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96" r:id="rId4"/>
    <p:sldId id="298" r:id="rId5"/>
    <p:sldId id="301" r:id="rId6"/>
    <p:sldId id="303" r:id="rId7"/>
    <p:sldId id="278" r:id="rId8"/>
    <p:sldId id="289" r:id="rId9"/>
    <p:sldId id="306" r:id="rId10"/>
    <p:sldId id="286" r:id="rId11"/>
    <p:sldId id="287" r:id="rId12"/>
    <p:sldId id="292" r:id="rId13"/>
    <p:sldId id="261" r:id="rId14"/>
    <p:sldId id="307" r:id="rId15"/>
    <p:sldId id="320" r:id="rId16"/>
    <p:sldId id="265" r:id="rId17"/>
    <p:sldId id="294" r:id="rId18"/>
    <p:sldId id="266" r:id="rId19"/>
    <p:sldId id="281" r:id="rId20"/>
    <p:sldId id="282" r:id="rId21"/>
    <p:sldId id="321" r:id="rId22"/>
    <p:sldId id="316" r:id="rId23"/>
    <p:sldId id="322" r:id="rId24"/>
    <p:sldId id="323" r:id="rId25"/>
    <p:sldId id="271" r:id="rId26"/>
    <p:sldId id="280" r:id="rId27"/>
    <p:sldId id="311" r:id="rId28"/>
    <p:sldId id="268" r:id="rId29"/>
    <p:sldId id="267" r:id="rId30"/>
    <p:sldId id="324" r:id="rId31"/>
    <p:sldId id="310" r:id="rId32"/>
    <p:sldId id="312" r:id="rId33"/>
    <p:sldId id="317" r:id="rId34"/>
    <p:sldId id="319" r:id="rId35"/>
    <p:sldId id="325" r:id="rId36"/>
    <p:sldId id="326" r:id="rId37"/>
    <p:sldId id="300" r:id="rId38"/>
    <p:sldId id="27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8F9"/>
    <a:srgbClr val="15539F"/>
    <a:srgbClr val="FFFFFF"/>
    <a:srgbClr val="F2F6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002" autoAdjust="0"/>
  </p:normalViewPr>
  <p:slideViewPr>
    <p:cSldViewPr snapToGrid="0">
      <p:cViewPr varScale="1">
        <p:scale>
          <a:sx n="81" d="100"/>
          <a:sy n="81" d="100"/>
        </p:scale>
        <p:origin x="1692" y="6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E288F-C0A3-4841-90F3-58DF6924F099}" type="datetimeFigureOut">
              <a:rPr lang="en-GB" smtClean="0"/>
              <a:t>15/01/2026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08C0D-CEEE-44B9-A469-39D2E8746FE3}" type="slidenum">
              <a:rPr lang="en-GB" smtClean="0"/>
              <a:t>‹#›</a:t>
            </a:fld>
            <a:endParaRPr lang="en-GB"/>
          </a:p>
        </p:txBody>
      </p:sp>
    </p:spTree>
    <p:extLst>
      <p:ext uri="{BB962C8B-B14F-4D97-AF65-F5344CB8AC3E}">
        <p14:creationId xmlns:p14="http://schemas.microsoft.com/office/powerpoint/2010/main" val="380817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precisa.com/article/touch-screens-the-future-of-weighing/" TargetMode="External"/><Relationship Id="rId13" Type="http://schemas.openxmlformats.org/officeDocument/2006/relationships/hyperlink" Target="https://www.researchgate.net/publication/355014456_Monte_Carlo_and_Medical_Physics" TargetMode="External"/><Relationship Id="rId3" Type="http://schemas.openxmlformats.org/officeDocument/2006/relationships/hyperlink" Target="https://international-relations.web.cern.ch/sites/default/files/files/strategy/Communications%20Strategy_2021-25_v3-planche.pdf" TargetMode="External"/><Relationship Id="rId7" Type="http://schemas.openxmlformats.org/officeDocument/2006/relationships/hyperlink" Target="https://newsline.linearcollider.org/readmore_20101007_ftr1.html" TargetMode="External"/><Relationship Id="rId12" Type="http://schemas.openxmlformats.org/officeDocument/2006/relationships/hyperlink" Target="https://home.cern/science/computing/birth-web" TargetMode="External"/><Relationship Id="rId2" Type="http://schemas.openxmlformats.org/officeDocument/2006/relationships/slide" Target="../slides/slide17.xml"/><Relationship Id="rId16" Type="http://schemas.openxmlformats.org/officeDocument/2006/relationships/hyperlink" Target="https://ventureconnect.cern/white-rabbit" TargetMode="External"/><Relationship Id="rId1" Type="http://schemas.openxmlformats.org/officeDocument/2006/relationships/notesMaster" Target="../notesMasters/notesMaster1.xml"/><Relationship Id="rId6" Type="http://schemas.openxmlformats.org/officeDocument/2006/relationships/hyperlink" Target="https://www.nobelprize.org/uploads/2018/06/charpak-lecture.pdf" TargetMode="External"/><Relationship Id="rId11" Type="http://schemas.openxmlformats.org/officeDocument/2006/relationships/hyperlink" Target="https://cms.cern/content/medical-imaging" TargetMode="External"/><Relationship Id="rId5" Type="http://schemas.openxmlformats.org/officeDocument/2006/relationships/hyperlink" Target="https://www.tandfonline.com/doi/abs/10.1080/00036846.2022.2140763" TargetMode="External"/><Relationship Id="rId15" Type="http://schemas.openxmlformats.org/officeDocument/2006/relationships/hyperlink" Target="https://lss.fnal.gov/archive/other/lu-tp-92-23.pdf" TargetMode="External"/><Relationship Id="rId10" Type="http://schemas.openxmlformats.org/officeDocument/2006/relationships/hyperlink" Target="https://home.web.cern.ch/science/computing/birth-web" TargetMode="External"/><Relationship Id="rId4" Type="http://schemas.openxmlformats.org/officeDocument/2006/relationships/hyperlink" Target="https://www.sciencedirect.com/science/article/abs/pii/S0040162516000731" TargetMode="External"/><Relationship Id="rId9" Type="http://schemas.openxmlformats.org/officeDocument/2006/relationships/hyperlink" Target="https://cern70.cern/from-physics-to-medicine/" TargetMode="External"/><Relationship Id="rId14" Type="http://schemas.openxmlformats.org/officeDocument/2006/relationships/hyperlink" Target="https://home.cern/news/press-release/cern/major-contract-signed-supply-solar-panels-derived-cern-technology"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Amanda Hoyland, Ivana, Brij, DI, and others for organising this seminar on short notice</a:t>
            </a:r>
          </a:p>
          <a:p>
            <a:pPr marL="171450" indent="-171450">
              <a:buFont typeface="Arial" panose="020B0604020202020204" pitchFamily="34" charset="0"/>
              <a:buChar char="•"/>
            </a:pPr>
            <a:r>
              <a:rPr lang="en-GB" dirty="0"/>
              <a:t>Joint privileges of ECFA ESPPU UK and LBNL visit</a:t>
            </a:r>
          </a:p>
          <a:p>
            <a:pPr marL="171450" indent="-171450">
              <a:buFont typeface="Arial" panose="020B0604020202020204" pitchFamily="34" charset="0"/>
              <a:buChar char="•"/>
            </a:pPr>
            <a:r>
              <a:rPr lang="en-GB" dirty="0"/>
              <a:t>Wanted to engage with LBNL accelerator community</a:t>
            </a:r>
          </a:p>
          <a:p>
            <a:pPr marL="171450" indent="-171450">
              <a:buFont typeface="Arial" panose="020B0604020202020204" pitchFamily="34" charset="0"/>
              <a:buChar char="•"/>
            </a:pPr>
            <a:r>
              <a:rPr lang="en-GB" dirty="0"/>
              <a:t>This story is part of our own, I hope it piques your interest</a:t>
            </a:r>
          </a:p>
        </p:txBody>
      </p:sp>
      <p:sp>
        <p:nvSpPr>
          <p:cNvPr id="4" name="Slide Number Placeholder 3"/>
          <p:cNvSpPr>
            <a:spLocks noGrp="1"/>
          </p:cNvSpPr>
          <p:nvPr>
            <p:ph type="sldNum" sz="quarter" idx="5"/>
          </p:nvPr>
        </p:nvSpPr>
        <p:spPr/>
        <p:txBody>
          <a:bodyPr/>
          <a:lstStyle/>
          <a:p>
            <a:fld id="{9C108C0D-CEEE-44B9-A469-39D2E8746FE3}" type="slidenum">
              <a:rPr lang="en-GB" smtClean="0"/>
              <a:t>1</a:t>
            </a:fld>
            <a:endParaRPr lang="en-GB"/>
          </a:p>
        </p:txBody>
      </p:sp>
    </p:spTree>
    <p:extLst>
      <p:ext uri="{BB962C8B-B14F-4D97-AF65-F5344CB8AC3E}">
        <p14:creationId xmlns:p14="http://schemas.microsoft.com/office/powerpoint/2010/main" val="2375475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dirty="0"/>
              <a:t>11” breaks 1.1 MeV 1931</a:t>
            </a:r>
            <a:r>
              <a:rPr lang="en-GB" dirty="0"/>
              <a:t> – got their hands dirty – made many mistakes</a:t>
            </a:r>
          </a:p>
          <a:p>
            <a:pPr marL="171450" indent="-171450">
              <a:buFontTx/>
              <a:buChar char="-"/>
            </a:pPr>
            <a:r>
              <a:rPr lang="en-GB" dirty="0"/>
              <a:t>Rides mostly </a:t>
            </a:r>
            <a:r>
              <a:rPr lang="en-GB" b="1" dirty="0"/>
              <a:t>medical applications </a:t>
            </a:r>
            <a:r>
              <a:rPr lang="en-GB" dirty="0"/>
              <a:t>to acquire funding (becomes a salesman – rubs shoulders with oil barons and high society – he’s famous!)</a:t>
            </a:r>
          </a:p>
          <a:p>
            <a:pPr marL="171450" indent="-171450">
              <a:buFontTx/>
              <a:buChar char="-"/>
            </a:pPr>
            <a:r>
              <a:rPr lang="en-GB" dirty="0"/>
              <a:t>Breaks mould of unworldly man of science – became famous for vigour and leadership</a:t>
            </a:r>
          </a:p>
          <a:p>
            <a:pPr marL="171450" indent="-171450">
              <a:buFontTx/>
              <a:buChar char="-"/>
            </a:pPr>
            <a:r>
              <a:rPr lang="en-GB" dirty="0"/>
              <a:t>Created user facility 60” Crocker – massive radioisotope production, medical treatment, nuclear work, etc</a:t>
            </a:r>
          </a:p>
          <a:p>
            <a:pPr marL="171450" indent="-171450">
              <a:buFontTx/>
              <a:buChar char="-"/>
            </a:pPr>
            <a:r>
              <a:rPr lang="en-GB" dirty="0"/>
              <a:t>Inter-disciplinary: physicists, chemists, medical doctors, mathematicians, technicians, students. </a:t>
            </a:r>
            <a:r>
              <a:rPr lang="en-GB" b="1" dirty="0"/>
              <a:t>Brought theory into the lab (Oppy) especially after neutron mass fiasco</a:t>
            </a:r>
          </a:p>
          <a:p>
            <a:pPr marL="171450" indent="-171450">
              <a:buFontTx/>
              <a:buChar char="-"/>
            </a:pPr>
            <a:r>
              <a:rPr lang="en-GB" b="1" dirty="0"/>
              <a:t>1939 Nobel leveraged to gain $1.1-1.5 million from </a:t>
            </a:r>
            <a:r>
              <a:rPr lang="en-GB" dirty="0"/>
              <a:t>Rockefeller Foundation  for 184” cyclotron (sold on medical applications)</a:t>
            </a:r>
            <a:endParaRPr lang="en-GB" b="1" dirty="0"/>
          </a:p>
          <a:p>
            <a:endParaRPr lang="en-GB" dirty="0"/>
          </a:p>
          <a:p>
            <a:endParaRPr lang="en-GB" dirty="0"/>
          </a:p>
          <a:p>
            <a:r>
              <a:rPr lang="en-GB" dirty="0"/>
              <a:t>In less than a decade EOL brings together multiple application streams for the cyclotron: fundamental nuclear research, radio-isotope production medical applications, energy,</a:t>
            </a:r>
          </a:p>
          <a:p>
            <a:r>
              <a:rPr lang="en-GB" dirty="0"/>
              <a:t>Mainly rode medical/biological funding as post-depression physics funding was dry, created ‘radio-sodium’ which emitted gammas heavily – used at the time for treatment of cancer.</a:t>
            </a:r>
          </a:p>
          <a:p>
            <a:endParaRPr lang="en-GB" dirty="0"/>
          </a:p>
          <a:p>
            <a:r>
              <a:rPr lang="en-GB" noProof="0" dirty="0"/>
              <a:t>1931 (Aug): </a:t>
            </a:r>
            <a:r>
              <a:rPr lang="en-GB" b="1" noProof="0" dirty="0"/>
              <a:t>11″ cyclotron breaks the MeV barrier (~1.1 MeV H⁺) </a:t>
            </a:r>
            <a:r>
              <a:rPr lang="en-GB" b="0" noProof="0" dirty="0"/>
              <a:t>Livingston removed the W grids from Dees – called Lawrence @ Yale proposing to his wife. Lawrence interprets as electric focussing – Livingston goes on to work with Courant &amp; Snyder to define the strong focussing accelerator. </a:t>
            </a:r>
            <a:endParaRPr lang="en-GB" b="1" noProof="0" dirty="0"/>
          </a:p>
          <a:p>
            <a:r>
              <a:rPr lang="en-GB" noProof="0" dirty="0"/>
              <a:t>1932–1933: </a:t>
            </a:r>
            <a:r>
              <a:rPr lang="en-GB" b="1" noProof="0" dirty="0"/>
              <a:t>27″ cyclotron reaches multi-MeV (≈3.6 MeV protons; ≈4.8 MeV deuterons)</a:t>
            </a:r>
            <a:r>
              <a:rPr lang="en-GB" noProof="0" dirty="0"/>
              <a:t> (pictured top middle)</a:t>
            </a:r>
            <a:r>
              <a:rPr lang="en-GB" b="0" noProof="0" dirty="0"/>
              <a:t>. This 80 ton magnet was ‘donated’ via Lawrence’s funding-savvy methods.</a:t>
            </a:r>
            <a:endParaRPr lang="en-GB" noProof="0" dirty="0"/>
          </a:p>
          <a:p>
            <a:r>
              <a:rPr lang="en-GB" noProof="0" dirty="0"/>
              <a:t>1936: </a:t>
            </a:r>
            <a:r>
              <a:rPr lang="en-GB" b="1" noProof="0" dirty="0"/>
              <a:t>37″ cyclotron: ~8 MeV deuterons / ~16 MeV alphas, </a:t>
            </a:r>
            <a:r>
              <a:rPr lang="en-GB" noProof="0" dirty="0"/>
              <a:t>dedicated lab operations + radiochemistry support. (15–40 staff plausible estimate.)</a:t>
            </a:r>
            <a:endParaRPr lang="en-GB" b="1" noProof="0" dirty="0"/>
          </a:p>
          <a:p>
            <a:r>
              <a:rPr lang="en-GB" noProof="0" dirty="0"/>
              <a:t>1939: </a:t>
            </a:r>
            <a:r>
              <a:rPr lang="en-GB" b="1" noProof="0" dirty="0"/>
              <a:t>60″ cyclotron (Crocker Lab) operates with ~220–225 ton magnet</a:t>
            </a:r>
            <a:r>
              <a:rPr lang="en-GB" noProof="0" dirty="0"/>
              <a:t> (pictured bottom right two photos, and top right)</a:t>
            </a:r>
            <a:endParaRPr lang="en-GB" dirty="0"/>
          </a:p>
          <a:p>
            <a:endParaRPr lang="en-GB" dirty="0"/>
          </a:p>
          <a:p>
            <a:r>
              <a:rPr lang="en-GB" dirty="0"/>
              <a:t>Missed a few Nobels: artificial activation (Joliot-Curie 1934), neutron induced radioactivity (Fermi 1934), tritium (Cavendish Labs). Expertise in deuton (deuterium) beams – far more smashing than neutrons!</a:t>
            </a:r>
          </a:p>
          <a:p>
            <a:endParaRPr lang="en-GB" dirty="0"/>
          </a:p>
          <a:p>
            <a:r>
              <a:rPr lang="en-GB" dirty="0"/>
              <a:t>Einstein was an unworldly wild eyed mystic and couldn’t manage his own bank account – in contrast Lawrence was athletic, amiable and conveyed concepts with ease, and became the most famous US scientist – </a:t>
            </a:r>
            <a:r>
              <a:rPr lang="en-GB" b="1" dirty="0"/>
              <a:t>scientists went from oddball genius to intellectual energy and physical vigour. </a:t>
            </a:r>
            <a:r>
              <a:rPr lang="en-GB" dirty="0"/>
              <a:t>Time magazine Nov 1937 (Nobel 1939) (pictured left)</a:t>
            </a:r>
            <a:endParaRPr lang="en-GB" b="1" dirty="0"/>
          </a:p>
          <a:p>
            <a:endParaRPr lang="en-GB" dirty="0"/>
          </a:p>
          <a:p>
            <a:r>
              <a:rPr lang="en-GB" dirty="0"/>
              <a:t>Team of </a:t>
            </a:r>
            <a:r>
              <a:rPr lang="en-GB" b="1" dirty="0"/>
              <a:t>interdisciplinary scientists</a:t>
            </a:r>
            <a:r>
              <a:rPr lang="en-GB" dirty="0"/>
              <a:t>: physicists, chemists, medical doctors, mathematicians, technicians, students. Brought theory into the lab (Oppy) especially after neutron mass fiasco.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 ‘created’ the user-facility and leveraged his Nobel to secure the massive $1.1+million Rockefeller Foundation grant, the largest ever given on a single application (based around medical applications pre-war) for the 184” cyclotron, and later via the Manhattan project ignited big science and the military industrial complex.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9C108C0D-CEEE-44B9-A469-39D2E8746FE3}" type="slidenum">
              <a:rPr lang="en-GB" smtClean="0"/>
              <a:t>10</a:t>
            </a:fld>
            <a:endParaRPr lang="en-GB"/>
          </a:p>
        </p:txBody>
      </p:sp>
    </p:spTree>
    <p:extLst>
      <p:ext uri="{BB962C8B-B14F-4D97-AF65-F5344CB8AC3E}">
        <p14:creationId xmlns:p14="http://schemas.microsoft.com/office/powerpoint/2010/main" val="1195726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Tx/>
              <a:buChar char="-"/>
            </a:pPr>
            <a:r>
              <a:rPr lang="en-GB" noProof="0" dirty="0"/>
              <a:t>Fascinating story which later was summarised by an American historian</a:t>
            </a:r>
            <a:r>
              <a:rPr lang="en-GB" b="1" noProof="0" dirty="0"/>
              <a:t>: 3 key factors to success </a:t>
            </a:r>
            <a:r>
              <a:rPr lang="en-GB" noProof="0" dirty="0"/>
              <a:t>of Manhattan</a:t>
            </a:r>
          </a:p>
          <a:p>
            <a:pPr marL="171450" indent="-171450">
              <a:buFontTx/>
              <a:buChar char="-"/>
            </a:pPr>
            <a:r>
              <a:rPr lang="en-GB" noProof="0" dirty="0"/>
              <a:t>Originally Lawrence (and US scientists) didn’t think the bomb was feasible (no route to enrichment)</a:t>
            </a:r>
          </a:p>
          <a:p>
            <a:pPr marL="171450" indent="-171450">
              <a:buFontTx/>
              <a:buChar char="-"/>
            </a:pPr>
            <a:r>
              <a:rPr lang="en-GB" b="1" noProof="0" dirty="0"/>
              <a:t>Convinced by the British </a:t>
            </a:r>
            <a:r>
              <a:rPr lang="en-GB" noProof="0" dirty="0"/>
              <a:t>(Frisch-</a:t>
            </a:r>
            <a:r>
              <a:rPr lang="en-GB" noProof="0" dirty="0" err="1"/>
              <a:t>Peierls</a:t>
            </a:r>
            <a:r>
              <a:rPr lang="en-GB" noProof="0" dirty="0"/>
              <a:t> Memoranda under Tube Alloys, M.A.U.D)</a:t>
            </a:r>
          </a:p>
          <a:p>
            <a:pPr marL="171450" indent="-171450">
              <a:buFontTx/>
              <a:buChar char="-"/>
            </a:pPr>
            <a:r>
              <a:rPr lang="en-GB" noProof="0" dirty="0"/>
              <a:t>184” cyclotron used to develop and test the </a:t>
            </a:r>
            <a:r>
              <a:rPr lang="en-GB" b="1" noProof="0" dirty="0"/>
              <a:t>calutron</a:t>
            </a:r>
            <a:r>
              <a:rPr lang="en-GB" noProof="0" dirty="0"/>
              <a:t> EM separation device to separate U235/238</a:t>
            </a:r>
          </a:p>
          <a:p>
            <a:pPr marL="171450" indent="-171450">
              <a:buFontTx/>
              <a:buChar char="-"/>
            </a:pPr>
            <a:r>
              <a:rPr lang="en-GB" noProof="0" dirty="0" err="1"/>
              <a:t>Manahattan</a:t>
            </a:r>
            <a:r>
              <a:rPr lang="en-GB" noProof="0" dirty="0"/>
              <a:t> project was the </a:t>
            </a:r>
            <a:r>
              <a:rPr lang="en-GB" b="1" noProof="0" dirty="0"/>
              <a:t>real birth of big science </a:t>
            </a:r>
            <a:r>
              <a:rPr lang="en-GB" noProof="0" dirty="0"/>
              <a:t>– 130k staff, multiple sites created – </a:t>
            </a:r>
            <a:r>
              <a:rPr lang="en-GB" b="1" noProof="0" dirty="0"/>
              <a:t>operations becomes profession</a:t>
            </a:r>
          </a:p>
          <a:p>
            <a:pPr marL="171450" indent="-171450">
              <a:buFontTx/>
              <a:buChar char="-"/>
            </a:pPr>
            <a:r>
              <a:rPr lang="en-GB" noProof="0" dirty="0"/>
              <a:t>69 British mission scientists contributed heavily – gaseous diffusion, detonation circuit, initial calculations, political pressure</a:t>
            </a:r>
          </a:p>
          <a:p>
            <a:endParaRPr lang="en-GB" noProof="0" dirty="0"/>
          </a:p>
          <a:p>
            <a:endParaRPr lang="en-GB" noProof="0" dirty="0"/>
          </a:p>
          <a:p>
            <a:endParaRPr lang="en-GB" noProof="0" dirty="0"/>
          </a:p>
          <a:p>
            <a:r>
              <a:rPr lang="en-GB" noProof="0" dirty="0"/>
              <a:t>Lawrence et. al. didn’t believe the fission bomb was achievable</a:t>
            </a:r>
          </a:p>
          <a:p>
            <a:pPr marL="171450" indent="-171450">
              <a:buFont typeface="Arial" panose="020B0604020202020204" pitchFamily="34" charset="0"/>
              <a:buChar char="•"/>
            </a:pPr>
            <a:r>
              <a:rPr lang="en-GB" noProof="0" dirty="0"/>
              <a:t>Oliphant convinced him &amp; Oppenheimer after Frisch-</a:t>
            </a:r>
            <a:r>
              <a:rPr lang="en-GB" noProof="0" dirty="0" err="1"/>
              <a:t>Peierls</a:t>
            </a:r>
            <a:r>
              <a:rPr lang="en-GB" noProof="0" dirty="0"/>
              <a:t> memorandum (MAUD and Tube Alloys story worth reading about)</a:t>
            </a:r>
          </a:p>
          <a:p>
            <a:endParaRPr lang="en-GB" noProof="0" dirty="0"/>
          </a:p>
          <a:p>
            <a:r>
              <a:rPr lang="en-GB" noProof="0" dirty="0"/>
              <a:t>Ideas developed on the table-top, refined via accelerators, now focussed with unprecedented resource</a:t>
            </a:r>
          </a:p>
          <a:p>
            <a:pPr marL="171450" lvl="0" indent="-171450">
              <a:buFont typeface="Arial" panose="020B0604020202020204" pitchFamily="34" charset="0"/>
              <a:buChar char="•"/>
            </a:pPr>
            <a:r>
              <a:rPr lang="en-GB" noProof="0" dirty="0"/>
              <a:t>Cyclotron hardware repurposed for isotope separation and combined with multiple other methods; Calutron developed (refined with the help of the British)</a:t>
            </a:r>
          </a:p>
          <a:p>
            <a:pPr marL="171450" lvl="0" indent="-171450">
              <a:buFont typeface="Arial" panose="020B0604020202020204" pitchFamily="34" charset="0"/>
              <a:buChar char="•"/>
            </a:pPr>
            <a:r>
              <a:rPr lang="en-GB" noProof="0" dirty="0"/>
              <a:t>Multiple labs and ‘science cities’ created (Los Alamos, Oak Ridge, Hanford, Chicago Metallurgical Lab → Argonne, eventually Lawrence Livermore, Fermilab)</a:t>
            </a:r>
          </a:p>
          <a:p>
            <a:pPr marL="171450" lvl="0" indent="-171450">
              <a:buFont typeface="Arial" panose="020B0604020202020204" pitchFamily="34" charset="0"/>
              <a:buChar char="•"/>
            </a:pPr>
            <a:r>
              <a:rPr lang="en-GB" noProof="0" dirty="0"/>
              <a:t>Massive staffing working on “science machines” ~129k (50k @ Oak Ridge!) for the </a:t>
            </a:r>
            <a:r>
              <a:rPr lang="en-GB" b="1" dirty="0"/>
              <a:t>Manhattan Engineer District</a:t>
            </a:r>
            <a:r>
              <a:rPr lang="en-GB" dirty="0"/>
              <a:t> of the U.S. Army Corps of Engineers.</a:t>
            </a:r>
            <a:endParaRPr lang="en-GB" noProof="0" dirty="0"/>
          </a:p>
          <a:p>
            <a:pPr marL="171450" lvl="0" indent="-171450">
              <a:buFont typeface="Arial" panose="020B0604020202020204" pitchFamily="34" charset="0"/>
              <a:buChar char="•"/>
            </a:pPr>
            <a:r>
              <a:rPr lang="en-GB" b="1" noProof="0" dirty="0"/>
              <a:t>Operations becomes a profession</a:t>
            </a:r>
          </a:p>
          <a:p>
            <a:pPr marL="171450" lvl="0" indent="-171450">
              <a:buFont typeface="Arial" panose="020B0604020202020204" pitchFamily="34" charset="0"/>
              <a:buChar char="•"/>
            </a:pPr>
            <a:r>
              <a:rPr lang="en-GB" noProof="0" dirty="0"/>
              <a:t>Result: Atomic (fission) weapons, thermonuclear (fusion) weapons, and nuclear reactors</a:t>
            </a:r>
          </a:p>
          <a:p>
            <a:pPr marL="0" lvl="0" indent="0">
              <a:buFont typeface="Arial" panose="020B0604020202020204" pitchFamily="34" charset="0"/>
              <a:buNone/>
            </a:pPr>
            <a:endParaRPr lang="en-GB" noProof="0" dirty="0"/>
          </a:p>
          <a:p>
            <a:pPr marL="0" lvl="0" indent="0">
              <a:buFont typeface="Arial" panose="020B0604020202020204" pitchFamily="34" charset="0"/>
              <a:buNone/>
            </a:pPr>
            <a:r>
              <a:rPr lang="en-GB" noProof="0" dirty="0"/>
              <a:t>Pictured 184” = 467.36 cm diameter cyclotron magnet – used in pilot U235 separation</a:t>
            </a:r>
          </a:p>
          <a:p>
            <a:pPr marL="0" lvl="0" indent="0">
              <a:buFont typeface="Arial" panose="020B0604020202020204" pitchFamily="34" charset="0"/>
              <a:buNone/>
            </a:pPr>
            <a:r>
              <a:rPr lang="en-GB" noProof="0" dirty="0"/>
              <a:t>4000 ton magnet (3700 steel, 300 cu)</a:t>
            </a:r>
          </a:p>
          <a:p>
            <a:endParaRPr lang="en-GB" dirty="0"/>
          </a:p>
        </p:txBody>
      </p:sp>
      <p:sp>
        <p:nvSpPr>
          <p:cNvPr id="4" name="Slide Number Placeholder 3"/>
          <p:cNvSpPr>
            <a:spLocks noGrp="1"/>
          </p:cNvSpPr>
          <p:nvPr>
            <p:ph type="sldNum" sz="quarter" idx="5"/>
          </p:nvPr>
        </p:nvSpPr>
        <p:spPr/>
        <p:txBody>
          <a:bodyPr/>
          <a:lstStyle/>
          <a:p>
            <a:fld id="{9C108C0D-CEEE-44B9-A469-39D2E8746FE3}" type="slidenum">
              <a:rPr lang="en-GB" smtClean="0"/>
              <a:t>11</a:t>
            </a:fld>
            <a:endParaRPr lang="en-GB"/>
          </a:p>
        </p:txBody>
      </p:sp>
    </p:spTree>
    <p:extLst>
      <p:ext uri="{BB962C8B-B14F-4D97-AF65-F5344CB8AC3E}">
        <p14:creationId xmlns:p14="http://schemas.microsoft.com/office/powerpoint/2010/main" val="1244840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Chadwick led British mission to Manhattan</a:t>
            </a:r>
            <a:r>
              <a:rPr lang="en-GB" dirty="0"/>
              <a:t>, he and Cockcroft push for central national lab, govt. funded, separate from unis</a:t>
            </a:r>
          </a:p>
          <a:p>
            <a:pPr marL="171450" indent="-171450">
              <a:buFont typeface="Arial" panose="020B0604020202020204" pitchFamily="34" charset="0"/>
              <a:buChar char="•"/>
            </a:pPr>
            <a:r>
              <a:rPr lang="en-GB" dirty="0"/>
              <a:t>1946 JDC leads AERE</a:t>
            </a:r>
          </a:p>
          <a:p>
            <a:pPr marL="171450" indent="-171450">
              <a:buFont typeface="Arial" panose="020B0604020202020204" pitchFamily="34" charset="0"/>
              <a:buChar char="•"/>
            </a:pPr>
            <a:r>
              <a:rPr lang="en-GB" dirty="0" err="1"/>
              <a:t>Manahattan</a:t>
            </a:r>
            <a:r>
              <a:rPr lang="en-GB" dirty="0"/>
              <a:t> project was training – first nuclear reactor outside USA (GLEEP)</a:t>
            </a:r>
          </a:p>
          <a:p>
            <a:pPr marL="171450" indent="-171450">
              <a:buFont typeface="Arial" panose="020B0604020202020204" pitchFamily="34" charset="0"/>
              <a:buChar char="•"/>
            </a:pPr>
            <a:r>
              <a:rPr lang="en-GB" dirty="0"/>
              <a:t>Enabled Windscale (Sellafield) reactors, worked together with AWE to produce UKs nukes</a:t>
            </a:r>
          </a:p>
          <a:p>
            <a:pPr marL="171450" indent="-171450">
              <a:buFont typeface="Arial" panose="020B0604020202020204" pitchFamily="34" charset="0"/>
              <a:buChar char="•"/>
            </a:pPr>
            <a:r>
              <a:rPr lang="en-GB" dirty="0"/>
              <a:t>Thomas Gerald </a:t>
            </a:r>
            <a:r>
              <a:rPr lang="en-GB" b="1" dirty="0"/>
              <a:t>Pickavance</a:t>
            </a:r>
            <a:r>
              <a:rPr lang="en-GB" dirty="0"/>
              <a:t> (later led Harwell synchrocyclotron, NIMROD, and lab) worked in Liverpool under Chadwick on Tube Alloys, but not Manhattan. </a:t>
            </a:r>
            <a:r>
              <a:rPr lang="en-GB" b="1" dirty="0"/>
              <a:t>2</a:t>
            </a:r>
            <a:r>
              <a:rPr lang="en-GB" b="1" baseline="30000" dirty="0"/>
              <a:t>nd</a:t>
            </a:r>
            <a:r>
              <a:rPr lang="en-GB" b="1" dirty="0"/>
              <a:t> chairperson of ECFA -&gt; CERN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Post war Chadwick and Cockcroft argue strongly for: A </a:t>
            </a:r>
            <a:r>
              <a:rPr lang="en-GB" b="1" dirty="0"/>
              <a:t>central national laboratory, </a:t>
            </a:r>
            <a:r>
              <a:rPr lang="en-GB" dirty="0"/>
              <a:t>Separation from university-scale physics, Direct government control and funding</a:t>
            </a:r>
          </a:p>
          <a:p>
            <a:pPr marL="171450" indent="-171450">
              <a:buFont typeface="Arial" panose="020B0604020202020204" pitchFamily="34" charset="0"/>
              <a:buChar char="•"/>
            </a:pPr>
            <a:r>
              <a:rPr lang="en-GB" dirty="0"/>
              <a:t>Cockcroft leads Atomic Energy Research Establishment (AERE)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Manhattan Project trained a generation of British scientists in large-scale, government-directed science; Chadwick ensured the UK retained sovereignty, and Cockcroft turned that experience into AERE Harwell — Britain’s first true national nuclear laboratory.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Worth noting that Thomas Gerald Pickavance (later led Harwell synchrocyclotron, NIMROD, and lab) worked in Liverpool under Chadwick on Tube Alloys, but not Manhattan. 2</a:t>
            </a:r>
            <a:r>
              <a:rPr lang="en-GB" baseline="30000" dirty="0"/>
              <a:t>nd</a:t>
            </a:r>
            <a:r>
              <a:rPr lang="en-GB" dirty="0"/>
              <a:t> chairperson of ECFA.</a:t>
            </a:r>
          </a:p>
          <a:p>
            <a:r>
              <a:rPr lang="en-GB" dirty="0"/>
              <a:t>British contributions to the ‘uranium’ projects: gaseous diffusion sintered Nickel and development, precursor spherical shockwave (triggering, shaping, etc), as well as the initial calculations that convinced Lawrence. 69 strong ‘British mission’ including Niels Bohr, Rudolph </a:t>
            </a:r>
            <a:r>
              <a:rPr lang="en-GB" dirty="0" err="1"/>
              <a:t>Peierls</a:t>
            </a:r>
            <a:r>
              <a:rPr lang="en-GB" dirty="0"/>
              <a:t>, Otto Frisch, Klaus Fuchs, Mark Oliphant, Ernest Titterton, etc – under the leadership of James Chadwick.</a:t>
            </a:r>
          </a:p>
          <a:p>
            <a:endParaRPr lang="en-GB" dirty="0"/>
          </a:p>
          <a:p>
            <a:r>
              <a:rPr lang="en-GB" dirty="0"/>
              <a:t>Chadwick and Cockcroft argue strongly for: A </a:t>
            </a:r>
            <a:r>
              <a:rPr lang="en-GB" b="1" dirty="0"/>
              <a:t>central national laboratory, </a:t>
            </a:r>
            <a:r>
              <a:rPr lang="en-GB" dirty="0"/>
              <a:t>Separation from university-scale physics, Direct government control and funding</a:t>
            </a:r>
          </a:p>
          <a:p>
            <a:r>
              <a:rPr lang="en-GB" dirty="0"/>
              <a:t>Cockcroft leads Atomic Energy Research Establishment (AERE) based at former RAF Harwell from 1946, funded by the Ministry of Supply</a:t>
            </a:r>
          </a:p>
          <a:p>
            <a:endParaRPr lang="en-GB" dirty="0"/>
          </a:p>
          <a:p>
            <a:r>
              <a:rPr lang="en-GB" dirty="0"/>
              <a:t>The Manhattan Project trained a generation of British scientists in large-scale, government-directed science; Chadwick ensured the UK retained sovereignty, and Cockcroft turned that experience into AERE Harwell — Britain’s first true national nuclear laboratory.</a:t>
            </a:r>
          </a:p>
          <a:p>
            <a:endParaRPr lang="en-GB" dirty="0"/>
          </a:p>
          <a:p>
            <a:r>
              <a:rPr lang="en-GB" dirty="0"/>
              <a:t>Worth noting that Thomas Gerald Pickavance (later led Harwell synchrocyclotron, NIMROD, and lab) worked in Liverpool under Chadwick on Tube Alloys, but not Manhattan. 2</a:t>
            </a:r>
            <a:r>
              <a:rPr lang="en-GB" baseline="30000" dirty="0"/>
              <a:t>nd</a:t>
            </a:r>
            <a:r>
              <a:rPr lang="en-GB" dirty="0"/>
              <a:t> chairperson of ECFA.</a:t>
            </a:r>
          </a:p>
          <a:p>
            <a:endParaRPr lang="en-GB" dirty="0"/>
          </a:p>
          <a:p>
            <a:r>
              <a:rPr lang="en-GB" dirty="0"/>
              <a:t>1946 140 - 160 MeV synchrocyclotron https://www.ppd.stfc.ac.uk/Pages/History.aspx</a:t>
            </a:r>
          </a:p>
          <a:p>
            <a:r>
              <a:rPr lang="en-GB" dirty="0"/>
              <a:t>1947 GLEEP (</a:t>
            </a:r>
            <a:r>
              <a:rPr lang="en-GB" sz="1200" dirty="0">
                <a:solidFill>
                  <a:schemeClr val="accent4"/>
                </a:solidFill>
              </a:rPr>
              <a:t>Graphite Low Energy Experimental Pile)</a:t>
            </a:r>
            <a:r>
              <a:rPr lang="en-GB" dirty="0"/>
              <a:t> first nuclear reactor outside the USA</a:t>
            </a:r>
          </a:p>
          <a:p>
            <a:r>
              <a:rPr lang="en-GB" dirty="0"/>
              <a:t>1948 BEPO (British Experimental Pile – 0) reactor provided district heating using waste heat, </a:t>
            </a:r>
          </a:p>
          <a:p>
            <a:r>
              <a:rPr lang="en-GB" dirty="0"/>
              <a:t>1950s enables construction of national nuclear reactors (Windscale / Calder Hall now known as Sellafield) – enabled plutonium bomb</a:t>
            </a:r>
          </a:p>
          <a:p>
            <a:endParaRPr lang="en-GB" dirty="0"/>
          </a:p>
        </p:txBody>
      </p:sp>
      <p:sp>
        <p:nvSpPr>
          <p:cNvPr id="4" name="Slide Number Placeholder 3"/>
          <p:cNvSpPr>
            <a:spLocks noGrp="1"/>
          </p:cNvSpPr>
          <p:nvPr>
            <p:ph type="sldNum" sz="quarter" idx="5"/>
          </p:nvPr>
        </p:nvSpPr>
        <p:spPr/>
        <p:txBody>
          <a:bodyPr/>
          <a:lstStyle/>
          <a:p>
            <a:fld id="{9C108C0D-CEEE-44B9-A469-39D2E8746FE3}" type="slidenum">
              <a:rPr lang="en-GB" smtClean="0"/>
              <a:t>12</a:t>
            </a:fld>
            <a:endParaRPr lang="en-GB"/>
          </a:p>
        </p:txBody>
      </p:sp>
    </p:spTree>
    <p:extLst>
      <p:ext uri="{BB962C8B-B14F-4D97-AF65-F5344CB8AC3E}">
        <p14:creationId xmlns:p14="http://schemas.microsoft.com/office/powerpoint/2010/main" val="893090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noProof="0" dirty="0"/>
              <a:t>WW2 </a:t>
            </a:r>
            <a:r>
              <a:rPr lang="en-GB" b="0" noProof="0" dirty="0"/>
              <a:t>showed what </a:t>
            </a:r>
            <a:r>
              <a:rPr lang="en-GB" noProof="0" dirty="0"/>
              <a:t>big science could do (radar, reactors, weapons)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noProof="0" dirty="0"/>
              <a:t>To </a:t>
            </a:r>
            <a:r>
              <a:rPr lang="en-GB" b="1" noProof="0" dirty="0"/>
              <a:t>prevent brain drain </a:t>
            </a:r>
            <a:r>
              <a:rPr lang="en-GB" noProof="0" dirty="0"/>
              <a:t>(to new US labs), stabilise European research: De Broglie, Rabi, others: ask UNESCO for help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noProof="0" dirty="0"/>
              <a:t>Set up CERN 1952, </a:t>
            </a:r>
            <a:r>
              <a:rPr lang="en-GB" b="1" noProof="0" dirty="0"/>
              <a:t>SCIENCE FOR PEACE</a:t>
            </a:r>
            <a:r>
              <a:rPr lang="en-GB" noProof="0" dirty="0"/>
              <a:t>, theoretical physics under Bohr @ Copenhagen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noProof="0" dirty="0"/>
              <a:t>Convention 1953, </a:t>
            </a:r>
            <a:r>
              <a:rPr lang="en-GB" noProof="0" dirty="0" err="1"/>
              <a:t>Meyrin</a:t>
            </a:r>
            <a:r>
              <a:rPr lang="en-GB" noProof="0" dirty="0"/>
              <a:t> site in neutral Switzerland 1954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noProof="0" dirty="0"/>
              <a:t>ECFA</a:t>
            </a:r>
            <a:r>
              <a:rPr lang="en-GB" noProof="0" dirty="0"/>
              <a:t> 1963 </a:t>
            </a:r>
            <a:r>
              <a:rPr lang="en-GB" dirty="0"/>
              <a:t>Victor Weisskopf </a:t>
            </a:r>
            <a:r>
              <a:rPr lang="en-GB" noProof="0" dirty="0"/>
              <a:t>and chair of SPC </a:t>
            </a:r>
            <a:r>
              <a:rPr lang="en-GB" dirty="0"/>
              <a:t>Cecil Frank Powell (Nobel 1950 – detection of mesons) </a:t>
            </a:r>
            <a:r>
              <a:rPr lang="en-GB" noProof="0" dirty="0"/>
              <a:t>act as the community’s strategic voice – </a:t>
            </a:r>
            <a:r>
              <a:rPr lang="en-GB" b="1" noProof="0" dirty="0"/>
              <a:t>advises CERN on what to build, why, and when.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noProof="0" dirty="0"/>
              <a:t>Accelerators have become the discovery tool of the century</a:t>
            </a:r>
          </a:p>
          <a:p>
            <a:endParaRPr lang="en-GB" b="1" noProof="0" dirty="0"/>
          </a:p>
          <a:p>
            <a:endParaRPr lang="en-GB" b="1" noProof="0" dirty="0"/>
          </a:p>
          <a:p>
            <a:endParaRPr lang="en-GB" b="1" noProof="0" dirty="0"/>
          </a:p>
          <a:p>
            <a:r>
              <a:rPr lang="en-GB" b="1" noProof="0" dirty="0"/>
              <a:t>WW2</a:t>
            </a:r>
            <a:r>
              <a:rPr lang="en-GB" noProof="0" dirty="0"/>
              <a:t> showed what big science could do (radar, reactors, weapons)</a:t>
            </a:r>
          </a:p>
          <a:p>
            <a:r>
              <a:rPr lang="en-GB" noProof="0" dirty="0"/>
              <a:t>Prevent mass migration to </a:t>
            </a:r>
            <a:r>
              <a:rPr lang="en-GB" b="1" noProof="0" dirty="0"/>
              <a:t>US labs</a:t>
            </a:r>
            <a:r>
              <a:rPr lang="en-GB" noProof="0" dirty="0"/>
              <a:t>, stay competitive, and stabilise research in Europe: European science-for-peace project</a:t>
            </a:r>
          </a:p>
          <a:p>
            <a:r>
              <a:rPr lang="en-GB" noProof="0" dirty="0"/>
              <a:t>Louis de Broglie (1949) calls for, Isidor Rabi (1950) tables </a:t>
            </a:r>
            <a:r>
              <a:rPr lang="en-GB" b="1" noProof="0" dirty="0"/>
              <a:t>UNESCO</a:t>
            </a:r>
            <a:r>
              <a:rPr lang="en-GB" noProof="0" dirty="0"/>
              <a:t> resolution asking UNESCO to assist and encourage formation of regional international research labs</a:t>
            </a:r>
          </a:p>
          <a:p>
            <a:r>
              <a:rPr lang="en-GB" noProof="0" dirty="0"/>
              <a:t>Conseil </a:t>
            </a:r>
            <a:r>
              <a:rPr lang="en-GB" noProof="0" dirty="0" err="1"/>
              <a:t>Européen</a:t>
            </a:r>
            <a:r>
              <a:rPr lang="en-GB" noProof="0" dirty="0"/>
              <a:t> pour la Recherche </a:t>
            </a:r>
            <a:r>
              <a:rPr lang="en-GB" noProof="0" dirty="0" err="1"/>
              <a:t>Nucléaire</a:t>
            </a:r>
            <a:r>
              <a:rPr lang="en-GB" noProof="0" dirty="0"/>
              <a:t> (</a:t>
            </a:r>
            <a:r>
              <a:rPr lang="en-GB" b="1" noProof="0" dirty="0"/>
              <a:t>CERN</a:t>
            </a:r>
            <a:r>
              <a:rPr lang="en-GB" noProof="0" dirty="0"/>
              <a:t>) is established as provisional council 1952, theory group based in Copenhagen under Niels Bohr until 1954</a:t>
            </a:r>
          </a:p>
          <a:p>
            <a:r>
              <a:rPr lang="en-GB" noProof="0" dirty="0"/>
              <a:t>CERN convention signed by 12 founding states (under UNESCO) 1953, begins 1954</a:t>
            </a:r>
          </a:p>
          <a:p>
            <a:r>
              <a:rPr lang="en-GB" noProof="0" dirty="0"/>
              <a:t>The European Committee for Future Accelerators (</a:t>
            </a:r>
            <a:r>
              <a:rPr lang="en-GB" b="1" noProof="0" dirty="0"/>
              <a:t>ECFA</a:t>
            </a:r>
            <a:r>
              <a:rPr lang="en-GB" noProof="0" dirty="0"/>
              <a:t>) created in 1963 by director general </a:t>
            </a:r>
            <a:r>
              <a:rPr lang="en-GB" dirty="0"/>
              <a:t>Victor Weisskopf </a:t>
            </a:r>
            <a:r>
              <a:rPr lang="en-GB" noProof="0" dirty="0"/>
              <a:t>and chair of SPC </a:t>
            </a:r>
            <a:r>
              <a:rPr lang="en-GB" dirty="0"/>
              <a:t>Cecil Frank Powell (Nobel 1950 – detection of mesons) </a:t>
            </a:r>
            <a:r>
              <a:rPr lang="en-GB" noProof="0" dirty="0"/>
              <a:t>to act as the community’s strategic voice – advises CERN on what to build, why, and when.</a:t>
            </a:r>
          </a:p>
          <a:p>
            <a:endParaRPr lang="en-GB" dirty="0"/>
          </a:p>
        </p:txBody>
      </p:sp>
      <p:sp>
        <p:nvSpPr>
          <p:cNvPr id="4" name="Slide Number Placeholder 3"/>
          <p:cNvSpPr>
            <a:spLocks noGrp="1"/>
          </p:cNvSpPr>
          <p:nvPr>
            <p:ph type="sldNum" sz="quarter" idx="5"/>
          </p:nvPr>
        </p:nvSpPr>
        <p:spPr/>
        <p:txBody>
          <a:bodyPr/>
          <a:lstStyle/>
          <a:p>
            <a:fld id="{9C108C0D-CEEE-44B9-A469-39D2E8746FE3}" type="slidenum">
              <a:rPr lang="en-GB" smtClean="0"/>
              <a:t>13</a:t>
            </a:fld>
            <a:endParaRPr lang="en-GB"/>
          </a:p>
        </p:txBody>
      </p:sp>
    </p:spTree>
    <p:extLst>
      <p:ext uri="{BB962C8B-B14F-4D97-AF65-F5344CB8AC3E}">
        <p14:creationId xmlns:p14="http://schemas.microsoft.com/office/powerpoint/2010/main" val="6893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Tx/>
              <a:buChar char="-"/>
            </a:pPr>
            <a:r>
              <a:rPr lang="en-GB" dirty="0"/>
              <a:t>Cyclotrons everywhere – Joliot-Curie needed help from Berkeley, then sabotaged for the Nazis…</a:t>
            </a:r>
          </a:p>
          <a:p>
            <a:pPr marL="171450" indent="-171450">
              <a:buFontTx/>
              <a:buChar char="-"/>
            </a:pPr>
            <a:r>
              <a:rPr lang="en-GB" dirty="0"/>
              <a:t>Lawrence pushed for bevatron (weak focusing synch) after approaching cyclotron limit, died shortly before </a:t>
            </a:r>
            <a:r>
              <a:rPr lang="en-GB" dirty="0" err="1"/>
              <a:t>nobel</a:t>
            </a:r>
            <a:endParaRPr lang="en-GB" dirty="0"/>
          </a:p>
          <a:p>
            <a:pPr marL="171450" indent="-171450">
              <a:buFontTx/>
              <a:buChar char="-"/>
            </a:pPr>
            <a:r>
              <a:rPr lang="en-GB" dirty="0"/>
              <a:t>Weak focusing synch -&gt; strong focusing synch -&gt; high power linac -&gt; PS + linac -&gt; PS, </a:t>
            </a:r>
            <a:r>
              <a:rPr lang="en-GB" dirty="0" err="1"/>
              <a:t>eS</a:t>
            </a:r>
            <a:r>
              <a:rPr lang="en-GB" dirty="0"/>
              <a:t>, PS, PS, …</a:t>
            </a:r>
          </a:p>
          <a:p>
            <a:pPr marL="171450" indent="-171450">
              <a:buFontTx/>
              <a:buChar char="-"/>
            </a:pPr>
            <a:r>
              <a:rPr lang="en-GB" dirty="0"/>
              <a:t>No flagship is complete without advanced detectors!</a:t>
            </a:r>
          </a:p>
          <a:p>
            <a:pPr marL="171450" indent="-171450">
              <a:buFontTx/>
              <a:buChar char="-"/>
            </a:pPr>
            <a:r>
              <a:rPr lang="en-GB" dirty="0"/>
              <a:t>CERN currently hosts the flagship: LHC</a:t>
            </a:r>
          </a:p>
          <a:p>
            <a:pPr marL="171450" indent="-171450">
              <a:buFontTx/>
              <a:buChar char="-"/>
            </a:pPr>
            <a:endParaRPr lang="en-GB" dirty="0"/>
          </a:p>
          <a:p>
            <a:endParaRPr lang="en-GB" dirty="0"/>
          </a:p>
          <a:p>
            <a:r>
              <a:rPr lang="en-GB" dirty="0"/>
              <a:t>In the 1930s the cyclotron became the weapon of choice for many labs around the world. Many of them had been sent emissaries from the rad lab, those who didn’t consult often failed. Late 30s Jolie-Curie lab – Livingston and McMillan told them they needed a new magnet – had to remove a wall as the thing was built in already. Machine later commandeered by the Nazis, Joliot-Curie and a German (sent by Nazis) sabotaged it – great story.</a:t>
            </a:r>
          </a:p>
          <a:p>
            <a:endParaRPr lang="en-GB" dirty="0"/>
          </a:p>
          <a:p>
            <a:r>
              <a:rPr lang="en-GB" dirty="0"/>
              <a:t>Later Lawrence recognised they were reaching a limit and pushed for the Bevatron. He died shortly before the 1959 </a:t>
            </a:r>
            <a:r>
              <a:rPr lang="en-GB" dirty="0" err="1"/>
              <a:t>nobel</a:t>
            </a:r>
            <a:r>
              <a:rPr lang="en-GB" dirty="0"/>
              <a:t> announcement.</a:t>
            </a:r>
          </a:p>
          <a:p>
            <a:endParaRPr lang="en-GB" dirty="0"/>
          </a:p>
          <a:p>
            <a:r>
              <a:rPr lang="en-GB" dirty="0"/>
              <a:t>American machine such as the alternating gradient synchrotron @ BNL, and the SLAC linac and SPEAR (</a:t>
            </a:r>
            <a:r>
              <a:rPr lang="en-GB" sz="1200" b="0" i="0" kern="1200" dirty="0">
                <a:solidFill>
                  <a:schemeClr val="tx1"/>
                </a:solidFill>
                <a:effectLst/>
                <a:latin typeface="+mn-lt"/>
                <a:ea typeface="+mn-ea"/>
                <a:cs typeface="+mn-cs"/>
              </a:rPr>
              <a:t>Stanford Positron Electron Accelerating Ring</a:t>
            </a:r>
            <a:r>
              <a:rPr lang="en-GB" sz="1200" b="1" i="0" kern="1200" dirty="0">
                <a:solidFill>
                  <a:schemeClr val="tx1"/>
                </a:solidFill>
                <a:effectLst/>
                <a:latin typeface="+mn-lt"/>
                <a:ea typeface="+mn-ea"/>
                <a:cs typeface="+mn-cs"/>
              </a:rPr>
              <a:t>)</a:t>
            </a:r>
            <a:r>
              <a:rPr lang="en-GB" dirty="0"/>
              <a:t>, each achieved significant discoveries, even sharing one (J/</a:t>
            </a:r>
            <a:r>
              <a:rPr lang="el-GR" dirty="0"/>
              <a:t>ψ</a:t>
            </a:r>
            <a:r>
              <a:rPr lang="en-GB" dirty="0"/>
              <a:t>)</a:t>
            </a:r>
          </a:p>
          <a:p>
            <a:endParaRPr lang="en-GB" dirty="0"/>
          </a:p>
          <a:p>
            <a:r>
              <a:rPr lang="en-GB" dirty="0"/>
              <a:t>CERN’s PS, SPS, and LHC have all contributed major discoveries – pretty high success rate per flagship!</a:t>
            </a:r>
          </a:p>
          <a:p>
            <a:endParaRPr lang="en-GB" dirty="0"/>
          </a:p>
          <a:p>
            <a:r>
              <a:rPr lang="en-GB" dirty="0"/>
              <a:t>No flagship is complete without advanced detectors!</a:t>
            </a:r>
          </a:p>
        </p:txBody>
      </p:sp>
      <p:sp>
        <p:nvSpPr>
          <p:cNvPr id="4" name="Slide Number Placeholder 3"/>
          <p:cNvSpPr>
            <a:spLocks noGrp="1"/>
          </p:cNvSpPr>
          <p:nvPr>
            <p:ph type="sldNum" sz="quarter" idx="5"/>
          </p:nvPr>
        </p:nvSpPr>
        <p:spPr/>
        <p:txBody>
          <a:bodyPr/>
          <a:lstStyle/>
          <a:p>
            <a:fld id="{9C108C0D-CEEE-44B9-A469-39D2E8746FE3}" type="slidenum">
              <a:rPr lang="en-GB" smtClean="0"/>
              <a:t>14</a:t>
            </a:fld>
            <a:endParaRPr lang="en-GB"/>
          </a:p>
        </p:txBody>
      </p:sp>
    </p:spTree>
    <p:extLst>
      <p:ext uri="{BB962C8B-B14F-4D97-AF65-F5344CB8AC3E}">
        <p14:creationId xmlns:p14="http://schemas.microsoft.com/office/powerpoint/2010/main" val="485421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LHC impact: fundamental discovery – impact may not be understood in our lifetime</a:t>
            </a:r>
          </a:p>
        </p:txBody>
      </p:sp>
      <p:sp>
        <p:nvSpPr>
          <p:cNvPr id="4" name="Slide Number Placeholder 3"/>
          <p:cNvSpPr>
            <a:spLocks noGrp="1"/>
          </p:cNvSpPr>
          <p:nvPr>
            <p:ph type="sldNum" sz="quarter" idx="5"/>
          </p:nvPr>
        </p:nvSpPr>
        <p:spPr/>
        <p:txBody>
          <a:bodyPr/>
          <a:lstStyle/>
          <a:p>
            <a:fld id="{9C108C0D-CEEE-44B9-A469-39D2E8746FE3}" type="slidenum">
              <a:rPr lang="en-GB" smtClean="0"/>
              <a:t>15</a:t>
            </a:fld>
            <a:endParaRPr lang="en-GB"/>
          </a:p>
        </p:txBody>
      </p:sp>
    </p:spTree>
    <p:extLst>
      <p:ext uri="{BB962C8B-B14F-4D97-AF65-F5344CB8AC3E}">
        <p14:creationId xmlns:p14="http://schemas.microsoft.com/office/powerpoint/2010/main" val="235264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There is more to CERN than the LHC, massive accelerator complex serving experiments in many domains: heavy isotope beams, atmosphere, space (particle physics still).</a:t>
            </a:r>
          </a:p>
          <a:p>
            <a:pPr marL="171450" indent="-171450">
              <a:buFont typeface="Arial" panose="020B0604020202020204" pitchFamily="34" charset="0"/>
              <a:buChar char="•"/>
            </a:pPr>
            <a:r>
              <a:rPr lang="en-GB" dirty="0"/>
              <a:t>CERN has a remit to ensure that its technology and expertise deliver prompt and tangible benefits to society wherever possible. Let’s look at some examples of CERN benefits to society…</a:t>
            </a:r>
          </a:p>
        </p:txBody>
      </p:sp>
      <p:sp>
        <p:nvSpPr>
          <p:cNvPr id="4" name="Slide Number Placeholder 3"/>
          <p:cNvSpPr>
            <a:spLocks noGrp="1"/>
          </p:cNvSpPr>
          <p:nvPr>
            <p:ph type="sldNum" sz="quarter" idx="5"/>
          </p:nvPr>
        </p:nvSpPr>
        <p:spPr/>
        <p:txBody>
          <a:bodyPr/>
          <a:lstStyle/>
          <a:p>
            <a:fld id="{9C108C0D-CEEE-44B9-A469-39D2E8746FE3}" type="slidenum">
              <a:rPr lang="en-GB" smtClean="0"/>
              <a:t>16</a:t>
            </a:fld>
            <a:endParaRPr lang="en-GB"/>
          </a:p>
        </p:txBody>
      </p:sp>
    </p:spTree>
    <p:extLst>
      <p:ext uri="{BB962C8B-B14F-4D97-AF65-F5344CB8AC3E}">
        <p14:creationId xmlns:p14="http://schemas.microsoft.com/office/powerpoint/2010/main" val="1659272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2000" b="1" noProof="0" dirty="0">
                <a:solidFill>
                  <a:schemeClr val="accent3"/>
                </a:solidFill>
              </a:rPr>
              <a:t>The technological development required for fundamental discovery science yields the </a:t>
            </a:r>
            <a:r>
              <a:rPr lang="en-GB" sz="2000" b="1" noProof="0" dirty="0">
                <a:solidFill>
                  <a:schemeClr val="accent3"/>
                </a:solidFill>
                <a:hlinkClick r:id="rId3">
                  <a:extLst>
                    <a:ext uri="{A12FA001-AC4F-418D-AE19-62706E023703}">
                      <ahyp:hlinkClr xmlns:ahyp="http://schemas.microsoft.com/office/drawing/2018/hyperlinkcolor" val="tx"/>
                    </a:ext>
                  </a:extLst>
                </a:hlinkClick>
              </a:rPr>
              <a:t>unexpected</a:t>
            </a:r>
            <a:r>
              <a:rPr lang="en-GB" sz="2000" b="1" noProof="0" dirty="0">
                <a:solidFill>
                  <a:schemeClr val="accent3"/>
                </a:solidFill>
              </a:rPr>
              <a:t>.</a:t>
            </a:r>
          </a:p>
          <a:p>
            <a:pPr marL="342900" indent="-342900">
              <a:buFont typeface="Arial" panose="020B0604020202020204" pitchFamily="34" charset="0"/>
              <a:buChar char="•"/>
            </a:pPr>
            <a:r>
              <a:rPr lang="en-GB" sz="2000" b="0" noProof="0" dirty="0">
                <a:solidFill>
                  <a:schemeClr val="accent3"/>
                </a:solidFill>
              </a:rPr>
              <a:t>LHC 120% ROI, HL-LHC 170%-180%</a:t>
            </a:r>
          </a:p>
          <a:p>
            <a:pPr marL="342900" indent="-342900">
              <a:buFont typeface="Arial" panose="020B0604020202020204" pitchFamily="34" charset="0"/>
              <a:buChar char="•"/>
            </a:pPr>
            <a:r>
              <a:rPr lang="en-GB" sz="2000" b="0" noProof="0" dirty="0">
                <a:solidFill>
                  <a:schemeClr val="accent3"/>
                </a:solidFill>
              </a:rPr>
              <a:t>Medical: PET, </a:t>
            </a:r>
            <a:r>
              <a:rPr lang="en-GB" sz="2000" b="0" noProof="0" dirty="0" err="1">
                <a:solidFill>
                  <a:schemeClr val="accent3"/>
                </a:solidFill>
              </a:rPr>
              <a:t>medipix</a:t>
            </a:r>
            <a:r>
              <a:rPr lang="en-GB" sz="2000" b="0" noProof="0" dirty="0">
                <a:solidFill>
                  <a:schemeClr val="accent3"/>
                </a:solidFill>
              </a:rPr>
              <a:t> (detectors)</a:t>
            </a:r>
          </a:p>
          <a:p>
            <a:pPr marL="342900" indent="-342900">
              <a:buFont typeface="Arial" panose="020B0604020202020204" pitchFamily="34" charset="0"/>
              <a:buChar char="•"/>
            </a:pPr>
            <a:r>
              <a:rPr lang="en-GB" sz="2000" b="0" noProof="0" dirty="0">
                <a:solidFill>
                  <a:schemeClr val="accent3"/>
                </a:solidFill>
              </a:rPr>
              <a:t>Touchscreens, open hardware licence, timing technology</a:t>
            </a:r>
          </a:p>
          <a:p>
            <a:pPr marL="342900" indent="-342900">
              <a:buFont typeface="Arial" panose="020B0604020202020204" pitchFamily="34" charset="0"/>
              <a:buChar char="•"/>
            </a:pPr>
            <a:r>
              <a:rPr lang="en-GB" sz="2000" b="0" noProof="0" dirty="0">
                <a:solidFill>
                  <a:schemeClr val="accent3"/>
                </a:solidFill>
              </a:rPr>
              <a:t>WWW – created to solve technical problems</a:t>
            </a:r>
          </a:p>
          <a:p>
            <a:pPr marL="342900" indent="-342900">
              <a:buFont typeface="Arial" panose="020B0604020202020204" pitchFamily="34" charset="0"/>
              <a:buChar char="•"/>
            </a:pPr>
            <a:r>
              <a:rPr lang="en-GB" sz="2000" b="0" noProof="0" dirty="0">
                <a:solidFill>
                  <a:schemeClr val="accent3"/>
                </a:solidFill>
              </a:rPr>
              <a:t>Let’s go </a:t>
            </a:r>
            <a:r>
              <a:rPr lang="en-GB" sz="2000" b="1" noProof="0" dirty="0">
                <a:solidFill>
                  <a:schemeClr val="accent3"/>
                </a:solidFill>
              </a:rPr>
              <a:t>back to the flagship</a:t>
            </a:r>
          </a:p>
          <a:p>
            <a:pPr marL="0" indent="0">
              <a:buFont typeface="Arial" panose="020B0604020202020204" pitchFamily="34" charset="0"/>
              <a:buNone/>
            </a:pPr>
            <a:endParaRPr lang="en-GB" sz="2000" b="0" noProof="0" dirty="0">
              <a:solidFill>
                <a:schemeClr val="accent3"/>
              </a:solidFill>
            </a:endParaRPr>
          </a:p>
          <a:p>
            <a:pPr marL="0" indent="0">
              <a:buFont typeface="Arial" panose="020B0604020202020204" pitchFamily="34" charset="0"/>
              <a:buNone/>
            </a:pPr>
            <a:endParaRPr lang="en-GB" sz="2000" b="1" noProof="0" dirty="0">
              <a:solidFill>
                <a:schemeClr val="accent3"/>
              </a:solidFill>
            </a:endParaRPr>
          </a:p>
          <a:p>
            <a:pPr marL="0" indent="0">
              <a:buFont typeface="Arial" panose="020B0604020202020204" pitchFamily="34" charset="0"/>
              <a:buNone/>
            </a:pPr>
            <a:endParaRPr lang="en-GB" sz="2000" b="1" noProof="0" dirty="0">
              <a:solidFill>
                <a:schemeClr val="accent3"/>
              </a:solidFill>
            </a:endParaRPr>
          </a:p>
          <a:p>
            <a:pPr marL="0" indent="0">
              <a:buFont typeface="Arial" panose="020B0604020202020204" pitchFamily="34" charset="0"/>
              <a:buNone/>
            </a:pPr>
            <a:endParaRPr lang="en-GB" sz="2000" b="1" noProof="0" dirty="0">
              <a:solidFill>
                <a:schemeClr val="accent3"/>
              </a:solidFill>
            </a:endParaRPr>
          </a:p>
          <a:p>
            <a:pPr marL="0" indent="0">
              <a:buFont typeface="Arial" panose="020B0604020202020204" pitchFamily="34" charset="0"/>
              <a:buNone/>
            </a:pPr>
            <a:r>
              <a:rPr lang="en-GB" sz="2000" b="1" noProof="0" dirty="0">
                <a:solidFill>
                  <a:schemeClr val="accent3"/>
                </a:solidFill>
              </a:rPr>
              <a:t>ROI</a:t>
            </a:r>
          </a:p>
          <a:p>
            <a:pPr marL="0" indent="0">
              <a:buFont typeface="Arial" panose="020B0604020202020204" pitchFamily="34" charset="0"/>
              <a:buNone/>
            </a:pPr>
            <a:r>
              <a:rPr lang="en-GB" sz="2000" b="1" noProof="0" dirty="0">
                <a:solidFill>
                  <a:schemeClr val="accent3"/>
                </a:solidFill>
              </a:rPr>
              <a:t>LHC 120%: </a:t>
            </a:r>
            <a:r>
              <a:rPr lang="en-GB" sz="2000" dirty="0">
                <a:solidFill>
                  <a:schemeClr val="accent3"/>
                </a:solidFill>
                <a:hlinkClick r:id="rId4">
                  <a:extLst>
                    <a:ext uri="{A12FA001-AC4F-418D-AE19-62706E023703}">
                      <ahyp:hlinkClr xmlns:ahyp="http://schemas.microsoft.com/office/drawing/2018/hyperlinkcolor" val="tx"/>
                    </a:ext>
                  </a:extLst>
                </a:hlinkClick>
              </a:rPr>
              <a:t>https://www.sciencedirect.com/science/article/abs/pii/S0040162516000731</a:t>
            </a:r>
            <a:endParaRPr lang="en-GB" sz="2000" b="1" noProof="0"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b="1" noProof="0" dirty="0">
                <a:solidFill>
                  <a:schemeClr val="accent3"/>
                </a:solidFill>
              </a:rPr>
              <a:t>HL-LHC 170-180%: </a:t>
            </a:r>
            <a:r>
              <a:rPr lang="en-GB" sz="2000" dirty="0">
                <a:solidFill>
                  <a:schemeClr val="accent3"/>
                </a:solidFill>
                <a:hlinkClick r:id="rId5">
                  <a:extLst>
                    <a:ext uri="{A12FA001-AC4F-418D-AE19-62706E023703}">
                      <ahyp:hlinkClr xmlns:ahyp="http://schemas.microsoft.com/office/drawing/2018/hyperlinkcolor" val="tx"/>
                    </a:ext>
                  </a:extLst>
                </a:hlinkClick>
              </a:rPr>
              <a:t>https://www.tandfonline.com/doi/abs/10.1080/00036846.2022.2140763</a:t>
            </a:r>
            <a:endParaRPr lang="en-GB" sz="2000" b="1" noProof="0" dirty="0">
              <a:solidFill>
                <a:schemeClr val="accent3"/>
              </a:solidFill>
            </a:endParaRPr>
          </a:p>
          <a:p>
            <a:pPr marL="0" indent="0">
              <a:buFont typeface="Arial" panose="020B0604020202020204" pitchFamily="34" charset="0"/>
              <a:buNone/>
            </a:pPr>
            <a:endParaRPr lang="en-GB" sz="2000" b="1" noProof="0" dirty="0">
              <a:solidFill>
                <a:schemeClr val="accent3"/>
              </a:solidFill>
            </a:endParaRPr>
          </a:p>
          <a:p>
            <a:r>
              <a:rPr lang="en-GB" noProof="0" dirty="0">
                <a:solidFill>
                  <a:schemeClr val="accent3"/>
                </a:solidFill>
              </a:rPr>
              <a:t>1968: Multi wire proportional detector chambers (</a:t>
            </a:r>
            <a:r>
              <a:rPr lang="en-GB" noProof="0" dirty="0">
                <a:solidFill>
                  <a:schemeClr val="accent3"/>
                </a:solidFill>
                <a:hlinkClick r:id="rId6">
                  <a:extLst>
                    <a:ext uri="{A12FA001-AC4F-418D-AE19-62706E023703}">
                      <ahyp:hlinkClr xmlns:ahyp="http://schemas.microsoft.com/office/drawing/2018/hyperlinkcolor" val="tx"/>
                    </a:ext>
                  </a:extLst>
                </a:hlinkClick>
              </a:rPr>
              <a:t>G. </a:t>
            </a:r>
            <a:r>
              <a:rPr lang="en-GB" noProof="0" dirty="0" err="1">
                <a:solidFill>
                  <a:schemeClr val="accent3"/>
                </a:solidFill>
                <a:hlinkClick r:id="rId6">
                  <a:extLst>
                    <a:ext uri="{A12FA001-AC4F-418D-AE19-62706E023703}">
                      <ahyp:hlinkClr xmlns:ahyp="http://schemas.microsoft.com/office/drawing/2018/hyperlinkcolor" val="tx"/>
                    </a:ext>
                  </a:extLst>
                </a:hlinkClick>
              </a:rPr>
              <a:t>Charpak</a:t>
            </a:r>
            <a:r>
              <a:rPr lang="en-GB" noProof="0" dirty="0">
                <a:solidFill>
                  <a:schemeClr val="accent3"/>
                </a:solidFill>
                <a:hlinkClick r:id="rId6">
                  <a:extLst>
                    <a:ext uri="{A12FA001-AC4F-418D-AE19-62706E023703}">
                      <ahyp:hlinkClr xmlns:ahyp="http://schemas.microsoft.com/office/drawing/2018/hyperlinkcolor" val="tx"/>
                    </a:ext>
                  </a:extLst>
                </a:hlinkClick>
              </a:rPr>
              <a:t> Nobel Prize</a:t>
            </a:r>
            <a:r>
              <a:rPr lang="en-GB" noProof="0" dirty="0">
                <a:solidFill>
                  <a:schemeClr val="accent3"/>
                </a:solidFill>
              </a:rPr>
              <a:t>) </a:t>
            </a:r>
            <a:r>
              <a:rPr lang="en-GB" b="1" noProof="0" dirty="0">
                <a:solidFill>
                  <a:schemeClr val="accent3"/>
                </a:solidFill>
                <a:hlinkClick r:id="rId7">
                  <a:extLst>
                    <a:ext uri="{A12FA001-AC4F-418D-AE19-62706E023703}">
                      <ahyp:hlinkClr xmlns:ahyp="http://schemas.microsoft.com/office/drawing/2018/hyperlinkcolor" val="tx"/>
                    </a:ext>
                  </a:extLst>
                </a:hlinkClick>
              </a:rPr>
              <a:t>applied to medical field</a:t>
            </a:r>
            <a:r>
              <a:rPr lang="en-GB" noProof="0" dirty="0">
                <a:solidFill>
                  <a:schemeClr val="accent3"/>
                </a:solidFill>
              </a:rPr>
              <a:t> to reduce patient dose in imaging modalities</a:t>
            </a:r>
          </a:p>
          <a:p>
            <a:r>
              <a:rPr lang="en-GB" noProof="0" dirty="0">
                <a:solidFill>
                  <a:schemeClr val="accent3"/>
                </a:solidFill>
              </a:rPr>
              <a:t>1973: </a:t>
            </a:r>
            <a:r>
              <a:rPr lang="en-GB" noProof="0" dirty="0">
                <a:solidFill>
                  <a:schemeClr val="accent3"/>
                </a:solidFill>
                <a:hlinkClick r:id="rId8">
                  <a:extLst>
                    <a:ext uri="{A12FA001-AC4F-418D-AE19-62706E023703}">
                      <ahyp:hlinkClr xmlns:ahyp="http://schemas.microsoft.com/office/drawing/2018/hyperlinkcolor" val="tx"/>
                    </a:ext>
                  </a:extLst>
                </a:hlinkClick>
              </a:rPr>
              <a:t>First physical </a:t>
            </a:r>
            <a:r>
              <a:rPr lang="en-GB" b="1" noProof="0" dirty="0">
                <a:solidFill>
                  <a:schemeClr val="accent3"/>
                </a:solidFill>
                <a:hlinkClick r:id="rId8">
                  <a:extLst>
                    <a:ext uri="{A12FA001-AC4F-418D-AE19-62706E023703}">
                      <ahyp:hlinkClr xmlns:ahyp="http://schemas.microsoft.com/office/drawing/2018/hyperlinkcolor" val="tx"/>
                    </a:ext>
                  </a:extLst>
                </a:hlinkClick>
              </a:rPr>
              <a:t>touch screen </a:t>
            </a:r>
            <a:r>
              <a:rPr lang="en-GB" noProof="0" dirty="0">
                <a:solidFill>
                  <a:schemeClr val="accent3"/>
                </a:solidFill>
                <a:hlinkClick r:id="rId8">
                  <a:extLst>
                    <a:ext uri="{A12FA001-AC4F-418D-AE19-62706E023703}">
                      <ahyp:hlinkClr xmlns:ahyp="http://schemas.microsoft.com/office/drawing/2018/hyperlinkcolor" val="tx"/>
                    </a:ext>
                  </a:extLst>
                </a:hlinkClick>
              </a:rPr>
              <a:t>development</a:t>
            </a:r>
            <a:r>
              <a:rPr lang="en-GB" noProof="0" dirty="0">
                <a:solidFill>
                  <a:schemeClr val="accent3"/>
                </a:solidFill>
              </a:rPr>
              <a:t> by Frank Beck and Bent Stumpe</a:t>
            </a:r>
          </a:p>
          <a:p>
            <a:r>
              <a:rPr lang="en-GB" noProof="0" dirty="0">
                <a:solidFill>
                  <a:schemeClr val="accent3"/>
                </a:solidFill>
              </a:rPr>
              <a:t>1977: Jeavons (hardware) and Townsend (software) begin the </a:t>
            </a:r>
            <a:r>
              <a:rPr lang="en-GB" noProof="0" dirty="0">
                <a:solidFill>
                  <a:schemeClr val="accent3"/>
                </a:solidFill>
                <a:hlinkClick r:id="rId9">
                  <a:extLst>
                    <a:ext uri="{A12FA001-AC4F-418D-AE19-62706E023703}">
                      <ahyp:hlinkClr xmlns:ahyp="http://schemas.microsoft.com/office/drawing/2018/hyperlinkcolor" val="tx"/>
                    </a:ext>
                  </a:extLst>
                </a:hlinkClick>
              </a:rPr>
              <a:t>path to </a:t>
            </a:r>
            <a:r>
              <a:rPr lang="en-GB" b="1" noProof="0" dirty="0">
                <a:solidFill>
                  <a:schemeClr val="accent3"/>
                </a:solidFill>
                <a:hlinkClick r:id="rId9">
                  <a:extLst>
                    <a:ext uri="{A12FA001-AC4F-418D-AE19-62706E023703}">
                      <ahyp:hlinkClr xmlns:ahyp="http://schemas.microsoft.com/office/drawing/2018/hyperlinkcolor" val="tx"/>
                    </a:ext>
                  </a:extLst>
                </a:hlinkClick>
              </a:rPr>
              <a:t>modern PET scanning</a:t>
            </a:r>
            <a:r>
              <a:rPr lang="en-GB" noProof="0" dirty="0">
                <a:solidFill>
                  <a:schemeClr val="accent3"/>
                </a:solidFill>
              </a:rPr>
              <a:t> using coincidence detection with avalanche chambers</a:t>
            </a:r>
          </a:p>
          <a:p>
            <a:r>
              <a:rPr lang="en-GB" noProof="0" dirty="0">
                <a:solidFill>
                  <a:schemeClr val="accent3"/>
                </a:solidFill>
              </a:rPr>
              <a:t>1989: Administrative fix for communication based on scientific necessity, </a:t>
            </a:r>
            <a:r>
              <a:rPr lang="en-GB" noProof="0" dirty="0">
                <a:solidFill>
                  <a:schemeClr val="accent3"/>
                </a:solidFill>
                <a:hlinkClick r:id="rId10">
                  <a:extLst>
                    <a:ext uri="{A12FA001-AC4F-418D-AE19-62706E023703}">
                      <ahyp:hlinkClr xmlns:ahyp="http://schemas.microsoft.com/office/drawing/2018/hyperlinkcolor" val="tx"/>
                    </a:ext>
                  </a:extLst>
                </a:hlinkClick>
              </a:rPr>
              <a:t>Tim Berners Lee develops the </a:t>
            </a:r>
            <a:r>
              <a:rPr lang="en-GB" b="1" noProof="0" dirty="0">
                <a:solidFill>
                  <a:schemeClr val="accent3"/>
                </a:solidFill>
                <a:hlinkClick r:id="rId10">
                  <a:extLst>
                    <a:ext uri="{A12FA001-AC4F-418D-AE19-62706E023703}">
                      <ahyp:hlinkClr xmlns:ahyp="http://schemas.microsoft.com/office/drawing/2018/hyperlinkcolor" val="tx"/>
                    </a:ext>
                  </a:extLst>
                </a:hlinkClick>
              </a:rPr>
              <a:t>World Wide Web</a:t>
            </a:r>
            <a:endParaRPr lang="en-GB" b="1" noProof="0" dirty="0">
              <a:solidFill>
                <a:schemeClr val="accent3"/>
              </a:solidFill>
            </a:endParaRPr>
          </a:p>
          <a:p>
            <a:r>
              <a:rPr lang="en-GB" noProof="0" dirty="0">
                <a:solidFill>
                  <a:schemeClr val="accent3"/>
                </a:solidFill>
              </a:rPr>
              <a:t>1990: </a:t>
            </a:r>
            <a:r>
              <a:rPr lang="en-GB" noProof="0" dirty="0">
                <a:solidFill>
                  <a:schemeClr val="accent3"/>
                </a:solidFill>
                <a:hlinkClick r:id="rId11">
                  <a:extLst>
                    <a:ext uri="{A12FA001-AC4F-418D-AE19-62706E023703}">
                      <ahyp:hlinkClr xmlns:ahyp="http://schemas.microsoft.com/office/drawing/2018/hyperlinkcolor" val="tx"/>
                    </a:ext>
                  </a:extLst>
                </a:hlinkClick>
              </a:rPr>
              <a:t>Crystal Clear Collaboration</a:t>
            </a:r>
            <a:r>
              <a:rPr lang="en-GB" noProof="0" dirty="0">
                <a:solidFill>
                  <a:schemeClr val="accent3"/>
                </a:solidFill>
              </a:rPr>
              <a:t> led to </a:t>
            </a:r>
            <a:r>
              <a:rPr lang="en-GB" b="1" noProof="0" dirty="0">
                <a:solidFill>
                  <a:schemeClr val="accent3"/>
                </a:solidFill>
              </a:rPr>
              <a:t>specialised PET</a:t>
            </a:r>
            <a:r>
              <a:rPr lang="en-GB" noProof="0" dirty="0">
                <a:solidFill>
                  <a:schemeClr val="accent3"/>
                </a:solidFill>
              </a:rPr>
              <a:t> scanners and improved time resolution</a:t>
            </a:r>
          </a:p>
          <a:p>
            <a:r>
              <a:rPr lang="en-GB" noProof="0" dirty="0">
                <a:solidFill>
                  <a:schemeClr val="accent3"/>
                </a:solidFill>
              </a:rPr>
              <a:t>30 April 1993: CERN released the original World Wide Web software into the public domain and made the</a:t>
            </a:r>
            <a:r>
              <a:rPr lang="en-GB" b="1" noProof="0" dirty="0">
                <a:solidFill>
                  <a:schemeClr val="accent3"/>
                </a:solidFill>
              </a:rPr>
              <a:t> </a:t>
            </a:r>
            <a:r>
              <a:rPr lang="en-GB" b="1" noProof="0" dirty="0">
                <a:solidFill>
                  <a:schemeClr val="accent3"/>
                </a:solidFill>
                <a:hlinkClick r:id="rId12">
                  <a:extLst>
                    <a:ext uri="{A12FA001-AC4F-418D-AE19-62706E023703}">
                      <ahyp:hlinkClr xmlns:ahyp="http://schemas.microsoft.com/office/drawing/2018/hyperlinkcolor" val="tx"/>
                    </a:ext>
                  </a:extLst>
                </a:hlinkClick>
              </a:rPr>
              <a:t>source code available free of charge</a:t>
            </a:r>
            <a:endParaRPr lang="en-GB" b="1" noProof="0" dirty="0">
              <a:solidFill>
                <a:schemeClr val="accent3"/>
              </a:solidFill>
            </a:endParaRPr>
          </a:p>
          <a:p>
            <a:r>
              <a:rPr lang="en-GB" noProof="0" dirty="0">
                <a:solidFill>
                  <a:schemeClr val="accent3"/>
                </a:solidFill>
              </a:rPr>
              <a:t>GEANT4 and FLUKA used as </a:t>
            </a:r>
            <a:r>
              <a:rPr lang="en-GB" b="1" noProof="0" dirty="0">
                <a:solidFill>
                  <a:schemeClr val="accent3"/>
                </a:solidFill>
                <a:hlinkClick r:id="rId13">
                  <a:extLst>
                    <a:ext uri="{A12FA001-AC4F-418D-AE19-62706E023703}">
                      <ahyp:hlinkClr xmlns:ahyp="http://schemas.microsoft.com/office/drawing/2018/hyperlinkcolor" val="tx"/>
                    </a:ext>
                  </a:extLst>
                </a:hlinkClick>
              </a:rPr>
              <a:t>industry standard for radiation – matter interaction</a:t>
            </a:r>
            <a:r>
              <a:rPr lang="en-GB" noProof="0" dirty="0">
                <a:solidFill>
                  <a:schemeClr val="accent3"/>
                </a:solidFill>
                <a:hlinkClick r:id="rId13">
                  <a:extLst>
                    <a:ext uri="{A12FA001-AC4F-418D-AE19-62706E023703}">
                      <ahyp:hlinkClr xmlns:ahyp="http://schemas.microsoft.com/office/drawing/2018/hyperlinkcolor" val="tx"/>
                    </a:ext>
                  </a:extLst>
                </a:hlinkClick>
              </a:rPr>
              <a:t>, used in medical fields</a:t>
            </a:r>
            <a:r>
              <a:rPr lang="en-GB" noProof="0" dirty="0">
                <a:solidFill>
                  <a:schemeClr val="accent3"/>
                </a:solidFill>
              </a:rPr>
              <a:t>.</a:t>
            </a:r>
          </a:p>
          <a:p>
            <a:r>
              <a:rPr lang="en-GB" noProof="0" dirty="0" err="1">
                <a:solidFill>
                  <a:schemeClr val="accent3"/>
                </a:solidFill>
              </a:rPr>
              <a:t>Medipix</a:t>
            </a:r>
            <a:r>
              <a:rPr lang="en-GB" noProof="0" dirty="0">
                <a:solidFill>
                  <a:schemeClr val="accent3"/>
                </a:solidFill>
              </a:rPr>
              <a:t>, </a:t>
            </a:r>
            <a:r>
              <a:rPr lang="en-GB" noProof="0" dirty="0" err="1">
                <a:solidFill>
                  <a:schemeClr val="accent3"/>
                </a:solidFill>
              </a:rPr>
              <a:t>Timepix</a:t>
            </a:r>
            <a:endParaRPr lang="en-GB" noProof="0" dirty="0">
              <a:solidFill>
                <a:schemeClr val="accent3"/>
              </a:solidFill>
            </a:endParaRPr>
          </a:p>
          <a:p>
            <a:r>
              <a:rPr lang="en-GB" noProof="0" dirty="0">
                <a:solidFill>
                  <a:schemeClr val="accent3"/>
                </a:solidFill>
              </a:rPr>
              <a:t>Optimised </a:t>
            </a:r>
            <a:r>
              <a:rPr lang="en-GB" b="1" noProof="0" dirty="0">
                <a:solidFill>
                  <a:schemeClr val="accent3"/>
                </a:solidFill>
                <a:hlinkClick r:id="rId14">
                  <a:extLst>
                    <a:ext uri="{A12FA001-AC4F-418D-AE19-62706E023703}">
                      <ahyp:hlinkClr xmlns:ahyp="http://schemas.microsoft.com/office/drawing/2018/hyperlinkcolor" val="tx"/>
                    </a:ext>
                  </a:extLst>
                </a:hlinkClick>
              </a:rPr>
              <a:t>photovoltaic cells</a:t>
            </a:r>
            <a:endParaRPr lang="en-GB" b="1" noProof="0" dirty="0">
              <a:solidFill>
                <a:schemeClr val="accent3"/>
              </a:solidFill>
            </a:endParaRPr>
          </a:p>
          <a:p>
            <a:r>
              <a:rPr lang="en-GB" b="1" noProof="0" dirty="0">
                <a:solidFill>
                  <a:schemeClr val="accent3"/>
                </a:solidFill>
                <a:hlinkClick r:id="rId15">
                  <a:extLst>
                    <a:ext uri="{A12FA001-AC4F-418D-AE19-62706E023703}">
                      <ahyp:hlinkClr xmlns:ahyp="http://schemas.microsoft.com/office/drawing/2018/hyperlinkcolor" val="tx"/>
                    </a:ext>
                  </a:extLst>
                </a:hlinkClick>
              </a:rPr>
              <a:t>Neural networks </a:t>
            </a:r>
            <a:r>
              <a:rPr lang="en-GB" noProof="0" dirty="0">
                <a:solidFill>
                  <a:schemeClr val="accent3"/>
                </a:solidFill>
                <a:hlinkClick r:id="rId15">
                  <a:extLst>
                    <a:ext uri="{A12FA001-AC4F-418D-AE19-62706E023703}">
                      <ahyp:hlinkClr xmlns:ahyp="http://schemas.microsoft.com/office/drawing/2018/hyperlinkcolor" val="tx"/>
                    </a:ext>
                  </a:extLst>
                </a:hlinkClick>
              </a:rPr>
              <a:t>deployed in particle physics</a:t>
            </a:r>
            <a:r>
              <a:rPr lang="en-GB" noProof="0" dirty="0">
                <a:solidFill>
                  <a:schemeClr val="accent3"/>
                </a:solidFill>
              </a:rPr>
              <a:t> before “Machine Learning”</a:t>
            </a:r>
          </a:p>
          <a:p>
            <a:r>
              <a:rPr lang="en-GB" noProof="0" dirty="0">
                <a:solidFill>
                  <a:schemeClr val="accent3"/>
                </a:solidFill>
                <a:hlinkClick r:id="rId16">
                  <a:extLst>
                    <a:ext uri="{A12FA001-AC4F-418D-AE19-62706E023703}">
                      <ahyp:hlinkClr xmlns:ahyp="http://schemas.microsoft.com/office/drawing/2018/hyperlinkcolor" val="tx"/>
                    </a:ext>
                  </a:extLst>
                </a:hlinkClick>
              </a:rPr>
              <a:t>White Rabbit</a:t>
            </a:r>
            <a:r>
              <a:rPr lang="en-GB" noProof="0" dirty="0">
                <a:solidFill>
                  <a:schemeClr val="accent3"/>
                </a:solidFill>
              </a:rPr>
              <a:t> </a:t>
            </a:r>
            <a:r>
              <a:rPr lang="en-GB" b="1" noProof="0" dirty="0">
                <a:solidFill>
                  <a:schemeClr val="accent3"/>
                </a:solidFill>
              </a:rPr>
              <a:t>timing technology</a:t>
            </a:r>
          </a:p>
          <a:p>
            <a:r>
              <a:rPr lang="en-GB" noProof="0" dirty="0">
                <a:solidFill>
                  <a:schemeClr val="accent3"/>
                </a:solidFill>
              </a:rPr>
              <a:t>CERN </a:t>
            </a:r>
            <a:r>
              <a:rPr lang="en-GB" b="1" noProof="0" dirty="0">
                <a:solidFill>
                  <a:schemeClr val="accent3"/>
                </a:solidFill>
              </a:rPr>
              <a:t>Open Hardware Licence</a:t>
            </a:r>
            <a:r>
              <a:rPr lang="en-GB" noProof="0" dirty="0">
                <a:solidFill>
                  <a:schemeClr val="accent3"/>
                </a:solidFill>
              </a:rPr>
              <a:t>: legal framework to let people freely use, modify, and share hardware designs</a:t>
            </a:r>
          </a:p>
          <a:p>
            <a:endParaRPr lang="en-GB" noProof="0" dirty="0">
              <a:solidFill>
                <a:schemeClr val="accent3"/>
              </a:solidFill>
            </a:endParaRPr>
          </a:p>
          <a:p>
            <a:endParaRPr lang="en-GB" dirty="0"/>
          </a:p>
        </p:txBody>
      </p:sp>
      <p:sp>
        <p:nvSpPr>
          <p:cNvPr id="4" name="Slide Number Placeholder 3"/>
          <p:cNvSpPr>
            <a:spLocks noGrp="1"/>
          </p:cNvSpPr>
          <p:nvPr>
            <p:ph type="sldNum" sz="quarter" idx="5"/>
          </p:nvPr>
        </p:nvSpPr>
        <p:spPr/>
        <p:txBody>
          <a:bodyPr/>
          <a:lstStyle/>
          <a:p>
            <a:fld id="{9C108C0D-CEEE-44B9-A469-39D2E8746FE3}" type="slidenum">
              <a:rPr lang="en-GB" smtClean="0"/>
              <a:t>17</a:t>
            </a:fld>
            <a:endParaRPr lang="en-GB"/>
          </a:p>
        </p:txBody>
      </p:sp>
    </p:spTree>
    <p:extLst>
      <p:ext uri="{BB962C8B-B14F-4D97-AF65-F5344CB8AC3E}">
        <p14:creationId xmlns:p14="http://schemas.microsoft.com/office/powerpoint/2010/main" val="263333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kumimoji="0" lang="en-GB" sz="1200" b="1" i="0" u="none" strike="noStrike" cap="none" normalizeH="0" baseline="0" noProof="0" dirty="0">
                <a:ln>
                  <a:noFill/>
                </a:ln>
                <a:solidFill>
                  <a:schemeClr val="tx1"/>
                </a:solidFill>
                <a:effectLst/>
                <a:latin typeface="Arial" panose="020B0604020202020204" pitchFamily="34" charset="0"/>
              </a:rPr>
              <a:t>2005</a:t>
            </a:r>
            <a:r>
              <a:rPr kumimoji="0" lang="en-GB" sz="1200" b="0" i="0" u="none" strike="noStrike" cap="none" normalizeH="0" baseline="0" noProof="0" dirty="0">
                <a:ln>
                  <a:noFill/>
                </a:ln>
                <a:solidFill>
                  <a:schemeClr val="tx1"/>
                </a:solidFill>
                <a:effectLst/>
                <a:latin typeface="Arial" panose="020B0604020202020204" pitchFamily="34" charset="0"/>
              </a:rPr>
              <a:t> – CERN Council initiates the first European Strategy process</a:t>
            </a:r>
          </a:p>
          <a:p>
            <a:pPr marL="171450" indent="-171450">
              <a:buFont typeface="Arial" panose="020B0604020202020204" pitchFamily="34" charset="0"/>
              <a:buChar char="•"/>
            </a:pPr>
            <a:r>
              <a:rPr kumimoji="0" lang="en-GB" sz="1200" b="0" i="0" u="none" strike="noStrike" cap="none" normalizeH="0" baseline="0" noProof="0" dirty="0">
                <a:ln>
                  <a:noFill/>
                </a:ln>
                <a:solidFill>
                  <a:schemeClr val="tx1"/>
                </a:solidFill>
                <a:effectLst/>
                <a:latin typeface="Arial" panose="020B0604020202020204" pitchFamily="34" charset="0"/>
              </a:rPr>
              <a:t>Forms the European Strategy Group (ESG) to produce a strategy document</a:t>
            </a:r>
          </a:p>
          <a:p>
            <a:pPr marL="171450" indent="-171450">
              <a:buFont typeface="Arial" panose="020B0604020202020204" pitchFamily="34" charset="0"/>
              <a:buChar char="•"/>
            </a:pPr>
            <a:r>
              <a:rPr kumimoji="0" lang="en-GB" sz="1200" b="0" i="0" u="none" strike="noStrike" cap="none" normalizeH="0" baseline="0" noProof="0" dirty="0">
                <a:ln>
                  <a:noFill/>
                </a:ln>
                <a:solidFill>
                  <a:schemeClr val="tx1"/>
                </a:solidFill>
                <a:effectLst/>
                <a:latin typeface="Arial" panose="020B0604020202020204" pitchFamily="34" charset="0"/>
              </a:rPr>
              <a:t>Forms the Physics Preparatory Group (PPG) to organise and carry out required preparatory work</a:t>
            </a:r>
          </a:p>
          <a:p>
            <a:pPr marL="171450" indent="-171450">
              <a:buFont typeface="Arial" panose="020B0604020202020204" pitchFamily="34" charset="0"/>
              <a:buChar char="•"/>
            </a:pPr>
            <a:r>
              <a:rPr kumimoji="0" lang="en-GB" sz="1200" b="0" i="0" u="none" strike="noStrike" cap="none" normalizeH="0" baseline="0" noProof="0" dirty="0">
                <a:ln>
                  <a:noFill/>
                </a:ln>
                <a:solidFill>
                  <a:schemeClr val="tx1"/>
                </a:solidFill>
                <a:effectLst/>
                <a:latin typeface="Arial" panose="020B0604020202020204" pitchFamily="34" charset="0"/>
              </a:rPr>
              <a:t>Community consultation phase leading into 2006.  Subsequent updates follow. Timed nicely around the start of LHC long shutdowns.</a:t>
            </a:r>
            <a:endParaRPr lang="en-GB" dirty="0"/>
          </a:p>
        </p:txBody>
      </p:sp>
      <p:sp>
        <p:nvSpPr>
          <p:cNvPr id="4" name="Slide Number Placeholder 3"/>
          <p:cNvSpPr>
            <a:spLocks noGrp="1"/>
          </p:cNvSpPr>
          <p:nvPr>
            <p:ph type="sldNum" sz="quarter" idx="5"/>
          </p:nvPr>
        </p:nvSpPr>
        <p:spPr/>
        <p:txBody>
          <a:bodyPr/>
          <a:lstStyle/>
          <a:p>
            <a:fld id="{9C108C0D-CEEE-44B9-A469-39D2E8746FE3}" type="slidenum">
              <a:rPr lang="en-GB" smtClean="0"/>
              <a:t>18</a:t>
            </a:fld>
            <a:endParaRPr lang="en-GB"/>
          </a:p>
        </p:txBody>
      </p:sp>
    </p:spTree>
    <p:extLst>
      <p:ext uri="{BB962C8B-B14F-4D97-AF65-F5344CB8AC3E}">
        <p14:creationId xmlns:p14="http://schemas.microsoft.com/office/powerpoint/2010/main" val="1661618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Single long term plan (LHC about to switch on)</a:t>
            </a:r>
          </a:p>
          <a:p>
            <a:pPr marL="171450" indent="-171450">
              <a:buFont typeface="Arial" panose="020B0604020202020204" pitchFamily="34" charset="0"/>
              <a:buChar char="•"/>
            </a:pPr>
            <a:r>
              <a:rPr lang="en-GB" dirty="0"/>
              <a:t>Establish community input to strategy group</a:t>
            </a:r>
          </a:p>
          <a:p>
            <a:pPr marL="171450" indent="-171450">
              <a:buFont typeface="Arial" panose="020B0604020202020204" pitchFamily="34" charset="0"/>
              <a:buChar char="•"/>
            </a:pPr>
            <a:r>
              <a:rPr lang="en-GB" dirty="0"/>
              <a:t>LHC priority, hints at upgrade</a:t>
            </a:r>
          </a:p>
          <a:p>
            <a:pPr marL="171450" indent="-171450">
              <a:buFont typeface="Arial" panose="020B0604020202020204" pitchFamily="34" charset="0"/>
              <a:buChar char="•"/>
            </a:pPr>
            <a:r>
              <a:rPr lang="en-GB" dirty="0"/>
              <a:t>Ramp up R&amp;D for post-LHC</a:t>
            </a:r>
          </a:p>
        </p:txBody>
      </p:sp>
      <p:sp>
        <p:nvSpPr>
          <p:cNvPr id="4" name="Slide Number Placeholder 3"/>
          <p:cNvSpPr>
            <a:spLocks noGrp="1"/>
          </p:cNvSpPr>
          <p:nvPr>
            <p:ph type="sldNum" sz="quarter" idx="5"/>
          </p:nvPr>
        </p:nvSpPr>
        <p:spPr/>
        <p:txBody>
          <a:bodyPr/>
          <a:lstStyle/>
          <a:p>
            <a:fld id="{9C108C0D-CEEE-44B9-A469-39D2E8746FE3}" type="slidenum">
              <a:rPr lang="en-GB" smtClean="0"/>
              <a:t>19</a:t>
            </a:fld>
            <a:endParaRPr lang="en-GB"/>
          </a:p>
        </p:txBody>
      </p:sp>
    </p:spTree>
    <p:extLst>
      <p:ext uri="{BB962C8B-B14F-4D97-AF65-F5344CB8AC3E}">
        <p14:creationId xmlns:p14="http://schemas.microsoft.com/office/powerpoint/2010/main" val="151561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We’ll start with some context for the story of how big science started</a:t>
            </a:r>
          </a:p>
          <a:p>
            <a:pPr marL="171450" indent="-171450">
              <a:buFont typeface="Arial" panose="020B0604020202020204" pitchFamily="34" charset="0"/>
              <a:buChar char="•"/>
            </a:pPr>
            <a:r>
              <a:rPr lang="en-GB" dirty="0"/>
              <a:t>Then understand the consequences of early big science</a:t>
            </a:r>
          </a:p>
          <a:p>
            <a:pPr marL="171450" indent="-171450">
              <a:buFont typeface="Arial" panose="020B0604020202020204" pitchFamily="34" charset="0"/>
              <a:buChar char="•"/>
            </a:pPr>
            <a:r>
              <a:rPr lang="en-GB" dirty="0"/>
              <a:t>Before moving on to CERN and the ESPPU</a:t>
            </a:r>
          </a:p>
        </p:txBody>
      </p:sp>
      <p:sp>
        <p:nvSpPr>
          <p:cNvPr id="4" name="Slide Number Placeholder 3"/>
          <p:cNvSpPr>
            <a:spLocks noGrp="1"/>
          </p:cNvSpPr>
          <p:nvPr>
            <p:ph type="sldNum" sz="quarter" idx="5"/>
          </p:nvPr>
        </p:nvSpPr>
        <p:spPr/>
        <p:txBody>
          <a:bodyPr/>
          <a:lstStyle/>
          <a:p>
            <a:fld id="{9C108C0D-CEEE-44B9-A469-39D2E8746FE3}" type="slidenum">
              <a:rPr lang="en-GB" smtClean="0"/>
              <a:t>2</a:t>
            </a:fld>
            <a:endParaRPr lang="en-GB"/>
          </a:p>
        </p:txBody>
      </p:sp>
    </p:spTree>
    <p:extLst>
      <p:ext uri="{BB962C8B-B14F-4D97-AF65-F5344CB8AC3E}">
        <p14:creationId xmlns:p14="http://schemas.microsoft.com/office/powerpoint/2010/main" val="166929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LHC top priority</a:t>
            </a:r>
          </a:p>
          <a:p>
            <a:pPr marL="171450" indent="-171450">
              <a:buFontTx/>
              <a:buChar char="-"/>
            </a:pPr>
            <a:r>
              <a:rPr lang="en-GB" dirty="0"/>
              <a:t>HL-LHC named as upgrade</a:t>
            </a:r>
          </a:p>
          <a:p>
            <a:pPr marL="171450" indent="-171450">
              <a:buFontTx/>
              <a:buChar char="-"/>
            </a:pPr>
            <a:r>
              <a:rPr lang="en-GB" dirty="0"/>
              <a:t>Request to design successor – strong </a:t>
            </a:r>
            <a:r>
              <a:rPr lang="en-GB" dirty="0" err="1"/>
              <a:t>e+e</a:t>
            </a:r>
            <a:r>
              <a:rPr lang="en-GB" dirty="0"/>
              <a:t>- case</a:t>
            </a:r>
          </a:p>
          <a:p>
            <a:pPr marL="171450" indent="-171450">
              <a:buFontTx/>
              <a:buChar char="-"/>
            </a:pPr>
            <a:r>
              <a:rPr lang="en-GB" dirty="0"/>
              <a:t>Long baseline neutrino etc</a:t>
            </a:r>
          </a:p>
        </p:txBody>
      </p:sp>
      <p:sp>
        <p:nvSpPr>
          <p:cNvPr id="4" name="Slide Number Placeholder 3"/>
          <p:cNvSpPr>
            <a:spLocks noGrp="1"/>
          </p:cNvSpPr>
          <p:nvPr>
            <p:ph type="sldNum" sz="quarter" idx="5"/>
          </p:nvPr>
        </p:nvSpPr>
        <p:spPr/>
        <p:txBody>
          <a:bodyPr/>
          <a:lstStyle/>
          <a:p>
            <a:fld id="{9C108C0D-CEEE-44B9-A469-39D2E8746FE3}" type="slidenum">
              <a:rPr lang="en-GB" smtClean="0"/>
              <a:t>20</a:t>
            </a:fld>
            <a:endParaRPr lang="en-GB"/>
          </a:p>
        </p:txBody>
      </p:sp>
    </p:spTree>
    <p:extLst>
      <p:ext uri="{BB962C8B-B14F-4D97-AF65-F5344CB8AC3E}">
        <p14:creationId xmlns:p14="http://schemas.microsoft.com/office/powerpoint/2010/main" val="186589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Highlight vigorous accelerator R&amp;D programme</a:t>
            </a:r>
          </a:p>
          <a:p>
            <a:pPr marL="171450" indent="-171450">
              <a:buFont typeface="Arial" panose="020B0604020202020204" pitchFamily="34" charset="0"/>
              <a:buChar char="•"/>
            </a:pPr>
            <a:r>
              <a:rPr lang="en-GB" dirty="0"/>
              <a:t>Europe looks to Japan for ILC</a:t>
            </a:r>
          </a:p>
        </p:txBody>
      </p:sp>
      <p:sp>
        <p:nvSpPr>
          <p:cNvPr id="4" name="Slide Number Placeholder 3"/>
          <p:cNvSpPr>
            <a:spLocks noGrp="1"/>
          </p:cNvSpPr>
          <p:nvPr>
            <p:ph type="sldNum" sz="quarter" idx="5"/>
          </p:nvPr>
        </p:nvSpPr>
        <p:spPr/>
        <p:txBody>
          <a:bodyPr/>
          <a:lstStyle/>
          <a:p>
            <a:fld id="{9C108C0D-CEEE-44B9-A469-39D2E8746FE3}" type="slidenum">
              <a:rPr lang="en-GB" smtClean="0"/>
              <a:t>21</a:t>
            </a:fld>
            <a:endParaRPr lang="en-GB"/>
          </a:p>
        </p:txBody>
      </p:sp>
    </p:spTree>
    <p:extLst>
      <p:ext uri="{BB962C8B-B14F-4D97-AF65-F5344CB8AC3E}">
        <p14:creationId xmlns:p14="http://schemas.microsoft.com/office/powerpoint/2010/main" val="2922221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HL-LHC &amp; LHC top priority</a:t>
            </a:r>
          </a:p>
          <a:p>
            <a:pPr marL="171450" indent="-171450">
              <a:buFont typeface="Arial" panose="020B0604020202020204" pitchFamily="34" charset="0"/>
              <a:buChar char="•"/>
            </a:pPr>
            <a:r>
              <a:rPr lang="en-GB" dirty="0"/>
              <a:t>Accelerator &amp; Detector R&amp;D</a:t>
            </a:r>
          </a:p>
          <a:p>
            <a:pPr marL="171450" indent="-171450">
              <a:buFont typeface="Arial" panose="020B0604020202020204" pitchFamily="34" charset="0"/>
              <a:buChar char="•"/>
            </a:pPr>
            <a:r>
              <a:rPr lang="en-GB" dirty="0"/>
              <a:t>Software and computing infrastructure, theory computing tools</a:t>
            </a:r>
          </a:p>
          <a:p>
            <a:pPr marL="171450" indent="-171450">
              <a:buFont typeface="Arial" panose="020B0604020202020204" pitchFamily="34" charset="0"/>
              <a:buChar char="•"/>
            </a:pPr>
            <a:r>
              <a:rPr lang="en-GB" dirty="0"/>
              <a:t>ECR support, EDI</a:t>
            </a:r>
          </a:p>
        </p:txBody>
      </p:sp>
      <p:sp>
        <p:nvSpPr>
          <p:cNvPr id="4" name="Slide Number Placeholder 3"/>
          <p:cNvSpPr>
            <a:spLocks noGrp="1"/>
          </p:cNvSpPr>
          <p:nvPr>
            <p:ph type="sldNum" sz="quarter" idx="5"/>
          </p:nvPr>
        </p:nvSpPr>
        <p:spPr/>
        <p:txBody>
          <a:bodyPr/>
          <a:lstStyle/>
          <a:p>
            <a:fld id="{9C108C0D-CEEE-44B9-A469-39D2E8746FE3}" type="slidenum">
              <a:rPr lang="en-GB" smtClean="0"/>
              <a:t>22</a:t>
            </a:fld>
            <a:endParaRPr lang="en-GB"/>
          </a:p>
        </p:txBody>
      </p:sp>
    </p:spTree>
    <p:extLst>
      <p:ext uri="{BB962C8B-B14F-4D97-AF65-F5344CB8AC3E}">
        <p14:creationId xmlns:p14="http://schemas.microsoft.com/office/powerpoint/2010/main" val="2997691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Highlight explicit mention </a:t>
            </a:r>
            <a:r>
              <a:rPr lang="en-GB" sz="1200" b="1" dirty="0"/>
              <a:t>At least 100 TeV hadron collider with </a:t>
            </a:r>
            <a:r>
              <a:rPr lang="en-GB" sz="1200" b="1" dirty="0" err="1"/>
              <a:t>e+e</a:t>
            </a:r>
            <a:r>
              <a:rPr lang="en-GB" sz="1200" b="1" dirty="0"/>
              <a:t>- Higgs/EW factory as first stage</a:t>
            </a:r>
          </a:p>
          <a:p>
            <a:endParaRPr lang="en-GB" dirty="0"/>
          </a:p>
        </p:txBody>
      </p:sp>
      <p:sp>
        <p:nvSpPr>
          <p:cNvPr id="4" name="Slide Number Placeholder 3"/>
          <p:cNvSpPr>
            <a:spLocks noGrp="1"/>
          </p:cNvSpPr>
          <p:nvPr>
            <p:ph type="sldNum" sz="quarter" idx="5"/>
          </p:nvPr>
        </p:nvSpPr>
        <p:spPr/>
        <p:txBody>
          <a:bodyPr/>
          <a:lstStyle/>
          <a:p>
            <a:fld id="{9C108C0D-CEEE-44B9-A469-39D2E8746FE3}" type="slidenum">
              <a:rPr lang="en-GB" smtClean="0"/>
              <a:t>23</a:t>
            </a:fld>
            <a:endParaRPr lang="en-GB"/>
          </a:p>
        </p:txBody>
      </p:sp>
    </p:spTree>
    <p:extLst>
      <p:ext uri="{BB962C8B-B14F-4D97-AF65-F5344CB8AC3E}">
        <p14:creationId xmlns:p14="http://schemas.microsoft.com/office/powerpoint/2010/main" val="2659051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F343D-D559-CBF6-EA4E-8C7693246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D5C83-FDE6-CB5A-C0C7-A05F3FA4553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1BBCBFD-3078-00E2-D233-43DBDD3C69E1}"/>
              </a:ext>
            </a:extLst>
          </p:cNvPr>
          <p:cNvSpPr>
            <a:spLocks noGrp="1"/>
          </p:cNvSpPr>
          <p:nvPr>
            <p:ph type="body" idx="1"/>
          </p:nvPr>
        </p:nvSpPr>
        <p:spPr/>
        <p:txBody>
          <a:bodyPr/>
          <a:lstStyle/>
          <a:p>
            <a:r>
              <a:rPr kumimoji="0" lang="en-GB" sz="1200" b="0" i="0" u="none" strike="noStrike" cap="none" normalizeH="0" baseline="0" noProof="0" dirty="0">
                <a:ln>
                  <a:noFill/>
                </a:ln>
                <a:solidFill>
                  <a:schemeClr val="tx1"/>
                </a:solidFill>
                <a:effectLst/>
                <a:latin typeface="Arial" panose="020B0604020202020204" pitchFamily="34" charset="0"/>
              </a:rPr>
              <a:t>- #1 requested the HL-LHC upgrade, and to start designing an LHC successor.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dirty="0">
                <a:ln>
                  <a:noFill/>
                </a:ln>
                <a:solidFill>
                  <a:schemeClr val="tx1"/>
                </a:solidFill>
                <a:effectLst/>
                <a:latin typeface="Arial" panose="020B0604020202020204" pitchFamily="34" charset="0"/>
              </a:rPr>
              <a:t>- #2 explicitly states </a:t>
            </a:r>
            <a:r>
              <a:rPr kumimoji="0" lang="en-GB" sz="1200" b="1" i="0" u="none" strike="noStrike" cap="none" normalizeH="0" baseline="0" noProof="0" dirty="0">
                <a:ln>
                  <a:noFill/>
                </a:ln>
                <a:solidFill>
                  <a:schemeClr val="tx1"/>
                </a:solidFill>
                <a:effectLst/>
                <a:latin typeface="Arial" panose="020B0604020202020204" pitchFamily="34" charset="0"/>
              </a:rPr>
              <a:t>“</a:t>
            </a:r>
            <a:r>
              <a:rPr lang="en-GB" sz="1200" b="0" dirty="0"/>
              <a:t>At least 100 TeV hadron collider with </a:t>
            </a:r>
            <a:r>
              <a:rPr lang="en-GB" sz="1200" b="0" dirty="0" err="1"/>
              <a:t>e+e</a:t>
            </a:r>
            <a:r>
              <a:rPr lang="en-GB" sz="1200" b="0" dirty="0"/>
              <a:t>- Higgs/EW factory as first stage</a:t>
            </a:r>
            <a:r>
              <a:rPr kumimoji="0" lang="en-GB" sz="1200" b="1" i="0" u="none" strike="noStrike" cap="none" normalizeH="0" baseline="0" noProof="0" dirty="0">
                <a:ln>
                  <a:noFill/>
                </a:ln>
                <a:solidFill>
                  <a:schemeClr val="tx1"/>
                </a:solidFill>
                <a:effectLst/>
                <a:latin typeface="Arial" panose="020B0604020202020204" pitchFamily="34" charset="0"/>
              </a:rPr>
              <a:t>” – FCC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dirty="0">
                <a:ln>
                  <a:noFill/>
                </a:ln>
                <a:solidFill>
                  <a:schemeClr val="tx1"/>
                </a:solidFill>
                <a:effectLst/>
                <a:latin typeface="Arial" panose="020B0604020202020204" pitchFamily="34" charset="0"/>
              </a:rPr>
              <a:t>- Note that the physics case is being set (</a:t>
            </a:r>
            <a:r>
              <a:rPr lang="en-GB" sz="1200" b="0" dirty="0"/>
              <a:t>Higgs/EW factory)</a:t>
            </a:r>
            <a:endParaRPr kumimoji="0" lang="en-GB" sz="12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dirty="0">
                <a:ln>
                  <a:noFill/>
                </a:ln>
                <a:solidFill>
                  <a:schemeClr val="tx1"/>
                </a:solidFill>
                <a:effectLst/>
                <a:latin typeface="Arial" panose="020B0604020202020204" pitchFamily="34" charset="0"/>
              </a:rPr>
              <a:t>- Now comes the story of the third update</a:t>
            </a:r>
            <a:endParaRPr lang="en-GB" b="0" dirty="0"/>
          </a:p>
        </p:txBody>
      </p:sp>
      <p:sp>
        <p:nvSpPr>
          <p:cNvPr id="4" name="Slide Number Placeholder 3">
            <a:extLst>
              <a:ext uri="{FF2B5EF4-FFF2-40B4-BE49-F238E27FC236}">
                <a16:creationId xmlns:a16="http://schemas.microsoft.com/office/drawing/2014/main" id="{2390BF43-5738-A442-B74E-9B9780953AE6}"/>
              </a:ext>
            </a:extLst>
          </p:cNvPr>
          <p:cNvSpPr>
            <a:spLocks noGrp="1"/>
          </p:cNvSpPr>
          <p:nvPr>
            <p:ph type="sldNum" sz="quarter" idx="5"/>
          </p:nvPr>
        </p:nvSpPr>
        <p:spPr/>
        <p:txBody>
          <a:bodyPr/>
          <a:lstStyle/>
          <a:p>
            <a:fld id="{9C108C0D-CEEE-44B9-A469-39D2E8746FE3}" type="slidenum">
              <a:rPr lang="en-GB" smtClean="0"/>
              <a:t>24</a:t>
            </a:fld>
            <a:endParaRPr lang="en-GB"/>
          </a:p>
        </p:txBody>
      </p:sp>
    </p:spTree>
    <p:extLst>
      <p:ext uri="{BB962C8B-B14F-4D97-AF65-F5344CB8AC3E}">
        <p14:creationId xmlns:p14="http://schemas.microsoft.com/office/powerpoint/2010/main" val="2139026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In Sep 24 the PPG was appointed, ESG provided questions to the community via ECFA etc</a:t>
            </a:r>
          </a:p>
          <a:p>
            <a:pPr marL="171450" indent="-171450">
              <a:buFontTx/>
              <a:buChar char="-"/>
            </a:pPr>
            <a:r>
              <a:rPr lang="en-GB" dirty="0"/>
              <a:t>Between then and Mar 25 Europe produced 268 national and collaboration level inputs to the ESPPU.</a:t>
            </a:r>
          </a:p>
          <a:p>
            <a:pPr marL="171450" indent="-171450">
              <a:buFontTx/>
              <a:buChar char="-"/>
            </a:pPr>
            <a:r>
              <a:rPr lang="en-GB" dirty="0"/>
              <a:t>3 rounds of input in total, final one after briefing book (summary of inputs produced by PPG) released in Sep 25.</a:t>
            </a:r>
          </a:p>
          <a:p>
            <a:pPr marL="171450" indent="-171450">
              <a:buFontTx/>
              <a:buChar char="-"/>
            </a:pPr>
            <a:r>
              <a:rPr lang="en-GB" dirty="0"/>
              <a:t>Before final input further guidance was provided – what is plan B?</a:t>
            </a:r>
          </a:p>
        </p:txBody>
      </p:sp>
      <p:sp>
        <p:nvSpPr>
          <p:cNvPr id="4" name="Slide Number Placeholder 3"/>
          <p:cNvSpPr>
            <a:spLocks noGrp="1"/>
          </p:cNvSpPr>
          <p:nvPr>
            <p:ph type="sldNum" sz="quarter" idx="5"/>
          </p:nvPr>
        </p:nvSpPr>
        <p:spPr/>
        <p:txBody>
          <a:bodyPr/>
          <a:lstStyle/>
          <a:p>
            <a:fld id="{9C108C0D-CEEE-44B9-A469-39D2E8746FE3}" type="slidenum">
              <a:rPr lang="en-GB" smtClean="0"/>
              <a:t>25</a:t>
            </a:fld>
            <a:endParaRPr lang="en-GB"/>
          </a:p>
        </p:txBody>
      </p:sp>
    </p:spTree>
    <p:extLst>
      <p:ext uri="{BB962C8B-B14F-4D97-AF65-F5344CB8AC3E}">
        <p14:creationId xmlns:p14="http://schemas.microsoft.com/office/powerpoint/2010/main" val="143464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Main questions asked by ESG to community: </a:t>
            </a:r>
            <a:r>
              <a:rPr lang="en-GB" b="1" dirty="0"/>
              <a:t>Plan A, Plan B, priorities, contingencies. </a:t>
            </a:r>
          </a:p>
          <a:p>
            <a:pPr marL="171450" indent="-171450">
              <a:buFontTx/>
              <a:buChar char="-"/>
            </a:pPr>
            <a:r>
              <a:rPr lang="en-GB" b="1" dirty="0"/>
              <a:t>Priorities</a:t>
            </a:r>
            <a:r>
              <a:rPr lang="en-GB" dirty="0"/>
              <a:t> for collider </a:t>
            </a:r>
            <a:r>
              <a:rPr lang="en-GB" b="1" dirty="0"/>
              <a:t>complimentary exploration</a:t>
            </a:r>
          </a:p>
          <a:p>
            <a:pPr marL="171450" indent="-171450">
              <a:buFontTx/>
              <a:buChar char="-"/>
            </a:pPr>
            <a:r>
              <a:rPr lang="en-GB" dirty="0"/>
              <a:t>Thanks to all for engagement and collaboration </a:t>
            </a:r>
          </a:p>
          <a:p>
            <a:pPr marL="171450" indent="-171450">
              <a:buFontTx/>
              <a:buChar char="-"/>
            </a:pPr>
            <a:r>
              <a:rPr lang="en-GB" b="1" dirty="0"/>
              <a:t>Special thanks to Sarah and Ruben </a:t>
            </a:r>
            <a:r>
              <a:rPr lang="en-GB" dirty="0"/>
              <a:t>for leading the UK input process</a:t>
            </a:r>
          </a:p>
        </p:txBody>
      </p:sp>
      <p:sp>
        <p:nvSpPr>
          <p:cNvPr id="4" name="Slide Number Placeholder 3"/>
          <p:cNvSpPr>
            <a:spLocks noGrp="1"/>
          </p:cNvSpPr>
          <p:nvPr>
            <p:ph type="sldNum" sz="quarter" idx="5"/>
          </p:nvPr>
        </p:nvSpPr>
        <p:spPr/>
        <p:txBody>
          <a:bodyPr/>
          <a:lstStyle/>
          <a:p>
            <a:fld id="{9C108C0D-CEEE-44B9-A469-39D2E8746FE3}" type="slidenum">
              <a:rPr lang="en-GB" smtClean="0"/>
              <a:t>26</a:t>
            </a:fld>
            <a:endParaRPr lang="en-GB"/>
          </a:p>
        </p:txBody>
      </p:sp>
    </p:spTree>
    <p:extLst>
      <p:ext uri="{BB962C8B-B14F-4D97-AF65-F5344CB8AC3E}">
        <p14:creationId xmlns:p14="http://schemas.microsoft.com/office/powerpoint/2010/main" val="70848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Another slide to acknowledge the immense time and expertise dedicated to these tasks.</a:t>
            </a:r>
          </a:p>
          <a:p>
            <a:pPr marL="171450" indent="-171450">
              <a:buFontTx/>
              <a:buChar char="-"/>
            </a:pPr>
            <a:r>
              <a:rPr lang="en-GB" dirty="0"/>
              <a:t>PPG produced a summary of the 268 inputs in the Physics Briefing Book</a:t>
            </a:r>
          </a:p>
          <a:p>
            <a:pPr marL="171450" indent="-171450">
              <a:buFontTx/>
              <a:buChar char="-"/>
            </a:pPr>
            <a:r>
              <a:rPr lang="en-GB" dirty="0"/>
              <a:t>Shown are the members of the ESG (green arrows show UK members)</a:t>
            </a:r>
          </a:p>
        </p:txBody>
      </p:sp>
      <p:sp>
        <p:nvSpPr>
          <p:cNvPr id="4" name="Slide Number Placeholder 3"/>
          <p:cNvSpPr>
            <a:spLocks noGrp="1"/>
          </p:cNvSpPr>
          <p:nvPr>
            <p:ph type="sldNum" sz="quarter" idx="5"/>
          </p:nvPr>
        </p:nvSpPr>
        <p:spPr/>
        <p:txBody>
          <a:bodyPr/>
          <a:lstStyle/>
          <a:p>
            <a:fld id="{9C108C0D-CEEE-44B9-A469-39D2E8746FE3}" type="slidenum">
              <a:rPr lang="en-GB" smtClean="0"/>
              <a:t>27</a:t>
            </a:fld>
            <a:endParaRPr lang="en-GB"/>
          </a:p>
        </p:txBody>
      </p:sp>
    </p:spTree>
    <p:extLst>
      <p:ext uri="{BB962C8B-B14F-4D97-AF65-F5344CB8AC3E}">
        <p14:creationId xmlns:p14="http://schemas.microsoft.com/office/powerpoint/2010/main" val="3764927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Main accelerator options considered have been analysed in detail – massive report from WG2a in references.</a:t>
            </a:r>
          </a:p>
          <a:p>
            <a:pPr marL="171450" indent="-171450">
              <a:buFont typeface="Arial" panose="020B0604020202020204" pitchFamily="34" charset="0"/>
              <a:buChar char="•"/>
            </a:pPr>
            <a:r>
              <a:rPr lang="en-GB" dirty="0"/>
              <a:t>Linear collider options.</a:t>
            </a:r>
          </a:p>
          <a:p>
            <a:pPr marL="171450" indent="-171450">
              <a:buFont typeface="Arial" panose="020B0604020202020204" pitchFamily="34" charset="0"/>
              <a:buChar char="•"/>
            </a:pPr>
            <a:r>
              <a:rPr lang="en-GB" dirty="0"/>
              <a:t>Reuse of LHC/LEP tunnel options.</a:t>
            </a:r>
          </a:p>
          <a:p>
            <a:pPr marL="171450" indent="-171450">
              <a:buFont typeface="Arial" panose="020B0604020202020204" pitchFamily="34" charset="0"/>
              <a:buChar char="•"/>
            </a:pPr>
            <a:r>
              <a:rPr lang="en-GB" dirty="0"/>
              <a:t>Circular collider options.</a:t>
            </a:r>
          </a:p>
        </p:txBody>
      </p:sp>
      <p:sp>
        <p:nvSpPr>
          <p:cNvPr id="4" name="Slide Number Placeholder 3"/>
          <p:cNvSpPr>
            <a:spLocks noGrp="1"/>
          </p:cNvSpPr>
          <p:nvPr>
            <p:ph type="sldNum" sz="quarter" idx="5"/>
          </p:nvPr>
        </p:nvSpPr>
        <p:spPr/>
        <p:txBody>
          <a:bodyPr/>
          <a:lstStyle/>
          <a:p>
            <a:fld id="{9C108C0D-CEEE-44B9-A469-39D2E8746FE3}" type="slidenum">
              <a:rPr lang="en-GB" smtClean="0"/>
              <a:t>28</a:t>
            </a:fld>
            <a:endParaRPr lang="en-GB"/>
          </a:p>
        </p:txBody>
      </p:sp>
    </p:spTree>
    <p:extLst>
      <p:ext uri="{BB962C8B-B14F-4D97-AF65-F5344CB8AC3E}">
        <p14:creationId xmlns:p14="http://schemas.microsoft.com/office/powerpoint/2010/main" val="2170369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Parameter comparison – for the physics reach comparisons please see these presentations from the last plenary ECFA meeting</a:t>
                </a:r>
              </a:p>
              <a:p>
                <a:pPr marL="171450" indent="-171450">
                  <a:buFont typeface="Arial" panose="020B0604020202020204" pitchFamily="34" charset="0"/>
                  <a:buChar char="•"/>
                </a:pPr>
                <a:r>
                  <a:rPr lang="en-GB" dirty="0"/>
                  <a:t>Re use tunnel CHF 2-4 billion</a:t>
                </a:r>
              </a:p>
              <a:p>
                <a:pPr marL="171450" indent="-171450">
                  <a:buFont typeface="Arial" panose="020B0604020202020204" pitchFamily="34" charset="0"/>
                  <a:buChar char="•"/>
                </a:pPr>
                <a:r>
                  <a:rPr lang="en-GB" dirty="0"/>
                  <a:t>LCs CHF 7 – 17 billion</a:t>
                </a:r>
              </a:p>
              <a:p>
                <a:pPr marL="171450" indent="-171450">
                  <a:buFont typeface="Arial" panose="020B0604020202020204" pitchFamily="34" charset="0"/>
                  <a:buChar char="•"/>
                </a:pPr>
                <a:r>
                  <a:rPr lang="en-GB" dirty="0"/>
                  <a:t>CCs CHF 12 - 29 billion </a:t>
                </a:r>
              </a:p>
              <a:p>
                <a:pPr marL="171450" indent="-171450">
                  <a:buFont typeface="Arial" panose="020B0604020202020204" pitchFamily="34" charset="0"/>
                  <a:buChar char="•"/>
                </a:pPr>
                <a:r>
                  <a:rPr lang="en-GB" dirty="0"/>
                  <a:t>Assessed by WG2a </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91 GeV and 160 GeV are about </a:t>
                </a:r>
                <a:r>
                  <a:rPr lang="en-GB" i="1" dirty="0"/>
                  <a:t>electroweak precision through gigantic statistics at poles/thresholds</a:t>
                </a:r>
                <a:r>
                  <a:rPr lang="en-GB" dirty="0"/>
                  <a:t>,</a:t>
                </a:r>
              </a:p>
              <a:p>
                <a:pPr marL="171450" indent="-171450">
                  <a:buFont typeface="Arial" panose="020B0604020202020204" pitchFamily="34" charset="0"/>
                  <a:buChar char="•"/>
                </a:pPr>
                <a:r>
                  <a:rPr lang="en-GB" dirty="0"/>
                  <a:t>240–250 GeV is </a:t>
                </a:r>
                <a:r>
                  <a:rPr lang="en-GB" i="1" dirty="0"/>
                  <a:t>the clean, model-independent Higgs factory</a:t>
                </a:r>
                <a:r>
                  <a:rPr lang="en-GB" dirty="0"/>
                  <a:t>,</a:t>
                </a:r>
              </a:p>
              <a:p>
                <a:pPr marL="171450" indent="-171450">
                  <a:buFont typeface="Arial" panose="020B0604020202020204" pitchFamily="34" charset="0"/>
                  <a:buChar char="•"/>
                </a:pPr>
                <a:r>
                  <a:rPr lang="en-GB" dirty="0"/>
                  <a:t>365 GeV adds </a:t>
                </a:r>
                <a:r>
                  <a:rPr lang="en-GB" i="1" dirty="0"/>
                  <a:t>top-threshold precision plus stronger </a:t>
                </a:r>
                <a14:m>
                  <m:oMath xmlns:m="http://schemas.openxmlformats.org/officeDocument/2006/math">
                    <m:r>
                      <a:rPr lang="en-GB" sz="1200" i="1" kern="1200">
                        <a:solidFill>
                          <a:schemeClr val="tx1"/>
                        </a:solidFill>
                        <a:latin typeface="Cambria Math" panose="02040503050406030204" pitchFamily="18" charset="0"/>
                        <a:ea typeface="+mn-ea"/>
                        <a:cs typeface="+mn-cs"/>
                      </a:rPr>
                      <m:t>𝑊𝑊</m:t>
                    </m:r>
                  </m:oMath>
                </a14:m>
                <a:r>
                  <a:rPr lang="en-GB" i="1" dirty="0"/>
                  <a:t>-fusion Higgs</a:t>
                </a:r>
                <a:r>
                  <a:rPr lang="en-GB" dirty="0"/>
                  <a:t>,</a:t>
                </a:r>
              </a:p>
              <a:p>
                <a:pPr marL="171450" indent="-171450">
                  <a:buFont typeface="Arial" panose="020B0604020202020204" pitchFamily="34" charset="0"/>
                  <a:buChar char="•"/>
                </a:pPr>
                <a:r>
                  <a:rPr lang="en-GB" dirty="0"/>
                  <a:t>550 GeV targets </a:t>
                </a:r>
                <a:r>
                  <a:rPr lang="en-GB" i="1" dirty="0"/>
                  <a:t>the hard Higgs stuff</a:t>
                </a:r>
                <a:r>
                  <a:rPr lang="en-GB" dirty="0"/>
                  <a:t> (top Yukawa and the Higgs potential via double Higgs).</a:t>
                </a:r>
              </a:p>
              <a:p>
                <a:endParaRPr lang="en-GB"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91 GeV and 160 GeV are about </a:t>
                </a:r>
                <a:r>
                  <a:rPr lang="en-GB" i="1" dirty="0"/>
                  <a:t>electroweak precision through gigantic statistics at poles/thresholds</a:t>
                </a:r>
                <a:r>
                  <a:rPr lang="en-GB" dirty="0"/>
                  <a:t>,</a:t>
                </a:r>
              </a:p>
              <a:p>
                <a:pPr marL="171450" indent="-171450">
                  <a:buFont typeface="Arial" panose="020B0604020202020204" pitchFamily="34" charset="0"/>
                  <a:buChar char="•"/>
                </a:pPr>
                <a:r>
                  <a:rPr lang="en-GB" dirty="0"/>
                  <a:t>240–250 GeV is </a:t>
                </a:r>
                <a:r>
                  <a:rPr lang="en-GB" i="1" dirty="0"/>
                  <a:t>the clean, model-independent Higgs factory</a:t>
                </a:r>
                <a:r>
                  <a:rPr lang="en-GB" dirty="0"/>
                  <a:t>,</a:t>
                </a:r>
              </a:p>
              <a:p>
                <a:pPr marL="171450" indent="-171450">
                  <a:buFont typeface="Arial" panose="020B0604020202020204" pitchFamily="34" charset="0"/>
                  <a:buChar char="•"/>
                </a:pPr>
                <a:r>
                  <a:rPr lang="en-GB" dirty="0"/>
                  <a:t>365 GeV adds </a:t>
                </a:r>
                <a:r>
                  <a:rPr lang="en-GB" i="1" dirty="0"/>
                  <a:t>top-threshold precision plus stronger </a:t>
                </a:r>
                <a:r>
                  <a:rPr lang="en-GB" sz="1200" i="0" kern="1200">
                    <a:solidFill>
                      <a:schemeClr val="tx1"/>
                    </a:solidFill>
                    <a:latin typeface="+mn-lt"/>
                    <a:ea typeface="+mn-ea"/>
                    <a:cs typeface="+mn-cs"/>
                  </a:rPr>
                  <a:t>𝑊𝑊</a:t>
                </a:r>
                <a:r>
                  <a:rPr lang="en-GB" i="1" dirty="0"/>
                  <a:t>-fusion Higgs</a:t>
                </a:r>
                <a:r>
                  <a:rPr lang="en-GB" dirty="0"/>
                  <a:t>,</a:t>
                </a:r>
              </a:p>
              <a:p>
                <a:pPr marL="171450" indent="-171450">
                  <a:buFont typeface="Arial" panose="020B0604020202020204" pitchFamily="34" charset="0"/>
                  <a:buChar char="•"/>
                </a:pPr>
                <a:r>
                  <a:rPr lang="en-GB" dirty="0"/>
                  <a:t>550 GeV targets </a:t>
                </a:r>
                <a:r>
                  <a:rPr lang="en-GB" i="1" dirty="0"/>
                  <a:t>the hard Higgs stuff</a:t>
                </a:r>
                <a:r>
                  <a:rPr lang="en-GB" dirty="0"/>
                  <a:t> (top Yukawa and the Higgs potential via double Higgs).</a:t>
                </a:r>
              </a:p>
              <a:p>
                <a:endParaRPr lang="en-GB" dirty="0"/>
              </a:p>
            </p:txBody>
          </p:sp>
        </mc:Fallback>
      </mc:AlternateContent>
      <p:sp>
        <p:nvSpPr>
          <p:cNvPr id="4" name="Slide Number Placeholder 3"/>
          <p:cNvSpPr>
            <a:spLocks noGrp="1"/>
          </p:cNvSpPr>
          <p:nvPr>
            <p:ph type="sldNum" sz="quarter" idx="5"/>
          </p:nvPr>
        </p:nvSpPr>
        <p:spPr/>
        <p:txBody>
          <a:bodyPr/>
          <a:lstStyle/>
          <a:p>
            <a:fld id="{9C108C0D-CEEE-44B9-A469-39D2E8746FE3}" type="slidenum">
              <a:rPr lang="en-GB" smtClean="0"/>
              <a:t>29</a:t>
            </a:fld>
            <a:endParaRPr lang="en-GB"/>
          </a:p>
        </p:txBody>
      </p:sp>
    </p:spTree>
    <p:extLst>
      <p:ext uri="{BB962C8B-B14F-4D97-AF65-F5344CB8AC3E}">
        <p14:creationId xmlns:p14="http://schemas.microsoft.com/office/powerpoint/2010/main" val="3825993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noProof="0" dirty="0"/>
              <a:t>There was once a time when Nobel prizes were won on a table-top. The scientific method was painstaking, tedious, and long. </a:t>
            </a:r>
          </a:p>
          <a:p>
            <a:pPr marL="171450" indent="-171450">
              <a:buFont typeface="Arial" panose="020B0604020202020204" pitchFamily="34" charset="0"/>
              <a:buChar char="•"/>
            </a:pPr>
            <a:r>
              <a:rPr lang="en-GB" noProof="0" dirty="0"/>
              <a:t>MSK processed a ton of pitchblende to isolate &lt;g of po/</a:t>
            </a:r>
            <a:r>
              <a:rPr lang="en-GB" noProof="0" dirty="0" err="1"/>
              <a:t>ra</a:t>
            </a:r>
            <a:endParaRPr lang="en-GB" noProof="0" dirty="0"/>
          </a:p>
          <a:p>
            <a:pPr marL="171450" indent="-171450">
              <a:buFont typeface="Arial" panose="020B0604020202020204" pitchFamily="34" charset="0"/>
              <a:buChar char="•"/>
            </a:pPr>
            <a:r>
              <a:rPr lang="en-GB" noProof="0" dirty="0"/>
              <a:t>Rutherford master of this experimental method – didn’t want overly complicated experiments</a:t>
            </a:r>
          </a:p>
          <a:p>
            <a:pPr marL="171450" indent="-171450">
              <a:buFont typeface="Arial" panose="020B0604020202020204" pitchFamily="34" charset="0"/>
              <a:buChar char="•"/>
            </a:pPr>
            <a:r>
              <a:rPr lang="en-GB" noProof="0" dirty="0"/>
              <a:t>Chadwick confirmed the neutron using small apparatus.</a:t>
            </a:r>
          </a:p>
          <a:p>
            <a:endParaRPr lang="en-GB" noProof="0" dirty="0"/>
          </a:p>
          <a:p>
            <a:r>
              <a:rPr lang="en-GB" noProof="0" dirty="0"/>
              <a:t>1895: </a:t>
            </a:r>
            <a:r>
              <a:rPr lang="en-GB" noProof="0" dirty="0" err="1"/>
              <a:t>Röntgen</a:t>
            </a:r>
            <a:r>
              <a:rPr lang="en-GB" noProof="0" dirty="0"/>
              <a:t> discovers x-rays when studying cathode rays (1901 Nobel Physics)</a:t>
            </a:r>
          </a:p>
          <a:p>
            <a:r>
              <a:rPr lang="en-GB" noProof="0" dirty="0"/>
              <a:t>1898: </a:t>
            </a:r>
            <a:r>
              <a:rPr lang="en-GB" noProof="0" dirty="0" err="1"/>
              <a:t>Skłodowska</a:t>
            </a:r>
            <a:r>
              <a:rPr lang="en-GB" noProof="0" dirty="0"/>
              <a:t> &amp; Curie isolate polonium and radium from </a:t>
            </a:r>
            <a:r>
              <a:rPr lang="en-GB" noProof="0" dirty="0" err="1"/>
              <a:t>pitcheblende</a:t>
            </a:r>
            <a:r>
              <a:rPr lang="en-GB" noProof="0" dirty="0"/>
              <a:t> (1903 Nobel Physics with Becquerel)</a:t>
            </a:r>
          </a:p>
          <a:p>
            <a:r>
              <a:rPr lang="en-GB" noProof="0" dirty="0"/>
              <a:t>1899: Rutherford distinguishes alpha and beta radiation</a:t>
            </a:r>
          </a:p>
          <a:p>
            <a:r>
              <a:rPr lang="en-GB" noProof="0" dirty="0"/>
              <a:t>1902: Rutherford &amp; Soddy define radiative decay law (half-life) &amp; transmutation concept (1908 Nobel Chemistry with other things)</a:t>
            </a:r>
          </a:p>
          <a:p>
            <a:r>
              <a:rPr lang="en-GB" noProof="0" dirty="0"/>
              <a:t>1911: Large angle scattering of alphas gives rise to Rutherford model of the atom</a:t>
            </a:r>
          </a:p>
          <a:p>
            <a:r>
              <a:rPr lang="en-GB" noProof="0" dirty="0"/>
              <a:t>1913: Bohr explains atomic spectra with quantised electron orbits (1922 Nobel Physics)</a:t>
            </a:r>
          </a:p>
          <a:p>
            <a:r>
              <a:rPr lang="en-GB" noProof="0" dirty="0"/>
              <a:t>1932: Chadwick discovers the neutron (1935 Nobel Physics)</a:t>
            </a:r>
          </a:p>
          <a:p>
            <a:r>
              <a:rPr lang="en-GB" noProof="0" dirty="0"/>
              <a:t>1934: Artificial activation / induced radioactivity performed by Joliot &amp; Curie (1935 Nobel Chemistry)</a:t>
            </a:r>
          </a:p>
        </p:txBody>
      </p:sp>
      <p:sp>
        <p:nvSpPr>
          <p:cNvPr id="4" name="Slide Number Placeholder 3"/>
          <p:cNvSpPr>
            <a:spLocks noGrp="1"/>
          </p:cNvSpPr>
          <p:nvPr>
            <p:ph type="sldNum" sz="quarter" idx="5"/>
          </p:nvPr>
        </p:nvSpPr>
        <p:spPr/>
        <p:txBody>
          <a:bodyPr/>
          <a:lstStyle/>
          <a:p>
            <a:fld id="{9C108C0D-CEEE-44B9-A469-39D2E8746FE3}" type="slidenum">
              <a:rPr lang="en-GB" smtClean="0"/>
              <a:t>3</a:t>
            </a:fld>
            <a:endParaRPr lang="en-GB"/>
          </a:p>
        </p:txBody>
      </p:sp>
    </p:spTree>
    <p:extLst>
      <p:ext uri="{BB962C8B-B14F-4D97-AF65-F5344CB8AC3E}">
        <p14:creationId xmlns:p14="http://schemas.microsoft.com/office/powerpoint/2010/main" val="1204966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WG2a of the ESG performed detailed analysis of all inputs</a:t>
            </a:r>
          </a:p>
          <a:p>
            <a:pPr marL="171450" indent="-171450">
              <a:buFont typeface="Arial" panose="020B0604020202020204" pitchFamily="34" charset="0"/>
              <a:buChar char="•"/>
            </a:pPr>
            <a:r>
              <a:rPr lang="en-GB" dirty="0"/>
              <a:t>Done in terms of technological readiness levels</a:t>
            </a:r>
          </a:p>
          <a:p>
            <a:pPr marL="171450" indent="-171450">
              <a:buFont typeface="Arial" panose="020B0604020202020204" pitchFamily="34" charset="0"/>
              <a:buChar char="•"/>
            </a:pPr>
            <a:r>
              <a:rPr lang="en-GB" dirty="0"/>
              <a:t>Lot’s of technological challenges: CLIC drive beam not fully </a:t>
            </a:r>
            <a:r>
              <a:rPr lang="en-GB" dirty="0" err="1"/>
              <a:t>demo’d</a:t>
            </a:r>
            <a:r>
              <a:rPr lang="en-GB" dirty="0"/>
              <a:t>, SC magnets for FCC-</a:t>
            </a:r>
            <a:r>
              <a:rPr lang="en-GB" dirty="0" err="1"/>
              <a:t>hh</a:t>
            </a:r>
            <a:r>
              <a:rPr lang="en-GB" dirty="0"/>
              <a:t>, LEP3 early stage design, ERL for </a:t>
            </a:r>
            <a:r>
              <a:rPr lang="en-GB" dirty="0" err="1"/>
              <a:t>LHeC</a:t>
            </a:r>
            <a:r>
              <a:rPr lang="en-GB" dirty="0"/>
              <a:t>, and lots for MC: cooling demonstrator needed.</a:t>
            </a:r>
          </a:p>
          <a:p>
            <a:pPr marL="171450" indent="-171450">
              <a:buFont typeface="Arial" panose="020B0604020202020204" pitchFamily="34" charset="0"/>
              <a:buChar char="•"/>
            </a:pPr>
            <a:r>
              <a:rPr lang="en-GB" dirty="0"/>
              <a:t>Perhaps you can see where this is going</a:t>
            </a:r>
          </a:p>
        </p:txBody>
      </p:sp>
      <p:sp>
        <p:nvSpPr>
          <p:cNvPr id="4" name="Slide Number Placeholder 3"/>
          <p:cNvSpPr>
            <a:spLocks noGrp="1"/>
          </p:cNvSpPr>
          <p:nvPr>
            <p:ph type="sldNum" sz="quarter" idx="5"/>
          </p:nvPr>
        </p:nvSpPr>
        <p:spPr/>
        <p:txBody>
          <a:bodyPr/>
          <a:lstStyle/>
          <a:p>
            <a:fld id="{9C108C0D-CEEE-44B9-A469-39D2E8746FE3}" type="slidenum">
              <a:rPr lang="en-GB" smtClean="0"/>
              <a:t>30</a:t>
            </a:fld>
            <a:endParaRPr lang="en-GB"/>
          </a:p>
        </p:txBody>
      </p:sp>
    </p:spTree>
    <p:extLst>
      <p:ext uri="{BB962C8B-B14F-4D97-AF65-F5344CB8AC3E}">
        <p14:creationId xmlns:p14="http://schemas.microsoft.com/office/powerpoint/2010/main" val="1408421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noProof="0" dirty="0"/>
              <a:t>Plan A: FCC-ee (provides route to re-using tunnel for FCC-</a:t>
            </a:r>
            <a:r>
              <a:rPr lang="en-GB" noProof="0" dirty="0" err="1"/>
              <a:t>hh</a:t>
            </a:r>
            <a:r>
              <a:rPr lang="en-GB" noProof="0" dirty="0"/>
              <a:t> </a:t>
            </a:r>
            <a:r>
              <a:rPr lang="en-GB" dirty="0"/>
              <a:t>Plan B: Descoped FCC-ee</a:t>
            </a:r>
          </a:p>
          <a:p>
            <a:pPr marL="171450" indent="-171450">
              <a:buFont typeface="Arial" panose="020B0604020202020204" pitchFamily="34" charset="0"/>
              <a:buChar char="•"/>
            </a:pPr>
            <a:r>
              <a:rPr lang="en-GB" dirty="0"/>
              <a:t>CERN Council to adopt by mid 2026</a:t>
            </a:r>
            <a:endParaRPr lang="en-GB" noProof="0" dirty="0"/>
          </a:p>
          <a:p>
            <a:pPr marL="171450" indent="-171450">
              <a:buFont typeface="Arial" panose="020B0604020202020204" pitchFamily="34" charset="0"/>
              <a:buChar char="•"/>
            </a:pPr>
            <a:r>
              <a:rPr lang="en-GB" dirty="0"/>
              <a:t>If adopted expect a decision in 2028</a:t>
            </a:r>
            <a:endParaRPr lang="en-GB" noProof="0" dirty="0"/>
          </a:p>
          <a:p>
            <a:pPr marL="171450" indent="-171450">
              <a:buFont typeface="Arial" panose="020B0604020202020204" pitchFamily="34" charset="0"/>
              <a:buChar char="•"/>
            </a:pPr>
            <a:r>
              <a:rPr lang="en-GB" dirty="0"/>
              <a:t>Then we have to pay for it</a:t>
            </a:r>
            <a:endParaRPr lang="en-GB" noProof="0" dirty="0"/>
          </a:p>
          <a:p>
            <a:endParaRPr lang="en-GB" dirty="0"/>
          </a:p>
        </p:txBody>
      </p:sp>
      <p:sp>
        <p:nvSpPr>
          <p:cNvPr id="4" name="Slide Number Placeholder 3"/>
          <p:cNvSpPr>
            <a:spLocks noGrp="1"/>
          </p:cNvSpPr>
          <p:nvPr>
            <p:ph type="sldNum" sz="quarter" idx="5"/>
          </p:nvPr>
        </p:nvSpPr>
        <p:spPr/>
        <p:txBody>
          <a:bodyPr/>
          <a:lstStyle/>
          <a:p>
            <a:fld id="{9C108C0D-CEEE-44B9-A469-39D2E8746FE3}" type="slidenum">
              <a:rPr lang="en-GB" smtClean="0"/>
              <a:t>31</a:t>
            </a:fld>
            <a:endParaRPr lang="en-GB"/>
          </a:p>
        </p:txBody>
      </p:sp>
    </p:spTree>
    <p:extLst>
      <p:ext uri="{BB962C8B-B14F-4D97-AF65-F5344CB8AC3E}">
        <p14:creationId xmlns:p14="http://schemas.microsoft.com/office/powerpoint/2010/main" val="1312187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421A6-6640-E2E3-BA1B-DF044A6EA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93E6F-2298-B97F-DC24-D8A8F5BE46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7186E18-56A9-1A48-11CC-5B992C3CD595}"/>
              </a:ext>
            </a:extLst>
          </p:cNvPr>
          <p:cNvSpPr>
            <a:spLocks noGrp="1"/>
          </p:cNvSpPr>
          <p:nvPr>
            <p:ph type="body" idx="1"/>
          </p:nvPr>
        </p:nvSpPr>
        <p:spPr/>
        <p:txBody>
          <a:bodyPr/>
          <a:lstStyle/>
          <a:p>
            <a:pPr marL="171450" indent="-171450">
              <a:buFont typeface="Arial" panose="020B0604020202020204" pitchFamily="34" charset="0"/>
              <a:buChar char="•"/>
            </a:pPr>
            <a:r>
              <a:rPr lang="en-GB" dirty="0"/>
              <a:t>The FCC will require 16.4 million tonnes of excavation, c.f. 130 for HS2 phase 1</a:t>
            </a:r>
          </a:p>
          <a:p>
            <a:pPr marL="171450" indent="-171450">
              <a:buFont typeface="Arial" panose="020B0604020202020204" pitchFamily="34" charset="0"/>
              <a:buChar char="•"/>
            </a:pPr>
            <a:r>
              <a:rPr lang="en-GB" dirty="0"/>
              <a:t>Power consumption is comparable to LHC</a:t>
            </a:r>
          </a:p>
          <a:p>
            <a:pPr marL="171450" indent="-171450">
              <a:buFont typeface="Arial" panose="020B0604020202020204" pitchFamily="34" charset="0"/>
              <a:buChar char="•"/>
            </a:pPr>
            <a:r>
              <a:rPr lang="en-GB" dirty="0"/>
              <a:t>Environmental impact??</a:t>
            </a:r>
          </a:p>
        </p:txBody>
      </p:sp>
      <p:sp>
        <p:nvSpPr>
          <p:cNvPr id="4" name="Slide Number Placeholder 3">
            <a:extLst>
              <a:ext uri="{FF2B5EF4-FFF2-40B4-BE49-F238E27FC236}">
                <a16:creationId xmlns:a16="http://schemas.microsoft.com/office/drawing/2014/main" id="{A1047889-C7F5-979B-821C-731157ABBF28}"/>
              </a:ext>
            </a:extLst>
          </p:cNvPr>
          <p:cNvSpPr>
            <a:spLocks noGrp="1"/>
          </p:cNvSpPr>
          <p:nvPr>
            <p:ph type="sldNum" sz="quarter" idx="5"/>
          </p:nvPr>
        </p:nvSpPr>
        <p:spPr/>
        <p:txBody>
          <a:bodyPr/>
          <a:lstStyle/>
          <a:p>
            <a:fld id="{9C108C0D-CEEE-44B9-A469-39D2E8746FE3}" type="slidenum">
              <a:rPr lang="en-GB" smtClean="0"/>
              <a:t>32</a:t>
            </a:fld>
            <a:endParaRPr lang="en-GB"/>
          </a:p>
        </p:txBody>
      </p:sp>
    </p:spTree>
    <p:extLst>
      <p:ext uri="{BB962C8B-B14F-4D97-AF65-F5344CB8AC3E}">
        <p14:creationId xmlns:p14="http://schemas.microsoft.com/office/powerpoint/2010/main" val="3473400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3E2CA-CA2C-977E-BEF8-BA16A0181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BEE84-7DE2-AA2B-DCB9-28BC537EE5D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A280457-BC4D-CCD8-5923-B9C4994A6F1D}"/>
              </a:ext>
            </a:extLst>
          </p:cNvPr>
          <p:cNvSpPr>
            <a:spLocks noGrp="1"/>
          </p:cNvSpPr>
          <p:nvPr>
            <p:ph type="body" idx="1"/>
          </p:nvPr>
        </p:nvSpPr>
        <p:spPr/>
        <p:txBody>
          <a:bodyPr/>
          <a:lstStyle/>
          <a:p>
            <a:pPr marL="171450" indent="-171450">
              <a:buFont typeface="Arial" panose="020B0604020202020204" pitchFamily="34" charset="0"/>
              <a:buChar char="•"/>
            </a:pPr>
            <a:r>
              <a:rPr lang="en-GB" dirty="0"/>
              <a:t>When the LHC was built questions were asked – would this be the end of big science?</a:t>
            </a:r>
          </a:p>
          <a:p>
            <a:pPr marL="171450" indent="-171450">
              <a:buFont typeface="Arial" panose="020B0604020202020204" pitchFamily="34" charset="0"/>
              <a:buChar char="•"/>
            </a:pPr>
            <a:r>
              <a:rPr lang="en-GB" dirty="0"/>
              <a:t>With the right friends, perhaps not </a:t>
            </a:r>
            <a:r>
              <a:rPr lang="en-GB" dirty="0">
                <a:sym typeface="Wingdings" panose="05000000000000000000" pitchFamily="2" charset="2"/>
              </a:rPr>
              <a:t></a:t>
            </a:r>
            <a:endParaRPr lang="en-GB" dirty="0"/>
          </a:p>
        </p:txBody>
      </p:sp>
      <p:sp>
        <p:nvSpPr>
          <p:cNvPr id="4" name="Slide Number Placeholder 3">
            <a:extLst>
              <a:ext uri="{FF2B5EF4-FFF2-40B4-BE49-F238E27FC236}">
                <a16:creationId xmlns:a16="http://schemas.microsoft.com/office/drawing/2014/main" id="{D9EB3898-65D9-E613-8F60-F544B9BB3CE4}"/>
              </a:ext>
            </a:extLst>
          </p:cNvPr>
          <p:cNvSpPr>
            <a:spLocks noGrp="1"/>
          </p:cNvSpPr>
          <p:nvPr>
            <p:ph type="sldNum" sz="quarter" idx="5"/>
          </p:nvPr>
        </p:nvSpPr>
        <p:spPr/>
        <p:txBody>
          <a:bodyPr/>
          <a:lstStyle/>
          <a:p>
            <a:fld id="{9C108C0D-CEEE-44B9-A469-39D2E8746FE3}" type="slidenum">
              <a:rPr lang="en-GB" smtClean="0"/>
              <a:t>33</a:t>
            </a:fld>
            <a:endParaRPr lang="en-GB"/>
          </a:p>
        </p:txBody>
      </p:sp>
    </p:spTree>
    <p:extLst>
      <p:ext uri="{BB962C8B-B14F-4D97-AF65-F5344CB8AC3E}">
        <p14:creationId xmlns:p14="http://schemas.microsoft.com/office/powerpoint/2010/main" val="1551052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have seen how Lawrence leveraged his cyclotron to create the rad lab, and how his salesmanship, celebrity, and leadership led to the ‘biggest’ scientific project of the time. ~130,000 staff</a:t>
            </a:r>
          </a:p>
          <a:p>
            <a:pPr marL="171450" indent="-171450">
              <a:buFont typeface="Arial" panose="020B0604020202020204" pitchFamily="34" charset="0"/>
              <a:buChar char="•"/>
            </a:pPr>
            <a:r>
              <a:rPr lang="en-GB" dirty="0"/>
              <a:t>The discoveries enabled by accelerators (building on those of table-top physics/chemistry before) led to the creation of big science, which historically has always been collaborative. </a:t>
            </a:r>
          </a:p>
        </p:txBody>
      </p:sp>
      <p:sp>
        <p:nvSpPr>
          <p:cNvPr id="4" name="Slide Number Placeholder 3"/>
          <p:cNvSpPr>
            <a:spLocks noGrp="1"/>
          </p:cNvSpPr>
          <p:nvPr>
            <p:ph type="sldNum" sz="quarter" idx="5"/>
          </p:nvPr>
        </p:nvSpPr>
        <p:spPr/>
        <p:txBody>
          <a:bodyPr/>
          <a:lstStyle/>
          <a:p>
            <a:fld id="{9C108C0D-CEEE-44B9-A469-39D2E8746FE3}" type="slidenum">
              <a:rPr lang="en-GB" smtClean="0"/>
              <a:t>34</a:t>
            </a:fld>
            <a:endParaRPr lang="en-GB"/>
          </a:p>
        </p:txBody>
      </p:sp>
    </p:spTree>
    <p:extLst>
      <p:ext uri="{BB962C8B-B14F-4D97-AF65-F5344CB8AC3E}">
        <p14:creationId xmlns:p14="http://schemas.microsoft.com/office/powerpoint/2010/main" val="2949885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31A81-6B8D-788D-D978-C7934FBA4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9001B-E47C-5218-B7A0-AFCF05A26DA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15BEC96-8E7D-3E18-9BF7-DC00C3EAEE52}"/>
              </a:ext>
            </a:extLst>
          </p:cNvPr>
          <p:cNvSpPr>
            <a:spLocks noGrp="1"/>
          </p:cNvSpPr>
          <p:nvPr>
            <p:ph type="body" idx="1"/>
          </p:nvPr>
        </p:nvSpPr>
        <p:spPr/>
        <p:txBody>
          <a:bodyPr/>
          <a:lstStyle/>
          <a:p>
            <a:pPr marL="171450" indent="-171450">
              <a:buFont typeface="Arial" panose="020B0604020202020204" pitchFamily="34" charset="0"/>
              <a:buChar char="•"/>
            </a:pPr>
            <a:r>
              <a:rPr lang="en-GB" dirty="0"/>
              <a:t>Also led to the creation of RAL, CERN, LBNL, LANL, LLNL, BNL, ANL, FNL, many more worldwide</a:t>
            </a:r>
          </a:p>
          <a:p>
            <a:pPr marL="171450" indent="-171450">
              <a:buFont typeface="Arial" panose="020B0604020202020204" pitchFamily="34" charset="0"/>
              <a:buChar char="•"/>
            </a:pPr>
            <a:r>
              <a:rPr lang="en-GB" dirty="0"/>
              <a:t>We’ve gone from Nobels, to Nukes, and back to Nobels – the accelerator has become the definitive tool of big science – an engine of discovery!</a:t>
            </a:r>
          </a:p>
        </p:txBody>
      </p:sp>
      <p:sp>
        <p:nvSpPr>
          <p:cNvPr id="4" name="Slide Number Placeholder 3">
            <a:extLst>
              <a:ext uri="{FF2B5EF4-FFF2-40B4-BE49-F238E27FC236}">
                <a16:creationId xmlns:a16="http://schemas.microsoft.com/office/drawing/2014/main" id="{0DD5615D-4EE8-95A0-B1EC-0A7DABB5C8BD}"/>
              </a:ext>
            </a:extLst>
          </p:cNvPr>
          <p:cNvSpPr>
            <a:spLocks noGrp="1"/>
          </p:cNvSpPr>
          <p:nvPr>
            <p:ph type="sldNum" sz="quarter" idx="5"/>
          </p:nvPr>
        </p:nvSpPr>
        <p:spPr/>
        <p:txBody>
          <a:bodyPr/>
          <a:lstStyle/>
          <a:p>
            <a:fld id="{9C108C0D-CEEE-44B9-A469-39D2E8746FE3}" type="slidenum">
              <a:rPr lang="en-GB" smtClean="0"/>
              <a:t>35</a:t>
            </a:fld>
            <a:endParaRPr lang="en-GB"/>
          </a:p>
        </p:txBody>
      </p:sp>
    </p:spTree>
    <p:extLst>
      <p:ext uri="{BB962C8B-B14F-4D97-AF65-F5344CB8AC3E}">
        <p14:creationId xmlns:p14="http://schemas.microsoft.com/office/powerpoint/2010/main" val="1828083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9B00-77CE-D04E-2264-AEA15BACD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7F02A-38FA-913A-6A79-7F0E2BD0FD5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AE8070C-4038-D492-AF9A-42475B1FE83F}"/>
              </a:ext>
            </a:extLst>
          </p:cNvPr>
          <p:cNvSpPr>
            <a:spLocks noGrp="1"/>
          </p:cNvSpPr>
          <p:nvPr>
            <p:ph type="body" idx="1"/>
          </p:nvPr>
        </p:nvSpPr>
        <p:spPr/>
        <p:txBody>
          <a:bodyPr/>
          <a:lstStyle/>
          <a:p>
            <a:pPr marL="171450" indent="-171450">
              <a:buFont typeface="Arial" panose="020B0604020202020204" pitchFamily="34" charset="0"/>
              <a:buChar char="•"/>
            </a:pPr>
            <a:r>
              <a:rPr lang="en-GB" dirty="0"/>
              <a:t>CERN hosts the current flagship. </a:t>
            </a:r>
          </a:p>
          <a:p>
            <a:pPr marL="171450" indent="-171450">
              <a:buFont typeface="Arial" panose="020B0604020202020204" pitchFamily="34" charset="0"/>
              <a:buChar char="•"/>
            </a:pPr>
            <a:r>
              <a:rPr lang="en-GB" dirty="0"/>
              <a:t>Through rigorous and collaborative community effort, the European Physics Community hopes to host the next flagship of discovery, the Future Circular Collider, at CERN.</a:t>
            </a:r>
          </a:p>
          <a:p>
            <a:pPr marL="171450" indent="-171450">
              <a:buFont typeface="Arial" panose="020B0604020202020204" pitchFamily="34" charset="0"/>
              <a:buChar char="•"/>
            </a:pPr>
            <a:r>
              <a:rPr lang="en-GB" dirty="0"/>
              <a:t>The precious gem of big science was created under immense pressure</a:t>
            </a:r>
          </a:p>
          <a:p>
            <a:pPr marL="171450" indent="-171450">
              <a:buFont typeface="Arial" panose="020B0604020202020204" pitchFamily="34" charset="0"/>
              <a:buChar char="•"/>
            </a:pPr>
            <a:r>
              <a:rPr lang="en-GB" dirty="0"/>
              <a:t>Such complex machines require thousands of lifetimes of dedication – teamwork on an unprecedented scale</a:t>
            </a:r>
          </a:p>
          <a:p>
            <a:endParaRPr lang="en-GB" dirty="0"/>
          </a:p>
        </p:txBody>
      </p:sp>
      <p:sp>
        <p:nvSpPr>
          <p:cNvPr id="4" name="Slide Number Placeholder 3">
            <a:extLst>
              <a:ext uri="{FF2B5EF4-FFF2-40B4-BE49-F238E27FC236}">
                <a16:creationId xmlns:a16="http://schemas.microsoft.com/office/drawing/2014/main" id="{28682BC5-5A09-88EC-304D-D696D43F62FF}"/>
              </a:ext>
            </a:extLst>
          </p:cNvPr>
          <p:cNvSpPr>
            <a:spLocks noGrp="1"/>
          </p:cNvSpPr>
          <p:nvPr>
            <p:ph type="sldNum" sz="quarter" idx="5"/>
          </p:nvPr>
        </p:nvSpPr>
        <p:spPr/>
        <p:txBody>
          <a:bodyPr/>
          <a:lstStyle/>
          <a:p>
            <a:fld id="{9C108C0D-CEEE-44B9-A469-39D2E8746FE3}" type="slidenum">
              <a:rPr lang="en-GB" smtClean="0"/>
              <a:t>36</a:t>
            </a:fld>
            <a:endParaRPr lang="en-GB"/>
          </a:p>
        </p:txBody>
      </p:sp>
    </p:spTree>
    <p:extLst>
      <p:ext uri="{BB962C8B-B14F-4D97-AF65-F5344CB8AC3E}">
        <p14:creationId xmlns:p14="http://schemas.microsoft.com/office/powerpoint/2010/main" val="3442998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Questions I often ponder</a:t>
            </a:r>
          </a:p>
        </p:txBody>
      </p:sp>
      <p:sp>
        <p:nvSpPr>
          <p:cNvPr id="4" name="Slide Number Placeholder 3"/>
          <p:cNvSpPr>
            <a:spLocks noGrp="1"/>
          </p:cNvSpPr>
          <p:nvPr>
            <p:ph type="sldNum" sz="quarter" idx="5"/>
          </p:nvPr>
        </p:nvSpPr>
        <p:spPr/>
        <p:txBody>
          <a:bodyPr/>
          <a:lstStyle/>
          <a:p>
            <a:fld id="{9C108C0D-CEEE-44B9-A469-39D2E8746FE3}" type="slidenum">
              <a:rPr lang="en-GB" smtClean="0"/>
              <a:t>37</a:t>
            </a:fld>
            <a:endParaRPr lang="en-GB"/>
          </a:p>
        </p:txBody>
      </p:sp>
    </p:spTree>
    <p:extLst>
      <p:ext uri="{BB962C8B-B14F-4D97-AF65-F5344CB8AC3E}">
        <p14:creationId xmlns:p14="http://schemas.microsoft.com/office/powerpoint/2010/main" val="3671593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Recommend these books!</a:t>
            </a:r>
          </a:p>
        </p:txBody>
      </p:sp>
      <p:sp>
        <p:nvSpPr>
          <p:cNvPr id="4" name="Slide Number Placeholder 3"/>
          <p:cNvSpPr>
            <a:spLocks noGrp="1"/>
          </p:cNvSpPr>
          <p:nvPr>
            <p:ph type="sldNum" sz="quarter" idx="5"/>
          </p:nvPr>
        </p:nvSpPr>
        <p:spPr/>
        <p:txBody>
          <a:bodyPr/>
          <a:lstStyle/>
          <a:p>
            <a:fld id="{9C108C0D-CEEE-44B9-A469-39D2E8746FE3}" type="slidenum">
              <a:rPr lang="en-GB" smtClean="0"/>
              <a:t>38</a:t>
            </a:fld>
            <a:endParaRPr lang="en-GB"/>
          </a:p>
        </p:txBody>
      </p:sp>
    </p:spTree>
    <p:extLst>
      <p:ext uri="{BB962C8B-B14F-4D97-AF65-F5344CB8AC3E}">
        <p14:creationId xmlns:p14="http://schemas.microsoft.com/office/powerpoint/2010/main" val="488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1920s golden age for radio,1924 Gustav Ising proposes first accelerator with time-dependent fields</a:t>
            </a:r>
          </a:p>
          <a:p>
            <a:pPr marL="171450" indent="-171450">
              <a:buFont typeface="Arial" panose="020B0604020202020204" pitchFamily="34" charset="0"/>
              <a:buChar char="•"/>
            </a:pPr>
            <a:r>
              <a:rPr lang="en-GB" dirty="0" err="1"/>
              <a:t>Wideröe’s</a:t>
            </a:r>
            <a:r>
              <a:rPr lang="en-GB" dirty="0"/>
              <a:t> 1928 RF drift-tube linac  </a:t>
            </a:r>
            <a:r>
              <a:rPr lang="en-GB" b="1" dirty="0"/>
              <a:t>technically ingenious but severely limited</a:t>
            </a:r>
            <a:r>
              <a:rPr lang="en-GB" dirty="0"/>
              <a:t> by </a:t>
            </a:r>
            <a:r>
              <a:rPr lang="en-GB" b="1" dirty="0"/>
              <a:t>RF tech (power, </a:t>
            </a:r>
            <a:r>
              <a:rPr lang="en-GB" b="1" dirty="0" err="1"/>
              <a:t>freq</a:t>
            </a:r>
            <a:r>
              <a:rPr lang="en-GB" b="1" dirty="0"/>
              <a:t>) and vacuum/sparking constraints</a:t>
            </a:r>
            <a:r>
              <a:rPr lang="en-GB" dirty="0"/>
              <a:t>, </a:t>
            </a:r>
          </a:p>
          <a:p>
            <a:pPr marL="171450" indent="-171450">
              <a:buFont typeface="Arial" panose="020B0604020202020204" pitchFamily="34" charset="0"/>
              <a:buChar char="•"/>
            </a:pPr>
            <a:r>
              <a:rPr lang="en-GB" b="1" dirty="0"/>
              <a:t>Not immediately adopted accelerator path</a:t>
            </a:r>
            <a:r>
              <a:rPr lang="en-GB" dirty="0"/>
              <a:t> in the late 1920s – professor famously said it </a:t>
            </a:r>
            <a:r>
              <a:rPr lang="en-GB" b="1" dirty="0"/>
              <a:t>wouldn’t work and he should forget about it…</a:t>
            </a:r>
          </a:p>
          <a:p>
            <a:pPr marL="171450" indent="-171450">
              <a:buFont typeface="Arial" panose="020B0604020202020204" pitchFamily="34" charset="0"/>
              <a:buChar char="•"/>
            </a:pPr>
            <a:r>
              <a:rPr lang="en-GB" dirty="0"/>
              <a:t>Still table top – check out the complete experiment: ion source, RF accelerating cavity, detector, all in vacuum!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1928 </a:t>
            </a:r>
            <a:r>
              <a:rPr lang="en-GB" dirty="0" err="1"/>
              <a:t>Wideroe’s</a:t>
            </a:r>
            <a:r>
              <a:rPr lang="en-GB" dirty="0"/>
              <a:t> thesis work is published in a paper</a:t>
            </a:r>
          </a:p>
        </p:txBody>
      </p:sp>
      <p:sp>
        <p:nvSpPr>
          <p:cNvPr id="4" name="Slide Number Placeholder 3"/>
          <p:cNvSpPr>
            <a:spLocks noGrp="1"/>
          </p:cNvSpPr>
          <p:nvPr>
            <p:ph type="sldNum" sz="quarter" idx="5"/>
          </p:nvPr>
        </p:nvSpPr>
        <p:spPr/>
        <p:txBody>
          <a:bodyPr/>
          <a:lstStyle/>
          <a:p>
            <a:fld id="{9C108C0D-CEEE-44B9-A469-39D2E8746FE3}" type="slidenum">
              <a:rPr lang="en-GB" smtClean="0"/>
              <a:t>4</a:t>
            </a:fld>
            <a:endParaRPr lang="en-GB"/>
          </a:p>
        </p:txBody>
      </p:sp>
    </p:spTree>
    <p:extLst>
      <p:ext uri="{BB962C8B-B14F-4D97-AF65-F5344CB8AC3E}">
        <p14:creationId xmlns:p14="http://schemas.microsoft.com/office/powerpoint/2010/main" val="14507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60983-7466-885D-C6D9-C67B4FD66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89DD2-4FAD-7AB0-8D9E-63145FEEFD5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2D3E845-2DAA-7549-2EDC-E7C097F51643}"/>
              </a:ext>
            </a:extLst>
          </p:cNvPr>
          <p:cNvSpPr>
            <a:spLocks noGrp="1"/>
          </p:cNvSpPr>
          <p:nvPr>
            <p:ph type="body" idx="1"/>
          </p:nvPr>
        </p:nvSpPr>
        <p:spPr/>
        <p:txBody>
          <a:bodyPr/>
          <a:lstStyle/>
          <a:p>
            <a:r>
              <a:rPr lang="en-GB" dirty="0"/>
              <a:t>Modern highest energy proton linac: ESS in Sweden currently in commissioning</a:t>
            </a:r>
          </a:p>
        </p:txBody>
      </p:sp>
      <p:sp>
        <p:nvSpPr>
          <p:cNvPr id="4" name="Slide Number Placeholder 3">
            <a:extLst>
              <a:ext uri="{FF2B5EF4-FFF2-40B4-BE49-F238E27FC236}">
                <a16:creationId xmlns:a16="http://schemas.microsoft.com/office/drawing/2014/main" id="{FC600838-5C22-11EB-A1C4-D1D8538019BB}"/>
              </a:ext>
            </a:extLst>
          </p:cNvPr>
          <p:cNvSpPr>
            <a:spLocks noGrp="1"/>
          </p:cNvSpPr>
          <p:nvPr>
            <p:ph type="sldNum" sz="quarter" idx="5"/>
          </p:nvPr>
        </p:nvSpPr>
        <p:spPr/>
        <p:txBody>
          <a:bodyPr/>
          <a:lstStyle/>
          <a:p>
            <a:fld id="{9C108C0D-CEEE-44B9-A469-39D2E8746FE3}" type="slidenum">
              <a:rPr lang="en-GB" smtClean="0"/>
              <a:t>5</a:t>
            </a:fld>
            <a:endParaRPr lang="en-GB"/>
          </a:p>
        </p:txBody>
      </p:sp>
    </p:spTree>
    <p:extLst>
      <p:ext uri="{BB962C8B-B14F-4D97-AF65-F5344CB8AC3E}">
        <p14:creationId xmlns:p14="http://schemas.microsoft.com/office/powerpoint/2010/main" val="1385070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A9DD4-9F16-F54A-85AE-9C6642950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59E78-DCE5-CADF-0467-CEA58E3BB8C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1F34810-AAE8-2D38-0A9B-A4A934DB2584}"/>
              </a:ext>
            </a:extLst>
          </p:cNvPr>
          <p:cNvSpPr>
            <a:spLocks noGrp="1"/>
          </p:cNvSpPr>
          <p:nvPr>
            <p:ph type="body" idx="1"/>
          </p:nvPr>
        </p:nvSpPr>
        <p:spPr/>
        <p:txBody>
          <a:bodyPr/>
          <a:lstStyle/>
          <a:p>
            <a:pPr marL="171450" indent="-171450">
              <a:buFontTx/>
              <a:buChar char="-"/>
            </a:pPr>
            <a:r>
              <a:rPr lang="en-GB" b="1" dirty="0"/>
              <a:t>1MV Q of the day</a:t>
            </a:r>
            <a:r>
              <a:rPr lang="en-GB" dirty="0"/>
              <a:t>, Lawrence sees </a:t>
            </a:r>
            <a:r>
              <a:rPr lang="en-GB" dirty="0" err="1"/>
              <a:t>Wideröe’s</a:t>
            </a:r>
            <a:r>
              <a:rPr lang="en-GB" dirty="0"/>
              <a:t> thesis work (mainly diagrams) converts the principle to a circular one </a:t>
            </a:r>
            <a:r>
              <a:rPr lang="en-GB" b="1" dirty="0"/>
              <a:t>‘I’m going to be famous’</a:t>
            </a:r>
          </a:p>
          <a:p>
            <a:pPr marL="171450" indent="-171450">
              <a:buFontTx/>
              <a:buChar char="-"/>
            </a:pPr>
            <a:r>
              <a:rPr lang="en-GB" b="1" dirty="0"/>
              <a:t>Seminal moment </a:t>
            </a:r>
            <a:r>
              <a:rPr lang="en-GB" dirty="0"/>
              <a:t>in accelerator history – overcomes tech limit kV input for MV acceleration multi-pass</a:t>
            </a:r>
          </a:p>
          <a:p>
            <a:pPr marL="171450" indent="-171450">
              <a:buFontTx/>
              <a:buChar char="-"/>
            </a:pPr>
            <a:r>
              <a:rPr lang="en-GB" dirty="0"/>
              <a:t>Hollow coin, apply rf across, put in big dipole field.</a:t>
            </a:r>
          </a:p>
          <a:p>
            <a:pPr marL="171450" indent="-171450">
              <a:buFontTx/>
              <a:buChar char="-"/>
            </a:pPr>
            <a:r>
              <a:rPr lang="en-GB" dirty="0"/>
              <a:t>Charged particles injected at small E, spiral in the B, accelerated via RF gap</a:t>
            </a:r>
          </a:p>
          <a:p>
            <a:endParaRPr lang="en-GB" dirty="0"/>
          </a:p>
          <a:p>
            <a:endParaRPr lang="en-GB" dirty="0"/>
          </a:p>
          <a:p>
            <a:endParaRPr lang="en-GB" dirty="0"/>
          </a:p>
          <a:p>
            <a:r>
              <a:rPr lang="en-GB" dirty="0"/>
              <a:t>1MV question of the day: Lawrence sees </a:t>
            </a:r>
            <a:r>
              <a:rPr lang="en-GB" dirty="0" err="1"/>
              <a:t>Wideröe’s</a:t>
            </a:r>
            <a:r>
              <a:rPr lang="en-GB" dirty="0"/>
              <a:t> thesis work in a German journal, mainly understands the concept from the diagrams and converts the principle to a circular one.</a:t>
            </a:r>
          </a:p>
          <a:p>
            <a:r>
              <a:rPr lang="en-GB" dirty="0"/>
              <a:t>This is a seminal moment in accelerator history:</a:t>
            </a:r>
          </a:p>
          <a:p>
            <a:pPr marL="171450" indent="-171450">
              <a:buFontTx/>
              <a:buChar char="-"/>
            </a:pPr>
            <a:r>
              <a:rPr lang="en-GB" dirty="0" err="1"/>
              <a:t>Wideröe’s</a:t>
            </a:r>
            <a:r>
              <a:rPr lang="en-GB" dirty="0"/>
              <a:t> linac is limited by the tech of the day – 1MeV proton requires 1MV (high power, high </a:t>
            </a:r>
            <a:r>
              <a:rPr lang="en-GB" dirty="0" err="1"/>
              <a:t>freq</a:t>
            </a:r>
            <a:r>
              <a:rPr lang="en-GB" dirty="0"/>
              <a:t> RF): single pass machine</a:t>
            </a:r>
          </a:p>
          <a:p>
            <a:pPr marL="171450" indent="-171450">
              <a:buFontTx/>
              <a:buChar char="-"/>
            </a:pPr>
            <a:r>
              <a:rPr lang="en-GB" dirty="0"/>
              <a:t>Lawrence, by applying the RF across his ‘dees’, and putting the thing in a massive magnetic field (spiral beam motion) invents the multi-pass machine. Now kV of RF power achieve MeV acceleration!</a:t>
            </a:r>
          </a:p>
          <a:p>
            <a:pPr marL="0" indent="0">
              <a:buFontTx/>
              <a:buNone/>
            </a:pPr>
            <a:r>
              <a:rPr lang="en-GB" dirty="0"/>
              <a:t>World changing – this machine would herald a paradigm shift in science – see next few slides </a:t>
            </a:r>
            <a:r>
              <a:rPr lang="en-GB" dirty="0">
                <a:sym typeface="Wingdings" panose="05000000000000000000" pitchFamily="2" charset="2"/>
              </a:rPr>
              <a:t> </a:t>
            </a:r>
            <a:r>
              <a:rPr lang="en-GB" dirty="0"/>
              <a:t>large team of big names (Oliphant, McMillan, Livingston, Alvarez, …) got their hands dirty developing the cyclotron – this was before knowledge of artificial radioactivity (Activation), or even basic radiation safety. </a:t>
            </a:r>
          </a:p>
          <a:p>
            <a:endParaRPr lang="en-GB" dirty="0"/>
          </a:p>
          <a:p>
            <a:r>
              <a:rPr lang="en-GB" dirty="0"/>
              <a:t>Energy limit – modern biggest machines:</a:t>
            </a:r>
          </a:p>
          <a:p>
            <a:r>
              <a:rPr lang="en-GB" dirty="0"/>
              <a:t>PSI 590 MeV protons</a:t>
            </a:r>
          </a:p>
          <a:p>
            <a:r>
              <a:rPr lang="en-GB" dirty="0"/>
              <a:t>TRIUMF 520 MeV Protons</a:t>
            </a:r>
          </a:p>
          <a:p>
            <a:r>
              <a:rPr lang="en-GB" dirty="0"/>
              <a:t>Also used heavily in industry to produce radioisotopes in hospitals etc.</a:t>
            </a:r>
          </a:p>
        </p:txBody>
      </p:sp>
      <p:sp>
        <p:nvSpPr>
          <p:cNvPr id="4" name="Slide Number Placeholder 3">
            <a:extLst>
              <a:ext uri="{FF2B5EF4-FFF2-40B4-BE49-F238E27FC236}">
                <a16:creationId xmlns:a16="http://schemas.microsoft.com/office/drawing/2014/main" id="{010EF449-ED28-6803-6705-D7D63957F1B3}"/>
              </a:ext>
            </a:extLst>
          </p:cNvPr>
          <p:cNvSpPr>
            <a:spLocks noGrp="1"/>
          </p:cNvSpPr>
          <p:nvPr>
            <p:ph type="sldNum" sz="quarter" idx="5"/>
          </p:nvPr>
        </p:nvSpPr>
        <p:spPr/>
        <p:txBody>
          <a:bodyPr/>
          <a:lstStyle/>
          <a:p>
            <a:fld id="{9C108C0D-CEEE-44B9-A469-39D2E8746FE3}" type="slidenum">
              <a:rPr lang="en-GB" smtClean="0"/>
              <a:t>6</a:t>
            </a:fld>
            <a:endParaRPr lang="en-GB"/>
          </a:p>
        </p:txBody>
      </p:sp>
    </p:spTree>
    <p:extLst>
      <p:ext uri="{BB962C8B-B14F-4D97-AF65-F5344CB8AC3E}">
        <p14:creationId xmlns:p14="http://schemas.microsoft.com/office/powerpoint/2010/main" val="1127098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Energy limit – modern biggest machines:</a:t>
            </a:r>
          </a:p>
          <a:p>
            <a:pPr marL="171450" indent="-171450">
              <a:buFont typeface="Arial" panose="020B0604020202020204" pitchFamily="34" charset="0"/>
              <a:buChar char="•"/>
            </a:pPr>
            <a:r>
              <a:rPr lang="en-GB" dirty="0"/>
              <a:t>PSI 590 MeV protons</a:t>
            </a:r>
          </a:p>
          <a:p>
            <a:pPr marL="171450" indent="-171450">
              <a:buFont typeface="Arial" panose="020B0604020202020204" pitchFamily="34" charset="0"/>
              <a:buChar char="•"/>
            </a:pPr>
            <a:r>
              <a:rPr lang="en-GB" dirty="0"/>
              <a:t>TRIUMF 520 MeV Protons</a:t>
            </a:r>
          </a:p>
          <a:p>
            <a:pPr marL="171450" indent="-171450">
              <a:buFont typeface="Arial" panose="020B0604020202020204" pitchFamily="34" charset="0"/>
              <a:buChar char="•"/>
            </a:pPr>
            <a:r>
              <a:rPr lang="en-GB" dirty="0"/>
              <a:t>Also used heavily in industry to produce radioisotopes in hospitals etc.</a:t>
            </a:r>
          </a:p>
        </p:txBody>
      </p:sp>
      <p:sp>
        <p:nvSpPr>
          <p:cNvPr id="4" name="Slide Number Placeholder 3"/>
          <p:cNvSpPr>
            <a:spLocks noGrp="1"/>
          </p:cNvSpPr>
          <p:nvPr>
            <p:ph type="sldNum" sz="quarter" idx="5"/>
          </p:nvPr>
        </p:nvSpPr>
        <p:spPr/>
        <p:txBody>
          <a:bodyPr/>
          <a:lstStyle/>
          <a:p>
            <a:fld id="{9C108C0D-CEEE-44B9-A469-39D2E8746FE3}" type="slidenum">
              <a:rPr lang="en-GB" smtClean="0"/>
              <a:t>7</a:t>
            </a:fld>
            <a:endParaRPr lang="en-GB"/>
          </a:p>
        </p:txBody>
      </p:sp>
    </p:spTree>
    <p:extLst>
      <p:ext uri="{BB962C8B-B14F-4D97-AF65-F5344CB8AC3E}">
        <p14:creationId xmlns:p14="http://schemas.microsoft.com/office/powerpoint/2010/main" val="817373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1929-31 VDG: developed for high voltages not originally acceleration</a:t>
            </a:r>
          </a:p>
          <a:p>
            <a:pPr marL="171450" indent="-171450">
              <a:buFont typeface="Arial" panose="020B0604020202020204" pitchFamily="34" charset="0"/>
              <a:buChar char="•"/>
            </a:pPr>
            <a:r>
              <a:rPr lang="en-GB" dirty="0"/>
              <a:t>1930-32: C-W: developed to split the atom via acceleration of charged particles</a:t>
            </a:r>
          </a:p>
          <a:p>
            <a:pPr marL="171450" indent="-171450">
              <a:buFont typeface="Arial" panose="020B0604020202020204" pitchFamily="34" charset="0"/>
              <a:buChar char="•"/>
            </a:pPr>
            <a:r>
              <a:rPr lang="en-GB" dirty="0"/>
              <a:t>Both methods similar to </a:t>
            </a:r>
            <a:r>
              <a:rPr lang="en-GB" dirty="0" err="1"/>
              <a:t>Wideroe</a:t>
            </a:r>
            <a:r>
              <a:rPr lang="en-GB" dirty="0"/>
              <a:t> – single pass machines (but using DC voltage)</a:t>
            </a:r>
          </a:p>
          <a:p>
            <a:endParaRPr lang="en-GB" dirty="0"/>
          </a:p>
          <a:p>
            <a:r>
              <a:rPr lang="en-GB" dirty="0"/>
              <a:t>~15 MV Tandem VDGs operating in Italy, Australia, Brookhaven (shown)</a:t>
            </a:r>
          </a:p>
          <a:p>
            <a:r>
              <a:rPr lang="en-GB" dirty="0"/>
              <a:t>25.5 MV record at Oak Ridge now shut down</a:t>
            </a:r>
          </a:p>
          <a:p>
            <a:r>
              <a:rPr lang="en-GB" dirty="0"/>
              <a:t>C-W: 750 KeV CERN Linac 2, FNAL, 665kV @ ISIS replaced by RFQ in 2005</a:t>
            </a:r>
          </a:p>
          <a:p>
            <a:endParaRPr lang="en-GB" dirty="0"/>
          </a:p>
          <a:p>
            <a:r>
              <a:rPr lang="en-GB" dirty="0"/>
              <a:t>Multi-pass circular machine – cyclotron - (as well as these) adopted worldwide </a:t>
            </a:r>
          </a:p>
          <a:p>
            <a:endParaRPr lang="en-GB" dirty="0"/>
          </a:p>
        </p:txBody>
      </p:sp>
      <p:sp>
        <p:nvSpPr>
          <p:cNvPr id="4" name="Slide Number Placeholder 3"/>
          <p:cNvSpPr>
            <a:spLocks noGrp="1"/>
          </p:cNvSpPr>
          <p:nvPr>
            <p:ph type="sldNum" sz="quarter" idx="5"/>
          </p:nvPr>
        </p:nvSpPr>
        <p:spPr/>
        <p:txBody>
          <a:bodyPr/>
          <a:lstStyle/>
          <a:p>
            <a:fld id="{9C108C0D-CEEE-44B9-A469-39D2E8746FE3}" type="slidenum">
              <a:rPr lang="en-GB" smtClean="0"/>
              <a:t>8</a:t>
            </a:fld>
            <a:endParaRPr lang="en-GB"/>
          </a:p>
        </p:txBody>
      </p:sp>
    </p:spTree>
    <p:extLst>
      <p:ext uri="{BB962C8B-B14F-4D97-AF65-F5344CB8AC3E}">
        <p14:creationId xmlns:p14="http://schemas.microsoft.com/office/powerpoint/2010/main" val="1002864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43947-A020-F800-504A-808E9E173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84F49-F9CB-4815-7866-2E716F10185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4D779B2-BC5C-0E94-8CDB-A34678E4200B}"/>
              </a:ext>
            </a:extLst>
          </p:cNvPr>
          <p:cNvSpPr>
            <a:spLocks noGrp="1"/>
          </p:cNvSpPr>
          <p:nvPr>
            <p:ph type="body" idx="1"/>
          </p:nvPr>
        </p:nvSpPr>
        <p:spPr/>
        <p:txBody>
          <a:bodyPr/>
          <a:lstStyle/>
          <a:p>
            <a:pPr marL="171450" indent="-171450">
              <a:buFont typeface="Arial" panose="020B0604020202020204" pitchFamily="34" charset="0"/>
              <a:buChar char="•"/>
            </a:pPr>
            <a:r>
              <a:rPr lang="en-GB" dirty="0"/>
              <a:t>~15 MV Tandem VDGs operating in Italy, Australia, Brookhaven (shown)</a:t>
            </a:r>
          </a:p>
          <a:p>
            <a:pPr marL="171450" indent="-171450">
              <a:buFont typeface="Arial" panose="020B0604020202020204" pitchFamily="34" charset="0"/>
              <a:buChar char="•"/>
            </a:pPr>
            <a:r>
              <a:rPr lang="en-GB" dirty="0"/>
              <a:t>25.5 MV record at Oak Ridge now shut down</a:t>
            </a:r>
          </a:p>
          <a:p>
            <a:pPr marL="171450" indent="-171450">
              <a:buFont typeface="Arial" panose="020B0604020202020204" pitchFamily="34" charset="0"/>
              <a:buChar char="•"/>
            </a:pPr>
            <a:r>
              <a:rPr lang="en-GB" dirty="0"/>
              <a:t>C-W: 750 KeV CERN Linac 2, FNAL, 665kV @ ISIS replaced by RFQ in 2005</a:t>
            </a:r>
          </a:p>
          <a:p>
            <a:pPr marL="171450" indent="-171450">
              <a:buFont typeface="Arial" panose="020B0604020202020204" pitchFamily="34" charset="0"/>
              <a:buChar char="•"/>
            </a:pPr>
            <a:r>
              <a:rPr lang="en-GB" dirty="0"/>
              <a:t>Multi-pass circular machine – cyclotron - (as well as these) adopted worldwide </a:t>
            </a:r>
          </a:p>
          <a:p>
            <a:endParaRPr lang="en-GB" dirty="0"/>
          </a:p>
        </p:txBody>
      </p:sp>
      <p:sp>
        <p:nvSpPr>
          <p:cNvPr id="4" name="Slide Number Placeholder 3">
            <a:extLst>
              <a:ext uri="{FF2B5EF4-FFF2-40B4-BE49-F238E27FC236}">
                <a16:creationId xmlns:a16="http://schemas.microsoft.com/office/drawing/2014/main" id="{4157DEBB-90AC-D585-7383-15AA375DA862}"/>
              </a:ext>
            </a:extLst>
          </p:cNvPr>
          <p:cNvSpPr>
            <a:spLocks noGrp="1"/>
          </p:cNvSpPr>
          <p:nvPr>
            <p:ph type="sldNum" sz="quarter" idx="5"/>
          </p:nvPr>
        </p:nvSpPr>
        <p:spPr/>
        <p:txBody>
          <a:bodyPr/>
          <a:lstStyle/>
          <a:p>
            <a:fld id="{9C108C0D-CEEE-44B9-A469-39D2E8746FE3}" type="slidenum">
              <a:rPr lang="en-GB" smtClean="0"/>
              <a:t>9</a:t>
            </a:fld>
            <a:endParaRPr lang="en-GB"/>
          </a:p>
        </p:txBody>
      </p:sp>
    </p:spTree>
    <p:extLst>
      <p:ext uri="{BB962C8B-B14F-4D97-AF65-F5344CB8AC3E}">
        <p14:creationId xmlns:p14="http://schemas.microsoft.com/office/powerpoint/2010/main" val="12627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B48C-3B82-C00C-C9D7-12B1F01FC0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89A822-76AA-C749-2CC1-17EA6825F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9C7C5E-DE06-3DA7-2FBC-D1D137419AE8}"/>
              </a:ext>
            </a:extLst>
          </p:cNvPr>
          <p:cNvSpPr>
            <a:spLocks noGrp="1"/>
          </p:cNvSpPr>
          <p:nvPr>
            <p:ph type="dt" sz="half" idx="10"/>
          </p:nvPr>
        </p:nvSpPr>
        <p:spPr/>
        <p:txBody>
          <a:bodyPr/>
          <a:lstStyle/>
          <a:p>
            <a:fld id="{947A4A5E-D7EC-4E0C-B8ED-0042DA1C5EB5}" type="datetime1">
              <a:rPr lang="en-GB" smtClean="0"/>
              <a:t>15/01/2026</a:t>
            </a:fld>
            <a:endParaRPr lang="en-GB"/>
          </a:p>
        </p:txBody>
      </p:sp>
      <p:sp>
        <p:nvSpPr>
          <p:cNvPr id="5" name="Footer Placeholder 4">
            <a:extLst>
              <a:ext uri="{FF2B5EF4-FFF2-40B4-BE49-F238E27FC236}">
                <a16:creationId xmlns:a16="http://schemas.microsoft.com/office/drawing/2014/main" id="{EFA778BC-B6A0-207C-6739-1C34375BDA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843F84-D341-FB8E-C52A-7301B87E9138}"/>
              </a:ext>
            </a:extLst>
          </p:cNvPr>
          <p:cNvSpPr>
            <a:spLocks noGrp="1"/>
          </p:cNvSpPr>
          <p:nvPr>
            <p:ph type="sldNum" sz="quarter" idx="12"/>
          </p:nvPr>
        </p:nvSpPr>
        <p:spPr/>
        <p:txBody>
          <a:bodyPr/>
          <a:lstStyle/>
          <a:p>
            <a:fld id="{A013DEDB-DB85-41B3-8D5A-3663735CBEC3}" type="slidenum">
              <a:rPr lang="en-GB" smtClean="0"/>
              <a:t>‹#›</a:t>
            </a:fld>
            <a:endParaRPr lang="en-GB"/>
          </a:p>
        </p:txBody>
      </p:sp>
    </p:spTree>
    <p:extLst>
      <p:ext uri="{BB962C8B-B14F-4D97-AF65-F5344CB8AC3E}">
        <p14:creationId xmlns:p14="http://schemas.microsoft.com/office/powerpoint/2010/main" val="1031705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7534-4B95-FCB8-BB1C-683992E6A0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9FBD60-E030-0DD3-6651-B473AE8FFE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C63A55-A614-41EC-60F2-A6FD1FC9F24C}"/>
              </a:ext>
            </a:extLst>
          </p:cNvPr>
          <p:cNvSpPr>
            <a:spLocks noGrp="1"/>
          </p:cNvSpPr>
          <p:nvPr>
            <p:ph type="dt" sz="half" idx="10"/>
          </p:nvPr>
        </p:nvSpPr>
        <p:spPr/>
        <p:txBody>
          <a:bodyPr/>
          <a:lstStyle/>
          <a:p>
            <a:fld id="{AEDF2ACF-8406-4FBA-BA26-2B1889005D9B}" type="datetime1">
              <a:rPr lang="en-GB" smtClean="0"/>
              <a:t>15/01/2026</a:t>
            </a:fld>
            <a:endParaRPr lang="en-GB"/>
          </a:p>
        </p:txBody>
      </p:sp>
      <p:sp>
        <p:nvSpPr>
          <p:cNvPr id="5" name="Footer Placeholder 4">
            <a:extLst>
              <a:ext uri="{FF2B5EF4-FFF2-40B4-BE49-F238E27FC236}">
                <a16:creationId xmlns:a16="http://schemas.microsoft.com/office/drawing/2014/main" id="{5C19E710-5778-F581-FCD7-35620066E6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2C4C1F-0E82-0C54-8739-E9C545CD1F46}"/>
              </a:ext>
            </a:extLst>
          </p:cNvPr>
          <p:cNvSpPr>
            <a:spLocks noGrp="1"/>
          </p:cNvSpPr>
          <p:nvPr>
            <p:ph type="sldNum" sz="quarter" idx="12"/>
          </p:nvPr>
        </p:nvSpPr>
        <p:spPr/>
        <p:txBody>
          <a:bodyPr/>
          <a:lstStyle/>
          <a:p>
            <a:fld id="{A013DEDB-DB85-41B3-8D5A-3663735CBEC3}" type="slidenum">
              <a:rPr lang="en-GB" smtClean="0"/>
              <a:t>‹#›</a:t>
            </a:fld>
            <a:endParaRPr lang="en-GB"/>
          </a:p>
        </p:txBody>
      </p:sp>
    </p:spTree>
    <p:extLst>
      <p:ext uri="{BB962C8B-B14F-4D97-AF65-F5344CB8AC3E}">
        <p14:creationId xmlns:p14="http://schemas.microsoft.com/office/powerpoint/2010/main" val="265981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EF8DB-364D-B67E-198F-836672E92F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24636C-7A6C-B341-39CE-4BEDF5F7BD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3F1710-F7DC-27DE-BE85-641DB18FE197}"/>
              </a:ext>
            </a:extLst>
          </p:cNvPr>
          <p:cNvSpPr>
            <a:spLocks noGrp="1"/>
          </p:cNvSpPr>
          <p:nvPr>
            <p:ph type="dt" sz="half" idx="10"/>
          </p:nvPr>
        </p:nvSpPr>
        <p:spPr/>
        <p:txBody>
          <a:bodyPr/>
          <a:lstStyle/>
          <a:p>
            <a:fld id="{53539BEF-3320-4E75-A09C-2ED3701155F4}" type="datetime1">
              <a:rPr lang="en-GB" smtClean="0"/>
              <a:t>15/01/2026</a:t>
            </a:fld>
            <a:endParaRPr lang="en-GB"/>
          </a:p>
        </p:txBody>
      </p:sp>
      <p:sp>
        <p:nvSpPr>
          <p:cNvPr id="5" name="Footer Placeholder 4">
            <a:extLst>
              <a:ext uri="{FF2B5EF4-FFF2-40B4-BE49-F238E27FC236}">
                <a16:creationId xmlns:a16="http://schemas.microsoft.com/office/drawing/2014/main" id="{38D642BB-4AA7-8946-5187-A751C13A86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B533E9-4A64-A4E3-BBF6-6FEC91DD348B}"/>
              </a:ext>
            </a:extLst>
          </p:cNvPr>
          <p:cNvSpPr>
            <a:spLocks noGrp="1"/>
          </p:cNvSpPr>
          <p:nvPr>
            <p:ph type="sldNum" sz="quarter" idx="12"/>
          </p:nvPr>
        </p:nvSpPr>
        <p:spPr/>
        <p:txBody>
          <a:bodyPr/>
          <a:lstStyle/>
          <a:p>
            <a:fld id="{A013DEDB-DB85-41B3-8D5A-3663735CBEC3}" type="slidenum">
              <a:rPr lang="en-GB" smtClean="0"/>
              <a:t>‹#›</a:t>
            </a:fld>
            <a:endParaRPr lang="en-GB"/>
          </a:p>
        </p:txBody>
      </p:sp>
    </p:spTree>
    <p:extLst>
      <p:ext uri="{BB962C8B-B14F-4D97-AF65-F5344CB8AC3E}">
        <p14:creationId xmlns:p14="http://schemas.microsoft.com/office/powerpoint/2010/main" val="1007255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FFAFF-AD29-1341-6F80-258785F3BC52}"/>
              </a:ext>
            </a:extLst>
          </p:cNvPr>
          <p:cNvSpPr>
            <a:spLocks noGrp="1"/>
          </p:cNvSpPr>
          <p:nvPr>
            <p:ph type="title"/>
          </p:nvPr>
        </p:nvSpPr>
        <p:spPr/>
        <p:txBody>
          <a:bodyPr/>
          <a:lstStyle>
            <a:lvl1pPr algn="ctr">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066C297-2454-1C5F-8629-903B5D3A7F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54BC40-D19F-8786-A459-A31027215F3B}"/>
              </a:ext>
            </a:extLst>
          </p:cNvPr>
          <p:cNvSpPr>
            <a:spLocks noGrp="1"/>
          </p:cNvSpPr>
          <p:nvPr>
            <p:ph type="dt" sz="half" idx="10"/>
          </p:nvPr>
        </p:nvSpPr>
        <p:spPr/>
        <p:txBody>
          <a:bodyPr/>
          <a:lstStyle/>
          <a:p>
            <a:fld id="{052893C1-67A3-4B0E-8882-CA8AAAEAA0F7}" type="datetime1">
              <a:rPr lang="en-GB" smtClean="0"/>
              <a:t>15/01/2026</a:t>
            </a:fld>
            <a:endParaRPr lang="en-GB"/>
          </a:p>
        </p:txBody>
      </p:sp>
      <p:sp>
        <p:nvSpPr>
          <p:cNvPr id="5" name="Footer Placeholder 4">
            <a:extLst>
              <a:ext uri="{FF2B5EF4-FFF2-40B4-BE49-F238E27FC236}">
                <a16:creationId xmlns:a16="http://schemas.microsoft.com/office/drawing/2014/main" id="{B27E5AC3-1008-D811-D2BE-9F4AE3BB18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FE7F87-AC49-DA09-B20C-CBC13A432CBB}"/>
              </a:ext>
            </a:extLst>
          </p:cNvPr>
          <p:cNvSpPr>
            <a:spLocks noGrp="1"/>
          </p:cNvSpPr>
          <p:nvPr>
            <p:ph type="sldNum" sz="quarter" idx="12"/>
          </p:nvPr>
        </p:nvSpPr>
        <p:spPr>
          <a:xfrm>
            <a:off x="9448800" y="18256"/>
            <a:ext cx="2743200" cy="365125"/>
          </a:xfrm>
        </p:spPr>
        <p:txBody>
          <a:bodyPr/>
          <a:lstStyle/>
          <a:p>
            <a:fld id="{A013DEDB-DB85-41B3-8D5A-3663735CBEC3}" type="slidenum">
              <a:rPr lang="en-GB" smtClean="0"/>
              <a:t>‹#›</a:t>
            </a:fld>
            <a:endParaRPr lang="en-GB"/>
          </a:p>
        </p:txBody>
      </p:sp>
    </p:spTree>
    <p:extLst>
      <p:ext uri="{BB962C8B-B14F-4D97-AF65-F5344CB8AC3E}">
        <p14:creationId xmlns:p14="http://schemas.microsoft.com/office/powerpoint/2010/main" val="3703296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79C1-858D-22C9-5546-1DAD86F125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FF0162F-2F27-B101-4930-F451B4C856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CD516A-580C-B0A5-523A-09BF6D1E07BB}"/>
              </a:ext>
            </a:extLst>
          </p:cNvPr>
          <p:cNvSpPr>
            <a:spLocks noGrp="1"/>
          </p:cNvSpPr>
          <p:nvPr>
            <p:ph type="dt" sz="half" idx="10"/>
          </p:nvPr>
        </p:nvSpPr>
        <p:spPr/>
        <p:txBody>
          <a:bodyPr/>
          <a:lstStyle/>
          <a:p>
            <a:fld id="{AEE21F9D-B258-4AFE-8918-ECB2B210025F}" type="datetime1">
              <a:rPr lang="en-GB" smtClean="0"/>
              <a:t>15/01/2026</a:t>
            </a:fld>
            <a:endParaRPr lang="en-GB"/>
          </a:p>
        </p:txBody>
      </p:sp>
      <p:sp>
        <p:nvSpPr>
          <p:cNvPr id="5" name="Footer Placeholder 4">
            <a:extLst>
              <a:ext uri="{FF2B5EF4-FFF2-40B4-BE49-F238E27FC236}">
                <a16:creationId xmlns:a16="http://schemas.microsoft.com/office/drawing/2014/main" id="{2F54790A-44E8-C7F7-6971-644F7B857E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99CD42-AD29-6548-40DA-D9E8951BFE67}"/>
              </a:ext>
            </a:extLst>
          </p:cNvPr>
          <p:cNvSpPr>
            <a:spLocks noGrp="1"/>
          </p:cNvSpPr>
          <p:nvPr>
            <p:ph type="sldNum" sz="quarter" idx="12"/>
          </p:nvPr>
        </p:nvSpPr>
        <p:spPr/>
        <p:txBody>
          <a:bodyPr/>
          <a:lstStyle/>
          <a:p>
            <a:fld id="{A013DEDB-DB85-41B3-8D5A-3663735CBEC3}" type="slidenum">
              <a:rPr lang="en-GB" smtClean="0"/>
              <a:t>‹#›</a:t>
            </a:fld>
            <a:endParaRPr lang="en-GB"/>
          </a:p>
        </p:txBody>
      </p:sp>
    </p:spTree>
    <p:extLst>
      <p:ext uri="{BB962C8B-B14F-4D97-AF65-F5344CB8AC3E}">
        <p14:creationId xmlns:p14="http://schemas.microsoft.com/office/powerpoint/2010/main" val="1536193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00A6-A748-3BE3-24AC-D2AA07E836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A65E28-482B-D04D-1F07-A4719E3769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A5F129-6085-E7FB-B1A7-C113F1FB4C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EB95178-4EDB-694A-EDE2-B8ADD5252E0D}"/>
              </a:ext>
            </a:extLst>
          </p:cNvPr>
          <p:cNvSpPr>
            <a:spLocks noGrp="1"/>
          </p:cNvSpPr>
          <p:nvPr>
            <p:ph type="dt" sz="half" idx="10"/>
          </p:nvPr>
        </p:nvSpPr>
        <p:spPr/>
        <p:txBody>
          <a:bodyPr/>
          <a:lstStyle/>
          <a:p>
            <a:fld id="{2B21B662-BBB8-4B57-95EE-4693FFEE6C13}" type="datetime1">
              <a:rPr lang="en-GB" smtClean="0"/>
              <a:t>15/01/2026</a:t>
            </a:fld>
            <a:endParaRPr lang="en-GB"/>
          </a:p>
        </p:txBody>
      </p:sp>
      <p:sp>
        <p:nvSpPr>
          <p:cNvPr id="6" name="Footer Placeholder 5">
            <a:extLst>
              <a:ext uri="{FF2B5EF4-FFF2-40B4-BE49-F238E27FC236}">
                <a16:creationId xmlns:a16="http://schemas.microsoft.com/office/drawing/2014/main" id="{8786570D-3C34-B21D-A1DE-22161B9F29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CAB90A-D7E5-4A6D-C37A-38710B27C4B5}"/>
              </a:ext>
            </a:extLst>
          </p:cNvPr>
          <p:cNvSpPr>
            <a:spLocks noGrp="1"/>
          </p:cNvSpPr>
          <p:nvPr>
            <p:ph type="sldNum" sz="quarter" idx="12"/>
          </p:nvPr>
        </p:nvSpPr>
        <p:spPr/>
        <p:txBody>
          <a:bodyPr/>
          <a:lstStyle/>
          <a:p>
            <a:fld id="{A013DEDB-DB85-41B3-8D5A-3663735CBEC3}" type="slidenum">
              <a:rPr lang="en-GB" smtClean="0"/>
              <a:t>‹#›</a:t>
            </a:fld>
            <a:endParaRPr lang="en-GB"/>
          </a:p>
        </p:txBody>
      </p:sp>
    </p:spTree>
    <p:extLst>
      <p:ext uri="{BB962C8B-B14F-4D97-AF65-F5344CB8AC3E}">
        <p14:creationId xmlns:p14="http://schemas.microsoft.com/office/powerpoint/2010/main" val="203207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7042-5F52-A4E5-E7A8-E0DE022D77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7ED7E4-E1B3-B263-EC46-A221AF7750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48AB80-675A-6383-ED4E-CE2115DDE3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AF4AA1-6E5D-D4E1-011E-6461A0AA9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81C887-04C1-F304-DA67-192198CE19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8D0FEA-CB1C-B317-A457-32D6F9ED8E16}"/>
              </a:ext>
            </a:extLst>
          </p:cNvPr>
          <p:cNvSpPr>
            <a:spLocks noGrp="1"/>
          </p:cNvSpPr>
          <p:nvPr>
            <p:ph type="dt" sz="half" idx="10"/>
          </p:nvPr>
        </p:nvSpPr>
        <p:spPr/>
        <p:txBody>
          <a:bodyPr/>
          <a:lstStyle/>
          <a:p>
            <a:fld id="{73DD4F49-3836-4206-BF46-B78CECFB4528}" type="datetime1">
              <a:rPr lang="en-GB" smtClean="0"/>
              <a:t>15/01/2026</a:t>
            </a:fld>
            <a:endParaRPr lang="en-GB"/>
          </a:p>
        </p:txBody>
      </p:sp>
      <p:sp>
        <p:nvSpPr>
          <p:cNvPr id="8" name="Footer Placeholder 7">
            <a:extLst>
              <a:ext uri="{FF2B5EF4-FFF2-40B4-BE49-F238E27FC236}">
                <a16:creationId xmlns:a16="http://schemas.microsoft.com/office/drawing/2014/main" id="{18C8FF22-35DA-EC69-F076-625F6829AD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3DDE5EB-1B1F-AB2D-B29A-2C8CD14A4587}"/>
              </a:ext>
            </a:extLst>
          </p:cNvPr>
          <p:cNvSpPr>
            <a:spLocks noGrp="1"/>
          </p:cNvSpPr>
          <p:nvPr>
            <p:ph type="sldNum" sz="quarter" idx="12"/>
          </p:nvPr>
        </p:nvSpPr>
        <p:spPr/>
        <p:txBody>
          <a:bodyPr/>
          <a:lstStyle/>
          <a:p>
            <a:fld id="{A013DEDB-DB85-41B3-8D5A-3663735CBEC3}" type="slidenum">
              <a:rPr lang="en-GB" smtClean="0"/>
              <a:t>‹#›</a:t>
            </a:fld>
            <a:endParaRPr lang="en-GB"/>
          </a:p>
        </p:txBody>
      </p:sp>
    </p:spTree>
    <p:extLst>
      <p:ext uri="{BB962C8B-B14F-4D97-AF65-F5344CB8AC3E}">
        <p14:creationId xmlns:p14="http://schemas.microsoft.com/office/powerpoint/2010/main" val="2177216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55C3-CEA1-8127-59EC-0E63A65EA7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1930C9-81DB-2834-E07B-1DB42AA934A8}"/>
              </a:ext>
            </a:extLst>
          </p:cNvPr>
          <p:cNvSpPr>
            <a:spLocks noGrp="1"/>
          </p:cNvSpPr>
          <p:nvPr>
            <p:ph type="dt" sz="half" idx="10"/>
          </p:nvPr>
        </p:nvSpPr>
        <p:spPr/>
        <p:txBody>
          <a:bodyPr/>
          <a:lstStyle/>
          <a:p>
            <a:fld id="{5AD50A8E-6CAB-4168-A780-198043A1A8F5}" type="datetime1">
              <a:rPr lang="en-GB" smtClean="0"/>
              <a:t>15/01/2026</a:t>
            </a:fld>
            <a:endParaRPr lang="en-GB"/>
          </a:p>
        </p:txBody>
      </p:sp>
      <p:sp>
        <p:nvSpPr>
          <p:cNvPr id="4" name="Footer Placeholder 3">
            <a:extLst>
              <a:ext uri="{FF2B5EF4-FFF2-40B4-BE49-F238E27FC236}">
                <a16:creationId xmlns:a16="http://schemas.microsoft.com/office/drawing/2014/main" id="{5213C4A8-C080-9922-1968-034137D231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B02B68C-1518-01BE-0284-6F38CA9409B6}"/>
              </a:ext>
            </a:extLst>
          </p:cNvPr>
          <p:cNvSpPr>
            <a:spLocks noGrp="1"/>
          </p:cNvSpPr>
          <p:nvPr>
            <p:ph type="sldNum" sz="quarter" idx="12"/>
          </p:nvPr>
        </p:nvSpPr>
        <p:spPr/>
        <p:txBody>
          <a:bodyPr/>
          <a:lstStyle/>
          <a:p>
            <a:fld id="{A013DEDB-DB85-41B3-8D5A-3663735CBEC3}" type="slidenum">
              <a:rPr lang="en-GB" smtClean="0"/>
              <a:t>‹#›</a:t>
            </a:fld>
            <a:endParaRPr lang="en-GB"/>
          </a:p>
        </p:txBody>
      </p:sp>
    </p:spTree>
    <p:extLst>
      <p:ext uri="{BB962C8B-B14F-4D97-AF65-F5344CB8AC3E}">
        <p14:creationId xmlns:p14="http://schemas.microsoft.com/office/powerpoint/2010/main" val="406820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325C-2DE6-A757-F778-8F8B21552DC7}"/>
              </a:ext>
            </a:extLst>
          </p:cNvPr>
          <p:cNvSpPr>
            <a:spLocks noGrp="1"/>
          </p:cNvSpPr>
          <p:nvPr>
            <p:ph type="dt" sz="half" idx="10"/>
          </p:nvPr>
        </p:nvSpPr>
        <p:spPr/>
        <p:txBody>
          <a:bodyPr/>
          <a:lstStyle/>
          <a:p>
            <a:fld id="{FBD269BD-AC54-4473-A457-70490CBD6DB3}" type="datetime1">
              <a:rPr lang="en-GB" smtClean="0"/>
              <a:t>15/01/2026</a:t>
            </a:fld>
            <a:endParaRPr lang="en-GB"/>
          </a:p>
        </p:txBody>
      </p:sp>
      <p:sp>
        <p:nvSpPr>
          <p:cNvPr id="3" name="Footer Placeholder 2">
            <a:extLst>
              <a:ext uri="{FF2B5EF4-FFF2-40B4-BE49-F238E27FC236}">
                <a16:creationId xmlns:a16="http://schemas.microsoft.com/office/drawing/2014/main" id="{8DB175D7-4D54-2F27-C9B2-E85CEE3268B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2834D5-ADEB-C756-FFF1-A7B2FA120C6F}"/>
              </a:ext>
            </a:extLst>
          </p:cNvPr>
          <p:cNvSpPr>
            <a:spLocks noGrp="1"/>
          </p:cNvSpPr>
          <p:nvPr>
            <p:ph type="sldNum" sz="quarter" idx="12"/>
          </p:nvPr>
        </p:nvSpPr>
        <p:spPr/>
        <p:txBody>
          <a:bodyPr/>
          <a:lstStyle/>
          <a:p>
            <a:fld id="{A013DEDB-DB85-41B3-8D5A-3663735CBEC3}" type="slidenum">
              <a:rPr lang="en-GB" smtClean="0"/>
              <a:t>‹#›</a:t>
            </a:fld>
            <a:endParaRPr lang="en-GB"/>
          </a:p>
        </p:txBody>
      </p:sp>
    </p:spTree>
    <p:extLst>
      <p:ext uri="{BB962C8B-B14F-4D97-AF65-F5344CB8AC3E}">
        <p14:creationId xmlns:p14="http://schemas.microsoft.com/office/powerpoint/2010/main" val="345286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2F18-239E-A504-69E0-AD812DE7B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5866B5-920D-2FA6-D648-F0D50D91B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B28D4C-D775-3B7B-4BB6-8FFCC140F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F652EA-8FE2-1430-2873-1CF4B9A6FCF5}"/>
              </a:ext>
            </a:extLst>
          </p:cNvPr>
          <p:cNvSpPr>
            <a:spLocks noGrp="1"/>
          </p:cNvSpPr>
          <p:nvPr>
            <p:ph type="dt" sz="half" idx="10"/>
          </p:nvPr>
        </p:nvSpPr>
        <p:spPr/>
        <p:txBody>
          <a:bodyPr/>
          <a:lstStyle/>
          <a:p>
            <a:fld id="{5B08D9BA-7833-486A-94E6-88C4208F30B1}" type="datetime1">
              <a:rPr lang="en-GB" smtClean="0"/>
              <a:t>15/01/2026</a:t>
            </a:fld>
            <a:endParaRPr lang="en-GB"/>
          </a:p>
        </p:txBody>
      </p:sp>
      <p:sp>
        <p:nvSpPr>
          <p:cNvPr id="6" name="Footer Placeholder 5">
            <a:extLst>
              <a:ext uri="{FF2B5EF4-FFF2-40B4-BE49-F238E27FC236}">
                <a16:creationId xmlns:a16="http://schemas.microsoft.com/office/drawing/2014/main" id="{CDA1081B-2077-D7A8-8387-84E6524736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952975-BA9E-A376-69B2-9CD711E46991}"/>
              </a:ext>
            </a:extLst>
          </p:cNvPr>
          <p:cNvSpPr>
            <a:spLocks noGrp="1"/>
          </p:cNvSpPr>
          <p:nvPr>
            <p:ph type="sldNum" sz="quarter" idx="12"/>
          </p:nvPr>
        </p:nvSpPr>
        <p:spPr/>
        <p:txBody>
          <a:bodyPr/>
          <a:lstStyle/>
          <a:p>
            <a:fld id="{A013DEDB-DB85-41B3-8D5A-3663735CBEC3}" type="slidenum">
              <a:rPr lang="en-GB" smtClean="0"/>
              <a:t>‹#›</a:t>
            </a:fld>
            <a:endParaRPr lang="en-GB"/>
          </a:p>
        </p:txBody>
      </p:sp>
    </p:spTree>
    <p:extLst>
      <p:ext uri="{BB962C8B-B14F-4D97-AF65-F5344CB8AC3E}">
        <p14:creationId xmlns:p14="http://schemas.microsoft.com/office/powerpoint/2010/main" val="198554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09379-416F-4BF7-4083-656553F57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0DDCC2-427E-CFC2-89B1-DA8E2868A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AE8892F-3570-494F-8A42-E92D977EC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2F426-3AAE-1888-7B16-FB6BF6347520}"/>
              </a:ext>
            </a:extLst>
          </p:cNvPr>
          <p:cNvSpPr>
            <a:spLocks noGrp="1"/>
          </p:cNvSpPr>
          <p:nvPr>
            <p:ph type="dt" sz="half" idx="10"/>
          </p:nvPr>
        </p:nvSpPr>
        <p:spPr/>
        <p:txBody>
          <a:bodyPr/>
          <a:lstStyle/>
          <a:p>
            <a:fld id="{7AEF39FF-029C-42D4-BE0A-38054C047062}" type="datetime1">
              <a:rPr lang="en-GB" smtClean="0"/>
              <a:t>15/01/2026</a:t>
            </a:fld>
            <a:endParaRPr lang="en-GB"/>
          </a:p>
        </p:txBody>
      </p:sp>
      <p:sp>
        <p:nvSpPr>
          <p:cNvPr id="6" name="Footer Placeholder 5">
            <a:extLst>
              <a:ext uri="{FF2B5EF4-FFF2-40B4-BE49-F238E27FC236}">
                <a16:creationId xmlns:a16="http://schemas.microsoft.com/office/drawing/2014/main" id="{3D2B90BA-135A-E3D4-C20B-78567D77F6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667AA4-E756-5875-0DAB-BC595D1DBE48}"/>
              </a:ext>
            </a:extLst>
          </p:cNvPr>
          <p:cNvSpPr>
            <a:spLocks noGrp="1"/>
          </p:cNvSpPr>
          <p:nvPr>
            <p:ph type="sldNum" sz="quarter" idx="12"/>
          </p:nvPr>
        </p:nvSpPr>
        <p:spPr/>
        <p:txBody>
          <a:bodyPr/>
          <a:lstStyle/>
          <a:p>
            <a:fld id="{A013DEDB-DB85-41B3-8D5A-3663735CBEC3}" type="slidenum">
              <a:rPr lang="en-GB" smtClean="0"/>
              <a:t>‹#›</a:t>
            </a:fld>
            <a:endParaRPr lang="en-GB"/>
          </a:p>
        </p:txBody>
      </p:sp>
    </p:spTree>
    <p:extLst>
      <p:ext uri="{BB962C8B-B14F-4D97-AF65-F5344CB8AC3E}">
        <p14:creationId xmlns:p14="http://schemas.microsoft.com/office/powerpoint/2010/main" val="130941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8F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C85A10-5BE8-137A-77CA-F350A10B3314}"/>
              </a:ext>
            </a:extLst>
          </p:cNvPr>
          <p:cNvSpPr>
            <a:spLocks noGrp="1"/>
          </p:cNvSpPr>
          <p:nvPr>
            <p:ph type="title"/>
          </p:nvPr>
        </p:nvSpPr>
        <p:spPr>
          <a:xfrm>
            <a:off x="2296933" y="18256"/>
            <a:ext cx="7598134" cy="66278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29875C-B7A4-6BB3-48F0-3E7C9A085590}"/>
              </a:ext>
            </a:extLst>
          </p:cNvPr>
          <p:cNvSpPr>
            <a:spLocks noGrp="1"/>
          </p:cNvSpPr>
          <p:nvPr>
            <p:ph type="body" idx="1"/>
          </p:nvPr>
        </p:nvSpPr>
        <p:spPr>
          <a:xfrm>
            <a:off x="162340" y="681038"/>
            <a:ext cx="11844130" cy="55130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951282-D33D-09DB-09BB-D6E38AE7CF3F}"/>
              </a:ext>
            </a:extLst>
          </p:cNvPr>
          <p:cNvSpPr>
            <a:spLocks noGrp="1"/>
          </p:cNvSpPr>
          <p:nvPr>
            <p:ph type="dt" sz="half" idx="2"/>
          </p:nvPr>
        </p:nvSpPr>
        <p:spPr>
          <a:xfrm>
            <a:off x="162340" y="6356349"/>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3C2279-B2FB-4636-857E-168D480F7806}" type="datetime1">
              <a:rPr lang="en-GB" smtClean="0"/>
              <a:t>15/01/2026</a:t>
            </a:fld>
            <a:endParaRPr lang="en-GB"/>
          </a:p>
        </p:txBody>
      </p:sp>
      <p:sp>
        <p:nvSpPr>
          <p:cNvPr id="5" name="Footer Placeholder 4">
            <a:extLst>
              <a:ext uri="{FF2B5EF4-FFF2-40B4-BE49-F238E27FC236}">
                <a16:creationId xmlns:a16="http://schemas.microsoft.com/office/drawing/2014/main" id="{59888119-A3C4-9A94-9C40-2EEC93E07516}"/>
              </a:ext>
            </a:extLst>
          </p:cNvPr>
          <p:cNvSpPr>
            <a:spLocks noGrp="1"/>
          </p:cNvSpPr>
          <p:nvPr>
            <p:ph type="ftr" sz="quarter" idx="3"/>
          </p:nvPr>
        </p:nvSpPr>
        <p:spPr>
          <a:xfrm>
            <a:off x="3037399" y="6356350"/>
            <a:ext cx="6090698"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1A19D51-BB1A-9594-49C6-14A83E45A810}"/>
              </a:ext>
            </a:extLst>
          </p:cNvPr>
          <p:cNvSpPr>
            <a:spLocks noGrp="1"/>
          </p:cNvSpPr>
          <p:nvPr>
            <p:ph type="sldNum" sz="quarter" idx="4"/>
          </p:nvPr>
        </p:nvSpPr>
        <p:spPr>
          <a:xfrm>
            <a:off x="9263270" y="635634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13DEDB-DB85-41B3-8D5A-3663735CBEC3}" type="slidenum">
              <a:rPr lang="en-GB" smtClean="0"/>
              <a:t>‹#›</a:t>
            </a:fld>
            <a:endParaRPr lang="en-GB"/>
          </a:p>
        </p:txBody>
      </p:sp>
    </p:spTree>
    <p:extLst>
      <p:ext uri="{BB962C8B-B14F-4D97-AF65-F5344CB8AC3E}">
        <p14:creationId xmlns:p14="http://schemas.microsoft.com/office/powerpoint/2010/main" val="1743006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cerncourier.com/a/voices-from-a-new-generation/" TargetMode="External"/><Relationship Id="rId7" Type="http://schemas.openxmlformats.org/officeDocument/2006/relationships/hyperlink" Target="https://ecfa.web.cern.ch/" TargetMode="External"/><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hyperlink" Target="https://home.cern/" TargetMode="External"/><Relationship Id="rId5" Type="http://schemas.openxmlformats.org/officeDocument/2006/relationships/hyperlink" Target="https://europeanstrategy.cern/" TargetMode="External"/><Relationship Id="rId10" Type="http://schemas.openxmlformats.org/officeDocument/2006/relationships/image" Target="../media/image4.png"/><Relationship Id="rId4" Type="http://schemas.openxmlformats.org/officeDocument/2006/relationships/image" Target="../media/image1.jpeg"/><Relationship Id="rId9" Type="http://schemas.openxmlformats.org/officeDocument/2006/relationships/hyperlink" Target="https://www.ukri.org/councils/stfc/"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jpeg"/><Relationship Id="rId3" Type="http://schemas.openxmlformats.org/officeDocument/2006/relationships/hyperlink" Target="https://content.time.com/time/covers/0,16641,19371101,00.html" TargetMode="External"/><Relationship Id="rId7" Type="http://schemas.openxmlformats.org/officeDocument/2006/relationships/hyperlink" Target="https://blog.nuclearsecrecy.com/2015/09/04/did-lawrence-doubt-the-bomb/" TargetMode="External"/><Relationship Id="rId12" Type="http://schemas.openxmlformats.org/officeDocument/2006/relationships/hyperlink" Target="https://history.aip.org/exhibits/lawrence/larger-image-page/radlab-25.ht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5.png"/><Relationship Id="rId5" Type="http://schemas.openxmlformats.org/officeDocument/2006/relationships/hyperlink" Target="https://www.aps.org/apsnews/2003/06/lawrence-first-cyclotron" TargetMode="External"/><Relationship Id="rId10" Type="http://schemas.openxmlformats.org/officeDocument/2006/relationships/image" Target="../media/image34.png"/><Relationship Id="rId4" Type="http://schemas.openxmlformats.org/officeDocument/2006/relationships/image" Target="../media/image31.jpeg"/><Relationship Id="rId9" Type="http://schemas.openxmlformats.org/officeDocument/2006/relationships/hyperlink" Target="https://www.smithsonianmag.com/smart-news/old-particle-accelerator-tech-might-be-just-what-doctor-ordered-180962175/"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bl.lbl.gov/goals/" TargetMode="External"/><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www.britannica.com/topic/Trinity-test" TargetMode="Externa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hyperlink" Target="https://pages.harwellcampus.com/harwell-heritage-trai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wikiwand.com/en/articles/Atomic_Energy_Research_Establishment" TargetMode="External"/><Relationship Id="rId10" Type="http://schemas.openxmlformats.org/officeDocument/2006/relationships/image" Target="../media/image45.png"/><Relationship Id="rId4" Type="http://schemas.openxmlformats.org/officeDocument/2006/relationships/image" Target="../media/image41.jpe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hyperlink" Target="https://cds.cern.ch/record/1997223" TargetMode="External"/><Relationship Id="rId7" Type="http://schemas.openxmlformats.org/officeDocument/2006/relationships/hyperlink" Target="https://timeline.web.cern.ch/construction-cern-begins" TargetMode="External"/><Relationship Id="rId12" Type="http://schemas.openxmlformats.org/officeDocument/2006/relationships/hyperlink" Target="https://home.cern/news/news/cern/first-photograph-cer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hyperlink" Target="https://timeline.web.cern.ch/timeline-header/89" TargetMode="External"/><Relationship Id="rId15" Type="http://schemas.openxmlformats.org/officeDocument/2006/relationships/image" Target="../media/image3.jpe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hyperlink" Target="https://cerncourier.com/a/a-game-changer-for-cern/" TargetMode="External"/><Relationship Id="rId14" Type="http://schemas.openxmlformats.org/officeDocument/2006/relationships/hyperlink" Target="https://ecfa.web.cern.ch/"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hyperlink" Target="https://ep-news.web.cern.ch/content/alice-records-first-heavy-ion-collisions" TargetMode="External"/><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5.jpeg"/><Relationship Id="rId12" Type="http://schemas.openxmlformats.org/officeDocument/2006/relationships/hyperlink" Target="https://lhcb-outreach.web.cern.ch/galleri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researchgate.net/figure/The-elementary-particles-in-the-SM-of-particle-physics-Image-reproduced-from-93-The_fig36_358308339" TargetMode="External"/><Relationship Id="rId11" Type="http://schemas.openxmlformats.org/officeDocument/2006/relationships/image" Target="../media/image57.png"/><Relationship Id="rId5" Type="http://schemas.openxmlformats.org/officeDocument/2006/relationships/image" Target="../media/image54.jpeg"/><Relationship Id="rId10" Type="http://schemas.openxmlformats.org/officeDocument/2006/relationships/hyperlink" Target="https://cerncourier.com/a/remembering-the-w-discovery/" TargetMode="External"/><Relationship Id="rId4" Type="http://schemas.openxmlformats.org/officeDocument/2006/relationships/image" Target="../media/image53.jpeg"/><Relationship Id="rId9" Type="http://schemas.openxmlformats.org/officeDocument/2006/relationships/image" Target="../media/image56.png"/><Relationship Id="rId1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home.cern/science/accelerators/accelerator-complex" TargetMode="External"/><Relationship Id="rId7" Type="http://schemas.openxmlformats.org/officeDocument/2006/relationships/hyperlink" Target="https://home.cern/science/experiments/isold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5.png"/><Relationship Id="rId5" Type="http://schemas.openxmlformats.org/officeDocument/2006/relationships/hyperlink" Target="https://home.cern/science/experiments/ams" TargetMode="External"/><Relationship Id="rId10" Type="http://schemas.openxmlformats.org/officeDocument/2006/relationships/image" Target="../media/image63.jpeg"/><Relationship Id="rId4" Type="http://schemas.openxmlformats.org/officeDocument/2006/relationships/image" Target="../media/image60.png"/><Relationship Id="rId9" Type="http://schemas.openxmlformats.org/officeDocument/2006/relationships/hyperlink" Target="https://home.cern/science/experiments/cloud"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home.cern/news/news/computing/world-wide-web-born-cern-25-years-ago" TargetMode="External"/><Relationship Id="rId13" Type="http://schemas.openxmlformats.org/officeDocument/2006/relationships/image" Target="../media/image69.png"/><Relationship Id="rId18" Type="http://schemas.openxmlformats.org/officeDocument/2006/relationships/image" Target="../media/image5.png"/><Relationship Id="rId3" Type="http://schemas.openxmlformats.org/officeDocument/2006/relationships/hyperlink" Target="https://home.cern/news/news/computing/web-start-near-you" TargetMode="External"/><Relationship Id="rId7" Type="http://schemas.openxmlformats.org/officeDocument/2006/relationships/image" Target="../media/image66.jpeg"/><Relationship Id="rId12" Type="http://schemas.openxmlformats.org/officeDocument/2006/relationships/hyperlink" Target="https://home.cern/news/news/knowledge-sharing/medipix-two-decades-turning-technology-applications" TargetMode="External"/><Relationship Id="rId17" Type="http://schemas.openxmlformats.org/officeDocument/2006/relationships/hyperlink" Target="https://cern-ohl.web.cern.ch/" TargetMode="External"/><Relationship Id="rId2" Type="http://schemas.openxmlformats.org/officeDocument/2006/relationships/notesSlide" Target="../notesSlides/notesSlide17.xml"/><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68.png"/><Relationship Id="rId5" Type="http://schemas.openxmlformats.org/officeDocument/2006/relationships/hyperlink" Target="https://cerncourier.com/a/the-first-capacitative-touch-screens-at-cern/" TargetMode="External"/><Relationship Id="rId15" Type="http://schemas.openxmlformats.org/officeDocument/2006/relationships/hyperlink" Target="https://home.cern/news/news/knowledge-sharing/cern-updates-its-open-hardware-licence" TargetMode="External"/><Relationship Id="rId10" Type="http://schemas.openxmlformats.org/officeDocument/2006/relationships/hyperlink" Target="https://openscience.cern/node/447" TargetMode="External"/><Relationship Id="rId4" Type="http://schemas.openxmlformats.org/officeDocument/2006/relationships/image" Target="../media/image64.png"/><Relationship Id="rId9" Type="http://schemas.openxmlformats.org/officeDocument/2006/relationships/image" Target="../media/image67.jpeg"/><Relationship Id="rId14" Type="http://schemas.openxmlformats.org/officeDocument/2006/relationships/hyperlink" Target="https://indico.cern.ch/event/782801/timetabl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hyperlink" Target="https://home.cern/sites/default/files/2018-08/Strategy_Brochure.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hyperlink" Target="https://cerncourier.com/a/voices-from-a-new-gener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hyperlink" Target="https://cds.cern.ch/record/1551933/files/Strategy_Report_LR.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hyperlink" Target="https://cds.cern.ch/record/1551933/files/Strategy_Report_LR.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hyperlink" Target="https://cds.cern.ch/record/2721370/files/CERN-ESU-015-2020%20Update%20European%20Strategy.pdf" TargetMode="External"/><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hyperlink" Target="https://cds.cern.ch/record/2721370/files/CERN-ESU-015-2020%20Update%20European%20Strategy.pdf" TargetMode="External"/><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hyperlink" Target="https://cds.cern.ch/record/1551933/files/Strategy_Report_LR.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home.cern/sites/default/files/2018-08/Strategy_Brochure.pdf" TargetMode="External"/><Relationship Id="rId10" Type="http://schemas.openxmlformats.org/officeDocument/2006/relationships/image" Target="../media/image81.png"/><Relationship Id="rId4" Type="http://schemas.openxmlformats.org/officeDocument/2006/relationships/image" Target="../media/image5.png"/><Relationship Id="rId9" Type="http://schemas.openxmlformats.org/officeDocument/2006/relationships/hyperlink" Target="https://cds.cern.ch/record/2721370/files/CERN-ESU-015-2020%20Update%20European%20Strategy.pdf"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cds.cern.ch/record/2944678?ln=en" TargetMode="External"/><Relationship Id="rId3" Type="http://schemas.openxmlformats.org/officeDocument/2006/relationships/hyperlink" Target="https://conference.ippp.dur.ac.uk/event/1357/overview" TargetMode="External"/><Relationship Id="rId7" Type="http://schemas.openxmlformats.org/officeDocument/2006/relationships/hyperlink" Target="https://agenda.infn.it/event/44943/overview"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indico.stfc.ac.uk/event/1688" TargetMode="External"/><Relationship Id="rId5" Type="http://schemas.openxmlformats.org/officeDocument/2006/relationships/hyperlink" Target="https://indico.stfc.ac.uk/event/1183/" TargetMode="External"/><Relationship Id="rId10" Type="http://schemas.openxmlformats.org/officeDocument/2006/relationships/hyperlink" Target="https://cds.cern.ch/record/2950671" TargetMode="External"/><Relationship Id="rId4" Type="http://schemas.openxmlformats.org/officeDocument/2006/relationships/hyperlink" Target="https://conference.ippp.dur.ac.uk/event/1391/" TargetMode="External"/><Relationship Id="rId9" Type="http://schemas.openxmlformats.org/officeDocument/2006/relationships/hyperlink" Target="https://indico.cern.ch/event/1439855/contribution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indico.cern.ch/event/1439855/contributions/6461578/attachments/3174581/5645056/176-UK_ESPPU_Input_Addendum_Oct2025-Submitted141125.pdf" TargetMode="External"/><Relationship Id="rId3" Type="http://schemas.openxmlformats.org/officeDocument/2006/relationships/hyperlink" Target="https://ecfa.web.cern.ch/sites/default/files/NationalInputs-in-ESPP.pdf" TargetMode="External"/><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indico.cern.ch/event/1439855/contributions/6461578/attachments/3076681/5443692/176-Update-UK_ESPPU_Input_2025.pdf" TargetMode="External"/><Relationship Id="rId5" Type="http://schemas.openxmlformats.org/officeDocument/2006/relationships/image" Target="../media/image83.png"/><Relationship Id="rId10" Type="http://schemas.openxmlformats.org/officeDocument/2006/relationships/hyperlink" Target="https://indico.cern.ch/event/1439855/contributions/" TargetMode="External"/><Relationship Id="rId4" Type="http://schemas.openxmlformats.org/officeDocument/2006/relationships/image" Target="../media/image82.pn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cds.cern.ch/record/2944678?ln=en" TargetMode="External"/><Relationship Id="rId7"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hyperlink" Target="https://europeanstrategyupdate.web.cern.ch/european-strategy-group-esg" TargetMode="Externa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hyperlink" Target="https://www.hep.ph.ic.ac.uk/seminars/slides/2025/JimLEP3.pdf" TargetMode="External"/><Relationship Id="rId3" Type="http://schemas.openxmlformats.org/officeDocument/2006/relationships/hyperlink" Target="https://indico.cern.ch/event/1567662/contributions/6699787/attachments/3178780/5653838/ESGWG2a_PECFA_21112025_21112025.pdf" TargetMode="External"/><Relationship Id="rId7" Type="http://schemas.openxmlformats.org/officeDocument/2006/relationships/image" Target="../media/image92.png"/><Relationship Id="rId12"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4.png"/><Relationship Id="rId5" Type="http://schemas.openxmlformats.org/officeDocument/2006/relationships/hyperlink" Target="https://indico.global/event/12247/contributions/109686/attachments/50757/97447/FCC-integrated-program_IAS2025.pdf" TargetMode="External"/><Relationship Id="rId10" Type="http://schemas.openxmlformats.org/officeDocument/2006/relationships/hyperlink" Target="https://www.frontiersin.org/journals/physics/articles/10.3389/fphy.2022.886473/full" TargetMode="External"/><Relationship Id="rId4" Type="http://schemas.openxmlformats.org/officeDocument/2006/relationships/image" Target="../media/image90.png"/><Relationship Id="rId9"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s://indico.cern.ch/event/1567662/contributions/6699787/attachments/3178780/5653838/ESGWG2a_PECFA_21112025_21112025.pdf" TargetMode="External"/><Relationship Id="rId7" Type="http://schemas.openxmlformats.org/officeDocument/2006/relationships/hyperlink" Target="https://indico.cern.ch/event/1567662/contributions/6699596/attachments/3178505/5654673/ECFA%20talk.pdf" TargetMode="External"/><Relationship Id="rId12"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hyperlink" Target="https://indico.cern.ch/event/1567662/contributions/6699788/attachments/3178743/5653800/status%20report_v2.pdf" TargetMode="External"/><Relationship Id="rId5" Type="http://schemas.openxmlformats.org/officeDocument/2006/relationships/hyperlink" Target="https://cerncourier.com/a/fcc-the-physics-case/" TargetMode="External"/><Relationship Id="rId10" Type="http://schemas.openxmlformats.org/officeDocument/2006/relationships/image" Target="../media/image99.png"/><Relationship Id="rId4" Type="http://schemas.openxmlformats.org/officeDocument/2006/relationships/image" Target="../media/image96.png"/><Relationship Id="rId9" Type="http://schemas.openxmlformats.org/officeDocument/2006/relationships/hyperlink" Target="https://indico.cern.ch/event/1567662/contributions/6699597/attachments/3178446/5653152/bolognesi_ECFANov2025.pdf"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tandfonline.com/doi/abs/10.1080/14786449908621245" TargetMode="External"/><Relationship Id="rId13" Type="http://schemas.openxmlformats.org/officeDocument/2006/relationships/hyperlink" Target="https://royalsocietypublishing.org/rspa/article/136/830/692/3215/The-existence-of-a-neutron" TargetMode="External"/><Relationship Id="rId18" Type="http://schemas.openxmlformats.org/officeDocument/2006/relationships/image" Target="../media/image6.png"/><Relationship Id="rId26" Type="http://schemas.openxmlformats.org/officeDocument/2006/relationships/image" Target="../media/image10.jpeg"/><Relationship Id="rId3" Type="http://schemas.openxmlformats.org/officeDocument/2006/relationships/hyperlink" Target="https://de.wikisource.org/wiki/Ueber_eine_neue_Art_von_Strahlen_%28Vorl%C3%A4ufige_Mittheilung%29" TargetMode="External"/><Relationship Id="rId21" Type="http://schemas.openxmlformats.org/officeDocument/2006/relationships/hyperlink" Target="https://en.wikipedia.org/wiki/Wilhelm_R%C3%B6ntgen" TargetMode="External"/><Relationship Id="rId7" Type="http://schemas.openxmlformats.org/officeDocument/2006/relationships/hyperlink" Target="https://www.nobelprize.org/prizes/physics/1903/summary/" TargetMode="External"/><Relationship Id="rId12" Type="http://schemas.openxmlformats.org/officeDocument/2006/relationships/hyperlink" Target="https://www.nobelprize.org/prizes/physics/1922/summary/" TargetMode="External"/><Relationship Id="rId17" Type="http://schemas.openxmlformats.org/officeDocument/2006/relationships/hyperlink" Target="https://www.nuclear-power.com/nuclear-power/reactor-physics/atomic-nuclear-physics/fundamental-particles/neutron/discovery-neutron/" TargetMode="External"/><Relationship Id="rId25" Type="http://schemas.openxmlformats.org/officeDocument/2006/relationships/hyperlink" Target="https://undsoc.org/2020/06/24/big-physics-and-small-physics/" TargetMode="External"/><Relationship Id="rId2" Type="http://schemas.openxmlformats.org/officeDocument/2006/relationships/notesSlide" Target="../notesSlides/notesSlide3.xml"/><Relationship Id="rId16" Type="http://schemas.openxmlformats.org/officeDocument/2006/relationships/hyperlink" Target="https://www.nobelprize.org/prizes/chemistry/1935/summary/" TargetMode="External"/><Relationship Id="rId20" Type="http://schemas.openxmlformats.org/officeDocument/2006/relationships/image" Target="../media/image7.jpeg"/><Relationship Id="rId29" Type="http://schemas.openxmlformats.org/officeDocument/2006/relationships/hyperlink" Target="https://wheretofindrocks.com/the-top-ten-mineral-localities-on-earth-or-so-we-feel/persson35/" TargetMode="External"/><Relationship Id="rId1" Type="http://schemas.openxmlformats.org/officeDocument/2006/relationships/slideLayout" Target="../slideLayouts/slideLayout2.xml"/><Relationship Id="rId6" Type="http://schemas.openxmlformats.org/officeDocument/2006/relationships/hyperlink" Target="https://www.academie-sciences.fr/pdf/dossiers/Curie/Curie_pdf/CR1898_p175_178.pdf" TargetMode="External"/><Relationship Id="rId11" Type="http://schemas.openxmlformats.org/officeDocument/2006/relationships/hyperlink" Target="https://www.tandfonline.com/doi/abs/10.1080/14786441308634955" TargetMode="External"/><Relationship Id="rId24" Type="http://schemas.openxmlformats.org/officeDocument/2006/relationships/image" Target="../media/image9.png"/><Relationship Id="rId5" Type="http://schemas.openxmlformats.org/officeDocument/2006/relationships/hyperlink" Target="https://www.tandfonline.com/doi/abs/10.1080/14786440508637080" TargetMode="External"/><Relationship Id="rId15" Type="http://schemas.openxmlformats.org/officeDocument/2006/relationships/hyperlink" Target="https://journals.openedition.org/bibnum/840" TargetMode="External"/><Relationship Id="rId23" Type="http://schemas.openxmlformats.org/officeDocument/2006/relationships/hyperlink" Target="https://sidoli.w.waseda.jp/HMPS_11_Xrays_Radiation.pdf" TargetMode="External"/><Relationship Id="rId28" Type="http://schemas.openxmlformats.org/officeDocument/2006/relationships/image" Target="../media/image11.png"/><Relationship Id="rId10" Type="http://schemas.openxmlformats.org/officeDocument/2006/relationships/hyperlink" Target="https://www.nobelprize.org/prizes/chemistry/1908/summary/" TargetMode="External"/><Relationship Id="rId19" Type="http://schemas.openxmlformats.org/officeDocument/2006/relationships/hyperlink" Target="https://en.wikipedia.org/wiki/File:Rutherford_1899_diagram_1.jpg" TargetMode="External"/><Relationship Id="rId4" Type="http://schemas.openxmlformats.org/officeDocument/2006/relationships/hyperlink" Target="https://www.nobelprize.org/prizes/physics/1901/summary/" TargetMode="External"/><Relationship Id="rId9" Type="http://schemas.openxmlformats.org/officeDocument/2006/relationships/hyperlink" Target="https://www.tandfonline.com/doi/abs/10.1080/14786440209462856" TargetMode="External"/><Relationship Id="rId14" Type="http://schemas.openxmlformats.org/officeDocument/2006/relationships/hyperlink" Target="https://www.nobelprize.org/prizes/physics/1935/summary/" TargetMode="External"/><Relationship Id="rId22" Type="http://schemas.openxmlformats.org/officeDocument/2006/relationships/image" Target="../media/image8.png"/><Relationship Id="rId27" Type="http://schemas.openxmlformats.org/officeDocument/2006/relationships/hyperlink" Target="https://indico.cern.ch/event/432948/contributions/1929647/attachments/1124792/1605442/module2_history_s2.pdf" TargetMode="External"/><Relationship Id="rId30"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cds.cern.ch/record/2947728/files/ESG_WG2a_Final.pdf" TargetMode="External"/><Relationship Id="rId7"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hyperlink" Target="https://indico.cern.ch/event/1567662/contributions/6699787/attachments/3178780/5653838/ESGWG2a_PECFA_21112025_21112025.pdf" TargetMode="External"/><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3.png"/><Relationship Id="rId3" Type="http://schemas.openxmlformats.org/officeDocument/2006/relationships/hyperlink" Target="https://indico.global/event/12247/contributions/109686/attachments/50757/97447/FCC-integrated-program_IAS2025.pdf" TargetMode="External"/><Relationship Id="rId7" Type="http://schemas.openxmlformats.org/officeDocument/2006/relationships/image" Target="../media/image108.jpeg"/><Relationship Id="rId12" Type="http://schemas.openxmlformats.org/officeDocument/2006/relationships/image" Target="../media/image112.png"/><Relationship Id="rId2" Type="http://schemas.openxmlformats.org/officeDocument/2006/relationships/notesSlide" Target="../notesSlides/notesSlide32.xml"/><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hyperlink" Target="https://home.cern/science/accelerators/future-circular-collider" TargetMode="External"/><Relationship Id="rId11" Type="http://schemas.openxmlformats.org/officeDocument/2006/relationships/hyperlink" Target="https://cerncourier.com/a/european-strategy-group-recommends-fcc-ee/" TargetMode="External"/><Relationship Id="rId5" Type="http://schemas.openxmlformats.org/officeDocument/2006/relationships/image" Target="../media/image107.png"/><Relationship Id="rId15" Type="http://schemas.openxmlformats.org/officeDocument/2006/relationships/image" Target="../media/image96.png"/><Relationship Id="rId10" Type="http://schemas.openxmlformats.org/officeDocument/2006/relationships/image" Target="../media/image111.png"/><Relationship Id="rId4" Type="http://schemas.openxmlformats.org/officeDocument/2006/relationships/image" Target="../media/image91.png"/><Relationship Id="rId9" Type="http://schemas.openxmlformats.org/officeDocument/2006/relationships/image" Target="../media/image110.png"/><Relationship Id="rId14" Type="http://schemas.openxmlformats.org/officeDocument/2006/relationships/hyperlink" Target="https://indico.cern.ch/event/1567662/contributions/6699787/attachments/3178780/5653838/ESGWG2a_PECFA_21112025_21112025.pdf"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3.png"/><Relationship Id="rId18" Type="http://schemas.openxmlformats.org/officeDocument/2006/relationships/image" Target="../media/image115.png"/><Relationship Id="rId3" Type="http://schemas.openxmlformats.org/officeDocument/2006/relationships/hyperlink" Target="https://indico.global/event/12247/contributions/109686/attachments/50757/97447/FCC-integrated-program_IAS2025.pdf" TargetMode="External"/><Relationship Id="rId7" Type="http://schemas.openxmlformats.org/officeDocument/2006/relationships/image" Target="../media/image108.jpeg"/><Relationship Id="rId12" Type="http://schemas.openxmlformats.org/officeDocument/2006/relationships/image" Target="../media/image112.png"/><Relationship Id="rId17" Type="http://schemas.openxmlformats.org/officeDocument/2006/relationships/hyperlink" Target="https://home.cern/news/press-release/cern/us-contribute-531-million-cerns-large-hadron-collider-project" TargetMode="External"/><Relationship Id="rId2" Type="http://schemas.openxmlformats.org/officeDocument/2006/relationships/notesSlide" Target="../notesSlides/notesSlide33.xml"/><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hyperlink" Target="https://home.cern/science/accelerators/future-circular-collider" TargetMode="External"/><Relationship Id="rId11" Type="http://schemas.openxmlformats.org/officeDocument/2006/relationships/hyperlink" Target="https://cerncourier.com/a/european-strategy-group-recommends-fcc-ee/" TargetMode="External"/><Relationship Id="rId5" Type="http://schemas.openxmlformats.org/officeDocument/2006/relationships/image" Target="../media/image107.png"/><Relationship Id="rId15" Type="http://schemas.openxmlformats.org/officeDocument/2006/relationships/image" Target="../media/image96.png"/><Relationship Id="rId10" Type="http://schemas.openxmlformats.org/officeDocument/2006/relationships/image" Target="../media/image111.png"/><Relationship Id="rId4" Type="http://schemas.openxmlformats.org/officeDocument/2006/relationships/image" Target="../media/image91.png"/><Relationship Id="rId9" Type="http://schemas.openxmlformats.org/officeDocument/2006/relationships/image" Target="../media/image110.png"/><Relationship Id="rId14" Type="http://schemas.openxmlformats.org/officeDocument/2006/relationships/hyperlink" Target="https://indico.cern.ch/event/1567662/contributions/6699787/attachments/3178780/5653838/ESGWG2a_PECFA_21112025_21112025.pdf"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lindahall.org/about/news/scientist-of-the-day/ernest-o-lawrence/" TargetMode="External"/><Relationship Id="rId7" Type="http://schemas.openxmlformats.org/officeDocument/2006/relationships/hyperlink" Target="https://www.smithsonianmag.com/smart-news/old-particle-accelerator-tech-might-be-just-what-doctor-ordered-180962175/"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9.png"/><Relationship Id="rId5" Type="http://schemas.openxmlformats.org/officeDocument/2006/relationships/hyperlink" Target="https://www.aps.org/apsnews/2003/06/lawrence-first-cyclotron" TargetMode="External"/><Relationship Id="rId10" Type="http://schemas.openxmlformats.org/officeDocument/2006/relationships/image" Target="../media/image37.jpeg"/><Relationship Id="rId4" Type="http://schemas.openxmlformats.org/officeDocument/2006/relationships/image" Target="../media/image21.jpeg"/><Relationship Id="rId9" Type="http://schemas.openxmlformats.org/officeDocument/2006/relationships/hyperlink" Target="https://sbl.lbl.gov/goals/"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1.jpeg"/><Relationship Id="rId3" Type="http://schemas.openxmlformats.org/officeDocument/2006/relationships/hyperlink" Target="https://www.lindahall.org/about/news/scientist-of-the-day/ernest-o-lawrence/" TargetMode="External"/><Relationship Id="rId7" Type="http://schemas.openxmlformats.org/officeDocument/2006/relationships/hyperlink" Target="https://www.smithsonianmag.com/smart-news/old-particle-accelerator-tech-might-be-just-what-doctor-ordered-180962175/" TargetMode="External"/><Relationship Id="rId12" Type="http://schemas.openxmlformats.org/officeDocument/2006/relationships/image" Target="../media/image40.png"/><Relationship Id="rId17" Type="http://schemas.openxmlformats.org/officeDocument/2006/relationships/image" Target="../media/image50.png"/><Relationship Id="rId2" Type="http://schemas.openxmlformats.org/officeDocument/2006/relationships/notesSlide" Target="../notesSlides/notesSlide35.xml"/><Relationship Id="rId16" Type="http://schemas.openxmlformats.org/officeDocument/2006/relationships/hyperlink" Target="https://timeline.web.cern.ch/timeline-header/89" TargetMode="Externa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9.png"/><Relationship Id="rId5" Type="http://schemas.openxmlformats.org/officeDocument/2006/relationships/hyperlink" Target="https://www.aps.org/apsnews/2003/06/lawrence-first-cyclotron" TargetMode="External"/><Relationship Id="rId15" Type="http://schemas.openxmlformats.org/officeDocument/2006/relationships/image" Target="../media/image49.png"/><Relationship Id="rId10" Type="http://schemas.openxmlformats.org/officeDocument/2006/relationships/image" Target="../media/image37.jpeg"/><Relationship Id="rId4" Type="http://schemas.openxmlformats.org/officeDocument/2006/relationships/image" Target="../media/image21.jpeg"/><Relationship Id="rId9" Type="http://schemas.openxmlformats.org/officeDocument/2006/relationships/hyperlink" Target="https://sbl.lbl.gov/goals/" TargetMode="External"/><Relationship Id="rId14" Type="http://schemas.openxmlformats.org/officeDocument/2006/relationships/hyperlink" Target="https://cerncourier.com/a/a-game-changer-for-cern/"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1.jpeg"/><Relationship Id="rId18" Type="http://schemas.openxmlformats.org/officeDocument/2006/relationships/hyperlink" Target="https://home.cern/science/accelerators/accelerator-complex" TargetMode="External"/><Relationship Id="rId3" Type="http://schemas.openxmlformats.org/officeDocument/2006/relationships/hyperlink" Target="https://www.lindahall.org/about/news/scientist-of-the-day/ernest-o-lawrence/" TargetMode="External"/><Relationship Id="rId21" Type="http://schemas.openxmlformats.org/officeDocument/2006/relationships/image" Target="../media/image107.png"/><Relationship Id="rId7" Type="http://schemas.openxmlformats.org/officeDocument/2006/relationships/hyperlink" Target="https://www.smithsonianmag.com/smart-news/old-particle-accelerator-tech-might-be-just-what-doctor-ordered-180962175/" TargetMode="External"/><Relationship Id="rId12" Type="http://schemas.openxmlformats.org/officeDocument/2006/relationships/image" Target="../media/image40.png"/><Relationship Id="rId17" Type="http://schemas.openxmlformats.org/officeDocument/2006/relationships/image" Target="../media/image50.png"/><Relationship Id="rId2" Type="http://schemas.openxmlformats.org/officeDocument/2006/relationships/notesSlide" Target="../notesSlides/notesSlide36.xml"/><Relationship Id="rId16" Type="http://schemas.openxmlformats.org/officeDocument/2006/relationships/hyperlink" Target="https://timeline.web.cern.ch/timeline-header/89" TargetMode="External"/><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9.png"/><Relationship Id="rId5" Type="http://schemas.openxmlformats.org/officeDocument/2006/relationships/hyperlink" Target="https://www.aps.org/apsnews/2003/06/lawrence-first-cyclotron" TargetMode="External"/><Relationship Id="rId15" Type="http://schemas.openxmlformats.org/officeDocument/2006/relationships/image" Target="../media/image49.png"/><Relationship Id="rId10" Type="http://schemas.openxmlformats.org/officeDocument/2006/relationships/image" Target="../media/image37.jpeg"/><Relationship Id="rId19" Type="http://schemas.openxmlformats.org/officeDocument/2006/relationships/image" Target="../media/image60.png"/><Relationship Id="rId4" Type="http://schemas.openxmlformats.org/officeDocument/2006/relationships/image" Target="../media/image21.jpeg"/><Relationship Id="rId9" Type="http://schemas.openxmlformats.org/officeDocument/2006/relationships/hyperlink" Target="https://sbl.lbl.gov/goals/" TargetMode="External"/><Relationship Id="rId14" Type="http://schemas.openxmlformats.org/officeDocument/2006/relationships/hyperlink" Target="https://cerncourier.com/a/a-game-changer-for-cern/" TargetMode="External"/><Relationship Id="rId22"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indico.cern.ch/event/1567662/" TargetMode="External"/><Relationship Id="rId13" Type="http://schemas.openxmlformats.org/officeDocument/2006/relationships/image" Target="../media/image117.png"/><Relationship Id="rId3" Type="http://schemas.openxmlformats.org/officeDocument/2006/relationships/hyperlink" Target="https://indico.cern.ch/event/432948/contributions/1929647/attachments/1124792/1605442/module2_history_s2.pdf" TargetMode="External"/><Relationship Id="rId7" Type="http://schemas.openxmlformats.org/officeDocument/2006/relationships/hyperlink" Target="https://indico.cern.ch/event/1567662/contributions/6699593/attachments/3178490/5653224/ESPP_ECFA_2025.11.21.pdf" TargetMode="External"/><Relationship Id="rId12" Type="http://schemas.openxmlformats.org/officeDocument/2006/relationships/hyperlink" Target="https://www.goodreads.com/book/show/23492843-big-scienc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indico.stfc.ac.uk/event/1059/contributions/6501/attachments/2266/4074/PPAP_Birmingham_ESPPU_TSB.pdf" TargetMode="External"/><Relationship Id="rId11" Type="http://schemas.openxmlformats.org/officeDocument/2006/relationships/hyperlink" Target="https://indico.cern.ch/event/1439855/contributions/" TargetMode="External"/><Relationship Id="rId5" Type="http://schemas.openxmlformats.org/officeDocument/2006/relationships/hyperlink" Target="https://agenda.linearcollider.org/event/316/contributions/11508/attachments/9159/15254/European-Strategy-VLCW06.pdf" TargetMode="External"/><Relationship Id="rId15" Type="http://schemas.openxmlformats.org/officeDocument/2006/relationships/image" Target="../media/image118.png"/><Relationship Id="rId10" Type="http://schemas.openxmlformats.org/officeDocument/2006/relationships/hyperlink" Target="https://cds.cern.ch/record/2947728/files/ESG_WG2a_Final.pdf" TargetMode="External"/><Relationship Id="rId4" Type="http://schemas.openxmlformats.org/officeDocument/2006/relationships/hyperlink" Target="https://indico.cern.ch/event/432948/" TargetMode="External"/><Relationship Id="rId9" Type="http://schemas.openxmlformats.org/officeDocument/2006/relationships/hyperlink" Target="https://indico.cern.ch/event/1567662/contributions/6699787/attachments/3178780/5653838/ESGWG2a_PECFA_21112025_21112025.pdf" TargetMode="External"/><Relationship Id="rId14" Type="http://schemas.openxmlformats.org/officeDocument/2006/relationships/hyperlink" Target="https://www.goodreads.com/book/show/228641196-the-impossible-bomb"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patents.google.com/patent/US2683216A/sv" TargetMode="External"/><Relationship Id="rId7" Type="http://schemas.openxmlformats.org/officeDocument/2006/relationships/hyperlink" Target="https://cerncourier.com/a/rolf-wideroe-a-giant-in-the-history-of-accelerato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ieeexplore.ieee.org/document/7323878"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patents.google.com/patent/US2683216A/sv" TargetMode="External"/><Relationship Id="rId7" Type="http://schemas.openxmlformats.org/officeDocument/2006/relationships/hyperlink" Target="https://cerncourier.com/a/rolf-wideroe-a-giant-in-the-history-of-accelerator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hyperlink" Target="https://ieeexplore.ieee.org/document/7323878" TargetMode="Externa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hyperlink" Target="https://indico.cern.ch/event/1466612/contributions/6449129/attachments/3092307/5477170/Introduction_to_RF_cavities_CAS_23_june_2025.pd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indico.cern.ch/event/432948/contributions/1929647/attachments/1124792/1605442/module2_history_s2.pdf" TargetMode="External"/><Relationship Id="rId7" Type="http://schemas.openxmlformats.org/officeDocument/2006/relationships/hyperlink" Target="https://www.lindahall.org/about/news/scientist-of-the-day/ernest-o-lawrenc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blogs.loc.gov/inside_adams/2018/03/nobel-physicist-ernest-o-lawrence-a-small-town-cyclotrons-and-the-birth-of-big-science/" TargetMode="External"/><Relationship Id="rId4" Type="http://schemas.openxmlformats.org/officeDocument/2006/relationships/image" Target="../media/image18.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hyperlink" Target="https://indico.cern.ch/event/432948/contributions/1929647/attachments/1124792/1605442/module2_history_s2.pdf" TargetMode="External"/><Relationship Id="rId7" Type="http://schemas.openxmlformats.org/officeDocument/2006/relationships/hyperlink" Target="https://www.lindahall.org/about/news/scientist-of-the-day/ernest-o-lawrence/" TargetMode="External"/><Relationship Id="rId12" Type="http://schemas.openxmlformats.org/officeDocument/2006/relationships/hyperlink" Target="https://discoverourlab.triumf.ca/tour-our-lab/main-building/520-mev-cyclotr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2.png"/><Relationship Id="rId5" Type="http://schemas.openxmlformats.org/officeDocument/2006/relationships/hyperlink" Target="https://blogs.loc.gov/inside_adams/2018/03/nobel-physicist-ernest-o-lawrence-a-small-town-cyclotrons-and-the-birth-of-big-science/" TargetMode="External"/><Relationship Id="rId10" Type="http://schemas.openxmlformats.org/officeDocument/2006/relationships/hyperlink" Target="https://www.psi.ch/en/cas/ring" TargetMode="External"/><Relationship Id="rId4" Type="http://schemas.openxmlformats.org/officeDocument/2006/relationships/image" Target="../media/image18.pn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mitmuseum.mit.edu/collections/object/GCP-00000233" TargetMode="External"/><Relationship Id="rId7" Type="http://schemas.openxmlformats.org/officeDocument/2006/relationships/hyperlink" Target="https://patents.google.com/patent/US1992908A/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jpeg"/><Relationship Id="rId5" Type="http://schemas.openxmlformats.org/officeDocument/2006/relationships/hyperlink" Target="https://todayinsci.com/Events/Patent/VanDeGraaffGenerator1991236-01.htm" TargetMode="External"/><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hyperlink" Target="https://indico.cern.ch/event/432948/contributions/1929647/attachments/1124792/1605442/module2_history_s2.pdf"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jpeg"/><Relationship Id="rId3" Type="http://schemas.openxmlformats.org/officeDocument/2006/relationships/hyperlink" Target="https://mitmuseum.mit.edu/collections/object/GCP-00000233" TargetMode="External"/><Relationship Id="rId7" Type="http://schemas.openxmlformats.org/officeDocument/2006/relationships/hyperlink" Target="https://patents.google.com/patent/US1992908A/en" TargetMode="External"/><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hyperlink" Target="https://indico.cern.ch/event/432948/contributions/1929647/attachments/1124792/1605442/module2_history_s2.pdf" TargetMode="External"/><Relationship Id="rId5" Type="http://schemas.openxmlformats.org/officeDocument/2006/relationships/hyperlink" Target="https://todayinsci.com/Events/Patent/VanDeGraaffGenerator1991236-01.htm" TargetMode="External"/><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hyperlink" Target="https://www.bnl.gov/tandem/" TargetMode="External"/><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celerating into the future Seventy years after construction began on CERN’s still-operational Proton Synchrotron (above, left), a new generation of researchers is being called upon to help conceive a programme for the next 70 years of high-energy physics. Credit: ©CERN/artist: A Roy">
            <a:hlinkClick r:id="rId3"/>
            <a:extLst>
              <a:ext uri="{FF2B5EF4-FFF2-40B4-BE49-F238E27FC236}">
                <a16:creationId xmlns:a16="http://schemas.microsoft.com/office/drawing/2014/main" id="{3E3C1333-27C8-B267-0A69-ECB8245EB0A0}"/>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2455643" y="-15905"/>
            <a:ext cx="7280714" cy="6880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5E0129-EEAB-A46E-EA7E-005204ABA458}"/>
              </a:ext>
            </a:extLst>
          </p:cNvPr>
          <p:cNvSpPr>
            <a:spLocks noGrp="1"/>
          </p:cNvSpPr>
          <p:nvPr>
            <p:ph type="ctrTitle"/>
          </p:nvPr>
        </p:nvSpPr>
        <p:spPr>
          <a:xfrm>
            <a:off x="1524000" y="-15905"/>
            <a:ext cx="9144000" cy="1083282"/>
          </a:xfrm>
        </p:spPr>
        <p:txBody>
          <a:bodyPr/>
          <a:lstStyle/>
          <a:p>
            <a:r>
              <a:rPr lang="en-GB" noProof="0" dirty="0">
                <a:cs typeface="Segoe UI Semibold" panose="020B0702040204020203" pitchFamily="34" charset="0"/>
              </a:rPr>
              <a:t>Shaping</a:t>
            </a:r>
            <a:r>
              <a:rPr lang="en-GB" noProof="0" dirty="0"/>
              <a:t> Big Science</a:t>
            </a:r>
          </a:p>
        </p:txBody>
      </p:sp>
      <p:sp>
        <p:nvSpPr>
          <p:cNvPr id="3" name="Subtitle 2">
            <a:extLst>
              <a:ext uri="{FF2B5EF4-FFF2-40B4-BE49-F238E27FC236}">
                <a16:creationId xmlns:a16="http://schemas.microsoft.com/office/drawing/2014/main" id="{0A3FDAAA-FDA8-379B-0F81-1A9125A7C44B}"/>
              </a:ext>
            </a:extLst>
          </p:cNvPr>
          <p:cNvSpPr>
            <a:spLocks noGrp="1"/>
          </p:cNvSpPr>
          <p:nvPr>
            <p:ph type="subTitle" idx="1"/>
          </p:nvPr>
        </p:nvSpPr>
        <p:spPr>
          <a:xfrm>
            <a:off x="1524000" y="5047960"/>
            <a:ext cx="9144000" cy="1655762"/>
          </a:xfrm>
        </p:spPr>
        <p:txBody>
          <a:bodyPr/>
          <a:lstStyle/>
          <a:p>
            <a:r>
              <a:rPr lang="en-GB" noProof="0" dirty="0">
                <a:solidFill>
                  <a:schemeClr val="accent1"/>
                </a:solidFill>
              </a:rPr>
              <a:t>Europe’s Community Driven Strategy</a:t>
            </a:r>
          </a:p>
          <a:p>
            <a:r>
              <a:rPr lang="en-GB" sz="1800" noProof="0" dirty="0">
                <a:solidFill>
                  <a:schemeClr val="accent1"/>
                </a:solidFill>
              </a:rPr>
              <a:t>Haroon Rafique, STFC, UK</a:t>
            </a:r>
            <a:endParaRPr lang="en-GB" noProof="0" dirty="0">
              <a:solidFill>
                <a:schemeClr val="accent1"/>
              </a:solidFill>
            </a:endParaRPr>
          </a:p>
        </p:txBody>
      </p:sp>
      <p:pic>
        <p:nvPicPr>
          <p:cNvPr id="4" name="Picture 3">
            <a:hlinkClick r:id="rId5"/>
            <a:extLst>
              <a:ext uri="{FF2B5EF4-FFF2-40B4-BE49-F238E27FC236}">
                <a16:creationId xmlns:a16="http://schemas.microsoft.com/office/drawing/2014/main" id="{5B17090B-04AD-57DA-B104-5909F5D91DB5}"/>
              </a:ext>
            </a:extLst>
          </p:cNvPr>
          <p:cNvPicPr>
            <a:picLocks noChangeAspect="1"/>
          </p:cNvPicPr>
          <p:nvPr/>
        </p:nvPicPr>
        <p:blipFill>
          <a:blip r:embed="rId6"/>
          <a:stretch>
            <a:fillRect/>
          </a:stretch>
        </p:blipFill>
        <p:spPr>
          <a:xfrm>
            <a:off x="10279528" y="6332852"/>
            <a:ext cx="1893999" cy="499394"/>
          </a:xfrm>
          <a:prstGeom prst="rect">
            <a:avLst/>
          </a:prstGeom>
        </p:spPr>
      </p:pic>
      <p:pic>
        <p:nvPicPr>
          <p:cNvPr id="5" name="Picture 2" descr="home">
            <a:hlinkClick r:id="rId7"/>
            <a:extLst>
              <a:ext uri="{FF2B5EF4-FFF2-40B4-BE49-F238E27FC236}">
                <a16:creationId xmlns:a16="http://schemas.microsoft.com/office/drawing/2014/main" id="{E152C142-B774-39B8-A843-C9166EE57D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1" y="6309180"/>
            <a:ext cx="4872234" cy="501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9"/>
            <a:extLst>
              <a:ext uri="{FF2B5EF4-FFF2-40B4-BE49-F238E27FC236}">
                <a16:creationId xmlns:a16="http://schemas.microsoft.com/office/drawing/2014/main" id="{8166AC24-09E5-86F3-08E7-72FCA9FF6E38}"/>
              </a:ext>
            </a:extLst>
          </p:cNvPr>
          <p:cNvPicPr>
            <a:picLocks noChangeAspect="1"/>
          </p:cNvPicPr>
          <p:nvPr/>
        </p:nvPicPr>
        <p:blipFill>
          <a:blip r:embed="rId10"/>
          <a:srcRect b="46482"/>
          <a:stretch/>
        </p:blipFill>
        <p:spPr>
          <a:xfrm>
            <a:off x="4848050" y="6161318"/>
            <a:ext cx="2479181" cy="684359"/>
          </a:xfrm>
          <a:prstGeom prst="rect">
            <a:avLst/>
          </a:prstGeom>
        </p:spPr>
      </p:pic>
      <p:pic>
        <p:nvPicPr>
          <p:cNvPr id="7" name="Picture 2" descr="Disciplines | Careers at CERN">
            <a:hlinkClick r:id="rId11"/>
            <a:extLst>
              <a:ext uri="{FF2B5EF4-FFF2-40B4-BE49-F238E27FC236}">
                <a16:creationId xmlns:a16="http://schemas.microsoft.com/office/drawing/2014/main" id="{6B48400F-F6D3-1BA4-A7F4-ACA8EA5BFD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13607" y="6330080"/>
            <a:ext cx="499722" cy="501481"/>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01C86FB4-9B4D-32EF-0687-213EF669110F}"/>
              </a:ext>
            </a:extLst>
          </p:cNvPr>
          <p:cNvSpPr>
            <a:spLocks noGrp="1"/>
          </p:cNvSpPr>
          <p:nvPr>
            <p:ph type="sldNum" sz="quarter" idx="12"/>
          </p:nvPr>
        </p:nvSpPr>
        <p:spPr>
          <a:xfrm>
            <a:off x="9430327" y="30293"/>
            <a:ext cx="2743200" cy="365125"/>
          </a:xfrm>
        </p:spPr>
        <p:txBody>
          <a:bodyPr/>
          <a:lstStyle/>
          <a:p>
            <a:fld id="{A013DEDB-DB85-41B3-8D5A-3663735CBEC3}" type="slidenum">
              <a:rPr lang="en-GB" smtClean="0"/>
              <a:t>1</a:t>
            </a:fld>
            <a:endParaRPr lang="en-GB" dirty="0"/>
          </a:p>
        </p:txBody>
      </p:sp>
    </p:spTree>
    <p:extLst>
      <p:ext uri="{BB962C8B-B14F-4D97-AF65-F5344CB8AC3E}">
        <p14:creationId xmlns:p14="http://schemas.microsoft.com/office/powerpoint/2010/main" val="1747834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B6D2-86E1-2666-8395-DDC958779EA5}"/>
              </a:ext>
            </a:extLst>
          </p:cNvPr>
          <p:cNvSpPr>
            <a:spLocks noGrp="1"/>
          </p:cNvSpPr>
          <p:nvPr>
            <p:ph type="title"/>
          </p:nvPr>
        </p:nvSpPr>
        <p:spPr/>
        <p:txBody>
          <a:bodyPr>
            <a:noAutofit/>
          </a:bodyPr>
          <a:lstStyle/>
          <a:p>
            <a:r>
              <a:rPr lang="en-GB" sz="3200" dirty="0"/>
              <a:t>1930 – 1940 “He creates and destroys”</a:t>
            </a:r>
          </a:p>
        </p:txBody>
      </p:sp>
      <p:pic>
        <p:nvPicPr>
          <p:cNvPr id="1026" name="Picture 2" descr="Physicist Ernest O. Lawrence, inventor of the cyclotron">
            <a:hlinkClick r:id="rId3"/>
            <a:extLst>
              <a:ext uri="{FF2B5EF4-FFF2-40B4-BE49-F238E27FC236}">
                <a16:creationId xmlns:a16="http://schemas.microsoft.com/office/drawing/2014/main" id="{0AEF175F-E2B5-367A-6D09-E66C11017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66" y="749830"/>
            <a:ext cx="4333939" cy="57099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S. Livingston and Ernest Lawrence beside the 27-inch cyclotron, built in 1934">
            <a:hlinkClick r:id="rId5"/>
            <a:extLst>
              <a:ext uri="{FF2B5EF4-FFF2-40B4-BE49-F238E27FC236}">
                <a16:creationId xmlns:a16="http://schemas.microsoft.com/office/drawing/2014/main" id="{3E3EEB76-83D2-8AA0-D23B-FE0ADBE0E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6502" y="757920"/>
            <a:ext cx="3682427" cy="29437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7"/>
            <a:extLst>
              <a:ext uri="{FF2B5EF4-FFF2-40B4-BE49-F238E27FC236}">
                <a16:creationId xmlns:a16="http://schemas.microsoft.com/office/drawing/2014/main" id="{BE238096-2550-C771-047D-7D2370037A99}"/>
              </a:ext>
            </a:extLst>
          </p:cNvPr>
          <p:cNvPicPr>
            <a:picLocks noChangeAspect="1"/>
          </p:cNvPicPr>
          <p:nvPr/>
        </p:nvPicPr>
        <p:blipFill>
          <a:blip r:embed="rId8"/>
          <a:stretch>
            <a:fillRect/>
          </a:stretch>
        </p:blipFill>
        <p:spPr>
          <a:xfrm>
            <a:off x="4586502" y="3850408"/>
            <a:ext cx="3433401" cy="2609385"/>
          </a:xfrm>
          <a:prstGeom prst="rect">
            <a:avLst/>
          </a:prstGeom>
        </p:spPr>
      </p:pic>
      <p:pic>
        <p:nvPicPr>
          <p:cNvPr id="7" name="Picture 6">
            <a:hlinkClick r:id="rId9"/>
            <a:extLst>
              <a:ext uri="{FF2B5EF4-FFF2-40B4-BE49-F238E27FC236}">
                <a16:creationId xmlns:a16="http://schemas.microsoft.com/office/drawing/2014/main" id="{A09AA07D-76DA-DB64-52AE-27558F54005D}"/>
              </a:ext>
            </a:extLst>
          </p:cNvPr>
          <p:cNvPicPr>
            <a:picLocks noChangeAspect="1"/>
          </p:cNvPicPr>
          <p:nvPr/>
        </p:nvPicPr>
        <p:blipFill>
          <a:blip r:embed="rId10"/>
          <a:stretch>
            <a:fillRect/>
          </a:stretch>
        </p:blipFill>
        <p:spPr>
          <a:xfrm>
            <a:off x="8162401" y="3850408"/>
            <a:ext cx="3914079" cy="2609386"/>
          </a:xfrm>
          <a:prstGeom prst="rect">
            <a:avLst/>
          </a:prstGeom>
        </p:spPr>
      </p:pic>
      <p:pic>
        <p:nvPicPr>
          <p:cNvPr id="4" name="Picture 3">
            <a:extLst>
              <a:ext uri="{FF2B5EF4-FFF2-40B4-BE49-F238E27FC236}">
                <a16:creationId xmlns:a16="http://schemas.microsoft.com/office/drawing/2014/main" id="{07E5089F-ADB2-12FA-6D2D-0636E248B6CF}"/>
              </a:ext>
            </a:extLst>
          </p:cNvPr>
          <p:cNvPicPr>
            <a:picLocks noChangeAspect="1"/>
          </p:cNvPicPr>
          <p:nvPr/>
        </p:nvPicPr>
        <p:blipFill>
          <a:blip r:embed="rId11"/>
          <a:stretch>
            <a:fillRect/>
          </a:stretch>
        </p:blipFill>
        <p:spPr>
          <a:xfrm>
            <a:off x="3914466" y="6459793"/>
            <a:ext cx="4570772" cy="372750"/>
          </a:xfrm>
          <a:prstGeom prst="rect">
            <a:avLst/>
          </a:prstGeom>
        </p:spPr>
      </p:pic>
      <p:sp>
        <p:nvSpPr>
          <p:cNvPr id="9" name="TextBox 8">
            <a:extLst>
              <a:ext uri="{FF2B5EF4-FFF2-40B4-BE49-F238E27FC236}">
                <a16:creationId xmlns:a16="http://schemas.microsoft.com/office/drawing/2014/main" id="{8D53785F-E421-D6FB-7AE9-E54FD69CFEE2}"/>
              </a:ext>
            </a:extLst>
          </p:cNvPr>
          <p:cNvSpPr txBox="1"/>
          <p:nvPr/>
        </p:nvSpPr>
        <p:spPr>
          <a:xfrm rot="16200000">
            <a:off x="7584627" y="2907208"/>
            <a:ext cx="1544012" cy="261610"/>
          </a:xfrm>
          <a:prstGeom prst="rect">
            <a:avLst/>
          </a:prstGeom>
          <a:noFill/>
        </p:spPr>
        <p:txBody>
          <a:bodyPr wrap="none" rtlCol="0">
            <a:spAutoFit/>
          </a:bodyPr>
          <a:lstStyle/>
          <a:p>
            <a:r>
              <a:rPr lang="en-GB" sz="1100" dirty="0">
                <a:solidFill>
                  <a:schemeClr val="accent4"/>
                </a:solidFill>
              </a:rPr>
              <a:t>27” Rad Lab cyclotron</a:t>
            </a:r>
          </a:p>
        </p:txBody>
      </p:sp>
      <p:sp>
        <p:nvSpPr>
          <p:cNvPr id="10" name="TextBox 9">
            <a:extLst>
              <a:ext uri="{FF2B5EF4-FFF2-40B4-BE49-F238E27FC236}">
                <a16:creationId xmlns:a16="http://schemas.microsoft.com/office/drawing/2014/main" id="{53E3AE6E-E40C-28F6-178D-995EB8FC256B}"/>
              </a:ext>
            </a:extLst>
          </p:cNvPr>
          <p:cNvSpPr txBox="1"/>
          <p:nvPr/>
        </p:nvSpPr>
        <p:spPr>
          <a:xfrm>
            <a:off x="10409140" y="6414860"/>
            <a:ext cx="1782860" cy="261610"/>
          </a:xfrm>
          <a:prstGeom prst="rect">
            <a:avLst/>
          </a:prstGeom>
          <a:noFill/>
        </p:spPr>
        <p:txBody>
          <a:bodyPr wrap="none" rtlCol="0">
            <a:spAutoFit/>
          </a:bodyPr>
          <a:lstStyle/>
          <a:p>
            <a:r>
              <a:rPr lang="en-GB" sz="1100" dirty="0">
                <a:solidFill>
                  <a:schemeClr val="accent4"/>
                </a:solidFill>
              </a:rPr>
              <a:t>60” Crocker Lab cyclotron</a:t>
            </a:r>
          </a:p>
        </p:txBody>
      </p:sp>
      <p:pic>
        <p:nvPicPr>
          <p:cNvPr id="2050" name="Picture 2" descr="patient being treated with neutrons from a 60-inch cyclotron">
            <a:hlinkClick r:id="rId12"/>
            <a:extLst>
              <a:ext uri="{FF2B5EF4-FFF2-40B4-BE49-F238E27FC236}">
                <a16:creationId xmlns:a16="http://schemas.microsoft.com/office/drawing/2014/main" id="{B084889D-2FC7-645E-16B1-7F6C651D03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1046" y="749830"/>
            <a:ext cx="3446539" cy="27278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944CAD-3779-64DE-0977-7A57A2D11AA7}"/>
              </a:ext>
            </a:extLst>
          </p:cNvPr>
          <p:cNvSpPr txBox="1"/>
          <p:nvPr/>
        </p:nvSpPr>
        <p:spPr>
          <a:xfrm>
            <a:off x="8545489" y="3429000"/>
            <a:ext cx="3727302" cy="261610"/>
          </a:xfrm>
          <a:prstGeom prst="rect">
            <a:avLst/>
          </a:prstGeom>
          <a:noFill/>
        </p:spPr>
        <p:txBody>
          <a:bodyPr wrap="none" rtlCol="0">
            <a:spAutoFit/>
          </a:bodyPr>
          <a:lstStyle/>
          <a:p>
            <a:r>
              <a:rPr lang="en-GB" sz="1100" dirty="0">
                <a:solidFill>
                  <a:schemeClr val="accent4"/>
                </a:solidFill>
              </a:rPr>
              <a:t>R. Stone and J. Lawrence (EOLs brother): neutron therapy</a:t>
            </a:r>
          </a:p>
        </p:txBody>
      </p:sp>
      <p:sp>
        <p:nvSpPr>
          <p:cNvPr id="12" name="TextBox 11">
            <a:extLst>
              <a:ext uri="{FF2B5EF4-FFF2-40B4-BE49-F238E27FC236}">
                <a16:creationId xmlns:a16="http://schemas.microsoft.com/office/drawing/2014/main" id="{5EFA6CA1-0621-265A-CE3C-0DC7918EFFC4}"/>
              </a:ext>
            </a:extLst>
          </p:cNvPr>
          <p:cNvSpPr txBox="1"/>
          <p:nvPr/>
        </p:nvSpPr>
        <p:spPr>
          <a:xfrm>
            <a:off x="4488966" y="3636278"/>
            <a:ext cx="2371162" cy="261610"/>
          </a:xfrm>
          <a:prstGeom prst="rect">
            <a:avLst/>
          </a:prstGeom>
          <a:noFill/>
        </p:spPr>
        <p:txBody>
          <a:bodyPr wrap="none" rtlCol="0">
            <a:spAutoFit/>
          </a:bodyPr>
          <a:lstStyle/>
          <a:p>
            <a:r>
              <a:rPr lang="en-GB" sz="1100" dirty="0">
                <a:solidFill>
                  <a:schemeClr val="accent4"/>
                </a:solidFill>
              </a:rPr>
              <a:t>E. O. Lawrence and M. S. Livingston</a:t>
            </a:r>
          </a:p>
        </p:txBody>
      </p:sp>
      <p:sp>
        <p:nvSpPr>
          <p:cNvPr id="3" name="Slide Number Placeholder 2">
            <a:extLst>
              <a:ext uri="{FF2B5EF4-FFF2-40B4-BE49-F238E27FC236}">
                <a16:creationId xmlns:a16="http://schemas.microsoft.com/office/drawing/2014/main" id="{E813B575-AE8E-41F3-93EA-C0297DC843F7}"/>
              </a:ext>
            </a:extLst>
          </p:cNvPr>
          <p:cNvSpPr>
            <a:spLocks noGrp="1"/>
          </p:cNvSpPr>
          <p:nvPr>
            <p:ph type="sldNum" sz="quarter" idx="12"/>
          </p:nvPr>
        </p:nvSpPr>
        <p:spPr/>
        <p:txBody>
          <a:bodyPr/>
          <a:lstStyle/>
          <a:p>
            <a:fld id="{A013DEDB-DB85-41B3-8D5A-3663735CBEC3}" type="slidenum">
              <a:rPr lang="en-GB" smtClean="0"/>
              <a:t>10</a:t>
            </a:fld>
            <a:endParaRPr lang="en-GB"/>
          </a:p>
        </p:txBody>
      </p:sp>
    </p:spTree>
    <p:extLst>
      <p:ext uri="{BB962C8B-B14F-4D97-AF65-F5344CB8AC3E}">
        <p14:creationId xmlns:p14="http://schemas.microsoft.com/office/powerpoint/2010/main" val="671343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3CDB-AE5E-749F-BFF0-6842519518FA}"/>
              </a:ext>
            </a:extLst>
          </p:cNvPr>
          <p:cNvSpPr>
            <a:spLocks noGrp="1"/>
          </p:cNvSpPr>
          <p:nvPr>
            <p:ph type="title"/>
          </p:nvPr>
        </p:nvSpPr>
        <p:spPr/>
        <p:txBody>
          <a:bodyPr>
            <a:normAutofit fontScale="90000"/>
          </a:bodyPr>
          <a:lstStyle/>
          <a:p>
            <a:r>
              <a:rPr lang="en-GB" dirty="0"/>
              <a:t>1940 - 1945 Nobels to Nukes</a:t>
            </a:r>
          </a:p>
        </p:txBody>
      </p:sp>
      <p:sp>
        <p:nvSpPr>
          <p:cNvPr id="3" name="Content Placeholder 2">
            <a:extLst>
              <a:ext uri="{FF2B5EF4-FFF2-40B4-BE49-F238E27FC236}">
                <a16:creationId xmlns:a16="http://schemas.microsoft.com/office/drawing/2014/main" id="{B9936738-826A-73C6-5450-89DB0DE83AB7}"/>
              </a:ext>
            </a:extLst>
          </p:cNvPr>
          <p:cNvSpPr>
            <a:spLocks noGrp="1"/>
          </p:cNvSpPr>
          <p:nvPr>
            <p:ph idx="1"/>
          </p:nvPr>
        </p:nvSpPr>
        <p:spPr/>
        <p:txBody>
          <a:bodyPr/>
          <a:lstStyle/>
          <a:p>
            <a:endParaRPr lang="en-GB" dirty="0"/>
          </a:p>
        </p:txBody>
      </p:sp>
      <p:pic>
        <p:nvPicPr>
          <p:cNvPr id="3074" name="Picture 2">
            <a:hlinkClick r:id="rId3"/>
            <a:extLst>
              <a:ext uri="{FF2B5EF4-FFF2-40B4-BE49-F238E27FC236}">
                <a16:creationId xmlns:a16="http://schemas.microsoft.com/office/drawing/2014/main" id="{A14B2514-5D30-EC5C-51D4-9BAB78226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025" y="663935"/>
            <a:ext cx="7175825" cy="5416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5"/>
            <a:extLst>
              <a:ext uri="{FF2B5EF4-FFF2-40B4-BE49-F238E27FC236}">
                <a16:creationId xmlns:a16="http://schemas.microsoft.com/office/drawing/2014/main" id="{0E66C7D5-7D35-F6DE-5B0C-DCF33AB7C7E2}"/>
              </a:ext>
            </a:extLst>
          </p:cNvPr>
          <p:cNvPicPr>
            <a:picLocks noChangeAspect="1"/>
          </p:cNvPicPr>
          <p:nvPr/>
        </p:nvPicPr>
        <p:blipFill>
          <a:blip r:embed="rId6"/>
          <a:stretch>
            <a:fillRect/>
          </a:stretch>
        </p:blipFill>
        <p:spPr>
          <a:xfrm>
            <a:off x="121943" y="663935"/>
            <a:ext cx="4341902" cy="2876510"/>
          </a:xfrm>
          <a:prstGeom prst="rect">
            <a:avLst/>
          </a:prstGeom>
        </p:spPr>
      </p:pic>
      <p:pic>
        <p:nvPicPr>
          <p:cNvPr id="5" name="Picture 4">
            <a:extLst>
              <a:ext uri="{FF2B5EF4-FFF2-40B4-BE49-F238E27FC236}">
                <a16:creationId xmlns:a16="http://schemas.microsoft.com/office/drawing/2014/main" id="{9099D6E2-26E9-45B2-D24E-C50D62348E74}"/>
              </a:ext>
            </a:extLst>
          </p:cNvPr>
          <p:cNvPicPr>
            <a:picLocks noChangeAspect="1"/>
          </p:cNvPicPr>
          <p:nvPr/>
        </p:nvPicPr>
        <p:blipFill>
          <a:blip r:embed="rId7"/>
          <a:srcRect t="17370"/>
          <a:stretch>
            <a:fillRect/>
          </a:stretch>
        </p:blipFill>
        <p:spPr>
          <a:xfrm>
            <a:off x="115960" y="3637936"/>
            <a:ext cx="4341902" cy="2803542"/>
          </a:xfrm>
          <a:prstGeom prst="rect">
            <a:avLst/>
          </a:prstGeom>
        </p:spPr>
      </p:pic>
      <p:sp>
        <p:nvSpPr>
          <p:cNvPr id="6" name="TextBox 5">
            <a:extLst>
              <a:ext uri="{FF2B5EF4-FFF2-40B4-BE49-F238E27FC236}">
                <a16:creationId xmlns:a16="http://schemas.microsoft.com/office/drawing/2014/main" id="{4616F49E-912B-8B11-7209-1CC4BDDDE14C}"/>
              </a:ext>
            </a:extLst>
          </p:cNvPr>
          <p:cNvSpPr txBox="1"/>
          <p:nvPr/>
        </p:nvSpPr>
        <p:spPr>
          <a:xfrm rot="16200000">
            <a:off x="3264496" y="2226437"/>
            <a:ext cx="2544286" cy="261610"/>
          </a:xfrm>
          <a:prstGeom prst="rect">
            <a:avLst/>
          </a:prstGeom>
          <a:noFill/>
        </p:spPr>
        <p:txBody>
          <a:bodyPr wrap="none" rtlCol="0">
            <a:spAutoFit/>
          </a:bodyPr>
          <a:lstStyle/>
          <a:p>
            <a:r>
              <a:rPr lang="en-GB" sz="1100" dirty="0">
                <a:solidFill>
                  <a:schemeClr val="accent4"/>
                </a:solidFill>
              </a:rPr>
              <a:t>Trinity ‘Gadget’ Plutonium Test Bomb</a:t>
            </a:r>
          </a:p>
        </p:txBody>
      </p:sp>
      <p:sp>
        <p:nvSpPr>
          <p:cNvPr id="7" name="TextBox 6">
            <a:extLst>
              <a:ext uri="{FF2B5EF4-FFF2-40B4-BE49-F238E27FC236}">
                <a16:creationId xmlns:a16="http://schemas.microsoft.com/office/drawing/2014/main" id="{F2FF4085-D351-71FC-14B1-E51A62BCCAD6}"/>
              </a:ext>
            </a:extLst>
          </p:cNvPr>
          <p:cNvSpPr txBox="1"/>
          <p:nvPr/>
        </p:nvSpPr>
        <p:spPr>
          <a:xfrm>
            <a:off x="10186386" y="6040176"/>
            <a:ext cx="2005614" cy="307777"/>
          </a:xfrm>
          <a:prstGeom prst="rect">
            <a:avLst/>
          </a:prstGeom>
          <a:noFill/>
        </p:spPr>
        <p:txBody>
          <a:bodyPr wrap="none" rtlCol="0">
            <a:spAutoFit/>
          </a:bodyPr>
          <a:lstStyle/>
          <a:p>
            <a:r>
              <a:rPr lang="en-GB" sz="1400" dirty="0">
                <a:solidFill>
                  <a:schemeClr val="accent4"/>
                </a:solidFill>
              </a:rPr>
              <a:t>184” Rad Lab cyclotron</a:t>
            </a:r>
          </a:p>
        </p:txBody>
      </p:sp>
      <p:sp>
        <p:nvSpPr>
          <p:cNvPr id="8" name="Slide Number Placeholder 7">
            <a:extLst>
              <a:ext uri="{FF2B5EF4-FFF2-40B4-BE49-F238E27FC236}">
                <a16:creationId xmlns:a16="http://schemas.microsoft.com/office/drawing/2014/main" id="{8EBE5CA2-686F-A260-09D2-5CD23FC52992}"/>
              </a:ext>
            </a:extLst>
          </p:cNvPr>
          <p:cNvSpPr>
            <a:spLocks noGrp="1"/>
          </p:cNvSpPr>
          <p:nvPr>
            <p:ph type="sldNum" sz="quarter" idx="12"/>
          </p:nvPr>
        </p:nvSpPr>
        <p:spPr/>
        <p:txBody>
          <a:bodyPr/>
          <a:lstStyle/>
          <a:p>
            <a:fld id="{A013DEDB-DB85-41B3-8D5A-3663735CBEC3}" type="slidenum">
              <a:rPr lang="en-GB" smtClean="0"/>
              <a:t>11</a:t>
            </a:fld>
            <a:endParaRPr lang="en-GB"/>
          </a:p>
        </p:txBody>
      </p:sp>
    </p:spTree>
    <p:extLst>
      <p:ext uri="{BB962C8B-B14F-4D97-AF65-F5344CB8AC3E}">
        <p14:creationId xmlns:p14="http://schemas.microsoft.com/office/powerpoint/2010/main" val="1227324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6BA6-F60B-8A7F-0B3A-8A94DC0DEE70}"/>
              </a:ext>
            </a:extLst>
          </p:cNvPr>
          <p:cNvSpPr>
            <a:spLocks noGrp="1"/>
          </p:cNvSpPr>
          <p:nvPr>
            <p:ph type="title"/>
          </p:nvPr>
        </p:nvSpPr>
        <p:spPr/>
        <p:txBody>
          <a:bodyPr>
            <a:normAutofit fontScale="90000"/>
          </a:bodyPr>
          <a:lstStyle/>
          <a:p>
            <a:r>
              <a:rPr lang="en-GB" dirty="0"/>
              <a:t>1946 AERE Harwell</a:t>
            </a:r>
          </a:p>
        </p:txBody>
      </p:sp>
      <p:pic>
        <p:nvPicPr>
          <p:cNvPr id="4" name="Picture 3">
            <a:extLst>
              <a:ext uri="{FF2B5EF4-FFF2-40B4-BE49-F238E27FC236}">
                <a16:creationId xmlns:a16="http://schemas.microsoft.com/office/drawing/2014/main" id="{BDFBFCF5-12EA-6963-6CE1-BABD46001004}"/>
              </a:ext>
            </a:extLst>
          </p:cNvPr>
          <p:cNvPicPr>
            <a:picLocks noChangeAspect="1"/>
          </p:cNvPicPr>
          <p:nvPr/>
        </p:nvPicPr>
        <p:blipFill>
          <a:blip r:embed="rId3"/>
          <a:stretch>
            <a:fillRect/>
          </a:stretch>
        </p:blipFill>
        <p:spPr>
          <a:xfrm>
            <a:off x="4028856" y="661478"/>
            <a:ext cx="4134289" cy="2951922"/>
          </a:xfrm>
          <a:prstGeom prst="rect">
            <a:avLst/>
          </a:prstGeom>
        </p:spPr>
      </p:pic>
      <p:pic>
        <p:nvPicPr>
          <p:cNvPr id="5122" name="Picture 2" descr="A preview of asset 44214">
            <a:extLst>
              <a:ext uri="{FF2B5EF4-FFF2-40B4-BE49-F238E27FC236}">
                <a16:creationId xmlns:a16="http://schemas.microsoft.com/office/drawing/2014/main" id="{49430462-0486-4DC3-9022-0F176067B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147" y="3906078"/>
            <a:ext cx="5088265" cy="28612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5"/>
            <a:extLst>
              <a:ext uri="{FF2B5EF4-FFF2-40B4-BE49-F238E27FC236}">
                <a16:creationId xmlns:a16="http://schemas.microsoft.com/office/drawing/2014/main" id="{E3A9457A-20D1-1CA6-4A0D-61E22F9CFA86}"/>
              </a:ext>
            </a:extLst>
          </p:cNvPr>
          <p:cNvPicPr>
            <a:picLocks noChangeAspect="1"/>
          </p:cNvPicPr>
          <p:nvPr/>
        </p:nvPicPr>
        <p:blipFill>
          <a:blip r:embed="rId6"/>
          <a:stretch>
            <a:fillRect/>
          </a:stretch>
        </p:blipFill>
        <p:spPr>
          <a:xfrm>
            <a:off x="8254203" y="681038"/>
            <a:ext cx="3925944" cy="2951922"/>
          </a:xfrm>
          <a:prstGeom prst="rect">
            <a:avLst/>
          </a:prstGeom>
        </p:spPr>
      </p:pic>
      <p:sp>
        <p:nvSpPr>
          <p:cNvPr id="7" name="TextBox 6">
            <a:extLst>
              <a:ext uri="{FF2B5EF4-FFF2-40B4-BE49-F238E27FC236}">
                <a16:creationId xmlns:a16="http://schemas.microsoft.com/office/drawing/2014/main" id="{36A28420-3080-FDBF-1643-C081FBAF295C}"/>
              </a:ext>
            </a:extLst>
          </p:cNvPr>
          <p:cNvSpPr txBox="1"/>
          <p:nvPr/>
        </p:nvSpPr>
        <p:spPr>
          <a:xfrm rot="16200000">
            <a:off x="10680189" y="5460662"/>
            <a:ext cx="2533066" cy="261610"/>
          </a:xfrm>
          <a:prstGeom prst="rect">
            <a:avLst/>
          </a:prstGeom>
          <a:noFill/>
        </p:spPr>
        <p:txBody>
          <a:bodyPr wrap="none" rtlCol="0">
            <a:spAutoFit/>
          </a:bodyPr>
          <a:lstStyle/>
          <a:p>
            <a:r>
              <a:rPr lang="en-GB" sz="1100" dirty="0">
                <a:solidFill>
                  <a:schemeClr val="accent4"/>
                </a:solidFill>
              </a:rPr>
              <a:t>Rutherford Appleton Laboratory 2025</a:t>
            </a:r>
          </a:p>
        </p:txBody>
      </p:sp>
      <p:sp>
        <p:nvSpPr>
          <p:cNvPr id="8" name="TextBox 7">
            <a:extLst>
              <a:ext uri="{FF2B5EF4-FFF2-40B4-BE49-F238E27FC236}">
                <a16:creationId xmlns:a16="http://schemas.microsoft.com/office/drawing/2014/main" id="{8596AD5B-FBEE-8211-203F-17BCDE02A55D}"/>
              </a:ext>
            </a:extLst>
          </p:cNvPr>
          <p:cNvSpPr txBox="1"/>
          <p:nvPr/>
        </p:nvSpPr>
        <p:spPr>
          <a:xfrm>
            <a:off x="2621098" y="3575560"/>
            <a:ext cx="1407758" cy="261610"/>
          </a:xfrm>
          <a:prstGeom prst="rect">
            <a:avLst/>
          </a:prstGeom>
          <a:noFill/>
        </p:spPr>
        <p:txBody>
          <a:bodyPr wrap="none" rtlCol="0">
            <a:spAutoFit/>
          </a:bodyPr>
          <a:lstStyle/>
          <a:p>
            <a:r>
              <a:rPr lang="en-GB" sz="1100" dirty="0">
                <a:solidFill>
                  <a:schemeClr val="accent4"/>
                </a:solidFill>
              </a:rPr>
              <a:t>RAF Harwell ~ 1945</a:t>
            </a:r>
          </a:p>
        </p:txBody>
      </p:sp>
      <p:sp>
        <p:nvSpPr>
          <p:cNvPr id="9" name="TextBox 8">
            <a:extLst>
              <a:ext uri="{FF2B5EF4-FFF2-40B4-BE49-F238E27FC236}">
                <a16:creationId xmlns:a16="http://schemas.microsoft.com/office/drawing/2014/main" id="{E8A119D1-9DAE-E87F-088B-357706B043B0}"/>
              </a:ext>
            </a:extLst>
          </p:cNvPr>
          <p:cNvSpPr txBox="1"/>
          <p:nvPr/>
        </p:nvSpPr>
        <p:spPr>
          <a:xfrm>
            <a:off x="10855840" y="3605347"/>
            <a:ext cx="1348446" cy="261610"/>
          </a:xfrm>
          <a:prstGeom prst="rect">
            <a:avLst/>
          </a:prstGeom>
          <a:noFill/>
        </p:spPr>
        <p:txBody>
          <a:bodyPr wrap="none" rtlCol="0">
            <a:spAutoFit/>
          </a:bodyPr>
          <a:lstStyle/>
          <a:p>
            <a:r>
              <a:rPr lang="en-GB" sz="1100" dirty="0">
                <a:solidFill>
                  <a:schemeClr val="accent4"/>
                </a:solidFill>
              </a:rPr>
              <a:t>AERE Harwell 1972</a:t>
            </a:r>
          </a:p>
        </p:txBody>
      </p:sp>
      <p:sp>
        <p:nvSpPr>
          <p:cNvPr id="10" name="TextBox 9">
            <a:extLst>
              <a:ext uri="{FF2B5EF4-FFF2-40B4-BE49-F238E27FC236}">
                <a16:creationId xmlns:a16="http://schemas.microsoft.com/office/drawing/2014/main" id="{8570ADBE-E163-58A7-D6B4-F2808EA505E2}"/>
              </a:ext>
            </a:extLst>
          </p:cNvPr>
          <p:cNvSpPr txBox="1"/>
          <p:nvPr/>
        </p:nvSpPr>
        <p:spPr>
          <a:xfrm>
            <a:off x="4670167" y="3574093"/>
            <a:ext cx="3618298" cy="261610"/>
          </a:xfrm>
          <a:prstGeom prst="rect">
            <a:avLst/>
          </a:prstGeom>
          <a:noFill/>
        </p:spPr>
        <p:txBody>
          <a:bodyPr wrap="none" rtlCol="0">
            <a:spAutoFit/>
          </a:bodyPr>
          <a:lstStyle/>
          <a:p>
            <a:r>
              <a:rPr lang="en-GB" sz="1100" dirty="0">
                <a:solidFill>
                  <a:schemeClr val="accent4"/>
                </a:solidFill>
              </a:rPr>
              <a:t>Sir John Cockcroft breaks ground at AERE Harwell 1946</a:t>
            </a:r>
          </a:p>
        </p:txBody>
      </p:sp>
      <p:pic>
        <p:nvPicPr>
          <p:cNvPr id="5124" name="Picture 4" descr="Photo 1 - RAF view  c 1944. Part of 3 Frame. HL46827A">
            <a:hlinkClick r:id="rId7"/>
            <a:extLst>
              <a:ext uri="{FF2B5EF4-FFF2-40B4-BE49-F238E27FC236}">
                <a16:creationId xmlns:a16="http://schemas.microsoft.com/office/drawing/2014/main" id="{25F1D4EB-3AE7-DCBB-3A6B-70FC1AB254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52" y="652593"/>
            <a:ext cx="3869746" cy="29535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24EA9C4-904B-F911-D3B4-4C5FC919D157}"/>
              </a:ext>
            </a:extLst>
          </p:cNvPr>
          <p:cNvPicPr>
            <a:picLocks noChangeAspect="1"/>
          </p:cNvPicPr>
          <p:nvPr/>
        </p:nvPicPr>
        <p:blipFill>
          <a:blip r:embed="rId9"/>
          <a:stretch>
            <a:fillRect/>
          </a:stretch>
        </p:blipFill>
        <p:spPr>
          <a:xfrm>
            <a:off x="245278" y="3906078"/>
            <a:ext cx="3067937" cy="1768357"/>
          </a:xfrm>
          <a:prstGeom prst="rect">
            <a:avLst/>
          </a:prstGeom>
        </p:spPr>
      </p:pic>
      <p:sp>
        <p:nvSpPr>
          <p:cNvPr id="12" name="TextBox 11">
            <a:extLst>
              <a:ext uri="{FF2B5EF4-FFF2-40B4-BE49-F238E27FC236}">
                <a16:creationId xmlns:a16="http://schemas.microsoft.com/office/drawing/2014/main" id="{4B503531-EA39-C8F3-B222-3073E357E9E3}"/>
              </a:ext>
            </a:extLst>
          </p:cNvPr>
          <p:cNvSpPr txBox="1"/>
          <p:nvPr/>
        </p:nvSpPr>
        <p:spPr>
          <a:xfrm>
            <a:off x="1854942" y="5674435"/>
            <a:ext cx="1516762" cy="261610"/>
          </a:xfrm>
          <a:prstGeom prst="rect">
            <a:avLst/>
          </a:prstGeom>
          <a:noFill/>
        </p:spPr>
        <p:txBody>
          <a:bodyPr wrap="none" rtlCol="0">
            <a:spAutoFit/>
          </a:bodyPr>
          <a:lstStyle/>
          <a:p>
            <a:r>
              <a:rPr lang="en-GB" sz="1100" dirty="0">
                <a:solidFill>
                  <a:schemeClr val="accent4"/>
                </a:solidFill>
              </a:rPr>
              <a:t>DIDO Reactor ~ 1956</a:t>
            </a:r>
          </a:p>
        </p:txBody>
      </p:sp>
      <p:pic>
        <p:nvPicPr>
          <p:cNvPr id="13" name="Picture 12">
            <a:extLst>
              <a:ext uri="{FF2B5EF4-FFF2-40B4-BE49-F238E27FC236}">
                <a16:creationId xmlns:a16="http://schemas.microsoft.com/office/drawing/2014/main" id="{09F3DD33-DEB2-4CC0-BE44-209EC55C2640}"/>
              </a:ext>
            </a:extLst>
          </p:cNvPr>
          <p:cNvPicPr>
            <a:picLocks noChangeAspect="1"/>
          </p:cNvPicPr>
          <p:nvPr/>
        </p:nvPicPr>
        <p:blipFill>
          <a:blip r:embed="rId10"/>
          <a:stretch>
            <a:fillRect/>
          </a:stretch>
        </p:blipFill>
        <p:spPr>
          <a:xfrm>
            <a:off x="3422354" y="3906078"/>
            <a:ext cx="3161700" cy="2537791"/>
          </a:xfrm>
          <a:prstGeom prst="rect">
            <a:avLst/>
          </a:prstGeom>
        </p:spPr>
      </p:pic>
      <p:sp>
        <p:nvSpPr>
          <p:cNvPr id="14" name="TextBox 13">
            <a:extLst>
              <a:ext uri="{FF2B5EF4-FFF2-40B4-BE49-F238E27FC236}">
                <a16:creationId xmlns:a16="http://schemas.microsoft.com/office/drawing/2014/main" id="{32FDC4F2-73A3-83C2-2133-A34EC864E15E}"/>
              </a:ext>
            </a:extLst>
          </p:cNvPr>
          <p:cNvSpPr txBox="1"/>
          <p:nvPr/>
        </p:nvSpPr>
        <p:spPr>
          <a:xfrm>
            <a:off x="2846908" y="6416256"/>
            <a:ext cx="3865161" cy="261610"/>
          </a:xfrm>
          <a:prstGeom prst="rect">
            <a:avLst/>
          </a:prstGeom>
          <a:noFill/>
        </p:spPr>
        <p:txBody>
          <a:bodyPr wrap="none" rtlCol="0">
            <a:spAutoFit/>
          </a:bodyPr>
          <a:lstStyle/>
          <a:p>
            <a:r>
              <a:rPr lang="en-GB" sz="1100" dirty="0">
                <a:solidFill>
                  <a:schemeClr val="accent4"/>
                </a:solidFill>
              </a:rPr>
              <a:t>Graphite Low Energy Experimental Pile (GLEEP) 1947 - 1990</a:t>
            </a:r>
          </a:p>
        </p:txBody>
      </p:sp>
      <p:sp>
        <p:nvSpPr>
          <p:cNvPr id="3" name="Slide Number Placeholder 2">
            <a:extLst>
              <a:ext uri="{FF2B5EF4-FFF2-40B4-BE49-F238E27FC236}">
                <a16:creationId xmlns:a16="http://schemas.microsoft.com/office/drawing/2014/main" id="{25836BDB-86F5-0276-75AA-664A5999F75F}"/>
              </a:ext>
            </a:extLst>
          </p:cNvPr>
          <p:cNvSpPr>
            <a:spLocks noGrp="1"/>
          </p:cNvSpPr>
          <p:nvPr>
            <p:ph type="sldNum" sz="quarter" idx="12"/>
          </p:nvPr>
        </p:nvSpPr>
        <p:spPr/>
        <p:txBody>
          <a:bodyPr/>
          <a:lstStyle/>
          <a:p>
            <a:fld id="{A013DEDB-DB85-41B3-8D5A-3663735CBEC3}" type="slidenum">
              <a:rPr lang="en-GB" smtClean="0"/>
              <a:t>12</a:t>
            </a:fld>
            <a:endParaRPr lang="en-GB"/>
          </a:p>
        </p:txBody>
      </p:sp>
    </p:spTree>
    <p:extLst>
      <p:ext uri="{BB962C8B-B14F-4D97-AF65-F5344CB8AC3E}">
        <p14:creationId xmlns:p14="http://schemas.microsoft.com/office/powerpoint/2010/main" val="2231351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80C64-A959-DFA7-E611-F4E8913FA200}"/>
              </a:ext>
            </a:extLst>
          </p:cNvPr>
          <p:cNvSpPr>
            <a:spLocks noGrp="1"/>
          </p:cNvSpPr>
          <p:nvPr>
            <p:ph type="title"/>
          </p:nvPr>
        </p:nvSpPr>
        <p:spPr/>
        <p:txBody>
          <a:bodyPr>
            <a:normAutofit fontScale="90000"/>
          </a:bodyPr>
          <a:lstStyle/>
          <a:p>
            <a:r>
              <a:rPr lang="en-GB" noProof="0" dirty="0"/>
              <a:t>1954 CERN</a:t>
            </a:r>
          </a:p>
        </p:txBody>
      </p:sp>
      <p:pic>
        <p:nvPicPr>
          <p:cNvPr id="6" name="Picture 5">
            <a:hlinkClick r:id="rId3"/>
            <a:extLst>
              <a:ext uri="{FF2B5EF4-FFF2-40B4-BE49-F238E27FC236}">
                <a16:creationId xmlns:a16="http://schemas.microsoft.com/office/drawing/2014/main" id="{660E6186-2D77-ED23-9301-E4669AE9819D}"/>
              </a:ext>
            </a:extLst>
          </p:cNvPr>
          <p:cNvPicPr>
            <a:picLocks noChangeAspect="1"/>
          </p:cNvPicPr>
          <p:nvPr/>
        </p:nvPicPr>
        <p:blipFill>
          <a:blip r:embed="rId4"/>
          <a:stretch>
            <a:fillRect/>
          </a:stretch>
        </p:blipFill>
        <p:spPr>
          <a:xfrm>
            <a:off x="3203696" y="622195"/>
            <a:ext cx="4514715" cy="2439200"/>
          </a:xfrm>
          <a:prstGeom prst="rect">
            <a:avLst/>
          </a:prstGeom>
        </p:spPr>
      </p:pic>
      <p:sp>
        <p:nvSpPr>
          <p:cNvPr id="7" name="TextBox 6">
            <a:extLst>
              <a:ext uri="{FF2B5EF4-FFF2-40B4-BE49-F238E27FC236}">
                <a16:creationId xmlns:a16="http://schemas.microsoft.com/office/drawing/2014/main" id="{DB13FCD4-E93E-88D5-EC34-6B4977A61B7C}"/>
              </a:ext>
            </a:extLst>
          </p:cNvPr>
          <p:cNvSpPr txBox="1"/>
          <p:nvPr/>
        </p:nvSpPr>
        <p:spPr>
          <a:xfrm>
            <a:off x="89210" y="6098701"/>
            <a:ext cx="12192000" cy="861774"/>
          </a:xfrm>
          <a:prstGeom prst="rect">
            <a:avLst/>
          </a:prstGeom>
          <a:noFill/>
        </p:spPr>
        <p:txBody>
          <a:bodyPr wrap="square" rtlCol="0">
            <a:spAutoFit/>
          </a:bodyPr>
          <a:lstStyle/>
          <a:p>
            <a:r>
              <a:rPr lang="en-GB" sz="1000" dirty="0"/>
              <a:t>12 founding member states: Belgium, Denmark, France, the Federal Republic of Germany, Greece, Italy, the Netherlands, Norway, Sweden, Switzerland, the United Kingdom and Yugoslavia (left CERN) in 1961</a:t>
            </a:r>
          </a:p>
          <a:p>
            <a:r>
              <a:rPr lang="en-GB" sz="1000" dirty="0"/>
              <a:t>Currently 25 member states: + Austria (1959), Spain (1961-1969, re-joined 1983), Portugal (1985), Finland (1991), Poland (1991), Czechoslovak Republic (1992), Hungary (1992), Bulgaria (1999), Israel (2014), Romania (2016), Croatia (2019), Serbia (2019), Estonia (2021), Slovenia (2023). The Czech Republic and Slovak Republic re-joined CERN after their mutual independence in 1993.</a:t>
            </a:r>
          </a:p>
          <a:p>
            <a:r>
              <a:rPr lang="en-GB" sz="1000" dirty="0"/>
              <a:t>Cyprus is an Associate Member State in the pre-stage to membership, and​ Brazil, Croatia, India, Ireland, Latvia, Lithuania, Pakistan, Turkey and Ukraine are Associate Members States.</a:t>
            </a:r>
          </a:p>
          <a:p>
            <a:endParaRPr lang="en-GB" sz="1000" dirty="0"/>
          </a:p>
        </p:txBody>
      </p:sp>
      <p:pic>
        <p:nvPicPr>
          <p:cNvPr id="10" name="Picture 9">
            <a:hlinkClick r:id="rId5"/>
            <a:extLst>
              <a:ext uri="{FF2B5EF4-FFF2-40B4-BE49-F238E27FC236}">
                <a16:creationId xmlns:a16="http://schemas.microsoft.com/office/drawing/2014/main" id="{1CBF1699-1155-8D1B-FEEC-DC5CAC303C1D}"/>
              </a:ext>
            </a:extLst>
          </p:cNvPr>
          <p:cNvPicPr>
            <a:picLocks noChangeAspect="1"/>
          </p:cNvPicPr>
          <p:nvPr/>
        </p:nvPicPr>
        <p:blipFill>
          <a:blip r:embed="rId6"/>
          <a:stretch>
            <a:fillRect/>
          </a:stretch>
        </p:blipFill>
        <p:spPr>
          <a:xfrm>
            <a:off x="120708" y="101354"/>
            <a:ext cx="2993019" cy="4081389"/>
          </a:xfrm>
          <a:prstGeom prst="rect">
            <a:avLst/>
          </a:prstGeom>
        </p:spPr>
      </p:pic>
      <p:pic>
        <p:nvPicPr>
          <p:cNvPr id="11" name="Picture 10">
            <a:hlinkClick r:id="rId7"/>
            <a:extLst>
              <a:ext uri="{FF2B5EF4-FFF2-40B4-BE49-F238E27FC236}">
                <a16:creationId xmlns:a16="http://schemas.microsoft.com/office/drawing/2014/main" id="{60C5DD89-E4A1-C2B2-901F-18BFA25644D3}"/>
              </a:ext>
            </a:extLst>
          </p:cNvPr>
          <p:cNvPicPr>
            <a:picLocks noChangeAspect="1"/>
          </p:cNvPicPr>
          <p:nvPr/>
        </p:nvPicPr>
        <p:blipFill>
          <a:blip r:embed="rId8"/>
          <a:stretch>
            <a:fillRect/>
          </a:stretch>
        </p:blipFill>
        <p:spPr>
          <a:xfrm>
            <a:off x="3203696" y="3181641"/>
            <a:ext cx="3826926" cy="2696787"/>
          </a:xfrm>
          <a:prstGeom prst="rect">
            <a:avLst/>
          </a:prstGeom>
        </p:spPr>
      </p:pic>
      <p:pic>
        <p:nvPicPr>
          <p:cNvPr id="12" name="Picture 11">
            <a:hlinkClick r:id="rId9"/>
            <a:extLst>
              <a:ext uri="{FF2B5EF4-FFF2-40B4-BE49-F238E27FC236}">
                <a16:creationId xmlns:a16="http://schemas.microsoft.com/office/drawing/2014/main" id="{5B7F343B-413E-E105-8B4A-567F03F4C1D0}"/>
              </a:ext>
            </a:extLst>
          </p:cNvPr>
          <p:cNvPicPr>
            <a:picLocks noChangeAspect="1"/>
          </p:cNvPicPr>
          <p:nvPr/>
        </p:nvPicPr>
        <p:blipFill>
          <a:blip r:embed="rId10"/>
          <a:stretch>
            <a:fillRect/>
          </a:stretch>
        </p:blipFill>
        <p:spPr>
          <a:xfrm>
            <a:off x="7266975" y="3185397"/>
            <a:ext cx="4804317" cy="2702428"/>
          </a:xfrm>
          <a:prstGeom prst="rect">
            <a:avLst/>
          </a:prstGeom>
        </p:spPr>
      </p:pic>
      <p:pic>
        <p:nvPicPr>
          <p:cNvPr id="3" name="Picture 2">
            <a:hlinkClick r:id="rId5"/>
            <a:extLst>
              <a:ext uri="{FF2B5EF4-FFF2-40B4-BE49-F238E27FC236}">
                <a16:creationId xmlns:a16="http://schemas.microsoft.com/office/drawing/2014/main" id="{09B147C3-4F97-49D0-A143-99520DD1DEF3}"/>
              </a:ext>
            </a:extLst>
          </p:cNvPr>
          <p:cNvPicPr>
            <a:picLocks noChangeAspect="1"/>
          </p:cNvPicPr>
          <p:nvPr/>
        </p:nvPicPr>
        <p:blipFill>
          <a:blip r:embed="rId11"/>
          <a:stretch>
            <a:fillRect/>
          </a:stretch>
        </p:blipFill>
        <p:spPr>
          <a:xfrm>
            <a:off x="120708" y="3640310"/>
            <a:ext cx="2993019" cy="2248278"/>
          </a:xfrm>
          <a:prstGeom prst="rect">
            <a:avLst/>
          </a:prstGeom>
        </p:spPr>
      </p:pic>
      <p:pic>
        <p:nvPicPr>
          <p:cNvPr id="4" name="Picture 3">
            <a:hlinkClick r:id="rId12"/>
            <a:extLst>
              <a:ext uri="{FF2B5EF4-FFF2-40B4-BE49-F238E27FC236}">
                <a16:creationId xmlns:a16="http://schemas.microsoft.com/office/drawing/2014/main" id="{90378DBC-52F2-C14F-F8E9-7051BF5AFD4C}"/>
              </a:ext>
            </a:extLst>
          </p:cNvPr>
          <p:cNvPicPr>
            <a:picLocks noChangeAspect="1"/>
          </p:cNvPicPr>
          <p:nvPr/>
        </p:nvPicPr>
        <p:blipFill>
          <a:blip r:embed="rId13"/>
          <a:stretch>
            <a:fillRect/>
          </a:stretch>
        </p:blipFill>
        <p:spPr>
          <a:xfrm>
            <a:off x="7808380" y="1603862"/>
            <a:ext cx="4262912" cy="1341042"/>
          </a:xfrm>
          <a:prstGeom prst="rect">
            <a:avLst/>
          </a:prstGeom>
        </p:spPr>
      </p:pic>
      <p:sp>
        <p:nvSpPr>
          <p:cNvPr id="5" name="TextBox 4">
            <a:extLst>
              <a:ext uri="{FF2B5EF4-FFF2-40B4-BE49-F238E27FC236}">
                <a16:creationId xmlns:a16="http://schemas.microsoft.com/office/drawing/2014/main" id="{3916B603-6DB5-A203-6478-6BE836536CC1}"/>
              </a:ext>
            </a:extLst>
          </p:cNvPr>
          <p:cNvSpPr txBox="1"/>
          <p:nvPr/>
        </p:nvSpPr>
        <p:spPr>
          <a:xfrm>
            <a:off x="30739" y="5878428"/>
            <a:ext cx="2347117" cy="261610"/>
          </a:xfrm>
          <a:prstGeom prst="rect">
            <a:avLst/>
          </a:prstGeom>
          <a:noFill/>
        </p:spPr>
        <p:txBody>
          <a:bodyPr wrap="none" rtlCol="0">
            <a:spAutoFit/>
          </a:bodyPr>
          <a:lstStyle/>
          <a:p>
            <a:r>
              <a:rPr lang="en-GB" sz="1100" dirty="0">
                <a:solidFill>
                  <a:schemeClr val="accent4"/>
                </a:solidFill>
              </a:rPr>
              <a:t>CERN Provisional Council Oct 1952</a:t>
            </a:r>
          </a:p>
        </p:txBody>
      </p:sp>
      <p:sp>
        <p:nvSpPr>
          <p:cNvPr id="8" name="TextBox 7">
            <a:extLst>
              <a:ext uri="{FF2B5EF4-FFF2-40B4-BE49-F238E27FC236}">
                <a16:creationId xmlns:a16="http://schemas.microsoft.com/office/drawing/2014/main" id="{B6363C34-2280-92EE-8008-7493BBCB0520}"/>
              </a:ext>
            </a:extLst>
          </p:cNvPr>
          <p:cNvSpPr txBox="1"/>
          <p:nvPr/>
        </p:nvSpPr>
        <p:spPr>
          <a:xfrm>
            <a:off x="81539" y="3404296"/>
            <a:ext cx="2140330" cy="261610"/>
          </a:xfrm>
          <a:prstGeom prst="rect">
            <a:avLst/>
          </a:prstGeom>
          <a:noFill/>
        </p:spPr>
        <p:txBody>
          <a:bodyPr wrap="none" rtlCol="0">
            <a:spAutoFit/>
          </a:bodyPr>
          <a:lstStyle/>
          <a:p>
            <a:r>
              <a:rPr lang="en-GB" sz="1100" dirty="0">
                <a:solidFill>
                  <a:schemeClr val="accent4"/>
                </a:solidFill>
              </a:rPr>
              <a:t>CERN Convention 29 June 1953</a:t>
            </a:r>
          </a:p>
        </p:txBody>
      </p:sp>
      <p:sp>
        <p:nvSpPr>
          <p:cNvPr id="9" name="TextBox 8">
            <a:extLst>
              <a:ext uri="{FF2B5EF4-FFF2-40B4-BE49-F238E27FC236}">
                <a16:creationId xmlns:a16="http://schemas.microsoft.com/office/drawing/2014/main" id="{A822E912-B624-4E86-E406-AEC33FC01003}"/>
              </a:ext>
            </a:extLst>
          </p:cNvPr>
          <p:cNvSpPr txBox="1"/>
          <p:nvPr/>
        </p:nvSpPr>
        <p:spPr>
          <a:xfrm>
            <a:off x="5409866" y="5837091"/>
            <a:ext cx="1710725" cy="261610"/>
          </a:xfrm>
          <a:prstGeom prst="rect">
            <a:avLst/>
          </a:prstGeom>
          <a:noFill/>
        </p:spPr>
        <p:txBody>
          <a:bodyPr wrap="none" rtlCol="0">
            <a:spAutoFit/>
          </a:bodyPr>
          <a:lstStyle/>
          <a:p>
            <a:r>
              <a:rPr lang="en-GB" sz="1100" dirty="0">
                <a:solidFill>
                  <a:schemeClr val="accent4"/>
                </a:solidFill>
              </a:rPr>
              <a:t>CERN </a:t>
            </a:r>
            <a:r>
              <a:rPr lang="en-GB" sz="1100" dirty="0" err="1">
                <a:solidFill>
                  <a:schemeClr val="accent4"/>
                </a:solidFill>
              </a:rPr>
              <a:t>Meyrin</a:t>
            </a:r>
            <a:r>
              <a:rPr lang="en-GB" sz="1100" dirty="0">
                <a:solidFill>
                  <a:schemeClr val="accent4"/>
                </a:solidFill>
              </a:rPr>
              <a:t> Site ~1954</a:t>
            </a:r>
          </a:p>
        </p:txBody>
      </p:sp>
      <p:sp>
        <p:nvSpPr>
          <p:cNvPr id="13" name="TextBox 12">
            <a:extLst>
              <a:ext uri="{FF2B5EF4-FFF2-40B4-BE49-F238E27FC236}">
                <a16:creationId xmlns:a16="http://schemas.microsoft.com/office/drawing/2014/main" id="{E3D68E1C-F528-EC40-F661-D06ED301765D}"/>
              </a:ext>
            </a:extLst>
          </p:cNvPr>
          <p:cNvSpPr txBox="1"/>
          <p:nvPr/>
        </p:nvSpPr>
        <p:spPr>
          <a:xfrm>
            <a:off x="10360567" y="2873087"/>
            <a:ext cx="1710725" cy="261610"/>
          </a:xfrm>
          <a:prstGeom prst="rect">
            <a:avLst/>
          </a:prstGeom>
          <a:noFill/>
        </p:spPr>
        <p:txBody>
          <a:bodyPr wrap="none" rtlCol="0">
            <a:spAutoFit/>
          </a:bodyPr>
          <a:lstStyle/>
          <a:p>
            <a:r>
              <a:rPr lang="en-GB" sz="1100" dirty="0">
                <a:solidFill>
                  <a:schemeClr val="accent4"/>
                </a:solidFill>
              </a:rPr>
              <a:t>CERN </a:t>
            </a:r>
            <a:r>
              <a:rPr lang="en-GB" sz="1100" dirty="0" err="1">
                <a:solidFill>
                  <a:schemeClr val="accent4"/>
                </a:solidFill>
              </a:rPr>
              <a:t>Meyrin</a:t>
            </a:r>
            <a:r>
              <a:rPr lang="en-GB" sz="1100" dirty="0">
                <a:solidFill>
                  <a:schemeClr val="accent4"/>
                </a:solidFill>
              </a:rPr>
              <a:t> Site ~1954</a:t>
            </a:r>
          </a:p>
        </p:txBody>
      </p:sp>
      <p:sp>
        <p:nvSpPr>
          <p:cNvPr id="14" name="TextBox 13">
            <a:extLst>
              <a:ext uri="{FF2B5EF4-FFF2-40B4-BE49-F238E27FC236}">
                <a16:creationId xmlns:a16="http://schemas.microsoft.com/office/drawing/2014/main" id="{DD86F831-B79B-0076-DC8E-C30947F5F445}"/>
              </a:ext>
            </a:extLst>
          </p:cNvPr>
          <p:cNvSpPr txBox="1"/>
          <p:nvPr/>
        </p:nvSpPr>
        <p:spPr>
          <a:xfrm>
            <a:off x="10546716" y="5887825"/>
            <a:ext cx="1614545" cy="261610"/>
          </a:xfrm>
          <a:prstGeom prst="rect">
            <a:avLst/>
          </a:prstGeom>
          <a:noFill/>
        </p:spPr>
        <p:txBody>
          <a:bodyPr wrap="none" rtlCol="0">
            <a:spAutoFit/>
          </a:bodyPr>
          <a:lstStyle/>
          <a:p>
            <a:r>
              <a:rPr lang="en-GB" sz="1100" dirty="0">
                <a:solidFill>
                  <a:schemeClr val="accent4"/>
                </a:solidFill>
              </a:rPr>
              <a:t>CERN </a:t>
            </a:r>
            <a:r>
              <a:rPr lang="en-GB" sz="1100" dirty="0" err="1">
                <a:solidFill>
                  <a:schemeClr val="accent4"/>
                </a:solidFill>
              </a:rPr>
              <a:t>Meyrin</a:t>
            </a:r>
            <a:r>
              <a:rPr lang="en-GB" sz="1100" dirty="0">
                <a:solidFill>
                  <a:schemeClr val="accent4"/>
                </a:solidFill>
              </a:rPr>
              <a:t> Site 2023</a:t>
            </a:r>
          </a:p>
        </p:txBody>
      </p:sp>
      <p:pic>
        <p:nvPicPr>
          <p:cNvPr id="15" name="Picture 2" descr="home">
            <a:hlinkClick r:id="rId14"/>
            <a:extLst>
              <a:ext uri="{FF2B5EF4-FFF2-40B4-BE49-F238E27FC236}">
                <a16:creationId xmlns:a16="http://schemas.microsoft.com/office/drawing/2014/main" id="{0B16563E-2B15-5139-72B4-55AF6B4B8D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08379" y="254160"/>
            <a:ext cx="4317647" cy="4448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622072C-99EE-644B-8BA8-39965766957D}"/>
              </a:ext>
            </a:extLst>
          </p:cNvPr>
          <p:cNvSpPr txBox="1"/>
          <p:nvPr/>
        </p:nvSpPr>
        <p:spPr>
          <a:xfrm>
            <a:off x="7738070" y="775217"/>
            <a:ext cx="4387956" cy="938719"/>
          </a:xfrm>
          <a:prstGeom prst="rect">
            <a:avLst/>
          </a:prstGeom>
          <a:noFill/>
        </p:spPr>
        <p:txBody>
          <a:bodyPr wrap="square" rtlCol="0">
            <a:spAutoFit/>
          </a:bodyPr>
          <a:lstStyle/>
          <a:p>
            <a:r>
              <a:rPr lang="en-GB" sz="1100" dirty="0">
                <a:solidFill>
                  <a:schemeClr val="accent4"/>
                </a:solidFill>
              </a:rPr>
              <a:t>ECFA formed in 1963 by DG &amp; SPC Chair to shape the future of physics with high-energy accelerators </a:t>
            </a:r>
            <a:r>
              <a:rPr lang="en-GB" sz="1100" dirty="0"/>
              <a:t>ECFA is advisory to CERN Management, CERN Council and its Committees, and to other organisations, national, or international. More information may be found at its website https://ecfa.web. cern.ch/</a:t>
            </a:r>
          </a:p>
        </p:txBody>
      </p:sp>
      <p:sp>
        <p:nvSpPr>
          <p:cNvPr id="17" name="Slide Number Placeholder 16">
            <a:extLst>
              <a:ext uri="{FF2B5EF4-FFF2-40B4-BE49-F238E27FC236}">
                <a16:creationId xmlns:a16="http://schemas.microsoft.com/office/drawing/2014/main" id="{5EB6F8B8-52F7-7A10-F06C-4C249FB4C422}"/>
              </a:ext>
            </a:extLst>
          </p:cNvPr>
          <p:cNvSpPr>
            <a:spLocks noGrp="1"/>
          </p:cNvSpPr>
          <p:nvPr>
            <p:ph type="sldNum" sz="quarter" idx="12"/>
          </p:nvPr>
        </p:nvSpPr>
        <p:spPr/>
        <p:txBody>
          <a:bodyPr/>
          <a:lstStyle/>
          <a:p>
            <a:fld id="{A013DEDB-DB85-41B3-8D5A-3663735CBEC3}" type="slidenum">
              <a:rPr lang="en-GB" smtClean="0"/>
              <a:t>13</a:t>
            </a:fld>
            <a:endParaRPr lang="en-GB"/>
          </a:p>
        </p:txBody>
      </p:sp>
    </p:spTree>
    <p:extLst>
      <p:ext uri="{BB962C8B-B14F-4D97-AF65-F5344CB8AC3E}">
        <p14:creationId xmlns:p14="http://schemas.microsoft.com/office/powerpoint/2010/main" val="65808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3C400-7B1B-15F3-080F-E555ED23D8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BA79F-3AA5-1DC1-5BFC-ABC4967FB332}"/>
              </a:ext>
            </a:extLst>
          </p:cNvPr>
          <p:cNvSpPr>
            <a:spLocks noGrp="1"/>
          </p:cNvSpPr>
          <p:nvPr>
            <p:ph type="title"/>
          </p:nvPr>
        </p:nvSpPr>
        <p:spPr/>
        <p:txBody>
          <a:bodyPr>
            <a:normAutofit fontScale="90000"/>
          </a:bodyPr>
          <a:lstStyle/>
          <a:p>
            <a:r>
              <a:rPr lang="en-GB" dirty="0"/>
              <a:t>Flagships of Discovery</a:t>
            </a:r>
          </a:p>
        </p:txBody>
      </p:sp>
      <p:cxnSp>
        <p:nvCxnSpPr>
          <p:cNvPr id="4" name="Straight Connector 3">
            <a:extLst>
              <a:ext uri="{FF2B5EF4-FFF2-40B4-BE49-F238E27FC236}">
                <a16:creationId xmlns:a16="http://schemas.microsoft.com/office/drawing/2014/main" id="{4B3C2137-0C87-CC7F-B32A-7832901CEEBD}"/>
              </a:ext>
            </a:extLst>
          </p:cNvPr>
          <p:cNvCxnSpPr>
            <a:cxnSpLocks/>
          </p:cNvCxnSpPr>
          <p:nvPr/>
        </p:nvCxnSpPr>
        <p:spPr>
          <a:xfrm>
            <a:off x="83128" y="3650910"/>
            <a:ext cx="11991109" cy="0"/>
          </a:xfrm>
          <a:prstGeom prst="line">
            <a:avLst/>
          </a:prstGeom>
          <a:ln w="57150">
            <a:solidFill>
              <a:schemeClr val="bg2"/>
            </a:solidFill>
          </a:ln>
        </p:spPr>
        <p:style>
          <a:lnRef idx="2">
            <a:schemeClr val="accent1"/>
          </a:lnRef>
          <a:fillRef idx="0">
            <a:schemeClr val="accent1"/>
          </a:fillRef>
          <a:effectRef idx="1">
            <a:schemeClr val="accent1"/>
          </a:effectRef>
          <a:fontRef idx="minor">
            <a:schemeClr val="tx1"/>
          </a:fontRef>
        </p:style>
      </p:cxnSp>
      <p:sp>
        <p:nvSpPr>
          <p:cNvPr id="5" name="Teardrop 4">
            <a:extLst>
              <a:ext uri="{FF2B5EF4-FFF2-40B4-BE49-F238E27FC236}">
                <a16:creationId xmlns:a16="http://schemas.microsoft.com/office/drawing/2014/main" id="{7ACF54BF-2138-193F-FD30-21F4ED45E57D}"/>
              </a:ext>
            </a:extLst>
          </p:cNvPr>
          <p:cNvSpPr/>
          <p:nvPr/>
        </p:nvSpPr>
        <p:spPr>
          <a:xfrm rot="18900000">
            <a:off x="947543" y="3501237"/>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ardrop 5">
            <a:extLst>
              <a:ext uri="{FF2B5EF4-FFF2-40B4-BE49-F238E27FC236}">
                <a16:creationId xmlns:a16="http://schemas.microsoft.com/office/drawing/2014/main" id="{33421751-3317-7408-D77E-9ABED190A33C}"/>
              </a:ext>
            </a:extLst>
          </p:cNvPr>
          <p:cNvSpPr/>
          <p:nvPr/>
        </p:nvSpPr>
        <p:spPr>
          <a:xfrm rot="8100000">
            <a:off x="1780707" y="3492686"/>
            <a:ext cx="282247" cy="282247"/>
          </a:xfrm>
          <a:prstGeom prst="teardrop">
            <a:avLst>
              <a:gd name="adj" fmla="val 20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ardrop 6">
            <a:extLst>
              <a:ext uri="{FF2B5EF4-FFF2-40B4-BE49-F238E27FC236}">
                <a16:creationId xmlns:a16="http://schemas.microsoft.com/office/drawing/2014/main" id="{17A67295-2096-8990-73F3-682BA572A660}"/>
              </a:ext>
            </a:extLst>
          </p:cNvPr>
          <p:cNvSpPr/>
          <p:nvPr/>
        </p:nvSpPr>
        <p:spPr>
          <a:xfrm rot="18900000">
            <a:off x="2613870" y="3501238"/>
            <a:ext cx="282247" cy="282247"/>
          </a:xfrm>
          <a:prstGeom prst="teardrop">
            <a:avLst>
              <a:gd name="adj" fmla="val 2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Teardrop 7">
            <a:extLst>
              <a:ext uri="{FF2B5EF4-FFF2-40B4-BE49-F238E27FC236}">
                <a16:creationId xmlns:a16="http://schemas.microsoft.com/office/drawing/2014/main" id="{08470F90-F494-CDB1-39FC-95BF33A61DC5}"/>
              </a:ext>
            </a:extLst>
          </p:cNvPr>
          <p:cNvSpPr/>
          <p:nvPr/>
        </p:nvSpPr>
        <p:spPr>
          <a:xfrm rot="8100000">
            <a:off x="3447031" y="3492686"/>
            <a:ext cx="282247" cy="282247"/>
          </a:xfrm>
          <a:prstGeom prst="teardrop">
            <a:avLst>
              <a:gd name="adj" fmla="val 20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A09EBA73-3D73-ECFD-0411-29D58722B651}"/>
              </a:ext>
            </a:extLst>
          </p:cNvPr>
          <p:cNvSpPr/>
          <p:nvPr/>
        </p:nvSpPr>
        <p:spPr>
          <a:xfrm rot="18900000">
            <a:off x="4280192" y="3509787"/>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ardrop 9">
            <a:extLst>
              <a:ext uri="{FF2B5EF4-FFF2-40B4-BE49-F238E27FC236}">
                <a16:creationId xmlns:a16="http://schemas.microsoft.com/office/drawing/2014/main" id="{48E84E83-31F1-B6CF-7BF8-A3D63E348758}"/>
              </a:ext>
            </a:extLst>
          </p:cNvPr>
          <p:cNvSpPr/>
          <p:nvPr/>
        </p:nvSpPr>
        <p:spPr>
          <a:xfrm rot="8100000">
            <a:off x="5113356" y="3501236"/>
            <a:ext cx="282247" cy="282247"/>
          </a:xfrm>
          <a:prstGeom prst="teardrop">
            <a:avLst>
              <a:gd name="adj" fmla="val 20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ardrop 10">
            <a:extLst>
              <a:ext uri="{FF2B5EF4-FFF2-40B4-BE49-F238E27FC236}">
                <a16:creationId xmlns:a16="http://schemas.microsoft.com/office/drawing/2014/main" id="{8F87689E-8E92-BD88-2588-ABB9A1E9B3EC}"/>
              </a:ext>
            </a:extLst>
          </p:cNvPr>
          <p:cNvSpPr/>
          <p:nvPr/>
        </p:nvSpPr>
        <p:spPr>
          <a:xfrm rot="18900000">
            <a:off x="5946519" y="3509788"/>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ardrop 11">
            <a:extLst>
              <a:ext uri="{FF2B5EF4-FFF2-40B4-BE49-F238E27FC236}">
                <a16:creationId xmlns:a16="http://schemas.microsoft.com/office/drawing/2014/main" id="{E1AF1CFD-EE2C-F5D3-300C-3E8F8C9692C4}"/>
              </a:ext>
            </a:extLst>
          </p:cNvPr>
          <p:cNvSpPr/>
          <p:nvPr/>
        </p:nvSpPr>
        <p:spPr>
          <a:xfrm rot="8100000">
            <a:off x="6779680" y="3501236"/>
            <a:ext cx="282247" cy="282247"/>
          </a:xfrm>
          <a:prstGeom prst="teardrop">
            <a:avLst>
              <a:gd name="adj" fmla="val 200000"/>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Teardrop 12">
            <a:extLst>
              <a:ext uri="{FF2B5EF4-FFF2-40B4-BE49-F238E27FC236}">
                <a16:creationId xmlns:a16="http://schemas.microsoft.com/office/drawing/2014/main" id="{94CB570A-4CD1-C448-66BA-11009FC66EAA}"/>
              </a:ext>
            </a:extLst>
          </p:cNvPr>
          <p:cNvSpPr/>
          <p:nvPr/>
        </p:nvSpPr>
        <p:spPr>
          <a:xfrm rot="18900000">
            <a:off x="7612841" y="3509787"/>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ardrop 13">
            <a:extLst>
              <a:ext uri="{FF2B5EF4-FFF2-40B4-BE49-F238E27FC236}">
                <a16:creationId xmlns:a16="http://schemas.microsoft.com/office/drawing/2014/main" id="{914C1866-56E8-6C80-067E-3C01A760A8D6}"/>
              </a:ext>
            </a:extLst>
          </p:cNvPr>
          <p:cNvSpPr/>
          <p:nvPr/>
        </p:nvSpPr>
        <p:spPr>
          <a:xfrm rot="8100000">
            <a:off x="8446005" y="3501236"/>
            <a:ext cx="282247" cy="282247"/>
          </a:xfrm>
          <a:prstGeom prst="teardrop">
            <a:avLst>
              <a:gd name="adj" fmla="val 20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ardrop 14">
            <a:extLst>
              <a:ext uri="{FF2B5EF4-FFF2-40B4-BE49-F238E27FC236}">
                <a16:creationId xmlns:a16="http://schemas.microsoft.com/office/drawing/2014/main" id="{E9184817-C011-446D-72D1-2C89B0E86B4F}"/>
              </a:ext>
            </a:extLst>
          </p:cNvPr>
          <p:cNvSpPr/>
          <p:nvPr/>
        </p:nvSpPr>
        <p:spPr>
          <a:xfrm rot="18900000">
            <a:off x="9279168" y="3509788"/>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ardrop 15">
            <a:extLst>
              <a:ext uri="{FF2B5EF4-FFF2-40B4-BE49-F238E27FC236}">
                <a16:creationId xmlns:a16="http://schemas.microsoft.com/office/drawing/2014/main" id="{FB23CB5C-5B6A-87F7-18F7-E6AF4E6080EA}"/>
              </a:ext>
            </a:extLst>
          </p:cNvPr>
          <p:cNvSpPr/>
          <p:nvPr/>
        </p:nvSpPr>
        <p:spPr>
          <a:xfrm rot="8100000">
            <a:off x="10112329" y="3501236"/>
            <a:ext cx="282247" cy="282247"/>
          </a:xfrm>
          <a:prstGeom prst="teardrop">
            <a:avLst>
              <a:gd name="adj" fmla="val 200000"/>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FC59188-E360-3F86-FE06-4236667730A1}"/>
              </a:ext>
            </a:extLst>
          </p:cNvPr>
          <p:cNvSpPr txBox="1"/>
          <p:nvPr/>
        </p:nvSpPr>
        <p:spPr>
          <a:xfrm>
            <a:off x="-63699" y="1858205"/>
            <a:ext cx="2439865" cy="1384995"/>
          </a:xfrm>
          <a:prstGeom prst="rect">
            <a:avLst/>
          </a:prstGeom>
          <a:noFill/>
        </p:spPr>
        <p:txBody>
          <a:bodyPr wrap="square" rtlCol="0">
            <a:spAutoFit/>
          </a:bodyPr>
          <a:lstStyle/>
          <a:p>
            <a:pPr algn="ctr"/>
            <a:r>
              <a:rPr lang="en-GB" sz="1400" b="1" dirty="0">
                <a:solidFill>
                  <a:schemeClr val="tx2"/>
                </a:solidFill>
              </a:rPr>
              <a:t>1930s</a:t>
            </a:r>
          </a:p>
          <a:p>
            <a:pPr algn="ctr"/>
            <a:r>
              <a:rPr lang="en-GB" sz="1400" b="1" dirty="0"/>
              <a:t>E. O. Lawrence @ Berkeley</a:t>
            </a:r>
          </a:p>
          <a:p>
            <a:pPr algn="ctr"/>
            <a:r>
              <a:rPr lang="en-GB" sz="1400" dirty="0"/>
              <a:t>0.1 -20 MeV p, d, α</a:t>
            </a:r>
          </a:p>
          <a:p>
            <a:pPr algn="ctr"/>
            <a:r>
              <a:rPr lang="en-GB" sz="1400" u="sng" dirty="0"/>
              <a:t>Cyclotron</a:t>
            </a:r>
            <a:r>
              <a:rPr lang="en-GB" sz="1400" dirty="0"/>
              <a:t>: </a:t>
            </a:r>
            <a:r>
              <a:rPr lang="en-GB" sz="1400" dirty="0">
                <a:solidFill>
                  <a:schemeClr val="accent2"/>
                </a:solidFill>
              </a:rPr>
              <a:t>nuclear reactions </a:t>
            </a:r>
            <a:r>
              <a:rPr lang="en-GB" sz="1400" dirty="0"/>
              <a:t>and </a:t>
            </a:r>
            <a:r>
              <a:rPr lang="en-GB" sz="1400" dirty="0">
                <a:solidFill>
                  <a:schemeClr val="accent2"/>
                </a:solidFill>
              </a:rPr>
              <a:t>radioisotopes</a:t>
            </a:r>
          </a:p>
          <a:p>
            <a:pPr algn="ctr"/>
            <a:r>
              <a:rPr lang="en-GB" sz="1400" dirty="0"/>
              <a:t>(Physics Nobel 1939)</a:t>
            </a:r>
          </a:p>
        </p:txBody>
      </p:sp>
      <p:sp>
        <p:nvSpPr>
          <p:cNvPr id="29" name="Teardrop 28">
            <a:extLst>
              <a:ext uri="{FF2B5EF4-FFF2-40B4-BE49-F238E27FC236}">
                <a16:creationId xmlns:a16="http://schemas.microsoft.com/office/drawing/2014/main" id="{7BA5EE10-348F-C7EE-2DA2-B2BF06CD8D71}"/>
              </a:ext>
            </a:extLst>
          </p:cNvPr>
          <p:cNvSpPr/>
          <p:nvPr/>
        </p:nvSpPr>
        <p:spPr>
          <a:xfrm rot="18900000">
            <a:off x="10945489" y="3501236"/>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2EAA6F3-5894-ADE8-FAC1-485129C4C410}"/>
              </a:ext>
            </a:extLst>
          </p:cNvPr>
          <p:cNvSpPr txBox="1"/>
          <p:nvPr/>
        </p:nvSpPr>
        <p:spPr>
          <a:xfrm>
            <a:off x="386560" y="4068421"/>
            <a:ext cx="3063382" cy="1169551"/>
          </a:xfrm>
          <a:prstGeom prst="rect">
            <a:avLst/>
          </a:prstGeom>
          <a:noFill/>
        </p:spPr>
        <p:txBody>
          <a:bodyPr wrap="square" rtlCol="0">
            <a:spAutoFit/>
          </a:bodyPr>
          <a:lstStyle/>
          <a:p>
            <a:pPr algn="ctr"/>
            <a:r>
              <a:rPr lang="en-GB" sz="1400" b="1" dirty="0">
                <a:solidFill>
                  <a:schemeClr val="tx2"/>
                </a:solidFill>
              </a:rPr>
              <a:t>1932</a:t>
            </a:r>
          </a:p>
          <a:p>
            <a:pPr algn="ctr"/>
            <a:r>
              <a:rPr lang="en-GB" sz="1400" b="1" u="sng" dirty="0"/>
              <a:t>Cockcroft &amp; Walton</a:t>
            </a:r>
            <a:r>
              <a:rPr lang="en-GB" sz="1400" b="1" dirty="0"/>
              <a:t> @ Cavendish</a:t>
            </a:r>
          </a:p>
          <a:p>
            <a:pPr algn="ctr"/>
            <a:r>
              <a:rPr lang="en-GB" sz="1400" dirty="0"/>
              <a:t>0.4 – 0.7 MeV p</a:t>
            </a:r>
          </a:p>
          <a:p>
            <a:pPr algn="ctr"/>
            <a:r>
              <a:rPr lang="en-GB" sz="1400" dirty="0">
                <a:solidFill>
                  <a:schemeClr val="accent2"/>
                </a:solidFill>
              </a:rPr>
              <a:t>First artificial nuclear disintegration</a:t>
            </a:r>
          </a:p>
          <a:p>
            <a:pPr algn="ctr"/>
            <a:r>
              <a:rPr lang="en-GB" sz="1400" dirty="0"/>
              <a:t>(Physics Nobel 1951)</a:t>
            </a:r>
          </a:p>
        </p:txBody>
      </p:sp>
      <p:sp>
        <p:nvSpPr>
          <p:cNvPr id="37" name="TextBox 36">
            <a:extLst>
              <a:ext uri="{FF2B5EF4-FFF2-40B4-BE49-F238E27FC236}">
                <a16:creationId xmlns:a16="http://schemas.microsoft.com/office/drawing/2014/main" id="{0CC21391-68D8-AA3F-09B4-A55B25581A56}"/>
              </a:ext>
            </a:extLst>
          </p:cNvPr>
          <p:cNvSpPr txBox="1"/>
          <p:nvPr/>
        </p:nvSpPr>
        <p:spPr>
          <a:xfrm>
            <a:off x="817296" y="347890"/>
            <a:ext cx="3875394" cy="1169551"/>
          </a:xfrm>
          <a:prstGeom prst="rect">
            <a:avLst/>
          </a:prstGeom>
          <a:noFill/>
        </p:spPr>
        <p:txBody>
          <a:bodyPr wrap="square" rtlCol="0">
            <a:spAutoFit/>
          </a:bodyPr>
          <a:lstStyle/>
          <a:p>
            <a:pPr algn="ctr"/>
            <a:r>
              <a:rPr lang="en-GB" sz="1400" b="1" dirty="0">
                <a:solidFill>
                  <a:schemeClr val="tx2"/>
                </a:solidFill>
              </a:rPr>
              <a:t>1940-41</a:t>
            </a:r>
          </a:p>
          <a:p>
            <a:pPr algn="ctr"/>
            <a:r>
              <a:rPr lang="en-GB" sz="1400" b="1" dirty="0"/>
              <a:t>Seaborg &amp; McMillan @ Berkeley</a:t>
            </a:r>
          </a:p>
          <a:p>
            <a:pPr algn="ctr"/>
            <a:r>
              <a:rPr lang="en-GB" sz="1400" dirty="0"/>
              <a:t>10 MeV light ions</a:t>
            </a:r>
          </a:p>
          <a:p>
            <a:pPr algn="ctr"/>
            <a:r>
              <a:rPr lang="en-GB" sz="1400" u="sng" dirty="0"/>
              <a:t>Cyclotron</a:t>
            </a:r>
            <a:r>
              <a:rPr lang="en-GB" sz="1400" dirty="0"/>
              <a:t>: </a:t>
            </a:r>
            <a:r>
              <a:rPr lang="en-GB" sz="1400" dirty="0">
                <a:solidFill>
                  <a:schemeClr val="accent2"/>
                </a:solidFill>
              </a:rPr>
              <a:t>Plutonium &amp; transuranic elements</a:t>
            </a:r>
          </a:p>
          <a:p>
            <a:pPr algn="ctr"/>
            <a:r>
              <a:rPr lang="en-GB" sz="1400" dirty="0"/>
              <a:t>(Chemistry Nobel 1951)</a:t>
            </a:r>
          </a:p>
        </p:txBody>
      </p:sp>
      <p:sp>
        <p:nvSpPr>
          <p:cNvPr id="38" name="TextBox 37">
            <a:extLst>
              <a:ext uri="{FF2B5EF4-FFF2-40B4-BE49-F238E27FC236}">
                <a16:creationId xmlns:a16="http://schemas.microsoft.com/office/drawing/2014/main" id="{624C6955-13A0-EE15-ED22-A07941B1F8CC}"/>
              </a:ext>
            </a:extLst>
          </p:cNvPr>
          <p:cNvSpPr txBox="1"/>
          <p:nvPr/>
        </p:nvSpPr>
        <p:spPr>
          <a:xfrm>
            <a:off x="2056463" y="5524296"/>
            <a:ext cx="3063382" cy="1169551"/>
          </a:xfrm>
          <a:prstGeom prst="rect">
            <a:avLst/>
          </a:prstGeom>
          <a:noFill/>
        </p:spPr>
        <p:txBody>
          <a:bodyPr wrap="square" rtlCol="0">
            <a:spAutoFit/>
          </a:bodyPr>
          <a:lstStyle/>
          <a:p>
            <a:pPr algn="ctr"/>
            <a:r>
              <a:rPr lang="en-GB" sz="1400" b="1" dirty="0">
                <a:solidFill>
                  <a:schemeClr val="tx2"/>
                </a:solidFill>
              </a:rPr>
              <a:t>1955</a:t>
            </a:r>
          </a:p>
          <a:p>
            <a:pPr algn="ctr"/>
            <a:r>
              <a:rPr lang="en-GB" sz="1400" b="1" dirty="0"/>
              <a:t>Segrè &amp; Chamberlain @ Berkeley</a:t>
            </a:r>
          </a:p>
          <a:p>
            <a:pPr algn="ctr"/>
            <a:r>
              <a:rPr lang="en-GB" sz="1400" dirty="0"/>
              <a:t>~6 GeV p fixed target</a:t>
            </a:r>
          </a:p>
          <a:p>
            <a:pPr algn="ctr"/>
            <a:r>
              <a:rPr lang="en-GB" sz="1400" u="sng" dirty="0"/>
              <a:t>Bevatron</a:t>
            </a:r>
            <a:r>
              <a:rPr lang="en-GB" sz="1400" dirty="0"/>
              <a:t>: </a:t>
            </a:r>
            <a:r>
              <a:rPr lang="en-GB" sz="1400" dirty="0">
                <a:solidFill>
                  <a:schemeClr val="accent2"/>
                </a:solidFill>
              </a:rPr>
              <a:t>antiproton production</a:t>
            </a:r>
            <a:r>
              <a:rPr lang="en-GB" sz="1400" dirty="0"/>
              <a:t>. (Physics Nobel 1959)</a:t>
            </a:r>
          </a:p>
        </p:txBody>
      </p:sp>
      <p:sp>
        <p:nvSpPr>
          <p:cNvPr id="39" name="TextBox 38">
            <a:extLst>
              <a:ext uri="{FF2B5EF4-FFF2-40B4-BE49-F238E27FC236}">
                <a16:creationId xmlns:a16="http://schemas.microsoft.com/office/drawing/2014/main" id="{9C87EBC7-CA45-4D25-04CA-9F22E1F682F8}"/>
              </a:ext>
            </a:extLst>
          </p:cNvPr>
          <p:cNvSpPr txBox="1"/>
          <p:nvPr/>
        </p:nvSpPr>
        <p:spPr>
          <a:xfrm>
            <a:off x="2789561" y="1883344"/>
            <a:ext cx="3277473" cy="1384995"/>
          </a:xfrm>
          <a:prstGeom prst="rect">
            <a:avLst/>
          </a:prstGeom>
          <a:noFill/>
        </p:spPr>
        <p:txBody>
          <a:bodyPr wrap="square" rtlCol="0">
            <a:spAutoFit/>
          </a:bodyPr>
          <a:lstStyle/>
          <a:p>
            <a:pPr algn="ctr"/>
            <a:r>
              <a:rPr lang="en-GB" sz="1400" b="1" dirty="0">
                <a:solidFill>
                  <a:schemeClr val="tx2"/>
                </a:solidFill>
              </a:rPr>
              <a:t>1960s</a:t>
            </a:r>
          </a:p>
          <a:p>
            <a:pPr algn="ctr"/>
            <a:r>
              <a:rPr lang="en-GB" sz="1400" b="1" dirty="0"/>
              <a:t>L. Alvarez @ Berkeley</a:t>
            </a:r>
          </a:p>
          <a:p>
            <a:pPr algn="ctr"/>
            <a:r>
              <a:rPr lang="en-GB" sz="1400" dirty="0"/>
              <a:t>Multi-GeV hadron beams</a:t>
            </a:r>
          </a:p>
          <a:p>
            <a:pPr algn="ctr"/>
            <a:r>
              <a:rPr lang="en-GB" sz="1400" u="sng" dirty="0"/>
              <a:t>Bevatron:</a:t>
            </a:r>
            <a:r>
              <a:rPr lang="en-GB" sz="1400" dirty="0"/>
              <a:t> + </a:t>
            </a:r>
            <a:r>
              <a:rPr lang="en-GB" sz="1400" dirty="0">
                <a:solidFill>
                  <a:schemeClr val="accent2"/>
                </a:solidFill>
              </a:rPr>
              <a:t>H</a:t>
            </a:r>
            <a:r>
              <a:rPr lang="en-GB" sz="1400" baseline="-25000" dirty="0">
                <a:solidFill>
                  <a:schemeClr val="accent2"/>
                </a:solidFill>
              </a:rPr>
              <a:t>2</a:t>
            </a:r>
            <a:r>
              <a:rPr lang="en-GB" sz="1400" dirty="0">
                <a:solidFill>
                  <a:schemeClr val="accent2"/>
                </a:solidFill>
              </a:rPr>
              <a:t> bubble chamber </a:t>
            </a:r>
            <a:r>
              <a:rPr lang="en-GB" sz="1400" b="1" dirty="0">
                <a:solidFill>
                  <a:schemeClr val="accent2"/>
                </a:solidFill>
              </a:rPr>
              <a:t>detectors</a:t>
            </a:r>
          </a:p>
          <a:p>
            <a:pPr algn="ctr"/>
            <a:r>
              <a:rPr lang="en-GB" sz="1400" dirty="0"/>
              <a:t>(Physics Nobel 1968)</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2C88865-0184-CC91-F4DA-0A96AACA610C}"/>
                  </a:ext>
                </a:extLst>
              </p:cNvPr>
              <p:cNvSpPr txBox="1"/>
              <p:nvPr/>
            </p:nvSpPr>
            <p:spPr>
              <a:xfrm>
                <a:off x="3588154" y="4070570"/>
                <a:ext cx="3295628" cy="1402435"/>
              </a:xfrm>
              <a:prstGeom prst="rect">
                <a:avLst/>
              </a:prstGeom>
              <a:noFill/>
            </p:spPr>
            <p:txBody>
              <a:bodyPr wrap="square" rtlCol="0">
                <a:spAutoFit/>
              </a:bodyPr>
              <a:lstStyle/>
              <a:p>
                <a:pPr algn="ctr"/>
                <a:r>
                  <a:rPr lang="en-GB" sz="1400" b="1" dirty="0">
                    <a:solidFill>
                      <a:schemeClr val="tx2"/>
                    </a:solidFill>
                  </a:rPr>
                  <a:t>1962</a:t>
                </a:r>
              </a:p>
              <a:p>
                <a:pPr algn="ctr"/>
                <a:r>
                  <a:rPr lang="en-GB" sz="1400" b="1" dirty="0"/>
                  <a:t>Lederman, Schwartz, &amp; Steinberger @ Brookhaven</a:t>
                </a:r>
              </a:p>
              <a:p>
                <a:pPr algn="ctr"/>
                <a:r>
                  <a:rPr lang="en-GB" sz="1400" dirty="0"/>
                  <a:t>15-30 GeV p → </a:t>
                </a:r>
                <a:r>
                  <a:rPr lang="el-GR" sz="1400" dirty="0"/>
                  <a:t>ν</a:t>
                </a:r>
                <a:endParaRPr lang="en-GB" sz="1400" dirty="0"/>
              </a:p>
              <a:p>
                <a:pPr algn="ctr"/>
                <a:r>
                  <a:rPr lang="en-GB" sz="1400" u="sng" dirty="0"/>
                  <a:t>AGS</a:t>
                </a:r>
                <a:r>
                  <a:rPr lang="en-GB" sz="1400" dirty="0"/>
                  <a:t>: </a:t>
                </a:r>
                <a:r>
                  <a:rPr lang="el-GR" sz="1400" dirty="0">
                    <a:solidFill>
                      <a:schemeClr val="accent2"/>
                    </a:solidFill>
                  </a:rPr>
                  <a:t>ν</a:t>
                </a:r>
                <a:r>
                  <a:rPr lang="en-GB" sz="1400" dirty="0">
                    <a:solidFill>
                      <a:schemeClr val="accent2"/>
                    </a:solidFill>
                  </a:rPr>
                  <a:t> beam method and </a:t>
                </a:r>
                <a14:m>
                  <m:oMath xmlns:m="http://schemas.openxmlformats.org/officeDocument/2006/math">
                    <m:sSub>
                      <m:sSubPr>
                        <m:ctrlPr>
                          <a:rPr lang="en-GB" sz="1400" i="1" smtClean="0">
                            <a:solidFill>
                              <a:schemeClr val="accent2"/>
                            </a:solidFill>
                            <a:latin typeface="Cambria Math" panose="02040503050406030204" pitchFamily="18" charset="0"/>
                          </a:rPr>
                        </m:ctrlPr>
                      </m:sSubPr>
                      <m:e>
                        <m:r>
                          <m:rPr>
                            <m:sty m:val="p"/>
                          </m:rPr>
                          <a:rPr lang="el-GR" sz="1400" i="1" smtClean="0">
                            <a:solidFill>
                              <a:schemeClr val="accent2"/>
                            </a:solidFill>
                            <a:latin typeface="Cambria Math" panose="02040503050406030204" pitchFamily="18" charset="0"/>
                          </a:rPr>
                          <m:t>ν</m:t>
                        </m:r>
                      </m:e>
                      <m:sub>
                        <m:r>
                          <a:rPr lang="en-GB" sz="1400" i="1" smtClean="0">
                            <a:solidFill>
                              <a:schemeClr val="accent2"/>
                            </a:solidFill>
                            <a:latin typeface="Cambria Math" panose="02040503050406030204" pitchFamily="18" charset="0"/>
                          </a:rPr>
                          <m:t>µ</m:t>
                        </m:r>
                      </m:sub>
                    </m:sSub>
                  </m:oMath>
                </a14:m>
                <a:r>
                  <a:rPr lang="en-GB" sz="1400" dirty="0">
                    <a:solidFill>
                      <a:schemeClr val="accent2"/>
                    </a:solidFill>
                  </a:rPr>
                  <a:t> discovery</a:t>
                </a:r>
                <a:endParaRPr lang="en-GB" sz="1400" dirty="0"/>
              </a:p>
              <a:p>
                <a:pPr algn="ctr"/>
                <a:r>
                  <a:rPr lang="en-GB" sz="1400" dirty="0"/>
                  <a:t>(Physics Nobel 1988)</a:t>
                </a:r>
              </a:p>
            </p:txBody>
          </p:sp>
        </mc:Choice>
        <mc:Fallback xmlns="">
          <p:sp>
            <p:nvSpPr>
              <p:cNvPr id="40" name="TextBox 39">
                <a:extLst>
                  <a:ext uri="{FF2B5EF4-FFF2-40B4-BE49-F238E27FC236}">
                    <a16:creationId xmlns:a16="http://schemas.microsoft.com/office/drawing/2014/main" id="{22C88865-0184-CC91-F4DA-0A96AACA610C}"/>
                  </a:ext>
                </a:extLst>
              </p:cNvPr>
              <p:cNvSpPr txBox="1">
                <a:spLocks noRot="1" noChangeAspect="1" noMove="1" noResize="1" noEditPoints="1" noAdjustHandles="1" noChangeArrowheads="1" noChangeShapeType="1" noTextEdit="1"/>
              </p:cNvSpPr>
              <p:nvPr/>
            </p:nvSpPr>
            <p:spPr>
              <a:xfrm>
                <a:off x="3588154" y="4070570"/>
                <a:ext cx="3295628" cy="1402435"/>
              </a:xfrm>
              <a:prstGeom prst="rect">
                <a:avLst/>
              </a:prstGeom>
              <a:blipFill>
                <a:blip r:embed="rId3"/>
                <a:stretch>
                  <a:fillRect t="-1304" b="-3043"/>
                </a:stretch>
              </a:blipFill>
            </p:spPr>
            <p:txBody>
              <a:bodyPr/>
              <a:lstStyle/>
              <a:p>
                <a:r>
                  <a:rPr lang="en-GB">
                    <a:noFill/>
                  </a:rPr>
                  <a:t> </a:t>
                </a:r>
              </a:p>
            </p:txBody>
          </p:sp>
        </mc:Fallback>
      </mc:AlternateContent>
      <p:sp>
        <p:nvSpPr>
          <p:cNvPr id="42" name="TextBox 41">
            <a:extLst>
              <a:ext uri="{FF2B5EF4-FFF2-40B4-BE49-F238E27FC236}">
                <a16:creationId xmlns:a16="http://schemas.microsoft.com/office/drawing/2014/main" id="{9279090C-BAF7-02B5-8326-D0B3DF4DE30B}"/>
              </a:ext>
            </a:extLst>
          </p:cNvPr>
          <p:cNvSpPr txBox="1"/>
          <p:nvPr/>
        </p:nvSpPr>
        <p:spPr>
          <a:xfrm>
            <a:off x="6070921" y="1930930"/>
            <a:ext cx="3349370" cy="1384995"/>
          </a:xfrm>
          <a:prstGeom prst="rect">
            <a:avLst/>
          </a:prstGeom>
          <a:noFill/>
        </p:spPr>
        <p:txBody>
          <a:bodyPr wrap="square" rtlCol="0">
            <a:spAutoFit/>
          </a:bodyPr>
          <a:lstStyle/>
          <a:p>
            <a:pPr algn="ctr"/>
            <a:r>
              <a:rPr lang="en-GB" sz="1400" b="1" dirty="0">
                <a:solidFill>
                  <a:schemeClr val="tx2"/>
                </a:solidFill>
              </a:rPr>
              <a:t>1974</a:t>
            </a:r>
          </a:p>
          <a:p>
            <a:pPr algn="ctr"/>
            <a:r>
              <a:rPr lang="en-GB" sz="1400" b="1" dirty="0"/>
              <a:t>Richter @ SLAC &amp; Ting @ BNL</a:t>
            </a:r>
          </a:p>
          <a:p>
            <a:pPr algn="ctr"/>
            <a:r>
              <a:rPr lang="en-GB" sz="1400" dirty="0"/>
              <a:t>4.8 GeV </a:t>
            </a:r>
            <a:r>
              <a:rPr lang="en-GB" sz="1400" dirty="0" err="1"/>
              <a:t>e⁺e</a:t>
            </a:r>
            <a:r>
              <a:rPr lang="en-GB" sz="1400" dirty="0"/>
              <a:t>⁻, 28 GeV p fixed target</a:t>
            </a:r>
          </a:p>
          <a:p>
            <a:pPr algn="ctr"/>
            <a:r>
              <a:rPr lang="en-GB" sz="1400" u="sng" dirty="0"/>
              <a:t>SPEAR &amp; AGS</a:t>
            </a:r>
            <a:r>
              <a:rPr lang="en-GB" sz="1400" dirty="0"/>
              <a:t>: </a:t>
            </a:r>
            <a:r>
              <a:rPr lang="en-GB" sz="1400" dirty="0">
                <a:solidFill>
                  <a:schemeClr val="accent2"/>
                </a:solidFill>
              </a:rPr>
              <a:t>J/ψ (charm quark) discovery</a:t>
            </a:r>
            <a:endParaRPr lang="en-GB" sz="1400" dirty="0"/>
          </a:p>
          <a:p>
            <a:pPr algn="ctr"/>
            <a:r>
              <a:rPr lang="en-GB" sz="1400" dirty="0"/>
              <a:t>(Physics Nobel 1976)</a:t>
            </a:r>
          </a:p>
        </p:txBody>
      </p:sp>
      <p:sp>
        <p:nvSpPr>
          <p:cNvPr id="43" name="TextBox 42">
            <a:extLst>
              <a:ext uri="{FF2B5EF4-FFF2-40B4-BE49-F238E27FC236}">
                <a16:creationId xmlns:a16="http://schemas.microsoft.com/office/drawing/2014/main" id="{AC132287-4B7F-AAA6-1360-849B2CC36860}"/>
              </a:ext>
            </a:extLst>
          </p:cNvPr>
          <p:cNvSpPr txBox="1"/>
          <p:nvPr/>
        </p:nvSpPr>
        <p:spPr>
          <a:xfrm>
            <a:off x="6875873" y="4202406"/>
            <a:ext cx="3349370" cy="1169551"/>
          </a:xfrm>
          <a:prstGeom prst="rect">
            <a:avLst/>
          </a:prstGeom>
          <a:noFill/>
        </p:spPr>
        <p:txBody>
          <a:bodyPr wrap="square" rtlCol="0">
            <a:spAutoFit/>
          </a:bodyPr>
          <a:lstStyle/>
          <a:p>
            <a:pPr algn="ctr"/>
            <a:r>
              <a:rPr lang="en-GB" sz="1400" b="1" dirty="0">
                <a:solidFill>
                  <a:schemeClr val="tx2"/>
                </a:solidFill>
              </a:rPr>
              <a:t>1974-75</a:t>
            </a:r>
          </a:p>
          <a:p>
            <a:pPr algn="ctr"/>
            <a:r>
              <a:rPr lang="en-GB" sz="1400" b="1" dirty="0"/>
              <a:t>Martin Perl @ SLAC</a:t>
            </a:r>
          </a:p>
          <a:p>
            <a:pPr algn="ctr"/>
            <a:r>
              <a:rPr lang="en-GB" sz="1400" dirty="0"/>
              <a:t>4.8 GeV </a:t>
            </a:r>
            <a:r>
              <a:rPr lang="en-GB" sz="1400" dirty="0" err="1"/>
              <a:t>e⁺e</a:t>
            </a:r>
            <a:r>
              <a:rPr lang="en-GB" sz="1400" dirty="0"/>
              <a:t>⁻</a:t>
            </a:r>
          </a:p>
          <a:p>
            <a:pPr algn="ctr"/>
            <a:r>
              <a:rPr lang="en-GB" sz="1400" u="sng" dirty="0"/>
              <a:t>SPEAR</a:t>
            </a:r>
            <a:r>
              <a:rPr lang="en-GB" sz="1400" dirty="0"/>
              <a:t>: </a:t>
            </a:r>
            <a:r>
              <a:rPr lang="en-GB" sz="1400" dirty="0">
                <a:solidFill>
                  <a:schemeClr val="accent2"/>
                </a:solidFill>
              </a:rPr>
              <a:t>Tau lepton discovery</a:t>
            </a:r>
            <a:endParaRPr lang="en-GB" sz="1400" dirty="0"/>
          </a:p>
          <a:p>
            <a:pPr algn="ctr"/>
            <a:r>
              <a:rPr lang="en-GB" sz="1400" dirty="0"/>
              <a:t>(Physics Nobel 1995)</a:t>
            </a:r>
          </a:p>
        </p:txBody>
      </p:sp>
      <p:sp>
        <p:nvSpPr>
          <p:cNvPr id="18" name="TextBox 17">
            <a:extLst>
              <a:ext uri="{FF2B5EF4-FFF2-40B4-BE49-F238E27FC236}">
                <a16:creationId xmlns:a16="http://schemas.microsoft.com/office/drawing/2014/main" id="{7F497F87-CEDB-C89D-1342-8C23AF8E8600}"/>
              </a:ext>
            </a:extLst>
          </p:cNvPr>
          <p:cNvSpPr txBox="1"/>
          <p:nvPr/>
        </p:nvSpPr>
        <p:spPr>
          <a:xfrm>
            <a:off x="7737242" y="619951"/>
            <a:ext cx="3349370" cy="1169551"/>
          </a:xfrm>
          <a:prstGeom prst="rect">
            <a:avLst/>
          </a:prstGeom>
          <a:noFill/>
        </p:spPr>
        <p:txBody>
          <a:bodyPr wrap="square" rtlCol="0">
            <a:spAutoFit/>
          </a:bodyPr>
          <a:lstStyle/>
          <a:p>
            <a:pPr algn="ctr"/>
            <a:r>
              <a:rPr lang="en-GB" sz="1400" b="1" dirty="0">
                <a:solidFill>
                  <a:schemeClr val="tx2"/>
                </a:solidFill>
              </a:rPr>
              <a:t>1979</a:t>
            </a:r>
          </a:p>
          <a:p>
            <a:pPr algn="ctr"/>
            <a:r>
              <a:rPr lang="en-GB" sz="1400" b="1" dirty="0"/>
              <a:t>Glashow / Salaam / Weinberg</a:t>
            </a:r>
          </a:p>
          <a:p>
            <a:pPr algn="ctr"/>
            <a:r>
              <a:rPr lang="en-GB" sz="1400" dirty="0"/>
              <a:t>26 GeV p fixed target</a:t>
            </a:r>
          </a:p>
          <a:p>
            <a:pPr algn="ctr"/>
            <a:r>
              <a:rPr lang="en-GB" sz="1400" u="sng" dirty="0"/>
              <a:t>CERN PS</a:t>
            </a:r>
            <a:r>
              <a:rPr lang="en-GB" sz="1400" dirty="0"/>
              <a:t>: </a:t>
            </a:r>
            <a:r>
              <a:rPr lang="en-GB" sz="1400" dirty="0">
                <a:solidFill>
                  <a:schemeClr val="accent2"/>
                </a:solidFill>
              </a:rPr>
              <a:t>Weak neutral current</a:t>
            </a:r>
            <a:endParaRPr lang="en-GB" sz="1400" dirty="0"/>
          </a:p>
          <a:p>
            <a:pPr algn="ctr"/>
            <a:r>
              <a:rPr lang="en-GB" sz="1400" dirty="0"/>
              <a:t>(Physics Nobel 1979)</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1D002D3-1F2D-3E04-E693-D53E2EE63946}"/>
                  </a:ext>
                </a:extLst>
              </p:cNvPr>
              <p:cNvSpPr txBox="1"/>
              <p:nvPr/>
            </p:nvSpPr>
            <p:spPr>
              <a:xfrm>
                <a:off x="8587128" y="5418477"/>
                <a:ext cx="3349370" cy="1188595"/>
              </a:xfrm>
              <a:prstGeom prst="rect">
                <a:avLst/>
              </a:prstGeom>
              <a:noFill/>
            </p:spPr>
            <p:txBody>
              <a:bodyPr wrap="square" rtlCol="0">
                <a:spAutoFit/>
              </a:bodyPr>
              <a:lstStyle/>
              <a:p>
                <a:pPr algn="ctr"/>
                <a:r>
                  <a:rPr lang="en-GB" sz="1400" b="1" dirty="0">
                    <a:solidFill>
                      <a:schemeClr val="tx2"/>
                    </a:solidFill>
                  </a:rPr>
                  <a:t>1983</a:t>
                </a:r>
              </a:p>
              <a:p>
                <a:pPr algn="ctr"/>
                <a:r>
                  <a:rPr lang="en-GB" sz="1400" b="1" dirty="0"/>
                  <a:t>Rubbia &amp; Van Der Meer @ CERN</a:t>
                </a:r>
              </a:p>
              <a:p>
                <a:pPr algn="ctr"/>
                <a:r>
                  <a:rPr lang="en-GB" sz="1400" dirty="0"/>
                  <a:t>270 GeV  </a:t>
                </a:r>
                <a14:m>
                  <m:oMath xmlns:m="http://schemas.openxmlformats.org/officeDocument/2006/math">
                    <m:r>
                      <m:rPr>
                        <m:sty m:val="p"/>
                      </m:rPr>
                      <a:rPr lang="en-GB" sz="1400" b="0" i="0" dirty="0" smtClean="0">
                        <a:latin typeface="Cambria Math" panose="02040503050406030204" pitchFamily="18" charset="0"/>
                      </a:rPr>
                      <m:t>p</m:t>
                    </m:r>
                    <m:r>
                      <a:rPr lang="en-GB" sz="1400" b="0" i="0" dirty="0" smtClean="0">
                        <a:latin typeface="Cambria Math" panose="02040503050406030204" pitchFamily="18" charset="0"/>
                      </a:rPr>
                      <m:t>− </m:t>
                    </m:r>
                    <m:acc>
                      <m:accPr>
                        <m:chr m:val="̅"/>
                        <m:ctrlPr>
                          <a:rPr lang="en-GB" sz="1400" i="1" dirty="0" smtClean="0">
                            <a:latin typeface="Cambria Math" panose="02040503050406030204" pitchFamily="18" charset="0"/>
                          </a:rPr>
                        </m:ctrlPr>
                      </m:accPr>
                      <m:e>
                        <m:r>
                          <a:rPr lang="en-GB" sz="1400" b="0" i="1" dirty="0" smtClean="0">
                            <a:latin typeface="Cambria Math" panose="02040503050406030204" pitchFamily="18" charset="0"/>
                          </a:rPr>
                          <m:t>𝑝</m:t>
                        </m:r>
                      </m:e>
                    </m:acc>
                  </m:oMath>
                </a14:m>
                <a:endParaRPr lang="en-GB" sz="1400" dirty="0"/>
              </a:p>
              <a:p>
                <a:pPr algn="ctr"/>
                <a:r>
                  <a:rPr lang="en-GB" sz="1400" u="sng" dirty="0"/>
                  <a:t>CERN SPS</a:t>
                </a:r>
                <a:r>
                  <a:rPr lang="en-GB" sz="1400" dirty="0"/>
                  <a:t>: </a:t>
                </a:r>
                <a:r>
                  <a:rPr lang="en-GB" sz="1400" dirty="0">
                    <a:solidFill>
                      <a:schemeClr val="accent2"/>
                    </a:solidFill>
                  </a:rPr>
                  <a:t>W &amp; Z Boson discovery</a:t>
                </a:r>
                <a:endParaRPr lang="en-GB" sz="1400" dirty="0"/>
              </a:p>
              <a:p>
                <a:pPr algn="ctr"/>
                <a:r>
                  <a:rPr lang="en-GB" sz="1400" dirty="0"/>
                  <a:t>(Physics Nobel 1984)</a:t>
                </a:r>
              </a:p>
            </p:txBody>
          </p:sp>
        </mc:Choice>
        <mc:Fallback xmlns="">
          <p:sp>
            <p:nvSpPr>
              <p:cNvPr id="19" name="TextBox 18">
                <a:extLst>
                  <a:ext uri="{FF2B5EF4-FFF2-40B4-BE49-F238E27FC236}">
                    <a16:creationId xmlns:a16="http://schemas.microsoft.com/office/drawing/2014/main" id="{41D002D3-1F2D-3E04-E693-D53E2EE63946}"/>
                  </a:ext>
                </a:extLst>
              </p:cNvPr>
              <p:cNvSpPr txBox="1">
                <a:spLocks noRot="1" noChangeAspect="1" noMove="1" noResize="1" noEditPoints="1" noAdjustHandles="1" noChangeArrowheads="1" noChangeShapeType="1" noTextEdit="1"/>
              </p:cNvSpPr>
              <p:nvPr/>
            </p:nvSpPr>
            <p:spPr>
              <a:xfrm>
                <a:off x="8587128" y="5418477"/>
                <a:ext cx="3349370" cy="1188595"/>
              </a:xfrm>
              <a:prstGeom prst="rect">
                <a:avLst/>
              </a:prstGeom>
              <a:blipFill>
                <a:blip r:embed="rId4"/>
                <a:stretch>
                  <a:fillRect t="-1538" b="-2051"/>
                </a:stretch>
              </a:blipFill>
            </p:spPr>
            <p:txBody>
              <a:bodyPr/>
              <a:lstStyle/>
              <a:p>
                <a:r>
                  <a:rPr lang="en-GB">
                    <a:noFill/>
                  </a:rPr>
                  <a:t> </a:t>
                </a:r>
              </a:p>
            </p:txBody>
          </p:sp>
        </mc:Fallback>
      </mc:AlternateContent>
      <p:sp>
        <p:nvSpPr>
          <p:cNvPr id="20" name="TextBox 19">
            <a:extLst>
              <a:ext uri="{FF2B5EF4-FFF2-40B4-BE49-F238E27FC236}">
                <a16:creationId xmlns:a16="http://schemas.microsoft.com/office/drawing/2014/main" id="{07E362E4-E898-AF0C-8CB3-BFDB3AE51150}"/>
              </a:ext>
            </a:extLst>
          </p:cNvPr>
          <p:cNvSpPr txBox="1"/>
          <p:nvPr/>
        </p:nvSpPr>
        <p:spPr>
          <a:xfrm>
            <a:off x="5100071" y="5432536"/>
            <a:ext cx="3613233" cy="1384995"/>
          </a:xfrm>
          <a:prstGeom prst="rect">
            <a:avLst/>
          </a:prstGeom>
          <a:noFill/>
        </p:spPr>
        <p:txBody>
          <a:bodyPr wrap="square" rtlCol="0">
            <a:spAutoFit/>
          </a:bodyPr>
          <a:lstStyle/>
          <a:p>
            <a:pPr algn="ctr"/>
            <a:r>
              <a:rPr lang="en-GB" sz="1400" b="1" dirty="0">
                <a:solidFill>
                  <a:schemeClr val="tx2"/>
                </a:solidFill>
              </a:rPr>
              <a:t>1968</a:t>
            </a:r>
          </a:p>
          <a:p>
            <a:pPr algn="ctr"/>
            <a:r>
              <a:rPr lang="en-GB" sz="1400" b="1" dirty="0"/>
              <a:t>Georges </a:t>
            </a:r>
            <a:r>
              <a:rPr lang="en-GB" sz="1400" b="1" dirty="0" err="1"/>
              <a:t>Charpak</a:t>
            </a:r>
            <a:r>
              <a:rPr lang="en-GB" sz="1400" b="1" dirty="0"/>
              <a:t> @ CERN</a:t>
            </a:r>
          </a:p>
          <a:p>
            <a:pPr algn="ctr"/>
            <a:r>
              <a:rPr lang="en-GB" sz="1400" dirty="0"/>
              <a:t>26 GeV p fixed target</a:t>
            </a:r>
          </a:p>
          <a:p>
            <a:pPr algn="ctr"/>
            <a:r>
              <a:rPr lang="en-GB" sz="1400" u="sng" dirty="0"/>
              <a:t>CERN (PS)</a:t>
            </a:r>
            <a:r>
              <a:rPr lang="en-GB" sz="1400" dirty="0"/>
              <a:t>: </a:t>
            </a:r>
            <a:r>
              <a:rPr lang="en-GB" sz="1400" dirty="0">
                <a:solidFill>
                  <a:schemeClr val="accent2"/>
                </a:solidFill>
              </a:rPr>
              <a:t>multiwire proportional chambers (modern electronic </a:t>
            </a:r>
            <a:r>
              <a:rPr lang="en-GB" sz="1400" b="1" dirty="0">
                <a:solidFill>
                  <a:schemeClr val="accent2"/>
                </a:solidFill>
              </a:rPr>
              <a:t>detectors</a:t>
            </a:r>
            <a:r>
              <a:rPr lang="en-GB" sz="1400" dirty="0">
                <a:solidFill>
                  <a:schemeClr val="accent2"/>
                </a:solidFill>
              </a:rPr>
              <a:t>)</a:t>
            </a:r>
            <a:endParaRPr lang="en-GB" sz="1400" dirty="0"/>
          </a:p>
          <a:p>
            <a:pPr algn="ctr"/>
            <a:r>
              <a:rPr lang="en-GB" sz="1400" dirty="0"/>
              <a:t>(Physics Nobel 1992)</a:t>
            </a:r>
          </a:p>
        </p:txBody>
      </p:sp>
      <p:sp>
        <p:nvSpPr>
          <p:cNvPr id="21" name="TextBox 20">
            <a:extLst>
              <a:ext uri="{FF2B5EF4-FFF2-40B4-BE49-F238E27FC236}">
                <a16:creationId xmlns:a16="http://schemas.microsoft.com/office/drawing/2014/main" id="{B0B84B18-C2EA-0D76-E319-B0F7E46EB0E0}"/>
              </a:ext>
            </a:extLst>
          </p:cNvPr>
          <p:cNvSpPr txBox="1"/>
          <p:nvPr/>
        </p:nvSpPr>
        <p:spPr>
          <a:xfrm>
            <a:off x="4421315" y="627209"/>
            <a:ext cx="3349370" cy="1384995"/>
          </a:xfrm>
          <a:prstGeom prst="rect">
            <a:avLst/>
          </a:prstGeom>
          <a:noFill/>
        </p:spPr>
        <p:txBody>
          <a:bodyPr wrap="square" rtlCol="0">
            <a:spAutoFit/>
          </a:bodyPr>
          <a:lstStyle/>
          <a:p>
            <a:pPr algn="ctr"/>
            <a:r>
              <a:rPr lang="en-GB" sz="1400" b="1" dirty="0">
                <a:solidFill>
                  <a:schemeClr val="tx2"/>
                </a:solidFill>
              </a:rPr>
              <a:t>Late 1960s</a:t>
            </a:r>
          </a:p>
          <a:p>
            <a:pPr algn="ctr"/>
            <a:r>
              <a:rPr lang="en-GB" sz="1400" b="1" dirty="0"/>
              <a:t>Freidman, Kendall, Taylor </a:t>
            </a:r>
          </a:p>
          <a:p>
            <a:pPr algn="ctr"/>
            <a:r>
              <a:rPr lang="en-GB" sz="1400" dirty="0"/>
              <a:t>~20 GeV e</a:t>
            </a:r>
            <a:r>
              <a:rPr lang="en-GB" sz="1400" baseline="30000" dirty="0"/>
              <a:t>-</a:t>
            </a:r>
            <a:r>
              <a:rPr lang="en-GB" sz="1400" dirty="0"/>
              <a:t> fixed target</a:t>
            </a:r>
          </a:p>
          <a:p>
            <a:pPr algn="ctr"/>
            <a:r>
              <a:rPr lang="en-GB" sz="1400" u="sng" dirty="0"/>
              <a:t>SLAC Linac</a:t>
            </a:r>
            <a:r>
              <a:rPr lang="en-GB" sz="1400" dirty="0"/>
              <a:t>: </a:t>
            </a:r>
            <a:r>
              <a:rPr lang="en-GB" sz="1400" dirty="0">
                <a:solidFill>
                  <a:schemeClr val="accent2"/>
                </a:solidFill>
              </a:rPr>
              <a:t>Deep Inelastic Scattering (quark substructure)</a:t>
            </a:r>
            <a:endParaRPr lang="en-GB" sz="1400" dirty="0"/>
          </a:p>
          <a:p>
            <a:pPr algn="ctr"/>
            <a:r>
              <a:rPr lang="en-GB" sz="1400" dirty="0"/>
              <a:t>(Physics Nobel 1990)</a:t>
            </a:r>
          </a:p>
        </p:txBody>
      </p:sp>
      <p:sp>
        <p:nvSpPr>
          <p:cNvPr id="22" name="TextBox 21">
            <a:extLst>
              <a:ext uri="{FF2B5EF4-FFF2-40B4-BE49-F238E27FC236}">
                <a16:creationId xmlns:a16="http://schemas.microsoft.com/office/drawing/2014/main" id="{C7A1831C-0390-0D7B-4B91-7FF8D49FFC39}"/>
              </a:ext>
            </a:extLst>
          </p:cNvPr>
          <p:cNvSpPr txBox="1"/>
          <p:nvPr/>
        </p:nvSpPr>
        <p:spPr>
          <a:xfrm>
            <a:off x="9953815" y="1716350"/>
            <a:ext cx="2133842" cy="1169551"/>
          </a:xfrm>
          <a:prstGeom prst="rect">
            <a:avLst/>
          </a:prstGeom>
          <a:noFill/>
        </p:spPr>
        <p:txBody>
          <a:bodyPr wrap="square" rtlCol="0">
            <a:spAutoFit/>
          </a:bodyPr>
          <a:lstStyle/>
          <a:p>
            <a:pPr algn="ctr"/>
            <a:r>
              <a:rPr lang="en-GB" sz="1400" b="1" dirty="0">
                <a:solidFill>
                  <a:schemeClr val="tx2"/>
                </a:solidFill>
              </a:rPr>
              <a:t>2012</a:t>
            </a:r>
          </a:p>
          <a:p>
            <a:pPr algn="ctr"/>
            <a:r>
              <a:rPr lang="en-GB" sz="1400" b="1" dirty="0"/>
              <a:t>Higgs &amp; Englert</a:t>
            </a:r>
          </a:p>
          <a:p>
            <a:pPr algn="ctr"/>
            <a:r>
              <a:rPr lang="en-GB" sz="1400" dirty="0"/>
              <a:t>6.5 TeV p – p</a:t>
            </a:r>
          </a:p>
          <a:p>
            <a:pPr algn="ctr"/>
            <a:r>
              <a:rPr lang="en-GB" sz="1400" u="sng" dirty="0"/>
              <a:t>CERN LHC</a:t>
            </a:r>
            <a:r>
              <a:rPr lang="en-GB" sz="1400" dirty="0"/>
              <a:t>: </a:t>
            </a:r>
            <a:r>
              <a:rPr lang="en-GB" sz="1400" dirty="0">
                <a:solidFill>
                  <a:schemeClr val="accent2"/>
                </a:solidFill>
              </a:rPr>
              <a:t>Higgs Boson</a:t>
            </a:r>
            <a:endParaRPr lang="en-GB" sz="1400" dirty="0"/>
          </a:p>
          <a:p>
            <a:pPr algn="ctr"/>
            <a:r>
              <a:rPr lang="en-GB" sz="1400" dirty="0"/>
              <a:t>(Physics Nobel 2013)</a:t>
            </a:r>
          </a:p>
        </p:txBody>
      </p:sp>
      <p:sp>
        <p:nvSpPr>
          <p:cNvPr id="27" name="Slide Number Placeholder 26">
            <a:extLst>
              <a:ext uri="{FF2B5EF4-FFF2-40B4-BE49-F238E27FC236}">
                <a16:creationId xmlns:a16="http://schemas.microsoft.com/office/drawing/2014/main" id="{2A848189-F7F9-A715-3B57-503B4D307EF0}"/>
              </a:ext>
            </a:extLst>
          </p:cNvPr>
          <p:cNvSpPr>
            <a:spLocks noGrp="1"/>
          </p:cNvSpPr>
          <p:nvPr>
            <p:ph type="sldNum" sz="quarter" idx="12"/>
          </p:nvPr>
        </p:nvSpPr>
        <p:spPr/>
        <p:txBody>
          <a:bodyPr/>
          <a:lstStyle/>
          <a:p>
            <a:fld id="{A013DEDB-DB85-41B3-8D5A-3663735CBEC3}" type="slidenum">
              <a:rPr lang="en-GB" smtClean="0"/>
              <a:t>14</a:t>
            </a:fld>
            <a:endParaRPr lang="en-GB"/>
          </a:p>
        </p:txBody>
      </p:sp>
      <p:cxnSp>
        <p:nvCxnSpPr>
          <p:cNvPr id="44" name="Straight Connector 43">
            <a:extLst>
              <a:ext uri="{FF2B5EF4-FFF2-40B4-BE49-F238E27FC236}">
                <a16:creationId xmlns:a16="http://schemas.microsoft.com/office/drawing/2014/main" id="{80979069-13BE-D86A-E4C2-38959AFA2559}"/>
              </a:ext>
            </a:extLst>
          </p:cNvPr>
          <p:cNvCxnSpPr>
            <a:cxnSpLocks/>
          </p:cNvCxnSpPr>
          <p:nvPr/>
        </p:nvCxnSpPr>
        <p:spPr>
          <a:xfrm flipH="1" flipV="1">
            <a:off x="2754993" y="1517441"/>
            <a:ext cx="694" cy="1968926"/>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A883AB77-2E01-CC91-CB0D-B67D1B6C2CDB}"/>
              </a:ext>
            </a:extLst>
          </p:cNvPr>
          <p:cNvCxnSpPr>
            <a:cxnSpLocks/>
          </p:cNvCxnSpPr>
          <p:nvPr/>
        </p:nvCxnSpPr>
        <p:spPr>
          <a:xfrm flipV="1">
            <a:off x="6084192" y="2066907"/>
            <a:ext cx="0" cy="1480085"/>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815EE289-47F8-A555-AB8B-8A8DD9D4D9E6}"/>
              </a:ext>
            </a:extLst>
          </p:cNvPr>
          <p:cNvCxnSpPr>
            <a:cxnSpLocks/>
          </p:cNvCxnSpPr>
          <p:nvPr/>
        </p:nvCxnSpPr>
        <p:spPr>
          <a:xfrm flipV="1">
            <a:off x="9426601" y="1858205"/>
            <a:ext cx="0" cy="1685322"/>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a:extLst>
              <a:ext uri="{FF2B5EF4-FFF2-40B4-BE49-F238E27FC236}">
                <a16:creationId xmlns:a16="http://schemas.microsoft.com/office/drawing/2014/main" id="{E0FDED2A-370B-56C3-A075-F2DF03A9B0C2}"/>
              </a:ext>
            </a:extLst>
          </p:cNvPr>
          <p:cNvCxnSpPr>
            <a:cxnSpLocks/>
          </p:cNvCxnSpPr>
          <p:nvPr/>
        </p:nvCxnSpPr>
        <p:spPr>
          <a:xfrm flipV="1">
            <a:off x="3588154" y="3650910"/>
            <a:ext cx="0" cy="1781626"/>
          </a:xfrm>
          <a:prstGeom prst="line">
            <a:avLst/>
          </a:prstGeom>
        </p:spPr>
        <p:style>
          <a:lnRef idx="3">
            <a:schemeClr val="accent4"/>
          </a:lnRef>
          <a:fillRef idx="0">
            <a:schemeClr val="accent4"/>
          </a:fillRef>
          <a:effectRef idx="2">
            <a:schemeClr val="accent4"/>
          </a:effectRef>
          <a:fontRef idx="minor">
            <a:schemeClr val="tx1"/>
          </a:fontRef>
        </p:style>
      </p:cxnSp>
      <p:cxnSp>
        <p:nvCxnSpPr>
          <p:cNvPr id="51" name="Straight Connector 50">
            <a:extLst>
              <a:ext uri="{FF2B5EF4-FFF2-40B4-BE49-F238E27FC236}">
                <a16:creationId xmlns:a16="http://schemas.microsoft.com/office/drawing/2014/main" id="{B82E3983-9C27-E30B-ACEE-79DE9CBE207B}"/>
              </a:ext>
            </a:extLst>
          </p:cNvPr>
          <p:cNvCxnSpPr>
            <a:cxnSpLocks/>
          </p:cNvCxnSpPr>
          <p:nvPr/>
        </p:nvCxnSpPr>
        <p:spPr>
          <a:xfrm flipV="1">
            <a:off x="6920803" y="3543527"/>
            <a:ext cx="0" cy="1781626"/>
          </a:xfrm>
          <a:prstGeom prst="line">
            <a:avLst/>
          </a:prstGeom>
        </p:spPr>
        <p:style>
          <a:lnRef idx="3">
            <a:schemeClr val="accent4"/>
          </a:lnRef>
          <a:fillRef idx="0">
            <a:schemeClr val="accent4"/>
          </a:fillRef>
          <a:effectRef idx="2">
            <a:schemeClr val="accent4"/>
          </a:effectRef>
          <a:fontRef idx="minor">
            <a:schemeClr val="tx1"/>
          </a:fontRef>
        </p:style>
      </p:cxnSp>
      <p:cxnSp>
        <p:nvCxnSpPr>
          <p:cNvPr id="52" name="Straight Connector 51">
            <a:extLst>
              <a:ext uri="{FF2B5EF4-FFF2-40B4-BE49-F238E27FC236}">
                <a16:creationId xmlns:a16="http://schemas.microsoft.com/office/drawing/2014/main" id="{A0F763D6-60A6-A6DA-A556-3D23767EBFD9}"/>
              </a:ext>
            </a:extLst>
          </p:cNvPr>
          <p:cNvCxnSpPr>
            <a:cxnSpLocks/>
          </p:cNvCxnSpPr>
          <p:nvPr/>
        </p:nvCxnSpPr>
        <p:spPr>
          <a:xfrm flipV="1">
            <a:off x="10253452" y="3537485"/>
            <a:ext cx="0" cy="1781626"/>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99187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7897C4-1D8A-6F40-7221-B0DCD2B9DCFF}"/>
              </a:ext>
            </a:extLst>
          </p:cNvPr>
          <p:cNvSpPr>
            <a:spLocks noGrp="1"/>
          </p:cNvSpPr>
          <p:nvPr>
            <p:ph type="sldNum" sz="quarter" idx="12"/>
          </p:nvPr>
        </p:nvSpPr>
        <p:spPr/>
        <p:txBody>
          <a:bodyPr/>
          <a:lstStyle/>
          <a:p>
            <a:fld id="{A013DEDB-DB85-41B3-8D5A-3663735CBEC3}" type="slidenum">
              <a:rPr lang="en-GB" smtClean="0"/>
              <a:t>15</a:t>
            </a:fld>
            <a:endParaRPr lang="en-GB"/>
          </a:p>
        </p:txBody>
      </p:sp>
      <p:pic>
        <p:nvPicPr>
          <p:cNvPr id="5" name="Picture 16" descr="Tracing the Path to Precision: The Historical Evolution of Electroweak  Physics at the LHC | EP News">
            <a:extLst>
              <a:ext uri="{FF2B5EF4-FFF2-40B4-BE49-F238E27FC236}">
                <a16:creationId xmlns:a16="http://schemas.microsoft.com/office/drawing/2014/main" id="{A9668510-0B58-2200-7365-E2F87C27C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488" y="2894026"/>
            <a:ext cx="1804625" cy="12257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a:extLst>
              <a:ext uri="{FF2B5EF4-FFF2-40B4-BE49-F238E27FC236}">
                <a16:creationId xmlns:a16="http://schemas.microsoft.com/office/drawing/2014/main" id="{E7551A3E-D70C-D606-ABB9-53DE5D771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056" y="2452"/>
            <a:ext cx="3547736" cy="24893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Precision progress on the Higgs boson – CERN Courier">
            <a:extLst>
              <a:ext uri="{FF2B5EF4-FFF2-40B4-BE49-F238E27FC236}">
                <a16:creationId xmlns:a16="http://schemas.microsoft.com/office/drawing/2014/main" id="{F9CBA9CE-53C5-504C-1074-D5F452238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27776"/>
            <a:ext cx="2576623" cy="1448008"/>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4">
            <a:extLst>
              <a:ext uri="{FF2B5EF4-FFF2-40B4-BE49-F238E27FC236}">
                <a16:creationId xmlns:a16="http://schemas.microsoft.com/office/drawing/2014/main" id="{54F5F6AC-96CB-6825-1AA0-AF592F3F0B7D}"/>
              </a:ext>
            </a:extLst>
          </p:cNvPr>
          <p:cNvSpPr txBox="1">
            <a:spLocks/>
          </p:cNvSpPr>
          <p:nvPr/>
        </p:nvSpPr>
        <p:spPr>
          <a:xfrm>
            <a:off x="8753797" y="6392616"/>
            <a:ext cx="25865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15</a:t>
            </a:fld>
            <a:endParaRPr lang="en-GB"/>
          </a:p>
        </p:txBody>
      </p:sp>
      <p:sp>
        <p:nvSpPr>
          <p:cNvPr id="9" name="Date Placeholder 5">
            <a:extLst>
              <a:ext uri="{FF2B5EF4-FFF2-40B4-BE49-F238E27FC236}">
                <a16:creationId xmlns:a16="http://schemas.microsoft.com/office/drawing/2014/main" id="{597B4723-9BF2-8F8B-4926-EB058D0708A2}"/>
              </a:ext>
            </a:extLst>
          </p:cNvPr>
          <p:cNvSpPr txBox="1">
            <a:spLocks/>
          </p:cNvSpPr>
          <p:nvPr/>
        </p:nvSpPr>
        <p:spPr>
          <a:xfrm>
            <a:off x="1647265" y="639261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UK-CERN Accelerator Celebration</a:t>
            </a:r>
            <a:endParaRPr lang="en-GB" dirty="0"/>
          </a:p>
        </p:txBody>
      </p:sp>
      <p:sp>
        <p:nvSpPr>
          <p:cNvPr id="10" name="Footer Placeholder 6">
            <a:extLst>
              <a:ext uri="{FF2B5EF4-FFF2-40B4-BE49-F238E27FC236}">
                <a16:creationId xmlns:a16="http://schemas.microsoft.com/office/drawing/2014/main" id="{FE7529D9-52A7-A3E6-3D69-105419FE9AF5}"/>
              </a:ext>
            </a:extLst>
          </p:cNvPr>
          <p:cNvSpPr txBox="1">
            <a:spLocks/>
          </p:cNvSpPr>
          <p:nvPr/>
        </p:nvSpPr>
        <p:spPr>
          <a:xfrm>
            <a:off x="4507006" y="639642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Haroon Rafique</a:t>
            </a:r>
            <a:endParaRPr lang="en-GB" dirty="0"/>
          </a:p>
        </p:txBody>
      </p:sp>
      <p:pic>
        <p:nvPicPr>
          <p:cNvPr id="11" name="Picture 2" descr="The elementary particles in the SM of particle physics. Image... | Download  Scientific Diagram">
            <a:hlinkClick r:id="rId6"/>
            <a:extLst>
              <a:ext uri="{FF2B5EF4-FFF2-40B4-BE49-F238E27FC236}">
                <a16:creationId xmlns:a16="http://schemas.microsoft.com/office/drawing/2014/main" id="{0BE834DE-86A2-46B8-58B2-3AA62C9C3B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4310" y="0"/>
            <a:ext cx="3937689" cy="35948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LICE records first heavy-ion collisions | EP News">
            <a:hlinkClick r:id="rId8"/>
            <a:extLst>
              <a:ext uri="{FF2B5EF4-FFF2-40B4-BE49-F238E27FC236}">
                <a16:creationId xmlns:a16="http://schemas.microsoft.com/office/drawing/2014/main" id="{F09CA69C-3D82-DA86-7396-B963536521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9181" y="3594847"/>
            <a:ext cx="5951784" cy="3316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10"/>
            <a:extLst>
              <a:ext uri="{FF2B5EF4-FFF2-40B4-BE49-F238E27FC236}">
                <a16:creationId xmlns:a16="http://schemas.microsoft.com/office/drawing/2014/main" id="{D6F54883-7775-D514-1B91-09B52E9359CE}"/>
              </a:ext>
            </a:extLst>
          </p:cNvPr>
          <p:cNvPicPr>
            <a:picLocks noChangeAspect="1"/>
          </p:cNvPicPr>
          <p:nvPr/>
        </p:nvPicPr>
        <p:blipFill>
          <a:blip r:embed="rId11"/>
          <a:stretch>
            <a:fillRect/>
          </a:stretch>
        </p:blipFill>
        <p:spPr>
          <a:xfrm>
            <a:off x="-22413" y="4301108"/>
            <a:ext cx="6288781" cy="2609844"/>
          </a:xfrm>
          <a:prstGeom prst="rect">
            <a:avLst/>
          </a:prstGeom>
        </p:spPr>
      </p:pic>
      <p:sp>
        <p:nvSpPr>
          <p:cNvPr id="14" name="Rectangle 13">
            <a:extLst>
              <a:ext uri="{FF2B5EF4-FFF2-40B4-BE49-F238E27FC236}">
                <a16:creationId xmlns:a16="http://schemas.microsoft.com/office/drawing/2014/main" id="{A588F0C9-80C9-0E85-73E7-B21307F78C12}"/>
              </a:ext>
            </a:extLst>
          </p:cNvPr>
          <p:cNvSpPr/>
          <p:nvPr/>
        </p:nvSpPr>
        <p:spPr>
          <a:xfrm>
            <a:off x="-71772" y="6603175"/>
            <a:ext cx="4114799" cy="307777"/>
          </a:xfrm>
          <a:prstGeom prst="rect">
            <a:avLst/>
          </a:prstGeom>
          <a:noFill/>
        </p:spPr>
        <p:txBody>
          <a:bodyPr wrap="square" lIns="91440" tIns="45720" rIns="91440" bIns="45720">
            <a:spAutoFit/>
          </a:bodyPr>
          <a:lstStyle/>
          <a:p>
            <a:pPr algn="ctr"/>
            <a:r>
              <a:rPr lang="en-US" sz="1400" b="1" cap="none" spc="50" dirty="0">
                <a:ln w="9525" cmpd="sng">
                  <a:solidFill>
                    <a:schemeClr val="tx1"/>
                  </a:solidFill>
                  <a:prstDash val="solid"/>
                </a:ln>
                <a:solidFill>
                  <a:srgbClr val="70AD47">
                    <a:tint val="1000"/>
                  </a:srgbClr>
                </a:solidFill>
                <a:effectLst>
                  <a:glow rad="38100">
                    <a:schemeClr val="accent1">
                      <a:alpha val="40000"/>
                    </a:schemeClr>
                  </a:glow>
                </a:effectLst>
              </a:rPr>
              <a:t>Discovered key force carriers </a:t>
            </a:r>
            <a:r>
              <a:rPr lang="en-US" sz="1400" b="1" spc="50" dirty="0">
                <a:ln w="9525" cmpd="sng">
                  <a:solidFill>
                    <a:schemeClr val="tx1"/>
                  </a:solidFill>
                  <a:prstDash val="solid"/>
                </a:ln>
                <a:solidFill>
                  <a:srgbClr val="70AD47">
                    <a:tint val="1000"/>
                  </a:srgbClr>
                </a:solidFill>
                <a:effectLst>
                  <a:glow rad="38100">
                    <a:schemeClr val="accent1">
                      <a:alpha val="40000"/>
                    </a:schemeClr>
                  </a:glow>
                </a:effectLst>
              </a:rPr>
              <a:t>W, Z, Higgs</a:t>
            </a:r>
            <a:endParaRPr lang="en-US" sz="1400" b="1" cap="none" spc="50" dirty="0">
              <a:ln w="9525" cmpd="sng">
                <a:solidFill>
                  <a:schemeClr val="tx1"/>
                </a:solidFill>
                <a:prstDash val="solid"/>
              </a:ln>
              <a:solidFill>
                <a:srgbClr val="70AD47">
                  <a:tint val="1000"/>
                </a:srgbClr>
              </a:solidFill>
              <a:effectLst>
                <a:glow rad="38100">
                  <a:schemeClr val="accent1">
                    <a:alpha val="40000"/>
                  </a:schemeClr>
                </a:glow>
              </a:effectLst>
            </a:endParaRPr>
          </a:p>
        </p:txBody>
      </p:sp>
      <p:sp>
        <p:nvSpPr>
          <p:cNvPr id="15" name="Rectangle 14">
            <a:extLst>
              <a:ext uri="{FF2B5EF4-FFF2-40B4-BE49-F238E27FC236}">
                <a16:creationId xmlns:a16="http://schemas.microsoft.com/office/drawing/2014/main" id="{6780D0E6-04B6-CF38-1A4A-54E6C9EB9CAE}"/>
              </a:ext>
            </a:extLst>
          </p:cNvPr>
          <p:cNvSpPr/>
          <p:nvPr/>
        </p:nvSpPr>
        <p:spPr>
          <a:xfrm>
            <a:off x="8671165" y="6410545"/>
            <a:ext cx="3480441" cy="523220"/>
          </a:xfrm>
          <a:prstGeom prst="rect">
            <a:avLst/>
          </a:prstGeom>
          <a:noFill/>
        </p:spPr>
        <p:txBody>
          <a:bodyPr wrap="none" lIns="91440" tIns="45720" rIns="91440" bIns="45720">
            <a:spAutoFit/>
          </a:bodyPr>
          <a:lstStyle/>
          <a:p>
            <a:pPr algn="ctr"/>
            <a:r>
              <a:rPr lang="en-US" sz="1400" b="1" spc="50" dirty="0">
                <a:ln w="9525" cmpd="sng">
                  <a:solidFill>
                    <a:schemeClr val="tx1"/>
                  </a:solidFill>
                  <a:prstDash val="solid"/>
                </a:ln>
                <a:solidFill>
                  <a:srgbClr val="70AD47">
                    <a:tint val="1000"/>
                  </a:srgbClr>
                </a:solidFill>
                <a:effectLst>
                  <a:glow rad="38100">
                    <a:schemeClr val="accent1">
                      <a:alpha val="40000"/>
                    </a:schemeClr>
                  </a:glow>
                </a:effectLst>
              </a:rPr>
              <a:t>Recreated early universe conditions</a:t>
            </a:r>
          </a:p>
          <a:p>
            <a:pPr algn="ctr"/>
            <a:r>
              <a:rPr lang="en-US" sz="1400" b="1" cap="none" spc="50" dirty="0">
                <a:ln w="9525" cmpd="sng">
                  <a:solidFill>
                    <a:schemeClr val="tx1"/>
                  </a:solidFill>
                  <a:prstDash val="solid"/>
                </a:ln>
                <a:solidFill>
                  <a:srgbClr val="70AD47">
                    <a:tint val="1000"/>
                  </a:srgbClr>
                </a:solidFill>
                <a:effectLst>
                  <a:glow rad="38100">
                    <a:schemeClr val="accent1">
                      <a:alpha val="40000"/>
                    </a:schemeClr>
                  </a:glow>
                </a:effectLst>
              </a:rPr>
              <a:t>Quark Gluon Plasma</a:t>
            </a:r>
          </a:p>
        </p:txBody>
      </p:sp>
      <p:sp>
        <p:nvSpPr>
          <p:cNvPr id="16" name="Rectangle 15">
            <a:extLst>
              <a:ext uri="{FF2B5EF4-FFF2-40B4-BE49-F238E27FC236}">
                <a16:creationId xmlns:a16="http://schemas.microsoft.com/office/drawing/2014/main" id="{EDD2E00B-5165-7CAE-5336-ABF5EC42AE9B}"/>
              </a:ext>
            </a:extLst>
          </p:cNvPr>
          <p:cNvSpPr/>
          <p:nvPr/>
        </p:nvSpPr>
        <p:spPr>
          <a:xfrm rot="5400000">
            <a:off x="10667858" y="2327629"/>
            <a:ext cx="2441694" cy="307777"/>
          </a:xfrm>
          <a:prstGeom prst="rect">
            <a:avLst/>
          </a:prstGeom>
          <a:noFill/>
        </p:spPr>
        <p:txBody>
          <a:bodyPr wrap="none" lIns="91440" tIns="45720" rIns="91440" bIns="45720">
            <a:spAutoFit/>
          </a:bodyPr>
          <a:lstStyle/>
          <a:p>
            <a:pPr algn="ctr"/>
            <a:r>
              <a:rPr lang="en-US" sz="1400" b="1" cap="none" spc="50" dirty="0">
                <a:ln w="9525" cmpd="sng">
                  <a:solidFill>
                    <a:schemeClr val="tx1"/>
                  </a:solidFill>
                  <a:prstDash val="solid"/>
                </a:ln>
                <a:solidFill>
                  <a:srgbClr val="70AD47">
                    <a:tint val="1000"/>
                  </a:srgbClr>
                </a:solidFill>
                <a:effectLst>
                  <a:glow rad="38100">
                    <a:schemeClr val="accent1">
                      <a:alpha val="40000"/>
                    </a:schemeClr>
                  </a:glow>
                </a:effectLst>
              </a:rPr>
              <a:t>Mapped Standard Model</a:t>
            </a:r>
          </a:p>
        </p:txBody>
      </p:sp>
      <p:pic>
        <p:nvPicPr>
          <p:cNvPr id="17" name="Picture 6" descr="Galleries">
            <a:hlinkClick r:id="rId12"/>
            <a:extLst>
              <a:ext uri="{FF2B5EF4-FFF2-40B4-BE49-F238E27FC236}">
                <a16:creationId xmlns:a16="http://schemas.microsoft.com/office/drawing/2014/main" id="{11922954-93D8-5D4A-6A85-BB4ADD3E23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413" y="-48022"/>
            <a:ext cx="5636519" cy="286082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C50FEFE-8027-9F55-89F7-24C65029D1CA}"/>
              </a:ext>
            </a:extLst>
          </p:cNvPr>
          <p:cNvSpPr/>
          <p:nvPr/>
        </p:nvSpPr>
        <p:spPr>
          <a:xfrm>
            <a:off x="2578094" y="2280157"/>
            <a:ext cx="3030959" cy="523220"/>
          </a:xfrm>
          <a:prstGeom prst="rect">
            <a:avLst/>
          </a:prstGeom>
          <a:noFill/>
        </p:spPr>
        <p:txBody>
          <a:bodyPr wrap="none" lIns="91440" tIns="45720" rIns="91440" bIns="45720">
            <a:spAutoFit/>
          </a:bodyPr>
          <a:lstStyle/>
          <a:p>
            <a:pPr algn="ctr"/>
            <a:r>
              <a:rPr lang="en-US" sz="1400" b="1" cap="none" spc="50" dirty="0">
                <a:ln w="9525" cmpd="sng">
                  <a:solidFill>
                    <a:schemeClr val="tx1"/>
                  </a:solidFill>
                  <a:prstDash val="solid"/>
                </a:ln>
                <a:solidFill>
                  <a:srgbClr val="70AD47">
                    <a:tint val="1000"/>
                  </a:srgbClr>
                </a:solidFill>
                <a:effectLst>
                  <a:glow rad="38100">
                    <a:schemeClr val="accent1">
                      <a:alpha val="40000"/>
                    </a:schemeClr>
                  </a:glow>
                </a:effectLst>
              </a:rPr>
              <a:t>Matter – antimatter asymmetry</a:t>
            </a:r>
          </a:p>
          <a:p>
            <a:pPr algn="ctr"/>
            <a:r>
              <a:rPr lang="en-US" sz="1400" b="1" spc="50" dirty="0">
                <a:ln w="9525" cmpd="sng">
                  <a:solidFill>
                    <a:schemeClr val="tx1"/>
                  </a:solidFill>
                  <a:prstDash val="solid"/>
                </a:ln>
                <a:solidFill>
                  <a:srgbClr val="70AD47">
                    <a:tint val="1000"/>
                  </a:srgbClr>
                </a:solidFill>
                <a:effectLst>
                  <a:glow rad="38100">
                    <a:schemeClr val="accent1">
                      <a:alpha val="40000"/>
                    </a:schemeClr>
                  </a:glow>
                </a:effectLst>
              </a:rPr>
              <a:t>CP Violation</a:t>
            </a:r>
            <a:endParaRPr lang="en-US" sz="1400" b="1" cap="none" spc="50" dirty="0">
              <a:ln w="9525" cmpd="sng">
                <a:solidFill>
                  <a:schemeClr val="tx1"/>
                </a:solidFill>
                <a:prstDash val="solid"/>
              </a:ln>
              <a:solidFill>
                <a:srgbClr val="70AD47">
                  <a:tint val="1000"/>
                </a:srgbClr>
              </a:solidFill>
              <a:effectLst>
                <a:glow rad="38100">
                  <a:schemeClr val="accent1">
                    <a:alpha val="40000"/>
                  </a:schemeClr>
                </a:glow>
              </a:effectLst>
            </a:endParaRPr>
          </a:p>
        </p:txBody>
      </p:sp>
      <p:pic>
        <p:nvPicPr>
          <p:cNvPr id="19" name="Picture 8" descr="CMS delivers the best-precision measurement of the W boson mass at the LHC  | CMS Experiment">
            <a:extLst>
              <a:ext uri="{FF2B5EF4-FFF2-40B4-BE49-F238E27FC236}">
                <a16:creationId xmlns:a16="http://schemas.microsoft.com/office/drawing/2014/main" id="{A6611DF3-56ED-C65E-13FE-AABD4B45BF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43079" y="2827776"/>
            <a:ext cx="2006101" cy="128143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45DCB90-4ED6-9359-8E5A-C036A78F5FDA}"/>
              </a:ext>
            </a:extLst>
          </p:cNvPr>
          <p:cNvSpPr/>
          <p:nvPr/>
        </p:nvSpPr>
        <p:spPr>
          <a:xfrm>
            <a:off x="2429488" y="4058656"/>
            <a:ext cx="2435282" cy="307777"/>
          </a:xfrm>
          <a:prstGeom prst="rect">
            <a:avLst/>
          </a:prstGeom>
          <a:noFill/>
        </p:spPr>
        <p:txBody>
          <a:bodyPr wrap="none" lIns="91440" tIns="45720" rIns="91440" bIns="45720">
            <a:spAutoFit/>
          </a:bodyPr>
          <a:lstStyle/>
          <a:p>
            <a:pPr algn="ctr"/>
            <a:r>
              <a:rPr lang="en-US" sz="1400" b="1" cap="none" spc="50" dirty="0">
                <a:ln w="9525" cmpd="sng">
                  <a:solidFill>
                    <a:schemeClr val="tx1"/>
                  </a:solidFill>
                  <a:prstDash val="solid"/>
                </a:ln>
                <a:solidFill>
                  <a:srgbClr val="70AD47">
                    <a:tint val="1000"/>
                  </a:srgbClr>
                </a:solidFill>
                <a:effectLst>
                  <a:glow rad="38100">
                    <a:schemeClr val="accent1">
                      <a:alpha val="40000"/>
                    </a:schemeClr>
                  </a:glow>
                </a:effectLst>
              </a:rPr>
              <a:t>Precision Measurements</a:t>
            </a:r>
          </a:p>
        </p:txBody>
      </p:sp>
      <p:sp>
        <p:nvSpPr>
          <p:cNvPr id="21" name="Rectangle 20">
            <a:extLst>
              <a:ext uri="{FF2B5EF4-FFF2-40B4-BE49-F238E27FC236}">
                <a16:creationId xmlns:a16="http://schemas.microsoft.com/office/drawing/2014/main" id="{846995E7-BF31-DB28-4BA2-ADE1AF491C3C}"/>
              </a:ext>
            </a:extLst>
          </p:cNvPr>
          <p:cNvSpPr/>
          <p:nvPr/>
        </p:nvSpPr>
        <p:spPr>
          <a:xfrm>
            <a:off x="5970634" y="2406590"/>
            <a:ext cx="2170787" cy="307777"/>
          </a:xfrm>
          <a:prstGeom prst="rect">
            <a:avLst/>
          </a:prstGeom>
          <a:noFill/>
        </p:spPr>
        <p:txBody>
          <a:bodyPr wrap="none" lIns="91440" tIns="45720" rIns="91440" bIns="45720">
            <a:spAutoFit/>
          </a:bodyPr>
          <a:lstStyle/>
          <a:p>
            <a:pPr algn="ctr"/>
            <a:r>
              <a:rPr lang="en-US" sz="1400" b="1" cap="none" spc="50" dirty="0">
                <a:ln w="9525" cmpd="sng">
                  <a:solidFill>
                    <a:schemeClr val="tx1"/>
                  </a:solidFill>
                  <a:prstDash val="solid"/>
                </a:ln>
                <a:solidFill>
                  <a:srgbClr val="70AD47">
                    <a:tint val="1000"/>
                  </a:srgbClr>
                </a:solidFill>
                <a:effectLst>
                  <a:glow rad="38100">
                    <a:schemeClr val="accent1">
                      <a:alpha val="40000"/>
                    </a:schemeClr>
                  </a:glow>
                </a:effectLst>
              </a:rPr>
              <a:t>Theoretical Backbone</a:t>
            </a:r>
          </a:p>
        </p:txBody>
      </p:sp>
    </p:spTree>
    <p:extLst>
      <p:ext uri="{BB962C8B-B14F-4D97-AF65-F5344CB8AC3E}">
        <p14:creationId xmlns:p14="http://schemas.microsoft.com/office/powerpoint/2010/main" val="424435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hlinkClick r:id="rId3"/>
            <a:extLst>
              <a:ext uri="{FF2B5EF4-FFF2-40B4-BE49-F238E27FC236}">
                <a16:creationId xmlns:a16="http://schemas.microsoft.com/office/drawing/2014/main" id="{9FB9CCB5-C939-0618-E721-7BB29834B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24" y="127023"/>
            <a:ext cx="7922873" cy="64481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descr="Shows AMS experiment on the International Space Station">
            <a:hlinkClick r:id="rId5"/>
            <a:extLst>
              <a:ext uri="{FF2B5EF4-FFF2-40B4-BE49-F238E27FC236}">
                <a16:creationId xmlns:a16="http://schemas.microsoft.com/office/drawing/2014/main" id="{47E13FBA-C820-19B6-9668-EE2AFB0CF9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8941" y="4360167"/>
            <a:ext cx="3336361" cy="22150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F1BC0DE-9CF2-05D1-690B-F96040DD965C}"/>
              </a:ext>
            </a:extLst>
          </p:cNvPr>
          <p:cNvSpPr txBox="1"/>
          <p:nvPr/>
        </p:nvSpPr>
        <p:spPr>
          <a:xfrm>
            <a:off x="8404293" y="4776996"/>
            <a:ext cx="2496189" cy="461665"/>
          </a:xfrm>
          <a:prstGeom prst="rect">
            <a:avLst/>
          </a:prstGeom>
          <a:noFill/>
        </p:spPr>
        <p:txBody>
          <a:bodyPr wrap="square" rtlCol="0">
            <a:spAutoFit/>
          </a:bodyPr>
          <a:lstStyle/>
          <a:p>
            <a:r>
              <a:rPr lang="en-GB" sz="1200" noProof="0" dirty="0">
                <a:solidFill>
                  <a:schemeClr val="bg1"/>
                </a:solidFill>
              </a:rPr>
              <a:t>Alpha Magnetic Spectrometer onboard the ISS</a:t>
            </a:r>
          </a:p>
        </p:txBody>
      </p:sp>
      <p:pic>
        <p:nvPicPr>
          <p:cNvPr id="10" name="Picture 9">
            <a:hlinkClick r:id="rId7"/>
            <a:extLst>
              <a:ext uri="{FF2B5EF4-FFF2-40B4-BE49-F238E27FC236}">
                <a16:creationId xmlns:a16="http://schemas.microsoft.com/office/drawing/2014/main" id="{5CC5BC09-3B7D-E4A4-113E-D2E98C0923A8}"/>
              </a:ext>
            </a:extLst>
          </p:cNvPr>
          <p:cNvPicPr>
            <a:picLocks noChangeAspect="1"/>
          </p:cNvPicPr>
          <p:nvPr/>
        </p:nvPicPr>
        <p:blipFill>
          <a:blip r:embed="rId8"/>
          <a:srcRect l="30671" t="25751" r="24756" b="18954"/>
          <a:stretch>
            <a:fillRect/>
          </a:stretch>
        </p:blipFill>
        <p:spPr>
          <a:xfrm>
            <a:off x="8438941" y="2081003"/>
            <a:ext cx="3336361" cy="2695993"/>
          </a:xfrm>
          <a:prstGeom prst="rect">
            <a:avLst/>
          </a:prstGeom>
        </p:spPr>
      </p:pic>
      <p:sp>
        <p:nvSpPr>
          <p:cNvPr id="11" name="Rectangle 10">
            <a:extLst>
              <a:ext uri="{FF2B5EF4-FFF2-40B4-BE49-F238E27FC236}">
                <a16:creationId xmlns:a16="http://schemas.microsoft.com/office/drawing/2014/main" id="{7107B28F-BB99-A500-E55D-C7B85D7EC10E}"/>
              </a:ext>
            </a:extLst>
          </p:cNvPr>
          <p:cNvSpPr/>
          <p:nvPr/>
        </p:nvSpPr>
        <p:spPr>
          <a:xfrm>
            <a:off x="10546207" y="4360167"/>
            <a:ext cx="1329210" cy="461665"/>
          </a:xfrm>
          <a:prstGeom prst="rect">
            <a:avLst/>
          </a:prstGeom>
          <a:noFill/>
        </p:spPr>
        <p:txBody>
          <a:bodyPr wrap="none" lIns="91440" tIns="45720" rIns="91440" bIns="45720">
            <a:spAutoFit/>
          </a:bodyPr>
          <a:lstStyle/>
          <a:p>
            <a:pPr algn="ctr"/>
            <a:r>
              <a:rPr lang="en-GB" sz="2400" b="1" cap="none" spc="0" noProof="0" dirty="0">
                <a:ln w="9525">
                  <a:solidFill>
                    <a:schemeClr val="bg1"/>
                  </a:solidFill>
                  <a:prstDash val="solid"/>
                </a:ln>
                <a:solidFill>
                  <a:schemeClr val="tx1"/>
                </a:solidFill>
                <a:effectLst>
                  <a:outerShdw blurRad="12700" dist="38100" dir="2700000" algn="tl" rotWithShape="0">
                    <a:schemeClr val="bg1">
                      <a:lumMod val="50000"/>
                    </a:schemeClr>
                  </a:outerShdw>
                </a:effectLst>
              </a:rPr>
              <a:t>ISOLDE</a:t>
            </a:r>
          </a:p>
        </p:txBody>
      </p:sp>
      <p:pic>
        <p:nvPicPr>
          <p:cNvPr id="13" name="Picture 4" descr="CCclo1_08_11">
            <a:hlinkClick r:id="rId9"/>
            <a:extLst>
              <a:ext uri="{FF2B5EF4-FFF2-40B4-BE49-F238E27FC236}">
                <a16:creationId xmlns:a16="http://schemas.microsoft.com/office/drawing/2014/main" id="{C9BD5477-79D3-7007-F374-04A0FEF2B7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8941" y="127023"/>
            <a:ext cx="3336361" cy="221033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E1BA5DD-18F5-30F2-6E79-1992A20FD212}"/>
              </a:ext>
            </a:extLst>
          </p:cNvPr>
          <p:cNvSpPr/>
          <p:nvPr/>
        </p:nvSpPr>
        <p:spPr>
          <a:xfrm>
            <a:off x="10604367" y="1952988"/>
            <a:ext cx="1279517" cy="461665"/>
          </a:xfrm>
          <a:prstGeom prst="rect">
            <a:avLst/>
          </a:prstGeom>
          <a:noFill/>
        </p:spPr>
        <p:txBody>
          <a:bodyPr wrap="none" lIns="91440" tIns="45720" rIns="91440" bIns="45720">
            <a:spAutoFit/>
          </a:bodyPr>
          <a:lstStyle/>
          <a:p>
            <a:pPr algn="ctr"/>
            <a:r>
              <a:rPr lang="en-GB" sz="2400" b="1" noProof="0" dirty="0">
                <a:ln w="12700">
                  <a:solidFill>
                    <a:schemeClr val="accent5"/>
                  </a:solidFill>
                  <a:prstDash val="solid"/>
                </a:ln>
                <a:pattFill prst="ltDnDiag">
                  <a:fgClr>
                    <a:schemeClr val="accent5">
                      <a:lumMod val="60000"/>
                      <a:lumOff val="40000"/>
                    </a:schemeClr>
                  </a:fgClr>
                  <a:bgClr>
                    <a:schemeClr val="bg1"/>
                  </a:bgClr>
                </a:pattFill>
              </a:rPr>
              <a:t>CLOUD</a:t>
            </a:r>
          </a:p>
        </p:txBody>
      </p:sp>
      <p:sp>
        <p:nvSpPr>
          <p:cNvPr id="14" name="Slide Number Placeholder 13">
            <a:extLst>
              <a:ext uri="{FF2B5EF4-FFF2-40B4-BE49-F238E27FC236}">
                <a16:creationId xmlns:a16="http://schemas.microsoft.com/office/drawing/2014/main" id="{367D85DF-C0D8-1062-1507-4C4CC76F58C9}"/>
              </a:ext>
            </a:extLst>
          </p:cNvPr>
          <p:cNvSpPr>
            <a:spLocks noGrp="1"/>
          </p:cNvSpPr>
          <p:nvPr>
            <p:ph type="sldNum" sz="quarter" idx="12"/>
          </p:nvPr>
        </p:nvSpPr>
        <p:spPr/>
        <p:txBody>
          <a:bodyPr/>
          <a:lstStyle/>
          <a:p>
            <a:fld id="{A013DEDB-DB85-41B3-8D5A-3663735CBEC3}" type="slidenum">
              <a:rPr lang="en-GB" smtClean="0"/>
              <a:t>16</a:t>
            </a:fld>
            <a:endParaRPr lang="en-GB"/>
          </a:p>
        </p:txBody>
      </p:sp>
      <p:pic>
        <p:nvPicPr>
          <p:cNvPr id="15" name="Picture 14" descr="Disciplines | Careers at CERN">
            <a:extLst>
              <a:ext uri="{FF2B5EF4-FFF2-40B4-BE49-F238E27FC236}">
                <a16:creationId xmlns:a16="http://schemas.microsoft.com/office/drawing/2014/main" id="{A8B1B995-D01B-9866-27D2-A93BF9A315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6698" y="282822"/>
            <a:ext cx="954902" cy="95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570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91B9-EC54-0673-E704-7155291726BE}"/>
              </a:ext>
            </a:extLst>
          </p:cNvPr>
          <p:cNvSpPr>
            <a:spLocks noGrp="1"/>
          </p:cNvSpPr>
          <p:nvPr>
            <p:ph type="title"/>
          </p:nvPr>
        </p:nvSpPr>
        <p:spPr/>
        <p:txBody>
          <a:bodyPr>
            <a:normAutofit fontScale="90000"/>
          </a:bodyPr>
          <a:lstStyle/>
          <a:p>
            <a:r>
              <a:rPr lang="en-GB" dirty="0"/>
              <a:t>CERN Impact</a:t>
            </a:r>
          </a:p>
        </p:txBody>
      </p:sp>
      <p:sp>
        <p:nvSpPr>
          <p:cNvPr id="4" name="Slide Number Placeholder 3">
            <a:extLst>
              <a:ext uri="{FF2B5EF4-FFF2-40B4-BE49-F238E27FC236}">
                <a16:creationId xmlns:a16="http://schemas.microsoft.com/office/drawing/2014/main" id="{5B9A676C-AC3E-8EA1-714E-4D09B064C847}"/>
              </a:ext>
            </a:extLst>
          </p:cNvPr>
          <p:cNvSpPr>
            <a:spLocks noGrp="1"/>
          </p:cNvSpPr>
          <p:nvPr>
            <p:ph type="sldNum" sz="quarter" idx="12"/>
          </p:nvPr>
        </p:nvSpPr>
        <p:spPr/>
        <p:txBody>
          <a:bodyPr/>
          <a:lstStyle/>
          <a:p>
            <a:fld id="{A013DEDB-DB85-41B3-8D5A-3663735CBEC3}" type="slidenum">
              <a:rPr lang="en-GB" smtClean="0"/>
              <a:t>17</a:t>
            </a:fld>
            <a:endParaRPr lang="en-GB"/>
          </a:p>
        </p:txBody>
      </p:sp>
      <p:pic>
        <p:nvPicPr>
          <p:cNvPr id="5" name="Picture 2">
            <a:hlinkClick r:id="rId3"/>
            <a:extLst>
              <a:ext uri="{FF2B5EF4-FFF2-40B4-BE49-F238E27FC236}">
                <a16:creationId xmlns:a16="http://schemas.microsoft.com/office/drawing/2014/main" id="{E5942467-0BC6-E862-70B7-4C0C8E216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71" y="681038"/>
            <a:ext cx="3323964" cy="29062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5955D730-46C1-531A-459E-7F4EC85A57F5}"/>
              </a:ext>
            </a:extLst>
          </p:cNvPr>
          <p:cNvSpPr txBox="1">
            <a:spLocks/>
          </p:cNvSpPr>
          <p:nvPr/>
        </p:nvSpPr>
        <p:spPr>
          <a:xfrm>
            <a:off x="432335" y="6078048"/>
            <a:ext cx="11519218" cy="561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i="1" noProof="0" dirty="0">
                <a:solidFill>
                  <a:schemeClr val="accent3"/>
                </a:solidFill>
                <a:hlinkClick r:id="rId3">
                  <a:extLst>
                    <a:ext uri="{A12FA001-AC4F-418D-AE19-62706E023703}">
                      <ahyp:hlinkClr xmlns:ahyp="http://schemas.microsoft.com/office/drawing/2018/hyperlinkcolor" val="tx"/>
                    </a:ext>
                  </a:extLst>
                </a:hlinkClick>
              </a:rPr>
              <a:t>“… in 1997, CERN set up a reinforced policy and team to support its knowledge- and technology-transfer activities. As a publicly funded Laboratory, </a:t>
            </a:r>
            <a:r>
              <a:rPr lang="en-GB" sz="1400" b="1" i="1" noProof="0" dirty="0">
                <a:solidFill>
                  <a:schemeClr val="accent3"/>
                </a:solidFill>
                <a:hlinkClick r:id="rId3">
                  <a:extLst>
                    <a:ext uri="{A12FA001-AC4F-418D-AE19-62706E023703}">
                      <ahyp:hlinkClr xmlns:ahyp="http://schemas.microsoft.com/office/drawing/2018/hyperlinkcolor" val="tx"/>
                    </a:ext>
                  </a:extLst>
                </a:hlinkClick>
              </a:rPr>
              <a:t>CERN has a remit to ensure that its technology and expertise deliver prompt and tangible benefits to society </a:t>
            </a:r>
            <a:r>
              <a:rPr lang="en-GB" sz="1400" i="1" noProof="0" dirty="0">
                <a:solidFill>
                  <a:schemeClr val="accent3"/>
                </a:solidFill>
                <a:hlinkClick r:id="rId3">
                  <a:extLst>
                    <a:ext uri="{A12FA001-AC4F-418D-AE19-62706E023703}">
                      <ahyp:hlinkClr xmlns:ahyp="http://schemas.microsoft.com/office/drawing/2018/hyperlinkcolor" val="tx"/>
                    </a:ext>
                  </a:extLst>
                </a:hlinkClick>
              </a:rPr>
              <a:t>wherever possible.”</a:t>
            </a:r>
            <a:endParaRPr lang="en-GB" sz="1400" i="1" noProof="0" dirty="0">
              <a:solidFill>
                <a:schemeClr val="accent3"/>
              </a:solidFill>
            </a:endParaRPr>
          </a:p>
          <a:p>
            <a:pPr marL="0" indent="0">
              <a:buFont typeface="Arial" panose="020B0604020202020204" pitchFamily="34" charset="0"/>
              <a:buNone/>
            </a:pPr>
            <a:endParaRPr lang="en-GB" sz="1400" i="1" noProof="0" dirty="0">
              <a:solidFill>
                <a:schemeClr val="accent3"/>
              </a:solidFill>
            </a:endParaRPr>
          </a:p>
          <a:p>
            <a:pPr marL="0" indent="0">
              <a:buFont typeface="Arial" panose="020B0604020202020204" pitchFamily="34" charset="0"/>
              <a:buNone/>
            </a:pPr>
            <a:endParaRPr lang="en-GB" sz="1400" i="1" noProof="0" dirty="0">
              <a:solidFill>
                <a:schemeClr val="accent3"/>
              </a:solidFill>
            </a:endParaRPr>
          </a:p>
        </p:txBody>
      </p:sp>
      <p:pic>
        <p:nvPicPr>
          <p:cNvPr id="7" name="Picture 2" descr="CCtou5_04_10">
            <a:hlinkClick r:id="rId5"/>
            <a:extLst>
              <a:ext uri="{FF2B5EF4-FFF2-40B4-BE49-F238E27FC236}">
                <a16:creationId xmlns:a16="http://schemas.microsoft.com/office/drawing/2014/main" id="{8118176B-3DB7-EB1C-57E2-A782314294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5712" y="3544170"/>
            <a:ext cx="2774576" cy="19283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81B40D-C8BC-FE7C-974D-B80653673162}"/>
              </a:ext>
            </a:extLst>
          </p:cNvPr>
          <p:cNvSpPr txBox="1"/>
          <p:nvPr/>
        </p:nvSpPr>
        <p:spPr>
          <a:xfrm>
            <a:off x="8855711" y="5460776"/>
            <a:ext cx="2774577" cy="230832"/>
          </a:xfrm>
          <a:prstGeom prst="rect">
            <a:avLst/>
          </a:prstGeom>
          <a:noFill/>
        </p:spPr>
        <p:txBody>
          <a:bodyPr wrap="square" rtlCol="0">
            <a:spAutoFit/>
          </a:bodyPr>
          <a:lstStyle/>
          <a:p>
            <a:pPr algn="ctr"/>
            <a:r>
              <a:rPr lang="en-GB" sz="900" noProof="0" dirty="0"/>
              <a:t>First capacitive touchscreens used at CERN 1973</a:t>
            </a:r>
          </a:p>
        </p:txBody>
      </p:sp>
      <p:sp>
        <p:nvSpPr>
          <p:cNvPr id="9" name="TextBox 8">
            <a:extLst>
              <a:ext uri="{FF2B5EF4-FFF2-40B4-BE49-F238E27FC236}">
                <a16:creationId xmlns:a16="http://schemas.microsoft.com/office/drawing/2014/main" id="{C118C1A0-4C6F-FA6B-F6F5-B5E755A4DDBA}"/>
              </a:ext>
            </a:extLst>
          </p:cNvPr>
          <p:cNvSpPr txBox="1"/>
          <p:nvPr/>
        </p:nvSpPr>
        <p:spPr>
          <a:xfrm>
            <a:off x="8191647" y="458140"/>
            <a:ext cx="1328130" cy="1937588"/>
          </a:xfrm>
          <a:prstGeom prst="rect">
            <a:avLst/>
          </a:prstGeom>
          <a:noFill/>
        </p:spPr>
        <p:txBody>
          <a:bodyPr wrap="square" rtlCol="0">
            <a:spAutoFit/>
          </a:bodyPr>
          <a:lstStyle/>
          <a:p>
            <a:pPr algn="r"/>
            <a:r>
              <a:rPr lang="en-GB" sz="900" noProof="0" dirty="0"/>
              <a:t>The first PET image taken at CERN, in 1977, showing the skeleton of a mouse. Unlike a modern-day image, this one is truly digital – it is composed of numbers. Each number indicates how much of the isotope has been emitted at each point.</a:t>
            </a:r>
          </a:p>
        </p:txBody>
      </p:sp>
      <p:pic>
        <p:nvPicPr>
          <p:cNvPr id="10" name="Picture 2" descr="PET scan 1977">
            <a:extLst>
              <a:ext uri="{FF2B5EF4-FFF2-40B4-BE49-F238E27FC236}">
                <a16:creationId xmlns:a16="http://schemas.microsoft.com/office/drawing/2014/main" id="{6F4AF6F4-76C1-1C9D-003A-BA13B50E1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1296" y="553809"/>
            <a:ext cx="2148992" cy="28140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rld Wide Web born at CERN 25 years ago">
            <a:hlinkClick r:id="rId8"/>
            <a:extLst>
              <a:ext uri="{FF2B5EF4-FFF2-40B4-BE49-F238E27FC236}">
                <a16:creationId xmlns:a16="http://schemas.microsoft.com/office/drawing/2014/main" id="{68E8DD95-9808-3D71-B60C-3A1F044956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9495" y="680313"/>
            <a:ext cx="3510746" cy="29076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BA4747D-C20D-2749-847B-101DCD519448}"/>
              </a:ext>
            </a:extLst>
          </p:cNvPr>
          <p:cNvSpPr txBox="1"/>
          <p:nvPr/>
        </p:nvSpPr>
        <p:spPr>
          <a:xfrm>
            <a:off x="4286535" y="3587261"/>
            <a:ext cx="3028843" cy="369332"/>
          </a:xfrm>
          <a:prstGeom prst="rect">
            <a:avLst/>
          </a:prstGeom>
          <a:noFill/>
        </p:spPr>
        <p:txBody>
          <a:bodyPr wrap="square" rtlCol="0">
            <a:spAutoFit/>
          </a:bodyPr>
          <a:lstStyle/>
          <a:p>
            <a:r>
              <a:rPr lang="en-GB" sz="900" noProof="0" dirty="0"/>
              <a:t>The image on the cover page of Tim Berners-Lee's proposal for the World Wide Web in March 1989</a:t>
            </a:r>
          </a:p>
        </p:txBody>
      </p:sp>
      <p:pic>
        <p:nvPicPr>
          <p:cNvPr id="12" name="Picture 11">
            <a:hlinkClick r:id="rId10"/>
            <a:extLst>
              <a:ext uri="{FF2B5EF4-FFF2-40B4-BE49-F238E27FC236}">
                <a16:creationId xmlns:a16="http://schemas.microsoft.com/office/drawing/2014/main" id="{E3368502-F8E4-0306-8487-65C1CE4A2F97}"/>
              </a:ext>
            </a:extLst>
          </p:cNvPr>
          <p:cNvPicPr>
            <a:picLocks noChangeAspect="1"/>
          </p:cNvPicPr>
          <p:nvPr/>
        </p:nvPicPr>
        <p:blipFill>
          <a:blip r:embed="rId11"/>
          <a:stretch>
            <a:fillRect/>
          </a:stretch>
        </p:blipFill>
        <p:spPr>
          <a:xfrm>
            <a:off x="413955" y="3792230"/>
            <a:ext cx="3324880" cy="1694410"/>
          </a:xfrm>
          <a:prstGeom prst="rect">
            <a:avLst/>
          </a:prstGeom>
        </p:spPr>
      </p:pic>
      <p:pic>
        <p:nvPicPr>
          <p:cNvPr id="13" name="Picture 12">
            <a:hlinkClick r:id="rId12"/>
            <a:extLst>
              <a:ext uri="{FF2B5EF4-FFF2-40B4-BE49-F238E27FC236}">
                <a16:creationId xmlns:a16="http://schemas.microsoft.com/office/drawing/2014/main" id="{231EC0DD-8536-6C14-8A44-495467295A5A}"/>
              </a:ext>
            </a:extLst>
          </p:cNvPr>
          <p:cNvPicPr>
            <a:picLocks noChangeAspect="1"/>
          </p:cNvPicPr>
          <p:nvPr/>
        </p:nvPicPr>
        <p:blipFill>
          <a:blip r:embed="rId13"/>
          <a:stretch>
            <a:fillRect/>
          </a:stretch>
        </p:blipFill>
        <p:spPr>
          <a:xfrm>
            <a:off x="3949496" y="3988560"/>
            <a:ext cx="2242448" cy="1498080"/>
          </a:xfrm>
          <a:prstGeom prst="rect">
            <a:avLst/>
          </a:prstGeom>
        </p:spPr>
      </p:pic>
      <p:sp>
        <p:nvSpPr>
          <p:cNvPr id="14" name="TextBox 13">
            <a:extLst>
              <a:ext uri="{FF2B5EF4-FFF2-40B4-BE49-F238E27FC236}">
                <a16:creationId xmlns:a16="http://schemas.microsoft.com/office/drawing/2014/main" id="{786DA075-E957-89FA-A405-A334484C2058}"/>
              </a:ext>
            </a:extLst>
          </p:cNvPr>
          <p:cNvSpPr txBox="1"/>
          <p:nvPr/>
        </p:nvSpPr>
        <p:spPr>
          <a:xfrm>
            <a:off x="3949495" y="5486640"/>
            <a:ext cx="2242449" cy="230832"/>
          </a:xfrm>
          <a:prstGeom prst="rect">
            <a:avLst/>
          </a:prstGeom>
          <a:noFill/>
        </p:spPr>
        <p:txBody>
          <a:bodyPr wrap="square" rtlCol="0">
            <a:spAutoFit/>
          </a:bodyPr>
          <a:lstStyle/>
          <a:p>
            <a:r>
              <a:rPr lang="en-GB" sz="900" noProof="0" dirty="0"/>
              <a:t>1999 MEDIPIX / TIMEPIX </a:t>
            </a:r>
            <a:r>
              <a:rPr lang="en-GB" sz="900" noProof="0" dirty="0">
                <a:hlinkClick r:id="rId14"/>
              </a:rPr>
              <a:t>collaborations</a:t>
            </a:r>
            <a:endParaRPr lang="en-GB" sz="900" noProof="0" dirty="0"/>
          </a:p>
        </p:txBody>
      </p:sp>
      <p:sp>
        <p:nvSpPr>
          <p:cNvPr id="15" name="TextBox 14">
            <a:extLst>
              <a:ext uri="{FF2B5EF4-FFF2-40B4-BE49-F238E27FC236}">
                <a16:creationId xmlns:a16="http://schemas.microsoft.com/office/drawing/2014/main" id="{73F8E2B9-010E-C679-3BD1-E8EACB7E2666}"/>
              </a:ext>
            </a:extLst>
          </p:cNvPr>
          <p:cNvSpPr txBox="1"/>
          <p:nvPr/>
        </p:nvSpPr>
        <p:spPr>
          <a:xfrm>
            <a:off x="413955" y="5460777"/>
            <a:ext cx="3324880" cy="230832"/>
          </a:xfrm>
          <a:prstGeom prst="rect">
            <a:avLst/>
          </a:prstGeom>
          <a:noFill/>
        </p:spPr>
        <p:txBody>
          <a:bodyPr wrap="square" rtlCol="0">
            <a:spAutoFit/>
          </a:bodyPr>
          <a:lstStyle/>
          <a:p>
            <a:pPr algn="ctr"/>
            <a:r>
              <a:rPr lang="en-GB" sz="900" noProof="0" dirty="0"/>
              <a:t>2007 White Rabbit timing technology</a:t>
            </a:r>
          </a:p>
        </p:txBody>
      </p:sp>
      <p:pic>
        <p:nvPicPr>
          <p:cNvPr id="1028" name="Picture 4">
            <a:hlinkClick r:id="rId15"/>
            <a:extLst>
              <a:ext uri="{FF2B5EF4-FFF2-40B4-BE49-F238E27FC236}">
                <a16:creationId xmlns:a16="http://schemas.microsoft.com/office/drawing/2014/main" id="{AC04D343-7445-E861-85D5-AE3B54C231F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02604" y="4333882"/>
            <a:ext cx="2242448" cy="11527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B233A91-C8F5-F510-06AE-F60877078F31}"/>
              </a:ext>
            </a:extLst>
          </p:cNvPr>
          <p:cNvSpPr txBox="1"/>
          <p:nvPr/>
        </p:nvSpPr>
        <p:spPr>
          <a:xfrm>
            <a:off x="6402604" y="5486640"/>
            <a:ext cx="2242447" cy="230832"/>
          </a:xfrm>
          <a:prstGeom prst="rect">
            <a:avLst/>
          </a:prstGeom>
          <a:noFill/>
        </p:spPr>
        <p:txBody>
          <a:bodyPr wrap="square" rtlCol="0">
            <a:spAutoFit/>
          </a:bodyPr>
          <a:lstStyle/>
          <a:p>
            <a:pPr algn="ctr"/>
            <a:r>
              <a:rPr lang="en-GB" sz="900" noProof="0" dirty="0"/>
              <a:t>CERN </a:t>
            </a:r>
            <a:r>
              <a:rPr lang="en-GB" sz="900" noProof="0" dirty="0">
                <a:hlinkClick r:id="rId17"/>
              </a:rPr>
              <a:t>Open Hardware Licence</a:t>
            </a:r>
            <a:endParaRPr lang="en-GB" sz="900" noProof="0" dirty="0"/>
          </a:p>
        </p:txBody>
      </p:sp>
      <p:pic>
        <p:nvPicPr>
          <p:cNvPr id="17" name="Picture 16" descr="Disciplines | Careers at CERN">
            <a:extLst>
              <a:ext uri="{FF2B5EF4-FFF2-40B4-BE49-F238E27FC236}">
                <a16:creationId xmlns:a16="http://schemas.microsoft.com/office/drawing/2014/main" id="{317F0A0F-A1F5-02CE-7993-A0143884C0D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90374" y="2350170"/>
            <a:ext cx="1059516" cy="106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626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506C9FC1-02F7-3567-8F2B-7AB96D7631C6}"/>
              </a:ext>
            </a:extLst>
          </p:cNvPr>
          <p:cNvGrpSpPr/>
          <p:nvPr/>
        </p:nvGrpSpPr>
        <p:grpSpPr>
          <a:xfrm>
            <a:off x="777378" y="605212"/>
            <a:ext cx="10637243" cy="4780520"/>
            <a:chOff x="777378" y="605212"/>
            <a:chExt cx="10637243" cy="4780520"/>
          </a:xfrm>
        </p:grpSpPr>
        <p:grpSp>
          <p:nvGrpSpPr>
            <p:cNvPr id="15" name="Group 14">
              <a:extLst>
                <a:ext uri="{FF2B5EF4-FFF2-40B4-BE49-F238E27FC236}">
                  <a16:creationId xmlns:a16="http://schemas.microsoft.com/office/drawing/2014/main" id="{EED1C086-882E-1363-65B6-D50FAA7DB2EA}"/>
                </a:ext>
              </a:extLst>
            </p:cNvPr>
            <p:cNvGrpSpPr/>
            <p:nvPr/>
          </p:nvGrpSpPr>
          <p:grpSpPr>
            <a:xfrm>
              <a:off x="777378" y="605212"/>
              <a:ext cx="10637243" cy="4780520"/>
              <a:chOff x="159391" y="663935"/>
              <a:chExt cx="10637243" cy="4780520"/>
            </a:xfrm>
          </p:grpSpPr>
          <p:sp>
            <p:nvSpPr>
              <p:cNvPr id="14" name="Rectangle 13">
                <a:extLst>
                  <a:ext uri="{FF2B5EF4-FFF2-40B4-BE49-F238E27FC236}">
                    <a16:creationId xmlns:a16="http://schemas.microsoft.com/office/drawing/2014/main" id="{5374F2EF-6A01-D710-AB46-E7CD22481091}"/>
                  </a:ext>
                </a:extLst>
              </p:cNvPr>
              <p:cNvSpPr/>
              <p:nvPr/>
            </p:nvSpPr>
            <p:spPr>
              <a:xfrm>
                <a:off x="159391" y="663935"/>
                <a:ext cx="10637243" cy="478052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0" name="Picture 2" descr="HLLHC timeline">
                <a:extLst>
                  <a:ext uri="{FF2B5EF4-FFF2-40B4-BE49-F238E27FC236}">
                    <a16:creationId xmlns:a16="http://schemas.microsoft.com/office/drawing/2014/main" id="{35EA94D1-6910-5DB4-8604-EE096B66B4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402"/>
              <a:stretch>
                <a:fillRect/>
              </a:stretch>
            </p:blipFill>
            <p:spPr bwMode="auto">
              <a:xfrm>
                <a:off x="1330901" y="663935"/>
                <a:ext cx="9465733" cy="3876359"/>
              </a:xfrm>
              <a:prstGeom prst="rect">
                <a:avLst/>
              </a:prstGeom>
              <a:noFill/>
              <a:extLst>
                <a:ext uri="{909E8E84-426E-40DD-AFC4-6F175D3DCCD1}">
                  <a14:hiddenFill xmlns:a14="http://schemas.microsoft.com/office/drawing/2010/main">
                    <a:solidFill>
                      <a:srgbClr val="FFFFFF"/>
                    </a:solidFill>
                  </a14:hiddenFill>
                </a:ext>
              </a:extLst>
            </p:spPr>
          </p:pic>
          <p:sp>
            <p:nvSpPr>
              <p:cNvPr id="4" name="Circle: Hollow 3">
                <a:extLst>
                  <a:ext uri="{FF2B5EF4-FFF2-40B4-BE49-F238E27FC236}">
                    <a16:creationId xmlns:a16="http://schemas.microsoft.com/office/drawing/2014/main" id="{BD7CA6D7-3488-72E2-81C3-85C1D8BCF74E}"/>
                  </a:ext>
                </a:extLst>
              </p:cNvPr>
              <p:cNvSpPr/>
              <p:nvPr/>
            </p:nvSpPr>
            <p:spPr>
              <a:xfrm>
                <a:off x="268447" y="4591642"/>
                <a:ext cx="654341" cy="671119"/>
              </a:xfrm>
              <a:prstGeom prst="donut">
                <a:avLst>
                  <a:gd name="adj" fmla="val 1112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90F38A15-8787-05B4-8868-A910DB1EF930}"/>
                  </a:ext>
                </a:extLst>
              </p:cNvPr>
              <p:cNvSpPr txBox="1"/>
              <p:nvPr/>
            </p:nvSpPr>
            <p:spPr>
              <a:xfrm>
                <a:off x="261605" y="4742427"/>
                <a:ext cx="684803" cy="369332"/>
              </a:xfrm>
              <a:prstGeom prst="rect">
                <a:avLst/>
              </a:prstGeom>
              <a:noFill/>
            </p:spPr>
            <p:txBody>
              <a:bodyPr wrap="none" rtlCol="0">
                <a:spAutoFit/>
              </a:bodyPr>
              <a:lstStyle/>
              <a:p>
                <a:r>
                  <a:rPr lang="en-GB" dirty="0">
                    <a:solidFill>
                      <a:schemeClr val="accent1"/>
                    </a:solidFill>
                  </a:rPr>
                  <a:t>ESPP</a:t>
                </a:r>
              </a:p>
            </p:txBody>
          </p:sp>
          <p:sp>
            <p:nvSpPr>
              <p:cNvPr id="8" name="Circle: Hollow 7">
                <a:extLst>
                  <a:ext uri="{FF2B5EF4-FFF2-40B4-BE49-F238E27FC236}">
                    <a16:creationId xmlns:a16="http://schemas.microsoft.com/office/drawing/2014/main" id="{30F17D8C-4866-24AA-7F15-B89C107FD304}"/>
                  </a:ext>
                </a:extLst>
              </p:cNvPr>
              <p:cNvSpPr/>
              <p:nvPr/>
            </p:nvSpPr>
            <p:spPr>
              <a:xfrm>
                <a:off x="2116278" y="4581555"/>
                <a:ext cx="654341" cy="671119"/>
              </a:xfrm>
              <a:prstGeom prst="donut">
                <a:avLst>
                  <a:gd name="adj" fmla="val 1112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EB09B9AF-BD24-B279-396D-E148BE2CC9C2}"/>
                  </a:ext>
                </a:extLst>
              </p:cNvPr>
              <p:cNvSpPr txBox="1"/>
              <p:nvPr/>
            </p:nvSpPr>
            <p:spPr>
              <a:xfrm>
                <a:off x="2116278" y="4757144"/>
                <a:ext cx="665568" cy="461665"/>
              </a:xfrm>
              <a:prstGeom prst="rect">
                <a:avLst/>
              </a:prstGeom>
              <a:noFill/>
            </p:spPr>
            <p:txBody>
              <a:bodyPr wrap="none" rtlCol="0">
                <a:spAutoFit/>
              </a:bodyPr>
              <a:lstStyle/>
              <a:p>
                <a:pPr algn="ctr"/>
                <a:r>
                  <a:rPr lang="en-GB" sz="1200" dirty="0">
                    <a:solidFill>
                      <a:schemeClr val="accent1"/>
                    </a:solidFill>
                  </a:rPr>
                  <a:t>ESPPU </a:t>
                </a:r>
              </a:p>
              <a:p>
                <a:pPr algn="ctr"/>
                <a:r>
                  <a:rPr lang="en-GB" sz="1200" dirty="0">
                    <a:solidFill>
                      <a:schemeClr val="accent1"/>
                    </a:solidFill>
                  </a:rPr>
                  <a:t>#1</a:t>
                </a:r>
              </a:p>
            </p:txBody>
          </p:sp>
          <p:sp>
            <p:nvSpPr>
              <p:cNvPr id="10" name="Circle: Hollow 9">
                <a:extLst>
                  <a:ext uri="{FF2B5EF4-FFF2-40B4-BE49-F238E27FC236}">
                    <a16:creationId xmlns:a16="http://schemas.microsoft.com/office/drawing/2014/main" id="{BA07D7D5-43B3-EACC-6603-2E68235A53AB}"/>
                  </a:ext>
                </a:extLst>
              </p:cNvPr>
              <p:cNvSpPr/>
              <p:nvPr/>
            </p:nvSpPr>
            <p:spPr>
              <a:xfrm>
                <a:off x="4973307" y="4591642"/>
                <a:ext cx="654341" cy="671119"/>
              </a:xfrm>
              <a:prstGeom prst="donut">
                <a:avLst>
                  <a:gd name="adj" fmla="val 1112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F7DDF009-6DCA-0556-F3C3-5EF098FB2AC1}"/>
                  </a:ext>
                </a:extLst>
              </p:cNvPr>
              <p:cNvSpPr txBox="1"/>
              <p:nvPr/>
            </p:nvSpPr>
            <p:spPr>
              <a:xfrm>
                <a:off x="4973307" y="4767231"/>
                <a:ext cx="665568" cy="461665"/>
              </a:xfrm>
              <a:prstGeom prst="rect">
                <a:avLst/>
              </a:prstGeom>
              <a:noFill/>
            </p:spPr>
            <p:txBody>
              <a:bodyPr wrap="none" rtlCol="0">
                <a:spAutoFit/>
              </a:bodyPr>
              <a:lstStyle/>
              <a:p>
                <a:pPr algn="ctr"/>
                <a:r>
                  <a:rPr lang="en-GB" sz="1200" dirty="0">
                    <a:solidFill>
                      <a:schemeClr val="accent1"/>
                    </a:solidFill>
                  </a:rPr>
                  <a:t>ESPPU </a:t>
                </a:r>
              </a:p>
              <a:p>
                <a:pPr algn="ctr"/>
                <a:r>
                  <a:rPr lang="en-GB" sz="1200" dirty="0">
                    <a:solidFill>
                      <a:schemeClr val="accent1"/>
                    </a:solidFill>
                  </a:rPr>
                  <a:t>#2</a:t>
                </a:r>
              </a:p>
            </p:txBody>
          </p:sp>
          <p:sp>
            <p:nvSpPr>
              <p:cNvPr id="12" name="Circle: Hollow 11">
                <a:extLst>
                  <a:ext uri="{FF2B5EF4-FFF2-40B4-BE49-F238E27FC236}">
                    <a16:creationId xmlns:a16="http://schemas.microsoft.com/office/drawing/2014/main" id="{4212CE67-D4FF-D01F-0365-2BCD3218B07B}"/>
                  </a:ext>
                </a:extLst>
              </p:cNvPr>
              <p:cNvSpPr/>
              <p:nvPr/>
            </p:nvSpPr>
            <p:spPr>
              <a:xfrm>
                <a:off x="7430015" y="4591642"/>
                <a:ext cx="654341" cy="671119"/>
              </a:xfrm>
              <a:prstGeom prst="donut">
                <a:avLst>
                  <a:gd name="adj" fmla="val 1112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8D434E29-47EF-658B-BA09-D64E50528358}"/>
                  </a:ext>
                </a:extLst>
              </p:cNvPr>
              <p:cNvSpPr txBox="1"/>
              <p:nvPr/>
            </p:nvSpPr>
            <p:spPr>
              <a:xfrm>
                <a:off x="7430015" y="4767231"/>
                <a:ext cx="665568" cy="461665"/>
              </a:xfrm>
              <a:prstGeom prst="rect">
                <a:avLst/>
              </a:prstGeom>
              <a:noFill/>
            </p:spPr>
            <p:txBody>
              <a:bodyPr wrap="none" rtlCol="0">
                <a:spAutoFit/>
              </a:bodyPr>
              <a:lstStyle/>
              <a:p>
                <a:pPr algn="ctr"/>
                <a:r>
                  <a:rPr lang="en-GB" sz="1200" dirty="0">
                    <a:solidFill>
                      <a:schemeClr val="accent1"/>
                    </a:solidFill>
                  </a:rPr>
                  <a:t>ESPPU </a:t>
                </a:r>
              </a:p>
              <a:p>
                <a:pPr algn="ctr"/>
                <a:r>
                  <a:rPr lang="en-GB" sz="1200" dirty="0">
                    <a:solidFill>
                      <a:schemeClr val="accent1"/>
                    </a:solidFill>
                  </a:rPr>
                  <a:t>#3</a:t>
                </a:r>
              </a:p>
            </p:txBody>
          </p:sp>
        </p:grpSp>
        <p:sp>
          <p:nvSpPr>
            <p:cNvPr id="16" name="TextBox 15">
              <a:extLst>
                <a:ext uri="{FF2B5EF4-FFF2-40B4-BE49-F238E27FC236}">
                  <a16:creationId xmlns:a16="http://schemas.microsoft.com/office/drawing/2014/main" id="{BF914600-F514-18D0-9010-DDE1F84AAA56}"/>
                </a:ext>
              </a:extLst>
            </p:cNvPr>
            <p:cNvSpPr txBox="1"/>
            <p:nvPr/>
          </p:nvSpPr>
          <p:spPr>
            <a:xfrm>
              <a:off x="886434" y="3185997"/>
              <a:ext cx="412589" cy="184666"/>
            </a:xfrm>
            <a:prstGeom prst="rect">
              <a:avLst/>
            </a:prstGeom>
            <a:solidFill>
              <a:srgbClr val="15539F"/>
            </a:solidFill>
          </p:spPr>
          <p:txBody>
            <a:bodyPr wrap="square" rtlCol="0">
              <a:spAutoFit/>
            </a:bodyPr>
            <a:lstStyle/>
            <a:p>
              <a:pPr algn="ctr"/>
              <a:r>
                <a:rPr lang="en-GB" sz="600" dirty="0">
                  <a:solidFill>
                    <a:srgbClr val="F7F8F9"/>
                  </a:solidFill>
                  <a:latin typeface="Arial" panose="020B0604020202020204" pitchFamily="34" charset="0"/>
                  <a:ea typeface="Calibri" panose="020F0502020204030204" pitchFamily="34" charset="0"/>
                  <a:cs typeface="Arial" panose="020B0604020202020204" pitchFamily="34" charset="0"/>
                </a:rPr>
                <a:t>2005</a:t>
              </a:r>
            </a:p>
          </p:txBody>
        </p:sp>
        <p:pic>
          <p:nvPicPr>
            <p:cNvPr id="29" name="Picture 2" descr="HLLHC timeline">
              <a:extLst>
                <a:ext uri="{FF2B5EF4-FFF2-40B4-BE49-F238E27FC236}">
                  <a16:creationId xmlns:a16="http://schemas.microsoft.com/office/drawing/2014/main" id="{6A16943E-014B-4BFA-56DF-78767885FF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532" t="49542" r="12133" b="46904"/>
            <a:stretch>
              <a:fillRect/>
            </a:stretch>
          </p:blipFill>
          <p:spPr bwMode="auto">
            <a:xfrm>
              <a:off x="1299023" y="3181971"/>
              <a:ext cx="220980" cy="1846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LLHC timeline">
              <a:extLst>
                <a:ext uri="{FF2B5EF4-FFF2-40B4-BE49-F238E27FC236}">
                  <a16:creationId xmlns:a16="http://schemas.microsoft.com/office/drawing/2014/main" id="{504CB7DC-87CD-0811-CDB1-1A98A518F3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532" t="49542" r="12133" b="46904"/>
            <a:stretch>
              <a:fillRect/>
            </a:stretch>
          </p:blipFill>
          <p:spPr bwMode="auto">
            <a:xfrm>
              <a:off x="1455233" y="3181971"/>
              <a:ext cx="220980" cy="1846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LLHC timeline">
              <a:extLst>
                <a:ext uri="{FF2B5EF4-FFF2-40B4-BE49-F238E27FC236}">
                  <a16:creationId xmlns:a16="http://schemas.microsoft.com/office/drawing/2014/main" id="{8B31DD23-086B-0D9F-3D73-B5FEB4B3E6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532" t="49542" r="12133" b="46904"/>
            <a:stretch>
              <a:fillRect/>
            </a:stretch>
          </p:blipFill>
          <p:spPr bwMode="auto">
            <a:xfrm>
              <a:off x="1676213" y="3181971"/>
              <a:ext cx="220980" cy="1846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LLHC timeline">
              <a:extLst>
                <a:ext uri="{FF2B5EF4-FFF2-40B4-BE49-F238E27FC236}">
                  <a16:creationId xmlns:a16="http://schemas.microsoft.com/office/drawing/2014/main" id="{32F628C7-58C0-E6AA-9EAE-E255AFC333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532" t="49542" r="12133" b="46904"/>
            <a:stretch>
              <a:fillRect/>
            </a:stretch>
          </p:blipFill>
          <p:spPr bwMode="auto">
            <a:xfrm>
              <a:off x="1805753" y="3181971"/>
              <a:ext cx="220980" cy="18466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Disciplines | Careers at CERN">
            <a:extLst>
              <a:ext uri="{FF2B5EF4-FFF2-40B4-BE49-F238E27FC236}">
                <a16:creationId xmlns:a16="http://schemas.microsoft.com/office/drawing/2014/main" id="{D81CED4C-4507-E18E-5E5B-2D364C9DB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852" y="939656"/>
            <a:ext cx="790341" cy="7931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94C8D56-4995-995D-A44D-89FE8571C385}"/>
              </a:ext>
            </a:extLst>
          </p:cNvPr>
          <p:cNvSpPr>
            <a:spLocks noGrp="1"/>
          </p:cNvSpPr>
          <p:nvPr>
            <p:ph type="sldNum" sz="quarter" idx="12"/>
          </p:nvPr>
        </p:nvSpPr>
        <p:spPr/>
        <p:txBody>
          <a:bodyPr/>
          <a:lstStyle/>
          <a:p>
            <a:fld id="{A013DEDB-DB85-41B3-8D5A-3663735CBEC3}" type="slidenum">
              <a:rPr lang="en-GB" smtClean="0"/>
              <a:t>18</a:t>
            </a:fld>
            <a:endParaRPr lang="en-GB"/>
          </a:p>
        </p:txBody>
      </p:sp>
      <p:sp>
        <p:nvSpPr>
          <p:cNvPr id="2" name="Title 1">
            <a:extLst>
              <a:ext uri="{FF2B5EF4-FFF2-40B4-BE49-F238E27FC236}">
                <a16:creationId xmlns:a16="http://schemas.microsoft.com/office/drawing/2014/main" id="{476361F8-549E-211B-A4AF-B497FAD04EEA}"/>
              </a:ext>
            </a:extLst>
          </p:cNvPr>
          <p:cNvSpPr>
            <a:spLocks noGrp="1"/>
          </p:cNvSpPr>
          <p:nvPr>
            <p:ph type="title"/>
          </p:nvPr>
        </p:nvSpPr>
        <p:spPr/>
        <p:txBody>
          <a:bodyPr>
            <a:normAutofit fontScale="90000"/>
          </a:bodyPr>
          <a:lstStyle/>
          <a:p>
            <a:r>
              <a:rPr lang="en-GB" dirty="0"/>
              <a:t>CERN Flagship Timeline</a:t>
            </a:r>
            <a:endParaRPr lang="en-GB" noProof="0" dirty="0"/>
          </a:p>
        </p:txBody>
      </p:sp>
    </p:spTree>
    <p:extLst>
      <p:ext uri="{BB962C8B-B14F-4D97-AF65-F5344CB8AC3E}">
        <p14:creationId xmlns:p14="http://schemas.microsoft.com/office/powerpoint/2010/main" val="251447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FD35-116A-ADFB-F564-92E04394761D}"/>
              </a:ext>
            </a:extLst>
          </p:cNvPr>
          <p:cNvSpPr>
            <a:spLocks noGrp="1"/>
          </p:cNvSpPr>
          <p:nvPr>
            <p:ph type="title"/>
          </p:nvPr>
        </p:nvSpPr>
        <p:spPr/>
        <p:txBody>
          <a:bodyPr>
            <a:noAutofit/>
          </a:bodyPr>
          <a:lstStyle/>
          <a:p>
            <a:r>
              <a:rPr lang="en-GB" sz="2800" noProof="0" dirty="0"/>
              <a:t>2005 European Strategy for Particle Physics</a:t>
            </a:r>
          </a:p>
        </p:txBody>
      </p:sp>
      <p:sp>
        <p:nvSpPr>
          <p:cNvPr id="3" name="Content Placeholder 2">
            <a:extLst>
              <a:ext uri="{FF2B5EF4-FFF2-40B4-BE49-F238E27FC236}">
                <a16:creationId xmlns:a16="http://schemas.microsoft.com/office/drawing/2014/main" id="{FC2432D8-2670-3024-44E7-0E493899A1B5}"/>
              </a:ext>
            </a:extLst>
          </p:cNvPr>
          <p:cNvSpPr>
            <a:spLocks noGrp="1"/>
          </p:cNvSpPr>
          <p:nvPr>
            <p:ph idx="1"/>
          </p:nvPr>
        </p:nvSpPr>
        <p:spPr>
          <a:xfrm>
            <a:off x="0" y="1678732"/>
            <a:ext cx="4108446" cy="3800920"/>
          </a:xfrm>
        </p:spPr>
        <p:txBody>
          <a:bodyPr>
            <a:normAutofit/>
          </a:bodyPr>
          <a:lstStyle/>
          <a:p>
            <a:r>
              <a:rPr lang="en-GB" sz="1200" noProof="0" dirty="0">
                <a:solidFill>
                  <a:schemeClr val="accent4"/>
                </a:solidFill>
              </a:rPr>
              <a:t>Europe needed to agree on a</a:t>
            </a:r>
            <a:r>
              <a:rPr lang="en-GB" sz="1200" b="1" noProof="0" dirty="0">
                <a:solidFill>
                  <a:schemeClr val="accent4"/>
                </a:solidFill>
              </a:rPr>
              <a:t> single long-term plan</a:t>
            </a:r>
          </a:p>
          <a:p>
            <a:r>
              <a:rPr lang="en-GB" sz="1200" b="1" noProof="0" dirty="0">
                <a:solidFill>
                  <a:schemeClr val="accent4"/>
                </a:solidFill>
              </a:rPr>
              <a:t>Community </a:t>
            </a:r>
            <a:r>
              <a:rPr lang="en-GB" sz="1200" b="1" dirty="0">
                <a:solidFill>
                  <a:schemeClr val="accent4"/>
                </a:solidFill>
              </a:rPr>
              <a:t>input + strategy group</a:t>
            </a:r>
          </a:p>
          <a:p>
            <a:r>
              <a:rPr lang="en-GB" sz="1200" noProof="0" dirty="0">
                <a:solidFill>
                  <a:schemeClr val="accent4"/>
                </a:solidFill>
              </a:rPr>
              <a:t>Delivery and exploitation of the </a:t>
            </a:r>
            <a:r>
              <a:rPr lang="en-GB" sz="1200" b="1" noProof="0" dirty="0">
                <a:solidFill>
                  <a:schemeClr val="accent4"/>
                </a:solidFill>
              </a:rPr>
              <a:t>LHC top priority</a:t>
            </a:r>
          </a:p>
          <a:p>
            <a:r>
              <a:rPr lang="en-GB" sz="1200" noProof="0" dirty="0">
                <a:solidFill>
                  <a:schemeClr val="accent4"/>
                </a:solidFill>
              </a:rPr>
              <a:t>Hints at significant </a:t>
            </a:r>
            <a:r>
              <a:rPr lang="en-GB" sz="1200" b="1" noProof="0" dirty="0">
                <a:solidFill>
                  <a:schemeClr val="accent4"/>
                </a:solidFill>
              </a:rPr>
              <a:t>LHC upgrade</a:t>
            </a:r>
          </a:p>
          <a:p>
            <a:r>
              <a:rPr lang="en-GB" sz="1200" dirty="0">
                <a:solidFill>
                  <a:schemeClr val="accent4"/>
                </a:solidFill>
              </a:rPr>
              <a:t>Ramp up </a:t>
            </a:r>
            <a:r>
              <a:rPr lang="en-GB" sz="1200" b="1" dirty="0">
                <a:solidFill>
                  <a:schemeClr val="accent4"/>
                </a:solidFill>
              </a:rPr>
              <a:t>accelerator &amp; detector R&amp;D for post-LHC</a:t>
            </a:r>
          </a:p>
          <a:p>
            <a:r>
              <a:rPr lang="en-GB" sz="1200" noProof="0" dirty="0">
                <a:solidFill>
                  <a:schemeClr val="accent4"/>
                </a:solidFill>
              </a:rPr>
              <a:t>Eur</a:t>
            </a:r>
            <a:r>
              <a:rPr lang="en-GB" sz="1200" dirty="0" err="1">
                <a:solidFill>
                  <a:schemeClr val="accent4"/>
                </a:solidFill>
              </a:rPr>
              <a:t>ope</a:t>
            </a:r>
            <a:r>
              <a:rPr lang="en-GB" sz="1200" dirty="0">
                <a:solidFill>
                  <a:schemeClr val="accent4"/>
                </a:solidFill>
              </a:rPr>
              <a:t> should </a:t>
            </a:r>
            <a:r>
              <a:rPr lang="en-GB" sz="1200" b="1" dirty="0">
                <a:solidFill>
                  <a:schemeClr val="accent4"/>
                </a:solidFill>
              </a:rPr>
              <a:t>lead and co-ordinate internationally</a:t>
            </a:r>
          </a:p>
          <a:p>
            <a:r>
              <a:rPr lang="en-GB" sz="1200" noProof="0" dirty="0">
                <a:solidFill>
                  <a:schemeClr val="accent4"/>
                </a:solidFill>
              </a:rPr>
              <a:t>Potential linear collider collaboration</a:t>
            </a:r>
          </a:p>
          <a:p>
            <a:r>
              <a:rPr lang="en-GB" sz="1200" dirty="0">
                <a:solidFill>
                  <a:schemeClr val="accent4"/>
                </a:solidFill>
              </a:rPr>
              <a:t>Participation in global neutrino programme</a:t>
            </a:r>
          </a:p>
          <a:p>
            <a:r>
              <a:rPr lang="en-GB" sz="1200" noProof="0" dirty="0">
                <a:solidFill>
                  <a:schemeClr val="accent4"/>
                </a:solidFill>
              </a:rPr>
              <a:t>Foresaw increased collaboration with astro-particle &amp; nuclear physics</a:t>
            </a:r>
          </a:p>
          <a:p>
            <a:r>
              <a:rPr lang="en-GB" sz="1200" dirty="0">
                <a:solidFill>
                  <a:schemeClr val="accent4"/>
                </a:solidFill>
              </a:rPr>
              <a:t>Recognised importance of communications and technology transfer</a:t>
            </a:r>
            <a:endParaRPr lang="en-GB" sz="1200" noProof="0" dirty="0">
              <a:solidFill>
                <a:schemeClr val="accent4"/>
              </a:solidFill>
            </a:endParaRPr>
          </a:p>
        </p:txBody>
      </p:sp>
      <p:pic>
        <p:nvPicPr>
          <p:cNvPr id="5" name="Picture 4">
            <a:hlinkClick r:id="rId3"/>
            <a:extLst>
              <a:ext uri="{FF2B5EF4-FFF2-40B4-BE49-F238E27FC236}">
                <a16:creationId xmlns:a16="http://schemas.microsoft.com/office/drawing/2014/main" id="{03A48550-684F-0FFD-2B52-12C8B525CD6E}"/>
              </a:ext>
            </a:extLst>
          </p:cNvPr>
          <p:cNvPicPr>
            <a:picLocks noChangeAspect="1"/>
          </p:cNvPicPr>
          <p:nvPr/>
        </p:nvPicPr>
        <p:blipFill>
          <a:blip r:embed="rId4"/>
          <a:srcRect b="1654"/>
          <a:stretch>
            <a:fillRect/>
          </a:stretch>
        </p:blipFill>
        <p:spPr>
          <a:xfrm>
            <a:off x="3999034" y="867699"/>
            <a:ext cx="3930179" cy="5422986"/>
          </a:xfrm>
          <a:prstGeom prst="rect">
            <a:avLst/>
          </a:prstGeom>
        </p:spPr>
      </p:pic>
      <p:pic>
        <p:nvPicPr>
          <p:cNvPr id="7" name="Picture 6">
            <a:hlinkClick r:id="rId3"/>
            <a:extLst>
              <a:ext uri="{FF2B5EF4-FFF2-40B4-BE49-F238E27FC236}">
                <a16:creationId xmlns:a16="http://schemas.microsoft.com/office/drawing/2014/main" id="{A2330483-8FB9-A314-92E2-B978C9DC2910}"/>
              </a:ext>
            </a:extLst>
          </p:cNvPr>
          <p:cNvPicPr>
            <a:picLocks noChangeAspect="1"/>
          </p:cNvPicPr>
          <p:nvPr/>
        </p:nvPicPr>
        <p:blipFill>
          <a:blip r:embed="rId5"/>
          <a:stretch>
            <a:fillRect/>
          </a:stretch>
        </p:blipFill>
        <p:spPr>
          <a:xfrm>
            <a:off x="7990173" y="867699"/>
            <a:ext cx="3930179" cy="5422986"/>
          </a:xfrm>
          <a:prstGeom prst="rect">
            <a:avLst/>
          </a:prstGeom>
        </p:spPr>
      </p:pic>
      <p:sp>
        <p:nvSpPr>
          <p:cNvPr id="4" name="Slide Number Placeholder 3">
            <a:extLst>
              <a:ext uri="{FF2B5EF4-FFF2-40B4-BE49-F238E27FC236}">
                <a16:creationId xmlns:a16="http://schemas.microsoft.com/office/drawing/2014/main" id="{F7DC1C1F-4969-47C8-F537-69EF9AD1F76C}"/>
              </a:ext>
            </a:extLst>
          </p:cNvPr>
          <p:cNvSpPr>
            <a:spLocks noGrp="1"/>
          </p:cNvSpPr>
          <p:nvPr>
            <p:ph type="sldNum" sz="quarter" idx="12"/>
          </p:nvPr>
        </p:nvSpPr>
        <p:spPr/>
        <p:txBody>
          <a:bodyPr/>
          <a:lstStyle/>
          <a:p>
            <a:fld id="{A013DEDB-DB85-41B3-8D5A-3663735CBEC3}" type="slidenum">
              <a:rPr lang="en-GB" smtClean="0"/>
              <a:t>19</a:t>
            </a:fld>
            <a:endParaRPr lang="en-GB"/>
          </a:p>
        </p:txBody>
      </p:sp>
    </p:spTree>
    <p:extLst>
      <p:ext uri="{BB962C8B-B14F-4D97-AF65-F5344CB8AC3E}">
        <p14:creationId xmlns:p14="http://schemas.microsoft.com/office/powerpoint/2010/main" val="32299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ccelerating into the future Seventy years after construction began on CERN’s still-operational Proton Synchrotron (above, left), a new generation of researchers is being called upon to help conceive a programme for the next 70 years of high-energy physics. Credit: ©CERN/artist: A Roy">
            <a:hlinkClick r:id="rId3"/>
            <a:extLst>
              <a:ext uri="{FF2B5EF4-FFF2-40B4-BE49-F238E27FC236}">
                <a16:creationId xmlns:a16="http://schemas.microsoft.com/office/drawing/2014/main" id="{BA47EEF1-4501-8FEE-C4BE-C95F2E664F8D}"/>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4922044" y="0"/>
            <a:ext cx="7280714" cy="6880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A23B76-D1BD-A303-7297-6FD4A4C099DC}"/>
              </a:ext>
            </a:extLst>
          </p:cNvPr>
          <p:cNvSpPr>
            <a:spLocks noGrp="1"/>
          </p:cNvSpPr>
          <p:nvPr>
            <p:ph type="title"/>
          </p:nvPr>
        </p:nvSpPr>
        <p:spPr>
          <a:xfrm>
            <a:off x="761314" y="199016"/>
            <a:ext cx="3420931" cy="662782"/>
          </a:xfrm>
        </p:spPr>
        <p:txBody>
          <a:bodyPr>
            <a:normAutofit fontScale="90000"/>
          </a:bodyPr>
          <a:lstStyle/>
          <a:p>
            <a:r>
              <a:rPr lang="en-GB" noProof="0" dirty="0"/>
              <a:t>The Journey</a:t>
            </a:r>
          </a:p>
        </p:txBody>
      </p:sp>
      <p:sp>
        <p:nvSpPr>
          <p:cNvPr id="3" name="Content Placeholder 2">
            <a:extLst>
              <a:ext uri="{FF2B5EF4-FFF2-40B4-BE49-F238E27FC236}">
                <a16:creationId xmlns:a16="http://schemas.microsoft.com/office/drawing/2014/main" id="{8F91EC6C-8DB7-4981-379F-BD9770DC55A9}"/>
              </a:ext>
            </a:extLst>
          </p:cNvPr>
          <p:cNvSpPr>
            <a:spLocks noGrp="1"/>
          </p:cNvSpPr>
          <p:nvPr>
            <p:ph idx="1"/>
          </p:nvPr>
        </p:nvSpPr>
        <p:spPr>
          <a:xfrm>
            <a:off x="175510" y="1340607"/>
            <a:ext cx="4592540" cy="5318377"/>
          </a:xfrm>
        </p:spPr>
        <p:txBody>
          <a:bodyPr>
            <a:normAutofit/>
          </a:bodyPr>
          <a:lstStyle/>
          <a:p>
            <a:pPr marL="0" indent="0" algn="ctr">
              <a:spcAft>
                <a:spcPts val="600"/>
              </a:spcAft>
              <a:buNone/>
            </a:pPr>
            <a:r>
              <a:rPr lang="en-GB" noProof="0" dirty="0"/>
              <a:t>Table-top → big science</a:t>
            </a:r>
          </a:p>
          <a:p>
            <a:pPr marL="0" indent="0" algn="ctr">
              <a:spcAft>
                <a:spcPts val="600"/>
              </a:spcAft>
              <a:buNone/>
            </a:pPr>
            <a:r>
              <a:rPr lang="en-GB" noProof="0" dirty="0"/>
              <a:t>Nobels → Nukes</a:t>
            </a:r>
          </a:p>
          <a:p>
            <a:pPr marL="0" indent="0" algn="ctr">
              <a:spcAft>
                <a:spcPts val="600"/>
              </a:spcAft>
              <a:buNone/>
            </a:pPr>
            <a:r>
              <a:rPr lang="en-GB" noProof="0" dirty="0"/>
              <a:t>Science for Peace</a:t>
            </a:r>
          </a:p>
          <a:p>
            <a:pPr marL="0" indent="0" algn="ctr">
              <a:spcAft>
                <a:spcPts val="600"/>
              </a:spcAft>
              <a:buNone/>
            </a:pPr>
            <a:r>
              <a:rPr lang="en-GB" noProof="0" dirty="0"/>
              <a:t>CERN (&amp; RAL)</a:t>
            </a:r>
          </a:p>
          <a:p>
            <a:pPr marL="0" indent="0" algn="ctr">
              <a:spcAft>
                <a:spcPts val="600"/>
              </a:spcAft>
              <a:buNone/>
            </a:pPr>
            <a:r>
              <a:rPr lang="en-GB" noProof="0" dirty="0"/>
              <a:t>European Strategy for Particle Physics (ESPP)</a:t>
            </a:r>
          </a:p>
          <a:p>
            <a:pPr marL="0" indent="0" algn="ctr">
              <a:spcAft>
                <a:spcPts val="600"/>
              </a:spcAft>
              <a:buNone/>
            </a:pPr>
            <a:r>
              <a:rPr lang="en-GB" noProof="0" dirty="0"/>
              <a:t>2026 ESPP Update</a:t>
            </a:r>
          </a:p>
          <a:p>
            <a:pPr marL="0" indent="0" algn="ctr">
              <a:spcAft>
                <a:spcPts val="600"/>
              </a:spcAft>
              <a:buNone/>
            </a:pPr>
            <a:r>
              <a:rPr lang="en-GB" noProof="0" dirty="0"/>
              <a:t>The Future</a:t>
            </a:r>
          </a:p>
          <a:p>
            <a:pPr marL="0" indent="0" algn="ctr">
              <a:spcAft>
                <a:spcPts val="600"/>
              </a:spcAft>
              <a:buNone/>
            </a:pPr>
            <a:r>
              <a:rPr lang="en-GB" dirty="0"/>
              <a:t>The Cost</a:t>
            </a:r>
            <a:endParaRPr lang="en-GB" noProof="0" dirty="0"/>
          </a:p>
        </p:txBody>
      </p:sp>
      <p:sp>
        <p:nvSpPr>
          <p:cNvPr id="5" name="TextBox 4">
            <a:extLst>
              <a:ext uri="{FF2B5EF4-FFF2-40B4-BE49-F238E27FC236}">
                <a16:creationId xmlns:a16="http://schemas.microsoft.com/office/drawing/2014/main" id="{4E7579A1-A8A5-02BE-CEDE-C1C55FA16738}"/>
              </a:ext>
            </a:extLst>
          </p:cNvPr>
          <p:cNvSpPr txBox="1"/>
          <p:nvPr/>
        </p:nvSpPr>
        <p:spPr>
          <a:xfrm rot="18939614">
            <a:off x="7561190" y="5975687"/>
            <a:ext cx="2066591" cy="307777"/>
          </a:xfrm>
          <a:prstGeom prst="rect">
            <a:avLst/>
          </a:prstGeom>
          <a:noFill/>
        </p:spPr>
        <p:txBody>
          <a:bodyPr wrap="none" rtlCol="0">
            <a:spAutoFit/>
          </a:bodyPr>
          <a:lstStyle/>
          <a:p>
            <a:r>
              <a:rPr lang="en-GB" sz="1400" dirty="0">
                <a:solidFill>
                  <a:schemeClr val="bg2"/>
                </a:solidFill>
              </a:rPr>
              <a:t>© CERN / A. Roy (artist)</a:t>
            </a:r>
          </a:p>
        </p:txBody>
      </p:sp>
      <p:sp>
        <p:nvSpPr>
          <p:cNvPr id="6" name="Slide Number Placeholder 5">
            <a:extLst>
              <a:ext uri="{FF2B5EF4-FFF2-40B4-BE49-F238E27FC236}">
                <a16:creationId xmlns:a16="http://schemas.microsoft.com/office/drawing/2014/main" id="{45C316A8-9E49-7B4D-62D5-84406E68F9C5}"/>
              </a:ext>
            </a:extLst>
          </p:cNvPr>
          <p:cNvSpPr>
            <a:spLocks noGrp="1"/>
          </p:cNvSpPr>
          <p:nvPr>
            <p:ph type="sldNum" sz="quarter" idx="12"/>
          </p:nvPr>
        </p:nvSpPr>
        <p:spPr/>
        <p:txBody>
          <a:bodyPr/>
          <a:lstStyle/>
          <a:p>
            <a:fld id="{A013DEDB-DB85-41B3-8D5A-3663735CBEC3}" type="slidenum">
              <a:rPr lang="en-GB" smtClean="0"/>
              <a:t>2</a:t>
            </a:fld>
            <a:endParaRPr lang="en-GB"/>
          </a:p>
        </p:txBody>
      </p:sp>
    </p:spTree>
    <p:extLst>
      <p:ext uri="{BB962C8B-B14F-4D97-AF65-F5344CB8AC3E}">
        <p14:creationId xmlns:p14="http://schemas.microsoft.com/office/powerpoint/2010/main" val="4010521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C385B-D89A-146F-DAF0-EC5A83C21328}"/>
              </a:ext>
            </a:extLst>
          </p:cNvPr>
          <p:cNvSpPr>
            <a:spLocks noGrp="1"/>
          </p:cNvSpPr>
          <p:nvPr>
            <p:ph type="title"/>
          </p:nvPr>
        </p:nvSpPr>
        <p:spPr/>
        <p:txBody>
          <a:bodyPr>
            <a:normAutofit fontScale="90000"/>
          </a:bodyPr>
          <a:lstStyle/>
          <a:p>
            <a:r>
              <a:rPr lang="en-GB" dirty="0"/>
              <a:t>2013 ESPPU #1</a:t>
            </a:r>
          </a:p>
        </p:txBody>
      </p:sp>
      <p:pic>
        <p:nvPicPr>
          <p:cNvPr id="9" name="Picture 8">
            <a:hlinkClick r:id="rId3"/>
            <a:extLst>
              <a:ext uri="{FF2B5EF4-FFF2-40B4-BE49-F238E27FC236}">
                <a16:creationId xmlns:a16="http://schemas.microsoft.com/office/drawing/2014/main" id="{4AF5A551-AF95-8285-2208-FA6E33F1B13A}"/>
              </a:ext>
            </a:extLst>
          </p:cNvPr>
          <p:cNvPicPr>
            <a:picLocks noChangeAspect="1"/>
          </p:cNvPicPr>
          <p:nvPr/>
        </p:nvPicPr>
        <p:blipFill>
          <a:blip r:embed="rId4"/>
          <a:stretch>
            <a:fillRect/>
          </a:stretch>
        </p:blipFill>
        <p:spPr>
          <a:xfrm>
            <a:off x="8673116" y="1630215"/>
            <a:ext cx="3484380" cy="4727455"/>
          </a:xfrm>
          <a:prstGeom prst="rect">
            <a:avLst/>
          </a:prstGeom>
        </p:spPr>
      </p:pic>
      <p:sp>
        <p:nvSpPr>
          <p:cNvPr id="4" name="Slide Number Placeholder 3">
            <a:extLst>
              <a:ext uri="{FF2B5EF4-FFF2-40B4-BE49-F238E27FC236}">
                <a16:creationId xmlns:a16="http://schemas.microsoft.com/office/drawing/2014/main" id="{21E358A9-F74B-C5A0-62AE-BD544E65D848}"/>
              </a:ext>
            </a:extLst>
          </p:cNvPr>
          <p:cNvSpPr>
            <a:spLocks noGrp="1"/>
          </p:cNvSpPr>
          <p:nvPr>
            <p:ph type="sldNum" sz="quarter" idx="12"/>
          </p:nvPr>
        </p:nvSpPr>
        <p:spPr/>
        <p:txBody>
          <a:bodyPr/>
          <a:lstStyle/>
          <a:p>
            <a:fld id="{A013DEDB-DB85-41B3-8D5A-3663735CBEC3}" type="slidenum">
              <a:rPr lang="en-GB" smtClean="0"/>
              <a:t>20</a:t>
            </a:fld>
            <a:endParaRPr lang="en-GB"/>
          </a:p>
        </p:txBody>
      </p:sp>
      <p:sp>
        <p:nvSpPr>
          <p:cNvPr id="3" name="Content Placeholder 2">
            <a:extLst>
              <a:ext uri="{FF2B5EF4-FFF2-40B4-BE49-F238E27FC236}">
                <a16:creationId xmlns:a16="http://schemas.microsoft.com/office/drawing/2014/main" id="{02ABAC43-CD8A-5A8A-2BEA-E635194E96C4}"/>
              </a:ext>
            </a:extLst>
          </p:cNvPr>
          <p:cNvSpPr txBox="1">
            <a:spLocks/>
          </p:cNvSpPr>
          <p:nvPr/>
        </p:nvSpPr>
        <p:spPr>
          <a:xfrm>
            <a:off x="1275" y="600822"/>
            <a:ext cx="2242209" cy="5697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solidFill>
                  <a:schemeClr val="tx2"/>
                </a:solidFill>
              </a:rPr>
              <a:t>LHC</a:t>
            </a:r>
            <a:r>
              <a:rPr lang="en-GB" sz="1200" dirty="0">
                <a:solidFill>
                  <a:schemeClr val="tx2"/>
                </a:solidFill>
              </a:rPr>
              <a:t> top priority</a:t>
            </a:r>
          </a:p>
          <a:p>
            <a:r>
              <a:rPr lang="en-GB" sz="1200" b="1" dirty="0">
                <a:solidFill>
                  <a:schemeClr val="tx2"/>
                </a:solidFill>
              </a:rPr>
              <a:t>High Luminosity LHC </a:t>
            </a:r>
            <a:r>
              <a:rPr lang="en-GB" sz="1200" dirty="0">
                <a:solidFill>
                  <a:schemeClr val="tx2"/>
                </a:solidFill>
              </a:rPr>
              <a:t>upgrade</a:t>
            </a:r>
          </a:p>
          <a:p>
            <a:r>
              <a:rPr lang="en-GB" sz="1200" b="1" dirty="0">
                <a:solidFill>
                  <a:schemeClr val="tx2"/>
                </a:solidFill>
              </a:rPr>
              <a:t>Design LHC successor </a:t>
            </a:r>
            <a:r>
              <a:rPr lang="en-GB" sz="1200" dirty="0">
                <a:solidFill>
                  <a:schemeClr val="tx2"/>
                </a:solidFill>
              </a:rPr>
              <a:t>p-p or e– e+</a:t>
            </a:r>
          </a:p>
          <a:p>
            <a:pPr lvl="1"/>
            <a:r>
              <a:rPr lang="en-GB" sz="900" dirty="0">
                <a:solidFill>
                  <a:schemeClr val="tx2"/>
                </a:solidFill>
              </a:rPr>
              <a:t>Corresponding accelerator &amp; detector R&amp;D </a:t>
            </a:r>
          </a:p>
          <a:p>
            <a:pPr lvl="1"/>
            <a:r>
              <a:rPr lang="en-GB" sz="900" dirty="0">
                <a:solidFill>
                  <a:schemeClr val="tx2"/>
                </a:solidFill>
              </a:rPr>
              <a:t>Strong case for e– e+</a:t>
            </a:r>
          </a:p>
          <a:p>
            <a:pPr lvl="1"/>
            <a:r>
              <a:rPr lang="en-GB" sz="900" dirty="0">
                <a:solidFill>
                  <a:schemeClr val="tx2"/>
                </a:solidFill>
              </a:rPr>
              <a:t>Europe looks to Japan (ILC)</a:t>
            </a:r>
          </a:p>
          <a:p>
            <a:r>
              <a:rPr lang="en-GB" sz="1200" dirty="0">
                <a:solidFill>
                  <a:schemeClr val="tx2"/>
                </a:solidFill>
              </a:rPr>
              <a:t>Long baseline neutrino support</a:t>
            </a:r>
          </a:p>
          <a:p>
            <a:r>
              <a:rPr lang="en-GB" sz="1200" dirty="0">
                <a:solidFill>
                  <a:schemeClr val="tx2"/>
                </a:solidFill>
              </a:rPr>
              <a:t>Diverse theory programme</a:t>
            </a:r>
          </a:p>
          <a:p>
            <a:r>
              <a:rPr lang="en-GB" sz="1200" dirty="0">
                <a:solidFill>
                  <a:schemeClr val="tx2"/>
                </a:solidFill>
              </a:rPr>
              <a:t>Low energy precision measurements</a:t>
            </a:r>
          </a:p>
          <a:p>
            <a:r>
              <a:rPr lang="en-GB" sz="1200" dirty="0">
                <a:solidFill>
                  <a:schemeClr val="tx2"/>
                </a:solidFill>
              </a:rPr>
              <a:t>Detector R&amp;D programmes</a:t>
            </a:r>
          </a:p>
          <a:p>
            <a:r>
              <a:rPr lang="en-GB" sz="1200" dirty="0">
                <a:solidFill>
                  <a:schemeClr val="tx2"/>
                </a:solidFill>
              </a:rPr>
              <a:t>Synergies with nuclear / astro-particle physics</a:t>
            </a:r>
          </a:p>
          <a:p>
            <a:r>
              <a:rPr lang="en-GB" sz="1200" dirty="0">
                <a:solidFill>
                  <a:schemeClr val="tx2"/>
                </a:solidFill>
              </a:rPr>
              <a:t>Impact</a:t>
            </a:r>
          </a:p>
          <a:p>
            <a:pPr lvl="1"/>
            <a:r>
              <a:rPr lang="en-GB" sz="900" dirty="0">
                <a:solidFill>
                  <a:schemeClr val="tx2"/>
                </a:solidFill>
              </a:rPr>
              <a:t>Knowledge transfer</a:t>
            </a:r>
          </a:p>
          <a:p>
            <a:pPr lvl="1"/>
            <a:r>
              <a:rPr lang="en-GB" sz="900" dirty="0">
                <a:solidFill>
                  <a:schemeClr val="tx2"/>
                </a:solidFill>
              </a:rPr>
              <a:t>Education &amp; training</a:t>
            </a:r>
          </a:p>
          <a:p>
            <a:r>
              <a:rPr lang="en-GB" sz="1200" dirty="0">
                <a:solidFill>
                  <a:schemeClr val="tx2"/>
                </a:solidFill>
              </a:rPr>
              <a:t>Outreach &amp; communication</a:t>
            </a:r>
          </a:p>
        </p:txBody>
      </p:sp>
      <p:pic>
        <p:nvPicPr>
          <p:cNvPr id="7" name="Content Placeholder 6">
            <a:hlinkClick r:id="rId3"/>
            <a:extLst>
              <a:ext uri="{FF2B5EF4-FFF2-40B4-BE49-F238E27FC236}">
                <a16:creationId xmlns:a16="http://schemas.microsoft.com/office/drawing/2014/main" id="{13178AF2-91CE-860C-1FA8-8F369D18A60D}"/>
              </a:ext>
            </a:extLst>
          </p:cNvPr>
          <p:cNvPicPr>
            <a:picLocks noGrp="1" noChangeAspect="1"/>
          </p:cNvPicPr>
          <p:nvPr>
            <p:ph idx="1"/>
          </p:nvPr>
        </p:nvPicPr>
        <p:blipFill>
          <a:blip r:embed="rId5"/>
          <a:stretch>
            <a:fillRect/>
          </a:stretch>
        </p:blipFill>
        <p:spPr>
          <a:xfrm>
            <a:off x="5515547" y="1178402"/>
            <a:ext cx="3334107" cy="4542117"/>
          </a:xfrm>
          <a:prstGeom prst="rect">
            <a:avLst/>
          </a:prstGeom>
        </p:spPr>
      </p:pic>
      <p:pic>
        <p:nvPicPr>
          <p:cNvPr id="5" name="Picture 4">
            <a:hlinkClick r:id="rId3"/>
            <a:extLst>
              <a:ext uri="{FF2B5EF4-FFF2-40B4-BE49-F238E27FC236}">
                <a16:creationId xmlns:a16="http://schemas.microsoft.com/office/drawing/2014/main" id="{1CF2D046-57D3-8783-3267-424D7970522F}"/>
              </a:ext>
            </a:extLst>
          </p:cNvPr>
          <p:cNvPicPr>
            <a:picLocks noChangeAspect="1"/>
          </p:cNvPicPr>
          <p:nvPr/>
        </p:nvPicPr>
        <p:blipFill>
          <a:blip r:embed="rId6"/>
          <a:stretch>
            <a:fillRect/>
          </a:stretch>
        </p:blipFill>
        <p:spPr>
          <a:xfrm>
            <a:off x="2243484" y="686883"/>
            <a:ext cx="3484379" cy="4783958"/>
          </a:xfrm>
          <a:prstGeom prst="rect">
            <a:avLst/>
          </a:prstGeom>
        </p:spPr>
      </p:pic>
    </p:spTree>
    <p:extLst>
      <p:ext uri="{BB962C8B-B14F-4D97-AF65-F5344CB8AC3E}">
        <p14:creationId xmlns:p14="http://schemas.microsoft.com/office/powerpoint/2010/main" val="3292998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F2E45-B87B-DFE5-A440-857F55B4BE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47FF96-04CA-C2E0-85AE-B73E70F684DF}"/>
              </a:ext>
            </a:extLst>
          </p:cNvPr>
          <p:cNvSpPr>
            <a:spLocks noGrp="1"/>
          </p:cNvSpPr>
          <p:nvPr>
            <p:ph type="title"/>
          </p:nvPr>
        </p:nvSpPr>
        <p:spPr/>
        <p:txBody>
          <a:bodyPr>
            <a:normAutofit fontScale="90000"/>
          </a:bodyPr>
          <a:lstStyle/>
          <a:p>
            <a:r>
              <a:rPr lang="en-GB" dirty="0"/>
              <a:t>2013 ESPPU #1</a:t>
            </a:r>
          </a:p>
        </p:txBody>
      </p:sp>
      <p:pic>
        <p:nvPicPr>
          <p:cNvPr id="9" name="Picture 8">
            <a:hlinkClick r:id="rId3"/>
            <a:extLst>
              <a:ext uri="{FF2B5EF4-FFF2-40B4-BE49-F238E27FC236}">
                <a16:creationId xmlns:a16="http://schemas.microsoft.com/office/drawing/2014/main" id="{DC061DD5-A9D7-FBD9-43C1-889E794365A8}"/>
              </a:ext>
            </a:extLst>
          </p:cNvPr>
          <p:cNvPicPr>
            <a:picLocks noChangeAspect="1"/>
          </p:cNvPicPr>
          <p:nvPr/>
        </p:nvPicPr>
        <p:blipFill>
          <a:blip r:embed="rId4"/>
          <a:stretch>
            <a:fillRect/>
          </a:stretch>
        </p:blipFill>
        <p:spPr>
          <a:xfrm>
            <a:off x="8673116" y="1630215"/>
            <a:ext cx="3484380" cy="4727455"/>
          </a:xfrm>
          <a:prstGeom prst="rect">
            <a:avLst/>
          </a:prstGeom>
        </p:spPr>
      </p:pic>
      <p:sp>
        <p:nvSpPr>
          <p:cNvPr id="4" name="Slide Number Placeholder 3">
            <a:extLst>
              <a:ext uri="{FF2B5EF4-FFF2-40B4-BE49-F238E27FC236}">
                <a16:creationId xmlns:a16="http://schemas.microsoft.com/office/drawing/2014/main" id="{340653D9-3E47-92F2-2B43-63106341FA0B}"/>
              </a:ext>
            </a:extLst>
          </p:cNvPr>
          <p:cNvSpPr>
            <a:spLocks noGrp="1"/>
          </p:cNvSpPr>
          <p:nvPr>
            <p:ph type="sldNum" sz="quarter" idx="12"/>
          </p:nvPr>
        </p:nvSpPr>
        <p:spPr/>
        <p:txBody>
          <a:bodyPr/>
          <a:lstStyle/>
          <a:p>
            <a:fld id="{A013DEDB-DB85-41B3-8D5A-3663735CBEC3}" type="slidenum">
              <a:rPr lang="en-GB" smtClean="0"/>
              <a:t>21</a:t>
            </a:fld>
            <a:endParaRPr lang="en-GB"/>
          </a:p>
        </p:txBody>
      </p:sp>
      <p:sp>
        <p:nvSpPr>
          <p:cNvPr id="3" name="Content Placeholder 2">
            <a:extLst>
              <a:ext uri="{FF2B5EF4-FFF2-40B4-BE49-F238E27FC236}">
                <a16:creationId xmlns:a16="http://schemas.microsoft.com/office/drawing/2014/main" id="{EF7C2B34-8C56-0695-10D6-17F8717A6EE0}"/>
              </a:ext>
            </a:extLst>
          </p:cNvPr>
          <p:cNvSpPr txBox="1">
            <a:spLocks/>
          </p:cNvSpPr>
          <p:nvPr/>
        </p:nvSpPr>
        <p:spPr>
          <a:xfrm>
            <a:off x="1275" y="600822"/>
            <a:ext cx="2242209" cy="5697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solidFill>
                  <a:schemeClr val="tx2"/>
                </a:solidFill>
              </a:rPr>
              <a:t>LHC</a:t>
            </a:r>
            <a:r>
              <a:rPr lang="en-GB" sz="1200" dirty="0">
                <a:solidFill>
                  <a:schemeClr val="tx2"/>
                </a:solidFill>
              </a:rPr>
              <a:t> top priority</a:t>
            </a:r>
          </a:p>
          <a:p>
            <a:r>
              <a:rPr lang="en-GB" sz="1200" b="1" dirty="0">
                <a:solidFill>
                  <a:schemeClr val="tx2"/>
                </a:solidFill>
              </a:rPr>
              <a:t>High Luminosity LHC </a:t>
            </a:r>
            <a:r>
              <a:rPr lang="en-GB" sz="1200" dirty="0">
                <a:solidFill>
                  <a:schemeClr val="tx2"/>
                </a:solidFill>
              </a:rPr>
              <a:t>upgrade</a:t>
            </a:r>
          </a:p>
          <a:p>
            <a:r>
              <a:rPr lang="en-GB" sz="1200" b="1" dirty="0">
                <a:solidFill>
                  <a:schemeClr val="tx2"/>
                </a:solidFill>
              </a:rPr>
              <a:t>Design LHC successor </a:t>
            </a:r>
            <a:r>
              <a:rPr lang="en-GB" sz="1200" dirty="0">
                <a:solidFill>
                  <a:schemeClr val="tx2"/>
                </a:solidFill>
              </a:rPr>
              <a:t>p-p or e– e+</a:t>
            </a:r>
          </a:p>
          <a:p>
            <a:pPr lvl="1"/>
            <a:r>
              <a:rPr lang="en-GB" sz="900" dirty="0">
                <a:solidFill>
                  <a:schemeClr val="tx2"/>
                </a:solidFill>
              </a:rPr>
              <a:t>Corresponding accelerator &amp; detector R&amp;D </a:t>
            </a:r>
          </a:p>
          <a:p>
            <a:pPr lvl="1"/>
            <a:r>
              <a:rPr lang="en-GB" sz="900" dirty="0">
                <a:solidFill>
                  <a:schemeClr val="tx2"/>
                </a:solidFill>
              </a:rPr>
              <a:t>Strong case for e– e+</a:t>
            </a:r>
          </a:p>
          <a:p>
            <a:pPr lvl="1"/>
            <a:r>
              <a:rPr lang="en-GB" sz="900" dirty="0">
                <a:solidFill>
                  <a:schemeClr val="tx2"/>
                </a:solidFill>
              </a:rPr>
              <a:t>Europe looks to Japan (ILC)</a:t>
            </a:r>
          </a:p>
          <a:p>
            <a:r>
              <a:rPr lang="en-GB" sz="1200" dirty="0">
                <a:solidFill>
                  <a:schemeClr val="tx2"/>
                </a:solidFill>
              </a:rPr>
              <a:t>Long baseline neutrino support</a:t>
            </a:r>
          </a:p>
          <a:p>
            <a:r>
              <a:rPr lang="en-GB" sz="1200" dirty="0">
                <a:solidFill>
                  <a:schemeClr val="tx2"/>
                </a:solidFill>
              </a:rPr>
              <a:t>Diverse theory programme</a:t>
            </a:r>
          </a:p>
          <a:p>
            <a:r>
              <a:rPr lang="en-GB" sz="1200" dirty="0">
                <a:solidFill>
                  <a:schemeClr val="tx2"/>
                </a:solidFill>
              </a:rPr>
              <a:t>Low energy precision measurements</a:t>
            </a:r>
          </a:p>
          <a:p>
            <a:r>
              <a:rPr lang="en-GB" sz="1200" dirty="0">
                <a:solidFill>
                  <a:schemeClr val="tx2"/>
                </a:solidFill>
              </a:rPr>
              <a:t>Detector R&amp;D programmes</a:t>
            </a:r>
          </a:p>
          <a:p>
            <a:r>
              <a:rPr lang="en-GB" sz="1200" dirty="0">
                <a:solidFill>
                  <a:schemeClr val="tx2"/>
                </a:solidFill>
              </a:rPr>
              <a:t>Synergies with nuclear / astro-particle physics</a:t>
            </a:r>
          </a:p>
          <a:p>
            <a:r>
              <a:rPr lang="en-GB" sz="1200" dirty="0">
                <a:solidFill>
                  <a:schemeClr val="tx2"/>
                </a:solidFill>
              </a:rPr>
              <a:t>Impact</a:t>
            </a:r>
          </a:p>
          <a:p>
            <a:pPr lvl="1"/>
            <a:r>
              <a:rPr lang="en-GB" sz="900" dirty="0">
                <a:solidFill>
                  <a:schemeClr val="tx2"/>
                </a:solidFill>
              </a:rPr>
              <a:t>Knowledge transfer</a:t>
            </a:r>
          </a:p>
          <a:p>
            <a:pPr lvl="1"/>
            <a:r>
              <a:rPr lang="en-GB" sz="900" dirty="0">
                <a:solidFill>
                  <a:schemeClr val="tx2"/>
                </a:solidFill>
              </a:rPr>
              <a:t>Education &amp; training</a:t>
            </a:r>
          </a:p>
          <a:p>
            <a:r>
              <a:rPr lang="en-GB" sz="1200" dirty="0">
                <a:solidFill>
                  <a:schemeClr val="tx2"/>
                </a:solidFill>
              </a:rPr>
              <a:t>Outreach &amp; communication</a:t>
            </a:r>
          </a:p>
        </p:txBody>
      </p:sp>
      <p:pic>
        <p:nvPicPr>
          <p:cNvPr id="7" name="Content Placeholder 6">
            <a:hlinkClick r:id="rId3"/>
            <a:extLst>
              <a:ext uri="{FF2B5EF4-FFF2-40B4-BE49-F238E27FC236}">
                <a16:creationId xmlns:a16="http://schemas.microsoft.com/office/drawing/2014/main" id="{C17A15C2-9C5B-7B6F-52F5-47F599FCD654}"/>
              </a:ext>
            </a:extLst>
          </p:cNvPr>
          <p:cNvPicPr>
            <a:picLocks noGrp="1" noChangeAspect="1"/>
          </p:cNvPicPr>
          <p:nvPr>
            <p:ph idx="1"/>
          </p:nvPr>
        </p:nvPicPr>
        <p:blipFill>
          <a:blip r:embed="rId5"/>
          <a:stretch>
            <a:fillRect/>
          </a:stretch>
        </p:blipFill>
        <p:spPr>
          <a:xfrm>
            <a:off x="5515547" y="1178402"/>
            <a:ext cx="3334107" cy="4542117"/>
          </a:xfrm>
          <a:prstGeom prst="rect">
            <a:avLst/>
          </a:prstGeom>
        </p:spPr>
      </p:pic>
      <p:pic>
        <p:nvPicPr>
          <p:cNvPr id="5" name="Picture 4">
            <a:hlinkClick r:id="rId3"/>
            <a:extLst>
              <a:ext uri="{FF2B5EF4-FFF2-40B4-BE49-F238E27FC236}">
                <a16:creationId xmlns:a16="http://schemas.microsoft.com/office/drawing/2014/main" id="{82D278B7-DA4E-19A5-B39A-A536E815FE43}"/>
              </a:ext>
            </a:extLst>
          </p:cNvPr>
          <p:cNvPicPr>
            <a:picLocks noChangeAspect="1"/>
          </p:cNvPicPr>
          <p:nvPr/>
        </p:nvPicPr>
        <p:blipFill>
          <a:blip r:embed="rId6"/>
          <a:stretch>
            <a:fillRect/>
          </a:stretch>
        </p:blipFill>
        <p:spPr>
          <a:xfrm>
            <a:off x="2243484" y="686883"/>
            <a:ext cx="3484379" cy="4783958"/>
          </a:xfrm>
          <a:prstGeom prst="rect">
            <a:avLst/>
          </a:prstGeom>
        </p:spPr>
      </p:pic>
      <p:pic>
        <p:nvPicPr>
          <p:cNvPr id="6" name="Content Placeholder 6">
            <a:hlinkClick r:id="rId3"/>
            <a:extLst>
              <a:ext uri="{FF2B5EF4-FFF2-40B4-BE49-F238E27FC236}">
                <a16:creationId xmlns:a16="http://schemas.microsoft.com/office/drawing/2014/main" id="{9A1A248C-BCF1-66A3-B462-432AA10D1C06}"/>
              </a:ext>
            </a:extLst>
          </p:cNvPr>
          <p:cNvPicPr>
            <a:picLocks noChangeAspect="1"/>
          </p:cNvPicPr>
          <p:nvPr/>
        </p:nvPicPr>
        <p:blipFill>
          <a:blip r:embed="rId5"/>
          <a:srcRect t="25360" r="49387" b="28803"/>
          <a:stretch>
            <a:fillRect/>
          </a:stretch>
        </p:blipFill>
        <p:spPr>
          <a:xfrm>
            <a:off x="4768567" y="2527081"/>
            <a:ext cx="3139757" cy="3873720"/>
          </a:xfrm>
          <a:prstGeom prst="rect">
            <a:avLst/>
          </a:prstGeom>
          <a:ln>
            <a:solidFill>
              <a:schemeClr val="tx2"/>
            </a:solidFill>
          </a:ln>
        </p:spPr>
      </p:pic>
    </p:spTree>
    <p:extLst>
      <p:ext uri="{BB962C8B-B14F-4D97-AF65-F5344CB8AC3E}">
        <p14:creationId xmlns:p14="http://schemas.microsoft.com/office/powerpoint/2010/main" val="606045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89F70-1033-A3F0-3BD2-A1CAB1BF8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68069-6F31-AC23-0205-49DFD35C159B}"/>
              </a:ext>
            </a:extLst>
          </p:cNvPr>
          <p:cNvSpPr>
            <a:spLocks noGrp="1"/>
          </p:cNvSpPr>
          <p:nvPr>
            <p:ph type="title"/>
          </p:nvPr>
        </p:nvSpPr>
        <p:spPr/>
        <p:txBody>
          <a:bodyPr>
            <a:normAutofit fontScale="90000"/>
          </a:bodyPr>
          <a:lstStyle/>
          <a:p>
            <a:r>
              <a:rPr lang="en-GB" dirty="0"/>
              <a:t>2020 ESPPU #2</a:t>
            </a:r>
          </a:p>
        </p:txBody>
      </p:sp>
      <p:sp>
        <p:nvSpPr>
          <p:cNvPr id="3" name="Content Placeholder 2">
            <a:extLst>
              <a:ext uri="{FF2B5EF4-FFF2-40B4-BE49-F238E27FC236}">
                <a16:creationId xmlns:a16="http://schemas.microsoft.com/office/drawing/2014/main" id="{EBF4BECE-88D4-5286-8B88-4383C00297DE}"/>
              </a:ext>
            </a:extLst>
          </p:cNvPr>
          <p:cNvSpPr>
            <a:spLocks noGrp="1"/>
          </p:cNvSpPr>
          <p:nvPr>
            <p:ph idx="1"/>
          </p:nvPr>
        </p:nvSpPr>
        <p:spPr>
          <a:xfrm>
            <a:off x="162340" y="3725920"/>
            <a:ext cx="3716324" cy="3030480"/>
          </a:xfrm>
        </p:spPr>
        <p:txBody>
          <a:bodyPr>
            <a:normAutofit fontScale="77500" lnSpcReduction="20000"/>
          </a:bodyPr>
          <a:lstStyle/>
          <a:p>
            <a:r>
              <a:rPr lang="en-GB" sz="1200" dirty="0"/>
              <a:t>Delivery of HL-LHC, full exploitation of </a:t>
            </a:r>
            <a:r>
              <a:rPr lang="en-GB" sz="1200" b="1" dirty="0"/>
              <a:t>LHC &amp; HL-LHC </a:t>
            </a:r>
            <a:r>
              <a:rPr lang="en-GB" sz="1200" dirty="0"/>
              <a:t>top priority</a:t>
            </a:r>
          </a:p>
          <a:p>
            <a:r>
              <a:rPr lang="en-GB" sz="1200" b="1" dirty="0"/>
              <a:t>Future Collider:</a:t>
            </a:r>
          </a:p>
          <a:p>
            <a:pPr lvl="1"/>
            <a:r>
              <a:rPr lang="en-GB" sz="800" b="1" dirty="0" err="1"/>
              <a:t>e+e</a:t>
            </a:r>
            <a:r>
              <a:rPr lang="en-GB" sz="800" b="1" dirty="0"/>
              <a:t>- Higgs factory priority</a:t>
            </a:r>
          </a:p>
          <a:p>
            <a:pPr lvl="1"/>
            <a:r>
              <a:rPr lang="en-GB" sz="800" dirty="0"/>
              <a:t>p – p beyond the Higgs factory</a:t>
            </a:r>
          </a:p>
          <a:p>
            <a:pPr lvl="1"/>
            <a:r>
              <a:rPr lang="en-GB" sz="800" dirty="0"/>
              <a:t>Increased Accelerator R&amp;D</a:t>
            </a:r>
          </a:p>
          <a:p>
            <a:pPr lvl="1"/>
            <a:r>
              <a:rPr lang="en-GB" sz="800" dirty="0"/>
              <a:t>Design studies by next update</a:t>
            </a:r>
          </a:p>
          <a:p>
            <a:pPr lvl="1"/>
            <a:r>
              <a:rPr lang="en-GB" sz="800" b="1" dirty="0"/>
              <a:t>At least 100 TeV hadron collider with </a:t>
            </a:r>
            <a:r>
              <a:rPr lang="en-GB" sz="800" b="1" dirty="0" err="1"/>
              <a:t>e+e</a:t>
            </a:r>
            <a:r>
              <a:rPr lang="en-GB" sz="800" b="1" dirty="0"/>
              <a:t>- Higgs/EW factory as first stage</a:t>
            </a:r>
          </a:p>
          <a:p>
            <a:pPr lvl="1"/>
            <a:r>
              <a:rPr lang="en-GB" sz="800" dirty="0"/>
              <a:t>Collaboration with Japan for ILC?</a:t>
            </a:r>
          </a:p>
          <a:p>
            <a:r>
              <a:rPr lang="en-GB" sz="1200" b="1" dirty="0"/>
              <a:t>Accelerator R&amp;D</a:t>
            </a:r>
          </a:p>
          <a:p>
            <a:r>
              <a:rPr lang="en-GB" sz="1200" b="1" dirty="0"/>
              <a:t>Global Detector R&amp;D Roadmap</a:t>
            </a:r>
          </a:p>
          <a:p>
            <a:r>
              <a:rPr lang="en-GB" sz="1200" dirty="0"/>
              <a:t>Continued support of long baseline neutrino physics in Japan and USA</a:t>
            </a:r>
          </a:p>
          <a:p>
            <a:r>
              <a:rPr lang="en-GB" sz="1200" dirty="0"/>
              <a:t>Continued European scientific leadership</a:t>
            </a:r>
          </a:p>
          <a:p>
            <a:r>
              <a:rPr lang="en-GB" sz="1200" dirty="0"/>
              <a:t>Adequate resources to strengthen European ecosystem</a:t>
            </a:r>
          </a:p>
          <a:p>
            <a:r>
              <a:rPr lang="en-GB" sz="1200" dirty="0"/>
              <a:t>Strong international partnership also in neighbouring fields required</a:t>
            </a:r>
          </a:p>
          <a:p>
            <a:r>
              <a:rPr lang="en-GB" sz="1200" b="1" dirty="0"/>
              <a:t>Diversity of particle physics programme</a:t>
            </a:r>
          </a:p>
        </p:txBody>
      </p:sp>
      <p:pic>
        <p:nvPicPr>
          <p:cNvPr id="5" name="Picture 4">
            <a:hlinkClick r:id="rId3"/>
            <a:extLst>
              <a:ext uri="{FF2B5EF4-FFF2-40B4-BE49-F238E27FC236}">
                <a16:creationId xmlns:a16="http://schemas.microsoft.com/office/drawing/2014/main" id="{63D22B11-2B07-F383-09F1-12183171CC62}"/>
              </a:ext>
            </a:extLst>
          </p:cNvPr>
          <p:cNvPicPr>
            <a:picLocks noChangeAspect="1"/>
          </p:cNvPicPr>
          <p:nvPr/>
        </p:nvPicPr>
        <p:blipFill>
          <a:blip r:embed="rId4"/>
          <a:stretch>
            <a:fillRect/>
          </a:stretch>
        </p:blipFill>
        <p:spPr>
          <a:xfrm>
            <a:off x="851857" y="630697"/>
            <a:ext cx="6094130" cy="3095223"/>
          </a:xfrm>
          <a:prstGeom prst="rect">
            <a:avLst/>
          </a:prstGeom>
        </p:spPr>
      </p:pic>
      <p:pic>
        <p:nvPicPr>
          <p:cNvPr id="7" name="Picture 6">
            <a:extLst>
              <a:ext uri="{FF2B5EF4-FFF2-40B4-BE49-F238E27FC236}">
                <a16:creationId xmlns:a16="http://schemas.microsoft.com/office/drawing/2014/main" id="{46423EDF-04E3-1F37-05F1-03EC5FC3E87A}"/>
              </a:ext>
            </a:extLst>
          </p:cNvPr>
          <p:cNvPicPr>
            <a:picLocks noChangeAspect="1"/>
          </p:cNvPicPr>
          <p:nvPr/>
        </p:nvPicPr>
        <p:blipFill>
          <a:blip r:embed="rId5"/>
          <a:stretch>
            <a:fillRect/>
          </a:stretch>
        </p:blipFill>
        <p:spPr>
          <a:xfrm>
            <a:off x="6990071" y="630697"/>
            <a:ext cx="5060483" cy="3285716"/>
          </a:xfrm>
          <a:prstGeom prst="rect">
            <a:avLst/>
          </a:prstGeom>
        </p:spPr>
      </p:pic>
      <p:pic>
        <p:nvPicPr>
          <p:cNvPr id="9" name="Picture 8">
            <a:extLst>
              <a:ext uri="{FF2B5EF4-FFF2-40B4-BE49-F238E27FC236}">
                <a16:creationId xmlns:a16="http://schemas.microsoft.com/office/drawing/2014/main" id="{9354B97A-61B1-3560-E526-7C663EB3E9E0}"/>
              </a:ext>
            </a:extLst>
          </p:cNvPr>
          <p:cNvPicPr>
            <a:picLocks noChangeAspect="1"/>
          </p:cNvPicPr>
          <p:nvPr/>
        </p:nvPicPr>
        <p:blipFill>
          <a:blip r:embed="rId6"/>
          <a:stretch>
            <a:fillRect/>
          </a:stretch>
        </p:blipFill>
        <p:spPr>
          <a:xfrm>
            <a:off x="3707029" y="3966754"/>
            <a:ext cx="4139273" cy="1750274"/>
          </a:xfrm>
          <a:prstGeom prst="rect">
            <a:avLst/>
          </a:prstGeom>
        </p:spPr>
      </p:pic>
      <p:pic>
        <p:nvPicPr>
          <p:cNvPr id="11" name="Picture 10">
            <a:extLst>
              <a:ext uri="{FF2B5EF4-FFF2-40B4-BE49-F238E27FC236}">
                <a16:creationId xmlns:a16="http://schemas.microsoft.com/office/drawing/2014/main" id="{E9D7D8B5-CB25-AC2F-EAFB-19A858049441}"/>
              </a:ext>
            </a:extLst>
          </p:cNvPr>
          <p:cNvPicPr>
            <a:picLocks noChangeAspect="1"/>
          </p:cNvPicPr>
          <p:nvPr/>
        </p:nvPicPr>
        <p:blipFill>
          <a:blip r:embed="rId7"/>
          <a:stretch>
            <a:fillRect/>
          </a:stretch>
        </p:blipFill>
        <p:spPr>
          <a:xfrm>
            <a:off x="7890387" y="3966754"/>
            <a:ext cx="4139273" cy="2676014"/>
          </a:xfrm>
          <a:prstGeom prst="rect">
            <a:avLst/>
          </a:prstGeom>
        </p:spPr>
      </p:pic>
      <p:sp>
        <p:nvSpPr>
          <p:cNvPr id="6" name="Slide Number Placeholder 5">
            <a:extLst>
              <a:ext uri="{FF2B5EF4-FFF2-40B4-BE49-F238E27FC236}">
                <a16:creationId xmlns:a16="http://schemas.microsoft.com/office/drawing/2014/main" id="{04C483A4-021B-02D8-4F31-9411270E3D63}"/>
              </a:ext>
            </a:extLst>
          </p:cNvPr>
          <p:cNvSpPr>
            <a:spLocks noGrp="1"/>
          </p:cNvSpPr>
          <p:nvPr>
            <p:ph type="sldNum" sz="quarter" idx="12"/>
          </p:nvPr>
        </p:nvSpPr>
        <p:spPr/>
        <p:txBody>
          <a:bodyPr/>
          <a:lstStyle/>
          <a:p>
            <a:fld id="{A013DEDB-DB85-41B3-8D5A-3663735CBEC3}" type="slidenum">
              <a:rPr lang="en-GB" smtClean="0"/>
              <a:t>22</a:t>
            </a:fld>
            <a:endParaRPr lang="en-GB"/>
          </a:p>
        </p:txBody>
      </p:sp>
      <p:sp>
        <p:nvSpPr>
          <p:cNvPr id="4" name="Content Placeholder 2">
            <a:extLst>
              <a:ext uri="{FF2B5EF4-FFF2-40B4-BE49-F238E27FC236}">
                <a16:creationId xmlns:a16="http://schemas.microsoft.com/office/drawing/2014/main" id="{BB489D11-0E88-B687-5F77-7674D5B01AEE}"/>
              </a:ext>
            </a:extLst>
          </p:cNvPr>
          <p:cNvSpPr txBox="1">
            <a:spLocks/>
          </p:cNvSpPr>
          <p:nvPr/>
        </p:nvSpPr>
        <p:spPr>
          <a:xfrm>
            <a:off x="3596464" y="5767154"/>
            <a:ext cx="4139273" cy="989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GB" sz="900" b="1" dirty="0"/>
              <a:t>Theory and computational tools</a:t>
            </a:r>
          </a:p>
          <a:p>
            <a:pPr>
              <a:spcBef>
                <a:spcPts val="200"/>
              </a:spcBef>
            </a:pPr>
            <a:r>
              <a:rPr lang="en-GB" sz="900" b="1" dirty="0"/>
              <a:t>Software and computing infrastructures, resources for open data</a:t>
            </a:r>
          </a:p>
          <a:p>
            <a:pPr>
              <a:spcBef>
                <a:spcPts val="200"/>
              </a:spcBef>
            </a:pPr>
            <a:r>
              <a:rPr lang="en-GB" sz="900" b="1" dirty="0"/>
              <a:t>Minimise environmental impact</a:t>
            </a:r>
          </a:p>
          <a:p>
            <a:pPr>
              <a:spcBef>
                <a:spcPts val="200"/>
              </a:spcBef>
            </a:pPr>
            <a:r>
              <a:rPr lang="en-GB" sz="900" b="1" dirty="0"/>
              <a:t>ECR support. Equality, Diversity, and Inclusion</a:t>
            </a:r>
          </a:p>
          <a:p>
            <a:pPr>
              <a:spcBef>
                <a:spcPts val="200"/>
              </a:spcBef>
            </a:pPr>
            <a:r>
              <a:rPr lang="en-GB" sz="900" dirty="0"/>
              <a:t>Knowledge transfer</a:t>
            </a:r>
          </a:p>
          <a:p>
            <a:pPr>
              <a:spcBef>
                <a:spcPts val="200"/>
              </a:spcBef>
            </a:pPr>
            <a:r>
              <a:rPr lang="en-GB" sz="900" dirty="0"/>
              <a:t>Public engagement</a:t>
            </a:r>
          </a:p>
        </p:txBody>
      </p:sp>
    </p:spTree>
    <p:extLst>
      <p:ext uri="{BB962C8B-B14F-4D97-AF65-F5344CB8AC3E}">
        <p14:creationId xmlns:p14="http://schemas.microsoft.com/office/powerpoint/2010/main" val="6536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F6810-23DD-B922-3FC0-0A079B1A9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A36D8-944C-3927-529F-3DE271B9FE7D}"/>
              </a:ext>
            </a:extLst>
          </p:cNvPr>
          <p:cNvSpPr>
            <a:spLocks noGrp="1"/>
          </p:cNvSpPr>
          <p:nvPr>
            <p:ph type="title"/>
          </p:nvPr>
        </p:nvSpPr>
        <p:spPr/>
        <p:txBody>
          <a:bodyPr>
            <a:normAutofit fontScale="90000"/>
          </a:bodyPr>
          <a:lstStyle/>
          <a:p>
            <a:r>
              <a:rPr lang="en-GB" dirty="0"/>
              <a:t>2020 ESPPU #2</a:t>
            </a:r>
          </a:p>
        </p:txBody>
      </p:sp>
      <p:sp>
        <p:nvSpPr>
          <p:cNvPr id="3" name="Content Placeholder 2">
            <a:extLst>
              <a:ext uri="{FF2B5EF4-FFF2-40B4-BE49-F238E27FC236}">
                <a16:creationId xmlns:a16="http://schemas.microsoft.com/office/drawing/2014/main" id="{EDD94A6E-8803-7BC5-683B-617033E61D86}"/>
              </a:ext>
            </a:extLst>
          </p:cNvPr>
          <p:cNvSpPr>
            <a:spLocks noGrp="1"/>
          </p:cNvSpPr>
          <p:nvPr>
            <p:ph idx="1"/>
          </p:nvPr>
        </p:nvSpPr>
        <p:spPr>
          <a:xfrm>
            <a:off x="162340" y="3725920"/>
            <a:ext cx="3716324" cy="3030480"/>
          </a:xfrm>
        </p:spPr>
        <p:txBody>
          <a:bodyPr>
            <a:normAutofit fontScale="77500" lnSpcReduction="20000"/>
          </a:bodyPr>
          <a:lstStyle/>
          <a:p>
            <a:r>
              <a:rPr lang="en-GB" sz="1200" dirty="0"/>
              <a:t>Delivery of HL-LHC, full exploitation of </a:t>
            </a:r>
            <a:r>
              <a:rPr lang="en-GB" sz="1200" b="1" dirty="0"/>
              <a:t>LHC &amp; HL-LHC </a:t>
            </a:r>
            <a:r>
              <a:rPr lang="en-GB" sz="1200" dirty="0"/>
              <a:t>top priority</a:t>
            </a:r>
          </a:p>
          <a:p>
            <a:r>
              <a:rPr lang="en-GB" sz="1200" b="1" dirty="0"/>
              <a:t>Future Collider:</a:t>
            </a:r>
          </a:p>
          <a:p>
            <a:pPr lvl="1"/>
            <a:r>
              <a:rPr lang="en-GB" sz="800" b="1" dirty="0" err="1"/>
              <a:t>e+e</a:t>
            </a:r>
            <a:r>
              <a:rPr lang="en-GB" sz="800" b="1" dirty="0"/>
              <a:t>- Higgs factory priority</a:t>
            </a:r>
          </a:p>
          <a:p>
            <a:pPr lvl="1"/>
            <a:r>
              <a:rPr lang="en-GB" sz="800" dirty="0"/>
              <a:t>p – p beyond the Higgs factory</a:t>
            </a:r>
          </a:p>
          <a:p>
            <a:pPr lvl="1"/>
            <a:r>
              <a:rPr lang="en-GB" sz="800" dirty="0"/>
              <a:t>Increased Accelerator R&amp;D</a:t>
            </a:r>
          </a:p>
          <a:p>
            <a:pPr lvl="1"/>
            <a:r>
              <a:rPr lang="en-GB" sz="800" dirty="0"/>
              <a:t>Design studies by next update</a:t>
            </a:r>
          </a:p>
          <a:p>
            <a:pPr lvl="1"/>
            <a:r>
              <a:rPr lang="en-GB" sz="800" b="1" dirty="0"/>
              <a:t>At least 100 TeV hadron collider with </a:t>
            </a:r>
            <a:r>
              <a:rPr lang="en-GB" sz="800" b="1" dirty="0" err="1"/>
              <a:t>e+e</a:t>
            </a:r>
            <a:r>
              <a:rPr lang="en-GB" sz="800" b="1" dirty="0"/>
              <a:t>- Higgs/EW factory as first stage</a:t>
            </a:r>
          </a:p>
          <a:p>
            <a:pPr lvl="1"/>
            <a:r>
              <a:rPr lang="en-GB" sz="800" dirty="0"/>
              <a:t>Collaboration with Japan for ILC?</a:t>
            </a:r>
          </a:p>
          <a:p>
            <a:r>
              <a:rPr lang="en-GB" sz="1200" b="1" dirty="0"/>
              <a:t>Accelerator R&amp;D</a:t>
            </a:r>
          </a:p>
          <a:p>
            <a:r>
              <a:rPr lang="en-GB" sz="1200" b="1" dirty="0"/>
              <a:t>Global Detector R&amp;D Roadmap</a:t>
            </a:r>
            <a:r>
              <a:rPr lang="en-GB" sz="1200" dirty="0"/>
              <a:t> </a:t>
            </a:r>
            <a:r>
              <a:rPr lang="en-GB" sz="1200" dirty="0" err="1"/>
              <a:t>e+e</a:t>
            </a:r>
            <a:r>
              <a:rPr lang="en-GB" sz="1200" dirty="0"/>
              <a:t>- </a:t>
            </a:r>
            <a:endParaRPr lang="en-GB" sz="1200" b="1" dirty="0"/>
          </a:p>
          <a:p>
            <a:r>
              <a:rPr lang="en-GB" sz="1200" dirty="0"/>
              <a:t>Continued support of long baseline neutrino physics in Japan and USA</a:t>
            </a:r>
          </a:p>
          <a:p>
            <a:r>
              <a:rPr lang="en-GB" sz="1200" dirty="0"/>
              <a:t>Continued European scientific leadership</a:t>
            </a:r>
          </a:p>
          <a:p>
            <a:r>
              <a:rPr lang="en-GB" sz="1200" dirty="0"/>
              <a:t>Adequate resources to strengthen European ecosystem</a:t>
            </a:r>
          </a:p>
          <a:p>
            <a:r>
              <a:rPr lang="en-GB" sz="1200" dirty="0"/>
              <a:t>Strong international partnership also in neighbouring fields required</a:t>
            </a:r>
          </a:p>
          <a:p>
            <a:r>
              <a:rPr lang="en-GB" sz="1200" b="1" dirty="0"/>
              <a:t>Diversity of particle physics programme</a:t>
            </a:r>
          </a:p>
        </p:txBody>
      </p:sp>
      <p:pic>
        <p:nvPicPr>
          <p:cNvPr id="5" name="Picture 4">
            <a:hlinkClick r:id="rId3"/>
            <a:extLst>
              <a:ext uri="{FF2B5EF4-FFF2-40B4-BE49-F238E27FC236}">
                <a16:creationId xmlns:a16="http://schemas.microsoft.com/office/drawing/2014/main" id="{05A9301B-3EC0-BB85-0844-1463780E52FE}"/>
              </a:ext>
            </a:extLst>
          </p:cNvPr>
          <p:cNvPicPr>
            <a:picLocks noChangeAspect="1"/>
          </p:cNvPicPr>
          <p:nvPr/>
        </p:nvPicPr>
        <p:blipFill>
          <a:blip r:embed="rId4"/>
          <a:stretch>
            <a:fillRect/>
          </a:stretch>
        </p:blipFill>
        <p:spPr>
          <a:xfrm>
            <a:off x="851857" y="630697"/>
            <a:ext cx="6094130" cy="3095223"/>
          </a:xfrm>
          <a:prstGeom prst="rect">
            <a:avLst/>
          </a:prstGeom>
        </p:spPr>
      </p:pic>
      <p:pic>
        <p:nvPicPr>
          <p:cNvPr id="7" name="Picture 6">
            <a:extLst>
              <a:ext uri="{FF2B5EF4-FFF2-40B4-BE49-F238E27FC236}">
                <a16:creationId xmlns:a16="http://schemas.microsoft.com/office/drawing/2014/main" id="{FB8150EF-81A7-52F6-6C48-AF6F02FB2C9E}"/>
              </a:ext>
            </a:extLst>
          </p:cNvPr>
          <p:cNvPicPr>
            <a:picLocks noChangeAspect="1"/>
          </p:cNvPicPr>
          <p:nvPr/>
        </p:nvPicPr>
        <p:blipFill>
          <a:blip r:embed="rId5"/>
          <a:stretch>
            <a:fillRect/>
          </a:stretch>
        </p:blipFill>
        <p:spPr>
          <a:xfrm>
            <a:off x="6990071" y="630697"/>
            <a:ext cx="5060483" cy="3285716"/>
          </a:xfrm>
          <a:prstGeom prst="rect">
            <a:avLst/>
          </a:prstGeom>
        </p:spPr>
      </p:pic>
      <p:pic>
        <p:nvPicPr>
          <p:cNvPr id="9" name="Picture 8">
            <a:extLst>
              <a:ext uri="{FF2B5EF4-FFF2-40B4-BE49-F238E27FC236}">
                <a16:creationId xmlns:a16="http://schemas.microsoft.com/office/drawing/2014/main" id="{813894F0-08C4-CFB9-005F-5007909DBF09}"/>
              </a:ext>
            </a:extLst>
          </p:cNvPr>
          <p:cNvPicPr>
            <a:picLocks noChangeAspect="1"/>
          </p:cNvPicPr>
          <p:nvPr/>
        </p:nvPicPr>
        <p:blipFill>
          <a:blip r:embed="rId6"/>
          <a:stretch>
            <a:fillRect/>
          </a:stretch>
        </p:blipFill>
        <p:spPr>
          <a:xfrm>
            <a:off x="3707029" y="3966754"/>
            <a:ext cx="4139273" cy="1750274"/>
          </a:xfrm>
          <a:prstGeom prst="rect">
            <a:avLst/>
          </a:prstGeom>
        </p:spPr>
      </p:pic>
      <p:pic>
        <p:nvPicPr>
          <p:cNvPr id="11" name="Picture 10">
            <a:extLst>
              <a:ext uri="{FF2B5EF4-FFF2-40B4-BE49-F238E27FC236}">
                <a16:creationId xmlns:a16="http://schemas.microsoft.com/office/drawing/2014/main" id="{C8CF3004-BF36-126E-A435-9C9891DD1125}"/>
              </a:ext>
            </a:extLst>
          </p:cNvPr>
          <p:cNvPicPr>
            <a:picLocks noChangeAspect="1"/>
          </p:cNvPicPr>
          <p:nvPr/>
        </p:nvPicPr>
        <p:blipFill>
          <a:blip r:embed="rId7"/>
          <a:stretch>
            <a:fillRect/>
          </a:stretch>
        </p:blipFill>
        <p:spPr>
          <a:xfrm>
            <a:off x="7890387" y="3966754"/>
            <a:ext cx="4139273" cy="2676014"/>
          </a:xfrm>
          <a:prstGeom prst="rect">
            <a:avLst/>
          </a:prstGeom>
        </p:spPr>
      </p:pic>
      <p:sp>
        <p:nvSpPr>
          <p:cNvPr id="6" name="Slide Number Placeholder 5">
            <a:extLst>
              <a:ext uri="{FF2B5EF4-FFF2-40B4-BE49-F238E27FC236}">
                <a16:creationId xmlns:a16="http://schemas.microsoft.com/office/drawing/2014/main" id="{F333357E-7E26-6CA6-BCC4-5C76AAC5E38C}"/>
              </a:ext>
            </a:extLst>
          </p:cNvPr>
          <p:cNvSpPr>
            <a:spLocks noGrp="1"/>
          </p:cNvSpPr>
          <p:nvPr>
            <p:ph type="sldNum" sz="quarter" idx="12"/>
          </p:nvPr>
        </p:nvSpPr>
        <p:spPr/>
        <p:txBody>
          <a:bodyPr/>
          <a:lstStyle/>
          <a:p>
            <a:fld id="{A013DEDB-DB85-41B3-8D5A-3663735CBEC3}" type="slidenum">
              <a:rPr lang="en-GB" smtClean="0"/>
              <a:t>23</a:t>
            </a:fld>
            <a:endParaRPr lang="en-GB"/>
          </a:p>
        </p:txBody>
      </p:sp>
      <p:sp>
        <p:nvSpPr>
          <p:cNvPr id="4" name="Content Placeholder 2">
            <a:extLst>
              <a:ext uri="{FF2B5EF4-FFF2-40B4-BE49-F238E27FC236}">
                <a16:creationId xmlns:a16="http://schemas.microsoft.com/office/drawing/2014/main" id="{52C5C09D-7E07-1DC5-DC4C-00F0A2BAE2A9}"/>
              </a:ext>
            </a:extLst>
          </p:cNvPr>
          <p:cNvSpPr txBox="1">
            <a:spLocks/>
          </p:cNvSpPr>
          <p:nvPr/>
        </p:nvSpPr>
        <p:spPr>
          <a:xfrm>
            <a:off x="3596464" y="5767154"/>
            <a:ext cx="4139273" cy="989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GB" sz="900" b="1" dirty="0"/>
              <a:t>Theory and computational tools</a:t>
            </a:r>
          </a:p>
          <a:p>
            <a:pPr>
              <a:spcBef>
                <a:spcPts val="200"/>
              </a:spcBef>
            </a:pPr>
            <a:r>
              <a:rPr lang="en-GB" sz="900" b="1" dirty="0"/>
              <a:t>Software and computing infrastructures, resources for open data</a:t>
            </a:r>
          </a:p>
          <a:p>
            <a:pPr>
              <a:spcBef>
                <a:spcPts val="200"/>
              </a:spcBef>
            </a:pPr>
            <a:r>
              <a:rPr lang="en-GB" sz="900" b="1" dirty="0"/>
              <a:t>Minimise environmental impact</a:t>
            </a:r>
          </a:p>
          <a:p>
            <a:pPr>
              <a:spcBef>
                <a:spcPts val="200"/>
              </a:spcBef>
            </a:pPr>
            <a:r>
              <a:rPr lang="en-GB" sz="900" b="1" dirty="0"/>
              <a:t>ECR support. Equality, Diversity, and Inclusion</a:t>
            </a:r>
          </a:p>
          <a:p>
            <a:pPr>
              <a:spcBef>
                <a:spcPts val="200"/>
              </a:spcBef>
            </a:pPr>
            <a:r>
              <a:rPr lang="en-GB" sz="900" dirty="0"/>
              <a:t>Knowledge transfer</a:t>
            </a:r>
          </a:p>
          <a:p>
            <a:pPr>
              <a:spcBef>
                <a:spcPts val="200"/>
              </a:spcBef>
            </a:pPr>
            <a:r>
              <a:rPr lang="en-GB" sz="900" dirty="0"/>
              <a:t>Public engagement</a:t>
            </a:r>
          </a:p>
        </p:txBody>
      </p:sp>
      <p:pic>
        <p:nvPicPr>
          <p:cNvPr id="8" name="Picture 7">
            <a:extLst>
              <a:ext uri="{FF2B5EF4-FFF2-40B4-BE49-F238E27FC236}">
                <a16:creationId xmlns:a16="http://schemas.microsoft.com/office/drawing/2014/main" id="{A597F789-20F1-C9D5-02DA-0CF5F821959C}"/>
              </a:ext>
            </a:extLst>
          </p:cNvPr>
          <p:cNvPicPr>
            <a:picLocks noChangeAspect="1"/>
          </p:cNvPicPr>
          <p:nvPr/>
        </p:nvPicPr>
        <p:blipFill>
          <a:blip r:embed="rId5"/>
          <a:srcRect r="54145" b="11533"/>
          <a:stretch>
            <a:fillRect/>
          </a:stretch>
        </p:blipFill>
        <p:spPr>
          <a:xfrm>
            <a:off x="7167573" y="490538"/>
            <a:ext cx="4746896" cy="5946282"/>
          </a:xfrm>
          <a:prstGeom prst="rect">
            <a:avLst/>
          </a:prstGeom>
        </p:spPr>
      </p:pic>
    </p:spTree>
    <p:extLst>
      <p:ext uri="{BB962C8B-B14F-4D97-AF65-F5344CB8AC3E}">
        <p14:creationId xmlns:p14="http://schemas.microsoft.com/office/powerpoint/2010/main" val="4036585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9D957-4BDC-AC07-73B3-5116E58C1F6F}"/>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051980B9-7BB7-C570-B8B3-E82AF6E6E1C0}"/>
              </a:ext>
            </a:extLst>
          </p:cNvPr>
          <p:cNvGrpSpPr/>
          <p:nvPr/>
        </p:nvGrpSpPr>
        <p:grpSpPr>
          <a:xfrm>
            <a:off x="777378" y="605212"/>
            <a:ext cx="10637243" cy="4780520"/>
            <a:chOff x="777378" y="605212"/>
            <a:chExt cx="10637243" cy="4780520"/>
          </a:xfrm>
        </p:grpSpPr>
        <p:grpSp>
          <p:nvGrpSpPr>
            <p:cNvPr id="15" name="Group 14">
              <a:extLst>
                <a:ext uri="{FF2B5EF4-FFF2-40B4-BE49-F238E27FC236}">
                  <a16:creationId xmlns:a16="http://schemas.microsoft.com/office/drawing/2014/main" id="{EE2BBE61-9D4F-FDB9-9DE3-C5A2081F4F7E}"/>
                </a:ext>
              </a:extLst>
            </p:cNvPr>
            <p:cNvGrpSpPr/>
            <p:nvPr/>
          </p:nvGrpSpPr>
          <p:grpSpPr>
            <a:xfrm>
              <a:off x="777378" y="605212"/>
              <a:ext cx="10637243" cy="4780520"/>
              <a:chOff x="159391" y="663935"/>
              <a:chExt cx="10637243" cy="4780520"/>
            </a:xfrm>
          </p:grpSpPr>
          <p:sp>
            <p:nvSpPr>
              <p:cNvPr id="14" name="Rectangle 13">
                <a:extLst>
                  <a:ext uri="{FF2B5EF4-FFF2-40B4-BE49-F238E27FC236}">
                    <a16:creationId xmlns:a16="http://schemas.microsoft.com/office/drawing/2014/main" id="{2E8EDD2E-C249-8624-4D2B-93693CDF1CE7}"/>
                  </a:ext>
                </a:extLst>
              </p:cNvPr>
              <p:cNvSpPr/>
              <p:nvPr/>
            </p:nvSpPr>
            <p:spPr>
              <a:xfrm>
                <a:off x="159391" y="663935"/>
                <a:ext cx="10637243" cy="478052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0" name="Picture 2" descr="HLLHC timeline">
                <a:extLst>
                  <a:ext uri="{FF2B5EF4-FFF2-40B4-BE49-F238E27FC236}">
                    <a16:creationId xmlns:a16="http://schemas.microsoft.com/office/drawing/2014/main" id="{8E8FC4F1-A088-02E8-AFE4-55D096E19F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402"/>
              <a:stretch>
                <a:fillRect/>
              </a:stretch>
            </p:blipFill>
            <p:spPr bwMode="auto">
              <a:xfrm>
                <a:off x="1330901" y="663935"/>
                <a:ext cx="9465733" cy="3876359"/>
              </a:xfrm>
              <a:prstGeom prst="rect">
                <a:avLst/>
              </a:prstGeom>
              <a:noFill/>
              <a:extLst>
                <a:ext uri="{909E8E84-426E-40DD-AFC4-6F175D3DCCD1}">
                  <a14:hiddenFill xmlns:a14="http://schemas.microsoft.com/office/drawing/2010/main">
                    <a:solidFill>
                      <a:srgbClr val="FFFFFF"/>
                    </a:solidFill>
                  </a14:hiddenFill>
                </a:ext>
              </a:extLst>
            </p:spPr>
          </p:pic>
          <p:sp>
            <p:nvSpPr>
              <p:cNvPr id="4" name="Circle: Hollow 3">
                <a:extLst>
                  <a:ext uri="{FF2B5EF4-FFF2-40B4-BE49-F238E27FC236}">
                    <a16:creationId xmlns:a16="http://schemas.microsoft.com/office/drawing/2014/main" id="{25989DFF-1949-CDDB-7C9D-68DB8A83D09B}"/>
                  </a:ext>
                </a:extLst>
              </p:cNvPr>
              <p:cNvSpPr/>
              <p:nvPr/>
            </p:nvSpPr>
            <p:spPr>
              <a:xfrm>
                <a:off x="268447" y="4591642"/>
                <a:ext cx="654341" cy="671119"/>
              </a:xfrm>
              <a:prstGeom prst="donut">
                <a:avLst>
                  <a:gd name="adj" fmla="val 1112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843903D3-979F-1803-6860-642FB2576500}"/>
                  </a:ext>
                </a:extLst>
              </p:cNvPr>
              <p:cNvSpPr txBox="1"/>
              <p:nvPr/>
            </p:nvSpPr>
            <p:spPr>
              <a:xfrm>
                <a:off x="261605" y="4742427"/>
                <a:ext cx="684803" cy="369332"/>
              </a:xfrm>
              <a:prstGeom prst="rect">
                <a:avLst/>
              </a:prstGeom>
              <a:noFill/>
            </p:spPr>
            <p:txBody>
              <a:bodyPr wrap="none" rtlCol="0">
                <a:spAutoFit/>
              </a:bodyPr>
              <a:lstStyle/>
              <a:p>
                <a:r>
                  <a:rPr lang="en-GB" dirty="0">
                    <a:solidFill>
                      <a:schemeClr val="accent1"/>
                    </a:solidFill>
                  </a:rPr>
                  <a:t>ESPP</a:t>
                </a:r>
              </a:p>
            </p:txBody>
          </p:sp>
          <p:sp>
            <p:nvSpPr>
              <p:cNvPr id="8" name="Circle: Hollow 7">
                <a:extLst>
                  <a:ext uri="{FF2B5EF4-FFF2-40B4-BE49-F238E27FC236}">
                    <a16:creationId xmlns:a16="http://schemas.microsoft.com/office/drawing/2014/main" id="{B5704877-5D0D-61F8-8AEA-D79BE013FF7E}"/>
                  </a:ext>
                </a:extLst>
              </p:cNvPr>
              <p:cNvSpPr/>
              <p:nvPr/>
            </p:nvSpPr>
            <p:spPr>
              <a:xfrm>
                <a:off x="2116278" y="4581555"/>
                <a:ext cx="654341" cy="671119"/>
              </a:xfrm>
              <a:prstGeom prst="donut">
                <a:avLst>
                  <a:gd name="adj" fmla="val 1112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B06358EB-631F-F297-65B7-EC4E6BFCBE7C}"/>
                  </a:ext>
                </a:extLst>
              </p:cNvPr>
              <p:cNvSpPr txBox="1"/>
              <p:nvPr/>
            </p:nvSpPr>
            <p:spPr>
              <a:xfrm>
                <a:off x="2116278" y="4757144"/>
                <a:ext cx="665568" cy="461665"/>
              </a:xfrm>
              <a:prstGeom prst="rect">
                <a:avLst/>
              </a:prstGeom>
              <a:noFill/>
            </p:spPr>
            <p:txBody>
              <a:bodyPr wrap="none" rtlCol="0">
                <a:spAutoFit/>
              </a:bodyPr>
              <a:lstStyle/>
              <a:p>
                <a:pPr algn="ctr"/>
                <a:r>
                  <a:rPr lang="en-GB" sz="1200" dirty="0">
                    <a:solidFill>
                      <a:schemeClr val="accent1"/>
                    </a:solidFill>
                  </a:rPr>
                  <a:t>ESPPU </a:t>
                </a:r>
              </a:p>
              <a:p>
                <a:pPr algn="ctr"/>
                <a:r>
                  <a:rPr lang="en-GB" sz="1200" dirty="0">
                    <a:solidFill>
                      <a:schemeClr val="accent1"/>
                    </a:solidFill>
                  </a:rPr>
                  <a:t>#1</a:t>
                </a:r>
              </a:p>
            </p:txBody>
          </p:sp>
          <p:sp>
            <p:nvSpPr>
              <p:cNvPr id="10" name="Circle: Hollow 9">
                <a:extLst>
                  <a:ext uri="{FF2B5EF4-FFF2-40B4-BE49-F238E27FC236}">
                    <a16:creationId xmlns:a16="http://schemas.microsoft.com/office/drawing/2014/main" id="{30A96C23-0F23-C439-FC76-2CECA60814FF}"/>
                  </a:ext>
                </a:extLst>
              </p:cNvPr>
              <p:cNvSpPr/>
              <p:nvPr/>
            </p:nvSpPr>
            <p:spPr>
              <a:xfrm>
                <a:off x="4973307" y="4591642"/>
                <a:ext cx="654341" cy="671119"/>
              </a:xfrm>
              <a:prstGeom prst="donut">
                <a:avLst>
                  <a:gd name="adj" fmla="val 1112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687260D2-BC1D-8EC4-5B4D-623B38B211F5}"/>
                  </a:ext>
                </a:extLst>
              </p:cNvPr>
              <p:cNvSpPr txBox="1"/>
              <p:nvPr/>
            </p:nvSpPr>
            <p:spPr>
              <a:xfrm>
                <a:off x="4973307" y="4767231"/>
                <a:ext cx="665568" cy="461665"/>
              </a:xfrm>
              <a:prstGeom prst="rect">
                <a:avLst/>
              </a:prstGeom>
              <a:noFill/>
            </p:spPr>
            <p:txBody>
              <a:bodyPr wrap="none" rtlCol="0">
                <a:spAutoFit/>
              </a:bodyPr>
              <a:lstStyle/>
              <a:p>
                <a:pPr algn="ctr"/>
                <a:r>
                  <a:rPr lang="en-GB" sz="1200" dirty="0">
                    <a:solidFill>
                      <a:schemeClr val="accent1"/>
                    </a:solidFill>
                  </a:rPr>
                  <a:t>ESPPU </a:t>
                </a:r>
              </a:p>
              <a:p>
                <a:pPr algn="ctr"/>
                <a:r>
                  <a:rPr lang="en-GB" sz="1200" dirty="0">
                    <a:solidFill>
                      <a:schemeClr val="accent1"/>
                    </a:solidFill>
                  </a:rPr>
                  <a:t>#2</a:t>
                </a:r>
              </a:p>
            </p:txBody>
          </p:sp>
          <p:sp>
            <p:nvSpPr>
              <p:cNvPr id="12" name="Circle: Hollow 11">
                <a:extLst>
                  <a:ext uri="{FF2B5EF4-FFF2-40B4-BE49-F238E27FC236}">
                    <a16:creationId xmlns:a16="http://schemas.microsoft.com/office/drawing/2014/main" id="{98317D2E-D8C1-900C-2FD6-105E17092D39}"/>
                  </a:ext>
                </a:extLst>
              </p:cNvPr>
              <p:cNvSpPr/>
              <p:nvPr/>
            </p:nvSpPr>
            <p:spPr>
              <a:xfrm>
                <a:off x="7430015" y="4591642"/>
                <a:ext cx="654341" cy="671119"/>
              </a:xfrm>
              <a:prstGeom prst="donut">
                <a:avLst>
                  <a:gd name="adj" fmla="val 1112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E11661CF-B927-BBC3-CB9C-AFB1F4FD53DB}"/>
                  </a:ext>
                </a:extLst>
              </p:cNvPr>
              <p:cNvSpPr txBox="1"/>
              <p:nvPr/>
            </p:nvSpPr>
            <p:spPr>
              <a:xfrm>
                <a:off x="7430015" y="4767231"/>
                <a:ext cx="665568" cy="461665"/>
              </a:xfrm>
              <a:prstGeom prst="rect">
                <a:avLst/>
              </a:prstGeom>
              <a:noFill/>
            </p:spPr>
            <p:txBody>
              <a:bodyPr wrap="none" rtlCol="0">
                <a:spAutoFit/>
              </a:bodyPr>
              <a:lstStyle/>
              <a:p>
                <a:pPr algn="ctr"/>
                <a:r>
                  <a:rPr lang="en-GB" sz="1200" dirty="0">
                    <a:solidFill>
                      <a:schemeClr val="accent1"/>
                    </a:solidFill>
                  </a:rPr>
                  <a:t>ESPPU </a:t>
                </a:r>
              </a:p>
              <a:p>
                <a:pPr algn="ctr"/>
                <a:r>
                  <a:rPr lang="en-GB" sz="1200" dirty="0">
                    <a:solidFill>
                      <a:schemeClr val="accent1"/>
                    </a:solidFill>
                  </a:rPr>
                  <a:t>#3</a:t>
                </a:r>
              </a:p>
            </p:txBody>
          </p:sp>
        </p:grpSp>
        <p:sp>
          <p:nvSpPr>
            <p:cNvPr id="16" name="TextBox 15">
              <a:extLst>
                <a:ext uri="{FF2B5EF4-FFF2-40B4-BE49-F238E27FC236}">
                  <a16:creationId xmlns:a16="http://schemas.microsoft.com/office/drawing/2014/main" id="{4FCA9CAD-9201-704C-AA98-BC9F3A8AD657}"/>
                </a:ext>
              </a:extLst>
            </p:cNvPr>
            <p:cNvSpPr txBox="1"/>
            <p:nvPr/>
          </p:nvSpPr>
          <p:spPr>
            <a:xfrm>
              <a:off x="886434" y="3185997"/>
              <a:ext cx="412589" cy="184666"/>
            </a:xfrm>
            <a:prstGeom prst="rect">
              <a:avLst/>
            </a:prstGeom>
            <a:solidFill>
              <a:srgbClr val="15539F"/>
            </a:solidFill>
          </p:spPr>
          <p:txBody>
            <a:bodyPr wrap="square" rtlCol="0">
              <a:spAutoFit/>
            </a:bodyPr>
            <a:lstStyle/>
            <a:p>
              <a:pPr algn="ctr"/>
              <a:r>
                <a:rPr lang="en-GB" sz="600" dirty="0">
                  <a:solidFill>
                    <a:srgbClr val="F7F8F9"/>
                  </a:solidFill>
                  <a:latin typeface="Arial" panose="020B0604020202020204" pitchFamily="34" charset="0"/>
                  <a:ea typeface="Calibri" panose="020F0502020204030204" pitchFamily="34" charset="0"/>
                  <a:cs typeface="Arial" panose="020B0604020202020204" pitchFamily="34" charset="0"/>
                </a:rPr>
                <a:t>2005</a:t>
              </a:r>
            </a:p>
          </p:txBody>
        </p:sp>
        <p:pic>
          <p:nvPicPr>
            <p:cNvPr id="29" name="Picture 2" descr="HLLHC timeline">
              <a:extLst>
                <a:ext uri="{FF2B5EF4-FFF2-40B4-BE49-F238E27FC236}">
                  <a16:creationId xmlns:a16="http://schemas.microsoft.com/office/drawing/2014/main" id="{2DC44CF1-7786-E767-21E4-763A4B656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532" t="49542" r="12133" b="46904"/>
            <a:stretch>
              <a:fillRect/>
            </a:stretch>
          </p:blipFill>
          <p:spPr bwMode="auto">
            <a:xfrm>
              <a:off x="1299023" y="3181971"/>
              <a:ext cx="220980" cy="1846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LLHC timeline">
              <a:extLst>
                <a:ext uri="{FF2B5EF4-FFF2-40B4-BE49-F238E27FC236}">
                  <a16:creationId xmlns:a16="http://schemas.microsoft.com/office/drawing/2014/main" id="{E9100E99-9F97-1039-AD1E-4FF27DA33C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532" t="49542" r="12133" b="46904"/>
            <a:stretch>
              <a:fillRect/>
            </a:stretch>
          </p:blipFill>
          <p:spPr bwMode="auto">
            <a:xfrm>
              <a:off x="1455233" y="3181971"/>
              <a:ext cx="220980" cy="1846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LLHC timeline">
              <a:extLst>
                <a:ext uri="{FF2B5EF4-FFF2-40B4-BE49-F238E27FC236}">
                  <a16:creationId xmlns:a16="http://schemas.microsoft.com/office/drawing/2014/main" id="{460F84ED-9A96-1BE4-30C8-9449992DD8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532" t="49542" r="12133" b="46904"/>
            <a:stretch>
              <a:fillRect/>
            </a:stretch>
          </p:blipFill>
          <p:spPr bwMode="auto">
            <a:xfrm>
              <a:off x="1676213" y="3181971"/>
              <a:ext cx="220980" cy="1846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LLHC timeline">
              <a:extLst>
                <a:ext uri="{FF2B5EF4-FFF2-40B4-BE49-F238E27FC236}">
                  <a16:creationId xmlns:a16="http://schemas.microsoft.com/office/drawing/2014/main" id="{6B83C853-B9F7-034D-95EB-54CFF5E86F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532" t="49542" r="12133" b="46904"/>
            <a:stretch>
              <a:fillRect/>
            </a:stretch>
          </p:blipFill>
          <p:spPr bwMode="auto">
            <a:xfrm>
              <a:off x="1805753" y="3181971"/>
              <a:ext cx="220980" cy="18466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Disciplines | Careers at CERN">
            <a:extLst>
              <a:ext uri="{FF2B5EF4-FFF2-40B4-BE49-F238E27FC236}">
                <a16:creationId xmlns:a16="http://schemas.microsoft.com/office/drawing/2014/main" id="{F8E245B7-18CF-288F-80E2-2349F0356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852" y="939656"/>
            <a:ext cx="790341" cy="7931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F25387C-7764-C515-77B2-E920237F9F05}"/>
              </a:ext>
            </a:extLst>
          </p:cNvPr>
          <p:cNvSpPr>
            <a:spLocks noGrp="1"/>
          </p:cNvSpPr>
          <p:nvPr>
            <p:ph type="sldNum" sz="quarter" idx="12"/>
          </p:nvPr>
        </p:nvSpPr>
        <p:spPr/>
        <p:txBody>
          <a:bodyPr/>
          <a:lstStyle/>
          <a:p>
            <a:fld id="{A013DEDB-DB85-41B3-8D5A-3663735CBEC3}" type="slidenum">
              <a:rPr lang="en-GB" smtClean="0"/>
              <a:t>24</a:t>
            </a:fld>
            <a:endParaRPr lang="en-GB"/>
          </a:p>
        </p:txBody>
      </p:sp>
      <p:pic>
        <p:nvPicPr>
          <p:cNvPr id="7" name="Picture 6">
            <a:hlinkClick r:id="rId5"/>
            <a:extLst>
              <a:ext uri="{FF2B5EF4-FFF2-40B4-BE49-F238E27FC236}">
                <a16:creationId xmlns:a16="http://schemas.microsoft.com/office/drawing/2014/main" id="{D1494069-9B23-2F73-A4C7-DE1E06E50610}"/>
              </a:ext>
            </a:extLst>
          </p:cNvPr>
          <p:cNvPicPr>
            <a:picLocks noChangeAspect="1"/>
          </p:cNvPicPr>
          <p:nvPr/>
        </p:nvPicPr>
        <p:blipFill>
          <a:blip r:embed="rId6"/>
          <a:srcRect r="-130" b="80152"/>
          <a:stretch>
            <a:fillRect/>
          </a:stretch>
        </p:blipFill>
        <p:spPr>
          <a:xfrm>
            <a:off x="426189" y="5675598"/>
            <a:ext cx="2075385" cy="577189"/>
          </a:xfrm>
          <a:prstGeom prst="rect">
            <a:avLst/>
          </a:prstGeom>
        </p:spPr>
      </p:pic>
      <p:pic>
        <p:nvPicPr>
          <p:cNvPr id="17" name="Picture 16">
            <a:hlinkClick r:id="rId7"/>
            <a:extLst>
              <a:ext uri="{FF2B5EF4-FFF2-40B4-BE49-F238E27FC236}">
                <a16:creationId xmlns:a16="http://schemas.microsoft.com/office/drawing/2014/main" id="{BF61573D-75FB-F838-BC22-4F29A2FE4562}"/>
              </a:ext>
            </a:extLst>
          </p:cNvPr>
          <p:cNvPicPr>
            <a:picLocks noChangeAspect="1"/>
          </p:cNvPicPr>
          <p:nvPr/>
        </p:nvPicPr>
        <p:blipFill>
          <a:blip r:embed="rId8"/>
          <a:srcRect b="79663"/>
          <a:stretch>
            <a:fillRect/>
          </a:stretch>
        </p:blipFill>
        <p:spPr>
          <a:xfrm>
            <a:off x="2734265" y="5673289"/>
            <a:ext cx="2075385" cy="579498"/>
          </a:xfrm>
          <a:prstGeom prst="rect">
            <a:avLst/>
          </a:prstGeom>
        </p:spPr>
      </p:pic>
      <p:pic>
        <p:nvPicPr>
          <p:cNvPr id="19" name="Picture 18">
            <a:hlinkClick r:id="rId9"/>
            <a:extLst>
              <a:ext uri="{FF2B5EF4-FFF2-40B4-BE49-F238E27FC236}">
                <a16:creationId xmlns:a16="http://schemas.microsoft.com/office/drawing/2014/main" id="{85B08641-B2B7-231F-3A9E-9D6E44AB7E05}"/>
              </a:ext>
            </a:extLst>
          </p:cNvPr>
          <p:cNvPicPr>
            <a:picLocks noChangeAspect="1"/>
          </p:cNvPicPr>
          <p:nvPr/>
        </p:nvPicPr>
        <p:blipFill>
          <a:blip r:embed="rId10"/>
          <a:stretch>
            <a:fillRect/>
          </a:stretch>
        </p:blipFill>
        <p:spPr>
          <a:xfrm>
            <a:off x="5042341" y="5673289"/>
            <a:ext cx="3120852" cy="577190"/>
          </a:xfrm>
          <a:prstGeom prst="rect">
            <a:avLst/>
          </a:prstGeom>
        </p:spPr>
      </p:pic>
      <p:sp>
        <p:nvSpPr>
          <p:cNvPr id="2" name="Title 1">
            <a:extLst>
              <a:ext uri="{FF2B5EF4-FFF2-40B4-BE49-F238E27FC236}">
                <a16:creationId xmlns:a16="http://schemas.microsoft.com/office/drawing/2014/main" id="{18F998F2-228B-F737-485C-3271DAB5FBAD}"/>
              </a:ext>
            </a:extLst>
          </p:cNvPr>
          <p:cNvSpPr>
            <a:spLocks noGrp="1"/>
          </p:cNvSpPr>
          <p:nvPr>
            <p:ph type="title"/>
          </p:nvPr>
        </p:nvSpPr>
        <p:spPr/>
        <p:txBody>
          <a:bodyPr>
            <a:normAutofit fontScale="90000"/>
          </a:bodyPr>
          <a:lstStyle/>
          <a:p>
            <a:r>
              <a:rPr lang="en-GB" noProof="0" dirty="0"/>
              <a:t>CERN Flagship Timeline</a:t>
            </a:r>
          </a:p>
        </p:txBody>
      </p:sp>
    </p:spTree>
    <p:extLst>
      <p:ext uri="{BB962C8B-B14F-4D97-AF65-F5344CB8AC3E}">
        <p14:creationId xmlns:p14="http://schemas.microsoft.com/office/powerpoint/2010/main" val="384323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5A2A-12BF-6358-1DA3-D9280A85404F}"/>
              </a:ext>
            </a:extLst>
          </p:cNvPr>
          <p:cNvSpPr>
            <a:spLocks noGrp="1"/>
          </p:cNvSpPr>
          <p:nvPr>
            <p:ph type="title"/>
          </p:nvPr>
        </p:nvSpPr>
        <p:spPr>
          <a:xfrm>
            <a:off x="2154693" y="18256"/>
            <a:ext cx="7598134" cy="662782"/>
          </a:xfrm>
        </p:spPr>
        <p:txBody>
          <a:bodyPr>
            <a:normAutofit fontScale="90000"/>
          </a:bodyPr>
          <a:lstStyle/>
          <a:p>
            <a:r>
              <a:rPr lang="en-GB" noProof="0" dirty="0"/>
              <a:t>2026 ESPPU Process</a:t>
            </a:r>
          </a:p>
        </p:txBody>
      </p:sp>
      <p:cxnSp>
        <p:nvCxnSpPr>
          <p:cNvPr id="6" name="Straight Connector 5">
            <a:extLst>
              <a:ext uri="{FF2B5EF4-FFF2-40B4-BE49-F238E27FC236}">
                <a16:creationId xmlns:a16="http://schemas.microsoft.com/office/drawing/2014/main" id="{D7BAD4FD-72C9-1AF6-D977-5D7168CE1E77}"/>
              </a:ext>
            </a:extLst>
          </p:cNvPr>
          <p:cNvCxnSpPr/>
          <p:nvPr/>
        </p:nvCxnSpPr>
        <p:spPr>
          <a:xfrm>
            <a:off x="430169" y="3642360"/>
            <a:ext cx="11196320" cy="0"/>
          </a:xfrm>
          <a:prstGeom prst="line">
            <a:avLst/>
          </a:prstGeom>
          <a:ln w="57150">
            <a:solidFill>
              <a:schemeClr val="bg2"/>
            </a:solidFill>
          </a:ln>
        </p:spPr>
        <p:style>
          <a:lnRef idx="2">
            <a:schemeClr val="accent1"/>
          </a:lnRef>
          <a:fillRef idx="0">
            <a:schemeClr val="accent1"/>
          </a:fillRef>
          <a:effectRef idx="1">
            <a:schemeClr val="accent1"/>
          </a:effectRef>
          <a:fontRef idx="minor">
            <a:schemeClr val="tx1"/>
          </a:fontRef>
        </p:style>
      </p:cxnSp>
      <p:sp>
        <p:nvSpPr>
          <p:cNvPr id="7" name="Teardrop 6">
            <a:extLst>
              <a:ext uri="{FF2B5EF4-FFF2-40B4-BE49-F238E27FC236}">
                <a16:creationId xmlns:a16="http://schemas.microsoft.com/office/drawing/2014/main" id="{1FFF9751-1EE1-26C1-3426-9BC8F8FB4D87}"/>
              </a:ext>
            </a:extLst>
          </p:cNvPr>
          <p:cNvSpPr/>
          <p:nvPr/>
        </p:nvSpPr>
        <p:spPr>
          <a:xfrm rot="18900000">
            <a:off x="947543" y="3501237"/>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ardrop 7">
            <a:extLst>
              <a:ext uri="{FF2B5EF4-FFF2-40B4-BE49-F238E27FC236}">
                <a16:creationId xmlns:a16="http://schemas.microsoft.com/office/drawing/2014/main" id="{2ED91270-A7C7-CA33-26D1-9BE4B5B60A21}"/>
              </a:ext>
            </a:extLst>
          </p:cNvPr>
          <p:cNvSpPr/>
          <p:nvPr/>
        </p:nvSpPr>
        <p:spPr>
          <a:xfrm rot="8100000">
            <a:off x="1780707" y="3492686"/>
            <a:ext cx="282247" cy="282247"/>
          </a:xfrm>
          <a:prstGeom prst="teardrop">
            <a:avLst>
              <a:gd name="adj" fmla="val 20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F7FD1079-3EFD-DC6B-8B46-B5E16657098B}"/>
              </a:ext>
            </a:extLst>
          </p:cNvPr>
          <p:cNvSpPr/>
          <p:nvPr/>
        </p:nvSpPr>
        <p:spPr>
          <a:xfrm rot="18900000">
            <a:off x="2613870" y="3501238"/>
            <a:ext cx="282247" cy="282247"/>
          </a:xfrm>
          <a:prstGeom prst="teardrop">
            <a:avLst>
              <a:gd name="adj" fmla="val 20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ardrop 9">
            <a:extLst>
              <a:ext uri="{FF2B5EF4-FFF2-40B4-BE49-F238E27FC236}">
                <a16:creationId xmlns:a16="http://schemas.microsoft.com/office/drawing/2014/main" id="{84880C5F-88A0-4074-37B4-4E006D7CC276}"/>
              </a:ext>
            </a:extLst>
          </p:cNvPr>
          <p:cNvSpPr/>
          <p:nvPr/>
        </p:nvSpPr>
        <p:spPr>
          <a:xfrm rot="8100000">
            <a:off x="3447031" y="3492686"/>
            <a:ext cx="282247" cy="282247"/>
          </a:xfrm>
          <a:prstGeom prst="teardrop">
            <a:avLst>
              <a:gd name="adj" fmla="val 20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ardrop 10">
            <a:extLst>
              <a:ext uri="{FF2B5EF4-FFF2-40B4-BE49-F238E27FC236}">
                <a16:creationId xmlns:a16="http://schemas.microsoft.com/office/drawing/2014/main" id="{3B670119-F8CE-3973-1E63-48C00D070677}"/>
              </a:ext>
            </a:extLst>
          </p:cNvPr>
          <p:cNvSpPr/>
          <p:nvPr/>
        </p:nvSpPr>
        <p:spPr>
          <a:xfrm rot="18900000">
            <a:off x="4280192" y="3509787"/>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ardrop 11">
            <a:extLst>
              <a:ext uri="{FF2B5EF4-FFF2-40B4-BE49-F238E27FC236}">
                <a16:creationId xmlns:a16="http://schemas.microsoft.com/office/drawing/2014/main" id="{9EEC2A98-EF2B-0206-F441-66651806C93A}"/>
              </a:ext>
            </a:extLst>
          </p:cNvPr>
          <p:cNvSpPr/>
          <p:nvPr/>
        </p:nvSpPr>
        <p:spPr>
          <a:xfrm rot="8100000">
            <a:off x="5113356" y="3501236"/>
            <a:ext cx="282247" cy="282247"/>
          </a:xfrm>
          <a:prstGeom prst="teardrop">
            <a:avLst>
              <a:gd name="adj" fmla="val 20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ardrop 12">
            <a:extLst>
              <a:ext uri="{FF2B5EF4-FFF2-40B4-BE49-F238E27FC236}">
                <a16:creationId xmlns:a16="http://schemas.microsoft.com/office/drawing/2014/main" id="{230BEB0F-2DB6-B9C9-FF0F-0A27E3991EF2}"/>
              </a:ext>
            </a:extLst>
          </p:cNvPr>
          <p:cNvSpPr/>
          <p:nvPr/>
        </p:nvSpPr>
        <p:spPr>
          <a:xfrm rot="18900000">
            <a:off x="5946519" y="3509788"/>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ardrop 13">
            <a:extLst>
              <a:ext uri="{FF2B5EF4-FFF2-40B4-BE49-F238E27FC236}">
                <a16:creationId xmlns:a16="http://schemas.microsoft.com/office/drawing/2014/main" id="{2939E981-FC37-E857-8B82-08159A7FCF24}"/>
              </a:ext>
            </a:extLst>
          </p:cNvPr>
          <p:cNvSpPr/>
          <p:nvPr/>
        </p:nvSpPr>
        <p:spPr>
          <a:xfrm rot="8100000">
            <a:off x="6779680" y="3501236"/>
            <a:ext cx="282247" cy="282247"/>
          </a:xfrm>
          <a:prstGeom prst="teardrop">
            <a:avLst>
              <a:gd name="adj" fmla="val 2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5" name="Teardrop 14">
            <a:extLst>
              <a:ext uri="{FF2B5EF4-FFF2-40B4-BE49-F238E27FC236}">
                <a16:creationId xmlns:a16="http://schemas.microsoft.com/office/drawing/2014/main" id="{56B94B57-4838-250A-C3FF-E72E6DCE8B49}"/>
              </a:ext>
            </a:extLst>
          </p:cNvPr>
          <p:cNvSpPr/>
          <p:nvPr/>
        </p:nvSpPr>
        <p:spPr>
          <a:xfrm rot="18900000">
            <a:off x="7612841" y="3509787"/>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ardrop 15">
            <a:extLst>
              <a:ext uri="{FF2B5EF4-FFF2-40B4-BE49-F238E27FC236}">
                <a16:creationId xmlns:a16="http://schemas.microsoft.com/office/drawing/2014/main" id="{12393596-55F5-D324-8020-269CF1FA36CB}"/>
              </a:ext>
            </a:extLst>
          </p:cNvPr>
          <p:cNvSpPr/>
          <p:nvPr/>
        </p:nvSpPr>
        <p:spPr>
          <a:xfrm rot="8100000">
            <a:off x="8446005" y="3501236"/>
            <a:ext cx="282247" cy="282247"/>
          </a:xfrm>
          <a:prstGeom prst="teardrop">
            <a:avLst>
              <a:gd name="adj" fmla="val 20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ardrop 16">
            <a:extLst>
              <a:ext uri="{FF2B5EF4-FFF2-40B4-BE49-F238E27FC236}">
                <a16:creationId xmlns:a16="http://schemas.microsoft.com/office/drawing/2014/main" id="{B4107F0E-2A53-FFEC-B833-261C20901DC9}"/>
              </a:ext>
            </a:extLst>
          </p:cNvPr>
          <p:cNvSpPr/>
          <p:nvPr/>
        </p:nvSpPr>
        <p:spPr>
          <a:xfrm rot="18900000">
            <a:off x="9279168" y="3509788"/>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ardrop 17">
            <a:extLst>
              <a:ext uri="{FF2B5EF4-FFF2-40B4-BE49-F238E27FC236}">
                <a16:creationId xmlns:a16="http://schemas.microsoft.com/office/drawing/2014/main" id="{47F141C4-894A-82A9-B94C-61B721483EE7}"/>
              </a:ext>
            </a:extLst>
          </p:cNvPr>
          <p:cNvSpPr/>
          <p:nvPr/>
        </p:nvSpPr>
        <p:spPr>
          <a:xfrm rot="8100000">
            <a:off x="10112329" y="3501236"/>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CC4C1F0-D5BE-82B7-EAD3-1083F8914FDD}"/>
              </a:ext>
            </a:extLst>
          </p:cNvPr>
          <p:cNvSpPr txBox="1"/>
          <p:nvPr/>
        </p:nvSpPr>
        <p:spPr>
          <a:xfrm>
            <a:off x="-79844" y="2063827"/>
            <a:ext cx="2337020" cy="954107"/>
          </a:xfrm>
          <a:prstGeom prst="rect">
            <a:avLst/>
          </a:prstGeom>
          <a:noFill/>
        </p:spPr>
        <p:txBody>
          <a:bodyPr wrap="square" rtlCol="0">
            <a:spAutoFit/>
          </a:bodyPr>
          <a:lstStyle/>
          <a:p>
            <a:pPr algn="ctr"/>
            <a:r>
              <a:rPr lang="en-GB" sz="1400" b="1" dirty="0"/>
              <a:t>Sep 2024</a:t>
            </a:r>
          </a:p>
          <a:p>
            <a:pPr algn="ctr"/>
            <a:r>
              <a:rPr lang="en-GB" sz="1400" dirty="0"/>
              <a:t>CERN Council appoint </a:t>
            </a:r>
            <a:r>
              <a:rPr lang="en-GB" sz="1400" b="1" dirty="0"/>
              <a:t>PPG</a:t>
            </a:r>
            <a:r>
              <a:rPr lang="en-GB" sz="1400" dirty="0"/>
              <a:t> </a:t>
            </a:r>
          </a:p>
          <a:p>
            <a:pPr algn="ctr"/>
            <a:r>
              <a:rPr lang="en-GB" sz="1400" dirty="0"/>
              <a:t>Decide on Venice for open symposium</a:t>
            </a:r>
          </a:p>
        </p:txBody>
      </p:sp>
      <p:sp>
        <p:nvSpPr>
          <p:cNvPr id="20" name="TextBox 19">
            <a:extLst>
              <a:ext uri="{FF2B5EF4-FFF2-40B4-BE49-F238E27FC236}">
                <a16:creationId xmlns:a16="http://schemas.microsoft.com/office/drawing/2014/main" id="{5DD30320-F995-ABD2-2145-08F5D59AE136}"/>
              </a:ext>
            </a:extLst>
          </p:cNvPr>
          <p:cNvSpPr txBox="1"/>
          <p:nvPr/>
        </p:nvSpPr>
        <p:spPr>
          <a:xfrm>
            <a:off x="924884" y="4115409"/>
            <a:ext cx="1993892" cy="738664"/>
          </a:xfrm>
          <a:prstGeom prst="rect">
            <a:avLst/>
          </a:prstGeom>
          <a:noFill/>
        </p:spPr>
        <p:txBody>
          <a:bodyPr wrap="square" rtlCol="0">
            <a:spAutoFit/>
          </a:bodyPr>
          <a:lstStyle/>
          <a:p>
            <a:pPr algn="ctr"/>
            <a:r>
              <a:rPr lang="en-GB" sz="1400" b="1" dirty="0">
                <a:solidFill>
                  <a:schemeClr val="accent4"/>
                </a:solidFill>
              </a:rPr>
              <a:t>23 – 26 Sep 2024</a:t>
            </a:r>
          </a:p>
          <a:p>
            <a:pPr algn="ctr"/>
            <a:r>
              <a:rPr lang="en-GB" sz="1400" dirty="0">
                <a:solidFill>
                  <a:schemeClr val="accent4"/>
                </a:solidFill>
                <a:hlinkClick r:id="rId3"/>
              </a:rPr>
              <a:t>UK Kick-Off Meeting </a:t>
            </a:r>
            <a:r>
              <a:rPr lang="en-GB" sz="1400" dirty="0">
                <a:solidFill>
                  <a:schemeClr val="accent4"/>
                </a:solidFill>
              </a:rPr>
              <a:t>@ Durham University</a:t>
            </a:r>
          </a:p>
        </p:txBody>
      </p:sp>
      <p:sp>
        <p:nvSpPr>
          <p:cNvPr id="23" name="TextBox 22">
            <a:extLst>
              <a:ext uri="{FF2B5EF4-FFF2-40B4-BE49-F238E27FC236}">
                <a16:creationId xmlns:a16="http://schemas.microsoft.com/office/drawing/2014/main" id="{7952AB65-3E5B-DDB3-8FBB-C4797A3166CB}"/>
              </a:ext>
            </a:extLst>
          </p:cNvPr>
          <p:cNvSpPr txBox="1"/>
          <p:nvPr/>
        </p:nvSpPr>
        <p:spPr>
          <a:xfrm>
            <a:off x="1689156" y="939440"/>
            <a:ext cx="2131673" cy="738664"/>
          </a:xfrm>
          <a:prstGeom prst="rect">
            <a:avLst/>
          </a:prstGeom>
          <a:noFill/>
        </p:spPr>
        <p:txBody>
          <a:bodyPr wrap="none" rtlCol="0">
            <a:spAutoFit/>
          </a:bodyPr>
          <a:lstStyle/>
          <a:p>
            <a:pPr algn="ctr"/>
            <a:r>
              <a:rPr lang="en-GB" sz="1400" b="1" dirty="0">
                <a:solidFill>
                  <a:schemeClr val="accent4"/>
                </a:solidFill>
              </a:rPr>
              <a:t>4 Nov 2024</a:t>
            </a:r>
          </a:p>
          <a:p>
            <a:pPr algn="ctr"/>
            <a:r>
              <a:rPr lang="en-GB" sz="1400" dirty="0">
                <a:solidFill>
                  <a:schemeClr val="accent4"/>
                </a:solidFill>
                <a:hlinkClick r:id="rId4"/>
              </a:rPr>
              <a:t>UK Drafting Meeting </a:t>
            </a:r>
            <a:endParaRPr lang="en-GB" sz="1400" dirty="0">
              <a:solidFill>
                <a:schemeClr val="accent4"/>
              </a:solidFill>
            </a:endParaRPr>
          </a:p>
          <a:p>
            <a:pPr algn="ctr"/>
            <a:r>
              <a:rPr lang="en-GB" sz="1400" dirty="0">
                <a:solidFill>
                  <a:schemeClr val="accent4"/>
                </a:solidFill>
              </a:rPr>
              <a:t>@ Daresbury Laboratory</a:t>
            </a:r>
          </a:p>
        </p:txBody>
      </p:sp>
      <p:sp>
        <p:nvSpPr>
          <p:cNvPr id="24" name="TextBox 23">
            <a:extLst>
              <a:ext uri="{FF2B5EF4-FFF2-40B4-BE49-F238E27FC236}">
                <a16:creationId xmlns:a16="http://schemas.microsoft.com/office/drawing/2014/main" id="{C69639E4-A660-6ED7-9639-FC409EEED8BB}"/>
              </a:ext>
            </a:extLst>
          </p:cNvPr>
          <p:cNvSpPr txBox="1"/>
          <p:nvPr/>
        </p:nvSpPr>
        <p:spPr>
          <a:xfrm>
            <a:off x="2344768" y="5045101"/>
            <a:ext cx="2486771" cy="738664"/>
          </a:xfrm>
          <a:prstGeom prst="rect">
            <a:avLst/>
          </a:prstGeom>
          <a:noFill/>
        </p:spPr>
        <p:txBody>
          <a:bodyPr wrap="none" rtlCol="0">
            <a:spAutoFit/>
          </a:bodyPr>
          <a:lstStyle/>
          <a:p>
            <a:pPr algn="ctr"/>
            <a:r>
              <a:rPr lang="en-GB" sz="1400" b="1" dirty="0">
                <a:solidFill>
                  <a:schemeClr val="accent4"/>
                </a:solidFill>
              </a:rPr>
              <a:t>9 Jan 2025</a:t>
            </a:r>
          </a:p>
          <a:p>
            <a:pPr algn="ctr"/>
            <a:r>
              <a:rPr lang="en-GB" sz="1400" dirty="0">
                <a:solidFill>
                  <a:schemeClr val="accent4"/>
                </a:solidFill>
                <a:hlinkClick r:id="rId5"/>
              </a:rPr>
              <a:t>UK Drafting Meeting </a:t>
            </a:r>
            <a:endParaRPr lang="en-GB" sz="1400" dirty="0">
              <a:solidFill>
                <a:schemeClr val="accent4"/>
              </a:solidFill>
            </a:endParaRPr>
          </a:p>
          <a:p>
            <a:pPr algn="ctr"/>
            <a:r>
              <a:rPr lang="en-GB" sz="1400" dirty="0">
                <a:solidFill>
                  <a:schemeClr val="accent4"/>
                </a:solidFill>
              </a:rPr>
              <a:t>@ University College London</a:t>
            </a:r>
          </a:p>
        </p:txBody>
      </p:sp>
      <p:sp>
        <p:nvSpPr>
          <p:cNvPr id="25" name="TextBox 24">
            <a:extLst>
              <a:ext uri="{FF2B5EF4-FFF2-40B4-BE49-F238E27FC236}">
                <a16:creationId xmlns:a16="http://schemas.microsoft.com/office/drawing/2014/main" id="{ACFF517E-4FF8-7ED9-0275-0F60E25B6005}"/>
              </a:ext>
            </a:extLst>
          </p:cNvPr>
          <p:cNvSpPr txBox="1"/>
          <p:nvPr/>
        </p:nvSpPr>
        <p:spPr>
          <a:xfrm>
            <a:off x="3787734" y="4104427"/>
            <a:ext cx="2953053" cy="738664"/>
          </a:xfrm>
          <a:prstGeom prst="rect">
            <a:avLst/>
          </a:prstGeom>
          <a:noFill/>
        </p:spPr>
        <p:txBody>
          <a:bodyPr wrap="none" rtlCol="0">
            <a:spAutoFit/>
          </a:bodyPr>
          <a:lstStyle/>
          <a:p>
            <a:pPr algn="ctr"/>
            <a:r>
              <a:rPr lang="en-GB" sz="1400" b="1" dirty="0">
                <a:solidFill>
                  <a:schemeClr val="accent4"/>
                </a:solidFill>
              </a:rPr>
              <a:t>28 April 2025</a:t>
            </a:r>
          </a:p>
          <a:p>
            <a:pPr algn="ctr"/>
            <a:r>
              <a:rPr lang="en-GB" sz="1400" dirty="0">
                <a:solidFill>
                  <a:schemeClr val="accent4"/>
                </a:solidFill>
                <a:hlinkClick r:id="rId5"/>
              </a:rPr>
              <a:t>UK Drafting Meeting </a:t>
            </a:r>
            <a:endParaRPr lang="en-GB" sz="1400" dirty="0">
              <a:solidFill>
                <a:schemeClr val="accent4"/>
              </a:solidFill>
            </a:endParaRPr>
          </a:p>
          <a:p>
            <a:pPr algn="ctr"/>
            <a:r>
              <a:rPr lang="en-GB" sz="1400" dirty="0">
                <a:solidFill>
                  <a:schemeClr val="accent4"/>
                </a:solidFill>
              </a:rPr>
              <a:t>@ Rutherford Appleton Laboratory</a:t>
            </a:r>
          </a:p>
        </p:txBody>
      </p:sp>
      <p:sp>
        <p:nvSpPr>
          <p:cNvPr id="26" name="TextBox 25">
            <a:extLst>
              <a:ext uri="{FF2B5EF4-FFF2-40B4-BE49-F238E27FC236}">
                <a16:creationId xmlns:a16="http://schemas.microsoft.com/office/drawing/2014/main" id="{A2B11D40-8DC0-6664-BC7C-AEAC040EC1F9}"/>
              </a:ext>
            </a:extLst>
          </p:cNvPr>
          <p:cNvSpPr txBox="1"/>
          <p:nvPr/>
        </p:nvSpPr>
        <p:spPr>
          <a:xfrm>
            <a:off x="7753964" y="4121529"/>
            <a:ext cx="1662635" cy="738664"/>
          </a:xfrm>
          <a:prstGeom prst="rect">
            <a:avLst/>
          </a:prstGeom>
          <a:noFill/>
        </p:spPr>
        <p:txBody>
          <a:bodyPr wrap="none" rtlCol="0">
            <a:spAutoFit/>
          </a:bodyPr>
          <a:lstStyle/>
          <a:p>
            <a:pPr algn="ctr"/>
            <a:r>
              <a:rPr lang="en-GB" sz="1400" b="1" dirty="0">
                <a:solidFill>
                  <a:schemeClr val="accent4"/>
                </a:solidFill>
              </a:rPr>
              <a:t>29 October 2025</a:t>
            </a:r>
          </a:p>
          <a:p>
            <a:pPr algn="ctr"/>
            <a:r>
              <a:rPr lang="en-GB" sz="1400" dirty="0">
                <a:solidFill>
                  <a:schemeClr val="accent4"/>
                </a:solidFill>
                <a:hlinkClick r:id="rId6"/>
              </a:rPr>
              <a:t>UK Plan B Meeting</a:t>
            </a:r>
            <a:endParaRPr lang="en-GB" sz="1400" dirty="0">
              <a:solidFill>
                <a:schemeClr val="accent4"/>
              </a:solidFill>
            </a:endParaRPr>
          </a:p>
          <a:p>
            <a:pPr algn="ctr"/>
            <a:r>
              <a:rPr lang="en-GB" sz="1400" dirty="0">
                <a:solidFill>
                  <a:schemeClr val="accent4"/>
                </a:solidFill>
              </a:rPr>
              <a:t>Online</a:t>
            </a:r>
          </a:p>
        </p:txBody>
      </p:sp>
      <p:sp>
        <p:nvSpPr>
          <p:cNvPr id="27" name="TextBox 26">
            <a:extLst>
              <a:ext uri="{FF2B5EF4-FFF2-40B4-BE49-F238E27FC236}">
                <a16:creationId xmlns:a16="http://schemas.microsoft.com/office/drawing/2014/main" id="{0F0C01F6-A421-5E6E-CA07-20CB990BEFE9}"/>
              </a:ext>
            </a:extLst>
          </p:cNvPr>
          <p:cNvSpPr txBox="1"/>
          <p:nvPr/>
        </p:nvSpPr>
        <p:spPr>
          <a:xfrm>
            <a:off x="3252805" y="2055196"/>
            <a:ext cx="2337020" cy="738664"/>
          </a:xfrm>
          <a:prstGeom prst="rect">
            <a:avLst/>
          </a:prstGeom>
          <a:noFill/>
        </p:spPr>
        <p:txBody>
          <a:bodyPr wrap="square" rtlCol="0">
            <a:spAutoFit/>
          </a:bodyPr>
          <a:lstStyle/>
          <a:p>
            <a:pPr algn="ctr"/>
            <a:r>
              <a:rPr lang="en-GB" sz="1400" b="1" dirty="0"/>
              <a:t>31 Mar 2025</a:t>
            </a:r>
          </a:p>
          <a:p>
            <a:pPr algn="ctr"/>
            <a:r>
              <a:rPr lang="en-GB" sz="1400" dirty="0"/>
              <a:t>Deadline for submission of main community input</a:t>
            </a:r>
          </a:p>
        </p:txBody>
      </p:sp>
      <p:sp>
        <p:nvSpPr>
          <p:cNvPr id="28" name="TextBox 27">
            <a:extLst>
              <a:ext uri="{FF2B5EF4-FFF2-40B4-BE49-F238E27FC236}">
                <a16:creationId xmlns:a16="http://schemas.microsoft.com/office/drawing/2014/main" id="{B9155F21-9A42-B915-11A7-31F2E4777E96}"/>
              </a:ext>
            </a:extLst>
          </p:cNvPr>
          <p:cNvSpPr txBox="1"/>
          <p:nvPr/>
        </p:nvSpPr>
        <p:spPr>
          <a:xfrm>
            <a:off x="4831539" y="1085426"/>
            <a:ext cx="2424613" cy="738664"/>
          </a:xfrm>
          <a:prstGeom prst="rect">
            <a:avLst/>
          </a:prstGeom>
          <a:noFill/>
        </p:spPr>
        <p:txBody>
          <a:bodyPr wrap="square" rtlCol="0">
            <a:spAutoFit/>
          </a:bodyPr>
          <a:lstStyle/>
          <a:p>
            <a:pPr algn="ctr"/>
            <a:r>
              <a:rPr lang="en-GB" sz="1400" b="1" dirty="0"/>
              <a:t>26 May 2025</a:t>
            </a:r>
          </a:p>
          <a:p>
            <a:pPr algn="ctr"/>
            <a:r>
              <a:rPr lang="en-GB" sz="1400" dirty="0"/>
              <a:t>Deadline for submission of additional community input</a:t>
            </a:r>
          </a:p>
        </p:txBody>
      </p:sp>
      <p:sp>
        <p:nvSpPr>
          <p:cNvPr id="29" name="TextBox 28">
            <a:extLst>
              <a:ext uri="{FF2B5EF4-FFF2-40B4-BE49-F238E27FC236}">
                <a16:creationId xmlns:a16="http://schemas.microsoft.com/office/drawing/2014/main" id="{0CB6423A-6656-295E-4301-831124AD7513}"/>
              </a:ext>
            </a:extLst>
          </p:cNvPr>
          <p:cNvSpPr txBox="1"/>
          <p:nvPr/>
        </p:nvSpPr>
        <p:spPr>
          <a:xfrm>
            <a:off x="5708496" y="4987159"/>
            <a:ext cx="2424613" cy="523220"/>
          </a:xfrm>
          <a:prstGeom prst="rect">
            <a:avLst/>
          </a:prstGeom>
          <a:noFill/>
        </p:spPr>
        <p:txBody>
          <a:bodyPr wrap="square" rtlCol="0">
            <a:spAutoFit/>
          </a:bodyPr>
          <a:lstStyle/>
          <a:p>
            <a:pPr algn="ctr"/>
            <a:r>
              <a:rPr lang="en-GB" sz="1400" b="1" dirty="0"/>
              <a:t>23 -27 June 2025</a:t>
            </a:r>
          </a:p>
          <a:p>
            <a:pPr algn="ctr"/>
            <a:r>
              <a:rPr lang="en-GB" sz="1400" b="1" dirty="0">
                <a:hlinkClick r:id="rId7"/>
              </a:rPr>
              <a:t>Open Symposium</a:t>
            </a:r>
            <a:r>
              <a:rPr lang="en-GB" sz="1400" b="1" dirty="0"/>
              <a:t> </a:t>
            </a:r>
            <a:r>
              <a:rPr lang="en-GB" sz="1400" dirty="0"/>
              <a:t>in Venice</a:t>
            </a:r>
          </a:p>
        </p:txBody>
      </p:sp>
      <p:sp>
        <p:nvSpPr>
          <p:cNvPr id="30" name="TextBox 29">
            <a:extLst>
              <a:ext uri="{FF2B5EF4-FFF2-40B4-BE49-F238E27FC236}">
                <a16:creationId xmlns:a16="http://schemas.microsoft.com/office/drawing/2014/main" id="{6043AD1B-EE57-C2A6-DB0E-AE85F3682F80}"/>
              </a:ext>
            </a:extLst>
          </p:cNvPr>
          <p:cNvSpPr txBox="1"/>
          <p:nvPr/>
        </p:nvSpPr>
        <p:spPr>
          <a:xfrm>
            <a:off x="6684759" y="2052811"/>
            <a:ext cx="2138410" cy="738664"/>
          </a:xfrm>
          <a:prstGeom prst="rect">
            <a:avLst/>
          </a:prstGeom>
          <a:noFill/>
        </p:spPr>
        <p:txBody>
          <a:bodyPr wrap="square" rtlCol="0">
            <a:spAutoFit/>
          </a:bodyPr>
          <a:lstStyle/>
          <a:p>
            <a:pPr algn="ctr"/>
            <a:r>
              <a:rPr lang="en-GB" sz="1400" b="1" dirty="0"/>
              <a:t>September 2025</a:t>
            </a:r>
          </a:p>
          <a:p>
            <a:pPr algn="ctr"/>
            <a:r>
              <a:rPr lang="en-GB" sz="1400" b="1" dirty="0"/>
              <a:t>PPG </a:t>
            </a:r>
            <a:r>
              <a:rPr lang="en-GB" sz="1400" dirty="0"/>
              <a:t>submits the ‘</a:t>
            </a:r>
            <a:r>
              <a:rPr lang="en-GB" sz="1400" dirty="0">
                <a:hlinkClick r:id="rId8"/>
              </a:rPr>
              <a:t>Briefing Book</a:t>
            </a:r>
            <a:r>
              <a:rPr lang="en-GB" sz="1400" dirty="0"/>
              <a:t>’ to </a:t>
            </a:r>
            <a:r>
              <a:rPr lang="en-GB" sz="1400" b="1" dirty="0"/>
              <a:t>ESG</a:t>
            </a:r>
          </a:p>
        </p:txBody>
      </p:sp>
      <p:sp>
        <p:nvSpPr>
          <p:cNvPr id="31" name="TextBox 30">
            <a:extLst>
              <a:ext uri="{FF2B5EF4-FFF2-40B4-BE49-F238E27FC236}">
                <a16:creationId xmlns:a16="http://schemas.microsoft.com/office/drawing/2014/main" id="{DA9BD378-98D1-E950-9F26-234F8F440890}"/>
              </a:ext>
            </a:extLst>
          </p:cNvPr>
          <p:cNvSpPr txBox="1"/>
          <p:nvPr/>
        </p:nvSpPr>
        <p:spPr>
          <a:xfrm>
            <a:off x="8251781" y="1032174"/>
            <a:ext cx="2337020" cy="738664"/>
          </a:xfrm>
          <a:prstGeom prst="rect">
            <a:avLst/>
          </a:prstGeom>
          <a:noFill/>
        </p:spPr>
        <p:txBody>
          <a:bodyPr wrap="square" rtlCol="0">
            <a:spAutoFit/>
          </a:bodyPr>
          <a:lstStyle/>
          <a:p>
            <a:pPr algn="ctr"/>
            <a:r>
              <a:rPr lang="en-GB" sz="1400" b="1" dirty="0"/>
              <a:t>14 Nov 2025</a:t>
            </a:r>
          </a:p>
          <a:p>
            <a:pPr algn="ctr"/>
            <a:r>
              <a:rPr lang="en-GB" sz="1400" dirty="0"/>
              <a:t>Deadline for submission of final </a:t>
            </a:r>
            <a:r>
              <a:rPr lang="en-GB" sz="1400" dirty="0">
                <a:hlinkClick r:id="rId9"/>
              </a:rPr>
              <a:t>community input</a:t>
            </a:r>
            <a:endParaRPr lang="en-GB" sz="1400" dirty="0"/>
          </a:p>
        </p:txBody>
      </p:sp>
      <p:sp>
        <p:nvSpPr>
          <p:cNvPr id="32" name="TextBox 31">
            <a:extLst>
              <a:ext uri="{FF2B5EF4-FFF2-40B4-BE49-F238E27FC236}">
                <a16:creationId xmlns:a16="http://schemas.microsoft.com/office/drawing/2014/main" id="{89224AB9-95C5-10B4-FBDA-4D23A65349F1}"/>
              </a:ext>
            </a:extLst>
          </p:cNvPr>
          <p:cNvSpPr txBox="1"/>
          <p:nvPr/>
        </p:nvSpPr>
        <p:spPr>
          <a:xfrm>
            <a:off x="8961562" y="4983349"/>
            <a:ext cx="2583779" cy="738664"/>
          </a:xfrm>
          <a:prstGeom prst="rect">
            <a:avLst/>
          </a:prstGeom>
          <a:noFill/>
        </p:spPr>
        <p:txBody>
          <a:bodyPr wrap="square" rtlCol="0">
            <a:spAutoFit/>
          </a:bodyPr>
          <a:lstStyle/>
          <a:p>
            <a:pPr algn="ctr"/>
            <a:r>
              <a:rPr lang="en-GB" sz="1400" b="1" dirty="0"/>
              <a:t>1 – 5 Dec 2025</a:t>
            </a:r>
          </a:p>
          <a:p>
            <a:pPr algn="ctr"/>
            <a:r>
              <a:rPr lang="en-GB" sz="1400" dirty="0"/>
              <a:t>ESG Strategy Drafting Session in Ascona, Switzerland</a:t>
            </a:r>
          </a:p>
        </p:txBody>
      </p:sp>
      <p:sp>
        <p:nvSpPr>
          <p:cNvPr id="33" name="Teardrop 32">
            <a:extLst>
              <a:ext uri="{FF2B5EF4-FFF2-40B4-BE49-F238E27FC236}">
                <a16:creationId xmlns:a16="http://schemas.microsoft.com/office/drawing/2014/main" id="{0E267126-B5E2-69BF-AC38-23A583944455}"/>
              </a:ext>
            </a:extLst>
          </p:cNvPr>
          <p:cNvSpPr/>
          <p:nvPr/>
        </p:nvSpPr>
        <p:spPr>
          <a:xfrm rot="18900000">
            <a:off x="10945489" y="3501236"/>
            <a:ext cx="282247" cy="282247"/>
          </a:xfrm>
          <a:prstGeom prst="teardrop">
            <a:avLst>
              <a:gd name="adj" fmla="val 2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106590D6-0129-F819-EE27-5ABAE6A71B97}"/>
              </a:ext>
            </a:extLst>
          </p:cNvPr>
          <p:cNvSpPr txBox="1"/>
          <p:nvPr/>
        </p:nvSpPr>
        <p:spPr>
          <a:xfrm>
            <a:off x="9864383" y="2063827"/>
            <a:ext cx="2444457" cy="738664"/>
          </a:xfrm>
          <a:prstGeom prst="rect">
            <a:avLst/>
          </a:prstGeom>
          <a:noFill/>
        </p:spPr>
        <p:txBody>
          <a:bodyPr wrap="square" rtlCol="0">
            <a:spAutoFit/>
          </a:bodyPr>
          <a:lstStyle/>
          <a:p>
            <a:pPr algn="ctr"/>
            <a:r>
              <a:rPr lang="en-GB" sz="1400" b="1" dirty="0"/>
              <a:t>End Jan 2025</a:t>
            </a:r>
          </a:p>
          <a:p>
            <a:pPr algn="ctr"/>
            <a:r>
              <a:rPr lang="en-GB" sz="1400" dirty="0"/>
              <a:t>ESG submits draft </a:t>
            </a:r>
            <a:r>
              <a:rPr lang="en-GB" sz="1400" dirty="0">
                <a:hlinkClick r:id="rId10"/>
              </a:rPr>
              <a:t>strategy</a:t>
            </a:r>
            <a:r>
              <a:rPr lang="en-GB" sz="1400" dirty="0"/>
              <a:t> to CERN Council</a:t>
            </a:r>
          </a:p>
        </p:txBody>
      </p:sp>
      <p:cxnSp>
        <p:nvCxnSpPr>
          <p:cNvPr id="4" name="Straight Connector 3">
            <a:extLst>
              <a:ext uri="{FF2B5EF4-FFF2-40B4-BE49-F238E27FC236}">
                <a16:creationId xmlns:a16="http://schemas.microsoft.com/office/drawing/2014/main" id="{3228741C-E2B8-528F-E2D5-EC6751A99D1F}"/>
              </a:ext>
            </a:extLst>
          </p:cNvPr>
          <p:cNvCxnSpPr>
            <a:cxnSpLocks/>
            <a:stCxn id="9" idx="3"/>
          </p:cNvCxnSpPr>
          <p:nvPr/>
        </p:nvCxnSpPr>
        <p:spPr>
          <a:xfrm flipV="1">
            <a:off x="2754994" y="1770838"/>
            <a:ext cx="5139" cy="2012647"/>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F0F352-1967-96A5-8012-17FA35DA8B8F}"/>
              </a:ext>
            </a:extLst>
          </p:cNvPr>
          <p:cNvCxnSpPr>
            <a:cxnSpLocks/>
            <a:stCxn id="24" idx="0"/>
            <a:endCxn id="10" idx="3"/>
          </p:cNvCxnSpPr>
          <p:nvPr/>
        </p:nvCxnSpPr>
        <p:spPr>
          <a:xfrm flipV="1">
            <a:off x="3588154" y="3492686"/>
            <a:ext cx="1" cy="1552415"/>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1BB7644-ACAF-DAC0-A3D6-74E3D731B0A7}"/>
              </a:ext>
            </a:extLst>
          </p:cNvPr>
          <p:cNvCxnSpPr>
            <a:cxnSpLocks/>
            <a:stCxn id="13" idx="3"/>
            <a:endCxn id="28" idx="2"/>
          </p:cNvCxnSpPr>
          <p:nvPr/>
        </p:nvCxnSpPr>
        <p:spPr>
          <a:xfrm flipH="1" flipV="1">
            <a:off x="6043846" y="1824090"/>
            <a:ext cx="43797" cy="1967945"/>
          </a:xfrm>
          <a:prstGeom prst="line">
            <a:avLst/>
          </a:prstGeom>
          <a:ln/>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6AC5A4BA-AD21-FAA7-404E-A3F325F25206}"/>
              </a:ext>
            </a:extLst>
          </p:cNvPr>
          <p:cNvCxnSpPr>
            <a:cxnSpLocks/>
            <a:stCxn id="17" idx="3"/>
            <a:endCxn id="31" idx="2"/>
          </p:cNvCxnSpPr>
          <p:nvPr/>
        </p:nvCxnSpPr>
        <p:spPr>
          <a:xfrm flipH="1" flipV="1">
            <a:off x="9420291" y="1770838"/>
            <a:ext cx="1" cy="2021197"/>
          </a:xfrm>
          <a:prstGeom prst="line">
            <a:avLst/>
          </a:prstGeom>
          <a:ln/>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2ADF6C9D-F73D-2959-3B45-0DBF84C66263}"/>
              </a:ext>
            </a:extLst>
          </p:cNvPr>
          <p:cNvCxnSpPr>
            <a:cxnSpLocks/>
            <a:stCxn id="29" idx="0"/>
            <a:endCxn id="14" idx="3"/>
          </p:cNvCxnSpPr>
          <p:nvPr/>
        </p:nvCxnSpPr>
        <p:spPr>
          <a:xfrm flipV="1">
            <a:off x="6920803" y="3501236"/>
            <a:ext cx="1" cy="1485923"/>
          </a:xfrm>
          <a:prstGeom prst="line">
            <a:avLst/>
          </a:prstGeom>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36FE1653-D015-943A-1536-E253C5DBB80B}"/>
              </a:ext>
            </a:extLst>
          </p:cNvPr>
          <p:cNvCxnSpPr>
            <a:cxnSpLocks/>
            <a:stCxn id="32" idx="0"/>
            <a:endCxn id="18" idx="3"/>
          </p:cNvCxnSpPr>
          <p:nvPr/>
        </p:nvCxnSpPr>
        <p:spPr>
          <a:xfrm flipV="1">
            <a:off x="10253452" y="3501236"/>
            <a:ext cx="0" cy="1482113"/>
          </a:xfrm>
          <a:prstGeom prst="line">
            <a:avLst/>
          </a:prstGeom>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1C019F6-18D0-0E8B-8F5D-10C8450ECFA4}"/>
              </a:ext>
            </a:extLst>
          </p:cNvPr>
          <p:cNvSpPr>
            <a:spLocks noGrp="1"/>
          </p:cNvSpPr>
          <p:nvPr>
            <p:ph type="sldNum" sz="quarter" idx="12"/>
          </p:nvPr>
        </p:nvSpPr>
        <p:spPr/>
        <p:txBody>
          <a:bodyPr/>
          <a:lstStyle/>
          <a:p>
            <a:fld id="{A013DEDB-DB85-41B3-8D5A-3663735CBEC3}" type="slidenum">
              <a:rPr lang="en-GB" smtClean="0"/>
              <a:t>25</a:t>
            </a:fld>
            <a:endParaRPr lang="en-GB"/>
          </a:p>
        </p:txBody>
      </p:sp>
      <p:sp>
        <p:nvSpPr>
          <p:cNvPr id="5" name="TextBox 4">
            <a:extLst>
              <a:ext uri="{FF2B5EF4-FFF2-40B4-BE49-F238E27FC236}">
                <a16:creationId xmlns:a16="http://schemas.microsoft.com/office/drawing/2014/main" id="{5B3FF314-4E60-2B06-71AC-609677360824}"/>
              </a:ext>
            </a:extLst>
          </p:cNvPr>
          <p:cNvSpPr txBox="1"/>
          <p:nvPr/>
        </p:nvSpPr>
        <p:spPr>
          <a:xfrm>
            <a:off x="206854" y="5853951"/>
            <a:ext cx="1763624" cy="646331"/>
          </a:xfrm>
          <a:prstGeom prst="rect">
            <a:avLst/>
          </a:prstGeom>
          <a:noFill/>
          <a:ln>
            <a:solidFill>
              <a:schemeClr val="accent1"/>
            </a:solidFill>
          </a:ln>
        </p:spPr>
        <p:txBody>
          <a:bodyPr wrap="none" rtlCol="0">
            <a:spAutoFit/>
          </a:bodyPr>
          <a:lstStyle/>
          <a:p>
            <a:r>
              <a:rPr lang="en-GB" dirty="0"/>
              <a:t>ESPPU Timeline</a:t>
            </a:r>
          </a:p>
          <a:p>
            <a:r>
              <a:rPr lang="en-GB" dirty="0">
                <a:solidFill>
                  <a:schemeClr val="accent4"/>
                </a:solidFill>
              </a:rPr>
              <a:t>UK Timeline</a:t>
            </a:r>
          </a:p>
        </p:txBody>
      </p:sp>
    </p:spTree>
    <p:extLst>
      <p:ext uri="{BB962C8B-B14F-4D97-AF65-F5344CB8AC3E}">
        <p14:creationId xmlns:p14="http://schemas.microsoft.com/office/powerpoint/2010/main" val="759256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130FC-31A0-03F2-71D5-2EAF59778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E697E-ED18-5280-AECE-E3D0D0844F62}"/>
              </a:ext>
            </a:extLst>
          </p:cNvPr>
          <p:cNvSpPr>
            <a:spLocks noGrp="1"/>
          </p:cNvSpPr>
          <p:nvPr>
            <p:ph type="title"/>
          </p:nvPr>
        </p:nvSpPr>
        <p:spPr/>
        <p:txBody>
          <a:bodyPr>
            <a:normAutofit fontScale="90000"/>
          </a:bodyPr>
          <a:lstStyle/>
          <a:p>
            <a:r>
              <a:rPr lang="en-GB" dirty="0"/>
              <a:t>Community Collaboration</a:t>
            </a:r>
            <a:endParaRPr lang="en-GB" noProof="0" dirty="0"/>
          </a:p>
        </p:txBody>
      </p:sp>
      <p:sp>
        <p:nvSpPr>
          <p:cNvPr id="4" name="Slide Number Placeholder 3">
            <a:extLst>
              <a:ext uri="{FF2B5EF4-FFF2-40B4-BE49-F238E27FC236}">
                <a16:creationId xmlns:a16="http://schemas.microsoft.com/office/drawing/2014/main" id="{D17E8CCE-1622-B17C-CE1A-338A2A3FCE72}"/>
              </a:ext>
            </a:extLst>
          </p:cNvPr>
          <p:cNvSpPr>
            <a:spLocks noGrp="1"/>
          </p:cNvSpPr>
          <p:nvPr>
            <p:ph type="sldNum" sz="quarter" idx="12"/>
          </p:nvPr>
        </p:nvSpPr>
        <p:spPr/>
        <p:txBody>
          <a:bodyPr/>
          <a:lstStyle/>
          <a:p>
            <a:fld id="{A013DEDB-DB85-41B3-8D5A-3663735CBEC3}" type="slidenum">
              <a:rPr lang="en-GB" smtClean="0"/>
              <a:t>26</a:t>
            </a:fld>
            <a:endParaRPr lang="en-GB"/>
          </a:p>
        </p:txBody>
      </p:sp>
      <p:pic>
        <p:nvPicPr>
          <p:cNvPr id="6" name="Picture 5">
            <a:hlinkClick r:id="rId3"/>
            <a:extLst>
              <a:ext uri="{FF2B5EF4-FFF2-40B4-BE49-F238E27FC236}">
                <a16:creationId xmlns:a16="http://schemas.microsoft.com/office/drawing/2014/main" id="{201B230B-81CF-3715-A5D6-70A3C05A5E0E}"/>
              </a:ext>
            </a:extLst>
          </p:cNvPr>
          <p:cNvPicPr>
            <a:picLocks noChangeAspect="1"/>
          </p:cNvPicPr>
          <p:nvPr/>
        </p:nvPicPr>
        <p:blipFill>
          <a:blip r:embed="rId4"/>
          <a:stretch>
            <a:fillRect/>
          </a:stretch>
        </p:blipFill>
        <p:spPr>
          <a:xfrm>
            <a:off x="211076" y="607287"/>
            <a:ext cx="4805238" cy="3925549"/>
          </a:xfrm>
          <a:prstGeom prst="rect">
            <a:avLst/>
          </a:prstGeom>
        </p:spPr>
      </p:pic>
      <p:pic>
        <p:nvPicPr>
          <p:cNvPr id="8" name="Picture 7">
            <a:hlinkClick r:id="rId3"/>
            <a:extLst>
              <a:ext uri="{FF2B5EF4-FFF2-40B4-BE49-F238E27FC236}">
                <a16:creationId xmlns:a16="http://schemas.microsoft.com/office/drawing/2014/main" id="{267F3D85-C9E8-98A8-880C-79E59DC1C71B}"/>
              </a:ext>
            </a:extLst>
          </p:cNvPr>
          <p:cNvPicPr>
            <a:picLocks noChangeAspect="1"/>
          </p:cNvPicPr>
          <p:nvPr/>
        </p:nvPicPr>
        <p:blipFill>
          <a:blip r:embed="rId5"/>
          <a:stretch>
            <a:fillRect/>
          </a:stretch>
        </p:blipFill>
        <p:spPr>
          <a:xfrm>
            <a:off x="200916" y="4532836"/>
            <a:ext cx="4805238" cy="2046583"/>
          </a:xfrm>
          <a:prstGeom prst="rect">
            <a:avLst/>
          </a:prstGeom>
        </p:spPr>
      </p:pic>
      <p:pic>
        <p:nvPicPr>
          <p:cNvPr id="12" name="Picture 11">
            <a:hlinkClick r:id="rId6"/>
            <a:extLst>
              <a:ext uri="{FF2B5EF4-FFF2-40B4-BE49-F238E27FC236}">
                <a16:creationId xmlns:a16="http://schemas.microsoft.com/office/drawing/2014/main" id="{15793D08-8BF8-6B2F-AD0F-81507D996E5C}"/>
              </a:ext>
            </a:extLst>
          </p:cNvPr>
          <p:cNvPicPr>
            <a:picLocks noChangeAspect="1"/>
          </p:cNvPicPr>
          <p:nvPr/>
        </p:nvPicPr>
        <p:blipFill>
          <a:blip r:embed="rId7"/>
          <a:stretch>
            <a:fillRect/>
          </a:stretch>
        </p:blipFill>
        <p:spPr>
          <a:xfrm>
            <a:off x="5174656" y="934207"/>
            <a:ext cx="3231321" cy="3345460"/>
          </a:xfrm>
          <a:prstGeom prst="rect">
            <a:avLst/>
          </a:prstGeom>
        </p:spPr>
      </p:pic>
      <p:pic>
        <p:nvPicPr>
          <p:cNvPr id="14" name="Picture 13">
            <a:hlinkClick r:id="rId8"/>
            <a:extLst>
              <a:ext uri="{FF2B5EF4-FFF2-40B4-BE49-F238E27FC236}">
                <a16:creationId xmlns:a16="http://schemas.microsoft.com/office/drawing/2014/main" id="{69C6CF5B-DD5D-B24F-0D1A-A777205A3810}"/>
              </a:ext>
            </a:extLst>
          </p:cNvPr>
          <p:cNvPicPr>
            <a:picLocks noChangeAspect="1"/>
          </p:cNvPicPr>
          <p:nvPr/>
        </p:nvPicPr>
        <p:blipFill>
          <a:blip r:embed="rId9"/>
          <a:stretch>
            <a:fillRect/>
          </a:stretch>
        </p:blipFill>
        <p:spPr>
          <a:xfrm>
            <a:off x="5174657" y="4425205"/>
            <a:ext cx="3231321" cy="2154214"/>
          </a:xfrm>
          <a:prstGeom prst="rect">
            <a:avLst/>
          </a:prstGeom>
        </p:spPr>
      </p:pic>
      <p:sp>
        <p:nvSpPr>
          <p:cNvPr id="15" name="TextBox 14">
            <a:extLst>
              <a:ext uri="{FF2B5EF4-FFF2-40B4-BE49-F238E27FC236}">
                <a16:creationId xmlns:a16="http://schemas.microsoft.com/office/drawing/2014/main" id="{AE14F41D-6B40-C7CD-A569-FC170CD68F68}"/>
              </a:ext>
            </a:extLst>
          </p:cNvPr>
          <p:cNvSpPr txBox="1"/>
          <p:nvPr/>
        </p:nvSpPr>
        <p:spPr>
          <a:xfrm>
            <a:off x="8564319" y="846512"/>
            <a:ext cx="3574947" cy="1723549"/>
          </a:xfrm>
          <a:prstGeom prst="rect">
            <a:avLst/>
          </a:prstGeom>
          <a:noFill/>
        </p:spPr>
        <p:txBody>
          <a:bodyPr wrap="square" rtlCol="0">
            <a:spAutoFit/>
          </a:bodyPr>
          <a:lstStyle/>
          <a:p>
            <a:r>
              <a:rPr lang="en-GB" sz="1400" dirty="0"/>
              <a:t>Kick-off + 4 drafting days </a:t>
            </a:r>
          </a:p>
          <a:p>
            <a:r>
              <a:rPr lang="en-GB" sz="1400" dirty="0"/>
              <a:t>→ 550 participants </a:t>
            </a:r>
          </a:p>
          <a:p>
            <a:r>
              <a:rPr lang="en-GB" sz="1400" dirty="0"/>
              <a:t>→ 90+ pages produced </a:t>
            </a:r>
          </a:p>
          <a:p>
            <a:r>
              <a:rPr lang="en-GB" sz="1400" dirty="0"/>
              <a:t>→ 18 internal meetings </a:t>
            </a:r>
          </a:p>
          <a:p>
            <a:r>
              <a:rPr lang="en-GB" sz="1400" dirty="0"/>
              <a:t>→ countless drafting hours.</a:t>
            </a:r>
          </a:p>
          <a:p>
            <a:endParaRPr lang="en-GB" sz="1400" dirty="0"/>
          </a:p>
          <a:p>
            <a:r>
              <a:rPr lang="en-GB" sz="1200" dirty="0"/>
              <a:t>All Contributions to the ESPPU: </a:t>
            </a:r>
            <a:r>
              <a:rPr lang="en-GB" sz="1000" dirty="0">
                <a:hlinkClick r:id="rId10"/>
              </a:rPr>
              <a:t>https://indico.cern.ch/event/1439855/contributions/</a:t>
            </a:r>
            <a:endParaRPr lang="en-GB" sz="1200" dirty="0"/>
          </a:p>
        </p:txBody>
      </p:sp>
      <p:sp>
        <p:nvSpPr>
          <p:cNvPr id="16" name="TextBox 15">
            <a:extLst>
              <a:ext uri="{FF2B5EF4-FFF2-40B4-BE49-F238E27FC236}">
                <a16:creationId xmlns:a16="http://schemas.microsoft.com/office/drawing/2014/main" id="{9B6D0331-573D-87CD-E894-F1E11A145E4B}"/>
              </a:ext>
            </a:extLst>
          </p:cNvPr>
          <p:cNvSpPr txBox="1"/>
          <p:nvPr/>
        </p:nvSpPr>
        <p:spPr>
          <a:xfrm>
            <a:off x="8405977" y="2992537"/>
            <a:ext cx="3786023" cy="3293209"/>
          </a:xfrm>
          <a:prstGeom prst="rect">
            <a:avLst/>
          </a:prstGeom>
          <a:noFill/>
        </p:spPr>
        <p:txBody>
          <a:bodyPr wrap="square" rtlCol="0">
            <a:spAutoFit/>
          </a:bodyPr>
          <a:lstStyle/>
          <a:p>
            <a:pPr rtl="0">
              <a:buNone/>
            </a:pPr>
            <a:r>
              <a:rPr lang="en-GB" sz="1200" b="1" i="0" u="none" strike="noStrike" dirty="0">
                <a:solidFill>
                  <a:schemeClr val="accent1"/>
                </a:solidFill>
                <a:effectLst/>
                <a:latin typeface="Arial" panose="020B0604020202020204" pitchFamily="34" charset="0"/>
              </a:rPr>
              <a:t>UK Input Drafting Team:</a:t>
            </a:r>
            <a:endParaRPr lang="en-GB" sz="1200" b="0" i="0" u="none" strike="noStrike" dirty="0">
              <a:solidFill>
                <a:schemeClr val="accent1"/>
              </a:solidFill>
              <a:effectLst/>
              <a:latin typeface="Arial" panose="020B0604020202020204" pitchFamily="34" charset="0"/>
            </a:endParaRPr>
          </a:p>
          <a:p>
            <a:r>
              <a:rPr lang="en-GB" sz="1400" b="1" u="sng" dirty="0">
                <a:solidFill>
                  <a:schemeClr val="accent1"/>
                </a:solidFill>
                <a:latin typeface="Arial" panose="020B0604020202020204" pitchFamily="34" charset="0"/>
              </a:rPr>
              <a:t>Ruben</a:t>
            </a:r>
            <a:r>
              <a:rPr lang="en-GB" sz="1400" u="sng" dirty="0">
                <a:solidFill>
                  <a:schemeClr val="accent1"/>
                </a:solidFill>
                <a:latin typeface="Arial" panose="020B0604020202020204" pitchFamily="34" charset="0"/>
              </a:rPr>
              <a:t> Saakyan</a:t>
            </a:r>
            <a:r>
              <a:rPr lang="en-GB" sz="1200" dirty="0">
                <a:solidFill>
                  <a:schemeClr val="accent1"/>
                </a:solidFill>
                <a:latin typeface="Arial" panose="020B0604020202020204" pitchFamily="34" charset="0"/>
              </a:rPr>
              <a:t> (Chair of PPAP), </a:t>
            </a:r>
            <a:r>
              <a:rPr lang="en-GB" sz="1200" b="1" i="0" u="none" strike="noStrike" dirty="0">
                <a:solidFill>
                  <a:schemeClr val="accent1"/>
                </a:solidFill>
                <a:effectLst/>
                <a:latin typeface="Arial" panose="020B0604020202020204" pitchFamily="34" charset="0"/>
              </a:rPr>
              <a:t>Jim</a:t>
            </a:r>
            <a:r>
              <a:rPr lang="en-GB" sz="1200" b="0" i="0" u="none" strike="noStrike" dirty="0">
                <a:solidFill>
                  <a:schemeClr val="accent1"/>
                </a:solidFill>
                <a:effectLst/>
                <a:latin typeface="Arial" panose="020B0604020202020204" pitchFamily="34" charset="0"/>
              </a:rPr>
              <a:t> Clarke (Director of </a:t>
            </a:r>
            <a:r>
              <a:rPr lang="en-GB" sz="1200" b="0" i="0" u="none" strike="noStrike" dirty="0" err="1">
                <a:solidFill>
                  <a:schemeClr val="accent1"/>
                </a:solidFill>
                <a:effectLst/>
                <a:latin typeface="Arial" panose="020B0604020202020204" pitchFamily="34" charset="0"/>
              </a:rPr>
              <a:t>ASTeC</a:t>
            </a:r>
            <a:r>
              <a:rPr lang="en-GB" sz="1200" b="0" i="0" u="none" strike="noStrike" dirty="0">
                <a:solidFill>
                  <a:schemeClr val="accent1"/>
                </a:solidFill>
                <a:effectLst/>
                <a:latin typeface="Arial" panose="020B0604020202020204" pitchFamily="34" charset="0"/>
              </a:rPr>
              <a:t>), </a:t>
            </a:r>
            <a:r>
              <a:rPr lang="en-GB" sz="1200" b="1" i="0" u="none" strike="noStrike" dirty="0">
                <a:solidFill>
                  <a:schemeClr val="accent1"/>
                </a:solidFill>
                <a:effectLst/>
                <a:latin typeface="Arial" panose="020B0604020202020204" pitchFamily="34" charset="0"/>
              </a:rPr>
              <a:t>Sinead</a:t>
            </a:r>
            <a:r>
              <a:rPr lang="en-GB" sz="1200" b="0" i="0" u="none" strike="noStrike" dirty="0">
                <a:solidFill>
                  <a:schemeClr val="accent1"/>
                </a:solidFill>
                <a:effectLst/>
                <a:latin typeface="Arial" panose="020B0604020202020204" pitchFamily="34" charset="0"/>
              </a:rPr>
              <a:t> Farrington (Director of STFC PPD), </a:t>
            </a:r>
            <a:r>
              <a:rPr lang="en-GB" sz="1200" b="1" i="0" u="none" strike="noStrike" dirty="0">
                <a:solidFill>
                  <a:schemeClr val="accent1"/>
                </a:solidFill>
                <a:effectLst/>
                <a:latin typeface="Arial" panose="020B0604020202020204" pitchFamily="34" charset="0"/>
              </a:rPr>
              <a:t>Mark</a:t>
            </a:r>
            <a:r>
              <a:rPr lang="en-GB" sz="1200" b="0" i="0" u="none" strike="noStrike" dirty="0">
                <a:solidFill>
                  <a:schemeClr val="accent1"/>
                </a:solidFill>
                <a:effectLst/>
                <a:latin typeface="Arial" panose="020B0604020202020204" pitchFamily="34" charset="0"/>
              </a:rPr>
              <a:t> Lancaster (UK representative on the European Strategy Group)</a:t>
            </a:r>
          </a:p>
          <a:p>
            <a:endParaRPr lang="en-GB" sz="1200" b="0" i="0" u="none" strike="noStrike" dirty="0">
              <a:solidFill>
                <a:schemeClr val="accent3"/>
              </a:solidFill>
              <a:effectLst/>
              <a:latin typeface="Arial" panose="020B0604020202020204" pitchFamily="34" charset="0"/>
            </a:endParaRPr>
          </a:p>
          <a:p>
            <a:r>
              <a:rPr lang="en-GB" sz="1200" b="0" i="0" u="none" strike="noStrike" dirty="0">
                <a:solidFill>
                  <a:schemeClr val="accent3"/>
                </a:solidFill>
                <a:effectLst/>
                <a:latin typeface="Arial" panose="020B0604020202020204" pitchFamily="34" charset="0"/>
              </a:rPr>
              <a:t>UK ECFA delegates: </a:t>
            </a:r>
            <a:r>
              <a:rPr lang="en-GB" sz="1400" b="1" u="sng" dirty="0">
                <a:solidFill>
                  <a:schemeClr val="accent3"/>
                </a:solidFill>
                <a:latin typeface="Arial" panose="020B0604020202020204" pitchFamily="34" charset="0"/>
              </a:rPr>
              <a:t>Sarah</a:t>
            </a:r>
            <a:r>
              <a:rPr lang="en-GB" sz="1400" u="sng" dirty="0">
                <a:solidFill>
                  <a:schemeClr val="accent3"/>
                </a:solidFill>
                <a:latin typeface="Arial" panose="020B0604020202020204" pitchFamily="34" charset="0"/>
              </a:rPr>
              <a:t> Williams</a:t>
            </a:r>
            <a:r>
              <a:rPr lang="en-GB" sz="1400" dirty="0">
                <a:solidFill>
                  <a:schemeClr val="accent3"/>
                </a:solidFill>
                <a:latin typeface="Arial" panose="020B0604020202020204" pitchFamily="34" charset="0"/>
              </a:rPr>
              <a:t> </a:t>
            </a:r>
            <a:r>
              <a:rPr lang="en-GB" sz="1100" dirty="0">
                <a:solidFill>
                  <a:schemeClr val="accent3"/>
                </a:solidFill>
                <a:latin typeface="Arial" panose="020B0604020202020204" pitchFamily="34" charset="0"/>
              </a:rPr>
              <a:t>(Cambridge),</a:t>
            </a:r>
            <a:r>
              <a:rPr lang="en-GB" sz="1050" dirty="0">
                <a:solidFill>
                  <a:schemeClr val="accent3"/>
                </a:solidFill>
                <a:latin typeface="Arial" panose="020B0604020202020204" pitchFamily="34" charset="0"/>
              </a:rPr>
              <a:t> </a:t>
            </a:r>
            <a:r>
              <a:rPr lang="en-GB" sz="1200" b="1" i="0" u="none" strike="noStrike" dirty="0">
                <a:solidFill>
                  <a:schemeClr val="accent3"/>
                </a:solidFill>
                <a:effectLst/>
                <a:latin typeface="Arial" panose="020B0604020202020204" pitchFamily="34" charset="0"/>
              </a:rPr>
              <a:t>Daniela</a:t>
            </a:r>
            <a:r>
              <a:rPr lang="en-GB" sz="1200" b="0" i="0" u="none" strike="noStrike" dirty="0">
                <a:solidFill>
                  <a:schemeClr val="accent3"/>
                </a:solidFill>
                <a:effectLst/>
                <a:latin typeface="Arial" panose="020B0604020202020204" pitchFamily="34" charset="0"/>
              </a:rPr>
              <a:t> Bortoletto (Oxford), </a:t>
            </a:r>
            <a:r>
              <a:rPr lang="en-GB" sz="1200" b="1" i="0" u="none" strike="noStrike" dirty="0">
                <a:solidFill>
                  <a:schemeClr val="accent3"/>
                </a:solidFill>
                <a:effectLst/>
                <a:latin typeface="Arial" panose="020B0604020202020204" pitchFamily="34" charset="0"/>
              </a:rPr>
              <a:t>Joel</a:t>
            </a:r>
            <a:r>
              <a:rPr lang="en-GB" sz="1200" b="0" i="0" u="none" strike="noStrike" dirty="0">
                <a:solidFill>
                  <a:schemeClr val="accent3"/>
                </a:solidFill>
                <a:effectLst/>
                <a:latin typeface="Arial" panose="020B0604020202020204" pitchFamily="34" charset="0"/>
              </a:rPr>
              <a:t> Goldstein (Bristol), </a:t>
            </a:r>
            <a:r>
              <a:rPr lang="en-GB" sz="1200" b="1" i="0" u="none" strike="noStrike" dirty="0">
                <a:solidFill>
                  <a:schemeClr val="accent3"/>
                </a:solidFill>
                <a:effectLst/>
                <a:latin typeface="Arial" panose="020B0604020202020204" pitchFamily="34" charset="0"/>
              </a:rPr>
              <a:t>Haroon</a:t>
            </a:r>
            <a:r>
              <a:rPr lang="en-GB" sz="1200" b="0" i="0" u="none" strike="noStrike" dirty="0">
                <a:solidFill>
                  <a:schemeClr val="accent3"/>
                </a:solidFill>
                <a:effectLst/>
                <a:latin typeface="Arial" panose="020B0604020202020204" pitchFamily="34" charset="0"/>
              </a:rPr>
              <a:t> Rafique (STFC ISIS), </a:t>
            </a:r>
            <a:r>
              <a:rPr lang="en-GB" sz="1200" b="1" i="0" u="none" strike="noStrike" dirty="0">
                <a:solidFill>
                  <a:schemeClr val="accent3"/>
                </a:solidFill>
                <a:effectLst/>
                <a:latin typeface="Arial" panose="020B0604020202020204" pitchFamily="34" charset="0"/>
              </a:rPr>
              <a:t>Aidan</a:t>
            </a:r>
            <a:r>
              <a:rPr lang="en-GB" sz="1200" b="0" i="0" u="none" strike="noStrike" dirty="0">
                <a:solidFill>
                  <a:schemeClr val="accent3"/>
                </a:solidFill>
                <a:effectLst/>
                <a:latin typeface="Arial" panose="020B0604020202020204" pitchFamily="34" charset="0"/>
              </a:rPr>
              <a:t> Robson (Glasgow), </a:t>
            </a:r>
            <a:r>
              <a:rPr lang="en-GB" sz="1200" b="1" i="0" u="none" strike="noStrike" dirty="0">
                <a:solidFill>
                  <a:schemeClr val="accent3"/>
                </a:solidFill>
                <a:effectLst/>
                <a:latin typeface="Arial" panose="020B0604020202020204" pitchFamily="34" charset="0"/>
              </a:rPr>
              <a:t>Michael</a:t>
            </a:r>
            <a:r>
              <a:rPr lang="en-GB" sz="1200" b="0" i="0" u="none" strike="noStrike" dirty="0">
                <a:solidFill>
                  <a:schemeClr val="accent3"/>
                </a:solidFill>
                <a:effectLst/>
                <a:latin typeface="Arial" panose="020B0604020202020204" pitchFamily="34" charset="0"/>
              </a:rPr>
              <a:t> </a:t>
            </a:r>
            <a:r>
              <a:rPr lang="en-GB" sz="1200" b="0" i="0" u="none" strike="noStrike" dirty="0" err="1">
                <a:solidFill>
                  <a:schemeClr val="accent3"/>
                </a:solidFill>
                <a:effectLst/>
                <a:latin typeface="Arial" panose="020B0604020202020204" pitchFamily="34" charset="0"/>
              </a:rPr>
              <a:t>Spannowsky</a:t>
            </a:r>
            <a:r>
              <a:rPr lang="en-GB" sz="1200" b="0" i="0" u="none" strike="noStrike" dirty="0">
                <a:solidFill>
                  <a:schemeClr val="accent3"/>
                </a:solidFill>
                <a:effectLst/>
                <a:latin typeface="Arial" panose="020B0604020202020204" pitchFamily="34" charset="0"/>
              </a:rPr>
              <a:t> (Durham), </a:t>
            </a:r>
            <a:r>
              <a:rPr lang="en-GB" sz="1200" b="1" i="0" u="none" strike="noStrike" dirty="0">
                <a:solidFill>
                  <a:schemeClr val="accent3"/>
                </a:solidFill>
                <a:effectLst/>
                <a:latin typeface="Arial" panose="020B0604020202020204" pitchFamily="34" charset="0"/>
              </a:rPr>
              <a:t>Matthew</a:t>
            </a:r>
            <a:r>
              <a:rPr lang="en-GB" sz="1200" b="0" i="0" u="none" strike="noStrike" dirty="0">
                <a:solidFill>
                  <a:schemeClr val="accent3"/>
                </a:solidFill>
                <a:effectLst/>
                <a:latin typeface="Arial" panose="020B0604020202020204" pitchFamily="34" charset="0"/>
              </a:rPr>
              <a:t> Wing (UCL)</a:t>
            </a:r>
          </a:p>
          <a:p>
            <a:pPr rtl="0">
              <a:buNone/>
            </a:pPr>
            <a:endParaRPr lang="en-GB" sz="1200" dirty="0">
              <a:solidFill>
                <a:schemeClr val="accent2"/>
              </a:solidFill>
              <a:latin typeface="Arial" panose="020B0604020202020204" pitchFamily="34" charset="0"/>
            </a:endParaRPr>
          </a:p>
          <a:p>
            <a:r>
              <a:rPr lang="en-GB" sz="1200" b="1" i="0" u="none" strike="noStrike" dirty="0">
                <a:solidFill>
                  <a:schemeClr val="accent2"/>
                </a:solidFill>
                <a:effectLst/>
                <a:latin typeface="Arial" panose="020B0604020202020204" pitchFamily="34" charset="0"/>
              </a:rPr>
              <a:t>UK ECR ECFA delegates (who did most of the minute taking)</a:t>
            </a:r>
            <a:r>
              <a:rPr lang="en-GB" sz="1200" b="0" i="0" u="none" strike="noStrike" dirty="0">
                <a:solidFill>
                  <a:schemeClr val="accent2"/>
                </a:solidFill>
                <a:effectLst/>
                <a:latin typeface="Arial" panose="020B0604020202020204" pitchFamily="34" charset="0"/>
              </a:rPr>
              <a:t>: </a:t>
            </a:r>
            <a:r>
              <a:rPr lang="en-GB" sz="1200" b="1"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Patrick</a:t>
            </a:r>
            <a:r>
              <a:rPr lang="en-GB" sz="12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 Dougan (Manchester), </a:t>
            </a:r>
            <a:r>
              <a:rPr lang="en-GB" sz="1200" b="1"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Allison</a:t>
            </a:r>
            <a:r>
              <a:rPr lang="en-GB" sz="12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 Elliot (STFC PPD), </a:t>
            </a:r>
            <a:r>
              <a:rPr lang="en-GB" sz="1200" b="1" dirty="0">
                <a:solidFill>
                  <a:schemeClr val="accent2"/>
                </a:solidFill>
                <a:latin typeface="Aptos" panose="020B0004020202020204" pitchFamily="34" charset="0"/>
                <a:ea typeface="Aptos" panose="020B0004020202020204" pitchFamily="34" charset="0"/>
                <a:cs typeface="Times New Roman" panose="02020603050405020304" pitchFamily="18" charset="0"/>
              </a:rPr>
              <a:t>Holly</a:t>
            </a:r>
            <a:r>
              <a:rPr lang="en-GB" sz="1200" dirty="0">
                <a:solidFill>
                  <a:schemeClr val="accent2"/>
                </a:solidFill>
                <a:latin typeface="Aptos" panose="020B0004020202020204" pitchFamily="34" charset="0"/>
                <a:ea typeface="Aptos" panose="020B0004020202020204" pitchFamily="34" charset="0"/>
                <a:cs typeface="Times New Roman" panose="02020603050405020304" pitchFamily="18" charset="0"/>
              </a:rPr>
              <a:t> Pacey (Oxford)</a:t>
            </a:r>
            <a:r>
              <a:rPr lang="en-GB" sz="12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a:t>
            </a:r>
            <a:r>
              <a:rPr lang="en-GB" sz="1200" b="1"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 Harriet</a:t>
            </a:r>
            <a:r>
              <a:rPr lang="en-GB" sz="12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 Watson (Edinburgh), </a:t>
            </a:r>
            <a:r>
              <a:rPr lang="en-GB" sz="1200" b="1"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Aidan</a:t>
            </a:r>
            <a:r>
              <a:rPr lang="en-GB" sz="12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 Wiederhold (Manchester)</a:t>
            </a:r>
            <a:br>
              <a:rPr lang="en-GB" sz="1200" dirty="0"/>
            </a:br>
            <a:endParaRPr lang="en-GB" sz="1200" dirty="0"/>
          </a:p>
        </p:txBody>
      </p:sp>
      <p:sp>
        <p:nvSpPr>
          <p:cNvPr id="17" name="Rectangle 16">
            <a:extLst>
              <a:ext uri="{FF2B5EF4-FFF2-40B4-BE49-F238E27FC236}">
                <a16:creationId xmlns:a16="http://schemas.microsoft.com/office/drawing/2014/main" id="{1D842718-D240-AFA6-94F9-2FCDB95440F6}"/>
              </a:ext>
            </a:extLst>
          </p:cNvPr>
          <p:cNvSpPr/>
          <p:nvPr/>
        </p:nvSpPr>
        <p:spPr>
          <a:xfrm>
            <a:off x="600075" y="934207"/>
            <a:ext cx="3876675" cy="161168"/>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DF99CB2-FE65-6257-60AA-1475D3139753}"/>
              </a:ext>
            </a:extLst>
          </p:cNvPr>
          <p:cNvSpPr/>
          <p:nvPr/>
        </p:nvSpPr>
        <p:spPr>
          <a:xfrm>
            <a:off x="600074" y="3717410"/>
            <a:ext cx="4345306" cy="465969"/>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7834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78C53-9F92-38BA-25E4-D8F865B49A2C}"/>
              </a:ext>
            </a:extLst>
          </p:cNvPr>
          <p:cNvSpPr>
            <a:spLocks noGrp="1"/>
          </p:cNvSpPr>
          <p:nvPr>
            <p:ph type="title"/>
          </p:nvPr>
        </p:nvSpPr>
        <p:spPr/>
        <p:txBody>
          <a:bodyPr>
            <a:normAutofit fontScale="90000"/>
          </a:bodyPr>
          <a:lstStyle/>
          <a:p>
            <a:r>
              <a:rPr lang="en-GB" dirty="0"/>
              <a:t>Community Collaboration</a:t>
            </a:r>
          </a:p>
        </p:txBody>
      </p:sp>
      <p:sp>
        <p:nvSpPr>
          <p:cNvPr id="4" name="Slide Number Placeholder 3">
            <a:extLst>
              <a:ext uri="{FF2B5EF4-FFF2-40B4-BE49-F238E27FC236}">
                <a16:creationId xmlns:a16="http://schemas.microsoft.com/office/drawing/2014/main" id="{44ED92AC-6BFA-CC8C-1FBC-0C2B33C5CDF5}"/>
              </a:ext>
            </a:extLst>
          </p:cNvPr>
          <p:cNvSpPr>
            <a:spLocks noGrp="1"/>
          </p:cNvSpPr>
          <p:nvPr>
            <p:ph type="sldNum" sz="quarter" idx="12"/>
          </p:nvPr>
        </p:nvSpPr>
        <p:spPr/>
        <p:txBody>
          <a:bodyPr/>
          <a:lstStyle/>
          <a:p>
            <a:fld id="{A013DEDB-DB85-41B3-8D5A-3663735CBEC3}" type="slidenum">
              <a:rPr lang="en-GB" smtClean="0"/>
              <a:t>27</a:t>
            </a:fld>
            <a:endParaRPr lang="en-GB"/>
          </a:p>
        </p:txBody>
      </p:sp>
      <p:pic>
        <p:nvPicPr>
          <p:cNvPr id="6" name="Picture 5">
            <a:hlinkClick r:id="rId3"/>
            <a:extLst>
              <a:ext uri="{FF2B5EF4-FFF2-40B4-BE49-F238E27FC236}">
                <a16:creationId xmlns:a16="http://schemas.microsoft.com/office/drawing/2014/main" id="{B3594264-1EAF-F868-D559-9A4B85CCA0F8}"/>
              </a:ext>
            </a:extLst>
          </p:cNvPr>
          <p:cNvPicPr>
            <a:picLocks noChangeAspect="1"/>
          </p:cNvPicPr>
          <p:nvPr/>
        </p:nvPicPr>
        <p:blipFill>
          <a:blip r:embed="rId4"/>
          <a:stretch>
            <a:fillRect/>
          </a:stretch>
        </p:blipFill>
        <p:spPr>
          <a:xfrm>
            <a:off x="284504" y="830123"/>
            <a:ext cx="3612052" cy="5806230"/>
          </a:xfrm>
          <a:prstGeom prst="rect">
            <a:avLst/>
          </a:prstGeom>
        </p:spPr>
      </p:pic>
      <p:pic>
        <p:nvPicPr>
          <p:cNvPr id="10" name="Picture 9">
            <a:hlinkClick r:id="rId5"/>
            <a:extLst>
              <a:ext uri="{FF2B5EF4-FFF2-40B4-BE49-F238E27FC236}">
                <a16:creationId xmlns:a16="http://schemas.microsoft.com/office/drawing/2014/main" id="{902342DF-7A3A-F3AE-A15B-134FE79297C4}"/>
              </a:ext>
            </a:extLst>
          </p:cNvPr>
          <p:cNvPicPr>
            <a:picLocks noChangeAspect="1"/>
          </p:cNvPicPr>
          <p:nvPr/>
        </p:nvPicPr>
        <p:blipFill>
          <a:blip r:embed="rId6"/>
          <a:stretch>
            <a:fillRect/>
          </a:stretch>
        </p:blipFill>
        <p:spPr>
          <a:xfrm>
            <a:off x="4055822" y="1200416"/>
            <a:ext cx="2444876" cy="4788146"/>
          </a:xfrm>
          <a:prstGeom prst="rect">
            <a:avLst/>
          </a:prstGeom>
        </p:spPr>
      </p:pic>
      <p:pic>
        <p:nvPicPr>
          <p:cNvPr id="11" name="Picture 10">
            <a:hlinkClick r:id="rId5"/>
            <a:extLst>
              <a:ext uri="{FF2B5EF4-FFF2-40B4-BE49-F238E27FC236}">
                <a16:creationId xmlns:a16="http://schemas.microsoft.com/office/drawing/2014/main" id="{E576B092-5A03-227E-199D-1912771B4E71}"/>
              </a:ext>
            </a:extLst>
          </p:cNvPr>
          <p:cNvPicPr>
            <a:picLocks noChangeAspect="1"/>
          </p:cNvPicPr>
          <p:nvPr/>
        </p:nvPicPr>
        <p:blipFill>
          <a:blip r:embed="rId7"/>
          <a:stretch>
            <a:fillRect/>
          </a:stretch>
        </p:blipFill>
        <p:spPr>
          <a:xfrm>
            <a:off x="6671965" y="1198218"/>
            <a:ext cx="2559182" cy="3848298"/>
          </a:xfrm>
          <a:prstGeom prst="rect">
            <a:avLst/>
          </a:prstGeom>
        </p:spPr>
      </p:pic>
      <p:pic>
        <p:nvPicPr>
          <p:cNvPr id="12" name="Picture 11">
            <a:hlinkClick r:id="rId5"/>
            <a:extLst>
              <a:ext uri="{FF2B5EF4-FFF2-40B4-BE49-F238E27FC236}">
                <a16:creationId xmlns:a16="http://schemas.microsoft.com/office/drawing/2014/main" id="{52B139BC-3468-1311-25D4-CBA14CC71069}"/>
              </a:ext>
            </a:extLst>
          </p:cNvPr>
          <p:cNvPicPr>
            <a:picLocks noChangeAspect="1"/>
          </p:cNvPicPr>
          <p:nvPr/>
        </p:nvPicPr>
        <p:blipFill>
          <a:blip r:embed="rId8"/>
          <a:stretch>
            <a:fillRect/>
          </a:stretch>
        </p:blipFill>
        <p:spPr>
          <a:xfrm>
            <a:off x="9402414" y="1198218"/>
            <a:ext cx="2578233" cy="4858000"/>
          </a:xfrm>
          <a:prstGeom prst="rect">
            <a:avLst/>
          </a:prstGeom>
        </p:spPr>
      </p:pic>
      <p:sp>
        <p:nvSpPr>
          <p:cNvPr id="26" name="Arrow: Right 25">
            <a:extLst>
              <a:ext uri="{FF2B5EF4-FFF2-40B4-BE49-F238E27FC236}">
                <a16:creationId xmlns:a16="http://schemas.microsoft.com/office/drawing/2014/main" id="{DA18352D-3FDA-63CC-DA23-6749F491E5C8}"/>
              </a:ext>
            </a:extLst>
          </p:cNvPr>
          <p:cNvSpPr/>
          <p:nvPr/>
        </p:nvSpPr>
        <p:spPr>
          <a:xfrm rot="10800000">
            <a:off x="6307398" y="5789386"/>
            <a:ext cx="171267" cy="199176"/>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F90743B7-9D8D-8849-C69D-07F0013A5A51}"/>
              </a:ext>
            </a:extLst>
          </p:cNvPr>
          <p:cNvSpPr/>
          <p:nvPr/>
        </p:nvSpPr>
        <p:spPr>
          <a:xfrm rot="10800000">
            <a:off x="8974835" y="1428461"/>
            <a:ext cx="153120" cy="167883"/>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02BCEC5E-458F-5861-B130-AA0A96BFAD74}"/>
              </a:ext>
            </a:extLst>
          </p:cNvPr>
          <p:cNvSpPr/>
          <p:nvPr/>
        </p:nvSpPr>
        <p:spPr>
          <a:xfrm rot="10800000">
            <a:off x="9060722" y="3616560"/>
            <a:ext cx="153119" cy="167882"/>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85DE7EA9-5F7C-C17A-CD55-6FE3A5FB2C7F}"/>
              </a:ext>
            </a:extLst>
          </p:cNvPr>
          <p:cNvSpPr/>
          <p:nvPr/>
        </p:nvSpPr>
        <p:spPr>
          <a:xfrm rot="10800000">
            <a:off x="9067668" y="3806404"/>
            <a:ext cx="144357" cy="167882"/>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91FA0ED7-74F9-C3D9-9959-A4B31E321B6A}"/>
              </a:ext>
            </a:extLst>
          </p:cNvPr>
          <p:cNvSpPr/>
          <p:nvPr/>
        </p:nvSpPr>
        <p:spPr>
          <a:xfrm rot="10800000">
            <a:off x="9063876" y="4657251"/>
            <a:ext cx="144356" cy="167880"/>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B3AA222-D912-E36C-A4DD-40AD70CA525D}"/>
              </a:ext>
            </a:extLst>
          </p:cNvPr>
          <p:cNvSpPr txBox="1"/>
          <p:nvPr/>
        </p:nvSpPr>
        <p:spPr>
          <a:xfrm>
            <a:off x="8242702" y="4580997"/>
            <a:ext cx="902811" cy="307777"/>
          </a:xfrm>
          <a:prstGeom prst="rect">
            <a:avLst/>
          </a:prstGeom>
          <a:noFill/>
        </p:spPr>
        <p:txBody>
          <a:bodyPr wrap="none" rtlCol="0">
            <a:spAutoFit/>
          </a:bodyPr>
          <a:lstStyle/>
          <a:p>
            <a:r>
              <a:rPr lang="en-GB" sz="700" dirty="0">
                <a:latin typeface="Calibri Light" panose="020F0302020204030204" pitchFamily="34" charset="0"/>
                <a:ea typeface="Calibri Light" panose="020F0302020204030204" pitchFamily="34" charset="0"/>
                <a:cs typeface="Calibri Light" panose="020F0302020204030204" pitchFamily="34" charset="0"/>
              </a:rPr>
              <a:t>Previously</a:t>
            </a:r>
          </a:p>
          <a:p>
            <a:r>
              <a:rPr lang="en-GB" sz="700" dirty="0">
                <a:latin typeface="Calibri Light" panose="020F0302020204030204" pitchFamily="34" charset="0"/>
                <a:ea typeface="Calibri Light" panose="020F0302020204030204" pitchFamily="34" charset="0"/>
                <a:cs typeface="Calibri Light" panose="020F0302020204030204" pitchFamily="34" charset="0"/>
              </a:rPr>
              <a:t>Prof. Dave Newbold</a:t>
            </a:r>
          </a:p>
        </p:txBody>
      </p:sp>
    </p:spTree>
    <p:extLst>
      <p:ext uri="{BB962C8B-B14F-4D97-AF65-F5344CB8AC3E}">
        <p14:creationId xmlns:p14="http://schemas.microsoft.com/office/powerpoint/2010/main" val="2402603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71A0419B-6946-0C4A-AFCF-ED7B15D06FFE}"/>
              </a:ext>
            </a:extLst>
          </p:cNvPr>
          <p:cNvPicPr>
            <a:picLocks noChangeAspect="1"/>
          </p:cNvPicPr>
          <p:nvPr/>
        </p:nvPicPr>
        <p:blipFill>
          <a:blip r:embed="rId4"/>
          <a:stretch>
            <a:fillRect/>
          </a:stretch>
        </p:blipFill>
        <p:spPr>
          <a:xfrm>
            <a:off x="262419" y="796190"/>
            <a:ext cx="3480749" cy="1811689"/>
          </a:xfrm>
          <a:prstGeom prst="rect">
            <a:avLst/>
          </a:prstGeom>
        </p:spPr>
      </p:pic>
      <p:sp>
        <p:nvSpPr>
          <p:cNvPr id="6" name="TextBox 5">
            <a:extLst>
              <a:ext uri="{FF2B5EF4-FFF2-40B4-BE49-F238E27FC236}">
                <a16:creationId xmlns:a16="http://schemas.microsoft.com/office/drawing/2014/main" id="{7486ECA3-1959-8B49-012C-03303482EF1F}"/>
              </a:ext>
            </a:extLst>
          </p:cNvPr>
          <p:cNvSpPr txBox="1"/>
          <p:nvPr/>
        </p:nvSpPr>
        <p:spPr>
          <a:xfrm>
            <a:off x="3904650" y="2607045"/>
            <a:ext cx="3808206" cy="830997"/>
          </a:xfrm>
          <a:prstGeom prst="rect">
            <a:avLst/>
          </a:prstGeom>
          <a:noFill/>
        </p:spPr>
        <p:txBody>
          <a:bodyPr wrap="square" rtlCol="0">
            <a:spAutoFit/>
          </a:bodyPr>
          <a:lstStyle/>
          <a:p>
            <a:pPr algn="ctr"/>
            <a:r>
              <a:rPr lang="en-GB" sz="1200" b="1" dirty="0"/>
              <a:t>Muon Collider </a:t>
            </a:r>
            <a:r>
              <a:rPr lang="en-GB" sz="1200" dirty="0"/>
              <a:t>(at CERN)</a:t>
            </a:r>
          </a:p>
          <a:p>
            <a:pPr algn="ctr"/>
            <a:r>
              <a:rPr lang="en-GB" sz="1200" dirty="0"/>
              <a:t>3.2 / 7.6 TeV (µ</a:t>
            </a:r>
            <a:r>
              <a:rPr lang="en-GB" sz="1200" baseline="30000" dirty="0"/>
              <a:t>+ </a:t>
            </a:r>
            <a:r>
              <a:rPr lang="en-GB" sz="1200" dirty="0"/>
              <a:t>- µ</a:t>
            </a:r>
            <a:r>
              <a:rPr lang="en-GB" sz="1200" baseline="30000" dirty="0"/>
              <a:t>-</a:t>
            </a:r>
            <a:r>
              <a:rPr lang="en-GB" sz="1200" dirty="0"/>
              <a:t>)</a:t>
            </a:r>
          </a:p>
          <a:p>
            <a:pPr algn="ctr"/>
            <a:r>
              <a:rPr lang="en-GB" sz="1200" dirty="0"/>
              <a:t>11 km</a:t>
            </a:r>
          </a:p>
          <a:p>
            <a:pPr algn="ctr"/>
            <a:r>
              <a:rPr lang="en-GB" sz="1200" dirty="0"/>
              <a:t>12 / 17 BCHF</a:t>
            </a:r>
          </a:p>
        </p:txBody>
      </p:sp>
      <p:pic>
        <p:nvPicPr>
          <p:cNvPr id="8" name="Picture 7">
            <a:hlinkClick r:id="rId5"/>
            <a:extLst>
              <a:ext uri="{FF2B5EF4-FFF2-40B4-BE49-F238E27FC236}">
                <a16:creationId xmlns:a16="http://schemas.microsoft.com/office/drawing/2014/main" id="{BCB9FF38-5048-E00F-C048-5C2580F7A876}"/>
              </a:ext>
            </a:extLst>
          </p:cNvPr>
          <p:cNvPicPr>
            <a:picLocks noChangeAspect="1"/>
          </p:cNvPicPr>
          <p:nvPr/>
        </p:nvPicPr>
        <p:blipFill>
          <a:blip r:embed="rId6"/>
          <a:stretch>
            <a:fillRect/>
          </a:stretch>
        </p:blipFill>
        <p:spPr>
          <a:xfrm>
            <a:off x="7209416" y="606651"/>
            <a:ext cx="4799736" cy="2047060"/>
          </a:xfrm>
          <a:prstGeom prst="rect">
            <a:avLst/>
          </a:prstGeom>
        </p:spPr>
      </p:pic>
      <p:sp>
        <p:nvSpPr>
          <p:cNvPr id="9" name="TextBox 8">
            <a:extLst>
              <a:ext uri="{FF2B5EF4-FFF2-40B4-BE49-F238E27FC236}">
                <a16:creationId xmlns:a16="http://schemas.microsoft.com/office/drawing/2014/main" id="{C2825007-9D1E-AAFA-32BB-8B22F9FCEF45}"/>
              </a:ext>
            </a:extLst>
          </p:cNvPr>
          <p:cNvSpPr txBox="1"/>
          <p:nvPr/>
        </p:nvSpPr>
        <p:spPr>
          <a:xfrm>
            <a:off x="7217167" y="2623492"/>
            <a:ext cx="4799736" cy="276999"/>
          </a:xfrm>
          <a:prstGeom prst="rect">
            <a:avLst/>
          </a:prstGeom>
          <a:noFill/>
        </p:spPr>
        <p:txBody>
          <a:bodyPr wrap="square" rtlCol="0">
            <a:spAutoFit/>
          </a:bodyPr>
          <a:lstStyle/>
          <a:p>
            <a:pPr algn="ctr"/>
            <a:r>
              <a:rPr lang="en-GB" sz="1200" b="1" dirty="0"/>
              <a:t>F</a:t>
            </a:r>
            <a:r>
              <a:rPr lang="en-GB" sz="1200" dirty="0"/>
              <a:t>uture </a:t>
            </a:r>
            <a:r>
              <a:rPr lang="en-GB" sz="1200" b="1" dirty="0"/>
              <a:t>C</a:t>
            </a:r>
            <a:r>
              <a:rPr lang="en-GB" sz="1200" dirty="0"/>
              <a:t>ircular </a:t>
            </a:r>
            <a:r>
              <a:rPr lang="en-GB" sz="1200" b="1" dirty="0"/>
              <a:t>C</a:t>
            </a:r>
            <a:r>
              <a:rPr lang="en-GB" sz="1200" dirty="0"/>
              <a:t>ollider (</a:t>
            </a:r>
            <a:r>
              <a:rPr lang="en-GB" sz="1200" b="1" dirty="0"/>
              <a:t>FCC</a:t>
            </a:r>
            <a:r>
              <a:rPr lang="en-GB" sz="1200" dirty="0"/>
              <a:t>) integrated programme</a:t>
            </a:r>
          </a:p>
        </p:txBody>
      </p:sp>
      <p:sp>
        <p:nvSpPr>
          <p:cNvPr id="10" name="TextBox 9">
            <a:extLst>
              <a:ext uri="{FF2B5EF4-FFF2-40B4-BE49-F238E27FC236}">
                <a16:creationId xmlns:a16="http://schemas.microsoft.com/office/drawing/2014/main" id="{D05417DB-3349-BAC1-BFFB-9B93E8D7F325}"/>
              </a:ext>
            </a:extLst>
          </p:cNvPr>
          <p:cNvSpPr txBox="1"/>
          <p:nvPr/>
        </p:nvSpPr>
        <p:spPr>
          <a:xfrm>
            <a:off x="7484305" y="2862304"/>
            <a:ext cx="1866654" cy="646331"/>
          </a:xfrm>
          <a:prstGeom prst="rect">
            <a:avLst/>
          </a:prstGeom>
          <a:noFill/>
        </p:spPr>
        <p:txBody>
          <a:bodyPr wrap="square" rtlCol="0">
            <a:spAutoFit/>
          </a:bodyPr>
          <a:lstStyle/>
          <a:p>
            <a:pPr algn="ctr"/>
            <a:r>
              <a:rPr lang="en-GB" sz="1200" dirty="0"/>
              <a:t>91.2 – 365 GeV (e</a:t>
            </a:r>
            <a:r>
              <a:rPr lang="en-GB" sz="1200" baseline="30000" dirty="0"/>
              <a:t>+ </a:t>
            </a:r>
            <a:r>
              <a:rPr lang="en-GB" sz="1200" dirty="0"/>
              <a:t>- e</a:t>
            </a:r>
            <a:r>
              <a:rPr lang="en-GB" sz="1200" baseline="30000" dirty="0"/>
              <a:t>-</a:t>
            </a:r>
            <a:r>
              <a:rPr lang="en-GB" sz="1200" dirty="0"/>
              <a:t>)</a:t>
            </a:r>
          </a:p>
          <a:p>
            <a:pPr algn="ctr"/>
            <a:r>
              <a:rPr lang="en-GB" sz="1200" dirty="0"/>
              <a:t>90.7 km</a:t>
            </a:r>
          </a:p>
          <a:p>
            <a:pPr algn="ctr"/>
            <a:r>
              <a:rPr lang="en-GB" sz="1200" dirty="0"/>
              <a:t>15 BCHF</a:t>
            </a:r>
          </a:p>
        </p:txBody>
      </p:sp>
      <p:sp>
        <p:nvSpPr>
          <p:cNvPr id="11" name="TextBox 10">
            <a:extLst>
              <a:ext uri="{FF2B5EF4-FFF2-40B4-BE49-F238E27FC236}">
                <a16:creationId xmlns:a16="http://schemas.microsoft.com/office/drawing/2014/main" id="{27C96B00-57EC-4F8E-FA05-9634AD485C64}"/>
              </a:ext>
            </a:extLst>
          </p:cNvPr>
          <p:cNvSpPr txBox="1"/>
          <p:nvPr/>
        </p:nvSpPr>
        <p:spPr>
          <a:xfrm>
            <a:off x="9884548" y="2843820"/>
            <a:ext cx="2124604" cy="830997"/>
          </a:xfrm>
          <a:prstGeom prst="rect">
            <a:avLst/>
          </a:prstGeom>
          <a:noFill/>
        </p:spPr>
        <p:txBody>
          <a:bodyPr wrap="square" rtlCol="0">
            <a:spAutoFit/>
          </a:bodyPr>
          <a:lstStyle/>
          <a:p>
            <a:pPr algn="ctr"/>
            <a:r>
              <a:rPr lang="en-GB" sz="1200" dirty="0"/>
              <a:t>84.6 TeV (p - p)</a:t>
            </a:r>
          </a:p>
          <a:p>
            <a:pPr algn="ctr"/>
            <a:r>
              <a:rPr lang="en-GB" sz="1200" dirty="0"/>
              <a:t>90.7 km</a:t>
            </a:r>
          </a:p>
          <a:p>
            <a:pPr algn="ctr"/>
            <a:r>
              <a:rPr lang="en-GB" sz="1200" dirty="0"/>
              <a:t>FCC-ee + 19 BCHF</a:t>
            </a:r>
          </a:p>
          <a:p>
            <a:pPr algn="ctr"/>
            <a:r>
              <a:rPr lang="en-GB" sz="1200" dirty="0"/>
              <a:t>Standalone 28.4 BCHF</a:t>
            </a:r>
          </a:p>
        </p:txBody>
      </p:sp>
      <p:pic>
        <p:nvPicPr>
          <p:cNvPr id="12" name="Picture 11">
            <a:hlinkClick r:id="rId3"/>
            <a:extLst>
              <a:ext uri="{FF2B5EF4-FFF2-40B4-BE49-F238E27FC236}">
                <a16:creationId xmlns:a16="http://schemas.microsoft.com/office/drawing/2014/main" id="{7D43DB0E-0766-8713-62B3-937597095B5B}"/>
              </a:ext>
            </a:extLst>
          </p:cNvPr>
          <p:cNvPicPr>
            <a:picLocks noChangeAspect="1"/>
          </p:cNvPicPr>
          <p:nvPr/>
        </p:nvPicPr>
        <p:blipFill>
          <a:blip r:embed="rId7"/>
          <a:srcRect l="2546"/>
          <a:stretch>
            <a:fillRect/>
          </a:stretch>
        </p:blipFill>
        <p:spPr>
          <a:xfrm>
            <a:off x="172767" y="3680978"/>
            <a:ext cx="3891580" cy="1778245"/>
          </a:xfrm>
          <a:prstGeom prst="rect">
            <a:avLst/>
          </a:prstGeom>
        </p:spPr>
      </p:pic>
      <p:sp>
        <p:nvSpPr>
          <p:cNvPr id="13" name="TextBox 12">
            <a:extLst>
              <a:ext uri="{FF2B5EF4-FFF2-40B4-BE49-F238E27FC236}">
                <a16:creationId xmlns:a16="http://schemas.microsoft.com/office/drawing/2014/main" id="{7E956C32-0E19-D767-6775-111AC1AA64ED}"/>
              </a:ext>
            </a:extLst>
          </p:cNvPr>
          <p:cNvSpPr txBox="1"/>
          <p:nvPr/>
        </p:nvSpPr>
        <p:spPr>
          <a:xfrm>
            <a:off x="124642" y="5459223"/>
            <a:ext cx="3808206" cy="830997"/>
          </a:xfrm>
          <a:prstGeom prst="rect">
            <a:avLst/>
          </a:prstGeom>
          <a:noFill/>
        </p:spPr>
        <p:txBody>
          <a:bodyPr wrap="square" rtlCol="0">
            <a:spAutoFit/>
          </a:bodyPr>
          <a:lstStyle/>
          <a:p>
            <a:pPr algn="ctr"/>
            <a:r>
              <a:rPr lang="en-GB" sz="1200" b="1" dirty="0"/>
              <a:t>L</a:t>
            </a:r>
            <a:r>
              <a:rPr lang="en-GB" sz="1200" dirty="0"/>
              <a:t>inear </a:t>
            </a:r>
            <a:r>
              <a:rPr lang="en-GB" sz="1200" b="1" dirty="0"/>
              <a:t>C</a:t>
            </a:r>
            <a:r>
              <a:rPr lang="en-GB" sz="1200" dirty="0"/>
              <a:t>ollider </a:t>
            </a:r>
            <a:r>
              <a:rPr lang="en-GB" sz="1200" b="1" dirty="0"/>
              <a:t>F</a:t>
            </a:r>
            <a:r>
              <a:rPr lang="en-GB" sz="1200" dirty="0"/>
              <a:t>acility (</a:t>
            </a:r>
            <a:r>
              <a:rPr lang="en-GB" sz="1200" b="1" dirty="0"/>
              <a:t>LCF</a:t>
            </a:r>
            <a:r>
              <a:rPr lang="en-GB" sz="1200" dirty="0"/>
              <a:t> based on ILC)</a:t>
            </a:r>
          </a:p>
          <a:p>
            <a:pPr algn="ctr"/>
            <a:r>
              <a:rPr lang="en-GB" sz="1200" dirty="0"/>
              <a:t>91.2 / 250 / 550 GeV (e</a:t>
            </a:r>
            <a:r>
              <a:rPr lang="en-GB" sz="1200" baseline="30000" dirty="0"/>
              <a:t>+ </a:t>
            </a:r>
            <a:r>
              <a:rPr lang="en-GB" sz="1200" dirty="0"/>
              <a:t>- e</a:t>
            </a:r>
            <a:r>
              <a:rPr lang="en-GB" sz="1200" baseline="30000" dirty="0"/>
              <a:t>-</a:t>
            </a:r>
            <a:r>
              <a:rPr lang="en-GB" sz="1200" dirty="0"/>
              <a:t>)</a:t>
            </a:r>
          </a:p>
          <a:p>
            <a:pPr algn="ctr"/>
            <a:r>
              <a:rPr lang="en-GB" sz="1200" dirty="0"/>
              <a:t>33.5 km</a:t>
            </a:r>
          </a:p>
          <a:p>
            <a:pPr algn="ctr"/>
            <a:r>
              <a:rPr lang="en-GB" sz="1200" dirty="0"/>
              <a:t>8.3 / +0.8 /+5.5 BCHF</a:t>
            </a:r>
          </a:p>
        </p:txBody>
      </p:sp>
      <p:pic>
        <p:nvPicPr>
          <p:cNvPr id="15" name="Picture 14">
            <a:hlinkClick r:id="rId8"/>
            <a:extLst>
              <a:ext uri="{FF2B5EF4-FFF2-40B4-BE49-F238E27FC236}">
                <a16:creationId xmlns:a16="http://schemas.microsoft.com/office/drawing/2014/main" id="{4374B67D-C2A1-5143-1D49-989EDD0B509E}"/>
              </a:ext>
            </a:extLst>
          </p:cNvPr>
          <p:cNvPicPr>
            <a:picLocks noChangeAspect="1"/>
          </p:cNvPicPr>
          <p:nvPr/>
        </p:nvPicPr>
        <p:blipFill>
          <a:blip r:embed="rId9"/>
          <a:stretch>
            <a:fillRect/>
          </a:stretch>
        </p:blipFill>
        <p:spPr>
          <a:xfrm>
            <a:off x="4854587" y="4039266"/>
            <a:ext cx="2307600" cy="1498089"/>
          </a:xfrm>
          <a:prstGeom prst="rect">
            <a:avLst/>
          </a:prstGeom>
        </p:spPr>
      </p:pic>
      <p:sp>
        <p:nvSpPr>
          <p:cNvPr id="16" name="TextBox 15">
            <a:extLst>
              <a:ext uri="{FF2B5EF4-FFF2-40B4-BE49-F238E27FC236}">
                <a16:creationId xmlns:a16="http://schemas.microsoft.com/office/drawing/2014/main" id="{5431F949-B5AA-FBBD-D93A-1FC3A4F8543A}"/>
              </a:ext>
            </a:extLst>
          </p:cNvPr>
          <p:cNvSpPr txBox="1"/>
          <p:nvPr/>
        </p:nvSpPr>
        <p:spPr>
          <a:xfrm>
            <a:off x="4404341" y="5512102"/>
            <a:ext cx="3017207" cy="830997"/>
          </a:xfrm>
          <a:prstGeom prst="rect">
            <a:avLst/>
          </a:prstGeom>
          <a:noFill/>
        </p:spPr>
        <p:txBody>
          <a:bodyPr wrap="square" rtlCol="0">
            <a:spAutoFit/>
          </a:bodyPr>
          <a:lstStyle/>
          <a:p>
            <a:pPr algn="ctr"/>
            <a:r>
              <a:rPr lang="en-GB" sz="1200" b="1" dirty="0"/>
              <a:t>L</a:t>
            </a:r>
            <a:r>
              <a:rPr lang="en-GB" sz="1200" dirty="0"/>
              <a:t>arge </a:t>
            </a:r>
            <a:r>
              <a:rPr lang="en-GB" sz="1200" b="1" dirty="0"/>
              <a:t>E</a:t>
            </a:r>
            <a:r>
              <a:rPr lang="en-GB" sz="1200" dirty="0"/>
              <a:t>lectron </a:t>
            </a:r>
            <a:r>
              <a:rPr lang="en-GB" sz="1200" b="1" dirty="0"/>
              <a:t>P</a:t>
            </a:r>
            <a:r>
              <a:rPr lang="en-GB" sz="1200" dirty="0"/>
              <a:t>ositron Collider 3 (</a:t>
            </a:r>
            <a:r>
              <a:rPr lang="en-GB" sz="1200" b="1" dirty="0"/>
              <a:t>LEP3</a:t>
            </a:r>
            <a:r>
              <a:rPr lang="en-GB" sz="1200" dirty="0"/>
              <a:t>)</a:t>
            </a:r>
          </a:p>
          <a:p>
            <a:pPr algn="ctr"/>
            <a:r>
              <a:rPr lang="en-GB" sz="1200" dirty="0"/>
              <a:t>91.2 / 160 / 230 GeV (e</a:t>
            </a:r>
            <a:r>
              <a:rPr lang="en-GB" sz="1200" baseline="30000" dirty="0"/>
              <a:t>+ </a:t>
            </a:r>
            <a:r>
              <a:rPr lang="en-GB" sz="1200" dirty="0"/>
              <a:t>- e</a:t>
            </a:r>
            <a:r>
              <a:rPr lang="en-GB" sz="1200" baseline="30000" dirty="0"/>
              <a:t>-</a:t>
            </a:r>
            <a:r>
              <a:rPr lang="en-GB" sz="1200" dirty="0"/>
              <a:t>)</a:t>
            </a:r>
          </a:p>
          <a:p>
            <a:pPr algn="ctr"/>
            <a:r>
              <a:rPr lang="en-GB" sz="1200" dirty="0"/>
              <a:t>26.7 km (existing LEP/LHC tunnel)</a:t>
            </a:r>
          </a:p>
          <a:p>
            <a:pPr algn="ctr"/>
            <a:r>
              <a:rPr lang="en-GB" sz="1200" dirty="0"/>
              <a:t>3.9 BCHF</a:t>
            </a:r>
          </a:p>
        </p:txBody>
      </p:sp>
      <p:pic>
        <p:nvPicPr>
          <p:cNvPr id="17" name="Picture 16">
            <a:hlinkClick r:id="rId10"/>
            <a:extLst>
              <a:ext uri="{FF2B5EF4-FFF2-40B4-BE49-F238E27FC236}">
                <a16:creationId xmlns:a16="http://schemas.microsoft.com/office/drawing/2014/main" id="{F2D24315-75F7-56DF-CC9A-99B010929E82}"/>
              </a:ext>
            </a:extLst>
          </p:cNvPr>
          <p:cNvPicPr>
            <a:picLocks noChangeAspect="1"/>
          </p:cNvPicPr>
          <p:nvPr/>
        </p:nvPicPr>
        <p:blipFill>
          <a:blip r:embed="rId11"/>
          <a:srcRect t="5919"/>
          <a:stretch>
            <a:fillRect/>
          </a:stretch>
        </p:blipFill>
        <p:spPr>
          <a:xfrm>
            <a:off x="7709712" y="4017526"/>
            <a:ext cx="4116112" cy="1498089"/>
          </a:xfrm>
          <a:prstGeom prst="rect">
            <a:avLst/>
          </a:prstGeom>
        </p:spPr>
      </p:pic>
      <p:sp>
        <p:nvSpPr>
          <p:cNvPr id="18" name="TextBox 17">
            <a:extLst>
              <a:ext uri="{FF2B5EF4-FFF2-40B4-BE49-F238E27FC236}">
                <a16:creationId xmlns:a16="http://schemas.microsoft.com/office/drawing/2014/main" id="{8CB61FB8-85D3-7BCF-14AB-880C916CFA0D}"/>
              </a:ext>
            </a:extLst>
          </p:cNvPr>
          <p:cNvSpPr txBox="1"/>
          <p:nvPr/>
        </p:nvSpPr>
        <p:spPr>
          <a:xfrm>
            <a:off x="8168371" y="5515615"/>
            <a:ext cx="2890888" cy="830997"/>
          </a:xfrm>
          <a:prstGeom prst="rect">
            <a:avLst/>
          </a:prstGeom>
          <a:noFill/>
        </p:spPr>
        <p:txBody>
          <a:bodyPr wrap="square" rtlCol="0">
            <a:spAutoFit/>
          </a:bodyPr>
          <a:lstStyle/>
          <a:p>
            <a:pPr algn="ctr"/>
            <a:r>
              <a:rPr lang="en-GB" sz="1200" b="1" dirty="0"/>
              <a:t>L</a:t>
            </a:r>
            <a:r>
              <a:rPr lang="en-GB" sz="1200" dirty="0"/>
              <a:t>arge </a:t>
            </a:r>
            <a:r>
              <a:rPr lang="en-GB" sz="1200" b="1" dirty="0"/>
              <a:t>H</a:t>
            </a:r>
            <a:r>
              <a:rPr lang="en-GB" sz="1200" dirty="0"/>
              <a:t>adron </a:t>
            </a:r>
            <a:r>
              <a:rPr lang="en-GB" sz="1200" b="1" dirty="0"/>
              <a:t>e</a:t>
            </a:r>
            <a:r>
              <a:rPr lang="en-GB" sz="1200" dirty="0"/>
              <a:t>lectron </a:t>
            </a:r>
            <a:r>
              <a:rPr lang="en-GB" sz="1200" b="1" dirty="0"/>
              <a:t>C</a:t>
            </a:r>
            <a:r>
              <a:rPr lang="en-GB" sz="1200" dirty="0"/>
              <a:t>ollider (</a:t>
            </a:r>
            <a:r>
              <a:rPr lang="en-GB" sz="1200" b="1" dirty="0" err="1"/>
              <a:t>LHeC</a:t>
            </a:r>
            <a:r>
              <a:rPr lang="en-GB" sz="1200" dirty="0"/>
              <a:t>)</a:t>
            </a:r>
          </a:p>
          <a:p>
            <a:pPr algn="ctr"/>
            <a:r>
              <a:rPr lang="en-GB" sz="1200" dirty="0"/>
              <a:t>26.7 km (existing LEP/LHC tunnel)</a:t>
            </a:r>
          </a:p>
          <a:p>
            <a:pPr algn="ctr"/>
            <a:r>
              <a:rPr lang="en-GB" sz="1200" dirty="0"/>
              <a:t>1.18 TeV (e</a:t>
            </a:r>
            <a:r>
              <a:rPr lang="en-GB" sz="1200" baseline="30000" dirty="0"/>
              <a:t>-</a:t>
            </a:r>
            <a:r>
              <a:rPr lang="en-GB" sz="1200" dirty="0"/>
              <a:t> - p)</a:t>
            </a:r>
          </a:p>
          <a:p>
            <a:pPr algn="ctr"/>
            <a:r>
              <a:rPr lang="en-GB" sz="1200" dirty="0"/>
              <a:t>2 BCHF</a:t>
            </a:r>
          </a:p>
        </p:txBody>
      </p:sp>
      <p:pic>
        <p:nvPicPr>
          <p:cNvPr id="21" name="Picture 20">
            <a:extLst>
              <a:ext uri="{FF2B5EF4-FFF2-40B4-BE49-F238E27FC236}">
                <a16:creationId xmlns:a16="http://schemas.microsoft.com/office/drawing/2014/main" id="{9EF04CD6-C697-E80C-91F0-F4BD93677B6E}"/>
              </a:ext>
            </a:extLst>
          </p:cNvPr>
          <p:cNvPicPr>
            <a:picLocks noChangeAspect="1"/>
          </p:cNvPicPr>
          <p:nvPr/>
        </p:nvPicPr>
        <p:blipFill>
          <a:blip r:embed="rId12"/>
          <a:stretch>
            <a:fillRect/>
          </a:stretch>
        </p:blipFill>
        <p:spPr>
          <a:xfrm>
            <a:off x="4327156" y="660324"/>
            <a:ext cx="2747311" cy="1945695"/>
          </a:xfrm>
          <a:prstGeom prst="rect">
            <a:avLst/>
          </a:prstGeom>
        </p:spPr>
      </p:pic>
      <p:sp>
        <p:nvSpPr>
          <p:cNvPr id="22" name="TextBox 21">
            <a:extLst>
              <a:ext uri="{FF2B5EF4-FFF2-40B4-BE49-F238E27FC236}">
                <a16:creationId xmlns:a16="http://schemas.microsoft.com/office/drawing/2014/main" id="{6211061A-5565-8A3F-7DF9-052939C9AEE6}"/>
              </a:ext>
            </a:extLst>
          </p:cNvPr>
          <p:cNvSpPr txBox="1"/>
          <p:nvPr/>
        </p:nvSpPr>
        <p:spPr>
          <a:xfrm>
            <a:off x="115494" y="2702219"/>
            <a:ext cx="3808206" cy="830997"/>
          </a:xfrm>
          <a:prstGeom prst="rect">
            <a:avLst/>
          </a:prstGeom>
          <a:noFill/>
        </p:spPr>
        <p:txBody>
          <a:bodyPr wrap="square" rtlCol="0">
            <a:spAutoFit/>
          </a:bodyPr>
          <a:lstStyle/>
          <a:p>
            <a:pPr algn="ctr"/>
            <a:r>
              <a:rPr lang="en-GB" sz="1200" b="1" dirty="0"/>
              <a:t>C</a:t>
            </a:r>
            <a:r>
              <a:rPr lang="en-GB" sz="1200" dirty="0"/>
              <a:t>ompact </a:t>
            </a:r>
            <a:r>
              <a:rPr lang="en-GB" sz="1200" b="1" dirty="0"/>
              <a:t>Li</a:t>
            </a:r>
            <a:r>
              <a:rPr lang="en-GB" sz="1200" dirty="0"/>
              <a:t>near </a:t>
            </a:r>
            <a:r>
              <a:rPr lang="en-GB" sz="1200" b="1" dirty="0"/>
              <a:t>C</a:t>
            </a:r>
            <a:r>
              <a:rPr lang="en-GB" sz="1200" dirty="0"/>
              <a:t>ollider (</a:t>
            </a:r>
            <a:r>
              <a:rPr lang="en-GB" sz="1200" b="1" dirty="0"/>
              <a:t>CLIC</a:t>
            </a:r>
            <a:r>
              <a:rPr lang="en-GB" sz="1200" dirty="0"/>
              <a:t>)</a:t>
            </a:r>
          </a:p>
          <a:p>
            <a:pPr algn="ctr"/>
            <a:r>
              <a:rPr lang="en-GB" sz="1200" dirty="0"/>
              <a:t>380 GeV / 1.5 TeV (e</a:t>
            </a:r>
            <a:r>
              <a:rPr lang="en-GB" sz="1200" baseline="30000" dirty="0"/>
              <a:t>+ </a:t>
            </a:r>
            <a:r>
              <a:rPr lang="en-GB" sz="1200" dirty="0"/>
              <a:t>- e</a:t>
            </a:r>
            <a:r>
              <a:rPr lang="en-GB" sz="1200" baseline="30000" dirty="0"/>
              <a:t>-</a:t>
            </a:r>
            <a:r>
              <a:rPr lang="en-GB" sz="1200" dirty="0"/>
              <a:t>)</a:t>
            </a:r>
          </a:p>
          <a:p>
            <a:pPr algn="ctr"/>
            <a:r>
              <a:rPr lang="en-GB" sz="1200" dirty="0"/>
              <a:t>12.1 km / 29 km</a:t>
            </a:r>
          </a:p>
          <a:p>
            <a:pPr algn="ctr"/>
            <a:r>
              <a:rPr lang="en-GB" sz="1200" dirty="0"/>
              <a:t>7.2 / 14.3 BCHF</a:t>
            </a:r>
          </a:p>
        </p:txBody>
      </p:sp>
      <p:sp>
        <p:nvSpPr>
          <p:cNvPr id="3" name="Slide Number Placeholder 2">
            <a:extLst>
              <a:ext uri="{FF2B5EF4-FFF2-40B4-BE49-F238E27FC236}">
                <a16:creationId xmlns:a16="http://schemas.microsoft.com/office/drawing/2014/main" id="{83103E02-0FA0-033D-7A72-F9B3DF79857B}"/>
              </a:ext>
            </a:extLst>
          </p:cNvPr>
          <p:cNvSpPr>
            <a:spLocks noGrp="1"/>
          </p:cNvSpPr>
          <p:nvPr>
            <p:ph type="sldNum" sz="quarter" idx="12"/>
          </p:nvPr>
        </p:nvSpPr>
        <p:spPr/>
        <p:txBody>
          <a:bodyPr/>
          <a:lstStyle/>
          <a:p>
            <a:fld id="{A013DEDB-DB85-41B3-8D5A-3663735CBEC3}" type="slidenum">
              <a:rPr lang="en-GB" smtClean="0"/>
              <a:t>28</a:t>
            </a:fld>
            <a:endParaRPr lang="en-GB"/>
          </a:p>
        </p:txBody>
      </p:sp>
      <p:sp>
        <p:nvSpPr>
          <p:cNvPr id="4" name="Rectangle 3">
            <a:extLst>
              <a:ext uri="{FF2B5EF4-FFF2-40B4-BE49-F238E27FC236}">
                <a16:creationId xmlns:a16="http://schemas.microsoft.com/office/drawing/2014/main" id="{9F4CCA78-C890-07D4-3413-8ABAB053BFB9}"/>
              </a:ext>
            </a:extLst>
          </p:cNvPr>
          <p:cNvSpPr/>
          <p:nvPr/>
        </p:nvSpPr>
        <p:spPr>
          <a:xfrm>
            <a:off x="115494" y="609935"/>
            <a:ext cx="4019108" cy="600792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0A28C56-2069-7746-06A4-C632E9654385}"/>
              </a:ext>
            </a:extLst>
          </p:cNvPr>
          <p:cNvSpPr/>
          <p:nvPr/>
        </p:nvSpPr>
        <p:spPr>
          <a:xfrm>
            <a:off x="4275583" y="596333"/>
            <a:ext cx="7791176" cy="30846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863809B-85AE-E686-B90A-70797A2FC691}"/>
              </a:ext>
            </a:extLst>
          </p:cNvPr>
          <p:cNvSpPr/>
          <p:nvPr/>
        </p:nvSpPr>
        <p:spPr>
          <a:xfrm>
            <a:off x="4275583" y="3790669"/>
            <a:ext cx="7791176" cy="282719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AB8B4B6-09DB-5FCB-94F5-EE0FF99C607F}"/>
              </a:ext>
            </a:extLst>
          </p:cNvPr>
          <p:cNvSpPr>
            <a:spLocks noGrp="1"/>
          </p:cNvSpPr>
          <p:nvPr>
            <p:ph type="title"/>
          </p:nvPr>
        </p:nvSpPr>
        <p:spPr/>
        <p:txBody>
          <a:bodyPr>
            <a:normAutofit fontScale="90000"/>
          </a:bodyPr>
          <a:lstStyle/>
          <a:p>
            <a:r>
              <a:rPr lang="en-GB" noProof="0" dirty="0"/>
              <a:t>Accelerator Options</a:t>
            </a:r>
          </a:p>
        </p:txBody>
      </p:sp>
    </p:spTree>
    <p:extLst>
      <p:ext uri="{BB962C8B-B14F-4D97-AF65-F5344CB8AC3E}">
        <p14:creationId xmlns:p14="http://schemas.microsoft.com/office/powerpoint/2010/main" val="2526305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B1AA-F042-6260-A1E9-77ED8CEDA85D}"/>
              </a:ext>
            </a:extLst>
          </p:cNvPr>
          <p:cNvSpPr>
            <a:spLocks noGrp="1"/>
          </p:cNvSpPr>
          <p:nvPr>
            <p:ph type="title"/>
          </p:nvPr>
        </p:nvSpPr>
        <p:spPr/>
        <p:txBody>
          <a:bodyPr>
            <a:normAutofit fontScale="90000"/>
          </a:bodyPr>
          <a:lstStyle/>
          <a:p>
            <a:r>
              <a:rPr lang="en-GB" noProof="0" dirty="0"/>
              <a:t>Accelerator Options</a:t>
            </a:r>
          </a:p>
        </p:txBody>
      </p:sp>
      <p:pic>
        <p:nvPicPr>
          <p:cNvPr id="5" name="Picture 4">
            <a:hlinkClick r:id="rId3"/>
            <a:extLst>
              <a:ext uri="{FF2B5EF4-FFF2-40B4-BE49-F238E27FC236}">
                <a16:creationId xmlns:a16="http://schemas.microsoft.com/office/drawing/2014/main" id="{3AA3B597-0C7E-B438-1899-B2FE472870E5}"/>
              </a:ext>
            </a:extLst>
          </p:cNvPr>
          <p:cNvPicPr>
            <a:picLocks noChangeAspect="1"/>
          </p:cNvPicPr>
          <p:nvPr/>
        </p:nvPicPr>
        <p:blipFill>
          <a:blip r:embed="rId4"/>
          <a:stretch>
            <a:fillRect/>
          </a:stretch>
        </p:blipFill>
        <p:spPr>
          <a:xfrm>
            <a:off x="204982" y="698626"/>
            <a:ext cx="9062843" cy="3371153"/>
          </a:xfrm>
          <a:prstGeom prst="rect">
            <a:avLst/>
          </a:prstGeom>
        </p:spPr>
      </p:pic>
      <p:sp>
        <p:nvSpPr>
          <p:cNvPr id="4" name="Slide Number Placeholder 3">
            <a:extLst>
              <a:ext uri="{FF2B5EF4-FFF2-40B4-BE49-F238E27FC236}">
                <a16:creationId xmlns:a16="http://schemas.microsoft.com/office/drawing/2014/main" id="{A8CFEF2A-7B4F-19E0-B389-9AAE3278B070}"/>
              </a:ext>
            </a:extLst>
          </p:cNvPr>
          <p:cNvSpPr>
            <a:spLocks noGrp="1"/>
          </p:cNvSpPr>
          <p:nvPr>
            <p:ph type="sldNum" sz="quarter" idx="12"/>
          </p:nvPr>
        </p:nvSpPr>
        <p:spPr/>
        <p:txBody>
          <a:bodyPr/>
          <a:lstStyle/>
          <a:p>
            <a:fld id="{A013DEDB-DB85-41B3-8D5A-3663735CBEC3}" type="slidenum">
              <a:rPr lang="en-GB" smtClean="0"/>
              <a:t>29</a:t>
            </a:fld>
            <a:endParaRPr lang="en-GB"/>
          </a:p>
        </p:txBody>
      </p:sp>
      <p:pic>
        <p:nvPicPr>
          <p:cNvPr id="6" name="Picture 5">
            <a:hlinkClick r:id="rId5"/>
            <a:extLst>
              <a:ext uri="{FF2B5EF4-FFF2-40B4-BE49-F238E27FC236}">
                <a16:creationId xmlns:a16="http://schemas.microsoft.com/office/drawing/2014/main" id="{13CE5B12-78DC-CDAD-6E9E-F9D2D36B50D8}"/>
              </a:ext>
            </a:extLst>
          </p:cNvPr>
          <p:cNvPicPr>
            <a:picLocks noChangeAspect="1"/>
          </p:cNvPicPr>
          <p:nvPr/>
        </p:nvPicPr>
        <p:blipFill>
          <a:blip r:embed="rId6"/>
          <a:stretch>
            <a:fillRect/>
          </a:stretch>
        </p:blipFill>
        <p:spPr>
          <a:xfrm>
            <a:off x="6915150" y="3772122"/>
            <a:ext cx="4895849" cy="2847752"/>
          </a:xfrm>
          <a:prstGeom prst="rect">
            <a:avLst/>
          </a:prstGeom>
        </p:spPr>
      </p:pic>
      <p:sp>
        <p:nvSpPr>
          <p:cNvPr id="7" name="TextBox 6">
            <a:extLst>
              <a:ext uri="{FF2B5EF4-FFF2-40B4-BE49-F238E27FC236}">
                <a16:creationId xmlns:a16="http://schemas.microsoft.com/office/drawing/2014/main" id="{ECD85814-2F51-77C6-C032-61216D4F637D}"/>
              </a:ext>
            </a:extLst>
          </p:cNvPr>
          <p:cNvSpPr txBox="1"/>
          <p:nvPr/>
        </p:nvSpPr>
        <p:spPr>
          <a:xfrm>
            <a:off x="4752975" y="5767498"/>
            <a:ext cx="2162175" cy="954107"/>
          </a:xfrm>
          <a:prstGeom prst="rect">
            <a:avLst/>
          </a:prstGeom>
          <a:noFill/>
        </p:spPr>
        <p:txBody>
          <a:bodyPr wrap="square" rtlCol="0">
            <a:spAutoFit/>
          </a:bodyPr>
          <a:lstStyle/>
          <a:p>
            <a:pPr algn="r"/>
            <a:r>
              <a:rPr lang="en-GB" sz="1400" dirty="0">
                <a:solidFill>
                  <a:schemeClr val="accent1"/>
                </a:solidFill>
              </a:rPr>
              <a:t>Staged energy approach to lepton colliders optimised for specific resonances or thresholds  </a:t>
            </a:r>
          </a:p>
        </p:txBody>
      </p:sp>
      <p:sp>
        <p:nvSpPr>
          <p:cNvPr id="8" name="TextBox 7">
            <a:extLst>
              <a:ext uri="{FF2B5EF4-FFF2-40B4-BE49-F238E27FC236}">
                <a16:creationId xmlns:a16="http://schemas.microsoft.com/office/drawing/2014/main" id="{FDA40703-888A-9594-F9AD-A7C84C865527}"/>
              </a:ext>
            </a:extLst>
          </p:cNvPr>
          <p:cNvSpPr txBox="1"/>
          <p:nvPr/>
        </p:nvSpPr>
        <p:spPr>
          <a:xfrm>
            <a:off x="9539093" y="675160"/>
            <a:ext cx="2447925" cy="2800767"/>
          </a:xfrm>
          <a:prstGeom prst="rect">
            <a:avLst/>
          </a:prstGeom>
          <a:noFill/>
        </p:spPr>
        <p:txBody>
          <a:bodyPr wrap="square" rtlCol="0">
            <a:spAutoFit/>
          </a:bodyPr>
          <a:lstStyle/>
          <a:p>
            <a:r>
              <a:rPr lang="en-GB" sz="1600" i="1" dirty="0">
                <a:solidFill>
                  <a:schemeClr val="tx2"/>
                </a:solidFill>
              </a:rPr>
              <a:t>Re-use LHC tunnel</a:t>
            </a:r>
          </a:p>
          <a:p>
            <a:pPr marL="285750" indent="-285750">
              <a:buFont typeface="Arial" panose="020B0604020202020204" pitchFamily="34" charset="0"/>
              <a:buChar char="•"/>
            </a:pPr>
            <a:r>
              <a:rPr lang="en-GB" sz="1600" b="1" dirty="0" err="1">
                <a:solidFill>
                  <a:schemeClr val="tx2"/>
                </a:solidFill>
              </a:rPr>
              <a:t>LHeC</a:t>
            </a:r>
            <a:r>
              <a:rPr lang="en-GB" sz="1600" dirty="0">
                <a:solidFill>
                  <a:schemeClr val="tx2"/>
                </a:solidFill>
              </a:rPr>
              <a:t> </a:t>
            </a:r>
            <a:r>
              <a:rPr lang="en-GB" sz="1200" dirty="0">
                <a:solidFill>
                  <a:schemeClr val="tx2"/>
                </a:solidFill>
              </a:rPr>
              <a:t>CHF 2 Billion</a:t>
            </a:r>
            <a:endParaRPr lang="en-GB" sz="1600" dirty="0">
              <a:solidFill>
                <a:schemeClr val="tx2"/>
              </a:solidFill>
            </a:endParaRPr>
          </a:p>
          <a:p>
            <a:pPr marL="285750" indent="-285750">
              <a:buFont typeface="Arial" panose="020B0604020202020204" pitchFamily="34" charset="0"/>
              <a:buChar char="•"/>
            </a:pPr>
            <a:r>
              <a:rPr lang="en-GB" sz="1600" b="1" dirty="0">
                <a:solidFill>
                  <a:schemeClr val="tx2"/>
                </a:solidFill>
              </a:rPr>
              <a:t>LEP3</a:t>
            </a:r>
            <a:r>
              <a:rPr lang="en-GB" sz="1600" dirty="0">
                <a:solidFill>
                  <a:schemeClr val="tx2"/>
                </a:solidFill>
              </a:rPr>
              <a:t> </a:t>
            </a:r>
            <a:r>
              <a:rPr lang="en-GB" sz="1200" dirty="0">
                <a:solidFill>
                  <a:schemeClr val="tx2"/>
                </a:solidFill>
              </a:rPr>
              <a:t>CHF 3.9 Billion</a:t>
            </a:r>
            <a:endParaRPr lang="en-GB" sz="1600" dirty="0">
              <a:solidFill>
                <a:schemeClr val="tx2"/>
              </a:solidFill>
            </a:endParaRPr>
          </a:p>
          <a:p>
            <a:r>
              <a:rPr lang="en-GB" sz="1600" i="1" dirty="0">
                <a:solidFill>
                  <a:schemeClr val="tx2"/>
                </a:solidFill>
              </a:rPr>
              <a:t>Linear colliders</a:t>
            </a:r>
          </a:p>
          <a:p>
            <a:pPr marL="285750" indent="-285750">
              <a:buFont typeface="Arial" panose="020B0604020202020204" pitchFamily="34" charset="0"/>
              <a:buChar char="•"/>
            </a:pPr>
            <a:r>
              <a:rPr lang="en-GB" sz="1600" b="1" dirty="0">
                <a:solidFill>
                  <a:schemeClr val="tx2"/>
                </a:solidFill>
              </a:rPr>
              <a:t>CLIC</a:t>
            </a:r>
            <a:r>
              <a:rPr lang="en-GB" sz="1600" dirty="0">
                <a:solidFill>
                  <a:schemeClr val="tx2"/>
                </a:solidFill>
              </a:rPr>
              <a:t> </a:t>
            </a:r>
            <a:r>
              <a:rPr lang="en-GB" sz="1200" dirty="0">
                <a:solidFill>
                  <a:schemeClr val="tx2"/>
                </a:solidFill>
              </a:rPr>
              <a:t>CHF 7 – 16.5 Billion</a:t>
            </a:r>
          </a:p>
          <a:p>
            <a:pPr marL="285750" indent="-285750">
              <a:buFont typeface="Arial" panose="020B0604020202020204" pitchFamily="34" charset="0"/>
              <a:buChar char="•"/>
            </a:pPr>
            <a:r>
              <a:rPr lang="en-GB" sz="1600" b="1" dirty="0">
                <a:solidFill>
                  <a:schemeClr val="tx2"/>
                </a:solidFill>
              </a:rPr>
              <a:t>LCF</a:t>
            </a:r>
            <a:r>
              <a:rPr lang="en-GB" sz="1600" dirty="0">
                <a:solidFill>
                  <a:schemeClr val="tx2"/>
                </a:solidFill>
              </a:rPr>
              <a:t> </a:t>
            </a:r>
            <a:r>
              <a:rPr lang="en-GB" sz="1200" dirty="0">
                <a:solidFill>
                  <a:schemeClr val="tx2"/>
                </a:solidFill>
              </a:rPr>
              <a:t>CHF 8.3 – 14.4 Billion</a:t>
            </a:r>
            <a:endParaRPr lang="en-GB" sz="1600" dirty="0">
              <a:solidFill>
                <a:schemeClr val="tx2"/>
              </a:solidFill>
            </a:endParaRPr>
          </a:p>
          <a:p>
            <a:r>
              <a:rPr lang="en-GB" sz="1600" i="1" dirty="0">
                <a:solidFill>
                  <a:schemeClr val="tx2"/>
                </a:solidFill>
              </a:rPr>
              <a:t>Circular colliders</a:t>
            </a:r>
          </a:p>
          <a:p>
            <a:pPr marL="285750" indent="-285750">
              <a:buFont typeface="Arial" panose="020B0604020202020204" pitchFamily="34" charset="0"/>
              <a:buChar char="•"/>
            </a:pPr>
            <a:r>
              <a:rPr lang="en-GB" sz="1600" b="1" dirty="0">
                <a:solidFill>
                  <a:schemeClr val="tx2"/>
                </a:solidFill>
              </a:rPr>
              <a:t>FCC-ee</a:t>
            </a:r>
            <a:r>
              <a:rPr lang="en-GB" sz="1600" dirty="0">
                <a:solidFill>
                  <a:schemeClr val="tx2"/>
                </a:solidFill>
              </a:rPr>
              <a:t> </a:t>
            </a:r>
            <a:r>
              <a:rPr lang="en-GB" sz="1200" dirty="0">
                <a:solidFill>
                  <a:schemeClr val="tx2"/>
                </a:solidFill>
              </a:rPr>
              <a:t>CHF 15 Billion</a:t>
            </a:r>
          </a:p>
          <a:p>
            <a:pPr marL="285750" indent="-285750">
              <a:buFont typeface="Arial" panose="020B0604020202020204" pitchFamily="34" charset="0"/>
              <a:buChar char="•"/>
            </a:pPr>
            <a:r>
              <a:rPr lang="en-GB" sz="1600" b="1" dirty="0">
                <a:solidFill>
                  <a:schemeClr val="tx2"/>
                </a:solidFill>
              </a:rPr>
              <a:t>FCC-</a:t>
            </a:r>
            <a:r>
              <a:rPr lang="en-GB" sz="1600" b="1" dirty="0" err="1">
                <a:solidFill>
                  <a:schemeClr val="tx2"/>
                </a:solidFill>
              </a:rPr>
              <a:t>hh</a:t>
            </a:r>
            <a:r>
              <a:rPr lang="en-GB" sz="1600" dirty="0">
                <a:solidFill>
                  <a:schemeClr val="tx2"/>
                </a:solidFill>
              </a:rPr>
              <a:t> </a:t>
            </a:r>
            <a:r>
              <a:rPr lang="en-GB" sz="1200" dirty="0">
                <a:solidFill>
                  <a:schemeClr val="tx2"/>
                </a:solidFill>
              </a:rPr>
              <a:t>CHF +19 Billion</a:t>
            </a:r>
            <a:endParaRPr lang="en-GB" sz="1600" dirty="0">
              <a:solidFill>
                <a:schemeClr val="tx2"/>
              </a:solidFill>
            </a:endParaRPr>
          </a:p>
          <a:p>
            <a:pPr marL="285750" indent="-285750">
              <a:buFont typeface="Arial" panose="020B0604020202020204" pitchFamily="34" charset="0"/>
              <a:buChar char="•"/>
            </a:pPr>
            <a:r>
              <a:rPr lang="en-GB" sz="1600" b="1" dirty="0">
                <a:solidFill>
                  <a:schemeClr val="tx2"/>
                </a:solidFill>
              </a:rPr>
              <a:t>MC</a:t>
            </a:r>
            <a:r>
              <a:rPr lang="en-GB" sz="1600" dirty="0">
                <a:solidFill>
                  <a:schemeClr val="tx2"/>
                </a:solidFill>
              </a:rPr>
              <a:t> CHF </a:t>
            </a:r>
            <a:r>
              <a:rPr lang="en-GB" sz="1200" dirty="0">
                <a:solidFill>
                  <a:schemeClr val="tx2"/>
                </a:solidFill>
              </a:rPr>
              <a:t>12 – 17 Billion</a:t>
            </a:r>
          </a:p>
          <a:p>
            <a:pPr marL="285750" indent="-285750">
              <a:buFont typeface="Arial" panose="020B0604020202020204" pitchFamily="34" charset="0"/>
              <a:buChar char="•"/>
            </a:pPr>
            <a:endParaRPr lang="en-GB" sz="1600" dirty="0">
              <a:solidFill>
                <a:schemeClr val="tx2"/>
              </a:solidFill>
            </a:endParaRPr>
          </a:p>
        </p:txBody>
      </p:sp>
      <p:pic>
        <p:nvPicPr>
          <p:cNvPr id="9" name="Picture 8">
            <a:hlinkClick r:id="rId7"/>
            <a:extLst>
              <a:ext uri="{FF2B5EF4-FFF2-40B4-BE49-F238E27FC236}">
                <a16:creationId xmlns:a16="http://schemas.microsoft.com/office/drawing/2014/main" id="{198ECC79-28D3-326F-5E0B-7EA3BA217554}"/>
              </a:ext>
            </a:extLst>
          </p:cNvPr>
          <p:cNvPicPr>
            <a:picLocks noChangeAspect="1"/>
          </p:cNvPicPr>
          <p:nvPr/>
        </p:nvPicPr>
        <p:blipFill>
          <a:blip r:embed="rId8"/>
          <a:stretch>
            <a:fillRect/>
          </a:stretch>
        </p:blipFill>
        <p:spPr>
          <a:xfrm>
            <a:off x="204982" y="4188310"/>
            <a:ext cx="2279428" cy="1270157"/>
          </a:xfrm>
          <a:prstGeom prst="rect">
            <a:avLst/>
          </a:prstGeom>
        </p:spPr>
      </p:pic>
      <p:pic>
        <p:nvPicPr>
          <p:cNvPr id="11" name="Picture 10">
            <a:hlinkClick r:id="rId9"/>
            <a:extLst>
              <a:ext uri="{FF2B5EF4-FFF2-40B4-BE49-F238E27FC236}">
                <a16:creationId xmlns:a16="http://schemas.microsoft.com/office/drawing/2014/main" id="{8735267C-73EC-9AF4-E7EF-88369D12B060}"/>
              </a:ext>
            </a:extLst>
          </p:cNvPr>
          <p:cNvPicPr>
            <a:picLocks noChangeAspect="1"/>
          </p:cNvPicPr>
          <p:nvPr/>
        </p:nvPicPr>
        <p:blipFill>
          <a:blip r:embed="rId10"/>
          <a:stretch>
            <a:fillRect/>
          </a:stretch>
        </p:blipFill>
        <p:spPr>
          <a:xfrm>
            <a:off x="2641905" y="4188310"/>
            <a:ext cx="2279428" cy="1279182"/>
          </a:xfrm>
          <a:prstGeom prst="rect">
            <a:avLst/>
          </a:prstGeom>
        </p:spPr>
      </p:pic>
      <p:pic>
        <p:nvPicPr>
          <p:cNvPr id="13" name="Picture 12">
            <a:hlinkClick r:id="rId11"/>
            <a:extLst>
              <a:ext uri="{FF2B5EF4-FFF2-40B4-BE49-F238E27FC236}">
                <a16:creationId xmlns:a16="http://schemas.microsoft.com/office/drawing/2014/main" id="{2FD0B019-AB46-87ED-9EC7-C2C8F4E0EA45}"/>
              </a:ext>
            </a:extLst>
          </p:cNvPr>
          <p:cNvPicPr>
            <a:picLocks noChangeAspect="1"/>
          </p:cNvPicPr>
          <p:nvPr/>
        </p:nvPicPr>
        <p:blipFill>
          <a:blip r:embed="rId12"/>
          <a:stretch>
            <a:fillRect/>
          </a:stretch>
        </p:blipFill>
        <p:spPr>
          <a:xfrm>
            <a:off x="1378685" y="5520290"/>
            <a:ext cx="2279428" cy="1278167"/>
          </a:xfrm>
          <a:prstGeom prst="rect">
            <a:avLst/>
          </a:prstGeom>
        </p:spPr>
      </p:pic>
    </p:spTree>
    <p:extLst>
      <p:ext uri="{BB962C8B-B14F-4D97-AF65-F5344CB8AC3E}">
        <p14:creationId xmlns:p14="http://schemas.microsoft.com/office/powerpoint/2010/main" val="3441991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FA16-D1B8-509D-A6BE-6DBD90D66E44}"/>
              </a:ext>
            </a:extLst>
          </p:cNvPr>
          <p:cNvSpPr>
            <a:spLocks noGrp="1"/>
          </p:cNvSpPr>
          <p:nvPr>
            <p:ph type="title"/>
          </p:nvPr>
        </p:nvSpPr>
        <p:spPr/>
        <p:txBody>
          <a:bodyPr>
            <a:normAutofit fontScale="90000"/>
          </a:bodyPr>
          <a:lstStyle/>
          <a:p>
            <a:r>
              <a:rPr lang="en-GB" dirty="0"/>
              <a:t>Table-Top Discovery</a:t>
            </a:r>
          </a:p>
        </p:txBody>
      </p:sp>
      <p:cxnSp>
        <p:nvCxnSpPr>
          <p:cNvPr id="4" name="Straight Connector 3">
            <a:extLst>
              <a:ext uri="{FF2B5EF4-FFF2-40B4-BE49-F238E27FC236}">
                <a16:creationId xmlns:a16="http://schemas.microsoft.com/office/drawing/2014/main" id="{785A24B4-EDB8-F3D2-1C38-3DB389831FB5}"/>
              </a:ext>
            </a:extLst>
          </p:cNvPr>
          <p:cNvCxnSpPr/>
          <p:nvPr/>
        </p:nvCxnSpPr>
        <p:spPr>
          <a:xfrm>
            <a:off x="430169" y="3642360"/>
            <a:ext cx="11196320" cy="0"/>
          </a:xfrm>
          <a:prstGeom prst="line">
            <a:avLst/>
          </a:prstGeom>
          <a:ln w="57150">
            <a:solidFill>
              <a:schemeClr val="bg2"/>
            </a:solidFill>
          </a:ln>
        </p:spPr>
        <p:style>
          <a:lnRef idx="2">
            <a:schemeClr val="accent1"/>
          </a:lnRef>
          <a:fillRef idx="0">
            <a:schemeClr val="accent1"/>
          </a:fillRef>
          <a:effectRef idx="1">
            <a:schemeClr val="accent1"/>
          </a:effectRef>
          <a:fontRef idx="minor">
            <a:schemeClr val="tx1"/>
          </a:fontRef>
        </p:style>
      </p:cxnSp>
      <p:sp>
        <p:nvSpPr>
          <p:cNvPr id="5" name="Teardrop 4">
            <a:extLst>
              <a:ext uri="{FF2B5EF4-FFF2-40B4-BE49-F238E27FC236}">
                <a16:creationId xmlns:a16="http://schemas.microsoft.com/office/drawing/2014/main" id="{0A8C051F-BC63-3B93-F8E6-E056B9739800}"/>
              </a:ext>
            </a:extLst>
          </p:cNvPr>
          <p:cNvSpPr/>
          <p:nvPr/>
        </p:nvSpPr>
        <p:spPr>
          <a:xfrm rot="18900000">
            <a:off x="1523276" y="3501237"/>
            <a:ext cx="282247" cy="282247"/>
          </a:xfrm>
          <a:prstGeom prst="teardrop">
            <a:avLst>
              <a:gd name="adj" fmla="val 2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ardrop 5">
            <a:extLst>
              <a:ext uri="{FF2B5EF4-FFF2-40B4-BE49-F238E27FC236}">
                <a16:creationId xmlns:a16="http://schemas.microsoft.com/office/drawing/2014/main" id="{F08B24A2-E760-C282-E602-12B6993E482C}"/>
              </a:ext>
            </a:extLst>
          </p:cNvPr>
          <p:cNvSpPr/>
          <p:nvPr/>
        </p:nvSpPr>
        <p:spPr>
          <a:xfrm rot="8100000">
            <a:off x="2731542" y="3501234"/>
            <a:ext cx="282247" cy="282247"/>
          </a:xfrm>
          <a:prstGeom prst="teardrop">
            <a:avLst>
              <a:gd name="adj" fmla="val 2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ardrop 6">
            <a:extLst>
              <a:ext uri="{FF2B5EF4-FFF2-40B4-BE49-F238E27FC236}">
                <a16:creationId xmlns:a16="http://schemas.microsoft.com/office/drawing/2014/main" id="{1A4679B2-C489-F50B-0865-E9AF20552E70}"/>
              </a:ext>
            </a:extLst>
          </p:cNvPr>
          <p:cNvSpPr/>
          <p:nvPr/>
        </p:nvSpPr>
        <p:spPr>
          <a:xfrm rot="18900000">
            <a:off x="3939807" y="3501234"/>
            <a:ext cx="282247" cy="282247"/>
          </a:xfrm>
          <a:prstGeom prst="teardrop">
            <a:avLst>
              <a:gd name="adj" fmla="val 2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ardrop 7">
            <a:extLst>
              <a:ext uri="{FF2B5EF4-FFF2-40B4-BE49-F238E27FC236}">
                <a16:creationId xmlns:a16="http://schemas.microsoft.com/office/drawing/2014/main" id="{B4A90F90-E3E3-AEEA-DDE1-204CCDEF8BB2}"/>
              </a:ext>
            </a:extLst>
          </p:cNvPr>
          <p:cNvSpPr/>
          <p:nvPr/>
        </p:nvSpPr>
        <p:spPr>
          <a:xfrm rot="8100000">
            <a:off x="5152120" y="3501234"/>
            <a:ext cx="282247" cy="282247"/>
          </a:xfrm>
          <a:prstGeom prst="teardrop">
            <a:avLst>
              <a:gd name="adj" fmla="val 2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C4D6B049-749D-85B5-6487-6C2298139EF3}"/>
              </a:ext>
            </a:extLst>
          </p:cNvPr>
          <p:cNvSpPr/>
          <p:nvPr/>
        </p:nvSpPr>
        <p:spPr>
          <a:xfrm rot="18900000">
            <a:off x="6364432" y="3501235"/>
            <a:ext cx="282247" cy="282247"/>
          </a:xfrm>
          <a:prstGeom prst="teardrop">
            <a:avLst>
              <a:gd name="adj" fmla="val 2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ardrop 9">
            <a:extLst>
              <a:ext uri="{FF2B5EF4-FFF2-40B4-BE49-F238E27FC236}">
                <a16:creationId xmlns:a16="http://schemas.microsoft.com/office/drawing/2014/main" id="{53804E1D-EE63-AAF9-8312-74986F06D47A}"/>
              </a:ext>
            </a:extLst>
          </p:cNvPr>
          <p:cNvSpPr/>
          <p:nvPr/>
        </p:nvSpPr>
        <p:spPr>
          <a:xfrm rot="8100000">
            <a:off x="7572696" y="3487455"/>
            <a:ext cx="282247" cy="282247"/>
          </a:xfrm>
          <a:prstGeom prst="teardrop">
            <a:avLst>
              <a:gd name="adj" fmla="val 2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ardrop 10">
            <a:extLst>
              <a:ext uri="{FF2B5EF4-FFF2-40B4-BE49-F238E27FC236}">
                <a16:creationId xmlns:a16="http://schemas.microsoft.com/office/drawing/2014/main" id="{CEF84A7A-0A8A-A572-7C09-A945226575C3}"/>
              </a:ext>
            </a:extLst>
          </p:cNvPr>
          <p:cNvSpPr/>
          <p:nvPr/>
        </p:nvSpPr>
        <p:spPr>
          <a:xfrm rot="18900000">
            <a:off x="8789057" y="3501234"/>
            <a:ext cx="282247" cy="282247"/>
          </a:xfrm>
          <a:prstGeom prst="teardrop">
            <a:avLst>
              <a:gd name="adj" fmla="val 2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ardrop 11">
            <a:extLst>
              <a:ext uri="{FF2B5EF4-FFF2-40B4-BE49-F238E27FC236}">
                <a16:creationId xmlns:a16="http://schemas.microsoft.com/office/drawing/2014/main" id="{E2695BBF-F48E-3A88-BAA1-3E355F62E708}"/>
              </a:ext>
            </a:extLst>
          </p:cNvPr>
          <p:cNvSpPr/>
          <p:nvPr/>
        </p:nvSpPr>
        <p:spPr>
          <a:xfrm rot="8100000">
            <a:off x="9997321" y="3487456"/>
            <a:ext cx="282247" cy="282247"/>
          </a:xfrm>
          <a:prstGeom prst="teardrop">
            <a:avLst>
              <a:gd name="adj" fmla="val 2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861D67B-4E04-00D3-47C5-E9B6D186706D}"/>
              </a:ext>
            </a:extLst>
          </p:cNvPr>
          <p:cNvSpPr txBox="1"/>
          <p:nvPr/>
        </p:nvSpPr>
        <p:spPr>
          <a:xfrm>
            <a:off x="495889" y="1672678"/>
            <a:ext cx="2337020" cy="1508105"/>
          </a:xfrm>
          <a:prstGeom prst="rect">
            <a:avLst/>
          </a:prstGeom>
          <a:noFill/>
        </p:spPr>
        <p:txBody>
          <a:bodyPr wrap="square" rtlCol="0">
            <a:spAutoFit/>
          </a:bodyPr>
          <a:lstStyle/>
          <a:p>
            <a:pPr algn="ctr"/>
            <a:r>
              <a:rPr lang="en-GB" sz="1400" b="1" dirty="0">
                <a:solidFill>
                  <a:schemeClr val="tx2"/>
                </a:solidFill>
              </a:rPr>
              <a:t>1895</a:t>
            </a:r>
          </a:p>
          <a:p>
            <a:pPr lvl="0" algn="ctr" eaLnBrk="0" fontAlgn="base" hangingPunct="0">
              <a:spcBef>
                <a:spcPct val="0"/>
              </a:spcBef>
              <a:spcAft>
                <a:spcPct val="0"/>
              </a:spcAft>
            </a:pPr>
            <a:r>
              <a:rPr lang="en-GB" sz="1400" dirty="0">
                <a:solidFill>
                  <a:schemeClr val="accent2"/>
                </a:solidFill>
              </a:rPr>
              <a:t>Wilhelm</a:t>
            </a:r>
            <a:r>
              <a:rPr lang="en-GB" sz="1400" b="1" dirty="0">
                <a:solidFill>
                  <a:schemeClr val="accent2"/>
                </a:solidFill>
              </a:rPr>
              <a:t> </a:t>
            </a:r>
            <a:r>
              <a:rPr lang="en-GB" sz="1400" b="1" dirty="0" err="1">
                <a:solidFill>
                  <a:schemeClr val="accent2"/>
                </a:solidFill>
              </a:rPr>
              <a:t>Röntgen</a:t>
            </a:r>
            <a:r>
              <a:rPr lang="en-GB" sz="1400" b="1" dirty="0">
                <a:solidFill>
                  <a:schemeClr val="accent2"/>
                </a:solidFill>
              </a:rPr>
              <a:t> </a:t>
            </a:r>
            <a:r>
              <a:rPr lang="en-GB" sz="1400" b="1" dirty="0">
                <a:solidFill>
                  <a:schemeClr val="accent1"/>
                </a:solidFill>
              </a:rPr>
              <a:t>discovers X-rays </a:t>
            </a:r>
            <a:r>
              <a:rPr lang="en-GB" sz="1000" dirty="0">
                <a:solidFill>
                  <a:schemeClr val="accent1"/>
                </a:solidFill>
              </a:rPr>
              <a:t>while studying cathode rays, revealing penetrating radiation and transforming experimental physics</a:t>
            </a:r>
            <a:br>
              <a:rPr lang="en-GB" sz="1000" dirty="0">
                <a:solidFill>
                  <a:schemeClr val="accent1"/>
                </a:solidFill>
              </a:rPr>
            </a:br>
            <a:r>
              <a:rPr lang="en-GB" sz="1000" i="1" dirty="0">
                <a:solidFill>
                  <a:schemeClr val="accent1"/>
                </a:solidFill>
              </a:rPr>
              <a:t>(</a:t>
            </a:r>
            <a:r>
              <a:rPr lang="en-GB" sz="1000" i="1" dirty="0">
                <a:solidFill>
                  <a:schemeClr val="accent1"/>
                </a:solidFill>
                <a:hlinkClick r:id="rId3"/>
              </a:rPr>
              <a:t>Ann. Phys., 1895</a:t>
            </a:r>
            <a:r>
              <a:rPr lang="en-GB" sz="1000" i="1" dirty="0">
                <a:solidFill>
                  <a:schemeClr val="accent1"/>
                </a:solidFill>
              </a:rPr>
              <a:t>; </a:t>
            </a:r>
            <a:r>
              <a:rPr lang="en-GB" sz="1000" i="1" dirty="0">
                <a:solidFill>
                  <a:schemeClr val="accent1"/>
                </a:solidFill>
                <a:hlinkClick r:id="rId4"/>
              </a:rPr>
              <a:t>Nobel Prize in Physics 1901</a:t>
            </a:r>
            <a:r>
              <a:rPr lang="en-GB" sz="1000" i="1" dirty="0">
                <a:solidFill>
                  <a:schemeClr val="accent1"/>
                </a:solidFill>
              </a:rPr>
              <a:t>)</a:t>
            </a:r>
            <a:endParaRPr lang="en-GB" sz="1400" dirty="0">
              <a:solidFill>
                <a:schemeClr val="accent1"/>
              </a:solidFill>
            </a:endParaRPr>
          </a:p>
        </p:txBody>
      </p:sp>
      <p:sp>
        <p:nvSpPr>
          <p:cNvPr id="23" name="TextBox 22">
            <a:extLst>
              <a:ext uri="{FF2B5EF4-FFF2-40B4-BE49-F238E27FC236}">
                <a16:creationId xmlns:a16="http://schemas.microsoft.com/office/drawing/2014/main" id="{AEB33060-4EC9-FF22-9FAB-3CE0F9341D7B}"/>
              </a:ext>
            </a:extLst>
          </p:cNvPr>
          <p:cNvSpPr txBox="1"/>
          <p:nvPr/>
        </p:nvSpPr>
        <p:spPr>
          <a:xfrm>
            <a:off x="5376799" y="1672678"/>
            <a:ext cx="2337020" cy="1354217"/>
          </a:xfrm>
          <a:prstGeom prst="rect">
            <a:avLst/>
          </a:prstGeom>
          <a:noFill/>
        </p:spPr>
        <p:txBody>
          <a:bodyPr wrap="square" rtlCol="0">
            <a:spAutoFit/>
          </a:bodyPr>
          <a:lstStyle/>
          <a:p>
            <a:pPr lvl="0" algn="ctr" eaLnBrk="0" fontAlgn="base" hangingPunct="0">
              <a:spcBef>
                <a:spcPct val="0"/>
              </a:spcBef>
              <a:spcAft>
                <a:spcPct val="0"/>
              </a:spcAft>
            </a:pPr>
            <a:r>
              <a:rPr lang="en-GB" sz="1400" b="1" dirty="0">
                <a:solidFill>
                  <a:schemeClr val="tx2"/>
                </a:solidFill>
              </a:rPr>
              <a:t>1911</a:t>
            </a:r>
          </a:p>
          <a:p>
            <a:pPr lvl="0" algn="ctr" eaLnBrk="0" fontAlgn="base" hangingPunct="0">
              <a:spcBef>
                <a:spcPct val="0"/>
              </a:spcBef>
              <a:spcAft>
                <a:spcPct val="0"/>
              </a:spcAft>
            </a:pPr>
            <a:r>
              <a:rPr lang="en-GB" sz="1400" b="1" dirty="0">
                <a:solidFill>
                  <a:schemeClr val="accent1"/>
                </a:solidFill>
              </a:rPr>
              <a:t>Nuclear atom:</a:t>
            </a:r>
            <a:br>
              <a:rPr lang="en-GB" sz="1400" dirty="0">
                <a:solidFill>
                  <a:schemeClr val="accent1"/>
                </a:solidFill>
              </a:rPr>
            </a:br>
            <a:r>
              <a:rPr lang="en-GB" sz="1400" dirty="0">
                <a:solidFill>
                  <a:schemeClr val="accent2"/>
                </a:solidFill>
              </a:rPr>
              <a:t>Ernest</a:t>
            </a:r>
            <a:r>
              <a:rPr lang="en-GB" sz="1400" b="1" dirty="0">
                <a:solidFill>
                  <a:schemeClr val="accent2"/>
                </a:solidFill>
              </a:rPr>
              <a:t> Rutherford</a:t>
            </a:r>
            <a:r>
              <a:rPr lang="en-GB" sz="1400" dirty="0">
                <a:solidFill>
                  <a:schemeClr val="accent2"/>
                </a:solidFill>
              </a:rPr>
              <a:t> </a:t>
            </a:r>
            <a:r>
              <a:rPr lang="en-GB" sz="1000" dirty="0">
                <a:solidFill>
                  <a:schemeClr val="accent1"/>
                </a:solidFill>
              </a:rPr>
              <a:t>interprets large-angle alpha scattering as evidence for a compact, massive </a:t>
            </a:r>
            <a:r>
              <a:rPr lang="en-GB" sz="1000" b="1" dirty="0">
                <a:solidFill>
                  <a:schemeClr val="accent1"/>
                </a:solidFill>
              </a:rPr>
              <a:t>atomic nucleus</a:t>
            </a:r>
            <a:br>
              <a:rPr lang="en-GB" sz="1000" dirty="0">
                <a:solidFill>
                  <a:schemeClr val="accent1"/>
                </a:solidFill>
              </a:rPr>
            </a:br>
            <a:r>
              <a:rPr lang="en-GB" sz="1000" i="1" dirty="0">
                <a:solidFill>
                  <a:schemeClr val="accent1"/>
                </a:solidFill>
                <a:hlinkClick r:id="rId5"/>
              </a:rPr>
              <a:t>(Phil. Mag., 1911)</a:t>
            </a:r>
            <a:endParaRPr lang="en-GB" sz="1400" dirty="0">
              <a:solidFill>
                <a:schemeClr val="accent1"/>
              </a:solidFill>
            </a:endParaRPr>
          </a:p>
        </p:txBody>
      </p:sp>
      <p:sp>
        <p:nvSpPr>
          <p:cNvPr id="41" name="TextBox 40">
            <a:extLst>
              <a:ext uri="{FF2B5EF4-FFF2-40B4-BE49-F238E27FC236}">
                <a16:creationId xmlns:a16="http://schemas.microsoft.com/office/drawing/2014/main" id="{369DFF44-0A5E-EE63-9093-DD2560A70D0D}"/>
              </a:ext>
            </a:extLst>
          </p:cNvPr>
          <p:cNvSpPr txBox="1"/>
          <p:nvPr/>
        </p:nvSpPr>
        <p:spPr>
          <a:xfrm>
            <a:off x="1704155" y="4172423"/>
            <a:ext cx="2337020" cy="1762021"/>
          </a:xfrm>
          <a:prstGeom prst="rect">
            <a:avLst/>
          </a:prstGeom>
          <a:noFill/>
        </p:spPr>
        <p:txBody>
          <a:bodyPr wrap="square" rtlCol="0">
            <a:spAutoFit/>
          </a:bodyPr>
          <a:lstStyle/>
          <a:p>
            <a:pPr algn="ctr"/>
            <a:r>
              <a:rPr lang="en-GB" sz="1400" b="1" dirty="0">
                <a:solidFill>
                  <a:schemeClr val="tx2"/>
                </a:solidFill>
              </a:rPr>
              <a:t>1898</a:t>
            </a:r>
          </a:p>
          <a:p>
            <a:pPr algn="ctr"/>
            <a:r>
              <a:rPr lang="en-GB" sz="1400" b="1" dirty="0">
                <a:solidFill>
                  <a:schemeClr val="accent1"/>
                </a:solidFill>
              </a:rPr>
              <a:t>Radioactive elements:</a:t>
            </a:r>
            <a:br>
              <a:rPr lang="en-GB" sz="1400" dirty="0">
                <a:solidFill>
                  <a:schemeClr val="accent1"/>
                </a:solidFill>
              </a:rPr>
            </a:br>
            <a:r>
              <a:rPr lang="en-GB" sz="1400" dirty="0">
                <a:solidFill>
                  <a:schemeClr val="accent2"/>
                </a:solidFill>
              </a:rPr>
              <a:t>Marie</a:t>
            </a:r>
            <a:r>
              <a:rPr lang="en-GB" sz="1400" b="1" dirty="0">
                <a:solidFill>
                  <a:schemeClr val="accent2"/>
                </a:solidFill>
              </a:rPr>
              <a:t> </a:t>
            </a:r>
            <a:r>
              <a:rPr lang="en-GB" sz="1400" b="1" dirty="0" err="1">
                <a:solidFill>
                  <a:schemeClr val="accent2"/>
                </a:solidFill>
              </a:rPr>
              <a:t>Skłodowska</a:t>
            </a:r>
            <a:r>
              <a:rPr lang="en-GB" sz="1400" b="1" dirty="0">
                <a:solidFill>
                  <a:schemeClr val="accent2"/>
                </a:solidFill>
              </a:rPr>
              <a:t>-Curie</a:t>
            </a:r>
            <a:r>
              <a:rPr lang="en-GB" sz="1400" dirty="0">
                <a:solidFill>
                  <a:schemeClr val="accent2"/>
                </a:solidFill>
              </a:rPr>
              <a:t> </a:t>
            </a:r>
            <a:r>
              <a:rPr lang="en-GB" sz="1400" dirty="0">
                <a:solidFill>
                  <a:schemeClr val="accent1"/>
                </a:solidFill>
              </a:rPr>
              <a:t>and </a:t>
            </a:r>
            <a:r>
              <a:rPr lang="en-GB" sz="1400" dirty="0">
                <a:solidFill>
                  <a:schemeClr val="accent2"/>
                </a:solidFill>
              </a:rPr>
              <a:t>Pierre</a:t>
            </a:r>
            <a:r>
              <a:rPr lang="en-GB" sz="1400" b="1" dirty="0">
                <a:solidFill>
                  <a:schemeClr val="accent2"/>
                </a:solidFill>
              </a:rPr>
              <a:t> Curie</a:t>
            </a:r>
            <a:r>
              <a:rPr lang="en-GB" sz="1400" dirty="0">
                <a:solidFill>
                  <a:schemeClr val="accent2"/>
                </a:solidFill>
              </a:rPr>
              <a:t> </a:t>
            </a:r>
            <a:r>
              <a:rPr lang="en-GB" sz="1050" dirty="0">
                <a:solidFill>
                  <a:schemeClr val="accent1"/>
                </a:solidFill>
              </a:rPr>
              <a:t>isolate </a:t>
            </a:r>
            <a:r>
              <a:rPr lang="en-GB" sz="1050" b="1" dirty="0">
                <a:solidFill>
                  <a:schemeClr val="accent1"/>
                </a:solidFill>
              </a:rPr>
              <a:t>polonium</a:t>
            </a:r>
            <a:r>
              <a:rPr lang="en-GB" sz="1050" dirty="0">
                <a:solidFill>
                  <a:schemeClr val="accent1"/>
                </a:solidFill>
              </a:rPr>
              <a:t> and </a:t>
            </a:r>
            <a:r>
              <a:rPr lang="en-GB" sz="1050" b="1" dirty="0">
                <a:solidFill>
                  <a:schemeClr val="accent1"/>
                </a:solidFill>
              </a:rPr>
              <a:t>radium</a:t>
            </a:r>
            <a:r>
              <a:rPr lang="en-GB" sz="1050" dirty="0">
                <a:solidFill>
                  <a:schemeClr val="accent1"/>
                </a:solidFill>
              </a:rPr>
              <a:t> from pitchblende, establishing radioactivity as an atomic property</a:t>
            </a:r>
            <a:br>
              <a:rPr lang="en-GB" sz="1050" dirty="0">
                <a:solidFill>
                  <a:schemeClr val="accent1"/>
                </a:solidFill>
              </a:rPr>
            </a:br>
            <a:r>
              <a:rPr lang="en-GB" sz="1050" i="1" dirty="0">
                <a:solidFill>
                  <a:schemeClr val="accent1"/>
                </a:solidFill>
              </a:rPr>
              <a:t>(</a:t>
            </a:r>
            <a:r>
              <a:rPr lang="en-GB" sz="1050" i="1" dirty="0" err="1">
                <a:solidFill>
                  <a:schemeClr val="accent1"/>
                </a:solidFill>
                <a:hlinkClick r:id="rId6"/>
              </a:rPr>
              <a:t>Comptes</a:t>
            </a:r>
            <a:r>
              <a:rPr lang="en-GB" sz="1050" i="1" dirty="0">
                <a:solidFill>
                  <a:schemeClr val="accent1"/>
                </a:solidFill>
                <a:hlinkClick r:id="rId6"/>
              </a:rPr>
              <a:t> </a:t>
            </a:r>
            <a:r>
              <a:rPr lang="en-GB" sz="1050" i="1" dirty="0" err="1">
                <a:solidFill>
                  <a:schemeClr val="accent1"/>
                </a:solidFill>
                <a:hlinkClick r:id="rId6"/>
              </a:rPr>
              <a:t>Rendus</a:t>
            </a:r>
            <a:r>
              <a:rPr lang="en-GB" sz="1050" i="1" dirty="0">
                <a:solidFill>
                  <a:schemeClr val="accent1"/>
                </a:solidFill>
                <a:hlinkClick r:id="rId6"/>
              </a:rPr>
              <a:t>, 1898</a:t>
            </a:r>
            <a:r>
              <a:rPr lang="en-GB" sz="1050" i="1" dirty="0">
                <a:solidFill>
                  <a:schemeClr val="accent1"/>
                </a:solidFill>
              </a:rPr>
              <a:t>; </a:t>
            </a:r>
            <a:r>
              <a:rPr lang="en-GB" sz="1050" i="1" dirty="0">
                <a:solidFill>
                  <a:schemeClr val="accent1"/>
                </a:solidFill>
                <a:hlinkClick r:id="rId7"/>
              </a:rPr>
              <a:t>Nobel Prize in Physics 1903 with Becquerel</a:t>
            </a:r>
            <a:r>
              <a:rPr lang="en-GB" sz="1050" i="1" dirty="0">
                <a:solidFill>
                  <a:schemeClr val="accent1"/>
                </a:solidFill>
              </a:rPr>
              <a:t>)</a:t>
            </a:r>
            <a:endParaRPr lang="en-GB" sz="1400" dirty="0">
              <a:solidFill>
                <a:schemeClr val="accent1"/>
              </a:solidFill>
            </a:endParaRPr>
          </a:p>
        </p:txBody>
      </p:sp>
      <p:sp>
        <p:nvSpPr>
          <p:cNvPr id="42" name="TextBox 41">
            <a:extLst>
              <a:ext uri="{FF2B5EF4-FFF2-40B4-BE49-F238E27FC236}">
                <a16:creationId xmlns:a16="http://schemas.microsoft.com/office/drawing/2014/main" id="{A16315C8-A1F5-D7D6-F75F-B0143AE8226A}"/>
              </a:ext>
            </a:extLst>
          </p:cNvPr>
          <p:cNvSpPr txBox="1"/>
          <p:nvPr/>
        </p:nvSpPr>
        <p:spPr>
          <a:xfrm>
            <a:off x="2956223" y="1679568"/>
            <a:ext cx="2337020" cy="1508105"/>
          </a:xfrm>
          <a:prstGeom prst="rect">
            <a:avLst/>
          </a:prstGeom>
          <a:noFill/>
        </p:spPr>
        <p:txBody>
          <a:bodyPr wrap="square" rtlCol="0">
            <a:spAutoFit/>
          </a:bodyPr>
          <a:lstStyle/>
          <a:p>
            <a:pPr lvl="0" algn="ctr" eaLnBrk="0" fontAlgn="base" hangingPunct="0">
              <a:spcBef>
                <a:spcPct val="0"/>
              </a:spcBef>
              <a:spcAft>
                <a:spcPct val="0"/>
              </a:spcAft>
            </a:pPr>
            <a:r>
              <a:rPr lang="en-GB" sz="1400" b="1" dirty="0">
                <a:solidFill>
                  <a:schemeClr val="tx2"/>
                </a:solidFill>
              </a:rPr>
              <a:t>1899</a:t>
            </a:r>
          </a:p>
          <a:p>
            <a:pPr lvl="0" algn="ctr" eaLnBrk="0" fontAlgn="base" hangingPunct="0">
              <a:spcBef>
                <a:spcPct val="0"/>
              </a:spcBef>
              <a:spcAft>
                <a:spcPct val="0"/>
              </a:spcAft>
            </a:pPr>
            <a:r>
              <a:rPr lang="en-GB" sz="1400" b="1" dirty="0">
                <a:solidFill>
                  <a:schemeClr val="accent1"/>
                </a:solidFill>
              </a:rPr>
              <a:t>Radiation types:</a:t>
            </a:r>
            <a:br>
              <a:rPr lang="en-GB" sz="1400" dirty="0">
                <a:solidFill>
                  <a:schemeClr val="accent1"/>
                </a:solidFill>
              </a:rPr>
            </a:br>
            <a:r>
              <a:rPr lang="en-GB" sz="1400" dirty="0">
                <a:solidFill>
                  <a:schemeClr val="accent2"/>
                </a:solidFill>
              </a:rPr>
              <a:t>Ernest</a:t>
            </a:r>
            <a:r>
              <a:rPr lang="en-GB" sz="1400" b="1" dirty="0">
                <a:solidFill>
                  <a:schemeClr val="accent2"/>
                </a:solidFill>
              </a:rPr>
              <a:t> Rutherford</a:t>
            </a:r>
            <a:r>
              <a:rPr lang="en-GB" sz="1400" dirty="0">
                <a:solidFill>
                  <a:schemeClr val="accent2"/>
                </a:solidFill>
              </a:rPr>
              <a:t> </a:t>
            </a:r>
            <a:r>
              <a:rPr lang="en-GB" sz="1000" dirty="0">
                <a:solidFill>
                  <a:schemeClr val="accent1"/>
                </a:solidFill>
              </a:rPr>
              <a:t>distinguishes </a:t>
            </a:r>
            <a:r>
              <a:rPr lang="en-GB" sz="1000" b="1" dirty="0">
                <a:solidFill>
                  <a:schemeClr val="accent1"/>
                </a:solidFill>
              </a:rPr>
              <a:t>alpha</a:t>
            </a:r>
            <a:r>
              <a:rPr lang="en-GB" sz="1000" dirty="0">
                <a:solidFill>
                  <a:schemeClr val="accent1"/>
                </a:solidFill>
              </a:rPr>
              <a:t> and </a:t>
            </a:r>
            <a:r>
              <a:rPr lang="en-GB" sz="1000" b="1" dirty="0">
                <a:solidFill>
                  <a:schemeClr val="accent1"/>
                </a:solidFill>
              </a:rPr>
              <a:t>beta</a:t>
            </a:r>
            <a:r>
              <a:rPr lang="en-GB" sz="1000" dirty="0">
                <a:solidFill>
                  <a:schemeClr val="accent1"/>
                </a:solidFill>
              </a:rPr>
              <a:t> radiation, showing that radioactive emissions are not a single phenomenon</a:t>
            </a:r>
            <a:br>
              <a:rPr lang="en-GB" sz="1000" dirty="0">
                <a:solidFill>
                  <a:schemeClr val="accent1"/>
                </a:solidFill>
              </a:rPr>
            </a:br>
            <a:r>
              <a:rPr lang="en-GB" sz="1000" i="1" dirty="0">
                <a:solidFill>
                  <a:schemeClr val="accent1"/>
                </a:solidFill>
              </a:rPr>
              <a:t>(</a:t>
            </a:r>
            <a:r>
              <a:rPr lang="en-GB" sz="1000" i="1" dirty="0">
                <a:solidFill>
                  <a:schemeClr val="accent1"/>
                </a:solidFill>
                <a:hlinkClick r:id="rId8"/>
              </a:rPr>
              <a:t>Phil. Mag., 1899</a:t>
            </a:r>
            <a:r>
              <a:rPr lang="en-GB" sz="1000" i="1" dirty="0">
                <a:solidFill>
                  <a:schemeClr val="accent1"/>
                </a:solidFill>
              </a:rPr>
              <a:t>)</a:t>
            </a:r>
            <a:endParaRPr lang="en-GB" sz="1400" dirty="0">
              <a:solidFill>
                <a:schemeClr val="accent1"/>
              </a:solidFill>
            </a:endParaRPr>
          </a:p>
        </p:txBody>
      </p:sp>
      <p:sp>
        <p:nvSpPr>
          <p:cNvPr id="43" name="TextBox 42">
            <a:extLst>
              <a:ext uri="{FF2B5EF4-FFF2-40B4-BE49-F238E27FC236}">
                <a16:creationId xmlns:a16="http://schemas.microsoft.com/office/drawing/2014/main" id="{77A80953-048E-A7CF-C2D0-4D9FACC8C89B}"/>
              </a:ext>
            </a:extLst>
          </p:cNvPr>
          <p:cNvSpPr txBox="1"/>
          <p:nvPr/>
        </p:nvSpPr>
        <p:spPr>
          <a:xfrm>
            <a:off x="4080930" y="4172420"/>
            <a:ext cx="2337020" cy="1723549"/>
          </a:xfrm>
          <a:prstGeom prst="rect">
            <a:avLst/>
          </a:prstGeom>
          <a:noFill/>
        </p:spPr>
        <p:txBody>
          <a:bodyPr wrap="square" rtlCol="0">
            <a:spAutoFit/>
          </a:bodyPr>
          <a:lstStyle/>
          <a:p>
            <a:pPr lvl="0" algn="ctr" eaLnBrk="0" fontAlgn="base" hangingPunct="0">
              <a:spcBef>
                <a:spcPct val="0"/>
              </a:spcBef>
              <a:spcAft>
                <a:spcPct val="0"/>
              </a:spcAft>
            </a:pPr>
            <a:r>
              <a:rPr lang="en-GB" sz="1400" b="1" dirty="0">
                <a:solidFill>
                  <a:schemeClr val="tx2"/>
                </a:solidFill>
              </a:rPr>
              <a:t>1902</a:t>
            </a:r>
          </a:p>
          <a:p>
            <a:pPr lvl="0" algn="ctr" eaLnBrk="0" fontAlgn="base" hangingPunct="0">
              <a:spcBef>
                <a:spcPct val="0"/>
              </a:spcBef>
              <a:spcAft>
                <a:spcPct val="0"/>
              </a:spcAft>
            </a:pPr>
            <a:r>
              <a:rPr lang="en-GB" sz="1400" b="1" dirty="0">
                <a:solidFill>
                  <a:schemeClr val="accent1"/>
                </a:solidFill>
              </a:rPr>
              <a:t>Radioactive decay law:</a:t>
            </a:r>
            <a:br>
              <a:rPr lang="en-GB" sz="1400" dirty="0">
                <a:solidFill>
                  <a:schemeClr val="accent1"/>
                </a:solidFill>
              </a:rPr>
            </a:br>
            <a:r>
              <a:rPr lang="en-GB" sz="1400" dirty="0">
                <a:solidFill>
                  <a:schemeClr val="accent2"/>
                </a:solidFill>
              </a:rPr>
              <a:t>Ernest</a:t>
            </a:r>
            <a:r>
              <a:rPr lang="en-GB" sz="1400" b="1" dirty="0">
                <a:solidFill>
                  <a:schemeClr val="accent2"/>
                </a:solidFill>
              </a:rPr>
              <a:t> Rutherford</a:t>
            </a:r>
            <a:r>
              <a:rPr lang="en-GB" sz="1400" dirty="0">
                <a:solidFill>
                  <a:schemeClr val="accent2"/>
                </a:solidFill>
              </a:rPr>
              <a:t> &amp;</a:t>
            </a:r>
            <a:r>
              <a:rPr lang="en-GB" sz="1400" dirty="0">
                <a:solidFill>
                  <a:schemeClr val="accent1"/>
                </a:solidFill>
              </a:rPr>
              <a:t> </a:t>
            </a:r>
            <a:r>
              <a:rPr lang="en-GB" sz="1400" dirty="0">
                <a:solidFill>
                  <a:schemeClr val="accent2"/>
                </a:solidFill>
              </a:rPr>
              <a:t>Frederick</a:t>
            </a:r>
            <a:r>
              <a:rPr lang="en-GB" sz="1400" b="1" dirty="0">
                <a:solidFill>
                  <a:schemeClr val="accent2"/>
                </a:solidFill>
              </a:rPr>
              <a:t> Soddy</a:t>
            </a:r>
            <a:r>
              <a:rPr lang="en-GB" sz="1400" dirty="0">
                <a:solidFill>
                  <a:schemeClr val="accent2"/>
                </a:solidFill>
              </a:rPr>
              <a:t> </a:t>
            </a:r>
            <a:r>
              <a:rPr lang="en-GB" sz="1000" dirty="0">
                <a:solidFill>
                  <a:schemeClr val="accent1"/>
                </a:solidFill>
              </a:rPr>
              <a:t>formulate the exponential decay law (half-life) and introduce the concept of </a:t>
            </a:r>
            <a:r>
              <a:rPr lang="en-GB" sz="1000" b="1" dirty="0">
                <a:solidFill>
                  <a:schemeClr val="accent1"/>
                </a:solidFill>
              </a:rPr>
              <a:t>atomic transmutation</a:t>
            </a:r>
            <a:br>
              <a:rPr lang="en-GB" sz="1000" dirty="0">
                <a:solidFill>
                  <a:schemeClr val="accent1"/>
                </a:solidFill>
              </a:rPr>
            </a:br>
            <a:r>
              <a:rPr lang="en-GB" sz="1000" i="1" dirty="0">
                <a:solidFill>
                  <a:schemeClr val="accent1"/>
                </a:solidFill>
                <a:hlinkClick r:id="rId9"/>
              </a:rPr>
              <a:t>(Phil. Mag., 1902</a:t>
            </a:r>
            <a:r>
              <a:rPr lang="en-GB" sz="1000" i="1" dirty="0">
                <a:solidFill>
                  <a:schemeClr val="accent1"/>
                </a:solidFill>
              </a:rPr>
              <a:t> , </a:t>
            </a:r>
            <a:r>
              <a:rPr lang="en-GB" sz="1000" i="1" dirty="0">
                <a:solidFill>
                  <a:schemeClr val="accent1"/>
                </a:solidFill>
                <a:hlinkClick r:id="rId10"/>
              </a:rPr>
              <a:t>Nobel Prize in Chemistry 1908</a:t>
            </a:r>
            <a:r>
              <a:rPr lang="en-GB" sz="1000" i="1" dirty="0">
                <a:solidFill>
                  <a:schemeClr val="accent1"/>
                </a:solidFill>
              </a:rPr>
              <a:t>)</a:t>
            </a:r>
            <a:endParaRPr lang="en-GB" sz="1400" dirty="0">
              <a:solidFill>
                <a:schemeClr val="accent1"/>
              </a:solidFill>
            </a:endParaRPr>
          </a:p>
        </p:txBody>
      </p:sp>
      <p:sp>
        <p:nvSpPr>
          <p:cNvPr id="44" name="TextBox 43">
            <a:extLst>
              <a:ext uri="{FF2B5EF4-FFF2-40B4-BE49-F238E27FC236}">
                <a16:creationId xmlns:a16="http://schemas.microsoft.com/office/drawing/2014/main" id="{D457C252-DC74-CCF3-D3D8-EED2549DC237}"/>
              </a:ext>
            </a:extLst>
          </p:cNvPr>
          <p:cNvSpPr txBox="1"/>
          <p:nvPr/>
        </p:nvSpPr>
        <p:spPr>
          <a:xfrm>
            <a:off x="6393581" y="4172419"/>
            <a:ext cx="2576353" cy="1354217"/>
          </a:xfrm>
          <a:prstGeom prst="rect">
            <a:avLst/>
          </a:prstGeom>
          <a:noFill/>
        </p:spPr>
        <p:txBody>
          <a:bodyPr wrap="square" rtlCol="0">
            <a:spAutoFit/>
          </a:bodyPr>
          <a:lstStyle/>
          <a:p>
            <a:pPr lvl="0" algn="ctr" eaLnBrk="0" fontAlgn="base" hangingPunct="0">
              <a:spcBef>
                <a:spcPct val="0"/>
              </a:spcBef>
              <a:spcAft>
                <a:spcPct val="0"/>
              </a:spcAft>
            </a:pPr>
            <a:r>
              <a:rPr lang="en-GB" sz="1400" b="1" dirty="0">
                <a:solidFill>
                  <a:schemeClr val="tx2"/>
                </a:solidFill>
              </a:rPr>
              <a:t>1913</a:t>
            </a:r>
          </a:p>
          <a:p>
            <a:pPr lvl="0" algn="ctr" eaLnBrk="0" fontAlgn="base" hangingPunct="0">
              <a:spcBef>
                <a:spcPct val="0"/>
              </a:spcBef>
              <a:spcAft>
                <a:spcPct val="0"/>
              </a:spcAft>
            </a:pPr>
            <a:r>
              <a:rPr lang="en-GB" sz="1400" b="1" dirty="0">
                <a:solidFill>
                  <a:schemeClr val="accent1"/>
                </a:solidFill>
              </a:rPr>
              <a:t>Quantised atomic structure:</a:t>
            </a:r>
            <a:br>
              <a:rPr lang="en-GB" sz="1400" dirty="0">
                <a:solidFill>
                  <a:schemeClr val="accent1"/>
                </a:solidFill>
              </a:rPr>
            </a:br>
            <a:r>
              <a:rPr lang="en-GB" sz="1400" dirty="0">
                <a:solidFill>
                  <a:schemeClr val="accent2"/>
                </a:solidFill>
              </a:rPr>
              <a:t>Niels</a:t>
            </a:r>
            <a:r>
              <a:rPr lang="en-GB" sz="1400" b="1" dirty="0">
                <a:solidFill>
                  <a:schemeClr val="accent2"/>
                </a:solidFill>
              </a:rPr>
              <a:t> Bohr</a:t>
            </a:r>
            <a:r>
              <a:rPr lang="en-GB" sz="1400" dirty="0">
                <a:solidFill>
                  <a:schemeClr val="accent2"/>
                </a:solidFill>
              </a:rPr>
              <a:t> </a:t>
            </a:r>
            <a:r>
              <a:rPr lang="en-GB" sz="1000" dirty="0">
                <a:solidFill>
                  <a:schemeClr val="accent1"/>
                </a:solidFill>
              </a:rPr>
              <a:t>explains atomic spectra using quantised electron orbits around a nucleus</a:t>
            </a:r>
            <a:br>
              <a:rPr lang="en-GB" sz="1000" dirty="0">
                <a:solidFill>
                  <a:schemeClr val="accent1"/>
                </a:solidFill>
              </a:rPr>
            </a:br>
            <a:r>
              <a:rPr lang="en-GB" sz="1000" i="1" dirty="0">
                <a:solidFill>
                  <a:schemeClr val="accent1"/>
                </a:solidFill>
              </a:rPr>
              <a:t>(</a:t>
            </a:r>
            <a:r>
              <a:rPr lang="en-GB" sz="1000" i="1" dirty="0">
                <a:solidFill>
                  <a:schemeClr val="accent1"/>
                </a:solidFill>
                <a:hlinkClick r:id="rId11"/>
              </a:rPr>
              <a:t>Phil. Mag., 1913</a:t>
            </a:r>
            <a:r>
              <a:rPr lang="en-GB" sz="1000" i="1" dirty="0">
                <a:solidFill>
                  <a:schemeClr val="accent1"/>
                </a:solidFill>
              </a:rPr>
              <a:t>; </a:t>
            </a:r>
            <a:r>
              <a:rPr lang="en-GB" sz="1000" i="1" dirty="0">
                <a:solidFill>
                  <a:schemeClr val="accent1"/>
                </a:solidFill>
                <a:hlinkClick r:id="rId12"/>
              </a:rPr>
              <a:t>Nobel Prize in Physics 1922</a:t>
            </a:r>
            <a:r>
              <a:rPr lang="en-GB" sz="1000" i="1" dirty="0">
                <a:solidFill>
                  <a:schemeClr val="accent1"/>
                </a:solidFill>
              </a:rPr>
              <a:t>)</a:t>
            </a:r>
            <a:endParaRPr lang="en-GB" sz="1400" dirty="0">
              <a:solidFill>
                <a:schemeClr val="accent1"/>
              </a:solidFill>
            </a:endParaRPr>
          </a:p>
        </p:txBody>
      </p:sp>
      <p:sp>
        <p:nvSpPr>
          <p:cNvPr id="45" name="TextBox 44">
            <a:extLst>
              <a:ext uri="{FF2B5EF4-FFF2-40B4-BE49-F238E27FC236}">
                <a16:creationId xmlns:a16="http://schemas.microsoft.com/office/drawing/2014/main" id="{FA30723D-52B0-75DB-ED32-40068B47F115}"/>
              </a:ext>
            </a:extLst>
          </p:cNvPr>
          <p:cNvSpPr txBox="1"/>
          <p:nvPr/>
        </p:nvSpPr>
        <p:spPr>
          <a:xfrm>
            <a:off x="7801424" y="1672677"/>
            <a:ext cx="2337020" cy="1354217"/>
          </a:xfrm>
          <a:prstGeom prst="rect">
            <a:avLst/>
          </a:prstGeom>
          <a:noFill/>
        </p:spPr>
        <p:txBody>
          <a:bodyPr wrap="square" rtlCol="0">
            <a:spAutoFit/>
          </a:bodyPr>
          <a:lstStyle/>
          <a:p>
            <a:pPr lvl="0" algn="ctr" eaLnBrk="0" fontAlgn="base" hangingPunct="0">
              <a:spcBef>
                <a:spcPct val="0"/>
              </a:spcBef>
              <a:spcAft>
                <a:spcPct val="0"/>
              </a:spcAft>
            </a:pPr>
            <a:r>
              <a:rPr lang="en-GB" sz="1400" b="1" dirty="0">
                <a:solidFill>
                  <a:schemeClr val="tx2"/>
                </a:solidFill>
              </a:rPr>
              <a:t>1932</a:t>
            </a:r>
            <a:br>
              <a:rPr lang="en-GB" sz="1400" dirty="0">
                <a:solidFill>
                  <a:schemeClr val="accent1"/>
                </a:solidFill>
              </a:rPr>
            </a:br>
            <a:r>
              <a:rPr lang="en-GB" sz="1400" dirty="0">
                <a:solidFill>
                  <a:schemeClr val="accent2"/>
                </a:solidFill>
              </a:rPr>
              <a:t>James</a:t>
            </a:r>
            <a:r>
              <a:rPr lang="en-GB" sz="1400" b="1" dirty="0">
                <a:solidFill>
                  <a:schemeClr val="accent2"/>
                </a:solidFill>
              </a:rPr>
              <a:t> Chadwick</a:t>
            </a:r>
            <a:r>
              <a:rPr lang="en-GB" sz="1400" dirty="0">
                <a:solidFill>
                  <a:schemeClr val="accent2"/>
                </a:solidFill>
              </a:rPr>
              <a:t> </a:t>
            </a:r>
            <a:r>
              <a:rPr lang="en-GB" sz="1400" dirty="0">
                <a:solidFill>
                  <a:schemeClr val="accent1"/>
                </a:solidFill>
              </a:rPr>
              <a:t>discovers the </a:t>
            </a:r>
            <a:r>
              <a:rPr lang="en-GB" sz="1400" b="1" dirty="0">
                <a:solidFill>
                  <a:schemeClr val="accent1"/>
                </a:solidFill>
              </a:rPr>
              <a:t>neutron</a:t>
            </a:r>
            <a:r>
              <a:rPr lang="en-GB" sz="1400" dirty="0">
                <a:solidFill>
                  <a:schemeClr val="accent1"/>
                </a:solidFill>
              </a:rPr>
              <a:t>, </a:t>
            </a:r>
            <a:r>
              <a:rPr lang="en-GB" sz="1000" dirty="0">
                <a:solidFill>
                  <a:schemeClr val="accent1"/>
                </a:solidFill>
              </a:rPr>
              <a:t>enabling nuclear reactions unconstrained by the Coulomb barrier</a:t>
            </a:r>
            <a:br>
              <a:rPr lang="en-GB" sz="1000" dirty="0">
                <a:solidFill>
                  <a:schemeClr val="accent1"/>
                </a:solidFill>
              </a:rPr>
            </a:br>
            <a:r>
              <a:rPr lang="en-GB" sz="1000" i="1" dirty="0">
                <a:solidFill>
                  <a:schemeClr val="accent1"/>
                </a:solidFill>
              </a:rPr>
              <a:t>(</a:t>
            </a:r>
            <a:r>
              <a:rPr lang="en-GB" sz="1000" i="1" dirty="0">
                <a:solidFill>
                  <a:schemeClr val="accent1"/>
                </a:solidFill>
                <a:hlinkClick r:id="rId13"/>
              </a:rPr>
              <a:t>Proc. Roy. Soc. A, 1932</a:t>
            </a:r>
            <a:r>
              <a:rPr lang="en-GB" sz="1000" i="1" dirty="0">
                <a:solidFill>
                  <a:schemeClr val="accent1"/>
                </a:solidFill>
              </a:rPr>
              <a:t>; </a:t>
            </a:r>
            <a:r>
              <a:rPr lang="en-GB" sz="1000" i="1" dirty="0">
                <a:solidFill>
                  <a:schemeClr val="accent1"/>
                </a:solidFill>
                <a:hlinkClick r:id="rId14"/>
              </a:rPr>
              <a:t>Nobel Prize in Physics 1935</a:t>
            </a:r>
            <a:r>
              <a:rPr lang="en-GB" sz="1000" i="1" dirty="0">
                <a:solidFill>
                  <a:schemeClr val="accent1"/>
                </a:solidFill>
              </a:rPr>
              <a:t>)</a:t>
            </a:r>
            <a:endParaRPr lang="en-GB" sz="1400" dirty="0">
              <a:solidFill>
                <a:schemeClr val="accent1"/>
              </a:solidFill>
            </a:endParaRPr>
          </a:p>
        </p:txBody>
      </p:sp>
      <p:sp>
        <p:nvSpPr>
          <p:cNvPr id="46" name="TextBox 45">
            <a:extLst>
              <a:ext uri="{FF2B5EF4-FFF2-40B4-BE49-F238E27FC236}">
                <a16:creationId xmlns:a16="http://schemas.microsoft.com/office/drawing/2014/main" id="{053C52EB-0B4A-5170-2A60-EE47D7D3BD1A}"/>
              </a:ext>
            </a:extLst>
          </p:cNvPr>
          <p:cNvSpPr txBox="1"/>
          <p:nvPr/>
        </p:nvSpPr>
        <p:spPr>
          <a:xfrm>
            <a:off x="9009688" y="4172423"/>
            <a:ext cx="2337020" cy="1762021"/>
          </a:xfrm>
          <a:prstGeom prst="rect">
            <a:avLst/>
          </a:prstGeom>
          <a:noFill/>
        </p:spPr>
        <p:txBody>
          <a:bodyPr wrap="square" rtlCol="0">
            <a:spAutoFit/>
          </a:bodyPr>
          <a:lstStyle/>
          <a:p>
            <a:pPr lvl="0" algn="ctr" eaLnBrk="0" fontAlgn="base" hangingPunct="0">
              <a:spcBef>
                <a:spcPct val="0"/>
              </a:spcBef>
              <a:spcAft>
                <a:spcPct val="0"/>
              </a:spcAft>
            </a:pPr>
            <a:r>
              <a:rPr lang="en-GB" sz="1400" b="1" dirty="0">
                <a:solidFill>
                  <a:schemeClr val="tx2"/>
                </a:solidFill>
              </a:rPr>
              <a:t>1934</a:t>
            </a:r>
          </a:p>
          <a:p>
            <a:pPr lvl="0" algn="ctr" eaLnBrk="0" fontAlgn="base" hangingPunct="0">
              <a:spcBef>
                <a:spcPct val="0"/>
              </a:spcBef>
              <a:spcAft>
                <a:spcPct val="0"/>
              </a:spcAft>
            </a:pPr>
            <a:r>
              <a:rPr lang="en-GB" sz="1400" b="1" dirty="0">
                <a:solidFill>
                  <a:schemeClr val="accent1"/>
                </a:solidFill>
              </a:rPr>
              <a:t>Artificial radioactivity:</a:t>
            </a:r>
            <a:br>
              <a:rPr lang="en-GB" sz="1400" dirty="0">
                <a:solidFill>
                  <a:schemeClr val="accent1"/>
                </a:solidFill>
              </a:rPr>
            </a:br>
            <a:r>
              <a:rPr lang="en-GB" sz="1400" dirty="0">
                <a:solidFill>
                  <a:schemeClr val="accent2"/>
                </a:solidFill>
              </a:rPr>
              <a:t>Irène</a:t>
            </a:r>
            <a:r>
              <a:rPr lang="en-GB" sz="1400" b="1" dirty="0">
                <a:solidFill>
                  <a:schemeClr val="accent2"/>
                </a:solidFill>
              </a:rPr>
              <a:t> Joliot-Curie</a:t>
            </a:r>
            <a:r>
              <a:rPr lang="en-GB" sz="1400" dirty="0">
                <a:solidFill>
                  <a:schemeClr val="accent2"/>
                </a:solidFill>
              </a:rPr>
              <a:t> &amp; Frédéric</a:t>
            </a:r>
            <a:r>
              <a:rPr lang="en-GB" sz="1400" b="1" dirty="0">
                <a:solidFill>
                  <a:schemeClr val="accent2"/>
                </a:solidFill>
              </a:rPr>
              <a:t> Joliot-Curie</a:t>
            </a:r>
            <a:r>
              <a:rPr lang="en-GB" sz="1400" dirty="0">
                <a:solidFill>
                  <a:schemeClr val="accent2"/>
                </a:solidFill>
              </a:rPr>
              <a:t> </a:t>
            </a:r>
            <a:r>
              <a:rPr lang="en-GB" sz="1000" dirty="0">
                <a:solidFill>
                  <a:schemeClr val="accent1"/>
                </a:solidFill>
              </a:rPr>
              <a:t>demonstrate </a:t>
            </a:r>
            <a:r>
              <a:rPr lang="en-GB" sz="1000" b="1" dirty="0">
                <a:solidFill>
                  <a:schemeClr val="accent1"/>
                </a:solidFill>
              </a:rPr>
              <a:t>induced radioactivity</a:t>
            </a:r>
            <a:r>
              <a:rPr lang="en-GB" sz="1000" dirty="0">
                <a:solidFill>
                  <a:schemeClr val="accent1"/>
                </a:solidFill>
              </a:rPr>
              <a:t>, creating new radioactive nuclei using particle bombardment</a:t>
            </a:r>
            <a:br>
              <a:rPr lang="en-GB" sz="1000" dirty="0">
                <a:solidFill>
                  <a:schemeClr val="accent1"/>
                </a:solidFill>
              </a:rPr>
            </a:br>
            <a:r>
              <a:rPr lang="en-GB" sz="1000" i="1" dirty="0">
                <a:solidFill>
                  <a:schemeClr val="accent1"/>
                </a:solidFill>
              </a:rPr>
              <a:t>(</a:t>
            </a:r>
            <a:r>
              <a:rPr lang="en-GB" sz="1000" i="1" dirty="0" err="1">
                <a:solidFill>
                  <a:schemeClr val="accent1"/>
                </a:solidFill>
                <a:hlinkClick r:id="rId15"/>
              </a:rPr>
              <a:t>Comptes</a:t>
            </a:r>
            <a:r>
              <a:rPr lang="en-GB" sz="1000" i="1" dirty="0">
                <a:solidFill>
                  <a:schemeClr val="accent1"/>
                </a:solidFill>
                <a:hlinkClick r:id="rId15"/>
              </a:rPr>
              <a:t> </a:t>
            </a:r>
            <a:r>
              <a:rPr lang="en-GB" sz="1000" i="1" dirty="0" err="1">
                <a:solidFill>
                  <a:schemeClr val="accent1"/>
                </a:solidFill>
                <a:hlinkClick r:id="rId15"/>
              </a:rPr>
              <a:t>Rendus</a:t>
            </a:r>
            <a:r>
              <a:rPr lang="en-GB" sz="1000" i="1" dirty="0">
                <a:solidFill>
                  <a:schemeClr val="accent1"/>
                </a:solidFill>
                <a:hlinkClick r:id="rId15"/>
              </a:rPr>
              <a:t>, 1934</a:t>
            </a:r>
            <a:r>
              <a:rPr lang="en-GB" sz="1000" i="1" dirty="0">
                <a:solidFill>
                  <a:schemeClr val="accent1"/>
                </a:solidFill>
              </a:rPr>
              <a:t>; </a:t>
            </a:r>
            <a:r>
              <a:rPr lang="en-GB" sz="1000" i="1" dirty="0">
                <a:solidFill>
                  <a:schemeClr val="accent1"/>
                </a:solidFill>
                <a:hlinkClick r:id="rId16"/>
              </a:rPr>
              <a:t>Nobel Prize in Chemistry 1935</a:t>
            </a:r>
            <a:r>
              <a:rPr lang="en-GB" sz="1000" i="1" dirty="0">
                <a:solidFill>
                  <a:schemeClr val="accent1"/>
                </a:solidFill>
              </a:rPr>
              <a:t>)</a:t>
            </a:r>
            <a:endParaRPr lang="en-GB" sz="1400" dirty="0">
              <a:solidFill>
                <a:schemeClr val="accent1"/>
              </a:solidFill>
            </a:endParaRPr>
          </a:p>
        </p:txBody>
      </p:sp>
      <p:pic>
        <p:nvPicPr>
          <p:cNvPr id="47" name="Picture 46">
            <a:hlinkClick r:id="rId17"/>
            <a:extLst>
              <a:ext uri="{FF2B5EF4-FFF2-40B4-BE49-F238E27FC236}">
                <a16:creationId xmlns:a16="http://schemas.microsoft.com/office/drawing/2014/main" id="{E2EB74E3-4F3A-9763-1392-584C50A220AE}"/>
              </a:ext>
            </a:extLst>
          </p:cNvPr>
          <p:cNvPicPr>
            <a:picLocks noChangeAspect="1"/>
          </p:cNvPicPr>
          <p:nvPr/>
        </p:nvPicPr>
        <p:blipFill>
          <a:blip r:embed="rId18"/>
          <a:srcRect l="5156" t="9931" r="6903" b="2666"/>
          <a:stretch>
            <a:fillRect/>
          </a:stretch>
        </p:blipFill>
        <p:spPr>
          <a:xfrm>
            <a:off x="9515522" y="252722"/>
            <a:ext cx="2180589" cy="1419955"/>
          </a:xfrm>
          <a:prstGeom prst="rect">
            <a:avLst/>
          </a:prstGeom>
        </p:spPr>
      </p:pic>
      <p:pic>
        <p:nvPicPr>
          <p:cNvPr id="2050" name="Picture 2">
            <a:hlinkClick r:id="rId19"/>
            <a:extLst>
              <a:ext uri="{FF2B5EF4-FFF2-40B4-BE49-F238E27FC236}">
                <a16:creationId xmlns:a16="http://schemas.microsoft.com/office/drawing/2014/main" id="{41A2CE8D-9F43-34CA-4216-D3DD214F00C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64628" y="681038"/>
            <a:ext cx="1729036" cy="101436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hlinkClick r:id="rId21"/>
            <a:extLst>
              <a:ext uri="{FF2B5EF4-FFF2-40B4-BE49-F238E27FC236}">
                <a16:creationId xmlns:a16="http://schemas.microsoft.com/office/drawing/2014/main" id="{91E1B8A8-A6C7-20F6-AEAF-CE552B58FE34}"/>
              </a:ext>
            </a:extLst>
          </p:cNvPr>
          <p:cNvPicPr>
            <a:picLocks noChangeAspect="1"/>
          </p:cNvPicPr>
          <p:nvPr/>
        </p:nvPicPr>
        <p:blipFill>
          <a:blip r:embed="rId22"/>
          <a:stretch>
            <a:fillRect/>
          </a:stretch>
        </p:blipFill>
        <p:spPr>
          <a:xfrm>
            <a:off x="248463" y="79316"/>
            <a:ext cx="1134445" cy="1777538"/>
          </a:xfrm>
          <a:prstGeom prst="rect">
            <a:avLst/>
          </a:prstGeom>
        </p:spPr>
      </p:pic>
      <p:pic>
        <p:nvPicPr>
          <p:cNvPr id="50" name="Picture 49">
            <a:hlinkClick r:id="rId23"/>
            <a:extLst>
              <a:ext uri="{FF2B5EF4-FFF2-40B4-BE49-F238E27FC236}">
                <a16:creationId xmlns:a16="http://schemas.microsoft.com/office/drawing/2014/main" id="{0B517D6E-12A0-8C66-C30D-62938F924FE7}"/>
              </a:ext>
            </a:extLst>
          </p:cNvPr>
          <p:cNvPicPr>
            <a:picLocks noChangeAspect="1"/>
          </p:cNvPicPr>
          <p:nvPr/>
        </p:nvPicPr>
        <p:blipFill>
          <a:blip r:embed="rId24"/>
          <a:stretch>
            <a:fillRect/>
          </a:stretch>
        </p:blipFill>
        <p:spPr>
          <a:xfrm>
            <a:off x="76201" y="3972843"/>
            <a:ext cx="1720080" cy="1177620"/>
          </a:xfrm>
          <a:prstGeom prst="rect">
            <a:avLst/>
          </a:prstGeom>
        </p:spPr>
      </p:pic>
      <p:pic>
        <p:nvPicPr>
          <p:cNvPr id="51" name="Picture 2">
            <a:hlinkClick r:id="rId25"/>
            <a:extLst>
              <a:ext uri="{FF2B5EF4-FFF2-40B4-BE49-F238E27FC236}">
                <a16:creationId xmlns:a16="http://schemas.microsoft.com/office/drawing/2014/main" id="{60A678DB-EE73-9B58-3070-E19DDF8B4CA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178198" y="2161400"/>
            <a:ext cx="1837262" cy="11023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27"/>
            <a:extLst>
              <a:ext uri="{FF2B5EF4-FFF2-40B4-BE49-F238E27FC236}">
                <a16:creationId xmlns:a16="http://schemas.microsoft.com/office/drawing/2014/main" id="{FD8B6F5F-633F-1CEC-41CB-2C9EC58302C9}"/>
              </a:ext>
            </a:extLst>
          </p:cNvPr>
          <p:cNvPicPr>
            <a:picLocks noChangeAspect="1"/>
          </p:cNvPicPr>
          <p:nvPr/>
        </p:nvPicPr>
        <p:blipFill>
          <a:blip r:embed="rId28"/>
          <a:stretch>
            <a:fillRect/>
          </a:stretch>
        </p:blipFill>
        <p:spPr>
          <a:xfrm>
            <a:off x="6130635" y="5627444"/>
            <a:ext cx="1477528" cy="1146121"/>
          </a:xfrm>
          <a:prstGeom prst="rect">
            <a:avLst/>
          </a:prstGeom>
        </p:spPr>
      </p:pic>
      <p:pic>
        <p:nvPicPr>
          <p:cNvPr id="3" name="Picture 2">
            <a:hlinkClick r:id="rId29"/>
            <a:extLst>
              <a:ext uri="{FF2B5EF4-FFF2-40B4-BE49-F238E27FC236}">
                <a16:creationId xmlns:a16="http://schemas.microsoft.com/office/drawing/2014/main" id="{F2A707E3-27ED-44E3-373A-00B60EA9FD48}"/>
              </a:ext>
            </a:extLst>
          </p:cNvPr>
          <p:cNvPicPr>
            <a:picLocks noChangeAspect="1"/>
          </p:cNvPicPr>
          <p:nvPr/>
        </p:nvPicPr>
        <p:blipFill>
          <a:blip r:embed="rId30"/>
          <a:srcRect t="1157"/>
          <a:stretch>
            <a:fillRect/>
          </a:stretch>
        </p:blipFill>
        <p:spPr>
          <a:xfrm>
            <a:off x="388028" y="5344579"/>
            <a:ext cx="1230729" cy="1179729"/>
          </a:xfrm>
          <a:prstGeom prst="rect">
            <a:avLst/>
          </a:prstGeom>
        </p:spPr>
      </p:pic>
      <p:sp>
        <p:nvSpPr>
          <p:cNvPr id="14" name="Slide Number Placeholder 13">
            <a:extLst>
              <a:ext uri="{FF2B5EF4-FFF2-40B4-BE49-F238E27FC236}">
                <a16:creationId xmlns:a16="http://schemas.microsoft.com/office/drawing/2014/main" id="{425B7ADA-DFCD-2F43-1713-2B85D835F49F}"/>
              </a:ext>
            </a:extLst>
          </p:cNvPr>
          <p:cNvSpPr>
            <a:spLocks noGrp="1"/>
          </p:cNvSpPr>
          <p:nvPr>
            <p:ph type="sldNum" sz="quarter" idx="12"/>
          </p:nvPr>
        </p:nvSpPr>
        <p:spPr/>
        <p:txBody>
          <a:bodyPr/>
          <a:lstStyle/>
          <a:p>
            <a:fld id="{A013DEDB-DB85-41B3-8D5A-3663735CBEC3}" type="slidenum">
              <a:rPr lang="en-GB" smtClean="0"/>
              <a:t>3</a:t>
            </a:fld>
            <a:endParaRPr lang="en-GB"/>
          </a:p>
        </p:txBody>
      </p:sp>
    </p:spTree>
    <p:extLst>
      <p:ext uri="{BB962C8B-B14F-4D97-AF65-F5344CB8AC3E}">
        <p14:creationId xmlns:p14="http://schemas.microsoft.com/office/powerpoint/2010/main" val="2890932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D78A-558E-E4A8-3B34-B51674A845E1}"/>
              </a:ext>
            </a:extLst>
          </p:cNvPr>
          <p:cNvSpPr>
            <a:spLocks noGrp="1"/>
          </p:cNvSpPr>
          <p:nvPr>
            <p:ph type="title"/>
          </p:nvPr>
        </p:nvSpPr>
        <p:spPr/>
        <p:txBody>
          <a:bodyPr>
            <a:normAutofit fontScale="90000"/>
          </a:bodyPr>
          <a:lstStyle/>
          <a:p>
            <a:r>
              <a:rPr lang="en-GB" dirty="0"/>
              <a:t>Assessment of Options</a:t>
            </a:r>
          </a:p>
        </p:txBody>
      </p:sp>
      <p:sp>
        <p:nvSpPr>
          <p:cNvPr id="4" name="Slide Number Placeholder 3">
            <a:extLst>
              <a:ext uri="{FF2B5EF4-FFF2-40B4-BE49-F238E27FC236}">
                <a16:creationId xmlns:a16="http://schemas.microsoft.com/office/drawing/2014/main" id="{4ABE1B00-8E63-2944-F5E5-DEE6CB57BD54}"/>
              </a:ext>
            </a:extLst>
          </p:cNvPr>
          <p:cNvSpPr>
            <a:spLocks noGrp="1"/>
          </p:cNvSpPr>
          <p:nvPr>
            <p:ph type="sldNum" sz="quarter" idx="12"/>
          </p:nvPr>
        </p:nvSpPr>
        <p:spPr/>
        <p:txBody>
          <a:bodyPr/>
          <a:lstStyle/>
          <a:p>
            <a:fld id="{A013DEDB-DB85-41B3-8D5A-3663735CBEC3}" type="slidenum">
              <a:rPr lang="en-GB" smtClean="0"/>
              <a:t>30</a:t>
            </a:fld>
            <a:endParaRPr lang="en-GB"/>
          </a:p>
        </p:txBody>
      </p:sp>
      <p:pic>
        <p:nvPicPr>
          <p:cNvPr id="6" name="Picture 5">
            <a:hlinkClick r:id="rId3"/>
            <a:extLst>
              <a:ext uri="{FF2B5EF4-FFF2-40B4-BE49-F238E27FC236}">
                <a16:creationId xmlns:a16="http://schemas.microsoft.com/office/drawing/2014/main" id="{4F5F1513-F8D1-CFD3-3ED6-0BFE4CB2843F}"/>
              </a:ext>
            </a:extLst>
          </p:cNvPr>
          <p:cNvPicPr>
            <a:picLocks noChangeAspect="1"/>
          </p:cNvPicPr>
          <p:nvPr/>
        </p:nvPicPr>
        <p:blipFill>
          <a:blip r:embed="rId4"/>
          <a:stretch>
            <a:fillRect/>
          </a:stretch>
        </p:blipFill>
        <p:spPr>
          <a:xfrm>
            <a:off x="3860799" y="1200089"/>
            <a:ext cx="8014655" cy="4285331"/>
          </a:xfrm>
          <a:prstGeom prst="rect">
            <a:avLst/>
          </a:prstGeom>
        </p:spPr>
      </p:pic>
      <p:pic>
        <p:nvPicPr>
          <p:cNvPr id="7" name="image1.png">
            <a:hlinkClick r:id="rId5"/>
            <a:extLst>
              <a:ext uri="{FF2B5EF4-FFF2-40B4-BE49-F238E27FC236}">
                <a16:creationId xmlns:a16="http://schemas.microsoft.com/office/drawing/2014/main" id="{D9D5BFB6-F274-1461-F477-460C2B8FE265}"/>
              </a:ext>
            </a:extLst>
          </p:cNvPr>
          <p:cNvPicPr>
            <a:picLocks noChangeAspect="1"/>
          </p:cNvPicPr>
          <p:nvPr/>
        </p:nvPicPr>
        <p:blipFill>
          <a:blip r:embed="rId6"/>
          <a:srcRect l="38613"/>
          <a:stretch>
            <a:fillRect/>
          </a:stretch>
        </p:blipFill>
        <p:spPr>
          <a:xfrm>
            <a:off x="226234" y="1200089"/>
            <a:ext cx="3436842" cy="2096966"/>
          </a:xfrm>
          <a:prstGeom prst="rect">
            <a:avLst/>
          </a:prstGeom>
          <a:ln/>
        </p:spPr>
      </p:pic>
      <p:pic>
        <p:nvPicPr>
          <p:cNvPr id="8" name="Picture 2">
            <a:hlinkClick r:id="rId5"/>
            <a:extLst>
              <a:ext uri="{FF2B5EF4-FFF2-40B4-BE49-F238E27FC236}">
                <a16:creationId xmlns:a16="http://schemas.microsoft.com/office/drawing/2014/main" id="{07172896-8C4D-6C83-EEB3-455A8B1FF7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440" y="3695684"/>
            <a:ext cx="3528498" cy="1789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3"/>
            <a:extLst>
              <a:ext uri="{FF2B5EF4-FFF2-40B4-BE49-F238E27FC236}">
                <a16:creationId xmlns:a16="http://schemas.microsoft.com/office/drawing/2014/main" id="{E47D4DEB-008F-5E5E-49B5-A2A45BA96BCB}"/>
              </a:ext>
            </a:extLst>
          </p:cNvPr>
          <p:cNvPicPr>
            <a:picLocks noChangeAspect="1"/>
          </p:cNvPicPr>
          <p:nvPr/>
        </p:nvPicPr>
        <p:blipFill>
          <a:blip r:embed="rId8"/>
          <a:stretch>
            <a:fillRect/>
          </a:stretch>
        </p:blipFill>
        <p:spPr>
          <a:xfrm>
            <a:off x="7018317" y="5657911"/>
            <a:ext cx="4884626" cy="750001"/>
          </a:xfrm>
          <a:prstGeom prst="rect">
            <a:avLst/>
          </a:prstGeom>
        </p:spPr>
      </p:pic>
    </p:spTree>
    <p:extLst>
      <p:ext uri="{BB962C8B-B14F-4D97-AF65-F5344CB8AC3E}">
        <p14:creationId xmlns:p14="http://schemas.microsoft.com/office/powerpoint/2010/main" val="2751403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6F160-6773-73CE-87A7-6090620C5A7B}"/>
              </a:ext>
            </a:extLst>
          </p:cNvPr>
          <p:cNvSpPr>
            <a:spLocks noGrp="1"/>
          </p:cNvSpPr>
          <p:nvPr>
            <p:ph type="title"/>
          </p:nvPr>
        </p:nvSpPr>
        <p:spPr/>
        <p:txBody>
          <a:bodyPr>
            <a:normAutofit fontScale="90000"/>
          </a:bodyPr>
          <a:lstStyle/>
          <a:p>
            <a:r>
              <a:rPr lang="en-GB" dirty="0"/>
              <a:t>2026 ESPPU #3</a:t>
            </a:r>
          </a:p>
        </p:txBody>
      </p:sp>
      <p:sp>
        <p:nvSpPr>
          <p:cNvPr id="4" name="Slide Number Placeholder 3">
            <a:extLst>
              <a:ext uri="{FF2B5EF4-FFF2-40B4-BE49-F238E27FC236}">
                <a16:creationId xmlns:a16="http://schemas.microsoft.com/office/drawing/2014/main" id="{4A224482-7DD2-D91A-2431-7569E344683B}"/>
              </a:ext>
            </a:extLst>
          </p:cNvPr>
          <p:cNvSpPr>
            <a:spLocks noGrp="1"/>
          </p:cNvSpPr>
          <p:nvPr>
            <p:ph type="sldNum" sz="quarter" idx="12"/>
          </p:nvPr>
        </p:nvSpPr>
        <p:spPr/>
        <p:txBody>
          <a:bodyPr/>
          <a:lstStyle/>
          <a:p>
            <a:fld id="{A013DEDB-DB85-41B3-8D5A-3663735CBEC3}" type="slidenum">
              <a:rPr lang="en-GB" smtClean="0"/>
              <a:t>31</a:t>
            </a:fld>
            <a:endParaRPr lang="en-GB"/>
          </a:p>
        </p:txBody>
      </p:sp>
      <p:pic>
        <p:nvPicPr>
          <p:cNvPr id="8" name="Picture 7">
            <a:extLst>
              <a:ext uri="{FF2B5EF4-FFF2-40B4-BE49-F238E27FC236}">
                <a16:creationId xmlns:a16="http://schemas.microsoft.com/office/drawing/2014/main" id="{FC99F095-B51E-9916-A174-76497F378260}"/>
              </a:ext>
            </a:extLst>
          </p:cNvPr>
          <p:cNvPicPr>
            <a:picLocks noChangeAspect="1"/>
          </p:cNvPicPr>
          <p:nvPr/>
        </p:nvPicPr>
        <p:blipFill>
          <a:blip r:embed="rId3"/>
          <a:stretch>
            <a:fillRect/>
          </a:stretch>
        </p:blipFill>
        <p:spPr>
          <a:xfrm>
            <a:off x="5162371" y="681038"/>
            <a:ext cx="6376842" cy="5585488"/>
          </a:xfrm>
          <a:prstGeom prst="rect">
            <a:avLst/>
          </a:prstGeom>
        </p:spPr>
      </p:pic>
      <p:pic>
        <p:nvPicPr>
          <p:cNvPr id="10" name="Picture 9">
            <a:extLst>
              <a:ext uri="{FF2B5EF4-FFF2-40B4-BE49-F238E27FC236}">
                <a16:creationId xmlns:a16="http://schemas.microsoft.com/office/drawing/2014/main" id="{83B983F4-16DC-F836-0255-5774A55300B3}"/>
              </a:ext>
            </a:extLst>
          </p:cNvPr>
          <p:cNvPicPr>
            <a:picLocks noChangeAspect="1"/>
          </p:cNvPicPr>
          <p:nvPr/>
        </p:nvPicPr>
        <p:blipFill>
          <a:blip r:embed="rId4"/>
          <a:stretch>
            <a:fillRect/>
          </a:stretch>
        </p:blipFill>
        <p:spPr>
          <a:xfrm>
            <a:off x="652787" y="681038"/>
            <a:ext cx="4137873" cy="5585488"/>
          </a:xfrm>
          <a:prstGeom prst="rect">
            <a:avLst/>
          </a:prstGeom>
        </p:spPr>
      </p:pic>
    </p:spTree>
    <p:extLst>
      <p:ext uri="{BB962C8B-B14F-4D97-AF65-F5344CB8AC3E}">
        <p14:creationId xmlns:p14="http://schemas.microsoft.com/office/powerpoint/2010/main" val="3051184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16EBF-9550-AB15-14E1-FB1778D192B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3C4A22-CAE9-BA95-4610-A016683E9DAC}"/>
              </a:ext>
            </a:extLst>
          </p:cNvPr>
          <p:cNvSpPr>
            <a:spLocks noGrp="1"/>
          </p:cNvSpPr>
          <p:nvPr>
            <p:ph type="sldNum" sz="quarter" idx="12"/>
          </p:nvPr>
        </p:nvSpPr>
        <p:spPr/>
        <p:txBody>
          <a:bodyPr/>
          <a:lstStyle/>
          <a:p>
            <a:fld id="{A013DEDB-DB85-41B3-8D5A-3663735CBEC3}" type="slidenum">
              <a:rPr lang="en-GB" smtClean="0"/>
              <a:t>32</a:t>
            </a:fld>
            <a:endParaRPr lang="en-GB"/>
          </a:p>
        </p:txBody>
      </p:sp>
      <p:pic>
        <p:nvPicPr>
          <p:cNvPr id="5" name="Picture 4">
            <a:hlinkClick r:id="rId3"/>
            <a:extLst>
              <a:ext uri="{FF2B5EF4-FFF2-40B4-BE49-F238E27FC236}">
                <a16:creationId xmlns:a16="http://schemas.microsoft.com/office/drawing/2014/main" id="{CBE26B44-7D90-6E4C-5FF6-54D4FF40EA3E}"/>
              </a:ext>
            </a:extLst>
          </p:cNvPr>
          <p:cNvPicPr>
            <a:picLocks noChangeAspect="1"/>
          </p:cNvPicPr>
          <p:nvPr/>
        </p:nvPicPr>
        <p:blipFill>
          <a:blip r:embed="rId4"/>
          <a:srcRect r="52920"/>
          <a:stretch>
            <a:fillRect/>
          </a:stretch>
        </p:blipFill>
        <p:spPr>
          <a:xfrm>
            <a:off x="5040424" y="2484352"/>
            <a:ext cx="1677635" cy="1519757"/>
          </a:xfrm>
          <a:prstGeom prst="rect">
            <a:avLst/>
          </a:prstGeom>
        </p:spPr>
      </p:pic>
      <p:pic>
        <p:nvPicPr>
          <p:cNvPr id="6" name="Picture 5">
            <a:extLst>
              <a:ext uri="{FF2B5EF4-FFF2-40B4-BE49-F238E27FC236}">
                <a16:creationId xmlns:a16="http://schemas.microsoft.com/office/drawing/2014/main" id="{9F9F203C-89B1-7492-62BE-AD25F2C628F9}"/>
              </a:ext>
            </a:extLst>
          </p:cNvPr>
          <p:cNvPicPr>
            <a:picLocks noChangeAspect="1"/>
          </p:cNvPicPr>
          <p:nvPr/>
        </p:nvPicPr>
        <p:blipFill>
          <a:blip r:embed="rId5"/>
          <a:stretch>
            <a:fillRect/>
          </a:stretch>
        </p:blipFill>
        <p:spPr>
          <a:xfrm>
            <a:off x="6932240" y="302017"/>
            <a:ext cx="5033120" cy="2635660"/>
          </a:xfrm>
          <a:prstGeom prst="rect">
            <a:avLst/>
          </a:prstGeom>
        </p:spPr>
      </p:pic>
      <p:pic>
        <p:nvPicPr>
          <p:cNvPr id="1026" name="Picture 2">
            <a:hlinkClick r:id="rId6"/>
            <a:extLst>
              <a:ext uri="{FF2B5EF4-FFF2-40B4-BE49-F238E27FC236}">
                <a16:creationId xmlns:a16="http://schemas.microsoft.com/office/drawing/2014/main" id="{BE65D0FC-5B3B-6FAC-59AE-E1443EFDEE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2241" y="3020035"/>
            <a:ext cx="5033120" cy="35566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6"/>
            <a:extLst>
              <a:ext uri="{FF2B5EF4-FFF2-40B4-BE49-F238E27FC236}">
                <a16:creationId xmlns:a16="http://schemas.microsoft.com/office/drawing/2014/main" id="{F2993EDD-44ED-ABBF-B95C-FC45EBBC8FD6}"/>
              </a:ext>
            </a:extLst>
          </p:cNvPr>
          <p:cNvPicPr>
            <a:picLocks noChangeAspect="1"/>
          </p:cNvPicPr>
          <p:nvPr/>
        </p:nvPicPr>
        <p:blipFill>
          <a:blip r:embed="rId8"/>
          <a:stretch>
            <a:fillRect/>
          </a:stretch>
        </p:blipFill>
        <p:spPr>
          <a:xfrm>
            <a:off x="96502" y="4348700"/>
            <a:ext cx="1864749" cy="1532863"/>
          </a:xfrm>
          <a:prstGeom prst="rect">
            <a:avLst/>
          </a:prstGeom>
          <a:ln>
            <a:solidFill>
              <a:schemeClr val="bg1"/>
            </a:solidFill>
          </a:ln>
        </p:spPr>
      </p:pic>
      <p:pic>
        <p:nvPicPr>
          <p:cNvPr id="10" name="Picture 9">
            <a:extLst>
              <a:ext uri="{FF2B5EF4-FFF2-40B4-BE49-F238E27FC236}">
                <a16:creationId xmlns:a16="http://schemas.microsoft.com/office/drawing/2014/main" id="{6883750B-531C-AB9E-2265-AB881114D13D}"/>
              </a:ext>
            </a:extLst>
          </p:cNvPr>
          <p:cNvPicPr>
            <a:picLocks noChangeAspect="1"/>
          </p:cNvPicPr>
          <p:nvPr/>
        </p:nvPicPr>
        <p:blipFill>
          <a:blip r:embed="rId9"/>
          <a:stretch>
            <a:fillRect/>
          </a:stretch>
        </p:blipFill>
        <p:spPr>
          <a:xfrm>
            <a:off x="2048605" y="4348700"/>
            <a:ext cx="1999527" cy="1532863"/>
          </a:xfrm>
          <a:prstGeom prst="rect">
            <a:avLst/>
          </a:prstGeom>
          <a:ln>
            <a:solidFill>
              <a:schemeClr val="bg1"/>
            </a:solidFill>
          </a:ln>
        </p:spPr>
      </p:pic>
      <p:pic>
        <p:nvPicPr>
          <p:cNvPr id="3" name="Picture 2">
            <a:extLst>
              <a:ext uri="{FF2B5EF4-FFF2-40B4-BE49-F238E27FC236}">
                <a16:creationId xmlns:a16="http://schemas.microsoft.com/office/drawing/2014/main" id="{D3620D2D-EAEA-1D74-6E25-60E8E169ADB8}"/>
              </a:ext>
            </a:extLst>
          </p:cNvPr>
          <p:cNvPicPr>
            <a:picLocks noChangeAspect="1"/>
          </p:cNvPicPr>
          <p:nvPr/>
        </p:nvPicPr>
        <p:blipFill>
          <a:blip r:embed="rId10"/>
          <a:stretch>
            <a:fillRect/>
          </a:stretch>
        </p:blipFill>
        <p:spPr>
          <a:xfrm>
            <a:off x="5050401" y="383381"/>
            <a:ext cx="1657680" cy="733557"/>
          </a:xfrm>
          <a:prstGeom prst="rect">
            <a:avLst/>
          </a:prstGeom>
        </p:spPr>
      </p:pic>
      <p:pic>
        <p:nvPicPr>
          <p:cNvPr id="11" name="Picture 10">
            <a:hlinkClick r:id="rId11"/>
            <a:extLst>
              <a:ext uri="{FF2B5EF4-FFF2-40B4-BE49-F238E27FC236}">
                <a16:creationId xmlns:a16="http://schemas.microsoft.com/office/drawing/2014/main" id="{567F4B47-E187-CB6E-4096-EEE7A44DD866}"/>
              </a:ext>
            </a:extLst>
          </p:cNvPr>
          <p:cNvPicPr>
            <a:picLocks noChangeAspect="1"/>
          </p:cNvPicPr>
          <p:nvPr/>
        </p:nvPicPr>
        <p:blipFill>
          <a:blip r:embed="rId12"/>
          <a:srcRect l="7787" r="21220"/>
          <a:stretch>
            <a:fillRect/>
          </a:stretch>
        </p:blipFill>
        <p:spPr>
          <a:xfrm>
            <a:off x="226639" y="306972"/>
            <a:ext cx="4666145" cy="3697137"/>
          </a:xfrm>
          <a:prstGeom prst="rect">
            <a:avLst/>
          </a:prstGeom>
        </p:spPr>
      </p:pic>
      <p:pic>
        <p:nvPicPr>
          <p:cNvPr id="13" name="Picture 12">
            <a:extLst>
              <a:ext uri="{FF2B5EF4-FFF2-40B4-BE49-F238E27FC236}">
                <a16:creationId xmlns:a16="http://schemas.microsoft.com/office/drawing/2014/main" id="{ACA8D97F-9325-4A49-CF24-2A7F8C9D22FB}"/>
              </a:ext>
            </a:extLst>
          </p:cNvPr>
          <p:cNvPicPr>
            <a:picLocks noChangeAspect="1"/>
          </p:cNvPicPr>
          <p:nvPr/>
        </p:nvPicPr>
        <p:blipFill>
          <a:blip r:embed="rId13"/>
          <a:stretch>
            <a:fillRect/>
          </a:stretch>
        </p:blipFill>
        <p:spPr>
          <a:xfrm>
            <a:off x="5040424" y="1507423"/>
            <a:ext cx="1657681" cy="586444"/>
          </a:xfrm>
          <a:prstGeom prst="rect">
            <a:avLst/>
          </a:prstGeom>
        </p:spPr>
      </p:pic>
      <p:grpSp>
        <p:nvGrpSpPr>
          <p:cNvPr id="16" name="Group 15">
            <a:extLst>
              <a:ext uri="{FF2B5EF4-FFF2-40B4-BE49-F238E27FC236}">
                <a16:creationId xmlns:a16="http://schemas.microsoft.com/office/drawing/2014/main" id="{B497A064-1109-960F-224F-BA33A3B308AB}"/>
              </a:ext>
            </a:extLst>
          </p:cNvPr>
          <p:cNvGrpSpPr/>
          <p:nvPr/>
        </p:nvGrpSpPr>
        <p:grpSpPr>
          <a:xfrm>
            <a:off x="4135486" y="4348700"/>
            <a:ext cx="2656599" cy="2227994"/>
            <a:chOff x="3629008" y="4086467"/>
            <a:chExt cx="2259824" cy="1895233"/>
          </a:xfrm>
        </p:grpSpPr>
        <p:pic>
          <p:nvPicPr>
            <p:cNvPr id="14" name="Picture 13">
              <a:hlinkClick r:id="rId14"/>
              <a:extLst>
                <a:ext uri="{FF2B5EF4-FFF2-40B4-BE49-F238E27FC236}">
                  <a16:creationId xmlns:a16="http://schemas.microsoft.com/office/drawing/2014/main" id="{A3A90793-C0D9-2EA3-AC8B-0BFE9A2B3C37}"/>
                </a:ext>
              </a:extLst>
            </p:cNvPr>
            <p:cNvPicPr>
              <a:picLocks noChangeAspect="1"/>
            </p:cNvPicPr>
            <p:nvPr/>
          </p:nvPicPr>
          <p:blipFill>
            <a:blip r:embed="rId15"/>
            <a:srcRect r="86826" b="28093"/>
            <a:stretch>
              <a:fillRect/>
            </a:stretch>
          </p:blipFill>
          <p:spPr>
            <a:xfrm>
              <a:off x="3629008" y="4086467"/>
              <a:ext cx="933467" cy="1895233"/>
            </a:xfrm>
            <a:prstGeom prst="rect">
              <a:avLst/>
            </a:prstGeom>
          </p:spPr>
        </p:pic>
        <p:pic>
          <p:nvPicPr>
            <p:cNvPr id="15" name="Picture 14">
              <a:hlinkClick r:id="rId14"/>
              <a:extLst>
                <a:ext uri="{FF2B5EF4-FFF2-40B4-BE49-F238E27FC236}">
                  <a16:creationId xmlns:a16="http://schemas.microsoft.com/office/drawing/2014/main" id="{27EC522E-E823-CFA4-17C8-1385F6E7F7AD}"/>
                </a:ext>
              </a:extLst>
            </p:cNvPr>
            <p:cNvPicPr>
              <a:picLocks noChangeAspect="1"/>
            </p:cNvPicPr>
            <p:nvPr/>
          </p:nvPicPr>
          <p:blipFill>
            <a:blip r:embed="rId15"/>
            <a:srcRect l="27087" r="54194" b="28093"/>
            <a:stretch>
              <a:fillRect/>
            </a:stretch>
          </p:blipFill>
          <p:spPr>
            <a:xfrm>
              <a:off x="4562475" y="4086467"/>
              <a:ext cx="1326357" cy="1895233"/>
            </a:xfrm>
            <a:prstGeom prst="rect">
              <a:avLst/>
            </a:prstGeom>
          </p:spPr>
        </p:pic>
      </p:grpSp>
      <p:pic>
        <p:nvPicPr>
          <p:cNvPr id="18" name="Picture 17">
            <a:hlinkClick r:id="rId11"/>
            <a:extLst>
              <a:ext uri="{FF2B5EF4-FFF2-40B4-BE49-F238E27FC236}">
                <a16:creationId xmlns:a16="http://schemas.microsoft.com/office/drawing/2014/main" id="{2C742CA3-6925-02D3-A882-80E97D4F3F62}"/>
              </a:ext>
            </a:extLst>
          </p:cNvPr>
          <p:cNvPicPr>
            <a:picLocks noChangeAspect="1"/>
          </p:cNvPicPr>
          <p:nvPr/>
        </p:nvPicPr>
        <p:blipFill>
          <a:blip r:embed="rId16"/>
          <a:stretch>
            <a:fillRect/>
          </a:stretch>
        </p:blipFill>
        <p:spPr>
          <a:xfrm>
            <a:off x="72399" y="6043599"/>
            <a:ext cx="3975734" cy="507429"/>
          </a:xfrm>
          <a:prstGeom prst="rect">
            <a:avLst/>
          </a:prstGeom>
        </p:spPr>
      </p:pic>
    </p:spTree>
    <p:extLst>
      <p:ext uri="{BB962C8B-B14F-4D97-AF65-F5344CB8AC3E}">
        <p14:creationId xmlns:p14="http://schemas.microsoft.com/office/powerpoint/2010/main" val="1710204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9D1F5-C77C-4996-0D40-47309D3F1A7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84CCA-EB92-8093-7581-8F7D436093EC}"/>
              </a:ext>
            </a:extLst>
          </p:cNvPr>
          <p:cNvSpPr>
            <a:spLocks noGrp="1"/>
          </p:cNvSpPr>
          <p:nvPr>
            <p:ph type="sldNum" sz="quarter" idx="12"/>
          </p:nvPr>
        </p:nvSpPr>
        <p:spPr/>
        <p:txBody>
          <a:bodyPr/>
          <a:lstStyle/>
          <a:p>
            <a:fld id="{A013DEDB-DB85-41B3-8D5A-3663735CBEC3}" type="slidenum">
              <a:rPr lang="en-GB" smtClean="0"/>
              <a:t>33</a:t>
            </a:fld>
            <a:endParaRPr lang="en-GB"/>
          </a:p>
        </p:txBody>
      </p:sp>
      <p:pic>
        <p:nvPicPr>
          <p:cNvPr id="5" name="Picture 4">
            <a:hlinkClick r:id="rId3"/>
            <a:extLst>
              <a:ext uri="{FF2B5EF4-FFF2-40B4-BE49-F238E27FC236}">
                <a16:creationId xmlns:a16="http://schemas.microsoft.com/office/drawing/2014/main" id="{C8EA2348-AF1B-6950-C061-BE21B0202B7E}"/>
              </a:ext>
            </a:extLst>
          </p:cNvPr>
          <p:cNvPicPr>
            <a:picLocks noChangeAspect="1"/>
          </p:cNvPicPr>
          <p:nvPr/>
        </p:nvPicPr>
        <p:blipFill>
          <a:blip r:embed="rId4"/>
          <a:srcRect r="52920"/>
          <a:stretch>
            <a:fillRect/>
          </a:stretch>
        </p:blipFill>
        <p:spPr>
          <a:xfrm>
            <a:off x="5040424" y="2484352"/>
            <a:ext cx="1677635" cy="1519757"/>
          </a:xfrm>
          <a:prstGeom prst="rect">
            <a:avLst/>
          </a:prstGeom>
        </p:spPr>
      </p:pic>
      <p:pic>
        <p:nvPicPr>
          <p:cNvPr id="6" name="Picture 5">
            <a:extLst>
              <a:ext uri="{FF2B5EF4-FFF2-40B4-BE49-F238E27FC236}">
                <a16:creationId xmlns:a16="http://schemas.microsoft.com/office/drawing/2014/main" id="{1D987D9A-081F-90C5-1DB5-924D3E1DDEF8}"/>
              </a:ext>
            </a:extLst>
          </p:cNvPr>
          <p:cNvPicPr>
            <a:picLocks noChangeAspect="1"/>
          </p:cNvPicPr>
          <p:nvPr/>
        </p:nvPicPr>
        <p:blipFill>
          <a:blip r:embed="rId5"/>
          <a:stretch>
            <a:fillRect/>
          </a:stretch>
        </p:blipFill>
        <p:spPr>
          <a:xfrm>
            <a:off x="6932240" y="302017"/>
            <a:ext cx="5033120" cy="2635660"/>
          </a:xfrm>
          <a:prstGeom prst="rect">
            <a:avLst/>
          </a:prstGeom>
        </p:spPr>
      </p:pic>
      <p:pic>
        <p:nvPicPr>
          <p:cNvPr id="1026" name="Picture 2">
            <a:hlinkClick r:id="rId6"/>
            <a:extLst>
              <a:ext uri="{FF2B5EF4-FFF2-40B4-BE49-F238E27FC236}">
                <a16:creationId xmlns:a16="http://schemas.microsoft.com/office/drawing/2014/main" id="{1EF56A9C-D6DE-08D2-25D2-62FB2946E1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2241" y="3020035"/>
            <a:ext cx="5033120" cy="35566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6"/>
            <a:extLst>
              <a:ext uri="{FF2B5EF4-FFF2-40B4-BE49-F238E27FC236}">
                <a16:creationId xmlns:a16="http://schemas.microsoft.com/office/drawing/2014/main" id="{A78CE778-A71E-32D5-D7E6-F2E045FD21CE}"/>
              </a:ext>
            </a:extLst>
          </p:cNvPr>
          <p:cNvPicPr>
            <a:picLocks noChangeAspect="1"/>
          </p:cNvPicPr>
          <p:nvPr/>
        </p:nvPicPr>
        <p:blipFill>
          <a:blip r:embed="rId8"/>
          <a:stretch>
            <a:fillRect/>
          </a:stretch>
        </p:blipFill>
        <p:spPr>
          <a:xfrm>
            <a:off x="96502" y="4348700"/>
            <a:ext cx="1864749" cy="1532863"/>
          </a:xfrm>
          <a:prstGeom prst="rect">
            <a:avLst/>
          </a:prstGeom>
          <a:ln>
            <a:solidFill>
              <a:schemeClr val="bg1"/>
            </a:solidFill>
          </a:ln>
        </p:spPr>
      </p:pic>
      <p:pic>
        <p:nvPicPr>
          <p:cNvPr id="10" name="Picture 9">
            <a:extLst>
              <a:ext uri="{FF2B5EF4-FFF2-40B4-BE49-F238E27FC236}">
                <a16:creationId xmlns:a16="http://schemas.microsoft.com/office/drawing/2014/main" id="{234E0251-0D98-6CA4-61AA-17A1185314AE}"/>
              </a:ext>
            </a:extLst>
          </p:cNvPr>
          <p:cNvPicPr>
            <a:picLocks noChangeAspect="1"/>
          </p:cNvPicPr>
          <p:nvPr/>
        </p:nvPicPr>
        <p:blipFill>
          <a:blip r:embed="rId9"/>
          <a:stretch>
            <a:fillRect/>
          </a:stretch>
        </p:blipFill>
        <p:spPr>
          <a:xfrm>
            <a:off x="2048604" y="4348700"/>
            <a:ext cx="1999527" cy="1532863"/>
          </a:xfrm>
          <a:prstGeom prst="rect">
            <a:avLst/>
          </a:prstGeom>
          <a:ln>
            <a:solidFill>
              <a:schemeClr val="bg1"/>
            </a:solidFill>
          </a:ln>
        </p:spPr>
      </p:pic>
      <p:pic>
        <p:nvPicPr>
          <p:cNvPr id="3" name="Picture 2">
            <a:extLst>
              <a:ext uri="{FF2B5EF4-FFF2-40B4-BE49-F238E27FC236}">
                <a16:creationId xmlns:a16="http://schemas.microsoft.com/office/drawing/2014/main" id="{62316847-CE49-DD65-2163-69B24C2D9FC4}"/>
              </a:ext>
            </a:extLst>
          </p:cNvPr>
          <p:cNvPicPr>
            <a:picLocks noChangeAspect="1"/>
          </p:cNvPicPr>
          <p:nvPr/>
        </p:nvPicPr>
        <p:blipFill>
          <a:blip r:embed="rId10"/>
          <a:stretch>
            <a:fillRect/>
          </a:stretch>
        </p:blipFill>
        <p:spPr>
          <a:xfrm>
            <a:off x="5050401" y="383381"/>
            <a:ext cx="1657680" cy="733557"/>
          </a:xfrm>
          <a:prstGeom prst="rect">
            <a:avLst/>
          </a:prstGeom>
        </p:spPr>
      </p:pic>
      <p:pic>
        <p:nvPicPr>
          <p:cNvPr id="11" name="Picture 10">
            <a:hlinkClick r:id="rId11"/>
            <a:extLst>
              <a:ext uri="{FF2B5EF4-FFF2-40B4-BE49-F238E27FC236}">
                <a16:creationId xmlns:a16="http://schemas.microsoft.com/office/drawing/2014/main" id="{415AB341-0FF1-0F1B-611E-4C4C8B2A28AE}"/>
              </a:ext>
            </a:extLst>
          </p:cNvPr>
          <p:cNvPicPr>
            <a:picLocks noChangeAspect="1"/>
          </p:cNvPicPr>
          <p:nvPr/>
        </p:nvPicPr>
        <p:blipFill>
          <a:blip r:embed="rId12"/>
          <a:srcRect l="7787" r="21220"/>
          <a:stretch>
            <a:fillRect/>
          </a:stretch>
        </p:blipFill>
        <p:spPr>
          <a:xfrm>
            <a:off x="226639" y="306972"/>
            <a:ext cx="4666145" cy="3697137"/>
          </a:xfrm>
          <a:prstGeom prst="rect">
            <a:avLst/>
          </a:prstGeom>
        </p:spPr>
      </p:pic>
      <p:pic>
        <p:nvPicPr>
          <p:cNvPr id="13" name="Picture 12">
            <a:extLst>
              <a:ext uri="{FF2B5EF4-FFF2-40B4-BE49-F238E27FC236}">
                <a16:creationId xmlns:a16="http://schemas.microsoft.com/office/drawing/2014/main" id="{B0397BA7-CD26-184B-AB9A-D17BC77489DE}"/>
              </a:ext>
            </a:extLst>
          </p:cNvPr>
          <p:cNvPicPr>
            <a:picLocks noChangeAspect="1"/>
          </p:cNvPicPr>
          <p:nvPr/>
        </p:nvPicPr>
        <p:blipFill>
          <a:blip r:embed="rId13"/>
          <a:stretch>
            <a:fillRect/>
          </a:stretch>
        </p:blipFill>
        <p:spPr>
          <a:xfrm>
            <a:off x="5040424" y="1507423"/>
            <a:ext cx="1657681" cy="586444"/>
          </a:xfrm>
          <a:prstGeom prst="rect">
            <a:avLst/>
          </a:prstGeom>
        </p:spPr>
      </p:pic>
      <p:grpSp>
        <p:nvGrpSpPr>
          <p:cNvPr id="16" name="Group 15">
            <a:extLst>
              <a:ext uri="{FF2B5EF4-FFF2-40B4-BE49-F238E27FC236}">
                <a16:creationId xmlns:a16="http://schemas.microsoft.com/office/drawing/2014/main" id="{EAEFCFD4-5A2C-5436-017F-86290FAB720D}"/>
              </a:ext>
            </a:extLst>
          </p:cNvPr>
          <p:cNvGrpSpPr/>
          <p:nvPr/>
        </p:nvGrpSpPr>
        <p:grpSpPr>
          <a:xfrm>
            <a:off x="4135486" y="4348700"/>
            <a:ext cx="2656599" cy="2227994"/>
            <a:chOff x="3629008" y="4086467"/>
            <a:chExt cx="2259824" cy="1895233"/>
          </a:xfrm>
        </p:grpSpPr>
        <p:pic>
          <p:nvPicPr>
            <p:cNvPr id="14" name="Picture 13">
              <a:hlinkClick r:id="rId14"/>
              <a:extLst>
                <a:ext uri="{FF2B5EF4-FFF2-40B4-BE49-F238E27FC236}">
                  <a16:creationId xmlns:a16="http://schemas.microsoft.com/office/drawing/2014/main" id="{3F34E5FE-8194-EABD-6FAA-6EC81DC58DA9}"/>
                </a:ext>
              </a:extLst>
            </p:cNvPr>
            <p:cNvPicPr>
              <a:picLocks noChangeAspect="1"/>
            </p:cNvPicPr>
            <p:nvPr/>
          </p:nvPicPr>
          <p:blipFill>
            <a:blip r:embed="rId15"/>
            <a:srcRect r="86826" b="28093"/>
            <a:stretch>
              <a:fillRect/>
            </a:stretch>
          </p:blipFill>
          <p:spPr>
            <a:xfrm>
              <a:off x="3629008" y="4086467"/>
              <a:ext cx="933467" cy="1895233"/>
            </a:xfrm>
            <a:prstGeom prst="rect">
              <a:avLst/>
            </a:prstGeom>
          </p:spPr>
        </p:pic>
        <p:pic>
          <p:nvPicPr>
            <p:cNvPr id="15" name="Picture 14">
              <a:hlinkClick r:id="rId14"/>
              <a:extLst>
                <a:ext uri="{FF2B5EF4-FFF2-40B4-BE49-F238E27FC236}">
                  <a16:creationId xmlns:a16="http://schemas.microsoft.com/office/drawing/2014/main" id="{C479D674-A660-AC33-A1CC-16C24E2A8332}"/>
                </a:ext>
              </a:extLst>
            </p:cNvPr>
            <p:cNvPicPr>
              <a:picLocks noChangeAspect="1"/>
            </p:cNvPicPr>
            <p:nvPr/>
          </p:nvPicPr>
          <p:blipFill>
            <a:blip r:embed="rId15"/>
            <a:srcRect l="27087" r="54194" b="28093"/>
            <a:stretch>
              <a:fillRect/>
            </a:stretch>
          </p:blipFill>
          <p:spPr>
            <a:xfrm>
              <a:off x="4562475" y="4086467"/>
              <a:ext cx="1326357" cy="1895233"/>
            </a:xfrm>
            <a:prstGeom prst="rect">
              <a:avLst/>
            </a:prstGeom>
          </p:spPr>
        </p:pic>
      </p:grpSp>
      <p:pic>
        <p:nvPicPr>
          <p:cNvPr id="18" name="Picture 17">
            <a:hlinkClick r:id="rId11"/>
            <a:extLst>
              <a:ext uri="{FF2B5EF4-FFF2-40B4-BE49-F238E27FC236}">
                <a16:creationId xmlns:a16="http://schemas.microsoft.com/office/drawing/2014/main" id="{09685D86-6C56-3453-46CC-D5243CB51D74}"/>
              </a:ext>
            </a:extLst>
          </p:cNvPr>
          <p:cNvPicPr>
            <a:picLocks noChangeAspect="1"/>
          </p:cNvPicPr>
          <p:nvPr/>
        </p:nvPicPr>
        <p:blipFill>
          <a:blip r:embed="rId16"/>
          <a:stretch>
            <a:fillRect/>
          </a:stretch>
        </p:blipFill>
        <p:spPr>
          <a:xfrm>
            <a:off x="72399" y="6043599"/>
            <a:ext cx="3975734" cy="507429"/>
          </a:xfrm>
          <a:prstGeom prst="rect">
            <a:avLst/>
          </a:prstGeom>
        </p:spPr>
      </p:pic>
      <p:pic>
        <p:nvPicPr>
          <p:cNvPr id="9" name="Picture 8">
            <a:hlinkClick r:id="rId17"/>
            <a:extLst>
              <a:ext uri="{FF2B5EF4-FFF2-40B4-BE49-F238E27FC236}">
                <a16:creationId xmlns:a16="http://schemas.microsoft.com/office/drawing/2014/main" id="{9EB6F217-D687-1D29-48F1-56F185B5500E}"/>
              </a:ext>
            </a:extLst>
          </p:cNvPr>
          <p:cNvPicPr>
            <a:picLocks noChangeAspect="1"/>
          </p:cNvPicPr>
          <p:nvPr/>
        </p:nvPicPr>
        <p:blipFill>
          <a:blip r:embed="rId18"/>
          <a:stretch>
            <a:fillRect/>
          </a:stretch>
        </p:blipFill>
        <p:spPr>
          <a:xfrm>
            <a:off x="2524251" y="2333722"/>
            <a:ext cx="6709979" cy="2060872"/>
          </a:xfrm>
          <a:prstGeom prst="rect">
            <a:avLst/>
          </a:prstGeom>
          <a:ln>
            <a:solidFill>
              <a:schemeClr val="tx2"/>
            </a:solidFill>
          </a:ln>
        </p:spPr>
      </p:pic>
    </p:spTree>
    <p:extLst>
      <p:ext uri="{BB962C8B-B14F-4D97-AF65-F5344CB8AC3E}">
        <p14:creationId xmlns:p14="http://schemas.microsoft.com/office/powerpoint/2010/main" val="2613966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E29694-05BC-AAC2-DB66-A0550942C7F0}"/>
              </a:ext>
            </a:extLst>
          </p:cNvPr>
          <p:cNvSpPr>
            <a:spLocks noGrp="1"/>
          </p:cNvSpPr>
          <p:nvPr>
            <p:ph type="sldNum" sz="quarter" idx="12"/>
          </p:nvPr>
        </p:nvSpPr>
        <p:spPr/>
        <p:txBody>
          <a:bodyPr/>
          <a:lstStyle/>
          <a:p>
            <a:fld id="{A013DEDB-DB85-41B3-8D5A-3663735CBEC3}" type="slidenum">
              <a:rPr lang="en-GB" smtClean="0"/>
              <a:t>34</a:t>
            </a:fld>
            <a:endParaRPr lang="en-GB"/>
          </a:p>
        </p:txBody>
      </p:sp>
      <p:pic>
        <p:nvPicPr>
          <p:cNvPr id="5" name="Picture 4">
            <a:hlinkClick r:id="rId3"/>
            <a:extLst>
              <a:ext uri="{FF2B5EF4-FFF2-40B4-BE49-F238E27FC236}">
                <a16:creationId xmlns:a16="http://schemas.microsoft.com/office/drawing/2014/main" id="{BB5A45BF-4E52-5660-0402-E71DE0A04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62613"/>
            <a:ext cx="2913570" cy="1638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S. Livingston and Ernest Lawrence beside the 27-inch cyclotron, built in 1934">
            <a:hlinkClick r:id="rId5"/>
            <a:extLst>
              <a:ext uri="{FF2B5EF4-FFF2-40B4-BE49-F238E27FC236}">
                <a16:creationId xmlns:a16="http://schemas.microsoft.com/office/drawing/2014/main" id="{A4F4DB14-6503-37C1-DFF0-7A7574B383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214" y="462613"/>
            <a:ext cx="2065309" cy="16510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7"/>
            <a:extLst>
              <a:ext uri="{FF2B5EF4-FFF2-40B4-BE49-F238E27FC236}">
                <a16:creationId xmlns:a16="http://schemas.microsoft.com/office/drawing/2014/main" id="{1EB7F138-D146-C232-9AB6-62A7FCE1D7C2}"/>
              </a:ext>
            </a:extLst>
          </p:cNvPr>
          <p:cNvPicPr>
            <a:picLocks noChangeAspect="1"/>
          </p:cNvPicPr>
          <p:nvPr/>
        </p:nvPicPr>
        <p:blipFill>
          <a:blip r:embed="rId8"/>
          <a:stretch>
            <a:fillRect/>
          </a:stretch>
        </p:blipFill>
        <p:spPr>
          <a:xfrm>
            <a:off x="5184167" y="462614"/>
            <a:ext cx="2476536" cy="1651024"/>
          </a:xfrm>
          <a:prstGeom prst="rect">
            <a:avLst/>
          </a:prstGeom>
        </p:spPr>
      </p:pic>
      <p:pic>
        <p:nvPicPr>
          <p:cNvPr id="8" name="Picture 2">
            <a:hlinkClick r:id="rId9"/>
            <a:extLst>
              <a:ext uri="{FF2B5EF4-FFF2-40B4-BE49-F238E27FC236}">
                <a16:creationId xmlns:a16="http://schemas.microsoft.com/office/drawing/2014/main" id="{BA3F8A5A-D9A3-CDBC-E1B0-99C4A6BD15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63347" y="462613"/>
            <a:ext cx="2177047" cy="16433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561112C-0757-E587-A4F3-BD8B0708A21B}"/>
              </a:ext>
            </a:extLst>
          </p:cNvPr>
          <p:cNvPicPr>
            <a:picLocks noChangeAspect="1"/>
          </p:cNvPicPr>
          <p:nvPr/>
        </p:nvPicPr>
        <p:blipFill>
          <a:blip r:embed="rId11"/>
          <a:srcRect t="17370"/>
          <a:stretch>
            <a:fillRect/>
          </a:stretch>
        </p:blipFill>
        <p:spPr>
          <a:xfrm>
            <a:off x="10043038" y="606048"/>
            <a:ext cx="2131708" cy="1376432"/>
          </a:xfrm>
          <a:prstGeom prst="rect">
            <a:avLst/>
          </a:prstGeom>
        </p:spPr>
      </p:pic>
    </p:spTree>
    <p:extLst>
      <p:ext uri="{BB962C8B-B14F-4D97-AF65-F5344CB8AC3E}">
        <p14:creationId xmlns:p14="http://schemas.microsoft.com/office/powerpoint/2010/main" val="1547413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5CDE3-54B3-CFD3-F5C6-E7719CD2E3E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C20BD9-B154-C186-7FA0-AB01FEEB913A}"/>
              </a:ext>
            </a:extLst>
          </p:cNvPr>
          <p:cNvSpPr>
            <a:spLocks noGrp="1"/>
          </p:cNvSpPr>
          <p:nvPr>
            <p:ph type="sldNum" sz="quarter" idx="12"/>
          </p:nvPr>
        </p:nvSpPr>
        <p:spPr/>
        <p:txBody>
          <a:bodyPr/>
          <a:lstStyle/>
          <a:p>
            <a:fld id="{A013DEDB-DB85-41B3-8D5A-3663735CBEC3}" type="slidenum">
              <a:rPr lang="en-GB" smtClean="0"/>
              <a:t>35</a:t>
            </a:fld>
            <a:endParaRPr lang="en-GB"/>
          </a:p>
        </p:txBody>
      </p:sp>
      <p:pic>
        <p:nvPicPr>
          <p:cNvPr id="5" name="Picture 4">
            <a:hlinkClick r:id="rId3"/>
            <a:extLst>
              <a:ext uri="{FF2B5EF4-FFF2-40B4-BE49-F238E27FC236}">
                <a16:creationId xmlns:a16="http://schemas.microsoft.com/office/drawing/2014/main" id="{2E48BED5-05E3-BF20-69A6-09D51132D5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62613"/>
            <a:ext cx="2913570" cy="1638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S. Livingston and Ernest Lawrence beside the 27-inch cyclotron, built in 1934">
            <a:hlinkClick r:id="rId5"/>
            <a:extLst>
              <a:ext uri="{FF2B5EF4-FFF2-40B4-BE49-F238E27FC236}">
                <a16:creationId xmlns:a16="http://schemas.microsoft.com/office/drawing/2014/main" id="{EE629989-D6DB-FC3D-8B5A-832369A159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214" y="462613"/>
            <a:ext cx="2065309" cy="16510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7"/>
            <a:extLst>
              <a:ext uri="{FF2B5EF4-FFF2-40B4-BE49-F238E27FC236}">
                <a16:creationId xmlns:a16="http://schemas.microsoft.com/office/drawing/2014/main" id="{DCF4E4C0-4935-0609-C60F-F4DB8FB461E6}"/>
              </a:ext>
            </a:extLst>
          </p:cNvPr>
          <p:cNvPicPr>
            <a:picLocks noChangeAspect="1"/>
          </p:cNvPicPr>
          <p:nvPr/>
        </p:nvPicPr>
        <p:blipFill>
          <a:blip r:embed="rId8"/>
          <a:stretch>
            <a:fillRect/>
          </a:stretch>
        </p:blipFill>
        <p:spPr>
          <a:xfrm>
            <a:off x="5184167" y="462614"/>
            <a:ext cx="2476536" cy="1651024"/>
          </a:xfrm>
          <a:prstGeom prst="rect">
            <a:avLst/>
          </a:prstGeom>
        </p:spPr>
      </p:pic>
      <p:pic>
        <p:nvPicPr>
          <p:cNvPr id="8" name="Picture 2">
            <a:hlinkClick r:id="rId9"/>
            <a:extLst>
              <a:ext uri="{FF2B5EF4-FFF2-40B4-BE49-F238E27FC236}">
                <a16:creationId xmlns:a16="http://schemas.microsoft.com/office/drawing/2014/main" id="{0D207BC3-3134-DD40-BB69-4E773FE94F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63347" y="462613"/>
            <a:ext cx="2177047" cy="16433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27A651A-17EB-59ED-FB0D-BB45105EADFF}"/>
              </a:ext>
            </a:extLst>
          </p:cNvPr>
          <p:cNvPicPr>
            <a:picLocks noChangeAspect="1"/>
          </p:cNvPicPr>
          <p:nvPr/>
        </p:nvPicPr>
        <p:blipFill>
          <a:blip r:embed="rId11"/>
          <a:srcRect t="17370"/>
          <a:stretch>
            <a:fillRect/>
          </a:stretch>
        </p:blipFill>
        <p:spPr>
          <a:xfrm>
            <a:off x="10043038" y="606048"/>
            <a:ext cx="2131708" cy="1376432"/>
          </a:xfrm>
          <a:prstGeom prst="rect">
            <a:avLst/>
          </a:prstGeom>
        </p:spPr>
      </p:pic>
      <p:pic>
        <p:nvPicPr>
          <p:cNvPr id="10" name="Picture 9">
            <a:extLst>
              <a:ext uri="{FF2B5EF4-FFF2-40B4-BE49-F238E27FC236}">
                <a16:creationId xmlns:a16="http://schemas.microsoft.com/office/drawing/2014/main" id="{95664AE1-7496-6034-6E85-4826BA74BA89}"/>
              </a:ext>
            </a:extLst>
          </p:cNvPr>
          <p:cNvPicPr>
            <a:picLocks noChangeAspect="1"/>
          </p:cNvPicPr>
          <p:nvPr/>
        </p:nvPicPr>
        <p:blipFill>
          <a:blip r:embed="rId12"/>
          <a:stretch>
            <a:fillRect/>
          </a:stretch>
        </p:blipFill>
        <p:spPr>
          <a:xfrm>
            <a:off x="645462" y="2351152"/>
            <a:ext cx="2401000" cy="1714337"/>
          </a:xfrm>
          <a:prstGeom prst="rect">
            <a:avLst/>
          </a:prstGeom>
        </p:spPr>
      </p:pic>
      <p:pic>
        <p:nvPicPr>
          <p:cNvPr id="11" name="Picture 2" descr="A preview of asset 44214">
            <a:extLst>
              <a:ext uri="{FF2B5EF4-FFF2-40B4-BE49-F238E27FC236}">
                <a16:creationId xmlns:a16="http://schemas.microsoft.com/office/drawing/2014/main" id="{9CCF4F3A-55ED-8436-32D3-E3A0FAEB94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3829" y="2355611"/>
            <a:ext cx="3030512" cy="17041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14"/>
            <a:extLst>
              <a:ext uri="{FF2B5EF4-FFF2-40B4-BE49-F238E27FC236}">
                <a16:creationId xmlns:a16="http://schemas.microsoft.com/office/drawing/2014/main" id="{238C4B9B-5638-7750-524D-825B48ECB102}"/>
              </a:ext>
            </a:extLst>
          </p:cNvPr>
          <p:cNvPicPr>
            <a:picLocks noChangeAspect="1"/>
          </p:cNvPicPr>
          <p:nvPr/>
        </p:nvPicPr>
        <p:blipFill>
          <a:blip r:embed="rId15"/>
          <a:stretch>
            <a:fillRect/>
          </a:stretch>
        </p:blipFill>
        <p:spPr>
          <a:xfrm>
            <a:off x="8738733" y="2345388"/>
            <a:ext cx="3040023" cy="1710013"/>
          </a:xfrm>
          <a:prstGeom prst="rect">
            <a:avLst/>
          </a:prstGeom>
        </p:spPr>
      </p:pic>
      <p:pic>
        <p:nvPicPr>
          <p:cNvPr id="13" name="Picture 12">
            <a:hlinkClick r:id="rId16"/>
            <a:extLst>
              <a:ext uri="{FF2B5EF4-FFF2-40B4-BE49-F238E27FC236}">
                <a16:creationId xmlns:a16="http://schemas.microsoft.com/office/drawing/2014/main" id="{1B83D1B3-EFC7-0866-4624-28E2DDE70DD2}"/>
              </a:ext>
            </a:extLst>
          </p:cNvPr>
          <p:cNvPicPr>
            <a:picLocks noChangeAspect="1"/>
          </p:cNvPicPr>
          <p:nvPr/>
        </p:nvPicPr>
        <p:blipFill>
          <a:blip r:embed="rId17"/>
          <a:stretch>
            <a:fillRect/>
          </a:stretch>
        </p:blipFill>
        <p:spPr>
          <a:xfrm>
            <a:off x="6331709" y="2353072"/>
            <a:ext cx="2279656" cy="1712418"/>
          </a:xfrm>
          <a:prstGeom prst="rect">
            <a:avLst/>
          </a:prstGeom>
        </p:spPr>
      </p:pic>
    </p:spTree>
    <p:extLst>
      <p:ext uri="{BB962C8B-B14F-4D97-AF65-F5344CB8AC3E}">
        <p14:creationId xmlns:p14="http://schemas.microsoft.com/office/powerpoint/2010/main" val="1837941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2A1EA-8BEF-6F41-5DEE-D3DAF6D21E3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3F8E6F-ABCD-9037-7B91-B8B4EBFF856E}"/>
              </a:ext>
            </a:extLst>
          </p:cNvPr>
          <p:cNvSpPr>
            <a:spLocks noGrp="1"/>
          </p:cNvSpPr>
          <p:nvPr>
            <p:ph type="sldNum" sz="quarter" idx="12"/>
          </p:nvPr>
        </p:nvSpPr>
        <p:spPr/>
        <p:txBody>
          <a:bodyPr/>
          <a:lstStyle/>
          <a:p>
            <a:fld id="{A013DEDB-DB85-41B3-8D5A-3663735CBEC3}" type="slidenum">
              <a:rPr lang="en-GB" smtClean="0"/>
              <a:t>36</a:t>
            </a:fld>
            <a:endParaRPr lang="en-GB"/>
          </a:p>
        </p:txBody>
      </p:sp>
      <p:pic>
        <p:nvPicPr>
          <p:cNvPr id="5" name="Picture 4">
            <a:hlinkClick r:id="rId3"/>
            <a:extLst>
              <a:ext uri="{FF2B5EF4-FFF2-40B4-BE49-F238E27FC236}">
                <a16:creationId xmlns:a16="http://schemas.microsoft.com/office/drawing/2014/main" id="{66F9F430-58D0-D909-B0E0-90BE47D11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62613"/>
            <a:ext cx="2913570" cy="1638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S. Livingston and Ernest Lawrence beside the 27-inch cyclotron, built in 1934">
            <a:hlinkClick r:id="rId5"/>
            <a:extLst>
              <a:ext uri="{FF2B5EF4-FFF2-40B4-BE49-F238E27FC236}">
                <a16:creationId xmlns:a16="http://schemas.microsoft.com/office/drawing/2014/main" id="{A4CE8D7A-F7CB-A834-7199-3F82ACD982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214" y="462613"/>
            <a:ext cx="2065309" cy="16510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7"/>
            <a:extLst>
              <a:ext uri="{FF2B5EF4-FFF2-40B4-BE49-F238E27FC236}">
                <a16:creationId xmlns:a16="http://schemas.microsoft.com/office/drawing/2014/main" id="{759EE8DF-583C-52E5-6C25-9FAB7E74A9CA}"/>
              </a:ext>
            </a:extLst>
          </p:cNvPr>
          <p:cNvPicPr>
            <a:picLocks noChangeAspect="1"/>
          </p:cNvPicPr>
          <p:nvPr/>
        </p:nvPicPr>
        <p:blipFill>
          <a:blip r:embed="rId8"/>
          <a:stretch>
            <a:fillRect/>
          </a:stretch>
        </p:blipFill>
        <p:spPr>
          <a:xfrm>
            <a:off x="5184167" y="462614"/>
            <a:ext cx="2476536" cy="1651024"/>
          </a:xfrm>
          <a:prstGeom prst="rect">
            <a:avLst/>
          </a:prstGeom>
        </p:spPr>
      </p:pic>
      <p:pic>
        <p:nvPicPr>
          <p:cNvPr id="8" name="Picture 2">
            <a:hlinkClick r:id="rId9"/>
            <a:extLst>
              <a:ext uri="{FF2B5EF4-FFF2-40B4-BE49-F238E27FC236}">
                <a16:creationId xmlns:a16="http://schemas.microsoft.com/office/drawing/2014/main" id="{F4FE3012-73A0-FC4C-1A6C-D76123E8BC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63347" y="462613"/>
            <a:ext cx="2177047" cy="16433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0639E8E-AB85-EFF1-88B4-5D620D9DFCFF}"/>
              </a:ext>
            </a:extLst>
          </p:cNvPr>
          <p:cNvPicPr>
            <a:picLocks noChangeAspect="1"/>
          </p:cNvPicPr>
          <p:nvPr/>
        </p:nvPicPr>
        <p:blipFill>
          <a:blip r:embed="rId11"/>
          <a:srcRect t="17370"/>
          <a:stretch>
            <a:fillRect/>
          </a:stretch>
        </p:blipFill>
        <p:spPr>
          <a:xfrm>
            <a:off x="10043038" y="606048"/>
            <a:ext cx="2131708" cy="1376432"/>
          </a:xfrm>
          <a:prstGeom prst="rect">
            <a:avLst/>
          </a:prstGeom>
        </p:spPr>
      </p:pic>
      <p:pic>
        <p:nvPicPr>
          <p:cNvPr id="10" name="Picture 9">
            <a:extLst>
              <a:ext uri="{FF2B5EF4-FFF2-40B4-BE49-F238E27FC236}">
                <a16:creationId xmlns:a16="http://schemas.microsoft.com/office/drawing/2014/main" id="{46D90DD2-AEBA-FFAB-A3F9-962A42EE9F84}"/>
              </a:ext>
            </a:extLst>
          </p:cNvPr>
          <p:cNvPicPr>
            <a:picLocks noChangeAspect="1"/>
          </p:cNvPicPr>
          <p:nvPr/>
        </p:nvPicPr>
        <p:blipFill>
          <a:blip r:embed="rId12"/>
          <a:stretch>
            <a:fillRect/>
          </a:stretch>
        </p:blipFill>
        <p:spPr>
          <a:xfrm>
            <a:off x="645462" y="2351152"/>
            <a:ext cx="2401000" cy="1714337"/>
          </a:xfrm>
          <a:prstGeom prst="rect">
            <a:avLst/>
          </a:prstGeom>
        </p:spPr>
      </p:pic>
      <p:pic>
        <p:nvPicPr>
          <p:cNvPr id="11" name="Picture 2" descr="A preview of asset 44214">
            <a:extLst>
              <a:ext uri="{FF2B5EF4-FFF2-40B4-BE49-F238E27FC236}">
                <a16:creationId xmlns:a16="http://schemas.microsoft.com/office/drawing/2014/main" id="{18467A15-2260-1334-889D-A6C4AC3BEC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3829" y="2355611"/>
            <a:ext cx="3030512" cy="17041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14"/>
            <a:extLst>
              <a:ext uri="{FF2B5EF4-FFF2-40B4-BE49-F238E27FC236}">
                <a16:creationId xmlns:a16="http://schemas.microsoft.com/office/drawing/2014/main" id="{6DE9F427-967F-AAA5-91A7-78E4B39F0039}"/>
              </a:ext>
            </a:extLst>
          </p:cNvPr>
          <p:cNvPicPr>
            <a:picLocks noChangeAspect="1"/>
          </p:cNvPicPr>
          <p:nvPr/>
        </p:nvPicPr>
        <p:blipFill>
          <a:blip r:embed="rId15"/>
          <a:stretch>
            <a:fillRect/>
          </a:stretch>
        </p:blipFill>
        <p:spPr>
          <a:xfrm>
            <a:off x="8738733" y="2345388"/>
            <a:ext cx="3040023" cy="1710013"/>
          </a:xfrm>
          <a:prstGeom prst="rect">
            <a:avLst/>
          </a:prstGeom>
        </p:spPr>
      </p:pic>
      <p:pic>
        <p:nvPicPr>
          <p:cNvPr id="13" name="Picture 12">
            <a:hlinkClick r:id="rId16"/>
            <a:extLst>
              <a:ext uri="{FF2B5EF4-FFF2-40B4-BE49-F238E27FC236}">
                <a16:creationId xmlns:a16="http://schemas.microsoft.com/office/drawing/2014/main" id="{62D5962C-AB58-EE96-9421-6D237609D1B0}"/>
              </a:ext>
            </a:extLst>
          </p:cNvPr>
          <p:cNvPicPr>
            <a:picLocks noChangeAspect="1"/>
          </p:cNvPicPr>
          <p:nvPr/>
        </p:nvPicPr>
        <p:blipFill>
          <a:blip r:embed="rId17"/>
          <a:stretch>
            <a:fillRect/>
          </a:stretch>
        </p:blipFill>
        <p:spPr>
          <a:xfrm>
            <a:off x="6331709" y="2353072"/>
            <a:ext cx="2279656" cy="1712418"/>
          </a:xfrm>
          <a:prstGeom prst="rect">
            <a:avLst/>
          </a:prstGeom>
        </p:spPr>
      </p:pic>
      <p:pic>
        <p:nvPicPr>
          <p:cNvPr id="14" name="Picture 2">
            <a:hlinkClick r:id="rId18"/>
            <a:extLst>
              <a:ext uri="{FF2B5EF4-FFF2-40B4-BE49-F238E27FC236}">
                <a16:creationId xmlns:a16="http://schemas.microsoft.com/office/drawing/2014/main" id="{8A5ABA85-6E4A-7807-3C23-A9A1AAE3E9D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195" y="4312606"/>
            <a:ext cx="2809496" cy="22865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2" name="Picture 2" descr="HLLHC timeline">
            <a:extLst>
              <a:ext uri="{FF2B5EF4-FFF2-40B4-BE49-F238E27FC236}">
                <a16:creationId xmlns:a16="http://schemas.microsoft.com/office/drawing/2014/main" id="{2CBDDFD6-7A1C-A9BC-858C-C6914F23CA3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25402"/>
          <a:stretch>
            <a:fillRect/>
          </a:stretch>
        </p:blipFill>
        <p:spPr bwMode="auto">
          <a:xfrm>
            <a:off x="3016214" y="4328456"/>
            <a:ext cx="5488621" cy="224767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DAE3DD9D-B3A3-36D5-7662-DC3DCBA4DA40}"/>
              </a:ext>
            </a:extLst>
          </p:cNvPr>
          <p:cNvPicPr>
            <a:picLocks noChangeAspect="1"/>
          </p:cNvPicPr>
          <p:nvPr/>
        </p:nvPicPr>
        <p:blipFill>
          <a:blip r:embed="rId21"/>
          <a:srcRect l="13782" r="9474"/>
          <a:stretch>
            <a:fillRect/>
          </a:stretch>
        </p:blipFill>
        <p:spPr>
          <a:xfrm>
            <a:off x="8622358" y="4326100"/>
            <a:ext cx="3331198" cy="2273058"/>
          </a:xfrm>
          <a:prstGeom prst="rect">
            <a:avLst/>
          </a:prstGeom>
        </p:spPr>
      </p:pic>
      <p:pic>
        <p:nvPicPr>
          <p:cNvPr id="54" name="Picture 53">
            <a:extLst>
              <a:ext uri="{FF2B5EF4-FFF2-40B4-BE49-F238E27FC236}">
                <a16:creationId xmlns:a16="http://schemas.microsoft.com/office/drawing/2014/main" id="{04BB9643-9411-82D5-A934-DAB4988CA610}"/>
              </a:ext>
            </a:extLst>
          </p:cNvPr>
          <p:cNvPicPr>
            <a:picLocks noChangeAspect="1"/>
          </p:cNvPicPr>
          <p:nvPr/>
        </p:nvPicPr>
        <p:blipFill>
          <a:blip r:embed="rId22"/>
          <a:stretch>
            <a:fillRect/>
          </a:stretch>
        </p:blipFill>
        <p:spPr>
          <a:xfrm>
            <a:off x="10969664" y="4425879"/>
            <a:ext cx="912188" cy="322708"/>
          </a:xfrm>
          <a:prstGeom prst="rect">
            <a:avLst/>
          </a:prstGeom>
        </p:spPr>
      </p:pic>
    </p:spTree>
    <p:extLst>
      <p:ext uri="{BB962C8B-B14F-4D97-AF65-F5344CB8AC3E}">
        <p14:creationId xmlns:p14="http://schemas.microsoft.com/office/powerpoint/2010/main" val="839302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76860-890F-A11D-CF65-1FFC5E5F9D4D}"/>
              </a:ext>
            </a:extLst>
          </p:cNvPr>
          <p:cNvPicPr>
            <a:picLocks noChangeAspect="1"/>
          </p:cNvPicPr>
          <p:nvPr/>
        </p:nvPicPr>
        <p:blipFill>
          <a:blip r:embed="rId3"/>
          <a:stretch>
            <a:fillRect/>
          </a:stretch>
        </p:blipFill>
        <p:spPr>
          <a:xfrm>
            <a:off x="5001161" y="-5863"/>
            <a:ext cx="6887182" cy="6869725"/>
          </a:xfrm>
          <a:prstGeom prst="rect">
            <a:avLst/>
          </a:prstGeom>
        </p:spPr>
      </p:pic>
      <p:sp>
        <p:nvSpPr>
          <p:cNvPr id="3" name="TextBox 2">
            <a:extLst>
              <a:ext uri="{FF2B5EF4-FFF2-40B4-BE49-F238E27FC236}">
                <a16:creationId xmlns:a16="http://schemas.microsoft.com/office/drawing/2014/main" id="{50676C8C-638B-A5DF-739A-EA6E4A0B2E9E}"/>
              </a:ext>
            </a:extLst>
          </p:cNvPr>
          <p:cNvSpPr txBox="1"/>
          <p:nvPr/>
        </p:nvSpPr>
        <p:spPr>
          <a:xfrm>
            <a:off x="9341223" y="2893807"/>
            <a:ext cx="1308371" cy="646331"/>
          </a:xfrm>
          <a:prstGeom prst="rect">
            <a:avLst/>
          </a:prstGeom>
          <a:noFill/>
        </p:spPr>
        <p:txBody>
          <a:bodyPr wrap="none" rtlCol="0">
            <a:spAutoFit/>
          </a:bodyPr>
          <a:lstStyle/>
          <a:p>
            <a:r>
              <a:rPr lang="en-GB" b="1" dirty="0">
                <a:solidFill>
                  <a:schemeClr val="accent2"/>
                </a:solidFill>
              </a:rPr>
              <a:t>Thank you</a:t>
            </a:r>
          </a:p>
          <a:p>
            <a:r>
              <a:rPr lang="en-GB" dirty="0">
                <a:solidFill>
                  <a:schemeClr val="accent2"/>
                </a:solidFill>
              </a:rPr>
              <a:t>Questions?</a:t>
            </a:r>
          </a:p>
        </p:txBody>
      </p:sp>
      <p:sp>
        <p:nvSpPr>
          <p:cNvPr id="5" name="TextBox 4">
            <a:extLst>
              <a:ext uri="{FF2B5EF4-FFF2-40B4-BE49-F238E27FC236}">
                <a16:creationId xmlns:a16="http://schemas.microsoft.com/office/drawing/2014/main" id="{84345B80-638C-1CB9-D54D-1E3B70E31B0F}"/>
              </a:ext>
            </a:extLst>
          </p:cNvPr>
          <p:cNvSpPr txBox="1"/>
          <p:nvPr/>
        </p:nvSpPr>
        <p:spPr>
          <a:xfrm rot="16200000">
            <a:off x="8874577" y="3661016"/>
            <a:ext cx="6256867" cy="261610"/>
          </a:xfrm>
          <a:prstGeom prst="rect">
            <a:avLst/>
          </a:prstGeom>
          <a:noFill/>
        </p:spPr>
        <p:txBody>
          <a:bodyPr wrap="square" rtlCol="0">
            <a:spAutoFit/>
          </a:bodyPr>
          <a:lstStyle/>
          <a:p>
            <a:r>
              <a:rPr lang="en-GB" sz="1100" dirty="0">
                <a:solidFill>
                  <a:schemeClr val="accent4"/>
                </a:solidFill>
              </a:rPr>
              <a:t>2024 RAL Open Days: ISIS Target Station 2 Accelerator Zone </a:t>
            </a:r>
            <a:r>
              <a:rPr lang="en-GB" sz="1100" dirty="0">
                <a:solidFill>
                  <a:schemeClr val="bg1"/>
                </a:solidFill>
              </a:rPr>
              <a:t>#WheresWally #WheresWaldo</a:t>
            </a:r>
          </a:p>
        </p:txBody>
      </p:sp>
      <p:sp>
        <p:nvSpPr>
          <p:cNvPr id="6" name="Slide Number Placeholder 5">
            <a:extLst>
              <a:ext uri="{FF2B5EF4-FFF2-40B4-BE49-F238E27FC236}">
                <a16:creationId xmlns:a16="http://schemas.microsoft.com/office/drawing/2014/main" id="{9023C8DE-C1BD-10E1-168D-D8283F5EFC70}"/>
              </a:ext>
            </a:extLst>
          </p:cNvPr>
          <p:cNvSpPr>
            <a:spLocks noGrp="1"/>
          </p:cNvSpPr>
          <p:nvPr>
            <p:ph type="sldNum" sz="quarter" idx="12"/>
          </p:nvPr>
        </p:nvSpPr>
        <p:spPr/>
        <p:txBody>
          <a:bodyPr/>
          <a:lstStyle/>
          <a:p>
            <a:fld id="{A013DEDB-DB85-41B3-8D5A-3663735CBEC3}" type="slidenum">
              <a:rPr lang="en-GB" smtClean="0"/>
              <a:t>37</a:t>
            </a:fld>
            <a:endParaRPr lang="en-GB"/>
          </a:p>
        </p:txBody>
      </p:sp>
      <p:sp>
        <p:nvSpPr>
          <p:cNvPr id="7" name="Content Placeholder 2">
            <a:extLst>
              <a:ext uri="{FF2B5EF4-FFF2-40B4-BE49-F238E27FC236}">
                <a16:creationId xmlns:a16="http://schemas.microsoft.com/office/drawing/2014/main" id="{BAD7794F-97EC-EC67-2F73-0179163C94FA}"/>
              </a:ext>
            </a:extLst>
          </p:cNvPr>
          <p:cNvSpPr>
            <a:spLocks noGrp="1"/>
          </p:cNvSpPr>
          <p:nvPr>
            <p:ph idx="1"/>
          </p:nvPr>
        </p:nvSpPr>
        <p:spPr>
          <a:xfrm>
            <a:off x="197224" y="600634"/>
            <a:ext cx="4641597" cy="5656729"/>
          </a:xfrm>
        </p:spPr>
        <p:txBody>
          <a:bodyPr>
            <a:normAutofit/>
          </a:bodyPr>
          <a:lstStyle/>
          <a:p>
            <a:pPr marL="0" indent="0" algn="r">
              <a:buNone/>
            </a:pPr>
            <a:endParaRPr lang="en-GB" sz="2400" dirty="0">
              <a:solidFill>
                <a:schemeClr val="accent4"/>
              </a:solidFill>
            </a:endParaRPr>
          </a:p>
          <a:p>
            <a:pPr marL="0" indent="0" algn="r">
              <a:buNone/>
            </a:pPr>
            <a:r>
              <a:rPr lang="en-GB" sz="2400" dirty="0"/>
              <a:t>What is the price of big science?</a:t>
            </a:r>
          </a:p>
          <a:p>
            <a:pPr marL="0" indent="0" algn="r">
              <a:buNone/>
            </a:pPr>
            <a:endParaRPr lang="en-GB" sz="2400" dirty="0"/>
          </a:p>
          <a:p>
            <a:pPr marL="0" indent="0" algn="r">
              <a:buNone/>
            </a:pPr>
            <a:endParaRPr lang="en-GB" sz="2400" dirty="0">
              <a:solidFill>
                <a:schemeClr val="accent4"/>
              </a:solidFill>
            </a:endParaRPr>
          </a:p>
          <a:p>
            <a:pPr marL="0" indent="0" algn="r">
              <a:buNone/>
            </a:pPr>
            <a:r>
              <a:rPr lang="en-GB" sz="2400" dirty="0">
                <a:solidFill>
                  <a:schemeClr val="tx1">
                    <a:lumMod val="60000"/>
                    <a:lumOff val="40000"/>
                  </a:schemeClr>
                </a:solidFill>
              </a:rPr>
              <a:t>What are we willing to pay to answer fundamental questions?</a:t>
            </a:r>
            <a:endParaRPr lang="en-GB" sz="2400" dirty="0">
              <a:solidFill>
                <a:schemeClr val="accent4"/>
              </a:solidFill>
            </a:endParaRPr>
          </a:p>
          <a:p>
            <a:pPr marL="0" indent="0" algn="r">
              <a:buNone/>
            </a:pPr>
            <a:endParaRPr lang="en-GB" sz="2400" dirty="0">
              <a:solidFill>
                <a:schemeClr val="accent4"/>
              </a:solidFill>
            </a:endParaRPr>
          </a:p>
          <a:p>
            <a:pPr marL="0" indent="0" algn="r">
              <a:buNone/>
            </a:pPr>
            <a:endParaRPr lang="en-GB" sz="2400" dirty="0">
              <a:solidFill>
                <a:schemeClr val="accent4"/>
              </a:solidFill>
            </a:endParaRPr>
          </a:p>
          <a:p>
            <a:pPr marL="0" indent="0" algn="r">
              <a:buNone/>
            </a:pPr>
            <a:endParaRPr lang="en-GB" sz="2400" dirty="0">
              <a:solidFill>
                <a:schemeClr val="accent4"/>
              </a:solidFill>
            </a:endParaRPr>
          </a:p>
          <a:p>
            <a:pPr marL="0" indent="0" algn="r">
              <a:buNone/>
            </a:pPr>
            <a:r>
              <a:rPr lang="en-GB" sz="2400" dirty="0">
                <a:solidFill>
                  <a:schemeClr val="tx1">
                    <a:lumMod val="20000"/>
                    <a:lumOff val="80000"/>
                  </a:schemeClr>
                </a:solidFill>
              </a:rPr>
              <a:t>Is it worth it?</a:t>
            </a:r>
          </a:p>
        </p:txBody>
      </p:sp>
    </p:spTree>
    <p:extLst>
      <p:ext uri="{BB962C8B-B14F-4D97-AF65-F5344CB8AC3E}">
        <p14:creationId xmlns:p14="http://schemas.microsoft.com/office/powerpoint/2010/main" val="272690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1A354-3B5C-C281-2207-6043FD69A0BA}"/>
              </a:ext>
            </a:extLst>
          </p:cNvPr>
          <p:cNvSpPr>
            <a:spLocks noGrp="1"/>
          </p:cNvSpPr>
          <p:nvPr>
            <p:ph type="title"/>
          </p:nvPr>
        </p:nvSpPr>
        <p:spPr/>
        <p:txBody>
          <a:bodyPr>
            <a:normAutofit fontScale="90000"/>
          </a:bodyPr>
          <a:lstStyle/>
          <a:p>
            <a:r>
              <a:rPr lang="en-GB" noProof="0" dirty="0"/>
              <a:t>References</a:t>
            </a:r>
          </a:p>
        </p:txBody>
      </p:sp>
      <p:sp>
        <p:nvSpPr>
          <p:cNvPr id="3" name="Content Placeholder 2">
            <a:extLst>
              <a:ext uri="{FF2B5EF4-FFF2-40B4-BE49-F238E27FC236}">
                <a16:creationId xmlns:a16="http://schemas.microsoft.com/office/drawing/2014/main" id="{9C78A397-2FE3-4597-945C-317725F5CC7A}"/>
              </a:ext>
            </a:extLst>
          </p:cNvPr>
          <p:cNvSpPr>
            <a:spLocks noGrp="1"/>
          </p:cNvSpPr>
          <p:nvPr>
            <p:ph idx="1"/>
          </p:nvPr>
        </p:nvSpPr>
        <p:spPr>
          <a:xfrm>
            <a:off x="242284" y="1217655"/>
            <a:ext cx="9652220" cy="4990639"/>
          </a:xfrm>
        </p:spPr>
        <p:txBody>
          <a:bodyPr>
            <a:normAutofit/>
          </a:bodyPr>
          <a:lstStyle/>
          <a:p>
            <a:r>
              <a:rPr lang="en-GB" sz="1400" noProof="0" dirty="0"/>
              <a:t>Maurizio </a:t>
            </a:r>
            <a:r>
              <a:rPr lang="en-GB" sz="1400" noProof="0" dirty="0" err="1"/>
              <a:t>Vretenar</a:t>
            </a:r>
            <a:r>
              <a:rPr lang="en-GB" sz="1400" noProof="0" dirty="0"/>
              <a:t>, </a:t>
            </a:r>
            <a:r>
              <a:rPr lang="en-GB" sz="1400" noProof="0" dirty="0">
                <a:hlinkClick r:id="rId3"/>
              </a:rPr>
              <a:t>History of Radio Frequency Linacs</a:t>
            </a:r>
            <a:r>
              <a:rPr lang="en-GB" sz="1400" noProof="0" dirty="0"/>
              <a:t>, </a:t>
            </a:r>
            <a:r>
              <a:rPr lang="en-GB" sz="1400" noProof="0" dirty="0">
                <a:hlinkClick r:id="rId4"/>
              </a:rPr>
              <a:t>CERN Summer School on Linacs</a:t>
            </a:r>
            <a:r>
              <a:rPr lang="en-GB" sz="1400" noProof="0" dirty="0"/>
              <a:t>, 2015</a:t>
            </a:r>
          </a:p>
          <a:p>
            <a:r>
              <a:rPr lang="en-GB" sz="1400" noProof="0" dirty="0"/>
              <a:t>Ken Peach, </a:t>
            </a:r>
            <a:r>
              <a:rPr lang="en-GB" sz="1400" noProof="0" dirty="0">
                <a:hlinkClick r:id="rId5"/>
              </a:rPr>
              <a:t>CERN Council Strategy Group Report</a:t>
            </a:r>
            <a:r>
              <a:rPr lang="en-GB" sz="1400" noProof="0" dirty="0"/>
              <a:t>, Vancouver Linear Collider Workshop/GDE Meeting, 19-22 Jul 2006</a:t>
            </a:r>
          </a:p>
          <a:p>
            <a:r>
              <a:rPr lang="en-GB" sz="1400" dirty="0"/>
              <a:t>Tracey Berry, </a:t>
            </a:r>
            <a:r>
              <a:rPr lang="en-GB" sz="1400" dirty="0">
                <a:hlinkClick r:id="rId6"/>
              </a:rPr>
              <a:t>ESPPU plans overview and discussion</a:t>
            </a:r>
            <a:r>
              <a:rPr lang="en-GB" sz="1400" dirty="0"/>
              <a:t>, PPAP Community Meeting 24-26 Jun 2024</a:t>
            </a:r>
          </a:p>
          <a:p>
            <a:r>
              <a:rPr lang="en-GB" sz="1400" dirty="0"/>
              <a:t>Karl Jakobs, </a:t>
            </a:r>
            <a:r>
              <a:rPr lang="en-GB" sz="1400" dirty="0">
                <a:hlinkClick r:id="rId7"/>
              </a:rPr>
              <a:t>Status of the ESPP update process</a:t>
            </a:r>
            <a:r>
              <a:rPr lang="en-GB" sz="1400" dirty="0"/>
              <a:t>, </a:t>
            </a:r>
            <a:r>
              <a:rPr lang="en-GB" sz="1400" dirty="0">
                <a:hlinkClick r:id="rId8"/>
              </a:rPr>
              <a:t>117</a:t>
            </a:r>
            <a:r>
              <a:rPr lang="en-GB" sz="1400" baseline="30000" dirty="0">
                <a:hlinkClick r:id="rId8"/>
              </a:rPr>
              <a:t>th</a:t>
            </a:r>
            <a:r>
              <a:rPr lang="en-GB" sz="1400" dirty="0">
                <a:hlinkClick r:id="rId8"/>
              </a:rPr>
              <a:t> Plenary ECFA Meeting</a:t>
            </a:r>
            <a:r>
              <a:rPr lang="en-GB" sz="1400" dirty="0"/>
              <a:t>, CERN, Nov 2025</a:t>
            </a:r>
          </a:p>
          <a:p>
            <a:r>
              <a:rPr lang="en-GB" sz="1400" dirty="0"/>
              <a:t>G. Arduini (convener), F. </a:t>
            </a:r>
            <a:r>
              <a:rPr lang="en-GB" sz="1400" dirty="0" err="1"/>
              <a:t>Bordry</a:t>
            </a:r>
            <a:r>
              <a:rPr lang="en-GB" sz="1400" dirty="0"/>
              <a:t>, R. Brinkmann, P. Burrows (convener), K. Desch, S. Farrington, F. Gianotti, K. </a:t>
            </a:r>
            <a:r>
              <a:rPr lang="en-GB" sz="1400" dirty="0" err="1"/>
              <a:t>Hanagaki</a:t>
            </a:r>
            <a:r>
              <a:rPr lang="en-GB" sz="1400" dirty="0"/>
              <a:t>, N. Holtkamp, J. Keintzel, B. Kilminster, T. Lesiak, L. Rivkin, F. </a:t>
            </a:r>
            <a:r>
              <a:rPr lang="en-GB" sz="1400" dirty="0" err="1"/>
              <a:t>Sabatié</a:t>
            </a:r>
            <a:r>
              <a:rPr lang="en-GB" sz="1400" dirty="0"/>
              <a:t>, M. Tuts, A. Zoccoli, </a:t>
            </a:r>
            <a:r>
              <a:rPr lang="en-GB" sz="1400" dirty="0">
                <a:hlinkClick r:id="rId9"/>
              </a:rPr>
              <a:t>WG2a: preliminary machine comparison of flagship projects</a:t>
            </a:r>
            <a:r>
              <a:rPr lang="en-GB" sz="1400" dirty="0"/>
              <a:t>, </a:t>
            </a:r>
            <a:r>
              <a:rPr lang="en-GB" sz="1400" dirty="0">
                <a:hlinkClick r:id="rId8"/>
              </a:rPr>
              <a:t>117</a:t>
            </a:r>
            <a:r>
              <a:rPr lang="en-GB" sz="1400" baseline="30000" dirty="0">
                <a:hlinkClick r:id="rId8"/>
              </a:rPr>
              <a:t>th</a:t>
            </a:r>
            <a:r>
              <a:rPr lang="en-GB" sz="1400" dirty="0">
                <a:hlinkClick r:id="rId8"/>
              </a:rPr>
              <a:t> Plenary ECFA Meeting</a:t>
            </a:r>
            <a:r>
              <a:rPr lang="en-GB" sz="1400" dirty="0"/>
              <a:t>, CERN, Nov 2025</a:t>
            </a:r>
          </a:p>
          <a:p>
            <a:r>
              <a:rPr lang="en-GB" sz="1400" dirty="0"/>
              <a:t>G. Arduini (convener), F. </a:t>
            </a:r>
            <a:r>
              <a:rPr lang="en-GB" sz="1400" dirty="0" err="1"/>
              <a:t>Bordry</a:t>
            </a:r>
            <a:r>
              <a:rPr lang="en-GB" sz="1400" dirty="0"/>
              <a:t>, R. Brinkmann, P. Burrows (convener), K. Desch, S. Farrington, F. Gianotti, K. </a:t>
            </a:r>
            <a:r>
              <a:rPr lang="en-GB" sz="1400" dirty="0" err="1"/>
              <a:t>Hanagaki</a:t>
            </a:r>
            <a:r>
              <a:rPr lang="en-GB" sz="1400" dirty="0"/>
              <a:t>, N. Holtkamp, J. Keintzel, B. Kilminster, T. Lesiak, L. Rivkin, F. </a:t>
            </a:r>
            <a:r>
              <a:rPr lang="en-GB" sz="1400" dirty="0" err="1"/>
              <a:t>Sabatié</a:t>
            </a:r>
            <a:r>
              <a:rPr lang="en-GB" sz="1400" dirty="0"/>
              <a:t>, M. Tuts, A. Zoccoli, </a:t>
            </a:r>
            <a:r>
              <a:rPr lang="en-GB" sz="1400" dirty="0">
                <a:hlinkClick r:id="rId10"/>
              </a:rPr>
              <a:t>Assessment of large-scale accelerator projects at CERN, Report of ESG WG2a</a:t>
            </a:r>
            <a:r>
              <a:rPr lang="en-GB" sz="1400" dirty="0"/>
              <a:t>, 31 October 2025</a:t>
            </a:r>
          </a:p>
          <a:p>
            <a:r>
              <a:rPr lang="en-GB" sz="1400" dirty="0"/>
              <a:t>Most images are linked to their </a:t>
            </a:r>
            <a:r>
              <a:rPr lang="en-GB" sz="1400" dirty="0" err="1"/>
              <a:t>indivual</a:t>
            </a:r>
            <a:r>
              <a:rPr lang="en-GB" sz="1400" dirty="0"/>
              <a:t> online sources, the rest are from the UKRI/STFC Digital Media Library</a:t>
            </a:r>
          </a:p>
          <a:p>
            <a:r>
              <a:rPr lang="en-GB" sz="1400" noProof="0" dirty="0"/>
              <a:t>The 268(!) community inputs </a:t>
            </a:r>
            <a:r>
              <a:rPr lang="en-GB" sz="1400" dirty="0"/>
              <a:t>to the 2026 ESPPU: </a:t>
            </a:r>
            <a:r>
              <a:rPr lang="en-GB" sz="1400" dirty="0">
                <a:hlinkClick r:id="rId11"/>
              </a:rPr>
              <a:t>https://indico.cern.ch/event/1439855/contributions/</a:t>
            </a:r>
            <a:endParaRPr lang="en-GB" sz="1400" dirty="0"/>
          </a:p>
          <a:p>
            <a:endParaRPr lang="en-GB" sz="1400" dirty="0"/>
          </a:p>
          <a:p>
            <a:endParaRPr lang="en-GB" sz="1400" dirty="0"/>
          </a:p>
          <a:p>
            <a:r>
              <a:rPr lang="en-GB" sz="1400" b="1" i="1" dirty="0"/>
              <a:t>Thanks to the thousands who have contributed to the many studies, experiments, consultations, drafts, assessments, and other activities linked to the process of updating the European Strategy for Particle Physics. </a:t>
            </a:r>
            <a:r>
              <a:rPr lang="en-GB" sz="1400" i="1" dirty="0"/>
              <a:t>#Teamwork #StrongerTogether #StandingOnTheShouldersOfGiants #BigScience</a:t>
            </a:r>
          </a:p>
          <a:p>
            <a:endParaRPr lang="en-GB" sz="1400" noProof="0" dirty="0"/>
          </a:p>
        </p:txBody>
      </p:sp>
      <p:pic>
        <p:nvPicPr>
          <p:cNvPr id="4" name="Picture 3">
            <a:hlinkClick r:id="rId12"/>
            <a:extLst>
              <a:ext uri="{FF2B5EF4-FFF2-40B4-BE49-F238E27FC236}">
                <a16:creationId xmlns:a16="http://schemas.microsoft.com/office/drawing/2014/main" id="{725CC4E2-C144-13D8-835D-B29DF8E3AB1E}"/>
              </a:ext>
            </a:extLst>
          </p:cNvPr>
          <p:cNvPicPr>
            <a:picLocks noChangeAspect="1"/>
          </p:cNvPicPr>
          <p:nvPr/>
        </p:nvPicPr>
        <p:blipFill>
          <a:blip r:embed="rId13"/>
          <a:stretch>
            <a:fillRect/>
          </a:stretch>
        </p:blipFill>
        <p:spPr>
          <a:xfrm>
            <a:off x="9990295" y="3505200"/>
            <a:ext cx="2110947" cy="3164837"/>
          </a:xfrm>
          <a:prstGeom prst="rect">
            <a:avLst/>
          </a:prstGeom>
        </p:spPr>
      </p:pic>
      <p:pic>
        <p:nvPicPr>
          <p:cNvPr id="5" name="Picture 4">
            <a:hlinkClick r:id="rId14"/>
            <a:extLst>
              <a:ext uri="{FF2B5EF4-FFF2-40B4-BE49-F238E27FC236}">
                <a16:creationId xmlns:a16="http://schemas.microsoft.com/office/drawing/2014/main" id="{730B1550-CEDD-2D87-66CC-87AB5E718A0F}"/>
              </a:ext>
            </a:extLst>
          </p:cNvPr>
          <p:cNvPicPr>
            <a:picLocks noChangeAspect="1"/>
          </p:cNvPicPr>
          <p:nvPr/>
        </p:nvPicPr>
        <p:blipFill>
          <a:blip r:embed="rId15"/>
          <a:stretch>
            <a:fillRect/>
          </a:stretch>
        </p:blipFill>
        <p:spPr>
          <a:xfrm>
            <a:off x="9990295" y="187963"/>
            <a:ext cx="2105914" cy="3239868"/>
          </a:xfrm>
          <a:prstGeom prst="rect">
            <a:avLst/>
          </a:prstGeom>
        </p:spPr>
      </p:pic>
      <p:sp>
        <p:nvSpPr>
          <p:cNvPr id="6" name="Slide Number Placeholder 5">
            <a:extLst>
              <a:ext uri="{FF2B5EF4-FFF2-40B4-BE49-F238E27FC236}">
                <a16:creationId xmlns:a16="http://schemas.microsoft.com/office/drawing/2014/main" id="{AAC32AAF-8834-998C-15BA-8174780D26A8}"/>
              </a:ext>
            </a:extLst>
          </p:cNvPr>
          <p:cNvSpPr>
            <a:spLocks noGrp="1"/>
          </p:cNvSpPr>
          <p:nvPr>
            <p:ph type="sldNum" sz="quarter" idx="12"/>
          </p:nvPr>
        </p:nvSpPr>
        <p:spPr/>
        <p:txBody>
          <a:bodyPr/>
          <a:lstStyle/>
          <a:p>
            <a:fld id="{A013DEDB-DB85-41B3-8D5A-3663735CBEC3}" type="slidenum">
              <a:rPr lang="en-GB" smtClean="0"/>
              <a:t>38</a:t>
            </a:fld>
            <a:endParaRPr lang="en-GB"/>
          </a:p>
        </p:txBody>
      </p:sp>
    </p:spTree>
    <p:extLst>
      <p:ext uri="{BB962C8B-B14F-4D97-AF65-F5344CB8AC3E}">
        <p14:creationId xmlns:p14="http://schemas.microsoft.com/office/powerpoint/2010/main" val="2072986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BFA0C-9438-22A8-2CC1-2D730A300B63}"/>
              </a:ext>
            </a:extLst>
          </p:cNvPr>
          <p:cNvSpPr>
            <a:spLocks noGrp="1"/>
          </p:cNvSpPr>
          <p:nvPr>
            <p:ph type="title"/>
          </p:nvPr>
        </p:nvSpPr>
        <p:spPr/>
        <p:txBody>
          <a:bodyPr>
            <a:noAutofit/>
          </a:bodyPr>
          <a:lstStyle/>
          <a:p>
            <a:r>
              <a:rPr lang="en-GB" sz="2800" dirty="0"/>
              <a:t>1928: Radio Frequency (Linear) Acceleration</a:t>
            </a:r>
          </a:p>
        </p:txBody>
      </p:sp>
      <p:pic>
        <p:nvPicPr>
          <p:cNvPr id="5" name="Picture 4">
            <a:hlinkClick r:id="rId3"/>
            <a:extLst>
              <a:ext uri="{FF2B5EF4-FFF2-40B4-BE49-F238E27FC236}">
                <a16:creationId xmlns:a16="http://schemas.microsoft.com/office/drawing/2014/main" id="{AA039C02-0798-AFF5-8BAE-9B4BB1483529}"/>
              </a:ext>
            </a:extLst>
          </p:cNvPr>
          <p:cNvPicPr>
            <a:picLocks noChangeAspect="1"/>
          </p:cNvPicPr>
          <p:nvPr/>
        </p:nvPicPr>
        <p:blipFill>
          <a:blip r:embed="rId4"/>
          <a:stretch>
            <a:fillRect/>
          </a:stretch>
        </p:blipFill>
        <p:spPr>
          <a:xfrm>
            <a:off x="170650" y="654404"/>
            <a:ext cx="4332376" cy="5885366"/>
          </a:xfrm>
          <a:prstGeom prst="rect">
            <a:avLst/>
          </a:prstGeom>
        </p:spPr>
      </p:pic>
      <p:pic>
        <p:nvPicPr>
          <p:cNvPr id="7" name="Picture 6">
            <a:hlinkClick r:id="rId5"/>
            <a:extLst>
              <a:ext uri="{FF2B5EF4-FFF2-40B4-BE49-F238E27FC236}">
                <a16:creationId xmlns:a16="http://schemas.microsoft.com/office/drawing/2014/main" id="{58D58BEF-2073-5B1A-18C2-D259D60325DA}"/>
              </a:ext>
            </a:extLst>
          </p:cNvPr>
          <p:cNvPicPr>
            <a:picLocks noChangeAspect="1"/>
          </p:cNvPicPr>
          <p:nvPr/>
        </p:nvPicPr>
        <p:blipFill>
          <a:blip r:embed="rId6"/>
          <a:stretch>
            <a:fillRect/>
          </a:stretch>
        </p:blipFill>
        <p:spPr>
          <a:xfrm>
            <a:off x="4593416" y="2803900"/>
            <a:ext cx="3611616" cy="2297618"/>
          </a:xfrm>
          <a:prstGeom prst="rect">
            <a:avLst/>
          </a:prstGeom>
        </p:spPr>
      </p:pic>
      <p:pic>
        <p:nvPicPr>
          <p:cNvPr id="8" name="Picture 7">
            <a:hlinkClick r:id="rId7"/>
            <a:extLst>
              <a:ext uri="{FF2B5EF4-FFF2-40B4-BE49-F238E27FC236}">
                <a16:creationId xmlns:a16="http://schemas.microsoft.com/office/drawing/2014/main" id="{A52AB722-FA3B-F7A9-BEDB-5805704CCE9A}"/>
              </a:ext>
            </a:extLst>
          </p:cNvPr>
          <p:cNvPicPr>
            <a:picLocks noChangeAspect="1"/>
          </p:cNvPicPr>
          <p:nvPr/>
        </p:nvPicPr>
        <p:blipFill>
          <a:blip r:embed="rId8"/>
          <a:stretch>
            <a:fillRect/>
          </a:stretch>
        </p:blipFill>
        <p:spPr>
          <a:xfrm>
            <a:off x="4597436" y="654405"/>
            <a:ext cx="3611616" cy="1888278"/>
          </a:xfrm>
          <a:prstGeom prst="rect">
            <a:avLst/>
          </a:prstGeom>
        </p:spPr>
      </p:pic>
      <p:sp>
        <p:nvSpPr>
          <p:cNvPr id="9" name="TextBox 8">
            <a:extLst>
              <a:ext uri="{FF2B5EF4-FFF2-40B4-BE49-F238E27FC236}">
                <a16:creationId xmlns:a16="http://schemas.microsoft.com/office/drawing/2014/main" id="{17F4F041-B75A-9A86-6874-1922D1DC246C}"/>
              </a:ext>
            </a:extLst>
          </p:cNvPr>
          <p:cNvSpPr txBox="1"/>
          <p:nvPr/>
        </p:nvSpPr>
        <p:spPr>
          <a:xfrm>
            <a:off x="6801784" y="2458494"/>
            <a:ext cx="1511952" cy="369332"/>
          </a:xfrm>
          <a:prstGeom prst="rect">
            <a:avLst/>
          </a:prstGeom>
          <a:noFill/>
        </p:spPr>
        <p:txBody>
          <a:bodyPr wrap="none" rtlCol="0">
            <a:spAutoFit/>
          </a:bodyPr>
          <a:lstStyle/>
          <a:p>
            <a:r>
              <a:rPr lang="en-GB" dirty="0">
                <a:solidFill>
                  <a:schemeClr val="accent2"/>
                </a:solidFill>
              </a:rPr>
              <a:t>Rolf </a:t>
            </a:r>
            <a:r>
              <a:rPr lang="en-GB" dirty="0" err="1">
                <a:solidFill>
                  <a:schemeClr val="accent2"/>
                </a:solidFill>
              </a:rPr>
              <a:t>Wideröe</a:t>
            </a:r>
            <a:endParaRPr lang="en-GB" dirty="0">
              <a:solidFill>
                <a:schemeClr val="accent2"/>
              </a:solidFill>
            </a:endParaRPr>
          </a:p>
        </p:txBody>
      </p:sp>
      <p:sp>
        <p:nvSpPr>
          <p:cNvPr id="10" name="TextBox 9">
            <a:extLst>
              <a:ext uri="{FF2B5EF4-FFF2-40B4-BE49-F238E27FC236}">
                <a16:creationId xmlns:a16="http://schemas.microsoft.com/office/drawing/2014/main" id="{96B4CEAB-AAB3-D82C-7657-9233E656BD5B}"/>
              </a:ext>
            </a:extLst>
          </p:cNvPr>
          <p:cNvSpPr txBox="1"/>
          <p:nvPr/>
        </p:nvSpPr>
        <p:spPr>
          <a:xfrm>
            <a:off x="1217782" y="6513136"/>
            <a:ext cx="2238113" cy="307777"/>
          </a:xfrm>
          <a:prstGeom prst="rect">
            <a:avLst/>
          </a:prstGeom>
          <a:noFill/>
        </p:spPr>
        <p:txBody>
          <a:bodyPr wrap="none" rtlCol="0">
            <a:spAutoFit/>
          </a:bodyPr>
          <a:lstStyle/>
          <a:p>
            <a:r>
              <a:rPr lang="en-GB" sz="1400" dirty="0">
                <a:solidFill>
                  <a:schemeClr val="tx2"/>
                </a:solidFill>
              </a:rPr>
              <a:t>Drift Tube RF Linac Patent</a:t>
            </a:r>
          </a:p>
        </p:txBody>
      </p:sp>
      <p:sp>
        <p:nvSpPr>
          <p:cNvPr id="3" name="Slide Number Placeholder 2">
            <a:extLst>
              <a:ext uri="{FF2B5EF4-FFF2-40B4-BE49-F238E27FC236}">
                <a16:creationId xmlns:a16="http://schemas.microsoft.com/office/drawing/2014/main" id="{7110746A-31D8-0682-A8D4-01C8A4FB2E3F}"/>
              </a:ext>
            </a:extLst>
          </p:cNvPr>
          <p:cNvSpPr>
            <a:spLocks noGrp="1"/>
          </p:cNvSpPr>
          <p:nvPr>
            <p:ph type="sldNum" sz="quarter" idx="12"/>
          </p:nvPr>
        </p:nvSpPr>
        <p:spPr/>
        <p:txBody>
          <a:bodyPr/>
          <a:lstStyle/>
          <a:p>
            <a:fld id="{A013DEDB-DB85-41B3-8D5A-3663735CBEC3}" type="slidenum">
              <a:rPr lang="en-GB" smtClean="0"/>
              <a:t>4</a:t>
            </a:fld>
            <a:endParaRPr lang="en-GB"/>
          </a:p>
        </p:txBody>
      </p:sp>
    </p:spTree>
    <p:extLst>
      <p:ext uri="{BB962C8B-B14F-4D97-AF65-F5344CB8AC3E}">
        <p14:creationId xmlns:p14="http://schemas.microsoft.com/office/powerpoint/2010/main" val="618393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5CF97-0C67-045C-2390-7495E97A0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4E149-E6B3-EE40-997E-C9537278261B}"/>
              </a:ext>
            </a:extLst>
          </p:cNvPr>
          <p:cNvSpPr>
            <a:spLocks noGrp="1"/>
          </p:cNvSpPr>
          <p:nvPr>
            <p:ph type="title"/>
          </p:nvPr>
        </p:nvSpPr>
        <p:spPr/>
        <p:txBody>
          <a:bodyPr>
            <a:noAutofit/>
          </a:bodyPr>
          <a:lstStyle/>
          <a:p>
            <a:r>
              <a:rPr lang="en-GB" sz="2800" dirty="0"/>
              <a:t>1928: Radio Frequency (Linear) Acceleration</a:t>
            </a:r>
          </a:p>
        </p:txBody>
      </p:sp>
      <p:pic>
        <p:nvPicPr>
          <p:cNvPr id="5" name="Picture 4">
            <a:hlinkClick r:id="rId3"/>
            <a:extLst>
              <a:ext uri="{FF2B5EF4-FFF2-40B4-BE49-F238E27FC236}">
                <a16:creationId xmlns:a16="http://schemas.microsoft.com/office/drawing/2014/main" id="{B8103BE3-08FF-4C47-807A-F48EBB81F1E1}"/>
              </a:ext>
            </a:extLst>
          </p:cNvPr>
          <p:cNvPicPr>
            <a:picLocks noChangeAspect="1"/>
          </p:cNvPicPr>
          <p:nvPr/>
        </p:nvPicPr>
        <p:blipFill>
          <a:blip r:embed="rId4"/>
          <a:stretch>
            <a:fillRect/>
          </a:stretch>
        </p:blipFill>
        <p:spPr>
          <a:xfrm>
            <a:off x="170650" y="654404"/>
            <a:ext cx="4332376" cy="5885366"/>
          </a:xfrm>
          <a:prstGeom prst="rect">
            <a:avLst/>
          </a:prstGeom>
        </p:spPr>
      </p:pic>
      <p:pic>
        <p:nvPicPr>
          <p:cNvPr id="7" name="Picture 6">
            <a:hlinkClick r:id="rId5"/>
            <a:extLst>
              <a:ext uri="{FF2B5EF4-FFF2-40B4-BE49-F238E27FC236}">
                <a16:creationId xmlns:a16="http://schemas.microsoft.com/office/drawing/2014/main" id="{E40E8458-98FB-E01E-660D-538002B61425}"/>
              </a:ext>
            </a:extLst>
          </p:cNvPr>
          <p:cNvPicPr>
            <a:picLocks noChangeAspect="1"/>
          </p:cNvPicPr>
          <p:nvPr/>
        </p:nvPicPr>
        <p:blipFill>
          <a:blip r:embed="rId6"/>
          <a:stretch>
            <a:fillRect/>
          </a:stretch>
        </p:blipFill>
        <p:spPr>
          <a:xfrm>
            <a:off x="4593416" y="2803900"/>
            <a:ext cx="3611616" cy="2297618"/>
          </a:xfrm>
          <a:prstGeom prst="rect">
            <a:avLst/>
          </a:prstGeom>
        </p:spPr>
      </p:pic>
      <p:pic>
        <p:nvPicPr>
          <p:cNvPr id="8" name="Picture 7">
            <a:hlinkClick r:id="rId7"/>
            <a:extLst>
              <a:ext uri="{FF2B5EF4-FFF2-40B4-BE49-F238E27FC236}">
                <a16:creationId xmlns:a16="http://schemas.microsoft.com/office/drawing/2014/main" id="{0B4F8F6F-4EFC-C398-16B8-E36831CA5F16}"/>
              </a:ext>
            </a:extLst>
          </p:cNvPr>
          <p:cNvPicPr>
            <a:picLocks noChangeAspect="1"/>
          </p:cNvPicPr>
          <p:nvPr/>
        </p:nvPicPr>
        <p:blipFill>
          <a:blip r:embed="rId8"/>
          <a:stretch>
            <a:fillRect/>
          </a:stretch>
        </p:blipFill>
        <p:spPr>
          <a:xfrm>
            <a:off x="4597436" y="654405"/>
            <a:ext cx="3611616" cy="1888278"/>
          </a:xfrm>
          <a:prstGeom prst="rect">
            <a:avLst/>
          </a:prstGeom>
        </p:spPr>
      </p:pic>
      <p:sp>
        <p:nvSpPr>
          <p:cNvPr id="9" name="TextBox 8">
            <a:extLst>
              <a:ext uri="{FF2B5EF4-FFF2-40B4-BE49-F238E27FC236}">
                <a16:creationId xmlns:a16="http://schemas.microsoft.com/office/drawing/2014/main" id="{966DC62A-B6B9-0F7A-9965-45D627BB5E92}"/>
              </a:ext>
            </a:extLst>
          </p:cNvPr>
          <p:cNvSpPr txBox="1"/>
          <p:nvPr/>
        </p:nvSpPr>
        <p:spPr>
          <a:xfrm>
            <a:off x="6801784" y="2458494"/>
            <a:ext cx="1511952" cy="369332"/>
          </a:xfrm>
          <a:prstGeom prst="rect">
            <a:avLst/>
          </a:prstGeom>
          <a:noFill/>
        </p:spPr>
        <p:txBody>
          <a:bodyPr wrap="none" rtlCol="0">
            <a:spAutoFit/>
          </a:bodyPr>
          <a:lstStyle/>
          <a:p>
            <a:r>
              <a:rPr lang="en-GB" dirty="0">
                <a:solidFill>
                  <a:schemeClr val="accent2"/>
                </a:solidFill>
              </a:rPr>
              <a:t>Rolf </a:t>
            </a:r>
            <a:r>
              <a:rPr lang="en-GB" dirty="0" err="1">
                <a:solidFill>
                  <a:schemeClr val="accent2"/>
                </a:solidFill>
              </a:rPr>
              <a:t>Wideröe</a:t>
            </a:r>
            <a:endParaRPr lang="en-GB" dirty="0">
              <a:solidFill>
                <a:schemeClr val="accent2"/>
              </a:solidFill>
            </a:endParaRPr>
          </a:p>
        </p:txBody>
      </p:sp>
      <p:sp>
        <p:nvSpPr>
          <p:cNvPr id="10" name="TextBox 9">
            <a:extLst>
              <a:ext uri="{FF2B5EF4-FFF2-40B4-BE49-F238E27FC236}">
                <a16:creationId xmlns:a16="http://schemas.microsoft.com/office/drawing/2014/main" id="{E0280050-3638-2CF6-CECF-81707EE1D1CF}"/>
              </a:ext>
            </a:extLst>
          </p:cNvPr>
          <p:cNvSpPr txBox="1"/>
          <p:nvPr/>
        </p:nvSpPr>
        <p:spPr>
          <a:xfrm>
            <a:off x="1217782" y="6513136"/>
            <a:ext cx="2238113" cy="307777"/>
          </a:xfrm>
          <a:prstGeom prst="rect">
            <a:avLst/>
          </a:prstGeom>
          <a:noFill/>
        </p:spPr>
        <p:txBody>
          <a:bodyPr wrap="none" rtlCol="0">
            <a:spAutoFit/>
          </a:bodyPr>
          <a:lstStyle/>
          <a:p>
            <a:r>
              <a:rPr lang="en-GB" sz="1400" dirty="0">
                <a:solidFill>
                  <a:schemeClr val="tx2"/>
                </a:solidFill>
              </a:rPr>
              <a:t>Drift Tube RF Linac Patent</a:t>
            </a:r>
          </a:p>
        </p:txBody>
      </p:sp>
      <p:pic>
        <p:nvPicPr>
          <p:cNvPr id="4" name="Picture 3">
            <a:hlinkClick r:id="rId9"/>
            <a:extLst>
              <a:ext uri="{FF2B5EF4-FFF2-40B4-BE49-F238E27FC236}">
                <a16:creationId xmlns:a16="http://schemas.microsoft.com/office/drawing/2014/main" id="{2C86BC2B-448A-06AF-120B-FB84CA2EA388}"/>
              </a:ext>
            </a:extLst>
          </p:cNvPr>
          <p:cNvPicPr>
            <a:picLocks noChangeAspect="1"/>
          </p:cNvPicPr>
          <p:nvPr/>
        </p:nvPicPr>
        <p:blipFill>
          <a:blip r:embed="rId10"/>
          <a:stretch>
            <a:fillRect/>
          </a:stretch>
        </p:blipFill>
        <p:spPr>
          <a:xfrm>
            <a:off x="8323677" y="654405"/>
            <a:ext cx="3748339" cy="4524580"/>
          </a:xfrm>
          <a:prstGeom prst="rect">
            <a:avLst/>
          </a:prstGeom>
        </p:spPr>
      </p:pic>
      <p:sp>
        <p:nvSpPr>
          <p:cNvPr id="6" name="TextBox 5">
            <a:extLst>
              <a:ext uri="{FF2B5EF4-FFF2-40B4-BE49-F238E27FC236}">
                <a16:creationId xmlns:a16="http://schemas.microsoft.com/office/drawing/2014/main" id="{3F7D716B-8766-0AFC-CAA7-5FAC4C417B8B}"/>
              </a:ext>
            </a:extLst>
          </p:cNvPr>
          <p:cNvSpPr txBox="1"/>
          <p:nvPr/>
        </p:nvSpPr>
        <p:spPr>
          <a:xfrm>
            <a:off x="8223504" y="5137888"/>
            <a:ext cx="3669594" cy="276999"/>
          </a:xfrm>
          <a:prstGeom prst="rect">
            <a:avLst/>
          </a:prstGeom>
          <a:noFill/>
        </p:spPr>
        <p:txBody>
          <a:bodyPr wrap="none" rtlCol="0">
            <a:spAutoFit/>
          </a:bodyPr>
          <a:lstStyle/>
          <a:p>
            <a:r>
              <a:rPr lang="en-GB" sz="1200" dirty="0">
                <a:solidFill>
                  <a:schemeClr val="accent4"/>
                </a:solidFill>
              </a:rPr>
              <a:t>ESS 2 GeV (2.5 mA average) super conducting Linac</a:t>
            </a:r>
          </a:p>
        </p:txBody>
      </p:sp>
      <p:pic>
        <p:nvPicPr>
          <p:cNvPr id="12" name="Picture 11">
            <a:hlinkClick r:id="rId9"/>
            <a:extLst>
              <a:ext uri="{FF2B5EF4-FFF2-40B4-BE49-F238E27FC236}">
                <a16:creationId xmlns:a16="http://schemas.microsoft.com/office/drawing/2014/main" id="{ACFB67BA-744A-8092-656B-FE102E10F736}"/>
              </a:ext>
            </a:extLst>
          </p:cNvPr>
          <p:cNvPicPr>
            <a:picLocks noChangeAspect="1"/>
          </p:cNvPicPr>
          <p:nvPr/>
        </p:nvPicPr>
        <p:blipFill>
          <a:blip r:embed="rId11"/>
          <a:stretch>
            <a:fillRect/>
          </a:stretch>
        </p:blipFill>
        <p:spPr>
          <a:xfrm>
            <a:off x="4603199" y="5137888"/>
            <a:ext cx="3585917" cy="1411125"/>
          </a:xfrm>
          <a:prstGeom prst="rect">
            <a:avLst/>
          </a:prstGeom>
        </p:spPr>
      </p:pic>
      <p:sp>
        <p:nvSpPr>
          <p:cNvPr id="13" name="TextBox 12">
            <a:extLst>
              <a:ext uri="{FF2B5EF4-FFF2-40B4-BE49-F238E27FC236}">
                <a16:creationId xmlns:a16="http://schemas.microsoft.com/office/drawing/2014/main" id="{FE483E5D-6B3C-26EC-C1E4-D4416F5E9836}"/>
              </a:ext>
            </a:extLst>
          </p:cNvPr>
          <p:cNvSpPr txBox="1"/>
          <p:nvPr/>
        </p:nvSpPr>
        <p:spPr>
          <a:xfrm>
            <a:off x="6121668" y="6539770"/>
            <a:ext cx="2154757" cy="276999"/>
          </a:xfrm>
          <a:prstGeom prst="rect">
            <a:avLst/>
          </a:prstGeom>
          <a:noFill/>
        </p:spPr>
        <p:txBody>
          <a:bodyPr wrap="none" rtlCol="0">
            <a:spAutoFit/>
          </a:bodyPr>
          <a:lstStyle/>
          <a:p>
            <a:r>
              <a:rPr lang="en-GB" sz="1200" dirty="0">
                <a:solidFill>
                  <a:schemeClr val="accent4"/>
                </a:solidFill>
              </a:rPr>
              <a:t>ESS 216 – 571 MeV SC Cavity</a:t>
            </a:r>
          </a:p>
        </p:txBody>
      </p:sp>
      <p:sp>
        <p:nvSpPr>
          <p:cNvPr id="3" name="Slide Number Placeholder 2">
            <a:extLst>
              <a:ext uri="{FF2B5EF4-FFF2-40B4-BE49-F238E27FC236}">
                <a16:creationId xmlns:a16="http://schemas.microsoft.com/office/drawing/2014/main" id="{D8B31B33-622E-1AAC-521A-5A54C200DA49}"/>
              </a:ext>
            </a:extLst>
          </p:cNvPr>
          <p:cNvSpPr>
            <a:spLocks noGrp="1"/>
          </p:cNvSpPr>
          <p:nvPr>
            <p:ph type="sldNum" sz="quarter" idx="12"/>
          </p:nvPr>
        </p:nvSpPr>
        <p:spPr/>
        <p:txBody>
          <a:bodyPr/>
          <a:lstStyle/>
          <a:p>
            <a:fld id="{A013DEDB-DB85-41B3-8D5A-3663735CBEC3}" type="slidenum">
              <a:rPr lang="en-GB" smtClean="0"/>
              <a:t>5</a:t>
            </a:fld>
            <a:endParaRPr lang="en-GB"/>
          </a:p>
        </p:txBody>
      </p:sp>
    </p:spTree>
    <p:extLst>
      <p:ext uri="{BB962C8B-B14F-4D97-AF65-F5344CB8AC3E}">
        <p14:creationId xmlns:p14="http://schemas.microsoft.com/office/powerpoint/2010/main" val="2712058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35BD6-ECED-1E5E-4206-3D94E92C06EB}"/>
            </a:ext>
          </a:extLst>
        </p:cNvPr>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BADB0774-1DA6-B609-734A-0D71081CF4F7}"/>
              </a:ext>
            </a:extLst>
          </p:cNvPr>
          <p:cNvPicPr>
            <a:picLocks noChangeAspect="1"/>
          </p:cNvPicPr>
          <p:nvPr/>
        </p:nvPicPr>
        <p:blipFill>
          <a:blip r:embed="rId4"/>
          <a:stretch>
            <a:fillRect/>
          </a:stretch>
        </p:blipFill>
        <p:spPr>
          <a:xfrm>
            <a:off x="288335" y="660788"/>
            <a:ext cx="4095007" cy="4535789"/>
          </a:xfrm>
          <a:prstGeom prst="rect">
            <a:avLst/>
          </a:prstGeom>
        </p:spPr>
      </p:pic>
      <p:sp>
        <p:nvSpPr>
          <p:cNvPr id="2" name="Title 1">
            <a:extLst>
              <a:ext uri="{FF2B5EF4-FFF2-40B4-BE49-F238E27FC236}">
                <a16:creationId xmlns:a16="http://schemas.microsoft.com/office/drawing/2014/main" id="{D952D553-6B60-C260-CAA8-59552F0A8472}"/>
              </a:ext>
            </a:extLst>
          </p:cNvPr>
          <p:cNvSpPr>
            <a:spLocks noGrp="1"/>
          </p:cNvSpPr>
          <p:nvPr>
            <p:ph type="title"/>
          </p:nvPr>
        </p:nvSpPr>
        <p:spPr/>
        <p:txBody>
          <a:bodyPr>
            <a:noAutofit/>
          </a:bodyPr>
          <a:lstStyle/>
          <a:p>
            <a:r>
              <a:rPr lang="en-GB" sz="2800" dirty="0"/>
              <a:t>1929: Radio Frequency (Circular) Acceleration</a:t>
            </a:r>
            <a:endParaRPr lang="en-GB" sz="2800" noProof="0" dirty="0"/>
          </a:p>
        </p:txBody>
      </p:sp>
      <p:pic>
        <p:nvPicPr>
          <p:cNvPr id="3074" name="Picture 2">
            <a:hlinkClick r:id="rId5"/>
            <a:extLst>
              <a:ext uri="{FF2B5EF4-FFF2-40B4-BE49-F238E27FC236}">
                <a16:creationId xmlns:a16="http://schemas.microsoft.com/office/drawing/2014/main" id="{0DABFA07-17AC-5924-5546-70C8F9925B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8720" y="681038"/>
            <a:ext cx="3524553" cy="5691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7"/>
            <a:extLst>
              <a:ext uri="{FF2B5EF4-FFF2-40B4-BE49-F238E27FC236}">
                <a16:creationId xmlns:a16="http://schemas.microsoft.com/office/drawing/2014/main" id="{AB17856C-D89F-39C4-2B3B-FEEC943CA652}"/>
              </a:ext>
            </a:extLst>
          </p:cNvPr>
          <p:cNvPicPr>
            <a:picLocks noChangeAspect="1"/>
          </p:cNvPicPr>
          <p:nvPr/>
        </p:nvPicPr>
        <p:blipFill>
          <a:blip r:embed="rId8"/>
          <a:srcRect l="22666" r="22667"/>
          <a:stretch>
            <a:fillRect/>
          </a:stretch>
        </p:blipFill>
        <p:spPr>
          <a:xfrm>
            <a:off x="2708229" y="4074850"/>
            <a:ext cx="1675114" cy="2298175"/>
          </a:xfrm>
          <a:prstGeom prst="rect">
            <a:avLst/>
          </a:prstGeom>
        </p:spPr>
      </p:pic>
      <p:pic>
        <p:nvPicPr>
          <p:cNvPr id="3076" name="Picture 4">
            <a:hlinkClick r:id="rId7"/>
            <a:extLst>
              <a:ext uri="{FF2B5EF4-FFF2-40B4-BE49-F238E27FC236}">
                <a16:creationId xmlns:a16="http://schemas.microsoft.com/office/drawing/2014/main" id="{2C95615F-C37D-77C8-06C6-321B42C103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336" y="5093611"/>
            <a:ext cx="2274514" cy="12794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CCE8C16-9B6E-3984-8B12-03D7B4107E32}"/>
              </a:ext>
            </a:extLst>
          </p:cNvPr>
          <p:cNvSpPr txBox="1"/>
          <p:nvPr/>
        </p:nvSpPr>
        <p:spPr>
          <a:xfrm>
            <a:off x="2598362" y="6308742"/>
            <a:ext cx="1318759" cy="307777"/>
          </a:xfrm>
          <a:prstGeom prst="rect">
            <a:avLst/>
          </a:prstGeom>
          <a:noFill/>
        </p:spPr>
        <p:txBody>
          <a:bodyPr wrap="none" rtlCol="0">
            <a:spAutoFit/>
          </a:bodyPr>
          <a:lstStyle/>
          <a:p>
            <a:r>
              <a:rPr lang="en-GB" sz="1400" dirty="0">
                <a:solidFill>
                  <a:schemeClr val="accent2"/>
                </a:solidFill>
              </a:rPr>
              <a:t>E. O. Lawrence</a:t>
            </a:r>
          </a:p>
        </p:txBody>
      </p:sp>
      <p:sp>
        <p:nvSpPr>
          <p:cNvPr id="11" name="TextBox 10">
            <a:extLst>
              <a:ext uri="{FF2B5EF4-FFF2-40B4-BE49-F238E27FC236}">
                <a16:creationId xmlns:a16="http://schemas.microsoft.com/office/drawing/2014/main" id="{AF06C4DF-5D31-7DA9-C5A4-1817917B2FA4}"/>
              </a:ext>
            </a:extLst>
          </p:cNvPr>
          <p:cNvSpPr txBox="1"/>
          <p:nvPr/>
        </p:nvSpPr>
        <p:spPr>
          <a:xfrm>
            <a:off x="4444773" y="6308742"/>
            <a:ext cx="1493486" cy="307777"/>
          </a:xfrm>
          <a:prstGeom prst="rect">
            <a:avLst/>
          </a:prstGeom>
          <a:noFill/>
        </p:spPr>
        <p:txBody>
          <a:bodyPr wrap="none" rtlCol="0">
            <a:spAutoFit/>
          </a:bodyPr>
          <a:lstStyle/>
          <a:p>
            <a:r>
              <a:rPr lang="en-GB" sz="1400" dirty="0">
                <a:solidFill>
                  <a:schemeClr val="tx2"/>
                </a:solidFill>
              </a:rPr>
              <a:t>Cyclotron Patent</a:t>
            </a:r>
          </a:p>
        </p:txBody>
      </p:sp>
      <p:sp>
        <p:nvSpPr>
          <p:cNvPr id="3" name="Slide Number Placeholder 2">
            <a:extLst>
              <a:ext uri="{FF2B5EF4-FFF2-40B4-BE49-F238E27FC236}">
                <a16:creationId xmlns:a16="http://schemas.microsoft.com/office/drawing/2014/main" id="{BE0F9842-FFA0-2505-FA61-7E57CD21355A}"/>
              </a:ext>
            </a:extLst>
          </p:cNvPr>
          <p:cNvSpPr>
            <a:spLocks noGrp="1"/>
          </p:cNvSpPr>
          <p:nvPr>
            <p:ph type="sldNum" sz="quarter" idx="12"/>
          </p:nvPr>
        </p:nvSpPr>
        <p:spPr/>
        <p:txBody>
          <a:bodyPr/>
          <a:lstStyle/>
          <a:p>
            <a:fld id="{A013DEDB-DB85-41B3-8D5A-3663735CBEC3}" type="slidenum">
              <a:rPr lang="en-GB" smtClean="0"/>
              <a:t>6</a:t>
            </a:fld>
            <a:endParaRPr lang="en-GB"/>
          </a:p>
        </p:txBody>
      </p:sp>
    </p:spTree>
    <p:extLst>
      <p:ext uri="{BB962C8B-B14F-4D97-AF65-F5344CB8AC3E}">
        <p14:creationId xmlns:p14="http://schemas.microsoft.com/office/powerpoint/2010/main" val="1549255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0998271A-A3E0-2CA4-9B53-9BD84081328A}"/>
              </a:ext>
            </a:extLst>
          </p:cNvPr>
          <p:cNvPicPr>
            <a:picLocks noChangeAspect="1"/>
          </p:cNvPicPr>
          <p:nvPr/>
        </p:nvPicPr>
        <p:blipFill>
          <a:blip r:embed="rId4"/>
          <a:stretch>
            <a:fillRect/>
          </a:stretch>
        </p:blipFill>
        <p:spPr>
          <a:xfrm>
            <a:off x="288335" y="660788"/>
            <a:ext cx="4095007" cy="4535789"/>
          </a:xfrm>
          <a:prstGeom prst="rect">
            <a:avLst/>
          </a:prstGeom>
        </p:spPr>
      </p:pic>
      <p:sp>
        <p:nvSpPr>
          <p:cNvPr id="2" name="Title 1">
            <a:extLst>
              <a:ext uri="{FF2B5EF4-FFF2-40B4-BE49-F238E27FC236}">
                <a16:creationId xmlns:a16="http://schemas.microsoft.com/office/drawing/2014/main" id="{80E936CC-BC71-99FA-1A77-F3DDCE3564FF}"/>
              </a:ext>
            </a:extLst>
          </p:cNvPr>
          <p:cNvSpPr>
            <a:spLocks noGrp="1"/>
          </p:cNvSpPr>
          <p:nvPr>
            <p:ph type="title"/>
          </p:nvPr>
        </p:nvSpPr>
        <p:spPr/>
        <p:txBody>
          <a:bodyPr>
            <a:noAutofit/>
          </a:bodyPr>
          <a:lstStyle/>
          <a:p>
            <a:r>
              <a:rPr lang="en-GB" sz="2800" dirty="0"/>
              <a:t>1929: Radio Frequency (Circular) Acceleration</a:t>
            </a:r>
            <a:endParaRPr lang="en-GB" sz="2800" noProof="0" dirty="0"/>
          </a:p>
        </p:txBody>
      </p:sp>
      <p:pic>
        <p:nvPicPr>
          <p:cNvPr id="3074" name="Picture 2">
            <a:hlinkClick r:id="rId5"/>
            <a:extLst>
              <a:ext uri="{FF2B5EF4-FFF2-40B4-BE49-F238E27FC236}">
                <a16:creationId xmlns:a16="http://schemas.microsoft.com/office/drawing/2014/main" id="{1AAFE9FC-809D-6417-AC6B-16BC29E1F7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8720" y="681038"/>
            <a:ext cx="3524553" cy="5691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7"/>
            <a:extLst>
              <a:ext uri="{FF2B5EF4-FFF2-40B4-BE49-F238E27FC236}">
                <a16:creationId xmlns:a16="http://schemas.microsoft.com/office/drawing/2014/main" id="{07B5D1A9-403F-1D4A-08A1-C7DF3B60B6E1}"/>
              </a:ext>
            </a:extLst>
          </p:cNvPr>
          <p:cNvPicPr>
            <a:picLocks noChangeAspect="1"/>
          </p:cNvPicPr>
          <p:nvPr/>
        </p:nvPicPr>
        <p:blipFill>
          <a:blip r:embed="rId8"/>
          <a:srcRect l="22666" r="22667"/>
          <a:stretch>
            <a:fillRect/>
          </a:stretch>
        </p:blipFill>
        <p:spPr>
          <a:xfrm>
            <a:off x="2708229" y="4074850"/>
            <a:ext cx="1675114" cy="2298175"/>
          </a:xfrm>
          <a:prstGeom prst="rect">
            <a:avLst/>
          </a:prstGeom>
        </p:spPr>
      </p:pic>
      <p:pic>
        <p:nvPicPr>
          <p:cNvPr id="3076" name="Picture 4">
            <a:hlinkClick r:id="rId7"/>
            <a:extLst>
              <a:ext uri="{FF2B5EF4-FFF2-40B4-BE49-F238E27FC236}">
                <a16:creationId xmlns:a16="http://schemas.microsoft.com/office/drawing/2014/main" id="{7B0B9E0D-0E4B-A576-F3F3-30DCCE2FD1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336" y="5093611"/>
            <a:ext cx="2274514" cy="12794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10"/>
            <a:extLst>
              <a:ext uri="{FF2B5EF4-FFF2-40B4-BE49-F238E27FC236}">
                <a16:creationId xmlns:a16="http://schemas.microsoft.com/office/drawing/2014/main" id="{08753266-9F67-F5E8-C5B8-9F7880180378}"/>
              </a:ext>
            </a:extLst>
          </p:cNvPr>
          <p:cNvPicPr>
            <a:picLocks noChangeAspect="1"/>
          </p:cNvPicPr>
          <p:nvPr/>
        </p:nvPicPr>
        <p:blipFill>
          <a:blip r:embed="rId11"/>
          <a:stretch>
            <a:fillRect/>
          </a:stretch>
        </p:blipFill>
        <p:spPr>
          <a:xfrm>
            <a:off x="8198651" y="681038"/>
            <a:ext cx="3705013" cy="2778760"/>
          </a:xfrm>
          <a:prstGeom prst="rect">
            <a:avLst/>
          </a:prstGeom>
        </p:spPr>
      </p:pic>
      <p:pic>
        <p:nvPicPr>
          <p:cNvPr id="6" name="Picture 5">
            <a:hlinkClick r:id="rId12"/>
            <a:extLst>
              <a:ext uri="{FF2B5EF4-FFF2-40B4-BE49-F238E27FC236}">
                <a16:creationId xmlns:a16="http://schemas.microsoft.com/office/drawing/2014/main" id="{D9FAB46F-18FE-A2C6-62A9-397B7CD450B2}"/>
              </a:ext>
            </a:extLst>
          </p:cNvPr>
          <p:cNvPicPr>
            <a:picLocks noChangeAspect="1"/>
          </p:cNvPicPr>
          <p:nvPr/>
        </p:nvPicPr>
        <p:blipFill>
          <a:blip r:embed="rId13"/>
          <a:stretch>
            <a:fillRect/>
          </a:stretch>
        </p:blipFill>
        <p:spPr>
          <a:xfrm>
            <a:off x="8198651" y="3562425"/>
            <a:ext cx="3705013" cy="2810600"/>
          </a:xfrm>
          <a:prstGeom prst="rect">
            <a:avLst/>
          </a:prstGeom>
        </p:spPr>
      </p:pic>
      <p:sp>
        <p:nvSpPr>
          <p:cNvPr id="8" name="TextBox 7">
            <a:extLst>
              <a:ext uri="{FF2B5EF4-FFF2-40B4-BE49-F238E27FC236}">
                <a16:creationId xmlns:a16="http://schemas.microsoft.com/office/drawing/2014/main" id="{68F2D40F-8A11-C68B-7538-1BECB4782C1F}"/>
              </a:ext>
            </a:extLst>
          </p:cNvPr>
          <p:cNvSpPr txBox="1"/>
          <p:nvPr/>
        </p:nvSpPr>
        <p:spPr>
          <a:xfrm>
            <a:off x="2598362" y="6308742"/>
            <a:ext cx="1318759" cy="307777"/>
          </a:xfrm>
          <a:prstGeom prst="rect">
            <a:avLst/>
          </a:prstGeom>
          <a:noFill/>
        </p:spPr>
        <p:txBody>
          <a:bodyPr wrap="none" rtlCol="0">
            <a:spAutoFit/>
          </a:bodyPr>
          <a:lstStyle/>
          <a:p>
            <a:r>
              <a:rPr lang="en-GB" sz="1400" dirty="0">
                <a:solidFill>
                  <a:schemeClr val="accent2"/>
                </a:solidFill>
              </a:rPr>
              <a:t>E. O. Lawrence</a:t>
            </a:r>
          </a:p>
        </p:txBody>
      </p:sp>
      <p:sp>
        <p:nvSpPr>
          <p:cNvPr id="9" name="TextBox 8">
            <a:extLst>
              <a:ext uri="{FF2B5EF4-FFF2-40B4-BE49-F238E27FC236}">
                <a16:creationId xmlns:a16="http://schemas.microsoft.com/office/drawing/2014/main" id="{708C0ED5-52AE-0A33-AD49-1ECDB797DEDA}"/>
              </a:ext>
            </a:extLst>
          </p:cNvPr>
          <p:cNvSpPr txBox="1"/>
          <p:nvPr/>
        </p:nvSpPr>
        <p:spPr>
          <a:xfrm rot="16200000">
            <a:off x="10791285" y="2125909"/>
            <a:ext cx="2438809" cy="276999"/>
          </a:xfrm>
          <a:prstGeom prst="rect">
            <a:avLst/>
          </a:prstGeom>
          <a:noFill/>
        </p:spPr>
        <p:txBody>
          <a:bodyPr wrap="none" rtlCol="0">
            <a:spAutoFit/>
          </a:bodyPr>
          <a:lstStyle/>
          <a:p>
            <a:r>
              <a:rPr lang="en-GB" sz="1200" dirty="0">
                <a:solidFill>
                  <a:schemeClr val="accent4"/>
                </a:solidFill>
              </a:rPr>
              <a:t>PSI 590 MeV (2 mA av.) Cyclotron</a:t>
            </a:r>
          </a:p>
        </p:txBody>
      </p:sp>
      <p:sp>
        <p:nvSpPr>
          <p:cNvPr id="10" name="TextBox 9">
            <a:extLst>
              <a:ext uri="{FF2B5EF4-FFF2-40B4-BE49-F238E27FC236}">
                <a16:creationId xmlns:a16="http://schemas.microsoft.com/office/drawing/2014/main" id="{F76201A3-D70C-F259-9426-4CCFAC4243FD}"/>
              </a:ext>
            </a:extLst>
          </p:cNvPr>
          <p:cNvSpPr txBox="1"/>
          <p:nvPr/>
        </p:nvSpPr>
        <p:spPr>
          <a:xfrm rot="16200000">
            <a:off x="10541633" y="4857587"/>
            <a:ext cx="2938112" cy="276999"/>
          </a:xfrm>
          <a:prstGeom prst="rect">
            <a:avLst/>
          </a:prstGeom>
          <a:noFill/>
        </p:spPr>
        <p:txBody>
          <a:bodyPr wrap="none" rtlCol="0">
            <a:spAutoFit/>
          </a:bodyPr>
          <a:lstStyle/>
          <a:p>
            <a:r>
              <a:rPr lang="en-GB" sz="1200" dirty="0">
                <a:solidFill>
                  <a:schemeClr val="accent4"/>
                </a:solidFill>
              </a:rPr>
              <a:t>TRIUMF 520 MeV (150 µA av.) Cyclotron</a:t>
            </a:r>
          </a:p>
        </p:txBody>
      </p:sp>
      <p:sp>
        <p:nvSpPr>
          <p:cNvPr id="11" name="TextBox 10">
            <a:extLst>
              <a:ext uri="{FF2B5EF4-FFF2-40B4-BE49-F238E27FC236}">
                <a16:creationId xmlns:a16="http://schemas.microsoft.com/office/drawing/2014/main" id="{70EA1FF2-8770-3F9E-65EC-F7392E16E44E}"/>
              </a:ext>
            </a:extLst>
          </p:cNvPr>
          <p:cNvSpPr txBox="1"/>
          <p:nvPr/>
        </p:nvSpPr>
        <p:spPr>
          <a:xfrm>
            <a:off x="4444773" y="6308742"/>
            <a:ext cx="1493486" cy="307777"/>
          </a:xfrm>
          <a:prstGeom prst="rect">
            <a:avLst/>
          </a:prstGeom>
          <a:noFill/>
        </p:spPr>
        <p:txBody>
          <a:bodyPr wrap="none" rtlCol="0">
            <a:spAutoFit/>
          </a:bodyPr>
          <a:lstStyle/>
          <a:p>
            <a:r>
              <a:rPr lang="en-GB" sz="1400" dirty="0">
                <a:solidFill>
                  <a:schemeClr val="tx2"/>
                </a:solidFill>
              </a:rPr>
              <a:t>Cyclotron Patent</a:t>
            </a:r>
          </a:p>
        </p:txBody>
      </p:sp>
      <p:sp>
        <p:nvSpPr>
          <p:cNvPr id="3" name="Slide Number Placeholder 2">
            <a:extLst>
              <a:ext uri="{FF2B5EF4-FFF2-40B4-BE49-F238E27FC236}">
                <a16:creationId xmlns:a16="http://schemas.microsoft.com/office/drawing/2014/main" id="{2BC5191F-553D-2BA5-FD3E-AB7B9859195B}"/>
              </a:ext>
            </a:extLst>
          </p:cNvPr>
          <p:cNvSpPr>
            <a:spLocks noGrp="1"/>
          </p:cNvSpPr>
          <p:nvPr>
            <p:ph type="sldNum" sz="quarter" idx="12"/>
          </p:nvPr>
        </p:nvSpPr>
        <p:spPr/>
        <p:txBody>
          <a:bodyPr/>
          <a:lstStyle/>
          <a:p>
            <a:fld id="{A013DEDB-DB85-41B3-8D5A-3663735CBEC3}" type="slidenum">
              <a:rPr lang="en-GB" smtClean="0"/>
              <a:t>7</a:t>
            </a:fld>
            <a:endParaRPr lang="en-GB"/>
          </a:p>
        </p:txBody>
      </p:sp>
    </p:spTree>
    <p:extLst>
      <p:ext uri="{BB962C8B-B14F-4D97-AF65-F5344CB8AC3E}">
        <p14:creationId xmlns:p14="http://schemas.microsoft.com/office/powerpoint/2010/main" val="214825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541C5-51F9-F83E-5203-C2D2A5EBED84}"/>
              </a:ext>
            </a:extLst>
          </p:cNvPr>
          <p:cNvSpPr>
            <a:spLocks noGrp="1"/>
          </p:cNvSpPr>
          <p:nvPr>
            <p:ph type="title"/>
          </p:nvPr>
        </p:nvSpPr>
        <p:spPr/>
        <p:txBody>
          <a:bodyPr>
            <a:noAutofit/>
          </a:bodyPr>
          <a:lstStyle/>
          <a:p>
            <a:r>
              <a:rPr lang="en-GB" sz="3200" dirty="0"/>
              <a:t>1929-1932: Electrostatic Acceleration</a:t>
            </a:r>
          </a:p>
        </p:txBody>
      </p:sp>
      <p:pic>
        <p:nvPicPr>
          <p:cNvPr id="4" name="Picture 3">
            <a:hlinkClick r:id="rId3"/>
            <a:extLst>
              <a:ext uri="{FF2B5EF4-FFF2-40B4-BE49-F238E27FC236}">
                <a16:creationId xmlns:a16="http://schemas.microsoft.com/office/drawing/2014/main" id="{7D863763-CAB5-8872-A4C3-ED475EA6972F}"/>
              </a:ext>
            </a:extLst>
          </p:cNvPr>
          <p:cNvPicPr>
            <a:picLocks noChangeAspect="1"/>
          </p:cNvPicPr>
          <p:nvPr/>
        </p:nvPicPr>
        <p:blipFill>
          <a:blip r:embed="rId4"/>
          <a:stretch>
            <a:fillRect/>
          </a:stretch>
        </p:blipFill>
        <p:spPr>
          <a:xfrm>
            <a:off x="2485732" y="740832"/>
            <a:ext cx="2887503" cy="3581400"/>
          </a:xfrm>
          <a:prstGeom prst="rect">
            <a:avLst/>
          </a:prstGeom>
        </p:spPr>
      </p:pic>
      <p:pic>
        <p:nvPicPr>
          <p:cNvPr id="5" name="Picture 4">
            <a:hlinkClick r:id="rId5"/>
            <a:extLst>
              <a:ext uri="{FF2B5EF4-FFF2-40B4-BE49-F238E27FC236}">
                <a16:creationId xmlns:a16="http://schemas.microsoft.com/office/drawing/2014/main" id="{49691367-F7D9-CBBF-CC05-2A08A27AAE93}"/>
              </a:ext>
            </a:extLst>
          </p:cNvPr>
          <p:cNvPicPr>
            <a:picLocks noChangeAspect="1"/>
          </p:cNvPicPr>
          <p:nvPr/>
        </p:nvPicPr>
        <p:blipFill>
          <a:blip r:embed="rId6"/>
          <a:stretch>
            <a:fillRect/>
          </a:stretch>
        </p:blipFill>
        <p:spPr>
          <a:xfrm>
            <a:off x="226060" y="740832"/>
            <a:ext cx="2150958" cy="3584930"/>
          </a:xfrm>
          <a:prstGeom prst="rect">
            <a:avLst/>
          </a:prstGeom>
        </p:spPr>
      </p:pic>
      <p:pic>
        <p:nvPicPr>
          <p:cNvPr id="7" name="Picture 6">
            <a:hlinkClick r:id="rId7"/>
            <a:extLst>
              <a:ext uri="{FF2B5EF4-FFF2-40B4-BE49-F238E27FC236}">
                <a16:creationId xmlns:a16="http://schemas.microsoft.com/office/drawing/2014/main" id="{079BC002-ED19-2255-6412-1CD82EF4AF5E}"/>
              </a:ext>
            </a:extLst>
          </p:cNvPr>
          <p:cNvPicPr>
            <a:picLocks noChangeAspect="1"/>
          </p:cNvPicPr>
          <p:nvPr/>
        </p:nvPicPr>
        <p:blipFill>
          <a:blip r:embed="rId8"/>
          <a:stretch>
            <a:fillRect/>
          </a:stretch>
        </p:blipFill>
        <p:spPr>
          <a:xfrm>
            <a:off x="9602174" y="2692488"/>
            <a:ext cx="2384847" cy="3885423"/>
          </a:xfrm>
          <a:prstGeom prst="rect">
            <a:avLst/>
          </a:prstGeom>
        </p:spPr>
      </p:pic>
      <p:pic>
        <p:nvPicPr>
          <p:cNvPr id="6" name="Picture 5">
            <a:hlinkClick r:id="rId9"/>
            <a:extLst>
              <a:ext uri="{FF2B5EF4-FFF2-40B4-BE49-F238E27FC236}">
                <a16:creationId xmlns:a16="http://schemas.microsoft.com/office/drawing/2014/main" id="{E3150F6C-D66D-714D-6C00-373FD9FC26CD}"/>
              </a:ext>
            </a:extLst>
          </p:cNvPr>
          <p:cNvPicPr>
            <a:picLocks noChangeAspect="1"/>
          </p:cNvPicPr>
          <p:nvPr/>
        </p:nvPicPr>
        <p:blipFill>
          <a:blip r:embed="rId10"/>
          <a:stretch>
            <a:fillRect/>
          </a:stretch>
        </p:blipFill>
        <p:spPr>
          <a:xfrm>
            <a:off x="6584275" y="2566537"/>
            <a:ext cx="2857499" cy="4034961"/>
          </a:xfrm>
          <a:prstGeom prst="rect">
            <a:avLst/>
          </a:prstGeom>
        </p:spPr>
      </p:pic>
      <p:sp>
        <p:nvSpPr>
          <p:cNvPr id="10" name="TextBox 9">
            <a:extLst>
              <a:ext uri="{FF2B5EF4-FFF2-40B4-BE49-F238E27FC236}">
                <a16:creationId xmlns:a16="http://schemas.microsoft.com/office/drawing/2014/main" id="{E9B94660-0343-A144-50D2-203BEEDDF69A}"/>
              </a:ext>
            </a:extLst>
          </p:cNvPr>
          <p:cNvSpPr txBox="1"/>
          <p:nvPr/>
        </p:nvSpPr>
        <p:spPr>
          <a:xfrm rot="16200000">
            <a:off x="3856116" y="2611209"/>
            <a:ext cx="3259739" cy="369332"/>
          </a:xfrm>
          <a:prstGeom prst="rect">
            <a:avLst/>
          </a:prstGeom>
          <a:noFill/>
        </p:spPr>
        <p:txBody>
          <a:bodyPr wrap="none" rtlCol="0">
            <a:spAutoFit/>
          </a:bodyPr>
          <a:lstStyle/>
          <a:p>
            <a:r>
              <a:rPr lang="en-GB" dirty="0">
                <a:solidFill>
                  <a:schemeClr val="accent2"/>
                </a:solidFill>
              </a:rPr>
              <a:t>R. J. Van De Graaff </a:t>
            </a:r>
            <a:r>
              <a:rPr lang="en-GB" sz="1200" dirty="0">
                <a:solidFill>
                  <a:schemeClr val="accent2"/>
                </a:solidFill>
              </a:rPr>
              <a:t>(+ K. T. Compton)</a:t>
            </a:r>
            <a:endParaRPr lang="en-GB" dirty="0">
              <a:solidFill>
                <a:schemeClr val="accent2"/>
              </a:solidFill>
            </a:endParaRPr>
          </a:p>
        </p:txBody>
      </p:sp>
      <p:sp>
        <p:nvSpPr>
          <p:cNvPr id="11" name="TextBox 10">
            <a:extLst>
              <a:ext uri="{FF2B5EF4-FFF2-40B4-BE49-F238E27FC236}">
                <a16:creationId xmlns:a16="http://schemas.microsoft.com/office/drawing/2014/main" id="{08D1A78C-9772-0769-8957-915FB0121A11}"/>
              </a:ext>
            </a:extLst>
          </p:cNvPr>
          <p:cNvSpPr txBox="1"/>
          <p:nvPr/>
        </p:nvSpPr>
        <p:spPr>
          <a:xfrm rot="16200000">
            <a:off x="8044150" y="5981683"/>
            <a:ext cx="1119602" cy="276999"/>
          </a:xfrm>
          <a:prstGeom prst="rect">
            <a:avLst/>
          </a:prstGeom>
          <a:noFill/>
        </p:spPr>
        <p:txBody>
          <a:bodyPr wrap="none" rtlCol="0">
            <a:spAutoFit/>
          </a:bodyPr>
          <a:lstStyle/>
          <a:p>
            <a:r>
              <a:rPr lang="en-GB" sz="1200" dirty="0">
                <a:solidFill>
                  <a:schemeClr val="accent2"/>
                </a:solidFill>
              </a:rPr>
              <a:t>E. T. S. Walton</a:t>
            </a:r>
          </a:p>
        </p:txBody>
      </p:sp>
      <p:sp>
        <p:nvSpPr>
          <p:cNvPr id="16" name="TextBox 15">
            <a:extLst>
              <a:ext uri="{FF2B5EF4-FFF2-40B4-BE49-F238E27FC236}">
                <a16:creationId xmlns:a16="http://schemas.microsoft.com/office/drawing/2014/main" id="{65D132A9-BFCF-C029-C5D9-C71D4A2D9A93}"/>
              </a:ext>
            </a:extLst>
          </p:cNvPr>
          <p:cNvSpPr txBox="1"/>
          <p:nvPr/>
        </p:nvSpPr>
        <p:spPr>
          <a:xfrm>
            <a:off x="5952132" y="2269923"/>
            <a:ext cx="3485455" cy="307777"/>
          </a:xfrm>
          <a:prstGeom prst="rect">
            <a:avLst/>
          </a:prstGeom>
          <a:noFill/>
        </p:spPr>
        <p:txBody>
          <a:bodyPr wrap="square" rtlCol="0">
            <a:spAutoFit/>
          </a:bodyPr>
          <a:lstStyle/>
          <a:p>
            <a:r>
              <a:rPr lang="en-GB" sz="1400" dirty="0">
                <a:solidFill>
                  <a:schemeClr val="accent2"/>
                </a:solidFill>
              </a:rPr>
              <a:t>E. T. S. Walton, </a:t>
            </a:r>
            <a:r>
              <a:rPr lang="en-GB" sz="1100" dirty="0">
                <a:solidFill>
                  <a:schemeClr val="accent2"/>
                </a:solidFill>
              </a:rPr>
              <a:t>(E. Rutherford), </a:t>
            </a:r>
            <a:r>
              <a:rPr lang="en-GB" sz="1400" dirty="0">
                <a:solidFill>
                  <a:schemeClr val="accent2"/>
                </a:solidFill>
              </a:rPr>
              <a:t>J. D. Cockcroft</a:t>
            </a:r>
          </a:p>
        </p:txBody>
      </p:sp>
      <p:pic>
        <p:nvPicPr>
          <p:cNvPr id="1028" name="Picture 4" descr="CCtri_10_07">
            <a:extLst>
              <a:ext uri="{FF2B5EF4-FFF2-40B4-BE49-F238E27FC236}">
                <a16:creationId xmlns:a16="http://schemas.microsoft.com/office/drawing/2014/main" id="{FE57ECE4-3B36-41CE-35AB-2F5D6C405B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5735" y="740832"/>
            <a:ext cx="3430369" cy="15665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268867D-66FE-293F-3DC0-C4363AA09AEA}"/>
              </a:ext>
            </a:extLst>
          </p:cNvPr>
          <p:cNvSpPr txBox="1"/>
          <p:nvPr/>
        </p:nvSpPr>
        <p:spPr>
          <a:xfrm>
            <a:off x="145183" y="515215"/>
            <a:ext cx="3121752" cy="276999"/>
          </a:xfrm>
          <a:prstGeom prst="rect">
            <a:avLst/>
          </a:prstGeom>
          <a:noFill/>
        </p:spPr>
        <p:txBody>
          <a:bodyPr wrap="none" rtlCol="0">
            <a:spAutoFit/>
          </a:bodyPr>
          <a:lstStyle/>
          <a:p>
            <a:r>
              <a:rPr lang="en-GB" sz="1200" dirty="0">
                <a:solidFill>
                  <a:schemeClr val="tx2"/>
                </a:solidFill>
              </a:rPr>
              <a:t>Van De Graaf Electrostatic Generator Patent</a:t>
            </a:r>
          </a:p>
        </p:txBody>
      </p:sp>
      <p:sp>
        <p:nvSpPr>
          <p:cNvPr id="18" name="TextBox 17">
            <a:extLst>
              <a:ext uri="{FF2B5EF4-FFF2-40B4-BE49-F238E27FC236}">
                <a16:creationId xmlns:a16="http://schemas.microsoft.com/office/drawing/2014/main" id="{8AA21FE2-AB9E-CDA8-A06B-39931D3FC3DA}"/>
              </a:ext>
            </a:extLst>
          </p:cNvPr>
          <p:cNvSpPr txBox="1"/>
          <p:nvPr/>
        </p:nvSpPr>
        <p:spPr>
          <a:xfrm>
            <a:off x="8686088" y="6541484"/>
            <a:ext cx="3422732" cy="276999"/>
          </a:xfrm>
          <a:prstGeom prst="rect">
            <a:avLst/>
          </a:prstGeom>
          <a:noFill/>
        </p:spPr>
        <p:txBody>
          <a:bodyPr wrap="none" rtlCol="0">
            <a:spAutoFit/>
          </a:bodyPr>
          <a:lstStyle/>
          <a:p>
            <a:r>
              <a:rPr lang="en-GB" sz="1200" dirty="0">
                <a:solidFill>
                  <a:schemeClr val="tx2"/>
                </a:solidFill>
              </a:rPr>
              <a:t>Cockcroft Walton Electrostatic Generator Patent</a:t>
            </a:r>
          </a:p>
        </p:txBody>
      </p:sp>
      <p:sp>
        <p:nvSpPr>
          <p:cNvPr id="3" name="Slide Number Placeholder 2">
            <a:extLst>
              <a:ext uri="{FF2B5EF4-FFF2-40B4-BE49-F238E27FC236}">
                <a16:creationId xmlns:a16="http://schemas.microsoft.com/office/drawing/2014/main" id="{EF47BEA0-0F09-27B6-940C-9CF9BE7D6B5E}"/>
              </a:ext>
            </a:extLst>
          </p:cNvPr>
          <p:cNvSpPr>
            <a:spLocks noGrp="1"/>
          </p:cNvSpPr>
          <p:nvPr>
            <p:ph type="sldNum" sz="quarter" idx="12"/>
          </p:nvPr>
        </p:nvSpPr>
        <p:spPr/>
        <p:txBody>
          <a:bodyPr/>
          <a:lstStyle/>
          <a:p>
            <a:fld id="{A013DEDB-DB85-41B3-8D5A-3663735CBEC3}" type="slidenum">
              <a:rPr lang="en-GB" smtClean="0"/>
              <a:t>8</a:t>
            </a:fld>
            <a:endParaRPr lang="en-GB"/>
          </a:p>
        </p:txBody>
      </p:sp>
    </p:spTree>
    <p:extLst>
      <p:ext uri="{BB962C8B-B14F-4D97-AF65-F5344CB8AC3E}">
        <p14:creationId xmlns:p14="http://schemas.microsoft.com/office/powerpoint/2010/main" val="369108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DF7B-5E14-EC37-DCED-CE12B6D98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C5836-8E6E-4622-6A5E-FEBEF5AD35B5}"/>
              </a:ext>
            </a:extLst>
          </p:cNvPr>
          <p:cNvSpPr>
            <a:spLocks noGrp="1"/>
          </p:cNvSpPr>
          <p:nvPr>
            <p:ph type="title"/>
          </p:nvPr>
        </p:nvSpPr>
        <p:spPr/>
        <p:txBody>
          <a:bodyPr>
            <a:noAutofit/>
          </a:bodyPr>
          <a:lstStyle/>
          <a:p>
            <a:r>
              <a:rPr lang="en-GB" sz="3200" dirty="0"/>
              <a:t>1929-1932: Electrostatic Acceleration</a:t>
            </a:r>
          </a:p>
        </p:txBody>
      </p:sp>
      <p:pic>
        <p:nvPicPr>
          <p:cNvPr id="4" name="Picture 3">
            <a:hlinkClick r:id="rId3"/>
            <a:extLst>
              <a:ext uri="{FF2B5EF4-FFF2-40B4-BE49-F238E27FC236}">
                <a16:creationId xmlns:a16="http://schemas.microsoft.com/office/drawing/2014/main" id="{B27E485D-0CCD-9AAD-DCA0-39E4E4341702}"/>
              </a:ext>
            </a:extLst>
          </p:cNvPr>
          <p:cNvPicPr>
            <a:picLocks noChangeAspect="1"/>
          </p:cNvPicPr>
          <p:nvPr/>
        </p:nvPicPr>
        <p:blipFill>
          <a:blip r:embed="rId4"/>
          <a:stretch>
            <a:fillRect/>
          </a:stretch>
        </p:blipFill>
        <p:spPr>
          <a:xfrm>
            <a:off x="2485732" y="740832"/>
            <a:ext cx="2887503" cy="3581400"/>
          </a:xfrm>
          <a:prstGeom prst="rect">
            <a:avLst/>
          </a:prstGeom>
        </p:spPr>
      </p:pic>
      <p:pic>
        <p:nvPicPr>
          <p:cNvPr id="5" name="Picture 4">
            <a:hlinkClick r:id="rId5"/>
            <a:extLst>
              <a:ext uri="{FF2B5EF4-FFF2-40B4-BE49-F238E27FC236}">
                <a16:creationId xmlns:a16="http://schemas.microsoft.com/office/drawing/2014/main" id="{0622BBAC-B6D9-1EC8-974B-83BD55C398F3}"/>
              </a:ext>
            </a:extLst>
          </p:cNvPr>
          <p:cNvPicPr>
            <a:picLocks noChangeAspect="1"/>
          </p:cNvPicPr>
          <p:nvPr/>
        </p:nvPicPr>
        <p:blipFill>
          <a:blip r:embed="rId6"/>
          <a:stretch>
            <a:fillRect/>
          </a:stretch>
        </p:blipFill>
        <p:spPr>
          <a:xfrm>
            <a:off x="226060" y="740832"/>
            <a:ext cx="2150958" cy="3584930"/>
          </a:xfrm>
          <a:prstGeom prst="rect">
            <a:avLst/>
          </a:prstGeom>
        </p:spPr>
      </p:pic>
      <p:pic>
        <p:nvPicPr>
          <p:cNvPr id="7" name="Picture 6">
            <a:hlinkClick r:id="rId7"/>
            <a:extLst>
              <a:ext uri="{FF2B5EF4-FFF2-40B4-BE49-F238E27FC236}">
                <a16:creationId xmlns:a16="http://schemas.microsoft.com/office/drawing/2014/main" id="{7ED03A9B-5FDD-661D-2C4D-FF9DE5EE9E7C}"/>
              </a:ext>
            </a:extLst>
          </p:cNvPr>
          <p:cNvPicPr>
            <a:picLocks noChangeAspect="1"/>
          </p:cNvPicPr>
          <p:nvPr/>
        </p:nvPicPr>
        <p:blipFill>
          <a:blip r:embed="rId8"/>
          <a:stretch>
            <a:fillRect/>
          </a:stretch>
        </p:blipFill>
        <p:spPr>
          <a:xfrm>
            <a:off x="9602174" y="2692488"/>
            <a:ext cx="2384847" cy="3885423"/>
          </a:xfrm>
          <a:prstGeom prst="rect">
            <a:avLst/>
          </a:prstGeom>
        </p:spPr>
      </p:pic>
      <p:pic>
        <p:nvPicPr>
          <p:cNvPr id="8" name="Picture 7">
            <a:hlinkClick r:id="rId9"/>
            <a:extLst>
              <a:ext uri="{FF2B5EF4-FFF2-40B4-BE49-F238E27FC236}">
                <a16:creationId xmlns:a16="http://schemas.microsoft.com/office/drawing/2014/main" id="{28BF7779-72A9-FEB4-EE06-1B9116B1C266}"/>
              </a:ext>
            </a:extLst>
          </p:cNvPr>
          <p:cNvPicPr>
            <a:picLocks noChangeAspect="1"/>
          </p:cNvPicPr>
          <p:nvPr/>
        </p:nvPicPr>
        <p:blipFill>
          <a:blip r:embed="rId10"/>
          <a:stretch>
            <a:fillRect/>
          </a:stretch>
        </p:blipFill>
        <p:spPr>
          <a:xfrm>
            <a:off x="329107" y="4529259"/>
            <a:ext cx="4044193" cy="2106351"/>
          </a:xfrm>
          <a:prstGeom prst="rect">
            <a:avLst/>
          </a:prstGeom>
        </p:spPr>
      </p:pic>
      <p:pic>
        <p:nvPicPr>
          <p:cNvPr id="6" name="Picture 5">
            <a:hlinkClick r:id="rId11"/>
            <a:extLst>
              <a:ext uri="{FF2B5EF4-FFF2-40B4-BE49-F238E27FC236}">
                <a16:creationId xmlns:a16="http://schemas.microsoft.com/office/drawing/2014/main" id="{0C7631E7-BE58-215E-16F3-ACF6D4732B9C}"/>
              </a:ext>
            </a:extLst>
          </p:cNvPr>
          <p:cNvPicPr>
            <a:picLocks noChangeAspect="1"/>
          </p:cNvPicPr>
          <p:nvPr/>
        </p:nvPicPr>
        <p:blipFill>
          <a:blip r:embed="rId12"/>
          <a:stretch>
            <a:fillRect/>
          </a:stretch>
        </p:blipFill>
        <p:spPr>
          <a:xfrm>
            <a:off x="6584275" y="2566537"/>
            <a:ext cx="2857499" cy="4034961"/>
          </a:xfrm>
          <a:prstGeom prst="rect">
            <a:avLst/>
          </a:prstGeom>
        </p:spPr>
      </p:pic>
      <p:sp>
        <p:nvSpPr>
          <p:cNvPr id="11" name="TextBox 10">
            <a:extLst>
              <a:ext uri="{FF2B5EF4-FFF2-40B4-BE49-F238E27FC236}">
                <a16:creationId xmlns:a16="http://schemas.microsoft.com/office/drawing/2014/main" id="{B42FBDFE-9EED-9659-3352-C54FCB38F6AE}"/>
              </a:ext>
            </a:extLst>
          </p:cNvPr>
          <p:cNvSpPr txBox="1"/>
          <p:nvPr/>
        </p:nvSpPr>
        <p:spPr>
          <a:xfrm rot="16200000">
            <a:off x="8044150" y="5981683"/>
            <a:ext cx="1119602" cy="276999"/>
          </a:xfrm>
          <a:prstGeom prst="rect">
            <a:avLst/>
          </a:prstGeom>
          <a:noFill/>
        </p:spPr>
        <p:txBody>
          <a:bodyPr wrap="none" rtlCol="0">
            <a:spAutoFit/>
          </a:bodyPr>
          <a:lstStyle/>
          <a:p>
            <a:r>
              <a:rPr lang="en-GB" sz="1200" dirty="0">
                <a:solidFill>
                  <a:schemeClr val="accent2"/>
                </a:solidFill>
              </a:rPr>
              <a:t>E. T. S. Walton</a:t>
            </a:r>
          </a:p>
        </p:txBody>
      </p:sp>
      <p:sp>
        <p:nvSpPr>
          <p:cNvPr id="12" name="TextBox 11">
            <a:extLst>
              <a:ext uri="{FF2B5EF4-FFF2-40B4-BE49-F238E27FC236}">
                <a16:creationId xmlns:a16="http://schemas.microsoft.com/office/drawing/2014/main" id="{8F6D9213-CB95-33B2-1F14-6918940E73E4}"/>
              </a:ext>
            </a:extLst>
          </p:cNvPr>
          <p:cNvSpPr txBox="1"/>
          <p:nvPr/>
        </p:nvSpPr>
        <p:spPr>
          <a:xfrm rot="16200000">
            <a:off x="10877208" y="1475252"/>
            <a:ext cx="2337499" cy="246221"/>
          </a:xfrm>
          <a:prstGeom prst="rect">
            <a:avLst/>
          </a:prstGeom>
          <a:noFill/>
        </p:spPr>
        <p:txBody>
          <a:bodyPr wrap="none" rtlCol="0">
            <a:spAutoFit/>
          </a:bodyPr>
          <a:lstStyle/>
          <a:p>
            <a:r>
              <a:rPr lang="en-GB" sz="1000" dirty="0">
                <a:solidFill>
                  <a:schemeClr val="accent4"/>
                </a:solidFill>
              </a:rPr>
              <a:t>ISIS 665 kV (0.5 mA) Cockcroft Walton</a:t>
            </a:r>
          </a:p>
        </p:txBody>
      </p:sp>
      <p:sp>
        <p:nvSpPr>
          <p:cNvPr id="13" name="TextBox 12">
            <a:extLst>
              <a:ext uri="{FF2B5EF4-FFF2-40B4-BE49-F238E27FC236}">
                <a16:creationId xmlns:a16="http://schemas.microsoft.com/office/drawing/2014/main" id="{C249DF6F-AB92-83B5-0604-E6DD7745787E}"/>
              </a:ext>
            </a:extLst>
          </p:cNvPr>
          <p:cNvSpPr txBox="1"/>
          <p:nvPr/>
        </p:nvSpPr>
        <p:spPr>
          <a:xfrm rot="16200000">
            <a:off x="-820455" y="5541626"/>
            <a:ext cx="2138727" cy="261610"/>
          </a:xfrm>
          <a:prstGeom prst="rect">
            <a:avLst/>
          </a:prstGeom>
          <a:noFill/>
        </p:spPr>
        <p:txBody>
          <a:bodyPr wrap="none" rtlCol="0">
            <a:spAutoFit/>
          </a:bodyPr>
          <a:lstStyle/>
          <a:p>
            <a:r>
              <a:rPr lang="en-GB" sz="1100" dirty="0">
                <a:solidFill>
                  <a:schemeClr val="accent4"/>
                </a:solidFill>
              </a:rPr>
              <a:t>BNL 15 MV (~µA) Tandem VDG</a:t>
            </a:r>
          </a:p>
        </p:txBody>
      </p:sp>
      <p:sp>
        <p:nvSpPr>
          <p:cNvPr id="16" name="TextBox 15">
            <a:extLst>
              <a:ext uri="{FF2B5EF4-FFF2-40B4-BE49-F238E27FC236}">
                <a16:creationId xmlns:a16="http://schemas.microsoft.com/office/drawing/2014/main" id="{7540993F-3FB9-D53D-66A4-98AF54055CF8}"/>
              </a:ext>
            </a:extLst>
          </p:cNvPr>
          <p:cNvSpPr txBox="1"/>
          <p:nvPr/>
        </p:nvSpPr>
        <p:spPr>
          <a:xfrm>
            <a:off x="5952132" y="2269923"/>
            <a:ext cx="3485455" cy="307777"/>
          </a:xfrm>
          <a:prstGeom prst="rect">
            <a:avLst/>
          </a:prstGeom>
          <a:noFill/>
        </p:spPr>
        <p:txBody>
          <a:bodyPr wrap="square" rtlCol="0">
            <a:spAutoFit/>
          </a:bodyPr>
          <a:lstStyle/>
          <a:p>
            <a:r>
              <a:rPr lang="en-GB" sz="1400" dirty="0">
                <a:solidFill>
                  <a:schemeClr val="accent2"/>
                </a:solidFill>
              </a:rPr>
              <a:t>E. T. S. Walton, </a:t>
            </a:r>
            <a:r>
              <a:rPr lang="en-GB" sz="1100" dirty="0">
                <a:solidFill>
                  <a:schemeClr val="accent2"/>
                </a:solidFill>
              </a:rPr>
              <a:t>(E. Rutherford), </a:t>
            </a:r>
            <a:r>
              <a:rPr lang="en-GB" sz="1400" dirty="0">
                <a:solidFill>
                  <a:schemeClr val="accent2"/>
                </a:solidFill>
              </a:rPr>
              <a:t>J. D. Cockcroft</a:t>
            </a:r>
          </a:p>
        </p:txBody>
      </p:sp>
      <p:pic>
        <p:nvPicPr>
          <p:cNvPr id="1028" name="Picture 4" descr="CCtri_10_07">
            <a:extLst>
              <a:ext uri="{FF2B5EF4-FFF2-40B4-BE49-F238E27FC236}">
                <a16:creationId xmlns:a16="http://schemas.microsoft.com/office/drawing/2014/main" id="{5CA53ABC-B0CB-A478-B9E1-98F93F7FAF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5735" y="740832"/>
            <a:ext cx="3430369" cy="15665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8CEE5C1-BC2A-A344-A07E-D5EB9A77BD4F}"/>
              </a:ext>
            </a:extLst>
          </p:cNvPr>
          <p:cNvSpPr txBox="1"/>
          <p:nvPr/>
        </p:nvSpPr>
        <p:spPr>
          <a:xfrm>
            <a:off x="145183" y="515215"/>
            <a:ext cx="3121752" cy="276999"/>
          </a:xfrm>
          <a:prstGeom prst="rect">
            <a:avLst/>
          </a:prstGeom>
          <a:noFill/>
        </p:spPr>
        <p:txBody>
          <a:bodyPr wrap="none" rtlCol="0">
            <a:spAutoFit/>
          </a:bodyPr>
          <a:lstStyle/>
          <a:p>
            <a:r>
              <a:rPr lang="en-GB" sz="1200" dirty="0">
                <a:solidFill>
                  <a:schemeClr val="tx2"/>
                </a:solidFill>
              </a:rPr>
              <a:t>Van De Graaf Electrostatic Generator Patent</a:t>
            </a:r>
          </a:p>
        </p:txBody>
      </p:sp>
      <p:sp>
        <p:nvSpPr>
          <p:cNvPr id="18" name="TextBox 17">
            <a:extLst>
              <a:ext uri="{FF2B5EF4-FFF2-40B4-BE49-F238E27FC236}">
                <a16:creationId xmlns:a16="http://schemas.microsoft.com/office/drawing/2014/main" id="{2843D19F-7560-D49F-DEE1-A5E7FC714331}"/>
              </a:ext>
            </a:extLst>
          </p:cNvPr>
          <p:cNvSpPr txBox="1"/>
          <p:nvPr/>
        </p:nvSpPr>
        <p:spPr>
          <a:xfrm>
            <a:off x="8686088" y="6541484"/>
            <a:ext cx="3422732" cy="276999"/>
          </a:xfrm>
          <a:prstGeom prst="rect">
            <a:avLst/>
          </a:prstGeom>
          <a:noFill/>
        </p:spPr>
        <p:txBody>
          <a:bodyPr wrap="none" rtlCol="0">
            <a:spAutoFit/>
          </a:bodyPr>
          <a:lstStyle/>
          <a:p>
            <a:r>
              <a:rPr lang="en-GB" sz="1200" dirty="0">
                <a:solidFill>
                  <a:schemeClr val="tx2"/>
                </a:solidFill>
              </a:rPr>
              <a:t>Cockcroft Walton Electrostatic Generator Patent</a:t>
            </a:r>
          </a:p>
        </p:txBody>
      </p:sp>
      <p:pic>
        <p:nvPicPr>
          <p:cNvPr id="1030" name="Picture 6" descr="A preview of asset 4191">
            <a:extLst>
              <a:ext uri="{FF2B5EF4-FFF2-40B4-BE49-F238E27FC236}">
                <a16:creationId xmlns:a16="http://schemas.microsoft.com/office/drawing/2014/main" id="{AB7F8191-4858-AE15-4973-8D033487A4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9794543" y="494710"/>
            <a:ext cx="1921107" cy="2424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DE2B9E-9A56-1DA0-06DB-B9D646E47753}"/>
              </a:ext>
            </a:extLst>
          </p:cNvPr>
          <p:cNvSpPr txBox="1"/>
          <p:nvPr/>
        </p:nvSpPr>
        <p:spPr>
          <a:xfrm rot="16200000">
            <a:off x="3856116" y="2611209"/>
            <a:ext cx="3259739" cy="369332"/>
          </a:xfrm>
          <a:prstGeom prst="rect">
            <a:avLst/>
          </a:prstGeom>
          <a:noFill/>
        </p:spPr>
        <p:txBody>
          <a:bodyPr wrap="none" rtlCol="0">
            <a:spAutoFit/>
          </a:bodyPr>
          <a:lstStyle/>
          <a:p>
            <a:r>
              <a:rPr lang="en-GB" dirty="0">
                <a:solidFill>
                  <a:schemeClr val="accent2"/>
                </a:solidFill>
              </a:rPr>
              <a:t>R. J. Van De Graaff </a:t>
            </a:r>
            <a:r>
              <a:rPr lang="en-GB" sz="1200" dirty="0">
                <a:solidFill>
                  <a:schemeClr val="accent2"/>
                </a:solidFill>
              </a:rPr>
              <a:t>(+ K. T. Compton)</a:t>
            </a:r>
            <a:endParaRPr lang="en-GB" dirty="0">
              <a:solidFill>
                <a:schemeClr val="accent2"/>
              </a:solidFill>
            </a:endParaRPr>
          </a:p>
        </p:txBody>
      </p:sp>
      <p:sp>
        <p:nvSpPr>
          <p:cNvPr id="9" name="Slide Number Placeholder 8">
            <a:extLst>
              <a:ext uri="{FF2B5EF4-FFF2-40B4-BE49-F238E27FC236}">
                <a16:creationId xmlns:a16="http://schemas.microsoft.com/office/drawing/2014/main" id="{E22C7F9E-3995-1C4C-F697-797065AAE9AE}"/>
              </a:ext>
            </a:extLst>
          </p:cNvPr>
          <p:cNvSpPr>
            <a:spLocks noGrp="1"/>
          </p:cNvSpPr>
          <p:nvPr>
            <p:ph type="sldNum" sz="quarter" idx="12"/>
          </p:nvPr>
        </p:nvSpPr>
        <p:spPr/>
        <p:txBody>
          <a:bodyPr/>
          <a:lstStyle/>
          <a:p>
            <a:fld id="{A013DEDB-DB85-41B3-8D5A-3663735CBEC3}" type="slidenum">
              <a:rPr lang="en-GB" smtClean="0"/>
              <a:t>9</a:t>
            </a:fld>
            <a:endParaRPr lang="en-GB"/>
          </a:p>
        </p:txBody>
      </p:sp>
    </p:spTree>
    <p:extLst>
      <p:ext uri="{BB962C8B-B14F-4D97-AF65-F5344CB8AC3E}">
        <p14:creationId xmlns:p14="http://schemas.microsoft.com/office/powerpoint/2010/main" val="1506575688"/>
      </p:ext>
    </p:extLst>
  </p:cSld>
  <p:clrMapOvr>
    <a:masterClrMapping/>
  </p:clrMapOvr>
</p:sld>
</file>

<file path=ppt/theme/theme1.xml><?xml version="1.0" encoding="utf-8"?>
<a:theme xmlns:a="http://schemas.openxmlformats.org/drawingml/2006/main" name="Office Theme">
  <a:themeElements>
    <a:clrScheme name="HR_Seminar">
      <a:dk1>
        <a:srgbClr val="6C3483"/>
      </a:dk1>
      <a:lt1>
        <a:srgbClr val="E8DAEF"/>
      </a:lt1>
      <a:dk2>
        <a:srgbClr val="0E2841"/>
      </a:dk2>
      <a:lt2>
        <a:srgbClr val="CFE8F3"/>
      </a:lt2>
      <a:accent1>
        <a:srgbClr val="2C6BAA"/>
      </a:accent1>
      <a:accent2>
        <a:srgbClr val="D35400"/>
      </a:accent2>
      <a:accent3>
        <a:srgbClr val="6C3483"/>
      </a:accent3>
      <a:accent4>
        <a:srgbClr val="117A65"/>
      </a:accent4>
      <a:accent5>
        <a:srgbClr val="D1F2EB"/>
      </a:accent5>
      <a:accent6>
        <a:srgbClr val="FAD7A0"/>
      </a:accent6>
      <a:hlink>
        <a:srgbClr val="00B0F0"/>
      </a:hlink>
      <a:folHlink>
        <a:srgbClr val="7030A0"/>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4688</TotalTime>
  <Words>6683</Words>
  <Application>Microsoft Office PowerPoint</Application>
  <PresentationFormat>Widescreen</PresentationFormat>
  <Paragraphs>730</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Aptos</vt:lpstr>
      <vt:lpstr>Arial</vt:lpstr>
      <vt:lpstr>Calibri Light</vt:lpstr>
      <vt:lpstr>Cambria Math</vt:lpstr>
      <vt:lpstr>Segoe UI</vt:lpstr>
      <vt:lpstr>Segoe UI Semibold</vt:lpstr>
      <vt:lpstr>Wingdings</vt:lpstr>
      <vt:lpstr>Office Theme</vt:lpstr>
      <vt:lpstr>Shaping Big Science</vt:lpstr>
      <vt:lpstr>The Journey</vt:lpstr>
      <vt:lpstr>Table-Top Discovery</vt:lpstr>
      <vt:lpstr>1928: Radio Frequency (Linear) Acceleration</vt:lpstr>
      <vt:lpstr>1928: Radio Frequency (Linear) Acceleration</vt:lpstr>
      <vt:lpstr>1929: Radio Frequency (Circular) Acceleration</vt:lpstr>
      <vt:lpstr>1929: Radio Frequency (Circular) Acceleration</vt:lpstr>
      <vt:lpstr>1929-1932: Electrostatic Acceleration</vt:lpstr>
      <vt:lpstr>1929-1932: Electrostatic Acceleration</vt:lpstr>
      <vt:lpstr>1930 – 1940 “He creates and destroys”</vt:lpstr>
      <vt:lpstr>1940 - 1945 Nobels to Nukes</vt:lpstr>
      <vt:lpstr>1946 AERE Harwell</vt:lpstr>
      <vt:lpstr>1954 CERN</vt:lpstr>
      <vt:lpstr>Flagships of Discovery</vt:lpstr>
      <vt:lpstr>PowerPoint Presentation</vt:lpstr>
      <vt:lpstr>PowerPoint Presentation</vt:lpstr>
      <vt:lpstr>CERN Impact</vt:lpstr>
      <vt:lpstr>CERN Flagship Timeline</vt:lpstr>
      <vt:lpstr>2005 European Strategy for Particle Physics</vt:lpstr>
      <vt:lpstr>2013 ESPPU #1</vt:lpstr>
      <vt:lpstr>2013 ESPPU #1</vt:lpstr>
      <vt:lpstr>2020 ESPPU #2</vt:lpstr>
      <vt:lpstr>2020 ESPPU #2</vt:lpstr>
      <vt:lpstr>CERN Flagship Timeline</vt:lpstr>
      <vt:lpstr>2026 ESPPU Process</vt:lpstr>
      <vt:lpstr>Community Collaboration</vt:lpstr>
      <vt:lpstr>Community Collaboration</vt:lpstr>
      <vt:lpstr>Accelerator Options</vt:lpstr>
      <vt:lpstr>Accelerator Options</vt:lpstr>
      <vt:lpstr>Assessment of Options</vt:lpstr>
      <vt:lpstr>2026 ESPPU #3</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Rafique, Haroon (STFC,RAL,ISIS)</dc:creator>
  <cp:lastModifiedBy>Rafique, Haroon (STFC,RAL,ISIS)</cp:lastModifiedBy>
  <cp:revision>435</cp:revision>
  <dcterms:created xsi:type="dcterms:W3CDTF">2026-01-06T10:46:26Z</dcterms:created>
  <dcterms:modified xsi:type="dcterms:W3CDTF">2026-01-15T12:31:13Z</dcterms:modified>
</cp:coreProperties>
</file>