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1"/>
  </p:notesMasterIdLst>
  <p:sldIdLst>
    <p:sldId id="256" r:id="rId5"/>
    <p:sldId id="453" r:id="rId6"/>
    <p:sldId id="450" r:id="rId7"/>
    <p:sldId id="443" r:id="rId8"/>
    <p:sldId id="457" r:id="rId9"/>
    <p:sldId id="455" r:id="rId10"/>
    <p:sldId id="456" r:id="rId11"/>
    <p:sldId id="460" r:id="rId12"/>
    <p:sldId id="461" r:id="rId13"/>
    <p:sldId id="442" r:id="rId14"/>
    <p:sldId id="462" r:id="rId15"/>
    <p:sldId id="468" r:id="rId16"/>
    <p:sldId id="467" r:id="rId17"/>
    <p:sldId id="466" r:id="rId18"/>
    <p:sldId id="448" r:id="rId19"/>
    <p:sldId id="464" r:id="rId20"/>
    <p:sldId id="469" r:id="rId21"/>
    <p:sldId id="463" r:id="rId22"/>
    <p:sldId id="470" r:id="rId23"/>
    <p:sldId id="474" r:id="rId24"/>
    <p:sldId id="475" r:id="rId25"/>
    <p:sldId id="440" r:id="rId26"/>
    <p:sldId id="441" r:id="rId27"/>
    <p:sldId id="471" r:id="rId28"/>
    <p:sldId id="472" r:id="rId29"/>
    <p:sldId id="47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5FB0"/>
    <a:srgbClr val="883689"/>
    <a:srgbClr val="7998CC"/>
    <a:srgbClr val="8FD4CB"/>
    <a:srgbClr val="FC8100"/>
    <a:srgbClr val="0C7BDC"/>
    <a:srgbClr val="BEE3B6"/>
    <a:srgbClr val="CC4C5B"/>
    <a:srgbClr val="E21315"/>
    <a:srgbClr val="FAC6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644728-4B67-410B-9B54-E36216A957DA}" v="139" dt="2025-12-10T08:30:29.825"/>
  </p1510:revLst>
</p1510:revInfo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4" autoAdjust="0"/>
    <p:restoredTop sz="74958" autoAdjust="0"/>
  </p:normalViewPr>
  <p:slideViewPr>
    <p:cSldViewPr snapToGrid="0">
      <p:cViewPr varScale="1">
        <p:scale>
          <a:sx n="111" d="100"/>
          <a:sy n="111" d="100"/>
        </p:scale>
        <p:origin x="1158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DIAMSANSERV01\nny37354$\Data\UserData\Richard_Cooper\Co(bpy)1.5(NO3)2\GS_131207_structures\131207_structure%20analysis%20crystals%20100%20to%2010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29420950527641"/>
          <c:y val="5.1400554097404488E-2"/>
          <c:w val="0.80896280413460908"/>
          <c:h val="0.67392834150448311"/>
        </c:manualLayout>
      </c:layout>
      <c:scatterChart>
        <c:scatterStyle val="lineMarker"/>
        <c:varyColors val="0"/>
        <c:ser>
          <c:idx val="0"/>
          <c:order val="0"/>
          <c:spPr>
            <a:ln w="19050">
              <a:solidFill>
                <a:sysClr val="windowText" lastClr="000000"/>
              </a:solidFill>
            </a:ln>
          </c:spPr>
          <c:marker>
            <c:symbol val="x"/>
            <c:size val="6"/>
            <c:spPr>
              <a:noFill/>
              <a:ln>
                <a:solidFill>
                  <a:sysClr val="windowText" lastClr="000000"/>
                </a:solidFill>
              </a:ln>
            </c:spPr>
          </c:marker>
          <c:dLbls>
            <c:dLbl>
              <c:idx val="1"/>
              <c:layout>
                <c:manualLayout>
                  <c:x val="-2.2753246753246789E-2"/>
                  <c:y val="-6.99190726159231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0A8-43EB-9CAE-1C9E44FA76ED}"/>
                </c:ext>
              </c:extLst>
            </c:dLbl>
            <c:dLbl>
              <c:idx val="4"/>
              <c:layout>
                <c:manualLayout>
                  <c:x val="-5.4372294372294471E-3"/>
                  <c:y val="-4.67709244677748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0A8-43EB-9CAE-1C9E44FA76ED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strRef>
              <c:f>Sheet1!$B$3:$B$9</c:f>
              <c:strCache>
                <c:ptCount val="7"/>
                <c:pt idx="0">
                  <c:v>gs_100</c:v>
                </c:pt>
                <c:pt idx="1">
                  <c:v>gs_101</c:v>
                </c:pt>
                <c:pt idx="2">
                  <c:v>gs_102_r1-4</c:v>
                </c:pt>
                <c:pt idx="3">
                  <c:v>gs_102_r5-8</c:v>
                </c:pt>
                <c:pt idx="4">
                  <c:v>gs_103</c:v>
                </c:pt>
                <c:pt idx="5">
                  <c:v>gs_104</c:v>
                </c:pt>
                <c:pt idx="6">
                  <c:v>gs_105</c:v>
                </c:pt>
              </c:strCache>
            </c:strRef>
          </c:xVal>
          <c:yVal>
            <c:numRef>
              <c:f>Sheet1!$L$3:$L$9</c:f>
              <c:numCache>
                <c:formatCode>General</c:formatCode>
                <c:ptCount val="7"/>
                <c:pt idx="0">
                  <c:v>128</c:v>
                </c:pt>
                <c:pt idx="1">
                  <c:v>20</c:v>
                </c:pt>
                <c:pt idx="2">
                  <c:v>16</c:v>
                </c:pt>
                <c:pt idx="3">
                  <c:v>15</c:v>
                </c:pt>
                <c:pt idx="4">
                  <c:v>19</c:v>
                </c:pt>
                <c:pt idx="5">
                  <c:v>190</c:v>
                </c:pt>
                <c:pt idx="6">
                  <c:v>187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0A8-43EB-9CAE-1C9E44FA76E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191963656"/>
        <c:axId val="264812880"/>
      </c:scatterChart>
      <c:valAx>
        <c:axId val="191963656"/>
        <c:scaling>
          <c:orientation val="minMax"/>
          <c:max val="8"/>
          <c:min val="0"/>
        </c:scaling>
        <c:delete val="0"/>
        <c:axPos val="b"/>
        <c:numFmt formatCode="@" sourceLinked="0"/>
        <c:majorTickMark val="out"/>
        <c:minorTickMark val="in"/>
        <c:tickLblPos val="none"/>
        <c:spPr>
          <a:ln>
            <a:solidFill>
              <a:sysClr val="windowText" lastClr="000000"/>
            </a:solidFill>
          </a:ln>
        </c:spPr>
        <c:crossAx val="264812880"/>
        <c:crosses val="autoZero"/>
        <c:crossBetween val="midCat"/>
        <c:majorUnit val="1"/>
        <c:minorUnit val="0.5"/>
      </c:valAx>
      <c:valAx>
        <c:axId val="264812880"/>
        <c:scaling>
          <c:orientation val="minMax"/>
          <c:max val="240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 Electron</a:t>
                </a:r>
                <a:r>
                  <a:rPr lang="en-GB" baseline="0"/>
                  <a:t> </a:t>
                </a:r>
                <a:r>
                  <a:rPr lang="en-GB"/>
                  <a:t>in pore (platon s</a:t>
                </a:r>
                <a:r>
                  <a:rPr lang="en-GB" sz="1000" b="1" i="0" u="none" strike="noStrike" baseline="0"/>
                  <a:t>queeze)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1.9187096881028671E-2"/>
              <c:y val="0.22999975238944209"/>
            </c:manualLayout>
          </c:layout>
          <c:overlay val="0"/>
        </c:title>
        <c:numFmt formatCode="General" sourceLinked="1"/>
        <c:majorTickMark val="out"/>
        <c:minorTickMark val="out"/>
        <c:tickLblPos val="nextTo"/>
        <c:spPr>
          <a:ln>
            <a:solidFill>
              <a:schemeClr val="tx1"/>
            </a:solidFill>
          </a:ln>
        </c:spPr>
        <c:crossAx val="191963656"/>
        <c:crosses val="autoZero"/>
        <c:crossBetween val="midCat"/>
        <c:majorUnit val="20"/>
        <c:minorUnit val="10"/>
      </c:valAx>
      <c:spPr>
        <a:noFill/>
      </c:spPr>
    </c:plotArea>
    <c:plotVisOnly val="1"/>
    <c:dispBlanksAs val="gap"/>
    <c:showDLblsOverMax val="0"/>
  </c:chart>
  <c:spPr>
    <a:noFill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A2646-9839-4630-93A2-10735B2F8AE6}" type="datetimeFigureOut">
              <a:rPr lang="en-GB" smtClean="0"/>
              <a:t>10/12/2025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985B6-FEF8-49F2-877B-173619A2F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6401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985B6-FEF8-49F2-877B-173619A2F67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787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ea typeface="Calibri"/>
                <a:cs typeface="Calibri"/>
              </a:rPr>
              <a:t>Porous Coordination Polymers (PCPs)</a:t>
            </a:r>
            <a:br>
              <a:rPr lang="en-GB" dirty="0">
                <a:ea typeface="Calibri"/>
                <a:cs typeface="Calibri"/>
              </a:rPr>
            </a:br>
            <a:br>
              <a:rPr lang="en-GB" dirty="0">
                <a:ea typeface="Calibri"/>
                <a:cs typeface="Calibri"/>
              </a:rPr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1997  flexible frameworks </a:t>
            </a:r>
          </a:p>
          <a:p>
            <a:pPr>
              <a:defRPr/>
            </a:pPr>
            <a:br>
              <a:rPr lang="en-GB" dirty="0"/>
            </a:br>
            <a:r>
              <a:rPr lang="en-GB" b="1" dirty="0"/>
              <a:t>“soft porous crystals”</a:t>
            </a:r>
            <a:r>
              <a:rPr lang="en-GB" dirty="0"/>
              <a:t> — MOFs whose frameworks are flexible or responsive (structurally, chemically or physically). </a:t>
            </a:r>
            <a:endParaRPr lang="en-GB" dirty="0">
              <a:ea typeface="Calibri"/>
              <a:cs typeface="Calibri"/>
            </a:endParaRPr>
          </a:p>
          <a:p>
            <a:pPr>
              <a:defRPr/>
            </a:pPr>
            <a:br>
              <a:rPr lang="en-GB" dirty="0">
                <a:ea typeface="Calibri"/>
                <a:cs typeface="Calibri"/>
              </a:rPr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introducing the concept of porosity to coordination polymers</a:t>
            </a:r>
          </a:p>
          <a:p>
            <a:pPr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paved the way for MOFs in gas storage (hydrogen, methane), CO2 capture, water purification, and gas sensors. </a:t>
            </a:r>
            <a:endParaRPr lang="en-GB" dirty="0">
              <a:ea typeface="Calibri"/>
              <a:cs typeface="Calibri"/>
            </a:endParaRPr>
          </a:p>
          <a:p>
            <a:pPr>
              <a:defRPr/>
            </a:pPr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985B6-FEF8-49F2-877B-173619A2F67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148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ea typeface="Calibri"/>
                <a:cs typeface="Calibri"/>
              </a:rPr>
              <a:t>Porous Coordination Polymers (PCPs)</a:t>
            </a:r>
            <a:br>
              <a:rPr lang="en-GB" dirty="0">
                <a:ea typeface="Calibri"/>
                <a:cs typeface="Calibri"/>
              </a:rPr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introducing the concept of porosity to coordination polymers</a:t>
            </a:r>
          </a:p>
          <a:p>
            <a:pPr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paved the way for MOFs in gas storage (hydrogen, methane), CO2 capture, water purification, and gas sensors. </a:t>
            </a:r>
            <a:endParaRPr lang="en-GB" dirty="0"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https://onlinelibrary.wiley.com/doi/epdf/10.1002/anie.199717251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>
              <a:defRPr/>
            </a:pPr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985B6-FEF8-49F2-877B-173619A2F67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5970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ea typeface="Calibri"/>
                <a:cs typeface="Calibri"/>
              </a:rPr>
              <a:t>Porous Coordination Polymers (PCPs)</a:t>
            </a:r>
            <a:br>
              <a:rPr lang="en-GB" dirty="0">
                <a:ea typeface="Calibri"/>
                <a:cs typeface="Calibri"/>
              </a:rPr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introducing the concept of porosity to coordination polymers</a:t>
            </a:r>
          </a:p>
          <a:p>
            <a:pPr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paved the way for MOFs in gas storage (hydrogen, methane), CO2 capture, water purification, and gas sensors. </a:t>
            </a:r>
            <a:endParaRPr lang="en-GB" dirty="0"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https://onlinelibrary.wiley.com/doi/epdf/10.1002/anie.199717251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>
              <a:defRPr/>
            </a:pPr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985B6-FEF8-49F2-877B-173619A2F67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5138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ea typeface="Calibri"/>
                <a:cs typeface="Calibri"/>
              </a:rPr>
              <a:t>Porous Coordination Polymers (PCPs)</a:t>
            </a:r>
            <a:br>
              <a:rPr lang="en-GB" dirty="0">
                <a:ea typeface="Calibri"/>
                <a:cs typeface="Calibri"/>
              </a:rPr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introducing the concept of porosity to coordination polymers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paved the way for MOFs in gas storage (hydrogen, methane), CO2 capture, water purification, and gas sensors.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Able to absorb gas molecules and release them without falling apart. </a:t>
            </a:r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dirty="0"/>
              <a:t>https://onlinelibrary.wiley.com/doi/epdf/10.1002/anie.199717251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>
              <a:defRPr/>
            </a:pPr>
            <a:endParaRPr lang="en-GB" dirty="0">
              <a:ea typeface="Calibri"/>
              <a:cs typeface="Calibri"/>
            </a:endParaRPr>
          </a:p>
          <a:p>
            <a:pPr>
              <a:defRPr/>
            </a:pPr>
            <a:endParaRPr lang="en-GB" dirty="0">
              <a:ea typeface="Calibri"/>
              <a:cs typeface="Calibri"/>
            </a:endParaRPr>
          </a:p>
          <a:p>
            <a:pPr>
              <a:defRPr/>
            </a:pPr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985B6-FEF8-49F2-877B-173619A2F67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94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Omar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Haghi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an idea – can you make frameworks true customisable </a:t>
            </a:r>
          </a:p>
          <a:p>
            <a:pPr>
              <a:defRPr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Predictable crystalline structure - Grown up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lego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the chemist</a:t>
            </a:r>
          </a:p>
          <a:p>
            <a:pPr>
              <a:defRPr/>
            </a:pPr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Linkers made of carboxylate groups or di-carboxylate </a:t>
            </a:r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985B6-FEF8-49F2-877B-173619A2F67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347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ZnO4 clusters</a:t>
            </a:r>
          </a:p>
          <a:p>
            <a:pPr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Paddle wheel – nodes</a:t>
            </a:r>
          </a:p>
          <a:p>
            <a:pPr>
              <a:defRPr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Combined with the dicarboxylic organic linkers </a:t>
            </a:r>
          </a:p>
          <a:p>
            <a:pPr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Yaghi coined the term ‘metal–organic framework’</a:t>
            </a:r>
          </a:p>
          <a:p>
            <a:pPr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Fantastic stability</a:t>
            </a:r>
          </a:p>
          <a:p>
            <a:pPr>
              <a:defRPr/>
            </a:pPr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985B6-FEF8-49F2-877B-173619A2F67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4405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Able to adapt the linker to suit</a:t>
            </a:r>
          </a:p>
          <a:p>
            <a:pPr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 types all with different properties</a:t>
            </a:r>
          </a:p>
          <a:p>
            <a:pPr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 nano sized pours</a:t>
            </a:r>
          </a:p>
          <a:p>
            <a:pPr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Made customizable material to suit the requirements of the application </a:t>
            </a:r>
          </a:p>
          <a:p>
            <a:pPr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Opened up the field</a:t>
            </a:r>
          </a:p>
          <a:p>
            <a:pPr>
              <a:defRPr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985B6-FEF8-49F2-877B-173619A2F67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4693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 the metal – change the electronic</a:t>
            </a:r>
          </a:p>
          <a:p>
            <a:pPr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 the functional groups – attraction to gas molecule and selectivity properties </a:t>
            </a:r>
          </a:p>
          <a:p>
            <a:pPr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 the linker size – change the pour size</a:t>
            </a:r>
          </a:p>
          <a:p>
            <a:pPr>
              <a:defRPr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means that we don’t synthesis framework and find out the properties, </a:t>
            </a:r>
          </a:p>
          <a:p>
            <a:pPr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design the MOF to suit the application needs. </a:t>
            </a:r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985B6-FEF8-49F2-877B-173619A2F67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9994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 120 000 MOF in the Cambridge Structural Database</a:t>
            </a:r>
          </a:p>
          <a:p>
            <a:pPr>
              <a:defRPr/>
            </a:pPr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985B6-FEF8-49F2-877B-173619A2F67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0031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80FA2-2CAB-771F-1EC8-154D3BD5D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321838-B963-FB1B-69BD-56320CD4AA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0B48DB-013C-1A45-9EB7-B94E8F7998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ea typeface="Calibri"/>
                <a:cs typeface="Calibri"/>
              </a:rPr>
              <a:t>These three scientist amongst other have pioneered a new area of chemistry</a:t>
            </a:r>
          </a:p>
          <a:p>
            <a:pPr>
              <a:defRPr/>
            </a:pPr>
            <a:r>
              <a:rPr lang="en-GB" dirty="0">
                <a:ea typeface="Calibri"/>
                <a:cs typeface="Calibri"/>
              </a:rPr>
              <a:t>Majority of chemistry and material university departments have some who specialises in framework research</a:t>
            </a:r>
          </a:p>
          <a:p>
            <a:pPr>
              <a:defRPr/>
            </a:pPr>
            <a:endParaRPr lang="en-GB" dirty="0">
              <a:ea typeface="Calibri"/>
              <a:cs typeface="Calibri"/>
            </a:endParaRPr>
          </a:p>
          <a:p>
            <a:pPr>
              <a:defRPr/>
            </a:pPr>
            <a:endParaRPr lang="en-GB" dirty="0">
              <a:ea typeface="Calibri"/>
              <a:cs typeface="Calibri"/>
            </a:endParaRPr>
          </a:p>
          <a:p>
            <a:pPr>
              <a:defRPr/>
            </a:pPr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86BC3-AFCA-8AD8-F84E-2F64A952DF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985B6-FEF8-49F2-877B-173619A2F67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862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ea typeface="Calibri"/>
                <a:cs typeface="Calibri"/>
              </a:rPr>
              <a:t>But within 40 years this has happened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985B6-FEF8-49F2-877B-173619A2F67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355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985B6-FEF8-49F2-877B-173619A2F67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973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985B6-FEF8-49F2-877B-173619A2F677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7188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ea typeface="Calibri"/>
                <a:cs typeface="Calibri"/>
              </a:rPr>
              <a:t>Serial work is also making a big impact on in-situ experiments</a:t>
            </a:r>
          </a:p>
          <a:p>
            <a:pPr>
              <a:defRPr/>
            </a:pPr>
            <a:endParaRPr lang="en-GB">
              <a:ea typeface="Calibri"/>
              <a:cs typeface="Calibri"/>
            </a:endParaRPr>
          </a:p>
          <a:p>
            <a:pPr>
              <a:defRPr/>
            </a:pPr>
            <a:r>
              <a:rPr lang="en-GB">
                <a:ea typeface="Calibri"/>
                <a:cs typeface="Calibri"/>
              </a:rPr>
              <a:t>With Josh,  a joint diamond PhD student, we have developed serial gas cell used to study SHF-61 which is a flexible framework</a:t>
            </a:r>
          </a:p>
          <a:p>
            <a:pPr>
              <a:defRPr/>
            </a:pPr>
            <a:endParaRPr lang="en-GB">
              <a:ea typeface="Calibri"/>
              <a:cs typeface="Calibri"/>
            </a:endParaRPr>
          </a:p>
          <a:p>
            <a:pPr>
              <a:defRPr/>
            </a:pPr>
            <a:r>
              <a:rPr lang="en-GB">
                <a:ea typeface="Calibri"/>
                <a:cs typeface="Calibri"/>
              </a:rPr>
              <a:t>Pours in the framework is able to contract to expand as solvent or gas is added or removed</a:t>
            </a:r>
          </a:p>
          <a:p>
            <a:pPr>
              <a:defRPr/>
            </a:pPr>
            <a:endParaRPr lang="en-GB">
              <a:ea typeface="Calibri"/>
              <a:cs typeface="Calibri"/>
            </a:endParaRPr>
          </a:p>
          <a:p>
            <a:pPr>
              <a:defRPr/>
            </a:pPr>
            <a:r>
              <a:rPr lang="en-GB">
                <a:ea typeface="Calibri"/>
                <a:cs typeface="Calibri"/>
              </a:rPr>
              <a:t>Using the still image approach - Batch analysis 25,000 crystals - as a function of CO2 pressure</a:t>
            </a:r>
          </a:p>
          <a:p>
            <a:pPr>
              <a:defRPr/>
            </a:pPr>
            <a:endParaRPr lang="en-GB">
              <a:ea typeface="Calibri"/>
              <a:cs typeface="Calibri"/>
            </a:endParaRPr>
          </a:p>
          <a:p>
            <a:pPr>
              <a:defRPr/>
            </a:pPr>
            <a:r>
              <a:rPr lang="en-GB">
                <a:ea typeface="Calibri"/>
                <a:cs typeface="Calibri"/>
              </a:rPr>
              <a:t>Can see the distribution of change of unit cells upon update which is affected by crystal size and defects within the crystal </a:t>
            </a:r>
          </a:p>
          <a:p>
            <a:pPr>
              <a:defRPr/>
            </a:pPr>
            <a:endParaRPr lang="en-GB">
              <a:ea typeface="Calibri"/>
              <a:cs typeface="Calibri"/>
            </a:endParaRPr>
          </a:p>
          <a:p>
            <a:pPr>
              <a:defRPr/>
            </a:pPr>
            <a:r>
              <a:rPr lang="en-GB">
                <a:ea typeface="Calibri"/>
                <a:cs typeface="Calibri"/>
              </a:rPr>
              <a:t>This cell has it limitation in pressure and collection routine</a:t>
            </a:r>
          </a:p>
          <a:p>
            <a:pPr>
              <a:defRPr/>
            </a:pPr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985B6-FEF8-49F2-877B-173619A2F67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8745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ea typeface="Calibri"/>
                <a:cs typeface="Calibri"/>
              </a:rPr>
              <a:t>800 wells polymer grid in typical gas cell, able to go high vacuum to 40 bars</a:t>
            </a:r>
          </a:p>
          <a:p>
            <a:pPr>
              <a:defRPr/>
            </a:pPr>
            <a:r>
              <a:rPr lang="en-GB" dirty="0">
                <a:ea typeface="Calibri"/>
                <a:cs typeface="Calibri"/>
              </a:rPr>
              <a:t>Able utilise small rotation serial methods</a:t>
            </a:r>
          </a:p>
          <a:p>
            <a:pPr>
              <a:defRPr/>
            </a:pPr>
            <a:r>
              <a:rPr lang="en-GB" dirty="0">
                <a:ea typeface="Calibri"/>
                <a:cs typeface="Calibri"/>
              </a:rPr>
              <a:t>Able to obtain beautiful structure at pressure point. </a:t>
            </a:r>
          </a:p>
          <a:p>
            <a:pPr>
              <a:defRPr/>
            </a:pPr>
            <a:r>
              <a:rPr lang="en-GB" dirty="0">
                <a:ea typeface="Calibri"/>
                <a:cs typeface="Calibri"/>
              </a:rPr>
              <a:t>As a comparison in the related system, we can see a much large spread as a function for pressure. </a:t>
            </a:r>
          </a:p>
          <a:p>
            <a:pPr>
              <a:defRPr/>
            </a:pPr>
            <a:r>
              <a:rPr lang="en-GB" dirty="0">
                <a:ea typeface="Calibri"/>
                <a:cs typeface="Calibri"/>
              </a:rPr>
              <a:t>Really show that doing a gas cell experiment on single crystal sample may not be representation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985B6-FEF8-49F2-877B-173619A2F677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1107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ea typeface="Calibri"/>
                <a:cs typeface="Calibri"/>
              </a:rPr>
              <a:t>Nature chemistry 2017 </a:t>
            </a:r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985B6-FEF8-49F2-877B-173619A2F677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41111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ea typeface="Calibri"/>
                <a:cs typeface="Calibri"/>
              </a:rPr>
              <a:t>NO is toxic </a:t>
            </a:r>
          </a:p>
          <a:p>
            <a:pPr>
              <a:defRPr/>
            </a:pPr>
            <a:r>
              <a:rPr lang="en-GB" dirty="0">
                <a:ea typeface="Calibri"/>
                <a:cs typeface="Calibri"/>
              </a:rPr>
              <a:t>biologically active molecule, anti-thrombotic, wound healing </a:t>
            </a:r>
          </a:p>
          <a:p>
            <a:pPr>
              <a:defRPr/>
            </a:pPr>
            <a:r>
              <a:rPr lang="en-GB" dirty="0">
                <a:ea typeface="Calibri"/>
                <a:cs typeface="Calibri"/>
              </a:rPr>
              <a:t>and anti-microbial properties</a:t>
            </a:r>
          </a:p>
          <a:p>
            <a:pPr>
              <a:defRPr/>
            </a:pPr>
            <a:endParaRPr lang="en-GB" dirty="0">
              <a:ea typeface="Calibri"/>
              <a:cs typeface="Calibri"/>
            </a:endParaRPr>
          </a:p>
          <a:p>
            <a:pPr>
              <a:defRPr/>
            </a:pPr>
            <a:r>
              <a:rPr lang="en-GB" dirty="0">
                <a:ea typeface="Calibri"/>
                <a:cs typeface="Calibri"/>
              </a:rPr>
              <a:t>Glucose monitor needles</a:t>
            </a:r>
          </a:p>
          <a:p>
            <a:pPr>
              <a:defRPr/>
            </a:pPr>
            <a:r>
              <a:rPr lang="en-GB" dirty="0">
                <a:ea typeface="Calibri"/>
                <a:cs typeface="Calibri"/>
              </a:rPr>
              <a:t>Russel has used this in a MOF within a </a:t>
            </a:r>
          </a:p>
          <a:p>
            <a:pPr>
              <a:defRPr/>
            </a:pPr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985B6-FEF8-49F2-877B-173619A2F677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8349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985B6-FEF8-49F2-877B-173619A2F67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583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latin typeface="Raleway" pitchFamily="2" charset="0"/>
              </a:rPr>
              <a:t>Late 1980’s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latin typeface="Raleway" pitchFamily="2" charset="0"/>
              </a:rPr>
              <a:t>Richard Robson was inspired by the structure of Diamond</a:t>
            </a:r>
            <a:br>
              <a:rPr lang="en-GB" sz="1200" dirty="0">
                <a:latin typeface="Raleway" pitchFamily="2" charset="0"/>
              </a:rPr>
            </a:br>
            <a:r>
              <a:rPr lang="en-GB" sz="1200" dirty="0">
                <a:latin typeface="Raleway" pitchFamily="2" charset="0"/>
              </a:rPr>
              <a:t>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 carbon atom is linked to four others</a:t>
            </a:r>
            <a:endParaRPr lang="en-GB" sz="1200" dirty="0">
              <a:latin typeface="Raleway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latin typeface="Raleway" pitchFamily="2" charset="0"/>
              </a:rPr>
              <a:t>Tetrahedral geometry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latin typeface="Raleway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985B6-FEF8-49F2-877B-173619A2F67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154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collaboration with Bernard Hoskins</a:t>
            </a:r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Rather than carbon, he used a tetrahedral geometry organic molecule (4′,4″,4''',4''''-tetracyano-tetraphenyl-methane)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Tetraphenylmethane with a nitrile group at the tips of each phenyl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985B6-FEF8-49F2-877B-173619A2F67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028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latin typeface="Raleway" pitchFamily="2" charset="0"/>
            </a:endParaRPr>
          </a:p>
          <a:p>
            <a:pPr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orgainic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compound that is attracted to copper ions. </a:t>
            </a:r>
          </a:p>
          <a:p>
            <a:pPr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Self assemble </a:t>
            </a:r>
          </a:p>
          <a:p>
            <a:pPr>
              <a:defRPr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the substances were combined, they formed an ordered and very spacious crystal.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985B6-FEF8-49F2-877B-173619A2F67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545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latin typeface="Raleway" pitchFamily="2" charset="0"/>
              </a:rPr>
              <a:t>Late 1980’s</a:t>
            </a:r>
            <a:br>
              <a:rPr lang="en-GB" sz="1200" dirty="0">
                <a:latin typeface="Raleway" pitchFamily="2" charset="0"/>
              </a:rPr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4′,4″,4''',4''''-tetracyano-tetraphenyl-methane</a:t>
            </a:r>
            <a:endParaRPr lang="en-GB" sz="1200" dirty="0">
              <a:latin typeface="Raleway" pitchFamily="2" charset="0"/>
            </a:endParaRPr>
          </a:p>
          <a:p>
            <a:pPr>
              <a:defRPr/>
            </a:pPr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Richard Robson was inspired by the structure of diamond, in which every carbon atom is linked to four others in a pyramid-like shape. Rather than carbon, he used copper ions and a molecule with four arms, each with a nitrile at the end. This is a chemical compound that is attracted to copper ions. When the substances were combined, they formed an ordered and very spacious crystal. ©Johan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Jarnestad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/The Royal Swedish Academy of Sciences</a:t>
            </a:r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985B6-FEF8-49F2-877B-173619A2F67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444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latin typeface="Raleway" pitchFamily="2" charset="0"/>
              </a:rPr>
              <a:t>In the same way at the carbon in diamond,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latin typeface="Raleway" pitchFamily="2" charset="0"/>
                <a:ea typeface="Calibri"/>
                <a:cs typeface="Calibri"/>
              </a:rPr>
              <a:t>Each copper metal node can coordinate to four other linkers forming a 3D lattice </a:t>
            </a:r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985B6-FEF8-49F2-877B-173619A2F67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659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latin typeface="Raleway" pitchFamily="2" charset="0"/>
              </a:rPr>
              <a:t>Remarkable these contain channels void space and channels running through the crystals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latin typeface="Raleway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latin typeface="Raleway" pitchFamily="2" charset="0"/>
              </a:rPr>
              <a:t>These voids give MOFS a huge internal surface area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latin typeface="Raleway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latin typeface="Raleway" pitchFamily="2" charset="0"/>
              </a:rPr>
              <a:t>This was the metal organic framework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latin typeface="Raleway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latin typeface="Raleway" pitchFamily="2" charset="0"/>
              </a:rPr>
              <a:t>However at this time these were </a:t>
            </a:r>
            <a:r>
              <a:rPr lang="en-GB" sz="1200" b="1" dirty="0">
                <a:latin typeface="Raleway" pitchFamily="2" charset="0"/>
              </a:rPr>
              <a:t>too fragile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latin typeface="Raleway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985B6-FEF8-49F2-877B-173619A2F67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252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C36D-A734-B041-BD16-08361CD43950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2" y="6180408"/>
            <a:ext cx="1263383" cy="365125"/>
          </a:xfrm>
        </p:spPr>
        <p:txBody>
          <a:bodyPr/>
          <a:lstStyle/>
          <a:p>
            <a:fld id="{35212B95-9EC4-9549-A171-044945CEC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26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C36D-A734-B041-BD16-08361CD43950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19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D56066-B700-9C41-B9FA-B834435A4C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1878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7C36D-A734-B041-BD16-08361CD43950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43746" y="618040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0892" y="6187843"/>
            <a:ext cx="17177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12B95-9EC4-9549-A171-044945CEC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1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8.png"/><Relationship Id="rId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20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12" Type="http://schemas.openxmlformats.org/officeDocument/2006/relationships/image" Target="../media/image1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18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coin&#10;&#10;AI-generated content may be incorrect.">
            <a:extLst>
              <a:ext uri="{FF2B5EF4-FFF2-40B4-BE49-F238E27FC236}">
                <a16:creationId xmlns:a16="http://schemas.microsoft.com/office/drawing/2014/main" id="{925D5806-D900-F289-CC99-94D9F33743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76" r="29900" b="8956"/>
          <a:stretch>
            <a:fillRect/>
          </a:stretch>
        </p:blipFill>
        <p:spPr>
          <a:xfrm>
            <a:off x="6317673" y="0"/>
            <a:ext cx="58743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4C13E2-BB6A-4800-9C98-418517E04BD3}"/>
              </a:ext>
            </a:extLst>
          </p:cNvPr>
          <p:cNvSpPr txBox="1"/>
          <p:nvPr/>
        </p:nvSpPr>
        <p:spPr>
          <a:xfrm>
            <a:off x="984249" y="3473515"/>
            <a:ext cx="4762500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800" b="1" dirty="0">
                <a:latin typeface="Montserrat-Regular"/>
              </a:rPr>
              <a:t>R. Robson, S. Kitagawa, and O. M. Yaghi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07BC67-F798-429F-B980-28424761EAD0}"/>
              </a:ext>
            </a:extLst>
          </p:cNvPr>
          <p:cNvSpPr txBox="1"/>
          <p:nvPr/>
        </p:nvSpPr>
        <p:spPr>
          <a:xfrm>
            <a:off x="-203201" y="5981478"/>
            <a:ext cx="7137400" cy="876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b="1" dirty="0">
                <a:latin typeface="Montserrat-Regular"/>
              </a:rPr>
              <a:t>Mark Warren </a:t>
            </a:r>
            <a:r>
              <a:rPr lang="en-GB" dirty="0">
                <a:latin typeface="Montserrat-Regular"/>
              </a:rPr>
              <a:t>Senior Beamline Scientist, i19, DLS</a:t>
            </a:r>
          </a:p>
          <a:p>
            <a:pPr algn="ctr">
              <a:lnSpc>
                <a:spcPct val="150000"/>
              </a:lnSpc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-Regular"/>
                <a:ea typeface="+mn-ea"/>
                <a:cs typeface="+mn-cs"/>
              </a:rPr>
              <a:t>mark.warren@diamond.ac.uk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61E81B-7B9E-4D05-8016-2A9E2EA0D0BE}"/>
              </a:ext>
            </a:extLst>
          </p:cNvPr>
          <p:cNvSpPr txBox="1"/>
          <p:nvPr/>
        </p:nvSpPr>
        <p:spPr>
          <a:xfrm>
            <a:off x="0" y="260770"/>
            <a:ext cx="6730999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 spc="600" dirty="0">
                <a:solidFill>
                  <a:srgbClr val="E21315"/>
                </a:solidFill>
              </a:rPr>
              <a:t>Chemistry Noble </a:t>
            </a:r>
          </a:p>
          <a:p>
            <a:pPr algn="ctr"/>
            <a:r>
              <a:rPr lang="en-GB" sz="4000" b="1" spc="600" dirty="0">
                <a:solidFill>
                  <a:srgbClr val="E21315"/>
                </a:solidFill>
              </a:rPr>
              <a:t>Prize 2025</a:t>
            </a:r>
          </a:p>
          <a:p>
            <a:pPr algn="ctr"/>
            <a:r>
              <a:rPr lang="en-GB" sz="2800" b="1" spc="600" dirty="0">
                <a:solidFill>
                  <a:schemeClr val="bg1">
                    <a:lumMod val="50000"/>
                  </a:schemeClr>
                </a:solidFill>
              </a:rPr>
              <a:t>Pioneering Development of </a:t>
            </a:r>
          </a:p>
          <a:p>
            <a:pPr algn="ctr"/>
            <a:r>
              <a:rPr lang="en-GB" sz="2800" b="1" spc="600" dirty="0">
                <a:solidFill>
                  <a:schemeClr val="bg1">
                    <a:lumMod val="50000"/>
                  </a:schemeClr>
                </a:solidFill>
              </a:rPr>
              <a:t>Metal–Organic Frameworks (MOFs)</a:t>
            </a:r>
            <a:endParaRPr lang="en-GB" sz="2400" b="1" dirty="0">
              <a:latin typeface="Montserrat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570067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49EDF85-310A-8505-E834-13FABB7D0D13}"/>
              </a:ext>
            </a:extLst>
          </p:cNvPr>
          <p:cNvSpPr/>
          <p:nvPr/>
        </p:nvSpPr>
        <p:spPr>
          <a:xfrm>
            <a:off x="9984828" y="5990897"/>
            <a:ext cx="2207172" cy="6997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3210D6-99A0-F274-4686-60E86D8DF950}"/>
              </a:ext>
            </a:extLst>
          </p:cNvPr>
          <p:cNvSpPr txBox="1"/>
          <p:nvPr/>
        </p:nvSpPr>
        <p:spPr>
          <a:xfrm>
            <a:off x="5489517" y="569841"/>
            <a:ext cx="5676537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GB" sz="2000" dirty="0">
                <a:latin typeface="Raleway" pitchFamily="2" charset="0"/>
              </a:rPr>
              <a:t>Current MOFs were too fragile to be in real life application</a:t>
            </a:r>
          </a:p>
          <a:p>
            <a:pPr algn="ctr">
              <a:spcAft>
                <a:spcPts val="1800"/>
              </a:spcAft>
            </a:pPr>
            <a:r>
              <a:rPr lang="en-GB" sz="2000" dirty="0">
                <a:latin typeface="Raleway" pitchFamily="2" charset="0"/>
              </a:rPr>
              <a:t>Introduced flexible organic frameworks</a:t>
            </a:r>
            <a:br>
              <a:rPr lang="en-GB" sz="2000" dirty="0">
                <a:latin typeface="Raleway" pitchFamily="2" charset="0"/>
              </a:rPr>
            </a:br>
            <a:r>
              <a:rPr lang="en-GB" sz="2000" dirty="0">
                <a:latin typeface="Raleway" pitchFamily="2" charset="0"/>
              </a:rPr>
              <a:t>Kitagawa showed that frameworks can also be </a:t>
            </a:r>
            <a:r>
              <a:rPr lang="en-GB" sz="2000" b="1" dirty="0">
                <a:latin typeface="Raleway" pitchFamily="2" charset="0"/>
              </a:rPr>
              <a:t>stable</a:t>
            </a:r>
            <a:r>
              <a:rPr lang="en-GB" sz="2000" dirty="0">
                <a:latin typeface="Raleway" pitchFamily="2" charset="0"/>
              </a:rPr>
              <a:t>, </a:t>
            </a:r>
            <a:r>
              <a:rPr lang="en-GB" sz="2000" b="1" dirty="0">
                <a:latin typeface="Raleway" pitchFamily="2" charset="0"/>
              </a:rPr>
              <a:t>porous</a:t>
            </a:r>
            <a:r>
              <a:rPr lang="en-GB" sz="2000" dirty="0">
                <a:latin typeface="Raleway" pitchFamily="2" charset="0"/>
              </a:rPr>
              <a:t>, and </a:t>
            </a:r>
            <a:r>
              <a:rPr lang="en-GB" sz="2000" b="1" dirty="0">
                <a:latin typeface="Raleway" pitchFamily="2" charset="0"/>
              </a:rPr>
              <a:t>functional</a:t>
            </a:r>
          </a:p>
          <a:p>
            <a:pPr algn="ctr">
              <a:spcAft>
                <a:spcPts val="1800"/>
              </a:spcAft>
            </a:pPr>
            <a:r>
              <a:rPr lang="en-GB" sz="2000" dirty="0">
                <a:latin typeface="Raleway" pitchFamily="2" charset="0"/>
              </a:rPr>
              <a:t>Introducing the concept of porosity paving the way for MOFs in gas storage, CO2 capture, water purification and gas sensors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0527FF9-DA02-9A81-F031-E6DBD02169F6}"/>
              </a:ext>
            </a:extLst>
          </p:cNvPr>
          <p:cNvGrpSpPr/>
          <p:nvPr/>
        </p:nvGrpSpPr>
        <p:grpSpPr>
          <a:xfrm>
            <a:off x="422748" y="100229"/>
            <a:ext cx="4376464" cy="1271958"/>
            <a:chOff x="7582535" y="296761"/>
            <a:chExt cx="4376464" cy="127195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4929F50-4774-883A-8654-01E1C214DF79}"/>
                </a:ext>
              </a:extLst>
            </p:cNvPr>
            <p:cNvGrpSpPr/>
            <p:nvPr/>
          </p:nvGrpSpPr>
          <p:grpSpPr>
            <a:xfrm>
              <a:off x="7582535" y="622744"/>
              <a:ext cx="928439" cy="945975"/>
              <a:chOff x="814933" y="588415"/>
              <a:chExt cx="928439" cy="945975"/>
            </a:xfrm>
            <a:noFill/>
          </p:grpSpPr>
          <p:sp>
            <p:nvSpPr>
              <p:cNvPr id="8" name="Shape">
                <a:extLst>
                  <a:ext uri="{FF2B5EF4-FFF2-40B4-BE49-F238E27FC236}">
                    <a16:creationId xmlns:a16="http://schemas.microsoft.com/office/drawing/2014/main" id="{FB25F21A-FDF1-43C3-8AE1-81B433B42C23}"/>
                  </a:ext>
                </a:extLst>
              </p:cNvPr>
              <p:cNvSpPr/>
              <p:nvPr/>
            </p:nvSpPr>
            <p:spPr>
              <a:xfrm>
                <a:off x="933953" y="1083878"/>
                <a:ext cx="345199" cy="3427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94" y="4068"/>
                    </a:moveTo>
                    <a:cubicBezTo>
                      <a:pt x="19551" y="4068"/>
                      <a:pt x="19551" y="4068"/>
                      <a:pt x="19551" y="4068"/>
                    </a:cubicBezTo>
                    <a:cubicBezTo>
                      <a:pt x="19551" y="9648"/>
                      <a:pt x="19551" y="9648"/>
                      <a:pt x="19551" y="9648"/>
                    </a:cubicBezTo>
                    <a:cubicBezTo>
                      <a:pt x="19551" y="14472"/>
                      <a:pt x="19551" y="14472"/>
                      <a:pt x="19551" y="14472"/>
                    </a:cubicBezTo>
                    <a:cubicBezTo>
                      <a:pt x="19551" y="15516"/>
                      <a:pt x="19551" y="15516"/>
                      <a:pt x="19551" y="15516"/>
                    </a:cubicBezTo>
                    <a:cubicBezTo>
                      <a:pt x="19551" y="16020"/>
                      <a:pt x="19048" y="16524"/>
                      <a:pt x="18545" y="16524"/>
                    </a:cubicBezTo>
                    <a:cubicBezTo>
                      <a:pt x="13226" y="16524"/>
                      <a:pt x="13226" y="16524"/>
                      <a:pt x="13226" y="16524"/>
                    </a:cubicBezTo>
                    <a:cubicBezTo>
                      <a:pt x="16532" y="19836"/>
                      <a:pt x="16532" y="19836"/>
                      <a:pt x="16532" y="19836"/>
                    </a:cubicBezTo>
                    <a:cubicBezTo>
                      <a:pt x="16784" y="20088"/>
                      <a:pt x="16784" y="20340"/>
                      <a:pt x="16784" y="20592"/>
                    </a:cubicBezTo>
                    <a:cubicBezTo>
                      <a:pt x="16784" y="21096"/>
                      <a:pt x="16532" y="21600"/>
                      <a:pt x="15742" y="21600"/>
                    </a:cubicBezTo>
                    <a:cubicBezTo>
                      <a:pt x="15490" y="21600"/>
                      <a:pt x="15239" y="21600"/>
                      <a:pt x="15239" y="21348"/>
                    </a:cubicBezTo>
                    <a:cubicBezTo>
                      <a:pt x="11681" y="18072"/>
                      <a:pt x="11681" y="18072"/>
                      <a:pt x="11681" y="18072"/>
                    </a:cubicBezTo>
                    <a:cubicBezTo>
                      <a:pt x="11681" y="20592"/>
                      <a:pt x="11681" y="20592"/>
                      <a:pt x="11681" y="20592"/>
                    </a:cubicBezTo>
                    <a:cubicBezTo>
                      <a:pt x="11681" y="21096"/>
                      <a:pt x="11429" y="21600"/>
                      <a:pt x="10674" y="21600"/>
                    </a:cubicBezTo>
                    <a:cubicBezTo>
                      <a:pt x="10171" y="21600"/>
                      <a:pt x="9668" y="21096"/>
                      <a:pt x="9668" y="20592"/>
                    </a:cubicBezTo>
                    <a:cubicBezTo>
                      <a:pt x="9668" y="18072"/>
                      <a:pt x="9668" y="18072"/>
                      <a:pt x="9668" y="18072"/>
                    </a:cubicBezTo>
                    <a:cubicBezTo>
                      <a:pt x="6361" y="21348"/>
                      <a:pt x="6361" y="21348"/>
                      <a:pt x="6361" y="21348"/>
                    </a:cubicBezTo>
                    <a:cubicBezTo>
                      <a:pt x="6110" y="21600"/>
                      <a:pt x="5858" y="21600"/>
                      <a:pt x="5607" y="21600"/>
                    </a:cubicBezTo>
                    <a:cubicBezTo>
                      <a:pt x="5103" y="21600"/>
                      <a:pt x="4564" y="21096"/>
                      <a:pt x="4564" y="20592"/>
                    </a:cubicBezTo>
                    <a:cubicBezTo>
                      <a:pt x="4564" y="20340"/>
                      <a:pt x="4852" y="20088"/>
                      <a:pt x="5103" y="19836"/>
                    </a:cubicBezTo>
                    <a:cubicBezTo>
                      <a:pt x="8374" y="16524"/>
                      <a:pt x="8374" y="16524"/>
                      <a:pt x="8374" y="16524"/>
                    </a:cubicBezTo>
                    <a:cubicBezTo>
                      <a:pt x="3055" y="16524"/>
                      <a:pt x="3055" y="16524"/>
                      <a:pt x="3055" y="16524"/>
                    </a:cubicBezTo>
                    <a:cubicBezTo>
                      <a:pt x="2300" y="16524"/>
                      <a:pt x="2049" y="16020"/>
                      <a:pt x="2049" y="15516"/>
                    </a:cubicBezTo>
                    <a:cubicBezTo>
                      <a:pt x="2049" y="14472"/>
                      <a:pt x="2049" y="14472"/>
                      <a:pt x="2049" y="14472"/>
                    </a:cubicBezTo>
                    <a:cubicBezTo>
                      <a:pt x="2049" y="9648"/>
                      <a:pt x="2049" y="9648"/>
                      <a:pt x="2049" y="9648"/>
                    </a:cubicBezTo>
                    <a:cubicBezTo>
                      <a:pt x="2049" y="4068"/>
                      <a:pt x="2049" y="4068"/>
                      <a:pt x="2049" y="4068"/>
                    </a:cubicBezTo>
                    <a:cubicBezTo>
                      <a:pt x="1042" y="4068"/>
                      <a:pt x="1042" y="4068"/>
                      <a:pt x="1042" y="4068"/>
                    </a:cubicBezTo>
                    <a:cubicBezTo>
                      <a:pt x="252" y="4068"/>
                      <a:pt x="0" y="3528"/>
                      <a:pt x="0" y="3024"/>
                    </a:cubicBezTo>
                    <a:cubicBezTo>
                      <a:pt x="0" y="2268"/>
                      <a:pt x="252" y="2016"/>
                      <a:pt x="1042" y="2016"/>
                    </a:cubicBezTo>
                    <a:cubicBezTo>
                      <a:pt x="9668" y="2016"/>
                      <a:pt x="9668" y="2016"/>
                      <a:pt x="9668" y="2016"/>
                    </a:cubicBezTo>
                    <a:cubicBezTo>
                      <a:pt x="9668" y="1008"/>
                      <a:pt x="9668" y="1008"/>
                      <a:pt x="9668" y="1008"/>
                    </a:cubicBezTo>
                    <a:cubicBezTo>
                      <a:pt x="9668" y="252"/>
                      <a:pt x="10171" y="0"/>
                      <a:pt x="10674" y="0"/>
                    </a:cubicBezTo>
                    <a:cubicBezTo>
                      <a:pt x="11429" y="0"/>
                      <a:pt x="11681" y="252"/>
                      <a:pt x="11681" y="1008"/>
                    </a:cubicBezTo>
                    <a:cubicBezTo>
                      <a:pt x="11681" y="2016"/>
                      <a:pt x="11681" y="2016"/>
                      <a:pt x="11681" y="2016"/>
                    </a:cubicBezTo>
                    <a:cubicBezTo>
                      <a:pt x="20594" y="2016"/>
                      <a:pt x="20594" y="2016"/>
                      <a:pt x="20594" y="2016"/>
                    </a:cubicBezTo>
                    <a:cubicBezTo>
                      <a:pt x="21097" y="2016"/>
                      <a:pt x="21600" y="2268"/>
                      <a:pt x="21600" y="3024"/>
                    </a:cubicBezTo>
                    <a:cubicBezTo>
                      <a:pt x="21600" y="3528"/>
                      <a:pt x="21097" y="4068"/>
                      <a:pt x="20594" y="4068"/>
                    </a:cubicBezTo>
                    <a:close/>
                    <a:moveTo>
                      <a:pt x="17539" y="8640"/>
                    </a:moveTo>
                    <a:cubicBezTo>
                      <a:pt x="17539" y="7632"/>
                      <a:pt x="17539" y="7632"/>
                      <a:pt x="17539" y="7632"/>
                    </a:cubicBezTo>
                    <a:cubicBezTo>
                      <a:pt x="17539" y="4068"/>
                      <a:pt x="17539" y="4068"/>
                      <a:pt x="17539" y="4068"/>
                    </a:cubicBezTo>
                    <a:cubicBezTo>
                      <a:pt x="4061" y="4068"/>
                      <a:pt x="4061" y="4068"/>
                      <a:pt x="4061" y="4068"/>
                    </a:cubicBezTo>
                    <a:cubicBezTo>
                      <a:pt x="4061" y="7632"/>
                      <a:pt x="4061" y="7632"/>
                      <a:pt x="4061" y="7632"/>
                    </a:cubicBezTo>
                    <a:cubicBezTo>
                      <a:pt x="4061" y="8640"/>
                      <a:pt x="4061" y="8640"/>
                      <a:pt x="4061" y="8640"/>
                    </a:cubicBezTo>
                    <a:cubicBezTo>
                      <a:pt x="4061" y="14472"/>
                      <a:pt x="4061" y="14472"/>
                      <a:pt x="4061" y="14472"/>
                    </a:cubicBezTo>
                    <a:cubicBezTo>
                      <a:pt x="17539" y="14472"/>
                      <a:pt x="17539" y="14472"/>
                      <a:pt x="17539" y="14472"/>
                    </a:cubicBezTo>
                    <a:lnTo>
                      <a:pt x="17539" y="8640"/>
                    </a:ln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spc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9" name="Square">
                <a:extLst>
                  <a:ext uri="{FF2B5EF4-FFF2-40B4-BE49-F238E27FC236}">
                    <a16:creationId xmlns:a16="http://schemas.microsoft.com/office/drawing/2014/main" id="{96694550-4B8E-EB15-7E36-C6EE17856B9F}"/>
                  </a:ext>
                </a:extLst>
              </p:cNvPr>
              <p:cNvSpPr/>
              <p:nvPr/>
            </p:nvSpPr>
            <p:spPr>
              <a:xfrm>
                <a:off x="814933" y="588415"/>
                <a:ext cx="928439" cy="945975"/>
              </a:xfrm>
              <a:prstGeom prst="rect">
                <a:avLst/>
              </a:prstGeom>
              <a:grpFill/>
              <a:ln w="98425">
                <a:solidFill>
                  <a:schemeClr val="tx1">
                    <a:alpha val="22000"/>
                  </a:schemeClr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spc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0C3D2395-DE7E-BFFF-C9F5-432CE8458ECA}"/>
                </a:ext>
              </a:extLst>
            </p:cNvPr>
            <p:cNvSpPr/>
            <p:nvPr/>
          </p:nvSpPr>
          <p:spPr>
            <a:xfrm>
              <a:off x="8185733" y="296761"/>
              <a:ext cx="653555" cy="653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80" y="0"/>
                  </a:moveTo>
                  <a:lnTo>
                    <a:pt x="9180" y="9180"/>
                  </a:lnTo>
                  <a:lnTo>
                    <a:pt x="0" y="9180"/>
                  </a:lnTo>
                  <a:lnTo>
                    <a:pt x="0" y="12420"/>
                  </a:lnTo>
                  <a:lnTo>
                    <a:pt x="9180" y="12420"/>
                  </a:lnTo>
                  <a:lnTo>
                    <a:pt x="9180" y="21600"/>
                  </a:lnTo>
                  <a:lnTo>
                    <a:pt x="12420" y="21600"/>
                  </a:lnTo>
                  <a:lnTo>
                    <a:pt x="12420" y="12420"/>
                  </a:lnTo>
                  <a:lnTo>
                    <a:pt x="21600" y="12420"/>
                  </a:lnTo>
                  <a:lnTo>
                    <a:pt x="21600" y="9180"/>
                  </a:lnTo>
                  <a:lnTo>
                    <a:pt x="12420" y="9180"/>
                  </a:lnTo>
                  <a:lnTo>
                    <a:pt x="12420" y="0"/>
                  </a:lnTo>
                  <a:lnTo>
                    <a:pt x="9180" y="0"/>
                  </a:lnTo>
                  <a:close/>
                </a:path>
              </a:pathLst>
            </a:custGeom>
            <a:solidFill>
              <a:srgbClr val="765FB0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6" name="TABS SLIDE :">
              <a:extLst>
                <a:ext uri="{FF2B5EF4-FFF2-40B4-BE49-F238E27FC236}">
                  <a16:creationId xmlns:a16="http://schemas.microsoft.com/office/drawing/2014/main" id="{9A14B8B6-EBDF-7405-CDBB-EFB880FE817B}"/>
                </a:ext>
              </a:extLst>
            </p:cNvPr>
            <p:cNvSpPr txBox="1"/>
            <p:nvPr/>
          </p:nvSpPr>
          <p:spPr>
            <a:xfrm>
              <a:off x="8921202" y="479115"/>
              <a:ext cx="2311782" cy="2872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>
                <a:lnSpc>
                  <a:spcPct val="100000"/>
                </a:lnSpc>
                <a:defRPr sz="3000" cap="all" spc="0"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all" spc="0" normalizeH="0" baseline="0" noProof="0" dirty="0">
                  <a:ln>
                    <a:noFill/>
                  </a:ln>
                  <a:solidFill>
                    <a:srgbClr val="765FB0"/>
                  </a:solidFill>
                  <a:effectLst/>
                  <a:uLnTx/>
                  <a:uFillTx/>
                  <a:latin typeface="Montserrat ExtraBold"/>
                  <a:sym typeface="Montserrat ExtraBold"/>
                </a:rPr>
                <a:t>Susumu Kitagawa</a:t>
              </a:r>
            </a:p>
          </p:txBody>
        </p:sp>
        <p:sp>
          <p:nvSpPr>
            <p:cNvPr id="7" name="Strengths">
              <a:extLst>
                <a:ext uri="{FF2B5EF4-FFF2-40B4-BE49-F238E27FC236}">
                  <a16:creationId xmlns:a16="http://schemas.microsoft.com/office/drawing/2014/main" id="{171DEB9C-3877-C0FD-E61C-5A8C4AEE429D}"/>
                </a:ext>
              </a:extLst>
            </p:cNvPr>
            <p:cNvSpPr txBox="1"/>
            <p:nvPr/>
          </p:nvSpPr>
          <p:spPr>
            <a:xfrm>
              <a:off x="8810079" y="690486"/>
              <a:ext cx="3148920" cy="5334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 algn="ctr">
                <a:lnSpc>
                  <a:spcPct val="100000"/>
                </a:lnSpc>
                <a:defRPr sz="3000" cap="all" spc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i="1" kern="0" dirty="0">
                  <a:solidFill>
                    <a:srgbClr val="765FB0"/>
                  </a:solidFill>
                  <a:latin typeface="Montserrat ExtraBold"/>
                </a:rPr>
                <a:t>Application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C10772F-A0BC-67C1-4BE9-FD573E0ABD94}"/>
              </a:ext>
            </a:extLst>
          </p:cNvPr>
          <p:cNvSpPr txBox="1"/>
          <p:nvPr/>
        </p:nvSpPr>
        <p:spPr>
          <a:xfrm>
            <a:off x="-299915" y="4466473"/>
            <a:ext cx="5017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765FB0"/>
                </a:solidFill>
                <a:latin typeface="Raleway" pitchFamily="2" charset="0"/>
              </a:rPr>
              <a:t>Prof. Susumu Kitagawa</a:t>
            </a:r>
          </a:p>
          <a:p>
            <a:pPr algn="ctr"/>
            <a:r>
              <a:rPr lang="en-GB" dirty="0">
                <a:solidFill>
                  <a:srgbClr val="765FB0"/>
                </a:solidFill>
                <a:latin typeface="Raleway" pitchFamily="2" charset="0"/>
              </a:rPr>
              <a:t>Kyoto University, Japan</a:t>
            </a:r>
          </a:p>
        </p:txBody>
      </p:sp>
      <p:pic>
        <p:nvPicPr>
          <p:cNvPr id="13" name="Picture 12" descr="A person holding up a finger&#10;&#10;AI-generated content may be incorrect.">
            <a:extLst>
              <a:ext uri="{FF2B5EF4-FFF2-40B4-BE49-F238E27FC236}">
                <a16:creationId xmlns:a16="http://schemas.microsoft.com/office/drawing/2014/main" id="{7866D7DF-2346-4322-2013-CEDA486DE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288" y="1958861"/>
            <a:ext cx="3024392" cy="22339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1A02A4-8A78-1256-B064-6D16EAACC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905137"/>
            <a:ext cx="4510349" cy="16285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C1EA9E-DAA6-9CF3-058D-96363BD5E1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6035" y="5573323"/>
            <a:ext cx="4089086" cy="32625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77BB1F7-BB00-899F-A745-81F467514087}"/>
              </a:ext>
            </a:extLst>
          </p:cNvPr>
          <p:cNvSpPr/>
          <p:nvPr/>
        </p:nvSpPr>
        <p:spPr>
          <a:xfrm>
            <a:off x="5862877" y="3794234"/>
            <a:ext cx="4878696" cy="2396360"/>
          </a:xfrm>
          <a:prstGeom prst="roundRect">
            <a:avLst>
              <a:gd name="adj" fmla="val 11134"/>
            </a:avLst>
          </a:prstGeom>
          <a:noFill/>
          <a:ln w="38100">
            <a:solidFill>
              <a:srgbClr val="765F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1" name="Picture 2" descr="http://upload.wikimedia.org/wikipedia/commons/4/45/4,4%27-Bipyridine_structure.png">
            <a:extLst>
              <a:ext uri="{FF2B5EF4-FFF2-40B4-BE49-F238E27FC236}">
                <a16:creationId xmlns:a16="http://schemas.microsoft.com/office/drawing/2014/main" id="{6A60CA7D-A76C-AD0E-ADFA-9B2FA2243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68" y="5899580"/>
            <a:ext cx="1744114" cy="60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2FA6513-51E8-D5E4-A75F-44BE313ACE1B}"/>
              </a:ext>
            </a:extLst>
          </p:cNvPr>
          <p:cNvSpPr/>
          <p:nvPr/>
        </p:nvSpPr>
        <p:spPr>
          <a:xfrm>
            <a:off x="498022" y="5405196"/>
            <a:ext cx="1871025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kern="0" dirty="0">
                <a:solidFill>
                  <a:sysClr val="windowText" lastClr="000000"/>
                </a:solidFill>
              </a:rPr>
              <a:t>4-4-bipyridine (</a:t>
            </a:r>
            <a:r>
              <a:rPr lang="en-GB" sz="1600" kern="0" dirty="0" err="1">
                <a:solidFill>
                  <a:sysClr val="windowText" lastClr="000000"/>
                </a:solidFill>
              </a:rPr>
              <a:t>bpy</a:t>
            </a:r>
            <a:r>
              <a:rPr lang="en-GB" sz="1600" kern="0" dirty="0">
                <a:solidFill>
                  <a:sysClr val="windowText" lastClr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72901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close-up of a structure&#10;&#10;AI-generated content may be incorrect.">
            <a:extLst>
              <a:ext uri="{FF2B5EF4-FFF2-40B4-BE49-F238E27FC236}">
                <a16:creationId xmlns:a16="http://schemas.microsoft.com/office/drawing/2014/main" id="{EFF21279-6619-F320-57DC-95F56E08BF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521" t="10277" r="8668" b="14932"/>
          <a:stretch>
            <a:fillRect/>
          </a:stretch>
        </p:blipFill>
        <p:spPr>
          <a:xfrm>
            <a:off x="5188161" y="2706631"/>
            <a:ext cx="6537684" cy="2972386"/>
          </a:xfrm>
          <a:prstGeom prst="rect">
            <a:avLst/>
          </a:prstGeom>
        </p:spPr>
      </p:pic>
      <p:pic>
        <p:nvPicPr>
          <p:cNvPr id="21" name="Picture 20" descr="A close-up of a structure&#10;&#10;AI-generated content may be incorrect.">
            <a:extLst>
              <a:ext uri="{FF2B5EF4-FFF2-40B4-BE49-F238E27FC236}">
                <a16:creationId xmlns:a16="http://schemas.microsoft.com/office/drawing/2014/main" id="{5FCB1F9F-2D9D-9377-A825-B2A695F531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523" t="10280" r="8646" b="14913"/>
          <a:stretch>
            <a:fillRect/>
          </a:stretch>
        </p:blipFill>
        <p:spPr>
          <a:xfrm>
            <a:off x="5188161" y="2706633"/>
            <a:ext cx="6537685" cy="2972384"/>
          </a:xfrm>
          <a:prstGeom prst="rect">
            <a:avLst/>
          </a:prstGeom>
        </p:spPr>
      </p:pic>
      <p:pic>
        <p:nvPicPr>
          <p:cNvPr id="23" name="Picture 22" descr="A close-up of a structure&#10;&#10;AI-generated content may be incorrect.">
            <a:extLst>
              <a:ext uri="{FF2B5EF4-FFF2-40B4-BE49-F238E27FC236}">
                <a16:creationId xmlns:a16="http://schemas.microsoft.com/office/drawing/2014/main" id="{68E5A642-5CDC-1344-BF05-BD8863D37D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524" t="10280" r="8646" b="14913"/>
          <a:stretch>
            <a:fillRect/>
          </a:stretch>
        </p:blipFill>
        <p:spPr>
          <a:xfrm>
            <a:off x="5188161" y="2706631"/>
            <a:ext cx="6537685" cy="29723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0527FF9-DA02-9A81-F031-E6DBD02169F6}"/>
              </a:ext>
            </a:extLst>
          </p:cNvPr>
          <p:cNvGrpSpPr/>
          <p:nvPr/>
        </p:nvGrpSpPr>
        <p:grpSpPr>
          <a:xfrm>
            <a:off x="422748" y="100229"/>
            <a:ext cx="4376464" cy="1271958"/>
            <a:chOff x="7582535" y="296761"/>
            <a:chExt cx="4376464" cy="127195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4929F50-4774-883A-8654-01E1C214DF79}"/>
                </a:ext>
              </a:extLst>
            </p:cNvPr>
            <p:cNvGrpSpPr/>
            <p:nvPr/>
          </p:nvGrpSpPr>
          <p:grpSpPr>
            <a:xfrm>
              <a:off x="7582535" y="622744"/>
              <a:ext cx="928439" cy="945975"/>
              <a:chOff x="814933" y="588415"/>
              <a:chExt cx="928439" cy="945975"/>
            </a:xfrm>
            <a:noFill/>
          </p:grpSpPr>
          <p:sp>
            <p:nvSpPr>
              <p:cNvPr id="8" name="Shape">
                <a:extLst>
                  <a:ext uri="{FF2B5EF4-FFF2-40B4-BE49-F238E27FC236}">
                    <a16:creationId xmlns:a16="http://schemas.microsoft.com/office/drawing/2014/main" id="{FB25F21A-FDF1-43C3-8AE1-81B433B42C23}"/>
                  </a:ext>
                </a:extLst>
              </p:cNvPr>
              <p:cNvSpPr/>
              <p:nvPr/>
            </p:nvSpPr>
            <p:spPr>
              <a:xfrm>
                <a:off x="933953" y="1083878"/>
                <a:ext cx="345199" cy="3427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94" y="4068"/>
                    </a:moveTo>
                    <a:cubicBezTo>
                      <a:pt x="19551" y="4068"/>
                      <a:pt x="19551" y="4068"/>
                      <a:pt x="19551" y="4068"/>
                    </a:cubicBezTo>
                    <a:cubicBezTo>
                      <a:pt x="19551" y="9648"/>
                      <a:pt x="19551" y="9648"/>
                      <a:pt x="19551" y="9648"/>
                    </a:cubicBezTo>
                    <a:cubicBezTo>
                      <a:pt x="19551" y="14472"/>
                      <a:pt x="19551" y="14472"/>
                      <a:pt x="19551" y="14472"/>
                    </a:cubicBezTo>
                    <a:cubicBezTo>
                      <a:pt x="19551" y="15516"/>
                      <a:pt x="19551" y="15516"/>
                      <a:pt x="19551" y="15516"/>
                    </a:cubicBezTo>
                    <a:cubicBezTo>
                      <a:pt x="19551" y="16020"/>
                      <a:pt x="19048" y="16524"/>
                      <a:pt x="18545" y="16524"/>
                    </a:cubicBezTo>
                    <a:cubicBezTo>
                      <a:pt x="13226" y="16524"/>
                      <a:pt x="13226" y="16524"/>
                      <a:pt x="13226" y="16524"/>
                    </a:cubicBezTo>
                    <a:cubicBezTo>
                      <a:pt x="16532" y="19836"/>
                      <a:pt x="16532" y="19836"/>
                      <a:pt x="16532" y="19836"/>
                    </a:cubicBezTo>
                    <a:cubicBezTo>
                      <a:pt x="16784" y="20088"/>
                      <a:pt x="16784" y="20340"/>
                      <a:pt x="16784" y="20592"/>
                    </a:cubicBezTo>
                    <a:cubicBezTo>
                      <a:pt x="16784" y="21096"/>
                      <a:pt x="16532" y="21600"/>
                      <a:pt x="15742" y="21600"/>
                    </a:cubicBezTo>
                    <a:cubicBezTo>
                      <a:pt x="15490" y="21600"/>
                      <a:pt x="15239" y="21600"/>
                      <a:pt x="15239" y="21348"/>
                    </a:cubicBezTo>
                    <a:cubicBezTo>
                      <a:pt x="11681" y="18072"/>
                      <a:pt x="11681" y="18072"/>
                      <a:pt x="11681" y="18072"/>
                    </a:cubicBezTo>
                    <a:cubicBezTo>
                      <a:pt x="11681" y="20592"/>
                      <a:pt x="11681" y="20592"/>
                      <a:pt x="11681" y="20592"/>
                    </a:cubicBezTo>
                    <a:cubicBezTo>
                      <a:pt x="11681" y="21096"/>
                      <a:pt x="11429" y="21600"/>
                      <a:pt x="10674" y="21600"/>
                    </a:cubicBezTo>
                    <a:cubicBezTo>
                      <a:pt x="10171" y="21600"/>
                      <a:pt x="9668" y="21096"/>
                      <a:pt x="9668" y="20592"/>
                    </a:cubicBezTo>
                    <a:cubicBezTo>
                      <a:pt x="9668" y="18072"/>
                      <a:pt x="9668" y="18072"/>
                      <a:pt x="9668" y="18072"/>
                    </a:cubicBezTo>
                    <a:cubicBezTo>
                      <a:pt x="6361" y="21348"/>
                      <a:pt x="6361" y="21348"/>
                      <a:pt x="6361" y="21348"/>
                    </a:cubicBezTo>
                    <a:cubicBezTo>
                      <a:pt x="6110" y="21600"/>
                      <a:pt x="5858" y="21600"/>
                      <a:pt x="5607" y="21600"/>
                    </a:cubicBezTo>
                    <a:cubicBezTo>
                      <a:pt x="5103" y="21600"/>
                      <a:pt x="4564" y="21096"/>
                      <a:pt x="4564" y="20592"/>
                    </a:cubicBezTo>
                    <a:cubicBezTo>
                      <a:pt x="4564" y="20340"/>
                      <a:pt x="4852" y="20088"/>
                      <a:pt x="5103" y="19836"/>
                    </a:cubicBezTo>
                    <a:cubicBezTo>
                      <a:pt x="8374" y="16524"/>
                      <a:pt x="8374" y="16524"/>
                      <a:pt x="8374" y="16524"/>
                    </a:cubicBezTo>
                    <a:cubicBezTo>
                      <a:pt x="3055" y="16524"/>
                      <a:pt x="3055" y="16524"/>
                      <a:pt x="3055" y="16524"/>
                    </a:cubicBezTo>
                    <a:cubicBezTo>
                      <a:pt x="2300" y="16524"/>
                      <a:pt x="2049" y="16020"/>
                      <a:pt x="2049" y="15516"/>
                    </a:cubicBezTo>
                    <a:cubicBezTo>
                      <a:pt x="2049" y="14472"/>
                      <a:pt x="2049" y="14472"/>
                      <a:pt x="2049" y="14472"/>
                    </a:cubicBezTo>
                    <a:cubicBezTo>
                      <a:pt x="2049" y="9648"/>
                      <a:pt x="2049" y="9648"/>
                      <a:pt x="2049" y="9648"/>
                    </a:cubicBezTo>
                    <a:cubicBezTo>
                      <a:pt x="2049" y="4068"/>
                      <a:pt x="2049" y="4068"/>
                      <a:pt x="2049" y="4068"/>
                    </a:cubicBezTo>
                    <a:cubicBezTo>
                      <a:pt x="1042" y="4068"/>
                      <a:pt x="1042" y="4068"/>
                      <a:pt x="1042" y="4068"/>
                    </a:cubicBezTo>
                    <a:cubicBezTo>
                      <a:pt x="252" y="4068"/>
                      <a:pt x="0" y="3528"/>
                      <a:pt x="0" y="3024"/>
                    </a:cubicBezTo>
                    <a:cubicBezTo>
                      <a:pt x="0" y="2268"/>
                      <a:pt x="252" y="2016"/>
                      <a:pt x="1042" y="2016"/>
                    </a:cubicBezTo>
                    <a:cubicBezTo>
                      <a:pt x="9668" y="2016"/>
                      <a:pt x="9668" y="2016"/>
                      <a:pt x="9668" y="2016"/>
                    </a:cubicBezTo>
                    <a:cubicBezTo>
                      <a:pt x="9668" y="1008"/>
                      <a:pt x="9668" y="1008"/>
                      <a:pt x="9668" y="1008"/>
                    </a:cubicBezTo>
                    <a:cubicBezTo>
                      <a:pt x="9668" y="252"/>
                      <a:pt x="10171" y="0"/>
                      <a:pt x="10674" y="0"/>
                    </a:cubicBezTo>
                    <a:cubicBezTo>
                      <a:pt x="11429" y="0"/>
                      <a:pt x="11681" y="252"/>
                      <a:pt x="11681" y="1008"/>
                    </a:cubicBezTo>
                    <a:cubicBezTo>
                      <a:pt x="11681" y="2016"/>
                      <a:pt x="11681" y="2016"/>
                      <a:pt x="11681" y="2016"/>
                    </a:cubicBezTo>
                    <a:cubicBezTo>
                      <a:pt x="20594" y="2016"/>
                      <a:pt x="20594" y="2016"/>
                      <a:pt x="20594" y="2016"/>
                    </a:cubicBezTo>
                    <a:cubicBezTo>
                      <a:pt x="21097" y="2016"/>
                      <a:pt x="21600" y="2268"/>
                      <a:pt x="21600" y="3024"/>
                    </a:cubicBezTo>
                    <a:cubicBezTo>
                      <a:pt x="21600" y="3528"/>
                      <a:pt x="21097" y="4068"/>
                      <a:pt x="20594" y="4068"/>
                    </a:cubicBezTo>
                    <a:close/>
                    <a:moveTo>
                      <a:pt x="17539" y="8640"/>
                    </a:moveTo>
                    <a:cubicBezTo>
                      <a:pt x="17539" y="7632"/>
                      <a:pt x="17539" y="7632"/>
                      <a:pt x="17539" y="7632"/>
                    </a:cubicBezTo>
                    <a:cubicBezTo>
                      <a:pt x="17539" y="4068"/>
                      <a:pt x="17539" y="4068"/>
                      <a:pt x="17539" y="4068"/>
                    </a:cubicBezTo>
                    <a:cubicBezTo>
                      <a:pt x="4061" y="4068"/>
                      <a:pt x="4061" y="4068"/>
                      <a:pt x="4061" y="4068"/>
                    </a:cubicBezTo>
                    <a:cubicBezTo>
                      <a:pt x="4061" y="7632"/>
                      <a:pt x="4061" y="7632"/>
                      <a:pt x="4061" y="7632"/>
                    </a:cubicBezTo>
                    <a:cubicBezTo>
                      <a:pt x="4061" y="8640"/>
                      <a:pt x="4061" y="8640"/>
                      <a:pt x="4061" y="8640"/>
                    </a:cubicBezTo>
                    <a:cubicBezTo>
                      <a:pt x="4061" y="14472"/>
                      <a:pt x="4061" y="14472"/>
                      <a:pt x="4061" y="14472"/>
                    </a:cubicBezTo>
                    <a:cubicBezTo>
                      <a:pt x="17539" y="14472"/>
                      <a:pt x="17539" y="14472"/>
                      <a:pt x="17539" y="14472"/>
                    </a:cubicBezTo>
                    <a:lnTo>
                      <a:pt x="17539" y="8640"/>
                    </a:ln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spc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9" name="Square">
                <a:extLst>
                  <a:ext uri="{FF2B5EF4-FFF2-40B4-BE49-F238E27FC236}">
                    <a16:creationId xmlns:a16="http://schemas.microsoft.com/office/drawing/2014/main" id="{96694550-4B8E-EB15-7E36-C6EE17856B9F}"/>
                  </a:ext>
                </a:extLst>
              </p:cNvPr>
              <p:cNvSpPr/>
              <p:nvPr/>
            </p:nvSpPr>
            <p:spPr>
              <a:xfrm>
                <a:off x="814933" y="588415"/>
                <a:ext cx="928439" cy="945975"/>
              </a:xfrm>
              <a:prstGeom prst="rect">
                <a:avLst/>
              </a:prstGeom>
              <a:grpFill/>
              <a:ln w="98425">
                <a:solidFill>
                  <a:schemeClr val="tx1">
                    <a:alpha val="22000"/>
                  </a:schemeClr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spc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0C3D2395-DE7E-BFFF-C9F5-432CE8458ECA}"/>
                </a:ext>
              </a:extLst>
            </p:cNvPr>
            <p:cNvSpPr/>
            <p:nvPr/>
          </p:nvSpPr>
          <p:spPr>
            <a:xfrm>
              <a:off x="8185733" y="296761"/>
              <a:ext cx="653555" cy="653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80" y="0"/>
                  </a:moveTo>
                  <a:lnTo>
                    <a:pt x="9180" y="9180"/>
                  </a:lnTo>
                  <a:lnTo>
                    <a:pt x="0" y="9180"/>
                  </a:lnTo>
                  <a:lnTo>
                    <a:pt x="0" y="12420"/>
                  </a:lnTo>
                  <a:lnTo>
                    <a:pt x="9180" y="12420"/>
                  </a:lnTo>
                  <a:lnTo>
                    <a:pt x="9180" y="21600"/>
                  </a:lnTo>
                  <a:lnTo>
                    <a:pt x="12420" y="21600"/>
                  </a:lnTo>
                  <a:lnTo>
                    <a:pt x="12420" y="12420"/>
                  </a:lnTo>
                  <a:lnTo>
                    <a:pt x="21600" y="12420"/>
                  </a:lnTo>
                  <a:lnTo>
                    <a:pt x="21600" y="9180"/>
                  </a:lnTo>
                  <a:lnTo>
                    <a:pt x="12420" y="9180"/>
                  </a:lnTo>
                  <a:lnTo>
                    <a:pt x="12420" y="0"/>
                  </a:lnTo>
                  <a:lnTo>
                    <a:pt x="9180" y="0"/>
                  </a:lnTo>
                  <a:close/>
                </a:path>
              </a:pathLst>
            </a:custGeom>
            <a:solidFill>
              <a:srgbClr val="765FB0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6" name="TABS SLIDE :">
              <a:extLst>
                <a:ext uri="{FF2B5EF4-FFF2-40B4-BE49-F238E27FC236}">
                  <a16:creationId xmlns:a16="http://schemas.microsoft.com/office/drawing/2014/main" id="{9A14B8B6-EBDF-7405-CDBB-EFB880FE817B}"/>
                </a:ext>
              </a:extLst>
            </p:cNvPr>
            <p:cNvSpPr txBox="1"/>
            <p:nvPr/>
          </p:nvSpPr>
          <p:spPr>
            <a:xfrm>
              <a:off x="8921202" y="479115"/>
              <a:ext cx="2311782" cy="2872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>
                <a:lnSpc>
                  <a:spcPct val="100000"/>
                </a:lnSpc>
                <a:defRPr sz="3000" cap="all" spc="0"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all" spc="0" normalizeH="0" baseline="0" noProof="0" dirty="0">
                  <a:ln>
                    <a:noFill/>
                  </a:ln>
                  <a:solidFill>
                    <a:srgbClr val="765FB0"/>
                  </a:solidFill>
                  <a:effectLst/>
                  <a:uLnTx/>
                  <a:uFillTx/>
                  <a:latin typeface="Montserrat ExtraBold"/>
                  <a:sym typeface="Montserrat ExtraBold"/>
                </a:rPr>
                <a:t>Susumu Kitagawa</a:t>
              </a:r>
            </a:p>
          </p:txBody>
        </p:sp>
        <p:sp>
          <p:nvSpPr>
            <p:cNvPr id="7" name="Strengths">
              <a:extLst>
                <a:ext uri="{FF2B5EF4-FFF2-40B4-BE49-F238E27FC236}">
                  <a16:creationId xmlns:a16="http://schemas.microsoft.com/office/drawing/2014/main" id="{171DEB9C-3877-C0FD-E61C-5A8C4AEE429D}"/>
                </a:ext>
              </a:extLst>
            </p:cNvPr>
            <p:cNvSpPr txBox="1"/>
            <p:nvPr/>
          </p:nvSpPr>
          <p:spPr>
            <a:xfrm>
              <a:off x="8810079" y="690486"/>
              <a:ext cx="3148920" cy="5334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 algn="ctr">
                <a:lnSpc>
                  <a:spcPct val="100000"/>
                </a:lnSpc>
                <a:defRPr sz="3000" cap="all" spc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i="1" kern="0" dirty="0">
                  <a:solidFill>
                    <a:srgbClr val="765FB0"/>
                  </a:solidFill>
                  <a:latin typeface="Montserrat ExtraBold"/>
                </a:rPr>
                <a:t>Application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C10772F-A0BC-67C1-4BE9-FD573E0ABD94}"/>
              </a:ext>
            </a:extLst>
          </p:cNvPr>
          <p:cNvSpPr txBox="1"/>
          <p:nvPr/>
        </p:nvSpPr>
        <p:spPr>
          <a:xfrm>
            <a:off x="-299915" y="4466473"/>
            <a:ext cx="5017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765FB0"/>
                </a:solidFill>
                <a:latin typeface="Raleway" pitchFamily="2" charset="0"/>
              </a:rPr>
              <a:t>Prof. Susumu Kitagawa</a:t>
            </a:r>
          </a:p>
          <a:p>
            <a:pPr algn="ctr"/>
            <a:r>
              <a:rPr lang="en-GB" dirty="0">
                <a:solidFill>
                  <a:srgbClr val="765FB0"/>
                </a:solidFill>
                <a:latin typeface="Raleway" pitchFamily="2" charset="0"/>
              </a:rPr>
              <a:t>Kyoto University, Japan</a:t>
            </a:r>
          </a:p>
        </p:txBody>
      </p:sp>
      <p:pic>
        <p:nvPicPr>
          <p:cNvPr id="13" name="Picture 12" descr="A person holding up a finger&#10;&#10;AI-generated content may be incorrect.">
            <a:extLst>
              <a:ext uri="{FF2B5EF4-FFF2-40B4-BE49-F238E27FC236}">
                <a16:creationId xmlns:a16="http://schemas.microsoft.com/office/drawing/2014/main" id="{7866D7DF-2346-4322-2013-CEDA486DE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288" y="1958861"/>
            <a:ext cx="3024392" cy="22339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EC833C-2CD7-815F-341D-879431A8BC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31543" y="5112804"/>
            <a:ext cx="2917801" cy="29723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D3CA42-CCD6-60A3-8CB8-D05B5D543F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35030" y="5273348"/>
            <a:ext cx="2642751" cy="19193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8DC4CC-E57A-3318-2D08-E22E7130AC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9883" y="426212"/>
            <a:ext cx="4510349" cy="16285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255EDD0-6D0E-5F1E-82EF-D86A9783DD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19918" y="2094398"/>
            <a:ext cx="4089086" cy="326257"/>
          </a:xfrm>
          <a:prstGeom prst="rect">
            <a:avLst/>
          </a:prstGeom>
        </p:spPr>
      </p:pic>
      <p:pic>
        <p:nvPicPr>
          <p:cNvPr id="4" name="Picture 2" descr="http://upload.wikimedia.org/wikipedia/commons/4/45/4,4%27-Bipyridine_structure.png">
            <a:extLst>
              <a:ext uri="{FF2B5EF4-FFF2-40B4-BE49-F238E27FC236}">
                <a16:creationId xmlns:a16="http://schemas.microsoft.com/office/drawing/2014/main" id="{BF040B5F-5D27-9064-EA0E-F7FC5E737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68" y="5899580"/>
            <a:ext cx="1744114" cy="60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E0E9C5-710B-4E36-6DF9-1A6A73F9BEED}"/>
              </a:ext>
            </a:extLst>
          </p:cNvPr>
          <p:cNvSpPr/>
          <p:nvPr/>
        </p:nvSpPr>
        <p:spPr>
          <a:xfrm>
            <a:off x="498022" y="5405196"/>
            <a:ext cx="1871025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kern="0" dirty="0">
                <a:solidFill>
                  <a:sysClr val="windowText" lastClr="000000"/>
                </a:solidFill>
              </a:rPr>
              <a:t>4-4-bipyridine (</a:t>
            </a:r>
            <a:r>
              <a:rPr lang="en-GB" sz="1600" kern="0" dirty="0" err="1">
                <a:solidFill>
                  <a:sysClr val="windowText" lastClr="000000"/>
                </a:solidFill>
              </a:rPr>
              <a:t>bpy</a:t>
            </a:r>
            <a:r>
              <a:rPr lang="en-GB" sz="1600" kern="0" dirty="0">
                <a:solidFill>
                  <a:sysClr val="windowText" lastClr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3222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-up of a structure&#10;&#10;AI-generated content may be incorrect.">
            <a:extLst>
              <a:ext uri="{FF2B5EF4-FFF2-40B4-BE49-F238E27FC236}">
                <a16:creationId xmlns:a16="http://schemas.microsoft.com/office/drawing/2014/main" id="{5FCB1F9F-2D9D-9377-A825-B2A695F531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523" t="10280" r="8646" b="14913"/>
          <a:stretch>
            <a:fillRect/>
          </a:stretch>
        </p:blipFill>
        <p:spPr>
          <a:xfrm>
            <a:off x="5188161" y="2706633"/>
            <a:ext cx="6537685" cy="2972384"/>
          </a:xfrm>
          <a:prstGeom prst="rect">
            <a:avLst/>
          </a:prstGeom>
        </p:spPr>
      </p:pic>
      <p:pic>
        <p:nvPicPr>
          <p:cNvPr id="23" name="Picture 22" descr="A close-up of a structure&#10;&#10;AI-generated content may be incorrect.">
            <a:extLst>
              <a:ext uri="{FF2B5EF4-FFF2-40B4-BE49-F238E27FC236}">
                <a16:creationId xmlns:a16="http://schemas.microsoft.com/office/drawing/2014/main" id="{68E5A642-5CDC-1344-BF05-BD8863D37D1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524" t="10280" r="8646" b="14913"/>
          <a:stretch>
            <a:fillRect/>
          </a:stretch>
        </p:blipFill>
        <p:spPr>
          <a:xfrm>
            <a:off x="5188161" y="2706631"/>
            <a:ext cx="6537685" cy="2972384"/>
          </a:xfrm>
          <a:prstGeom prst="rect">
            <a:avLst/>
          </a:prstGeom>
        </p:spPr>
      </p:pic>
      <p:pic>
        <p:nvPicPr>
          <p:cNvPr id="25" name="Picture 24" descr="A close-up of a structure&#10;&#10;AI-generated content may be incorrect.">
            <a:extLst>
              <a:ext uri="{FF2B5EF4-FFF2-40B4-BE49-F238E27FC236}">
                <a16:creationId xmlns:a16="http://schemas.microsoft.com/office/drawing/2014/main" id="{EFF21279-6619-F320-57DC-95F56E08BF7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2521" t="10277" r="8668" b="14932"/>
          <a:stretch>
            <a:fillRect/>
          </a:stretch>
        </p:blipFill>
        <p:spPr>
          <a:xfrm>
            <a:off x="5188161" y="2706631"/>
            <a:ext cx="6537684" cy="2972386"/>
          </a:xfrm>
          <a:prstGeom prst="rect">
            <a:avLst/>
          </a:prstGeom>
        </p:spPr>
      </p:pic>
      <p:pic>
        <p:nvPicPr>
          <p:cNvPr id="26" name="MOF_pov_viods">
            <a:hlinkClick r:id="" action="ppaction://media"/>
            <a:extLst>
              <a:ext uri="{FF2B5EF4-FFF2-40B4-BE49-F238E27FC236}">
                <a16:creationId xmlns:a16="http://schemas.microsoft.com/office/drawing/2014/main" id="{18FDA36A-29DE-7999-FD88-B579003EDA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5746" t="10020" r="1546" b="15047"/>
          <a:stretch>
            <a:fillRect/>
          </a:stretch>
        </p:blipFill>
        <p:spPr>
          <a:xfrm>
            <a:off x="5188161" y="2706632"/>
            <a:ext cx="6537685" cy="2972384"/>
          </a:xfrm>
          <a:prstGeom prst="rect">
            <a:avLst/>
          </a:prstGeom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0527FF9-DA02-9A81-F031-E6DBD02169F6}"/>
              </a:ext>
            </a:extLst>
          </p:cNvPr>
          <p:cNvGrpSpPr/>
          <p:nvPr/>
        </p:nvGrpSpPr>
        <p:grpSpPr>
          <a:xfrm>
            <a:off x="422748" y="100229"/>
            <a:ext cx="4376464" cy="1271958"/>
            <a:chOff x="7582535" y="296761"/>
            <a:chExt cx="4376464" cy="127195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4929F50-4774-883A-8654-01E1C214DF79}"/>
                </a:ext>
              </a:extLst>
            </p:cNvPr>
            <p:cNvGrpSpPr/>
            <p:nvPr/>
          </p:nvGrpSpPr>
          <p:grpSpPr>
            <a:xfrm>
              <a:off x="7582535" y="622744"/>
              <a:ext cx="928439" cy="945975"/>
              <a:chOff x="814933" y="588415"/>
              <a:chExt cx="928439" cy="945975"/>
            </a:xfrm>
            <a:noFill/>
          </p:grpSpPr>
          <p:sp>
            <p:nvSpPr>
              <p:cNvPr id="8" name="Shape">
                <a:extLst>
                  <a:ext uri="{FF2B5EF4-FFF2-40B4-BE49-F238E27FC236}">
                    <a16:creationId xmlns:a16="http://schemas.microsoft.com/office/drawing/2014/main" id="{FB25F21A-FDF1-43C3-8AE1-81B433B42C23}"/>
                  </a:ext>
                </a:extLst>
              </p:cNvPr>
              <p:cNvSpPr/>
              <p:nvPr/>
            </p:nvSpPr>
            <p:spPr>
              <a:xfrm>
                <a:off x="933953" y="1083878"/>
                <a:ext cx="345199" cy="3427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94" y="4068"/>
                    </a:moveTo>
                    <a:cubicBezTo>
                      <a:pt x="19551" y="4068"/>
                      <a:pt x="19551" y="4068"/>
                      <a:pt x="19551" y="4068"/>
                    </a:cubicBezTo>
                    <a:cubicBezTo>
                      <a:pt x="19551" y="9648"/>
                      <a:pt x="19551" y="9648"/>
                      <a:pt x="19551" y="9648"/>
                    </a:cubicBezTo>
                    <a:cubicBezTo>
                      <a:pt x="19551" y="14472"/>
                      <a:pt x="19551" y="14472"/>
                      <a:pt x="19551" y="14472"/>
                    </a:cubicBezTo>
                    <a:cubicBezTo>
                      <a:pt x="19551" y="15516"/>
                      <a:pt x="19551" y="15516"/>
                      <a:pt x="19551" y="15516"/>
                    </a:cubicBezTo>
                    <a:cubicBezTo>
                      <a:pt x="19551" y="16020"/>
                      <a:pt x="19048" y="16524"/>
                      <a:pt x="18545" y="16524"/>
                    </a:cubicBezTo>
                    <a:cubicBezTo>
                      <a:pt x="13226" y="16524"/>
                      <a:pt x="13226" y="16524"/>
                      <a:pt x="13226" y="16524"/>
                    </a:cubicBezTo>
                    <a:cubicBezTo>
                      <a:pt x="16532" y="19836"/>
                      <a:pt x="16532" y="19836"/>
                      <a:pt x="16532" y="19836"/>
                    </a:cubicBezTo>
                    <a:cubicBezTo>
                      <a:pt x="16784" y="20088"/>
                      <a:pt x="16784" y="20340"/>
                      <a:pt x="16784" y="20592"/>
                    </a:cubicBezTo>
                    <a:cubicBezTo>
                      <a:pt x="16784" y="21096"/>
                      <a:pt x="16532" y="21600"/>
                      <a:pt x="15742" y="21600"/>
                    </a:cubicBezTo>
                    <a:cubicBezTo>
                      <a:pt x="15490" y="21600"/>
                      <a:pt x="15239" y="21600"/>
                      <a:pt x="15239" y="21348"/>
                    </a:cubicBezTo>
                    <a:cubicBezTo>
                      <a:pt x="11681" y="18072"/>
                      <a:pt x="11681" y="18072"/>
                      <a:pt x="11681" y="18072"/>
                    </a:cubicBezTo>
                    <a:cubicBezTo>
                      <a:pt x="11681" y="20592"/>
                      <a:pt x="11681" y="20592"/>
                      <a:pt x="11681" y="20592"/>
                    </a:cubicBezTo>
                    <a:cubicBezTo>
                      <a:pt x="11681" y="21096"/>
                      <a:pt x="11429" y="21600"/>
                      <a:pt x="10674" y="21600"/>
                    </a:cubicBezTo>
                    <a:cubicBezTo>
                      <a:pt x="10171" y="21600"/>
                      <a:pt x="9668" y="21096"/>
                      <a:pt x="9668" y="20592"/>
                    </a:cubicBezTo>
                    <a:cubicBezTo>
                      <a:pt x="9668" y="18072"/>
                      <a:pt x="9668" y="18072"/>
                      <a:pt x="9668" y="18072"/>
                    </a:cubicBezTo>
                    <a:cubicBezTo>
                      <a:pt x="6361" y="21348"/>
                      <a:pt x="6361" y="21348"/>
                      <a:pt x="6361" y="21348"/>
                    </a:cubicBezTo>
                    <a:cubicBezTo>
                      <a:pt x="6110" y="21600"/>
                      <a:pt x="5858" y="21600"/>
                      <a:pt x="5607" y="21600"/>
                    </a:cubicBezTo>
                    <a:cubicBezTo>
                      <a:pt x="5103" y="21600"/>
                      <a:pt x="4564" y="21096"/>
                      <a:pt x="4564" y="20592"/>
                    </a:cubicBezTo>
                    <a:cubicBezTo>
                      <a:pt x="4564" y="20340"/>
                      <a:pt x="4852" y="20088"/>
                      <a:pt x="5103" y="19836"/>
                    </a:cubicBezTo>
                    <a:cubicBezTo>
                      <a:pt x="8374" y="16524"/>
                      <a:pt x="8374" y="16524"/>
                      <a:pt x="8374" y="16524"/>
                    </a:cubicBezTo>
                    <a:cubicBezTo>
                      <a:pt x="3055" y="16524"/>
                      <a:pt x="3055" y="16524"/>
                      <a:pt x="3055" y="16524"/>
                    </a:cubicBezTo>
                    <a:cubicBezTo>
                      <a:pt x="2300" y="16524"/>
                      <a:pt x="2049" y="16020"/>
                      <a:pt x="2049" y="15516"/>
                    </a:cubicBezTo>
                    <a:cubicBezTo>
                      <a:pt x="2049" y="14472"/>
                      <a:pt x="2049" y="14472"/>
                      <a:pt x="2049" y="14472"/>
                    </a:cubicBezTo>
                    <a:cubicBezTo>
                      <a:pt x="2049" y="9648"/>
                      <a:pt x="2049" y="9648"/>
                      <a:pt x="2049" y="9648"/>
                    </a:cubicBezTo>
                    <a:cubicBezTo>
                      <a:pt x="2049" y="4068"/>
                      <a:pt x="2049" y="4068"/>
                      <a:pt x="2049" y="4068"/>
                    </a:cubicBezTo>
                    <a:cubicBezTo>
                      <a:pt x="1042" y="4068"/>
                      <a:pt x="1042" y="4068"/>
                      <a:pt x="1042" y="4068"/>
                    </a:cubicBezTo>
                    <a:cubicBezTo>
                      <a:pt x="252" y="4068"/>
                      <a:pt x="0" y="3528"/>
                      <a:pt x="0" y="3024"/>
                    </a:cubicBezTo>
                    <a:cubicBezTo>
                      <a:pt x="0" y="2268"/>
                      <a:pt x="252" y="2016"/>
                      <a:pt x="1042" y="2016"/>
                    </a:cubicBezTo>
                    <a:cubicBezTo>
                      <a:pt x="9668" y="2016"/>
                      <a:pt x="9668" y="2016"/>
                      <a:pt x="9668" y="2016"/>
                    </a:cubicBezTo>
                    <a:cubicBezTo>
                      <a:pt x="9668" y="1008"/>
                      <a:pt x="9668" y="1008"/>
                      <a:pt x="9668" y="1008"/>
                    </a:cubicBezTo>
                    <a:cubicBezTo>
                      <a:pt x="9668" y="252"/>
                      <a:pt x="10171" y="0"/>
                      <a:pt x="10674" y="0"/>
                    </a:cubicBezTo>
                    <a:cubicBezTo>
                      <a:pt x="11429" y="0"/>
                      <a:pt x="11681" y="252"/>
                      <a:pt x="11681" y="1008"/>
                    </a:cubicBezTo>
                    <a:cubicBezTo>
                      <a:pt x="11681" y="2016"/>
                      <a:pt x="11681" y="2016"/>
                      <a:pt x="11681" y="2016"/>
                    </a:cubicBezTo>
                    <a:cubicBezTo>
                      <a:pt x="20594" y="2016"/>
                      <a:pt x="20594" y="2016"/>
                      <a:pt x="20594" y="2016"/>
                    </a:cubicBezTo>
                    <a:cubicBezTo>
                      <a:pt x="21097" y="2016"/>
                      <a:pt x="21600" y="2268"/>
                      <a:pt x="21600" y="3024"/>
                    </a:cubicBezTo>
                    <a:cubicBezTo>
                      <a:pt x="21600" y="3528"/>
                      <a:pt x="21097" y="4068"/>
                      <a:pt x="20594" y="4068"/>
                    </a:cubicBezTo>
                    <a:close/>
                    <a:moveTo>
                      <a:pt x="17539" y="8640"/>
                    </a:moveTo>
                    <a:cubicBezTo>
                      <a:pt x="17539" y="7632"/>
                      <a:pt x="17539" y="7632"/>
                      <a:pt x="17539" y="7632"/>
                    </a:cubicBezTo>
                    <a:cubicBezTo>
                      <a:pt x="17539" y="4068"/>
                      <a:pt x="17539" y="4068"/>
                      <a:pt x="17539" y="4068"/>
                    </a:cubicBezTo>
                    <a:cubicBezTo>
                      <a:pt x="4061" y="4068"/>
                      <a:pt x="4061" y="4068"/>
                      <a:pt x="4061" y="4068"/>
                    </a:cubicBezTo>
                    <a:cubicBezTo>
                      <a:pt x="4061" y="7632"/>
                      <a:pt x="4061" y="7632"/>
                      <a:pt x="4061" y="7632"/>
                    </a:cubicBezTo>
                    <a:cubicBezTo>
                      <a:pt x="4061" y="8640"/>
                      <a:pt x="4061" y="8640"/>
                      <a:pt x="4061" y="8640"/>
                    </a:cubicBezTo>
                    <a:cubicBezTo>
                      <a:pt x="4061" y="14472"/>
                      <a:pt x="4061" y="14472"/>
                      <a:pt x="4061" y="14472"/>
                    </a:cubicBezTo>
                    <a:cubicBezTo>
                      <a:pt x="17539" y="14472"/>
                      <a:pt x="17539" y="14472"/>
                      <a:pt x="17539" y="14472"/>
                    </a:cubicBezTo>
                    <a:lnTo>
                      <a:pt x="17539" y="8640"/>
                    </a:ln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spc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9" name="Square">
                <a:extLst>
                  <a:ext uri="{FF2B5EF4-FFF2-40B4-BE49-F238E27FC236}">
                    <a16:creationId xmlns:a16="http://schemas.microsoft.com/office/drawing/2014/main" id="{96694550-4B8E-EB15-7E36-C6EE17856B9F}"/>
                  </a:ext>
                </a:extLst>
              </p:cNvPr>
              <p:cNvSpPr/>
              <p:nvPr/>
            </p:nvSpPr>
            <p:spPr>
              <a:xfrm>
                <a:off x="814933" y="588415"/>
                <a:ext cx="928439" cy="945975"/>
              </a:xfrm>
              <a:prstGeom prst="rect">
                <a:avLst/>
              </a:prstGeom>
              <a:grpFill/>
              <a:ln w="98425">
                <a:solidFill>
                  <a:schemeClr val="tx1">
                    <a:alpha val="22000"/>
                  </a:schemeClr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spc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0C3D2395-DE7E-BFFF-C9F5-432CE8458ECA}"/>
                </a:ext>
              </a:extLst>
            </p:cNvPr>
            <p:cNvSpPr/>
            <p:nvPr/>
          </p:nvSpPr>
          <p:spPr>
            <a:xfrm>
              <a:off x="8185733" y="296761"/>
              <a:ext cx="653555" cy="653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80" y="0"/>
                  </a:moveTo>
                  <a:lnTo>
                    <a:pt x="9180" y="9180"/>
                  </a:lnTo>
                  <a:lnTo>
                    <a:pt x="0" y="9180"/>
                  </a:lnTo>
                  <a:lnTo>
                    <a:pt x="0" y="12420"/>
                  </a:lnTo>
                  <a:lnTo>
                    <a:pt x="9180" y="12420"/>
                  </a:lnTo>
                  <a:lnTo>
                    <a:pt x="9180" y="21600"/>
                  </a:lnTo>
                  <a:lnTo>
                    <a:pt x="12420" y="21600"/>
                  </a:lnTo>
                  <a:lnTo>
                    <a:pt x="12420" y="12420"/>
                  </a:lnTo>
                  <a:lnTo>
                    <a:pt x="21600" y="12420"/>
                  </a:lnTo>
                  <a:lnTo>
                    <a:pt x="21600" y="9180"/>
                  </a:lnTo>
                  <a:lnTo>
                    <a:pt x="12420" y="9180"/>
                  </a:lnTo>
                  <a:lnTo>
                    <a:pt x="12420" y="0"/>
                  </a:lnTo>
                  <a:lnTo>
                    <a:pt x="9180" y="0"/>
                  </a:lnTo>
                  <a:close/>
                </a:path>
              </a:pathLst>
            </a:custGeom>
            <a:solidFill>
              <a:srgbClr val="765FB0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6" name="TABS SLIDE :">
              <a:extLst>
                <a:ext uri="{FF2B5EF4-FFF2-40B4-BE49-F238E27FC236}">
                  <a16:creationId xmlns:a16="http://schemas.microsoft.com/office/drawing/2014/main" id="{9A14B8B6-EBDF-7405-CDBB-EFB880FE817B}"/>
                </a:ext>
              </a:extLst>
            </p:cNvPr>
            <p:cNvSpPr txBox="1"/>
            <p:nvPr/>
          </p:nvSpPr>
          <p:spPr>
            <a:xfrm>
              <a:off x="8921202" y="479115"/>
              <a:ext cx="2311782" cy="2872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>
                <a:lnSpc>
                  <a:spcPct val="100000"/>
                </a:lnSpc>
                <a:defRPr sz="3000" cap="all" spc="0"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all" spc="0" normalizeH="0" baseline="0" noProof="0" dirty="0">
                  <a:ln>
                    <a:noFill/>
                  </a:ln>
                  <a:solidFill>
                    <a:srgbClr val="765FB0"/>
                  </a:solidFill>
                  <a:effectLst/>
                  <a:uLnTx/>
                  <a:uFillTx/>
                  <a:latin typeface="Montserrat ExtraBold"/>
                  <a:sym typeface="Montserrat ExtraBold"/>
                </a:rPr>
                <a:t>Susumu Kitagawa</a:t>
              </a:r>
            </a:p>
          </p:txBody>
        </p:sp>
        <p:sp>
          <p:nvSpPr>
            <p:cNvPr id="7" name="Strengths">
              <a:extLst>
                <a:ext uri="{FF2B5EF4-FFF2-40B4-BE49-F238E27FC236}">
                  <a16:creationId xmlns:a16="http://schemas.microsoft.com/office/drawing/2014/main" id="{171DEB9C-3877-C0FD-E61C-5A8C4AEE429D}"/>
                </a:ext>
              </a:extLst>
            </p:cNvPr>
            <p:cNvSpPr txBox="1"/>
            <p:nvPr/>
          </p:nvSpPr>
          <p:spPr>
            <a:xfrm>
              <a:off x="8810079" y="690486"/>
              <a:ext cx="3148920" cy="5334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 algn="ctr">
                <a:lnSpc>
                  <a:spcPct val="100000"/>
                </a:lnSpc>
                <a:defRPr sz="3000" cap="all" spc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i="1" kern="0" dirty="0">
                  <a:solidFill>
                    <a:srgbClr val="765FB0"/>
                  </a:solidFill>
                  <a:latin typeface="Montserrat ExtraBold"/>
                </a:rPr>
                <a:t>Application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C10772F-A0BC-67C1-4BE9-FD573E0ABD94}"/>
              </a:ext>
            </a:extLst>
          </p:cNvPr>
          <p:cNvSpPr txBox="1"/>
          <p:nvPr/>
        </p:nvSpPr>
        <p:spPr>
          <a:xfrm>
            <a:off x="-299915" y="4466473"/>
            <a:ext cx="5017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765FB0"/>
                </a:solidFill>
                <a:latin typeface="Raleway" pitchFamily="2" charset="0"/>
              </a:rPr>
              <a:t>Prof. Susumu Kitagawa</a:t>
            </a:r>
          </a:p>
          <a:p>
            <a:pPr algn="ctr"/>
            <a:r>
              <a:rPr lang="en-GB" dirty="0">
                <a:solidFill>
                  <a:srgbClr val="765FB0"/>
                </a:solidFill>
                <a:latin typeface="Raleway" pitchFamily="2" charset="0"/>
              </a:rPr>
              <a:t>Kyoto University, Japan</a:t>
            </a:r>
          </a:p>
        </p:txBody>
      </p:sp>
      <p:pic>
        <p:nvPicPr>
          <p:cNvPr id="13" name="Picture 12" descr="A person holding up a finger&#10;&#10;AI-generated content may be incorrect.">
            <a:extLst>
              <a:ext uri="{FF2B5EF4-FFF2-40B4-BE49-F238E27FC236}">
                <a16:creationId xmlns:a16="http://schemas.microsoft.com/office/drawing/2014/main" id="{7866D7DF-2346-4322-2013-CEDA486DE4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288" y="1958861"/>
            <a:ext cx="3024392" cy="22339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EC833C-2CD7-815F-341D-879431A8BC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1543" y="5112804"/>
            <a:ext cx="2917801" cy="29723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D3CA42-CCD6-60A3-8CB8-D05B5D543F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35030" y="5273348"/>
            <a:ext cx="2642751" cy="19193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8DC4CC-E57A-3318-2D08-E22E7130AC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29883" y="426212"/>
            <a:ext cx="4510349" cy="16285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255EDD0-6D0E-5F1E-82EF-D86A9783DD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19918" y="2094398"/>
            <a:ext cx="4089086" cy="32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66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4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9E487CF-676F-8334-A5A4-E8CA28241161}"/>
              </a:ext>
            </a:extLst>
          </p:cNvPr>
          <p:cNvSpPr/>
          <p:nvPr/>
        </p:nvSpPr>
        <p:spPr>
          <a:xfrm>
            <a:off x="9984828" y="5990897"/>
            <a:ext cx="2207172" cy="6997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0527FF9-DA02-9A81-F031-E6DBD02169F6}"/>
              </a:ext>
            </a:extLst>
          </p:cNvPr>
          <p:cNvGrpSpPr/>
          <p:nvPr/>
        </p:nvGrpSpPr>
        <p:grpSpPr>
          <a:xfrm>
            <a:off x="422748" y="100229"/>
            <a:ext cx="4376464" cy="1271958"/>
            <a:chOff x="7582535" y="296761"/>
            <a:chExt cx="4376464" cy="127195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4929F50-4774-883A-8654-01E1C214DF79}"/>
                </a:ext>
              </a:extLst>
            </p:cNvPr>
            <p:cNvGrpSpPr/>
            <p:nvPr/>
          </p:nvGrpSpPr>
          <p:grpSpPr>
            <a:xfrm>
              <a:off x="7582535" y="622744"/>
              <a:ext cx="928439" cy="945975"/>
              <a:chOff x="814933" y="588415"/>
              <a:chExt cx="928439" cy="945975"/>
            </a:xfrm>
            <a:noFill/>
          </p:grpSpPr>
          <p:sp>
            <p:nvSpPr>
              <p:cNvPr id="8" name="Shape">
                <a:extLst>
                  <a:ext uri="{FF2B5EF4-FFF2-40B4-BE49-F238E27FC236}">
                    <a16:creationId xmlns:a16="http://schemas.microsoft.com/office/drawing/2014/main" id="{FB25F21A-FDF1-43C3-8AE1-81B433B42C23}"/>
                  </a:ext>
                </a:extLst>
              </p:cNvPr>
              <p:cNvSpPr/>
              <p:nvPr/>
            </p:nvSpPr>
            <p:spPr>
              <a:xfrm>
                <a:off x="933953" y="1083878"/>
                <a:ext cx="345199" cy="3427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94" y="4068"/>
                    </a:moveTo>
                    <a:cubicBezTo>
                      <a:pt x="19551" y="4068"/>
                      <a:pt x="19551" y="4068"/>
                      <a:pt x="19551" y="4068"/>
                    </a:cubicBezTo>
                    <a:cubicBezTo>
                      <a:pt x="19551" y="9648"/>
                      <a:pt x="19551" y="9648"/>
                      <a:pt x="19551" y="9648"/>
                    </a:cubicBezTo>
                    <a:cubicBezTo>
                      <a:pt x="19551" y="14472"/>
                      <a:pt x="19551" y="14472"/>
                      <a:pt x="19551" y="14472"/>
                    </a:cubicBezTo>
                    <a:cubicBezTo>
                      <a:pt x="19551" y="15516"/>
                      <a:pt x="19551" y="15516"/>
                      <a:pt x="19551" y="15516"/>
                    </a:cubicBezTo>
                    <a:cubicBezTo>
                      <a:pt x="19551" y="16020"/>
                      <a:pt x="19048" y="16524"/>
                      <a:pt x="18545" y="16524"/>
                    </a:cubicBezTo>
                    <a:cubicBezTo>
                      <a:pt x="13226" y="16524"/>
                      <a:pt x="13226" y="16524"/>
                      <a:pt x="13226" y="16524"/>
                    </a:cubicBezTo>
                    <a:cubicBezTo>
                      <a:pt x="16532" y="19836"/>
                      <a:pt x="16532" y="19836"/>
                      <a:pt x="16532" y="19836"/>
                    </a:cubicBezTo>
                    <a:cubicBezTo>
                      <a:pt x="16784" y="20088"/>
                      <a:pt x="16784" y="20340"/>
                      <a:pt x="16784" y="20592"/>
                    </a:cubicBezTo>
                    <a:cubicBezTo>
                      <a:pt x="16784" y="21096"/>
                      <a:pt x="16532" y="21600"/>
                      <a:pt x="15742" y="21600"/>
                    </a:cubicBezTo>
                    <a:cubicBezTo>
                      <a:pt x="15490" y="21600"/>
                      <a:pt x="15239" y="21600"/>
                      <a:pt x="15239" y="21348"/>
                    </a:cubicBezTo>
                    <a:cubicBezTo>
                      <a:pt x="11681" y="18072"/>
                      <a:pt x="11681" y="18072"/>
                      <a:pt x="11681" y="18072"/>
                    </a:cubicBezTo>
                    <a:cubicBezTo>
                      <a:pt x="11681" y="20592"/>
                      <a:pt x="11681" y="20592"/>
                      <a:pt x="11681" y="20592"/>
                    </a:cubicBezTo>
                    <a:cubicBezTo>
                      <a:pt x="11681" y="21096"/>
                      <a:pt x="11429" y="21600"/>
                      <a:pt x="10674" y="21600"/>
                    </a:cubicBezTo>
                    <a:cubicBezTo>
                      <a:pt x="10171" y="21600"/>
                      <a:pt x="9668" y="21096"/>
                      <a:pt x="9668" y="20592"/>
                    </a:cubicBezTo>
                    <a:cubicBezTo>
                      <a:pt x="9668" y="18072"/>
                      <a:pt x="9668" y="18072"/>
                      <a:pt x="9668" y="18072"/>
                    </a:cubicBezTo>
                    <a:cubicBezTo>
                      <a:pt x="6361" y="21348"/>
                      <a:pt x="6361" y="21348"/>
                      <a:pt x="6361" y="21348"/>
                    </a:cubicBezTo>
                    <a:cubicBezTo>
                      <a:pt x="6110" y="21600"/>
                      <a:pt x="5858" y="21600"/>
                      <a:pt x="5607" y="21600"/>
                    </a:cubicBezTo>
                    <a:cubicBezTo>
                      <a:pt x="5103" y="21600"/>
                      <a:pt x="4564" y="21096"/>
                      <a:pt x="4564" y="20592"/>
                    </a:cubicBezTo>
                    <a:cubicBezTo>
                      <a:pt x="4564" y="20340"/>
                      <a:pt x="4852" y="20088"/>
                      <a:pt x="5103" y="19836"/>
                    </a:cubicBezTo>
                    <a:cubicBezTo>
                      <a:pt x="8374" y="16524"/>
                      <a:pt x="8374" y="16524"/>
                      <a:pt x="8374" y="16524"/>
                    </a:cubicBezTo>
                    <a:cubicBezTo>
                      <a:pt x="3055" y="16524"/>
                      <a:pt x="3055" y="16524"/>
                      <a:pt x="3055" y="16524"/>
                    </a:cubicBezTo>
                    <a:cubicBezTo>
                      <a:pt x="2300" y="16524"/>
                      <a:pt x="2049" y="16020"/>
                      <a:pt x="2049" y="15516"/>
                    </a:cubicBezTo>
                    <a:cubicBezTo>
                      <a:pt x="2049" y="14472"/>
                      <a:pt x="2049" y="14472"/>
                      <a:pt x="2049" y="14472"/>
                    </a:cubicBezTo>
                    <a:cubicBezTo>
                      <a:pt x="2049" y="9648"/>
                      <a:pt x="2049" y="9648"/>
                      <a:pt x="2049" y="9648"/>
                    </a:cubicBezTo>
                    <a:cubicBezTo>
                      <a:pt x="2049" y="4068"/>
                      <a:pt x="2049" y="4068"/>
                      <a:pt x="2049" y="4068"/>
                    </a:cubicBezTo>
                    <a:cubicBezTo>
                      <a:pt x="1042" y="4068"/>
                      <a:pt x="1042" y="4068"/>
                      <a:pt x="1042" y="4068"/>
                    </a:cubicBezTo>
                    <a:cubicBezTo>
                      <a:pt x="252" y="4068"/>
                      <a:pt x="0" y="3528"/>
                      <a:pt x="0" y="3024"/>
                    </a:cubicBezTo>
                    <a:cubicBezTo>
                      <a:pt x="0" y="2268"/>
                      <a:pt x="252" y="2016"/>
                      <a:pt x="1042" y="2016"/>
                    </a:cubicBezTo>
                    <a:cubicBezTo>
                      <a:pt x="9668" y="2016"/>
                      <a:pt x="9668" y="2016"/>
                      <a:pt x="9668" y="2016"/>
                    </a:cubicBezTo>
                    <a:cubicBezTo>
                      <a:pt x="9668" y="1008"/>
                      <a:pt x="9668" y="1008"/>
                      <a:pt x="9668" y="1008"/>
                    </a:cubicBezTo>
                    <a:cubicBezTo>
                      <a:pt x="9668" y="252"/>
                      <a:pt x="10171" y="0"/>
                      <a:pt x="10674" y="0"/>
                    </a:cubicBezTo>
                    <a:cubicBezTo>
                      <a:pt x="11429" y="0"/>
                      <a:pt x="11681" y="252"/>
                      <a:pt x="11681" y="1008"/>
                    </a:cubicBezTo>
                    <a:cubicBezTo>
                      <a:pt x="11681" y="2016"/>
                      <a:pt x="11681" y="2016"/>
                      <a:pt x="11681" y="2016"/>
                    </a:cubicBezTo>
                    <a:cubicBezTo>
                      <a:pt x="20594" y="2016"/>
                      <a:pt x="20594" y="2016"/>
                      <a:pt x="20594" y="2016"/>
                    </a:cubicBezTo>
                    <a:cubicBezTo>
                      <a:pt x="21097" y="2016"/>
                      <a:pt x="21600" y="2268"/>
                      <a:pt x="21600" y="3024"/>
                    </a:cubicBezTo>
                    <a:cubicBezTo>
                      <a:pt x="21600" y="3528"/>
                      <a:pt x="21097" y="4068"/>
                      <a:pt x="20594" y="4068"/>
                    </a:cubicBezTo>
                    <a:close/>
                    <a:moveTo>
                      <a:pt x="17539" y="8640"/>
                    </a:moveTo>
                    <a:cubicBezTo>
                      <a:pt x="17539" y="7632"/>
                      <a:pt x="17539" y="7632"/>
                      <a:pt x="17539" y="7632"/>
                    </a:cubicBezTo>
                    <a:cubicBezTo>
                      <a:pt x="17539" y="4068"/>
                      <a:pt x="17539" y="4068"/>
                      <a:pt x="17539" y="4068"/>
                    </a:cubicBezTo>
                    <a:cubicBezTo>
                      <a:pt x="4061" y="4068"/>
                      <a:pt x="4061" y="4068"/>
                      <a:pt x="4061" y="4068"/>
                    </a:cubicBezTo>
                    <a:cubicBezTo>
                      <a:pt x="4061" y="7632"/>
                      <a:pt x="4061" y="7632"/>
                      <a:pt x="4061" y="7632"/>
                    </a:cubicBezTo>
                    <a:cubicBezTo>
                      <a:pt x="4061" y="8640"/>
                      <a:pt x="4061" y="8640"/>
                      <a:pt x="4061" y="8640"/>
                    </a:cubicBezTo>
                    <a:cubicBezTo>
                      <a:pt x="4061" y="14472"/>
                      <a:pt x="4061" y="14472"/>
                      <a:pt x="4061" y="14472"/>
                    </a:cubicBezTo>
                    <a:cubicBezTo>
                      <a:pt x="17539" y="14472"/>
                      <a:pt x="17539" y="14472"/>
                      <a:pt x="17539" y="14472"/>
                    </a:cubicBezTo>
                    <a:lnTo>
                      <a:pt x="17539" y="8640"/>
                    </a:ln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spc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9" name="Square">
                <a:extLst>
                  <a:ext uri="{FF2B5EF4-FFF2-40B4-BE49-F238E27FC236}">
                    <a16:creationId xmlns:a16="http://schemas.microsoft.com/office/drawing/2014/main" id="{96694550-4B8E-EB15-7E36-C6EE17856B9F}"/>
                  </a:ext>
                </a:extLst>
              </p:cNvPr>
              <p:cNvSpPr/>
              <p:nvPr/>
            </p:nvSpPr>
            <p:spPr>
              <a:xfrm>
                <a:off x="814933" y="588415"/>
                <a:ext cx="928439" cy="945975"/>
              </a:xfrm>
              <a:prstGeom prst="rect">
                <a:avLst/>
              </a:prstGeom>
              <a:grpFill/>
              <a:ln w="98425">
                <a:solidFill>
                  <a:schemeClr val="tx1">
                    <a:alpha val="22000"/>
                  </a:schemeClr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spc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0C3D2395-DE7E-BFFF-C9F5-432CE8458ECA}"/>
                </a:ext>
              </a:extLst>
            </p:cNvPr>
            <p:cNvSpPr/>
            <p:nvPr/>
          </p:nvSpPr>
          <p:spPr>
            <a:xfrm>
              <a:off x="8185733" y="296761"/>
              <a:ext cx="653555" cy="653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80" y="0"/>
                  </a:moveTo>
                  <a:lnTo>
                    <a:pt x="9180" y="9180"/>
                  </a:lnTo>
                  <a:lnTo>
                    <a:pt x="0" y="9180"/>
                  </a:lnTo>
                  <a:lnTo>
                    <a:pt x="0" y="12420"/>
                  </a:lnTo>
                  <a:lnTo>
                    <a:pt x="9180" y="12420"/>
                  </a:lnTo>
                  <a:lnTo>
                    <a:pt x="9180" y="21600"/>
                  </a:lnTo>
                  <a:lnTo>
                    <a:pt x="12420" y="21600"/>
                  </a:lnTo>
                  <a:lnTo>
                    <a:pt x="12420" y="12420"/>
                  </a:lnTo>
                  <a:lnTo>
                    <a:pt x="21600" y="12420"/>
                  </a:lnTo>
                  <a:lnTo>
                    <a:pt x="21600" y="9180"/>
                  </a:lnTo>
                  <a:lnTo>
                    <a:pt x="12420" y="9180"/>
                  </a:lnTo>
                  <a:lnTo>
                    <a:pt x="12420" y="0"/>
                  </a:lnTo>
                  <a:lnTo>
                    <a:pt x="9180" y="0"/>
                  </a:lnTo>
                  <a:close/>
                </a:path>
              </a:pathLst>
            </a:custGeom>
            <a:solidFill>
              <a:srgbClr val="765FB0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6" name="TABS SLIDE :">
              <a:extLst>
                <a:ext uri="{FF2B5EF4-FFF2-40B4-BE49-F238E27FC236}">
                  <a16:creationId xmlns:a16="http://schemas.microsoft.com/office/drawing/2014/main" id="{9A14B8B6-EBDF-7405-CDBB-EFB880FE817B}"/>
                </a:ext>
              </a:extLst>
            </p:cNvPr>
            <p:cNvSpPr txBox="1"/>
            <p:nvPr/>
          </p:nvSpPr>
          <p:spPr>
            <a:xfrm>
              <a:off x="8921202" y="479115"/>
              <a:ext cx="2311782" cy="2872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>
                <a:lnSpc>
                  <a:spcPct val="100000"/>
                </a:lnSpc>
                <a:defRPr sz="3000" cap="all" spc="0"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all" spc="0" normalizeH="0" baseline="0" noProof="0" dirty="0">
                  <a:ln>
                    <a:noFill/>
                  </a:ln>
                  <a:solidFill>
                    <a:srgbClr val="765FB0"/>
                  </a:solidFill>
                  <a:effectLst/>
                  <a:uLnTx/>
                  <a:uFillTx/>
                  <a:latin typeface="Montserrat ExtraBold"/>
                  <a:sym typeface="Montserrat ExtraBold"/>
                </a:rPr>
                <a:t>Susumu Kitagawa</a:t>
              </a:r>
            </a:p>
          </p:txBody>
        </p:sp>
        <p:sp>
          <p:nvSpPr>
            <p:cNvPr id="7" name="Strengths">
              <a:extLst>
                <a:ext uri="{FF2B5EF4-FFF2-40B4-BE49-F238E27FC236}">
                  <a16:creationId xmlns:a16="http://schemas.microsoft.com/office/drawing/2014/main" id="{171DEB9C-3877-C0FD-E61C-5A8C4AEE429D}"/>
                </a:ext>
              </a:extLst>
            </p:cNvPr>
            <p:cNvSpPr txBox="1"/>
            <p:nvPr/>
          </p:nvSpPr>
          <p:spPr>
            <a:xfrm>
              <a:off x="8810079" y="690486"/>
              <a:ext cx="3148920" cy="5334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 algn="ctr">
                <a:lnSpc>
                  <a:spcPct val="100000"/>
                </a:lnSpc>
                <a:defRPr sz="3000" cap="all" spc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i="1" kern="0" dirty="0">
                  <a:solidFill>
                    <a:srgbClr val="765FB0"/>
                  </a:solidFill>
                  <a:latin typeface="Montserrat ExtraBold"/>
                </a:rPr>
                <a:t>Application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C10772F-A0BC-67C1-4BE9-FD573E0ABD94}"/>
              </a:ext>
            </a:extLst>
          </p:cNvPr>
          <p:cNvSpPr txBox="1"/>
          <p:nvPr/>
        </p:nvSpPr>
        <p:spPr>
          <a:xfrm>
            <a:off x="-299915" y="4466473"/>
            <a:ext cx="5017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765FB0"/>
                </a:solidFill>
                <a:latin typeface="Raleway" pitchFamily="2" charset="0"/>
              </a:rPr>
              <a:t>Prof. Susumu Kitagawa</a:t>
            </a:r>
          </a:p>
          <a:p>
            <a:pPr algn="ctr"/>
            <a:r>
              <a:rPr lang="en-GB" dirty="0">
                <a:solidFill>
                  <a:srgbClr val="765FB0"/>
                </a:solidFill>
                <a:latin typeface="Raleway" pitchFamily="2" charset="0"/>
              </a:rPr>
              <a:t>Kyoto University, Japan</a:t>
            </a:r>
          </a:p>
        </p:txBody>
      </p:sp>
      <p:pic>
        <p:nvPicPr>
          <p:cNvPr id="13" name="Picture 12" descr="A person holding up a finger&#10;&#10;AI-generated content may be incorrect.">
            <a:extLst>
              <a:ext uri="{FF2B5EF4-FFF2-40B4-BE49-F238E27FC236}">
                <a16:creationId xmlns:a16="http://schemas.microsoft.com/office/drawing/2014/main" id="{7866D7DF-2346-4322-2013-CEDA486DE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288" y="1958861"/>
            <a:ext cx="3024392" cy="22339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A4E688-5CF0-3AAB-D597-9B6695746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903" y="2623998"/>
            <a:ext cx="3712307" cy="24888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4F6157-7615-87F2-75F9-98CD81A807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7122" y="5194800"/>
            <a:ext cx="4275867" cy="9020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01A990-8B6B-599D-92C2-EA224A3B4D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9883" y="426212"/>
            <a:ext cx="4510349" cy="16285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19DB6C7-F8C7-085F-0EFD-A491EE7E48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9918" y="2094398"/>
            <a:ext cx="4089086" cy="326257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3C0DA59-5820-5037-FD33-D9B946F2E002}"/>
              </a:ext>
            </a:extLst>
          </p:cNvPr>
          <p:cNvSpPr/>
          <p:nvPr/>
        </p:nvSpPr>
        <p:spPr>
          <a:xfrm>
            <a:off x="5862876" y="5194800"/>
            <a:ext cx="5444357" cy="135406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65F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Demonstrated for the first time that MOFs can permanently maintain porosity and adsorb gases reversibly</a:t>
            </a:r>
          </a:p>
        </p:txBody>
      </p:sp>
    </p:spTree>
    <p:extLst>
      <p:ext uri="{BB962C8B-B14F-4D97-AF65-F5344CB8AC3E}">
        <p14:creationId xmlns:p14="http://schemas.microsoft.com/office/powerpoint/2010/main" val="3393289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7656957-765E-E5EC-815C-0FC4F5247BC9}"/>
              </a:ext>
            </a:extLst>
          </p:cNvPr>
          <p:cNvGrpSpPr/>
          <p:nvPr/>
        </p:nvGrpSpPr>
        <p:grpSpPr>
          <a:xfrm>
            <a:off x="422748" y="100229"/>
            <a:ext cx="4376464" cy="1271958"/>
            <a:chOff x="7582535" y="296761"/>
            <a:chExt cx="4376464" cy="127195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0A4563E-EE9E-845E-ED41-1FEA156BEBC9}"/>
                </a:ext>
              </a:extLst>
            </p:cNvPr>
            <p:cNvGrpSpPr/>
            <p:nvPr/>
          </p:nvGrpSpPr>
          <p:grpSpPr>
            <a:xfrm>
              <a:off x="7582535" y="622744"/>
              <a:ext cx="928439" cy="945975"/>
              <a:chOff x="814933" y="588415"/>
              <a:chExt cx="928439" cy="945975"/>
            </a:xfrm>
            <a:noFill/>
          </p:grpSpPr>
          <p:sp>
            <p:nvSpPr>
              <p:cNvPr id="8" name="Shape">
                <a:extLst>
                  <a:ext uri="{FF2B5EF4-FFF2-40B4-BE49-F238E27FC236}">
                    <a16:creationId xmlns:a16="http://schemas.microsoft.com/office/drawing/2014/main" id="{DBDCB987-EFC2-64EE-15EB-E8E6B1975CE0}"/>
                  </a:ext>
                </a:extLst>
              </p:cNvPr>
              <p:cNvSpPr/>
              <p:nvPr/>
            </p:nvSpPr>
            <p:spPr>
              <a:xfrm>
                <a:off x="933953" y="1083878"/>
                <a:ext cx="345199" cy="3427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94" y="4068"/>
                    </a:moveTo>
                    <a:cubicBezTo>
                      <a:pt x="19551" y="4068"/>
                      <a:pt x="19551" y="4068"/>
                      <a:pt x="19551" y="4068"/>
                    </a:cubicBezTo>
                    <a:cubicBezTo>
                      <a:pt x="19551" y="9648"/>
                      <a:pt x="19551" y="9648"/>
                      <a:pt x="19551" y="9648"/>
                    </a:cubicBezTo>
                    <a:cubicBezTo>
                      <a:pt x="19551" y="14472"/>
                      <a:pt x="19551" y="14472"/>
                      <a:pt x="19551" y="14472"/>
                    </a:cubicBezTo>
                    <a:cubicBezTo>
                      <a:pt x="19551" y="15516"/>
                      <a:pt x="19551" y="15516"/>
                      <a:pt x="19551" y="15516"/>
                    </a:cubicBezTo>
                    <a:cubicBezTo>
                      <a:pt x="19551" y="16020"/>
                      <a:pt x="19048" y="16524"/>
                      <a:pt x="18545" y="16524"/>
                    </a:cubicBezTo>
                    <a:cubicBezTo>
                      <a:pt x="13226" y="16524"/>
                      <a:pt x="13226" y="16524"/>
                      <a:pt x="13226" y="16524"/>
                    </a:cubicBezTo>
                    <a:cubicBezTo>
                      <a:pt x="16532" y="19836"/>
                      <a:pt x="16532" y="19836"/>
                      <a:pt x="16532" y="19836"/>
                    </a:cubicBezTo>
                    <a:cubicBezTo>
                      <a:pt x="16784" y="20088"/>
                      <a:pt x="16784" y="20340"/>
                      <a:pt x="16784" y="20592"/>
                    </a:cubicBezTo>
                    <a:cubicBezTo>
                      <a:pt x="16784" y="21096"/>
                      <a:pt x="16532" y="21600"/>
                      <a:pt x="15742" y="21600"/>
                    </a:cubicBezTo>
                    <a:cubicBezTo>
                      <a:pt x="15490" y="21600"/>
                      <a:pt x="15239" y="21600"/>
                      <a:pt x="15239" y="21348"/>
                    </a:cubicBezTo>
                    <a:cubicBezTo>
                      <a:pt x="11681" y="18072"/>
                      <a:pt x="11681" y="18072"/>
                      <a:pt x="11681" y="18072"/>
                    </a:cubicBezTo>
                    <a:cubicBezTo>
                      <a:pt x="11681" y="20592"/>
                      <a:pt x="11681" y="20592"/>
                      <a:pt x="11681" y="20592"/>
                    </a:cubicBezTo>
                    <a:cubicBezTo>
                      <a:pt x="11681" y="21096"/>
                      <a:pt x="11429" y="21600"/>
                      <a:pt x="10674" y="21600"/>
                    </a:cubicBezTo>
                    <a:cubicBezTo>
                      <a:pt x="10171" y="21600"/>
                      <a:pt x="9668" y="21096"/>
                      <a:pt x="9668" y="20592"/>
                    </a:cubicBezTo>
                    <a:cubicBezTo>
                      <a:pt x="9668" y="18072"/>
                      <a:pt x="9668" y="18072"/>
                      <a:pt x="9668" y="18072"/>
                    </a:cubicBezTo>
                    <a:cubicBezTo>
                      <a:pt x="6361" y="21348"/>
                      <a:pt x="6361" y="21348"/>
                      <a:pt x="6361" y="21348"/>
                    </a:cubicBezTo>
                    <a:cubicBezTo>
                      <a:pt x="6110" y="21600"/>
                      <a:pt x="5858" y="21600"/>
                      <a:pt x="5607" y="21600"/>
                    </a:cubicBezTo>
                    <a:cubicBezTo>
                      <a:pt x="5103" y="21600"/>
                      <a:pt x="4564" y="21096"/>
                      <a:pt x="4564" y="20592"/>
                    </a:cubicBezTo>
                    <a:cubicBezTo>
                      <a:pt x="4564" y="20340"/>
                      <a:pt x="4852" y="20088"/>
                      <a:pt x="5103" y="19836"/>
                    </a:cubicBezTo>
                    <a:cubicBezTo>
                      <a:pt x="8374" y="16524"/>
                      <a:pt x="8374" y="16524"/>
                      <a:pt x="8374" y="16524"/>
                    </a:cubicBezTo>
                    <a:cubicBezTo>
                      <a:pt x="3055" y="16524"/>
                      <a:pt x="3055" y="16524"/>
                      <a:pt x="3055" y="16524"/>
                    </a:cubicBezTo>
                    <a:cubicBezTo>
                      <a:pt x="2300" y="16524"/>
                      <a:pt x="2049" y="16020"/>
                      <a:pt x="2049" y="15516"/>
                    </a:cubicBezTo>
                    <a:cubicBezTo>
                      <a:pt x="2049" y="14472"/>
                      <a:pt x="2049" y="14472"/>
                      <a:pt x="2049" y="14472"/>
                    </a:cubicBezTo>
                    <a:cubicBezTo>
                      <a:pt x="2049" y="9648"/>
                      <a:pt x="2049" y="9648"/>
                      <a:pt x="2049" y="9648"/>
                    </a:cubicBezTo>
                    <a:cubicBezTo>
                      <a:pt x="2049" y="4068"/>
                      <a:pt x="2049" y="4068"/>
                      <a:pt x="2049" y="4068"/>
                    </a:cubicBezTo>
                    <a:cubicBezTo>
                      <a:pt x="1042" y="4068"/>
                      <a:pt x="1042" y="4068"/>
                      <a:pt x="1042" y="4068"/>
                    </a:cubicBezTo>
                    <a:cubicBezTo>
                      <a:pt x="252" y="4068"/>
                      <a:pt x="0" y="3528"/>
                      <a:pt x="0" y="3024"/>
                    </a:cubicBezTo>
                    <a:cubicBezTo>
                      <a:pt x="0" y="2268"/>
                      <a:pt x="252" y="2016"/>
                      <a:pt x="1042" y="2016"/>
                    </a:cubicBezTo>
                    <a:cubicBezTo>
                      <a:pt x="9668" y="2016"/>
                      <a:pt x="9668" y="2016"/>
                      <a:pt x="9668" y="2016"/>
                    </a:cubicBezTo>
                    <a:cubicBezTo>
                      <a:pt x="9668" y="1008"/>
                      <a:pt x="9668" y="1008"/>
                      <a:pt x="9668" y="1008"/>
                    </a:cubicBezTo>
                    <a:cubicBezTo>
                      <a:pt x="9668" y="252"/>
                      <a:pt x="10171" y="0"/>
                      <a:pt x="10674" y="0"/>
                    </a:cubicBezTo>
                    <a:cubicBezTo>
                      <a:pt x="11429" y="0"/>
                      <a:pt x="11681" y="252"/>
                      <a:pt x="11681" y="1008"/>
                    </a:cubicBezTo>
                    <a:cubicBezTo>
                      <a:pt x="11681" y="2016"/>
                      <a:pt x="11681" y="2016"/>
                      <a:pt x="11681" y="2016"/>
                    </a:cubicBezTo>
                    <a:cubicBezTo>
                      <a:pt x="20594" y="2016"/>
                      <a:pt x="20594" y="2016"/>
                      <a:pt x="20594" y="2016"/>
                    </a:cubicBezTo>
                    <a:cubicBezTo>
                      <a:pt x="21097" y="2016"/>
                      <a:pt x="21600" y="2268"/>
                      <a:pt x="21600" y="3024"/>
                    </a:cubicBezTo>
                    <a:cubicBezTo>
                      <a:pt x="21600" y="3528"/>
                      <a:pt x="21097" y="4068"/>
                      <a:pt x="20594" y="4068"/>
                    </a:cubicBezTo>
                    <a:close/>
                    <a:moveTo>
                      <a:pt x="17539" y="8640"/>
                    </a:moveTo>
                    <a:cubicBezTo>
                      <a:pt x="17539" y="7632"/>
                      <a:pt x="17539" y="7632"/>
                      <a:pt x="17539" y="7632"/>
                    </a:cubicBezTo>
                    <a:cubicBezTo>
                      <a:pt x="17539" y="4068"/>
                      <a:pt x="17539" y="4068"/>
                      <a:pt x="17539" y="4068"/>
                    </a:cubicBezTo>
                    <a:cubicBezTo>
                      <a:pt x="4061" y="4068"/>
                      <a:pt x="4061" y="4068"/>
                      <a:pt x="4061" y="4068"/>
                    </a:cubicBezTo>
                    <a:cubicBezTo>
                      <a:pt x="4061" y="7632"/>
                      <a:pt x="4061" y="7632"/>
                      <a:pt x="4061" y="7632"/>
                    </a:cubicBezTo>
                    <a:cubicBezTo>
                      <a:pt x="4061" y="8640"/>
                      <a:pt x="4061" y="8640"/>
                      <a:pt x="4061" y="8640"/>
                    </a:cubicBezTo>
                    <a:cubicBezTo>
                      <a:pt x="4061" y="14472"/>
                      <a:pt x="4061" y="14472"/>
                      <a:pt x="4061" y="14472"/>
                    </a:cubicBezTo>
                    <a:cubicBezTo>
                      <a:pt x="17539" y="14472"/>
                      <a:pt x="17539" y="14472"/>
                      <a:pt x="17539" y="14472"/>
                    </a:cubicBezTo>
                    <a:lnTo>
                      <a:pt x="17539" y="8640"/>
                    </a:ln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spc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9" name="Square">
                <a:extLst>
                  <a:ext uri="{FF2B5EF4-FFF2-40B4-BE49-F238E27FC236}">
                    <a16:creationId xmlns:a16="http://schemas.microsoft.com/office/drawing/2014/main" id="{BE354D09-8D27-91F4-079F-C70385912C11}"/>
                  </a:ext>
                </a:extLst>
              </p:cNvPr>
              <p:cNvSpPr/>
              <p:nvPr/>
            </p:nvSpPr>
            <p:spPr>
              <a:xfrm>
                <a:off x="814933" y="588415"/>
                <a:ext cx="928439" cy="945975"/>
              </a:xfrm>
              <a:prstGeom prst="rect">
                <a:avLst/>
              </a:prstGeom>
              <a:grpFill/>
              <a:ln w="98425">
                <a:solidFill>
                  <a:schemeClr val="tx1">
                    <a:alpha val="22000"/>
                  </a:schemeClr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spc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17B2A64C-8BE8-E2DD-ABF9-0D7E87E663CA}"/>
                </a:ext>
              </a:extLst>
            </p:cNvPr>
            <p:cNvSpPr/>
            <p:nvPr/>
          </p:nvSpPr>
          <p:spPr>
            <a:xfrm>
              <a:off x="8185733" y="296761"/>
              <a:ext cx="653555" cy="653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80" y="0"/>
                  </a:moveTo>
                  <a:lnTo>
                    <a:pt x="9180" y="9180"/>
                  </a:lnTo>
                  <a:lnTo>
                    <a:pt x="0" y="9180"/>
                  </a:lnTo>
                  <a:lnTo>
                    <a:pt x="0" y="12420"/>
                  </a:lnTo>
                  <a:lnTo>
                    <a:pt x="9180" y="12420"/>
                  </a:lnTo>
                  <a:lnTo>
                    <a:pt x="9180" y="21600"/>
                  </a:lnTo>
                  <a:lnTo>
                    <a:pt x="12420" y="21600"/>
                  </a:lnTo>
                  <a:lnTo>
                    <a:pt x="12420" y="12420"/>
                  </a:lnTo>
                  <a:lnTo>
                    <a:pt x="21600" y="12420"/>
                  </a:lnTo>
                  <a:lnTo>
                    <a:pt x="21600" y="9180"/>
                  </a:lnTo>
                  <a:lnTo>
                    <a:pt x="12420" y="9180"/>
                  </a:lnTo>
                  <a:lnTo>
                    <a:pt x="12420" y="0"/>
                  </a:lnTo>
                  <a:lnTo>
                    <a:pt x="9180" y="0"/>
                  </a:lnTo>
                  <a:close/>
                </a:path>
              </a:pathLst>
            </a:custGeom>
            <a:solidFill>
              <a:srgbClr val="883689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6" name="TABS SLIDE :">
              <a:extLst>
                <a:ext uri="{FF2B5EF4-FFF2-40B4-BE49-F238E27FC236}">
                  <a16:creationId xmlns:a16="http://schemas.microsoft.com/office/drawing/2014/main" id="{71B54293-D5C4-8923-0B7A-3C0214790B6F}"/>
                </a:ext>
              </a:extLst>
            </p:cNvPr>
            <p:cNvSpPr txBox="1"/>
            <p:nvPr/>
          </p:nvSpPr>
          <p:spPr>
            <a:xfrm>
              <a:off x="8921202" y="479115"/>
              <a:ext cx="2311782" cy="2872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>
                <a:lnSpc>
                  <a:spcPct val="100000"/>
                </a:lnSpc>
                <a:defRPr sz="3000" cap="all" spc="0"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lvl="0" defTabSz="825500" hangingPunct="0">
                <a:defRPr/>
              </a:pPr>
              <a:r>
                <a:rPr lang="en-GB" sz="1200" b="1" dirty="0">
                  <a:solidFill>
                    <a:srgbClr val="883689"/>
                  </a:solidFill>
                  <a:latin typeface="Raleway" pitchFamily="2" charset="0"/>
                </a:rPr>
                <a:t>Omar Yaghi</a:t>
              </a:r>
              <a:endParaRPr kumimoji="0" lang="en-GB" sz="1200" b="0" i="0" u="none" strike="noStrike" kern="0" cap="all" spc="0" normalizeH="0" baseline="0" noProof="0" dirty="0">
                <a:ln>
                  <a:noFill/>
                </a:ln>
                <a:solidFill>
                  <a:srgbClr val="883689"/>
                </a:solidFill>
                <a:effectLst/>
                <a:uLnTx/>
                <a:uFillTx/>
                <a:latin typeface="Montserrat ExtraBold"/>
                <a:sym typeface="Montserrat ExtraBold"/>
              </a:endParaRPr>
            </a:p>
          </p:txBody>
        </p:sp>
        <p:sp>
          <p:nvSpPr>
            <p:cNvPr id="7" name="Strengths">
              <a:extLst>
                <a:ext uri="{FF2B5EF4-FFF2-40B4-BE49-F238E27FC236}">
                  <a16:creationId xmlns:a16="http://schemas.microsoft.com/office/drawing/2014/main" id="{3FD00EA1-70AC-DECA-9CD4-4D75469BCC40}"/>
                </a:ext>
              </a:extLst>
            </p:cNvPr>
            <p:cNvSpPr txBox="1"/>
            <p:nvPr/>
          </p:nvSpPr>
          <p:spPr>
            <a:xfrm>
              <a:off x="8810079" y="690486"/>
              <a:ext cx="3148920" cy="5334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 algn="ctr">
                <a:lnSpc>
                  <a:spcPct val="100000"/>
                </a:lnSpc>
                <a:defRPr sz="3000" cap="all" spc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i="1" kern="0" dirty="0">
                  <a:solidFill>
                    <a:srgbClr val="883689"/>
                  </a:solidFill>
                  <a:latin typeface="Montserrat ExtraBold"/>
                </a:rPr>
                <a:t>Streamline</a:t>
              </a:r>
            </a:p>
          </p:txBody>
        </p:sp>
      </p:grpSp>
      <p:pic>
        <p:nvPicPr>
          <p:cNvPr id="11" name="Picture 10" descr="A person with glasses and a black background&#10;&#10;AI-generated content may be incorrect.">
            <a:extLst>
              <a:ext uri="{FF2B5EF4-FFF2-40B4-BE49-F238E27FC236}">
                <a16:creationId xmlns:a16="http://schemas.microsoft.com/office/drawing/2014/main" id="{5E0A96A1-F87C-59BF-BC90-52D9ACE0C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81" y="1867650"/>
            <a:ext cx="3148920" cy="25094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D7897C-D709-D13B-2ADF-1916B7301828}"/>
              </a:ext>
            </a:extLst>
          </p:cNvPr>
          <p:cNvSpPr txBox="1"/>
          <p:nvPr/>
        </p:nvSpPr>
        <p:spPr>
          <a:xfrm>
            <a:off x="-299915" y="4466473"/>
            <a:ext cx="5017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883689"/>
                </a:solidFill>
                <a:latin typeface="Raleway" pitchFamily="2" charset="0"/>
              </a:rPr>
              <a:t>Prof. Omar M. Yaghi</a:t>
            </a:r>
          </a:p>
          <a:p>
            <a:pPr algn="ctr"/>
            <a:r>
              <a:rPr lang="en-GB" dirty="0">
                <a:solidFill>
                  <a:srgbClr val="883689"/>
                </a:solidFill>
                <a:latin typeface="Raleway" pitchFamily="2" charset="0"/>
              </a:rPr>
              <a:t>University of California, Berkeley, USA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32306CC-070C-C25C-496D-5AE116F5CA18}"/>
              </a:ext>
            </a:extLst>
          </p:cNvPr>
          <p:cNvGrpSpPr/>
          <p:nvPr/>
        </p:nvGrpSpPr>
        <p:grpSpPr>
          <a:xfrm>
            <a:off x="5914992" y="967867"/>
            <a:ext cx="2550459" cy="1020067"/>
            <a:chOff x="5139271" y="1796383"/>
            <a:chExt cx="2550459" cy="10200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4223115-9196-5F8D-399F-8D6B14D5FC43}"/>
                </a:ext>
              </a:extLst>
            </p:cNvPr>
            <p:cNvCxnSpPr>
              <a:cxnSpLocks/>
            </p:cNvCxnSpPr>
            <p:nvPr/>
          </p:nvCxnSpPr>
          <p:spPr>
            <a:xfrm>
              <a:off x="5595938" y="2301875"/>
              <a:ext cx="404812" cy="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2D58F72-656C-5B68-860D-7102A10ED60C}"/>
                </a:ext>
              </a:extLst>
            </p:cNvPr>
            <p:cNvCxnSpPr>
              <a:cxnSpLocks/>
            </p:cNvCxnSpPr>
            <p:nvPr/>
          </p:nvCxnSpPr>
          <p:spPr>
            <a:xfrm>
              <a:off x="6186488" y="1978025"/>
              <a:ext cx="385762" cy="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4BBE9BF-DFF7-73EC-B5CD-6E12860F49F6}"/>
                </a:ext>
              </a:extLst>
            </p:cNvPr>
            <p:cNvCxnSpPr>
              <a:cxnSpLocks/>
            </p:cNvCxnSpPr>
            <p:nvPr/>
          </p:nvCxnSpPr>
          <p:spPr>
            <a:xfrm>
              <a:off x="6186488" y="2632868"/>
              <a:ext cx="385762" cy="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0BB4F88-E211-7504-2216-7A934B54A5D2}"/>
                </a:ext>
              </a:extLst>
            </p:cNvPr>
            <p:cNvCxnSpPr>
              <a:cxnSpLocks/>
            </p:cNvCxnSpPr>
            <p:nvPr/>
          </p:nvCxnSpPr>
          <p:spPr>
            <a:xfrm>
              <a:off x="6748463" y="2301875"/>
              <a:ext cx="404812" cy="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2E8B556-681F-027F-F758-DCDCBE8A9DB2}"/>
                </a:ext>
              </a:extLst>
            </p:cNvPr>
            <p:cNvCxnSpPr>
              <a:cxnSpLocks/>
            </p:cNvCxnSpPr>
            <p:nvPr/>
          </p:nvCxnSpPr>
          <p:spPr>
            <a:xfrm>
              <a:off x="6572250" y="1978025"/>
              <a:ext cx="176213" cy="32385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6DC9CF8-2446-CD33-2BC5-285E11AEBC87}"/>
                </a:ext>
              </a:extLst>
            </p:cNvPr>
            <p:cNvCxnSpPr>
              <a:cxnSpLocks/>
            </p:cNvCxnSpPr>
            <p:nvPr/>
          </p:nvCxnSpPr>
          <p:spPr>
            <a:xfrm>
              <a:off x="5994938" y="2301875"/>
              <a:ext cx="182024" cy="330993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889424E-5682-A09C-07F9-64088E2F09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72250" y="2301875"/>
              <a:ext cx="176213" cy="330993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CB8EED7-5780-B704-4FF0-31DC59C223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05512" y="1978026"/>
              <a:ext cx="176213" cy="330993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CBB9224-F821-71D6-BCA5-997F9A1EEF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90206" y="2301874"/>
              <a:ext cx="100445" cy="203205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3C5F0AA-1B90-DF2F-ED9D-FB91567AFA7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71532" y="2275266"/>
              <a:ext cx="91281" cy="203203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28AD97A-A4B6-2C07-7908-0F7345E41279}"/>
                </a:ext>
              </a:extLst>
            </p:cNvPr>
            <p:cNvSpPr txBox="1"/>
            <p:nvPr/>
          </p:nvSpPr>
          <p:spPr>
            <a:xfrm>
              <a:off x="7143751" y="2402209"/>
              <a:ext cx="3044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latin typeface="Raleway" pitchFamily="2" charset="0"/>
                </a:rPr>
                <a:t>O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753E6FF-E9E6-1A4E-47D3-747CA9330B7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5891" y="2301876"/>
              <a:ext cx="91281" cy="203203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30D4E79-3296-0499-2F29-0AFF209540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26229" y="2097878"/>
              <a:ext cx="91281" cy="203203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644F9B0-3197-0F62-1A3E-9F2432F89F4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80588" y="2124488"/>
              <a:ext cx="91281" cy="203203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C0F1ACF-544C-AAB2-A56C-BDA71A7E9915}"/>
                </a:ext>
              </a:extLst>
            </p:cNvPr>
            <p:cNvSpPr txBox="1"/>
            <p:nvPr/>
          </p:nvSpPr>
          <p:spPr>
            <a:xfrm>
              <a:off x="5292752" y="1799844"/>
              <a:ext cx="3044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latin typeface="Raleway" pitchFamily="2" charset="0"/>
                </a:rPr>
                <a:t>O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5601395-01F1-E0A7-FCDC-47A356894F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3275" y="2097878"/>
              <a:ext cx="100445" cy="203205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CB3B86A-3A63-E6F0-2452-5CD9B651F448}"/>
                </a:ext>
              </a:extLst>
            </p:cNvPr>
            <p:cNvSpPr txBox="1"/>
            <p:nvPr/>
          </p:nvSpPr>
          <p:spPr>
            <a:xfrm>
              <a:off x="5139271" y="2416340"/>
              <a:ext cx="5149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baseline="30000" dirty="0">
                  <a:latin typeface="Raleway" pitchFamily="2" charset="0"/>
                </a:rPr>
                <a:t>-</a:t>
              </a:r>
              <a:r>
                <a:rPr lang="en-GB" sz="2000" b="1" dirty="0">
                  <a:latin typeface="Raleway" pitchFamily="2" charset="0"/>
                </a:rPr>
                <a:t>O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F2D95B4-5121-EC23-736B-DF868C72C1AE}"/>
                </a:ext>
              </a:extLst>
            </p:cNvPr>
            <p:cNvSpPr txBox="1"/>
            <p:nvPr/>
          </p:nvSpPr>
          <p:spPr>
            <a:xfrm>
              <a:off x="7144181" y="1796383"/>
              <a:ext cx="5455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latin typeface="Raleway" pitchFamily="2" charset="0"/>
                </a:rPr>
                <a:t>O</a:t>
              </a:r>
              <a:r>
                <a:rPr lang="en-GB" sz="2000" b="1" baseline="30000" dirty="0">
                  <a:latin typeface="Raleway" pitchFamily="2" charset="0"/>
                </a:rPr>
                <a:t>-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E870BF5-F4A5-545B-61D3-A05D4C40D6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48455" y="2322486"/>
              <a:ext cx="128673" cy="241696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1E6C213-0A66-4721-0D60-2D3216DC0E5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67399" y="2322486"/>
              <a:ext cx="128673" cy="241696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A413310-F9C8-73F1-E5C0-CFDB63536F6E}"/>
                </a:ext>
              </a:extLst>
            </p:cNvPr>
            <p:cNvCxnSpPr>
              <a:cxnSpLocks/>
            </p:cNvCxnSpPr>
            <p:nvPr/>
          </p:nvCxnSpPr>
          <p:spPr>
            <a:xfrm>
              <a:off x="6224588" y="2033584"/>
              <a:ext cx="309562" cy="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Picture 42" descr="A molecule structure with white and red balls&#10;&#10;AI-generated content may be incorrect.">
            <a:extLst>
              <a:ext uri="{FF2B5EF4-FFF2-40B4-BE49-F238E27FC236}">
                <a16:creationId xmlns:a16="http://schemas.microsoft.com/office/drawing/2014/main" id="{4F846542-4F26-AE03-347D-5FFF94609F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813" t="25430" r="17166" b="24862"/>
          <a:stretch>
            <a:fillRect/>
          </a:stretch>
        </p:blipFill>
        <p:spPr>
          <a:xfrm>
            <a:off x="8929671" y="1064877"/>
            <a:ext cx="1980017" cy="82604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1DC95781-DA02-E062-6AEB-9F851FC87FE9}"/>
              </a:ext>
            </a:extLst>
          </p:cNvPr>
          <p:cNvSpPr txBox="1"/>
          <p:nvPr/>
        </p:nvSpPr>
        <p:spPr>
          <a:xfrm>
            <a:off x="6429924" y="446486"/>
            <a:ext cx="4161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C00000"/>
                </a:solidFill>
                <a:latin typeface="Raleway" pitchFamily="2" charset="0"/>
              </a:rPr>
              <a:t>dicarboxylic acid – organic linkers</a:t>
            </a:r>
          </a:p>
        </p:txBody>
      </p:sp>
    </p:spTree>
    <p:extLst>
      <p:ext uri="{BB962C8B-B14F-4D97-AF65-F5344CB8AC3E}">
        <p14:creationId xmlns:p14="http://schemas.microsoft.com/office/powerpoint/2010/main" val="2782421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addle wheel planes animation">
            <a:hlinkClick r:id="" action="ppaction://media"/>
            <a:extLst>
              <a:ext uri="{FF2B5EF4-FFF2-40B4-BE49-F238E27FC236}">
                <a16:creationId xmlns:a16="http://schemas.microsoft.com/office/drawing/2014/main" id="{0100329E-0DD5-54B3-5CFE-6371C6D332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6202" t="1" r="21417" b="2099"/>
          <a:stretch>
            <a:fillRect/>
          </a:stretch>
        </p:blipFill>
        <p:spPr>
          <a:xfrm>
            <a:off x="4441086" y="2319405"/>
            <a:ext cx="2970575" cy="265239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7656957-765E-E5EC-815C-0FC4F5247BC9}"/>
              </a:ext>
            </a:extLst>
          </p:cNvPr>
          <p:cNvGrpSpPr/>
          <p:nvPr/>
        </p:nvGrpSpPr>
        <p:grpSpPr>
          <a:xfrm>
            <a:off x="422748" y="100229"/>
            <a:ext cx="4376464" cy="1271958"/>
            <a:chOff x="7582535" y="296761"/>
            <a:chExt cx="4376464" cy="127195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0A4563E-EE9E-845E-ED41-1FEA156BEBC9}"/>
                </a:ext>
              </a:extLst>
            </p:cNvPr>
            <p:cNvGrpSpPr/>
            <p:nvPr/>
          </p:nvGrpSpPr>
          <p:grpSpPr>
            <a:xfrm>
              <a:off x="7582535" y="622744"/>
              <a:ext cx="928439" cy="945975"/>
              <a:chOff x="814933" y="588415"/>
              <a:chExt cx="928439" cy="945975"/>
            </a:xfrm>
            <a:noFill/>
          </p:grpSpPr>
          <p:sp>
            <p:nvSpPr>
              <p:cNvPr id="8" name="Shape">
                <a:extLst>
                  <a:ext uri="{FF2B5EF4-FFF2-40B4-BE49-F238E27FC236}">
                    <a16:creationId xmlns:a16="http://schemas.microsoft.com/office/drawing/2014/main" id="{DBDCB987-EFC2-64EE-15EB-E8E6B1975CE0}"/>
                  </a:ext>
                </a:extLst>
              </p:cNvPr>
              <p:cNvSpPr/>
              <p:nvPr/>
            </p:nvSpPr>
            <p:spPr>
              <a:xfrm>
                <a:off x="933953" y="1083878"/>
                <a:ext cx="345199" cy="3427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94" y="4068"/>
                    </a:moveTo>
                    <a:cubicBezTo>
                      <a:pt x="19551" y="4068"/>
                      <a:pt x="19551" y="4068"/>
                      <a:pt x="19551" y="4068"/>
                    </a:cubicBezTo>
                    <a:cubicBezTo>
                      <a:pt x="19551" y="9648"/>
                      <a:pt x="19551" y="9648"/>
                      <a:pt x="19551" y="9648"/>
                    </a:cubicBezTo>
                    <a:cubicBezTo>
                      <a:pt x="19551" y="14472"/>
                      <a:pt x="19551" y="14472"/>
                      <a:pt x="19551" y="14472"/>
                    </a:cubicBezTo>
                    <a:cubicBezTo>
                      <a:pt x="19551" y="15516"/>
                      <a:pt x="19551" y="15516"/>
                      <a:pt x="19551" y="15516"/>
                    </a:cubicBezTo>
                    <a:cubicBezTo>
                      <a:pt x="19551" y="16020"/>
                      <a:pt x="19048" y="16524"/>
                      <a:pt x="18545" y="16524"/>
                    </a:cubicBezTo>
                    <a:cubicBezTo>
                      <a:pt x="13226" y="16524"/>
                      <a:pt x="13226" y="16524"/>
                      <a:pt x="13226" y="16524"/>
                    </a:cubicBezTo>
                    <a:cubicBezTo>
                      <a:pt x="16532" y="19836"/>
                      <a:pt x="16532" y="19836"/>
                      <a:pt x="16532" y="19836"/>
                    </a:cubicBezTo>
                    <a:cubicBezTo>
                      <a:pt x="16784" y="20088"/>
                      <a:pt x="16784" y="20340"/>
                      <a:pt x="16784" y="20592"/>
                    </a:cubicBezTo>
                    <a:cubicBezTo>
                      <a:pt x="16784" y="21096"/>
                      <a:pt x="16532" y="21600"/>
                      <a:pt x="15742" y="21600"/>
                    </a:cubicBezTo>
                    <a:cubicBezTo>
                      <a:pt x="15490" y="21600"/>
                      <a:pt x="15239" y="21600"/>
                      <a:pt x="15239" y="21348"/>
                    </a:cubicBezTo>
                    <a:cubicBezTo>
                      <a:pt x="11681" y="18072"/>
                      <a:pt x="11681" y="18072"/>
                      <a:pt x="11681" y="18072"/>
                    </a:cubicBezTo>
                    <a:cubicBezTo>
                      <a:pt x="11681" y="20592"/>
                      <a:pt x="11681" y="20592"/>
                      <a:pt x="11681" y="20592"/>
                    </a:cubicBezTo>
                    <a:cubicBezTo>
                      <a:pt x="11681" y="21096"/>
                      <a:pt x="11429" y="21600"/>
                      <a:pt x="10674" y="21600"/>
                    </a:cubicBezTo>
                    <a:cubicBezTo>
                      <a:pt x="10171" y="21600"/>
                      <a:pt x="9668" y="21096"/>
                      <a:pt x="9668" y="20592"/>
                    </a:cubicBezTo>
                    <a:cubicBezTo>
                      <a:pt x="9668" y="18072"/>
                      <a:pt x="9668" y="18072"/>
                      <a:pt x="9668" y="18072"/>
                    </a:cubicBezTo>
                    <a:cubicBezTo>
                      <a:pt x="6361" y="21348"/>
                      <a:pt x="6361" y="21348"/>
                      <a:pt x="6361" y="21348"/>
                    </a:cubicBezTo>
                    <a:cubicBezTo>
                      <a:pt x="6110" y="21600"/>
                      <a:pt x="5858" y="21600"/>
                      <a:pt x="5607" y="21600"/>
                    </a:cubicBezTo>
                    <a:cubicBezTo>
                      <a:pt x="5103" y="21600"/>
                      <a:pt x="4564" y="21096"/>
                      <a:pt x="4564" y="20592"/>
                    </a:cubicBezTo>
                    <a:cubicBezTo>
                      <a:pt x="4564" y="20340"/>
                      <a:pt x="4852" y="20088"/>
                      <a:pt x="5103" y="19836"/>
                    </a:cubicBezTo>
                    <a:cubicBezTo>
                      <a:pt x="8374" y="16524"/>
                      <a:pt x="8374" y="16524"/>
                      <a:pt x="8374" y="16524"/>
                    </a:cubicBezTo>
                    <a:cubicBezTo>
                      <a:pt x="3055" y="16524"/>
                      <a:pt x="3055" y="16524"/>
                      <a:pt x="3055" y="16524"/>
                    </a:cubicBezTo>
                    <a:cubicBezTo>
                      <a:pt x="2300" y="16524"/>
                      <a:pt x="2049" y="16020"/>
                      <a:pt x="2049" y="15516"/>
                    </a:cubicBezTo>
                    <a:cubicBezTo>
                      <a:pt x="2049" y="14472"/>
                      <a:pt x="2049" y="14472"/>
                      <a:pt x="2049" y="14472"/>
                    </a:cubicBezTo>
                    <a:cubicBezTo>
                      <a:pt x="2049" y="9648"/>
                      <a:pt x="2049" y="9648"/>
                      <a:pt x="2049" y="9648"/>
                    </a:cubicBezTo>
                    <a:cubicBezTo>
                      <a:pt x="2049" y="4068"/>
                      <a:pt x="2049" y="4068"/>
                      <a:pt x="2049" y="4068"/>
                    </a:cubicBezTo>
                    <a:cubicBezTo>
                      <a:pt x="1042" y="4068"/>
                      <a:pt x="1042" y="4068"/>
                      <a:pt x="1042" y="4068"/>
                    </a:cubicBezTo>
                    <a:cubicBezTo>
                      <a:pt x="252" y="4068"/>
                      <a:pt x="0" y="3528"/>
                      <a:pt x="0" y="3024"/>
                    </a:cubicBezTo>
                    <a:cubicBezTo>
                      <a:pt x="0" y="2268"/>
                      <a:pt x="252" y="2016"/>
                      <a:pt x="1042" y="2016"/>
                    </a:cubicBezTo>
                    <a:cubicBezTo>
                      <a:pt x="9668" y="2016"/>
                      <a:pt x="9668" y="2016"/>
                      <a:pt x="9668" y="2016"/>
                    </a:cubicBezTo>
                    <a:cubicBezTo>
                      <a:pt x="9668" y="1008"/>
                      <a:pt x="9668" y="1008"/>
                      <a:pt x="9668" y="1008"/>
                    </a:cubicBezTo>
                    <a:cubicBezTo>
                      <a:pt x="9668" y="252"/>
                      <a:pt x="10171" y="0"/>
                      <a:pt x="10674" y="0"/>
                    </a:cubicBezTo>
                    <a:cubicBezTo>
                      <a:pt x="11429" y="0"/>
                      <a:pt x="11681" y="252"/>
                      <a:pt x="11681" y="1008"/>
                    </a:cubicBezTo>
                    <a:cubicBezTo>
                      <a:pt x="11681" y="2016"/>
                      <a:pt x="11681" y="2016"/>
                      <a:pt x="11681" y="2016"/>
                    </a:cubicBezTo>
                    <a:cubicBezTo>
                      <a:pt x="20594" y="2016"/>
                      <a:pt x="20594" y="2016"/>
                      <a:pt x="20594" y="2016"/>
                    </a:cubicBezTo>
                    <a:cubicBezTo>
                      <a:pt x="21097" y="2016"/>
                      <a:pt x="21600" y="2268"/>
                      <a:pt x="21600" y="3024"/>
                    </a:cubicBezTo>
                    <a:cubicBezTo>
                      <a:pt x="21600" y="3528"/>
                      <a:pt x="21097" y="4068"/>
                      <a:pt x="20594" y="4068"/>
                    </a:cubicBezTo>
                    <a:close/>
                    <a:moveTo>
                      <a:pt x="17539" y="8640"/>
                    </a:moveTo>
                    <a:cubicBezTo>
                      <a:pt x="17539" y="7632"/>
                      <a:pt x="17539" y="7632"/>
                      <a:pt x="17539" y="7632"/>
                    </a:cubicBezTo>
                    <a:cubicBezTo>
                      <a:pt x="17539" y="4068"/>
                      <a:pt x="17539" y="4068"/>
                      <a:pt x="17539" y="4068"/>
                    </a:cubicBezTo>
                    <a:cubicBezTo>
                      <a:pt x="4061" y="4068"/>
                      <a:pt x="4061" y="4068"/>
                      <a:pt x="4061" y="4068"/>
                    </a:cubicBezTo>
                    <a:cubicBezTo>
                      <a:pt x="4061" y="7632"/>
                      <a:pt x="4061" y="7632"/>
                      <a:pt x="4061" y="7632"/>
                    </a:cubicBezTo>
                    <a:cubicBezTo>
                      <a:pt x="4061" y="8640"/>
                      <a:pt x="4061" y="8640"/>
                      <a:pt x="4061" y="8640"/>
                    </a:cubicBezTo>
                    <a:cubicBezTo>
                      <a:pt x="4061" y="14472"/>
                      <a:pt x="4061" y="14472"/>
                      <a:pt x="4061" y="14472"/>
                    </a:cubicBezTo>
                    <a:cubicBezTo>
                      <a:pt x="17539" y="14472"/>
                      <a:pt x="17539" y="14472"/>
                      <a:pt x="17539" y="14472"/>
                    </a:cubicBezTo>
                    <a:lnTo>
                      <a:pt x="17539" y="8640"/>
                    </a:ln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spc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9" name="Square">
                <a:extLst>
                  <a:ext uri="{FF2B5EF4-FFF2-40B4-BE49-F238E27FC236}">
                    <a16:creationId xmlns:a16="http://schemas.microsoft.com/office/drawing/2014/main" id="{BE354D09-8D27-91F4-079F-C70385912C11}"/>
                  </a:ext>
                </a:extLst>
              </p:cNvPr>
              <p:cNvSpPr/>
              <p:nvPr/>
            </p:nvSpPr>
            <p:spPr>
              <a:xfrm>
                <a:off x="814933" y="588415"/>
                <a:ext cx="928439" cy="945975"/>
              </a:xfrm>
              <a:prstGeom prst="rect">
                <a:avLst/>
              </a:prstGeom>
              <a:grpFill/>
              <a:ln w="98425">
                <a:solidFill>
                  <a:schemeClr val="tx1">
                    <a:alpha val="22000"/>
                  </a:schemeClr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spc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17B2A64C-8BE8-E2DD-ABF9-0D7E87E663CA}"/>
                </a:ext>
              </a:extLst>
            </p:cNvPr>
            <p:cNvSpPr/>
            <p:nvPr/>
          </p:nvSpPr>
          <p:spPr>
            <a:xfrm>
              <a:off x="8185733" y="296761"/>
              <a:ext cx="653555" cy="653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80" y="0"/>
                  </a:moveTo>
                  <a:lnTo>
                    <a:pt x="9180" y="9180"/>
                  </a:lnTo>
                  <a:lnTo>
                    <a:pt x="0" y="9180"/>
                  </a:lnTo>
                  <a:lnTo>
                    <a:pt x="0" y="12420"/>
                  </a:lnTo>
                  <a:lnTo>
                    <a:pt x="9180" y="12420"/>
                  </a:lnTo>
                  <a:lnTo>
                    <a:pt x="9180" y="21600"/>
                  </a:lnTo>
                  <a:lnTo>
                    <a:pt x="12420" y="21600"/>
                  </a:lnTo>
                  <a:lnTo>
                    <a:pt x="12420" y="12420"/>
                  </a:lnTo>
                  <a:lnTo>
                    <a:pt x="21600" y="12420"/>
                  </a:lnTo>
                  <a:lnTo>
                    <a:pt x="21600" y="9180"/>
                  </a:lnTo>
                  <a:lnTo>
                    <a:pt x="12420" y="9180"/>
                  </a:lnTo>
                  <a:lnTo>
                    <a:pt x="12420" y="0"/>
                  </a:lnTo>
                  <a:lnTo>
                    <a:pt x="9180" y="0"/>
                  </a:lnTo>
                  <a:close/>
                </a:path>
              </a:pathLst>
            </a:custGeom>
            <a:solidFill>
              <a:srgbClr val="883689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6" name="TABS SLIDE :">
              <a:extLst>
                <a:ext uri="{FF2B5EF4-FFF2-40B4-BE49-F238E27FC236}">
                  <a16:creationId xmlns:a16="http://schemas.microsoft.com/office/drawing/2014/main" id="{71B54293-D5C4-8923-0B7A-3C0214790B6F}"/>
                </a:ext>
              </a:extLst>
            </p:cNvPr>
            <p:cNvSpPr txBox="1"/>
            <p:nvPr/>
          </p:nvSpPr>
          <p:spPr>
            <a:xfrm>
              <a:off x="8921202" y="479115"/>
              <a:ext cx="2311782" cy="2872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>
                <a:lnSpc>
                  <a:spcPct val="100000"/>
                </a:lnSpc>
                <a:defRPr sz="3000" cap="all" spc="0"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lvl="0" defTabSz="825500" hangingPunct="0">
                <a:defRPr/>
              </a:pPr>
              <a:r>
                <a:rPr lang="en-GB" sz="1200" b="1" dirty="0">
                  <a:solidFill>
                    <a:srgbClr val="883689"/>
                  </a:solidFill>
                  <a:latin typeface="Raleway" pitchFamily="2" charset="0"/>
                </a:rPr>
                <a:t>Omar Yaghi</a:t>
              </a:r>
              <a:endParaRPr lang="en-GB" sz="1200" b="1" kern="0" dirty="0">
                <a:solidFill>
                  <a:srgbClr val="883689"/>
                </a:solidFill>
                <a:latin typeface="Montserrat ExtraBold"/>
              </a:endParaRPr>
            </a:p>
          </p:txBody>
        </p:sp>
        <p:sp>
          <p:nvSpPr>
            <p:cNvPr id="7" name="Strengths">
              <a:extLst>
                <a:ext uri="{FF2B5EF4-FFF2-40B4-BE49-F238E27FC236}">
                  <a16:creationId xmlns:a16="http://schemas.microsoft.com/office/drawing/2014/main" id="{3FD00EA1-70AC-DECA-9CD4-4D75469BCC40}"/>
                </a:ext>
              </a:extLst>
            </p:cNvPr>
            <p:cNvSpPr txBox="1"/>
            <p:nvPr/>
          </p:nvSpPr>
          <p:spPr>
            <a:xfrm>
              <a:off x="8810079" y="690486"/>
              <a:ext cx="3148920" cy="5334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 algn="ctr">
                <a:lnSpc>
                  <a:spcPct val="100000"/>
                </a:lnSpc>
                <a:defRPr sz="3000" cap="all" spc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i="1" kern="0" dirty="0">
                  <a:solidFill>
                    <a:srgbClr val="883689"/>
                  </a:solidFill>
                  <a:latin typeface="Montserrat ExtraBold"/>
                </a:rPr>
                <a:t>Streamline</a:t>
              </a:r>
            </a:p>
          </p:txBody>
        </p:sp>
      </p:grpSp>
      <p:pic>
        <p:nvPicPr>
          <p:cNvPr id="11" name="Picture 10" descr="A person with glasses and a black background&#10;&#10;AI-generated content may be incorrect.">
            <a:extLst>
              <a:ext uri="{FF2B5EF4-FFF2-40B4-BE49-F238E27FC236}">
                <a16:creationId xmlns:a16="http://schemas.microsoft.com/office/drawing/2014/main" id="{5E0A96A1-F87C-59BF-BC90-52D9ACE0C9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881" y="1867650"/>
            <a:ext cx="3148920" cy="25094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D7897C-D709-D13B-2ADF-1916B7301828}"/>
              </a:ext>
            </a:extLst>
          </p:cNvPr>
          <p:cNvSpPr txBox="1"/>
          <p:nvPr/>
        </p:nvSpPr>
        <p:spPr>
          <a:xfrm>
            <a:off x="-299915" y="4466473"/>
            <a:ext cx="5017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883689"/>
                </a:solidFill>
                <a:latin typeface="Raleway" pitchFamily="2" charset="0"/>
              </a:rPr>
              <a:t>Prof. Omar M. Yaghi</a:t>
            </a:r>
          </a:p>
          <a:p>
            <a:pPr algn="ctr"/>
            <a:r>
              <a:rPr lang="en-GB" dirty="0">
                <a:solidFill>
                  <a:srgbClr val="883689"/>
                </a:solidFill>
                <a:latin typeface="Raleway" pitchFamily="2" charset="0"/>
              </a:rPr>
              <a:t>University of California, Berkeley, USA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9CEE9F4-AA8E-4414-E523-E4EB8316C794}"/>
              </a:ext>
            </a:extLst>
          </p:cNvPr>
          <p:cNvGrpSpPr/>
          <p:nvPr/>
        </p:nvGrpSpPr>
        <p:grpSpPr>
          <a:xfrm>
            <a:off x="5914992" y="967867"/>
            <a:ext cx="2550459" cy="1020067"/>
            <a:chOff x="5139271" y="1796383"/>
            <a:chExt cx="2550459" cy="102006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BE3FFBE-C16E-8811-9A17-DFF87E0C4EAD}"/>
                </a:ext>
              </a:extLst>
            </p:cNvPr>
            <p:cNvCxnSpPr>
              <a:cxnSpLocks/>
            </p:cNvCxnSpPr>
            <p:nvPr/>
          </p:nvCxnSpPr>
          <p:spPr>
            <a:xfrm>
              <a:off x="5595938" y="2301875"/>
              <a:ext cx="404812" cy="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4AA548F-69F8-52EA-DDE6-B49861E16A04}"/>
                </a:ext>
              </a:extLst>
            </p:cNvPr>
            <p:cNvCxnSpPr>
              <a:cxnSpLocks/>
            </p:cNvCxnSpPr>
            <p:nvPr/>
          </p:nvCxnSpPr>
          <p:spPr>
            <a:xfrm>
              <a:off x="6186488" y="1978025"/>
              <a:ext cx="385762" cy="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A3B2A8F-D04C-8EB0-4B39-2F985EA9F71E}"/>
                </a:ext>
              </a:extLst>
            </p:cNvPr>
            <p:cNvCxnSpPr>
              <a:cxnSpLocks/>
            </p:cNvCxnSpPr>
            <p:nvPr/>
          </p:nvCxnSpPr>
          <p:spPr>
            <a:xfrm>
              <a:off x="6186488" y="2632868"/>
              <a:ext cx="385762" cy="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DB8EA6E-1ACC-3FDD-20B5-C4F158A74495}"/>
                </a:ext>
              </a:extLst>
            </p:cNvPr>
            <p:cNvCxnSpPr>
              <a:cxnSpLocks/>
            </p:cNvCxnSpPr>
            <p:nvPr/>
          </p:nvCxnSpPr>
          <p:spPr>
            <a:xfrm>
              <a:off x="6748463" y="2301875"/>
              <a:ext cx="404812" cy="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6EB0827-6D12-00B7-6B24-92062AE19B91}"/>
                </a:ext>
              </a:extLst>
            </p:cNvPr>
            <p:cNvCxnSpPr>
              <a:cxnSpLocks/>
            </p:cNvCxnSpPr>
            <p:nvPr/>
          </p:nvCxnSpPr>
          <p:spPr>
            <a:xfrm>
              <a:off x="6572250" y="1978025"/>
              <a:ext cx="176213" cy="32385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60FE1F5-7EA2-9369-2688-7CC6B57B0CBA}"/>
                </a:ext>
              </a:extLst>
            </p:cNvPr>
            <p:cNvCxnSpPr>
              <a:cxnSpLocks/>
            </p:cNvCxnSpPr>
            <p:nvPr/>
          </p:nvCxnSpPr>
          <p:spPr>
            <a:xfrm>
              <a:off x="5994938" y="2301875"/>
              <a:ext cx="182024" cy="330993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4EEF7E0-79E6-DE13-08B3-1F73DD62FA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72250" y="2301875"/>
              <a:ext cx="176213" cy="330993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CD96765-D812-C9B1-ACD3-DDAC0C9A93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05512" y="1978026"/>
              <a:ext cx="176213" cy="330993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A504610-AB39-3BA6-B6D9-2FA1986647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90206" y="2301874"/>
              <a:ext cx="100445" cy="203205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B391D88-D4C5-1401-4A2A-3E0EA5C7896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71532" y="2275266"/>
              <a:ext cx="91281" cy="203203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B3210D6-99A0-F274-4686-60E86D8DF950}"/>
                </a:ext>
              </a:extLst>
            </p:cNvPr>
            <p:cNvSpPr txBox="1"/>
            <p:nvPr/>
          </p:nvSpPr>
          <p:spPr>
            <a:xfrm>
              <a:off x="7143751" y="2402209"/>
              <a:ext cx="3044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latin typeface="Raleway" pitchFamily="2" charset="0"/>
                </a:rPr>
                <a:t>O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3B9AA32-BBD7-7B24-19B5-A6A1BFCEC3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5891" y="2301876"/>
              <a:ext cx="91281" cy="203203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3A01AFB-A3FD-25CA-24CA-CEE61B569CE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26229" y="2097878"/>
              <a:ext cx="91281" cy="203203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200FC4B-41B3-1D56-1D34-E711088C95F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80588" y="2124488"/>
              <a:ext cx="91281" cy="203203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6D9949A-B325-B514-C2CD-B5CBD01F21F5}"/>
                </a:ext>
              </a:extLst>
            </p:cNvPr>
            <p:cNvSpPr txBox="1"/>
            <p:nvPr/>
          </p:nvSpPr>
          <p:spPr>
            <a:xfrm>
              <a:off x="5292752" y="1799844"/>
              <a:ext cx="3044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latin typeface="Raleway" pitchFamily="2" charset="0"/>
                </a:rPr>
                <a:t>O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077000E-B4A5-6768-9E13-4BCAF96D77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3275" y="2097878"/>
              <a:ext cx="100445" cy="203205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13B69BA-8D84-544D-9EB9-B9EC6A6EF950}"/>
                </a:ext>
              </a:extLst>
            </p:cNvPr>
            <p:cNvSpPr txBox="1"/>
            <p:nvPr/>
          </p:nvSpPr>
          <p:spPr>
            <a:xfrm>
              <a:off x="5139271" y="2416340"/>
              <a:ext cx="5149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baseline="30000" dirty="0">
                  <a:latin typeface="Raleway" pitchFamily="2" charset="0"/>
                </a:rPr>
                <a:t>-</a:t>
              </a:r>
              <a:r>
                <a:rPr lang="en-GB" sz="2000" b="1" dirty="0">
                  <a:latin typeface="Raleway" pitchFamily="2" charset="0"/>
                </a:rPr>
                <a:t>O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B663B0A-40FA-584F-5D5A-CF48A61B6CB6}"/>
                </a:ext>
              </a:extLst>
            </p:cNvPr>
            <p:cNvSpPr txBox="1"/>
            <p:nvPr/>
          </p:nvSpPr>
          <p:spPr>
            <a:xfrm>
              <a:off x="7144181" y="1796383"/>
              <a:ext cx="5455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latin typeface="Raleway" pitchFamily="2" charset="0"/>
                </a:rPr>
                <a:t>O</a:t>
              </a:r>
              <a:r>
                <a:rPr lang="en-GB" sz="2000" b="1" baseline="30000" dirty="0">
                  <a:latin typeface="Raleway" pitchFamily="2" charset="0"/>
                </a:rPr>
                <a:t>-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27DC8B9-0A58-19E3-6843-5452DA72C0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48455" y="2322486"/>
              <a:ext cx="128673" cy="241696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301651F-5F72-84F2-B766-36DE5FFFDE5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67399" y="2322486"/>
              <a:ext cx="128673" cy="241696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D7E2E5B-F4A2-8D41-82E2-A4B5E62A6CF5}"/>
                </a:ext>
              </a:extLst>
            </p:cNvPr>
            <p:cNvCxnSpPr>
              <a:cxnSpLocks/>
            </p:cNvCxnSpPr>
            <p:nvPr/>
          </p:nvCxnSpPr>
          <p:spPr>
            <a:xfrm>
              <a:off x="6224588" y="2033584"/>
              <a:ext cx="309562" cy="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1" name="Picture 70" descr="A molecule structure with white and red balls&#10;&#10;AI-generated content may be incorrect.">
            <a:extLst>
              <a:ext uri="{FF2B5EF4-FFF2-40B4-BE49-F238E27FC236}">
                <a16:creationId xmlns:a16="http://schemas.microsoft.com/office/drawing/2014/main" id="{ACE703DF-5577-3C86-9D90-25ACA569E32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5813" t="25430" r="17166" b="24862"/>
          <a:stretch>
            <a:fillRect/>
          </a:stretch>
        </p:blipFill>
        <p:spPr>
          <a:xfrm>
            <a:off x="8929671" y="1064877"/>
            <a:ext cx="1980017" cy="826048"/>
          </a:xfrm>
          <a:prstGeom prst="rect">
            <a:avLst/>
          </a:prstGeom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6F08FE25-12B5-48B6-736E-EA5DF0BE7A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88" b="8552"/>
          <a:stretch>
            <a:fillRect/>
          </a:stretch>
        </p:blipFill>
        <p:spPr bwMode="auto">
          <a:xfrm>
            <a:off x="8287578" y="2857856"/>
            <a:ext cx="2974838" cy="273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2F9FF8F5-6878-C3B4-BF34-BD2942F06C78}"/>
              </a:ext>
            </a:extLst>
          </p:cNvPr>
          <p:cNvSpPr txBox="1"/>
          <p:nvPr/>
        </p:nvSpPr>
        <p:spPr>
          <a:xfrm>
            <a:off x="6429924" y="446486"/>
            <a:ext cx="4161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C00000"/>
                </a:solidFill>
                <a:latin typeface="Raleway" pitchFamily="2" charset="0"/>
              </a:rPr>
              <a:t>1-4,dicarboxylic acid – organic linkers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3A51ED9A-73E5-A68A-E5BC-8E4EBD387681}"/>
              </a:ext>
            </a:extLst>
          </p:cNvPr>
          <p:cNvCxnSpPr>
            <a:cxnSpLocks/>
          </p:cNvCxnSpPr>
          <p:nvPr/>
        </p:nvCxnSpPr>
        <p:spPr>
          <a:xfrm>
            <a:off x="6130266" y="2418165"/>
            <a:ext cx="2431536" cy="746335"/>
          </a:xfrm>
          <a:prstGeom prst="straightConnector1">
            <a:avLst/>
          </a:prstGeom>
          <a:ln w="28575" cap="rnd">
            <a:solidFill>
              <a:srgbClr val="883689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C6C3547E-B5B2-EBF5-51FD-42C775B82831}"/>
              </a:ext>
            </a:extLst>
          </p:cNvPr>
          <p:cNvCxnSpPr>
            <a:cxnSpLocks/>
          </p:cNvCxnSpPr>
          <p:nvPr/>
        </p:nvCxnSpPr>
        <p:spPr>
          <a:xfrm flipV="1">
            <a:off x="6180078" y="4007075"/>
            <a:ext cx="2369562" cy="921184"/>
          </a:xfrm>
          <a:prstGeom prst="straightConnector1">
            <a:avLst/>
          </a:prstGeom>
          <a:ln w="28575" cap="rnd">
            <a:solidFill>
              <a:srgbClr val="883689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B7D4385B-74B9-D019-5F58-47385D0F0079}"/>
              </a:ext>
            </a:extLst>
          </p:cNvPr>
          <p:cNvCxnSpPr>
            <a:cxnSpLocks/>
          </p:cNvCxnSpPr>
          <p:nvPr/>
        </p:nvCxnSpPr>
        <p:spPr>
          <a:xfrm flipH="1">
            <a:off x="9505852" y="1987934"/>
            <a:ext cx="400148" cy="1441066"/>
          </a:xfrm>
          <a:prstGeom prst="straightConnector1">
            <a:avLst/>
          </a:prstGeom>
          <a:ln w="28575" cap="rnd">
            <a:solidFill>
              <a:srgbClr val="883689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091806FD-DA0C-F6C7-1B06-0646750EAFBD}"/>
              </a:ext>
            </a:extLst>
          </p:cNvPr>
          <p:cNvSpPr txBox="1"/>
          <p:nvPr/>
        </p:nvSpPr>
        <p:spPr>
          <a:xfrm>
            <a:off x="4529160" y="5056222"/>
            <a:ext cx="31489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C00000"/>
                </a:solidFill>
                <a:latin typeface="Raleway" pitchFamily="2" charset="0"/>
              </a:rPr>
              <a:t>Metal paddlewheels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75F69B2-8BEB-BA7D-41EB-88F865F843C2}"/>
              </a:ext>
            </a:extLst>
          </p:cNvPr>
          <p:cNvSpPr txBox="1"/>
          <p:nvPr/>
        </p:nvSpPr>
        <p:spPr>
          <a:xfrm>
            <a:off x="8223909" y="5616641"/>
            <a:ext cx="31489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C00000"/>
                </a:solidFill>
                <a:latin typeface="Raleway" pitchFamily="2" charset="0"/>
              </a:rPr>
              <a:t>MOF5</a:t>
            </a:r>
          </a:p>
        </p:txBody>
      </p:sp>
    </p:spTree>
    <p:extLst>
      <p:ext uri="{BB962C8B-B14F-4D97-AF65-F5344CB8AC3E}">
        <p14:creationId xmlns:p14="http://schemas.microsoft.com/office/powerpoint/2010/main" val="224182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7656957-765E-E5EC-815C-0FC4F5247BC9}"/>
              </a:ext>
            </a:extLst>
          </p:cNvPr>
          <p:cNvGrpSpPr/>
          <p:nvPr/>
        </p:nvGrpSpPr>
        <p:grpSpPr>
          <a:xfrm>
            <a:off x="422748" y="100229"/>
            <a:ext cx="4376464" cy="1271958"/>
            <a:chOff x="7582535" y="296761"/>
            <a:chExt cx="4376464" cy="127195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0A4563E-EE9E-845E-ED41-1FEA156BEBC9}"/>
                </a:ext>
              </a:extLst>
            </p:cNvPr>
            <p:cNvGrpSpPr/>
            <p:nvPr/>
          </p:nvGrpSpPr>
          <p:grpSpPr>
            <a:xfrm>
              <a:off x="7582535" y="622744"/>
              <a:ext cx="928439" cy="945975"/>
              <a:chOff x="814933" y="588415"/>
              <a:chExt cx="928439" cy="945975"/>
            </a:xfrm>
            <a:noFill/>
          </p:grpSpPr>
          <p:sp>
            <p:nvSpPr>
              <p:cNvPr id="8" name="Shape">
                <a:extLst>
                  <a:ext uri="{FF2B5EF4-FFF2-40B4-BE49-F238E27FC236}">
                    <a16:creationId xmlns:a16="http://schemas.microsoft.com/office/drawing/2014/main" id="{DBDCB987-EFC2-64EE-15EB-E8E6B1975CE0}"/>
                  </a:ext>
                </a:extLst>
              </p:cNvPr>
              <p:cNvSpPr/>
              <p:nvPr/>
            </p:nvSpPr>
            <p:spPr>
              <a:xfrm>
                <a:off x="933953" y="1083878"/>
                <a:ext cx="345199" cy="3427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94" y="4068"/>
                    </a:moveTo>
                    <a:cubicBezTo>
                      <a:pt x="19551" y="4068"/>
                      <a:pt x="19551" y="4068"/>
                      <a:pt x="19551" y="4068"/>
                    </a:cubicBezTo>
                    <a:cubicBezTo>
                      <a:pt x="19551" y="9648"/>
                      <a:pt x="19551" y="9648"/>
                      <a:pt x="19551" y="9648"/>
                    </a:cubicBezTo>
                    <a:cubicBezTo>
                      <a:pt x="19551" y="14472"/>
                      <a:pt x="19551" y="14472"/>
                      <a:pt x="19551" y="14472"/>
                    </a:cubicBezTo>
                    <a:cubicBezTo>
                      <a:pt x="19551" y="15516"/>
                      <a:pt x="19551" y="15516"/>
                      <a:pt x="19551" y="15516"/>
                    </a:cubicBezTo>
                    <a:cubicBezTo>
                      <a:pt x="19551" y="16020"/>
                      <a:pt x="19048" y="16524"/>
                      <a:pt x="18545" y="16524"/>
                    </a:cubicBezTo>
                    <a:cubicBezTo>
                      <a:pt x="13226" y="16524"/>
                      <a:pt x="13226" y="16524"/>
                      <a:pt x="13226" y="16524"/>
                    </a:cubicBezTo>
                    <a:cubicBezTo>
                      <a:pt x="16532" y="19836"/>
                      <a:pt x="16532" y="19836"/>
                      <a:pt x="16532" y="19836"/>
                    </a:cubicBezTo>
                    <a:cubicBezTo>
                      <a:pt x="16784" y="20088"/>
                      <a:pt x="16784" y="20340"/>
                      <a:pt x="16784" y="20592"/>
                    </a:cubicBezTo>
                    <a:cubicBezTo>
                      <a:pt x="16784" y="21096"/>
                      <a:pt x="16532" y="21600"/>
                      <a:pt x="15742" y="21600"/>
                    </a:cubicBezTo>
                    <a:cubicBezTo>
                      <a:pt x="15490" y="21600"/>
                      <a:pt x="15239" y="21600"/>
                      <a:pt x="15239" y="21348"/>
                    </a:cubicBezTo>
                    <a:cubicBezTo>
                      <a:pt x="11681" y="18072"/>
                      <a:pt x="11681" y="18072"/>
                      <a:pt x="11681" y="18072"/>
                    </a:cubicBezTo>
                    <a:cubicBezTo>
                      <a:pt x="11681" y="20592"/>
                      <a:pt x="11681" y="20592"/>
                      <a:pt x="11681" y="20592"/>
                    </a:cubicBezTo>
                    <a:cubicBezTo>
                      <a:pt x="11681" y="21096"/>
                      <a:pt x="11429" y="21600"/>
                      <a:pt x="10674" y="21600"/>
                    </a:cubicBezTo>
                    <a:cubicBezTo>
                      <a:pt x="10171" y="21600"/>
                      <a:pt x="9668" y="21096"/>
                      <a:pt x="9668" y="20592"/>
                    </a:cubicBezTo>
                    <a:cubicBezTo>
                      <a:pt x="9668" y="18072"/>
                      <a:pt x="9668" y="18072"/>
                      <a:pt x="9668" y="18072"/>
                    </a:cubicBezTo>
                    <a:cubicBezTo>
                      <a:pt x="6361" y="21348"/>
                      <a:pt x="6361" y="21348"/>
                      <a:pt x="6361" y="21348"/>
                    </a:cubicBezTo>
                    <a:cubicBezTo>
                      <a:pt x="6110" y="21600"/>
                      <a:pt x="5858" y="21600"/>
                      <a:pt x="5607" y="21600"/>
                    </a:cubicBezTo>
                    <a:cubicBezTo>
                      <a:pt x="5103" y="21600"/>
                      <a:pt x="4564" y="21096"/>
                      <a:pt x="4564" y="20592"/>
                    </a:cubicBezTo>
                    <a:cubicBezTo>
                      <a:pt x="4564" y="20340"/>
                      <a:pt x="4852" y="20088"/>
                      <a:pt x="5103" y="19836"/>
                    </a:cubicBezTo>
                    <a:cubicBezTo>
                      <a:pt x="8374" y="16524"/>
                      <a:pt x="8374" y="16524"/>
                      <a:pt x="8374" y="16524"/>
                    </a:cubicBezTo>
                    <a:cubicBezTo>
                      <a:pt x="3055" y="16524"/>
                      <a:pt x="3055" y="16524"/>
                      <a:pt x="3055" y="16524"/>
                    </a:cubicBezTo>
                    <a:cubicBezTo>
                      <a:pt x="2300" y="16524"/>
                      <a:pt x="2049" y="16020"/>
                      <a:pt x="2049" y="15516"/>
                    </a:cubicBezTo>
                    <a:cubicBezTo>
                      <a:pt x="2049" y="14472"/>
                      <a:pt x="2049" y="14472"/>
                      <a:pt x="2049" y="14472"/>
                    </a:cubicBezTo>
                    <a:cubicBezTo>
                      <a:pt x="2049" y="9648"/>
                      <a:pt x="2049" y="9648"/>
                      <a:pt x="2049" y="9648"/>
                    </a:cubicBezTo>
                    <a:cubicBezTo>
                      <a:pt x="2049" y="4068"/>
                      <a:pt x="2049" y="4068"/>
                      <a:pt x="2049" y="4068"/>
                    </a:cubicBezTo>
                    <a:cubicBezTo>
                      <a:pt x="1042" y="4068"/>
                      <a:pt x="1042" y="4068"/>
                      <a:pt x="1042" y="4068"/>
                    </a:cubicBezTo>
                    <a:cubicBezTo>
                      <a:pt x="252" y="4068"/>
                      <a:pt x="0" y="3528"/>
                      <a:pt x="0" y="3024"/>
                    </a:cubicBezTo>
                    <a:cubicBezTo>
                      <a:pt x="0" y="2268"/>
                      <a:pt x="252" y="2016"/>
                      <a:pt x="1042" y="2016"/>
                    </a:cubicBezTo>
                    <a:cubicBezTo>
                      <a:pt x="9668" y="2016"/>
                      <a:pt x="9668" y="2016"/>
                      <a:pt x="9668" y="2016"/>
                    </a:cubicBezTo>
                    <a:cubicBezTo>
                      <a:pt x="9668" y="1008"/>
                      <a:pt x="9668" y="1008"/>
                      <a:pt x="9668" y="1008"/>
                    </a:cubicBezTo>
                    <a:cubicBezTo>
                      <a:pt x="9668" y="252"/>
                      <a:pt x="10171" y="0"/>
                      <a:pt x="10674" y="0"/>
                    </a:cubicBezTo>
                    <a:cubicBezTo>
                      <a:pt x="11429" y="0"/>
                      <a:pt x="11681" y="252"/>
                      <a:pt x="11681" y="1008"/>
                    </a:cubicBezTo>
                    <a:cubicBezTo>
                      <a:pt x="11681" y="2016"/>
                      <a:pt x="11681" y="2016"/>
                      <a:pt x="11681" y="2016"/>
                    </a:cubicBezTo>
                    <a:cubicBezTo>
                      <a:pt x="20594" y="2016"/>
                      <a:pt x="20594" y="2016"/>
                      <a:pt x="20594" y="2016"/>
                    </a:cubicBezTo>
                    <a:cubicBezTo>
                      <a:pt x="21097" y="2016"/>
                      <a:pt x="21600" y="2268"/>
                      <a:pt x="21600" y="3024"/>
                    </a:cubicBezTo>
                    <a:cubicBezTo>
                      <a:pt x="21600" y="3528"/>
                      <a:pt x="21097" y="4068"/>
                      <a:pt x="20594" y="4068"/>
                    </a:cubicBezTo>
                    <a:close/>
                    <a:moveTo>
                      <a:pt x="17539" y="8640"/>
                    </a:moveTo>
                    <a:cubicBezTo>
                      <a:pt x="17539" y="7632"/>
                      <a:pt x="17539" y="7632"/>
                      <a:pt x="17539" y="7632"/>
                    </a:cubicBezTo>
                    <a:cubicBezTo>
                      <a:pt x="17539" y="4068"/>
                      <a:pt x="17539" y="4068"/>
                      <a:pt x="17539" y="4068"/>
                    </a:cubicBezTo>
                    <a:cubicBezTo>
                      <a:pt x="4061" y="4068"/>
                      <a:pt x="4061" y="4068"/>
                      <a:pt x="4061" y="4068"/>
                    </a:cubicBezTo>
                    <a:cubicBezTo>
                      <a:pt x="4061" y="7632"/>
                      <a:pt x="4061" y="7632"/>
                      <a:pt x="4061" y="7632"/>
                    </a:cubicBezTo>
                    <a:cubicBezTo>
                      <a:pt x="4061" y="8640"/>
                      <a:pt x="4061" y="8640"/>
                      <a:pt x="4061" y="8640"/>
                    </a:cubicBezTo>
                    <a:cubicBezTo>
                      <a:pt x="4061" y="14472"/>
                      <a:pt x="4061" y="14472"/>
                      <a:pt x="4061" y="14472"/>
                    </a:cubicBezTo>
                    <a:cubicBezTo>
                      <a:pt x="17539" y="14472"/>
                      <a:pt x="17539" y="14472"/>
                      <a:pt x="17539" y="14472"/>
                    </a:cubicBezTo>
                    <a:lnTo>
                      <a:pt x="17539" y="8640"/>
                    </a:ln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spc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9" name="Square">
                <a:extLst>
                  <a:ext uri="{FF2B5EF4-FFF2-40B4-BE49-F238E27FC236}">
                    <a16:creationId xmlns:a16="http://schemas.microsoft.com/office/drawing/2014/main" id="{BE354D09-8D27-91F4-079F-C70385912C11}"/>
                  </a:ext>
                </a:extLst>
              </p:cNvPr>
              <p:cNvSpPr/>
              <p:nvPr/>
            </p:nvSpPr>
            <p:spPr>
              <a:xfrm>
                <a:off x="814933" y="588415"/>
                <a:ext cx="928439" cy="945975"/>
              </a:xfrm>
              <a:prstGeom prst="rect">
                <a:avLst/>
              </a:prstGeom>
              <a:grpFill/>
              <a:ln w="98425">
                <a:solidFill>
                  <a:schemeClr val="tx1">
                    <a:alpha val="22000"/>
                  </a:schemeClr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spc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17B2A64C-8BE8-E2DD-ABF9-0D7E87E663CA}"/>
                </a:ext>
              </a:extLst>
            </p:cNvPr>
            <p:cNvSpPr/>
            <p:nvPr/>
          </p:nvSpPr>
          <p:spPr>
            <a:xfrm>
              <a:off x="8185733" y="296761"/>
              <a:ext cx="653555" cy="653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80" y="0"/>
                  </a:moveTo>
                  <a:lnTo>
                    <a:pt x="9180" y="9180"/>
                  </a:lnTo>
                  <a:lnTo>
                    <a:pt x="0" y="9180"/>
                  </a:lnTo>
                  <a:lnTo>
                    <a:pt x="0" y="12420"/>
                  </a:lnTo>
                  <a:lnTo>
                    <a:pt x="9180" y="12420"/>
                  </a:lnTo>
                  <a:lnTo>
                    <a:pt x="9180" y="21600"/>
                  </a:lnTo>
                  <a:lnTo>
                    <a:pt x="12420" y="21600"/>
                  </a:lnTo>
                  <a:lnTo>
                    <a:pt x="12420" y="12420"/>
                  </a:lnTo>
                  <a:lnTo>
                    <a:pt x="21600" y="12420"/>
                  </a:lnTo>
                  <a:lnTo>
                    <a:pt x="21600" y="9180"/>
                  </a:lnTo>
                  <a:lnTo>
                    <a:pt x="12420" y="9180"/>
                  </a:lnTo>
                  <a:lnTo>
                    <a:pt x="12420" y="0"/>
                  </a:lnTo>
                  <a:lnTo>
                    <a:pt x="9180" y="0"/>
                  </a:lnTo>
                  <a:close/>
                </a:path>
              </a:pathLst>
            </a:custGeom>
            <a:solidFill>
              <a:srgbClr val="883689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6" name="TABS SLIDE :">
              <a:extLst>
                <a:ext uri="{FF2B5EF4-FFF2-40B4-BE49-F238E27FC236}">
                  <a16:creationId xmlns:a16="http://schemas.microsoft.com/office/drawing/2014/main" id="{71B54293-D5C4-8923-0B7A-3C0214790B6F}"/>
                </a:ext>
              </a:extLst>
            </p:cNvPr>
            <p:cNvSpPr txBox="1"/>
            <p:nvPr/>
          </p:nvSpPr>
          <p:spPr>
            <a:xfrm>
              <a:off x="8921202" y="479115"/>
              <a:ext cx="2311782" cy="2872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>
                <a:lnSpc>
                  <a:spcPct val="100000"/>
                </a:lnSpc>
                <a:defRPr sz="3000" cap="all" spc="0"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lvl="0" defTabSz="825500" hangingPunct="0">
                <a:defRPr/>
              </a:pPr>
              <a:r>
                <a:rPr lang="en-GB" sz="1200" b="1" dirty="0">
                  <a:solidFill>
                    <a:srgbClr val="883689"/>
                  </a:solidFill>
                  <a:latin typeface="Raleway" pitchFamily="2" charset="0"/>
                </a:rPr>
                <a:t>Omar Yaghi</a:t>
              </a:r>
              <a:endParaRPr lang="en-GB" sz="1200" kern="0" dirty="0">
                <a:solidFill>
                  <a:srgbClr val="883689"/>
                </a:solidFill>
                <a:latin typeface="Montserrat ExtraBold"/>
              </a:endParaRPr>
            </a:p>
          </p:txBody>
        </p:sp>
        <p:sp>
          <p:nvSpPr>
            <p:cNvPr id="7" name="Strengths">
              <a:extLst>
                <a:ext uri="{FF2B5EF4-FFF2-40B4-BE49-F238E27FC236}">
                  <a16:creationId xmlns:a16="http://schemas.microsoft.com/office/drawing/2014/main" id="{3FD00EA1-70AC-DECA-9CD4-4D75469BCC40}"/>
                </a:ext>
              </a:extLst>
            </p:cNvPr>
            <p:cNvSpPr txBox="1"/>
            <p:nvPr/>
          </p:nvSpPr>
          <p:spPr>
            <a:xfrm>
              <a:off x="8810079" y="690486"/>
              <a:ext cx="3148920" cy="5334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 algn="ctr">
                <a:lnSpc>
                  <a:spcPct val="100000"/>
                </a:lnSpc>
                <a:defRPr sz="3000" cap="all" spc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i="1" kern="0" dirty="0">
                  <a:solidFill>
                    <a:srgbClr val="883689"/>
                  </a:solidFill>
                  <a:latin typeface="Montserrat ExtraBold"/>
                </a:rPr>
                <a:t>Streamline</a:t>
              </a:r>
            </a:p>
          </p:txBody>
        </p:sp>
      </p:grpSp>
      <p:pic>
        <p:nvPicPr>
          <p:cNvPr id="11" name="Picture 10" descr="A person with glasses and a black background&#10;&#10;AI-generated content may be incorrect.">
            <a:extLst>
              <a:ext uri="{FF2B5EF4-FFF2-40B4-BE49-F238E27FC236}">
                <a16:creationId xmlns:a16="http://schemas.microsoft.com/office/drawing/2014/main" id="{5E0A96A1-F87C-59BF-BC90-52D9ACE0C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81" y="1867650"/>
            <a:ext cx="3148920" cy="25094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D7897C-D709-D13B-2ADF-1916B7301828}"/>
              </a:ext>
            </a:extLst>
          </p:cNvPr>
          <p:cNvSpPr txBox="1"/>
          <p:nvPr/>
        </p:nvSpPr>
        <p:spPr>
          <a:xfrm>
            <a:off x="-299915" y="4466473"/>
            <a:ext cx="5017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883689"/>
                </a:solidFill>
                <a:latin typeface="Raleway" pitchFamily="2" charset="0"/>
              </a:rPr>
              <a:t>Prof. Omar M. Yaghi</a:t>
            </a:r>
          </a:p>
          <a:p>
            <a:pPr algn="ctr"/>
            <a:r>
              <a:rPr lang="en-GB" dirty="0">
                <a:solidFill>
                  <a:srgbClr val="883689"/>
                </a:solidFill>
                <a:latin typeface="Raleway" pitchFamily="2" charset="0"/>
              </a:rPr>
              <a:t>University of California, Berkeley, USA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FDAF97-3CA2-7727-8C58-EB3B3E772480}"/>
              </a:ext>
            </a:extLst>
          </p:cNvPr>
          <p:cNvSpPr txBox="1"/>
          <p:nvPr/>
        </p:nvSpPr>
        <p:spPr>
          <a:xfrm>
            <a:off x="6296640" y="5512657"/>
            <a:ext cx="46280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O. M. Yaghi, M. O’Keeffe, N. W. </a:t>
            </a:r>
            <a:r>
              <a:rPr lang="en-GB" sz="1400" dirty="0" err="1"/>
              <a:t>Ockwig</a:t>
            </a:r>
            <a:r>
              <a:rPr lang="en-GB" sz="1400" dirty="0"/>
              <a:t>, H. K. Chae, M. </a:t>
            </a:r>
            <a:r>
              <a:rPr lang="en-GB" sz="1400" dirty="0" err="1"/>
              <a:t>Eddaoudi</a:t>
            </a:r>
            <a:r>
              <a:rPr lang="en-GB" sz="1400" dirty="0"/>
              <a:t> and J. Kim, Nature, </a:t>
            </a:r>
            <a:r>
              <a:rPr lang="en-GB" sz="1400" b="1" dirty="0"/>
              <a:t>2003</a:t>
            </a:r>
            <a:r>
              <a:rPr lang="en-GB" sz="1400" dirty="0"/>
              <a:t>, 423, 705–714</a:t>
            </a:r>
          </a:p>
        </p:txBody>
      </p:sp>
      <p:grpSp>
        <p:nvGrpSpPr>
          <p:cNvPr id="2143" name="Group 2142">
            <a:extLst>
              <a:ext uri="{FF2B5EF4-FFF2-40B4-BE49-F238E27FC236}">
                <a16:creationId xmlns:a16="http://schemas.microsoft.com/office/drawing/2014/main" id="{E9DFD7EE-105E-A61E-0438-9FEB7E02AF57}"/>
              </a:ext>
            </a:extLst>
          </p:cNvPr>
          <p:cNvGrpSpPr/>
          <p:nvPr/>
        </p:nvGrpSpPr>
        <p:grpSpPr>
          <a:xfrm>
            <a:off x="5212300" y="3097867"/>
            <a:ext cx="6761373" cy="2336391"/>
            <a:chOff x="5226050" y="3330575"/>
            <a:chExt cx="6761373" cy="2336391"/>
          </a:xfrm>
        </p:grpSpPr>
        <p:pic>
          <p:nvPicPr>
            <p:cNvPr id="2050" name="Picture 2" descr="7 Isoreticular series of MOF-5 with dicarboxylate organic linkers varying length. 70 Reused with permission from reference 70.">
              <a:extLst>
                <a:ext uri="{FF2B5EF4-FFF2-40B4-BE49-F238E27FC236}">
                  <a16:creationId xmlns:a16="http://schemas.microsoft.com/office/drawing/2014/main" id="{19DB77AE-7B0A-A251-C230-FDF3EDAAE6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907"/>
            <a:stretch>
              <a:fillRect/>
            </a:stretch>
          </p:blipFill>
          <p:spPr bwMode="auto">
            <a:xfrm>
              <a:off x="5226050" y="3505200"/>
              <a:ext cx="6761373" cy="2161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39" name="Rectangle 2138">
              <a:extLst>
                <a:ext uri="{FF2B5EF4-FFF2-40B4-BE49-F238E27FC236}">
                  <a16:creationId xmlns:a16="http://schemas.microsoft.com/office/drawing/2014/main" id="{9C30D5D4-3F02-1CF4-E83E-70AB45BF7CE1}"/>
                </a:ext>
              </a:extLst>
            </p:cNvPr>
            <p:cNvSpPr/>
            <p:nvPr/>
          </p:nvSpPr>
          <p:spPr>
            <a:xfrm>
              <a:off x="8128000" y="3330575"/>
              <a:ext cx="1085850" cy="336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40" name="Rectangle 2139">
              <a:extLst>
                <a:ext uri="{FF2B5EF4-FFF2-40B4-BE49-F238E27FC236}">
                  <a16:creationId xmlns:a16="http://schemas.microsoft.com/office/drawing/2014/main" id="{2417468C-8783-5432-2EEF-8C3675C697E3}"/>
                </a:ext>
              </a:extLst>
            </p:cNvPr>
            <p:cNvSpPr/>
            <p:nvPr/>
          </p:nvSpPr>
          <p:spPr>
            <a:xfrm>
              <a:off x="10619099" y="3352800"/>
              <a:ext cx="666750" cy="336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41" name="Rectangle 2140">
              <a:extLst>
                <a:ext uri="{FF2B5EF4-FFF2-40B4-BE49-F238E27FC236}">
                  <a16:creationId xmlns:a16="http://schemas.microsoft.com/office/drawing/2014/main" id="{EA5D29DC-DF41-91EF-354A-5A0D1CB687DD}"/>
                </a:ext>
              </a:extLst>
            </p:cNvPr>
            <p:cNvSpPr/>
            <p:nvPr/>
          </p:nvSpPr>
          <p:spPr>
            <a:xfrm>
              <a:off x="8830624" y="3521075"/>
              <a:ext cx="214946" cy="336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42" name="Rectangle 2141">
              <a:extLst>
                <a:ext uri="{FF2B5EF4-FFF2-40B4-BE49-F238E27FC236}">
                  <a16:creationId xmlns:a16="http://schemas.microsoft.com/office/drawing/2014/main" id="{8B1E8F4F-791E-3342-597E-3C3BBD6B1BEA}"/>
                </a:ext>
              </a:extLst>
            </p:cNvPr>
            <p:cNvSpPr/>
            <p:nvPr/>
          </p:nvSpPr>
          <p:spPr>
            <a:xfrm>
              <a:off x="8391790" y="5254625"/>
              <a:ext cx="214946" cy="174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9CC34C8-6B27-77DD-DB43-3C450375EB9B}"/>
              </a:ext>
            </a:extLst>
          </p:cNvPr>
          <p:cNvGrpSpPr/>
          <p:nvPr/>
        </p:nvGrpSpPr>
        <p:grpSpPr>
          <a:xfrm rot="5400000">
            <a:off x="5084733" y="1637908"/>
            <a:ext cx="1507518" cy="853204"/>
            <a:chOff x="5230853" y="1636515"/>
            <a:chExt cx="2264975" cy="128189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7F041D8-F8AC-DDD6-11E9-FC618CD3F8CA}"/>
                </a:ext>
              </a:extLst>
            </p:cNvPr>
            <p:cNvCxnSpPr>
              <a:cxnSpLocks/>
            </p:cNvCxnSpPr>
            <p:nvPr/>
          </p:nvCxnSpPr>
          <p:spPr>
            <a:xfrm>
              <a:off x="5595938" y="2301875"/>
              <a:ext cx="404812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5EE84F4-42BE-C354-4C91-B533CA285309}"/>
                </a:ext>
              </a:extLst>
            </p:cNvPr>
            <p:cNvCxnSpPr>
              <a:cxnSpLocks/>
            </p:cNvCxnSpPr>
            <p:nvPr/>
          </p:nvCxnSpPr>
          <p:spPr>
            <a:xfrm>
              <a:off x="6186488" y="1978025"/>
              <a:ext cx="385762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7201E77-9339-5EE0-50BF-20A8ECDE8406}"/>
                </a:ext>
              </a:extLst>
            </p:cNvPr>
            <p:cNvCxnSpPr>
              <a:cxnSpLocks/>
            </p:cNvCxnSpPr>
            <p:nvPr/>
          </p:nvCxnSpPr>
          <p:spPr>
            <a:xfrm>
              <a:off x="6186488" y="2632868"/>
              <a:ext cx="385762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AF5E103-A2B3-103C-6238-18F62FDB2411}"/>
                </a:ext>
              </a:extLst>
            </p:cNvPr>
            <p:cNvCxnSpPr>
              <a:cxnSpLocks/>
            </p:cNvCxnSpPr>
            <p:nvPr/>
          </p:nvCxnSpPr>
          <p:spPr>
            <a:xfrm>
              <a:off x="6748463" y="2301875"/>
              <a:ext cx="404812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E34988B-61F2-EBA3-0316-BE1BB941E755}"/>
                </a:ext>
              </a:extLst>
            </p:cNvPr>
            <p:cNvCxnSpPr>
              <a:cxnSpLocks/>
            </p:cNvCxnSpPr>
            <p:nvPr/>
          </p:nvCxnSpPr>
          <p:spPr>
            <a:xfrm>
              <a:off x="6572250" y="1978025"/>
              <a:ext cx="176213" cy="32385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35ED889-3DEF-8FD7-4446-10EEA9AFA77C}"/>
                </a:ext>
              </a:extLst>
            </p:cNvPr>
            <p:cNvCxnSpPr>
              <a:cxnSpLocks/>
            </p:cNvCxnSpPr>
            <p:nvPr/>
          </p:nvCxnSpPr>
          <p:spPr>
            <a:xfrm>
              <a:off x="5994938" y="2301875"/>
              <a:ext cx="182024" cy="330993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DF14E00-85CB-3FA4-5D2F-230619BC76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72250" y="2301875"/>
              <a:ext cx="176213" cy="330993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A4CA07B-E154-D185-3A56-0ECB0157B9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05512" y="1978026"/>
              <a:ext cx="176213" cy="330993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15E2B9A-01F5-220E-AE75-0B71D218D1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90206" y="2301874"/>
              <a:ext cx="100445" cy="203205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E82557D-CE74-5F6D-7EF3-AB71AB15808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71532" y="2275266"/>
              <a:ext cx="91281" cy="203203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CCA4175-5950-AF53-BAD6-9E02A1B460C0}"/>
                </a:ext>
              </a:extLst>
            </p:cNvPr>
            <p:cNvSpPr txBox="1"/>
            <p:nvPr/>
          </p:nvSpPr>
          <p:spPr>
            <a:xfrm rot="5400000">
              <a:off x="7143750" y="2417297"/>
              <a:ext cx="304437" cy="36993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latin typeface="Raleway" pitchFamily="2" charset="0"/>
                </a:rPr>
                <a:t>O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73CAE6F-5CE8-D80E-B9CF-BACED8EF5D0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5891" y="2301876"/>
              <a:ext cx="91281" cy="203203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193BA40-9F1C-4E60-9E0E-024FB30DFF9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26229" y="2097878"/>
              <a:ext cx="91281" cy="203203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4B7956F-E3FA-E83B-5D39-4CF08CCE039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80588" y="2124488"/>
              <a:ext cx="91281" cy="203203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7C72FA4-41F5-D6AD-FF7A-1586EE03966A}"/>
                </a:ext>
              </a:extLst>
            </p:cNvPr>
            <p:cNvSpPr txBox="1"/>
            <p:nvPr/>
          </p:nvSpPr>
          <p:spPr>
            <a:xfrm rot="16200000">
              <a:off x="5277665" y="1814930"/>
              <a:ext cx="304437" cy="36993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latin typeface="Raleway" pitchFamily="2" charset="0"/>
                </a:rPr>
                <a:t>O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A6C93CA-2073-AFF8-C5FC-597B6EE678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3275" y="2097878"/>
              <a:ext cx="100445" cy="203205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8" name="TextBox 2047">
              <a:extLst>
                <a:ext uri="{FF2B5EF4-FFF2-40B4-BE49-F238E27FC236}">
                  <a16:creationId xmlns:a16="http://schemas.microsoft.com/office/drawing/2014/main" id="{EB161F50-0C48-5D41-0B12-80B0278AF415}"/>
                </a:ext>
              </a:extLst>
            </p:cNvPr>
            <p:cNvSpPr txBox="1"/>
            <p:nvPr/>
          </p:nvSpPr>
          <p:spPr>
            <a:xfrm rot="16200000">
              <a:off x="5158355" y="2475978"/>
              <a:ext cx="514932" cy="36993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baseline="30000" dirty="0">
                  <a:latin typeface="Raleway" pitchFamily="2" charset="0"/>
                </a:rPr>
                <a:t>-</a:t>
              </a:r>
              <a:r>
                <a:rPr lang="en-GB" sz="1000" b="1" dirty="0">
                  <a:latin typeface="Raleway" pitchFamily="2" charset="0"/>
                </a:rPr>
                <a:t>O</a:t>
              </a:r>
            </a:p>
          </p:txBody>
        </p:sp>
        <p:sp>
          <p:nvSpPr>
            <p:cNvPr id="2049" name="TextBox 2048">
              <a:extLst>
                <a:ext uri="{FF2B5EF4-FFF2-40B4-BE49-F238E27FC236}">
                  <a16:creationId xmlns:a16="http://schemas.microsoft.com/office/drawing/2014/main" id="{647D53F0-865C-89AA-5615-B1E4AE136F73}"/>
                </a:ext>
              </a:extLst>
            </p:cNvPr>
            <p:cNvSpPr txBox="1"/>
            <p:nvPr/>
          </p:nvSpPr>
          <p:spPr>
            <a:xfrm rot="16200000">
              <a:off x="7038086" y="1724322"/>
              <a:ext cx="545549" cy="36993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latin typeface="Raleway" pitchFamily="2" charset="0"/>
                </a:rPr>
                <a:t>O</a:t>
              </a:r>
              <a:r>
                <a:rPr lang="en-GB" sz="1000" b="1" baseline="30000" dirty="0">
                  <a:latin typeface="Raleway" pitchFamily="2" charset="0"/>
                </a:rPr>
                <a:t>-</a:t>
              </a:r>
            </a:p>
          </p:txBody>
        </p:sp>
        <p:cxnSp>
          <p:nvCxnSpPr>
            <p:cNvPr id="2051" name="Straight Connector 2050">
              <a:extLst>
                <a:ext uri="{FF2B5EF4-FFF2-40B4-BE49-F238E27FC236}">
                  <a16:creationId xmlns:a16="http://schemas.microsoft.com/office/drawing/2014/main" id="{F9860C2A-86EC-43D8-2859-E0CACABA74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48455" y="2322486"/>
              <a:ext cx="128673" cy="241696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2" name="Straight Connector 2051">
              <a:extLst>
                <a:ext uri="{FF2B5EF4-FFF2-40B4-BE49-F238E27FC236}">
                  <a16:creationId xmlns:a16="http://schemas.microsoft.com/office/drawing/2014/main" id="{6F62A1BE-E703-EDFE-263D-703D77F92CA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67399" y="2322486"/>
              <a:ext cx="128673" cy="241696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3" name="Straight Connector 2052">
              <a:extLst>
                <a:ext uri="{FF2B5EF4-FFF2-40B4-BE49-F238E27FC236}">
                  <a16:creationId xmlns:a16="http://schemas.microsoft.com/office/drawing/2014/main" id="{0391B235-5209-4B10-72E3-80166A8417A6}"/>
                </a:ext>
              </a:extLst>
            </p:cNvPr>
            <p:cNvCxnSpPr>
              <a:cxnSpLocks/>
            </p:cNvCxnSpPr>
            <p:nvPr/>
          </p:nvCxnSpPr>
          <p:spPr>
            <a:xfrm>
              <a:off x="6224588" y="2033584"/>
              <a:ext cx="309562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78" name="Group 2077">
            <a:extLst>
              <a:ext uri="{FF2B5EF4-FFF2-40B4-BE49-F238E27FC236}">
                <a16:creationId xmlns:a16="http://schemas.microsoft.com/office/drawing/2014/main" id="{99F32024-5450-5C93-8783-0EE241D49128}"/>
              </a:ext>
            </a:extLst>
          </p:cNvPr>
          <p:cNvGrpSpPr/>
          <p:nvPr/>
        </p:nvGrpSpPr>
        <p:grpSpPr>
          <a:xfrm>
            <a:off x="6721760" y="1310750"/>
            <a:ext cx="1160269" cy="1507520"/>
            <a:chOff x="6041202" y="853039"/>
            <a:chExt cx="1400586" cy="1819760"/>
          </a:xfrm>
        </p:grpSpPr>
        <p:cxnSp>
          <p:nvCxnSpPr>
            <p:cNvPr id="2055" name="Straight Connector 2054">
              <a:extLst>
                <a:ext uri="{FF2B5EF4-FFF2-40B4-BE49-F238E27FC236}">
                  <a16:creationId xmlns:a16="http://schemas.microsoft.com/office/drawing/2014/main" id="{FAA2F056-9B70-4452-DADE-835BFC7B132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73929" y="1308982"/>
              <a:ext cx="325240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6" name="Straight Connector 2055">
              <a:extLst>
                <a:ext uri="{FF2B5EF4-FFF2-40B4-BE49-F238E27FC236}">
                  <a16:creationId xmlns:a16="http://schemas.microsoft.com/office/drawing/2014/main" id="{2F34C3E9-928B-DE29-7B4B-D840B8F8CFD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41774" y="1775797"/>
              <a:ext cx="309935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7" name="Straight Connector 2056">
              <a:extLst>
                <a:ext uri="{FF2B5EF4-FFF2-40B4-BE49-F238E27FC236}">
                  <a16:creationId xmlns:a16="http://schemas.microsoft.com/office/drawing/2014/main" id="{8FF27D7F-A297-5580-4452-081CCE57015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115651" y="1775797"/>
              <a:ext cx="309935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8" name="Straight Connector 2057">
              <a:extLst>
                <a:ext uri="{FF2B5EF4-FFF2-40B4-BE49-F238E27FC236}">
                  <a16:creationId xmlns:a16="http://schemas.microsoft.com/office/drawing/2014/main" id="{EA42A709-0EFD-E676-2A57-1866925286E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73929" y="2234960"/>
              <a:ext cx="325240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9" name="Straight Connector 2058">
              <a:extLst>
                <a:ext uri="{FF2B5EF4-FFF2-40B4-BE49-F238E27FC236}">
                  <a16:creationId xmlns:a16="http://schemas.microsoft.com/office/drawing/2014/main" id="{AE2D6273-3DEC-B393-5E23-64C101E618A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595858" y="1871456"/>
              <a:ext cx="141576" cy="260192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0" name="Straight Connector 2059">
              <a:extLst>
                <a:ext uri="{FF2B5EF4-FFF2-40B4-BE49-F238E27FC236}">
                  <a16:creationId xmlns:a16="http://schemas.microsoft.com/office/drawing/2014/main" id="{0CDF5C2E-4235-F4C6-4DB6-A1DC7ADE70B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30461" y="1407089"/>
              <a:ext cx="146244" cy="265931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1" name="Straight Connector 2060">
              <a:extLst>
                <a:ext uri="{FF2B5EF4-FFF2-40B4-BE49-F238E27FC236}">
                  <a16:creationId xmlns:a16="http://schemas.microsoft.com/office/drawing/2014/main" id="{C193E077-4E76-4E16-EFCF-639A10E18518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6332796" y="1868587"/>
              <a:ext cx="141576" cy="265931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2" name="Straight Connector 2061">
              <a:extLst>
                <a:ext uri="{FF2B5EF4-FFF2-40B4-BE49-F238E27FC236}">
                  <a16:creationId xmlns:a16="http://schemas.microsoft.com/office/drawing/2014/main" id="{BEE25F80-FED2-29E3-54C7-772CBCE60F92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6592987" y="1413250"/>
              <a:ext cx="141576" cy="265931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3" name="Straight Connector 2062">
              <a:extLst>
                <a:ext uri="{FF2B5EF4-FFF2-40B4-BE49-F238E27FC236}">
                  <a16:creationId xmlns:a16="http://schemas.microsoft.com/office/drawing/2014/main" id="{3154AEF2-4472-2B53-E3A8-0EA57F4A99AA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6414569" y="1020132"/>
              <a:ext cx="80701" cy="163262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4" name="Straight Connector 2063">
              <a:extLst>
                <a:ext uri="{FF2B5EF4-FFF2-40B4-BE49-F238E27FC236}">
                  <a16:creationId xmlns:a16="http://schemas.microsoft.com/office/drawing/2014/main" id="{AE9B3669-55F5-DAA9-6AD3-87C1DD4B8D21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439629" y="2367287"/>
              <a:ext cx="73338" cy="16326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5" name="TextBox 2064">
              <a:extLst>
                <a:ext uri="{FF2B5EF4-FFF2-40B4-BE49-F238E27FC236}">
                  <a16:creationId xmlns:a16="http://schemas.microsoft.com/office/drawing/2014/main" id="{DDABC34C-B3F0-2EA0-F40D-85F63F9D2D10}"/>
                </a:ext>
              </a:extLst>
            </p:cNvPr>
            <p:cNvSpPr txBox="1"/>
            <p:nvPr/>
          </p:nvSpPr>
          <p:spPr>
            <a:xfrm rot="10800000">
              <a:off x="6172907" y="2363616"/>
              <a:ext cx="244595" cy="29721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latin typeface="Raleway" pitchFamily="2" charset="0"/>
                </a:rPr>
                <a:t>O</a:t>
              </a:r>
            </a:p>
          </p:txBody>
        </p:sp>
        <p:cxnSp>
          <p:nvCxnSpPr>
            <p:cNvPr id="2066" name="Straight Connector 2065">
              <a:extLst>
                <a:ext uri="{FF2B5EF4-FFF2-40B4-BE49-F238E27FC236}">
                  <a16:creationId xmlns:a16="http://schemas.microsoft.com/office/drawing/2014/main" id="{DA6DC1FC-E824-2D60-9DD1-0E411BF03C77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418249" y="2330618"/>
              <a:ext cx="73338" cy="16326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7" name="Straight Connector 2066">
              <a:extLst>
                <a:ext uri="{FF2B5EF4-FFF2-40B4-BE49-F238E27FC236}">
                  <a16:creationId xmlns:a16="http://schemas.microsoft.com/office/drawing/2014/main" id="{1713667C-EC51-6B88-0356-695E7CD82692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582148" y="1045394"/>
              <a:ext cx="73338" cy="16326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8" name="Straight Connector 2067">
              <a:extLst>
                <a:ext uri="{FF2B5EF4-FFF2-40B4-BE49-F238E27FC236}">
                  <a16:creationId xmlns:a16="http://schemas.microsoft.com/office/drawing/2014/main" id="{88542164-F99A-E1FE-8BFB-D2C18AF0C983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560769" y="1008725"/>
              <a:ext cx="73338" cy="16326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9" name="TextBox 2068">
              <a:extLst>
                <a:ext uri="{FF2B5EF4-FFF2-40B4-BE49-F238E27FC236}">
                  <a16:creationId xmlns:a16="http://schemas.microsoft.com/office/drawing/2014/main" id="{A957F324-7D82-BE7A-36BF-B730A5138096}"/>
                </a:ext>
              </a:extLst>
            </p:cNvPr>
            <p:cNvSpPr txBox="1"/>
            <p:nvPr/>
          </p:nvSpPr>
          <p:spPr>
            <a:xfrm>
              <a:off x="6656869" y="864339"/>
              <a:ext cx="244595" cy="29721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latin typeface="Raleway" pitchFamily="2" charset="0"/>
                </a:rPr>
                <a:t>O</a:t>
              </a:r>
            </a:p>
          </p:txBody>
        </p:sp>
        <p:cxnSp>
          <p:nvCxnSpPr>
            <p:cNvPr id="2070" name="Straight Connector 2069">
              <a:extLst>
                <a:ext uri="{FF2B5EF4-FFF2-40B4-BE49-F238E27FC236}">
                  <a16:creationId xmlns:a16="http://schemas.microsoft.com/office/drawing/2014/main" id="{538F438A-C14C-BA57-209A-FBAA28D32874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6578466" y="2356300"/>
              <a:ext cx="80701" cy="163262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71" name="TextBox 2070">
              <a:extLst>
                <a:ext uri="{FF2B5EF4-FFF2-40B4-BE49-F238E27FC236}">
                  <a16:creationId xmlns:a16="http://schemas.microsoft.com/office/drawing/2014/main" id="{3BA002EB-744C-99A8-B220-2EDB06ACCBD8}"/>
                </a:ext>
              </a:extLst>
            </p:cNvPr>
            <p:cNvSpPr txBox="1"/>
            <p:nvPr/>
          </p:nvSpPr>
          <p:spPr>
            <a:xfrm>
              <a:off x="6041202" y="853039"/>
              <a:ext cx="413714" cy="29721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baseline="30000" dirty="0">
                  <a:latin typeface="Raleway" pitchFamily="2" charset="0"/>
                </a:rPr>
                <a:t>-</a:t>
              </a:r>
              <a:r>
                <a:rPr lang="en-GB" sz="1000" b="1" dirty="0">
                  <a:latin typeface="Raleway" pitchFamily="2" charset="0"/>
                </a:rPr>
                <a:t>O</a:t>
              </a:r>
            </a:p>
          </p:txBody>
        </p:sp>
        <p:sp>
          <p:nvSpPr>
            <p:cNvPr id="2072" name="TextBox 2071">
              <a:extLst>
                <a:ext uri="{FF2B5EF4-FFF2-40B4-BE49-F238E27FC236}">
                  <a16:creationId xmlns:a16="http://schemas.microsoft.com/office/drawing/2014/main" id="{DC09834F-AD47-172A-1C89-08A2A4815A19}"/>
                </a:ext>
              </a:extLst>
            </p:cNvPr>
            <p:cNvSpPr txBox="1"/>
            <p:nvPr/>
          </p:nvSpPr>
          <p:spPr>
            <a:xfrm>
              <a:off x="6632809" y="2375580"/>
              <a:ext cx="438313" cy="29721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latin typeface="Raleway" pitchFamily="2" charset="0"/>
                </a:rPr>
                <a:t>O</a:t>
              </a:r>
              <a:r>
                <a:rPr lang="en-GB" sz="1000" b="1" baseline="30000" dirty="0">
                  <a:latin typeface="Raleway" pitchFamily="2" charset="0"/>
                </a:rPr>
                <a:t>-</a:t>
              </a:r>
            </a:p>
          </p:txBody>
        </p:sp>
        <p:cxnSp>
          <p:nvCxnSpPr>
            <p:cNvPr id="2073" name="Straight Connector 2072">
              <a:extLst>
                <a:ext uri="{FF2B5EF4-FFF2-40B4-BE49-F238E27FC236}">
                  <a16:creationId xmlns:a16="http://schemas.microsoft.com/office/drawing/2014/main" id="{35588559-2007-31E0-8A24-A4E9984AE987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6371206" y="1866243"/>
              <a:ext cx="103380" cy="194187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4" name="Straight Connector 2073">
              <a:extLst>
                <a:ext uri="{FF2B5EF4-FFF2-40B4-BE49-F238E27FC236}">
                  <a16:creationId xmlns:a16="http://schemas.microsoft.com/office/drawing/2014/main" id="{E5A8A1C8-1AF3-55EC-16E5-2652DC9A08BA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371206" y="1479746"/>
              <a:ext cx="103380" cy="194187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5" name="Straight Connector 2074">
              <a:extLst>
                <a:ext uri="{FF2B5EF4-FFF2-40B4-BE49-F238E27FC236}">
                  <a16:creationId xmlns:a16="http://schemas.microsoft.com/office/drawing/2014/main" id="{6FE8AFD5-ABB4-D515-2CB8-B8ECA701C82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7747" y="1775797"/>
              <a:ext cx="248713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6" name="Straight Connector 2075">
              <a:extLst>
                <a:ext uri="{FF2B5EF4-FFF2-40B4-BE49-F238E27FC236}">
                  <a16:creationId xmlns:a16="http://schemas.microsoft.com/office/drawing/2014/main" id="{8B507C0B-484C-97E8-8367-5463730B7840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848193" y="1501967"/>
              <a:ext cx="73338" cy="16326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77" name="TextBox 2076">
              <a:extLst>
                <a:ext uri="{FF2B5EF4-FFF2-40B4-BE49-F238E27FC236}">
                  <a16:creationId xmlns:a16="http://schemas.microsoft.com/office/drawing/2014/main" id="{87981A2D-4BBD-E0F1-DA54-1551926B5CB6}"/>
                </a:ext>
              </a:extLst>
            </p:cNvPr>
            <p:cNvSpPr txBox="1"/>
            <p:nvPr/>
          </p:nvSpPr>
          <p:spPr>
            <a:xfrm>
              <a:off x="6918597" y="1367424"/>
              <a:ext cx="523191" cy="29721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latin typeface="Raleway" pitchFamily="2" charset="0"/>
                </a:rPr>
                <a:t>NH</a:t>
              </a:r>
              <a:r>
                <a:rPr lang="en-GB" sz="1000" b="1" baseline="-25000" dirty="0">
                  <a:latin typeface="Raleway" pitchFamily="2" charset="0"/>
                </a:rPr>
                <a:t>2</a:t>
              </a:r>
            </a:p>
          </p:txBody>
        </p:sp>
      </p:grpSp>
      <p:grpSp>
        <p:nvGrpSpPr>
          <p:cNvPr id="2085" name="Group 2084">
            <a:extLst>
              <a:ext uri="{FF2B5EF4-FFF2-40B4-BE49-F238E27FC236}">
                <a16:creationId xmlns:a16="http://schemas.microsoft.com/office/drawing/2014/main" id="{83C23AFA-BCA0-674B-C3BC-29703BDC1DFB}"/>
              </a:ext>
            </a:extLst>
          </p:cNvPr>
          <p:cNvGrpSpPr/>
          <p:nvPr/>
        </p:nvGrpSpPr>
        <p:grpSpPr>
          <a:xfrm>
            <a:off x="8364444" y="927202"/>
            <a:ext cx="857959" cy="2274617"/>
            <a:chOff x="7583195" y="297609"/>
            <a:chExt cx="1035661" cy="2745740"/>
          </a:xfrm>
        </p:grpSpPr>
        <p:cxnSp>
          <p:nvCxnSpPr>
            <p:cNvPr id="1024" name="Straight Connector 1023">
              <a:extLst>
                <a:ext uri="{FF2B5EF4-FFF2-40B4-BE49-F238E27FC236}">
                  <a16:creationId xmlns:a16="http://schemas.microsoft.com/office/drawing/2014/main" id="{50B35CC4-0101-79B0-F9C5-F4F8A687756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921663" y="1679531"/>
              <a:ext cx="325240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5" name="Straight Connector 1024">
              <a:extLst>
                <a:ext uri="{FF2B5EF4-FFF2-40B4-BE49-F238E27FC236}">
                  <a16:creationId xmlns:a16="http://schemas.microsoft.com/office/drawing/2014/main" id="{75469B4A-7E54-3313-5954-4E2D9CA1E00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189508" y="2146346"/>
              <a:ext cx="309935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7" name="Straight Connector 1026">
              <a:extLst>
                <a:ext uri="{FF2B5EF4-FFF2-40B4-BE49-F238E27FC236}">
                  <a16:creationId xmlns:a16="http://schemas.microsoft.com/office/drawing/2014/main" id="{6FB96C8D-66C9-EAAD-7389-F7873215A98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663385" y="2146346"/>
              <a:ext cx="309935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8" name="Straight Connector 1027">
              <a:extLst>
                <a:ext uri="{FF2B5EF4-FFF2-40B4-BE49-F238E27FC236}">
                  <a16:creationId xmlns:a16="http://schemas.microsoft.com/office/drawing/2014/main" id="{29AF1188-770D-C9D6-0D9C-7C130F90A76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921663" y="2605509"/>
              <a:ext cx="325240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9" name="Straight Connector 1028">
              <a:extLst>
                <a:ext uri="{FF2B5EF4-FFF2-40B4-BE49-F238E27FC236}">
                  <a16:creationId xmlns:a16="http://schemas.microsoft.com/office/drawing/2014/main" id="{ACF7BE89-B8F5-89C8-EC1B-1664CDD7D39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143592" y="2242005"/>
              <a:ext cx="141576" cy="260192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0" name="Straight Connector 1029">
              <a:extLst>
                <a:ext uri="{FF2B5EF4-FFF2-40B4-BE49-F238E27FC236}">
                  <a16:creationId xmlns:a16="http://schemas.microsoft.com/office/drawing/2014/main" id="{D4484773-97D4-FC29-9C67-F4E79685512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878195" y="1777638"/>
              <a:ext cx="146244" cy="265931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1" name="Straight Connector 1030">
              <a:extLst>
                <a:ext uri="{FF2B5EF4-FFF2-40B4-BE49-F238E27FC236}">
                  <a16:creationId xmlns:a16="http://schemas.microsoft.com/office/drawing/2014/main" id="{E120B0CE-571E-6A46-22B7-4C79AA249BC6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7880530" y="2239136"/>
              <a:ext cx="141576" cy="265931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5581A6B3-E131-C230-F6D5-A3DE444C100F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8140721" y="1783799"/>
              <a:ext cx="141576" cy="265931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4" name="Straight Connector 1033">
              <a:extLst>
                <a:ext uri="{FF2B5EF4-FFF2-40B4-BE49-F238E27FC236}">
                  <a16:creationId xmlns:a16="http://schemas.microsoft.com/office/drawing/2014/main" id="{F5F075FF-27FA-0563-EBFE-2E1F2963EC30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7987363" y="2737836"/>
              <a:ext cx="73338" cy="16326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5" name="TextBox 1034">
              <a:extLst>
                <a:ext uri="{FF2B5EF4-FFF2-40B4-BE49-F238E27FC236}">
                  <a16:creationId xmlns:a16="http://schemas.microsoft.com/office/drawing/2014/main" id="{150B6657-73E8-1CD8-6404-96666F8A525E}"/>
                </a:ext>
              </a:extLst>
            </p:cNvPr>
            <p:cNvSpPr txBox="1"/>
            <p:nvPr/>
          </p:nvSpPr>
          <p:spPr>
            <a:xfrm rot="10800000">
              <a:off x="7720642" y="2734166"/>
              <a:ext cx="244595" cy="29721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latin typeface="Raleway" pitchFamily="2" charset="0"/>
                </a:rPr>
                <a:t>O</a:t>
              </a:r>
            </a:p>
          </p:txBody>
        </p:sp>
        <p:cxnSp>
          <p:nvCxnSpPr>
            <p:cNvPr id="1036" name="Straight Connector 1035">
              <a:extLst>
                <a:ext uri="{FF2B5EF4-FFF2-40B4-BE49-F238E27FC236}">
                  <a16:creationId xmlns:a16="http://schemas.microsoft.com/office/drawing/2014/main" id="{8E0EFC99-FAB1-EDCB-EC68-E220D695D3F8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7965983" y="2701167"/>
              <a:ext cx="73338" cy="16326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0" name="Straight Connector 1039">
              <a:extLst>
                <a:ext uri="{FF2B5EF4-FFF2-40B4-BE49-F238E27FC236}">
                  <a16:creationId xmlns:a16="http://schemas.microsoft.com/office/drawing/2014/main" id="{EF391F1C-115B-6F94-4596-C08B1BDDC6A5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8126200" y="2726849"/>
              <a:ext cx="80701" cy="163262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2" name="TextBox 1041">
              <a:extLst>
                <a:ext uri="{FF2B5EF4-FFF2-40B4-BE49-F238E27FC236}">
                  <a16:creationId xmlns:a16="http://schemas.microsoft.com/office/drawing/2014/main" id="{24996C3E-EB40-6207-2E5C-0087D2309196}"/>
                </a:ext>
              </a:extLst>
            </p:cNvPr>
            <p:cNvSpPr txBox="1"/>
            <p:nvPr/>
          </p:nvSpPr>
          <p:spPr>
            <a:xfrm>
              <a:off x="8180543" y="2746130"/>
              <a:ext cx="438313" cy="29721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latin typeface="Raleway" pitchFamily="2" charset="0"/>
                </a:rPr>
                <a:t>O</a:t>
              </a:r>
              <a:r>
                <a:rPr lang="en-GB" sz="1000" b="1" baseline="30000" dirty="0">
                  <a:latin typeface="Raleway" pitchFamily="2" charset="0"/>
                </a:rPr>
                <a:t>-</a:t>
              </a:r>
            </a:p>
          </p:txBody>
        </p:sp>
        <p:cxnSp>
          <p:nvCxnSpPr>
            <p:cNvPr id="1043" name="Straight Connector 1042">
              <a:extLst>
                <a:ext uri="{FF2B5EF4-FFF2-40B4-BE49-F238E27FC236}">
                  <a16:creationId xmlns:a16="http://schemas.microsoft.com/office/drawing/2014/main" id="{4AA8D1CB-1CF1-092E-ECFF-7BB1B5000D7D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7918940" y="2236792"/>
              <a:ext cx="103380" cy="194187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4" name="Straight Connector 1043">
              <a:extLst>
                <a:ext uri="{FF2B5EF4-FFF2-40B4-BE49-F238E27FC236}">
                  <a16:creationId xmlns:a16="http://schemas.microsoft.com/office/drawing/2014/main" id="{EEA45370-FEC8-9A05-71E4-C59817D36428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7918940" y="1850295"/>
              <a:ext cx="103380" cy="194187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5" name="Straight Connector 1044">
              <a:extLst>
                <a:ext uri="{FF2B5EF4-FFF2-40B4-BE49-F238E27FC236}">
                  <a16:creationId xmlns:a16="http://schemas.microsoft.com/office/drawing/2014/main" id="{6A6FD471-1E7B-1598-1AD6-B982AA3A743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175481" y="2146346"/>
              <a:ext cx="248713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6" name="Straight Connector 1045">
              <a:extLst>
                <a:ext uri="{FF2B5EF4-FFF2-40B4-BE49-F238E27FC236}">
                  <a16:creationId xmlns:a16="http://schemas.microsoft.com/office/drawing/2014/main" id="{D30C5A5B-3124-41A2-DA53-795C8E3244F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915922" y="753552"/>
              <a:ext cx="325240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7" name="Straight Connector 1046">
              <a:extLst>
                <a:ext uri="{FF2B5EF4-FFF2-40B4-BE49-F238E27FC236}">
                  <a16:creationId xmlns:a16="http://schemas.microsoft.com/office/drawing/2014/main" id="{57CDA308-98DA-7188-877E-06C95B399F7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183767" y="1220367"/>
              <a:ext cx="309935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8" name="Straight Connector 1047">
              <a:extLst>
                <a:ext uri="{FF2B5EF4-FFF2-40B4-BE49-F238E27FC236}">
                  <a16:creationId xmlns:a16="http://schemas.microsoft.com/office/drawing/2014/main" id="{D741F8EA-B304-DA05-5FCC-A3CE54633DF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657644" y="1220367"/>
              <a:ext cx="309935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9" name="Straight Connector 1048">
              <a:extLst>
                <a:ext uri="{FF2B5EF4-FFF2-40B4-BE49-F238E27FC236}">
                  <a16:creationId xmlns:a16="http://schemas.microsoft.com/office/drawing/2014/main" id="{E9D333D5-4A88-3885-75B8-31E5481B210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137851" y="1316026"/>
              <a:ext cx="141576" cy="260192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0" name="Straight Connector 1049">
              <a:extLst>
                <a:ext uri="{FF2B5EF4-FFF2-40B4-BE49-F238E27FC236}">
                  <a16:creationId xmlns:a16="http://schemas.microsoft.com/office/drawing/2014/main" id="{989C61AB-B043-1179-7C94-E25F3956426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872454" y="851659"/>
              <a:ext cx="146244" cy="265931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1" name="Straight Connector 1050">
              <a:extLst>
                <a:ext uri="{FF2B5EF4-FFF2-40B4-BE49-F238E27FC236}">
                  <a16:creationId xmlns:a16="http://schemas.microsoft.com/office/drawing/2014/main" id="{FC4C230B-B1A2-7983-6FEC-5D461680F5C2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7874789" y="1313157"/>
              <a:ext cx="141576" cy="265931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2" name="Straight Connector 1051">
              <a:extLst>
                <a:ext uri="{FF2B5EF4-FFF2-40B4-BE49-F238E27FC236}">
                  <a16:creationId xmlns:a16="http://schemas.microsoft.com/office/drawing/2014/main" id="{10179A15-AE08-E72D-3EE6-BA5C27F81FBD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8134980" y="857820"/>
              <a:ext cx="141576" cy="265931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3" name="Straight Connector 1052">
              <a:extLst>
                <a:ext uri="{FF2B5EF4-FFF2-40B4-BE49-F238E27FC236}">
                  <a16:creationId xmlns:a16="http://schemas.microsoft.com/office/drawing/2014/main" id="{7BF7A300-8FC0-75F6-17B1-5057E8E30642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7956562" y="464702"/>
              <a:ext cx="80701" cy="163262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4" name="Straight Connector 1053">
              <a:extLst>
                <a:ext uri="{FF2B5EF4-FFF2-40B4-BE49-F238E27FC236}">
                  <a16:creationId xmlns:a16="http://schemas.microsoft.com/office/drawing/2014/main" id="{7ACFFEC7-722E-2515-935F-2CB10A2C9652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8124141" y="489964"/>
              <a:ext cx="73338" cy="16326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5" name="Straight Connector 1054">
              <a:extLst>
                <a:ext uri="{FF2B5EF4-FFF2-40B4-BE49-F238E27FC236}">
                  <a16:creationId xmlns:a16="http://schemas.microsoft.com/office/drawing/2014/main" id="{E15991A5-B29C-6D6A-4638-13F0472242BD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8102762" y="453295"/>
              <a:ext cx="73338" cy="16326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0" name="TextBox 2079">
              <a:extLst>
                <a:ext uri="{FF2B5EF4-FFF2-40B4-BE49-F238E27FC236}">
                  <a16:creationId xmlns:a16="http://schemas.microsoft.com/office/drawing/2014/main" id="{62B5035D-86C1-9DD9-6DFE-78BF910CED19}"/>
                </a:ext>
              </a:extLst>
            </p:cNvPr>
            <p:cNvSpPr txBox="1"/>
            <p:nvPr/>
          </p:nvSpPr>
          <p:spPr>
            <a:xfrm>
              <a:off x="8198862" y="308909"/>
              <a:ext cx="244595" cy="29721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latin typeface="Raleway" pitchFamily="2" charset="0"/>
                </a:rPr>
                <a:t>O</a:t>
              </a:r>
            </a:p>
          </p:txBody>
        </p:sp>
        <p:sp>
          <p:nvSpPr>
            <p:cNvPr id="2081" name="TextBox 2080">
              <a:extLst>
                <a:ext uri="{FF2B5EF4-FFF2-40B4-BE49-F238E27FC236}">
                  <a16:creationId xmlns:a16="http://schemas.microsoft.com/office/drawing/2014/main" id="{343F8B74-34DB-8E2F-DE54-056E2F0E0A1C}"/>
                </a:ext>
              </a:extLst>
            </p:cNvPr>
            <p:cNvSpPr txBox="1"/>
            <p:nvPr/>
          </p:nvSpPr>
          <p:spPr>
            <a:xfrm>
              <a:off x="7583195" y="297609"/>
              <a:ext cx="413714" cy="29721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baseline="30000" dirty="0">
                  <a:latin typeface="Raleway" pitchFamily="2" charset="0"/>
                </a:rPr>
                <a:t>-</a:t>
              </a:r>
              <a:r>
                <a:rPr lang="en-GB" sz="1000" b="1" dirty="0">
                  <a:latin typeface="Raleway" pitchFamily="2" charset="0"/>
                </a:rPr>
                <a:t>O</a:t>
              </a:r>
            </a:p>
          </p:txBody>
        </p:sp>
        <p:cxnSp>
          <p:nvCxnSpPr>
            <p:cNvPr id="2082" name="Straight Connector 2081">
              <a:extLst>
                <a:ext uri="{FF2B5EF4-FFF2-40B4-BE49-F238E27FC236}">
                  <a16:creationId xmlns:a16="http://schemas.microsoft.com/office/drawing/2014/main" id="{C2A46802-84F8-3FA1-F33D-D3597AA22398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7913199" y="1310813"/>
              <a:ext cx="103380" cy="194187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3" name="Straight Connector 2082">
              <a:extLst>
                <a:ext uri="{FF2B5EF4-FFF2-40B4-BE49-F238E27FC236}">
                  <a16:creationId xmlns:a16="http://schemas.microsoft.com/office/drawing/2014/main" id="{94025AE8-D005-A94D-D58F-0DF2602DA072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7913199" y="924316"/>
              <a:ext cx="103380" cy="194187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4" name="Straight Connector 2083">
              <a:extLst>
                <a:ext uri="{FF2B5EF4-FFF2-40B4-BE49-F238E27FC236}">
                  <a16:creationId xmlns:a16="http://schemas.microsoft.com/office/drawing/2014/main" id="{583146FC-951B-0F76-4745-90FD1C50584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169740" y="1220367"/>
              <a:ext cx="248713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8" name="Group 2137">
            <a:extLst>
              <a:ext uri="{FF2B5EF4-FFF2-40B4-BE49-F238E27FC236}">
                <a16:creationId xmlns:a16="http://schemas.microsoft.com/office/drawing/2014/main" id="{A4317C48-138C-2621-DB50-E5F4EF144EF8}"/>
              </a:ext>
            </a:extLst>
          </p:cNvPr>
          <p:cNvGrpSpPr/>
          <p:nvPr/>
        </p:nvGrpSpPr>
        <p:grpSpPr>
          <a:xfrm>
            <a:off x="10170804" y="921675"/>
            <a:ext cx="882762" cy="2274617"/>
            <a:chOff x="8853417" y="239393"/>
            <a:chExt cx="1065601" cy="2745740"/>
          </a:xfrm>
        </p:grpSpPr>
        <p:cxnSp>
          <p:nvCxnSpPr>
            <p:cNvPr id="2087" name="Straight Connector 2086">
              <a:extLst>
                <a:ext uri="{FF2B5EF4-FFF2-40B4-BE49-F238E27FC236}">
                  <a16:creationId xmlns:a16="http://schemas.microsoft.com/office/drawing/2014/main" id="{EA80469B-95B1-65E0-6576-50406DD9BB7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221825" y="1621315"/>
              <a:ext cx="325240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8" name="Straight Connector 2087">
              <a:extLst>
                <a:ext uri="{FF2B5EF4-FFF2-40B4-BE49-F238E27FC236}">
                  <a16:creationId xmlns:a16="http://schemas.microsoft.com/office/drawing/2014/main" id="{CCE44F76-E677-9F57-B3EE-F6AF1F0ED14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489670" y="2088130"/>
              <a:ext cx="309935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9" name="Straight Connector 2088">
              <a:extLst>
                <a:ext uri="{FF2B5EF4-FFF2-40B4-BE49-F238E27FC236}">
                  <a16:creationId xmlns:a16="http://schemas.microsoft.com/office/drawing/2014/main" id="{BD29CE77-D746-353F-DFC9-B84A64EAD75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963547" y="2088130"/>
              <a:ext cx="309935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0" name="Straight Connector 2089">
              <a:extLst>
                <a:ext uri="{FF2B5EF4-FFF2-40B4-BE49-F238E27FC236}">
                  <a16:creationId xmlns:a16="http://schemas.microsoft.com/office/drawing/2014/main" id="{25F6E2AC-967D-FAB3-F678-B6A021BD7D7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221825" y="2547293"/>
              <a:ext cx="325240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1" name="Straight Connector 2090">
              <a:extLst>
                <a:ext uri="{FF2B5EF4-FFF2-40B4-BE49-F238E27FC236}">
                  <a16:creationId xmlns:a16="http://schemas.microsoft.com/office/drawing/2014/main" id="{E9C61E5B-EDAF-9359-A9F3-B58F43BDF3F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443754" y="2183789"/>
              <a:ext cx="141576" cy="260192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2" name="Straight Connector 2091">
              <a:extLst>
                <a:ext uri="{FF2B5EF4-FFF2-40B4-BE49-F238E27FC236}">
                  <a16:creationId xmlns:a16="http://schemas.microsoft.com/office/drawing/2014/main" id="{E3CA80CE-E740-18CD-C73C-C0E3C15633F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178357" y="1719422"/>
              <a:ext cx="146244" cy="265931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3" name="Straight Connector 2092">
              <a:extLst>
                <a:ext uri="{FF2B5EF4-FFF2-40B4-BE49-F238E27FC236}">
                  <a16:creationId xmlns:a16="http://schemas.microsoft.com/office/drawing/2014/main" id="{E3FAE23D-F39B-C207-3199-149514C60C0F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9180692" y="2180920"/>
              <a:ext cx="141576" cy="265931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4" name="Straight Connector 2093">
              <a:extLst>
                <a:ext uri="{FF2B5EF4-FFF2-40B4-BE49-F238E27FC236}">
                  <a16:creationId xmlns:a16="http://schemas.microsoft.com/office/drawing/2014/main" id="{3AA258FD-E20E-1B26-2450-E0013BC398A7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9440883" y="1725583"/>
              <a:ext cx="141576" cy="265931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5" name="Straight Connector 2094">
              <a:extLst>
                <a:ext uri="{FF2B5EF4-FFF2-40B4-BE49-F238E27FC236}">
                  <a16:creationId xmlns:a16="http://schemas.microsoft.com/office/drawing/2014/main" id="{14DCD698-8111-A658-767F-D8CFD058F200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9287525" y="2679620"/>
              <a:ext cx="73338" cy="16326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6" name="TextBox 2095">
              <a:extLst>
                <a:ext uri="{FF2B5EF4-FFF2-40B4-BE49-F238E27FC236}">
                  <a16:creationId xmlns:a16="http://schemas.microsoft.com/office/drawing/2014/main" id="{BB105810-87DD-0A61-26E7-15A1AAFE7D0B}"/>
                </a:ext>
              </a:extLst>
            </p:cNvPr>
            <p:cNvSpPr txBox="1"/>
            <p:nvPr/>
          </p:nvSpPr>
          <p:spPr>
            <a:xfrm rot="10800000">
              <a:off x="9020803" y="2675950"/>
              <a:ext cx="244595" cy="29721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latin typeface="Raleway" pitchFamily="2" charset="0"/>
                </a:rPr>
                <a:t>O</a:t>
              </a:r>
            </a:p>
          </p:txBody>
        </p:sp>
        <p:cxnSp>
          <p:nvCxnSpPr>
            <p:cNvPr id="2097" name="Straight Connector 2096">
              <a:extLst>
                <a:ext uri="{FF2B5EF4-FFF2-40B4-BE49-F238E27FC236}">
                  <a16:creationId xmlns:a16="http://schemas.microsoft.com/office/drawing/2014/main" id="{D52CC840-0513-FBAE-2FAA-13342E4EE24C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9266145" y="2642951"/>
              <a:ext cx="73338" cy="16326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8" name="Straight Connector 2097">
              <a:extLst>
                <a:ext uri="{FF2B5EF4-FFF2-40B4-BE49-F238E27FC236}">
                  <a16:creationId xmlns:a16="http://schemas.microsoft.com/office/drawing/2014/main" id="{6B30220E-C831-AF45-5182-D8725DFE4263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9426362" y="2668633"/>
              <a:ext cx="80701" cy="163262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9" name="TextBox 2098">
              <a:extLst>
                <a:ext uri="{FF2B5EF4-FFF2-40B4-BE49-F238E27FC236}">
                  <a16:creationId xmlns:a16="http://schemas.microsoft.com/office/drawing/2014/main" id="{32C9A40F-C56C-037B-3EC7-666BF60EA0F5}"/>
                </a:ext>
              </a:extLst>
            </p:cNvPr>
            <p:cNvSpPr txBox="1"/>
            <p:nvPr/>
          </p:nvSpPr>
          <p:spPr>
            <a:xfrm>
              <a:off x="9480705" y="2687914"/>
              <a:ext cx="438313" cy="29721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latin typeface="Raleway" pitchFamily="2" charset="0"/>
                </a:rPr>
                <a:t>O</a:t>
              </a:r>
              <a:r>
                <a:rPr lang="en-GB" sz="1000" b="1" baseline="30000" dirty="0">
                  <a:latin typeface="Raleway" pitchFamily="2" charset="0"/>
                </a:rPr>
                <a:t>-</a:t>
              </a:r>
            </a:p>
          </p:txBody>
        </p:sp>
        <p:cxnSp>
          <p:nvCxnSpPr>
            <p:cNvPr id="2103" name="Straight Connector 2102">
              <a:extLst>
                <a:ext uri="{FF2B5EF4-FFF2-40B4-BE49-F238E27FC236}">
                  <a16:creationId xmlns:a16="http://schemas.microsoft.com/office/drawing/2014/main" id="{8D497498-3269-C0AC-AE19-5A84F773FFA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216084" y="695336"/>
              <a:ext cx="325240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4" name="Straight Connector 2103">
              <a:extLst>
                <a:ext uri="{FF2B5EF4-FFF2-40B4-BE49-F238E27FC236}">
                  <a16:creationId xmlns:a16="http://schemas.microsoft.com/office/drawing/2014/main" id="{366B9ACB-5CB4-2634-8E2B-1610B759E92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483929" y="1162151"/>
              <a:ext cx="309935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5" name="Straight Connector 2104">
              <a:extLst>
                <a:ext uri="{FF2B5EF4-FFF2-40B4-BE49-F238E27FC236}">
                  <a16:creationId xmlns:a16="http://schemas.microsoft.com/office/drawing/2014/main" id="{C24BF410-17FE-F3D7-0D81-84F4077ACCE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957806" y="1162151"/>
              <a:ext cx="309935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6" name="Straight Connector 2105">
              <a:extLst>
                <a:ext uri="{FF2B5EF4-FFF2-40B4-BE49-F238E27FC236}">
                  <a16:creationId xmlns:a16="http://schemas.microsoft.com/office/drawing/2014/main" id="{3594B6B2-50BA-94F3-3925-CB8E697DCA2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438013" y="1257810"/>
              <a:ext cx="141576" cy="260192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7" name="Straight Connector 2106">
              <a:extLst>
                <a:ext uri="{FF2B5EF4-FFF2-40B4-BE49-F238E27FC236}">
                  <a16:creationId xmlns:a16="http://schemas.microsoft.com/office/drawing/2014/main" id="{53A3BD4C-AD74-720F-D894-E1C61127260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172616" y="793443"/>
              <a:ext cx="146244" cy="265931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8" name="Straight Connector 2107">
              <a:extLst>
                <a:ext uri="{FF2B5EF4-FFF2-40B4-BE49-F238E27FC236}">
                  <a16:creationId xmlns:a16="http://schemas.microsoft.com/office/drawing/2014/main" id="{9227869A-5D00-0B41-9250-4C4379FF2BED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9174951" y="1254941"/>
              <a:ext cx="141576" cy="265931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9" name="Straight Connector 2108">
              <a:extLst>
                <a:ext uri="{FF2B5EF4-FFF2-40B4-BE49-F238E27FC236}">
                  <a16:creationId xmlns:a16="http://schemas.microsoft.com/office/drawing/2014/main" id="{D76B43C3-F2BF-3FEB-ACCC-765D4A0D6CFD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9435142" y="799604"/>
              <a:ext cx="141576" cy="265931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0" name="Straight Connector 2109">
              <a:extLst>
                <a:ext uri="{FF2B5EF4-FFF2-40B4-BE49-F238E27FC236}">
                  <a16:creationId xmlns:a16="http://schemas.microsoft.com/office/drawing/2014/main" id="{6B8F0F2E-6535-90DB-3485-8C7A7BBF7C04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9256724" y="406486"/>
              <a:ext cx="80701" cy="163262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1" name="Straight Connector 2110">
              <a:extLst>
                <a:ext uri="{FF2B5EF4-FFF2-40B4-BE49-F238E27FC236}">
                  <a16:creationId xmlns:a16="http://schemas.microsoft.com/office/drawing/2014/main" id="{7B0A95B5-83ED-7161-7C08-7E5364AE24BF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9424303" y="431748"/>
              <a:ext cx="73338" cy="16326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2" name="Straight Connector 2111">
              <a:extLst>
                <a:ext uri="{FF2B5EF4-FFF2-40B4-BE49-F238E27FC236}">
                  <a16:creationId xmlns:a16="http://schemas.microsoft.com/office/drawing/2014/main" id="{EE31667B-7152-DBFF-F109-FF427A3131CE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9402924" y="395079"/>
              <a:ext cx="73338" cy="16326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13" name="TextBox 2112">
              <a:extLst>
                <a:ext uri="{FF2B5EF4-FFF2-40B4-BE49-F238E27FC236}">
                  <a16:creationId xmlns:a16="http://schemas.microsoft.com/office/drawing/2014/main" id="{DB7821DF-EBCB-2FBC-0EB1-80A47DD17EAD}"/>
                </a:ext>
              </a:extLst>
            </p:cNvPr>
            <p:cNvSpPr txBox="1"/>
            <p:nvPr/>
          </p:nvSpPr>
          <p:spPr>
            <a:xfrm>
              <a:off x="9499024" y="250693"/>
              <a:ext cx="244595" cy="29721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latin typeface="Raleway" pitchFamily="2" charset="0"/>
                </a:rPr>
                <a:t>O</a:t>
              </a:r>
            </a:p>
          </p:txBody>
        </p:sp>
        <p:sp>
          <p:nvSpPr>
            <p:cNvPr id="2114" name="TextBox 2113">
              <a:extLst>
                <a:ext uri="{FF2B5EF4-FFF2-40B4-BE49-F238E27FC236}">
                  <a16:creationId xmlns:a16="http://schemas.microsoft.com/office/drawing/2014/main" id="{58FCFCE1-E177-011F-8EFA-9CEA73766B56}"/>
                </a:ext>
              </a:extLst>
            </p:cNvPr>
            <p:cNvSpPr txBox="1"/>
            <p:nvPr/>
          </p:nvSpPr>
          <p:spPr>
            <a:xfrm>
              <a:off x="8883357" y="239393"/>
              <a:ext cx="413714" cy="29721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baseline="30000" dirty="0">
                  <a:latin typeface="Raleway" pitchFamily="2" charset="0"/>
                </a:rPr>
                <a:t>-</a:t>
              </a:r>
              <a:r>
                <a:rPr lang="en-GB" sz="1000" b="1" dirty="0">
                  <a:latin typeface="Raleway" pitchFamily="2" charset="0"/>
                </a:rPr>
                <a:t>O</a:t>
              </a:r>
            </a:p>
          </p:txBody>
        </p:sp>
        <p:cxnSp>
          <p:nvCxnSpPr>
            <p:cNvPr id="2115" name="Straight Connector 2114">
              <a:extLst>
                <a:ext uri="{FF2B5EF4-FFF2-40B4-BE49-F238E27FC236}">
                  <a16:creationId xmlns:a16="http://schemas.microsoft.com/office/drawing/2014/main" id="{56F85BC7-29E3-DBEF-23EB-857EE97D351F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9427059" y="876397"/>
              <a:ext cx="103380" cy="194187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7" name="Straight Connector 2116">
              <a:extLst>
                <a:ext uri="{FF2B5EF4-FFF2-40B4-BE49-F238E27FC236}">
                  <a16:creationId xmlns:a16="http://schemas.microsoft.com/office/drawing/2014/main" id="{772F2294-AC54-E38C-F7FA-D9CADA55759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040400" y="1162151"/>
              <a:ext cx="248713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8" name="Straight Connector 2117">
              <a:extLst>
                <a:ext uri="{FF2B5EF4-FFF2-40B4-BE49-F238E27FC236}">
                  <a16:creationId xmlns:a16="http://schemas.microsoft.com/office/drawing/2014/main" id="{2EE91D45-8C51-203A-3F4F-EE982E80800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744120" y="1636085"/>
              <a:ext cx="309935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0" name="Straight Connector 2119">
              <a:extLst>
                <a:ext uri="{FF2B5EF4-FFF2-40B4-BE49-F238E27FC236}">
                  <a16:creationId xmlns:a16="http://schemas.microsoft.com/office/drawing/2014/main" id="{F5DC9738-0450-7CD7-8800-C1CE05AD7E1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698204" y="1731744"/>
              <a:ext cx="141576" cy="260192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3" name="Straight Connector 2122">
              <a:extLst>
                <a:ext uri="{FF2B5EF4-FFF2-40B4-BE49-F238E27FC236}">
                  <a16:creationId xmlns:a16="http://schemas.microsoft.com/office/drawing/2014/main" id="{94C0AD4D-0016-7876-4CF4-B03AE490A420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9695333" y="1273538"/>
              <a:ext cx="141576" cy="265931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4" name="Straight Connector 2123">
              <a:extLst>
                <a:ext uri="{FF2B5EF4-FFF2-40B4-BE49-F238E27FC236}">
                  <a16:creationId xmlns:a16="http://schemas.microsoft.com/office/drawing/2014/main" id="{FA7D3026-E92A-0238-5C8E-CD926993108B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9479300" y="1723657"/>
              <a:ext cx="103380" cy="194187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5" name="Straight Connector 2124">
              <a:extLst>
                <a:ext uri="{FF2B5EF4-FFF2-40B4-BE49-F238E27FC236}">
                  <a16:creationId xmlns:a16="http://schemas.microsoft.com/office/drawing/2014/main" id="{FA3406E3-4928-5973-EA8F-E9B381023510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9473552" y="1340034"/>
              <a:ext cx="103380" cy="194187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6" name="Straight Connector 2125">
              <a:extLst>
                <a:ext uri="{FF2B5EF4-FFF2-40B4-BE49-F238E27FC236}">
                  <a16:creationId xmlns:a16="http://schemas.microsoft.com/office/drawing/2014/main" id="{5EFD0E9B-5066-5010-7335-8C61CD781CB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730093" y="1636085"/>
              <a:ext cx="248713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8" name="Straight Connector 2127">
              <a:extLst>
                <a:ext uri="{FF2B5EF4-FFF2-40B4-BE49-F238E27FC236}">
                  <a16:creationId xmlns:a16="http://schemas.microsoft.com/office/drawing/2014/main" id="{9283DFE2-111E-FA50-B938-ADBE6EB2BED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698451" y="1622173"/>
              <a:ext cx="309935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9" name="Straight Connector 2128">
              <a:extLst>
                <a:ext uri="{FF2B5EF4-FFF2-40B4-BE49-F238E27FC236}">
                  <a16:creationId xmlns:a16="http://schemas.microsoft.com/office/drawing/2014/main" id="{820BE65B-6C9D-7577-9E15-341E5B6C010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178658" y="1717832"/>
              <a:ext cx="141576" cy="260192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0" name="Straight Connector 2129">
              <a:extLst>
                <a:ext uri="{FF2B5EF4-FFF2-40B4-BE49-F238E27FC236}">
                  <a16:creationId xmlns:a16="http://schemas.microsoft.com/office/drawing/2014/main" id="{F39CDE4D-A120-4E8E-9EBA-62491354F65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913261" y="1253465"/>
              <a:ext cx="146244" cy="265931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1" name="Straight Connector 2130">
              <a:extLst>
                <a:ext uri="{FF2B5EF4-FFF2-40B4-BE49-F238E27FC236}">
                  <a16:creationId xmlns:a16="http://schemas.microsoft.com/office/drawing/2014/main" id="{7EB32C9E-EB7C-21A8-0324-D196B860C24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8915596" y="1714963"/>
              <a:ext cx="141576" cy="265931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5" name="Straight Connector 2134">
              <a:extLst>
                <a:ext uri="{FF2B5EF4-FFF2-40B4-BE49-F238E27FC236}">
                  <a16:creationId xmlns:a16="http://schemas.microsoft.com/office/drawing/2014/main" id="{AD1A0224-A1D2-ECA1-06B4-7BDC6C724FD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776059" y="1616115"/>
              <a:ext cx="248713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6" name="Straight Connector 2135">
              <a:extLst>
                <a:ext uri="{FF2B5EF4-FFF2-40B4-BE49-F238E27FC236}">
                  <a16:creationId xmlns:a16="http://schemas.microsoft.com/office/drawing/2014/main" id="{E9818537-D9BD-A490-A4E5-353F2492029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048766" y="2084297"/>
              <a:ext cx="248713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7" name="Straight Connector 2136">
              <a:extLst>
                <a:ext uri="{FF2B5EF4-FFF2-40B4-BE49-F238E27FC236}">
                  <a16:creationId xmlns:a16="http://schemas.microsoft.com/office/drawing/2014/main" id="{3E12EC14-7AB5-EDE1-B15E-6AFD4BFD6696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9446009" y="2170653"/>
              <a:ext cx="103380" cy="194187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3031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7656957-765E-E5EC-815C-0FC4F5247BC9}"/>
              </a:ext>
            </a:extLst>
          </p:cNvPr>
          <p:cNvGrpSpPr/>
          <p:nvPr/>
        </p:nvGrpSpPr>
        <p:grpSpPr>
          <a:xfrm>
            <a:off x="422748" y="100229"/>
            <a:ext cx="4376464" cy="1271958"/>
            <a:chOff x="7582535" y="296761"/>
            <a:chExt cx="4376464" cy="127195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0A4563E-EE9E-845E-ED41-1FEA156BEBC9}"/>
                </a:ext>
              </a:extLst>
            </p:cNvPr>
            <p:cNvGrpSpPr/>
            <p:nvPr/>
          </p:nvGrpSpPr>
          <p:grpSpPr>
            <a:xfrm>
              <a:off x="7582535" y="622744"/>
              <a:ext cx="928439" cy="945975"/>
              <a:chOff x="814933" y="588415"/>
              <a:chExt cx="928439" cy="945975"/>
            </a:xfrm>
            <a:noFill/>
          </p:grpSpPr>
          <p:sp>
            <p:nvSpPr>
              <p:cNvPr id="8" name="Shape">
                <a:extLst>
                  <a:ext uri="{FF2B5EF4-FFF2-40B4-BE49-F238E27FC236}">
                    <a16:creationId xmlns:a16="http://schemas.microsoft.com/office/drawing/2014/main" id="{DBDCB987-EFC2-64EE-15EB-E8E6B1975CE0}"/>
                  </a:ext>
                </a:extLst>
              </p:cNvPr>
              <p:cNvSpPr/>
              <p:nvPr/>
            </p:nvSpPr>
            <p:spPr>
              <a:xfrm>
                <a:off x="933953" y="1083878"/>
                <a:ext cx="345199" cy="3427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94" y="4068"/>
                    </a:moveTo>
                    <a:cubicBezTo>
                      <a:pt x="19551" y="4068"/>
                      <a:pt x="19551" y="4068"/>
                      <a:pt x="19551" y="4068"/>
                    </a:cubicBezTo>
                    <a:cubicBezTo>
                      <a:pt x="19551" y="9648"/>
                      <a:pt x="19551" y="9648"/>
                      <a:pt x="19551" y="9648"/>
                    </a:cubicBezTo>
                    <a:cubicBezTo>
                      <a:pt x="19551" y="14472"/>
                      <a:pt x="19551" y="14472"/>
                      <a:pt x="19551" y="14472"/>
                    </a:cubicBezTo>
                    <a:cubicBezTo>
                      <a:pt x="19551" y="15516"/>
                      <a:pt x="19551" y="15516"/>
                      <a:pt x="19551" y="15516"/>
                    </a:cubicBezTo>
                    <a:cubicBezTo>
                      <a:pt x="19551" y="16020"/>
                      <a:pt x="19048" y="16524"/>
                      <a:pt x="18545" y="16524"/>
                    </a:cubicBezTo>
                    <a:cubicBezTo>
                      <a:pt x="13226" y="16524"/>
                      <a:pt x="13226" y="16524"/>
                      <a:pt x="13226" y="16524"/>
                    </a:cubicBezTo>
                    <a:cubicBezTo>
                      <a:pt x="16532" y="19836"/>
                      <a:pt x="16532" y="19836"/>
                      <a:pt x="16532" y="19836"/>
                    </a:cubicBezTo>
                    <a:cubicBezTo>
                      <a:pt x="16784" y="20088"/>
                      <a:pt x="16784" y="20340"/>
                      <a:pt x="16784" y="20592"/>
                    </a:cubicBezTo>
                    <a:cubicBezTo>
                      <a:pt x="16784" y="21096"/>
                      <a:pt x="16532" y="21600"/>
                      <a:pt x="15742" y="21600"/>
                    </a:cubicBezTo>
                    <a:cubicBezTo>
                      <a:pt x="15490" y="21600"/>
                      <a:pt x="15239" y="21600"/>
                      <a:pt x="15239" y="21348"/>
                    </a:cubicBezTo>
                    <a:cubicBezTo>
                      <a:pt x="11681" y="18072"/>
                      <a:pt x="11681" y="18072"/>
                      <a:pt x="11681" y="18072"/>
                    </a:cubicBezTo>
                    <a:cubicBezTo>
                      <a:pt x="11681" y="20592"/>
                      <a:pt x="11681" y="20592"/>
                      <a:pt x="11681" y="20592"/>
                    </a:cubicBezTo>
                    <a:cubicBezTo>
                      <a:pt x="11681" y="21096"/>
                      <a:pt x="11429" y="21600"/>
                      <a:pt x="10674" y="21600"/>
                    </a:cubicBezTo>
                    <a:cubicBezTo>
                      <a:pt x="10171" y="21600"/>
                      <a:pt x="9668" y="21096"/>
                      <a:pt x="9668" y="20592"/>
                    </a:cubicBezTo>
                    <a:cubicBezTo>
                      <a:pt x="9668" y="18072"/>
                      <a:pt x="9668" y="18072"/>
                      <a:pt x="9668" y="18072"/>
                    </a:cubicBezTo>
                    <a:cubicBezTo>
                      <a:pt x="6361" y="21348"/>
                      <a:pt x="6361" y="21348"/>
                      <a:pt x="6361" y="21348"/>
                    </a:cubicBezTo>
                    <a:cubicBezTo>
                      <a:pt x="6110" y="21600"/>
                      <a:pt x="5858" y="21600"/>
                      <a:pt x="5607" y="21600"/>
                    </a:cubicBezTo>
                    <a:cubicBezTo>
                      <a:pt x="5103" y="21600"/>
                      <a:pt x="4564" y="21096"/>
                      <a:pt x="4564" y="20592"/>
                    </a:cubicBezTo>
                    <a:cubicBezTo>
                      <a:pt x="4564" y="20340"/>
                      <a:pt x="4852" y="20088"/>
                      <a:pt x="5103" y="19836"/>
                    </a:cubicBezTo>
                    <a:cubicBezTo>
                      <a:pt x="8374" y="16524"/>
                      <a:pt x="8374" y="16524"/>
                      <a:pt x="8374" y="16524"/>
                    </a:cubicBezTo>
                    <a:cubicBezTo>
                      <a:pt x="3055" y="16524"/>
                      <a:pt x="3055" y="16524"/>
                      <a:pt x="3055" y="16524"/>
                    </a:cubicBezTo>
                    <a:cubicBezTo>
                      <a:pt x="2300" y="16524"/>
                      <a:pt x="2049" y="16020"/>
                      <a:pt x="2049" y="15516"/>
                    </a:cubicBezTo>
                    <a:cubicBezTo>
                      <a:pt x="2049" y="14472"/>
                      <a:pt x="2049" y="14472"/>
                      <a:pt x="2049" y="14472"/>
                    </a:cubicBezTo>
                    <a:cubicBezTo>
                      <a:pt x="2049" y="9648"/>
                      <a:pt x="2049" y="9648"/>
                      <a:pt x="2049" y="9648"/>
                    </a:cubicBezTo>
                    <a:cubicBezTo>
                      <a:pt x="2049" y="4068"/>
                      <a:pt x="2049" y="4068"/>
                      <a:pt x="2049" y="4068"/>
                    </a:cubicBezTo>
                    <a:cubicBezTo>
                      <a:pt x="1042" y="4068"/>
                      <a:pt x="1042" y="4068"/>
                      <a:pt x="1042" y="4068"/>
                    </a:cubicBezTo>
                    <a:cubicBezTo>
                      <a:pt x="252" y="4068"/>
                      <a:pt x="0" y="3528"/>
                      <a:pt x="0" y="3024"/>
                    </a:cubicBezTo>
                    <a:cubicBezTo>
                      <a:pt x="0" y="2268"/>
                      <a:pt x="252" y="2016"/>
                      <a:pt x="1042" y="2016"/>
                    </a:cubicBezTo>
                    <a:cubicBezTo>
                      <a:pt x="9668" y="2016"/>
                      <a:pt x="9668" y="2016"/>
                      <a:pt x="9668" y="2016"/>
                    </a:cubicBezTo>
                    <a:cubicBezTo>
                      <a:pt x="9668" y="1008"/>
                      <a:pt x="9668" y="1008"/>
                      <a:pt x="9668" y="1008"/>
                    </a:cubicBezTo>
                    <a:cubicBezTo>
                      <a:pt x="9668" y="252"/>
                      <a:pt x="10171" y="0"/>
                      <a:pt x="10674" y="0"/>
                    </a:cubicBezTo>
                    <a:cubicBezTo>
                      <a:pt x="11429" y="0"/>
                      <a:pt x="11681" y="252"/>
                      <a:pt x="11681" y="1008"/>
                    </a:cubicBezTo>
                    <a:cubicBezTo>
                      <a:pt x="11681" y="2016"/>
                      <a:pt x="11681" y="2016"/>
                      <a:pt x="11681" y="2016"/>
                    </a:cubicBezTo>
                    <a:cubicBezTo>
                      <a:pt x="20594" y="2016"/>
                      <a:pt x="20594" y="2016"/>
                      <a:pt x="20594" y="2016"/>
                    </a:cubicBezTo>
                    <a:cubicBezTo>
                      <a:pt x="21097" y="2016"/>
                      <a:pt x="21600" y="2268"/>
                      <a:pt x="21600" y="3024"/>
                    </a:cubicBezTo>
                    <a:cubicBezTo>
                      <a:pt x="21600" y="3528"/>
                      <a:pt x="21097" y="4068"/>
                      <a:pt x="20594" y="4068"/>
                    </a:cubicBezTo>
                    <a:close/>
                    <a:moveTo>
                      <a:pt x="17539" y="8640"/>
                    </a:moveTo>
                    <a:cubicBezTo>
                      <a:pt x="17539" y="7632"/>
                      <a:pt x="17539" y="7632"/>
                      <a:pt x="17539" y="7632"/>
                    </a:cubicBezTo>
                    <a:cubicBezTo>
                      <a:pt x="17539" y="4068"/>
                      <a:pt x="17539" y="4068"/>
                      <a:pt x="17539" y="4068"/>
                    </a:cubicBezTo>
                    <a:cubicBezTo>
                      <a:pt x="4061" y="4068"/>
                      <a:pt x="4061" y="4068"/>
                      <a:pt x="4061" y="4068"/>
                    </a:cubicBezTo>
                    <a:cubicBezTo>
                      <a:pt x="4061" y="7632"/>
                      <a:pt x="4061" y="7632"/>
                      <a:pt x="4061" y="7632"/>
                    </a:cubicBezTo>
                    <a:cubicBezTo>
                      <a:pt x="4061" y="8640"/>
                      <a:pt x="4061" y="8640"/>
                      <a:pt x="4061" y="8640"/>
                    </a:cubicBezTo>
                    <a:cubicBezTo>
                      <a:pt x="4061" y="14472"/>
                      <a:pt x="4061" y="14472"/>
                      <a:pt x="4061" y="14472"/>
                    </a:cubicBezTo>
                    <a:cubicBezTo>
                      <a:pt x="17539" y="14472"/>
                      <a:pt x="17539" y="14472"/>
                      <a:pt x="17539" y="14472"/>
                    </a:cubicBezTo>
                    <a:lnTo>
                      <a:pt x="17539" y="8640"/>
                    </a:ln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spc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9" name="Square">
                <a:extLst>
                  <a:ext uri="{FF2B5EF4-FFF2-40B4-BE49-F238E27FC236}">
                    <a16:creationId xmlns:a16="http://schemas.microsoft.com/office/drawing/2014/main" id="{BE354D09-8D27-91F4-079F-C70385912C11}"/>
                  </a:ext>
                </a:extLst>
              </p:cNvPr>
              <p:cNvSpPr/>
              <p:nvPr/>
            </p:nvSpPr>
            <p:spPr>
              <a:xfrm>
                <a:off x="814933" y="588415"/>
                <a:ext cx="928439" cy="945975"/>
              </a:xfrm>
              <a:prstGeom prst="rect">
                <a:avLst/>
              </a:prstGeom>
              <a:grpFill/>
              <a:ln w="98425">
                <a:solidFill>
                  <a:schemeClr val="tx1">
                    <a:alpha val="22000"/>
                  </a:schemeClr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spc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17B2A64C-8BE8-E2DD-ABF9-0D7E87E663CA}"/>
                </a:ext>
              </a:extLst>
            </p:cNvPr>
            <p:cNvSpPr/>
            <p:nvPr/>
          </p:nvSpPr>
          <p:spPr>
            <a:xfrm>
              <a:off x="8185733" y="296761"/>
              <a:ext cx="653555" cy="653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80" y="0"/>
                  </a:moveTo>
                  <a:lnTo>
                    <a:pt x="9180" y="9180"/>
                  </a:lnTo>
                  <a:lnTo>
                    <a:pt x="0" y="9180"/>
                  </a:lnTo>
                  <a:lnTo>
                    <a:pt x="0" y="12420"/>
                  </a:lnTo>
                  <a:lnTo>
                    <a:pt x="9180" y="12420"/>
                  </a:lnTo>
                  <a:lnTo>
                    <a:pt x="9180" y="21600"/>
                  </a:lnTo>
                  <a:lnTo>
                    <a:pt x="12420" y="21600"/>
                  </a:lnTo>
                  <a:lnTo>
                    <a:pt x="12420" y="12420"/>
                  </a:lnTo>
                  <a:lnTo>
                    <a:pt x="21600" y="12420"/>
                  </a:lnTo>
                  <a:lnTo>
                    <a:pt x="21600" y="9180"/>
                  </a:lnTo>
                  <a:lnTo>
                    <a:pt x="12420" y="9180"/>
                  </a:lnTo>
                  <a:lnTo>
                    <a:pt x="12420" y="0"/>
                  </a:lnTo>
                  <a:lnTo>
                    <a:pt x="9180" y="0"/>
                  </a:lnTo>
                  <a:close/>
                </a:path>
              </a:pathLst>
            </a:custGeom>
            <a:solidFill>
              <a:srgbClr val="C00000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6" name="TABS SLIDE :">
              <a:extLst>
                <a:ext uri="{FF2B5EF4-FFF2-40B4-BE49-F238E27FC236}">
                  <a16:creationId xmlns:a16="http://schemas.microsoft.com/office/drawing/2014/main" id="{71B54293-D5C4-8923-0B7A-3C0214790B6F}"/>
                </a:ext>
              </a:extLst>
            </p:cNvPr>
            <p:cNvSpPr txBox="1"/>
            <p:nvPr/>
          </p:nvSpPr>
          <p:spPr>
            <a:xfrm>
              <a:off x="8921202" y="479115"/>
              <a:ext cx="2311782" cy="2872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>
                <a:lnSpc>
                  <a:spcPct val="100000"/>
                </a:lnSpc>
                <a:defRPr sz="3000" cap="all" spc="0"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lvl="0" defTabSz="825500" hangingPunct="0">
                <a:defRPr/>
              </a:pPr>
              <a:r>
                <a:rPr lang="en-GB" sz="1200" b="1" dirty="0">
                  <a:solidFill>
                    <a:srgbClr val="C00000"/>
                  </a:solidFill>
                  <a:latin typeface="Raleway" pitchFamily="2" charset="0"/>
                </a:rPr>
                <a:t>MOF</a:t>
              </a:r>
              <a:endParaRPr lang="en-GB" sz="1200" kern="0" dirty="0">
                <a:solidFill>
                  <a:srgbClr val="C00000"/>
                </a:solidFill>
                <a:latin typeface="Montserrat ExtraBold"/>
              </a:endParaRPr>
            </a:p>
          </p:txBody>
        </p:sp>
        <p:sp>
          <p:nvSpPr>
            <p:cNvPr id="7" name="Strengths">
              <a:extLst>
                <a:ext uri="{FF2B5EF4-FFF2-40B4-BE49-F238E27FC236}">
                  <a16:creationId xmlns:a16="http://schemas.microsoft.com/office/drawing/2014/main" id="{3FD00EA1-70AC-DECA-9CD4-4D75469BCC40}"/>
                </a:ext>
              </a:extLst>
            </p:cNvPr>
            <p:cNvSpPr txBox="1"/>
            <p:nvPr/>
          </p:nvSpPr>
          <p:spPr>
            <a:xfrm>
              <a:off x="8810079" y="690486"/>
              <a:ext cx="3148920" cy="5334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 algn="ctr">
                <a:lnSpc>
                  <a:spcPct val="100000"/>
                </a:lnSpc>
                <a:defRPr sz="3000" cap="all" spc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i="1" kern="0" dirty="0">
                  <a:solidFill>
                    <a:srgbClr val="C00000"/>
                  </a:solidFill>
                  <a:latin typeface="Montserrat ExtraBold"/>
                </a:rPr>
                <a:t>Properties</a:t>
              </a: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B041FD9F-D03F-D2A4-69C1-716748114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990" y="760693"/>
            <a:ext cx="5697242" cy="485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2" name="TextBox 1121">
            <a:extLst>
              <a:ext uri="{FF2B5EF4-FFF2-40B4-BE49-F238E27FC236}">
                <a16:creationId xmlns:a16="http://schemas.microsoft.com/office/drawing/2014/main" id="{66179589-866D-7D7C-0258-64C46BA6B636}"/>
              </a:ext>
            </a:extLst>
          </p:cNvPr>
          <p:cNvSpPr txBox="1"/>
          <p:nvPr/>
        </p:nvSpPr>
        <p:spPr>
          <a:xfrm>
            <a:off x="5076385" y="105865"/>
            <a:ext cx="69521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Image from: A. </a:t>
            </a:r>
            <a:r>
              <a:rPr lang="en-GB" b="1" dirty="0" err="1"/>
              <a:t>Aldhaher</a:t>
            </a:r>
            <a:r>
              <a:rPr lang="en-GB" b="1" dirty="0"/>
              <a:t> et al. Hybrid Advances 5 (2024) 100131</a:t>
            </a:r>
          </a:p>
        </p:txBody>
      </p:sp>
      <p:sp>
        <p:nvSpPr>
          <p:cNvPr id="1124" name="TextBox 1123">
            <a:extLst>
              <a:ext uri="{FF2B5EF4-FFF2-40B4-BE49-F238E27FC236}">
                <a16:creationId xmlns:a16="http://schemas.microsoft.com/office/drawing/2014/main" id="{5CFB8FD7-8793-F4D5-8316-5454A863BF76}"/>
              </a:ext>
            </a:extLst>
          </p:cNvPr>
          <p:cNvSpPr txBox="1"/>
          <p:nvPr/>
        </p:nvSpPr>
        <p:spPr>
          <a:xfrm>
            <a:off x="407420" y="1759906"/>
            <a:ext cx="5310207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b="1" dirty="0">
                <a:latin typeface="Raleway" pitchFamily="2" charset="0"/>
              </a:rPr>
              <a:t>Change the metal node </a:t>
            </a:r>
          </a:p>
          <a:p>
            <a:pPr>
              <a:spcAft>
                <a:spcPts val="1200"/>
              </a:spcAft>
            </a:pPr>
            <a:r>
              <a:rPr lang="en-GB" sz="1600" dirty="0">
                <a:latin typeface="Raleway" pitchFamily="2" charset="0"/>
              </a:rPr>
              <a:t>Tune electronic properties - redox behaviour, charge distribution, binding strength</a:t>
            </a:r>
          </a:p>
          <a:p>
            <a:pPr>
              <a:spcAft>
                <a:spcPts val="1200"/>
              </a:spcAft>
            </a:pPr>
            <a:r>
              <a:rPr lang="en-GB" b="1" dirty="0">
                <a:latin typeface="Raleway" pitchFamily="2" charset="0"/>
              </a:rPr>
              <a:t>Change the functional groups on the linker </a:t>
            </a:r>
          </a:p>
          <a:p>
            <a:pPr>
              <a:spcAft>
                <a:spcPts val="1200"/>
              </a:spcAft>
            </a:pPr>
            <a:r>
              <a:rPr lang="en-GB" sz="1600" dirty="0">
                <a:latin typeface="Raleway" pitchFamily="2" charset="0"/>
              </a:rPr>
              <a:t>Control gas affinity &amp; selectivity</a:t>
            </a:r>
          </a:p>
          <a:p>
            <a:pPr>
              <a:spcAft>
                <a:spcPts val="1200"/>
              </a:spcAft>
            </a:pPr>
            <a:r>
              <a:rPr lang="en-GB" b="1" dirty="0">
                <a:latin typeface="Raleway" pitchFamily="2" charset="0"/>
              </a:rPr>
              <a:t>Change the linker length or geometry</a:t>
            </a:r>
          </a:p>
          <a:p>
            <a:pPr>
              <a:spcAft>
                <a:spcPts val="1200"/>
              </a:spcAft>
            </a:pPr>
            <a:r>
              <a:rPr lang="en-GB" sz="1600" dirty="0">
                <a:latin typeface="Raleway" pitchFamily="2" charset="0"/>
              </a:rPr>
              <a:t>Adjust pore size and shape – diffusion rates, storage capacity, and gas accessibility</a:t>
            </a:r>
          </a:p>
        </p:txBody>
      </p:sp>
      <p:sp>
        <p:nvSpPr>
          <p:cNvPr id="1126" name="TextBox 1125">
            <a:extLst>
              <a:ext uri="{FF2B5EF4-FFF2-40B4-BE49-F238E27FC236}">
                <a16:creationId xmlns:a16="http://schemas.microsoft.com/office/drawing/2014/main" id="{3D0CE485-A884-B460-B294-CA40FD0A5A66}"/>
              </a:ext>
            </a:extLst>
          </p:cNvPr>
          <p:cNvSpPr txBox="1"/>
          <p:nvPr/>
        </p:nvSpPr>
        <p:spPr>
          <a:xfrm>
            <a:off x="422748" y="5071502"/>
            <a:ext cx="51056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  <a:buNone/>
            </a:pPr>
            <a:r>
              <a:rPr lang="en-GB" dirty="0">
                <a:latin typeface="Raleway" pitchFamily="2" charset="0"/>
              </a:rPr>
              <a:t>Instead of synthesizing a material and then discovering its properties, we can design a MOF with the exact features needed for a specific application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24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Rectangle 1128">
            <a:extLst>
              <a:ext uri="{FF2B5EF4-FFF2-40B4-BE49-F238E27FC236}">
                <a16:creationId xmlns:a16="http://schemas.microsoft.com/office/drawing/2014/main" id="{0F592261-2B43-E00A-895E-F3C3881621DD}"/>
              </a:ext>
            </a:extLst>
          </p:cNvPr>
          <p:cNvSpPr/>
          <p:nvPr/>
        </p:nvSpPr>
        <p:spPr>
          <a:xfrm>
            <a:off x="0" y="0"/>
            <a:ext cx="95013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656957-765E-E5EC-815C-0FC4F5247BC9}"/>
              </a:ext>
            </a:extLst>
          </p:cNvPr>
          <p:cNvGrpSpPr/>
          <p:nvPr/>
        </p:nvGrpSpPr>
        <p:grpSpPr>
          <a:xfrm>
            <a:off x="422748" y="100229"/>
            <a:ext cx="4376464" cy="1271958"/>
            <a:chOff x="7582535" y="296761"/>
            <a:chExt cx="4376464" cy="127195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0A4563E-EE9E-845E-ED41-1FEA156BEBC9}"/>
                </a:ext>
              </a:extLst>
            </p:cNvPr>
            <p:cNvGrpSpPr/>
            <p:nvPr/>
          </p:nvGrpSpPr>
          <p:grpSpPr>
            <a:xfrm>
              <a:off x="7582535" y="622744"/>
              <a:ext cx="928439" cy="945975"/>
              <a:chOff x="814933" y="588415"/>
              <a:chExt cx="928439" cy="945975"/>
            </a:xfrm>
            <a:noFill/>
          </p:grpSpPr>
          <p:sp>
            <p:nvSpPr>
              <p:cNvPr id="8" name="Shape">
                <a:extLst>
                  <a:ext uri="{FF2B5EF4-FFF2-40B4-BE49-F238E27FC236}">
                    <a16:creationId xmlns:a16="http://schemas.microsoft.com/office/drawing/2014/main" id="{DBDCB987-EFC2-64EE-15EB-E8E6B1975CE0}"/>
                  </a:ext>
                </a:extLst>
              </p:cNvPr>
              <p:cNvSpPr/>
              <p:nvPr/>
            </p:nvSpPr>
            <p:spPr>
              <a:xfrm>
                <a:off x="933953" y="1083878"/>
                <a:ext cx="345199" cy="3427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94" y="4068"/>
                    </a:moveTo>
                    <a:cubicBezTo>
                      <a:pt x="19551" y="4068"/>
                      <a:pt x="19551" y="4068"/>
                      <a:pt x="19551" y="4068"/>
                    </a:cubicBezTo>
                    <a:cubicBezTo>
                      <a:pt x="19551" y="9648"/>
                      <a:pt x="19551" y="9648"/>
                      <a:pt x="19551" y="9648"/>
                    </a:cubicBezTo>
                    <a:cubicBezTo>
                      <a:pt x="19551" y="14472"/>
                      <a:pt x="19551" y="14472"/>
                      <a:pt x="19551" y="14472"/>
                    </a:cubicBezTo>
                    <a:cubicBezTo>
                      <a:pt x="19551" y="15516"/>
                      <a:pt x="19551" y="15516"/>
                      <a:pt x="19551" y="15516"/>
                    </a:cubicBezTo>
                    <a:cubicBezTo>
                      <a:pt x="19551" y="16020"/>
                      <a:pt x="19048" y="16524"/>
                      <a:pt x="18545" y="16524"/>
                    </a:cubicBezTo>
                    <a:cubicBezTo>
                      <a:pt x="13226" y="16524"/>
                      <a:pt x="13226" y="16524"/>
                      <a:pt x="13226" y="16524"/>
                    </a:cubicBezTo>
                    <a:cubicBezTo>
                      <a:pt x="16532" y="19836"/>
                      <a:pt x="16532" y="19836"/>
                      <a:pt x="16532" y="19836"/>
                    </a:cubicBezTo>
                    <a:cubicBezTo>
                      <a:pt x="16784" y="20088"/>
                      <a:pt x="16784" y="20340"/>
                      <a:pt x="16784" y="20592"/>
                    </a:cubicBezTo>
                    <a:cubicBezTo>
                      <a:pt x="16784" y="21096"/>
                      <a:pt x="16532" y="21600"/>
                      <a:pt x="15742" y="21600"/>
                    </a:cubicBezTo>
                    <a:cubicBezTo>
                      <a:pt x="15490" y="21600"/>
                      <a:pt x="15239" y="21600"/>
                      <a:pt x="15239" y="21348"/>
                    </a:cubicBezTo>
                    <a:cubicBezTo>
                      <a:pt x="11681" y="18072"/>
                      <a:pt x="11681" y="18072"/>
                      <a:pt x="11681" y="18072"/>
                    </a:cubicBezTo>
                    <a:cubicBezTo>
                      <a:pt x="11681" y="20592"/>
                      <a:pt x="11681" y="20592"/>
                      <a:pt x="11681" y="20592"/>
                    </a:cubicBezTo>
                    <a:cubicBezTo>
                      <a:pt x="11681" y="21096"/>
                      <a:pt x="11429" y="21600"/>
                      <a:pt x="10674" y="21600"/>
                    </a:cubicBezTo>
                    <a:cubicBezTo>
                      <a:pt x="10171" y="21600"/>
                      <a:pt x="9668" y="21096"/>
                      <a:pt x="9668" y="20592"/>
                    </a:cubicBezTo>
                    <a:cubicBezTo>
                      <a:pt x="9668" y="18072"/>
                      <a:pt x="9668" y="18072"/>
                      <a:pt x="9668" y="18072"/>
                    </a:cubicBezTo>
                    <a:cubicBezTo>
                      <a:pt x="6361" y="21348"/>
                      <a:pt x="6361" y="21348"/>
                      <a:pt x="6361" y="21348"/>
                    </a:cubicBezTo>
                    <a:cubicBezTo>
                      <a:pt x="6110" y="21600"/>
                      <a:pt x="5858" y="21600"/>
                      <a:pt x="5607" y="21600"/>
                    </a:cubicBezTo>
                    <a:cubicBezTo>
                      <a:pt x="5103" y="21600"/>
                      <a:pt x="4564" y="21096"/>
                      <a:pt x="4564" y="20592"/>
                    </a:cubicBezTo>
                    <a:cubicBezTo>
                      <a:pt x="4564" y="20340"/>
                      <a:pt x="4852" y="20088"/>
                      <a:pt x="5103" y="19836"/>
                    </a:cubicBezTo>
                    <a:cubicBezTo>
                      <a:pt x="8374" y="16524"/>
                      <a:pt x="8374" y="16524"/>
                      <a:pt x="8374" y="16524"/>
                    </a:cubicBezTo>
                    <a:cubicBezTo>
                      <a:pt x="3055" y="16524"/>
                      <a:pt x="3055" y="16524"/>
                      <a:pt x="3055" y="16524"/>
                    </a:cubicBezTo>
                    <a:cubicBezTo>
                      <a:pt x="2300" y="16524"/>
                      <a:pt x="2049" y="16020"/>
                      <a:pt x="2049" y="15516"/>
                    </a:cubicBezTo>
                    <a:cubicBezTo>
                      <a:pt x="2049" y="14472"/>
                      <a:pt x="2049" y="14472"/>
                      <a:pt x="2049" y="14472"/>
                    </a:cubicBezTo>
                    <a:cubicBezTo>
                      <a:pt x="2049" y="9648"/>
                      <a:pt x="2049" y="9648"/>
                      <a:pt x="2049" y="9648"/>
                    </a:cubicBezTo>
                    <a:cubicBezTo>
                      <a:pt x="2049" y="4068"/>
                      <a:pt x="2049" y="4068"/>
                      <a:pt x="2049" y="4068"/>
                    </a:cubicBezTo>
                    <a:cubicBezTo>
                      <a:pt x="1042" y="4068"/>
                      <a:pt x="1042" y="4068"/>
                      <a:pt x="1042" y="4068"/>
                    </a:cubicBezTo>
                    <a:cubicBezTo>
                      <a:pt x="252" y="4068"/>
                      <a:pt x="0" y="3528"/>
                      <a:pt x="0" y="3024"/>
                    </a:cubicBezTo>
                    <a:cubicBezTo>
                      <a:pt x="0" y="2268"/>
                      <a:pt x="252" y="2016"/>
                      <a:pt x="1042" y="2016"/>
                    </a:cubicBezTo>
                    <a:cubicBezTo>
                      <a:pt x="9668" y="2016"/>
                      <a:pt x="9668" y="2016"/>
                      <a:pt x="9668" y="2016"/>
                    </a:cubicBezTo>
                    <a:cubicBezTo>
                      <a:pt x="9668" y="1008"/>
                      <a:pt x="9668" y="1008"/>
                      <a:pt x="9668" y="1008"/>
                    </a:cubicBezTo>
                    <a:cubicBezTo>
                      <a:pt x="9668" y="252"/>
                      <a:pt x="10171" y="0"/>
                      <a:pt x="10674" y="0"/>
                    </a:cubicBezTo>
                    <a:cubicBezTo>
                      <a:pt x="11429" y="0"/>
                      <a:pt x="11681" y="252"/>
                      <a:pt x="11681" y="1008"/>
                    </a:cubicBezTo>
                    <a:cubicBezTo>
                      <a:pt x="11681" y="2016"/>
                      <a:pt x="11681" y="2016"/>
                      <a:pt x="11681" y="2016"/>
                    </a:cubicBezTo>
                    <a:cubicBezTo>
                      <a:pt x="20594" y="2016"/>
                      <a:pt x="20594" y="2016"/>
                      <a:pt x="20594" y="2016"/>
                    </a:cubicBezTo>
                    <a:cubicBezTo>
                      <a:pt x="21097" y="2016"/>
                      <a:pt x="21600" y="2268"/>
                      <a:pt x="21600" y="3024"/>
                    </a:cubicBezTo>
                    <a:cubicBezTo>
                      <a:pt x="21600" y="3528"/>
                      <a:pt x="21097" y="4068"/>
                      <a:pt x="20594" y="4068"/>
                    </a:cubicBezTo>
                    <a:close/>
                    <a:moveTo>
                      <a:pt x="17539" y="8640"/>
                    </a:moveTo>
                    <a:cubicBezTo>
                      <a:pt x="17539" y="7632"/>
                      <a:pt x="17539" y="7632"/>
                      <a:pt x="17539" y="7632"/>
                    </a:cubicBezTo>
                    <a:cubicBezTo>
                      <a:pt x="17539" y="4068"/>
                      <a:pt x="17539" y="4068"/>
                      <a:pt x="17539" y="4068"/>
                    </a:cubicBezTo>
                    <a:cubicBezTo>
                      <a:pt x="4061" y="4068"/>
                      <a:pt x="4061" y="4068"/>
                      <a:pt x="4061" y="4068"/>
                    </a:cubicBezTo>
                    <a:cubicBezTo>
                      <a:pt x="4061" y="7632"/>
                      <a:pt x="4061" y="7632"/>
                      <a:pt x="4061" y="7632"/>
                    </a:cubicBezTo>
                    <a:cubicBezTo>
                      <a:pt x="4061" y="8640"/>
                      <a:pt x="4061" y="8640"/>
                      <a:pt x="4061" y="8640"/>
                    </a:cubicBezTo>
                    <a:cubicBezTo>
                      <a:pt x="4061" y="14472"/>
                      <a:pt x="4061" y="14472"/>
                      <a:pt x="4061" y="14472"/>
                    </a:cubicBezTo>
                    <a:cubicBezTo>
                      <a:pt x="17539" y="14472"/>
                      <a:pt x="17539" y="14472"/>
                      <a:pt x="17539" y="14472"/>
                    </a:cubicBezTo>
                    <a:lnTo>
                      <a:pt x="17539" y="8640"/>
                    </a:ln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spc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9" name="Square">
                <a:extLst>
                  <a:ext uri="{FF2B5EF4-FFF2-40B4-BE49-F238E27FC236}">
                    <a16:creationId xmlns:a16="http://schemas.microsoft.com/office/drawing/2014/main" id="{BE354D09-8D27-91F4-079F-C70385912C11}"/>
                  </a:ext>
                </a:extLst>
              </p:cNvPr>
              <p:cNvSpPr/>
              <p:nvPr/>
            </p:nvSpPr>
            <p:spPr>
              <a:xfrm>
                <a:off x="814933" y="588415"/>
                <a:ext cx="928439" cy="945975"/>
              </a:xfrm>
              <a:prstGeom prst="rect">
                <a:avLst/>
              </a:prstGeom>
              <a:grpFill/>
              <a:ln w="98425">
                <a:solidFill>
                  <a:schemeClr val="tx1">
                    <a:alpha val="22000"/>
                  </a:schemeClr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spc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17B2A64C-8BE8-E2DD-ABF9-0D7E87E663CA}"/>
                </a:ext>
              </a:extLst>
            </p:cNvPr>
            <p:cNvSpPr/>
            <p:nvPr/>
          </p:nvSpPr>
          <p:spPr>
            <a:xfrm>
              <a:off x="8185733" y="296761"/>
              <a:ext cx="653555" cy="653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80" y="0"/>
                  </a:moveTo>
                  <a:lnTo>
                    <a:pt x="9180" y="9180"/>
                  </a:lnTo>
                  <a:lnTo>
                    <a:pt x="0" y="9180"/>
                  </a:lnTo>
                  <a:lnTo>
                    <a:pt x="0" y="12420"/>
                  </a:lnTo>
                  <a:lnTo>
                    <a:pt x="9180" y="12420"/>
                  </a:lnTo>
                  <a:lnTo>
                    <a:pt x="9180" y="21600"/>
                  </a:lnTo>
                  <a:lnTo>
                    <a:pt x="12420" y="21600"/>
                  </a:lnTo>
                  <a:lnTo>
                    <a:pt x="12420" y="12420"/>
                  </a:lnTo>
                  <a:lnTo>
                    <a:pt x="21600" y="12420"/>
                  </a:lnTo>
                  <a:lnTo>
                    <a:pt x="21600" y="9180"/>
                  </a:lnTo>
                  <a:lnTo>
                    <a:pt x="12420" y="9180"/>
                  </a:lnTo>
                  <a:lnTo>
                    <a:pt x="12420" y="0"/>
                  </a:lnTo>
                  <a:lnTo>
                    <a:pt x="9180" y="0"/>
                  </a:lnTo>
                  <a:close/>
                </a:path>
              </a:pathLst>
            </a:custGeom>
            <a:solidFill>
              <a:srgbClr val="883689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6" name="TABS SLIDE :">
              <a:extLst>
                <a:ext uri="{FF2B5EF4-FFF2-40B4-BE49-F238E27FC236}">
                  <a16:creationId xmlns:a16="http://schemas.microsoft.com/office/drawing/2014/main" id="{71B54293-D5C4-8923-0B7A-3C0214790B6F}"/>
                </a:ext>
              </a:extLst>
            </p:cNvPr>
            <p:cNvSpPr txBox="1"/>
            <p:nvPr/>
          </p:nvSpPr>
          <p:spPr>
            <a:xfrm>
              <a:off x="8921202" y="479115"/>
              <a:ext cx="2311782" cy="2872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>
                <a:lnSpc>
                  <a:spcPct val="100000"/>
                </a:lnSpc>
                <a:defRPr sz="3000" cap="all" spc="0"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lvl="0" defTabSz="825500" hangingPunct="0">
                <a:defRPr/>
              </a:pPr>
              <a:r>
                <a:rPr lang="en-GB" sz="1200" b="1" dirty="0">
                  <a:solidFill>
                    <a:srgbClr val="883689"/>
                  </a:solidFill>
                  <a:latin typeface="Raleway" pitchFamily="2" charset="0"/>
                </a:rPr>
                <a:t>Omar Yaghi</a:t>
              </a:r>
              <a:endParaRPr lang="en-GB" sz="1200" kern="0" dirty="0">
                <a:solidFill>
                  <a:srgbClr val="883689"/>
                </a:solidFill>
                <a:latin typeface="Montserrat ExtraBold"/>
              </a:endParaRPr>
            </a:p>
          </p:txBody>
        </p:sp>
        <p:sp>
          <p:nvSpPr>
            <p:cNvPr id="7" name="Strengths">
              <a:extLst>
                <a:ext uri="{FF2B5EF4-FFF2-40B4-BE49-F238E27FC236}">
                  <a16:creationId xmlns:a16="http://schemas.microsoft.com/office/drawing/2014/main" id="{3FD00EA1-70AC-DECA-9CD4-4D75469BCC40}"/>
                </a:ext>
              </a:extLst>
            </p:cNvPr>
            <p:cNvSpPr txBox="1"/>
            <p:nvPr/>
          </p:nvSpPr>
          <p:spPr>
            <a:xfrm>
              <a:off x="8810079" y="690486"/>
              <a:ext cx="3148920" cy="5334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 algn="ctr">
                <a:lnSpc>
                  <a:spcPct val="100000"/>
                </a:lnSpc>
                <a:defRPr sz="3000" cap="all" spc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i="1" kern="0" dirty="0">
                  <a:solidFill>
                    <a:srgbClr val="883689"/>
                  </a:solidFill>
                  <a:latin typeface="Montserrat ExtraBold"/>
                </a:rPr>
                <a:t>Streamline</a:t>
              </a:r>
            </a:p>
          </p:txBody>
        </p:sp>
      </p:grpSp>
      <p:sp>
        <p:nvSpPr>
          <p:cNvPr id="1124" name="AutoShape 4">
            <a:extLst>
              <a:ext uri="{FF2B5EF4-FFF2-40B4-BE49-F238E27FC236}">
                <a16:creationId xmlns:a16="http://schemas.microsoft.com/office/drawing/2014/main" id="{11F73209-EED8-6034-9515-343DC728BB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26" name="Picture 1125" descr="A graph showing the number of companies&#10;&#10;AI-generated content may be incorrect.">
            <a:extLst>
              <a:ext uri="{FF2B5EF4-FFF2-40B4-BE49-F238E27FC236}">
                <a16:creationId xmlns:a16="http://schemas.microsoft.com/office/drawing/2014/main" id="{03739A0C-838E-6E39-4B31-7A4126D8D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384" y="1104759"/>
            <a:ext cx="6352431" cy="4343681"/>
          </a:xfrm>
          <a:prstGeom prst="rect">
            <a:avLst/>
          </a:prstGeom>
        </p:spPr>
      </p:pic>
      <p:sp>
        <p:nvSpPr>
          <p:cNvPr id="1128" name="TextBox 1127">
            <a:extLst>
              <a:ext uri="{FF2B5EF4-FFF2-40B4-BE49-F238E27FC236}">
                <a16:creationId xmlns:a16="http://schemas.microsoft.com/office/drawing/2014/main" id="{1BC8B1AE-56D4-D733-C942-F0238CC20480}"/>
              </a:ext>
            </a:extLst>
          </p:cNvPr>
          <p:cNvSpPr txBox="1"/>
          <p:nvPr/>
        </p:nvSpPr>
        <p:spPr>
          <a:xfrm>
            <a:off x="2180895" y="5540358"/>
            <a:ext cx="75254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0" dirty="0">
                <a:solidFill>
                  <a:srgbClr val="151515"/>
                </a:solidFill>
                <a:effectLst/>
                <a:latin typeface="Roboto" panose="02000000000000000000" pitchFamily="2" charset="0"/>
              </a:rPr>
              <a:t>Image from: </a:t>
            </a:r>
          </a:p>
          <a:p>
            <a:pPr algn="ctr"/>
            <a:r>
              <a:rPr lang="en-GB" b="0" dirty="0">
                <a:solidFill>
                  <a:srgbClr val="151515"/>
                </a:solidFill>
                <a:effectLst/>
                <a:latin typeface="Roboto" panose="02000000000000000000" pitchFamily="2" charset="0"/>
              </a:rPr>
              <a:t>L. Glasby </a:t>
            </a:r>
            <a:r>
              <a:rPr lang="en-GB" b="0" i="1" dirty="0">
                <a:solidFill>
                  <a:srgbClr val="151515"/>
                </a:solidFill>
                <a:effectLst/>
                <a:latin typeface="Roboto" panose="02000000000000000000" pitchFamily="2" charset="0"/>
              </a:rPr>
              <a:t>et. al. </a:t>
            </a:r>
            <a:r>
              <a:rPr lang="en-GB" b="0" dirty="0">
                <a:solidFill>
                  <a:srgbClr val="151515"/>
                </a:solidFill>
                <a:effectLst/>
                <a:latin typeface="Roboto" panose="02000000000000000000" pitchFamily="2" charset="0"/>
              </a:rPr>
              <a:t>Chem. Mater. 2024, 36, 19, 9013–9030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2010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984B2-3F36-DFCF-2A2B-7767A270F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A11B1BF-3159-BF5F-3122-A80781585773}"/>
              </a:ext>
            </a:extLst>
          </p:cNvPr>
          <p:cNvGrpSpPr/>
          <p:nvPr/>
        </p:nvGrpSpPr>
        <p:grpSpPr>
          <a:xfrm>
            <a:off x="422748" y="100229"/>
            <a:ext cx="4880772" cy="1360746"/>
            <a:chOff x="7582535" y="296761"/>
            <a:chExt cx="4880772" cy="136074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3A23600-5452-7C1E-F99E-A16B93CCA293}"/>
                </a:ext>
              </a:extLst>
            </p:cNvPr>
            <p:cNvGrpSpPr/>
            <p:nvPr/>
          </p:nvGrpSpPr>
          <p:grpSpPr>
            <a:xfrm>
              <a:off x="7582535" y="622744"/>
              <a:ext cx="928439" cy="945975"/>
              <a:chOff x="814933" y="588415"/>
              <a:chExt cx="928439" cy="945975"/>
            </a:xfrm>
            <a:noFill/>
          </p:grpSpPr>
          <p:sp>
            <p:nvSpPr>
              <p:cNvPr id="9" name="Shape">
                <a:extLst>
                  <a:ext uri="{FF2B5EF4-FFF2-40B4-BE49-F238E27FC236}">
                    <a16:creationId xmlns:a16="http://schemas.microsoft.com/office/drawing/2014/main" id="{D49D8D1A-9E92-D068-0F85-B450D73C7BEE}"/>
                  </a:ext>
                </a:extLst>
              </p:cNvPr>
              <p:cNvSpPr/>
              <p:nvPr/>
            </p:nvSpPr>
            <p:spPr>
              <a:xfrm>
                <a:off x="933953" y="1083878"/>
                <a:ext cx="345199" cy="3427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94" y="4068"/>
                    </a:moveTo>
                    <a:cubicBezTo>
                      <a:pt x="19551" y="4068"/>
                      <a:pt x="19551" y="4068"/>
                      <a:pt x="19551" y="4068"/>
                    </a:cubicBezTo>
                    <a:cubicBezTo>
                      <a:pt x="19551" y="9648"/>
                      <a:pt x="19551" y="9648"/>
                      <a:pt x="19551" y="9648"/>
                    </a:cubicBezTo>
                    <a:cubicBezTo>
                      <a:pt x="19551" y="14472"/>
                      <a:pt x="19551" y="14472"/>
                      <a:pt x="19551" y="14472"/>
                    </a:cubicBezTo>
                    <a:cubicBezTo>
                      <a:pt x="19551" y="15516"/>
                      <a:pt x="19551" y="15516"/>
                      <a:pt x="19551" y="15516"/>
                    </a:cubicBezTo>
                    <a:cubicBezTo>
                      <a:pt x="19551" y="16020"/>
                      <a:pt x="19048" y="16524"/>
                      <a:pt x="18545" y="16524"/>
                    </a:cubicBezTo>
                    <a:cubicBezTo>
                      <a:pt x="13226" y="16524"/>
                      <a:pt x="13226" y="16524"/>
                      <a:pt x="13226" y="16524"/>
                    </a:cubicBezTo>
                    <a:cubicBezTo>
                      <a:pt x="16532" y="19836"/>
                      <a:pt x="16532" y="19836"/>
                      <a:pt x="16532" y="19836"/>
                    </a:cubicBezTo>
                    <a:cubicBezTo>
                      <a:pt x="16784" y="20088"/>
                      <a:pt x="16784" y="20340"/>
                      <a:pt x="16784" y="20592"/>
                    </a:cubicBezTo>
                    <a:cubicBezTo>
                      <a:pt x="16784" y="21096"/>
                      <a:pt x="16532" y="21600"/>
                      <a:pt x="15742" y="21600"/>
                    </a:cubicBezTo>
                    <a:cubicBezTo>
                      <a:pt x="15490" y="21600"/>
                      <a:pt x="15239" y="21600"/>
                      <a:pt x="15239" y="21348"/>
                    </a:cubicBezTo>
                    <a:cubicBezTo>
                      <a:pt x="11681" y="18072"/>
                      <a:pt x="11681" y="18072"/>
                      <a:pt x="11681" y="18072"/>
                    </a:cubicBezTo>
                    <a:cubicBezTo>
                      <a:pt x="11681" y="20592"/>
                      <a:pt x="11681" y="20592"/>
                      <a:pt x="11681" y="20592"/>
                    </a:cubicBezTo>
                    <a:cubicBezTo>
                      <a:pt x="11681" y="21096"/>
                      <a:pt x="11429" y="21600"/>
                      <a:pt x="10674" y="21600"/>
                    </a:cubicBezTo>
                    <a:cubicBezTo>
                      <a:pt x="10171" y="21600"/>
                      <a:pt x="9668" y="21096"/>
                      <a:pt x="9668" y="20592"/>
                    </a:cubicBezTo>
                    <a:cubicBezTo>
                      <a:pt x="9668" y="18072"/>
                      <a:pt x="9668" y="18072"/>
                      <a:pt x="9668" y="18072"/>
                    </a:cubicBezTo>
                    <a:cubicBezTo>
                      <a:pt x="6361" y="21348"/>
                      <a:pt x="6361" y="21348"/>
                      <a:pt x="6361" y="21348"/>
                    </a:cubicBezTo>
                    <a:cubicBezTo>
                      <a:pt x="6110" y="21600"/>
                      <a:pt x="5858" y="21600"/>
                      <a:pt x="5607" y="21600"/>
                    </a:cubicBezTo>
                    <a:cubicBezTo>
                      <a:pt x="5103" y="21600"/>
                      <a:pt x="4564" y="21096"/>
                      <a:pt x="4564" y="20592"/>
                    </a:cubicBezTo>
                    <a:cubicBezTo>
                      <a:pt x="4564" y="20340"/>
                      <a:pt x="4852" y="20088"/>
                      <a:pt x="5103" y="19836"/>
                    </a:cubicBezTo>
                    <a:cubicBezTo>
                      <a:pt x="8374" y="16524"/>
                      <a:pt x="8374" y="16524"/>
                      <a:pt x="8374" y="16524"/>
                    </a:cubicBezTo>
                    <a:cubicBezTo>
                      <a:pt x="3055" y="16524"/>
                      <a:pt x="3055" y="16524"/>
                      <a:pt x="3055" y="16524"/>
                    </a:cubicBezTo>
                    <a:cubicBezTo>
                      <a:pt x="2300" y="16524"/>
                      <a:pt x="2049" y="16020"/>
                      <a:pt x="2049" y="15516"/>
                    </a:cubicBezTo>
                    <a:cubicBezTo>
                      <a:pt x="2049" y="14472"/>
                      <a:pt x="2049" y="14472"/>
                      <a:pt x="2049" y="14472"/>
                    </a:cubicBezTo>
                    <a:cubicBezTo>
                      <a:pt x="2049" y="9648"/>
                      <a:pt x="2049" y="9648"/>
                      <a:pt x="2049" y="9648"/>
                    </a:cubicBezTo>
                    <a:cubicBezTo>
                      <a:pt x="2049" y="4068"/>
                      <a:pt x="2049" y="4068"/>
                      <a:pt x="2049" y="4068"/>
                    </a:cubicBezTo>
                    <a:cubicBezTo>
                      <a:pt x="1042" y="4068"/>
                      <a:pt x="1042" y="4068"/>
                      <a:pt x="1042" y="4068"/>
                    </a:cubicBezTo>
                    <a:cubicBezTo>
                      <a:pt x="252" y="4068"/>
                      <a:pt x="0" y="3528"/>
                      <a:pt x="0" y="3024"/>
                    </a:cubicBezTo>
                    <a:cubicBezTo>
                      <a:pt x="0" y="2268"/>
                      <a:pt x="252" y="2016"/>
                      <a:pt x="1042" y="2016"/>
                    </a:cubicBezTo>
                    <a:cubicBezTo>
                      <a:pt x="9668" y="2016"/>
                      <a:pt x="9668" y="2016"/>
                      <a:pt x="9668" y="2016"/>
                    </a:cubicBezTo>
                    <a:cubicBezTo>
                      <a:pt x="9668" y="1008"/>
                      <a:pt x="9668" y="1008"/>
                      <a:pt x="9668" y="1008"/>
                    </a:cubicBezTo>
                    <a:cubicBezTo>
                      <a:pt x="9668" y="252"/>
                      <a:pt x="10171" y="0"/>
                      <a:pt x="10674" y="0"/>
                    </a:cubicBezTo>
                    <a:cubicBezTo>
                      <a:pt x="11429" y="0"/>
                      <a:pt x="11681" y="252"/>
                      <a:pt x="11681" y="1008"/>
                    </a:cubicBezTo>
                    <a:cubicBezTo>
                      <a:pt x="11681" y="2016"/>
                      <a:pt x="11681" y="2016"/>
                      <a:pt x="11681" y="2016"/>
                    </a:cubicBezTo>
                    <a:cubicBezTo>
                      <a:pt x="20594" y="2016"/>
                      <a:pt x="20594" y="2016"/>
                      <a:pt x="20594" y="2016"/>
                    </a:cubicBezTo>
                    <a:cubicBezTo>
                      <a:pt x="21097" y="2016"/>
                      <a:pt x="21600" y="2268"/>
                      <a:pt x="21600" y="3024"/>
                    </a:cubicBezTo>
                    <a:cubicBezTo>
                      <a:pt x="21600" y="3528"/>
                      <a:pt x="21097" y="4068"/>
                      <a:pt x="20594" y="4068"/>
                    </a:cubicBezTo>
                    <a:close/>
                    <a:moveTo>
                      <a:pt x="17539" y="8640"/>
                    </a:moveTo>
                    <a:cubicBezTo>
                      <a:pt x="17539" y="7632"/>
                      <a:pt x="17539" y="7632"/>
                      <a:pt x="17539" y="7632"/>
                    </a:cubicBezTo>
                    <a:cubicBezTo>
                      <a:pt x="17539" y="4068"/>
                      <a:pt x="17539" y="4068"/>
                      <a:pt x="17539" y="4068"/>
                    </a:cubicBezTo>
                    <a:cubicBezTo>
                      <a:pt x="4061" y="4068"/>
                      <a:pt x="4061" y="4068"/>
                      <a:pt x="4061" y="4068"/>
                    </a:cubicBezTo>
                    <a:cubicBezTo>
                      <a:pt x="4061" y="7632"/>
                      <a:pt x="4061" y="7632"/>
                      <a:pt x="4061" y="7632"/>
                    </a:cubicBezTo>
                    <a:cubicBezTo>
                      <a:pt x="4061" y="8640"/>
                      <a:pt x="4061" y="8640"/>
                      <a:pt x="4061" y="8640"/>
                    </a:cubicBezTo>
                    <a:cubicBezTo>
                      <a:pt x="4061" y="14472"/>
                      <a:pt x="4061" y="14472"/>
                      <a:pt x="4061" y="14472"/>
                    </a:cubicBezTo>
                    <a:cubicBezTo>
                      <a:pt x="17539" y="14472"/>
                      <a:pt x="17539" y="14472"/>
                      <a:pt x="17539" y="14472"/>
                    </a:cubicBezTo>
                    <a:lnTo>
                      <a:pt x="17539" y="8640"/>
                    </a:ln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spc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10" name="Square">
                <a:extLst>
                  <a:ext uri="{FF2B5EF4-FFF2-40B4-BE49-F238E27FC236}">
                    <a16:creationId xmlns:a16="http://schemas.microsoft.com/office/drawing/2014/main" id="{9AF3BA4E-851F-234F-41E3-52996A2F50A0}"/>
                  </a:ext>
                </a:extLst>
              </p:cNvPr>
              <p:cNvSpPr/>
              <p:nvPr/>
            </p:nvSpPr>
            <p:spPr>
              <a:xfrm>
                <a:off x="814933" y="588415"/>
                <a:ext cx="928439" cy="945975"/>
              </a:xfrm>
              <a:prstGeom prst="rect">
                <a:avLst/>
              </a:prstGeom>
              <a:grpFill/>
              <a:ln w="98425">
                <a:solidFill>
                  <a:schemeClr val="tx1">
                    <a:alpha val="22000"/>
                  </a:schemeClr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spc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EFD7EC26-90D7-5CAF-7AEA-B6FF49C59E6A}"/>
                </a:ext>
              </a:extLst>
            </p:cNvPr>
            <p:cNvSpPr/>
            <p:nvPr/>
          </p:nvSpPr>
          <p:spPr>
            <a:xfrm>
              <a:off x="8185733" y="296761"/>
              <a:ext cx="653555" cy="653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80" y="0"/>
                  </a:moveTo>
                  <a:lnTo>
                    <a:pt x="9180" y="9180"/>
                  </a:lnTo>
                  <a:lnTo>
                    <a:pt x="0" y="9180"/>
                  </a:lnTo>
                  <a:lnTo>
                    <a:pt x="0" y="12420"/>
                  </a:lnTo>
                  <a:lnTo>
                    <a:pt x="9180" y="12420"/>
                  </a:lnTo>
                  <a:lnTo>
                    <a:pt x="9180" y="21600"/>
                  </a:lnTo>
                  <a:lnTo>
                    <a:pt x="12420" y="21600"/>
                  </a:lnTo>
                  <a:lnTo>
                    <a:pt x="12420" y="12420"/>
                  </a:lnTo>
                  <a:lnTo>
                    <a:pt x="21600" y="12420"/>
                  </a:lnTo>
                  <a:lnTo>
                    <a:pt x="21600" y="9180"/>
                  </a:lnTo>
                  <a:lnTo>
                    <a:pt x="12420" y="9180"/>
                  </a:lnTo>
                  <a:lnTo>
                    <a:pt x="12420" y="0"/>
                  </a:lnTo>
                  <a:lnTo>
                    <a:pt x="9180" y="0"/>
                  </a:lnTo>
                  <a:close/>
                </a:path>
              </a:pathLst>
            </a:custGeom>
            <a:solidFill>
              <a:schemeClr val="tx1"/>
            </a:solidFill>
            <a:ln w="12700">
              <a:noFill/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7" name="TABS SLIDE :">
              <a:extLst>
                <a:ext uri="{FF2B5EF4-FFF2-40B4-BE49-F238E27FC236}">
                  <a16:creationId xmlns:a16="http://schemas.microsoft.com/office/drawing/2014/main" id="{63356FF0-7BA0-3D0B-39A2-19CCDD4FE65C}"/>
                </a:ext>
              </a:extLst>
            </p:cNvPr>
            <p:cNvSpPr txBox="1"/>
            <p:nvPr/>
          </p:nvSpPr>
          <p:spPr>
            <a:xfrm>
              <a:off x="8921202" y="479115"/>
              <a:ext cx="2311782" cy="2872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>
                <a:lnSpc>
                  <a:spcPct val="100000"/>
                </a:lnSpc>
                <a:defRPr sz="3000" cap="all" spc="0"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all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 ExtraBold"/>
                  <a:sym typeface="Montserrat ExtraBold"/>
                </a:rPr>
                <a:t>MOFs</a:t>
              </a:r>
              <a:endParaRPr kumimoji="0" sz="1200" b="0" i="0" u="none" strike="noStrike" kern="0" cap="all" spc="0" normalizeH="0" baseline="0" noProof="0" dirty="0">
                <a:ln>
                  <a:noFill/>
                </a:ln>
                <a:effectLst/>
                <a:uLnTx/>
                <a:uFillTx/>
                <a:latin typeface="Montserrat ExtraBold"/>
                <a:sym typeface="Montserrat ExtraBold"/>
              </a:endParaRPr>
            </a:p>
          </p:txBody>
        </p:sp>
        <p:sp>
          <p:nvSpPr>
            <p:cNvPr id="8" name="Strengths">
              <a:extLst>
                <a:ext uri="{FF2B5EF4-FFF2-40B4-BE49-F238E27FC236}">
                  <a16:creationId xmlns:a16="http://schemas.microsoft.com/office/drawing/2014/main" id="{4E333F1C-CDAC-8BE5-0E33-C135C524F88C}"/>
                </a:ext>
              </a:extLst>
            </p:cNvPr>
            <p:cNvSpPr txBox="1"/>
            <p:nvPr/>
          </p:nvSpPr>
          <p:spPr>
            <a:xfrm>
              <a:off x="8810079" y="693140"/>
              <a:ext cx="3653228" cy="96436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 algn="ctr">
                <a:lnSpc>
                  <a:spcPct val="100000"/>
                </a:lnSpc>
                <a:defRPr sz="3000" cap="all" spc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i="1" kern="0" dirty="0">
                  <a:solidFill>
                    <a:schemeClr val="tx1"/>
                  </a:solidFill>
                  <a:latin typeface="Montserrat ExtraBold"/>
                </a:rPr>
                <a:t>2025 </a:t>
              </a:r>
              <a:r>
                <a:rPr kumimoji="0" lang="en-GB" sz="2800" b="0" i="1" u="none" strike="noStrike" kern="0" cap="all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ontserrat ExtraBold"/>
                  <a:sym typeface="Montserrat ExtraBold"/>
                </a:rPr>
                <a:t>Chemistry Nobel Prize</a:t>
              </a:r>
              <a:endParaRPr kumimoji="0" lang="en-GB" sz="2800" b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 ExtraBold"/>
                <a:sym typeface="Montserrat ExtraBold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5AD7DD1-5E9D-D546-207B-68B14201398F}"/>
              </a:ext>
            </a:extLst>
          </p:cNvPr>
          <p:cNvGrpSpPr/>
          <p:nvPr/>
        </p:nvGrpSpPr>
        <p:grpSpPr>
          <a:xfrm>
            <a:off x="838978" y="1931553"/>
            <a:ext cx="3166449" cy="3957411"/>
            <a:chOff x="838978" y="1931553"/>
            <a:chExt cx="3166449" cy="39574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3A6A806-A8E2-C548-4707-4A79201C84BF}"/>
                </a:ext>
              </a:extLst>
            </p:cNvPr>
            <p:cNvSpPr txBox="1"/>
            <p:nvPr/>
          </p:nvSpPr>
          <p:spPr>
            <a:xfrm>
              <a:off x="838978" y="4965634"/>
              <a:ext cx="316644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7998CC"/>
                  </a:solidFill>
                  <a:latin typeface="Raleway" pitchFamily="2" charset="0"/>
                </a:rPr>
                <a:t>Prof. Richard Robson</a:t>
              </a:r>
            </a:p>
            <a:p>
              <a:pPr algn="ctr"/>
              <a:r>
                <a:rPr lang="en-GB" dirty="0">
                  <a:solidFill>
                    <a:srgbClr val="7998CC"/>
                  </a:solidFill>
                  <a:latin typeface="Raleway" pitchFamily="2" charset="0"/>
                </a:rPr>
                <a:t>University of Melbourne</a:t>
              </a:r>
              <a:br>
                <a:rPr lang="en-GB" dirty="0">
                  <a:solidFill>
                    <a:srgbClr val="7998CC"/>
                  </a:solidFill>
                  <a:latin typeface="Raleway" pitchFamily="2" charset="0"/>
                </a:rPr>
              </a:br>
              <a:r>
                <a:rPr lang="en-GB" dirty="0">
                  <a:solidFill>
                    <a:srgbClr val="7998CC"/>
                  </a:solidFill>
                  <a:latin typeface="Raleway" pitchFamily="2" charset="0"/>
                </a:rPr>
                <a:t>Australia</a:t>
              </a:r>
            </a:p>
          </p:txBody>
        </p:sp>
        <p:pic>
          <p:nvPicPr>
            <p:cNvPr id="12" name="Picture 11" descr="A black background with white spots&#10;&#10;AI-generated content may be incorrect.">
              <a:extLst>
                <a:ext uri="{FF2B5EF4-FFF2-40B4-BE49-F238E27FC236}">
                  <a16:creationId xmlns:a16="http://schemas.microsoft.com/office/drawing/2014/main" id="{36206076-D580-24C9-0AA0-699BBF051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028" t="17524"/>
            <a:stretch>
              <a:fillRect/>
            </a:stretch>
          </p:blipFill>
          <p:spPr>
            <a:xfrm>
              <a:off x="910006" y="2578334"/>
              <a:ext cx="3024392" cy="2213758"/>
            </a:xfrm>
            <a:prstGeom prst="rect">
              <a:avLst/>
            </a:prstGeom>
          </p:spPr>
        </p:pic>
        <p:sp>
          <p:nvSpPr>
            <p:cNvPr id="20" name="Strengths">
              <a:extLst>
                <a:ext uri="{FF2B5EF4-FFF2-40B4-BE49-F238E27FC236}">
                  <a16:creationId xmlns:a16="http://schemas.microsoft.com/office/drawing/2014/main" id="{6D195108-BD6A-899C-AF0B-F70B514D8FF7}"/>
                </a:ext>
              </a:extLst>
            </p:cNvPr>
            <p:cNvSpPr txBox="1"/>
            <p:nvPr/>
          </p:nvSpPr>
          <p:spPr>
            <a:xfrm>
              <a:off x="887551" y="1931553"/>
              <a:ext cx="3069303" cy="5334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 algn="ctr">
                <a:lnSpc>
                  <a:spcPct val="100000"/>
                </a:lnSpc>
                <a:defRPr sz="3000" cap="all" spc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marL="0" marR="0" lvl="0" indent="0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i="1" kern="0" dirty="0">
                  <a:solidFill>
                    <a:srgbClr val="7998CC"/>
                  </a:solidFill>
                  <a:latin typeface="Montserrat ExtraBold"/>
                </a:rPr>
                <a:t>Conception</a:t>
              </a:r>
              <a:endParaRPr kumimoji="0" lang="en-GB" sz="2800" b="0" u="none" strike="noStrike" kern="0" cap="all" spc="0" normalizeH="0" baseline="0" noProof="0" dirty="0">
                <a:ln>
                  <a:noFill/>
                </a:ln>
                <a:solidFill>
                  <a:srgbClr val="7998CC"/>
                </a:solidFill>
                <a:effectLst/>
                <a:uLnTx/>
                <a:uFillTx/>
                <a:latin typeface="Montserrat ExtraBold"/>
                <a:sym typeface="Montserrat ExtraBold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BEC0B1-C118-AC7E-A655-01F3CF87188D}"/>
              </a:ext>
            </a:extLst>
          </p:cNvPr>
          <p:cNvGrpSpPr/>
          <p:nvPr/>
        </p:nvGrpSpPr>
        <p:grpSpPr>
          <a:xfrm>
            <a:off x="4477741" y="1931553"/>
            <a:ext cx="3166449" cy="3957411"/>
            <a:chOff x="4407487" y="1931553"/>
            <a:chExt cx="3166449" cy="3957411"/>
          </a:xfrm>
        </p:grpSpPr>
        <p:pic>
          <p:nvPicPr>
            <p:cNvPr id="14" name="Picture 13" descr="A person holding up a finger&#10;&#10;AI-generated content may be incorrect.">
              <a:extLst>
                <a:ext uri="{FF2B5EF4-FFF2-40B4-BE49-F238E27FC236}">
                  <a16:creationId xmlns:a16="http://schemas.microsoft.com/office/drawing/2014/main" id="{4F9906D3-1A62-E9C7-6390-38EEA2BFC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78515" y="2558129"/>
              <a:ext cx="3024392" cy="223396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CF5247-2A63-B733-1AD1-38F6368F6736}"/>
                </a:ext>
              </a:extLst>
            </p:cNvPr>
            <p:cNvSpPr txBox="1"/>
            <p:nvPr/>
          </p:nvSpPr>
          <p:spPr>
            <a:xfrm>
              <a:off x="4407487" y="4965634"/>
              <a:ext cx="316644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765FB0"/>
                  </a:solidFill>
                  <a:latin typeface="Raleway" pitchFamily="2" charset="0"/>
                </a:rPr>
                <a:t>Prof. Susumu Kitagawa</a:t>
              </a:r>
            </a:p>
            <a:p>
              <a:pPr algn="ctr"/>
              <a:r>
                <a:rPr lang="en-GB" dirty="0">
                  <a:solidFill>
                    <a:srgbClr val="765FB0"/>
                  </a:solidFill>
                  <a:latin typeface="Raleway" pitchFamily="2" charset="0"/>
                </a:rPr>
                <a:t>Kyoto University </a:t>
              </a:r>
            </a:p>
            <a:p>
              <a:pPr algn="ctr"/>
              <a:r>
                <a:rPr lang="en-GB" dirty="0">
                  <a:solidFill>
                    <a:srgbClr val="765FB0"/>
                  </a:solidFill>
                  <a:latin typeface="Raleway" pitchFamily="2" charset="0"/>
                </a:rPr>
                <a:t>Japan</a:t>
              </a:r>
            </a:p>
          </p:txBody>
        </p:sp>
        <p:sp>
          <p:nvSpPr>
            <p:cNvPr id="21" name="Strengths">
              <a:extLst>
                <a:ext uri="{FF2B5EF4-FFF2-40B4-BE49-F238E27FC236}">
                  <a16:creationId xmlns:a16="http://schemas.microsoft.com/office/drawing/2014/main" id="{28637D4D-B235-F71C-355C-338B06CA9D31}"/>
                </a:ext>
              </a:extLst>
            </p:cNvPr>
            <p:cNvSpPr txBox="1"/>
            <p:nvPr/>
          </p:nvSpPr>
          <p:spPr>
            <a:xfrm>
              <a:off x="4456060" y="1931553"/>
              <a:ext cx="3069303" cy="5334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 algn="ctr">
                <a:lnSpc>
                  <a:spcPct val="100000"/>
                </a:lnSpc>
                <a:defRPr sz="3000" cap="all" spc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marL="0" marR="0" lvl="0" indent="0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i="1" kern="0" dirty="0">
                  <a:solidFill>
                    <a:srgbClr val="765FB0"/>
                  </a:solidFill>
                  <a:latin typeface="Montserrat ExtraBold"/>
                </a:rPr>
                <a:t>Application</a:t>
              </a:r>
              <a:endParaRPr kumimoji="0" lang="en-GB" sz="2800" b="0" u="none" strike="noStrike" kern="0" cap="all" spc="0" normalizeH="0" baseline="0" noProof="0" dirty="0">
                <a:ln>
                  <a:noFill/>
                </a:ln>
                <a:solidFill>
                  <a:srgbClr val="765FB0"/>
                </a:solidFill>
                <a:effectLst/>
                <a:uLnTx/>
                <a:uFillTx/>
                <a:latin typeface="Montserrat ExtraBold"/>
                <a:sym typeface="Montserrat ExtraBold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3371E9E-BDE5-AFD3-7571-C823B872A70B}"/>
              </a:ext>
            </a:extLst>
          </p:cNvPr>
          <p:cNvGrpSpPr/>
          <p:nvPr/>
        </p:nvGrpSpPr>
        <p:grpSpPr>
          <a:xfrm>
            <a:off x="8116504" y="1931552"/>
            <a:ext cx="3166449" cy="3957412"/>
            <a:chOff x="8116504" y="1931552"/>
            <a:chExt cx="3166449" cy="3957412"/>
          </a:xfrm>
        </p:grpSpPr>
        <p:pic>
          <p:nvPicPr>
            <p:cNvPr id="16" name="Picture 15" descr="A person with glasses and a black background&#10;&#10;AI-generated content may be incorrect.">
              <a:extLst>
                <a:ext uri="{FF2B5EF4-FFF2-40B4-BE49-F238E27FC236}">
                  <a16:creationId xmlns:a16="http://schemas.microsoft.com/office/drawing/2014/main" id="{5B22C698-0D75-96CA-C6B3-76B71A713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10768" y="2612728"/>
              <a:ext cx="2777920" cy="221375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7DEF253-1146-94E2-62FE-C844EF89C609}"/>
                </a:ext>
              </a:extLst>
            </p:cNvPr>
            <p:cNvSpPr txBox="1"/>
            <p:nvPr/>
          </p:nvSpPr>
          <p:spPr>
            <a:xfrm>
              <a:off x="8116504" y="4965634"/>
              <a:ext cx="316644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883689"/>
                  </a:solidFill>
                  <a:latin typeface="Raleway" pitchFamily="2" charset="0"/>
                </a:rPr>
                <a:t>Prof. Omar M. Yaghi</a:t>
              </a:r>
            </a:p>
            <a:p>
              <a:pPr algn="ctr"/>
              <a:r>
                <a:rPr lang="en-GB" dirty="0">
                  <a:solidFill>
                    <a:srgbClr val="883689"/>
                  </a:solidFill>
                  <a:latin typeface="Raleway" pitchFamily="2" charset="0"/>
                </a:rPr>
                <a:t>University of California, </a:t>
              </a:r>
            </a:p>
            <a:p>
              <a:pPr algn="ctr"/>
              <a:r>
                <a:rPr lang="en-GB" dirty="0">
                  <a:solidFill>
                    <a:srgbClr val="883689"/>
                  </a:solidFill>
                  <a:latin typeface="Raleway" pitchFamily="2" charset="0"/>
                </a:rPr>
                <a:t>Berkeley, USA</a:t>
              </a:r>
            </a:p>
          </p:txBody>
        </p:sp>
        <p:sp>
          <p:nvSpPr>
            <p:cNvPr id="22" name="Strengths">
              <a:extLst>
                <a:ext uri="{FF2B5EF4-FFF2-40B4-BE49-F238E27FC236}">
                  <a16:creationId xmlns:a16="http://schemas.microsoft.com/office/drawing/2014/main" id="{5C399EF0-2E9E-7599-8A75-EF54E7746274}"/>
                </a:ext>
              </a:extLst>
            </p:cNvPr>
            <p:cNvSpPr txBox="1"/>
            <p:nvPr/>
          </p:nvSpPr>
          <p:spPr>
            <a:xfrm>
              <a:off x="8165077" y="1931552"/>
              <a:ext cx="3069303" cy="5334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 algn="ctr">
                <a:lnSpc>
                  <a:spcPct val="100000"/>
                </a:lnSpc>
                <a:defRPr sz="3000" cap="all" spc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marL="0" marR="0" lvl="0" indent="0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i="1" kern="0" dirty="0">
                  <a:solidFill>
                    <a:srgbClr val="883689"/>
                  </a:solidFill>
                  <a:latin typeface="Montserrat ExtraBold"/>
                </a:rPr>
                <a:t>Streamline</a:t>
              </a:r>
              <a:endParaRPr kumimoji="0" lang="en-GB" sz="2800" b="0" u="none" strike="noStrike" kern="0" cap="all" spc="0" normalizeH="0" baseline="0" noProof="0" dirty="0">
                <a:ln>
                  <a:noFill/>
                </a:ln>
                <a:solidFill>
                  <a:srgbClr val="883689"/>
                </a:solidFill>
                <a:effectLst/>
                <a:uLnTx/>
                <a:uFillTx/>
                <a:latin typeface="Montserrat ExtraBold"/>
                <a:sym typeface="Montserrat Extra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2190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E0F603-A9F1-AF14-CE36-50AEA45BE92B}"/>
              </a:ext>
            </a:extLst>
          </p:cNvPr>
          <p:cNvGrpSpPr/>
          <p:nvPr/>
        </p:nvGrpSpPr>
        <p:grpSpPr>
          <a:xfrm>
            <a:off x="422748" y="100229"/>
            <a:ext cx="4376464" cy="1360746"/>
            <a:chOff x="7582535" y="296761"/>
            <a:chExt cx="4376464" cy="136074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12857B5-B57E-7CA4-D04C-A4B4783724A9}"/>
                </a:ext>
              </a:extLst>
            </p:cNvPr>
            <p:cNvGrpSpPr/>
            <p:nvPr/>
          </p:nvGrpSpPr>
          <p:grpSpPr>
            <a:xfrm>
              <a:off x="7582535" y="622744"/>
              <a:ext cx="928439" cy="945975"/>
              <a:chOff x="814933" y="588415"/>
              <a:chExt cx="928439" cy="945975"/>
            </a:xfrm>
            <a:noFill/>
          </p:grpSpPr>
          <p:sp>
            <p:nvSpPr>
              <p:cNvPr id="8" name="Shape">
                <a:extLst>
                  <a:ext uri="{FF2B5EF4-FFF2-40B4-BE49-F238E27FC236}">
                    <a16:creationId xmlns:a16="http://schemas.microsoft.com/office/drawing/2014/main" id="{A1BC8073-66CC-87C5-F447-4EE508485147}"/>
                  </a:ext>
                </a:extLst>
              </p:cNvPr>
              <p:cNvSpPr/>
              <p:nvPr/>
            </p:nvSpPr>
            <p:spPr>
              <a:xfrm>
                <a:off x="933953" y="1083878"/>
                <a:ext cx="345199" cy="3427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94" y="4068"/>
                    </a:moveTo>
                    <a:cubicBezTo>
                      <a:pt x="19551" y="4068"/>
                      <a:pt x="19551" y="4068"/>
                      <a:pt x="19551" y="4068"/>
                    </a:cubicBezTo>
                    <a:cubicBezTo>
                      <a:pt x="19551" y="9648"/>
                      <a:pt x="19551" y="9648"/>
                      <a:pt x="19551" y="9648"/>
                    </a:cubicBezTo>
                    <a:cubicBezTo>
                      <a:pt x="19551" y="14472"/>
                      <a:pt x="19551" y="14472"/>
                      <a:pt x="19551" y="14472"/>
                    </a:cubicBezTo>
                    <a:cubicBezTo>
                      <a:pt x="19551" y="15516"/>
                      <a:pt x="19551" y="15516"/>
                      <a:pt x="19551" y="15516"/>
                    </a:cubicBezTo>
                    <a:cubicBezTo>
                      <a:pt x="19551" y="16020"/>
                      <a:pt x="19048" y="16524"/>
                      <a:pt x="18545" y="16524"/>
                    </a:cubicBezTo>
                    <a:cubicBezTo>
                      <a:pt x="13226" y="16524"/>
                      <a:pt x="13226" y="16524"/>
                      <a:pt x="13226" y="16524"/>
                    </a:cubicBezTo>
                    <a:cubicBezTo>
                      <a:pt x="16532" y="19836"/>
                      <a:pt x="16532" y="19836"/>
                      <a:pt x="16532" y="19836"/>
                    </a:cubicBezTo>
                    <a:cubicBezTo>
                      <a:pt x="16784" y="20088"/>
                      <a:pt x="16784" y="20340"/>
                      <a:pt x="16784" y="20592"/>
                    </a:cubicBezTo>
                    <a:cubicBezTo>
                      <a:pt x="16784" y="21096"/>
                      <a:pt x="16532" y="21600"/>
                      <a:pt x="15742" y="21600"/>
                    </a:cubicBezTo>
                    <a:cubicBezTo>
                      <a:pt x="15490" y="21600"/>
                      <a:pt x="15239" y="21600"/>
                      <a:pt x="15239" y="21348"/>
                    </a:cubicBezTo>
                    <a:cubicBezTo>
                      <a:pt x="11681" y="18072"/>
                      <a:pt x="11681" y="18072"/>
                      <a:pt x="11681" y="18072"/>
                    </a:cubicBezTo>
                    <a:cubicBezTo>
                      <a:pt x="11681" y="20592"/>
                      <a:pt x="11681" y="20592"/>
                      <a:pt x="11681" y="20592"/>
                    </a:cubicBezTo>
                    <a:cubicBezTo>
                      <a:pt x="11681" y="21096"/>
                      <a:pt x="11429" y="21600"/>
                      <a:pt x="10674" y="21600"/>
                    </a:cubicBezTo>
                    <a:cubicBezTo>
                      <a:pt x="10171" y="21600"/>
                      <a:pt x="9668" y="21096"/>
                      <a:pt x="9668" y="20592"/>
                    </a:cubicBezTo>
                    <a:cubicBezTo>
                      <a:pt x="9668" y="18072"/>
                      <a:pt x="9668" y="18072"/>
                      <a:pt x="9668" y="18072"/>
                    </a:cubicBezTo>
                    <a:cubicBezTo>
                      <a:pt x="6361" y="21348"/>
                      <a:pt x="6361" y="21348"/>
                      <a:pt x="6361" y="21348"/>
                    </a:cubicBezTo>
                    <a:cubicBezTo>
                      <a:pt x="6110" y="21600"/>
                      <a:pt x="5858" y="21600"/>
                      <a:pt x="5607" y="21600"/>
                    </a:cubicBezTo>
                    <a:cubicBezTo>
                      <a:pt x="5103" y="21600"/>
                      <a:pt x="4564" y="21096"/>
                      <a:pt x="4564" y="20592"/>
                    </a:cubicBezTo>
                    <a:cubicBezTo>
                      <a:pt x="4564" y="20340"/>
                      <a:pt x="4852" y="20088"/>
                      <a:pt x="5103" y="19836"/>
                    </a:cubicBezTo>
                    <a:cubicBezTo>
                      <a:pt x="8374" y="16524"/>
                      <a:pt x="8374" y="16524"/>
                      <a:pt x="8374" y="16524"/>
                    </a:cubicBezTo>
                    <a:cubicBezTo>
                      <a:pt x="3055" y="16524"/>
                      <a:pt x="3055" y="16524"/>
                      <a:pt x="3055" y="16524"/>
                    </a:cubicBezTo>
                    <a:cubicBezTo>
                      <a:pt x="2300" y="16524"/>
                      <a:pt x="2049" y="16020"/>
                      <a:pt x="2049" y="15516"/>
                    </a:cubicBezTo>
                    <a:cubicBezTo>
                      <a:pt x="2049" y="14472"/>
                      <a:pt x="2049" y="14472"/>
                      <a:pt x="2049" y="14472"/>
                    </a:cubicBezTo>
                    <a:cubicBezTo>
                      <a:pt x="2049" y="9648"/>
                      <a:pt x="2049" y="9648"/>
                      <a:pt x="2049" y="9648"/>
                    </a:cubicBezTo>
                    <a:cubicBezTo>
                      <a:pt x="2049" y="4068"/>
                      <a:pt x="2049" y="4068"/>
                      <a:pt x="2049" y="4068"/>
                    </a:cubicBezTo>
                    <a:cubicBezTo>
                      <a:pt x="1042" y="4068"/>
                      <a:pt x="1042" y="4068"/>
                      <a:pt x="1042" y="4068"/>
                    </a:cubicBezTo>
                    <a:cubicBezTo>
                      <a:pt x="252" y="4068"/>
                      <a:pt x="0" y="3528"/>
                      <a:pt x="0" y="3024"/>
                    </a:cubicBezTo>
                    <a:cubicBezTo>
                      <a:pt x="0" y="2268"/>
                      <a:pt x="252" y="2016"/>
                      <a:pt x="1042" y="2016"/>
                    </a:cubicBezTo>
                    <a:cubicBezTo>
                      <a:pt x="9668" y="2016"/>
                      <a:pt x="9668" y="2016"/>
                      <a:pt x="9668" y="2016"/>
                    </a:cubicBezTo>
                    <a:cubicBezTo>
                      <a:pt x="9668" y="1008"/>
                      <a:pt x="9668" y="1008"/>
                      <a:pt x="9668" y="1008"/>
                    </a:cubicBezTo>
                    <a:cubicBezTo>
                      <a:pt x="9668" y="252"/>
                      <a:pt x="10171" y="0"/>
                      <a:pt x="10674" y="0"/>
                    </a:cubicBezTo>
                    <a:cubicBezTo>
                      <a:pt x="11429" y="0"/>
                      <a:pt x="11681" y="252"/>
                      <a:pt x="11681" y="1008"/>
                    </a:cubicBezTo>
                    <a:cubicBezTo>
                      <a:pt x="11681" y="2016"/>
                      <a:pt x="11681" y="2016"/>
                      <a:pt x="11681" y="2016"/>
                    </a:cubicBezTo>
                    <a:cubicBezTo>
                      <a:pt x="20594" y="2016"/>
                      <a:pt x="20594" y="2016"/>
                      <a:pt x="20594" y="2016"/>
                    </a:cubicBezTo>
                    <a:cubicBezTo>
                      <a:pt x="21097" y="2016"/>
                      <a:pt x="21600" y="2268"/>
                      <a:pt x="21600" y="3024"/>
                    </a:cubicBezTo>
                    <a:cubicBezTo>
                      <a:pt x="21600" y="3528"/>
                      <a:pt x="21097" y="4068"/>
                      <a:pt x="20594" y="4068"/>
                    </a:cubicBezTo>
                    <a:close/>
                    <a:moveTo>
                      <a:pt x="17539" y="8640"/>
                    </a:moveTo>
                    <a:cubicBezTo>
                      <a:pt x="17539" y="7632"/>
                      <a:pt x="17539" y="7632"/>
                      <a:pt x="17539" y="7632"/>
                    </a:cubicBezTo>
                    <a:cubicBezTo>
                      <a:pt x="17539" y="4068"/>
                      <a:pt x="17539" y="4068"/>
                      <a:pt x="17539" y="4068"/>
                    </a:cubicBezTo>
                    <a:cubicBezTo>
                      <a:pt x="4061" y="4068"/>
                      <a:pt x="4061" y="4068"/>
                      <a:pt x="4061" y="4068"/>
                    </a:cubicBezTo>
                    <a:cubicBezTo>
                      <a:pt x="4061" y="7632"/>
                      <a:pt x="4061" y="7632"/>
                      <a:pt x="4061" y="7632"/>
                    </a:cubicBezTo>
                    <a:cubicBezTo>
                      <a:pt x="4061" y="8640"/>
                      <a:pt x="4061" y="8640"/>
                      <a:pt x="4061" y="8640"/>
                    </a:cubicBezTo>
                    <a:cubicBezTo>
                      <a:pt x="4061" y="14472"/>
                      <a:pt x="4061" y="14472"/>
                      <a:pt x="4061" y="14472"/>
                    </a:cubicBezTo>
                    <a:cubicBezTo>
                      <a:pt x="17539" y="14472"/>
                      <a:pt x="17539" y="14472"/>
                      <a:pt x="17539" y="14472"/>
                    </a:cubicBezTo>
                    <a:lnTo>
                      <a:pt x="17539" y="8640"/>
                    </a:ln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spc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9" name="Square">
                <a:extLst>
                  <a:ext uri="{FF2B5EF4-FFF2-40B4-BE49-F238E27FC236}">
                    <a16:creationId xmlns:a16="http://schemas.microsoft.com/office/drawing/2014/main" id="{166D173D-6423-2C34-A34F-336B601210E3}"/>
                  </a:ext>
                </a:extLst>
              </p:cNvPr>
              <p:cNvSpPr/>
              <p:nvPr/>
            </p:nvSpPr>
            <p:spPr>
              <a:xfrm>
                <a:off x="814933" y="588415"/>
                <a:ext cx="928439" cy="945975"/>
              </a:xfrm>
              <a:prstGeom prst="rect">
                <a:avLst/>
              </a:prstGeom>
              <a:grpFill/>
              <a:ln w="98425">
                <a:solidFill>
                  <a:schemeClr val="tx1">
                    <a:alpha val="22000"/>
                  </a:schemeClr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spc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D2221A84-637C-E17C-D4AE-31AA9D4984A0}"/>
                </a:ext>
              </a:extLst>
            </p:cNvPr>
            <p:cNvSpPr/>
            <p:nvPr/>
          </p:nvSpPr>
          <p:spPr>
            <a:xfrm>
              <a:off x="8185733" y="296761"/>
              <a:ext cx="653555" cy="653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80" y="0"/>
                  </a:moveTo>
                  <a:lnTo>
                    <a:pt x="9180" y="9180"/>
                  </a:lnTo>
                  <a:lnTo>
                    <a:pt x="0" y="9180"/>
                  </a:lnTo>
                  <a:lnTo>
                    <a:pt x="0" y="12420"/>
                  </a:lnTo>
                  <a:lnTo>
                    <a:pt x="9180" y="12420"/>
                  </a:lnTo>
                  <a:lnTo>
                    <a:pt x="9180" y="21600"/>
                  </a:lnTo>
                  <a:lnTo>
                    <a:pt x="12420" y="21600"/>
                  </a:lnTo>
                  <a:lnTo>
                    <a:pt x="12420" y="12420"/>
                  </a:lnTo>
                  <a:lnTo>
                    <a:pt x="21600" y="12420"/>
                  </a:lnTo>
                  <a:lnTo>
                    <a:pt x="21600" y="9180"/>
                  </a:lnTo>
                  <a:lnTo>
                    <a:pt x="12420" y="9180"/>
                  </a:lnTo>
                  <a:lnTo>
                    <a:pt x="12420" y="0"/>
                  </a:lnTo>
                  <a:lnTo>
                    <a:pt x="9180" y="0"/>
                  </a:lnTo>
                  <a:close/>
                </a:path>
              </a:pathLst>
            </a:custGeom>
            <a:solidFill>
              <a:srgbClr val="ED1D24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6" name="TABS SLIDE :">
              <a:extLst>
                <a:ext uri="{FF2B5EF4-FFF2-40B4-BE49-F238E27FC236}">
                  <a16:creationId xmlns:a16="http://schemas.microsoft.com/office/drawing/2014/main" id="{71A787B0-1DAD-27E8-70F6-6F1554FEB677}"/>
                </a:ext>
              </a:extLst>
            </p:cNvPr>
            <p:cNvSpPr txBox="1"/>
            <p:nvPr/>
          </p:nvSpPr>
          <p:spPr>
            <a:xfrm>
              <a:off x="8921202" y="479115"/>
              <a:ext cx="2311782" cy="2872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>
                <a:lnSpc>
                  <a:spcPct val="100000"/>
                </a:lnSpc>
                <a:defRPr sz="3000" cap="all" spc="0"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all" spc="0" normalizeH="0" baseline="0" noProof="0" dirty="0">
                  <a:ln>
                    <a:noFill/>
                  </a:ln>
                  <a:solidFill>
                    <a:srgbClr val="ED1D24"/>
                  </a:solidFill>
                  <a:effectLst/>
                  <a:uLnTx/>
                  <a:uFillTx/>
                  <a:latin typeface="Montserrat ExtraBold"/>
                  <a:sym typeface="Montserrat ExtraBold"/>
                </a:rPr>
                <a:t>MOFs</a:t>
              </a:r>
              <a:endParaRPr kumimoji="0" sz="1200" b="0" i="0" u="none" strike="noStrike" kern="0" cap="all" spc="0" normalizeH="0" baseline="0" noProof="0" dirty="0">
                <a:ln>
                  <a:noFill/>
                </a:ln>
                <a:solidFill>
                  <a:srgbClr val="ED1D24"/>
                </a:solidFill>
                <a:effectLst/>
                <a:uLnTx/>
                <a:uFillTx/>
                <a:latin typeface="Montserrat ExtraBold"/>
                <a:sym typeface="Montserrat ExtraBold"/>
              </a:endParaRPr>
            </a:p>
          </p:txBody>
        </p:sp>
        <p:sp>
          <p:nvSpPr>
            <p:cNvPr id="7" name="Strengths">
              <a:extLst>
                <a:ext uri="{FF2B5EF4-FFF2-40B4-BE49-F238E27FC236}">
                  <a16:creationId xmlns:a16="http://schemas.microsoft.com/office/drawing/2014/main" id="{CC88CABC-2C4C-B89B-0D87-AAD75B0439E5}"/>
                </a:ext>
              </a:extLst>
            </p:cNvPr>
            <p:cNvSpPr txBox="1"/>
            <p:nvPr/>
          </p:nvSpPr>
          <p:spPr>
            <a:xfrm>
              <a:off x="8810079" y="693140"/>
              <a:ext cx="3148920" cy="96436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 algn="ctr">
                <a:lnSpc>
                  <a:spcPct val="100000"/>
                </a:lnSpc>
                <a:defRPr sz="3000" cap="all" spc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i="1" kern="0" dirty="0">
                  <a:solidFill>
                    <a:schemeClr val="tx1"/>
                  </a:solidFill>
                  <a:latin typeface="Montserrat ExtraBold"/>
                </a:rPr>
                <a:t>Future Material</a:t>
              </a:r>
              <a:endParaRPr kumimoji="0" lang="en-GB" sz="2800" b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 ExtraBold"/>
                <a:sym typeface="Montserrat ExtraBold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FA699E3-6ACC-A732-A45D-2E660B914968}"/>
              </a:ext>
            </a:extLst>
          </p:cNvPr>
          <p:cNvSpPr txBox="1"/>
          <p:nvPr/>
        </p:nvSpPr>
        <p:spPr>
          <a:xfrm>
            <a:off x="4155111" y="592105"/>
            <a:ext cx="8390774" cy="4199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/>
              <a:t>In the 1980s, if I told I wanted a material that could: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Pull clean drinking water out of desert air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Capture carbon dioxide like an ultra-porous sponge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Offer catalytic surface area so large that 1g equals a football field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Deliver drugs precisely to where the body needs them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Separate gases with molecular-level selectivity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Store hydrogen or methane efficiently for clean energy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Detect chemicals, pollutants, or explosives with high sensitivity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Desalinate water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BCFFED-06AB-A05E-1835-49DB7F691B30}"/>
              </a:ext>
            </a:extLst>
          </p:cNvPr>
          <p:cNvSpPr txBox="1"/>
          <p:nvPr/>
        </p:nvSpPr>
        <p:spPr>
          <a:xfrm>
            <a:off x="1351187" y="4980176"/>
            <a:ext cx="8313420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/>
              <a:t>But today, all these applications exist, and they fall under a single class of materials: </a:t>
            </a:r>
            <a:r>
              <a:rPr lang="en-GB" sz="2400" b="1" dirty="0"/>
              <a:t>Metal–Organic Frameworks (MOFs)</a:t>
            </a:r>
          </a:p>
        </p:txBody>
      </p:sp>
      <p:pic>
        <p:nvPicPr>
          <p:cNvPr id="2050" name="Picture 2" descr="Science made alive: Chemistry/Experiments">
            <a:extLst>
              <a:ext uri="{FF2B5EF4-FFF2-40B4-BE49-F238E27FC236}">
                <a16:creationId xmlns:a16="http://schemas.microsoft.com/office/drawing/2014/main" id="{504C2D9F-397E-D9E3-E35F-69543B92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354" y="1985625"/>
            <a:ext cx="2010552" cy="261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69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7E70793-9794-F9E7-43AC-0E00BCC9A0F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373302" y="1117376"/>
            <a:ext cx="4824867" cy="4525495"/>
            <a:chOff x="5413" y="1149"/>
            <a:chExt cx="4398" cy="4128"/>
          </a:xfrm>
        </p:grpSpPr>
        <p:pic>
          <p:nvPicPr>
            <p:cNvPr id="3" name="Picture 16" descr="Etype_config">
              <a:extLst>
                <a:ext uri="{FF2B5EF4-FFF2-40B4-BE49-F238E27FC236}">
                  <a16:creationId xmlns:a16="http://schemas.microsoft.com/office/drawing/2014/main" id="{4384E7D2-4BE2-B197-0E39-6A0D6EBC21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1" r="13326"/>
            <a:stretch>
              <a:fillRect/>
            </a:stretch>
          </p:blipFill>
          <p:spPr bwMode="auto">
            <a:xfrm>
              <a:off x="5413" y="1149"/>
              <a:ext cx="4398" cy="4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2">
              <a:extLst>
                <a:ext uri="{FF2B5EF4-FFF2-40B4-BE49-F238E27FC236}">
                  <a16:creationId xmlns:a16="http://schemas.microsoft.com/office/drawing/2014/main" id="{CA6A5FD7-0761-B346-3982-A9A3B02AD7E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456" y="2857"/>
              <a:ext cx="3798" cy="1417"/>
              <a:chOff x="5456" y="2857"/>
              <a:chExt cx="3798" cy="1417"/>
            </a:xfrm>
          </p:grpSpPr>
          <p:sp>
            <p:nvSpPr>
              <p:cNvPr id="13" name="Rectangle 6">
                <a:extLst>
                  <a:ext uri="{FF2B5EF4-FFF2-40B4-BE49-F238E27FC236}">
                    <a16:creationId xmlns:a16="http://schemas.microsoft.com/office/drawing/2014/main" id="{B990B990-1822-BA98-5970-2E00D2E0F48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456" y="3991"/>
                <a:ext cx="3798" cy="283"/>
              </a:xfrm>
              <a:prstGeom prst="rect">
                <a:avLst/>
              </a:prstGeom>
              <a:solidFill>
                <a:srgbClr val="00B050">
                  <a:alpha val="2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D21B6D1-C385-BD07-C9B8-DE5DCC49323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-5400000">
                <a:off x="7732" y="3283"/>
                <a:ext cx="1134" cy="283"/>
              </a:xfrm>
              <a:prstGeom prst="rect">
                <a:avLst/>
              </a:prstGeom>
              <a:solidFill>
                <a:srgbClr val="00B050">
                  <a:alpha val="2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" name="Rectangle 4">
                <a:extLst>
                  <a:ext uri="{FF2B5EF4-FFF2-40B4-BE49-F238E27FC236}">
                    <a16:creationId xmlns:a16="http://schemas.microsoft.com/office/drawing/2014/main" id="{1E3848E9-456E-A9FF-8F90-09CED5D498F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-5400000">
                <a:off x="6802" y="3282"/>
                <a:ext cx="1134" cy="283"/>
              </a:xfrm>
              <a:prstGeom prst="rect">
                <a:avLst/>
              </a:prstGeom>
              <a:solidFill>
                <a:srgbClr val="00B050">
                  <a:alpha val="2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" name="Rectangle 3">
                <a:extLst>
                  <a:ext uri="{FF2B5EF4-FFF2-40B4-BE49-F238E27FC236}">
                    <a16:creationId xmlns:a16="http://schemas.microsoft.com/office/drawing/2014/main" id="{4E0F8F9E-F072-F6EB-931A-E051193C567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-5400000">
                <a:off x="5872" y="3282"/>
                <a:ext cx="1134" cy="283"/>
              </a:xfrm>
              <a:prstGeom prst="rect">
                <a:avLst/>
              </a:prstGeom>
              <a:solidFill>
                <a:srgbClr val="00B050">
                  <a:alpha val="2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pic>
        <p:nvPicPr>
          <p:cNvPr id="17" name="Picture 16" descr="Etype_config_pours.png">
            <a:extLst>
              <a:ext uri="{FF2B5EF4-FFF2-40B4-BE49-F238E27FC236}">
                <a16:creationId xmlns:a16="http://schemas.microsoft.com/office/drawing/2014/main" id="{364DCE74-50C4-40AA-FE7E-BBA142B7E2E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6578" r="13282"/>
          <a:stretch>
            <a:fillRect/>
          </a:stretch>
        </p:blipFill>
        <p:spPr>
          <a:xfrm>
            <a:off x="6373303" y="1117376"/>
            <a:ext cx="4844894" cy="4525495"/>
          </a:xfrm>
          <a:prstGeom prst="rect">
            <a:avLst/>
          </a:prstGeom>
        </p:spPr>
      </p:pic>
      <p:pic>
        <p:nvPicPr>
          <p:cNvPr id="18" name="Picture 2" descr="http://upload.wikimedia.org/wikipedia/commons/4/45/4,4%27-Bipyridine_structure.png">
            <a:extLst>
              <a:ext uri="{FF2B5EF4-FFF2-40B4-BE49-F238E27FC236}">
                <a16:creationId xmlns:a16="http://schemas.microsoft.com/office/drawing/2014/main" id="{ECB1A7B4-53FA-8026-979A-1E24E9CC3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297" y="3458407"/>
            <a:ext cx="1744114" cy="60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D0A4D17-659F-9E8B-7D5D-CB615AE7D96E}"/>
              </a:ext>
            </a:extLst>
          </p:cNvPr>
          <p:cNvSpPr/>
          <p:nvPr/>
        </p:nvSpPr>
        <p:spPr>
          <a:xfrm>
            <a:off x="3311625" y="2619963"/>
            <a:ext cx="173797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kern="0" dirty="0">
                <a:solidFill>
                  <a:sysClr val="windowText" lastClr="000000"/>
                </a:solidFill>
              </a:rPr>
              <a:t>Co(</a:t>
            </a:r>
            <a:r>
              <a:rPr lang="en-GB" b="1" kern="0" dirty="0" err="1">
                <a:solidFill>
                  <a:sysClr val="windowText" lastClr="000000"/>
                </a:solidFill>
              </a:rPr>
              <a:t>bpy</a:t>
            </a:r>
            <a:r>
              <a:rPr lang="en-GB" b="1" kern="0" dirty="0">
                <a:solidFill>
                  <a:sysClr val="windowText" lastClr="000000"/>
                </a:solidFill>
              </a:rPr>
              <a:t>)</a:t>
            </a:r>
            <a:r>
              <a:rPr lang="en-GB" b="1" kern="0" baseline="-25000" dirty="0">
                <a:solidFill>
                  <a:sysClr val="windowText" lastClr="000000"/>
                </a:solidFill>
              </a:rPr>
              <a:t>1.5</a:t>
            </a:r>
            <a:r>
              <a:rPr lang="en-GB" b="1" kern="0" dirty="0">
                <a:solidFill>
                  <a:sysClr val="windowText" lastClr="000000"/>
                </a:solidFill>
              </a:rPr>
              <a:t>(NO</a:t>
            </a:r>
            <a:r>
              <a:rPr lang="en-GB" b="1" kern="0" baseline="-25000" dirty="0">
                <a:solidFill>
                  <a:sysClr val="windowText" lastClr="000000"/>
                </a:solidFill>
              </a:rPr>
              <a:t>3</a:t>
            </a:r>
            <a:r>
              <a:rPr lang="en-GB" b="1" kern="0" dirty="0">
                <a:solidFill>
                  <a:sysClr val="windowText" lastClr="000000"/>
                </a:solidFill>
              </a:rPr>
              <a:t>)</a:t>
            </a:r>
            <a:r>
              <a:rPr lang="en-GB" b="1" kern="0" baseline="-25000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284FB4-CE37-2E1A-A54B-1857F3B995EA}"/>
              </a:ext>
            </a:extLst>
          </p:cNvPr>
          <p:cNvSpPr/>
          <p:nvPr/>
        </p:nvSpPr>
        <p:spPr>
          <a:xfrm>
            <a:off x="2652297" y="3094017"/>
            <a:ext cx="1871025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kern="0" dirty="0">
                <a:solidFill>
                  <a:sysClr val="windowText" lastClr="000000"/>
                </a:solidFill>
              </a:rPr>
              <a:t>4-4-bipyridine (</a:t>
            </a:r>
            <a:r>
              <a:rPr lang="en-GB" sz="1600" kern="0" dirty="0" err="1">
                <a:solidFill>
                  <a:sysClr val="windowText" lastClr="000000"/>
                </a:solidFill>
              </a:rPr>
              <a:t>bpy</a:t>
            </a:r>
            <a:r>
              <a:rPr lang="en-GB" sz="1600" kern="0" dirty="0">
                <a:solidFill>
                  <a:sysClr val="windowText" lastClr="000000"/>
                </a:solidFill>
              </a:rPr>
              <a:t>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A5AEF6-A6D6-6904-C9B4-FF39E03F9D03}"/>
              </a:ext>
            </a:extLst>
          </p:cNvPr>
          <p:cNvSpPr/>
          <p:nvPr/>
        </p:nvSpPr>
        <p:spPr>
          <a:xfrm>
            <a:off x="4857042" y="3094017"/>
            <a:ext cx="74058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/>
              <a:t>nitrate</a:t>
            </a:r>
            <a:endParaRPr lang="en-GB" sz="1600" kern="0" dirty="0">
              <a:solidFill>
                <a:sysClr val="windowText" lastClr="000000"/>
              </a:solidFill>
            </a:endParaRPr>
          </a:p>
        </p:txBody>
      </p:sp>
      <p:pic>
        <p:nvPicPr>
          <p:cNvPr id="22" name="Picture 2" descr="http://upload.wikimedia.org/wikipedia/commons/8/81/Nitrate-ion-resonance-2D.png">
            <a:extLst>
              <a:ext uri="{FF2B5EF4-FFF2-40B4-BE49-F238E27FC236}">
                <a16:creationId xmlns:a16="http://schemas.microsoft.com/office/drawing/2014/main" id="{9A31EF90-9EE8-57E7-D1CC-363FA8BDAD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9" t="14029" r="70864" b="9179"/>
          <a:stretch/>
        </p:blipFill>
        <p:spPr bwMode="auto">
          <a:xfrm>
            <a:off x="4621102" y="3365539"/>
            <a:ext cx="1197597" cy="90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5AFF9F-E7CA-1116-2AA5-300807447082}"/>
              </a:ext>
            </a:extLst>
          </p:cNvPr>
          <p:cNvSpPr txBox="1"/>
          <p:nvPr/>
        </p:nvSpPr>
        <p:spPr>
          <a:xfrm>
            <a:off x="860311" y="3701437"/>
            <a:ext cx="13099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765FB0"/>
                </a:solidFill>
                <a:latin typeface="Raleway" pitchFamily="2" charset="0"/>
              </a:rPr>
              <a:t>Susumu Kitagawa</a:t>
            </a:r>
            <a:endParaRPr lang="en-GB" dirty="0"/>
          </a:p>
        </p:txBody>
      </p:sp>
      <p:pic>
        <p:nvPicPr>
          <p:cNvPr id="7" name="Picture 6" descr="A person holding up a finger&#10;&#10;AI-generated content may be incorrect.">
            <a:extLst>
              <a:ext uri="{FF2B5EF4-FFF2-40B4-BE49-F238E27FC236}">
                <a16:creationId xmlns:a16="http://schemas.microsoft.com/office/drawing/2014/main" id="{C10F47A9-BDB1-8AC3-4040-DBD5BC264C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695" y="2854436"/>
            <a:ext cx="1107045" cy="817717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CE48F01E-2EDB-2DE7-2B13-41F82BD35F19}"/>
              </a:ext>
            </a:extLst>
          </p:cNvPr>
          <p:cNvGrpSpPr/>
          <p:nvPr/>
        </p:nvGrpSpPr>
        <p:grpSpPr>
          <a:xfrm>
            <a:off x="422748" y="100229"/>
            <a:ext cx="4376464" cy="1360746"/>
            <a:chOff x="7582535" y="296761"/>
            <a:chExt cx="4376464" cy="136074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D92E393-B58A-477C-0F91-91F84B530459}"/>
                </a:ext>
              </a:extLst>
            </p:cNvPr>
            <p:cNvGrpSpPr/>
            <p:nvPr/>
          </p:nvGrpSpPr>
          <p:grpSpPr>
            <a:xfrm>
              <a:off x="7582535" y="622744"/>
              <a:ext cx="928439" cy="945975"/>
              <a:chOff x="814933" y="588415"/>
              <a:chExt cx="928439" cy="945975"/>
            </a:xfrm>
            <a:noFill/>
          </p:grpSpPr>
          <p:sp>
            <p:nvSpPr>
              <p:cNvPr id="33" name="Shape">
                <a:extLst>
                  <a:ext uri="{FF2B5EF4-FFF2-40B4-BE49-F238E27FC236}">
                    <a16:creationId xmlns:a16="http://schemas.microsoft.com/office/drawing/2014/main" id="{275F19A3-F565-FB32-4C26-5713C681E2DC}"/>
                  </a:ext>
                </a:extLst>
              </p:cNvPr>
              <p:cNvSpPr/>
              <p:nvPr/>
            </p:nvSpPr>
            <p:spPr>
              <a:xfrm>
                <a:off x="933953" y="1083878"/>
                <a:ext cx="345199" cy="3427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94" y="4068"/>
                    </a:moveTo>
                    <a:cubicBezTo>
                      <a:pt x="19551" y="4068"/>
                      <a:pt x="19551" y="4068"/>
                      <a:pt x="19551" y="4068"/>
                    </a:cubicBezTo>
                    <a:cubicBezTo>
                      <a:pt x="19551" y="9648"/>
                      <a:pt x="19551" y="9648"/>
                      <a:pt x="19551" y="9648"/>
                    </a:cubicBezTo>
                    <a:cubicBezTo>
                      <a:pt x="19551" y="14472"/>
                      <a:pt x="19551" y="14472"/>
                      <a:pt x="19551" y="14472"/>
                    </a:cubicBezTo>
                    <a:cubicBezTo>
                      <a:pt x="19551" y="15516"/>
                      <a:pt x="19551" y="15516"/>
                      <a:pt x="19551" y="15516"/>
                    </a:cubicBezTo>
                    <a:cubicBezTo>
                      <a:pt x="19551" y="16020"/>
                      <a:pt x="19048" y="16524"/>
                      <a:pt x="18545" y="16524"/>
                    </a:cubicBezTo>
                    <a:cubicBezTo>
                      <a:pt x="13226" y="16524"/>
                      <a:pt x="13226" y="16524"/>
                      <a:pt x="13226" y="16524"/>
                    </a:cubicBezTo>
                    <a:cubicBezTo>
                      <a:pt x="16532" y="19836"/>
                      <a:pt x="16532" y="19836"/>
                      <a:pt x="16532" y="19836"/>
                    </a:cubicBezTo>
                    <a:cubicBezTo>
                      <a:pt x="16784" y="20088"/>
                      <a:pt x="16784" y="20340"/>
                      <a:pt x="16784" y="20592"/>
                    </a:cubicBezTo>
                    <a:cubicBezTo>
                      <a:pt x="16784" y="21096"/>
                      <a:pt x="16532" y="21600"/>
                      <a:pt x="15742" y="21600"/>
                    </a:cubicBezTo>
                    <a:cubicBezTo>
                      <a:pt x="15490" y="21600"/>
                      <a:pt x="15239" y="21600"/>
                      <a:pt x="15239" y="21348"/>
                    </a:cubicBezTo>
                    <a:cubicBezTo>
                      <a:pt x="11681" y="18072"/>
                      <a:pt x="11681" y="18072"/>
                      <a:pt x="11681" y="18072"/>
                    </a:cubicBezTo>
                    <a:cubicBezTo>
                      <a:pt x="11681" y="20592"/>
                      <a:pt x="11681" y="20592"/>
                      <a:pt x="11681" y="20592"/>
                    </a:cubicBezTo>
                    <a:cubicBezTo>
                      <a:pt x="11681" y="21096"/>
                      <a:pt x="11429" y="21600"/>
                      <a:pt x="10674" y="21600"/>
                    </a:cubicBezTo>
                    <a:cubicBezTo>
                      <a:pt x="10171" y="21600"/>
                      <a:pt x="9668" y="21096"/>
                      <a:pt x="9668" y="20592"/>
                    </a:cubicBezTo>
                    <a:cubicBezTo>
                      <a:pt x="9668" y="18072"/>
                      <a:pt x="9668" y="18072"/>
                      <a:pt x="9668" y="18072"/>
                    </a:cubicBezTo>
                    <a:cubicBezTo>
                      <a:pt x="6361" y="21348"/>
                      <a:pt x="6361" y="21348"/>
                      <a:pt x="6361" y="21348"/>
                    </a:cubicBezTo>
                    <a:cubicBezTo>
                      <a:pt x="6110" y="21600"/>
                      <a:pt x="5858" y="21600"/>
                      <a:pt x="5607" y="21600"/>
                    </a:cubicBezTo>
                    <a:cubicBezTo>
                      <a:pt x="5103" y="21600"/>
                      <a:pt x="4564" y="21096"/>
                      <a:pt x="4564" y="20592"/>
                    </a:cubicBezTo>
                    <a:cubicBezTo>
                      <a:pt x="4564" y="20340"/>
                      <a:pt x="4852" y="20088"/>
                      <a:pt x="5103" y="19836"/>
                    </a:cubicBezTo>
                    <a:cubicBezTo>
                      <a:pt x="8374" y="16524"/>
                      <a:pt x="8374" y="16524"/>
                      <a:pt x="8374" y="16524"/>
                    </a:cubicBezTo>
                    <a:cubicBezTo>
                      <a:pt x="3055" y="16524"/>
                      <a:pt x="3055" y="16524"/>
                      <a:pt x="3055" y="16524"/>
                    </a:cubicBezTo>
                    <a:cubicBezTo>
                      <a:pt x="2300" y="16524"/>
                      <a:pt x="2049" y="16020"/>
                      <a:pt x="2049" y="15516"/>
                    </a:cubicBezTo>
                    <a:cubicBezTo>
                      <a:pt x="2049" y="14472"/>
                      <a:pt x="2049" y="14472"/>
                      <a:pt x="2049" y="14472"/>
                    </a:cubicBezTo>
                    <a:cubicBezTo>
                      <a:pt x="2049" y="9648"/>
                      <a:pt x="2049" y="9648"/>
                      <a:pt x="2049" y="9648"/>
                    </a:cubicBezTo>
                    <a:cubicBezTo>
                      <a:pt x="2049" y="4068"/>
                      <a:pt x="2049" y="4068"/>
                      <a:pt x="2049" y="4068"/>
                    </a:cubicBezTo>
                    <a:cubicBezTo>
                      <a:pt x="1042" y="4068"/>
                      <a:pt x="1042" y="4068"/>
                      <a:pt x="1042" y="4068"/>
                    </a:cubicBezTo>
                    <a:cubicBezTo>
                      <a:pt x="252" y="4068"/>
                      <a:pt x="0" y="3528"/>
                      <a:pt x="0" y="3024"/>
                    </a:cubicBezTo>
                    <a:cubicBezTo>
                      <a:pt x="0" y="2268"/>
                      <a:pt x="252" y="2016"/>
                      <a:pt x="1042" y="2016"/>
                    </a:cubicBezTo>
                    <a:cubicBezTo>
                      <a:pt x="9668" y="2016"/>
                      <a:pt x="9668" y="2016"/>
                      <a:pt x="9668" y="2016"/>
                    </a:cubicBezTo>
                    <a:cubicBezTo>
                      <a:pt x="9668" y="1008"/>
                      <a:pt x="9668" y="1008"/>
                      <a:pt x="9668" y="1008"/>
                    </a:cubicBezTo>
                    <a:cubicBezTo>
                      <a:pt x="9668" y="252"/>
                      <a:pt x="10171" y="0"/>
                      <a:pt x="10674" y="0"/>
                    </a:cubicBezTo>
                    <a:cubicBezTo>
                      <a:pt x="11429" y="0"/>
                      <a:pt x="11681" y="252"/>
                      <a:pt x="11681" y="1008"/>
                    </a:cubicBezTo>
                    <a:cubicBezTo>
                      <a:pt x="11681" y="2016"/>
                      <a:pt x="11681" y="2016"/>
                      <a:pt x="11681" y="2016"/>
                    </a:cubicBezTo>
                    <a:cubicBezTo>
                      <a:pt x="20594" y="2016"/>
                      <a:pt x="20594" y="2016"/>
                      <a:pt x="20594" y="2016"/>
                    </a:cubicBezTo>
                    <a:cubicBezTo>
                      <a:pt x="21097" y="2016"/>
                      <a:pt x="21600" y="2268"/>
                      <a:pt x="21600" y="3024"/>
                    </a:cubicBezTo>
                    <a:cubicBezTo>
                      <a:pt x="21600" y="3528"/>
                      <a:pt x="21097" y="4068"/>
                      <a:pt x="20594" y="4068"/>
                    </a:cubicBezTo>
                    <a:close/>
                    <a:moveTo>
                      <a:pt x="17539" y="8640"/>
                    </a:moveTo>
                    <a:cubicBezTo>
                      <a:pt x="17539" y="7632"/>
                      <a:pt x="17539" y="7632"/>
                      <a:pt x="17539" y="7632"/>
                    </a:cubicBezTo>
                    <a:cubicBezTo>
                      <a:pt x="17539" y="4068"/>
                      <a:pt x="17539" y="4068"/>
                      <a:pt x="17539" y="4068"/>
                    </a:cubicBezTo>
                    <a:cubicBezTo>
                      <a:pt x="4061" y="4068"/>
                      <a:pt x="4061" y="4068"/>
                      <a:pt x="4061" y="4068"/>
                    </a:cubicBezTo>
                    <a:cubicBezTo>
                      <a:pt x="4061" y="7632"/>
                      <a:pt x="4061" y="7632"/>
                      <a:pt x="4061" y="7632"/>
                    </a:cubicBezTo>
                    <a:cubicBezTo>
                      <a:pt x="4061" y="8640"/>
                      <a:pt x="4061" y="8640"/>
                      <a:pt x="4061" y="8640"/>
                    </a:cubicBezTo>
                    <a:cubicBezTo>
                      <a:pt x="4061" y="14472"/>
                      <a:pt x="4061" y="14472"/>
                      <a:pt x="4061" y="14472"/>
                    </a:cubicBezTo>
                    <a:cubicBezTo>
                      <a:pt x="17539" y="14472"/>
                      <a:pt x="17539" y="14472"/>
                      <a:pt x="17539" y="14472"/>
                    </a:cubicBezTo>
                    <a:lnTo>
                      <a:pt x="17539" y="8640"/>
                    </a:ln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spc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42" name="Square">
                <a:extLst>
                  <a:ext uri="{FF2B5EF4-FFF2-40B4-BE49-F238E27FC236}">
                    <a16:creationId xmlns:a16="http://schemas.microsoft.com/office/drawing/2014/main" id="{1F714A5D-7096-6708-6ED0-C4523D779839}"/>
                  </a:ext>
                </a:extLst>
              </p:cNvPr>
              <p:cNvSpPr/>
              <p:nvPr/>
            </p:nvSpPr>
            <p:spPr>
              <a:xfrm>
                <a:off x="814933" y="588415"/>
                <a:ext cx="928439" cy="945975"/>
              </a:xfrm>
              <a:prstGeom prst="rect">
                <a:avLst/>
              </a:prstGeom>
              <a:grpFill/>
              <a:ln w="98425">
                <a:solidFill>
                  <a:schemeClr val="tx1">
                    <a:alpha val="22000"/>
                  </a:schemeClr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spc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978738FB-6B51-097F-0587-8635C943B9EC}"/>
                </a:ext>
              </a:extLst>
            </p:cNvPr>
            <p:cNvSpPr/>
            <p:nvPr/>
          </p:nvSpPr>
          <p:spPr>
            <a:xfrm>
              <a:off x="8185733" y="296761"/>
              <a:ext cx="653555" cy="653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80" y="0"/>
                  </a:moveTo>
                  <a:lnTo>
                    <a:pt x="9180" y="9180"/>
                  </a:lnTo>
                  <a:lnTo>
                    <a:pt x="0" y="9180"/>
                  </a:lnTo>
                  <a:lnTo>
                    <a:pt x="0" y="12420"/>
                  </a:lnTo>
                  <a:lnTo>
                    <a:pt x="9180" y="12420"/>
                  </a:lnTo>
                  <a:lnTo>
                    <a:pt x="9180" y="21600"/>
                  </a:lnTo>
                  <a:lnTo>
                    <a:pt x="12420" y="21600"/>
                  </a:lnTo>
                  <a:lnTo>
                    <a:pt x="12420" y="12420"/>
                  </a:lnTo>
                  <a:lnTo>
                    <a:pt x="21600" y="12420"/>
                  </a:lnTo>
                  <a:lnTo>
                    <a:pt x="21600" y="9180"/>
                  </a:lnTo>
                  <a:lnTo>
                    <a:pt x="12420" y="9180"/>
                  </a:lnTo>
                  <a:lnTo>
                    <a:pt x="12420" y="0"/>
                  </a:lnTo>
                  <a:lnTo>
                    <a:pt x="9180" y="0"/>
                  </a:lnTo>
                  <a:close/>
                </a:path>
              </a:pathLst>
            </a:custGeom>
            <a:solidFill>
              <a:srgbClr val="ED1D24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1" name="TABS SLIDE :">
              <a:extLst>
                <a:ext uri="{FF2B5EF4-FFF2-40B4-BE49-F238E27FC236}">
                  <a16:creationId xmlns:a16="http://schemas.microsoft.com/office/drawing/2014/main" id="{152F1D4E-8A27-55AF-7191-A6D88E1E8B88}"/>
                </a:ext>
              </a:extLst>
            </p:cNvPr>
            <p:cNvSpPr txBox="1"/>
            <p:nvPr/>
          </p:nvSpPr>
          <p:spPr>
            <a:xfrm>
              <a:off x="8921202" y="479115"/>
              <a:ext cx="2311782" cy="2872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>
                <a:lnSpc>
                  <a:spcPct val="100000"/>
                </a:lnSpc>
                <a:defRPr sz="3000" cap="all" spc="0"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all" spc="0" normalizeH="0" baseline="0" noProof="0" dirty="0">
                  <a:ln>
                    <a:noFill/>
                  </a:ln>
                  <a:solidFill>
                    <a:srgbClr val="ED1D24"/>
                  </a:solidFill>
                  <a:effectLst/>
                  <a:uLnTx/>
                  <a:uFillTx/>
                  <a:latin typeface="Montserrat ExtraBold"/>
                  <a:sym typeface="Montserrat ExtraBold"/>
                </a:rPr>
                <a:t>i19</a:t>
              </a:r>
              <a:endParaRPr kumimoji="0" sz="1200" b="0" i="0" u="none" strike="noStrike" kern="0" cap="all" spc="0" normalizeH="0" baseline="0" noProof="0" dirty="0">
                <a:ln>
                  <a:noFill/>
                </a:ln>
                <a:solidFill>
                  <a:srgbClr val="ED1D24"/>
                </a:solidFill>
                <a:effectLst/>
                <a:uLnTx/>
                <a:uFillTx/>
                <a:latin typeface="Montserrat ExtraBold"/>
                <a:sym typeface="Montserrat ExtraBold"/>
              </a:endParaRPr>
            </a:p>
          </p:txBody>
        </p:sp>
        <p:sp>
          <p:nvSpPr>
            <p:cNvPr id="32" name="Strengths">
              <a:extLst>
                <a:ext uri="{FF2B5EF4-FFF2-40B4-BE49-F238E27FC236}">
                  <a16:creationId xmlns:a16="http://schemas.microsoft.com/office/drawing/2014/main" id="{00B2EC38-7303-AAF3-15D6-3520409B182B}"/>
                </a:ext>
              </a:extLst>
            </p:cNvPr>
            <p:cNvSpPr txBox="1"/>
            <p:nvPr/>
          </p:nvSpPr>
          <p:spPr>
            <a:xfrm>
              <a:off x="8810079" y="693140"/>
              <a:ext cx="3148920" cy="96436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 algn="ctr">
                <a:lnSpc>
                  <a:spcPct val="100000"/>
                </a:lnSpc>
                <a:defRPr sz="3000" cap="all" spc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i="1" kern="0" dirty="0">
                  <a:solidFill>
                    <a:schemeClr val="tx1"/>
                  </a:solidFill>
                  <a:latin typeface="Montserrat ExtraBold"/>
                </a:rPr>
                <a:t>Gas Experiments</a:t>
              </a:r>
              <a:endParaRPr kumimoji="0" lang="en-GB" sz="2800" b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 ExtraBold"/>
                <a:sym typeface="Montserrat Extra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483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4">
            <a:extLst>
              <a:ext uri="{FF2B5EF4-FFF2-40B4-BE49-F238E27FC236}">
                <a16:creationId xmlns:a16="http://schemas.microsoft.com/office/drawing/2014/main" id="{A291F897-2B6A-43CE-ECEF-5E209913C9EC}"/>
              </a:ext>
            </a:extLst>
          </p:cNvPr>
          <p:cNvGrpSpPr/>
          <p:nvPr/>
        </p:nvGrpSpPr>
        <p:grpSpPr>
          <a:xfrm>
            <a:off x="1025946" y="1857354"/>
            <a:ext cx="4162425" cy="4038600"/>
            <a:chOff x="226052" y="1462863"/>
            <a:chExt cx="4162425" cy="4038600"/>
          </a:xfrm>
        </p:grpSpPr>
        <p:grpSp>
          <p:nvGrpSpPr>
            <p:cNvPr id="24" name="Group 43">
              <a:extLst>
                <a:ext uri="{FF2B5EF4-FFF2-40B4-BE49-F238E27FC236}">
                  <a16:creationId xmlns:a16="http://schemas.microsoft.com/office/drawing/2014/main" id="{320F0C1B-2F8D-54A0-C098-9E4FEA4D569C}"/>
                </a:ext>
              </a:extLst>
            </p:cNvPr>
            <p:cNvGrpSpPr/>
            <p:nvPr/>
          </p:nvGrpSpPr>
          <p:grpSpPr>
            <a:xfrm>
              <a:off x="854181" y="1669720"/>
              <a:ext cx="3370313" cy="2720587"/>
              <a:chOff x="630888" y="1191235"/>
              <a:chExt cx="3370313" cy="2720587"/>
            </a:xfrm>
          </p:grpSpPr>
          <p:grpSp>
            <p:nvGrpSpPr>
              <p:cNvPr id="34" name="Group 56">
                <a:extLst>
                  <a:ext uri="{FF2B5EF4-FFF2-40B4-BE49-F238E27FC236}">
                    <a16:creationId xmlns:a16="http://schemas.microsoft.com/office/drawing/2014/main" id="{069BBC38-94BE-13CD-2CDF-8989DAB48589}"/>
                  </a:ext>
                </a:extLst>
              </p:cNvPr>
              <p:cNvGrpSpPr/>
              <p:nvPr/>
            </p:nvGrpSpPr>
            <p:grpSpPr>
              <a:xfrm>
                <a:off x="638801" y="1193822"/>
                <a:ext cx="3362400" cy="2718000"/>
                <a:chOff x="1446213" y="3711575"/>
                <a:chExt cx="3373437" cy="2728913"/>
              </a:xfrm>
            </p:grpSpPr>
            <p:sp>
              <p:nvSpPr>
                <p:cNvPr id="38" name="Rectangle 7">
                  <a:extLst>
                    <a:ext uri="{FF2B5EF4-FFF2-40B4-BE49-F238E27FC236}">
                      <a16:creationId xmlns:a16="http://schemas.microsoft.com/office/drawing/2014/main" id="{3796101D-408D-DDB7-222C-5A11DBCD30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6213" y="3711575"/>
                  <a:ext cx="666750" cy="2728913"/>
                </a:xfrm>
                <a:prstGeom prst="rect">
                  <a:avLst/>
                </a:prstGeom>
                <a:solidFill>
                  <a:srgbClr val="EAF1DD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9" name="Rectangle 8">
                  <a:extLst>
                    <a:ext uri="{FF2B5EF4-FFF2-40B4-BE49-F238E27FC236}">
                      <a16:creationId xmlns:a16="http://schemas.microsoft.com/office/drawing/2014/main" id="{70C10CEE-5152-F9AC-84AF-7A0D8BAC34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2963" y="3711575"/>
                  <a:ext cx="1652587" cy="2728913"/>
                </a:xfrm>
                <a:prstGeom prst="rect">
                  <a:avLst/>
                </a:prstGeom>
                <a:solidFill>
                  <a:srgbClr val="DBE5F1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0" name="Rectangle 9">
                  <a:extLst>
                    <a:ext uri="{FF2B5EF4-FFF2-40B4-BE49-F238E27FC236}">
                      <a16:creationId xmlns:a16="http://schemas.microsoft.com/office/drawing/2014/main" id="{1F38D6F8-6D41-6744-86EF-5197D74F1D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65550" y="3711575"/>
                  <a:ext cx="1054100" cy="2728913"/>
                </a:xfrm>
                <a:prstGeom prst="rect">
                  <a:avLst/>
                </a:prstGeom>
                <a:solidFill>
                  <a:srgbClr val="F2DBDB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BE23752-80DE-4DD7-826C-22D32D225BE5}"/>
                  </a:ext>
                </a:extLst>
              </p:cNvPr>
              <p:cNvSpPr txBox="1"/>
              <p:nvPr/>
            </p:nvSpPr>
            <p:spPr>
              <a:xfrm>
                <a:off x="630888" y="1191235"/>
                <a:ext cx="7200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/>
                  <a:t>Solvated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331B39B-2BB1-000C-68D8-D4A8ED20C0E2}"/>
                  </a:ext>
                </a:extLst>
              </p:cNvPr>
              <p:cNvSpPr txBox="1"/>
              <p:nvPr/>
            </p:nvSpPr>
            <p:spPr>
              <a:xfrm>
                <a:off x="1767880" y="1193822"/>
                <a:ext cx="7200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/>
                  <a:t>Vacuum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300FF8-7A42-0EA7-0BF6-842ED874E67F}"/>
                  </a:ext>
                </a:extLst>
              </p:cNvPr>
              <p:cNvSpPr txBox="1"/>
              <p:nvPr/>
            </p:nvSpPr>
            <p:spPr>
              <a:xfrm>
                <a:off x="3073730" y="1193822"/>
                <a:ext cx="89889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/>
                  <a:t>10 bar CO</a:t>
                </a:r>
                <a:r>
                  <a:rPr lang="en-GB" sz="1200" baseline="-25000" dirty="0"/>
                  <a:t>2</a:t>
                </a:r>
                <a:endParaRPr lang="en-GB" sz="1200" dirty="0"/>
              </a:p>
            </p:txBody>
          </p:sp>
        </p:grpSp>
        <p:graphicFrame>
          <p:nvGraphicFramePr>
            <p:cNvPr id="26" name="Chart 25">
              <a:extLst>
                <a:ext uri="{FF2B5EF4-FFF2-40B4-BE49-F238E27FC236}">
                  <a16:creationId xmlns:a16="http://schemas.microsoft.com/office/drawing/2014/main" id="{55CFC6B3-E5FE-3ED3-8AD6-35D36EE4459B}"/>
                </a:ext>
              </a:extLst>
            </p:cNvPr>
            <p:cNvGraphicFramePr/>
            <p:nvPr/>
          </p:nvGraphicFramePr>
          <p:xfrm>
            <a:off x="226052" y="1462863"/>
            <a:ext cx="4162425" cy="4038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pic>
        <p:nvPicPr>
          <p:cNvPr id="41" name="Picture 2" descr="U:\Data\Gas Cell\Manuscript\pictures\7_CO2 in pours green.png">
            <a:extLst>
              <a:ext uri="{FF2B5EF4-FFF2-40B4-BE49-F238E27FC236}">
                <a16:creationId xmlns:a16="http://schemas.microsoft.com/office/drawing/2014/main" id="{01FF100C-5754-F5B1-BC2C-DF0FAD1F3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46" y="1754395"/>
            <a:ext cx="5992778" cy="324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8E567FA-7713-A71E-5CCF-E9B5950D176B}"/>
              </a:ext>
            </a:extLst>
          </p:cNvPr>
          <p:cNvGrpSpPr/>
          <p:nvPr/>
        </p:nvGrpSpPr>
        <p:grpSpPr>
          <a:xfrm>
            <a:off x="422748" y="100229"/>
            <a:ext cx="4376464" cy="1360746"/>
            <a:chOff x="7582535" y="296761"/>
            <a:chExt cx="4376464" cy="136074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B6A5D62-67FD-7E64-9160-631ECF973A9A}"/>
                </a:ext>
              </a:extLst>
            </p:cNvPr>
            <p:cNvGrpSpPr/>
            <p:nvPr/>
          </p:nvGrpSpPr>
          <p:grpSpPr>
            <a:xfrm>
              <a:off x="7582535" y="622744"/>
              <a:ext cx="928439" cy="945975"/>
              <a:chOff x="814933" y="588415"/>
              <a:chExt cx="928439" cy="945975"/>
            </a:xfrm>
            <a:noFill/>
          </p:grpSpPr>
          <p:sp>
            <p:nvSpPr>
              <p:cNvPr id="12" name="Shape">
                <a:extLst>
                  <a:ext uri="{FF2B5EF4-FFF2-40B4-BE49-F238E27FC236}">
                    <a16:creationId xmlns:a16="http://schemas.microsoft.com/office/drawing/2014/main" id="{697B4673-5B59-C55E-F194-70B171DDB184}"/>
                  </a:ext>
                </a:extLst>
              </p:cNvPr>
              <p:cNvSpPr/>
              <p:nvPr/>
            </p:nvSpPr>
            <p:spPr>
              <a:xfrm>
                <a:off x="933953" y="1083878"/>
                <a:ext cx="345199" cy="3427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94" y="4068"/>
                    </a:moveTo>
                    <a:cubicBezTo>
                      <a:pt x="19551" y="4068"/>
                      <a:pt x="19551" y="4068"/>
                      <a:pt x="19551" y="4068"/>
                    </a:cubicBezTo>
                    <a:cubicBezTo>
                      <a:pt x="19551" y="9648"/>
                      <a:pt x="19551" y="9648"/>
                      <a:pt x="19551" y="9648"/>
                    </a:cubicBezTo>
                    <a:cubicBezTo>
                      <a:pt x="19551" y="14472"/>
                      <a:pt x="19551" y="14472"/>
                      <a:pt x="19551" y="14472"/>
                    </a:cubicBezTo>
                    <a:cubicBezTo>
                      <a:pt x="19551" y="15516"/>
                      <a:pt x="19551" y="15516"/>
                      <a:pt x="19551" y="15516"/>
                    </a:cubicBezTo>
                    <a:cubicBezTo>
                      <a:pt x="19551" y="16020"/>
                      <a:pt x="19048" y="16524"/>
                      <a:pt x="18545" y="16524"/>
                    </a:cubicBezTo>
                    <a:cubicBezTo>
                      <a:pt x="13226" y="16524"/>
                      <a:pt x="13226" y="16524"/>
                      <a:pt x="13226" y="16524"/>
                    </a:cubicBezTo>
                    <a:cubicBezTo>
                      <a:pt x="16532" y="19836"/>
                      <a:pt x="16532" y="19836"/>
                      <a:pt x="16532" y="19836"/>
                    </a:cubicBezTo>
                    <a:cubicBezTo>
                      <a:pt x="16784" y="20088"/>
                      <a:pt x="16784" y="20340"/>
                      <a:pt x="16784" y="20592"/>
                    </a:cubicBezTo>
                    <a:cubicBezTo>
                      <a:pt x="16784" y="21096"/>
                      <a:pt x="16532" y="21600"/>
                      <a:pt x="15742" y="21600"/>
                    </a:cubicBezTo>
                    <a:cubicBezTo>
                      <a:pt x="15490" y="21600"/>
                      <a:pt x="15239" y="21600"/>
                      <a:pt x="15239" y="21348"/>
                    </a:cubicBezTo>
                    <a:cubicBezTo>
                      <a:pt x="11681" y="18072"/>
                      <a:pt x="11681" y="18072"/>
                      <a:pt x="11681" y="18072"/>
                    </a:cubicBezTo>
                    <a:cubicBezTo>
                      <a:pt x="11681" y="20592"/>
                      <a:pt x="11681" y="20592"/>
                      <a:pt x="11681" y="20592"/>
                    </a:cubicBezTo>
                    <a:cubicBezTo>
                      <a:pt x="11681" y="21096"/>
                      <a:pt x="11429" y="21600"/>
                      <a:pt x="10674" y="21600"/>
                    </a:cubicBezTo>
                    <a:cubicBezTo>
                      <a:pt x="10171" y="21600"/>
                      <a:pt x="9668" y="21096"/>
                      <a:pt x="9668" y="20592"/>
                    </a:cubicBezTo>
                    <a:cubicBezTo>
                      <a:pt x="9668" y="18072"/>
                      <a:pt x="9668" y="18072"/>
                      <a:pt x="9668" y="18072"/>
                    </a:cubicBezTo>
                    <a:cubicBezTo>
                      <a:pt x="6361" y="21348"/>
                      <a:pt x="6361" y="21348"/>
                      <a:pt x="6361" y="21348"/>
                    </a:cubicBezTo>
                    <a:cubicBezTo>
                      <a:pt x="6110" y="21600"/>
                      <a:pt x="5858" y="21600"/>
                      <a:pt x="5607" y="21600"/>
                    </a:cubicBezTo>
                    <a:cubicBezTo>
                      <a:pt x="5103" y="21600"/>
                      <a:pt x="4564" y="21096"/>
                      <a:pt x="4564" y="20592"/>
                    </a:cubicBezTo>
                    <a:cubicBezTo>
                      <a:pt x="4564" y="20340"/>
                      <a:pt x="4852" y="20088"/>
                      <a:pt x="5103" y="19836"/>
                    </a:cubicBezTo>
                    <a:cubicBezTo>
                      <a:pt x="8374" y="16524"/>
                      <a:pt x="8374" y="16524"/>
                      <a:pt x="8374" y="16524"/>
                    </a:cubicBezTo>
                    <a:cubicBezTo>
                      <a:pt x="3055" y="16524"/>
                      <a:pt x="3055" y="16524"/>
                      <a:pt x="3055" y="16524"/>
                    </a:cubicBezTo>
                    <a:cubicBezTo>
                      <a:pt x="2300" y="16524"/>
                      <a:pt x="2049" y="16020"/>
                      <a:pt x="2049" y="15516"/>
                    </a:cubicBezTo>
                    <a:cubicBezTo>
                      <a:pt x="2049" y="14472"/>
                      <a:pt x="2049" y="14472"/>
                      <a:pt x="2049" y="14472"/>
                    </a:cubicBezTo>
                    <a:cubicBezTo>
                      <a:pt x="2049" y="9648"/>
                      <a:pt x="2049" y="9648"/>
                      <a:pt x="2049" y="9648"/>
                    </a:cubicBezTo>
                    <a:cubicBezTo>
                      <a:pt x="2049" y="4068"/>
                      <a:pt x="2049" y="4068"/>
                      <a:pt x="2049" y="4068"/>
                    </a:cubicBezTo>
                    <a:cubicBezTo>
                      <a:pt x="1042" y="4068"/>
                      <a:pt x="1042" y="4068"/>
                      <a:pt x="1042" y="4068"/>
                    </a:cubicBezTo>
                    <a:cubicBezTo>
                      <a:pt x="252" y="4068"/>
                      <a:pt x="0" y="3528"/>
                      <a:pt x="0" y="3024"/>
                    </a:cubicBezTo>
                    <a:cubicBezTo>
                      <a:pt x="0" y="2268"/>
                      <a:pt x="252" y="2016"/>
                      <a:pt x="1042" y="2016"/>
                    </a:cubicBezTo>
                    <a:cubicBezTo>
                      <a:pt x="9668" y="2016"/>
                      <a:pt x="9668" y="2016"/>
                      <a:pt x="9668" y="2016"/>
                    </a:cubicBezTo>
                    <a:cubicBezTo>
                      <a:pt x="9668" y="1008"/>
                      <a:pt x="9668" y="1008"/>
                      <a:pt x="9668" y="1008"/>
                    </a:cubicBezTo>
                    <a:cubicBezTo>
                      <a:pt x="9668" y="252"/>
                      <a:pt x="10171" y="0"/>
                      <a:pt x="10674" y="0"/>
                    </a:cubicBezTo>
                    <a:cubicBezTo>
                      <a:pt x="11429" y="0"/>
                      <a:pt x="11681" y="252"/>
                      <a:pt x="11681" y="1008"/>
                    </a:cubicBezTo>
                    <a:cubicBezTo>
                      <a:pt x="11681" y="2016"/>
                      <a:pt x="11681" y="2016"/>
                      <a:pt x="11681" y="2016"/>
                    </a:cubicBezTo>
                    <a:cubicBezTo>
                      <a:pt x="20594" y="2016"/>
                      <a:pt x="20594" y="2016"/>
                      <a:pt x="20594" y="2016"/>
                    </a:cubicBezTo>
                    <a:cubicBezTo>
                      <a:pt x="21097" y="2016"/>
                      <a:pt x="21600" y="2268"/>
                      <a:pt x="21600" y="3024"/>
                    </a:cubicBezTo>
                    <a:cubicBezTo>
                      <a:pt x="21600" y="3528"/>
                      <a:pt x="21097" y="4068"/>
                      <a:pt x="20594" y="4068"/>
                    </a:cubicBezTo>
                    <a:close/>
                    <a:moveTo>
                      <a:pt x="17539" y="8640"/>
                    </a:moveTo>
                    <a:cubicBezTo>
                      <a:pt x="17539" y="7632"/>
                      <a:pt x="17539" y="7632"/>
                      <a:pt x="17539" y="7632"/>
                    </a:cubicBezTo>
                    <a:cubicBezTo>
                      <a:pt x="17539" y="4068"/>
                      <a:pt x="17539" y="4068"/>
                      <a:pt x="17539" y="4068"/>
                    </a:cubicBezTo>
                    <a:cubicBezTo>
                      <a:pt x="4061" y="4068"/>
                      <a:pt x="4061" y="4068"/>
                      <a:pt x="4061" y="4068"/>
                    </a:cubicBezTo>
                    <a:cubicBezTo>
                      <a:pt x="4061" y="7632"/>
                      <a:pt x="4061" y="7632"/>
                      <a:pt x="4061" y="7632"/>
                    </a:cubicBezTo>
                    <a:cubicBezTo>
                      <a:pt x="4061" y="8640"/>
                      <a:pt x="4061" y="8640"/>
                      <a:pt x="4061" y="8640"/>
                    </a:cubicBezTo>
                    <a:cubicBezTo>
                      <a:pt x="4061" y="14472"/>
                      <a:pt x="4061" y="14472"/>
                      <a:pt x="4061" y="14472"/>
                    </a:cubicBezTo>
                    <a:cubicBezTo>
                      <a:pt x="17539" y="14472"/>
                      <a:pt x="17539" y="14472"/>
                      <a:pt x="17539" y="14472"/>
                    </a:cubicBezTo>
                    <a:lnTo>
                      <a:pt x="17539" y="8640"/>
                    </a:ln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spc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25" name="Square">
                <a:extLst>
                  <a:ext uri="{FF2B5EF4-FFF2-40B4-BE49-F238E27FC236}">
                    <a16:creationId xmlns:a16="http://schemas.microsoft.com/office/drawing/2014/main" id="{9A378F1B-C4B5-F736-8EB6-982D50518E9F}"/>
                  </a:ext>
                </a:extLst>
              </p:cNvPr>
              <p:cNvSpPr/>
              <p:nvPr/>
            </p:nvSpPr>
            <p:spPr>
              <a:xfrm>
                <a:off x="814933" y="588415"/>
                <a:ext cx="928439" cy="945975"/>
              </a:xfrm>
              <a:prstGeom prst="rect">
                <a:avLst/>
              </a:prstGeom>
              <a:grpFill/>
              <a:ln w="98425">
                <a:solidFill>
                  <a:schemeClr val="tx1">
                    <a:alpha val="22000"/>
                  </a:schemeClr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spc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05779700-D1BB-BC0A-4CAA-C9DA65353DEA}"/>
                </a:ext>
              </a:extLst>
            </p:cNvPr>
            <p:cNvSpPr/>
            <p:nvPr/>
          </p:nvSpPr>
          <p:spPr>
            <a:xfrm>
              <a:off x="8185733" y="296761"/>
              <a:ext cx="653555" cy="653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80" y="0"/>
                  </a:moveTo>
                  <a:lnTo>
                    <a:pt x="9180" y="9180"/>
                  </a:lnTo>
                  <a:lnTo>
                    <a:pt x="0" y="9180"/>
                  </a:lnTo>
                  <a:lnTo>
                    <a:pt x="0" y="12420"/>
                  </a:lnTo>
                  <a:lnTo>
                    <a:pt x="9180" y="12420"/>
                  </a:lnTo>
                  <a:lnTo>
                    <a:pt x="9180" y="21600"/>
                  </a:lnTo>
                  <a:lnTo>
                    <a:pt x="12420" y="21600"/>
                  </a:lnTo>
                  <a:lnTo>
                    <a:pt x="12420" y="12420"/>
                  </a:lnTo>
                  <a:lnTo>
                    <a:pt x="21600" y="12420"/>
                  </a:lnTo>
                  <a:lnTo>
                    <a:pt x="21600" y="9180"/>
                  </a:lnTo>
                  <a:lnTo>
                    <a:pt x="12420" y="9180"/>
                  </a:lnTo>
                  <a:lnTo>
                    <a:pt x="12420" y="0"/>
                  </a:lnTo>
                  <a:lnTo>
                    <a:pt x="9180" y="0"/>
                  </a:lnTo>
                  <a:close/>
                </a:path>
              </a:pathLst>
            </a:custGeom>
            <a:solidFill>
              <a:srgbClr val="ED1D24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0" name="TABS SLIDE :">
              <a:extLst>
                <a:ext uri="{FF2B5EF4-FFF2-40B4-BE49-F238E27FC236}">
                  <a16:creationId xmlns:a16="http://schemas.microsoft.com/office/drawing/2014/main" id="{128F2C4A-98AC-5718-397F-F6EE5132FE9D}"/>
                </a:ext>
              </a:extLst>
            </p:cNvPr>
            <p:cNvSpPr txBox="1"/>
            <p:nvPr/>
          </p:nvSpPr>
          <p:spPr>
            <a:xfrm>
              <a:off x="8921202" y="479115"/>
              <a:ext cx="2311782" cy="2872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>
                <a:lnSpc>
                  <a:spcPct val="100000"/>
                </a:lnSpc>
                <a:defRPr sz="3000" cap="all" spc="0"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all" spc="0" normalizeH="0" baseline="0" noProof="0" dirty="0">
                  <a:ln>
                    <a:noFill/>
                  </a:ln>
                  <a:solidFill>
                    <a:srgbClr val="ED1D24"/>
                  </a:solidFill>
                  <a:effectLst/>
                  <a:uLnTx/>
                  <a:uFillTx/>
                  <a:latin typeface="Montserrat ExtraBold"/>
                  <a:sym typeface="Montserrat ExtraBold"/>
                </a:rPr>
                <a:t>i19</a:t>
              </a:r>
              <a:endParaRPr kumimoji="0" sz="1200" b="0" i="0" u="none" strike="noStrike" kern="0" cap="all" spc="0" normalizeH="0" baseline="0" noProof="0" dirty="0">
                <a:ln>
                  <a:noFill/>
                </a:ln>
                <a:solidFill>
                  <a:srgbClr val="ED1D24"/>
                </a:solidFill>
                <a:effectLst/>
                <a:uLnTx/>
                <a:uFillTx/>
                <a:latin typeface="Montserrat ExtraBold"/>
                <a:sym typeface="Montserrat ExtraBold"/>
              </a:endParaRPr>
            </a:p>
          </p:txBody>
        </p:sp>
        <p:sp>
          <p:nvSpPr>
            <p:cNvPr id="11" name="Strengths">
              <a:extLst>
                <a:ext uri="{FF2B5EF4-FFF2-40B4-BE49-F238E27FC236}">
                  <a16:creationId xmlns:a16="http://schemas.microsoft.com/office/drawing/2014/main" id="{8963818C-3AB5-3871-CC5D-2EDF84CAC7B3}"/>
                </a:ext>
              </a:extLst>
            </p:cNvPr>
            <p:cNvSpPr txBox="1"/>
            <p:nvPr/>
          </p:nvSpPr>
          <p:spPr>
            <a:xfrm>
              <a:off x="8810079" y="693140"/>
              <a:ext cx="3148920" cy="96436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 algn="ctr">
                <a:lnSpc>
                  <a:spcPct val="100000"/>
                </a:lnSpc>
                <a:defRPr sz="3000" cap="all" spc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i="1" kern="0" dirty="0">
                  <a:solidFill>
                    <a:schemeClr val="tx1"/>
                  </a:solidFill>
                  <a:latin typeface="Montserrat ExtraBold"/>
                </a:rPr>
                <a:t>Gas Experiments</a:t>
              </a:r>
              <a:endParaRPr kumimoji="0" lang="en-GB" sz="2800" b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 ExtraBold"/>
                <a:sym typeface="Montserrat Extra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3322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51DBDF44-FE60-16EA-E704-F3F242CFE284}"/>
              </a:ext>
            </a:extLst>
          </p:cNvPr>
          <p:cNvGrpSpPr/>
          <p:nvPr/>
        </p:nvGrpSpPr>
        <p:grpSpPr>
          <a:xfrm>
            <a:off x="422748" y="100229"/>
            <a:ext cx="4376464" cy="1360746"/>
            <a:chOff x="7582535" y="296761"/>
            <a:chExt cx="4376464" cy="136074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6FF42DF-E385-4601-E2D4-9B53EAA3349C}"/>
                </a:ext>
              </a:extLst>
            </p:cNvPr>
            <p:cNvGrpSpPr/>
            <p:nvPr/>
          </p:nvGrpSpPr>
          <p:grpSpPr>
            <a:xfrm>
              <a:off x="7582535" y="622744"/>
              <a:ext cx="928439" cy="945975"/>
              <a:chOff x="814933" y="588415"/>
              <a:chExt cx="928439" cy="945975"/>
            </a:xfrm>
            <a:noFill/>
          </p:grpSpPr>
          <p:sp>
            <p:nvSpPr>
              <p:cNvPr id="27" name="Shape">
                <a:extLst>
                  <a:ext uri="{FF2B5EF4-FFF2-40B4-BE49-F238E27FC236}">
                    <a16:creationId xmlns:a16="http://schemas.microsoft.com/office/drawing/2014/main" id="{275A0807-F5F4-7816-6B6C-CB64D09EF98A}"/>
                  </a:ext>
                </a:extLst>
              </p:cNvPr>
              <p:cNvSpPr/>
              <p:nvPr/>
            </p:nvSpPr>
            <p:spPr>
              <a:xfrm>
                <a:off x="933953" y="1083878"/>
                <a:ext cx="345199" cy="3427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94" y="4068"/>
                    </a:moveTo>
                    <a:cubicBezTo>
                      <a:pt x="19551" y="4068"/>
                      <a:pt x="19551" y="4068"/>
                      <a:pt x="19551" y="4068"/>
                    </a:cubicBezTo>
                    <a:cubicBezTo>
                      <a:pt x="19551" y="9648"/>
                      <a:pt x="19551" y="9648"/>
                      <a:pt x="19551" y="9648"/>
                    </a:cubicBezTo>
                    <a:cubicBezTo>
                      <a:pt x="19551" y="14472"/>
                      <a:pt x="19551" y="14472"/>
                      <a:pt x="19551" y="14472"/>
                    </a:cubicBezTo>
                    <a:cubicBezTo>
                      <a:pt x="19551" y="15516"/>
                      <a:pt x="19551" y="15516"/>
                      <a:pt x="19551" y="15516"/>
                    </a:cubicBezTo>
                    <a:cubicBezTo>
                      <a:pt x="19551" y="16020"/>
                      <a:pt x="19048" y="16524"/>
                      <a:pt x="18545" y="16524"/>
                    </a:cubicBezTo>
                    <a:cubicBezTo>
                      <a:pt x="13226" y="16524"/>
                      <a:pt x="13226" y="16524"/>
                      <a:pt x="13226" y="16524"/>
                    </a:cubicBezTo>
                    <a:cubicBezTo>
                      <a:pt x="16532" y="19836"/>
                      <a:pt x="16532" y="19836"/>
                      <a:pt x="16532" y="19836"/>
                    </a:cubicBezTo>
                    <a:cubicBezTo>
                      <a:pt x="16784" y="20088"/>
                      <a:pt x="16784" y="20340"/>
                      <a:pt x="16784" y="20592"/>
                    </a:cubicBezTo>
                    <a:cubicBezTo>
                      <a:pt x="16784" y="21096"/>
                      <a:pt x="16532" y="21600"/>
                      <a:pt x="15742" y="21600"/>
                    </a:cubicBezTo>
                    <a:cubicBezTo>
                      <a:pt x="15490" y="21600"/>
                      <a:pt x="15239" y="21600"/>
                      <a:pt x="15239" y="21348"/>
                    </a:cubicBezTo>
                    <a:cubicBezTo>
                      <a:pt x="11681" y="18072"/>
                      <a:pt x="11681" y="18072"/>
                      <a:pt x="11681" y="18072"/>
                    </a:cubicBezTo>
                    <a:cubicBezTo>
                      <a:pt x="11681" y="20592"/>
                      <a:pt x="11681" y="20592"/>
                      <a:pt x="11681" y="20592"/>
                    </a:cubicBezTo>
                    <a:cubicBezTo>
                      <a:pt x="11681" y="21096"/>
                      <a:pt x="11429" y="21600"/>
                      <a:pt x="10674" y="21600"/>
                    </a:cubicBezTo>
                    <a:cubicBezTo>
                      <a:pt x="10171" y="21600"/>
                      <a:pt x="9668" y="21096"/>
                      <a:pt x="9668" y="20592"/>
                    </a:cubicBezTo>
                    <a:cubicBezTo>
                      <a:pt x="9668" y="18072"/>
                      <a:pt x="9668" y="18072"/>
                      <a:pt x="9668" y="18072"/>
                    </a:cubicBezTo>
                    <a:cubicBezTo>
                      <a:pt x="6361" y="21348"/>
                      <a:pt x="6361" y="21348"/>
                      <a:pt x="6361" y="21348"/>
                    </a:cubicBezTo>
                    <a:cubicBezTo>
                      <a:pt x="6110" y="21600"/>
                      <a:pt x="5858" y="21600"/>
                      <a:pt x="5607" y="21600"/>
                    </a:cubicBezTo>
                    <a:cubicBezTo>
                      <a:pt x="5103" y="21600"/>
                      <a:pt x="4564" y="21096"/>
                      <a:pt x="4564" y="20592"/>
                    </a:cubicBezTo>
                    <a:cubicBezTo>
                      <a:pt x="4564" y="20340"/>
                      <a:pt x="4852" y="20088"/>
                      <a:pt x="5103" y="19836"/>
                    </a:cubicBezTo>
                    <a:cubicBezTo>
                      <a:pt x="8374" y="16524"/>
                      <a:pt x="8374" y="16524"/>
                      <a:pt x="8374" y="16524"/>
                    </a:cubicBezTo>
                    <a:cubicBezTo>
                      <a:pt x="3055" y="16524"/>
                      <a:pt x="3055" y="16524"/>
                      <a:pt x="3055" y="16524"/>
                    </a:cubicBezTo>
                    <a:cubicBezTo>
                      <a:pt x="2300" y="16524"/>
                      <a:pt x="2049" y="16020"/>
                      <a:pt x="2049" y="15516"/>
                    </a:cubicBezTo>
                    <a:cubicBezTo>
                      <a:pt x="2049" y="14472"/>
                      <a:pt x="2049" y="14472"/>
                      <a:pt x="2049" y="14472"/>
                    </a:cubicBezTo>
                    <a:cubicBezTo>
                      <a:pt x="2049" y="9648"/>
                      <a:pt x="2049" y="9648"/>
                      <a:pt x="2049" y="9648"/>
                    </a:cubicBezTo>
                    <a:cubicBezTo>
                      <a:pt x="2049" y="4068"/>
                      <a:pt x="2049" y="4068"/>
                      <a:pt x="2049" y="4068"/>
                    </a:cubicBezTo>
                    <a:cubicBezTo>
                      <a:pt x="1042" y="4068"/>
                      <a:pt x="1042" y="4068"/>
                      <a:pt x="1042" y="4068"/>
                    </a:cubicBezTo>
                    <a:cubicBezTo>
                      <a:pt x="252" y="4068"/>
                      <a:pt x="0" y="3528"/>
                      <a:pt x="0" y="3024"/>
                    </a:cubicBezTo>
                    <a:cubicBezTo>
                      <a:pt x="0" y="2268"/>
                      <a:pt x="252" y="2016"/>
                      <a:pt x="1042" y="2016"/>
                    </a:cubicBezTo>
                    <a:cubicBezTo>
                      <a:pt x="9668" y="2016"/>
                      <a:pt x="9668" y="2016"/>
                      <a:pt x="9668" y="2016"/>
                    </a:cubicBezTo>
                    <a:cubicBezTo>
                      <a:pt x="9668" y="1008"/>
                      <a:pt x="9668" y="1008"/>
                      <a:pt x="9668" y="1008"/>
                    </a:cubicBezTo>
                    <a:cubicBezTo>
                      <a:pt x="9668" y="252"/>
                      <a:pt x="10171" y="0"/>
                      <a:pt x="10674" y="0"/>
                    </a:cubicBezTo>
                    <a:cubicBezTo>
                      <a:pt x="11429" y="0"/>
                      <a:pt x="11681" y="252"/>
                      <a:pt x="11681" y="1008"/>
                    </a:cubicBezTo>
                    <a:cubicBezTo>
                      <a:pt x="11681" y="2016"/>
                      <a:pt x="11681" y="2016"/>
                      <a:pt x="11681" y="2016"/>
                    </a:cubicBezTo>
                    <a:cubicBezTo>
                      <a:pt x="20594" y="2016"/>
                      <a:pt x="20594" y="2016"/>
                      <a:pt x="20594" y="2016"/>
                    </a:cubicBezTo>
                    <a:cubicBezTo>
                      <a:pt x="21097" y="2016"/>
                      <a:pt x="21600" y="2268"/>
                      <a:pt x="21600" y="3024"/>
                    </a:cubicBezTo>
                    <a:cubicBezTo>
                      <a:pt x="21600" y="3528"/>
                      <a:pt x="21097" y="4068"/>
                      <a:pt x="20594" y="4068"/>
                    </a:cubicBezTo>
                    <a:close/>
                    <a:moveTo>
                      <a:pt x="17539" y="8640"/>
                    </a:moveTo>
                    <a:cubicBezTo>
                      <a:pt x="17539" y="7632"/>
                      <a:pt x="17539" y="7632"/>
                      <a:pt x="17539" y="7632"/>
                    </a:cubicBezTo>
                    <a:cubicBezTo>
                      <a:pt x="17539" y="4068"/>
                      <a:pt x="17539" y="4068"/>
                      <a:pt x="17539" y="4068"/>
                    </a:cubicBezTo>
                    <a:cubicBezTo>
                      <a:pt x="4061" y="4068"/>
                      <a:pt x="4061" y="4068"/>
                      <a:pt x="4061" y="4068"/>
                    </a:cubicBezTo>
                    <a:cubicBezTo>
                      <a:pt x="4061" y="7632"/>
                      <a:pt x="4061" y="7632"/>
                      <a:pt x="4061" y="7632"/>
                    </a:cubicBezTo>
                    <a:cubicBezTo>
                      <a:pt x="4061" y="8640"/>
                      <a:pt x="4061" y="8640"/>
                      <a:pt x="4061" y="8640"/>
                    </a:cubicBezTo>
                    <a:cubicBezTo>
                      <a:pt x="4061" y="14472"/>
                      <a:pt x="4061" y="14472"/>
                      <a:pt x="4061" y="14472"/>
                    </a:cubicBezTo>
                    <a:cubicBezTo>
                      <a:pt x="17539" y="14472"/>
                      <a:pt x="17539" y="14472"/>
                      <a:pt x="17539" y="14472"/>
                    </a:cubicBezTo>
                    <a:lnTo>
                      <a:pt x="17539" y="8640"/>
                    </a:ln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spc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28" name="Square">
                <a:extLst>
                  <a:ext uri="{FF2B5EF4-FFF2-40B4-BE49-F238E27FC236}">
                    <a16:creationId xmlns:a16="http://schemas.microsoft.com/office/drawing/2014/main" id="{75107779-1D63-D9E8-DE16-AB62552E7F92}"/>
                  </a:ext>
                </a:extLst>
              </p:cNvPr>
              <p:cNvSpPr/>
              <p:nvPr/>
            </p:nvSpPr>
            <p:spPr>
              <a:xfrm>
                <a:off x="814933" y="588415"/>
                <a:ext cx="928439" cy="945975"/>
              </a:xfrm>
              <a:prstGeom prst="rect">
                <a:avLst/>
              </a:prstGeom>
              <a:grpFill/>
              <a:ln w="98425">
                <a:solidFill>
                  <a:schemeClr val="tx1">
                    <a:alpha val="22000"/>
                  </a:schemeClr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spc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17DD51CB-349F-72E0-9BAD-CBA1B3298634}"/>
                </a:ext>
              </a:extLst>
            </p:cNvPr>
            <p:cNvSpPr/>
            <p:nvPr/>
          </p:nvSpPr>
          <p:spPr>
            <a:xfrm>
              <a:off x="8185733" y="296761"/>
              <a:ext cx="653555" cy="653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80" y="0"/>
                  </a:moveTo>
                  <a:lnTo>
                    <a:pt x="9180" y="9180"/>
                  </a:lnTo>
                  <a:lnTo>
                    <a:pt x="0" y="9180"/>
                  </a:lnTo>
                  <a:lnTo>
                    <a:pt x="0" y="12420"/>
                  </a:lnTo>
                  <a:lnTo>
                    <a:pt x="9180" y="12420"/>
                  </a:lnTo>
                  <a:lnTo>
                    <a:pt x="9180" y="21600"/>
                  </a:lnTo>
                  <a:lnTo>
                    <a:pt x="12420" y="21600"/>
                  </a:lnTo>
                  <a:lnTo>
                    <a:pt x="12420" y="12420"/>
                  </a:lnTo>
                  <a:lnTo>
                    <a:pt x="21600" y="12420"/>
                  </a:lnTo>
                  <a:lnTo>
                    <a:pt x="21600" y="9180"/>
                  </a:lnTo>
                  <a:lnTo>
                    <a:pt x="12420" y="9180"/>
                  </a:lnTo>
                  <a:lnTo>
                    <a:pt x="12420" y="0"/>
                  </a:lnTo>
                  <a:lnTo>
                    <a:pt x="9180" y="0"/>
                  </a:lnTo>
                  <a:close/>
                </a:path>
              </a:pathLst>
            </a:custGeom>
            <a:solidFill>
              <a:srgbClr val="ED1D24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5" name="TABS SLIDE :">
              <a:extLst>
                <a:ext uri="{FF2B5EF4-FFF2-40B4-BE49-F238E27FC236}">
                  <a16:creationId xmlns:a16="http://schemas.microsoft.com/office/drawing/2014/main" id="{47AE22A3-E7CD-DC05-BD25-19E2FC4EA81E}"/>
                </a:ext>
              </a:extLst>
            </p:cNvPr>
            <p:cNvSpPr txBox="1"/>
            <p:nvPr/>
          </p:nvSpPr>
          <p:spPr>
            <a:xfrm>
              <a:off x="8921202" y="479115"/>
              <a:ext cx="2311782" cy="2872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>
                <a:lnSpc>
                  <a:spcPct val="100000"/>
                </a:lnSpc>
                <a:defRPr sz="3000" cap="all" spc="0"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all" spc="0" normalizeH="0" baseline="0" noProof="0" dirty="0">
                  <a:ln>
                    <a:noFill/>
                  </a:ln>
                  <a:solidFill>
                    <a:srgbClr val="ED1D24"/>
                  </a:solidFill>
                  <a:effectLst/>
                  <a:uLnTx/>
                  <a:uFillTx/>
                  <a:latin typeface="Montserrat ExtraBold"/>
                  <a:sym typeface="Montserrat ExtraBold"/>
                </a:rPr>
                <a:t>EH2:</a:t>
              </a:r>
              <a:endParaRPr kumimoji="0" sz="1200" b="0" i="0" u="none" strike="noStrike" kern="0" cap="all" spc="0" normalizeH="0" baseline="0" noProof="0" dirty="0">
                <a:ln>
                  <a:noFill/>
                </a:ln>
                <a:solidFill>
                  <a:srgbClr val="ED1D24"/>
                </a:solidFill>
                <a:effectLst/>
                <a:uLnTx/>
                <a:uFillTx/>
                <a:latin typeface="Montserrat ExtraBold"/>
                <a:sym typeface="Montserrat ExtraBold"/>
              </a:endParaRPr>
            </a:p>
          </p:txBody>
        </p:sp>
        <p:sp>
          <p:nvSpPr>
            <p:cNvPr id="26" name="Strengths">
              <a:extLst>
                <a:ext uri="{FF2B5EF4-FFF2-40B4-BE49-F238E27FC236}">
                  <a16:creationId xmlns:a16="http://schemas.microsoft.com/office/drawing/2014/main" id="{C7677FDA-31EF-A491-A2B4-5CF5CC0BEC09}"/>
                </a:ext>
              </a:extLst>
            </p:cNvPr>
            <p:cNvSpPr txBox="1"/>
            <p:nvPr/>
          </p:nvSpPr>
          <p:spPr>
            <a:xfrm>
              <a:off x="8810079" y="693140"/>
              <a:ext cx="3148920" cy="96436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 algn="ctr">
                <a:lnSpc>
                  <a:spcPct val="100000"/>
                </a:lnSpc>
                <a:defRPr sz="3000" cap="all" spc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i="1" kern="0" dirty="0">
                  <a:solidFill>
                    <a:schemeClr val="tx1"/>
                  </a:solidFill>
                  <a:latin typeface="Montserrat ExtraBold"/>
                </a:rPr>
                <a:t>Serial</a:t>
              </a:r>
              <a:endParaRPr kumimoji="0" lang="en-GB" sz="2800" b="0" i="1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 ExtraBold"/>
                <a:sym typeface="Montserrat ExtraBold"/>
              </a:endParaRPr>
            </a:p>
            <a:p>
              <a:pPr algn="l" defTabSz="825500" hangingPunct="0">
                <a:defRPr/>
              </a:pPr>
              <a:r>
                <a:rPr lang="en-GB" sz="2800" i="1" kern="0" dirty="0">
                  <a:solidFill>
                    <a:schemeClr val="tx1"/>
                  </a:solidFill>
                  <a:latin typeface="Montserrat ExtraBold"/>
                </a:rPr>
                <a:t>GAS </a:t>
              </a:r>
              <a:r>
                <a:rPr lang="en-GB" sz="2800" i="1" kern="0" dirty="0" err="1">
                  <a:solidFill>
                    <a:schemeClr val="tx1"/>
                  </a:solidFill>
                  <a:latin typeface="Montserrat ExtraBold"/>
                </a:rPr>
                <a:t>cELL</a:t>
              </a:r>
              <a:endParaRPr kumimoji="0" lang="en-GB" sz="2800" b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 ExtraBold"/>
                <a:sym typeface="Montserrat ExtraBold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38B34DE-4DA0-3229-6879-FEDABD0F27F5}"/>
              </a:ext>
            </a:extLst>
          </p:cNvPr>
          <p:cNvGrpSpPr/>
          <p:nvPr/>
        </p:nvGrpSpPr>
        <p:grpSpPr>
          <a:xfrm>
            <a:off x="6947264" y="2265661"/>
            <a:ext cx="5265935" cy="3713583"/>
            <a:chOff x="265755" y="0"/>
            <a:chExt cx="6653381" cy="44208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905C7CF-5B41-4CE0-E48D-0B73C6E5CA58}"/>
                </a:ext>
              </a:extLst>
            </p:cNvPr>
            <p:cNvGrpSpPr/>
            <p:nvPr/>
          </p:nvGrpSpPr>
          <p:grpSpPr>
            <a:xfrm>
              <a:off x="265755" y="0"/>
              <a:ext cx="6653381" cy="4420800"/>
              <a:chOff x="265755" y="0"/>
              <a:chExt cx="6653381" cy="442080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56DDBED-824C-D589-54CB-D47225FFF5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5755" y="0"/>
                <a:ext cx="4420800" cy="4420800"/>
              </a:xfrm>
              <a:prstGeom prst="rect">
                <a:avLst/>
              </a:prstGeom>
            </p:spPr>
          </p:pic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FB483F1-DB8D-097E-3818-E490329A49C8}"/>
                  </a:ext>
                </a:extLst>
              </p:cNvPr>
              <p:cNvGrpSpPr/>
              <p:nvPr/>
            </p:nvGrpSpPr>
            <p:grpSpPr>
              <a:xfrm>
                <a:off x="4442027" y="670065"/>
                <a:ext cx="2145409" cy="309881"/>
                <a:chOff x="4442027" y="670065"/>
                <a:chExt cx="2145409" cy="309881"/>
              </a:xfrm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71A83870-F9B1-8F23-4F9E-5A42343869E9}"/>
                    </a:ext>
                  </a:extLst>
                </p:cNvPr>
                <p:cNvSpPr/>
                <p:nvPr/>
              </p:nvSpPr>
              <p:spPr>
                <a:xfrm>
                  <a:off x="4442027" y="742234"/>
                  <a:ext cx="251907" cy="126000"/>
                </a:xfrm>
                <a:prstGeom prst="roundRect">
                  <a:avLst/>
                </a:prstGeom>
                <a:solidFill>
                  <a:srgbClr val="A5A59D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" name="TextBox 7">
                  <a:extLst>
                    <a:ext uri="{FF2B5EF4-FFF2-40B4-BE49-F238E27FC236}">
                      <a16:creationId xmlns:a16="http://schemas.microsoft.com/office/drawing/2014/main" id="{979B72FA-E857-B8DB-3857-4C705AB04BB2}"/>
                    </a:ext>
                  </a:extLst>
                </p:cNvPr>
                <p:cNvSpPr txBox="1"/>
                <p:nvPr/>
              </p:nvSpPr>
              <p:spPr>
                <a:xfrm>
                  <a:off x="4745939" y="670065"/>
                  <a:ext cx="1841497" cy="3098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>
                    <a:lnSpc>
                      <a:spcPct val="106000"/>
                    </a:lnSpc>
                    <a:spcAft>
                      <a:spcPts val="800"/>
                    </a:spcAft>
                  </a:pPr>
                  <a:r>
                    <a:rPr lang="en-GB" sz="800" b="1" kern="1200" dirty="0">
                      <a:solidFill>
                        <a:srgbClr val="222222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vac start</a:t>
                  </a:r>
                  <a:endParaRPr lang="en-GB" sz="1100" kern="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2099182-CC89-6318-6E79-64C3B37F94F9}"/>
                  </a:ext>
                </a:extLst>
              </p:cNvPr>
              <p:cNvGrpSpPr/>
              <p:nvPr/>
            </p:nvGrpSpPr>
            <p:grpSpPr>
              <a:xfrm>
                <a:off x="4431581" y="998988"/>
                <a:ext cx="2154456" cy="309881"/>
                <a:chOff x="4431581" y="998988"/>
                <a:chExt cx="2154456" cy="309881"/>
              </a:xfrm>
            </p:grpSpPr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28458B87-093C-0FE5-F6C1-6A5C97A7867B}"/>
                    </a:ext>
                  </a:extLst>
                </p:cNvPr>
                <p:cNvSpPr/>
                <p:nvPr/>
              </p:nvSpPr>
              <p:spPr>
                <a:xfrm>
                  <a:off x="4431581" y="1078698"/>
                  <a:ext cx="251905" cy="126000"/>
                </a:xfrm>
                <a:prstGeom prst="roundRect">
                  <a:avLst/>
                </a:prstGeom>
                <a:solidFill>
                  <a:srgbClr val="CBCB7F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" name="TextBox 7">
                  <a:extLst>
                    <a:ext uri="{FF2B5EF4-FFF2-40B4-BE49-F238E27FC236}">
                      <a16:creationId xmlns:a16="http://schemas.microsoft.com/office/drawing/2014/main" id="{17019185-CA60-5038-76AC-C69C09F6AAF4}"/>
                    </a:ext>
                  </a:extLst>
                </p:cNvPr>
                <p:cNvSpPr txBox="1"/>
                <p:nvPr/>
              </p:nvSpPr>
              <p:spPr>
                <a:xfrm>
                  <a:off x="4745940" y="998988"/>
                  <a:ext cx="1840097" cy="3098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>
                    <a:lnSpc>
                      <a:spcPct val="106000"/>
                    </a:lnSpc>
                    <a:spcAft>
                      <a:spcPts val="800"/>
                    </a:spcAft>
                  </a:pPr>
                  <a:r>
                    <a:rPr lang="en-GB" sz="800" b="1" kern="1200" dirty="0">
                      <a:solidFill>
                        <a:srgbClr val="222222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0.5 bar</a:t>
                  </a:r>
                  <a:endParaRPr lang="en-GB" sz="1100" kern="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00684446-E9A1-0468-BCE0-922702CAA2AC}"/>
                  </a:ext>
                </a:extLst>
              </p:cNvPr>
              <p:cNvGrpSpPr/>
              <p:nvPr/>
            </p:nvGrpSpPr>
            <p:grpSpPr>
              <a:xfrm>
                <a:off x="4431581" y="1327913"/>
                <a:ext cx="2487555" cy="309881"/>
                <a:chOff x="4431581" y="1327913"/>
                <a:chExt cx="2487555" cy="309881"/>
              </a:xfrm>
            </p:grpSpPr>
            <p:sp>
              <p:nvSpPr>
                <p:cNvPr id="15" name="TextBox 7">
                  <a:extLst>
                    <a:ext uri="{FF2B5EF4-FFF2-40B4-BE49-F238E27FC236}">
                      <a16:creationId xmlns:a16="http://schemas.microsoft.com/office/drawing/2014/main" id="{9F1788D5-E48D-DDE9-522A-D41B01AEF425}"/>
                    </a:ext>
                  </a:extLst>
                </p:cNvPr>
                <p:cNvSpPr txBox="1"/>
                <p:nvPr/>
              </p:nvSpPr>
              <p:spPr>
                <a:xfrm>
                  <a:off x="4763538" y="1327913"/>
                  <a:ext cx="2155598" cy="3098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>
                    <a:lnSpc>
                      <a:spcPct val="106000"/>
                    </a:lnSpc>
                    <a:spcAft>
                      <a:spcPts val="800"/>
                    </a:spcAft>
                  </a:pPr>
                  <a:r>
                    <a:rPr lang="en-GB" sz="800" b="1" kern="1200" dirty="0">
                      <a:solidFill>
                        <a:srgbClr val="222222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1.0 bar</a:t>
                  </a:r>
                  <a:endParaRPr lang="en-GB" sz="1100" kern="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4455551D-997B-45D5-6410-F30CF193ABAB}"/>
                    </a:ext>
                  </a:extLst>
                </p:cNvPr>
                <p:cNvSpPr/>
                <p:nvPr/>
              </p:nvSpPr>
              <p:spPr>
                <a:xfrm>
                  <a:off x="4431581" y="1415164"/>
                  <a:ext cx="251905" cy="126000"/>
                </a:xfrm>
                <a:prstGeom prst="roundRect">
                  <a:avLst/>
                </a:prstGeom>
                <a:solidFill>
                  <a:srgbClr val="7FCBE5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GB"/>
                </a:p>
              </p:txBody>
            </p:sp>
          </p:grpSp>
        </p:grpSp>
        <p:sp>
          <p:nvSpPr>
            <p:cNvPr id="10" name="Text Box 1">
              <a:extLst>
                <a:ext uri="{FF2B5EF4-FFF2-40B4-BE49-F238E27FC236}">
                  <a16:creationId xmlns:a16="http://schemas.microsoft.com/office/drawing/2014/main" id="{049E6DEC-471F-6ECE-D98F-BDA870ED15CA}"/>
                </a:ext>
              </a:extLst>
            </p:cNvPr>
            <p:cNvSpPr txBox="1"/>
            <p:nvPr/>
          </p:nvSpPr>
          <p:spPr>
            <a:xfrm>
              <a:off x="551510" y="350022"/>
              <a:ext cx="403225" cy="32004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en-GB" sz="1100" kern="1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a)</a:t>
              </a:r>
              <a:endParaRPr lang="en-GB" sz="11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BC0425B7-D78C-3995-9E0F-96FB92A98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1701" y="569841"/>
            <a:ext cx="5958531" cy="1966389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6677EAF6-128A-3B7C-AF52-C3A097023DCA}"/>
              </a:ext>
            </a:extLst>
          </p:cNvPr>
          <p:cNvSpPr/>
          <p:nvPr/>
        </p:nvSpPr>
        <p:spPr>
          <a:xfrm>
            <a:off x="9907242" y="5729782"/>
            <a:ext cx="2249714" cy="1110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4FE6B6D-774A-89A6-2369-AD2803F83F59}"/>
              </a:ext>
            </a:extLst>
          </p:cNvPr>
          <p:cNvSpPr/>
          <p:nvPr/>
        </p:nvSpPr>
        <p:spPr>
          <a:xfrm>
            <a:off x="735688" y="1855099"/>
            <a:ext cx="3465927" cy="2745925"/>
          </a:xfrm>
          <a:prstGeom prst="roundRect">
            <a:avLst>
              <a:gd name="adj" fmla="val 9232"/>
            </a:avLst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72AD248-2A5E-71D2-5E82-52E9E5230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3776" y="4922841"/>
            <a:ext cx="1033032" cy="119066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0C43ACC-2A19-B050-12C1-F29A0DA9ED16}"/>
              </a:ext>
            </a:extLst>
          </p:cNvPr>
          <p:cNvSpPr txBox="1"/>
          <p:nvPr/>
        </p:nvSpPr>
        <p:spPr>
          <a:xfrm>
            <a:off x="1977296" y="5052674"/>
            <a:ext cx="222431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sz="1400">
                <a:latin typeface="Raleway" pitchFamily="2" charset="0"/>
              </a:rPr>
              <a:t>400 wells x 64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sz="1400">
                <a:latin typeface="Raleway" pitchFamily="2" charset="0"/>
              </a:rPr>
              <a:t>25,600 welled chip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41D2315-D48D-8FFC-60FB-0CE5232ABE4F}"/>
              </a:ext>
            </a:extLst>
          </p:cNvPr>
          <p:cNvSpPr txBox="1"/>
          <p:nvPr/>
        </p:nvSpPr>
        <p:spPr>
          <a:xfrm>
            <a:off x="6349482" y="143830"/>
            <a:ext cx="43261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Raleway" pitchFamily="2" charset="0"/>
              </a:rPr>
              <a:t>flexible framework</a:t>
            </a:r>
            <a:endParaRPr lang="en-GB" dirty="0">
              <a:latin typeface="Raleway" pitchFamily="2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0F5C20A-D5B9-B21F-05DA-DB09E589D93C}"/>
              </a:ext>
            </a:extLst>
          </p:cNvPr>
          <p:cNvGrpSpPr/>
          <p:nvPr/>
        </p:nvGrpSpPr>
        <p:grpSpPr>
          <a:xfrm>
            <a:off x="514283" y="1007683"/>
            <a:ext cx="290513" cy="290513"/>
            <a:chOff x="514283" y="1007683"/>
            <a:chExt cx="290513" cy="290513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8D826B7-3FE5-E6F9-4A83-4D27258996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521" y="1044007"/>
              <a:ext cx="257320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727E25AA-76F1-C880-B18E-CC9BB052E4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521" y="1102532"/>
              <a:ext cx="257320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1CEFB480-6A69-EB2C-9D61-3D8510B003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6739" y="1152649"/>
              <a:ext cx="158556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3597D9D2-229B-FADA-6F6C-08861F92E589}"/>
                </a:ext>
              </a:extLst>
            </p:cNvPr>
            <p:cNvGrpSpPr/>
            <p:nvPr/>
          </p:nvGrpSpPr>
          <p:grpSpPr>
            <a:xfrm>
              <a:off x="514283" y="1007683"/>
              <a:ext cx="290513" cy="290513"/>
              <a:chOff x="4042155" y="1442055"/>
              <a:chExt cx="290513" cy="290513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D94ABC88-5F8C-9849-BD10-A32F4116BC49}"/>
                  </a:ext>
                </a:extLst>
              </p:cNvPr>
              <p:cNvGrpSpPr/>
              <p:nvPr/>
            </p:nvGrpSpPr>
            <p:grpSpPr>
              <a:xfrm>
                <a:off x="4042155" y="1454128"/>
                <a:ext cx="290513" cy="266367"/>
                <a:chOff x="4042155" y="1454128"/>
                <a:chExt cx="290513" cy="266367"/>
              </a:xfrm>
            </p:grpSpPr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5DF78895-93D2-2089-971F-C8D2EA4F9B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042155" y="1454128"/>
                  <a:ext cx="290513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E0B3A2DB-0CB3-2418-24EC-770DE4B2EF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042155" y="1720495"/>
                  <a:ext cx="290513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EA3B8B85-01E5-DAE0-7BF1-A53B6D82D1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042155" y="1507401"/>
                  <a:ext cx="290513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EEBE1C44-E499-E9F6-E4F3-806B550AC6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042155" y="1560674"/>
                  <a:ext cx="290513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B1C34343-1A8F-D973-7536-DE9E38D39E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042155" y="1613947"/>
                  <a:ext cx="290513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FB541F9B-67CC-47CF-A713-F2D4B29584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042155" y="1667220"/>
                  <a:ext cx="290513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CE9F4BD4-5D39-3BF8-B70D-3AB6C45A7271}"/>
                  </a:ext>
                </a:extLst>
              </p:cNvPr>
              <p:cNvGrpSpPr/>
              <p:nvPr/>
            </p:nvGrpSpPr>
            <p:grpSpPr>
              <a:xfrm rot="5400000">
                <a:off x="4041273" y="1454128"/>
                <a:ext cx="290513" cy="266367"/>
                <a:chOff x="4042155" y="1454128"/>
                <a:chExt cx="290513" cy="266367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831A096A-3A13-6602-E0C6-7D886439AD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042155" y="1454128"/>
                  <a:ext cx="290513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9C78C55C-D508-81C2-F0BB-2A6CDBE51D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042155" y="1720495"/>
                  <a:ext cx="290513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97A67155-E408-2DC0-9176-20DAF948EF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042155" y="1507401"/>
                  <a:ext cx="290513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909FB912-D527-6EE6-FD58-37CF7ECA9F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042155" y="1560674"/>
                  <a:ext cx="290513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D5284459-A77C-76E2-61A2-650D6D01C4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042155" y="1613947"/>
                  <a:ext cx="290513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5BBF0F38-D376-A534-A3C8-403FAB129F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042155" y="1667220"/>
                  <a:ext cx="290513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6D320CB-C700-7A71-5F8D-33C88851F40A}"/>
              </a:ext>
            </a:extLst>
          </p:cNvPr>
          <p:cNvSpPr txBox="1"/>
          <p:nvPr/>
        </p:nvSpPr>
        <p:spPr>
          <a:xfrm>
            <a:off x="0" y="6457890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Raleway" pitchFamily="2" charset="0"/>
              </a:rPr>
              <a:t>In collaboration with Josh Smith, Robin Owen, Anna Warren  and Lee Brammer</a:t>
            </a:r>
          </a:p>
        </p:txBody>
      </p:sp>
    </p:spTree>
    <p:extLst>
      <p:ext uri="{BB962C8B-B14F-4D97-AF65-F5344CB8AC3E}">
        <p14:creationId xmlns:p14="http://schemas.microsoft.com/office/powerpoint/2010/main" val="20493920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7B21634D-1185-4993-AFE8-264035F99F9B}"/>
              </a:ext>
            </a:extLst>
          </p:cNvPr>
          <p:cNvSpPr/>
          <p:nvPr/>
        </p:nvSpPr>
        <p:spPr>
          <a:xfrm>
            <a:off x="9907242" y="5729782"/>
            <a:ext cx="2249714" cy="1110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022FFC8-1DB4-9DD3-FB3E-DE310B4735E3}"/>
              </a:ext>
            </a:extLst>
          </p:cNvPr>
          <p:cNvGrpSpPr/>
          <p:nvPr/>
        </p:nvGrpSpPr>
        <p:grpSpPr>
          <a:xfrm>
            <a:off x="614280" y="1855099"/>
            <a:ext cx="3765314" cy="4418407"/>
            <a:chOff x="509505" y="1669973"/>
            <a:chExt cx="3765314" cy="441840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8E4524A-90EB-B835-D788-EC3E574F61AC}"/>
                </a:ext>
              </a:extLst>
            </p:cNvPr>
            <p:cNvSpPr/>
            <p:nvPr/>
          </p:nvSpPr>
          <p:spPr>
            <a:xfrm>
              <a:off x="509505" y="2561107"/>
              <a:ext cx="2715247" cy="3527273"/>
            </a:xfrm>
            <a:prstGeom prst="roundRect">
              <a:avLst>
                <a:gd name="adj" fmla="val 11945"/>
              </a:avLst>
            </a:prstGeom>
            <a:blipFill>
              <a:blip r:embed="rId3"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FE3163-0ADE-7F93-B5FA-F8DA38FB9599}"/>
                </a:ext>
              </a:extLst>
            </p:cNvPr>
            <p:cNvSpPr/>
            <p:nvPr/>
          </p:nvSpPr>
          <p:spPr>
            <a:xfrm>
              <a:off x="2724937" y="1669973"/>
              <a:ext cx="1549882" cy="2177534"/>
            </a:xfrm>
            <a:prstGeom prst="roundRect">
              <a:avLst/>
            </a:prstGeom>
            <a:blipFill>
              <a:blip r:embed="rId4"/>
              <a:stretch>
                <a:fillRect/>
              </a:stretch>
            </a:blipFill>
            <a:ln w="57150">
              <a:solidFill>
                <a:srgbClr val="E2131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B92E25B-0338-5E8A-30A0-A29C45CA9AAD}"/>
                </a:ext>
              </a:extLst>
            </p:cNvPr>
            <p:cNvSpPr/>
            <p:nvPr/>
          </p:nvSpPr>
          <p:spPr>
            <a:xfrm>
              <a:off x="1850461" y="4070757"/>
              <a:ext cx="231623" cy="325423"/>
            </a:xfrm>
            <a:prstGeom prst="roundRect">
              <a:avLst/>
            </a:prstGeom>
            <a:noFill/>
            <a:ln w="28575">
              <a:solidFill>
                <a:srgbClr val="E2131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CE0C7C5-2C9D-C712-E943-13AEACDD46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7128" y="1784350"/>
              <a:ext cx="888772" cy="2272155"/>
            </a:xfrm>
            <a:prstGeom prst="line">
              <a:avLst/>
            </a:prstGeom>
            <a:ln w="41275" cap="rnd">
              <a:solidFill>
                <a:srgbClr val="E2131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55E3E8F-5EA0-AF74-E5BE-E5889D0FC3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82084" y="3845459"/>
              <a:ext cx="2031439" cy="548673"/>
            </a:xfrm>
            <a:prstGeom prst="line">
              <a:avLst/>
            </a:prstGeom>
            <a:ln w="41275" cap="rnd">
              <a:solidFill>
                <a:srgbClr val="E2131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Picture 33" descr="A graph with red dots&#10;&#10;Description automatically generated">
            <a:extLst>
              <a:ext uri="{FF2B5EF4-FFF2-40B4-BE49-F238E27FC236}">
                <a16:creationId xmlns:a16="http://schemas.microsoft.com/office/drawing/2014/main" id="{27ABCBA9-A06F-AA5F-D68B-0AA9DA9AC2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9018" y="3398034"/>
            <a:ext cx="4063263" cy="3119423"/>
          </a:xfrm>
          <a:prstGeom prst="rect">
            <a:avLst/>
          </a:prstGeom>
        </p:spPr>
      </p:pic>
      <p:pic>
        <p:nvPicPr>
          <p:cNvPr id="36" name="Picture 35" descr="A graph with red dots&#10;&#10;Description automatically generated">
            <a:extLst>
              <a:ext uri="{FF2B5EF4-FFF2-40B4-BE49-F238E27FC236}">
                <a16:creationId xmlns:a16="http://schemas.microsoft.com/office/drawing/2014/main" id="{1B385FDC-9753-7086-10CF-B73767C879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1126" y="282583"/>
            <a:ext cx="3912268" cy="3014722"/>
          </a:xfrm>
          <a:prstGeom prst="rect">
            <a:avLst/>
          </a:prstGeom>
        </p:spPr>
      </p:pic>
      <p:pic>
        <p:nvPicPr>
          <p:cNvPr id="42" name="Picture 41" descr="A graph with red dots&#10;&#10;Description automatically generated">
            <a:extLst>
              <a:ext uri="{FF2B5EF4-FFF2-40B4-BE49-F238E27FC236}">
                <a16:creationId xmlns:a16="http://schemas.microsoft.com/office/drawing/2014/main" id="{340BBACB-B944-3864-5BDE-7F1BD7098B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2281" y="569841"/>
            <a:ext cx="2611975" cy="2759073"/>
          </a:xfrm>
          <a:prstGeom prst="rect">
            <a:avLst/>
          </a:prstGeom>
        </p:spPr>
      </p:pic>
      <p:pic>
        <p:nvPicPr>
          <p:cNvPr id="44" name="Picture 43" descr="A graph with red dots&#10;&#10;Description automatically generated">
            <a:extLst>
              <a:ext uri="{FF2B5EF4-FFF2-40B4-BE49-F238E27FC236}">
                <a16:creationId xmlns:a16="http://schemas.microsoft.com/office/drawing/2014/main" id="{2D166337-9A94-1FA8-D710-FE51FAF43D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85705" y="3702975"/>
            <a:ext cx="2588551" cy="273410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701CA8CD-C5F2-B080-D5BA-B5133403C236}"/>
              </a:ext>
            </a:extLst>
          </p:cNvPr>
          <p:cNvSpPr txBox="1"/>
          <p:nvPr/>
        </p:nvSpPr>
        <p:spPr>
          <a:xfrm>
            <a:off x="6349482" y="143830"/>
            <a:ext cx="43261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Raleway" pitchFamily="2" charset="0"/>
              </a:rPr>
              <a:t>flexible framework 1</a:t>
            </a:r>
            <a:endParaRPr lang="en-GB" dirty="0">
              <a:latin typeface="Raleway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CB2DA58-8082-02BC-37F1-8997D013A46E}"/>
              </a:ext>
            </a:extLst>
          </p:cNvPr>
          <p:cNvSpPr txBox="1"/>
          <p:nvPr/>
        </p:nvSpPr>
        <p:spPr>
          <a:xfrm>
            <a:off x="6501882" y="3283279"/>
            <a:ext cx="43261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Raleway" pitchFamily="2" charset="0"/>
              </a:rPr>
              <a:t>flexible framework 2</a:t>
            </a:r>
            <a:endParaRPr lang="en-GB" dirty="0">
              <a:latin typeface="Raleway" pitchFamily="2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9F0F70C-B2B2-9297-779A-3951A1135897}"/>
              </a:ext>
            </a:extLst>
          </p:cNvPr>
          <p:cNvGrpSpPr/>
          <p:nvPr/>
        </p:nvGrpSpPr>
        <p:grpSpPr>
          <a:xfrm>
            <a:off x="422748" y="100229"/>
            <a:ext cx="4376464" cy="1360746"/>
            <a:chOff x="422748" y="100229"/>
            <a:chExt cx="4376464" cy="136074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1DBDF44-FE60-16EA-E704-F3F242CFE284}"/>
                </a:ext>
              </a:extLst>
            </p:cNvPr>
            <p:cNvGrpSpPr/>
            <p:nvPr/>
          </p:nvGrpSpPr>
          <p:grpSpPr>
            <a:xfrm>
              <a:off x="422748" y="100229"/>
              <a:ext cx="4376464" cy="1360746"/>
              <a:chOff x="7582535" y="296761"/>
              <a:chExt cx="4376464" cy="1360746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E6FF42DF-E385-4601-E2D4-9B53EAA3349C}"/>
                  </a:ext>
                </a:extLst>
              </p:cNvPr>
              <p:cNvGrpSpPr/>
              <p:nvPr/>
            </p:nvGrpSpPr>
            <p:grpSpPr>
              <a:xfrm>
                <a:off x="7582535" y="622744"/>
                <a:ext cx="928439" cy="945975"/>
                <a:chOff x="814933" y="588415"/>
                <a:chExt cx="928439" cy="945975"/>
              </a:xfrm>
              <a:noFill/>
            </p:grpSpPr>
            <p:sp>
              <p:nvSpPr>
                <p:cNvPr id="27" name="Shape">
                  <a:extLst>
                    <a:ext uri="{FF2B5EF4-FFF2-40B4-BE49-F238E27FC236}">
                      <a16:creationId xmlns:a16="http://schemas.microsoft.com/office/drawing/2014/main" id="{275A0807-F5F4-7816-6B6C-CB64D09EF98A}"/>
                    </a:ext>
                  </a:extLst>
                </p:cNvPr>
                <p:cNvSpPr/>
                <p:nvPr/>
              </p:nvSpPr>
              <p:spPr>
                <a:xfrm>
                  <a:off x="933953" y="1083878"/>
                  <a:ext cx="345199" cy="342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0594" y="4068"/>
                      </a:moveTo>
                      <a:cubicBezTo>
                        <a:pt x="19551" y="4068"/>
                        <a:pt x="19551" y="4068"/>
                        <a:pt x="19551" y="4068"/>
                      </a:cubicBezTo>
                      <a:cubicBezTo>
                        <a:pt x="19551" y="9648"/>
                        <a:pt x="19551" y="9648"/>
                        <a:pt x="19551" y="9648"/>
                      </a:cubicBezTo>
                      <a:cubicBezTo>
                        <a:pt x="19551" y="14472"/>
                        <a:pt x="19551" y="14472"/>
                        <a:pt x="19551" y="14472"/>
                      </a:cubicBezTo>
                      <a:cubicBezTo>
                        <a:pt x="19551" y="15516"/>
                        <a:pt x="19551" y="15516"/>
                        <a:pt x="19551" y="15516"/>
                      </a:cubicBezTo>
                      <a:cubicBezTo>
                        <a:pt x="19551" y="16020"/>
                        <a:pt x="19048" y="16524"/>
                        <a:pt x="18545" y="16524"/>
                      </a:cubicBezTo>
                      <a:cubicBezTo>
                        <a:pt x="13226" y="16524"/>
                        <a:pt x="13226" y="16524"/>
                        <a:pt x="13226" y="16524"/>
                      </a:cubicBezTo>
                      <a:cubicBezTo>
                        <a:pt x="16532" y="19836"/>
                        <a:pt x="16532" y="19836"/>
                        <a:pt x="16532" y="19836"/>
                      </a:cubicBezTo>
                      <a:cubicBezTo>
                        <a:pt x="16784" y="20088"/>
                        <a:pt x="16784" y="20340"/>
                        <a:pt x="16784" y="20592"/>
                      </a:cubicBezTo>
                      <a:cubicBezTo>
                        <a:pt x="16784" y="21096"/>
                        <a:pt x="16532" y="21600"/>
                        <a:pt x="15742" y="21600"/>
                      </a:cubicBezTo>
                      <a:cubicBezTo>
                        <a:pt x="15490" y="21600"/>
                        <a:pt x="15239" y="21600"/>
                        <a:pt x="15239" y="21348"/>
                      </a:cubicBezTo>
                      <a:cubicBezTo>
                        <a:pt x="11681" y="18072"/>
                        <a:pt x="11681" y="18072"/>
                        <a:pt x="11681" y="18072"/>
                      </a:cubicBezTo>
                      <a:cubicBezTo>
                        <a:pt x="11681" y="20592"/>
                        <a:pt x="11681" y="20592"/>
                        <a:pt x="11681" y="20592"/>
                      </a:cubicBezTo>
                      <a:cubicBezTo>
                        <a:pt x="11681" y="21096"/>
                        <a:pt x="11429" y="21600"/>
                        <a:pt x="10674" y="21600"/>
                      </a:cubicBezTo>
                      <a:cubicBezTo>
                        <a:pt x="10171" y="21600"/>
                        <a:pt x="9668" y="21096"/>
                        <a:pt x="9668" y="20592"/>
                      </a:cubicBezTo>
                      <a:cubicBezTo>
                        <a:pt x="9668" y="18072"/>
                        <a:pt x="9668" y="18072"/>
                        <a:pt x="9668" y="18072"/>
                      </a:cubicBezTo>
                      <a:cubicBezTo>
                        <a:pt x="6361" y="21348"/>
                        <a:pt x="6361" y="21348"/>
                        <a:pt x="6361" y="21348"/>
                      </a:cubicBezTo>
                      <a:cubicBezTo>
                        <a:pt x="6110" y="21600"/>
                        <a:pt x="5858" y="21600"/>
                        <a:pt x="5607" y="21600"/>
                      </a:cubicBezTo>
                      <a:cubicBezTo>
                        <a:pt x="5103" y="21600"/>
                        <a:pt x="4564" y="21096"/>
                        <a:pt x="4564" y="20592"/>
                      </a:cubicBezTo>
                      <a:cubicBezTo>
                        <a:pt x="4564" y="20340"/>
                        <a:pt x="4852" y="20088"/>
                        <a:pt x="5103" y="19836"/>
                      </a:cubicBezTo>
                      <a:cubicBezTo>
                        <a:pt x="8374" y="16524"/>
                        <a:pt x="8374" y="16524"/>
                        <a:pt x="8374" y="16524"/>
                      </a:cubicBezTo>
                      <a:cubicBezTo>
                        <a:pt x="3055" y="16524"/>
                        <a:pt x="3055" y="16524"/>
                        <a:pt x="3055" y="16524"/>
                      </a:cubicBezTo>
                      <a:cubicBezTo>
                        <a:pt x="2300" y="16524"/>
                        <a:pt x="2049" y="16020"/>
                        <a:pt x="2049" y="15516"/>
                      </a:cubicBezTo>
                      <a:cubicBezTo>
                        <a:pt x="2049" y="14472"/>
                        <a:pt x="2049" y="14472"/>
                        <a:pt x="2049" y="14472"/>
                      </a:cubicBezTo>
                      <a:cubicBezTo>
                        <a:pt x="2049" y="9648"/>
                        <a:pt x="2049" y="9648"/>
                        <a:pt x="2049" y="9648"/>
                      </a:cubicBezTo>
                      <a:cubicBezTo>
                        <a:pt x="2049" y="4068"/>
                        <a:pt x="2049" y="4068"/>
                        <a:pt x="2049" y="4068"/>
                      </a:cubicBezTo>
                      <a:cubicBezTo>
                        <a:pt x="1042" y="4068"/>
                        <a:pt x="1042" y="4068"/>
                        <a:pt x="1042" y="4068"/>
                      </a:cubicBezTo>
                      <a:cubicBezTo>
                        <a:pt x="252" y="4068"/>
                        <a:pt x="0" y="3528"/>
                        <a:pt x="0" y="3024"/>
                      </a:cubicBezTo>
                      <a:cubicBezTo>
                        <a:pt x="0" y="2268"/>
                        <a:pt x="252" y="2016"/>
                        <a:pt x="1042" y="2016"/>
                      </a:cubicBezTo>
                      <a:cubicBezTo>
                        <a:pt x="9668" y="2016"/>
                        <a:pt x="9668" y="2016"/>
                        <a:pt x="9668" y="2016"/>
                      </a:cubicBezTo>
                      <a:cubicBezTo>
                        <a:pt x="9668" y="1008"/>
                        <a:pt x="9668" y="1008"/>
                        <a:pt x="9668" y="1008"/>
                      </a:cubicBezTo>
                      <a:cubicBezTo>
                        <a:pt x="9668" y="252"/>
                        <a:pt x="10171" y="0"/>
                        <a:pt x="10674" y="0"/>
                      </a:cubicBezTo>
                      <a:cubicBezTo>
                        <a:pt x="11429" y="0"/>
                        <a:pt x="11681" y="252"/>
                        <a:pt x="11681" y="1008"/>
                      </a:cubicBezTo>
                      <a:cubicBezTo>
                        <a:pt x="11681" y="2016"/>
                        <a:pt x="11681" y="2016"/>
                        <a:pt x="11681" y="2016"/>
                      </a:cubicBezTo>
                      <a:cubicBezTo>
                        <a:pt x="20594" y="2016"/>
                        <a:pt x="20594" y="2016"/>
                        <a:pt x="20594" y="2016"/>
                      </a:cubicBezTo>
                      <a:cubicBezTo>
                        <a:pt x="21097" y="2016"/>
                        <a:pt x="21600" y="2268"/>
                        <a:pt x="21600" y="3024"/>
                      </a:cubicBezTo>
                      <a:cubicBezTo>
                        <a:pt x="21600" y="3528"/>
                        <a:pt x="21097" y="4068"/>
                        <a:pt x="20594" y="4068"/>
                      </a:cubicBezTo>
                      <a:close/>
                      <a:moveTo>
                        <a:pt x="17539" y="8640"/>
                      </a:moveTo>
                      <a:cubicBezTo>
                        <a:pt x="17539" y="7632"/>
                        <a:pt x="17539" y="7632"/>
                        <a:pt x="17539" y="7632"/>
                      </a:cubicBezTo>
                      <a:cubicBezTo>
                        <a:pt x="17539" y="4068"/>
                        <a:pt x="17539" y="4068"/>
                        <a:pt x="17539" y="4068"/>
                      </a:cubicBezTo>
                      <a:cubicBezTo>
                        <a:pt x="4061" y="4068"/>
                        <a:pt x="4061" y="4068"/>
                        <a:pt x="4061" y="4068"/>
                      </a:cubicBezTo>
                      <a:cubicBezTo>
                        <a:pt x="4061" y="7632"/>
                        <a:pt x="4061" y="7632"/>
                        <a:pt x="4061" y="7632"/>
                      </a:cubicBezTo>
                      <a:cubicBezTo>
                        <a:pt x="4061" y="8640"/>
                        <a:pt x="4061" y="8640"/>
                        <a:pt x="4061" y="8640"/>
                      </a:cubicBezTo>
                      <a:cubicBezTo>
                        <a:pt x="4061" y="14472"/>
                        <a:pt x="4061" y="14472"/>
                        <a:pt x="4061" y="14472"/>
                      </a:cubicBezTo>
                      <a:cubicBezTo>
                        <a:pt x="17539" y="14472"/>
                        <a:pt x="17539" y="14472"/>
                        <a:pt x="17539" y="14472"/>
                      </a:cubicBezTo>
                      <a:lnTo>
                        <a:pt x="17539" y="8640"/>
                      </a:lnTo>
                      <a:close/>
                    </a:path>
                  </a:pathLst>
                </a:custGeom>
                <a:grpFill/>
                <a:ln w="12700">
                  <a:miter lim="400000"/>
                </a:ln>
              </p:spPr>
              <p:txBody>
                <a:bodyPr lIns="45719" rIns="45719" anchor="ctr"/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200" spc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Light"/>
                    <a:sym typeface="Helvetica Light"/>
                  </a:endParaRPr>
                </a:p>
              </p:txBody>
            </p:sp>
            <p:sp>
              <p:nvSpPr>
                <p:cNvPr id="28" name="Square">
                  <a:extLst>
                    <a:ext uri="{FF2B5EF4-FFF2-40B4-BE49-F238E27FC236}">
                      <a16:creationId xmlns:a16="http://schemas.microsoft.com/office/drawing/2014/main" id="{75107779-1D63-D9E8-DE16-AB62552E7F92}"/>
                    </a:ext>
                  </a:extLst>
                </p:cNvPr>
                <p:cNvSpPr/>
                <p:nvPr/>
              </p:nvSpPr>
              <p:spPr>
                <a:xfrm>
                  <a:off x="814933" y="588415"/>
                  <a:ext cx="928439" cy="945975"/>
                </a:xfrm>
                <a:prstGeom prst="rect">
                  <a:avLst/>
                </a:prstGeom>
                <a:grpFill/>
                <a:ln w="98425">
                  <a:solidFill>
                    <a:schemeClr val="tx1">
                      <a:alpha val="22000"/>
                    </a:schemeClr>
                  </a:solidFill>
                  <a:miter lim="400000"/>
                </a:ln>
              </p:spPr>
              <p:txBody>
                <a:bodyPr lIns="50800" tIns="50800" rIns="50800" bIns="50800" anchor="ctr"/>
                <a:lstStyle/>
                <a:p>
                  <a:pPr marL="0" marR="0" lvl="0" indent="0" algn="ctr" defTabSz="8255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200" spc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Light"/>
                    <a:sym typeface="Helvetica Light"/>
                  </a:endParaRPr>
                </a:p>
              </p:txBody>
            </p:sp>
          </p:grpSp>
          <p:sp>
            <p:nvSpPr>
              <p:cNvPr id="23" name="Shape">
                <a:extLst>
                  <a:ext uri="{FF2B5EF4-FFF2-40B4-BE49-F238E27FC236}">
                    <a16:creationId xmlns:a16="http://schemas.microsoft.com/office/drawing/2014/main" id="{17DD51CB-349F-72E0-9BAD-CBA1B3298634}"/>
                  </a:ext>
                </a:extLst>
              </p:cNvPr>
              <p:cNvSpPr/>
              <p:nvPr/>
            </p:nvSpPr>
            <p:spPr>
              <a:xfrm>
                <a:off x="8185733" y="296761"/>
                <a:ext cx="653555" cy="6535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180" y="0"/>
                    </a:moveTo>
                    <a:lnTo>
                      <a:pt x="9180" y="9180"/>
                    </a:lnTo>
                    <a:lnTo>
                      <a:pt x="0" y="9180"/>
                    </a:lnTo>
                    <a:lnTo>
                      <a:pt x="0" y="12420"/>
                    </a:lnTo>
                    <a:lnTo>
                      <a:pt x="9180" y="12420"/>
                    </a:lnTo>
                    <a:lnTo>
                      <a:pt x="9180" y="21600"/>
                    </a:lnTo>
                    <a:lnTo>
                      <a:pt x="12420" y="21600"/>
                    </a:lnTo>
                    <a:lnTo>
                      <a:pt x="12420" y="12420"/>
                    </a:lnTo>
                    <a:lnTo>
                      <a:pt x="21600" y="12420"/>
                    </a:lnTo>
                    <a:lnTo>
                      <a:pt x="21600" y="9180"/>
                    </a:lnTo>
                    <a:lnTo>
                      <a:pt x="12420" y="9180"/>
                    </a:lnTo>
                    <a:lnTo>
                      <a:pt x="12420" y="0"/>
                    </a:lnTo>
                    <a:lnTo>
                      <a:pt x="9180" y="0"/>
                    </a:lnTo>
                    <a:close/>
                  </a:path>
                </a:pathLst>
              </a:custGeom>
              <a:solidFill>
                <a:srgbClr val="ED1D24"/>
              </a:solid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spc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25" name="TABS SLIDE :">
                <a:extLst>
                  <a:ext uri="{FF2B5EF4-FFF2-40B4-BE49-F238E27FC236}">
                    <a16:creationId xmlns:a16="http://schemas.microsoft.com/office/drawing/2014/main" id="{47AE22A3-E7CD-DC05-BD25-19E2FC4EA81E}"/>
                  </a:ext>
                </a:extLst>
              </p:cNvPr>
              <p:cNvSpPr txBox="1"/>
              <p:nvPr/>
            </p:nvSpPr>
            <p:spPr>
              <a:xfrm>
                <a:off x="8921202" y="479115"/>
                <a:ext cx="2311782" cy="28725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anchor="b">
                <a:spAutoFit/>
              </a:bodyPr>
              <a:lstStyle>
                <a:lvl1pPr>
                  <a:lnSpc>
                    <a:spcPct val="100000"/>
                  </a:lnSpc>
                  <a:defRPr sz="3000" cap="all" spc="0">
                    <a:latin typeface="+mn-lt"/>
                    <a:ea typeface="+mn-ea"/>
                    <a:cs typeface="+mn-cs"/>
                    <a:sym typeface="Montserrat ExtraBold"/>
                  </a:defRPr>
                </a:lvl1pPr>
              </a:lstStyle>
              <a:p>
                <a:pPr marL="0" marR="0" lvl="0" indent="0" algn="l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all" spc="0" normalizeH="0" baseline="0" noProof="0" dirty="0">
                    <a:ln>
                      <a:noFill/>
                    </a:ln>
                    <a:solidFill>
                      <a:srgbClr val="ED1D24"/>
                    </a:solidFill>
                    <a:effectLst/>
                    <a:uLnTx/>
                    <a:uFillTx/>
                    <a:latin typeface="Montserrat ExtraBold"/>
                    <a:sym typeface="Montserrat ExtraBold"/>
                  </a:rPr>
                  <a:t>EH2:</a:t>
                </a:r>
                <a:endParaRPr kumimoji="0" sz="1200" b="0" i="0" u="none" strike="noStrike" kern="0" cap="all" spc="0" normalizeH="0" baseline="0" noProof="0" dirty="0">
                  <a:ln>
                    <a:noFill/>
                  </a:ln>
                  <a:solidFill>
                    <a:srgbClr val="ED1D24"/>
                  </a:solidFill>
                  <a:effectLst/>
                  <a:uLnTx/>
                  <a:uFillTx/>
                  <a:latin typeface="Montserrat ExtraBold"/>
                  <a:sym typeface="Montserrat ExtraBold"/>
                </a:endParaRPr>
              </a:p>
            </p:txBody>
          </p:sp>
          <p:sp>
            <p:nvSpPr>
              <p:cNvPr id="26" name="Strengths">
                <a:extLst>
                  <a:ext uri="{FF2B5EF4-FFF2-40B4-BE49-F238E27FC236}">
                    <a16:creationId xmlns:a16="http://schemas.microsoft.com/office/drawing/2014/main" id="{C7677FDA-31EF-A491-A2B4-5CF5CC0BEC09}"/>
                  </a:ext>
                </a:extLst>
              </p:cNvPr>
              <p:cNvSpPr txBox="1"/>
              <p:nvPr/>
            </p:nvSpPr>
            <p:spPr>
              <a:xfrm>
                <a:off x="8810079" y="693140"/>
                <a:ext cx="3148920" cy="96436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anchor="b">
                <a:spAutoFit/>
              </a:bodyPr>
              <a:lstStyle>
                <a:lvl1pPr algn="ctr">
                  <a:lnSpc>
                    <a:spcPct val="100000"/>
                  </a:lnSpc>
                  <a:defRPr sz="3000" cap="all" spc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Montserrat ExtraBold"/>
                  </a:defRPr>
                </a:lvl1pPr>
              </a:lstStyle>
              <a:p>
                <a:pPr marL="0" marR="0" lvl="0" indent="0" algn="l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2800" i="1" kern="0" dirty="0">
                    <a:solidFill>
                      <a:schemeClr val="tx1"/>
                    </a:solidFill>
                    <a:latin typeface="Montserrat ExtraBold"/>
                  </a:rPr>
                  <a:t>Serial</a:t>
                </a:r>
                <a:endParaRPr kumimoji="0" lang="en-GB" sz="2800" b="0" i="1" u="none" strike="noStrike" kern="0" cap="all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ontserrat ExtraBold"/>
                  <a:sym typeface="Montserrat ExtraBold"/>
                </a:endParaRPr>
              </a:p>
              <a:p>
                <a:pPr algn="l" defTabSz="825500" hangingPunct="0">
                  <a:defRPr/>
                </a:pPr>
                <a:r>
                  <a:rPr lang="en-GB" sz="2800" i="1" kern="0" dirty="0">
                    <a:solidFill>
                      <a:schemeClr val="tx1"/>
                    </a:solidFill>
                    <a:latin typeface="Montserrat ExtraBold"/>
                  </a:rPr>
                  <a:t>GAS </a:t>
                </a:r>
                <a:r>
                  <a:rPr lang="en-GB" sz="2800" i="1" kern="0" dirty="0" err="1">
                    <a:solidFill>
                      <a:schemeClr val="tx1"/>
                    </a:solidFill>
                    <a:latin typeface="Montserrat ExtraBold"/>
                  </a:rPr>
                  <a:t>cELL</a:t>
                </a:r>
                <a:endParaRPr kumimoji="0" lang="en-GB" sz="2800" b="0" u="none" strike="noStrike" kern="0" cap="all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ontserrat ExtraBold"/>
                  <a:sym typeface="Montserrat ExtraBold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3B985C1-B7D8-CF69-CCF2-78D44BB68FBB}"/>
                </a:ext>
              </a:extLst>
            </p:cNvPr>
            <p:cNvGrpSpPr/>
            <p:nvPr/>
          </p:nvGrpSpPr>
          <p:grpSpPr>
            <a:xfrm>
              <a:off x="514283" y="1007684"/>
              <a:ext cx="290513" cy="290513"/>
              <a:chOff x="514283" y="1007684"/>
              <a:chExt cx="290513" cy="290513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56897A9F-C517-2612-17D3-69FD398CD2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4521" y="1044007"/>
                <a:ext cx="257320" cy="0"/>
              </a:xfrm>
              <a:prstGeom prst="line">
                <a:avLst/>
              </a:prstGeom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FDF14353-82AD-8EBD-D80B-138A525B54D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4521" y="1102532"/>
                <a:ext cx="257320" cy="0"/>
              </a:xfrm>
              <a:prstGeom prst="line">
                <a:avLst/>
              </a:prstGeom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6CC56E58-996D-733C-90E6-218B357267B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6739" y="1152649"/>
                <a:ext cx="158556" cy="0"/>
              </a:xfrm>
              <a:prstGeom prst="line">
                <a:avLst/>
              </a:prstGeom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52B3E5B2-68CD-04D6-5FF5-E592F995ED7F}"/>
                  </a:ext>
                </a:extLst>
              </p:cNvPr>
              <p:cNvGrpSpPr/>
              <p:nvPr/>
            </p:nvGrpSpPr>
            <p:grpSpPr>
              <a:xfrm>
                <a:off x="514283" y="1007684"/>
                <a:ext cx="290513" cy="290513"/>
                <a:chOff x="4042155" y="1442056"/>
                <a:chExt cx="290513" cy="290513"/>
              </a:xfrm>
            </p:grpSpPr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AA59E354-A1C1-D687-87F9-FCA3E2A2B845}"/>
                    </a:ext>
                  </a:extLst>
                </p:cNvPr>
                <p:cNvGrpSpPr/>
                <p:nvPr/>
              </p:nvGrpSpPr>
              <p:grpSpPr>
                <a:xfrm>
                  <a:off x="4042155" y="1454128"/>
                  <a:ext cx="290513" cy="266367"/>
                  <a:chOff x="4042155" y="1454128"/>
                  <a:chExt cx="290513" cy="266367"/>
                </a:xfrm>
              </p:grpSpPr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B50D0DDC-13C6-309F-CD00-5699EAD5740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>
                    <a:off x="4042155" y="1454128"/>
                    <a:ext cx="290513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1">
                    <a:extLst>
                      <a:ext uri="{FF2B5EF4-FFF2-40B4-BE49-F238E27FC236}">
                        <a16:creationId xmlns:a16="http://schemas.microsoft.com/office/drawing/2014/main" id="{827E0994-0FBD-2332-8237-35725CCEF68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>
                    <a:off x="4042155" y="1720495"/>
                    <a:ext cx="290513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Connector 62">
                    <a:extLst>
                      <a:ext uri="{FF2B5EF4-FFF2-40B4-BE49-F238E27FC236}">
                        <a16:creationId xmlns:a16="http://schemas.microsoft.com/office/drawing/2014/main" id="{B5463F77-52D7-4B40-E0BA-FC4599EE65F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>
                    <a:off x="4042155" y="1507401"/>
                    <a:ext cx="290513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Connector 63">
                    <a:extLst>
                      <a:ext uri="{FF2B5EF4-FFF2-40B4-BE49-F238E27FC236}">
                        <a16:creationId xmlns:a16="http://schemas.microsoft.com/office/drawing/2014/main" id="{C301E9D3-5BDB-5F20-1C34-49D8E8514BD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>
                    <a:off x="4042155" y="1560674"/>
                    <a:ext cx="290513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64">
                    <a:extLst>
                      <a:ext uri="{FF2B5EF4-FFF2-40B4-BE49-F238E27FC236}">
                        <a16:creationId xmlns:a16="http://schemas.microsoft.com/office/drawing/2014/main" id="{79E0B9B6-CB9B-3E24-963B-FE7D77E42D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>
                    <a:off x="4042155" y="1613947"/>
                    <a:ext cx="290513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Connector 65">
                    <a:extLst>
                      <a:ext uri="{FF2B5EF4-FFF2-40B4-BE49-F238E27FC236}">
                        <a16:creationId xmlns:a16="http://schemas.microsoft.com/office/drawing/2014/main" id="{4569FF5C-1628-9AED-63CD-C5872A05EB8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>
                    <a:off x="4042155" y="1667220"/>
                    <a:ext cx="290513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67FAD04B-430D-147D-AED5-903695509CA0}"/>
                    </a:ext>
                  </a:extLst>
                </p:cNvPr>
                <p:cNvGrpSpPr/>
                <p:nvPr/>
              </p:nvGrpSpPr>
              <p:grpSpPr>
                <a:xfrm rot="5400000">
                  <a:off x="4041274" y="1454129"/>
                  <a:ext cx="290513" cy="266367"/>
                  <a:chOff x="4042155" y="1454128"/>
                  <a:chExt cx="290513" cy="266367"/>
                </a:xfrm>
              </p:grpSpPr>
              <p:cxnSp>
                <p:nvCxnSpPr>
                  <p:cNvPr id="55" name="Straight Connector 54">
                    <a:extLst>
                      <a:ext uri="{FF2B5EF4-FFF2-40B4-BE49-F238E27FC236}">
                        <a16:creationId xmlns:a16="http://schemas.microsoft.com/office/drawing/2014/main" id="{AD90CB6E-E25C-6200-62EC-B7D2DEF7779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>
                    <a:off x="4042155" y="1454128"/>
                    <a:ext cx="290513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Straight Connector 55">
                    <a:extLst>
                      <a:ext uri="{FF2B5EF4-FFF2-40B4-BE49-F238E27FC236}">
                        <a16:creationId xmlns:a16="http://schemas.microsoft.com/office/drawing/2014/main" id="{7129881D-88D6-CA35-DC10-68F29C343FB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>
                    <a:off x="4042155" y="1720495"/>
                    <a:ext cx="290513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Connector 56">
                    <a:extLst>
                      <a:ext uri="{FF2B5EF4-FFF2-40B4-BE49-F238E27FC236}">
                        <a16:creationId xmlns:a16="http://schemas.microsoft.com/office/drawing/2014/main" id="{9751DF8B-9D7A-E4FF-98F4-7607922A9A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>
                    <a:off x="4042155" y="1507401"/>
                    <a:ext cx="290513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Connector 57">
                    <a:extLst>
                      <a:ext uri="{FF2B5EF4-FFF2-40B4-BE49-F238E27FC236}">
                        <a16:creationId xmlns:a16="http://schemas.microsoft.com/office/drawing/2014/main" id="{6B1DF137-7726-7337-35B9-DF6FA4FEAC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>
                    <a:off x="4042155" y="1560674"/>
                    <a:ext cx="290513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5EEF07CE-EDE0-2D04-7F2F-2E53867310F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>
                    <a:off x="4042155" y="1613947"/>
                    <a:ext cx="290513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BFCCC791-1BC9-C19D-B5F3-3C6C6F75DD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>
                    <a:off x="4042155" y="1667220"/>
                    <a:ext cx="290513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3A1F95B-700D-C18A-856D-D64FD0ADEEB8}"/>
              </a:ext>
            </a:extLst>
          </p:cNvPr>
          <p:cNvSpPr txBox="1"/>
          <p:nvPr/>
        </p:nvSpPr>
        <p:spPr>
          <a:xfrm>
            <a:off x="0" y="6457890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Raleway" pitchFamily="2" charset="0"/>
              </a:rPr>
              <a:t>In collaboration with Josh Smith, Anna Warren, Robin Owen and Lee Brammer</a:t>
            </a:r>
          </a:p>
        </p:txBody>
      </p:sp>
    </p:spTree>
    <p:extLst>
      <p:ext uri="{BB962C8B-B14F-4D97-AF65-F5344CB8AC3E}">
        <p14:creationId xmlns:p14="http://schemas.microsoft.com/office/powerpoint/2010/main" val="288968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3FCA57-057A-3B93-CC66-7A05DE0D7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86" y="386576"/>
            <a:ext cx="7973538" cy="2448267"/>
          </a:xfrm>
          <a:prstGeom prst="rect">
            <a:avLst/>
          </a:prstGeom>
        </p:spPr>
      </p:pic>
      <p:pic>
        <p:nvPicPr>
          <p:cNvPr id="6146" name="Picture 2" descr="Professor Lee Brammer | Mathematical and Physical Sciences | The University  of Sheffield">
            <a:extLst>
              <a:ext uri="{FF2B5EF4-FFF2-40B4-BE49-F238E27FC236}">
                <a16:creationId xmlns:a16="http://schemas.microsoft.com/office/drawing/2014/main" id="{A4F46766-54F0-7A3A-F523-9980963EB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489" y="502511"/>
            <a:ext cx="2301766" cy="230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51404B-D338-B785-F71B-7076C91C7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6346" y="3519048"/>
            <a:ext cx="4317434" cy="2448267"/>
          </a:xfrm>
          <a:prstGeom prst="rect">
            <a:avLst/>
          </a:prstGeom>
        </p:spPr>
      </p:pic>
      <p:pic>
        <p:nvPicPr>
          <p:cNvPr id="6148" name="Picture 4" descr="Fig. 3">
            <a:extLst>
              <a:ext uri="{FF2B5EF4-FFF2-40B4-BE49-F238E27FC236}">
                <a16:creationId xmlns:a16="http://schemas.microsoft.com/office/drawing/2014/main" id="{6593F3FE-1523-8BB4-30E0-0F1F1DCF8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20" y="2834843"/>
            <a:ext cx="5367173" cy="359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4232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A604191-5A07-8316-70C7-BCD8A69B895F}"/>
              </a:ext>
            </a:extLst>
          </p:cNvPr>
          <p:cNvSpPr/>
          <p:nvPr/>
        </p:nvSpPr>
        <p:spPr>
          <a:xfrm>
            <a:off x="9907242" y="5729782"/>
            <a:ext cx="2249714" cy="1110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EB95C6-B1A8-7AEE-3384-11E6E6921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90" y="334652"/>
            <a:ext cx="6030167" cy="28674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6C8A76-888A-507F-23C2-CA102CD42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439" y="5278926"/>
            <a:ext cx="398219" cy="1006027"/>
          </a:xfrm>
          <a:prstGeom prst="rect">
            <a:avLst/>
          </a:prstGeom>
        </p:spPr>
      </p:pic>
      <p:pic>
        <p:nvPicPr>
          <p:cNvPr id="1026" name="Picture 2" descr="I'm not diabetic – should I be using a glucose monitor? | Well actually |  The Guardian">
            <a:extLst>
              <a:ext uri="{FF2B5EF4-FFF2-40B4-BE49-F238E27FC236}">
                <a16:creationId xmlns:a16="http://schemas.microsoft.com/office/drawing/2014/main" id="{828FA9F6-4890-2B88-E28C-FE458801BA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6" t="16002" r="11262" b="938"/>
          <a:stretch>
            <a:fillRect/>
          </a:stretch>
        </p:blipFill>
        <p:spPr bwMode="auto">
          <a:xfrm>
            <a:off x="10051802" y="1637267"/>
            <a:ext cx="1691921" cy="173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est Abbott Libre Sense : capteur de glycémie pour sportifs  expérimentateurs | High-Tech Out">
            <a:extLst>
              <a:ext uri="{FF2B5EF4-FFF2-40B4-BE49-F238E27FC236}">
                <a16:creationId xmlns:a16="http://schemas.microsoft.com/office/drawing/2014/main" id="{CC34069C-BE9A-5F06-684C-D0C1DA15D1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5" t="32426" r="32790"/>
          <a:stretch>
            <a:fillRect/>
          </a:stretch>
        </p:blipFill>
        <p:spPr bwMode="auto">
          <a:xfrm>
            <a:off x="10057256" y="420917"/>
            <a:ext cx="1691921" cy="108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ussell E. Morris - Wikipedia">
            <a:extLst>
              <a:ext uri="{FF2B5EF4-FFF2-40B4-BE49-F238E27FC236}">
                <a16:creationId xmlns:a16="http://schemas.microsoft.com/office/drawing/2014/main" id="{22EF08CE-8543-5989-C6D0-B6974CF447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4" t="4601" r="15207" b="30576"/>
          <a:stretch>
            <a:fillRect/>
          </a:stretch>
        </p:blipFill>
        <p:spPr bwMode="auto">
          <a:xfrm>
            <a:off x="6950131" y="420916"/>
            <a:ext cx="2306011" cy="273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32399D-B6FA-47B2-B0C2-6C428F5C41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3948" y="3860233"/>
            <a:ext cx="2509212" cy="24681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9A4BB0-30D0-E551-E19A-927FE1CB8D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1868" y="3848716"/>
            <a:ext cx="2548264" cy="24681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441C52-0BD4-1ACC-320F-CE2696531B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8493" y="3778371"/>
            <a:ext cx="3385458" cy="26587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3AE91EF-C92C-C480-6B13-86E0B7C43ACE}"/>
              </a:ext>
            </a:extLst>
          </p:cNvPr>
          <p:cNvSpPr txBox="1"/>
          <p:nvPr/>
        </p:nvSpPr>
        <p:spPr>
          <a:xfrm>
            <a:off x="7564337" y="4486771"/>
            <a:ext cx="728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C00000"/>
                </a:solidFill>
                <a:latin typeface="Raleway" pitchFamily="2" charset="0"/>
              </a:rPr>
              <a:t>NO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9993C28-1AAE-B35D-234E-0D6507852858}"/>
              </a:ext>
            </a:extLst>
          </p:cNvPr>
          <p:cNvCxnSpPr>
            <a:cxnSpLocks/>
          </p:cNvCxnSpPr>
          <p:nvPr/>
        </p:nvCxnSpPr>
        <p:spPr>
          <a:xfrm>
            <a:off x="4022652" y="4899821"/>
            <a:ext cx="521334" cy="0"/>
          </a:xfrm>
          <a:prstGeom prst="straightConnector1">
            <a:avLst/>
          </a:prstGeom>
          <a:ln w="28575" cap="rnd">
            <a:solidFill>
              <a:srgbClr val="C0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AA8C0D8-48BA-9FD3-1877-373704BEA551}"/>
              </a:ext>
            </a:extLst>
          </p:cNvPr>
          <p:cNvCxnSpPr>
            <a:cxnSpLocks/>
          </p:cNvCxnSpPr>
          <p:nvPr/>
        </p:nvCxnSpPr>
        <p:spPr>
          <a:xfrm>
            <a:off x="7668001" y="4917073"/>
            <a:ext cx="521334" cy="0"/>
          </a:xfrm>
          <a:prstGeom prst="straightConnector1">
            <a:avLst/>
          </a:prstGeom>
          <a:ln w="28575" cap="rnd">
            <a:solidFill>
              <a:srgbClr val="C0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3EADD2D-4BAA-5128-22AC-1D3E6AD223A6}"/>
              </a:ext>
            </a:extLst>
          </p:cNvPr>
          <p:cNvSpPr txBox="1"/>
          <p:nvPr/>
        </p:nvSpPr>
        <p:spPr>
          <a:xfrm>
            <a:off x="3675644" y="4370688"/>
            <a:ext cx="1351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C00000"/>
                </a:solidFill>
                <a:latin typeface="Raleway" pitchFamily="2" charset="0"/>
              </a:rPr>
              <a:t>activation</a:t>
            </a:r>
          </a:p>
        </p:txBody>
      </p:sp>
    </p:spTree>
    <p:extLst>
      <p:ext uri="{BB962C8B-B14F-4D97-AF65-F5344CB8AC3E}">
        <p14:creationId xmlns:p14="http://schemas.microsoft.com/office/powerpoint/2010/main" val="28172224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8FC23-298B-7A4A-CADE-B3819DC12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DE47A-09A8-F4D2-2C2E-7E72F43B8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9691AE-9E33-A634-1F7F-DB537521BE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738" r="24373"/>
          <a:stretch/>
        </p:blipFill>
        <p:spPr>
          <a:xfrm>
            <a:off x="0" y="0"/>
            <a:ext cx="8201026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4A5A9C9-8EE3-E222-DD23-BFB8C1B83D98}"/>
              </a:ext>
            </a:extLst>
          </p:cNvPr>
          <p:cNvGrpSpPr/>
          <p:nvPr/>
        </p:nvGrpSpPr>
        <p:grpSpPr>
          <a:xfrm rot="10800000">
            <a:off x="1" y="-46446"/>
            <a:ext cx="12191999" cy="6904446"/>
            <a:chOff x="0" y="0"/>
            <a:chExt cx="12191999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D49C7AE-C3D0-797A-1212-C51560EF2D25}"/>
                </a:ext>
              </a:extLst>
            </p:cNvPr>
            <p:cNvSpPr/>
            <p:nvPr/>
          </p:nvSpPr>
          <p:spPr>
            <a:xfrm>
              <a:off x="1781175" y="0"/>
              <a:ext cx="10410824" cy="6858000"/>
            </a:xfrm>
            <a:prstGeom prst="rect">
              <a:avLst/>
            </a:prstGeom>
            <a:gradFill flip="none" rotWithShape="1">
              <a:gsLst>
                <a:gs pos="74000">
                  <a:schemeClr val="bg1"/>
                </a:gs>
                <a:gs pos="0">
                  <a:srgbClr val="FFFFFF">
                    <a:alpha val="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4C98864-0E01-CAB7-A774-EEA6A880B5A1}"/>
                </a:ext>
              </a:extLst>
            </p:cNvPr>
            <p:cNvSpPr/>
            <p:nvPr/>
          </p:nvSpPr>
          <p:spPr>
            <a:xfrm>
              <a:off x="0" y="0"/>
              <a:ext cx="1781175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1E69975-0E2A-E7E0-75EA-7820F14338AD}"/>
              </a:ext>
            </a:extLst>
          </p:cNvPr>
          <p:cNvGrpSpPr/>
          <p:nvPr/>
        </p:nvGrpSpPr>
        <p:grpSpPr>
          <a:xfrm>
            <a:off x="371177" y="429319"/>
            <a:ext cx="928439" cy="945975"/>
            <a:chOff x="814933" y="588415"/>
            <a:chExt cx="928439" cy="945975"/>
          </a:xfrm>
          <a:solidFill>
            <a:schemeClr val="bg1"/>
          </a:solidFill>
        </p:grpSpPr>
        <p:sp>
          <p:nvSpPr>
            <p:cNvPr id="9" name="Shape">
              <a:extLst>
                <a:ext uri="{FF2B5EF4-FFF2-40B4-BE49-F238E27FC236}">
                  <a16:creationId xmlns:a16="http://schemas.microsoft.com/office/drawing/2014/main" id="{B97A2E07-FB3D-31E2-B22C-977FFCC17A48}"/>
                </a:ext>
              </a:extLst>
            </p:cNvPr>
            <p:cNvSpPr/>
            <p:nvPr/>
          </p:nvSpPr>
          <p:spPr>
            <a:xfrm>
              <a:off x="933953" y="1083878"/>
              <a:ext cx="345199" cy="342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94" y="4068"/>
                  </a:moveTo>
                  <a:cubicBezTo>
                    <a:pt x="19551" y="4068"/>
                    <a:pt x="19551" y="4068"/>
                    <a:pt x="19551" y="4068"/>
                  </a:cubicBezTo>
                  <a:cubicBezTo>
                    <a:pt x="19551" y="9648"/>
                    <a:pt x="19551" y="9648"/>
                    <a:pt x="19551" y="9648"/>
                  </a:cubicBezTo>
                  <a:cubicBezTo>
                    <a:pt x="19551" y="14472"/>
                    <a:pt x="19551" y="14472"/>
                    <a:pt x="19551" y="14472"/>
                  </a:cubicBezTo>
                  <a:cubicBezTo>
                    <a:pt x="19551" y="15516"/>
                    <a:pt x="19551" y="15516"/>
                    <a:pt x="19551" y="15516"/>
                  </a:cubicBezTo>
                  <a:cubicBezTo>
                    <a:pt x="19551" y="16020"/>
                    <a:pt x="19048" y="16524"/>
                    <a:pt x="18545" y="16524"/>
                  </a:cubicBezTo>
                  <a:cubicBezTo>
                    <a:pt x="13226" y="16524"/>
                    <a:pt x="13226" y="16524"/>
                    <a:pt x="13226" y="16524"/>
                  </a:cubicBezTo>
                  <a:cubicBezTo>
                    <a:pt x="16532" y="19836"/>
                    <a:pt x="16532" y="19836"/>
                    <a:pt x="16532" y="19836"/>
                  </a:cubicBezTo>
                  <a:cubicBezTo>
                    <a:pt x="16784" y="20088"/>
                    <a:pt x="16784" y="20340"/>
                    <a:pt x="16784" y="20592"/>
                  </a:cubicBezTo>
                  <a:cubicBezTo>
                    <a:pt x="16784" y="21096"/>
                    <a:pt x="16532" y="21600"/>
                    <a:pt x="15742" y="21600"/>
                  </a:cubicBezTo>
                  <a:cubicBezTo>
                    <a:pt x="15490" y="21600"/>
                    <a:pt x="15239" y="21600"/>
                    <a:pt x="15239" y="21348"/>
                  </a:cubicBezTo>
                  <a:cubicBezTo>
                    <a:pt x="11681" y="18072"/>
                    <a:pt x="11681" y="18072"/>
                    <a:pt x="11681" y="18072"/>
                  </a:cubicBezTo>
                  <a:cubicBezTo>
                    <a:pt x="11681" y="20592"/>
                    <a:pt x="11681" y="20592"/>
                    <a:pt x="11681" y="20592"/>
                  </a:cubicBezTo>
                  <a:cubicBezTo>
                    <a:pt x="11681" y="21096"/>
                    <a:pt x="11429" y="21600"/>
                    <a:pt x="10674" y="21600"/>
                  </a:cubicBezTo>
                  <a:cubicBezTo>
                    <a:pt x="10171" y="21600"/>
                    <a:pt x="9668" y="21096"/>
                    <a:pt x="9668" y="20592"/>
                  </a:cubicBezTo>
                  <a:cubicBezTo>
                    <a:pt x="9668" y="18072"/>
                    <a:pt x="9668" y="18072"/>
                    <a:pt x="9668" y="18072"/>
                  </a:cubicBezTo>
                  <a:cubicBezTo>
                    <a:pt x="6361" y="21348"/>
                    <a:pt x="6361" y="21348"/>
                    <a:pt x="6361" y="21348"/>
                  </a:cubicBezTo>
                  <a:cubicBezTo>
                    <a:pt x="6110" y="21600"/>
                    <a:pt x="5858" y="21600"/>
                    <a:pt x="5607" y="21600"/>
                  </a:cubicBezTo>
                  <a:cubicBezTo>
                    <a:pt x="5103" y="21600"/>
                    <a:pt x="4564" y="21096"/>
                    <a:pt x="4564" y="20592"/>
                  </a:cubicBezTo>
                  <a:cubicBezTo>
                    <a:pt x="4564" y="20340"/>
                    <a:pt x="4852" y="20088"/>
                    <a:pt x="5103" y="19836"/>
                  </a:cubicBezTo>
                  <a:cubicBezTo>
                    <a:pt x="8374" y="16524"/>
                    <a:pt x="8374" y="16524"/>
                    <a:pt x="8374" y="16524"/>
                  </a:cubicBezTo>
                  <a:cubicBezTo>
                    <a:pt x="3055" y="16524"/>
                    <a:pt x="3055" y="16524"/>
                    <a:pt x="3055" y="16524"/>
                  </a:cubicBezTo>
                  <a:cubicBezTo>
                    <a:pt x="2300" y="16524"/>
                    <a:pt x="2049" y="16020"/>
                    <a:pt x="2049" y="15516"/>
                  </a:cubicBezTo>
                  <a:cubicBezTo>
                    <a:pt x="2049" y="14472"/>
                    <a:pt x="2049" y="14472"/>
                    <a:pt x="2049" y="14472"/>
                  </a:cubicBezTo>
                  <a:cubicBezTo>
                    <a:pt x="2049" y="9648"/>
                    <a:pt x="2049" y="9648"/>
                    <a:pt x="2049" y="9648"/>
                  </a:cubicBezTo>
                  <a:cubicBezTo>
                    <a:pt x="2049" y="4068"/>
                    <a:pt x="2049" y="4068"/>
                    <a:pt x="2049" y="4068"/>
                  </a:cubicBezTo>
                  <a:cubicBezTo>
                    <a:pt x="1042" y="4068"/>
                    <a:pt x="1042" y="4068"/>
                    <a:pt x="1042" y="4068"/>
                  </a:cubicBezTo>
                  <a:cubicBezTo>
                    <a:pt x="252" y="4068"/>
                    <a:pt x="0" y="3528"/>
                    <a:pt x="0" y="3024"/>
                  </a:cubicBezTo>
                  <a:cubicBezTo>
                    <a:pt x="0" y="2268"/>
                    <a:pt x="252" y="2016"/>
                    <a:pt x="1042" y="2016"/>
                  </a:cubicBezTo>
                  <a:cubicBezTo>
                    <a:pt x="9668" y="2016"/>
                    <a:pt x="9668" y="2016"/>
                    <a:pt x="9668" y="2016"/>
                  </a:cubicBezTo>
                  <a:cubicBezTo>
                    <a:pt x="9668" y="1008"/>
                    <a:pt x="9668" y="1008"/>
                    <a:pt x="9668" y="1008"/>
                  </a:cubicBezTo>
                  <a:cubicBezTo>
                    <a:pt x="9668" y="252"/>
                    <a:pt x="10171" y="0"/>
                    <a:pt x="10674" y="0"/>
                  </a:cubicBezTo>
                  <a:cubicBezTo>
                    <a:pt x="11429" y="0"/>
                    <a:pt x="11681" y="252"/>
                    <a:pt x="11681" y="1008"/>
                  </a:cubicBezTo>
                  <a:cubicBezTo>
                    <a:pt x="11681" y="2016"/>
                    <a:pt x="11681" y="2016"/>
                    <a:pt x="11681" y="2016"/>
                  </a:cubicBezTo>
                  <a:cubicBezTo>
                    <a:pt x="20594" y="2016"/>
                    <a:pt x="20594" y="2016"/>
                    <a:pt x="20594" y="2016"/>
                  </a:cubicBezTo>
                  <a:cubicBezTo>
                    <a:pt x="21097" y="2016"/>
                    <a:pt x="21600" y="2268"/>
                    <a:pt x="21600" y="3024"/>
                  </a:cubicBezTo>
                  <a:cubicBezTo>
                    <a:pt x="21600" y="3528"/>
                    <a:pt x="21097" y="4068"/>
                    <a:pt x="20594" y="4068"/>
                  </a:cubicBezTo>
                  <a:close/>
                  <a:moveTo>
                    <a:pt x="17539" y="8640"/>
                  </a:moveTo>
                  <a:cubicBezTo>
                    <a:pt x="17539" y="7632"/>
                    <a:pt x="17539" y="7632"/>
                    <a:pt x="17539" y="7632"/>
                  </a:cubicBezTo>
                  <a:cubicBezTo>
                    <a:pt x="17539" y="4068"/>
                    <a:pt x="17539" y="4068"/>
                    <a:pt x="17539" y="4068"/>
                  </a:cubicBezTo>
                  <a:cubicBezTo>
                    <a:pt x="4061" y="4068"/>
                    <a:pt x="4061" y="4068"/>
                    <a:pt x="4061" y="4068"/>
                  </a:cubicBezTo>
                  <a:cubicBezTo>
                    <a:pt x="4061" y="7632"/>
                    <a:pt x="4061" y="7632"/>
                    <a:pt x="4061" y="7632"/>
                  </a:cubicBezTo>
                  <a:cubicBezTo>
                    <a:pt x="4061" y="8640"/>
                    <a:pt x="4061" y="8640"/>
                    <a:pt x="4061" y="8640"/>
                  </a:cubicBezTo>
                  <a:cubicBezTo>
                    <a:pt x="4061" y="14472"/>
                    <a:pt x="4061" y="14472"/>
                    <a:pt x="4061" y="14472"/>
                  </a:cubicBezTo>
                  <a:cubicBezTo>
                    <a:pt x="17539" y="14472"/>
                    <a:pt x="17539" y="14472"/>
                    <a:pt x="17539" y="14472"/>
                  </a:cubicBezTo>
                  <a:lnTo>
                    <a:pt x="17539" y="8640"/>
                  </a:ln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45719" rIns="45719" anchor="ctr"/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0" name="Square">
              <a:extLst>
                <a:ext uri="{FF2B5EF4-FFF2-40B4-BE49-F238E27FC236}">
                  <a16:creationId xmlns:a16="http://schemas.microsoft.com/office/drawing/2014/main" id="{98962938-49BF-B591-4BB7-3E61914CB022}"/>
                </a:ext>
              </a:extLst>
            </p:cNvPr>
            <p:cNvSpPr/>
            <p:nvPr/>
          </p:nvSpPr>
          <p:spPr>
            <a:xfrm>
              <a:off x="814933" y="588415"/>
              <a:ext cx="928439" cy="945975"/>
            </a:xfrm>
            <a:prstGeom prst="rect">
              <a:avLst/>
            </a:prstGeom>
            <a:grpFill/>
            <a:ln w="98425">
              <a:solidFill>
                <a:schemeClr val="tx1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1" name="Shape">
            <a:extLst>
              <a:ext uri="{FF2B5EF4-FFF2-40B4-BE49-F238E27FC236}">
                <a16:creationId xmlns:a16="http://schemas.microsoft.com/office/drawing/2014/main" id="{84CA74DE-47E8-F9C5-F310-B6FD3E79DB8F}"/>
              </a:ext>
            </a:extLst>
          </p:cNvPr>
          <p:cNvSpPr/>
          <p:nvPr/>
        </p:nvSpPr>
        <p:spPr>
          <a:xfrm>
            <a:off x="974375" y="103336"/>
            <a:ext cx="653555" cy="653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180" y="0"/>
                </a:moveTo>
                <a:lnTo>
                  <a:pt x="9180" y="9180"/>
                </a:lnTo>
                <a:lnTo>
                  <a:pt x="0" y="9180"/>
                </a:lnTo>
                <a:lnTo>
                  <a:pt x="0" y="12420"/>
                </a:lnTo>
                <a:lnTo>
                  <a:pt x="9180" y="12420"/>
                </a:lnTo>
                <a:lnTo>
                  <a:pt x="9180" y="21600"/>
                </a:lnTo>
                <a:lnTo>
                  <a:pt x="12420" y="21600"/>
                </a:lnTo>
                <a:lnTo>
                  <a:pt x="12420" y="12420"/>
                </a:lnTo>
                <a:lnTo>
                  <a:pt x="21600" y="12420"/>
                </a:lnTo>
                <a:lnTo>
                  <a:pt x="21600" y="9180"/>
                </a:lnTo>
                <a:lnTo>
                  <a:pt x="12420" y="9180"/>
                </a:lnTo>
                <a:lnTo>
                  <a:pt x="12420" y="0"/>
                </a:lnTo>
                <a:lnTo>
                  <a:pt x="9180" y="0"/>
                </a:lnTo>
                <a:close/>
              </a:path>
            </a:pathLst>
          </a:custGeom>
          <a:solidFill>
            <a:srgbClr val="ED1D2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" name="TABS SLIDE :">
            <a:extLst>
              <a:ext uri="{FF2B5EF4-FFF2-40B4-BE49-F238E27FC236}">
                <a16:creationId xmlns:a16="http://schemas.microsoft.com/office/drawing/2014/main" id="{C4536BE9-1137-8046-0210-8D1DD2CA8133}"/>
              </a:ext>
            </a:extLst>
          </p:cNvPr>
          <p:cNvSpPr txBox="1"/>
          <p:nvPr/>
        </p:nvSpPr>
        <p:spPr>
          <a:xfrm>
            <a:off x="1709844" y="285690"/>
            <a:ext cx="3267598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>
              <a:lnSpc>
                <a:spcPct val="100000"/>
              </a:lnSpc>
              <a:defRPr sz="3000" cap="all" spc="0">
                <a:latin typeface="+mn-lt"/>
                <a:ea typeface="+mn-ea"/>
                <a:cs typeface="+mn-cs"/>
                <a:sym typeface="Montserrat ExtraBold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all" spc="0" normalizeH="0" baseline="0" noProof="0" dirty="0">
                <a:ln>
                  <a:noFill/>
                </a:ln>
                <a:solidFill>
                  <a:srgbClr val="ED1D24"/>
                </a:solidFill>
                <a:effectLst/>
                <a:uLnTx/>
                <a:uFillTx/>
                <a:latin typeface="Montserrat ExtraBold"/>
                <a:sym typeface="Montserrat ExtraBold"/>
              </a:rPr>
              <a:t>Chemistry Noble Prize 2025</a:t>
            </a:r>
            <a:endParaRPr kumimoji="0" sz="1200" b="0" i="0" u="none" strike="noStrike" kern="0" cap="all" spc="0" normalizeH="0" baseline="0" noProof="0" dirty="0">
              <a:ln>
                <a:noFill/>
              </a:ln>
              <a:solidFill>
                <a:srgbClr val="ED1D24"/>
              </a:solidFill>
              <a:effectLst/>
              <a:uLnTx/>
              <a:uFillTx/>
              <a:latin typeface="Montserrat ExtraBold"/>
              <a:sym typeface="Montserrat ExtraBold"/>
            </a:endParaRPr>
          </a:p>
        </p:txBody>
      </p:sp>
      <p:sp>
        <p:nvSpPr>
          <p:cNvPr id="13" name="Strengths">
            <a:extLst>
              <a:ext uri="{FF2B5EF4-FFF2-40B4-BE49-F238E27FC236}">
                <a16:creationId xmlns:a16="http://schemas.microsoft.com/office/drawing/2014/main" id="{59953BCB-286F-182B-67EC-8985B9D9A7ED}"/>
              </a:ext>
            </a:extLst>
          </p:cNvPr>
          <p:cNvSpPr txBox="1"/>
          <p:nvPr/>
        </p:nvSpPr>
        <p:spPr>
          <a:xfrm>
            <a:off x="1627930" y="504535"/>
            <a:ext cx="308306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ctr">
              <a:lnSpc>
                <a:spcPct val="100000"/>
              </a:lnSpc>
              <a:defRPr sz="3000" cap="all" spc="0">
                <a:solidFill>
                  <a:srgbClr val="FFFFFF"/>
                </a:solidFill>
                <a:latin typeface="+mn-lt"/>
                <a:ea typeface="+mn-ea"/>
                <a:cs typeface="+mn-cs"/>
                <a:sym typeface="Montserrat ExtraBold"/>
              </a:defRPr>
            </a:lvl1pPr>
          </a:lstStyle>
          <a:p>
            <a:pPr lvl="0" algn="l" defTabSz="825500" hangingPunct="0">
              <a:defRPr/>
            </a:pPr>
            <a:r>
              <a:rPr lang="en-GB" sz="2800" kern="0" dirty="0">
                <a:solidFill>
                  <a:schemeClr val="tx1"/>
                </a:solidFill>
                <a:latin typeface="Montserrat ExtraBold"/>
              </a:rPr>
              <a:t>Summary</a:t>
            </a:r>
            <a:endParaRPr kumimoji="0" lang="en-GB" sz="2800" b="0" i="0" u="none" strike="noStrike" kern="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tserrat ExtraBold"/>
              <a:sym typeface="Montserrat ExtraBold"/>
            </a:endParaRP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54303EE2-A50C-A202-67A4-FF1FC95739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436" t="35289" b="33170"/>
          <a:stretch/>
        </p:blipFill>
        <p:spPr>
          <a:xfrm>
            <a:off x="371177" y="828985"/>
            <a:ext cx="469707" cy="534362"/>
          </a:xfrm>
          <a:prstGeom prst="rect">
            <a:avLst/>
          </a:prstGeom>
        </p:spPr>
      </p:pic>
      <p:sp>
        <p:nvSpPr>
          <p:cNvPr id="15" name="Lorem ipsum dolor sit elit, consect loreretur Lorem ipsum dolor sit elit,">
            <a:extLst>
              <a:ext uri="{FF2B5EF4-FFF2-40B4-BE49-F238E27FC236}">
                <a16:creationId xmlns:a16="http://schemas.microsoft.com/office/drawing/2014/main" id="{B7B5527B-F089-6CFF-8724-3800EA111AEA}"/>
              </a:ext>
            </a:extLst>
          </p:cNvPr>
          <p:cNvSpPr txBox="1"/>
          <p:nvPr/>
        </p:nvSpPr>
        <p:spPr>
          <a:xfrm>
            <a:off x="5945642" y="738382"/>
            <a:ext cx="5756161" cy="53347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sz="2000" b="1" dirty="0">
                <a:solidFill>
                  <a:schemeClr val="tx1"/>
                </a:solidFill>
              </a:rPr>
              <a:t>MOFs and the 2025 Nobel Prize</a:t>
            </a:r>
            <a:endParaRPr lang="en-GB" sz="2000" dirty="0">
              <a:solidFill>
                <a:schemeClr val="tx1"/>
              </a:solidFill>
            </a:endParaRPr>
          </a:p>
          <a:p>
            <a:pPr lvl="1"/>
            <a:r>
              <a:rPr lang="en-GB" sz="2000" dirty="0"/>
              <a:t>Prof. Richard Robson – </a:t>
            </a:r>
            <a:r>
              <a:rPr lang="en-GB" sz="2000" i="1" dirty="0"/>
              <a:t>Conception</a:t>
            </a:r>
            <a:endParaRPr lang="en-GB" sz="2000" dirty="0"/>
          </a:p>
          <a:p>
            <a:pPr lvl="1"/>
            <a:r>
              <a:rPr lang="en-GB" sz="2000" dirty="0"/>
              <a:t>Prof. Susumu Kitagawa – </a:t>
            </a:r>
            <a:r>
              <a:rPr lang="en-GB" sz="2000" i="1" dirty="0"/>
              <a:t>Application</a:t>
            </a:r>
            <a:endParaRPr lang="en-GB" sz="2000" dirty="0"/>
          </a:p>
          <a:p>
            <a:pPr lvl="1"/>
            <a:r>
              <a:rPr lang="en-GB" sz="2000" dirty="0"/>
              <a:t>Prof. Omar M. Yaghi – </a:t>
            </a:r>
            <a:r>
              <a:rPr lang="en-GB" sz="2000" i="1" dirty="0"/>
              <a:t>Streamlining</a:t>
            </a:r>
            <a:endParaRPr lang="en-GB" sz="2000" dirty="0"/>
          </a:p>
          <a:p>
            <a:pPr lvl="0"/>
            <a:r>
              <a:rPr lang="en-GB" sz="2000" b="1" dirty="0">
                <a:solidFill>
                  <a:schemeClr val="tx1"/>
                </a:solidFill>
              </a:rPr>
              <a:t>Why MOFs Matter: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GB" sz="2000" dirty="0"/>
              <a:t>Ultra-porous materials enabling: </a:t>
            </a:r>
          </a:p>
          <a:p>
            <a:pPr lvl="2"/>
            <a:r>
              <a:rPr lang="en-GB" sz="2000" dirty="0"/>
              <a:t>Water harvesting from air</a:t>
            </a:r>
          </a:p>
          <a:p>
            <a:pPr lvl="2"/>
            <a:r>
              <a:rPr lang="en-GB" sz="2000" dirty="0"/>
              <a:t>CO₂ capture and gas separation</a:t>
            </a:r>
          </a:p>
          <a:p>
            <a:pPr lvl="2"/>
            <a:r>
              <a:rPr lang="en-GB" sz="2000" dirty="0"/>
              <a:t>Drug delivery and catalysis</a:t>
            </a:r>
          </a:p>
          <a:p>
            <a:pPr lvl="2"/>
            <a:r>
              <a:rPr lang="en-GB" sz="2000" dirty="0"/>
              <a:t>Hydrogen/methane storage for clean energy</a:t>
            </a:r>
          </a:p>
          <a:p>
            <a:pPr lvl="2"/>
            <a:r>
              <a:rPr lang="en-GB" sz="2000" dirty="0"/>
              <a:t>Chemical sensing and desalination</a:t>
            </a:r>
          </a:p>
          <a:p>
            <a:pPr lvl="0"/>
            <a:r>
              <a:rPr lang="en-GB" sz="2000" b="1" dirty="0">
                <a:solidFill>
                  <a:schemeClr val="tx1"/>
                </a:solidFill>
              </a:rPr>
              <a:t>Origins: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GB" sz="2000" dirty="0"/>
              <a:t>Inspired by diamond’s tetrahedral geometry</a:t>
            </a:r>
          </a:p>
          <a:p>
            <a:pPr lvl="1"/>
            <a:r>
              <a:rPr lang="en-GB" sz="2000" dirty="0"/>
              <a:t>Developed using organic linkers and metal nodes</a:t>
            </a:r>
          </a:p>
          <a:p>
            <a:pPr lvl="0"/>
            <a:r>
              <a:rPr lang="en-GB" sz="2000" b="1" dirty="0">
                <a:solidFill>
                  <a:schemeClr val="tx1"/>
                </a:solidFill>
              </a:rPr>
              <a:t>Impact: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GB" sz="2000" dirty="0"/>
              <a:t>Revolutionised material science with modular, tuneable frameworks</a:t>
            </a:r>
          </a:p>
        </p:txBody>
      </p:sp>
    </p:spTree>
    <p:extLst>
      <p:ext uri="{BB962C8B-B14F-4D97-AF65-F5344CB8AC3E}">
        <p14:creationId xmlns:p14="http://schemas.microsoft.com/office/powerpoint/2010/main" val="622854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C6E947D-84ED-ABF7-BFFA-B8BA4C4008A7}"/>
              </a:ext>
            </a:extLst>
          </p:cNvPr>
          <p:cNvGrpSpPr/>
          <p:nvPr/>
        </p:nvGrpSpPr>
        <p:grpSpPr>
          <a:xfrm>
            <a:off x="422748" y="100229"/>
            <a:ext cx="4880772" cy="1360746"/>
            <a:chOff x="7582535" y="296761"/>
            <a:chExt cx="4880772" cy="136074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A477D4C-CC2A-20F6-F142-BF2F7A07D767}"/>
                </a:ext>
              </a:extLst>
            </p:cNvPr>
            <p:cNvGrpSpPr/>
            <p:nvPr/>
          </p:nvGrpSpPr>
          <p:grpSpPr>
            <a:xfrm>
              <a:off x="7582535" y="622744"/>
              <a:ext cx="928439" cy="945975"/>
              <a:chOff x="814933" y="588415"/>
              <a:chExt cx="928439" cy="945975"/>
            </a:xfrm>
            <a:noFill/>
          </p:grpSpPr>
          <p:sp>
            <p:nvSpPr>
              <p:cNvPr id="9" name="Shape">
                <a:extLst>
                  <a:ext uri="{FF2B5EF4-FFF2-40B4-BE49-F238E27FC236}">
                    <a16:creationId xmlns:a16="http://schemas.microsoft.com/office/drawing/2014/main" id="{32D694A0-6964-9D9B-3D13-81C1310331D9}"/>
                  </a:ext>
                </a:extLst>
              </p:cNvPr>
              <p:cNvSpPr/>
              <p:nvPr/>
            </p:nvSpPr>
            <p:spPr>
              <a:xfrm>
                <a:off x="933953" y="1083878"/>
                <a:ext cx="345199" cy="3427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94" y="4068"/>
                    </a:moveTo>
                    <a:cubicBezTo>
                      <a:pt x="19551" y="4068"/>
                      <a:pt x="19551" y="4068"/>
                      <a:pt x="19551" y="4068"/>
                    </a:cubicBezTo>
                    <a:cubicBezTo>
                      <a:pt x="19551" y="9648"/>
                      <a:pt x="19551" y="9648"/>
                      <a:pt x="19551" y="9648"/>
                    </a:cubicBezTo>
                    <a:cubicBezTo>
                      <a:pt x="19551" y="14472"/>
                      <a:pt x="19551" y="14472"/>
                      <a:pt x="19551" y="14472"/>
                    </a:cubicBezTo>
                    <a:cubicBezTo>
                      <a:pt x="19551" y="15516"/>
                      <a:pt x="19551" y="15516"/>
                      <a:pt x="19551" y="15516"/>
                    </a:cubicBezTo>
                    <a:cubicBezTo>
                      <a:pt x="19551" y="16020"/>
                      <a:pt x="19048" y="16524"/>
                      <a:pt x="18545" y="16524"/>
                    </a:cubicBezTo>
                    <a:cubicBezTo>
                      <a:pt x="13226" y="16524"/>
                      <a:pt x="13226" y="16524"/>
                      <a:pt x="13226" y="16524"/>
                    </a:cubicBezTo>
                    <a:cubicBezTo>
                      <a:pt x="16532" y="19836"/>
                      <a:pt x="16532" y="19836"/>
                      <a:pt x="16532" y="19836"/>
                    </a:cubicBezTo>
                    <a:cubicBezTo>
                      <a:pt x="16784" y="20088"/>
                      <a:pt x="16784" y="20340"/>
                      <a:pt x="16784" y="20592"/>
                    </a:cubicBezTo>
                    <a:cubicBezTo>
                      <a:pt x="16784" y="21096"/>
                      <a:pt x="16532" y="21600"/>
                      <a:pt x="15742" y="21600"/>
                    </a:cubicBezTo>
                    <a:cubicBezTo>
                      <a:pt x="15490" y="21600"/>
                      <a:pt x="15239" y="21600"/>
                      <a:pt x="15239" y="21348"/>
                    </a:cubicBezTo>
                    <a:cubicBezTo>
                      <a:pt x="11681" y="18072"/>
                      <a:pt x="11681" y="18072"/>
                      <a:pt x="11681" y="18072"/>
                    </a:cubicBezTo>
                    <a:cubicBezTo>
                      <a:pt x="11681" y="20592"/>
                      <a:pt x="11681" y="20592"/>
                      <a:pt x="11681" y="20592"/>
                    </a:cubicBezTo>
                    <a:cubicBezTo>
                      <a:pt x="11681" y="21096"/>
                      <a:pt x="11429" y="21600"/>
                      <a:pt x="10674" y="21600"/>
                    </a:cubicBezTo>
                    <a:cubicBezTo>
                      <a:pt x="10171" y="21600"/>
                      <a:pt x="9668" y="21096"/>
                      <a:pt x="9668" y="20592"/>
                    </a:cubicBezTo>
                    <a:cubicBezTo>
                      <a:pt x="9668" y="18072"/>
                      <a:pt x="9668" y="18072"/>
                      <a:pt x="9668" y="18072"/>
                    </a:cubicBezTo>
                    <a:cubicBezTo>
                      <a:pt x="6361" y="21348"/>
                      <a:pt x="6361" y="21348"/>
                      <a:pt x="6361" y="21348"/>
                    </a:cubicBezTo>
                    <a:cubicBezTo>
                      <a:pt x="6110" y="21600"/>
                      <a:pt x="5858" y="21600"/>
                      <a:pt x="5607" y="21600"/>
                    </a:cubicBezTo>
                    <a:cubicBezTo>
                      <a:pt x="5103" y="21600"/>
                      <a:pt x="4564" y="21096"/>
                      <a:pt x="4564" y="20592"/>
                    </a:cubicBezTo>
                    <a:cubicBezTo>
                      <a:pt x="4564" y="20340"/>
                      <a:pt x="4852" y="20088"/>
                      <a:pt x="5103" y="19836"/>
                    </a:cubicBezTo>
                    <a:cubicBezTo>
                      <a:pt x="8374" y="16524"/>
                      <a:pt x="8374" y="16524"/>
                      <a:pt x="8374" y="16524"/>
                    </a:cubicBezTo>
                    <a:cubicBezTo>
                      <a:pt x="3055" y="16524"/>
                      <a:pt x="3055" y="16524"/>
                      <a:pt x="3055" y="16524"/>
                    </a:cubicBezTo>
                    <a:cubicBezTo>
                      <a:pt x="2300" y="16524"/>
                      <a:pt x="2049" y="16020"/>
                      <a:pt x="2049" y="15516"/>
                    </a:cubicBezTo>
                    <a:cubicBezTo>
                      <a:pt x="2049" y="14472"/>
                      <a:pt x="2049" y="14472"/>
                      <a:pt x="2049" y="14472"/>
                    </a:cubicBezTo>
                    <a:cubicBezTo>
                      <a:pt x="2049" y="9648"/>
                      <a:pt x="2049" y="9648"/>
                      <a:pt x="2049" y="9648"/>
                    </a:cubicBezTo>
                    <a:cubicBezTo>
                      <a:pt x="2049" y="4068"/>
                      <a:pt x="2049" y="4068"/>
                      <a:pt x="2049" y="4068"/>
                    </a:cubicBezTo>
                    <a:cubicBezTo>
                      <a:pt x="1042" y="4068"/>
                      <a:pt x="1042" y="4068"/>
                      <a:pt x="1042" y="4068"/>
                    </a:cubicBezTo>
                    <a:cubicBezTo>
                      <a:pt x="252" y="4068"/>
                      <a:pt x="0" y="3528"/>
                      <a:pt x="0" y="3024"/>
                    </a:cubicBezTo>
                    <a:cubicBezTo>
                      <a:pt x="0" y="2268"/>
                      <a:pt x="252" y="2016"/>
                      <a:pt x="1042" y="2016"/>
                    </a:cubicBezTo>
                    <a:cubicBezTo>
                      <a:pt x="9668" y="2016"/>
                      <a:pt x="9668" y="2016"/>
                      <a:pt x="9668" y="2016"/>
                    </a:cubicBezTo>
                    <a:cubicBezTo>
                      <a:pt x="9668" y="1008"/>
                      <a:pt x="9668" y="1008"/>
                      <a:pt x="9668" y="1008"/>
                    </a:cubicBezTo>
                    <a:cubicBezTo>
                      <a:pt x="9668" y="252"/>
                      <a:pt x="10171" y="0"/>
                      <a:pt x="10674" y="0"/>
                    </a:cubicBezTo>
                    <a:cubicBezTo>
                      <a:pt x="11429" y="0"/>
                      <a:pt x="11681" y="252"/>
                      <a:pt x="11681" y="1008"/>
                    </a:cubicBezTo>
                    <a:cubicBezTo>
                      <a:pt x="11681" y="2016"/>
                      <a:pt x="11681" y="2016"/>
                      <a:pt x="11681" y="2016"/>
                    </a:cubicBezTo>
                    <a:cubicBezTo>
                      <a:pt x="20594" y="2016"/>
                      <a:pt x="20594" y="2016"/>
                      <a:pt x="20594" y="2016"/>
                    </a:cubicBezTo>
                    <a:cubicBezTo>
                      <a:pt x="21097" y="2016"/>
                      <a:pt x="21600" y="2268"/>
                      <a:pt x="21600" y="3024"/>
                    </a:cubicBezTo>
                    <a:cubicBezTo>
                      <a:pt x="21600" y="3528"/>
                      <a:pt x="21097" y="4068"/>
                      <a:pt x="20594" y="4068"/>
                    </a:cubicBezTo>
                    <a:close/>
                    <a:moveTo>
                      <a:pt x="17539" y="8640"/>
                    </a:moveTo>
                    <a:cubicBezTo>
                      <a:pt x="17539" y="7632"/>
                      <a:pt x="17539" y="7632"/>
                      <a:pt x="17539" y="7632"/>
                    </a:cubicBezTo>
                    <a:cubicBezTo>
                      <a:pt x="17539" y="4068"/>
                      <a:pt x="17539" y="4068"/>
                      <a:pt x="17539" y="4068"/>
                    </a:cubicBezTo>
                    <a:cubicBezTo>
                      <a:pt x="4061" y="4068"/>
                      <a:pt x="4061" y="4068"/>
                      <a:pt x="4061" y="4068"/>
                    </a:cubicBezTo>
                    <a:cubicBezTo>
                      <a:pt x="4061" y="7632"/>
                      <a:pt x="4061" y="7632"/>
                      <a:pt x="4061" y="7632"/>
                    </a:cubicBezTo>
                    <a:cubicBezTo>
                      <a:pt x="4061" y="8640"/>
                      <a:pt x="4061" y="8640"/>
                      <a:pt x="4061" y="8640"/>
                    </a:cubicBezTo>
                    <a:cubicBezTo>
                      <a:pt x="4061" y="14472"/>
                      <a:pt x="4061" y="14472"/>
                      <a:pt x="4061" y="14472"/>
                    </a:cubicBezTo>
                    <a:cubicBezTo>
                      <a:pt x="17539" y="14472"/>
                      <a:pt x="17539" y="14472"/>
                      <a:pt x="17539" y="14472"/>
                    </a:cubicBezTo>
                    <a:lnTo>
                      <a:pt x="17539" y="8640"/>
                    </a:ln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spc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10" name="Square">
                <a:extLst>
                  <a:ext uri="{FF2B5EF4-FFF2-40B4-BE49-F238E27FC236}">
                    <a16:creationId xmlns:a16="http://schemas.microsoft.com/office/drawing/2014/main" id="{A7DBC639-51D3-26DC-8DF9-0053EF3BC467}"/>
                  </a:ext>
                </a:extLst>
              </p:cNvPr>
              <p:cNvSpPr/>
              <p:nvPr/>
            </p:nvSpPr>
            <p:spPr>
              <a:xfrm>
                <a:off x="814933" y="588415"/>
                <a:ext cx="928439" cy="945975"/>
              </a:xfrm>
              <a:prstGeom prst="rect">
                <a:avLst/>
              </a:prstGeom>
              <a:grpFill/>
              <a:ln w="98425">
                <a:solidFill>
                  <a:schemeClr val="tx1">
                    <a:alpha val="22000"/>
                  </a:schemeClr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spc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BDFD528B-16D8-C6DA-8094-76E5E547188D}"/>
                </a:ext>
              </a:extLst>
            </p:cNvPr>
            <p:cNvSpPr/>
            <p:nvPr/>
          </p:nvSpPr>
          <p:spPr>
            <a:xfrm>
              <a:off x="8185733" y="296761"/>
              <a:ext cx="653555" cy="653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80" y="0"/>
                  </a:moveTo>
                  <a:lnTo>
                    <a:pt x="9180" y="9180"/>
                  </a:lnTo>
                  <a:lnTo>
                    <a:pt x="0" y="9180"/>
                  </a:lnTo>
                  <a:lnTo>
                    <a:pt x="0" y="12420"/>
                  </a:lnTo>
                  <a:lnTo>
                    <a:pt x="9180" y="12420"/>
                  </a:lnTo>
                  <a:lnTo>
                    <a:pt x="9180" y="21600"/>
                  </a:lnTo>
                  <a:lnTo>
                    <a:pt x="12420" y="21600"/>
                  </a:lnTo>
                  <a:lnTo>
                    <a:pt x="12420" y="12420"/>
                  </a:lnTo>
                  <a:lnTo>
                    <a:pt x="21600" y="12420"/>
                  </a:lnTo>
                  <a:lnTo>
                    <a:pt x="21600" y="9180"/>
                  </a:lnTo>
                  <a:lnTo>
                    <a:pt x="12420" y="9180"/>
                  </a:lnTo>
                  <a:lnTo>
                    <a:pt x="12420" y="0"/>
                  </a:lnTo>
                  <a:lnTo>
                    <a:pt x="9180" y="0"/>
                  </a:lnTo>
                  <a:close/>
                </a:path>
              </a:pathLst>
            </a:custGeom>
            <a:solidFill>
              <a:schemeClr val="tx1"/>
            </a:solidFill>
            <a:ln w="12700">
              <a:noFill/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7" name="TABS SLIDE :">
              <a:extLst>
                <a:ext uri="{FF2B5EF4-FFF2-40B4-BE49-F238E27FC236}">
                  <a16:creationId xmlns:a16="http://schemas.microsoft.com/office/drawing/2014/main" id="{E8583796-F452-7C54-8A77-AF87157B745F}"/>
                </a:ext>
              </a:extLst>
            </p:cNvPr>
            <p:cNvSpPr txBox="1"/>
            <p:nvPr/>
          </p:nvSpPr>
          <p:spPr>
            <a:xfrm>
              <a:off x="8921202" y="479115"/>
              <a:ext cx="2311782" cy="2872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>
                <a:lnSpc>
                  <a:spcPct val="100000"/>
                </a:lnSpc>
                <a:defRPr sz="3000" cap="all" spc="0"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all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 ExtraBold"/>
                  <a:sym typeface="Montserrat ExtraBold"/>
                </a:rPr>
                <a:t>MOFs</a:t>
              </a:r>
              <a:endParaRPr kumimoji="0" sz="1200" b="0" i="0" u="none" strike="noStrike" kern="0" cap="all" spc="0" normalizeH="0" baseline="0" noProof="0" dirty="0">
                <a:ln>
                  <a:noFill/>
                </a:ln>
                <a:effectLst/>
                <a:uLnTx/>
                <a:uFillTx/>
                <a:latin typeface="Montserrat ExtraBold"/>
                <a:sym typeface="Montserrat ExtraBold"/>
              </a:endParaRPr>
            </a:p>
          </p:txBody>
        </p:sp>
        <p:sp>
          <p:nvSpPr>
            <p:cNvPr id="8" name="Strengths">
              <a:extLst>
                <a:ext uri="{FF2B5EF4-FFF2-40B4-BE49-F238E27FC236}">
                  <a16:creationId xmlns:a16="http://schemas.microsoft.com/office/drawing/2014/main" id="{5FE9BCA3-0B3E-C288-FCE9-39906FCD172C}"/>
                </a:ext>
              </a:extLst>
            </p:cNvPr>
            <p:cNvSpPr txBox="1"/>
            <p:nvPr/>
          </p:nvSpPr>
          <p:spPr>
            <a:xfrm>
              <a:off x="8810079" y="693140"/>
              <a:ext cx="3653228" cy="96436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 algn="ctr">
                <a:lnSpc>
                  <a:spcPct val="100000"/>
                </a:lnSpc>
                <a:defRPr sz="3000" cap="all" spc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i="1" kern="0" dirty="0">
                  <a:solidFill>
                    <a:schemeClr val="tx1"/>
                  </a:solidFill>
                  <a:latin typeface="Montserrat ExtraBold"/>
                </a:rPr>
                <a:t>2025 </a:t>
              </a:r>
              <a:r>
                <a:rPr kumimoji="0" lang="en-GB" sz="2800" b="0" i="1" u="none" strike="noStrike" kern="0" cap="all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ontserrat ExtraBold"/>
                  <a:sym typeface="Montserrat ExtraBold"/>
                </a:rPr>
                <a:t>Chemistry Nobel Prize</a:t>
              </a:r>
              <a:endParaRPr kumimoji="0" lang="en-GB" sz="2800" b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 ExtraBold"/>
                <a:sym typeface="Montserrat ExtraBold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1E94E6E-330C-7DCF-A6B6-19E3E5F8FB5B}"/>
              </a:ext>
            </a:extLst>
          </p:cNvPr>
          <p:cNvGrpSpPr/>
          <p:nvPr/>
        </p:nvGrpSpPr>
        <p:grpSpPr>
          <a:xfrm>
            <a:off x="838978" y="1931553"/>
            <a:ext cx="3166449" cy="3957411"/>
            <a:chOff x="838978" y="1931553"/>
            <a:chExt cx="3166449" cy="39574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BAF35B-7822-AC4D-54DC-149A4BDE0C3C}"/>
                </a:ext>
              </a:extLst>
            </p:cNvPr>
            <p:cNvSpPr txBox="1"/>
            <p:nvPr/>
          </p:nvSpPr>
          <p:spPr>
            <a:xfrm>
              <a:off x="838978" y="4965634"/>
              <a:ext cx="316644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7998CC"/>
                  </a:solidFill>
                  <a:latin typeface="Raleway" pitchFamily="2" charset="0"/>
                </a:rPr>
                <a:t>Prof. Richard Robson</a:t>
              </a:r>
            </a:p>
            <a:p>
              <a:pPr algn="ctr"/>
              <a:r>
                <a:rPr lang="en-GB" dirty="0">
                  <a:solidFill>
                    <a:srgbClr val="7998CC"/>
                  </a:solidFill>
                  <a:latin typeface="Raleway" pitchFamily="2" charset="0"/>
                </a:rPr>
                <a:t>University of Melbourne</a:t>
              </a:r>
              <a:br>
                <a:rPr lang="en-GB" dirty="0">
                  <a:solidFill>
                    <a:srgbClr val="7998CC"/>
                  </a:solidFill>
                  <a:latin typeface="Raleway" pitchFamily="2" charset="0"/>
                </a:rPr>
              </a:br>
              <a:r>
                <a:rPr lang="en-GB" dirty="0">
                  <a:solidFill>
                    <a:srgbClr val="7998CC"/>
                  </a:solidFill>
                  <a:latin typeface="Raleway" pitchFamily="2" charset="0"/>
                </a:rPr>
                <a:t>Australia</a:t>
              </a:r>
            </a:p>
          </p:txBody>
        </p:sp>
        <p:pic>
          <p:nvPicPr>
            <p:cNvPr id="12" name="Picture 11" descr="A black background with white spots&#10;&#10;AI-generated content may be incorrect.">
              <a:extLst>
                <a:ext uri="{FF2B5EF4-FFF2-40B4-BE49-F238E27FC236}">
                  <a16:creationId xmlns:a16="http://schemas.microsoft.com/office/drawing/2014/main" id="{F53ED335-83F9-8CF8-BEF5-8DCFAA29C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028" t="17524"/>
            <a:stretch>
              <a:fillRect/>
            </a:stretch>
          </p:blipFill>
          <p:spPr>
            <a:xfrm>
              <a:off x="910006" y="2578334"/>
              <a:ext cx="3024392" cy="2213758"/>
            </a:xfrm>
            <a:prstGeom prst="rect">
              <a:avLst/>
            </a:prstGeom>
          </p:spPr>
        </p:pic>
        <p:sp>
          <p:nvSpPr>
            <p:cNvPr id="20" name="Strengths">
              <a:extLst>
                <a:ext uri="{FF2B5EF4-FFF2-40B4-BE49-F238E27FC236}">
                  <a16:creationId xmlns:a16="http://schemas.microsoft.com/office/drawing/2014/main" id="{53170262-775D-6CB8-C472-684EB741F190}"/>
                </a:ext>
              </a:extLst>
            </p:cNvPr>
            <p:cNvSpPr txBox="1"/>
            <p:nvPr/>
          </p:nvSpPr>
          <p:spPr>
            <a:xfrm>
              <a:off x="887551" y="1931553"/>
              <a:ext cx="3069303" cy="5334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 algn="ctr">
                <a:lnSpc>
                  <a:spcPct val="100000"/>
                </a:lnSpc>
                <a:defRPr sz="3000" cap="all" spc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marL="0" marR="0" lvl="0" indent="0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i="1" kern="0" dirty="0">
                  <a:solidFill>
                    <a:srgbClr val="7998CC"/>
                  </a:solidFill>
                  <a:latin typeface="Montserrat ExtraBold"/>
                </a:rPr>
                <a:t>Conception</a:t>
              </a:r>
              <a:endParaRPr kumimoji="0" lang="en-GB" sz="2800" b="0" u="none" strike="noStrike" kern="0" cap="all" spc="0" normalizeH="0" baseline="0" noProof="0" dirty="0">
                <a:ln>
                  <a:noFill/>
                </a:ln>
                <a:solidFill>
                  <a:srgbClr val="7998CC"/>
                </a:solidFill>
                <a:effectLst/>
                <a:uLnTx/>
                <a:uFillTx/>
                <a:latin typeface="Montserrat ExtraBold"/>
                <a:sym typeface="Montserrat ExtraBold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F64EF8-9DAF-A47F-CE84-46A4EEDC8F93}"/>
              </a:ext>
            </a:extLst>
          </p:cNvPr>
          <p:cNvGrpSpPr/>
          <p:nvPr/>
        </p:nvGrpSpPr>
        <p:grpSpPr>
          <a:xfrm>
            <a:off x="4477741" y="1931553"/>
            <a:ext cx="3166449" cy="3957411"/>
            <a:chOff x="4407487" y="1931553"/>
            <a:chExt cx="3166449" cy="3957411"/>
          </a:xfrm>
        </p:grpSpPr>
        <p:pic>
          <p:nvPicPr>
            <p:cNvPr id="14" name="Picture 13" descr="A person holding up a finger&#10;&#10;AI-generated content may be incorrect.">
              <a:extLst>
                <a:ext uri="{FF2B5EF4-FFF2-40B4-BE49-F238E27FC236}">
                  <a16:creationId xmlns:a16="http://schemas.microsoft.com/office/drawing/2014/main" id="{1C148BC0-110F-C6D6-743C-A90095887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78515" y="2558129"/>
              <a:ext cx="3024392" cy="223396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02B701C-F7A4-F863-EF1A-CBEE42CA4D68}"/>
                </a:ext>
              </a:extLst>
            </p:cNvPr>
            <p:cNvSpPr txBox="1"/>
            <p:nvPr/>
          </p:nvSpPr>
          <p:spPr>
            <a:xfrm>
              <a:off x="4407487" y="4965634"/>
              <a:ext cx="316644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765FB0"/>
                  </a:solidFill>
                  <a:latin typeface="Raleway" pitchFamily="2" charset="0"/>
                </a:rPr>
                <a:t>Prof. Susumu Kitagawa</a:t>
              </a:r>
            </a:p>
            <a:p>
              <a:pPr algn="ctr"/>
              <a:r>
                <a:rPr lang="en-GB" dirty="0">
                  <a:solidFill>
                    <a:srgbClr val="765FB0"/>
                  </a:solidFill>
                  <a:latin typeface="Raleway" pitchFamily="2" charset="0"/>
                </a:rPr>
                <a:t>Kyoto University </a:t>
              </a:r>
            </a:p>
            <a:p>
              <a:pPr algn="ctr"/>
              <a:r>
                <a:rPr lang="en-GB" dirty="0">
                  <a:solidFill>
                    <a:srgbClr val="765FB0"/>
                  </a:solidFill>
                  <a:latin typeface="Raleway" pitchFamily="2" charset="0"/>
                </a:rPr>
                <a:t>Japan</a:t>
              </a:r>
            </a:p>
          </p:txBody>
        </p:sp>
        <p:sp>
          <p:nvSpPr>
            <p:cNvPr id="21" name="Strengths">
              <a:extLst>
                <a:ext uri="{FF2B5EF4-FFF2-40B4-BE49-F238E27FC236}">
                  <a16:creationId xmlns:a16="http://schemas.microsoft.com/office/drawing/2014/main" id="{D3ED982B-DEFA-7A9F-7651-20B1A3483692}"/>
                </a:ext>
              </a:extLst>
            </p:cNvPr>
            <p:cNvSpPr txBox="1"/>
            <p:nvPr/>
          </p:nvSpPr>
          <p:spPr>
            <a:xfrm>
              <a:off x="4456060" y="1931553"/>
              <a:ext cx="3069303" cy="5334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 algn="ctr">
                <a:lnSpc>
                  <a:spcPct val="100000"/>
                </a:lnSpc>
                <a:defRPr sz="3000" cap="all" spc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marL="0" marR="0" lvl="0" indent="0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i="1" kern="0" dirty="0">
                  <a:solidFill>
                    <a:srgbClr val="765FB0"/>
                  </a:solidFill>
                  <a:latin typeface="Montserrat ExtraBold"/>
                </a:rPr>
                <a:t>Application</a:t>
              </a:r>
              <a:endParaRPr kumimoji="0" lang="en-GB" sz="2800" b="0" u="none" strike="noStrike" kern="0" cap="all" spc="0" normalizeH="0" baseline="0" noProof="0" dirty="0">
                <a:ln>
                  <a:noFill/>
                </a:ln>
                <a:solidFill>
                  <a:srgbClr val="765FB0"/>
                </a:solidFill>
                <a:effectLst/>
                <a:uLnTx/>
                <a:uFillTx/>
                <a:latin typeface="Montserrat ExtraBold"/>
                <a:sym typeface="Montserrat ExtraBold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BBB697A-C8C9-E92E-ED25-9FD3EC97B043}"/>
              </a:ext>
            </a:extLst>
          </p:cNvPr>
          <p:cNvGrpSpPr/>
          <p:nvPr/>
        </p:nvGrpSpPr>
        <p:grpSpPr>
          <a:xfrm>
            <a:off x="8116504" y="1931552"/>
            <a:ext cx="3166449" cy="3957412"/>
            <a:chOff x="8116504" y="1931552"/>
            <a:chExt cx="3166449" cy="3957412"/>
          </a:xfrm>
        </p:grpSpPr>
        <p:pic>
          <p:nvPicPr>
            <p:cNvPr id="16" name="Picture 15" descr="A person with glasses and a black background&#10;&#10;AI-generated content may be incorrect.">
              <a:extLst>
                <a:ext uri="{FF2B5EF4-FFF2-40B4-BE49-F238E27FC236}">
                  <a16:creationId xmlns:a16="http://schemas.microsoft.com/office/drawing/2014/main" id="{EC521D71-7045-9605-2B63-C1D92423A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10768" y="2612728"/>
              <a:ext cx="2777920" cy="221375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95ECF4C-FC7F-E452-2727-036772D59A93}"/>
                </a:ext>
              </a:extLst>
            </p:cNvPr>
            <p:cNvSpPr txBox="1"/>
            <p:nvPr/>
          </p:nvSpPr>
          <p:spPr>
            <a:xfrm>
              <a:off x="8116504" y="4965634"/>
              <a:ext cx="316644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883689"/>
                  </a:solidFill>
                  <a:latin typeface="Raleway" pitchFamily="2" charset="0"/>
                </a:rPr>
                <a:t>Prof. Omar M. Yaghi</a:t>
              </a:r>
            </a:p>
            <a:p>
              <a:pPr algn="ctr"/>
              <a:r>
                <a:rPr lang="en-GB" dirty="0">
                  <a:solidFill>
                    <a:srgbClr val="883689"/>
                  </a:solidFill>
                  <a:latin typeface="Raleway" pitchFamily="2" charset="0"/>
                </a:rPr>
                <a:t>University of California, </a:t>
              </a:r>
            </a:p>
            <a:p>
              <a:pPr algn="ctr"/>
              <a:r>
                <a:rPr lang="en-GB" dirty="0">
                  <a:solidFill>
                    <a:srgbClr val="883689"/>
                  </a:solidFill>
                  <a:latin typeface="Raleway" pitchFamily="2" charset="0"/>
                </a:rPr>
                <a:t>Berkeley, USA</a:t>
              </a:r>
            </a:p>
          </p:txBody>
        </p:sp>
        <p:sp>
          <p:nvSpPr>
            <p:cNvPr id="22" name="Strengths">
              <a:extLst>
                <a:ext uri="{FF2B5EF4-FFF2-40B4-BE49-F238E27FC236}">
                  <a16:creationId xmlns:a16="http://schemas.microsoft.com/office/drawing/2014/main" id="{65D2455B-1A11-FD30-B52D-E6B92851ED86}"/>
                </a:ext>
              </a:extLst>
            </p:cNvPr>
            <p:cNvSpPr txBox="1"/>
            <p:nvPr/>
          </p:nvSpPr>
          <p:spPr>
            <a:xfrm>
              <a:off x="8165077" y="1931552"/>
              <a:ext cx="3069303" cy="5334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 algn="ctr">
                <a:lnSpc>
                  <a:spcPct val="100000"/>
                </a:lnSpc>
                <a:defRPr sz="3000" cap="all" spc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marL="0" marR="0" lvl="0" indent="0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i="1" kern="0" dirty="0">
                  <a:solidFill>
                    <a:srgbClr val="883689"/>
                  </a:solidFill>
                  <a:latin typeface="Montserrat ExtraBold"/>
                </a:rPr>
                <a:t>Streamline</a:t>
              </a:r>
              <a:endParaRPr kumimoji="0" lang="en-GB" sz="2800" b="0" u="none" strike="noStrike" kern="0" cap="all" spc="0" normalizeH="0" baseline="0" noProof="0" dirty="0">
                <a:ln>
                  <a:noFill/>
                </a:ln>
                <a:solidFill>
                  <a:srgbClr val="883689"/>
                </a:solidFill>
                <a:effectLst/>
                <a:uLnTx/>
                <a:uFillTx/>
                <a:latin typeface="Montserrat ExtraBold"/>
                <a:sym typeface="Montserrat Extra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9547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diamond components 8 layers video 2">
            <a:hlinkClick r:id="" action="ppaction://media"/>
            <a:extLst>
              <a:ext uri="{FF2B5EF4-FFF2-40B4-BE49-F238E27FC236}">
                <a16:creationId xmlns:a16="http://schemas.microsoft.com/office/drawing/2014/main" id="{E9C57CAD-0E15-5B80-8BAF-47765809A6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13601" r="18698"/>
          <a:stretch>
            <a:fillRect/>
          </a:stretch>
        </p:blipFill>
        <p:spPr>
          <a:xfrm>
            <a:off x="8139817" y="1810808"/>
            <a:ext cx="3209402" cy="27477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CBC91E-5BF6-4451-99D5-00FC07747BD8}"/>
              </a:ext>
            </a:extLst>
          </p:cNvPr>
          <p:cNvSpPr txBox="1"/>
          <p:nvPr/>
        </p:nvSpPr>
        <p:spPr>
          <a:xfrm>
            <a:off x="-299915" y="4466473"/>
            <a:ext cx="5017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7998CC"/>
                </a:solidFill>
                <a:latin typeface="Raleway" pitchFamily="2" charset="0"/>
              </a:rPr>
              <a:t>Prof. Richard Robson</a:t>
            </a:r>
          </a:p>
          <a:p>
            <a:pPr algn="ctr"/>
            <a:r>
              <a:rPr lang="en-GB" dirty="0">
                <a:solidFill>
                  <a:srgbClr val="7998CC"/>
                </a:solidFill>
                <a:latin typeface="Raleway" pitchFamily="2" charset="0"/>
              </a:rPr>
              <a:t>University of Melbourne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374D692-FF74-E24B-0369-EC576C7B0469}"/>
              </a:ext>
            </a:extLst>
          </p:cNvPr>
          <p:cNvGrpSpPr/>
          <p:nvPr/>
        </p:nvGrpSpPr>
        <p:grpSpPr>
          <a:xfrm>
            <a:off x="422748" y="100229"/>
            <a:ext cx="4376464" cy="1271958"/>
            <a:chOff x="7582535" y="296761"/>
            <a:chExt cx="4376464" cy="127195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06E7142-8C24-F5A1-A0E5-7ABB16011F95}"/>
                </a:ext>
              </a:extLst>
            </p:cNvPr>
            <p:cNvGrpSpPr/>
            <p:nvPr/>
          </p:nvGrpSpPr>
          <p:grpSpPr>
            <a:xfrm>
              <a:off x="7582535" y="622744"/>
              <a:ext cx="928439" cy="945975"/>
              <a:chOff x="814933" y="588415"/>
              <a:chExt cx="928439" cy="945975"/>
            </a:xfrm>
            <a:noFill/>
          </p:grpSpPr>
          <p:sp>
            <p:nvSpPr>
              <p:cNvPr id="15" name="Shape">
                <a:extLst>
                  <a:ext uri="{FF2B5EF4-FFF2-40B4-BE49-F238E27FC236}">
                    <a16:creationId xmlns:a16="http://schemas.microsoft.com/office/drawing/2014/main" id="{24D85F0C-C7B8-CB6A-9EE6-3EA3A38641FF}"/>
                  </a:ext>
                </a:extLst>
              </p:cNvPr>
              <p:cNvSpPr/>
              <p:nvPr/>
            </p:nvSpPr>
            <p:spPr>
              <a:xfrm>
                <a:off x="933953" y="1083878"/>
                <a:ext cx="345199" cy="3427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94" y="4068"/>
                    </a:moveTo>
                    <a:cubicBezTo>
                      <a:pt x="19551" y="4068"/>
                      <a:pt x="19551" y="4068"/>
                      <a:pt x="19551" y="4068"/>
                    </a:cubicBezTo>
                    <a:cubicBezTo>
                      <a:pt x="19551" y="9648"/>
                      <a:pt x="19551" y="9648"/>
                      <a:pt x="19551" y="9648"/>
                    </a:cubicBezTo>
                    <a:cubicBezTo>
                      <a:pt x="19551" y="14472"/>
                      <a:pt x="19551" y="14472"/>
                      <a:pt x="19551" y="14472"/>
                    </a:cubicBezTo>
                    <a:cubicBezTo>
                      <a:pt x="19551" y="15516"/>
                      <a:pt x="19551" y="15516"/>
                      <a:pt x="19551" y="15516"/>
                    </a:cubicBezTo>
                    <a:cubicBezTo>
                      <a:pt x="19551" y="16020"/>
                      <a:pt x="19048" y="16524"/>
                      <a:pt x="18545" y="16524"/>
                    </a:cubicBezTo>
                    <a:cubicBezTo>
                      <a:pt x="13226" y="16524"/>
                      <a:pt x="13226" y="16524"/>
                      <a:pt x="13226" y="16524"/>
                    </a:cubicBezTo>
                    <a:cubicBezTo>
                      <a:pt x="16532" y="19836"/>
                      <a:pt x="16532" y="19836"/>
                      <a:pt x="16532" y="19836"/>
                    </a:cubicBezTo>
                    <a:cubicBezTo>
                      <a:pt x="16784" y="20088"/>
                      <a:pt x="16784" y="20340"/>
                      <a:pt x="16784" y="20592"/>
                    </a:cubicBezTo>
                    <a:cubicBezTo>
                      <a:pt x="16784" y="21096"/>
                      <a:pt x="16532" y="21600"/>
                      <a:pt x="15742" y="21600"/>
                    </a:cubicBezTo>
                    <a:cubicBezTo>
                      <a:pt x="15490" y="21600"/>
                      <a:pt x="15239" y="21600"/>
                      <a:pt x="15239" y="21348"/>
                    </a:cubicBezTo>
                    <a:cubicBezTo>
                      <a:pt x="11681" y="18072"/>
                      <a:pt x="11681" y="18072"/>
                      <a:pt x="11681" y="18072"/>
                    </a:cubicBezTo>
                    <a:cubicBezTo>
                      <a:pt x="11681" y="20592"/>
                      <a:pt x="11681" y="20592"/>
                      <a:pt x="11681" y="20592"/>
                    </a:cubicBezTo>
                    <a:cubicBezTo>
                      <a:pt x="11681" y="21096"/>
                      <a:pt x="11429" y="21600"/>
                      <a:pt x="10674" y="21600"/>
                    </a:cubicBezTo>
                    <a:cubicBezTo>
                      <a:pt x="10171" y="21600"/>
                      <a:pt x="9668" y="21096"/>
                      <a:pt x="9668" y="20592"/>
                    </a:cubicBezTo>
                    <a:cubicBezTo>
                      <a:pt x="9668" y="18072"/>
                      <a:pt x="9668" y="18072"/>
                      <a:pt x="9668" y="18072"/>
                    </a:cubicBezTo>
                    <a:cubicBezTo>
                      <a:pt x="6361" y="21348"/>
                      <a:pt x="6361" y="21348"/>
                      <a:pt x="6361" y="21348"/>
                    </a:cubicBezTo>
                    <a:cubicBezTo>
                      <a:pt x="6110" y="21600"/>
                      <a:pt x="5858" y="21600"/>
                      <a:pt x="5607" y="21600"/>
                    </a:cubicBezTo>
                    <a:cubicBezTo>
                      <a:pt x="5103" y="21600"/>
                      <a:pt x="4564" y="21096"/>
                      <a:pt x="4564" y="20592"/>
                    </a:cubicBezTo>
                    <a:cubicBezTo>
                      <a:pt x="4564" y="20340"/>
                      <a:pt x="4852" y="20088"/>
                      <a:pt x="5103" y="19836"/>
                    </a:cubicBezTo>
                    <a:cubicBezTo>
                      <a:pt x="8374" y="16524"/>
                      <a:pt x="8374" y="16524"/>
                      <a:pt x="8374" y="16524"/>
                    </a:cubicBezTo>
                    <a:cubicBezTo>
                      <a:pt x="3055" y="16524"/>
                      <a:pt x="3055" y="16524"/>
                      <a:pt x="3055" y="16524"/>
                    </a:cubicBezTo>
                    <a:cubicBezTo>
                      <a:pt x="2300" y="16524"/>
                      <a:pt x="2049" y="16020"/>
                      <a:pt x="2049" y="15516"/>
                    </a:cubicBezTo>
                    <a:cubicBezTo>
                      <a:pt x="2049" y="14472"/>
                      <a:pt x="2049" y="14472"/>
                      <a:pt x="2049" y="14472"/>
                    </a:cubicBezTo>
                    <a:cubicBezTo>
                      <a:pt x="2049" y="9648"/>
                      <a:pt x="2049" y="9648"/>
                      <a:pt x="2049" y="9648"/>
                    </a:cubicBezTo>
                    <a:cubicBezTo>
                      <a:pt x="2049" y="4068"/>
                      <a:pt x="2049" y="4068"/>
                      <a:pt x="2049" y="4068"/>
                    </a:cubicBezTo>
                    <a:cubicBezTo>
                      <a:pt x="1042" y="4068"/>
                      <a:pt x="1042" y="4068"/>
                      <a:pt x="1042" y="4068"/>
                    </a:cubicBezTo>
                    <a:cubicBezTo>
                      <a:pt x="252" y="4068"/>
                      <a:pt x="0" y="3528"/>
                      <a:pt x="0" y="3024"/>
                    </a:cubicBezTo>
                    <a:cubicBezTo>
                      <a:pt x="0" y="2268"/>
                      <a:pt x="252" y="2016"/>
                      <a:pt x="1042" y="2016"/>
                    </a:cubicBezTo>
                    <a:cubicBezTo>
                      <a:pt x="9668" y="2016"/>
                      <a:pt x="9668" y="2016"/>
                      <a:pt x="9668" y="2016"/>
                    </a:cubicBezTo>
                    <a:cubicBezTo>
                      <a:pt x="9668" y="1008"/>
                      <a:pt x="9668" y="1008"/>
                      <a:pt x="9668" y="1008"/>
                    </a:cubicBezTo>
                    <a:cubicBezTo>
                      <a:pt x="9668" y="252"/>
                      <a:pt x="10171" y="0"/>
                      <a:pt x="10674" y="0"/>
                    </a:cubicBezTo>
                    <a:cubicBezTo>
                      <a:pt x="11429" y="0"/>
                      <a:pt x="11681" y="252"/>
                      <a:pt x="11681" y="1008"/>
                    </a:cubicBezTo>
                    <a:cubicBezTo>
                      <a:pt x="11681" y="2016"/>
                      <a:pt x="11681" y="2016"/>
                      <a:pt x="11681" y="2016"/>
                    </a:cubicBezTo>
                    <a:cubicBezTo>
                      <a:pt x="20594" y="2016"/>
                      <a:pt x="20594" y="2016"/>
                      <a:pt x="20594" y="2016"/>
                    </a:cubicBezTo>
                    <a:cubicBezTo>
                      <a:pt x="21097" y="2016"/>
                      <a:pt x="21600" y="2268"/>
                      <a:pt x="21600" y="3024"/>
                    </a:cubicBezTo>
                    <a:cubicBezTo>
                      <a:pt x="21600" y="3528"/>
                      <a:pt x="21097" y="4068"/>
                      <a:pt x="20594" y="4068"/>
                    </a:cubicBezTo>
                    <a:close/>
                    <a:moveTo>
                      <a:pt x="17539" y="8640"/>
                    </a:moveTo>
                    <a:cubicBezTo>
                      <a:pt x="17539" y="7632"/>
                      <a:pt x="17539" y="7632"/>
                      <a:pt x="17539" y="7632"/>
                    </a:cubicBezTo>
                    <a:cubicBezTo>
                      <a:pt x="17539" y="4068"/>
                      <a:pt x="17539" y="4068"/>
                      <a:pt x="17539" y="4068"/>
                    </a:cubicBezTo>
                    <a:cubicBezTo>
                      <a:pt x="4061" y="4068"/>
                      <a:pt x="4061" y="4068"/>
                      <a:pt x="4061" y="4068"/>
                    </a:cubicBezTo>
                    <a:cubicBezTo>
                      <a:pt x="4061" y="7632"/>
                      <a:pt x="4061" y="7632"/>
                      <a:pt x="4061" y="7632"/>
                    </a:cubicBezTo>
                    <a:cubicBezTo>
                      <a:pt x="4061" y="8640"/>
                      <a:pt x="4061" y="8640"/>
                      <a:pt x="4061" y="8640"/>
                    </a:cubicBezTo>
                    <a:cubicBezTo>
                      <a:pt x="4061" y="14472"/>
                      <a:pt x="4061" y="14472"/>
                      <a:pt x="4061" y="14472"/>
                    </a:cubicBezTo>
                    <a:cubicBezTo>
                      <a:pt x="17539" y="14472"/>
                      <a:pt x="17539" y="14472"/>
                      <a:pt x="17539" y="14472"/>
                    </a:cubicBezTo>
                    <a:lnTo>
                      <a:pt x="17539" y="8640"/>
                    </a:ln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spc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16" name="Square">
                <a:extLst>
                  <a:ext uri="{FF2B5EF4-FFF2-40B4-BE49-F238E27FC236}">
                    <a16:creationId xmlns:a16="http://schemas.microsoft.com/office/drawing/2014/main" id="{FDF7F656-F11E-952A-3AEB-DF28F32017CD}"/>
                  </a:ext>
                </a:extLst>
              </p:cNvPr>
              <p:cNvSpPr/>
              <p:nvPr/>
            </p:nvSpPr>
            <p:spPr>
              <a:xfrm>
                <a:off x="814933" y="588415"/>
                <a:ext cx="928439" cy="945975"/>
              </a:xfrm>
              <a:prstGeom prst="rect">
                <a:avLst/>
              </a:prstGeom>
              <a:grpFill/>
              <a:ln w="98425">
                <a:solidFill>
                  <a:schemeClr val="tx1">
                    <a:alpha val="22000"/>
                  </a:schemeClr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spc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AE1E6D43-7113-8725-4C6F-36487896B5E6}"/>
                </a:ext>
              </a:extLst>
            </p:cNvPr>
            <p:cNvSpPr/>
            <p:nvPr/>
          </p:nvSpPr>
          <p:spPr>
            <a:xfrm>
              <a:off x="8185733" y="296761"/>
              <a:ext cx="653555" cy="653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80" y="0"/>
                  </a:moveTo>
                  <a:lnTo>
                    <a:pt x="9180" y="9180"/>
                  </a:lnTo>
                  <a:lnTo>
                    <a:pt x="0" y="9180"/>
                  </a:lnTo>
                  <a:lnTo>
                    <a:pt x="0" y="12420"/>
                  </a:lnTo>
                  <a:lnTo>
                    <a:pt x="9180" y="12420"/>
                  </a:lnTo>
                  <a:lnTo>
                    <a:pt x="9180" y="21600"/>
                  </a:lnTo>
                  <a:lnTo>
                    <a:pt x="12420" y="21600"/>
                  </a:lnTo>
                  <a:lnTo>
                    <a:pt x="12420" y="12420"/>
                  </a:lnTo>
                  <a:lnTo>
                    <a:pt x="21600" y="12420"/>
                  </a:lnTo>
                  <a:lnTo>
                    <a:pt x="21600" y="9180"/>
                  </a:lnTo>
                  <a:lnTo>
                    <a:pt x="12420" y="9180"/>
                  </a:lnTo>
                  <a:lnTo>
                    <a:pt x="12420" y="0"/>
                  </a:lnTo>
                  <a:lnTo>
                    <a:pt x="9180" y="0"/>
                  </a:lnTo>
                  <a:close/>
                </a:path>
              </a:pathLst>
            </a:custGeom>
            <a:solidFill>
              <a:srgbClr val="7998CC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3" name="TABS SLIDE :">
              <a:extLst>
                <a:ext uri="{FF2B5EF4-FFF2-40B4-BE49-F238E27FC236}">
                  <a16:creationId xmlns:a16="http://schemas.microsoft.com/office/drawing/2014/main" id="{FAB9B3DE-10DD-2D5E-AAE1-A3892011207B}"/>
                </a:ext>
              </a:extLst>
            </p:cNvPr>
            <p:cNvSpPr txBox="1"/>
            <p:nvPr/>
          </p:nvSpPr>
          <p:spPr>
            <a:xfrm>
              <a:off x="8921202" y="479115"/>
              <a:ext cx="2311782" cy="2872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>
                <a:lnSpc>
                  <a:spcPct val="100000"/>
                </a:lnSpc>
                <a:defRPr sz="3000" cap="all" spc="0"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all" spc="0" normalizeH="0" baseline="0" noProof="0" dirty="0">
                  <a:ln>
                    <a:noFill/>
                  </a:ln>
                  <a:solidFill>
                    <a:srgbClr val="7998CC"/>
                  </a:solidFill>
                  <a:effectLst/>
                  <a:uLnTx/>
                  <a:uFillTx/>
                  <a:latin typeface="Montserrat ExtraBold"/>
                  <a:sym typeface="Montserrat ExtraBold"/>
                </a:rPr>
                <a:t>Richard Robson</a:t>
              </a:r>
            </a:p>
          </p:txBody>
        </p:sp>
        <p:sp>
          <p:nvSpPr>
            <p:cNvPr id="14" name="Strengths">
              <a:extLst>
                <a:ext uri="{FF2B5EF4-FFF2-40B4-BE49-F238E27FC236}">
                  <a16:creationId xmlns:a16="http://schemas.microsoft.com/office/drawing/2014/main" id="{36276CF0-7A3F-6088-3C04-9302616A5A7E}"/>
                </a:ext>
              </a:extLst>
            </p:cNvPr>
            <p:cNvSpPr txBox="1"/>
            <p:nvPr/>
          </p:nvSpPr>
          <p:spPr>
            <a:xfrm>
              <a:off x="8810079" y="690486"/>
              <a:ext cx="3148920" cy="5334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 algn="ctr">
                <a:lnSpc>
                  <a:spcPct val="100000"/>
                </a:lnSpc>
                <a:defRPr sz="3000" cap="all" spc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i="1" kern="0" dirty="0">
                  <a:solidFill>
                    <a:srgbClr val="7998CC"/>
                  </a:solidFill>
                  <a:latin typeface="Montserrat ExtraBold"/>
                </a:rPr>
                <a:t>CONCEPTION</a:t>
              </a:r>
            </a:p>
          </p:txBody>
        </p:sp>
      </p:grpSp>
      <p:pic>
        <p:nvPicPr>
          <p:cNvPr id="18" name="Picture 17" descr="A black background with white spots&#10;&#10;AI-generated content may be incorrect.">
            <a:extLst>
              <a:ext uri="{FF2B5EF4-FFF2-40B4-BE49-F238E27FC236}">
                <a16:creationId xmlns:a16="http://schemas.microsoft.com/office/drawing/2014/main" id="{43655419-74AA-5973-CDEA-12937C7DD39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028" t="17524"/>
          <a:stretch>
            <a:fillRect/>
          </a:stretch>
        </p:blipFill>
        <p:spPr>
          <a:xfrm>
            <a:off x="422748" y="1698170"/>
            <a:ext cx="3571967" cy="2614565"/>
          </a:xfrm>
          <a:prstGeom prst="rect">
            <a:avLst/>
          </a:prstGeom>
        </p:spPr>
      </p:pic>
      <p:pic>
        <p:nvPicPr>
          <p:cNvPr id="20" name="Picture 19" descr="A close up of a diamond&#10;&#10;AI-generated content may be incorrect.">
            <a:extLst>
              <a:ext uri="{FF2B5EF4-FFF2-40B4-BE49-F238E27FC236}">
                <a16:creationId xmlns:a16="http://schemas.microsoft.com/office/drawing/2014/main" id="{AC4563F6-CE83-38FA-27F7-FE429DE556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4288" y="2381149"/>
            <a:ext cx="1630337" cy="104785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AF760A5E-603A-5EE0-6869-0B8A0EDB8503}"/>
              </a:ext>
            </a:extLst>
          </p:cNvPr>
          <p:cNvGrpSpPr/>
          <p:nvPr/>
        </p:nvGrpSpPr>
        <p:grpSpPr>
          <a:xfrm>
            <a:off x="8649558" y="1878141"/>
            <a:ext cx="2800299" cy="2651428"/>
            <a:chOff x="8968953" y="777572"/>
            <a:chExt cx="2800299" cy="265142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451F8E5-0CA5-6B26-BD8A-7F381815BEDE}"/>
                </a:ext>
              </a:extLst>
            </p:cNvPr>
            <p:cNvGrpSpPr/>
            <p:nvPr/>
          </p:nvGrpSpPr>
          <p:grpSpPr>
            <a:xfrm>
              <a:off x="8968953" y="1555318"/>
              <a:ext cx="1227817" cy="795947"/>
              <a:chOff x="8968953" y="1555318"/>
              <a:chExt cx="1227817" cy="795947"/>
            </a:xfrm>
          </p:grpSpPr>
          <p:sp>
            <p:nvSpPr>
              <p:cNvPr id="23" name="Arc 22">
                <a:extLst>
                  <a:ext uri="{FF2B5EF4-FFF2-40B4-BE49-F238E27FC236}">
                    <a16:creationId xmlns:a16="http://schemas.microsoft.com/office/drawing/2014/main" id="{23FE9459-B278-CBA4-92CC-EA08C1849E6D}"/>
                  </a:ext>
                </a:extLst>
              </p:cNvPr>
              <p:cNvSpPr/>
              <p:nvPr/>
            </p:nvSpPr>
            <p:spPr>
              <a:xfrm rot="15991609">
                <a:off x="9654959" y="1809454"/>
                <a:ext cx="581150" cy="502472"/>
              </a:xfrm>
              <a:prstGeom prst="arc">
                <a:avLst/>
              </a:prstGeom>
              <a:noFill/>
              <a:ln w="28575" cap="rnd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10DEBF9-C24F-F337-4A58-62E4998B9EC3}"/>
                  </a:ext>
                </a:extLst>
              </p:cNvPr>
              <p:cNvSpPr txBox="1"/>
              <p:nvPr/>
            </p:nvSpPr>
            <p:spPr>
              <a:xfrm>
                <a:off x="8968953" y="1555318"/>
                <a:ext cx="88454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rgbClr val="C00000"/>
                    </a:solidFill>
                    <a:latin typeface="Raleway" pitchFamily="2" charset="0"/>
                  </a:rPr>
                  <a:t>109.5</a:t>
                </a:r>
                <a:r>
                  <a:rPr lang="en-GB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º</a:t>
                </a:r>
                <a:endParaRPr lang="en-GB" sz="2000" dirty="0">
                  <a:solidFill>
                    <a:srgbClr val="C00000"/>
                  </a:solidFill>
                  <a:latin typeface="Raleway" pitchFamily="2" charset="0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18C7B28-9D19-8B5A-D954-C2116A2D0167}"/>
                </a:ext>
              </a:extLst>
            </p:cNvPr>
            <p:cNvGrpSpPr/>
            <p:nvPr/>
          </p:nvGrpSpPr>
          <p:grpSpPr>
            <a:xfrm>
              <a:off x="10347725" y="1525845"/>
              <a:ext cx="844150" cy="480933"/>
              <a:chOff x="10347725" y="1525845"/>
              <a:chExt cx="844150" cy="480933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1775EE1-754D-4E1D-4323-887A6FB174F7}"/>
                  </a:ext>
                </a:extLst>
              </p:cNvPr>
              <p:cNvSpPr txBox="1"/>
              <p:nvPr/>
            </p:nvSpPr>
            <p:spPr>
              <a:xfrm>
                <a:off x="10347725" y="1555318"/>
                <a:ext cx="8441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rgbClr val="C00000"/>
                    </a:solidFill>
                    <a:latin typeface="Raleway" pitchFamily="2" charset="0"/>
                  </a:rPr>
                  <a:t>1.54Å</a:t>
                </a:r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F7503B12-9EFC-DB1E-60CC-D997D997EFC2}"/>
                  </a:ext>
                </a:extLst>
              </p:cNvPr>
              <p:cNvCxnSpPr/>
              <p:nvPr/>
            </p:nvCxnSpPr>
            <p:spPr>
              <a:xfrm>
                <a:off x="10377631" y="1525845"/>
                <a:ext cx="0" cy="480933"/>
              </a:xfrm>
              <a:prstGeom prst="straightConnector1">
                <a:avLst/>
              </a:prstGeom>
              <a:ln w="28575" cap="rnd">
                <a:solidFill>
                  <a:srgbClr val="C0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14C3B65-A4A0-DFA2-A001-A21798D5D8DE}"/>
                </a:ext>
              </a:extLst>
            </p:cNvPr>
            <p:cNvSpPr txBox="1"/>
            <p:nvPr/>
          </p:nvSpPr>
          <p:spPr>
            <a:xfrm>
              <a:off x="9117544" y="2721114"/>
              <a:ext cx="18634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C00000"/>
                  </a:solidFill>
                  <a:latin typeface="Raleway" pitchFamily="2" charset="0"/>
                </a:rPr>
                <a:t>Tetrahedral geometry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69ECF3B-EC4B-DF35-E8CB-41EA7C898B06}"/>
                </a:ext>
              </a:extLst>
            </p:cNvPr>
            <p:cNvGrpSpPr/>
            <p:nvPr/>
          </p:nvGrpSpPr>
          <p:grpSpPr>
            <a:xfrm>
              <a:off x="9905791" y="777572"/>
              <a:ext cx="1863461" cy="470156"/>
              <a:chOff x="9905791" y="777572"/>
              <a:chExt cx="1863461" cy="470156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DFED900-5E3F-4694-A1F9-23ED757DE3A0}"/>
                  </a:ext>
                </a:extLst>
              </p:cNvPr>
              <p:cNvSpPr txBox="1"/>
              <p:nvPr/>
            </p:nvSpPr>
            <p:spPr>
              <a:xfrm>
                <a:off x="9905791" y="777572"/>
                <a:ext cx="186346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rgbClr val="C00000"/>
                    </a:solidFill>
                    <a:latin typeface="Raleway" pitchFamily="2" charset="0"/>
                  </a:rPr>
                  <a:t>Carbon</a:t>
                </a:r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329F7BF6-9B99-AF82-4C56-1B6DA74ED3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160000" y="1027433"/>
                <a:ext cx="217631" cy="220295"/>
              </a:xfrm>
              <a:prstGeom prst="straightConnector1">
                <a:avLst/>
              </a:prstGeom>
              <a:ln w="28575" cap="rnd">
                <a:solidFill>
                  <a:srgbClr val="C00000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0CF6BD5-774D-46E5-87E7-6E5884CBC7B7}"/>
              </a:ext>
            </a:extLst>
          </p:cNvPr>
          <p:cNvSpPr txBox="1"/>
          <p:nvPr/>
        </p:nvSpPr>
        <p:spPr>
          <a:xfrm>
            <a:off x="5386338" y="3429000"/>
            <a:ext cx="2546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Raleway" pitchFamily="2" charset="0"/>
              </a:rPr>
              <a:t>Extremely hard</a:t>
            </a:r>
          </a:p>
          <a:p>
            <a:pPr algn="ctr"/>
            <a:r>
              <a:rPr lang="en-GB" dirty="0">
                <a:latin typeface="Raleway" pitchFamily="2" charset="0"/>
              </a:rPr>
              <a:t> Thermal conductivity</a:t>
            </a:r>
            <a:br>
              <a:rPr lang="en-GB" dirty="0">
                <a:latin typeface="Raleway" pitchFamily="2" charset="0"/>
              </a:rPr>
            </a:br>
            <a:r>
              <a:rPr lang="en-GB" dirty="0">
                <a:latin typeface="Raleway" pitchFamily="2" charset="0"/>
              </a:rPr>
              <a:t>High refractive index</a:t>
            </a:r>
            <a:br>
              <a:rPr lang="en-GB" dirty="0">
                <a:latin typeface="Raleway" pitchFamily="2" charset="0"/>
              </a:rPr>
            </a:br>
            <a:r>
              <a:rPr lang="en-GB" dirty="0">
                <a:latin typeface="Raleway" pitchFamily="2" charset="0"/>
              </a:rPr>
              <a:t>Chemical resistance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3F89E5-E6F0-DA0E-07E9-2EF2FD0EAC6D}"/>
              </a:ext>
            </a:extLst>
          </p:cNvPr>
          <p:cNvSpPr txBox="1"/>
          <p:nvPr/>
        </p:nvSpPr>
        <p:spPr>
          <a:xfrm>
            <a:off x="5386979" y="529860"/>
            <a:ext cx="6263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Raleway" pitchFamily="2" charset="0"/>
              </a:rPr>
              <a:t>Diamond</a:t>
            </a:r>
          </a:p>
        </p:txBody>
      </p:sp>
    </p:spTree>
    <p:extLst>
      <p:ext uri="{BB962C8B-B14F-4D97-AF65-F5344CB8AC3E}">
        <p14:creationId xmlns:p14="http://schemas.microsoft.com/office/powerpoint/2010/main" val="108473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04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ructure of a molecule&#10;&#10;AI-generated content may be incorrect.">
            <a:extLst>
              <a:ext uri="{FF2B5EF4-FFF2-40B4-BE49-F238E27FC236}">
                <a16:creationId xmlns:a16="http://schemas.microsoft.com/office/drawing/2014/main" id="{C6E600D6-997B-84ED-5FBD-B760E2942A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984" t="23769" r="35087" b="18548"/>
          <a:stretch>
            <a:fillRect/>
          </a:stretch>
        </p:blipFill>
        <p:spPr>
          <a:xfrm>
            <a:off x="6096000" y="1264443"/>
            <a:ext cx="4175760" cy="39933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F38EC9-D169-74D6-2ACB-3A9DB94A17AC}"/>
              </a:ext>
            </a:extLst>
          </p:cNvPr>
          <p:cNvSpPr txBox="1"/>
          <p:nvPr/>
        </p:nvSpPr>
        <p:spPr>
          <a:xfrm>
            <a:off x="5386979" y="529860"/>
            <a:ext cx="6263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Raleway" pitchFamily="2" charset="0"/>
              </a:rPr>
              <a:t>4,4,4,4,-tetracyano-tetraphenyl-methane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C733F63-E901-DE01-CB9B-B913AB3C338E}"/>
              </a:ext>
            </a:extLst>
          </p:cNvPr>
          <p:cNvGrpSpPr/>
          <p:nvPr/>
        </p:nvGrpSpPr>
        <p:grpSpPr>
          <a:xfrm>
            <a:off x="7020506" y="2833563"/>
            <a:ext cx="1227817" cy="795947"/>
            <a:chOff x="8968953" y="1555318"/>
            <a:chExt cx="1227817" cy="795947"/>
          </a:xfrm>
        </p:grpSpPr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AFBC4198-BCA9-6925-2643-B9960D05CFB1}"/>
                </a:ext>
              </a:extLst>
            </p:cNvPr>
            <p:cNvSpPr/>
            <p:nvPr/>
          </p:nvSpPr>
          <p:spPr>
            <a:xfrm rot="15991609">
              <a:off x="9654959" y="1809454"/>
              <a:ext cx="581150" cy="502472"/>
            </a:xfrm>
            <a:prstGeom prst="arc">
              <a:avLst/>
            </a:prstGeom>
            <a:noFill/>
            <a:ln w="285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2E561FA-FD35-271D-DF90-55AC2AB7A81D}"/>
                </a:ext>
              </a:extLst>
            </p:cNvPr>
            <p:cNvSpPr txBox="1"/>
            <p:nvPr/>
          </p:nvSpPr>
          <p:spPr>
            <a:xfrm>
              <a:off x="8968953" y="1555318"/>
              <a:ext cx="8845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C00000"/>
                  </a:solidFill>
                  <a:latin typeface="Raleway" pitchFamily="2" charset="0"/>
                </a:rPr>
                <a:t>109.5</a:t>
              </a:r>
              <a:r>
                <a:rPr lang="en-GB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º</a:t>
              </a:r>
              <a:endParaRPr lang="en-GB" sz="2000" dirty="0">
                <a:solidFill>
                  <a:srgbClr val="C00000"/>
                </a:solidFill>
                <a:latin typeface="Raleway" pitchFamily="2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1F28A73-93E6-8775-EB19-98E40E5CF3B7}"/>
              </a:ext>
            </a:extLst>
          </p:cNvPr>
          <p:cNvGrpSpPr/>
          <p:nvPr/>
        </p:nvGrpSpPr>
        <p:grpSpPr>
          <a:xfrm>
            <a:off x="9096336" y="1723093"/>
            <a:ext cx="1083981" cy="1832907"/>
            <a:chOff x="10347724" y="860878"/>
            <a:chExt cx="1083981" cy="183290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967CB36-9881-6C82-15F6-B645288F75AB}"/>
                </a:ext>
              </a:extLst>
            </p:cNvPr>
            <p:cNvSpPr txBox="1"/>
            <p:nvPr/>
          </p:nvSpPr>
          <p:spPr>
            <a:xfrm>
              <a:off x="10347724" y="1555318"/>
              <a:ext cx="10839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C00000"/>
                  </a:solidFill>
                  <a:latin typeface="Raleway" pitchFamily="2" charset="0"/>
                </a:rPr>
                <a:t>8.86Å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3F017B5-E14C-78D5-4B08-74D1C9602B0D}"/>
                </a:ext>
              </a:extLst>
            </p:cNvPr>
            <p:cNvCxnSpPr>
              <a:cxnSpLocks/>
            </p:cNvCxnSpPr>
            <p:nvPr/>
          </p:nvCxnSpPr>
          <p:spPr>
            <a:xfrm>
              <a:off x="10377631" y="860878"/>
              <a:ext cx="0" cy="1832907"/>
            </a:xfrm>
            <a:prstGeom prst="straightConnector1">
              <a:avLst/>
            </a:prstGeom>
            <a:ln w="28575" cap="rnd">
              <a:solidFill>
                <a:srgbClr val="C0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47047CC-888E-E1E3-DC71-DF23AA33ACE1}"/>
              </a:ext>
            </a:extLst>
          </p:cNvPr>
          <p:cNvSpPr txBox="1"/>
          <p:nvPr/>
        </p:nvSpPr>
        <p:spPr>
          <a:xfrm>
            <a:off x="5670469" y="1341117"/>
            <a:ext cx="1863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C00000"/>
                </a:solidFill>
                <a:latin typeface="Raleway" pitchFamily="2" charset="0"/>
              </a:rPr>
              <a:t>Tetrahedral geometry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C8D6737-A599-646A-746C-D40A4A622246}"/>
              </a:ext>
            </a:extLst>
          </p:cNvPr>
          <p:cNvGrpSpPr/>
          <p:nvPr/>
        </p:nvGrpSpPr>
        <p:grpSpPr>
          <a:xfrm>
            <a:off x="8584573" y="1263855"/>
            <a:ext cx="1268274" cy="459238"/>
            <a:chOff x="10160000" y="788490"/>
            <a:chExt cx="1268274" cy="45923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F6CB613-92AB-37CB-76B4-602DEE4DD235}"/>
                </a:ext>
              </a:extLst>
            </p:cNvPr>
            <p:cNvSpPr txBox="1"/>
            <p:nvPr/>
          </p:nvSpPr>
          <p:spPr>
            <a:xfrm>
              <a:off x="10197143" y="788490"/>
              <a:ext cx="12311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C00000"/>
                  </a:solidFill>
                  <a:latin typeface="Raleway" pitchFamily="2" charset="0"/>
                </a:rPr>
                <a:t>nitrile 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F9597C0C-6F9E-724D-2491-3D63693B81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60000" y="1027433"/>
              <a:ext cx="217631" cy="220295"/>
            </a:xfrm>
            <a:prstGeom prst="straightConnector1">
              <a:avLst/>
            </a:prstGeom>
            <a:ln w="28575" cap="rnd">
              <a:solidFill>
                <a:srgbClr val="C000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83303D7-4D40-4D3A-179A-55B2CBC92B05}"/>
              </a:ext>
            </a:extLst>
          </p:cNvPr>
          <p:cNvGrpSpPr/>
          <p:nvPr/>
        </p:nvGrpSpPr>
        <p:grpSpPr>
          <a:xfrm>
            <a:off x="6268658" y="4018233"/>
            <a:ext cx="2920101" cy="1395194"/>
            <a:chOff x="10369801" y="-150285"/>
            <a:chExt cx="2920101" cy="1395194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70147DB-632B-7DB1-25D9-75AADB1EE788}"/>
                </a:ext>
              </a:extLst>
            </p:cNvPr>
            <p:cNvSpPr txBox="1"/>
            <p:nvPr/>
          </p:nvSpPr>
          <p:spPr>
            <a:xfrm>
              <a:off x="10369801" y="844799"/>
              <a:ext cx="29201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C00000"/>
                  </a:solidFill>
                  <a:latin typeface="Raleway" pitchFamily="2" charset="0"/>
                </a:rPr>
                <a:t>tetraphenyl-methane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86C381C-33CF-185C-4E9F-C514D83E9DC7}"/>
                </a:ext>
              </a:extLst>
            </p:cNvPr>
            <p:cNvCxnSpPr>
              <a:cxnSpLocks/>
              <a:stCxn id="30" idx="0"/>
            </p:cNvCxnSpPr>
            <p:nvPr/>
          </p:nvCxnSpPr>
          <p:spPr>
            <a:xfrm flipV="1">
              <a:off x="11829852" y="-150285"/>
              <a:ext cx="429771" cy="995084"/>
            </a:xfrm>
            <a:prstGeom prst="straightConnector1">
              <a:avLst/>
            </a:prstGeom>
            <a:ln w="28575" cap="rnd">
              <a:solidFill>
                <a:srgbClr val="C000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1A11010-A860-3072-AD4A-56DB94E8E391}"/>
              </a:ext>
            </a:extLst>
          </p:cNvPr>
          <p:cNvSpPr txBox="1"/>
          <p:nvPr/>
        </p:nvSpPr>
        <p:spPr>
          <a:xfrm>
            <a:off x="-299915" y="4466473"/>
            <a:ext cx="5017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7998CC"/>
                </a:solidFill>
                <a:latin typeface="Raleway" pitchFamily="2" charset="0"/>
              </a:rPr>
              <a:t>Prof. Richard Robson</a:t>
            </a:r>
          </a:p>
          <a:p>
            <a:pPr algn="ctr"/>
            <a:r>
              <a:rPr lang="en-GB" dirty="0">
                <a:solidFill>
                  <a:srgbClr val="7998CC"/>
                </a:solidFill>
                <a:latin typeface="Raleway" pitchFamily="2" charset="0"/>
              </a:rPr>
              <a:t>University of Melbourne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DC4BACC-BDBA-1F1D-DD81-2F3ECCCA21C8}"/>
              </a:ext>
            </a:extLst>
          </p:cNvPr>
          <p:cNvGrpSpPr/>
          <p:nvPr/>
        </p:nvGrpSpPr>
        <p:grpSpPr>
          <a:xfrm>
            <a:off x="422748" y="100229"/>
            <a:ext cx="4376464" cy="1271958"/>
            <a:chOff x="7582535" y="296761"/>
            <a:chExt cx="4376464" cy="127195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582A208-1C4B-0694-9099-E2C413872065}"/>
                </a:ext>
              </a:extLst>
            </p:cNvPr>
            <p:cNvGrpSpPr/>
            <p:nvPr/>
          </p:nvGrpSpPr>
          <p:grpSpPr>
            <a:xfrm>
              <a:off x="7582535" y="622744"/>
              <a:ext cx="928439" cy="945975"/>
              <a:chOff x="814933" y="588415"/>
              <a:chExt cx="928439" cy="945975"/>
            </a:xfrm>
            <a:noFill/>
          </p:grpSpPr>
          <p:sp>
            <p:nvSpPr>
              <p:cNvPr id="32" name="Shape">
                <a:extLst>
                  <a:ext uri="{FF2B5EF4-FFF2-40B4-BE49-F238E27FC236}">
                    <a16:creationId xmlns:a16="http://schemas.microsoft.com/office/drawing/2014/main" id="{7ADD2458-A180-8CBB-923A-4060B7D9BDBF}"/>
                  </a:ext>
                </a:extLst>
              </p:cNvPr>
              <p:cNvSpPr/>
              <p:nvPr/>
            </p:nvSpPr>
            <p:spPr>
              <a:xfrm>
                <a:off x="933953" y="1083878"/>
                <a:ext cx="345199" cy="3427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94" y="4068"/>
                    </a:moveTo>
                    <a:cubicBezTo>
                      <a:pt x="19551" y="4068"/>
                      <a:pt x="19551" y="4068"/>
                      <a:pt x="19551" y="4068"/>
                    </a:cubicBezTo>
                    <a:cubicBezTo>
                      <a:pt x="19551" y="9648"/>
                      <a:pt x="19551" y="9648"/>
                      <a:pt x="19551" y="9648"/>
                    </a:cubicBezTo>
                    <a:cubicBezTo>
                      <a:pt x="19551" y="14472"/>
                      <a:pt x="19551" y="14472"/>
                      <a:pt x="19551" y="14472"/>
                    </a:cubicBezTo>
                    <a:cubicBezTo>
                      <a:pt x="19551" y="15516"/>
                      <a:pt x="19551" y="15516"/>
                      <a:pt x="19551" y="15516"/>
                    </a:cubicBezTo>
                    <a:cubicBezTo>
                      <a:pt x="19551" y="16020"/>
                      <a:pt x="19048" y="16524"/>
                      <a:pt x="18545" y="16524"/>
                    </a:cubicBezTo>
                    <a:cubicBezTo>
                      <a:pt x="13226" y="16524"/>
                      <a:pt x="13226" y="16524"/>
                      <a:pt x="13226" y="16524"/>
                    </a:cubicBezTo>
                    <a:cubicBezTo>
                      <a:pt x="16532" y="19836"/>
                      <a:pt x="16532" y="19836"/>
                      <a:pt x="16532" y="19836"/>
                    </a:cubicBezTo>
                    <a:cubicBezTo>
                      <a:pt x="16784" y="20088"/>
                      <a:pt x="16784" y="20340"/>
                      <a:pt x="16784" y="20592"/>
                    </a:cubicBezTo>
                    <a:cubicBezTo>
                      <a:pt x="16784" y="21096"/>
                      <a:pt x="16532" y="21600"/>
                      <a:pt x="15742" y="21600"/>
                    </a:cubicBezTo>
                    <a:cubicBezTo>
                      <a:pt x="15490" y="21600"/>
                      <a:pt x="15239" y="21600"/>
                      <a:pt x="15239" y="21348"/>
                    </a:cubicBezTo>
                    <a:cubicBezTo>
                      <a:pt x="11681" y="18072"/>
                      <a:pt x="11681" y="18072"/>
                      <a:pt x="11681" y="18072"/>
                    </a:cubicBezTo>
                    <a:cubicBezTo>
                      <a:pt x="11681" y="20592"/>
                      <a:pt x="11681" y="20592"/>
                      <a:pt x="11681" y="20592"/>
                    </a:cubicBezTo>
                    <a:cubicBezTo>
                      <a:pt x="11681" y="21096"/>
                      <a:pt x="11429" y="21600"/>
                      <a:pt x="10674" y="21600"/>
                    </a:cubicBezTo>
                    <a:cubicBezTo>
                      <a:pt x="10171" y="21600"/>
                      <a:pt x="9668" y="21096"/>
                      <a:pt x="9668" y="20592"/>
                    </a:cubicBezTo>
                    <a:cubicBezTo>
                      <a:pt x="9668" y="18072"/>
                      <a:pt x="9668" y="18072"/>
                      <a:pt x="9668" y="18072"/>
                    </a:cubicBezTo>
                    <a:cubicBezTo>
                      <a:pt x="6361" y="21348"/>
                      <a:pt x="6361" y="21348"/>
                      <a:pt x="6361" y="21348"/>
                    </a:cubicBezTo>
                    <a:cubicBezTo>
                      <a:pt x="6110" y="21600"/>
                      <a:pt x="5858" y="21600"/>
                      <a:pt x="5607" y="21600"/>
                    </a:cubicBezTo>
                    <a:cubicBezTo>
                      <a:pt x="5103" y="21600"/>
                      <a:pt x="4564" y="21096"/>
                      <a:pt x="4564" y="20592"/>
                    </a:cubicBezTo>
                    <a:cubicBezTo>
                      <a:pt x="4564" y="20340"/>
                      <a:pt x="4852" y="20088"/>
                      <a:pt x="5103" y="19836"/>
                    </a:cubicBezTo>
                    <a:cubicBezTo>
                      <a:pt x="8374" y="16524"/>
                      <a:pt x="8374" y="16524"/>
                      <a:pt x="8374" y="16524"/>
                    </a:cubicBezTo>
                    <a:cubicBezTo>
                      <a:pt x="3055" y="16524"/>
                      <a:pt x="3055" y="16524"/>
                      <a:pt x="3055" y="16524"/>
                    </a:cubicBezTo>
                    <a:cubicBezTo>
                      <a:pt x="2300" y="16524"/>
                      <a:pt x="2049" y="16020"/>
                      <a:pt x="2049" y="15516"/>
                    </a:cubicBezTo>
                    <a:cubicBezTo>
                      <a:pt x="2049" y="14472"/>
                      <a:pt x="2049" y="14472"/>
                      <a:pt x="2049" y="14472"/>
                    </a:cubicBezTo>
                    <a:cubicBezTo>
                      <a:pt x="2049" y="9648"/>
                      <a:pt x="2049" y="9648"/>
                      <a:pt x="2049" y="9648"/>
                    </a:cubicBezTo>
                    <a:cubicBezTo>
                      <a:pt x="2049" y="4068"/>
                      <a:pt x="2049" y="4068"/>
                      <a:pt x="2049" y="4068"/>
                    </a:cubicBezTo>
                    <a:cubicBezTo>
                      <a:pt x="1042" y="4068"/>
                      <a:pt x="1042" y="4068"/>
                      <a:pt x="1042" y="4068"/>
                    </a:cubicBezTo>
                    <a:cubicBezTo>
                      <a:pt x="252" y="4068"/>
                      <a:pt x="0" y="3528"/>
                      <a:pt x="0" y="3024"/>
                    </a:cubicBezTo>
                    <a:cubicBezTo>
                      <a:pt x="0" y="2268"/>
                      <a:pt x="252" y="2016"/>
                      <a:pt x="1042" y="2016"/>
                    </a:cubicBezTo>
                    <a:cubicBezTo>
                      <a:pt x="9668" y="2016"/>
                      <a:pt x="9668" y="2016"/>
                      <a:pt x="9668" y="2016"/>
                    </a:cubicBezTo>
                    <a:cubicBezTo>
                      <a:pt x="9668" y="1008"/>
                      <a:pt x="9668" y="1008"/>
                      <a:pt x="9668" y="1008"/>
                    </a:cubicBezTo>
                    <a:cubicBezTo>
                      <a:pt x="9668" y="252"/>
                      <a:pt x="10171" y="0"/>
                      <a:pt x="10674" y="0"/>
                    </a:cubicBezTo>
                    <a:cubicBezTo>
                      <a:pt x="11429" y="0"/>
                      <a:pt x="11681" y="252"/>
                      <a:pt x="11681" y="1008"/>
                    </a:cubicBezTo>
                    <a:cubicBezTo>
                      <a:pt x="11681" y="2016"/>
                      <a:pt x="11681" y="2016"/>
                      <a:pt x="11681" y="2016"/>
                    </a:cubicBezTo>
                    <a:cubicBezTo>
                      <a:pt x="20594" y="2016"/>
                      <a:pt x="20594" y="2016"/>
                      <a:pt x="20594" y="2016"/>
                    </a:cubicBezTo>
                    <a:cubicBezTo>
                      <a:pt x="21097" y="2016"/>
                      <a:pt x="21600" y="2268"/>
                      <a:pt x="21600" y="3024"/>
                    </a:cubicBezTo>
                    <a:cubicBezTo>
                      <a:pt x="21600" y="3528"/>
                      <a:pt x="21097" y="4068"/>
                      <a:pt x="20594" y="4068"/>
                    </a:cubicBezTo>
                    <a:close/>
                    <a:moveTo>
                      <a:pt x="17539" y="8640"/>
                    </a:moveTo>
                    <a:cubicBezTo>
                      <a:pt x="17539" y="7632"/>
                      <a:pt x="17539" y="7632"/>
                      <a:pt x="17539" y="7632"/>
                    </a:cubicBezTo>
                    <a:cubicBezTo>
                      <a:pt x="17539" y="4068"/>
                      <a:pt x="17539" y="4068"/>
                      <a:pt x="17539" y="4068"/>
                    </a:cubicBezTo>
                    <a:cubicBezTo>
                      <a:pt x="4061" y="4068"/>
                      <a:pt x="4061" y="4068"/>
                      <a:pt x="4061" y="4068"/>
                    </a:cubicBezTo>
                    <a:cubicBezTo>
                      <a:pt x="4061" y="7632"/>
                      <a:pt x="4061" y="7632"/>
                      <a:pt x="4061" y="7632"/>
                    </a:cubicBezTo>
                    <a:cubicBezTo>
                      <a:pt x="4061" y="8640"/>
                      <a:pt x="4061" y="8640"/>
                      <a:pt x="4061" y="8640"/>
                    </a:cubicBezTo>
                    <a:cubicBezTo>
                      <a:pt x="4061" y="14472"/>
                      <a:pt x="4061" y="14472"/>
                      <a:pt x="4061" y="14472"/>
                    </a:cubicBezTo>
                    <a:cubicBezTo>
                      <a:pt x="17539" y="14472"/>
                      <a:pt x="17539" y="14472"/>
                      <a:pt x="17539" y="14472"/>
                    </a:cubicBezTo>
                    <a:lnTo>
                      <a:pt x="17539" y="8640"/>
                    </a:ln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spc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33" name="Square">
                <a:extLst>
                  <a:ext uri="{FF2B5EF4-FFF2-40B4-BE49-F238E27FC236}">
                    <a16:creationId xmlns:a16="http://schemas.microsoft.com/office/drawing/2014/main" id="{ED42B885-B426-377D-39FA-4F4B1122E110}"/>
                  </a:ext>
                </a:extLst>
              </p:cNvPr>
              <p:cNvSpPr/>
              <p:nvPr/>
            </p:nvSpPr>
            <p:spPr>
              <a:xfrm>
                <a:off x="814933" y="588415"/>
                <a:ext cx="928439" cy="945975"/>
              </a:xfrm>
              <a:prstGeom prst="rect">
                <a:avLst/>
              </a:prstGeom>
              <a:grpFill/>
              <a:ln w="98425">
                <a:solidFill>
                  <a:schemeClr val="tx1">
                    <a:alpha val="22000"/>
                  </a:schemeClr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spc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5933FC3A-5A9A-7D2F-0EA9-480A327E4A66}"/>
                </a:ext>
              </a:extLst>
            </p:cNvPr>
            <p:cNvSpPr/>
            <p:nvPr/>
          </p:nvSpPr>
          <p:spPr>
            <a:xfrm>
              <a:off x="8185733" y="296761"/>
              <a:ext cx="653555" cy="653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80" y="0"/>
                  </a:moveTo>
                  <a:lnTo>
                    <a:pt x="9180" y="9180"/>
                  </a:lnTo>
                  <a:lnTo>
                    <a:pt x="0" y="9180"/>
                  </a:lnTo>
                  <a:lnTo>
                    <a:pt x="0" y="12420"/>
                  </a:lnTo>
                  <a:lnTo>
                    <a:pt x="9180" y="12420"/>
                  </a:lnTo>
                  <a:lnTo>
                    <a:pt x="9180" y="21600"/>
                  </a:lnTo>
                  <a:lnTo>
                    <a:pt x="12420" y="21600"/>
                  </a:lnTo>
                  <a:lnTo>
                    <a:pt x="12420" y="12420"/>
                  </a:lnTo>
                  <a:lnTo>
                    <a:pt x="21600" y="12420"/>
                  </a:lnTo>
                  <a:lnTo>
                    <a:pt x="21600" y="9180"/>
                  </a:lnTo>
                  <a:lnTo>
                    <a:pt x="12420" y="9180"/>
                  </a:lnTo>
                  <a:lnTo>
                    <a:pt x="12420" y="0"/>
                  </a:lnTo>
                  <a:lnTo>
                    <a:pt x="9180" y="0"/>
                  </a:lnTo>
                  <a:close/>
                </a:path>
              </a:pathLst>
            </a:custGeom>
            <a:solidFill>
              <a:srgbClr val="7998CC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9" name="TABS SLIDE :">
              <a:extLst>
                <a:ext uri="{FF2B5EF4-FFF2-40B4-BE49-F238E27FC236}">
                  <a16:creationId xmlns:a16="http://schemas.microsoft.com/office/drawing/2014/main" id="{E4AA9D32-B50A-BC73-98FA-1203A22A870A}"/>
                </a:ext>
              </a:extLst>
            </p:cNvPr>
            <p:cNvSpPr txBox="1"/>
            <p:nvPr/>
          </p:nvSpPr>
          <p:spPr>
            <a:xfrm>
              <a:off x="8921202" y="479115"/>
              <a:ext cx="2311782" cy="2872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>
                <a:lnSpc>
                  <a:spcPct val="100000"/>
                </a:lnSpc>
                <a:defRPr sz="3000" cap="all" spc="0"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all" spc="0" normalizeH="0" baseline="0" noProof="0" dirty="0">
                  <a:ln>
                    <a:noFill/>
                  </a:ln>
                  <a:solidFill>
                    <a:srgbClr val="7998CC"/>
                  </a:solidFill>
                  <a:effectLst/>
                  <a:uLnTx/>
                  <a:uFillTx/>
                  <a:latin typeface="Montserrat ExtraBold"/>
                  <a:sym typeface="Montserrat ExtraBold"/>
                </a:rPr>
                <a:t>Richard Robson</a:t>
              </a:r>
            </a:p>
          </p:txBody>
        </p:sp>
        <p:sp>
          <p:nvSpPr>
            <p:cNvPr id="17" name="Strengths">
              <a:extLst>
                <a:ext uri="{FF2B5EF4-FFF2-40B4-BE49-F238E27FC236}">
                  <a16:creationId xmlns:a16="http://schemas.microsoft.com/office/drawing/2014/main" id="{5061C23E-974D-62C1-7FBF-213C7EF5966B}"/>
                </a:ext>
              </a:extLst>
            </p:cNvPr>
            <p:cNvSpPr txBox="1"/>
            <p:nvPr/>
          </p:nvSpPr>
          <p:spPr>
            <a:xfrm>
              <a:off x="8810079" y="690486"/>
              <a:ext cx="3148920" cy="5334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 algn="ctr">
                <a:lnSpc>
                  <a:spcPct val="100000"/>
                </a:lnSpc>
                <a:defRPr sz="3000" cap="all" spc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i="1" kern="0" dirty="0">
                  <a:solidFill>
                    <a:srgbClr val="7998CC"/>
                  </a:solidFill>
                  <a:latin typeface="Montserrat ExtraBold"/>
                </a:rPr>
                <a:t>CONCEPTION</a:t>
              </a:r>
            </a:p>
          </p:txBody>
        </p:sp>
      </p:grpSp>
      <p:pic>
        <p:nvPicPr>
          <p:cNvPr id="34" name="Picture 33" descr="A black background with white spots&#10;&#10;AI-generated content may be incorrect.">
            <a:extLst>
              <a:ext uri="{FF2B5EF4-FFF2-40B4-BE49-F238E27FC236}">
                <a16:creationId xmlns:a16="http://schemas.microsoft.com/office/drawing/2014/main" id="{B515A137-B8A5-CBF6-F522-C243553116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028" t="17524"/>
          <a:stretch>
            <a:fillRect/>
          </a:stretch>
        </p:blipFill>
        <p:spPr>
          <a:xfrm>
            <a:off x="422748" y="1698170"/>
            <a:ext cx="3571967" cy="26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03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3d model of a molecule&#10;&#10;AI-generated content may be incorrect.">
            <a:extLst>
              <a:ext uri="{FF2B5EF4-FFF2-40B4-BE49-F238E27FC236}">
                <a16:creationId xmlns:a16="http://schemas.microsoft.com/office/drawing/2014/main" id="{DC7C5D10-4BCC-7239-4424-2E16D3BBB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420" y="-348628"/>
            <a:ext cx="12192000" cy="6858000"/>
          </a:xfrm>
          <a:prstGeom prst="rect">
            <a:avLst/>
          </a:prstGeom>
        </p:spPr>
      </p:pic>
      <p:pic>
        <p:nvPicPr>
          <p:cNvPr id="3" name="Picture 2" descr="A structure of a molecule&#10;&#10;AI-generated content may be incorrect.">
            <a:extLst>
              <a:ext uri="{FF2B5EF4-FFF2-40B4-BE49-F238E27FC236}">
                <a16:creationId xmlns:a16="http://schemas.microsoft.com/office/drawing/2014/main" id="{C6E600D6-997B-84ED-5FBD-B760E2942A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486" t="13736" r="32894" b="15906"/>
          <a:stretch>
            <a:fillRect/>
          </a:stretch>
        </p:blipFill>
        <p:spPr>
          <a:xfrm>
            <a:off x="5296382" y="569841"/>
            <a:ext cx="5245326" cy="4870839"/>
          </a:xfrm>
          <a:prstGeom prst="rect">
            <a:avLst/>
          </a:prstGeom>
        </p:spPr>
      </p:pic>
      <p:pic>
        <p:nvPicPr>
          <p:cNvPr id="9" name="Picture 8" descr="A silver molecule model on a black background&#10;&#10;AI-generated content may be incorrect.">
            <a:extLst>
              <a:ext uri="{FF2B5EF4-FFF2-40B4-BE49-F238E27FC236}">
                <a16:creationId xmlns:a16="http://schemas.microsoft.com/office/drawing/2014/main" id="{DD8B25D7-4B5B-0C63-54A1-AB867C83C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1522" y="2275"/>
            <a:ext cx="3445208" cy="193793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88B527C-CBEB-A6B9-FAEF-4F9B306A324D}"/>
              </a:ext>
            </a:extLst>
          </p:cNvPr>
          <p:cNvGrpSpPr/>
          <p:nvPr/>
        </p:nvGrpSpPr>
        <p:grpSpPr>
          <a:xfrm>
            <a:off x="7020506" y="2833563"/>
            <a:ext cx="1227817" cy="795947"/>
            <a:chOff x="8968953" y="1555318"/>
            <a:chExt cx="1227817" cy="795947"/>
          </a:xfrm>
        </p:grpSpPr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7ACB3896-C0DA-B565-79D5-DD63328EFD2B}"/>
                </a:ext>
              </a:extLst>
            </p:cNvPr>
            <p:cNvSpPr/>
            <p:nvPr/>
          </p:nvSpPr>
          <p:spPr>
            <a:xfrm rot="15991609">
              <a:off x="9654959" y="1809454"/>
              <a:ext cx="581150" cy="502472"/>
            </a:xfrm>
            <a:prstGeom prst="arc">
              <a:avLst/>
            </a:prstGeom>
            <a:noFill/>
            <a:ln w="285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72D493-01FF-31DC-4906-8DD4FAE9F082}"/>
                </a:ext>
              </a:extLst>
            </p:cNvPr>
            <p:cNvSpPr txBox="1"/>
            <p:nvPr/>
          </p:nvSpPr>
          <p:spPr>
            <a:xfrm>
              <a:off x="8968953" y="1555318"/>
              <a:ext cx="8845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C00000"/>
                  </a:solidFill>
                  <a:latin typeface="Raleway" pitchFamily="2" charset="0"/>
                </a:rPr>
                <a:t>109.5</a:t>
              </a:r>
              <a:r>
                <a:rPr lang="en-GB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º</a:t>
              </a:r>
              <a:endParaRPr lang="en-GB" sz="2000" dirty="0">
                <a:solidFill>
                  <a:srgbClr val="C00000"/>
                </a:solidFill>
                <a:latin typeface="Raleway" pitchFamily="2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45049E2-2425-0355-9D7B-614DCF9BD207}"/>
              </a:ext>
            </a:extLst>
          </p:cNvPr>
          <p:cNvGrpSpPr/>
          <p:nvPr/>
        </p:nvGrpSpPr>
        <p:grpSpPr>
          <a:xfrm>
            <a:off x="9024315" y="899199"/>
            <a:ext cx="1083981" cy="2656801"/>
            <a:chOff x="10275703" y="36984"/>
            <a:chExt cx="1083981" cy="265680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6B8790A-B13B-3148-E88B-45FA84B61C36}"/>
                </a:ext>
              </a:extLst>
            </p:cNvPr>
            <p:cNvSpPr txBox="1"/>
            <p:nvPr/>
          </p:nvSpPr>
          <p:spPr>
            <a:xfrm>
              <a:off x="10275703" y="1165329"/>
              <a:ext cx="10839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C00000"/>
                  </a:solidFill>
                  <a:latin typeface="Raleway" pitchFamily="2" charset="0"/>
                </a:rPr>
                <a:t>8.86Å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E3AF078-6DA9-DBB2-76EC-6A13EDEFA082}"/>
                </a:ext>
              </a:extLst>
            </p:cNvPr>
            <p:cNvCxnSpPr>
              <a:cxnSpLocks/>
            </p:cNvCxnSpPr>
            <p:nvPr/>
          </p:nvCxnSpPr>
          <p:spPr>
            <a:xfrm>
              <a:off x="10377631" y="36984"/>
              <a:ext cx="0" cy="2656801"/>
            </a:xfrm>
            <a:prstGeom prst="straightConnector1">
              <a:avLst/>
            </a:prstGeom>
            <a:ln w="28575" cap="rnd">
              <a:solidFill>
                <a:srgbClr val="C0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D73E76F-8BAB-B44E-194A-CE6DF4535C1A}"/>
              </a:ext>
            </a:extLst>
          </p:cNvPr>
          <p:cNvSpPr txBox="1"/>
          <p:nvPr/>
        </p:nvSpPr>
        <p:spPr>
          <a:xfrm>
            <a:off x="9460961" y="1035875"/>
            <a:ext cx="1863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C00000"/>
                </a:solidFill>
                <a:latin typeface="Raleway" pitchFamily="2" charset="0"/>
              </a:rPr>
              <a:t>Tetrahedral geometry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FE955EF-DCB4-E5FA-BDBB-B71D5876D428}"/>
              </a:ext>
            </a:extLst>
          </p:cNvPr>
          <p:cNvGrpSpPr/>
          <p:nvPr/>
        </p:nvGrpSpPr>
        <p:grpSpPr>
          <a:xfrm>
            <a:off x="6268658" y="4018233"/>
            <a:ext cx="2920101" cy="1395194"/>
            <a:chOff x="10369801" y="-150285"/>
            <a:chExt cx="2920101" cy="139519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611233E-ED98-B60E-2F95-0F7A47702AB6}"/>
                </a:ext>
              </a:extLst>
            </p:cNvPr>
            <p:cNvSpPr txBox="1"/>
            <p:nvPr/>
          </p:nvSpPr>
          <p:spPr>
            <a:xfrm>
              <a:off x="10369801" y="844799"/>
              <a:ext cx="29201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C00000"/>
                  </a:solidFill>
                  <a:latin typeface="Raleway" pitchFamily="2" charset="0"/>
                </a:rPr>
                <a:t>Organic linker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8D2B044-6BF7-8964-3979-52530B129E5F}"/>
                </a:ext>
              </a:extLst>
            </p:cNvPr>
            <p:cNvCxnSpPr>
              <a:cxnSpLocks/>
              <a:stCxn id="35" idx="0"/>
            </p:cNvCxnSpPr>
            <p:nvPr/>
          </p:nvCxnSpPr>
          <p:spPr>
            <a:xfrm flipV="1">
              <a:off x="11829852" y="-150285"/>
              <a:ext cx="429771" cy="995084"/>
            </a:xfrm>
            <a:prstGeom prst="straightConnector1">
              <a:avLst/>
            </a:prstGeom>
            <a:ln w="28575" cap="rnd">
              <a:solidFill>
                <a:srgbClr val="C000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F7AE6FE-50D1-6EFB-F520-8287D7415D05}"/>
              </a:ext>
            </a:extLst>
          </p:cNvPr>
          <p:cNvGrpSpPr/>
          <p:nvPr/>
        </p:nvGrpSpPr>
        <p:grpSpPr>
          <a:xfrm>
            <a:off x="9596797" y="4305431"/>
            <a:ext cx="2920101" cy="707886"/>
            <a:chOff x="10681324" y="-400609"/>
            <a:chExt cx="2920101" cy="707886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696E9DB-607C-2FE5-0693-27BFE9D4BEAB}"/>
                </a:ext>
              </a:extLst>
            </p:cNvPr>
            <p:cNvSpPr txBox="1"/>
            <p:nvPr/>
          </p:nvSpPr>
          <p:spPr>
            <a:xfrm>
              <a:off x="10681324" y="-400609"/>
              <a:ext cx="29201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C00000"/>
                  </a:solidFill>
                  <a:latin typeface="Raleway" pitchFamily="2" charset="0"/>
                </a:rPr>
                <a:t>Copper</a:t>
              </a:r>
            </a:p>
            <a:p>
              <a:pPr algn="ctr"/>
              <a:r>
                <a:rPr lang="en-GB" sz="2000" dirty="0">
                  <a:solidFill>
                    <a:srgbClr val="C00000"/>
                  </a:solidFill>
                  <a:latin typeface="Raleway" pitchFamily="2" charset="0"/>
                </a:rPr>
                <a:t>metal node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D35AE26E-62D3-5E75-11CA-A21148AE850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192823" y="-400609"/>
              <a:ext cx="433412" cy="180416"/>
            </a:xfrm>
            <a:prstGeom prst="straightConnector1">
              <a:avLst/>
            </a:prstGeom>
            <a:ln w="28575" cap="rnd">
              <a:solidFill>
                <a:srgbClr val="C000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746A3A9-BA3F-6CB8-A37F-0D169FEAD397}"/>
              </a:ext>
            </a:extLst>
          </p:cNvPr>
          <p:cNvSpPr txBox="1"/>
          <p:nvPr/>
        </p:nvSpPr>
        <p:spPr>
          <a:xfrm>
            <a:off x="-299915" y="4466473"/>
            <a:ext cx="5017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7998CC"/>
                </a:solidFill>
                <a:latin typeface="Raleway" pitchFamily="2" charset="0"/>
              </a:rPr>
              <a:t>Prof. Richard Robson</a:t>
            </a:r>
          </a:p>
          <a:p>
            <a:pPr algn="ctr"/>
            <a:r>
              <a:rPr lang="en-GB" dirty="0">
                <a:solidFill>
                  <a:srgbClr val="7998CC"/>
                </a:solidFill>
                <a:latin typeface="Raleway" pitchFamily="2" charset="0"/>
              </a:rPr>
              <a:t>University of Melbourne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759551-520F-0C3E-292C-A99339FCF0FD}"/>
              </a:ext>
            </a:extLst>
          </p:cNvPr>
          <p:cNvGrpSpPr/>
          <p:nvPr/>
        </p:nvGrpSpPr>
        <p:grpSpPr>
          <a:xfrm>
            <a:off x="422748" y="100229"/>
            <a:ext cx="4376464" cy="1271958"/>
            <a:chOff x="7582535" y="296761"/>
            <a:chExt cx="4376464" cy="127195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249EF6E-9BEB-EC64-65C4-CD6DF0A30AFB}"/>
                </a:ext>
              </a:extLst>
            </p:cNvPr>
            <p:cNvGrpSpPr/>
            <p:nvPr/>
          </p:nvGrpSpPr>
          <p:grpSpPr>
            <a:xfrm>
              <a:off x="7582535" y="622744"/>
              <a:ext cx="928439" cy="945975"/>
              <a:chOff x="814933" y="588415"/>
              <a:chExt cx="928439" cy="945975"/>
            </a:xfrm>
            <a:noFill/>
          </p:grpSpPr>
          <p:sp>
            <p:nvSpPr>
              <p:cNvPr id="27" name="Shape">
                <a:extLst>
                  <a:ext uri="{FF2B5EF4-FFF2-40B4-BE49-F238E27FC236}">
                    <a16:creationId xmlns:a16="http://schemas.microsoft.com/office/drawing/2014/main" id="{0D6213DB-7B45-E314-6ABC-E0BDF59189C9}"/>
                  </a:ext>
                </a:extLst>
              </p:cNvPr>
              <p:cNvSpPr/>
              <p:nvPr/>
            </p:nvSpPr>
            <p:spPr>
              <a:xfrm>
                <a:off x="933953" y="1083878"/>
                <a:ext cx="345199" cy="3427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94" y="4068"/>
                    </a:moveTo>
                    <a:cubicBezTo>
                      <a:pt x="19551" y="4068"/>
                      <a:pt x="19551" y="4068"/>
                      <a:pt x="19551" y="4068"/>
                    </a:cubicBezTo>
                    <a:cubicBezTo>
                      <a:pt x="19551" y="9648"/>
                      <a:pt x="19551" y="9648"/>
                      <a:pt x="19551" y="9648"/>
                    </a:cubicBezTo>
                    <a:cubicBezTo>
                      <a:pt x="19551" y="14472"/>
                      <a:pt x="19551" y="14472"/>
                      <a:pt x="19551" y="14472"/>
                    </a:cubicBezTo>
                    <a:cubicBezTo>
                      <a:pt x="19551" y="15516"/>
                      <a:pt x="19551" y="15516"/>
                      <a:pt x="19551" y="15516"/>
                    </a:cubicBezTo>
                    <a:cubicBezTo>
                      <a:pt x="19551" y="16020"/>
                      <a:pt x="19048" y="16524"/>
                      <a:pt x="18545" y="16524"/>
                    </a:cubicBezTo>
                    <a:cubicBezTo>
                      <a:pt x="13226" y="16524"/>
                      <a:pt x="13226" y="16524"/>
                      <a:pt x="13226" y="16524"/>
                    </a:cubicBezTo>
                    <a:cubicBezTo>
                      <a:pt x="16532" y="19836"/>
                      <a:pt x="16532" y="19836"/>
                      <a:pt x="16532" y="19836"/>
                    </a:cubicBezTo>
                    <a:cubicBezTo>
                      <a:pt x="16784" y="20088"/>
                      <a:pt x="16784" y="20340"/>
                      <a:pt x="16784" y="20592"/>
                    </a:cubicBezTo>
                    <a:cubicBezTo>
                      <a:pt x="16784" y="21096"/>
                      <a:pt x="16532" y="21600"/>
                      <a:pt x="15742" y="21600"/>
                    </a:cubicBezTo>
                    <a:cubicBezTo>
                      <a:pt x="15490" y="21600"/>
                      <a:pt x="15239" y="21600"/>
                      <a:pt x="15239" y="21348"/>
                    </a:cubicBezTo>
                    <a:cubicBezTo>
                      <a:pt x="11681" y="18072"/>
                      <a:pt x="11681" y="18072"/>
                      <a:pt x="11681" y="18072"/>
                    </a:cubicBezTo>
                    <a:cubicBezTo>
                      <a:pt x="11681" y="20592"/>
                      <a:pt x="11681" y="20592"/>
                      <a:pt x="11681" y="20592"/>
                    </a:cubicBezTo>
                    <a:cubicBezTo>
                      <a:pt x="11681" y="21096"/>
                      <a:pt x="11429" y="21600"/>
                      <a:pt x="10674" y="21600"/>
                    </a:cubicBezTo>
                    <a:cubicBezTo>
                      <a:pt x="10171" y="21600"/>
                      <a:pt x="9668" y="21096"/>
                      <a:pt x="9668" y="20592"/>
                    </a:cubicBezTo>
                    <a:cubicBezTo>
                      <a:pt x="9668" y="18072"/>
                      <a:pt x="9668" y="18072"/>
                      <a:pt x="9668" y="18072"/>
                    </a:cubicBezTo>
                    <a:cubicBezTo>
                      <a:pt x="6361" y="21348"/>
                      <a:pt x="6361" y="21348"/>
                      <a:pt x="6361" y="21348"/>
                    </a:cubicBezTo>
                    <a:cubicBezTo>
                      <a:pt x="6110" y="21600"/>
                      <a:pt x="5858" y="21600"/>
                      <a:pt x="5607" y="21600"/>
                    </a:cubicBezTo>
                    <a:cubicBezTo>
                      <a:pt x="5103" y="21600"/>
                      <a:pt x="4564" y="21096"/>
                      <a:pt x="4564" y="20592"/>
                    </a:cubicBezTo>
                    <a:cubicBezTo>
                      <a:pt x="4564" y="20340"/>
                      <a:pt x="4852" y="20088"/>
                      <a:pt x="5103" y="19836"/>
                    </a:cubicBezTo>
                    <a:cubicBezTo>
                      <a:pt x="8374" y="16524"/>
                      <a:pt x="8374" y="16524"/>
                      <a:pt x="8374" y="16524"/>
                    </a:cubicBezTo>
                    <a:cubicBezTo>
                      <a:pt x="3055" y="16524"/>
                      <a:pt x="3055" y="16524"/>
                      <a:pt x="3055" y="16524"/>
                    </a:cubicBezTo>
                    <a:cubicBezTo>
                      <a:pt x="2300" y="16524"/>
                      <a:pt x="2049" y="16020"/>
                      <a:pt x="2049" y="15516"/>
                    </a:cubicBezTo>
                    <a:cubicBezTo>
                      <a:pt x="2049" y="14472"/>
                      <a:pt x="2049" y="14472"/>
                      <a:pt x="2049" y="14472"/>
                    </a:cubicBezTo>
                    <a:cubicBezTo>
                      <a:pt x="2049" y="9648"/>
                      <a:pt x="2049" y="9648"/>
                      <a:pt x="2049" y="9648"/>
                    </a:cubicBezTo>
                    <a:cubicBezTo>
                      <a:pt x="2049" y="4068"/>
                      <a:pt x="2049" y="4068"/>
                      <a:pt x="2049" y="4068"/>
                    </a:cubicBezTo>
                    <a:cubicBezTo>
                      <a:pt x="1042" y="4068"/>
                      <a:pt x="1042" y="4068"/>
                      <a:pt x="1042" y="4068"/>
                    </a:cubicBezTo>
                    <a:cubicBezTo>
                      <a:pt x="252" y="4068"/>
                      <a:pt x="0" y="3528"/>
                      <a:pt x="0" y="3024"/>
                    </a:cubicBezTo>
                    <a:cubicBezTo>
                      <a:pt x="0" y="2268"/>
                      <a:pt x="252" y="2016"/>
                      <a:pt x="1042" y="2016"/>
                    </a:cubicBezTo>
                    <a:cubicBezTo>
                      <a:pt x="9668" y="2016"/>
                      <a:pt x="9668" y="2016"/>
                      <a:pt x="9668" y="2016"/>
                    </a:cubicBezTo>
                    <a:cubicBezTo>
                      <a:pt x="9668" y="1008"/>
                      <a:pt x="9668" y="1008"/>
                      <a:pt x="9668" y="1008"/>
                    </a:cubicBezTo>
                    <a:cubicBezTo>
                      <a:pt x="9668" y="252"/>
                      <a:pt x="10171" y="0"/>
                      <a:pt x="10674" y="0"/>
                    </a:cubicBezTo>
                    <a:cubicBezTo>
                      <a:pt x="11429" y="0"/>
                      <a:pt x="11681" y="252"/>
                      <a:pt x="11681" y="1008"/>
                    </a:cubicBezTo>
                    <a:cubicBezTo>
                      <a:pt x="11681" y="2016"/>
                      <a:pt x="11681" y="2016"/>
                      <a:pt x="11681" y="2016"/>
                    </a:cubicBezTo>
                    <a:cubicBezTo>
                      <a:pt x="20594" y="2016"/>
                      <a:pt x="20594" y="2016"/>
                      <a:pt x="20594" y="2016"/>
                    </a:cubicBezTo>
                    <a:cubicBezTo>
                      <a:pt x="21097" y="2016"/>
                      <a:pt x="21600" y="2268"/>
                      <a:pt x="21600" y="3024"/>
                    </a:cubicBezTo>
                    <a:cubicBezTo>
                      <a:pt x="21600" y="3528"/>
                      <a:pt x="21097" y="4068"/>
                      <a:pt x="20594" y="4068"/>
                    </a:cubicBezTo>
                    <a:close/>
                    <a:moveTo>
                      <a:pt x="17539" y="8640"/>
                    </a:moveTo>
                    <a:cubicBezTo>
                      <a:pt x="17539" y="7632"/>
                      <a:pt x="17539" y="7632"/>
                      <a:pt x="17539" y="7632"/>
                    </a:cubicBezTo>
                    <a:cubicBezTo>
                      <a:pt x="17539" y="4068"/>
                      <a:pt x="17539" y="4068"/>
                      <a:pt x="17539" y="4068"/>
                    </a:cubicBezTo>
                    <a:cubicBezTo>
                      <a:pt x="4061" y="4068"/>
                      <a:pt x="4061" y="4068"/>
                      <a:pt x="4061" y="4068"/>
                    </a:cubicBezTo>
                    <a:cubicBezTo>
                      <a:pt x="4061" y="7632"/>
                      <a:pt x="4061" y="7632"/>
                      <a:pt x="4061" y="7632"/>
                    </a:cubicBezTo>
                    <a:cubicBezTo>
                      <a:pt x="4061" y="8640"/>
                      <a:pt x="4061" y="8640"/>
                      <a:pt x="4061" y="8640"/>
                    </a:cubicBezTo>
                    <a:cubicBezTo>
                      <a:pt x="4061" y="14472"/>
                      <a:pt x="4061" y="14472"/>
                      <a:pt x="4061" y="14472"/>
                    </a:cubicBezTo>
                    <a:cubicBezTo>
                      <a:pt x="17539" y="14472"/>
                      <a:pt x="17539" y="14472"/>
                      <a:pt x="17539" y="14472"/>
                    </a:cubicBezTo>
                    <a:lnTo>
                      <a:pt x="17539" y="8640"/>
                    </a:ln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spc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28" name="Square">
                <a:extLst>
                  <a:ext uri="{FF2B5EF4-FFF2-40B4-BE49-F238E27FC236}">
                    <a16:creationId xmlns:a16="http://schemas.microsoft.com/office/drawing/2014/main" id="{7A88B1E3-8FD3-F29D-BA2B-9C60F304B181}"/>
                  </a:ext>
                </a:extLst>
              </p:cNvPr>
              <p:cNvSpPr/>
              <p:nvPr/>
            </p:nvSpPr>
            <p:spPr>
              <a:xfrm>
                <a:off x="814933" y="588415"/>
                <a:ext cx="928439" cy="945975"/>
              </a:xfrm>
              <a:prstGeom prst="rect">
                <a:avLst/>
              </a:prstGeom>
              <a:grpFill/>
              <a:ln w="98425">
                <a:solidFill>
                  <a:schemeClr val="tx1">
                    <a:alpha val="22000"/>
                  </a:schemeClr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spc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749E20D9-270A-EBBF-6AED-A55692FC03DE}"/>
                </a:ext>
              </a:extLst>
            </p:cNvPr>
            <p:cNvSpPr/>
            <p:nvPr/>
          </p:nvSpPr>
          <p:spPr>
            <a:xfrm>
              <a:off x="8185733" y="296761"/>
              <a:ext cx="653555" cy="653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80" y="0"/>
                  </a:moveTo>
                  <a:lnTo>
                    <a:pt x="9180" y="9180"/>
                  </a:lnTo>
                  <a:lnTo>
                    <a:pt x="0" y="9180"/>
                  </a:lnTo>
                  <a:lnTo>
                    <a:pt x="0" y="12420"/>
                  </a:lnTo>
                  <a:lnTo>
                    <a:pt x="9180" y="12420"/>
                  </a:lnTo>
                  <a:lnTo>
                    <a:pt x="9180" y="21600"/>
                  </a:lnTo>
                  <a:lnTo>
                    <a:pt x="12420" y="21600"/>
                  </a:lnTo>
                  <a:lnTo>
                    <a:pt x="12420" y="12420"/>
                  </a:lnTo>
                  <a:lnTo>
                    <a:pt x="21600" y="12420"/>
                  </a:lnTo>
                  <a:lnTo>
                    <a:pt x="21600" y="9180"/>
                  </a:lnTo>
                  <a:lnTo>
                    <a:pt x="12420" y="9180"/>
                  </a:lnTo>
                  <a:lnTo>
                    <a:pt x="12420" y="0"/>
                  </a:lnTo>
                  <a:lnTo>
                    <a:pt x="9180" y="0"/>
                  </a:lnTo>
                  <a:close/>
                </a:path>
              </a:pathLst>
            </a:custGeom>
            <a:solidFill>
              <a:srgbClr val="7998CC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5" name="TABS SLIDE :">
              <a:extLst>
                <a:ext uri="{FF2B5EF4-FFF2-40B4-BE49-F238E27FC236}">
                  <a16:creationId xmlns:a16="http://schemas.microsoft.com/office/drawing/2014/main" id="{1B8BAE34-71AB-0697-2566-6C4D7ACC9830}"/>
                </a:ext>
              </a:extLst>
            </p:cNvPr>
            <p:cNvSpPr txBox="1"/>
            <p:nvPr/>
          </p:nvSpPr>
          <p:spPr>
            <a:xfrm>
              <a:off x="8921202" y="479115"/>
              <a:ext cx="2311782" cy="2872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>
                <a:lnSpc>
                  <a:spcPct val="100000"/>
                </a:lnSpc>
                <a:defRPr sz="3000" cap="all" spc="0"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all" spc="0" normalizeH="0" baseline="0" noProof="0" dirty="0">
                  <a:ln>
                    <a:noFill/>
                  </a:ln>
                  <a:solidFill>
                    <a:srgbClr val="7998CC"/>
                  </a:solidFill>
                  <a:effectLst/>
                  <a:uLnTx/>
                  <a:uFillTx/>
                  <a:latin typeface="Montserrat ExtraBold"/>
                  <a:sym typeface="Montserrat ExtraBold"/>
                </a:rPr>
                <a:t>Richard Robson</a:t>
              </a:r>
            </a:p>
          </p:txBody>
        </p:sp>
        <p:sp>
          <p:nvSpPr>
            <p:cNvPr id="26" name="Strengths">
              <a:extLst>
                <a:ext uri="{FF2B5EF4-FFF2-40B4-BE49-F238E27FC236}">
                  <a16:creationId xmlns:a16="http://schemas.microsoft.com/office/drawing/2014/main" id="{FA6ED0F9-F045-3C24-5912-F11162E92A74}"/>
                </a:ext>
              </a:extLst>
            </p:cNvPr>
            <p:cNvSpPr txBox="1"/>
            <p:nvPr/>
          </p:nvSpPr>
          <p:spPr>
            <a:xfrm>
              <a:off x="8810079" y="690486"/>
              <a:ext cx="3148920" cy="5334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 algn="ctr">
                <a:lnSpc>
                  <a:spcPct val="100000"/>
                </a:lnSpc>
                <a:defRPr sz="3000" cap="all" spc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i="1" kern="0" dirty="0">
                  <a:solidFill>
                    <a:srgbClr val="7998CC"/>
                  </a:solidFill>
                  <a:latin typeface="Montserrat ExtraBold"/>
                </a:rPr>
                <a:t>CONCEPTION</a:t>
              </a:r>
            </a:p>
          </p:txBody>
        </p:sp>
      </p:grpSp>
      <p:pic>
        <p:nvPicPr>
          <p:cNvPr id="29" name="Picture 28" descr="A black background with white spots&#10;&#10;AI-generated content may be incorrect.">
            <a:extLst>
              <a:ext uri="{FF2B5EF4-FFF2-40B4-BE49-F238E27FC236}">
                <a16:creationId xmlns:a16="http://schemas.microsoft.com/office/drawing/2014/main" id="{A6A66D4C-3D60-B2EC-DAE6-5E02C4F09D6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028" t="17524"/>
          <a:stretch>
            <a:fillRect/>
          </a:stretch>
        </p:blipFill>
        <p:spPr>
          <a:xfrm>
            <a:off x="422748" y="1698170"/>
            <a:ext cx="3571967" cy="26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44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pyramid with blue dots and a black background&#10;&#10;AI-generated content may be incorrect.">
            <a:extLst>
              <a:ext uri="{FF2B5EF4-FFF2-40B4-BE49-F238E27FC236}">
                <a16:creationId xmlns:a16="http://schemas.microsoft.com/office/drawing/2014/main" id="{71DC6B1A-D362-CE87-13BB-B68EB35A7E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444" t="13351" r="34404" b="16736"/>
          <a:stretch>
            <a:fillRect/>
          </a:stretch>
        </p:blipFill>
        <p:spPr>
          <a:xfrm>
            <a:off x="5320575" y="569841"/>
            <a:ext cx="5017292" cy="4794639"/>
          </a:xfrm>
          <a:prstGeom prst="rect">
            <a:avLst/>
          </a:prstGeom>
        </p:spPr>
      </p:pic>
      <p:pic>
        <p:nvPicPr>
          <p:cNvPr id="4" name="Picture 3" descr="A red pyramid with white balls&#10;&#10;AI-generated content may be incorrect.">
            <a:extLst>
              <a:ext uri="{FF2B5EF4-FFF2-40B4-BE49-F238E27FC236}">
                <a16:creationId xmlns:a16="http://schemas.microsoft.com/office/drawing/2014/main" id="{74D1B965-62DE-3D75-7E2B-8FDE517EB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522" y="0"/>
            <a:ext cx="3445208" cy="193793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2F2F3BB-A939-F1F2-5E77-47B9391058DB}"/>
              </a:ext>
            </a:extLst>
          </p:cNvPr>
          <p:cNvSpPr txBox="1"/>
          <p:nvPr/>
        </p:nvSpPr>
        <p:spPr>
          <a:xfrm>
            <a:off x="9460961" y="1035875"/>
            <a:ext cx="1863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C00000"/>
                </a:solidFill>
                <a:latin typeface="Raleway" pitchFamily="2" charset="0"/>
              </a:rPr>
              <a:t>Tetrahedral geometry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ADB8A0-A1E4-1861-0548-F3E963CA9DE2}"/>
              </a:ext>
            </a:extLst>
          </p:cNvPr>
          <p:cNvSpPr txBox="1"/>
          <p:nvPr/>
        </p:nvSpPr>
        <p:spPr>
          <a:xfrm>
            <a:off x="-299915" y="4466473"/>
            <a:ext cx="5017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7998CC"/>
                </a:solidFill>
                <a:latin typeface="Raleway" pitchFamily="2" charset="0"/>
              </a:rPr>
              <a:t>Prof. Richard Robson</a:t>
            </a:r>
          </a:p>
          <a:p>
            <a:pPr algn="ctr"/>
            <a:r>
              <a:rPr lang="en-GB" dirty="0">
                <a:solidFill>
                  <a:srgbClr val="7998CC"/>
                </a:solidFill>
                <a:latin typeface="Raleway" pitchFamily="2" charset="0"/>
              </a:rPr>
              <a:t>University of Melbourne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AC1217B-78CF-E6CB-DFEF-923D2BEC812A}"/>
              </a:ext>
            </a:extLst>
          </p:cNvPr>
          <p:cNvGrpSpPr/>
          <p:nvPr/>
        </p:nvGrpSpPr>
        <p:grpSpPr>
          <a:xfrm>
            <a:off x="422748" y="100229"/>
            <a:ext cx="4376464" cy="1271958"/>
            <a:chOff x="7582535" y="296761"/>
            <a:chExt cx="4376464" cy="127195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C228D84-C63D-D952-0EE0-093B6D595ED1}"/>
                </a:ext>
              </a:extLst>
            </p:cNvPr>
            <p:cNvGrpSpPr/>
            <p:nvPr/>
          </p:nvGrpSpPr>
          <p:grpSpPr>
            <a:xfrm>
              <a:off x="7582535" y="622744"/>
              <a:ext cx="928439" cy="945975"/>
              <a:chOff x="814933" y="588415"/>
              <a:chExt cx="928439" cy="945975"/>
            </a:xfrm>
            <a:noFill/>
          </p:grpSpPr>
          <p:sp>
            <p:nvSpPr>
              <p:cNvPr id="20" name="Shape">
                <a:extLst>
                  <a:ext uri="{FF2B5EF4-FFF2-40B4-BE49-F238E27FC236}">
                    <a16:creationId xmlns:a16="http://schemas.microsoft.com/office/drawing/2014/main" id="{3AFD78F0-3D67-6645-5EFA-500B651F319D}"/>
                  </a:ext>
                </a:extLst>
              </p:cNvPr>
              <p:cNvSpPr/>
              <p:nvPr/>
            </p:nvSpPr>
            <p:spPr>
              <a:xfrm>
                <a:off x="933953" y="1083878"/>
                <a:ext cx="345199" cy="3427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94" y="4068"/>
                    </a:moveTo>
                    <a:cubicBezTo>
                      <a:pt x="19551" y="4068"/>
                      <a:pt x="19551" y="4068"/>
                      <a:pt x="19551" y="4068"/>
                    </a:cubicBezTo>
                    <a:cubicBezTo>
                      <a:pt x="19551" y="9648"/>
                      <a:pt x="19551" y="9648"/>
                      <a:pt x="19551" y="9648"/>
                    </a:cubicBezTo>
                    <a:cubicBezTo>
                      <a:pt x="19551" y="14472"/>
                      <a:pt x="19551" y="14472"/>
                      <a:pt x="19551" y="14472"/>
                    </a:cubicBezTo>
                    <a:cubicBezTo>
                      <a:pt x="19551" y="15516"/>
                      <a:pt x="19551" y="15516"/>
                      <a:pt x="19551" y="15516"/>
                    </a:cubicBezTo>
                    <a:cubicBezTo>
                      <a:pt x="19551" y="16020"/>
                      <a:pt x="19048" y="16524"/>
                      <a:pt x="18545" y="16524"/>
                    </a:cubicBezTo>
                    <a:cubicBezTo>
                      <a:pt x="13226" y="16524"/>
                      <a:pt x="13226" y="16524"/>
                      <a:pt x="13226" y="16524"/>
                    </a:cubicBezTo>
                    <a:cubicBezTo>
                      <a:pt x="16532" y="19836"/>
                      <a:pt x="16532" y="19836"/>
                      <a:pt x="16532" y="19836"/>
                    </a:cubicBezTo>
                    <a:cubicBezTo>
                      <a:pt x="16784" y="20088"/>
                      <a:pt x="16784" y="20340"/>
                      <a:pt x="16784" y="20592"/>
                    </a:cubicBezTo>
                    <a:cubicBezTo>
                      <a:pt x="16784" y="21096"/>
                      <a:pt x="16532" y="21600"/>
                      <a:pt x="15742" y="21600"/>
                    </a:cubicBezTo>
                    <a:cubicBezTo>
                      <a:pt x="15490" y="21600"/>
                      <a:pt x="15239" y="21600"/>
                      <a:pt x="15239" y="21348"/>
                    </a:cubicBezTo>
                    <a:cubicBezTo>
                      <a:pt x="11681" y="18072"/>
                      <a:pt x="11681" y="18072"/>
                      <a:pt x="11681" y="18072"/>
                    </a:cubicBezTo>
                    <a:cubicBezTo>
                      <a:pt x="11681" y="20592"/>
                      <a:pt x="11681" y="20592"/>
                      <a:pt x="11681" y="20592"/>
                    </a:cubicBezTo>
                    <a:cubicBezTo>
                      <a:pt x="11681" y="21096"/>
                      <a:pt x="11429" y="21600"/>
                      <a:pt x="10674" y="21600"/>
                    </a:cubicBezTo>
                    <a:cubicBezTo>
                      <a:pt x="10171" y="21600"/>
                      <a:pt x="9668" y="21096"/>
                      <a:pt x="9668" y="20592"/>
                    </a:cubicBezTo>
                    <a:cubicBezTo>
                      <a:pt x="9668" y="18072"/>
                      <a:pt x="9668" y="18072"/>
                      <a:pt x="9668" y="18072"/>
                    </a:cubicBezTo>
                    <a:cubicBezTo>
                      <a:pt x="6361" y="21348"/>
                      <a:pt x="6361" y="21348"/>
                      <a:pt x="6361" y="21348"/>
                    </a:cubicBezTo>
                    <a:cubicBezTo>
                      <a:pt x="6110" y="21600"/>
                      <a:pt x="5858" y="21600"/>
                      <a:pt x="5607" y="21600"/>
                    </a:cubicBezTo>
                    <a:cubicBezTo>
                      <a:pt x="5103" y="21600"/>
                      <a:pt x="4564" y="21096"/>
                      <a:pt x="4564" y="20592"/>
                    </a:cubicBezTo>
                    <a:cubicBezTo>
                      <a:pt x="4564" y="20340"/>
                      <a:pt x="4852" y="20088"/>
                      <a:pt x="5103" y="19836"/>
                    </a:cubicBezTo>
                    <a:cubicBezTo>
                      <a:pt x="8374" y="16524"/>
                      <a:pt x="8374" y="16524"/>
                      <a:pt x="8374" y="16524"/>
                    </a:cubicBezTo>
                    <a:cubicBezTo>
                      <a:pt x="3055" y="16524"/>
                      <a:pt x="3055" y="16524"/>
                      <a:pt x="3055" y="16524"/>
                    </a:cubicBezTo>
                    <a:cubicBezTo>
                      <a:pt x="2300" y="16524"/>
                      <a:pt x="2049" y="16020"/>
                      <a:pt x="2049" y="15516"/>
                    </a:cubicBezTo>
                    <a:cubicBezTo>
                      <a:pt x="2049" y="14472"/>
                      <a:pt x="2049" y="14472"/>
                      <a:pt x="2049" y="14472"/>
                    </a:cubicBezTo>
                    <a:cubicBezTo>
                      <a:pt x="2049" y="9648"/>
                      <a:pt x="2049" y="9648"/>
                      <a:pt x="2049" y="9648"/>
                    </a:cubicBezTo>
                    <a:cubicBezTo>
                      <a:pt x="2049" y="4068"/>
                      <a:pt x="2049" y="4068"/>
                      <a:pt x="2049" y="4068"/>
                    </a:cubicBezTo>
                    <a:cubicBezTo>
                      <a:pt x="1042" y="4068"/>
                      <a:pt x="1042" y="4068"/>
                      <a:pt x="1042" y="4068"/>
                    </a:cubicBezTo>
                    <a:cubicBezTo>
                      <a:pt x="252" y="4068"/>
                      <a:pt x="0" y="3528"/>
                      <a:pt x="0" y="3024"/>
                    </a:cubicBezTo>
                    <a:cubicBezTo>
                      <a:pt x="0" y="2268"/>
                      <a:pt x="252" y="2016"/>
                      <a:pt x="1042" y="2016"/>
                    </a:cubicBezTo>
                    <a:cubicBezTo>
                      <a:pt x="9668" y="2016"/>
                      <a:pt x="9668" y="2016"/>
                      <a:pt x="9668" y="2016"/>
                    </a:cubicBezTo>
                    <a:cubicBezTo>
                      <a:pt x="9668" y="1008"/>
                      <a:pt x="9668" y="1008"/>
                      <a:pt x="9668" y="1008"/>
                    </a:cubicBezTo>
                    <a:cubicBezTo>
                      <a:pt x="9668" y="252"/>
                      <a:pt x="10171" y="0"/>
                      <a:pt x="10674" y="0"/>
                    </a:cubicBezTo>
                    <a:cubicBezTo>
                      <a:pt x="11429" y="0"/>
                      <a:pt x="11681" y="252"/>
                      <a:pt x="11681" y="1008"/>
                    </a:cubicBezTo>
                    <a:cubicBezTo>
                      <a:pt x="11681" y="2016"/>
                      <a:pt x="11681" y="2016"/>
                      <a:pt x="11681" y="2016"/>
                    </a:cubicBezTo>
                    <a:cubicBezTo>
                      <a:pt x="20594" y="2016"/>
                      <a:pt x="20594" y="2016"/>
                      <a:pt x="20594" y="2016"/>
                    </a:cubicBezTo>
                    <a:cubicBezTo>
                      <a:pt x="21097" y="2016"/>
                      <a:pt x="21600" y="2268"/>
                      <a:pt x="21600" y="3024"/>
                    </a:cubicBezTo>
                    <a:cubicBezTo>
                      <a:pt x="21600" y="3528"/>
                      <a:pt x="21097" y="4068"/>
                      <a:pt x="20594" y="4068"/>
                    </a:cubicBezTo>
                    <a:close/>
                    <a:moveTo>
                      <a:pt x="17539" y="8640"/>
                    </a:moveTo>
                    <a:cubicBezTo>
                      <a:pt x="17539" y="7632"/>
                      <a:pt x="17539" y="7632"/>
                      <a:pt x="17539" y="7632"/>
                    </a:cubicBezTo>
                    <a:cubicBezTo>
                      <a:pt x="17539" y="4068"/>
                      <a:pt x="17539" y="4068"/>
                      <a:pt x="17539" y="4068"/>
                    </a:cubicBezTo>
                    <a:cubicBezTo>
                      <a:pt x="4061" y="4068"/>
                      <a:pt x="4061" y="4068"/>
                      <a:pt x="4061" y="4068"/>
                    </a:cubicBezTo>
                    <a:cubicBezTo>
                      <a:pt x="4061" y="7632"/>
                      <a:pt x="4061" y="7632"/>
                      <a:pt x="4061" y="7632"/>
                    </a:cubicBezTo>
                    <a:cubicBezTo>
                      <a:pt x="4061" y="8640"/>
                      <a:pt x="4061" y="8640"/>
                      <a:pt x="4061" y="8640"/>
                    </a:cubicBezTo>
                    <a:cubicBezTo>
                      <a:pt x="4061" y="14472"/>
                      <a:pt x="4061" y="14472"/>
                      <a:pt x="4061" y="14472"/>
                    </a:cubicBezTo>
                    <a:cubicBezTo>
                      <a:pt x="17539" y="14472"/>
                      <a:pt x="17539" y="14472"/>
                      <a:pt x="17539" y="14472"/>
                    </a:cubicBezTo>
                    <a:lnTo>
                      <a:pt x="17539" y="8640"/>
                    </a:ln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spc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21" name="Square">
                <a:extLst>
                  <a:ext uri="{FF2B5EF4-FFF2-40B4-BE49-F238E27FC236}">
                    <a16:creationId xmlns:a16="http://schemas.microsoft.com/office/drawing/2014/main" id="{BF183CFF-E7CA-7ED4-8C37-F93927DF4027}"/>
                  </a:ext>
                </a:extLst>
              </p:cNvPr>
              <p:cNvSpPr/>
              <p:nvPr/>
            </p:nvSpPr>
            <p:spPr>
              <a:xfrm>
                <a:off x="814933" y="588415"/>
                <a:ext cx="928439" cy="945975"/>
              </a:xfrm>
              <a:prstGeom prst="rect">
                <a:avLst/>
              </a:prstGeom>
              <a:grpFill/>
              <a:ln w="98425">
                <a:solidFill>
                  <a:schemeClr val="tx1">
                    <a:alpha val="22000"/>
                  </a:schemeClr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spc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01D7AB02-F552-AEFF-42B2-81C5F7683ABA}"/>
                </a:ext>
              </a:extLst>
            </p:cNvPr>
            <p:cNvSpPr/>
            <p:nvPr/>
          </p:nvSpPr>
          <p:spPr>
            <a:xfrm>
              <a:off x="8185733" y="296761"/>
              <a:ext cx="653555" cy="653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80" y="0"/>
                  </a:moveTo>
                  <a:lnTo>
                    <a:pt x="9180" y="9180"/>
                  </a:lnTo>
                  <a:lnTo>
                    <a:pt x="0" y="9180"/>
                  </a:lnTo>
                  <a:lnTo>
                    <a:pt x="0" y="12420"/>
                  </a:lnTo>
                  <a:lnTo>
                    <a:pt x="9180" y="12420"/>
                  </a:lnTo>
                  <a:lnTo>
                    <a:pt x="9180" y="21600"/>
                  </a:lnTo>
                  <a:lnTo>
                    <a:pt x="12420" y="21600"/>
                  </a:lnTo>
                  <a:lnTo>
                    <a:pt x="12420" y="12420"/>
                  </a:lnTo>
                  <a:lnTo>
                    <a:pt x="21600" y="12420"/>
                  </a:lnTo>
                  <a:lnTo>
                    <a:pt x="21600" y="9180"/>
                  </a:lnTo>
                  <a:lnTo>
                    <a:pt x="12420" y="9180"/>
                  </a:lnTo>
                  <a:lnTo>
                    <a:pt x="12420" y="0"/>
                  </a:lnTo>
                  <a:lnTo>
                    <a:pt x="9180" y="0"/>
                  </a:lnTo>
                  <a:close/>
                </a:path>
              </a:pathLst>
            </a:custGeom>
            <a:solidFill>
              <a:srgbClr val="7998CC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9" name="TABS SLIDE :">
              <a:extLst>
                <a:ext uri="{FF2B5EF4-FFF2-40B4-BE49-F238E27FC236}">
                  <a16:creationId xmlns:a16="http://schemas.microsoft.com/office/drawing/2014/main" id="{142E0644-5902-B8AA-1605-8C39F730F7EB}"/>
                </a:ext>
              </a:extLst>
            </p:cNvPr>
            <p:cNvSpPr txBox="1"/>
            <p:nvPr/>
          </p:nvSpPr>
          <p:spPr>
            <a:xfrm>
              <a:off x="8921202" y="479115"/>
              <a:ext cx="2311782" cy="2872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>
                <a:lnSpc>
                  <a:spcPct val="100000"/>
                </a:lnSpc>
                <a:defRPr sz="3000" cap="all" spc="0"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all" spc="0" normalizeH="0" baseline="0" noProof="0" dirty="0">
                  <a:ln>
                    <a:noFill/>
                  </a:ln>
                  <a:solidFill>
                    <a:srgbClr val="7998CC"/>
                  </a:solidFill>
                  <a:effectLst/>
                  <a:uLnTx/>
                  <a:uFillTx/>
                  <a:latin typeface="Montserrat ExtraBold"/>
                  <a:sym typeface="Montserrat ExtraBold"/>
                </a:rPr>
                <a:t>Richard Robson</a:t>
              </a:r>
            </a:p>
          </p:txBody>
        </p:sp>
        <p:sp>
          <p:nvSpPr>
            <p:cNvPr id="19" name="Strengths">
              <a:extLst>
                <a:ext uri="{FF2B5EF4-FFF2-40B4-BE49-F238E27FC236}">
                  <a16:creationId xmlns:a16="http://schemas.microsoft.com/office/drawing/2014/main" id="{7308CD62-790F-7C10-55FA-9BFB7EAE8A93}"/>
                </a:ext>
              </a:extLst>
            </p:cNvPr>
            <p:cNvSpPr txBox="1"/>
            <p:nvPr/>
          </p:nvSpPr>
          <p:spPr>
            <a:xfrm>
              <a:off x="8810079" y="690486"/>
              <a:ext cx="3148920" cy="5334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 algn="ctr">
                <a:lnSpc>
                  <a:spcPct val="100000"/>
                </a:lnSpc>
                <a:defRPr sz="3000" cap="all" spc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i="1" kern="0" dirty="0">
                  <a:solidFill>
                    <a:srgbClr val="7998CC"/>
                  </a:solidFill>
                  <a:latin typeface="Montserrat ExtraBold"/>
                </a:rPr>
                <a:t>CONCEPTION</a:t>
              </a:r>
            </a:p>
          </p:txBody>
        </p:sp>
      </p:grpSp>
      <p:pic>
        <p:nvPicPr>
          <p:cNvPr id="22" name="Picture 21" descr="A black background with white spots&#10;&#10;AI-generated content may be incorrect.">
            <a:extLst>
              <a:ext uri="{FF2B5EF4-FFF2-40B4-BE49-F238E27FC236}">
                <a16:creationId xmlns:a16="http://schemas.microsoft.com/office/drawing/2014/main" id="{A082D629-4B13-EC78-E655-ED0BAF90DAF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028" t="17524"/>
          <a:stretch>
            <a:fillRect/>
          </a:stretch>
        </p:blipFill>
        <p:spPr>
          <a:xfrm>
            <a:off x="422748" y="1698170"/>
            <a:ext cx="3571967" cy="26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95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F animation">
            <a:hlinkClick r:id="" action="ppaction://media"/>
            <a:extLst>
              <a:ext uri="{FF2B5EF4-FFF2-40B4-BE49-F238E27FC236}">
                <a16:creationId xmlns:a16="http://schemas.microsoft.com/office/drawing/2014/main" id="{01B92C46-BE35-72C8-9F99-EDC0610112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14401" r="15598"/>
          <a:stretch>
            <a:fillRect/>
          </a:stretch>
        </p:blipFill>
        <p:spPr>
          <a:xfrm>
            <a:off x="5138228" y="753784"/>
            <a:ext cx="6871425" cy="58486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12CF8A-20BF-F23B-9F55-85B8E346E300}"/>
              </a:ext>
            </a:extLst>
          </p:cNvPr>
          <p:cNvSpPr txBox="1"/>
          <p:nvPr/>
        </p:nvSpPr>
        <p:spPr>
          <a:xfrm>
            <a:off x="-299915" y="4466473"/>
            <a:ext cx="5017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7998CC"/>
                </a:solidFill>
                <a:latin typeface="Raleway" pitchFamily="2" charset="0"/>
              </a:rPr>
              <a:t>Prof. Richard Robson</a:t>
            </a:r>
          </a:p>
          <a:p>
            <a:pPr algn="ctr"/>
            <a:r>
              <a:rPr lang="en-GB" dirty="0">
                <a:solidFill>
                  <a:srgbClr val="7998CC"/>
                </a:solidFill>
                <a:latin typeface="Raleway" pitchFamily="2" charset="0"/>
              </a:rPr>
              <a:t>University of Melbourne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582562F-F702-2801-2EFF-AE8919EED8F1}"/>
              </a:ext>
            </a:extLst>
          </p:cNvPr>
          <p:cNvGrpSpPr/>
          <p:nvPr/>
        </p:nvGrpSpPr>
        <p:grpSpPr>
          <a:xfrm>
            <a:off x="422748" y="100229"/>
            <a:ext cx="4376464" cy="1271958"/>
            <a:chOff x="7582535" y="296761"/>
            <a:chExt cx="4376464" cy="127195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F00C56E-436F-0256-E5B4-36D18CF1805B}"/>
                </a:ext>
              </a:extLst>
            </p:cNvPr>
            <p:cNvGrpSpPr/>
            <p:nvPr/>
          </p:nvGrpSpPr>
          <p:grpSpPr>
            <a:xfrm>
              <a:off x="7582535" y="622744"/>
              <a:ext cx="928439" cy="945975"/>
              <a:chOff x="814933" y="588415"/>
              <a:chExt cx="928439" cy="945975"/>
            </a:xfrm>
            <a:noFill/>
          </p:grpSpPr>
          <p:sp>
            <p:nvSpPr>
              <p:cNvPr id="17" name="Shape">
                <a:extLst>
                  <a:ext uri="{FF2B5EF4-FFF2-40B4-BE49-F238E27FC236}">
                    <a16:creationId xmlns:a16="http://schemas.microsoft.com/office/drawing/2014/main" id="{337AF11F-13FE-EE61-8242-F274C9665F57}"/>
                  </a:ext>
                </a:extLst>
              </p:cNvPr>
              <p:cNvSpPr/>
              <p:nvPr/>
            </p:nvSpPr>
            <p:spPr>
              <a:xfrm>
                <a:off x="933953" y="1083878"/>
                <a:ext cx="345199" cy="3427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94" y="4068"/>
                    </a:moveTo>
                    <a:cubicBezTo>
                      <a:pt x="19551" y="4068"/>
                      <a:pt x="19551" y="4068"/>
                      <a:pt x="19551" y="4068"/>
                    </a:cubicBezTo>
                    <a:cubicBezTo>
                      <a:pt x="19551" y="9648"/>
                      <a:pt x="19551" y="9648"/>
                      <a:pt x="19551" y="9648"/>
                    </a:cubicBezTo>
                    <a:cubicBezTo>
                      <a:pt x="19551" y="14472"/>
                      <a:pt x="19551" y="14472"/>
                      <a:pt x="19551" y="14472"/>
                    </a:cubicBezTo>
                    <a:cubicBezTo>
                      <a:pt x="19551" y="15516"/>
                      <a:pt x="19551" y="15516"/>
                      <a:pt x="19551" y="15516"/>
                    </a:cubicBezTo>
                    <a:cubicBezTo>
                      <a:pt x="19551" y="16020"/>
                      <a:pt x="19048" y="16524"/>
                      <a:pt x="18545" y="16524"/>
                    </a:cubicBezTo>
                    <a:cubicBezTo>
                      <a:pt x="13226" y="16524"/>
                      <a:pt x="13226" y="16524"/>
                      <a:pt x="13226" y="16524"/>
                    </a:cubicBezTo>
                    <a:cubicBezTo>
                      <a:pt x="16532" y="19836"/>
                      <a:pt x="16532" y="19836"/>
                      <a:pt x="16532" y="19836"/>
                    </a:cubicBezTo>
                    <a:cubicBezTo>
                      <a:pt x="16784" y="20088"/>
                      <a:pt x="16784" y="20340"/>
                      <a:pt x="16784" y="20592"/>
                    </a:cubicBezTo>
                    <a:cubicBezTo>
                      <a:pt x="16784" y="21096"/>
                      <a:pt x="16532" y="21600"/>
                      <a:pt x="15742" y="21600"/>
                    </a:cubicBezTo>
                    <a:cubicBezTo>
                      <a:pt x="15490" y="21600"/>
                      <a:pt x="15239" y="21600"/>
                      <a:pt x="15239" y="21348"/>
                    </a:cubicBezTo>
                    <a:cubicBezTo>
                      <a:pt x="11681" y="18072"/>
                      <a:pt x="11681" y="18072"/>
                      <a:pt x="11681" y="18072"/>
                    </a:cubicBezTo>
                    <a:cubicBezTo>
                      <a:pt x="11681" y="20592"/>
                      <a:pt x="11681" y="20592"/>
                      <a:pt x="11681" y="20592"/>
                    </a:cubicBezTo>
                    <a:cubicBezTo>
                      <a:pt x="11681" y="21096"/>
                      <a:pt x="11429" y="21600"/>
                      <a:pt x="10674" y="21600"/>
                    </a:cubicBezTo>
                    <a:cubicBezTo>
                      <a:pt x="10171" y="21600"/>
                      <a:pt x="9668" y="21096"/>
                      <a:pt x="9668" y="20592"/>
                    </a:cubicBezTo>
                    <a:cubicBezTo>
                      <a:pt x="9668" y="18072"/>
                      <a:pt x="9668" y="18072"/>
                      <a:pt x="9668" y="18072"/>
                    </a:cubicBezTo>
                    <a:cubicBezTo>
                      <a:pt x="6361" y="21348"/>
                      <a:pt x="6361" y="21348"/>
                      <a:pt x="6361" y="21348"/>
                    </a:cubicBezTo>
                    <a:cubicBezTo>
                      <a:pt x="6110" y="21600"/>
                      <a:pt x="5858" y="21600"/>
                      <a:pt x="5607" y="21600"/>
                    </a:cubicBezTo>
                    <a:cubicBezTo>
                      <a:pt x="5103" y="21600"/>
                      <a:pt x="4564" y="21096"/>
                      <a:pt x="4564" y="20592"/>
                    </a:cubicBezTo>
                    <a:cubicBezTo>
                      <a:pt x="4564" y="20340"/>
                      <a:pt x="4852" y="20088"/>
                      <a:pt x="5103" y="19836"/>
                    </a:cubicBezTo>
                    <a:cubicBezTo>
                      <a:pt x="8374" y="16524"/>
                      <a:pt x="8374" y="16524"/>
                      <a:pt x="8374" y="16524"/>
                    </a:cubicBezTo>
                    <a:cubicBezTo>
                      <a:pt x="3055" y="16524"/>
                      <a:pt x="3055" y="16524"/>
                      <a:pt x="3055" y="16524"/>
                    </a:cubicBezTo>
                    <a:cubicBezTo>
                      <a:pt x="2300" y="16524"/>
                      <a:pt x="2049" y="16020"/>
                      <a:pt x="2049" y="15516"/>
                    </a:cubicBezTo>
                    <a:cubicBezTo>
                      <a:pt x="2049" y="14472"/>
                      <a:pt x="2049" y="14472"/>
                      <a:pt x="2049" y="14472"/>
                    </a:cubicBezTo>
                    <a:cubicBezTo>
                      <a:pt x="2049" y="9648"/>
                      <a:pt x="2049" y="9648"/>
                      <a:pt x="2049" y="9648"/>
                    </a:cubicBezTo>
                    <a:cubicBezTo>
                      <a:pt x="2049" y="4068"/>
                      <a:pt x="2049" y="4068"/>
                      <a:pt x="2049" y="4068"/>
                    </a:cubicBezTo>
                    <a:cubicBezTo>
                      <a:pt x="1042" y="4068"/>
                      <a:pt x="1042" y="4068"/>
                      <a:pt x="1042" y="4068"/>
                    </a:cubicBezTo>
                    <a:cubicBezTo>
                      <a:pt x="252" y="4068"/>
                      <a:pt x="0" y="3528"/>
                      <a:pt x="0" y="3024"/>
                    </a:cubicBezTo>
                    <a:cubicBezTo>
                      <a:pt x="0" y="2268"/>
                      <a:pt x="252" y="2016"/>
                      <a:pt x="1042" y="2016"/>
                    </a:cubicBezTo>
                    <a:cubicBezTo>
                      <a:pt x="9668" y="2016"/>
                      <a:pt x="9668" y="2016"/>
                      <a:pt x="9668" y="2016"/>
                    </a:cubicBezTo>
                    <a:cubicBezTo>
                      <a:pt x="9668" y="1008"/>
                      <a:pt x="9668" y="1008"/>
                      <a:pt x="9668" y="1008"/>
                    </a:cubicBezTo>
                    <a:cubicBezTo>
                      <a:pt x="9668" y="252"/>
                      <a:pt x="10171" y="0"/>
                      <a:pt x="10674" y="0"/>
                    </a:cubicBezTo>
                    <a:cubicBezTo>
                      <a:pt x="11429" y="0"/>
                      <a:pt x="11681" y="252"/>
                      <a:pt x="11681" y="1008"/>
                    </a:cubicBezTo>
                    <a:cubicBezTo>
                      <a:pt x="11681" y="2016"/>
                      <a:pt x="11681" y="2016"/>
                      <a:pt x="11681" y="2016"/>
                    </a:cubicBezTo>
                    <a:cubicBezTo>
                      <a:pt x="20594" y="2016"/>
                      <a:pt x="20594" y="2016"/>
                      <a:pt x="20594" y="2016"/>
                    </a:cubicBezTo>
                    <a:cubicBezTo>
                      <a:pt x="21097" y="2016"/>
                      <a:pt x="21600" y="2268"/>
                      <a:pt x="21600" y="3024"/>
                    </a:cubicBezTo>
                    <a:cubicBezTo>
                      <a:pt x="21600" y="3528"/>
                      <a:pt x="21097" y="4068"/>
                      <a:pt x="20594" y="4068"/>
                    </a:cubicBezTo>
                    <a:close/>
                    <a:moveTo>
                      <a:pt x="17539" y="8640"/>
                    </a:moveTo>
                    <a:cubicBezTo>
                      <a:pt x="17539" y="7632"/>
                      <a:pt x="17539" y="7632"/>
                      <a:pt x="17539" y="7632"/>
                    </a:cubicBezTo>
                    <a:cubicBezTo>
                      <a:pt x="17539" y="4068"/>
                      <a:pt x="17539" y="4068"/>
                      <a:pt x="17539" y="4068"/>
                    </a:cubicBezTo>
                    <a:cubicBezTo>
                      <a:pt x="4061" y="4068"/>
                      <a:pt x="4061" y="4068"/>
                      <a:pt x="4061" y="4068"/>
                    </a:cubicBezTo>
                    <a:cubicBezTo>
                      <a:pt x="4061" y="7632"/>
                      <a:pt x="4061" y="7632"/>
                      <a:pt x="4061" y="7632"/>
                    </a:cubicBezTo>
                    <a:cubicBezTo>
                      <a:pt x="4061" y="8640"/>
                      <a:pt x="4061" y="8640"/>
                      <a:pt x="4061" y="8640"/>
                    </a:cubicBezTo>
                    <a:cubicBezTo>
                      <a:pt x="4061" y="14472"/>
                      <a:pt x="4061" y="14472"/>
                      <a:pt x="4061" y="14472"/>
                    </a:cubicBezTo>
                    <a:cubicBezTo>
                      <a:pt x="17539" y="14472"/>
                      <a:pt x="17539" y="14472"/>
                      <a:pt x="17539" y="14472"/>
                    </a:cubicBezTo>
                    <a:lnTo>
                      <a:pt x="17539" y="8640"/>
                    </a:ln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spc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19" name="Square">
                <a:extLst>
                  <a:ext uri="{FF2B5EF4-FFF2-40B4-BE49-F238E27FC236}">
                    <a16:creationId xmlns:a16="http://schemas.microsoft.com/office/drawing/2014/main" id="{016ABAB9-1018-F7D8-F147-7CC1E66D3988}"/>
                  </a:ext>
                </a:extLst>
              </p:cNvPr>
              <p:cNvSpPr/>
              <p:nvPr/>
            </p:nvSpPr>
            <p:spPr>
              <a:xfrm>
                <a:off x="814933" y="588415"/>
                <a:ext cx="928439" cy="945975"/>
              </a:xfrm>
              <a:prstGeom prst="rect">
                <a:avLst/>
              </a:prstGeom>
              <a:grpFill/>
              <a:ln w="98425">
                <a:solidFill>
                  <a:schemeClr val="tx1">
                    <a:alpha val="22000"/>
                  </a:schemeClr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spc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1081810D-554E-6954-AC19-7818492A28B3}"/>
                </a:ext>
              </a:extLst>
            </p:cNvPr>
            <p:cNvSpPr/>
            <p:nvPr/>
          </p:nvSpPr>
          <p:spPr>
            <a:xfrm>
              <a:off x="8185733" y="296761"/>
              <a:ext cx="653555" cy="653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80" y="0"/>
                  </a:moveTo>
                  <a:lnTo>
                    <a:pt x="9180" y="9180"/>
                  </a:lnTo>
                  <a:lnTo>
                    <a:pt x="0" y="9180"/>
                  </a:lnTo>
                  <a:lnTo>
                    <a:pt x="0" y="12420"/>
                  </a:lnTo>
                  <a:lnTo>
                    <a:pt x="9180" y="12420"/>
                  </a:lnTo>
                  <a:lnTo>
                    <a:pt x="9180" y="21600"/>
                  </a:lnTo>
                  <a:lnTo>
                    <a:pt x="12420" y="21600"/>
                  </a:lnTo>
                  <a:lnTo>
                    <a:pt x="12420" y="12420"/>
                  </a:lnTo>
                  <a:lnTo>
                    <a:pt x="21600" y="12420"/>
                  </a:lnTo>
                  <a:lnTo>
                    <a:pt x="21600" y="9180"/>
                  </a:lnTo>
                  <a:lnTo>
                    <a:pt x="12420" y="9180"/>
                  </a:lnTo>
                  <a:lnTo>
                    <a:pt x="12420" y="0"/>
                  </a:lnTo>
                  <a:lnTo>
                    <a:pt x="9180" y="0"/>
                  </a:lnTo>
                  <a:close/>
                </a:path>
              </a:pathLst>
            </a:custGeom>
            <a:solidFill>
              <a:srgbClr val="7998CC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7" name="TABS SLIDE :">
              <a:extLst>
                <a:ext uri="{FF2B5EF4-FFF2-40B4-BE49-F238E27FC236}">
                  <a16:creationId xmlns:a16="http://schemas.microsoft.com/office/drawing/2014/main" id="{226ABBB5-9722-D5C1-D150-32EF46F99456}"/>
                </a:ext>
              </a:extLst>
            </p:cNvPr>
            <p:cNvSpPr txBox="1"/>
            <p:nvPr/>
          </p:nvSpPr>
          <p:spPr>
            <a:xfrm>
              <a:off x="8921202" y="479115"/>
              <a:ext cx="2311782" cy="2872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>
                <a:lnSpc>
                  <a:spcPct val="100000"/>
                </a:lnSpc>
                <a:defRPr sz="3000" cap="all" spc="0"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all" spc="0" normalizeH="0" baseline="0" noProof="0" dirty="0">
                  <a:ln>
                    <a:noFill/>
                  </a:ln>
                  <a:solidFill>
                    <a:srgbClr val="7998CC"/>
                  </a:solidFill>
                  <a:effectLst/>
                  <a:uLnTx/>
                  <a:uFillTx/>
                  <a:latin typeface="Montserrat ExtraBold"/>
                  <a:sym typeface="Montserrat ExtraBold"/>
                </a:rPr>
                <a:t>Richard Robson</a:t>
              </a:r>
            </a:p>
          </p:txBody>
        </p:sp>
        <p:sp>
          <p:nvSpPr>
            <p:cNvPr id="9" name="Strengths">
              <a:extLst>
                <a:ext uri="{FF2B5EF4-FFF2-40B4-BE49-F238E27FC236}">
                  <a16:creationId xmlns:a16="http://schemas.microsoft.com/office/drawing/2014/main" id="{EEF1A487-602F-BB30-8153-E8EB179E78B0}"/>
                </a:ext>
              </a:extLst>
            </p:cNvPr>
            <p:cNvSpPr txBox="1"/>
            <p:nvPr/>
          </p:nvSpPr>
          <p:spPr>
            <a:xfrm>
              <a:off x="8810079" y="690486"/>
              <a:ext cx="3148920" cy="5334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 algn="ctr">
                <a:lnSpc>
                  <a:spcPct val="100000"/>
                </a:lnSpc>
                <a:defRPr sz="3000" cap="all" spc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i="1" kern="0" dirty="0">
                  <a:solidFill>
                    <a:srgbClr val="7998CC"/>
                  </a:solidFill>
                  <a:latin typeface="Montserrat ExtraBold"/>
                </a:rPr>
                <a:t>CONCEPTION</a:t>
              </a:r>
            </a:p>
          </p:txBody>
        </p:sp>
      </p:grpSp>
      <p:pic>
        <p:nvPicPr>
          <p:cNvPr id="20" name="Picture 19" descr="A black background with white spots&#10;&#10;AI-generated content may be incorrect.">
            <a:extLst>
              <a:ext uri="{FF2B5EF4-FFF2-40B4-BE49-F238E27FC236}">
                <a16:creationId xmlns:a16="http://schemas.microsoft.com/office/drawing/2014/main" id="{A5EA8B90-991B-7ECD-0A83-DFF318DD5D9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028" t="17524"/>
          <a:stretch>
            <a:fillRect/>
          </a:stretch>
        </p:blipFill>
        <p:spPr>
          <a:xfrm>
            <a:off x="422748" y="1698170"/>
            <a:ext cx="3571967" cy="26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9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balls in a pyramid&#10;&#10;AI-generated content may be incorrect.">
            <a:extLst>
              <a:ext uri="{FF2B5EF4-FFF2-40B4-BE49-F238E27FC236}">
                <a16:creationId xmlns:a16="http://schemas.microsoft.com/office/drawing/2014/main" id="{0E430B54-A753-1BB7-0553-C5A8AC50DA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447" t="5582" r="27395" b="8546"/>
          <a:stretch>
            <a:fillRect/>
          </a:stretch>
        </p:blipFill>
        <p:spPr>
          <a:xfrm>
            <a:off x="5750560" y="853294"/>
            <a:ext cx="5242560" cy="515141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E837B76-D144-A07C-0252-ED8F0CEA2992}"/>
              </a:ext>
            </a:extLst>
          </p:cNvPr>
          <p:cNvGrpSpPr/>
          <p:nvPr/>
        </p:nvGrpSpPr>
        <p:grpSpPr>
          <a:xfrm>
            <a:off x="5027898" y="2367271"/>
            <a:ext cx="2920101" cy="1156978"/>
            <a:chOff x="10369801" y="844799"/>
            <a:chExt cx="2920101" cy="115697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B47BBA5-33B8-EA7F-51C2-A689F18CE3FC}"/>
                </a:ext>
              </a:extLst>
            </p:cNvPr>
            <p:cNvSpPr txBox="1"/>
            <p:nvPr/>
          </p:nvSpPr>
          <p:spPr>
            <a:xfrm>
              <a:off x="10369801" y="844799"/>
              <a:ext cx="29201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C00000"/>
                  </a:solidFill>
                  <a:latin typeface="Raleway" pitchFamily="2" charset="0"/>
                </a:rPr>
                <a:t>voids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41A3E19A-2AB7-53AB-24B0-C6FA0CA3BBAE}"/>
                </a:ext>
              </a:extLst>
            </p:cNvPr>
            <p:cNvCxnSpPr>
              <a:cxnSpLocks/>
            </p:cNvCxnSpPr>
            <p:nvPr/>
          </p:nvCxnSpPr>
          <p:spPr>
            <a:xfrm>
              <a:off x="12248952" y="1140104"/>
              <a:ext cx="1040950" cy="861673"/>
            </a:xfrm>
            <a:prstGeom prst="straightConnector1">
              <a:avLst/>
            </a:prstGeom>
            <a:ln w="28575" cap="rnd">
              <a:solidFill>
                <a:srgbClr val="C000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EA8BBF0-C616-8835-1652-1A8255AA3EB7}"/>
              </a:ext>
            </a:extLst>
          </p:cNvPr>
          <p:cNvSpPr txBox="1"/>
          <p:nvPr/>
        </p:nvSpPr>
        <p:spPr>
          <a:xfrm>
            <a:off x="-299915" y="4466473"/>
            <a:ext cx="5017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7998CC"/>
                </a:solidFill>
                <a:latin typeface="Raleway" pitchFamily="2" charset="0"/>
              </a:rPr>
              <a:t>Prof. Richard Robson</a:t>
            </a:r>
          </a:p>
          <a:p>
            <a:pPr algn="ctr"/>
            <a:r>
              <a:rPr lang="en-GB" dirty="0">
                <a:solidFill>
                  <a:srgbClr val="7998CC"/>
                </a:solidFill>
                <a:latin typeface="Raleway" pitchFamily="2" charset="0"/>
              </a:rPr>
              <a:t>University of Melbourne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72DB4E8-8123-4878-ECBC-A01C882027E7}"/>
              </a:ext>
            </a:extLst>
          </p:cNvPr>
          <p:cNvGrpSpPr/>
          <p:nvPr/>
        </p:nvGrpSpPr>
        <p:grpSpPr>
          <a:xfrm>
            <a:off x="422748" y="100229"/>
            <a:ext cx="4376464" cy="1271958"/>
            <a:chOff x="7582535" y="296761"/>
            <a:chExt cx="4376464" cy="127195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054C06C-6D27-A593-B12A-34BCA1560998}"/>
                </a:ext>
              </a:extLst>
            </p:cNvPr>
            <p:cNvGrpSpPr/>
            <p:nvPr/>
          </p:nvGrpSpPr>
          <p:grpSpPr>
            <a:xfrm>
              <a:off x="7582535" y="622744"/>
              <a:ext cx="928439" cy="945975"/>
              <a:chOff x="814933" y="588415"/>
              <a:chExt cx="928439" cy="945975"/>
            </a:xfrm>
            <a:noFill/>
          </p:grpSpPr>
          <p:sp>
            <p:nvSpPr>
              <p:cNvPr id="22" name="Shape">
                <a:extLst>
                  <a:ext uri="{FF2B5EF4-FFF2-40B4-BE49-F238E27FC236}">
                    <a16:creationId xmlns:a16="http://schemas.microsoft.com/office/drawing/2014/main" id="{21A90B25-75D6-7339-3388-6F28AC4AF38F}"/>
                  </a:ext>
                </a:extLst>
              </p:cNvPr>
              <p:cNvSpPr/>
              <p:nvPr/>
            </p:nvSpPr>
            <p:spPr>
              <a:xfrm>
                <a:off x="933953" y="1083878"/>
                <a:ext cx="345199" cy="3427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94" y="4068"/>
                    </a:moveTo>
                    <a:cubicBezTo>
                      <a:pt x="19551" y="4068"/>
                      <a:pt x="19551" y="4068"/>
                      <a:pt x="19551" y="4068"/>
                    </a:cubicBezTo>
                    <a:cubicBezTo>
                      <a:pt x="19551" y="9648"/>
                      <a:pt x="19551" y="9648"/>
                      <a:pt x="19551" y="9648"/>
                    </a:cubicBezTo>
                    <a:cubicBezTo>
                      <a:pt x="19551" y="14472"/>
                      <a:pt x="19551" y="14472"/>
                      <a:pt x="19551" y="14472"/>
                    </a:cubicBezTo>
                    <a:cubicBezTo>
                      <a:pt x="19551" y="15516"/>
                      <a:pt x="19551" y="15516"/>
                      <a:pt x="19551" y="15516"/>
                    </a:cubicBezTo>
                    <a:cubicBezTo>
                      <a:pt x="19551" y="16020"/>
                      <a:pt x="19048" y="16524"/>
                      <a:pt x="18545" y="16524"/>
                    </a:cubicBezTo>
                    <a:cubicBezTo>
                      <a:pt x="13226" y="16524"/>
                      <a:pt x="13226" y="16524"/>
                      <a:pt x="13226" y="16524"/>
                    </a:cubicBezTo>
                    <a:cubicBezTo>
                      <a:pt x="16532" y="19836"/>
                      <a:pt x="16532" y="19836"/>
                      <a:pt x="16532" y="19836"/>
                    </a:cubicBezTo>
                    <a:cubicBezTo>
                      <a:pt x="16784" y="20088"/>
                      <a:pt x="16784" y="20340"/>
                      <a:pt x="16784" y="20592"/>
                    </a:cubicBezTo>
                    <a:cubicBezTo>
                      <a:pt x="16784" y="21096"/>
                      <a:pt x="16532" y="21600"/>
                      <a:pt x="15742" y="21600"/>
                    </a:cubicBezTo>
                    <a:cubicBezTo>
                      <a:pt x="15490" y="21600"/>
                      <a:pt x="15239" y="21600"/>
                      <a:pt x="15239" y="21348"/>
                    </a:cubicBezTo>
                    <a:cubicBezTo>
                      <a:pt x="11681" y="18072"/>
                      <a:pt x="11681" y="18072"/>
                      <a:pt x="11681" y="18072"/>
                    </a:cubicBezTo>
                    <a:cubicBezTo>
                      <a:pt x="11681" y="20592"/>
                      <a:pt x="11681" y="20592"/>
                      <a:pt x="11681" y="20592"/>
                    </a:cubicBezTo>
                    <a:cubicBezTo>
                      <a:pt x="11681" y="21096"/>
                      <a:pt x="11429" y="21600"/>
                      <a:pt x="10674" y="21600"/>
                    </a:cubicBezTo>
                    <a:cubicBezTo>
                      <a:pt x="10171" y="21600"/>
                      <a:pt x="9668" y="21096"/>
                      <a:pt x="9668" y="20592"/>
                    </a:cubicBezTo>
                    <a:cubicBezTo>
                      <a:pt x="9668" y="18072"/>
                      <a:pt x="9668" y="18072"/>
                      <a:pt x="9668" y="18072"/>
                    </a:cubicBezTo>
                    <a:cubicBezTo>
                      <a:pt x="6361" y="21348"/>
                      <a:pt x="6361" y="21348"/>
                      <a:pt x="6361" y="21348"/>
                    </a:cubicBezTo>
                    <a:cubicBezTo>
                      <a:pt x="6110" y="21600"/>
                      <a:pt x="5858" y="21600"/>
                      <a:pt x="5607" y="21600"/>
                    </a:cubicBezTo>
                    <a:cubicBezTo>
                      <a:pt x="5103" y="21600"/>
                      <a:pt x="4564" y="21096"/>
                      <a:pt x="4564" y="20592"/>
                    </a:cubicBezTo>
                    <a:cubicBezTo>
                      <a:pt x="4564" y="20340"/>
                      <a:pt x="4852" y="20088"/>
                      <a:pt x="5103" y="19836"/>
                    </a:cubicBezTo>
                    <a:cubicBezTo>
                      <a:pt x="8374" y="16524"/>
                      <a:pt x="8374" y="16524"/>
                      <a:pt x="8374" y="16524"/>
                    </a:cubicBezTo>
                    <a:cubicBezTo>
                      <a:pt x="3055" y="16524"/>
                      <a:pt x="3055" y="16524"/>
                      <a:pt x="3055" y="16524"/>
                    </a:cubicBezTo>
                    <a:cubicBezTo>
                      <a:pt x="2300" y="16524"/>
                      <a:pt x="2049" y="16020"/>
                      <a:pt x="2049" y="15516"/>
                    </a:cubicBezTo>
                    <a:cubicBezTo>
                      <a:pt x="2049" y="14472"/>
                      <a:pt x="2049" y="14472"/>
                      <a:pt x="2049" y="14472"/>
                    </a:cubicBezTo>
                    <a:cubicBezTo>
                      <a:pt x="2049" y="9648"/>
                      <a:pt x="2049" y="9648"/>
                      <a:pt x="2049" y="9648"/>
                    </a:cubicBezTo>
                    <a:cubicBezTo>
                      <a:pt x="2049" y="4068"/>
                      <a:pt x="2049" y="4068"/>
                      <a:pt x="2049" y="4068"/>
                    </a:cubicBezTo>
                    <a:cubicBezTo>
                      <a:pt x="1042" y="4068"/>
                      <a:pt x="1042" y="4068"/>
                      <a:pt x="1042" y="4068"/>
                    </a:cubicBezTo>
                    <a:cubicBezTo>
                      <a:pt x="252" y="4068"/>
                      <a:pt x="0" y="3528"/>
                      <a:pt x="0" y="3024"/>
                    </a:cubicBezTo>
                    <a:cubicBezTo>
                      <a:pt x="0" y="2268"/>
                      <a:pt x="252" y="2016"/>
                      <a:pt x="1042" y="2016"/>
                    </a:cubicBezTo>
                    <a:cubicBezTo>
                      <a:pt x="9668" y="2016"/>
                      <a:pt x="9668" y="2016"/>
                      <a:pt x="9668" y="2016"/>
                    </a:cubicBezTo>
                    <a:cubicBezTo>
                      <a:pt x="9668" y="1008"/>
                      <a:pt x="9668" y="1008"/>
                      <a:pt x="9668" y="1008"/>
                    </a:cubicBezTo>
                    <a:cubicBezTo>
                      <a:pt x="9668" y="252"/>
                      <a:pt x="10171" y="0"/>
                      <a:pt x="10674" y="0"/>
                    </a:cubicBezTo>
                    <a:cubicBezTo>
                      <a:pt x="11429" y="0"/>
                      <a:pt x="11681" y="252"/>
                      <a:pt x="11681" y="1008"/>
                    </a:cubicBezTo>
                    <a:cubicBezTo>
                      <a:pt x="11681" y="2016"/>
                      <a:pt x="11681" y="2016"/>
                      <a:pt x="11681" y="2016"/>
                    </a:cubicBezTo>
                    <a:cubicBezTo>
                      <a:pt x="20594" y="2016"/>
                      <a:pt x="20594" y="2016"/>
                      <a:pt x="20594" y="2016"/>
                    </a:cubicBezTo>
                    <a:cubicBezTo>
                      <a:pt x="21097" y="2016"/>
                      <a:pt x="21600" y="2268"/>
                      <a:pt x="21600" y="3024"/>
                    </a:cubicBezTo>
                    <a:cubicBezTo>
                      <a:pt x="21600" y="3528"/>
                      <a:pt x="21097" y="4068"/>
                      <a:pt x="20594" y="4068"/>
                    </a:cubicBezTo>
                    <a:close/>
                    <a:moveTo>
                      <a:pt x="17539" y="8640"/>
                    </a:moveTo>
                    <a:cubicBezTo>
                      <a:pt x="17539" y="7632"/>
                      <a:pt x="17539" y="7632"/>
                      <a:pt x="17539" y="7632"/>
                    </a:cubicBezTo>
                    <a:cubicBezTo>
                      <a:pt x="17539" y="4068"/>
                      <a:pt x="17539" y="4068"/>
                      <a:pt x="17539" y="4068"/>
                    </a:cubicBezTo>
                    <a:cubicBezTo>
                      <a:pt x="4061" y="4068"/>
                      <a:pt x="4061" y="4068"/>
                      <a:pt x="4061" y="4068"/>
                    </a:cubicBezTo>
                    <a:cubicBezTo>
                      <a:pt x="4061" y="7632"/>
                      <a:pt x="4061" y="7632"/>
                      <a:pt x="4061" y="7632"/>
                    </a:cubicBezTo>
                    <a:cubicBezTo>
                      <a:pt x="4061" y="8640"/>
                      <a:pt x="4061" y="8640"/>
                      <a:pt x="4061" y="8640"/>
                    </a:cubicBezTo>
                    <a:cubicBezTo>
                      <a:pt x="4061" y="14472"/>
                      <a:pt x="4061" y="14472"/>
                      <a:pt x="4061" y="14472"/>
                    </a:cubicBezTo>
                    <a:cubicBezTo>
                      <a:pt x="17539" y="14472"/>
                      <a:pt x="17539" y="14472"/>
                      <a:pt x="17539" y="14472"/>
                    </a:cubicBezTo>
                    <a:lnTo>
                      <a:pt x="17539" y="8640"/>
                    </a:ln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spc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23" name="Square">
                <a:extLst>
                  <a:ext uri="{FF2B5EF4-FFF2-40B4-BE49-F238E27FC236}">
                    <a16:creationId xmlns:a16="http://schemas.microsoft.com/office/drawing/2014/main" id="{115803B5-4CAF-D1D8-20EF-1C88ED7C3601}"/>
                  </a:ext>
                </a:extLst>
              </p:cNvPr>
              <p:cNvSpPr/>
              <p:nvPr/>
            </p:nvSpPr>
            <p:spPr>
              <a:xfrm>
                <a:off x="814933" y="588415"/>
                <a:ext cx="928439" cy="945975"/>
              </a:xfrm>
              <a:prstGeom prst="rect">
                <a:avLst/>
              </a:prstGeom>
              <a:grpFill/>
              <a:ln w="98425">
                <a:solidFill>
                  <a:schemeClr val="tx1">
                    <a:alpha val="22000"/>
                  </a:schemeClr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marL="0" marR="0" lvl="0" indent="0" algn="ctr" defTabSz="8255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spc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895D6C3D-92CA-51E4-AF9F-27A80764D250}"/>
                </a:ext>
              </a:extLst>
            </p:cNvPr>
            <p:cNvSpPr/>
            <p:nvPr/>
          </p:nvSpPr>
          <p:spPr>
            <a:xfrm>
              <a:off x="8185733" y="296761"/>
              <a:ext cx="653555" cy="653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80" y="0"/>
                  </a:moveTo>
                  <a:lnTo>
                    <a:pt x="9180" y="9180"/>
                  </a:lnTo>
                  <a:lnTo>
                    <a:pt x="0" y="9180"/>
                  </a:lnTo>
                  <a:lnTo>
                    <a:pt x="0" y="12420"/>
                  </a:lnTo>
                  <a:lnTo>
                    <a:pt x="9180" y="12420"/>
                  </a:lnTo>
                  <a:lnTo>
                    <a:pt x="9180" y="21600"/>
                  </a:lnTo>
                  <a:lnTo>
                    <a:pt x="12420" y="21600"/>
                  </a:lnTo>
                  <a:lnTo>
                    <a:pt x="12420" y="12420"/>
                  </a:lnTo>
                  <a:lnTo>
                    <a:pt x="21600" y="12420"/>
                  </a:lnTo>
                  <a:lnTo>
                    <a:pt x="21600" y="9180"/>
                  </a:lnTo>
                  <a:lnTo>
                    <a:pt x="12420" y="9180"/>
                  </a:lnTo>
                  <a:lnTo>
                    <a:pt x="12420" y="0"/>
                  </a:lnTo>
                  <a:lnTo>
                    <a:pt x="9180" y="0"/>
                  </a:lnTo>
                  <a:close/>
                </a:path>
              </a:pathLst>
            </a:custGeom>
            <a:solidFill>
              <a:srgbClr val="7998CC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0" name="TABS SLIDE :">
              <a:extLst>
                <a:ext uri="{FF2B5EF4-FFF2-40B4-BE49-F238E27FC236}">
                  <a16:creationId xmlns:a16="http://schemas.microsoft.com/office/drawing/2014/main" id="{85040365-9C5E-BB31-62A7-D10B1032DB1A}"/>
                </a:ext>
              </a:extLst>
            </p:cNvPr>
            <p:cNvSpPr txBox="1"/>
            <p:nvPr/>
          </p:nvSpPr>
          <p:spPr>
            <a:xfrm>
              <a:off x="8921202" y="479115"/>
              <a:ext cx="2311782" cy="2872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>
                <a:lnSpc>
                  <a:spcPct val="100000"/>
                </a:lnSpc>
                <a:defRPr sz="3000" cap="all" spc="0"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all" spc="0" normalizeH="0" baseline="0" noProof="0" dirty="0">
                  <a:ln>
                    <a:noFill/>
                  </a:ln>
                  <a:solidFill>
                    <a:srgbClr val="7998CC"/>
                  </a:solidFill>
                  <a:effectLst/>
                  <a:uLnTx/>
                  <a:uFillTx/>
                  <a:latin typeface="Montserrat ExtraBold"/>
                  <a:sym typeface="Montserrat ExtraBold"/>
                </a:rPr>
                <a:t>Richard Robson</a:t>
              </a:r>
            </a:p>
          </p:txBody>
        </p:sp>
        <p:sp>
          <p:nvSpPr>
            <p:cNvPr id="21" name="Strengths">
              <a:extLst>
                <a:ext uri="{FF2B5EF4-FFF2-40B4-BE49-F238E27FC236}">
                  <a16:creationId xmlns:a16="http://schemas.microsoft.com/office/drawing/2014/main" id="{430B2358-9CA8-1828-ED8D-5725072AD963}"/>
                </a:ext>
              </a:extLst>
            </p:cNvPr>
            <p:cNvSpPr txBox="1"/>
            <p:nvPr/>
          </p:nvSpPr>
          <p:spPr>
            <a:xfrm>
              <a:off x="8810079" y="690486"/>
              <a:ext cx="3148920" cy="5334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 algn="ctr">
                <a:lnSpc>
                  <a:spcPct val="100000"/>
                </a:lnSpc>
                <a:defRPr sz="3000" cap="all" spc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ontserrat ExtraBold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i="1" kern="0" dirty="0">
                  <a:solidFill>
                    <a:srgbClr val="7998CC"/>
                  </a:solidFill>
                  <a:latin typeface="Montserrat ExtraBold"/>
                </a:rPr>
                <a:t>CONCEPTION</a:t>
              </a:r>
            </a:p>
          </p:txBody>
        </p:sp>
      </p:grpSp>
      <p:pic>
        <p:nvPicPr>
          <p:cNvPr id="24" name="Picture 23" descr="A black background with white spots&#10;&#10;AI-generated content may be incorrect.">
            <a:extLst>
              <a:ext uri="{FF2B5EF4-FFF2-40B4-BE49-F238E27FC236}">
                <a16:creationId xmlns:a16="http://schemas.microsoft.com/office/drawing/2014/main" id="{4D8F704A-11FE-5644-9DA2-EF4313B34B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028" t="17524"/>
          <a:stretch>
            <a:fillRect/>
          </a:stretch>
        </p:blipFill>
        <p:spPr>
          <a:xfrm>
            <a:off x="422748" y="1698170"/>
            <a:ext cx="3571967" cy="26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049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E1000DAC27394D97367A0EDC59EDB3" ma:contentTypeVersion="19" ma:contentTypeDescription="Create a new document." ma:contentTypeScope="" ma:versionID="9f5fdc96cf4694d6aa184b8679b6d1dd">
  <xsd:schema xmlns:xsd="http://www.w3.org/2001/XMLSchema" xmlns:xs="http://www.w3.org/2001/XMLSchema" xmlns:p="http://schemas.microsoft.com/office/2006/metadata/properties" xmlns:ns3="3c75298a-452b-4526-979d-4d1d86da5f9f" xmlns:ns4="9c1080e9-780e-4217-a5f4-52f5e192c922" targetNamespace="http://schemas.microsoft.com/office/2006/metadata/properties" ma:root="true" ma:fieldsID="7f39376aed33a1501dbb86d78110c6c3" ns3:_="" ns4:_="">
    <xsd:import namespace="3c75298a-452b-4526-979d-4d1d86da5f9f"/>
    <xsd:import namespace="9c1080e9-780e-4217-a5f4-52f5e192c92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75298a-452b-4526-979d-4d1d86da5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1080e9-780e-4217-a5f4-52f5e192c92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c75298a-452b-4526-979d-4d1d86da5f9f" xsi:nil="true"/>
  </documentManagement>
</p:properties>
</file>

<file path=customXml/itemProps1.xml><?xml version="1.0" encoding="utf-8"?>
<ds:datastoreItem xmlns:ds="http://schemas.openxmlformats.org/officeDocument/2006/customXml" ds:itemID="{27B9EE8B-AF86-4B5B-9A7A-74D8528F9F1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38E25E7-2831-4904-84FE-0E07D0B844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75298a-452b-4526-979d-4d1d86da5f9f"/>
    <ds:schemaRef ds:uri="9c1080e9-780e-4217-a5f4-52f5e192c9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3440920-8707-4BEF-9203-A5F303816824}">
  <ds:schemaRefs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9c1080e9-780e-4217-a5f4-52f5e192c922"/>
    <ds:schemaRef ds:uri="3c75298a-452b-4526-979d-4d1d86da5f9f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9d27ba74-0100-4d0d-81ff-1d728dae8df6}" enabled="0" method="" siteId="{9d27ba74-0100-4d0d-81ff-1d728dae8df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22274</TotalTime>
  <Words>1776</Words>
  <Application>Microsoft Office PowerPoint</Application>
  <PresentationFormat>Widescreen</PresentationFormat>
  <Paragraphs>334</Paragraphs>
  <Slides>26</Slides>
  <Notes>25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Calibri</vt:lpstr>
      <vt:lpstr>Calibri Light</vt:lpstr>
      <vt:lpstr>Helvetica Light</vt:lpstr>
      <vt:lpstr>Montserrat ExtraBold</vt:lpstr>
      <vt:lpstr>Montserrat-Regular</vt:lpstr>
      <vt:lpstr>Raleway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Matthews</dc:creator>
  <cp:lastModifiedBy>Warren, Mark (DLSLtd,RAL,SCI)</cp:lastModifiedBy>
  <cp:revision>333</cp:revision>
  <dcterms:created xsi:type="dcterms:W3CDTF">2017-11-16T11:38:27Z</dcterms:created>
  <dcterms:modified xsi:type="dcterms:W3CDTF">2025-12-10T08:30:55Z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0x01010054E1000DAC27394D97367A0EDC59EDB3</vt:lpwstr>
  </property>
</Properties>
</file>