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34"/>
  </p:notesMasterIdLst>
  <p:sldIdLst>
    <p:sldId id="257" r:id="rId3"/>
    <p:sldId id="258" r:id="rId4"/>
    <p:sldId id="274" r:id="rId5"/>
    <p:sldId id="269" r:id="rId6"/>
    <p:sldId id="275" r:id="rId7"/>
    <p:sldId id="278" r:id="rId8"/>
    <p:sldId id="280" r:id="rId9"/>
    <p:sldId id="281" r:id="rId10"/>
    <p:sldId id="279" r:id="rId11"/>
    <p:sldId id="256" r:id="rId12"/>
    <p:sldId id="282" r:id="rId13"/>
    <p:sldId id="283" r:id="rId14"/>
    <p:sldId id="260" r:id="rId15"/>
    <p:sldId id="287" r:id="rId16"/>
    <p:sldId id="288" r:id="rId17"/>
    <p:sldId id="284" r:id="rId18"/>
    <p:sldId id="289" r:id="rId19"/>
    <p:sldId id="290" r:id="rId20"/>
    <p:sldId id="291" r:id="rId21"/>
    <p:sldId id="276" r:id="rId22"/>
    <p:sldId id="285" r:id="rId23"/>
    <p:sldId id="292" r:id="rId24"/>
    <p:sldId id="277" r:id="rId25"/>
    <p:sldId id="286" r:id="rId26"/>
    <p:sldId id="294" r:id="rId27"/>
    <p:sldId id="293" r:id="rId28"/>
    <p:sldId id="295" r:id="rId29"/>
    <p:sldId id="296" r:id="rId30"/>
    <p:sldId id="297" r:id="rId31"/>
    <p:sldId id="298" r:id="rId32"/>
    <p:sldId id="29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E5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55" d="100"/>
          <a:sy n="55" d="100"/>
        </p:scale>
        <p:origin x="4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C7408-1E89-4129-87EB-1C405C1D031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3062E-A01F-4EA2-BCB9-5252F7D49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97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replace photo with one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image to the back so that the geometric overlay re-appears over the image. Remember to delete the image credit if using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2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05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29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2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29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2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0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3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13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292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077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80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775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859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164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44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6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74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57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14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627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69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494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96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9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4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6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8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5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74DED7-5995-4550-AB10-8D74A398C56B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223953-370D-4C2C-8AC3-E076045B0F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32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424905" y="2153541"/>
            <a:ext cx="603307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GB" sz="4800" b="1" spc="-150" dirty="0">
                <a:solidFill>
                  <a:srgbClr val="002060"/>
                </a:solidFill>
                <a:latin typeface="Arial"/>
                <a:cs typeface="Arial"/>
              </a:rPr>
              <a:t>My career history at RAL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586650" y="3872088"/>
            <a:ext cx="5745669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Kelvin Gascoyne</a:t>
            </a:r>
          </a:p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AF1359-4DBB-E313-967C-611FF502B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0"/>
          <a:stretch>
            <a:fillRect/>
          </a:stretch>
        </p:blipFill>
        <p:spPr>
          <a:xfrm>
            <a:off x="1134975" y="3850105"/>
            <a:ext cx="9914023" cy="3007895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F2DF52-0D39-D2AC-444D-11E0A5D71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41"/>
          <a:stretch>
            <a:fillRect/>
          </a:stretch>
        </p:blipFill>
        <p:spPr>
          <a:xfrm>
            <a:off x="1134976" y="0"/>
            <a:ext cx="9914023" cy="39898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766B2D-7153-8F95-5438-F3D4694F53E9}"/>
              </a:ext>
            </a:extLst>
          </p:cNvPr>
          <p:cNvSpPr/>
          <p:nvPr/>
        </p:nvSpPr>
        <p:spPr>
          <a:xfrm>
            <a:off x="1143001" y="141512"/>
            <a:ext cx="9905999" cy="342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Joint Carol Service</a:t>
            </a:r>
          </a:p>
          <a:p>
            <a:pPr algn="ctr" defTabSz="457200"/>
            <a:r>
              <a:rPr lang="en-GB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PH, RAL, DL, Diamond, </a:t>
            </a:r>
            <a:r>
              <a:rPr lang="en-GB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RCaH</a:t>
            </a:r>
            <a:endParaRPr lang="en-GB" sz="3200" dirty="0">
              <a:solidFill>
                <a:prstClr val="black">
                  <a:lumMod val="85000"/>
                  <a:lumOff val="15000"/>
                </a:prstClr>
              </a:solidFill>
              <a:latin typeface="Aptos" panose="02110004020202020204"/>
            </a:endParaRPr>
          </a:p>
          <a:p>
            <a:pPr algn="ctr" defTabSz="457200"/>
            <a:r>
              <a:rPr lang="en-GB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Tuesday 2</a:t>
            </a:r>
            <a:r>
              <a:rPr lang="en-GB" sz="3200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nd</a:t>
            </a:r>
            <a:r>
              <a:rPr lang="en-GB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 December </a:t>
            </a:r>
          </a:p>
          <a:p>
            <a:pPr algn="ctr" defTabSz="457200"/>
            <a:r>
              <a:rPr lang="en-GB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12:30 – 13:00</a:t>
            </a:r>
            <a:endParaRPr lang="en-GB" sz="2400" dirty="0">
              <a:solidFill>
                <a:prstClr val="black">
                  <a:lumMod val="85000"/>
                  <a:lumOff val="15000"/>
                </a:prstClr>
              </a:solidFill>
              <a:latin typeface="Aptos" panose="02110004020202020204"/>
            </a:endParaRPr>
          </a:p>
          <a:p>
            <a:pPr algn="ctr" defTabSz="457200"/>
            <a:r>
              <a:rPr lang="en-GB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Come celebrate with us!  Bible Readings, Carols &amp; Mince Pies</a:t>
            </a:r>
          </a:p>
          <a:p>
            <a:pPr algn="ctr" defTabSz="457200"/>
            <a:r>
              <a:rPr lang="en-GB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B3SFE1 (PH), Pickavance (RAL), 7.11 (Caxton house)</a:t>
            </a:r>
          </a:p>
        </p:txBody>
      </p:sp>
      <p:pic>
        <p:nvPicPr>
          <p:cNvPr id="3" name="Picture 2" descr="A qr code with red squares&#10;&#10;AI-generated content may be incorrect.">
            <a:extLst>
              <a:ext uri="{FF2B5EF4-FFF2-40B4-BE49-F238E27FC236}">
                <a16:creationId xmlns:a16="http://schemas.microsoft.com/office/drawing/2014/main" id="{0DEB45C2-70AC-1BF2-CD6D-C04B6CD5D3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26" y="1167208"/>
            <a:ext cx="1532451" cy="153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58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5285239" cy="9621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I am a pacifist.</a:t>
            </a:r>
          </a:p>
          <a:p>
            <a:pPr marL="342900" lvl="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I believe killing people is wrong.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643489-7254-FB9B-52B8-ED837D80F696}"/>
              </a:ext>
            </a:extLst>
          </p:cNvPr>
          <p:cNvSpPr/>
          <p:nvPr/>
        </p:nvSpPr>
        <p:spPr>
          <a:xfrm>
            <a:off x="6096000" y="1387941"/>
            <a:ext cx="5679686" cy="9621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I wouldn’t work in the arms industry.</a:t>
            </a:r>
          </a:p>
          <a:p>
            <a:pPr marL="342900" lvl="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UK should get rid of its nuclear weapons.</a:t>
            </a:r>
          </a:p>
        </p:txBody>
      </p:sp>
    </p:spTree>
    <p:extLst>
      <p:ext uri="{BB962C8B-B14F-4D97-AF65-F5344CB8AC3E}">
        <p14:creationId xmlns:p14="http://schemas.microsoft.com/office/powerpoint/2010/main" val="1021697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DEFA7-AA7E-25E9-D87F-EFA6D22F4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5E574C-66BA-021C-9490-ED633FEDDD68}"/>
              </a:ext>
            </a:extLst>
          </p:cNvPr>
          <p:cNvSpPr/>
          <p:nvPr/>
        </p:nvSpPr>
        <p:spPr>
          <a:xfrm>
            <a:off x="416314" y="1387942"/>
            <a:ext cx="10719460" cy="41414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GB" sz="2400" b="1" dirty="0">
                <a:solidFill>
                  <a:srgbClr val="1E5DF8"/>
                </a:solidFill>
                <a:latin typeface="Arial"/>
                <a:cs typeface="Arial"/>
              </a:rPr>
              <a:t>I believe human activity is causing climate change.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People are suffering because of climate change.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I want to minimise: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Resources </a:t>
            </a:r>
            <a:r>
              <a:rPr lang="en-GB" sz="2200" dirty="0" err="1">
                <a:solidFill>
                  <a:srgbClr val="626262"/>
                </a:solidFill>
                <a:latin typeface="Arial"/>
                <a:cs typeface="Arial"/>
              </a:rPr>
              <a:t>i</a:t>
            </a: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 use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Greenhouse gasses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Pollution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So i: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Don’t have a motorbike or car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Vegetarian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99A09-9400-057D-7FF0-E77547CA9B4E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8FD418-8980-06D3-8536-98866EC9B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75" y="2851768"/>
            <a:ext cx="4228699" cy="31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24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75637" y="2160730"/>
            <a:ext cx="99056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4800" b="1" spc="-160" dirty="0">
                <a:solidFill>
                  <a:srgbClr val="1E5DF8"/>
                </a:solidFill>
                <a:latin typeface="Arial"/>
                <a:cs typeface="Arial"/>
              </a:rPr>
              <a:t>2</a:t>
            </a:r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 Hobbies</a:t>
            </a:r>
            <a:endParaRPr kumimoji="0" lang="en-US" sz="4800" b="1" i="0" u="none" strike="noStrike" kern="1200" cap="none" spc="-16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296255"/>
            <a:ext cx="7557222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Christian Campaign for Nuclear Disarmament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Global Justice Now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Repair Cafe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More 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45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6764837" cy="31227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Working and praying for a world free of nuclear weapons.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Specialist section of CND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am on the</a:t>
            </a: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 executive committee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rep</a:t>
            </a: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resent Christian CND on the CND Council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I represent Christian CND at the Network of Christian Peace Organisations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57798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Christian Campaign for Nuclear Disarmament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446FA-0670-6E2B-214F-6E8E3AD70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850" y="4783975"/>
            <a:ext cx="715304" cy="13925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4AE799-918F-F4BC-739D-F518E82A0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151" y="1218413"/>
            <a:ext cx="5010849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35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DB09A1-A5EE-2FF9-7289-49C9D9D22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BD4541-B19D-A336-23FF-35759357BAF9}"/>
              </a:ext>
            </a:extLst>
          </p:cNvPr>
          <p:cNvSpPr/>
          <p:nvPr/>
        </p:nvSpPr>
        <p:spPr>
          <a:xfrm>
            <a:off x="416314" y="1387942"/>
            <a:ext cx="10719460" cy="4759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Working and praying for a world free of nuclear weapons.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3F012-101E-BBB0-8B36-5D066F102CCF}"/>
              </a:ext>
            </a:extLst>
          </p:cNvPr>
          <p:cNvSpPr txBox="1"/>
          <p:nvPr/>
        </p:nvSpPr>
        <p:spPr>
          <a:xfrm>
            <a:off x="403341" y="345182"/>
            <a:ext cx="1157798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Christian Campaign for Nuclear Disarmament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E437B-E498-1291-35CB-37C772597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4" y="2137161"/>
            <a:ext cx="4194904" cy="31461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BE65C5-5ABB-4B64-23EB-24FADBEE9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52" y="2137161"/>
            <a:ext cx="2924583" cy="3896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3CDA65-AC88-ABBD-8F41-79A90C494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469" y="2137161"/>
            <a:ext cx="3896269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57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8016520" cy="39444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GB" sz="2400" b="1" dirty="0">
                <a:solidFill>
                  <a:srgbClr val="1E5DF8"/>
                </a:solidFill>
                <a:latin typeface="Arial"/>
                <a:cs typeface="Arial"/>
              </a:rPr>
              <a:t>Part of a global movement to create a more just and equal world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Global Justice Now mobilise people in the UK for change, and act in solidarity with those fighting injustice, particularly in the global south.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am the chairperson of the Oxford group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Stalls – talk to people and give out leaflets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 on demonstrations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 petitions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Justice Now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C8F39-9F18-A164-32F9-A9919B8A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459" y="4707951"/>
            <a:ext cx="2667372" cy="1524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35637-F927-0D3C-BB84-F067279BD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34" y="190048"/>
            <a:ext cx="3639058" cy="64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87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5E7530-BD0B-5E48-9207-F7DBC99DC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 banner&#10;&#10;AI-generated content may be incorrect.">
            <a:extLst>
              <a:ext uri="{FF2B5EF4-FFF2-40B4-BE49-F238E27FC236}">
                <a16:creationId xmlns:a16="http://schemas.microsoft.com/office/drawing/2014/main" id="{2D0F2AEE-0B31-64FE-6C13-828B7B595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6" y="1095375"/>
            <a:ext cx="11430000" cy="5762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30F07B-A12D-9B2E-0288-70105ACDB4AA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Justice Now</a:t>
            </a:r>
          </a:p>
        </p:txBody>
      </p:sp>
    </p:spTree>
    <p:extLst>
      <p:ext uri="{BB962C8B-B14F-4D97-AF65-F5344CB8AC3E}">
        <p14:creationId xmlns:p14="http://schemas.microsoft.com/office/powerpoint/2010/main" val="383977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75432-BF24-70C4-B0D7-294778376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D2DA73-054F-9DF9-2E3B-8DB552060780}"/>
              </a:ext>
            </a:extLst>
          </p:cNvPr>
          <p:cNvSpPr/>
          <p:nvPr/>
        </p:nvSpPr>
        <p:spPr>
          <a:xfrm>
            <a:off x="416314" y="1387942"/>
            <a:ext cx="10719460" cy="9959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Repair Cafe first Saturday each month in the Mix, Wantage.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D7D3-40FE-4705-2822-4676935DA869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Repair Cafe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4FEA50-A38C-441B-DA34-6464C271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939" y="1885931"/>
            <a:ext cx="7144747" cy="47631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212151-52F7-A12A-40A7-8003B4139637}"/>
              </a:ext>
            </a:extLst>
          </p:cNvPr>
          <p:cNvSpPr txBox="1"/>
          <p:nvPr/>
        </p:nvSpPr>
        <p:spPr>
          <a:xfrm>
            <a:off x="416313" y="1885437"/>
            <a:ext cx="4030995" cy="3722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I regularly volunteer to help at the Wantage Repair Cafe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I have helped at Repair Cafes in Didcot, Walingford and Harwell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Use my skills to help people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I like to see broken things repaired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Reduce wastage</a:t>
            </a:r>
          </a:p>
        </p:txBody>
      </p:sp>
    </p:spTree>
    <p:extLst>
      <p:ext uri="{BB962C8B-B14F-4D97-AF65-F5344CB8AC3E}">
        <p14:creationId xmlns:p14="http://schemas.microsoft.com/office/powerpoint/2010/main" val="2805498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56198-8DBD-BCDD-F3F2-E8CE9DC3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CC1EF2-B390-6B8C-0735-1AEA5C916134}"/>
              </a:ext>
            </a:extLst>
          </p:cNvPr>
          <p:cNvSpPr txBox="1"/>
          <p:nvPr/>
        </p:nvSpPr>
        <p:spPr>
          <a:xfrm>
            <a:off x="416313" y="345182"/>
            <a:ext cx="1114815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hobbies / things </a:t>
            </a:r>
            <a:r>
              <a:rPr kumimoji="0" lang="en-US" sz="4400" b="1" i="0" u="none" strike="noStrike" kern="1200" cap="none" spc="-150" normalizeH="0" baseline="0" noProof="0" dirty="0" err="1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when not at work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B967EB6-E328-DECE-9DAF-9C5B14A3500D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975" y="1245393"/>
            <a:ext cx="6528600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4D415F-63AC-26FB-06CB-8A378444B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1" y="1538658"/>
            <a:ext cx="2249265" cy="3330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760DA-5062-02AB-0EC1-14C362FEC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419" y="3421062"/>
            <a:ext cx="4495801" cy="33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72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B66DC9-76C9-5140-A7C4-B9B833C488D1}"/>
              </a:ext>
            </a:extLst>
          </p:cNvPr>
          <p:cNvSpPr txBox="1"/>
          <p:nvPr/>
        </p:nvSpPr>
        <p:spPr>
          <a:xfrm>
            <a:off x="423748" y="1380700"/>
            <a:ext cx="5095309" cy="39036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Important to 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lvl="1"/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Christian, Peace, Environment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lvl="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Hobbies</a:t>
            </a:r>
          </a:p>
          <a:p>
            <a:pPr marL="228600" lvl="1">
              <a:defRPr/>
            </a:pPr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Christian Campaign for Nuclear Disarmament, Global Justice Now, Repair Cafe, More ….</a:t>
            </a:r>
          </a:p>
          <a:p>
            <a:pPr lvl="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Nepal</a:t>
            </a:r>
          </a:p>
          <a:p>
            <a:pPr marL="228600" lvl="1">
              <a:defRPr/>
            </a:pPr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Voluntary work.</a:t>
            </a:r>
          </a:p>
          <a:p>
            <a:pPr lvl="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</a:t>
            </a:r>
          </a:p>
          <a:p>
            <a:pPr marL="228600" lvl="1">
              <a:defRPr/>
            </a:pPr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Apprenticeship, Degree, Organisations, DAE-I, DAE-II, DAE3.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E8603-51D4-7C45-829A-9AE25E5A2E4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2A77D7-2912-58DA-53FC-3FA1AF00B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397" y="857"/>
            <a:ext cx="6374603" cy="6857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338B96-DB54-A843-B2A0-83FB422A5475}"/>
              </a:ext>
            </a:extLst>
          </p:cNvPr>
          <p:cNvSpPr txBox="1"/>
          <p:nvPr/>
        </p:nvSpPr>
        <p:spPr>
          <a:xfrm rot="16200000">
            <a:off x="10705611" y="4816820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 Kelvin, Glasgow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FA5229-0116-2515-41C8-96F8A073B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07"/>
          <a:stretch/>
        </p:blipFill>
        <p:spPr>
          <a:xfrm>
            <a:off x="5731098" y="0"/>
            <a:ext cx="6460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2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75637" y="2160730"/>
            <a:ext cx="990564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4800" b="1" spc="-160" dirty="0">
                <a:solidFill>
                  <a:srgbClr val="1E5DF8"/>
                </a:solidFill>
                <a:latin typeface="Arial"/>
                <a:cs typeface="Arial"/>
              </a:rPr>
              <a:t>3</a:t>
            </a:r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 Nepal</a:t>
            </a:r>
            <a:endParaRPr kumimoji="0" lang="en-US" sz="4800" b="0" i="0" u="none" strike="noStrike" kern="1200" cap="none" spc="-16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-16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296255"/>
            <a:ext cx="574566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Voluntary work.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8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10719460" cy="32427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did voluntary work in Nepal in 1998.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I was granted unpaid leave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went to Nepal 3 times </a:t>
            </a: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from 1998 to 2003. I spent a total of 12 months there.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International Nepal Fellowship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Computer Department in HQ in Pokhara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was given an electronics project to work 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F800B-D793-DC8D-6F4E-934ACB5BB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899" y="3083339"/>
            <a:ext cx="5306165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27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FC0C92-6EE8-A16A-13FA-604BB05E4D9C}"/>
              </a:ext>
            </a:extLst>
          </p:cNvPr>
          <p:cNvSpPr/>
          <p:nvPr/>
        </p:nvSpPr>
        <p:spPr>
          <a:xfrm>
            <a:off x="416314" y="1387942"/>
            <a:ext cx="10719460" cy="9959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did voluntary work in Nepal in 1998.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UPS monitor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E5DB6-A94A-5AD7-E3CE-0516DA3F6055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02D2C-03AE-DC92-5816-408B207EF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31" y="2383920"/>
            <a:ext cx="5287113" cy="3429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F78AA-D16F-8094-A2D8-A4A8F1060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849" y="1812341"/>
            <a:ext cx="3191320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41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75637" y="2160730"/>
            <a:ext cx="990564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4800" b="1" spc="-160" dirty="0">
                <a:solidFill>
                  <a:srgbClr val="1E5DF8"/>
                </a:solidFill>
                <a:latin typeface="Arial"/>
                <a:cs typeface="Arial"/>
              </a:rPr>
              <a:t>4</a:t>
            </a:r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 Work</a:t>
            </a:r>
            <a:endParaRPr kumimoji="0" lang="en-US" sz="4800" b="0" i="0" u="none" strike="noStrike" kern="1200" cap="none" spc="-16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-16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296255"/>
            <a:ext cx="5745669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Apprenticeship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Degree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Organisations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DAE-I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DAE-II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DAE3.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10719460" cy="18946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1984 – 1988 electronics apprenticeship.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en-GB" sz="2200" b="0" i="0" u="none" strike="noStrike" kern="1200" cap="none" spc="0" normalizeH="0" baseline="3000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year at Abingdon College of Further Education.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2</a:t>
            </a:r>
            <a:r>
              <a:rPr lang="en-GB" sz="2200" baseline="30000" dirty="0">
                <a:solidFill>
                  <a:srgbClr val="626262"/>
                </a:solidFill>
                <a:latin typeface="Arial"/>
                <a:cs typeface="Arial"/>
              </a:rPr>
              <a:t>nd</a:t>
            </a: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 year in apprentice training room in R18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lang="en-GB" sz="2200" b="0" i="0" u="none" strike="noStrike" kern="1200" cap="none" spc="0" normalizeH="0" baseline="3000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4</a:t>
            </a:r>
            <a:r>
              <a:rPr kumimoji="0" lang="en-GB" sz="2200" b="0" i="0" u="none" strike="noStrike" kern="1200" cap="none" spc="0" normalizeH="0" baseline="3000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year 8 placements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Apprenticeship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23CEDA-8700-4934-3FF4-4D411455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797" y="3282628"/>
            <a:ext cx="4820323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88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67E492-CAD3-C9FB-1141-E5D356B26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92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B070B-1CB8-0ABA-3A0B-E0A6439E0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0"/>
            <a:ext cx="9906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111FFF-CE9E-3087-0488-DBC12BFCDB06}"/>
              </a:ext>
            </a:extLst>
          </p:cNvPr>
          <p:cNvSpPr/>
          <p:nvPr/>
        </p:nvSpPr>
        <p:spPr>
          <a:xfrm>
            <a:off x="416314" y="1387942"/>
            <a:ext cx="10719460" cy="9959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1993 – 1997 electronics degree.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 release at University of the West of England, Bristol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A04AB-DC61-43D4-80CC-2A6C6D06732E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Degree</a:t>
            </a:r>
          </a:p>
        </p:txBody>
      </p:sp>
    </p:spTree>
    <p:extLst>
      <p:ext uri="{BB962C8B-B14F-4D97-AF65-F5344CB8AC3E}">
        <p14:creationId xmlns:p14="http://schemas.microsoft.com/office/powerpoint/2010/main" val="883858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07772-9B63-0646-7235-B37F74D5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96" y="0"/>
            <a:ext cx="10316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20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C6357F-3F2B-D628-A1BE-2F75F55A8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036" y="1523734"/>
            <a:ext cx="2972215" cy="1714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C61B8-6BFE-A749-D310-5AD4468D2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54" y="1333208"/>
            <a:ext cx="2753109" cy="2095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5FF5B4-C051-A8CD-3644-405DD2930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389" y="1523734"/>
            <a:ext cx="3943900" cy="18481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135C2E-985F-F96E-B05C-17BD0759B95D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 err="1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Organisations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658A08-E9DC-569A-8A50-FA05C8657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96" y="3964076"/>
            <a:ext cx="4701947" cy="12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78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58C9A-9356-F43A-2B89-B3CC84AA1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23" y="1714259"/>
            <a:ext cx="4572638" cy="3429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3511D-8769-30D7-F426-CE92DFF01AE0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DAE-I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3734C-F9D1-CDB9-A02E-BC2DF38C6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771" y="0"/>
            <a:ext cx="4572638" cy="3429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A7534-59FC-4B42-D07C-A7126B1C6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771" y="3428999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68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30811C-3D9F-8B82-4A58-7293218A9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6477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AFA98-6E08-DB42-9784-F9518A9920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5670" y="0"/>
            <a:ext cx="65863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03341" y="345182"/>
            <a:ext cx="1142096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/>
                <a:cs typeface="Arial"/>
              </a:rPr>
              <a:t>Presenter introduction</a:t>
            </a:r>
            <a:endParaRPr lang="en-US" sz="44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22DBB9-7747-7041-8E78-C517CE8075C9}"/>
              </a:ext>
            </a:extLst>
          </p:cNvPr>
          <p:cNvSpPr/>
          <p:nvPr/>
        </p:nvSpPr>
        <p:spPr>
          <a:xfrm>
            <a:off x="402212" y="1393952"/>
            <a:ext cx="5412872" cy="325307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2400" b="1" dirty="0">
                <a:solidFill>
                  <a:srgbClr val="1E5DF8"/>
                </a:solidFill>
                <a:latin typeface="Arial"/>
                <a:cs typeface="Arial"/>
              </a:rPr>
              <a:t>Kelvin Gascoyne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59 years old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ea typeface="+mn-lt"/>
                <a:cs typeface="Arial"/>
              </a:rPr>
              <a:t>Happy single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ea typeface="+mn-lt"/>
                <a:cs typeface="Arial"/>
              </a:rPr>
              <a:t>Work in ISIS Detector Support Group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ea typeface="+mn-lt"/>
                <a:cs typeface="Arial"/>
              </a:rPr>
              <a:t>Worked at RAL for 40 years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ea typeface="+mn-lt"/>
                <a:cs typeface="Arial"/>
              </a:rPr>
              <a:t>Live in West Hanney with my parents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ea typeface="+mn-lt"/>
                <a:cs typeface="Arial"/>
              </a:rPr>
              <a:t>Work at ISIS for 37 years</a:t>
            </a:r>
            <a:endParaRPr lang="en-GB" sz="22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713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B082F9-A2E8-1DCF-6C5C-A9652BD8EC8B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DAE-II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F68A-68DC-BC49-57B6-4F2168267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561" y="1825096"/>
            <a:ext cx="4572638" cy="3429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2C361-F7EF-5C71-0B79-88EB5C51D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97" y="189000"/>
            <a:ext cx="3524042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34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32F4EB-8126-03A8-D507-CE9EDF69ED01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C4129-96E3-0E7B-6915-11A852FDE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4312" y="1275234"/>
            <a:ext cx="5743377" cy="430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10719460" cy="444294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3600" b="1" dirty="0">
                <a:solidFill>
                  <a:srgbClr val="1E5DF8"/>
                </a:solidFill>
                <a:latin typeface="Arial"/>
                <a:cs typeface="Arial"/>
              </a:rPr>
              <a:t>I am going to talk about </a:t>
            </a:r>
            <a:r>
              <a:rPr lang="en-GB" sz="3600" b="1" dirty="0">
                <a:solidFill>
                  <a:srgbClr val="FF6900"/>
                </a:solidFill>
                <a:latin typeface="Arial"/>
                <a:cs typeface="Arial"/>
              </a:rPr>
              <a:t>religion</a:t>
            </a:r>
            <a:r>
              <a:rPr lang="en-GB" sz="3600" b="1" dirty="0">
                <a:solidFill>
                  <a:srgbClr val="1E5DF8"/>
                </a:solidFill>
                <a:latin typeface="Arial"/>
                <a:cs typeface="Arial"/>
              </a:rPr>
              <a:t> and </a:t>
            </a:r>
            <a:r>
              <a:rPr lang="en-GB" sz="3600" b="1" dirty="0">
                <a:solidFill>
                  <a:srgbClr val="FF6900"/>
                </a:solidFill>
                <a:latin typeface="Arial"/>
                <a:cs typeface="Arial"/>
              </a:rPr>
              <a:t>politics</a:t>
            </a:r>
            <a:r>
              <a:rPr lang="en-GB" sz="3600" b="1" dirty="0">
                <a:solidFill>
                  <a:srgbClr val="1E5DF8"/>
                </a:solidFill>
                <a:latin typeface="Arial"/>
                <a:cs typeface="Arial"/>
              </a:rPr>
              <a:t>.</a:t>
            </a:r>
            <a:endParaRPr lang="en-US" sz="3600" dirty="0">
              <a:cs typeface="Calibri" panose="020F0502020204030204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A description of who </a:t>
            </a:r>
            <a:r>
              <a:rPr lang="en-GB" sz="2400" dirty="0" err="1">
                <a:solidFill>
                  <a:srgbClr val="626262"/>
                </a:solidFill>
                <a:latin typeface="Arial"/>
                <a:cs typeface="Arial"/>
              </a:rPr>
              <a:t>i</a:t>
            </a: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 am would not be complete without telling you </a:t>
            </a:r>
            <a:r>
              <a:rPr lang="en-GB" sz="2400" dirty="0" err="1">
                <a:solidFill>
                  <a:srgbClr val="626262"/>
                </a:solidFill>
                <a:latin typeface="Arial"/>
                <a:cs typeface="Arial"/>
              </a:rPr>
              <a:t>i</a:t>
            </a: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 am </a:t>
            </a:r>
            <a:r>
              <a:rPr lang="en-GB" sz="2400" b="1" dirty="0">
                <a:solidFill>
                  <a:srgbClr val="626262"/>
                </a:solidFill>
                <a:latin typeface="Arial"/>
                <a:cs typeface="Arial"/>
              </a:rPr>
              <a:t>Christian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Some of my hobbies involve </a:t>
            </a:r>
            <a:r>
              <a:rPr lang="en-GB" sz="2400" b="1" dirty="0">
                <a:solidFill>
                  <a:srgbClr val="626262"/>
                </a:solidFill>
                <a:latin typeface="Arial"/>
                <a:cs typeface="Arial"/>
              </a:rPr>
              <a:t>politics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sz="2200" dirty="0">
              <a:solidFill>
                <a:srgbClr val="626262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latin typeface="Arial"/>
                <a:cs typeface="Arial"/>
              </a:rPr>
              <a:t>Agree to disagree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4000" b="1" dirty="0">
                <a:solidFill>
                  <a:srgbClr val="00B050"/>
                </a:solidFill>
                <a:latin typeface="Footlight MT Light" panose="0204060206030A020304" pitchFamily="18" charset="0"/>
                <a:cs typeface="Dreaming Outloud Script Pro" panose="020F0502020204030204" pitchFamily="66" charset="0"/>
              </a:rPr>
              <a:t>We can work together</a:t>
            </a:r>
            <a:r>
              <a:rPr lang="en-GB" sz="4000" dirty="0">
                <a:solidFill>
                  <a:srgbClr val="00B050"/>
                </a:solidFill>
                <a:latin typeface="Footlight MT Light" panose="0204060206030A020304" pitchFamily="18" charset="0"/>
                <a:cs typeface="Dreaming Outloud Script Pro" panose="020F0502020204030204" pitchFamily="66" charset="0"/>
              </a:rPr>
              <a:t> even if we have different religious beliefs and pollical opinions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</a:t>
            </a:r>
          </a:p>
        </p:txBody>
      </p:sp>
    </p:spTree>
    <p:extLst>
      <p:ext uri="{BB962C8B-B14F-4D97-AF65-F5344CB8AC3E}">
        <p14:creationId xmlns:p14="http://schemas.microsoft.com/office/powerpoint/2010/main" val="28267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75637" y="2160730"/>
            <a:ext cx="99056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4800" b="1" spc="-160" dirty="0">
                <a:solidFill>
                  <a:srgbClr val="1E5DF8"/>
                </a:solidFill>
                <a:latin typeface="Arial"/>
                <a:cs typeface="Arial"/>
              </a:rPr>
              <a:t>1</a:t>
            </a:r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 Important to me</a:t>
            </a:r>
            <a:endParaRPr kumimoji="0" lang="en-US" sz="4800" b="1" i="0" u="none" strike="noStrike" kern="1200" cap="none" spc="-16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296255"/>
            <a:ext cx="5745669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Christian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Peace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Environment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53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10719460" cy="4759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2400" b="1" dirty="0">
                <a:solidFill>
                  <a:srgbClr val="1E5DF8"/>
                </a:solidFill>
                <a:latin typeface="Arial"/>
                <a:cs typeface="Arial"/>
              </a:rPr>
              <a:t>What </a:t>
            </a:r>
            <a:r>
              <a:rPr lang="en-GB" sz="2400" b="1" dirty="0" err="1">
                <a:solidFill>
                  <a:srgbClr val="1E5DF8"/>
                </a:solidFill>
                <a:latin typeface="Arial"/>
                <a:cs typeface="Arial"/>
              </a:rPr>
              <a:t>i</a:t>
            </a:r>
            <a:r>
              <a:rPr lang="en-GB" sz="2400" b="1" dirty="0">
                <a:solidFill>
                  <a:srgbClr val="1E5DF8"/>
                </a:solidFill>
                <a:latin typeface="Arial"/>
                <a:cs typeface="Arial"/>
              </a:rPr>
              <a:t> believe.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EED12-B00A-6AA7-F1E4-86BA1A9DA144}"/>
              </a:ext>
            </a:extLst>
          </p:cNvPr>
          <p:cNvSpPr txBox="1"/>
          <p:nvPr/>
        </p:nvSpPr>
        <p:spPr>
          <a:xfrm>
            <a:off x="1290918" y="1903635"/>
            <a:ext cx="3792070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God created the universe.</a:t>
            </a:r>
            <a:endParaRPr lang="en-GB" sz="2400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5C161-4F5A-477E-62AC-AD21FCE3F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14" y="2351512"/>
            <a:ext cx="2076740" cy="1714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FD621-98CF-C0FE-DF6B-7CDF6CA63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821" y="4066232"/>
            <a:ext cx="2410161" cy="1714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30E747-9C4B-AEFC-095D-2684B63E6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14" y="4066244"/>
            <a:ext cx="2172003" cy="1714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4CF48D-BED7-B709-79E1-1399EF2FF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384" y="2351506"/>
            <a:ext cx="1324160" cy="1714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0CA07-187D-62A0-4CB7-7D64DE17C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054" y="2351507"/>
            <a:ext cx="2286319" cy="1714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FCA2F0-B7F1-1421-6802-CC196C077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6187" y="2351499"/>
            <a:ext cx="1286054" cy="1714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D74FF1-1494-5A3B-03D0-E9776A0B1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0576" y="4066233"/>
            <a:ext cx="1276528" cy="17147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F30FB0-E8EB-35D9-DDEC-9735EA5067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0519" y="4047056"/>
            <a:ext cx="1276528" cy="1714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C3F1C4-0FB9-59BA-E79D-221368DFB3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3083" y="1523734"/>
            <a:ext cx="3810532" cy="38105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CA53E6-8CE8-C9E9-36AA-8196F8FE289C}"/>
              </a:ext>
            </a:extLst>
          </p:cNvPr>
          <p:cNvSpPr txBox="1"/>
          <p:nvPr/>
        </p:nvSpPr>
        <p:spPr>
          <a:xfrm>
            <a:off x="8053083" y="729902"/>
            <a:ext cx="3810532" cy="8309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God came and lived on Earth as a human begin.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656A3D-8F7B-D9BC-A787-AC2D64C2E937}"/>
              </a:ext>
            </a:extLst>
          </p:cNvPr>
          <p:cNvSpPr txBox="1"/>
          <p:nvPr/>
        </p:nvSpPr>
        <p:spPr>
          <a:xfrm>
            <a:off x="8053083" y="5319318"/>
            <a:ext cx="3810532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That’s who Jesus Christ is.</a:t>
            </a:r>
          </a:p>
        </p:txBody>
      </p:sp>
    </p:spTree>
    <p:extLst>
      <p:ext uri="{BB962C8B-B14F-4D97-AF65-F5344CB8AC3E}">
        <p14:creationId xmlns:p14="http://schemas.microsoft.com/office/powerpoint/2010/main" val="2927965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F4537-FE46-5CE7-1429-818641520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8CFA0E-25D1-C8A0-884B-98373B074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80" y="1625892"/>
            <a:ext cx="6096851" cy="40677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AC6703-EC75-9273-7772-A5B3A0B7F8C4}"/>
              </a:ext>
            </a:extLst>
          </p:cNvPr>
          <p:cNvSpPr/>
          <p:nvPr/>
        </p:nvSpPr>
        <p:spPr>
          <a:xfrm>
            <a:off x="416314" y="1387942"/>
            <a:ext cx="10719460" cy="4759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2400" b="1" dirty="0">
                <a:solidFill>
                  <a:srgbClr val="1E5DF8"/>
                </a:solidFill>
                <a:latin typeface="Arial"/>
                <a:cs typeface="Arial"/>
              </a:rPr>
              <a:t>What </a:t>
            </a:r>
            <a:r>
              <a:rPr lang="en-GB" sz="2400" b="1" dirty="0" err="1">
                <a:solidFill>
                  <a:srgbClr val="1E5DF8"/>
                </a:solidFill>
                <a:latin typeface="Arial"/>
                <a:cs typeface="Arial"/>
              </a:rPr>
              <a:t>i</a:t>
            </a:r>
            <a:r>
              <a:rPr lang="en-GB" sz="2400" b="1" dirty="0">
                <a:solidFill>
                  <a:srgbClr val="1E5DF8"/>
                </a:solidFill>
                <a:latin typeface="Arial"/>
                <a:cs typeface="Arial"/>
              </a:rPr>
              <a:t> believe.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9B648B-458F-0B49-4396-98ED1B6D7343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D30608-71CD-5352-BCA3-140382F093C7}"/>
              </a:ext>
            </a:extLst>
          </p:cNvPr>
          <p:cNvSpPr txBox="1"/>
          <p:nvPr/>
        </p:nvSpPr>
        <p:spPr>
          <a:xfrm>
            <a:off x="914399" y="1875532"/>
            <a:ext cx="5580529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Jesus was killed and came back to life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F881B-A8D4-7271-CE6D-9F7241F26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731" y="1637582"/>
            <a:ext cx="5410955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73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683EB-F126-4156-AC16-BDD20CD3F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3E12EA-807B-E2F2-F130-1D81F88793AE}"/>
              </a:ext>
            </a:extLst>
          </p:cNvPr>
          <p:cNvSpPr/>
          <p:nvPr/>
        </p:nvSpPr>
        <p:spPr>
          <a:xfrm>
            <a:off x="416314" y="1387942"/>
            <a:ext cx="10719460" cy="4759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2400" b="1" dirty="0">
                <a:solidFill>
                  <a:srgbClr val="1E5DF8"/>
                </a:solidFill>
                <a:latin typeface="Arial"/>
                <a:cs typeface="Arial"/>
              </a:rPr>
              <a:t>What </a:t>
            </a:r>
            <a:r>
              <a:rPr lang="en-GB" sz="2400" b="1" dirty="0" err="1">
                <a:solidFill>
                  <a:srgbClr val="1E5DF8"/>
                </a:solidFill>
                <a:latin typeface="Arial"/>
                <a:cs typeface="Arial"/>
              </a:rPr>
              <a:t>i</a:t>
            </a:r>
            <a:r>
              <a:rPr lang="en-GB" sz="2400" b="1" dirty="0">
                <a:solidFill>
                  <a:srgbClr val="1E5DF8"/>
                </a:solidFill>
                <a:latin typeface="Arial"/>
                <a:cs typeface="Arial"/>
              </a:rPr>
              <a:t> believe.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7DDBB-D39A-0D4C-F040-8FEE321DB77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</a:t>
            </a:r>
          </a:p>
        </p:txBody>
      </p:sp>
      <p:pic>
        <p:nvPicPr>
          <p:cNvPr id="4" name="Picture 3" descr="A cross with words and a person on it&#10;&#10;AI-generated content may be incorrect.">
            <a:extLst>
              <a:ext uri="{FF2B5EF4-FFF2-40B4-BE49-F238E27FC236}">
                <a16:creationId xmlns:a16="http://schemas.microsoft.com/office/drawing/2014/main" id="{D1D2A9FC-CD9E-7795-ED1A-61E00B62B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371475"/>
            <a:ext cx="60579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8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AE5CBA-C492-0FD6-2635-19EFAA459D4B}"/>
              </a:ext>
            </a:extLst>
          </p:cNvPr>
          <p:cNvSpPr/>
          <p:nvPr/>
        </p:nvSpPr>
        <p:spPr>
          <a:xfrm>
            <a:off x="416314" y="1387942"/>
            <a:ext cx="10719460" cy="4759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2400" b="1" dirty="0">
                <a:solidFill>
                  <a:srgbClr val="1E5DF8"/>
                </a:solidFill>
                <a:latin typeface="Arial"/>
                <a:cs typeface="Arial"/>
              </a:rPr>
              <a:t>What </a:t>
            </a:r>
            <a:r>
              <a:rPr lang="en-GB" sz="2400" b="1" dirty="0" err="1">
                <a:solidFill>
                  <a:srgbClr val="1E5DF8"/>
                </a:solidFill>
                <a:latin typeface="Arial"/>
                <a:cs typeface="Arial"/>
              </a:rPr>
              <a:t>i</a:t>
            </a:r>
            <a:r>
              <a:rPr lang="en-GB" sz="2400" b="1" dirty="0">
                <a:solidFill>
                  <a:srgbClr val="1E5DF8"/>
                </a:solidFill>
                <a:latin typeface="Arial"/>
                <a:cs typeface="Arial"/>
              </a:rPr>
              <a:t> do.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8A0E1-FFA0-ECC7-E237-6BBA526ECEB1}"/>
              </a:ext>
            </a:extLst>
          </p:cNvPr>
          <p:cNvSpPr txBox="1"/>
          <p:nvPr/>
        </p:nvSpPr>
        <p:spPr>
          <a:xfrm>
            <a:off x="416314" y="1885437"/>
            <a:ext cx="3227294" cy="1334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b="1" dirty="0">
                <a:solidFill>
                  <a:srgbClr val="626262"/>
                </a:solidFill>
                <a:latin typeface="Arial"/>
                <a:cs typeface="Arial"/>
              </a:rPr>
              <a:t>Daily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Pray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Read Holy Bible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F1F60A-C5E6-BDDB-E1E6-C9141E8524CF}"/>
              </a:ext>
            </a:extLst>
          </p:cNvPr>
          <p:cNvSpPr txBox="1"/>
          <p:nvPr/>
        </p:nvSpPr>
        <p:spPr>
          <a:xfrm>
            <a:off x="3643608" y="1907032"/>
            <a:ext cx="3227294" cy="1334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b="1" dirty="0">
                <a:solidFill>
                  <a:srgbClr val="626262"/>
                </a:solidFill>
                <a:latin typeface="Arial"/>
                <a:cs typeface="Arial"/>
              </a:rPr>
              <a:t>Sundays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Church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Prayer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F5D6E-5EA9-7429-6D7D-0C8777470C4E}"/>
              </a:ext>
            </a:extLst>
          </p:cNvPr>
          <p:cNvSpPr txBox="1"/>
          <p:nvPr/>
        </p:nvSpPr>
        <p:spPr>
          <a:xfrm>
            <a:off x="6759796" y="1907032"/>
            <a:ext cx="3809591" cy="1334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b="1" dirty="0">
                <a:solidFill>
                  <a:srgbClr val="626262"/>
                </a:solidFill>
                <a:latin typeface="Arial"/>
                <a:cs typeface="Arial"/>
              </a:rPr>
              <a:t>Thursdays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RAL Christian fellowship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"/>
                <a:cs typeface="Arial"/>
              </a:rPr>
              <a:t>Home Group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D1A6EA-0946-3055-D760-02E3FDFEC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14" y="3429000"/>
            <a:ext cx="4420217" cy="1819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B9C621-AFD3-27A4-1EC0-0D9C41E64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41" y="5232531"/>
            <a:ext cx="4425450" cy="406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A2E039-CE2A-8A12-9F88-AEAA749BD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467" y="3429000"/>
            <a:ext cx="4629796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50032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953</Words>
  <Application>Microsoft Office PowerPoint</Application>
  <PresentationFormat>Widescreen</PresentationFormat>
  <Paragraphs>148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Aptos Display</vt:lpstr>
      <vt:lpstr>Arial</vt:lpstr>
      <vt:lpstr>Arial Regular</vt:lpstr>
      <vt:lpstr>Calibri</vt:lpstr>
      <vt:lpstr>Footlight MT Light</vt:lpstr>
      <vt:lpstr>Wingdings</vt:lpstr>
      <vt:lpstr>Font and logo master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Gascoyne, Kelvin (STFC,RAL,TECH)</dc:creator>
  <cp:lastModifiedBy>Gascoyne, Kelvin (STFC,RAL,TECH)</cp:lastModifiedBy>
  <cp:revision>19</cp:revision>
  <dcterms:created xsi:type="dcterms:W3CDTF">2025-11-26T11:50:01Z</dcterms:created>
  <dcterms:modified xsi:type="dcterms:W3CDTF">2025-11-26T22:22:32Z</dcterms:modified>
</cp:coreProperties>
</file>