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756" r:id="rId3"/>
    <p:sldId id="520" r:id="rId4"/>
    <p:sldId id="721" r:id="rId5"/>
    <p:sldId id="762" r:id="rId6"/>
    <p:sldId id="327" r:id="rId7"/>
    <p:sldId id="742" r:id="rId8"/>
    <p:sldId id="758" r:id="rId9"/>
    <p:sldId id="757" r:id="rId10"/>
    <p:sldId id="345" r:id="rId11"/>
    <p:sldId id="264" r:id="rId12"/>
    <p:sldId id="606" r:id="rId13"/>
    <p:sldId id="750" r:id="rId14"/>
    <p:sldId id="740" r:id="rId15"/>
    <p:sldId id="743" r:id="rId16"/>
    <p:sldId id="745" r:id="rId17"/>
    <p:sldId id="746" r:id="rId18"/>
    <p:sldId id="282" r:id="rId19"/>
    <p:sldId id="744" r:id="rId20"/>
    <p:sldId id="748" r:id="rId21"/>
    <p:sldId id="761" r:id="rId22"/>
    <p:sldId id="511" r:id="rId23"/>
    <p:sldId id="751" r:id="rId24"/>
    <p:sldId id="754" r:id="rId25"/>
    <p:sldId id="759" r:id="rId26"/>
    <p:sldId id="747" r:id="rId27"/>
    <p:sldId id="752" r:id="rId28"/>
    <p:sldId id="753" r:id="rId29"/>
    <p:sldId id="739" r:id="rId30"/>
    <p:sldId id="760" r:id="rId31"/>
    <p:sldId id="284" r:id="rId32"/>
    <p:sldId id="724" r:id="rId33"/>
    <p:sldId id="755" r:id="rId34"/>
    <p:sldId id="763" r:id="rId35"/>
    <p:sldId id="364" r:id="rId36"/>
    <p:sldId id="719" r:id="rId37"/>
    <p:sldId id="723" r:id="rId3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36F6"/>
    <a:srgbClr val="FFFF00"/>
    <a:srgbClr val="60F52B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87543" autoAdjust="0"/>
  </p:normalViewPr>
  <p:slideViewPr>
    <p:cSldViewPr>
      <p:cViewPr>
        <p:scale>
          <a:sx n="70" d="100"/>
          <a:sy n="70" d="100"/>
        </p:scale>
        <p:origin x="1061" y="8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1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Research\MyWork\DarkSide\DS_20k\Materials\a,n\xsperelemen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03662045514E-2"/>
          <c:y val="4.2018674966651799E-2"/>
          <c:w val="0.91093382160606895"/>
          <c:h val="0.8654957759004000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'10-10-100+10'!$D$50:$D$51</c:f>
              <c:strCache>
                <c:ptCount val="1"/>
                <c:pt idx="0">
                  <c:v>U238up n/kg in 10 y</c:v>
                </c:pt>
              </c:strCache>
            </c:strRef>
          </c:tx>
          <c:spPr>
            <a:solidFill>
              <a:srgbClr val="004586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'10-10-100+10'!$C$52:$C$74</c:f>
              <c:strCache>
                <c:ptCount val="23"/>
                <c:pt idx="1">
                  <c:v>Be</c:v>
                </c:pt>
                <c:pt idx="2">
                  <c:v>B</c:v>
                </c:pt>
                <c:pt idx="3">
                  <c:v>F</c:v>
                </c:pt>
                <c:pt idx="4">
                  <c:v>Li</c:v>
                </c:pt>
                <c:pt idx="5">
                  <c:v>Na</c:v>
                </c:pt>
                <c:pt idx="6">
                  <c:v>Al</c:v>
                </c:pt>
                <c:pt idx="7">
                  <c:v>Mg</c:v>
                </c:pt>
                <c:pt idx="8">
                  <c:v>Ar</c:v>
                </c:pt>
                <c:pt idx="9">
                  <c:v>N</c:v>
                </c:pt>
                <c:pt idx="10">
                  <c:v>Cl</c:v>
                </c:pt>
                <c:pt idx="11">
                  <c:v>P</c:v>
                </c:pt>
                <c:pt idx="12">
                  <c:v>Ti</c:v>
                </c:pt>
                <c:pt idx="13">
                  <c:v>Si</c:v>
                </c:pt>
                <c:pt idx="14">
                  <c:v>V</c:v>
                </c:pt>
                <c:pt idx="15">
                  <c:v>C</c:v>
                </c:pt>
                <c:pt idx="16">
                  <c:v>Cr</c:v>
                </c:pt>
                <c:pt idx="17">
                  <c:v>Mn</c:v>
                </c:pt>
                <c:pt idx="18">
                  <c:v>O</c:v>
                </c:pt>
                <c:pt idx="19">
                  <c:v>S</c:v>
                </c:pt>
                <c:pt idx="20">
                  <c:v>Ca</c:v>
                </c:pt>
                <c:pt idx="21">
                  <c:v>Cu</c:v>
                </c:pt>
                <c:pt idx="22">
                  <c:v>Ni</c:v>
                </c:pt>
              </c:strCache>
            </c:strRef>
          </c:cat>
          <c:val>
            <c:numRef>
              <c:f>'10-10-100+10'!$D$52:$D$74</c:f>
              <c:numCache>
                <c:formatCode>General</c:formatCode>
                <c:ptCount val="23"/>
                <c:pt idx="1">
                  <c:v>67.628991812938565</c:v>
                </c:pt>
                <c:pt idx="2">
                  <c:v>18.069385903047362</c:v>
                </c:pt>
                <c:pt idx="3">
                  <c:v>4.9264203552323043</c:v>
                </c:pt>
                <c:pt idx="4">
                  <c:v>1.3345744746218255</c:v>
                </c:pt>
                <c:pt idx="5">
                  <c:v>0.79066233712402556</c:v>
                </c:pt>
                <c:pt idx="6">
                  <c:v>0.3151617315249744</c:v>
                </c:pt>
                <c:pt idx="7">
                  <c:v>0.35425706493916786</c:v>
                </c:pt>
                <c:pt idx="8">
                  <c:v>2.7368538124574876E-2</c:v>
                </c:pt>
                <c:pt idx="9">
                  <c:v>1.0000000000000001E-5</c:v>
                </c:pt>
                <c:pt idx="10">
                  <c:v>3.7325200207430887E-3</c:v>
                </c:pt>
                <c:pt idx="11">
                  <c:v>1.0000000000000001E-5</c:v>
                </c:pt>
                <c:pt idx="12">
                  <c:v>8.7778823619061427E-4</c:v>
                </c:pt>
                <c:pt idx="13">
                  <c:v>2.3634639309734928E-2</c:v>
                </c:pt>
                <c:pt idx="14">
                  <c:v>4.3203333528691202E-4</c:v>
                </c:pt>
                <c:pt idx="15">
                  <c:v>0.11817326903558976</c:v>
                </c:pt>
                <c:pt idx="16">
                  <c:v>1.7115962598268847E-4</c:v>
                </c:pt>
                <c:pt idx="17">
                  <c:v>6.0385495095344162E-5</c:v>
                </c:pt>
                <c:pt idx="18">
                  <c:v>2.3802438676401357E-2</c:v>
                </c:pt>
                <c:pt idx="19">
                  <c:v>5.5029629811934066E-4</c:v>
                </c:pt>
                <c:pt idx="20">
                  <c:v>1.1784584729642112E-4</c:v>
                </c:pt>
                <c:pt idx="21">
                  <c:v>0</c:v>
                </c:pt>
                <c:pt idx="22">
                  <c:v>5.3814918547359357E-8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FF-4E81-8F12-9A48A038FA92}"/>
            </c:ext>
          </c:extLst>
        </c:ser>
        <c:ser>
          <c:idx val="1"/>
          <c:order val="1"/>
          <c:tx>
            <c:strRef>
              <c:f>'10-10-100+10'!$E$50:$E$51</c:f>
              <c:strCache>
                <c:ptCount val="1"/>
                <c:pt idx="0">
                  <c:v>U238mid n/kg in 10 y</c:v>
                </c:pt>
              </c:strCache>
            </c:strRef>
          </c:tx>
          <c:spPr>
            <a:solidFill>
              <a:srgbClr val="FF420E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'10-10-100+10'!$C$52:$C$74</c:f>
              <c:strCache>
                <c:ptCount val="23"/>
                <c:pt idx="1">
                  <c:v>Be</c:v>
                </c:pt>
                <c:pt idx="2">
                  <c:v>B</c:v>
                </c:pt>
                <c:pt idx="3">
                  <c:v>F</c:v>
                </c:pt>
                <c:pt idx="4">
                  <c:v>Li</c:v>
                </c:pt>
                <c:pt idx="5">
                  <c:v>Na</c:v>
                </c:pt>
                <c:pt idx="6">
                  <c:v>Al</c:v>
                </c:pt>
                <c:pt idx="7">
                  <c:v>Mg</c:v>
                </c:pt>
                <c:pt idx="8">
                  <c:v>Ar</c:v>
                </c:pt>
                <c:pt idx="9">
                  <c:v>N</c:v>
                </c:pt>
                <c:pt idx="10">
                  <c:v>Cl</c:v>
                </c:pt>
                <c:pt idx="11">
                  <c:v>P</c:v>
                </c:pt>
                <c:pt idx="12">
                  <c:v>Ti</c:v>
                </c:pt>
                <c:pt idx="13">
                  <c:v>Si</c:v>
                </c:pt>
                <c:pt idx="14">
                  <c:v>V</c:v>
                </c:pt>
                <c:pt idx="15">
                  <c:v>C</c:v>
                </c:pt>
                <c:pt idx="16">
                  <c:v>Cr</c:v>
                </c:pt>
                <c:pt idx="17">
                  <c:v>Mn</c:v>
                </c:pt>
                <c:pt idx="18">
                  <c:v>O</c:v>
                </c:pt>
                <c:pt idx="19">
                  <c:v>S</c:v>
                </c:pt>
                <c:pt idx="20">
                  <c:v>Ca</c:v>
                </c:pt>
                <c:pt idx="21">
                  <c:v>Cu</c:v>
                </c:pt>
                <c:pt idx="22">
                  <c:v>Ni</c:v>
                </c:pt>
              </c:strCache>
            </c:strRef>
          </c:cat>
          <c:val>
            <c:numRef>
              <c:f>'10-10-100+10'!$E$52:$E$74</c:f>
              <c:numCache>
                <c:formatCode>General</c:formatCode>
                <c:ptCount val="23"/>
                <c:pt idx="1">
                  <c:v>170.77958715442466</c:v>
                </c:pt>
                <c:pt idx="2">
                  <c:v>55.815633455312152</c:v>
                </c:pt>
                <c:pt idx="3">
                  <c:v>33.997089296957753</c:v>
                </c:pt>
                <c:pt idx="4">
                  <c:v>37.53794683640448</c:v>
                </c:pt>
                <c:pt idx="5">
                  <c:v>16.170106282044625</c:v>
                </c:pt>
                <c:pt idx="6">
                  <c:v>8.6185216899223214</c:v>
                </c:pt>
                <c:pt idx="7">
                  <c:v>4.501113114178656</c:v>
                </c:pt>
                <c:pt idx="8">
                  <c:v>4.3544833437159358</c:v>
                </c:pt>
                <c:pt idx="9">
                  <c:v>3.767496446497248</c:v>
                </c:pt>
                <c:pt idx="10">
                  <c:v>1.7826055579217088</c:v>
                </c:pt>
                <c:pt idx="11">
                  <c:v>1.2563090046663408</c:v>
                </c:pt>
                <c:pt idx="12">
                  <c:v>0.87486987629259361</c:v>
                </c:pt>
                <c:pt idx="13">
                  <c:v>0.62960762035026729</c:v>
                </c:pt>
                <c:pt idx="14">
                  <c:v>0.55720868565288961</c:v>
                </c:pt>
                <c:pt idx="15">
                  <c:v>0.45279054464158086</c:v>
                </c:pt>
                <c:pt idx="16">
                  <c:v>0.3556360520552736</c:v>
                </c:pt>
                <c:pt idx="17">
                  <c:v>0.22596138050254558</c:v>
                </c:pt>
                <c:pt idx="18">
                  <c:v>0.12282915793532112</c:v>
                </c:pt>
                <c:pt idx="19">
                  <c:v>0.15236938543506626</c:v>
                </c:pt>
                <c:pt idx="20">
                  <c:v>5.2914844212762241E-2</c:v>
                </c:pt>
                <c:pt idx="21">
                  <c:v>1.0575334125108575E-2</c:v>
                </c:pt>
                <c:pt idx="22">
                  <c:v>2.5532773343500174E-3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FF-4E81-8F12-9A48A038FA92}"/>
            </c:ext>
          </c:extLst>
        </c:ser>
        <c:ser>
          <c:idx val="2"/>
          <c:order val="2"/>
          <c:tx>
            <c:strRef>
              <c:f>'10-10-100+10'!$F$50:$F$51</c:f>
              <c:strCache>
                <c:ptCount val="1"/>
                <c:pt idx="0">
                  <c:v>U238low n/kg in 10 y</c:v>
                </c:pt>
              </c:strCache>
            </c:strRef>
          </c:tx>
          <c:spPr>
            <a:solidFill>
              <a:srgbClr val="FFD320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'10-10-100+10'!$C$52:$C$74</c:f>
              <c:strCache>
                <c:ptCount val="23"/>
                <c:pt idx="1">
                  <c:v>Be</c:v>
                </c:pt>
                <c:pt idx="2">
                  <c:v>B</c:v>
                </c:pt>
                <c:pt idx="3">
                  <c:v>F</c:v>
                </c:pt>
                <c:pt idx="4">
                  <c:v>Li</c:v>
                </c:pt>
                <c:pt idx="5">
                  <c:v>Na</c:v>
                </c:pt>
                <c:pt idx="6">
                  <c:v>Al</c:v>
                </c:pt>
                <c:pt idx="7">
                  <c:v>Mg</c:v>
                </c:pt>
                <c:pt idx="8">
                  <c:v>Ar</c:v>
                </c:pt>
                <c:pt idx="9">
                  <c:v>N</c:v>
                </c:pt>
                <c:pt idx="10">
                  <c:v>Cl</c:v>
                </c:pt>
                <c:pt idx="11">
                  <c:v>P</c:v>
                </c:pt>
                <c:pt idx="12">
                  <c:v>Ti</c:v>
                </c:pt>
                <c:pt idx="13">
                  <c:v>Si</c:v>
                </c:pt>
                <c:pt idx="14">
                  <c:v>V</c:v>
                </c:pt>
                <c:pt idx="15">
                  <c:v>C</c:v>
                </c:pt>
                <c:pt idx="16">
                  <c:v>Cr</c:v>
                </c:pt>
                <c:pt idx="17">
                  <c:v>Mn</c:v>
                </c:pt>
                <c:pt idx="18">
                  <c:v>O</c:v>
                </c:pt>
                <c:pt idx="19">
                  <c:v>S</c:v>
                </c:pt>
                <c:pt idx="20">
                  <c:v>Ca</c:v>
                </c:pt>
                <c:pt idx="21">
                  <c:v>Cu</c:v>
                </c:pt>
                <c:pt idx="22">
                  <c:v>Ni</c:v>
                </c:pt>
              </c:strCache>
            </c:strRef>
          </c:cat>
          <c:val>
            <c:numRef>
              <c:f>'10-10-100+10'!$F$52:$F$74</c:f>
              <c:numCache>
                <c:formatCode>General</c:formatCode>
                <c:ptCount val="23"/>
                <c:pt idx="1">
                  <c:v>33.081077880835203</c:v>
                </c:pt>
                <c:pt idx="2">
                  <c:v>9.5547102809796005</c:v>
                </c:pt>
                <c:pt idx="3">
                  <c:v>4.0132693598292004</c:v>
                </c:pt>
                <c:pt idx="4">
                  <c:v>3.1088936294244429</c:v>
                </c:pt>
                <c:pt idx="5">
                  <c:v>1.1631146324858785</c:v>
                </c:pt>
                <c:pt idx="6">
                  <c:v>0.49291764356898726</c:v>
                </c:pt>
                <c:pt idx="7">
                  <c:v>0.38965501405137604</c:v>
                </c:pt>
                <c:pt idx="8">
                  <c:v>6.9410284340146566E-2</c:v>
                </c:pt>
                <c:pt idx="9">
                  <c:v>1.0000000000000001E-5</c:v>
                </c:pt>
                <c:pt idx="10">
                  <c:v>2.2763016968057284E-2</c:v>
                </c:pt>
                <c:pt idx="11">
                  <c:v>1.0000000000000001E-5</c:v>
                </c:pt>
                <c:pt idx="12">
                  <c:v>3.5660390321669761E-3</c:v>
                </c:pt>
                <c:pt idx="13">
                  <c:v>3.6236239952577118E-2</c:v>
                </c:pt>
                <c:pt idx="14">
                  <c:v>1.8885230256559535E-3</c:v>
                </c:pt>
                <c:pt idx="15">
                  <c:v>6.2351324549599678E-2</c:v>
                </c:pt>
                <c:pt idx="16">
                  <c:v>9.1580982727570547E-4</c:v>
                </c:pt>
                <c:pt idx="17">
                  <c:v>4.0446894888388797E-4</c:v>
                </c:pt>
                <c:pt idx="18">
                  <c:v>1.6355024082136224E-2</c:v>
                </c:pt>
                <c:pt idx="19">
                  <c:v>1.1085040950661873E-3</c:v>
                </c:pt>
                <c:pt idx="20">
                  <c:v>3.8496702297038411E-4</c:v>
                </c:pt>
                <c:pt idx="21">
                  <c:v>0</c:v>
                </c:pt>
                <c:pt idx="22">
                  <c:v>3.908505790560096E-7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FF-4E81-8F12-9A48A038FA92}"/>
            </c:ext>
          </c:extLst>
        </c:ser>
        <c:ser>
          <c:idx val="3"/>
          <c:order val="3"/>
          <c:tx>
            <c:strRef>
              <c:f>'10-10-100+10'!$G$50:$G$51</c:f>
              <c:strCache>
                <c:ptCount val="1"/>
                <c:pt idx="0">
                  <c:v>Th232 n/kg in 10 y</c:v>
                </c:pt>
              </c:strCache>
            </c:strRef>
          </c:tx>
          <c:spPr>
            <a:solidFill>
              <a:srgbClr val="579D1C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'10-10-100+10'!$C$52:$C$74</c:f>
              <c:strCache>
                <c:ptCount val="23"/>
                <c:pt idx="1">
                  <c:v>Be</c:v>
                </c:pt>
                <c:pt idx="2">
                  <c:v>B</c:v>
                </c:pt>
                <c:pt idx="3">
                  <c:v>F</c:v>
                </c:pt>
                <c:pt idx="4">
                  <c:v>Li</c:v>
                </c:pt>
                <c:pt idx="5">
                  <c:v>Na</c:v>
                </c:pt>
                <c:pt idx="6">
                  <c:v>Al</c:v>
                </c:pt>
                <c:pt idx="7">
                  <c:v>Mg</c:v>
                </c:pt>
                <c:pt idx="8">
                  <c:v>Ar</c:v>
                </c:pt>
                <c:pt idx="9">
                  <c:v>N</c:v>
                </c:pt>
                <c:pt idx="10">
                  <c:v>Cl</c:v>
                </c:pt>
                <c:pt idx="11">
                  <c:v>P</c:v>
                </c:pt>
                <c:pt idx="12">
                  <c:v>Ti</c:v>
                </c:pt>
                <c:pt idx="13">
                  <c:v>Si</c:v>
                </c:pt>
                <c:pt idx="14">
                  <c:v>V</c:v>
                </c:pt>
                <c:pt idx="15">
                  <c:v>C</c:v>
                </c:pt>
                <c:pt idx="16">
                  <c:v>Cr</c:v>
                </c:pt>
                <c:pt idx="17">
                  <c:v>Mn</c:v>
                </c:pt>
                <c:pt idx="18">
                  <c:v>O</c:v>
                </c:pt>
                <c:pt idx="19">
                  <c:v>S</c:v>
                </c:pt>
                <c:pt idx="20">
                  <c:v>Ca</c:v>
                </c:pt>
                <c:pt idx="21">
                  <c:v>Cu</c:v>
                </c:pt>
                <c:pt idx="22">
                  <c:v>Ni</c:v>
                </c:pt>
              </c:strCache>
            </c:strRef>
          </c:cat>
          <c:val>
            <c:numRef>
              <c:f>'10-10-100+10'!$G$52:$G$74</c:f>
              <c:numCache>
                <c:formatCode>General</c:formatCode>
                <c:ptCount val="23"/>
                <c:pt idx="1">
                  <c:v>257.89472267799891</c:v>
                </c:pt>
                <c:pt idx="2">
                  <c:v>86.346372879767529</c:v>
                </c:pt>
                <c:pt idx="3">
                  <c:v>54.335048356108807</c:v>
                </c:pt>
                <c:pt idx="4">
                  <c:v>62.233643309940007</c:v>
                </c:pt>
                <c:pt idx="5">
                  <c:v>26.56703479068317</c:v>
                </c:pt>
                <c:pt idx="6">
                  <c:v>14.441301918267408</c:v>
                </c:pt>
                <c:pt idx="7">
                  <c:v>7.4858988640965114</c:v>
                </c:pt>
                <c:pt idx="8">
                  <c:v>7.9601143738576319</c:v>
                </c:pt>
                <c:pt idx="9">
                  <c:v>6.503717923050095</c:v>
                </c:pt>
                <c:pt idx="10">
                  <c:v>3.6351762057921597</c:v>
                </c:pt>
                <c:pt idx="11">
                  <c:v>2.7169375557906714</c:v>
                </c:pt>
                <c:pt idx="12">
                  <c:v>2.2037957621853694</c:v>
                </c:pt>
                <c:pt idx="13">
                  <c:v>1.0813938685361568</c:v>
                </c:pt>
                <c:pt idx="14">
                  <c:v>1.5274597639933725</c:v>
                </c:pt>
                <c:pt idx="15">
                  <c:v>0.70676918344575346</c:v>
                </c:pt>
                <c:pt idx="16">
                  <c:v>1.1511957982281986</c:v>
                </c:pt>
                <c:pt idx="17">
                  <c:v>0.75731171206973769</c:v>
                </c:pt>
                <c:pt idx="18">
                  <c:v>0.19220448709882804</c:v>
                </c:pt>
                <c:pt idx="19">
                  <c:v>0.31204974620603809</c:v>
                </c:pt>
                <c:pt idx="20">
                  <c:v>0.11158506330857135</c:v>
                </c:pt>
                <c:pt idx="21">
                  <c:v>0.10854450743203442</c:v>
                </c:pt>
                <c:pt idx="22">
                  <c:v>1.5163388399683729E-2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FF-4E81-8F12-9A48A038FA92}"/>
            </c:ext>
          </c:extLst>
        </c:ser>
        <c:ser>
          <c:idx val="4"/>
          <c:order val="4"/>
          <c:tx>
            <c:strRef>
              <c:f>'10-10-100+10'!$H$50:$H$51</c:f>
              <c:strCache>
                <c:ptCount val="1"/>
                <c:pt idx="0">
                  <c:v>U235 n/kg in 10 y</c:v>
                </c:pt>
              </c:strCache>
            </c:strRef>
          </c:tx>
          <c:spPr>
            <a:solidFill>
              <a:srgbClr val="7E0021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latin typeface="Arial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'10-10-100+10'!$C$52:$C$74</c:f>
              <c:strCache>
                <c:ptCount val="23"/>
                <c:pt idx="1">
                  <c:v>Be</c:v>
                </c:pt>
                <c:pt idx="2">
                  <c:v>B</c:v>
                </c:pt>
                <c:pt idx="3">
                  <c:v>F</c:v>
                </c:pt>
                <c:pt idx="4">
                  <c:v>Li</c:v>
                </c:pt>
                <c:pt idx="5">
                  <c:v>Na</c:v>
                </c:pt>
                <c:pt idx="6">
                  <c:v>Al</c:v>
                </c:pt>
                <c:pt idx="7">
                  <c:v>Mg</c:v>
                </c:pt>
                <c:pt idx="8">
                  <c:v>Ar</c:v>
                </c:pt>
                <c:pt idx="9">
                  <c:v>N</c:v>
                </c:pt>
                <c:pt idx="10">
                  <c:v>Cl</c:v>
                </c:pt>
                <c:pt idx="11">
                  <c:v>P</c:v>
                </c:pt>
                <c:pt idx="12">
                  <c:v>Ti</c:v>
                </c:pt>
                <c:pt idx="13">
                  <c:v>Si</c:v>
                </c:pt>
                <c:pt idx="14">
                  <c:v>V</c:v>
                </c:pt>
                <c:pt idx="15">
                  <c:v>C</c:v>
                </c:pt>
                <c:pt idx="16">
                  <c:v>Cr</c:v>
                </c:pt>
                <c:pt idx="17">
                  <c:v>Mn</c:v>
                </c:pt>
                <c:pt idx="18">
                  <c:v>O</c:v>
                </c:pt>
                <c:pt idx="19">
                  <c:v>S</c:v>
                </c:pt>
                <c:pt idx="20">
                  <c:v>Ca</c:v>
                </c:pt>
                <c:pt idx="21">
                  <c:v>Cu</c:v>
                </c:pt>
                <c:pt idx="22">
                  <c:v>Ni</c:v>
                </c:pt>
              </c:strCache>
            </c:strRef>
          </c:cat>
          <c:val>
            <c:numRef>
              <c:f>'10-10-100+10'!$H$52:$H$74</c:f>
              <c:numCache>
                <c:formatCode>General</c:formatCode>
                <c:ptCount val="23"/>
                <c:pt idx="1">
                  <c:v>13.592105505722259</c:v>
                </c:pt>
                <c:pt idx="2">
                  <c:v>4.3688556884848149</c:v>
                </c:pt>
                <c:pt idx="3">
                  <c:v>2.5925443394726488</c:v>
                </c:pt>
                <c:pt idx="4">
                  <c:v>2.8207795165638636</c:v>
                </c:pt>
                <c:pt idx="5">
                  <c:v>1.1502817200011413</c:v>
                </c:pt>
                <c:pt idx="6">
                  <c:v>0.6058412845134038</c:v>
                </c:pt>
                <c:pt idx="7">
                  <c:v>0.334666460126754</c:v>
                </c:pt>
                <c:pt idx="8">
                  <c:v>0.25012139256981458</c:v>
                </c:pt>
                <c:pt idx="9">
                  <c:v>0.17134297052492908</c:v>
                </c:pt>
                <c:pt idx="10">
                  <c:v>7.8554472453618795E-2</c:v>
                </c:pt>
                <c:pt idx="11">
                  <c:v>3.3965362143569024E-2</c:v>
                </c:pt>
                <c:pt idx="12">
                  <c:v>3.7078388953577589E-2</c:v>
                </c:pt>
                <c:pt idx="13">
                  <c:v>4.3768859587309507E-2</c:v>
                </c:pt>
                <c:pt idx="14">
                  <c:v>2.3083500292424623E-2</c:v>
                </c:pt>
                <c:pt idx="15">
                  <c:v>3.4876261142786656E-2</c:v>
                </c:pt>
                <c:pt idx="16">
                  <c:v>1.3130211811215285E-2</c:v>
                </c:pt>
                <c:pt idx="17">
                  <c:v>8.0684612493976699E-3</c:v>
                </c:pt>
                <c:pt idx="18">
                  <c:v>9.4102317602166204E-3</c:v>
                </c:pt>
                <c:pt idx="19">
                  <c:v>9.0802922842324208E-3</c:v>
                </c:pt>
                <c:pt idx="20">
                  <c:v>2.6611034800172019E-3</c:v>
                </c:pt>
                <c:pt idx="21">
                  <c:v>2.777430348794787E-4</c:v>
                </c:pt>
                <c:pt idx="22">
                  <c:v>5.5635480785992471E-5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FF-4E81-8F12-9A48A038FA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01021184"/>
        <c:axId val="101022720"/>
      </c:barChart>
      <c:catAx>
        <c:axId val="101021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</a:defRPr>
            </a:pPr>
            <a:endParaRPr lang="es-ES"/>
          </a:p>
        </c:txPr>
        <c:crossAx val="101022720"/>
        <c:crossesAt val="0.1"/>
        <c:auto val="1"/>
        <c:lblAlgn val="ctr"/>
        <c:lblOffset val="100"/>
        <c:noMultiLvlLbl val="0"/>
      </c:catAx>
      <c:valAx>
        <c:axId val="101022720"/>
        <c:scaling>
          <c:logBase val="10"/>
          <c:orientation val="minMax"/>
          <c:min val="0.1"/>
        </c:scaling>
        <c:delete val="0"/>
        <c:axPos val="l"/>
        <c:majorGridlines>
          <c:spPr>
            <a:ln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</a:defRPr>
            </a:pPr>
            <a:endParaRPr lang="es-ES"/>
          </a:p>
        </c:txPr>
        <c:crossAx val="101021184"/>
        <c:crosses val="autoZero"/>
        <c:crossBetween val="midCat"/>
      </c:valAx>
      <c:spPr>
        <a:noFill/>
        <a:ln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56369124475563626"/>
          <c:y val="5.9569771413391356E-2"/>
          <c:w val="0.3375955270257503"/>
          <c:h val="0.34266328066691121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000" b="0" strike="noStrike" spc="-1">
              <a:latin typeface="Arial"/>
            </a:defRPr>
          </a:pPr>
          <a:endParaRPr lang="es-ES"/>
        </a:p>
      </c:txPr>
    </c:legend>
    <c:plotVisOnly val="1"/>
    <c:dispBlanksAs val="gap"/>
    <c:showDLblsOverMax val="1"/>
  </c:chart>
  <c:spPr>
    <a:solidFill>
      <a:srgbClr val="FFFFFF"/>
    </a:solidFill>
    <a:ln w="9360"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B3BFB-23D9-4B2D-A735-B33D0C85EEE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CE7AC-DAB4-4619-8C2D-5FF0178C7B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06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eb426319e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eb426319e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eb5e36b4c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eb5e36b4c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8085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CE7AC-DAB4-4619-8C2D-5FF0178C7BF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61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15534ea837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15534ea837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570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15534ea837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15534ea837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4940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9DE4-87FB-4B73-9128-C2114E3CF8AC}" type="datetime1">
              <a:rPr lang="es-ES" smtClean="0"/>
              <a:t>21/09/2026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A0FF-9EC2-458F-B95A-4F942EB3DDEB}" type="datetime1">
              <a:rPr lang="es-ES" smtClean="0"/>
              <a:t>21/09/2026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A126-CFBC-4D83-BC19-17106228B9B2}" type="datetime1">
              <a:rPr lang="es-ES" smtClean="0"/>
              <a:t>21/09/2026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8E79A-CBEF-4DFF-9E15-67B9295110DA}" type="datetime1">
              <a:rPr lang="es-ES" smtClean="0"/>
              <a:t>21/09/2026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1834-0A71-4BE3-A8B2-A29ED9760910}" type="datetime1">
              <a:rPr lang="es-ES" smtClean="0"/>
              <a:t>21/09/2026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79FAD-355F-4044-ADB4-FA9EC296AA1A}" type="datetime1">
              <a:rPr lang="es-ES" smtClean="0"/>
              <a:t>21/09/2026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1123C-8C95-4A71-927B-0B13DDC125D3}" type="datetime1">
              <a:rPr lang="es-ES" smtClean="0"/>
              <a:t>21/09/2026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F2253-A800-47AA-B124-5C04F3653DBA}" type="datetime1">
              <a:rPr lang="es-ES" smtClean="0"/>
              <a:t>21/09/2026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25661-4DE8-4661-9381-793DBF694B2D}" type="datetime1">
              <a:rPr lang="es-ES" smtClean="0"/>
              <a:t>21/09/2026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0D4F-0220-4C94-BC98-84A9F67BACBE}" type="datetime1">
              <a:rPr lang="es-ES" smtClean="0"/>
              <a:t>21/09/2026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BBE9B-4B69-496A-996F-F4B2C3ACB5C8}" type="datetime1">
              <a:rPr lang="es-ES" smtClean="0"/>
              <a:t>21/09/2026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092200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rgbClr val="A64D79"/>
              </a:buClr>
              <a:buSzPts val="1800"/>
              <a:buFont typeface="Calibri"/>
              <a:buChar char="●"/>
              <a:defRPr sz="3067">
                <a:latin typeface="Calibri"/>
                <a:ea typeface="Calibri"/>
                <a:cs typeface="Calibri"/>
                <a:sym typeface="Calibri"/>
              </a:defRPr>
            </a:lvl1pPr>
            <a:lvl2pPr marL="1219170" lvl="1" indent="-42332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Font typeface="Calibri"/>
              <a:buChar char="◆"/>
              <a:defRPr sz="2533">
                <a:latin typeface="Calibri"/>
                <a:ea typeface="Calibri"/>
                <a:cs typeface="Calibri"/>
                <a:sym typeface="Calibri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○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◆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○"/>
              <a:defRPr>
                <a:latin typeface="Calibri"/>
                <a:ea typeface="Calibri"/>
                <a:cs typeface="Calibri"/>
                <a:sym typeface="Calibri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◆"/>
              <a:defRPr>
                <a:latin typeface="Calibri"/>
                <a:ea typeface="Calibri"/>
                <a:cs typeface="Calibri"/>
                <a:sym typeface="Calibri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2965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4F51A-046B-4E53-B1A5-2CBBF3C72F22}" type="datetime1">
              <a:rPr lang="es-ES" smtClean="0"/>
              <a:t>21/09/2026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UIN-CIEMAT/SaG4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0.png"/><Relationship Id="rId7" Type="http://schemas.openxmlformats.org/officeDocument/2006/relationships/image" Target="../media/image1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0.png"/><Relationship Id="rId5" Type="http://schemas.openxmlformats.org/officeDocument/2006/relationships/image" Target="../media/image49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11052515-625B-45AD-BD0F-9FEB3CA81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70025"/>
          </a:xfrm>
        </p:spPr>
        <p:txBody>
          <a:bodyPr tIns="0" bIns="0" anchor="t" anchorCtr="1">
            <a:no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Neutron production in (α,n) reactions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010790" y="4859450"/>
            <a:ext cx="454143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cs typeface="Arial" panose="020B0604020202020204" pitchFamily="34" charset="0"/>
              </a:rPr>
              <a:t>Roberto Santorelli</a:t>
            </a:r>
          </a:p>
          <a:p>
            <a:pPr algn="ctr"/>
            <a:r>
              <a:rPr lang="en-US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cs typeface="Arial" panose="020B0604020202020204" pitchFamily="34" charset="0"/>
              </a:rPr>
              <a:t>CIEMAT – Madrid</a:t>
            </a:r>
          </a:p>
          <a:p>
            <a:pPr algn="ctr"/>
            <a:r>
              <a:rPr lang="en-US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cs typeface="Arial" panose="020B0604020202020204" pitchFamily="34" charset="0"/>
              </a:rPr>
              <a:t>roberto.santorelli@ciemat.es</a:t>
            </a:r>
          </a:p>
        </p:txBody>
      </p:sp>
      <p:pic>
        <p:nvPicPr>
          <p:cNvPr id="8" name="Picture 2" descr="Logo CIEM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8" y="6141938"/>
            <a:ext cx="2889303" cy="59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cfp.ciemat.es/image/layout_set_logo?img_id=531894&amp;t=147939965192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87"/>
          <a:stretch/>
        </p:blipFill>
        <p:spPr bwMode="auto">
          <a:xfrm>
            <a:off x="3005918" y="6141938"/>
            <a:ext cx="892042" cy="59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4151784" y="6488668"/>
            <a:ext cx="5981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solidFill>
                  <a:schemeClr val="bg1"/>
                </a:solidFill>
              </a:rPr>
              <a:t>LRT-2026 York (UK)		22/</a:t>
            </a:r>
            <a:r>
              <a:rPr lang="es-ES" i="1" dirty="0" err="1">
                <a:solidFill>
                  <a:schemeClr val="bg1"/>
                </a:solidFill>
              </a:rPr>
              <a:t>Sep</a:t>
            </a:r>
            <a:r>
              <a:rPr lang="es-ES" i="1" dirty="0">
                <a:solidFill>
                  <a:schemeClr val="bg1"/>
                </a:solidFill>
              </a:rPr>
              <a:t>/2026</a:t>
            </a:r>
            <a:endParaRPr 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LRT2026 - Low Radioactivity Techniques">
            <a:extLst>
              <a:ext uri="{FF2B5EF4-FFF2-40B4-BE49-F238E27FC236}">
                <a16:creationId xmlns:a16="http://schemas.microsoft.com/office/drawing/2014/main" id="{5A8872BC-A070-4F3D-A2EA-43D19D4B7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025" y="5832366"/>
            <a:ext cx="3518617" cy="93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89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0" y="404664"/>
            <a:ext cx="8964488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60077">
            <a:off x="8083026" y="1887997"/>
            <a:ext cx="31527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CuadroTexto"/>
          <p:cNvSpPr txBox="1"/>
          <p:nvPr/>
        </p:nvSpPr>
        <p:spPr>
          <a:xfrm rot="1961355">
            <a:off x="8435485" y="2329559"/>
            <a:ext cx="30481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FF0000"/>
                </a:solidFill>
              </a:rPr>
              <a:t>Reduce the </a:t>
            </a:r>
            <a:r>
              <a:rPr lang="en-US" sz="2600" dirty="0" err="1">
                <a:solidFill>
                  <a:srgbClr val="FF0000"/>
                </a:solidFill>
              </a:rPr>
              <a:t>bkg</a:t>
            </a:r>
            <a:r>
              <a:rPr lang="en-US" sz="2600" dirty="0">
                <a:solidFill>
                  <a:srgbClr val="FF0000"/>
                </a:solidFill>
              </a:rPr>
              <a:t> level </a:t>
            </a: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46" y="4153064"/>
            <a:ext cx="4320480" cy="180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5949368"/>
            <a:ext cx="4402074" cy="28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 rot="19681553">
            <a:off x="738858" y="2403831"/>
            <a:ext cx="34917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solidFill>
                  <a:srgbClr val="FF0000"/>
                </a:solidFill>
              </a:rPr>
              <a:t>Increase the target mass</a:t>
            </a:r>
          </a:p>
          <a:p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1209912" y="2173528"/>
            <a:ext cx="2664296" cy="165618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1343472" y="3757704"/>
            <a:ext cx="48336" cy="753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2351584" y="3109633"/>
            <a:ext cx="48336" cy="753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3359696" y="2500402"/>
            <a:ext cx="48336" cy="753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 rot="19719004">
            <a:off x="1236107" y="3730234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 rot="19719004">
            <a:off x="2225196" y="3077656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 rot="19719004">
            <a:off x="3218423" y="2488531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45 CuadroTexto"/>
          <p:cNvSpPr txBox="1"/>
          <p:nvPr/>
        </p:nvSpPr>
        <p:spPr>
          <a:xfrm rot="2028171">
            <a:off x="8078408" y="2135333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</a:p>
        </p:txBody>
      </p:sp>
      <p:sp>
        <p:nvSpPr>
          <p:cNvPr id="52" name="51 CuadroTexto"/>
          <p:cNvSpPr txBox="1"/>
          <p:nvPr/>
        </p:nvSpPr>
        <p:spPr>
          <a:xfrm rot="2000994">
            <a:off x="9099971" y="2742163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</a:p>
        </p:txBody>
      </p:sp>
      <p:sp>
        <p:nvSpPr>
          <p:cNvPr id="53" name="52 CuadroTexto"/>
          <p:cNvSpPr txBox="1"/>
          <p:nvPr/>
        </p:nvSpPr>
        <p:spPr>
          <a:xfrm rot="2000994">
            <a:off x="10071609" y="3396682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</a:p>
        </p:txBody>
      </p:sp>
      <p:sp>
        <p:nvSpPr>
          <p:cNvPr id="24" name="3 Marcador de número de diapositiva">
            <a:extLst>
              <a:ext uri="{FF2B5EF4-FFF2-40B4-BE49-F238E27FC236}">
                <a16:creationId xmlns:a16="http://schemas.microsoft.com/office/drawing/2014/main" id="{EFB8ABD7-5632-49F2-80C2-E9EEF2F78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    		</a:t>
            </a:r>
            <a:fld id="{132FADFE-3B8F-471C-ABF0-DBC7717ECBBC}" type="slidenum">
              <a:rPr lang="es-ES" b="1" smtClean="0"/>
              <a:pPr algn="l"/>
              <a:t>2</a:t>
            </a:fld>
            <a:endParaRPr lang="es-ES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4F8DFBB-AD5B-45A1-9E5B-B3DBA34551E6}"/>
              </a:ext>
            </a:extLst>
          </p:cNvPr>
          <p:cNvSpPr txBox="1"/>
          <p:nvPr/>
        </p:nvSpPr>
        <p:spPr>
          <a:xfrm>
            <a:off x="-24680" y="1178749"/>
            <a:ext cx="44023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Two fundamental strategies: </a:t>
            </a:r>
          </a:p>
          <a:p>
            <a:endParaRPr lang="en-US" sz="2800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1EB5D62C-A46B-4BFF-9CC4-43E952787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0837" y="3700207"/>
            <a:ext cx="3236280" cy="2753129"/>
          </a:xfrm>
          <a:prstGeom prst="rect">
            <a:avLst/>
          </a:prstGeom>
        </p:spPr>
      </p:pic>
      <p:sp>
        <p:nvSpPr>
          <p:cNvPr id="29" name="1 CuadroTexto">
            <a:extLst>
              <a:ext uri="{FF2B5EF4-FFF2-40B4-BE49-F238E27FC236}">
                <a16:creationId xmlns:a16="http://schemas.microsoft.com/office/drawing/2014/main" id="{C6847F78-6804-4CED-8DED-ADDAA8EB3100}"/>
              </a:ext>
            </a:extLst>
          </p:cNvPr>
          <p:cNvSpPr txBox="1"/>
          <p:nvPr/>
        </p:nvSpPr>
        <p:spPr>
          <a:xfrm>
            <a:off x="1602360" y="-21602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err="1"/>
              <a:t>Rare-event</a:t>
            </a:r>
            <a:r>
              <a:rPr lang="es-ES" sz="3600" b="1" dirty="0"/>
              <a:t> </a:t>
            </a:r>
            <a:r>
              <a:rPr lang="es-ES" sz="3600" b="1" dirty="0" err="1"/>
              <a:t>searches</a:t>
            </a:r>
            <a:r>
              <a:rPr lang="es-ES" sz="3600" b="1" dirty="0"/>
              <a:t>: solar a</a:t>
            </a:r>
            <a:r>
              <a:rPr lang="en-US" sz="3600" b="1" dirty="0" err="1"/>
              <a:t>nd</a:t>
            </a:r>
            <a:r>
              <a:rPr lang="en-US" sz="3600" b="1" dirty="0"/>
              <a:t> SN neutrinos, double-beta decay, Dark Matter particles…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60A8593-93FD-4421-BC5A-544F7A1EDD48}"/>
              </a:ext>
            </a:extLst>
          </p:cNvPr>
          <p:cNvSpPr/>
          <p:nvPr/>
        </p:nvSpPr>
        <p:spPr>
          <a:xfrm>
            <a:off x="7670590" y="1331015"/>
            <a:ext cx="4402074" cy="523526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647981AC-AB17-4549-9453-94D21C1F7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688" y="1081353"/>
            <a:ext cx="8593139" cy="36512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Flecha: a la izquierda y derecha 6">
            <a:extLst>
              <a:ext uri="{FF2B5EF4-FFF2-40B4-BE49-F238E27FC236}">
                <a16:creationId xmlns:a16="http://schemas.microsoft.com/office/drawing/2014/main" id="{00AC158F-3AEB-4858-B509-1EBC45B4A684}"/>
              </a:ext>
            </a:extLst>
          </p:cNvPr>
          <p:cNvSpPr/>
          <p:nvPr/>
        </p:nvSpPr>
        <p:spPr>
          <a:xfrm>
            <a:off x="5249794" y="3351561"/>
            <a:ext cx="1759269" cy="74229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1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19" grpId="0"/>
      <p:bldP spid="25" grpId="0"/>
      <p:bldP spid="26" grpId="0"/>
      <p:bldP spid="46" grpId="0"/>
      <p:bldP spid="52" grpId="0"/>
      <p:bldP spid="53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52E5722-67CA-4F12-B133-42A2AC1AA3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06"/>
          <a:stretch/>
        </p:blipFill>
        <p:spPr>
          <a:xfrm>
            <a:off x="4643500" y="97679"/>
            <a:ext cx="3024336" cy="311529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5E46C20-2A7B-4A2C-A045-B81E6AB6219B}"/>
              </a:ext>
            </a:extLst>
          </p:cNvPr>
          <p:cNvSpPr txBox="1"/>
          <p:nvPr/>
        </p:nvSpPr>
        <p:spPr>
          <a:xfrm>
            <a:off x="139734" y="3140968"/>
            <a:ext cx="120726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XENON, </a:t>
            </a:r>
            <a:r>
              <a:rPr lang="en-US" sz="2000" dirty="0" err="1">
                <a:cs typeface="Arial" panose="020B0604020202020204" pitchFamily="34" charset="0"/>
              </a:rPr>
              <a:t>DarkSide</a:t>
            </a:r>
            <a:r>
              <a:rPr lang="en-US" sz="2000" dirty="0">
                <a:cs typeface="Arial" panose="020B0604020202020204" pitchFamily="34" charset="0"/>
              </a:rPr>
              <a:t>: (α, n) neutrons can produce single scattering nuclear recoils in the ROI for Dark Matter direct searches (i.e. irreducible background)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DUNE: γ-rays emitted in neutron capture reactions can contribute to backgrounds for neutrino–electron scattering and for neutrino–nucleus interactions such as neutrino absorption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0</a:t>
            </a:r>
            <a:r>
              <a:rPr lang="el-GR" sz="2000" dirty="0">
                <a:cs typeface="Arial" panose="020B0604020202020204" pitchFamily="34" charset="0"/>
              </a:rPr>
              <a:t>νββ</a:t>
            </a:r>
            <a:r>
              <a:rPr lang="es-ES" sz="2000" dirty="0">
                <a:cs typeface="Arial" panose="020B0604020202020204" pitchFamily="34" charset="0"/>
              </a:rPr>
              <a:t>: n-capture </a:t>
            </a:r>
            <a:r>
              <a:rPr lang="es-ES" sz="2000" dirty="0" err="1">
                <a:cs typeface="Arial" panose="020B0604020202020204" pitchFamily="34" charset="0"/>
              </a:rPr>
              <a:t>on</a:t>
            </a:r>
            <a:r>
              <a:rPr lang="es-ES" sz="2000" dirty="0">
                <a:cs typeface="Arial" panose="020B0604020202020204" pitchFamily="34" charset="0"/>
              </a:rPr>
              <a:t> Xe-136 (</a:t>
            </a:r>
            <a:r>
              <a:rPr lang="es-ES" dirty="0"/>
              <a:t>4.17 </a:t>
            </a:r>
            <a:r>
              <a:rPr lang="es-ES" dirty="0" err="1"/>
              <a:t>MeV</a:t>
            </a:r>
            <a:r>
              <a:rPr lang="es-ES" dirty="0"/>
              <a:t> </a:t>
            </a:r>
            <a:r>
              <a:rPr lang="el-GR" sz="2000" dirty="0">
                <a:cs typeface="Arial" panose="020B0604020202020204" pitchFamily="34" charset="0"/>
              </a:rPr>
              <a:t>β</a:t>
            </a:r>
            <a:r>
              <a:rPr lang="es-ES" sz="2000" dirty="0">
                <a:cs typeface="Arial" panose="020B0604020202020204" pitchFamily="34" charset="0"/>
              </a:rPr>
              <a:t>-</a:t>
            </a:r>
            <a:r>
              <a:rPr lang="es-ES" sz="2000" dirty="0" err="1">
                <a:cs typeface="Arial" panose="020B0604020202020204" pitchFamily="34" charset="0"/>
              </a:rPr>
              <a:t>decay</a:t>
            </a:r>
            <a:r>
              <a:rPr lang="es-ES" sz="2000" dirty="0">
                <a:cs typeface="Arial" panose="020B0604020202020204" pitchFamily="34" charset="0"/>
              </a:rPr>
              <a:t> </a:t>
            </a:r>
            <a:r>
              <a:rPr lang="es-ES" sz="2000" dirty="0" err="1">
                <a:cs typeface="Arial" panose="020B0604020202020204" pitchFamily="34" charset="0"/>
              </a:rPr>
              <a:t>by</a:t>
            </a:r>
            <a:r>
              <a:rPr lang="es-ES" sz="2000" dirty="0">
                <a:cs typeface="Arial" panose="020B0604020202020204" pitchFamily="34" charset="0"/>
              </a:rPr>
              <a:t> Xe-137)</a:t>
            </a:r>
            <a:endParaRPr lang="en-US" sz="2000" dirty="0">
              <a:cs typeface="Arial" panose="020B0604020202020204" pitchFamily="34" charset="0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JUNO, SNO+: the combination of the prompt n-signal with the delayed capture can mimic the inverse beta decay of antineutrinos on protons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γ-rays can fall in the energy region of interest for nucleon decay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CB3DD09-BE50-4204-A78F-F59DB50D2940}"/>
              </a:ext>
            </a:extLst>
          </p:cNvPr>
          <p:cNvSpPr/>
          <p:nvPr/>
        </p:nvSpPr>
        <p:spPr>
          <a:xfrm>
            <a:off x="623392" y="620688"/>
            <a:ext cx="35617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 the radiogenic neutron production rate from the (α, n) reaction is crucial in many areas of physics!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777C7F2-83E4-4E76-B4F6-DDD64626F305}"/>
              </a:ext>
            </a:extLst>
          </p:cNvPr>
          <p:cNvSpPr txBox="1"/>
          <p:nvPr/>
        </p:nvSpPr>
        <p:spPr>
          <a:xfrm>
            <a:off x="7896200" y="560717"/>
            <a:ext cx="3960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636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(α, n) reaction also plays a significant role in nuclear energy technologies,  as well as in applications such as medical physics!</a:t>
            </a:r>
          </a:p>
          <a:p>
            <a:pPr algn="ctr"/>
            <a:endParaRPr lang="en-US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051C61A0-4C6A-4BC3-B1D4-EE1865BD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520259"/>
            <a:ext cx="12194787" cy="365125"/>
          </a:xfrm>
        </p:spPr>
        <p:txBody>
          <a:bodyPr wrap="square" tIns="0" bIns="0">
            <a:normAutofit/>
          </a:bodyPr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3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568429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044446DD-3E28-423C-98FF-4F554397DA2E}"/>
              </a:ext>
            </a:extLst>
          </p:cNvPr>
          <p:cNvSpPr txBox="1"/>
          <p:nvPr/>
        </p:nvSpPr>
        <p:spPr>
          <a:xfrm>
            <a:off x="1341540" y="5227856"/>
            <a:ext cx="9793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cs typeface="Arial" panose="020B0604020202020204" pitchFamily="34" charset="0"/>
              </a:rPr>
              <a:t>Produces the same neutron yield for all materials and depends only on the concentration of the </a:t>
            </a:r>
            <a:r>
              <a:rPr lang="en-US" sz="2400" dirty="0" err="1">
                <a:cs typeface="Arial" panose="020B0604020202020204" pitchFamily="34" charset="0"/>
              </a:rPr>
              <a:t>fissioning</a:t>
            </a:r>
            <a:r>
              <a:rPr lang="en-US" sz="2400" dirty="0">
                <a:cs typeface="Arial" panose="020B0604020202020204" pitchFamily="34" charset="0"/>
              </a:rPr>
              <a:t> nuclide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1A79DA3-C426-4BAF-A3D2-296F62ED880E}"/>
              </a:ext>
            </a:extLst>
          </p:cNvPr>
          <p:cNvSpPr txBox="1"/>
          <p:nvPr/>
        </p:nvSpPr>
        <p:spPr>
          <a:xfrm>
            <a:off x="13573" y="788366"/>
            <a:ext cx="12164855" cy="1282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Main processes contributing to neutron production:</a:t>
            </a:r>
          </a:p>
          <a:p>
            <a:pPr marL="380990" indent="-380990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400" b="1" dirty="0">
                <a:latin typeface="+mj-lt"/>
                <a:cs typeface="Arial" panose="020B0604020202020204" pitchFamily="34" charset="0"/>
              </a:rPr>
              <a:t>Spallation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reactions from muons in the detector material and surrounding rock</a:t>
            </a:r>
          </a:p>
          <a:p>
            <a:pPr marL="380990" indent="-380990"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n-US" sz="24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CE418472-205E-4D3D-B3D7-180FFBB65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3" y="-32417"/>
            <a:ext cx="478688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latin typeface="+mj-lt"/>
                <a:cs typeface="Arial" panose="020B0604020202020204" pitchFamily="34" charset="0"/>
              </a:rPr>
              <a:t>Neutron production</a:t>
            </a:r>
          </a:p>
        </p:txBody>
      </p:sp>
      <p:sp>
        <p:nvSpPr>
          <p:cNvPr id="16393" name="Rectangle 5">
            <a:extLst>
              <a:ext uri="{FF2B5EF4-FFF2-40B4-BE49-F238E27FC236}">
                <a16:creationId xmlns:a16="http://schemas.microsoft.com/office/drawing/2014/main" id="{4927E681-280E-4DCE-A034-80CFA6BD3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860" y="608179"/>
            <a:ext cx="8593139" cy="36512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3 Marcador de número de diapositiva">
            <a:extLst>
              <a:ext uri="{FF2B5EF4-FFF2-40B4-BE49-F238E27FC236}">
                <a16:creationId xmlns:a16="http://schemas.microsoft.com/office/drawing/2014/main" id="{4B294052-2DE6-4674-B67C-3361B1C3F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2544" y="2761"/>
            <a:ext cx="1193992" cy="304734"/>
          </a:xfrm>
        </p:spPr>
        <p:txBody>
          <a:bodyPr wrap="square" tIns="0" bIns="0">
            <a:normAutofit/>
          </a:bodyPr>
          <a:lstStyle/>
          <a:p>
            <a:r>
              <a:rPr lang="en-US" b="1" i="1" dirty="0"/>
              <a:t>   </a:t>
            </a:r>
            <a:fld id="{132FADFE-3B8F-471C-ABF0-DBC7717ECBBC}" type="slidenum">
              <a:rPr lang="es-ES" b="1" smtClean="0"/>
              <a:pPr/>
              <a:t>4</a:t>
            </a:fld>
            <a:endParaRPr lang="es-ES" b="1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F456CD2B-E9B2-44D2-AC7E-558A07B5E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4406" y="2348880"/>
            <a:ext cx="3280146" cy="2428703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C5D1BF39-267D-4DB4-8D8D-636266C9DC08}"/>
              </a:ext>
            </a:extLst>
          </p:cNvPr>
          <p:cNvSpPr txBox="1"/>
          <p:nvPr/>
        </p:nvSpPr>
        <p:spPr>
          <a:xfrm>
            <a:off x="8915012" y="2903115"/>
            <a:ext cx="1940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>
                <a:cs typeface="Arial" panose="020B0604020202020204" pitchFamily="34" charset="0"/>
              </a:rPr>
              <a:t>Astroparticle</a:t>
            </a:r>
            <a:r>
              <a:rPr lang="fr-FR" sz="1600" dirty="0">
                <a:cs typeface="Arial" panose="020B0604020202020204" pitchFamily="34" charset="0"/>
              </a:rPr>
              <a:t> </a:t>
            </a:r>
            <a:r>
              <a:rPr lang="fr-FR" sz="1600" dirty="0" err="1">
                <a:cs typeface="Arial" panose="020B0604020202020204" pitchFamily="34" charset="0"/>
              </a:rPr>
              <a:t>Physics</a:t>
            </a:r>
            <a:r>
              <a:rPr lang="fr-FR" sz="1600" dirty="0">
                <a:cs typeface="Arial" panose="020B0604020202020204" pitchFamily="34" charset="0"/>
              </a:rPr>
              <a:t> </a:t>
            </a:r>
          </a:p>
          <a:p>
            <a:r>
              <a:rPr lang="fr-FR" sz="1600" dirty="0">
                <a:cs typeface="Arial" panose="020B0604020202020204" pitchFamily="34" charset="0"/>
              </a:rPr>
              <a:t>22 (2004) 313–322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55859C6-0ECD-4043-8C95-FAA60BEAD2D6}"/>
              </a:ext>
            </a:extLst>
          </p:cNvPr>
          <p:cNvSpPr txBox="1"/>
          <p:nvPr/>
        </p:nvSpPr>
        <p:spPr>
          <a:xfrm>
            <a:off x="9214632" y="2430925"/>
            <a:ext cx="1424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cs typeface="Arial" panose="020B0604020202020204" pitchFamily="34" charset="0"/>
              </a:rPr>
              <a:t>Watt spectrum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9BB17880-FF15-47EE-9C77-42494284D97B}"/>
              </a:ext>
            </a:extLst>
          </p:cNvPr>
          <p:cNvSpPr txBox="1"/>
          <p:nvPr/>
        </p:nvSpPr>
        <p:spPr>
          <a:xfrm>
            <a:off x="555961" y="4172307"/>
            <a:ext cx="3378057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cs typeface="Arial" panose="020B0604020202020204" pitchFamily="34" charset="0"/>
              </a:rPr>
              <a:t>0.52 neutrons/year/g /ppm(</a:t>
            </a:r>
            <a:r>
              <a:rPr lang="en-US" sz="1867" baseline="30000" dirty="0">
                <a:cs typeface="Arial" panose="020B0604020202020204" pitchFamily="34" charset="0"/>
              </a:rPr>
              <a:t>238</a:t>
            </a:r>
            <a:r>
              <a:rPr lang="en-US" sz="1867" dirty="0">
                <a:cs typeface="Arial" panose="020B0604020202020204" pitchFamily="34" charset="0"/>
              </a:rPr>
              <a:t>U)</a:t>
            </a:r>
          </a:p>
          <a:p>
            <a:r>
              <a:rPr lang="en-US" sz="1867" dirty="0">
                <a:cs typeface="Arial" panose="020B0604020202020204" pitchFamily="34" charset="0"/>
              </a:rPr>
              <a:t>2.4 ± 0.2    n/fission</a:t>
            </a:r>
          </a:p>
          <a:p>
            <a:endParaRPr lang="en-US" sz="18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B3DF395-B0D6-40A7-A5A1-78B15BC6A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528" y="2502733"/>
            <a:ext cx="2109163" cy="177713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498373F-9CC5-41A0-910E-36982020DDBD}"/>
              </a:ext>
            </a:extLst>
          </p:cNvPr>
          <p:cNvSpPr txBox="1"/>
          <p:nvPr/>
        </p:nvSpPr>
        <p:spPr>
          <a:xfrm>
            <a:off x="13572" y="1753871"/>
            <a:ext cx="1214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400" b="1" dirty="0">
                <a:cs typeface="Arial" panose="020B0604020202020204" pitchFamily="34" charset="0"/>
              </a:rPr>
              <a:t>Spontaneous fission</a:t>
            </a:r>
            <a:r>
              <a:rPr lang="en-US" sz="2400" dirty="0">
                <a:cs typeface="Arial" panose="020B0604020202020204" pitchFamily="34" charset="0"/>
              </a:rPr>
              <a:t>: mainly from </a:t>
            </a:r>
            <a:r>
              <a:rPr lang="en-US" sz="2400" baseline="30000" dirty="0">
                <a:cs typeface="Arial" panose="020B0604020202020204" pitchFamily="34" charset="0"/>
              </a:rPr>
              <a:t>238</a:t>
            </a:r>
            <a:r>
              <a:rPr lang="en-US" sz="2400" dirty="0">
                <a:cs typeface="Arial" panose="020B0604020202020204" pitchFamily="34" charset="0"/>
              </a:rPr>
              <a:t>U, probability of about 5x10</a:t>
            </a:r>
            <a:r>
              <a:rPr lang="en-US" sz="2400" baseline="30000" dirty="0">
                <a:cs typeface="Arial" panose="020B0604020202020204" pitchFamily="34" charset="0"/>
              </a:rPr>
              <a:t>-7</a:t>
            </a:r>
            <a:r>
              <a:rPr lang="en-US" sz="2400" dirty="0">
                <a:cs typeface="Arial" panose="020B0604020202020204" pitchFamily="34" charset="0"/>
              </a:rPr>
              <a:t>/U-238 decay                           (Dominant in high Z materials)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5E9F36-5B67-4B23-B225-9EC654C929A6}"/>
              </a:ext>
            </a:extLst>
          </p:cNvPr>
          <p:cNvSpPr txBox="1"/>
          <p:nvPr/>
        </p:nvSpPr>
        <p:spPr>
          <a:xfrm>
            <a:off x="39374" y="5060405"/>
            <a:ext cx="12147162" cy="93358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80990" indent="-380990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th-TH" sz="2400" b="1" dirty="0">
                <a:cs typeface="Arial" panose="020B0604020202020204" pitchFamily="34" charset="0"/>
              </a:rPr>
              <a:t>(</a:t>
            </a:r>
            <a:r>
              <a:rPr lang="el-GR" sz="2400" b="1" dirty="0">
                <a:cs typeface="Arial" panose="020B0604020202020204" pitchFamily="34" charset="0"/>
              </a:rPr>
              <a:t>α, </a:t>
            </a:r>
            <a:r>
              <a:rPr lang="en-US" sz="2400" b="1" dirty="0">
                <a:cs typeface="Arial" panose="020B0604020202020204" pitchFamily="34" charset="0"/>
              </a:rPr>
              <a:t>n) </a:t>
            </a:r>
            <a:r>
              <a:rPr lang="en-US" sz="2400" dirty="0">
                <a:cs typeface="Arial" panose="020B0604020202020204" pitchFamily="34" charset="0"/>
              </a:rPr>
              <a:t>reactions: Generally is dominant source for low Z-materials </a:t>
            </a:r>
          </a:p>
          <a:p>
            <a:pPr>
              <a:spcAft>
                <a:spcPts val="800"/>
              </a:spcAft>
            </a:pPr>
            <a:r>
              <a:rPr lang="en-US" sz="2400" dirty="0">
                <a:cs typeface="Arial" panose="020B0604020202020204" pitchFamily="34" charset="0"/>
              </a:rPr>
              <a:t>      (probability &gt;10</a:t>
            </a:r>
            <a:r>
              <a:rPr lang="en-US" sz="2400" baseline="30000" dirty="0">
                <a:cs typeface="Arial" panose="020B0604020202020204" pitchFamily="34" charset="0"/>
              </a:rPr>
              <a:t>-4 </a:t>
            </a:r>
            <a:r>
              <a:rPr lang="en-US" sz="2400" dirty="0">
                <a:cs typeface="Arial" panose="020B0604020202020204" pitchFamily="34" charset="0"/>
              </a:rPr>
              <a:t>/ </a:t>
            </a:r>
            <a:r>
              <a:rPr lang="el-GR" sz="2400" dirty="0">
                <a:cs typeface="Arial" panose="020B0604020202020204" pitchFamily="34" charset="0"/>
              </a:rPr>
              <a:t>α</a:t>
            </a:r>
            <a:r>
              <a:rPr lang="es-ES" sz="2400" dirty="0">
                <a:cs typeface="Arial" panose="020B0604020202020204" pitchFamily="34" charset="0"/>
              </a:rPr>
              <a:t>-</a:t>
            </a:r>
            <a:r>
              <a:rPr lang="en-US" sz="2400" dirty="0">
                <a:cs typeface="Arial" panose="020B0604020202020204" pitchFamily="34" charset="0"/>
              </a:rPr>
              <a:t>decay)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5213A27-0DAF-43EA-A6FD-D0F9583A8128}"/>
              </a:ext>
            </a:extLst>
          </p:cNvPr>
          <p:cNvSpPr txBox="1"/>
          <p:nvPr/>
        </p:nvSpPr>
        <p:spPr>
          <a:xfrm>
            <a:off x="4270806" y="5720003"/>
            <a:ext cx="7369810" cy="93358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956709" lvl="3" indent="-478355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Depends on the </a:t>
            </a:r>
            <a:r>
              <a:rPr lang="en-US" sz="2400" b="1" i="1" u="sng" dirty="0">
                <a:solidFill>
                  <a:srgbClr val="3636F6"/>
                </a:solidFill>
                <a:cs typeface="Arial" panose="020B0604020202020204" pitchFamily="34" charset="0"/>
              </a:rPr>
              <a:t>alpha energy </a:t>
            </a:r>
            <a:r>
              <a:rPr lang="en-US" sz="2400" dirty="0">
                <a:cs typeface="Arial" panose="020B0604020202020204" pitchFamily="34" charset="0"/>
              </a:rPr>
              <a:t>and </a:t>
            </a:r>
            <a:r>
              <a:rPr lang="en-US" sz="2400" b="1" i="1" u="sng" dirty="0">
                <a:solidFill>
                  <a:srgbClr val="3636F6"/>
                </a:solidFill>
                <a:cs typeface="Arial" panose="020B0604020202020204" pitchFamily="34" charset="0"/>
              </a:rPr>
              <a:t>on the target</a:t>
            </a:r>
          </a:p>
          <a:p>
            <a:pPr marL="956709" lvl="3" indent="-478355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Broad neutron </a:t>
            </a:r>
            <a:r>
              <a:rPr lang="en-US" sz="2400" b="1" i="1" u="sng" dirty="0">
                <a:solidFill>
                  <a:srgbClr val="3636F6"/>
                </a:solidFill>
                <a:cs typeface="Arial" panose="020B0604020202020204" pitchFamily="34" charset="0"/>
              </a:rPr>
              <a:t>energy spectrum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172B53CE-99B7-4C94-858F-0F6702713DD0}"/>
              </a:ext>
            </a:extLst>
          </p:cNvPr>
          <p:cNvSpPr/>
          <p:nvPr/>
        </p:nvSpPr>
        <p:spPr>
          <a:xfrm>
            <a:off x="13571" y="4980712"/>
            <a:ext cx="12178428" cy="1833080"/>
          </a:xfrm>
          <a:prstGeom prst="rect">
            <a:avLst/>
          </a:prstGeom>
          <a:noFill/>
          <a:ln w="730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6" name="Picture 7" descr="Immagine del profilo attuale">
            <a:extLst>
              <a:ext uri="{FF2B5EF4-FFF2-40B4-BE49-F238E27FC236}">
                <a16:creationId xmlns:a16="http://schemas.microsoft.com/office/drawing/2014/main" id="{F498C686-0C1A-4730-8DF1-546782A3EF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51" r="12479" b="26215"/>
          <a:stretch/>
        </p:blipFill>
        <p:spPr bwMode="auto">
          <a:xfrm>
            <a:off x="999527" y="5897252"/>
            <a:ext cx="1456666" cy="84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6CD32CF-E707-4A3C-B9ED-CA3BEE0373C0}"/>
              </a:ext>
            </a:extLst>
          </p:cNvPr>
          <p:cNvSpPr txBox="1"/>
          <p:nvPr/>
        </p:nvSpPr>
        <p:spPr>
          <a:xfrm>
            <a:off x="71946" y="5096070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967682-668F-457D-98F2-EABFFD7070BD}"/>
              </a:ext>
            </a:extLst>
          </p:cNvPr>
          <p:cNvSpPr txBox="1"/>
          <p:nvPr/>
        </p:nvSpPr>
        <p:spPr>
          <a:xfrm>
            <a:off x="3602288" y="2664561"/>
            <a:ext cx="39727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Typical multiplicity: ≈ 2 neutrons/fission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Energy spectrum well known</a:t>
            </a:r>
          </a:p>
        </p:txBody>
      </p:sp>
    </p:spTree>
    <p:extLst>
      <p:ext uri="{BB962C8B-B14F-4D97-AF65-F5344CB8AC3E}">
        <p14:creationId xmlns:p14="http://schemas.microsoft.com/office/powerpoint/2010/main" val="116679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  <p:bldP spid="22" grpId="0"/>
      <p:bldP spid="23" grpId="0"/>
      <p:bldP spid="6" grpId="0"/>
      <p:bldP spid="7" grpId="0" animBg="1"/>
      <p:bldP spid="25" grpId="0" animBg="1"/>
      <p:bldP spid="27" grpId="0" animBg="1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AD5B35-C34E-4A5E-8AB4-D497EE303795}"/>
              </a:ext>
            </a:extLst>
          </p:cNvPr>
          <p:cNvSpPr txBox="1"/>
          <p:nvPr/>
        </p:nvSpPr>
        <p:spPr>
          <a:xfrm>
            <a:off x="2351584" y="2564904"/>
            <a:ext cx="77712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+mj-lt"/>
              </a:rPr>
              <a:t>… where were we just a few years ago?</a:t>
            </a:r>
          </a:p>
          <a:p>
            <a:endParaRPr lang="en-US" sz="3600" b="1" dirty="0">
              <a:latin typeface="+mj-lt"/>
            </a:endParaRPr>
          </a:p>
        </p:txBody>
      </p:sp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81A16F2E-1144-41E1-989D-AC1FB44AF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5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630523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4000" y="404664"/>
            <a:ext cx="8964488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3 Marcador de número de diapositiva">
            <a:extLst>
              <a:ext uri="{FF2B5EF4-FFF2-40B4-BE49-F238E27FC236}">
                <a16:creationId xmlns:a16="http://schemas.microsoft.com/office/drawing/2014/main" id="{EFB8ABD7-5632-49F2-80C2-E9EEF2F78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    		</a:t>
            </a:r>
            <a:fld id="{132FADFE-3B8F-471C-ABF0-DBC7717ECBBC}" type="slidenum">
              <a:rPr lang="es-ES" b="1" smtClean="0"/>
              <a:pPr algn="l"/>
              <a:t>6</a:t>
            </a:fld>
            <a:endParaRPr lang="es-ES" b="1" dirty="0"/>
          </a:p>
        </p:txBody>
      </p:sp>
      <p:sp>
        <p:nvSpPr>
          <p:cNvPr id="29" name="1 CuadroTexto">
            <a:extLst>
              <a:ext uri="{FF2B5EF4-FFF2-40B4-BE49-F238E27FC236}">
                <a16:creationId xmlns:a16="http://schemas.microsoft.com/office/drawing/2014/main" id="{C6847F78-6804-4CED-8DED-ADDAA8EB3100}"/>
              </a:ext>
            </a:extLst>
          </p:cNvPr>
          <p:cNvSpPr txBox="1"/>
          <p:nvPr/>
        </p:nvSpPr>
        <p:spPr>
          <a:xfrm>
            <a:off x="802308" y="28852"/>
            <a:ext cx="10407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From a DM paper of the last decade 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647981AC-AB17-4549-9453-94D21C1F7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6017" y="692216"/>
            <a:ext cx="9888149" cy="45719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FD14C1-76E1-416B-9019-6924C4F0E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753" y="934871"/>
            <a:ext cx="8602275" cy="10764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EE52DED-42C8-4B88-9542-3A80C5725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2277605"/>
            <a:ext cx="6668431" cy="21910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4E4804B-F2CA-4778-ABA1-77EDE42DE010}"/>
              </a:ext>
            </a:extLst>
          </p:cNvPr>
          <p:cNvSpPr txBox="1"/>
          <p:nvPr/>
        </p:nvSpPr>
        <p:spPr>
          <a:xfrm>
            <a:off x="2416940" y="6106510"/>
            <a:ext cx="7507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magnitude of agreement (±17%) is standard for a SOURCES 4A calculation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C0191AA-CD0B-496C-8A8A-45E7EC300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790" y="2532362"/>
            <a:ext cx="4104169" cy="312548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87ADB35-1C18-442E-B9BA-D4ED4801EF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214" y="2500535"/>
            <a:ext cx="5266875" cy="278191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1065DD4-9CB7-45E5-A089-7982829F3D13}"/>
              </a:ext>
            </a:extLst>
          </p:cNvPr>
          <p:cNvSpPr/>
          <p:nvPr/>
        </p:nvSpPr>
        <p:spPr>
          <a:xfrm>
            <a:off x="1199456" y="934871"/>
            <a:ext cx="8964488" cy="10940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99F1ED47-F6A1-4C9B-A548-D7E3614325BC}"/>
              </a:ext>
            </a:extLst>
          </p:cNvPr>
          <p:cNvCxnSpPr>
            <a:cxnSpLocks/>
          </p:cNvCxnSpPr>
          <p:nvPr/>
        </p:nvCxnSpPr>
        <p:spPr>
          <a:xfrm>
            <a:off x="5134371" y="4509120"/>
            <a:ext cx="427399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98A27A8-0A72-4518-A51D-C5E3154285C4}"/>
              </a:ext>
            </a:extLst>
          </p:cNvPr>
          <p:cNvCxnSpPr>
            <a:cxnSpLocks/>
          </p:cNvCxnSpPr>
          <p:nvPr/>
        </p:nvCxnSpPr>
        <p:spPr>
          <a:xfrm>
            <a:off x="1991544" y="1196752"/>
            <a:ext cx="813648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2ABF486E-39D3-4CB5-B7FE-0662EBE5D1E8}"/>
              </a:ext>
            </a:extLst>
          </p:cNvPr>
          <p:cNvCxnSpPr>
            <a:cxnSpLocks/>
          </p:cNvCxnSpPr>
          <p:nvPr/>
        </p:nvCxnSpPr>
        <p:spPr>
          <a:xfrm>
            <a:off x="1524000" y="1484784"/>
            <a:ext cx="147565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798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60148CC-5103-4A76-B9CE-71B7EEEB4250}"/>
              </a:ext>
            </a:extLst>
          </p:cNvPr>
          <p:cNvSpPr/>
          <p:nvPr/>
        </p:nvSpPr>
        <p:spPr>
          <a:xfrm>
            <a:off x="119336" y="129353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40BA621-B880-4DEA-9584-356238028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4469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AD5B35-C34E-4A5E-8AB4-D497EE303795}"/>
              </a:ext>
            </a:extLst>
          </p:cNvPr>
          <p:cNvSpPr txBox="1"/>
          <p:nvPr/>
        </p:nvSpPr>
        <p:spPr>
          <a:xfrm>
            <a:off x="2207568" y="22701"/>
            <a:ext cx="7383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What does this ±17% actually tell us?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81A16F2E-1144-41E1-989D-AC1FB44AF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7</a:t>
            </a:fld>
            <a:endParaRPr lang="es-E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A0216761-5F28-415F-95EA-DE4F7088BBDD}"/>
                  </a:ext>
                </a:extLst>
              </p:cNvPr>
              <p:cNvSpPr/>
              <p:nvPr/>
            </p:nvSpPr>
            <p:spPr>
              <a:xfrm>
                <a:off x="0" y="741202"/>
                <a:ext cx="12191999" cy="5713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The ±17% is taken as a systematic uncertainty on the neutron production calculation and propagated to the radiogenic neutron background.</a:t>
                </a:r>
              </a:p>
              <a:p>
                <a:pPr algn="ctr"/>
                <a:endParaRPr lang="en-US" sz="2400" dirty="0"/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It originates from one specific benchmark, but is used as a generic uncertainty for all materials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It does not establish the uncertainty of an (α,n) prediction for an arbitrary material</a:t>
                </a: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It quantifies the agreement in the total neutron yield (i.e. the normalization)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Same yield does not imply same spectrum</a:t>
                </a:r>
              </a:p>
              <a:p>
                <a:endParaRPr lang="en-US" dirty="0"/>
              </a:p>
              <a:p>
                <a:r>
                  <a:rPr lang="es-ES" dirty="0"/>
                  <a:t>			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s-ES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bSup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s-E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US" sz="2400" dirty="0"/>
              </a:p>
              <a:p>
                <a:endParaRPr lang="en-US" dirty="0"/>
              </a:p>
              <a:p>
                <a:r>
                  <a:rPr lang="en-US" dirty="0"/>
                  <a:t>				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2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5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Sup>
                          <m:sSubSupPr>
                            <m:ctrlPr>
                              <a:rPr lang="es-ES" sz="25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s-ES" sz="25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s-ES" sz="25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s-ES" sz="2500" i="1"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bSup>
                      </m:num>
                      <m:den>
                        <m:r>
                          <a:rPr lang="es-ES" sz="25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s-ES" sz="25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5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s-ES" sz="25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  <m:r>
                      <a:rPr lang="es-ES" sz="2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s-ES" sz="25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25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500" i="1">
                            <a:latin typeface="Cambria Math" panose="02040503050406030204" pitchFamily="18" charset="0"/>
                          </a:rPr>
                          <m:t>𝑑</m:t>
                        </m:r>
                        <m:sSubSup>
                          <m:sSubSupPr>
                            <m:ctrlPr>
                              <a:rPr lang="es-ES" sz="25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s-ES" sz="25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s-ES" sz="25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s-ES" sz="25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s-ES" sz="25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s-ES" sz="25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num>
                      <m:den>
                        <m:r>
                          <a:rPr lang="es-ES" sz="25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s-ES" sz="25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s-ES" sz="25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sz="2500" dirty="0"/>
              </a:p>
              <a:p>
                <a:pPr>
                  <a:spcAft>
                    <a:spcPts val="600"/>
                  </a:spcAft>
                </a:pPr>
                <a:endParaRPr lang="en-US" dirty="0"/>
              </a:p>
              <a:p>
                <a:pPr algn="ctr">
                  <a:spcAft>
                    <a:spcPts val="600"/>
                  </a:spcAft>
                </a:pPr>
                <a:r>
                  <a:rPr lang="en-US" sz="2400" dirty="0"/>
                  <a:t>Even with the correct total yield, an incorrect neutron spectrum can lead to an incorrect background prediction</a:t>
                </a:r>
              </a:p>
            </p:txBody>
          </p:sp>
        </mc:Choice>
        <mc:Fallback xmlns="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A0216761-5F28-415F-95EA-DE4F7088BB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41202"/>
                <a:ext cx="12191999" cy="5713295"/>
              </a:xfrm>
              <a:prstGeom prst="rect">
                <a:avLst/>
              </a:prstGeom>
              <a:blipFill>
                <a:blip r:embed="rId2"/>
                <a:stretch>
                  <a:fillRect l="-650" t="-854" r="-350" b="-1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1937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AD5B35-C34E-4A5E-8AB4-D497EE303795}"/>
              </a:ext>
            </a:extLst>
          </p:cNvPr>
          <p:cNvSpPr txBox="1"/>
          <p:nvPr/>
        </p:nvSpPr>
        <p:spPr>
          <a:xfrm>
            <a:off x="335360" y="188640"/>
            <a:ext cx="718555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+mj-lt"/>
              </a:rPr>
              <a:t>So… </a:t>
            </a:r>
          </a:p>
          <a:p>
            <a:endParaRPr lang="en-US" sz="3600" b="1" dirty="0">
              <a:latin typeface="+mj-lt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>
                <a:latin typeface="+mj-lt"/>
              </a:rPr>
              <a:t>How do we calculate (α,n) yield? </a:t>
            </a:r>
          </a:p>
          <a:p>
            <a:endParaRPr lang="en-US" sz="3600" b="1" dirty="0">
              <a:latin typeface="+mj-lt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s-ES" sz="3600" b="1" dirty="0" err="1">
                <a:latin typeface="+mj-lt"/>
              </a:rPr>
              <a:t>What</a:t>
            </a:r>
            <a:r>
              <a:rPr lang="es-ES" sz="3600" b="1" dirty="0">
                <a:latin typeface="+mj-lt"/>
              </a:rPr>
              <a:t> determines </a:t>
            </a:r>
            <a:r>
              <a:rPr lang="es-ES" sz="3600" b="1" dirty="0" err="1">
                <a:latin typeface="+mj-lt"/>
              </a:rPr>
              <a:t>its</a:t>
            </a:r>
            <a:r>
              <a:rPr lang="es-ES" sz="3600" b="1" dirty="0">
                <a:latin typeface="+mj-lt"/>
              </a:rPr>
              <a:t> </a:t>
            </a:r>
            <a:r>
              <a:rPr lang="es-ES" sz="3600" b="1" dirty="0" err="1">
                <a:latin typeface="+mj-lt"/>
              </a:rPr>
              <a:t>uncertainty</a:t>
            </a:r>
            <a:r>
              <a:rPr lang="es-ES" sz="3600" b="1" dirty="0">
                <a:latin typeface="+mj-lt"/>
              </a:rPr>
              <a:t>?</a:t>
            </a:r>
            <a:endParaRPr lang="en-US" sz="36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81A16F2E-1144-41E1-989D-AC1FB44AF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8</a:t>
            </a:fld>
            <a:endParaRPr lang="es-ES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7A2AD5C-96D6-43E7-AACC-8437D84673B3}"/>
              </a:ext>
            </a:extLst>
          </p:cNvPr>
          <p:cNvSpPr txBox="1"/>
          <p:nvPr/>
        </p:nvSpPr>
        <p:spPr>
          <a:xfrm>
            <a:off x="1271464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C0E24359-D4C7-4EC1-B7B7-222FA6BA4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980" y="4288512"/>
            <a:ext cx="4675829" cy="918467"/>
          </a:xfrm>
          <a:prstGeom prst="rect">
            <a:avLst/>
          </a:prstGeom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5D59AAC9-7C97-4318-AD52-65761B63E556}"/>
              </a:ext>
            </a:extLst>
          </p:cNvPr>
          <p:cNvSpPr/>
          <p:nvPr/>
        </p:nvSpPr>
        <p:spPr>
          <a:xfrm>
            <a:off x="5591944" y="4114776"/>
            <a:ext cx="5184576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endParaRPr lang="en-US" sz="20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52CE6C7C-6009-45D6-A454-BB777DCE774D}"/>
              </a:ext>
            </a:extLst>
          </p:cNvPr>
          <p:cNvSpPr/>
          <p:nvPr/>
        </p:nvSpPr>
        <p:spPr>
          <a:xfrm>
            <a:off x="5591944" y="4462248"/>
            <a:ext cx="3291840" cy="2926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endParaRPr lang="en-US" sz="20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50A781C9-6284-4354-9E7B-BD24D4FB6D42}"/>
              </a:ext>
            </a:extLst>
          </p:cNvPr>
          <p:cNvSpPr/>
          <p:nvPr/>
        </p:nvSpPr>
        <p:spPr>
          <a:xfrm>
            <a:off x="6960096" y="4809720"/>
            <a:ext cx="4480560" cy="2926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endParaRPr lang="en-US" sz="20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EAEB9E89-E3F7-4E4D-B858-C24262AC1268}"/>
              </a:ext>
            </a:extLst>
          </p:cNvPr>
          <p:cNvSpPr/>
          <p:nvPr/>
        </p:nvSpPr>
        <p:spPr>
          <a:xfrm>
            <a:off x="5591944" y="5157192"/>
            <a:ext cx="6217920" cy="2926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endParaRPr lang="en-US" sz="20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49CC10C-D436-4E66-A432-5A763A80F708}"/>
              </a:ext>
            </a:extLst>
          </p:cNvPr>
          <p:cNvSpPr txBox="1"/>
          <p:nvPr/>
        </p:nvSpPr>
        <p:spPr>
          <a:xfrm>
            <a:off x="5591944" y="3573016"/>
            <a:ext cx="63123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err="1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i</a:t>
            </a:r>
            <a:r>
              <a:rPr lang="en-US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 = detector component or material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j = alpha-emitting radionuclide or sub-chain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mᵢ = mass of the component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Aᵢⱼ = activity concentration in that component (</a:t>
            </a:r>
            <a:r>
              <a:rPr lang="en-US" dirty="0">
                <a:solidFill>
                  <a:srgbClr val="000000"/>
                </a:solidFill>
                <a:ea typeface="Arial" pitchFamily="34" charset="-122"/>
                <a:cs typeface="Arial" pitchFamily="34" charset="-120"/>
                <a:sym typeface="Symbol" panose="05050102010706020507" pitchFamily="18" charset="2"/>
              </a:rPr>
              <a:t> </a:t>
            </a:r>
            <a:r>
              <a:rPr lang="en-US" i="1" dirty="0">
                <a:solidFill>
                  <a:srgbClr val="000000"/>
                </a:solidFill>
                <a:ea typeface="Arial" pitchFamily="34" charset="-122"/>
                <a:cs typeface="Arial" pitchFamily="34" charset="-120"/>
                <a:sym typeface="Symbol" panose="05050102010706020507" pitchFamily="18" charset="2"/>
              </a:rPr>
              <a:t>Material assay</a:t>
            </a:r>
            <a:r>
              <a:rPr lang="en-US" dirty="0">
                <a:solidFill>
                  <a:srgbClr val="000000"/>
                </a:solidFill>
                <a:ea typeface="Arial" pitchFamily="34" charset="-122"/>
                <a:cs typeface="Arial" pitchFamily="34" charset="-120"/>
                <a:sym typeface="Symbol" panose="05050102010706020507" pitchFamily="18" charset="2"/>
              </a:rPr>
              <a:t>)</a:t>
            </a:r>
            <a:endParaRPr lang="en-US" dirty="0">
              <a:solidFill>
                <a:srgbClr val="000000"/>
              </a:solidFill>
              <a:ea typeface="Arial" pitchFamily="34" charset="-122"/>
              <a:cs typeface="Arial" pitchFamily="34" charset="-120"/>
            </a:endParaRP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Yᵢⱼ = neutron yield per decay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753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860148CC-5103-4A76-B9CE-71B7EEEB4250}"/>
                  </a:ext>
                </a:extLst>
              </p:cNvPr>
              <p:cNvSpPr/>
              <p:nvPr/>
            </p:nvSpPr>
            <p:spPr>
              <a:xfrm>
                <a:off x="119336" y="1293539"/>
                <a:ext cx="12192000" cy="16212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Neutron Yield ∝ </a:t>
                </a:r>
                <a14:m>
                  <m:oMath xmlns:m="http://schemas.openxmlformats.org/officeDocument/2006/math">
                    <m:r>
                      <a:rPr lang="es-ES" sz="2800" b="1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s-ES" sz="28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     activity in the material   </a:t>
                </a:r>
                <a:r>
                  <a:rPr lang="en-US" b="1" dirty="0"/>
                  <a:t>×  …..</a:t>
                </a:r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Activity assay:</a:t>
                </a:r>
              </a:p>
              <a:p>
                <a:r>
                  <a:rPr lang="en-US" dirty="0"/>
                  <a:t>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860148CC-5103-4A76-B9CE-71B7EEEB42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1293539"/>
                <a:ext cx="12192000" cy="1621278"/>
              </a:xfrm>
              <a:prstGeom prst="rect">
                <a:avLst/>
              </a:prstGeom>
              <a:blipFill>
                <a:blip r:embed="rId2"/>
                <a:stretch>
                  <a:fillRect l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5">
            <a:extLst>
              <a:ext uri="{FF2B5EF4-FFF2-40B4-BE49-F238E27FC236}">
                <a16:creationId xmlns:a16="http://schemas.microsoft.com/office/drawing/2014/main" id="{D40BA621-B880-4DEA-9584-356238028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4469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AD5B35-C34E-4A5E-8AB4-D497EE303795}"/>
              </a:ext>
            </a:extLst>
          </p:cNvPr>
          <p:cNvSpPr txBox="1"/>
          <p:nvPr/>
        </p:nvSpPr>
        <p:spPr>
          <a:xfrm>
            <a:off x="2567608" y="35923"/>
            <a:ext cx="6531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How do we calculate (α,n) yield?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53DE32-30FD-4EDC-9C5C-43731115C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544" y="1349651"/>
            <a:ext cx="323895" cy="495369"/>
          </a:xfrm>
          <a:prstGeom prst="rect">
            <a:avLst/>
          </a:prstGeom>
        </p:spPr>
      </p:pic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81A16F2E-1144-41E1-989D-AC1FB44AF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9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877094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60686" y="1477814"/>
            <a:ext cx="95073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/>
              <a:t>chemical, artificial or natural processes (e.g. dissolution into groundwater) can remove one or more members of the chain.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524000" y="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Disequilibrium in natural decay chains</a:t>
            </a:r>
            <a:endParaRPr lang="en-US" sz="36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91344" y="769928"/>
            <a:ext cx="10476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Equilibrium in the decay series </a:t>
            </a:r>
            <a:r>
              <a:rPr lang="en-US" sz="2000" b="1" i="1" dirty="0"/>
              <a:t>is rarely maintained </a:t>
            </a:r>
            <a:r>
              <a:rPr lang="en-US" sz="2000" dirty="0"/>
              <a:t>in most surface and near-surface geological environments, as a result of physical or chemical processes: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775521" y="3068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3 Marcador de número de diapositiva">
            <a:extLst>
              <a:ext uri="{FF2B5EF4-FFF2-40B4-BE49-F238E27FC236}">
                <a16:creationId xmlns:a16="http://schemas.microsoft.com/office/drawing/2014/main" id="{89E97226-9399-4A97-B225-C99379ADE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10</a:t>
            </a:fld>
            <a:endParaRPr lang="es-ES" b="1" dirty="0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8AA78655-1EBC-4DCC-9454-098C610C1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860" y="608179"/>
            <a:ext cx="8593139" cy="36512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627756-983B-4965-B548-C88EF4E81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54" y="2574196"/>
            <a:ext cx="4773164" cy="289140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330EC51-B615-41D8-AC3F-BA8C7927F5BF}"/>
              </a:ext>
            </a:extLst>
          </p:cNvPr>
          <p:cNvSpPr txBox="1"/>
          <p:nvPr/>
        </p:nvSpPr>
        <p:spPr>
          <a:xfrm>
            <a:off x="1991544" y="2348880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Ra-226 enrichment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C2154B2-8463-4D6C-B256-37AD17A44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952" y="2574196"/>
            <a:ext cx="4833514" cy="283168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70DAEB9C-ABD9-4E51-AA72-8181929C5E5F}"/>
              </a:ext>
            </a:extLst>
          </p:cNvPr>
          <p:cNvSpPr txBox="1"/>
          <p:nvPr/>
        </p:nvSpPr>
        <p:spPr>
          <a:xfrm>
            <a:off x="7189618" y="2348880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Pb-210 enrichment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39BEB0B-0D9B-47A1-B767-2B94D7B08EA4}"/>
              </a:ext>
            </a:extLst>
          </p:cNvPr>
          <p:cNvSpPr txBox="1"/>
          <p:nvPr/>
        </p:nvSpPr>
        <p:spPr>
          <a:xfrm>
            <a:off x="1177177" y="5684808"/>
            <a:ext cx="9837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Because Ra-226 and Pb-210 are long-lived, any chemical break in the chain persists for timescales much longer than those relevant to an experiment</a:t>
            </a:r>
          </a:p>
          <a:p>
            <a:pPr algn="ctr"/>
            <a:endParaRPr lang="en-US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741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4800" y="584567"/>
            <a:ext cx="7506400" cy="367990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1"/>
          <p:cNvSpPr/>
          <p:nvPr/>
        </p:nvSpPr>
        <p:spPr>
          <a:xfrm>
            <a:off x="5310000" y="447067"/>
            <a:ext cx="1216400" cy="425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40" name="Google Shape;140;p21"/>
          <p:cNvSpPr/>
          <p:nvPr/>
        </p:nvSpPr>
        <p:spPr>
          <a:xfrm>
            <a:off x="2363600" y="2783867"/>
            <a:ext cx="1216400" cy="425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41" name="Google Shape;141;p21"/>
          <p:cNvSpPr/>
          <p:nvPr/>
        </p:nvSpPr>
        <p:spPr>
          <a:xfrm>
            <a:off x="8459600" y="2682267"/>
            <a:ext cx="1736400" cy="524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l"/>
            <a:r>
              <a:rPr lang="it" b="1" u="sng">
                <a:solidFill>
                  <a:srgbClr val="0000FF"/>
                </a:solidFill>
              </a:rPr>
              <a:t>Equilibrium in the U-238 chain</a:t>
            </a:r>
            <a:endParaRPr b="1" u="sng"/>
          </a:p>
        </p:txBody>
      </p:sp>
      <p:sp>
        <p:nvSpPr>
          <p:cNvPr id="137" name="Google Shape;137;p21"/>
          <p:cNvSpPr txBox="1"/>
          <p:nvPr/>
        </p:nvSpPr>
        <p:spPr>
          <a:xfrm>
            <a:off x="479376" y="1950247"/>
            <a:ext cx="27688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it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BREAKING OF THE SECULAR EQUILIBRIUM AT </a:t>
            </a:r>
            <a:r>
              <a:rPr lang="it" sz="2400" baseline="300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226</a:t>
            </a:r>
            <a:r>
              <a:rPr lang="it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Ra</a:t>
            </a:r>
            <a:endParaRPr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2400" dirty="0">
              <a:solidFill>
                <a:schemeClr val="dk2"/>
              </a:solidFill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8649400" y="2082913"/>
            <a:ext cx="2886000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it" sz="2400" b="1" dirty="0">
                <a:solidFill>
                  <a:srgbClr val="F1C232"/>
                </a:solidFill>
                <a:latin typeface="Calibri"/>
                <a:ea typeface="Calibri"/>
                <a:cs typeface="Calibri"/>
                <a:sym typeface="Calibri"/>
              </a:rPr>
              <a:t>SECOND BREAKING OF THE EQUILIBRIUM IN </a:t>
            </a:r>
            <a:r>
              <a:rPr lang="it" sz="2400" b="1" baseline="30000" dirty="0">
                <a:solidFill>
                  <a:srgbClr val="F1C232"/>
                </a:solidFill>
                <a:latin typeface="Calibri"/>
                <a:ea typeface="Calibri"/>
                <a:cs typeface="Calibri"/>
                <a:sym typeface="Calibri"/>
              </a:rPr>
              <a:t>210</a:t>
            </a:r>
            <a:r>
              <a:rPr lang="it" sz="2400" b="1" dirty="0">
                <a:solidFill>
                  <a:srgbClr val="F1C232"/>
                </a:solidFill>
                <a:latin typeface="Calibri"/>
                <a:ea typeface="Calibri"/>
                <a:cs typeface="Calibri"/>
                <a:sym typeface="Calibri"/>
              </a:rPr>
              <a:t>Pb</a:t>
            </a:r>
            <a:endParaRPr sz="2400" b="1" dirty="0">
              <a:solidFill>
                <a:srgbClr val="F1C2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2595810-6660-4CFF-A49D-E2F5EE1F68BC}"/>
              </a:ext>
            </a:extLst>
          </p:cNvPr>
          <p:cNvSpPr txBox="1"/>
          <p:nvPr/>
        </p:nvSpPr>
        <p:spPr>
          <a:xfrm>
            <a:off x="-3518" y="4232233"/>
            <a:ext cx="1216483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Ra and U/Th have very different chemistry: Ra is an alkaline-earth metal, while U and Th are actinides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Because of this, material production can separate Ra from its U/Th parents without any intentional enrichment or depletion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In water-based processes, Ra can follow the soluble alkaline-earth fraction, while U and Th can remain bound in oxides, minerals, or insoluble residues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Pb-210 does not follow Ra chemistry: as a heavy metal, it can form stable, often poorly soluble compounds and be retained in solid residues or surface layers</a:t>
            </a:r>
          </a:p>
        </p:txBody>
      </p:sp>
      <p:sp>
        <p:nvSpPr>
          <p:cNvPr id="16" name="3 Marcador de número de diapositiva">
            <a:extLst>
              <a:ext uri="{FF2B5EF4-FFF2-40B4-BE49-F238E27FC236}">
                <a16:creationId xmlns:a16="http://schemas.microsoft.com/office/drawing/2014/main" id="{3271A191-DAD8-4DA4-9F62-A366F206E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wrap="square" tIns="0" bIns="0">
            <a:normAutofit/>
          </a:bodyPr>
          <a:lstStyle/>
          <a:p>
            <a:pPr algn="l"/>
            <a:r>
              <a:rPr lang="en-US" b="1" i="1" dirty="0"/>
              <a:t>											               	                        </a:t>
            </a:r>
            <a:fld id="{132FADFE-3B8F-471C-ABF0-DBC7717ECBBC}" type="slidenum">
              <a:rPr lang="es-ES" b="1" smtClean="0"/>
              <a:pPr algn="l"/>
              <a:t>11</a:t>
            </a:fld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>
            <a:extLst>
              <a:ext uri="{FF2B5EF4-FFF2-40B4-BE49-F238E27FC236}">
                <a16:creationId xmlns:a16="http://schemas.microsoft.com/office/drawing/2014/main" id="{F07ED55D-AFD4-4296-A5B0-80F57F3813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9" r="2301"/>
          <a:stretch/>
        </p:blipFill>
        <p:spPr>
          <a:xfrm>
            <a:off x="3553533" y="4352016"/>
            <a:ext cx="3865454" cy="2263254"/>
          </a:xfrm>
          <a:prstGeom prst="rect">
            <a:avLst/>
          </a:prstGeom>
        </p:spPr>
      </p:pic>
      <p:pic>
        <p:nvPicPr>
          <p:cNvPr id="148" name="Google Shape;14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4800" y="584567"/>
            <a:ext cx="7506400" cy="36799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2"/>
          <p:cNvSpPr/>
          <p:nvPr/>
        </p:nvSpPr>
        <p:spPr>
          <a:xfrm>
            <a:off x="5310000" y="447067"/>
            <a:ext cx="1216400" cy="425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50" name="Google Shape;150;p22"/>
          <p:cNvSpPr/>
          <p:nvPr/>
        </p:nvSpPr>
        <p:spPr>
          <a:xfrm>
            <a:off x="2363600" y="2783867"/>
            <a:ext cx="1216400" cy="425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51" name="Google Shape;151;p22"/>
          <p:cNvSpPr/>
          <p:nvPr/>
        </p:nvSpPr>
        <p:spPr>
          <a:xfrm>
            <a:off x="8459600" y="3116941"/>
            <a:ext cx="1736400" cy="524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52" name="Google Shape;152;p2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it" sz="3733" b="1" u="sng" dirty="0">
                <a:solidFill>
                  <a:srgbClr val="0000FF"/>
                </a:solidFill>
              </a:rPr>
              <a:t>Equilibrium in the U-238 chain</a:t>
            </a:r>
            <a:endParaRPr sz="3733" b="1" u="sng" dirty="0"/>
          </a:p>
        </p:txBody>
      </p:sp>
      <p:pic>
        <p:nvPicPr>
          <p:cNvPr id="153" name="Google Shape;15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700" y="991818"/>
            <a:ext cx="3140133" cy="235523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2"/>
          <p:cNvSpPr/>
          <p:nvPr/>
        </p:nvSpPr>
        <p:spPr>
          <a:xfrm>
            <a:off x="200733" y="1016884"/>
            <a:ext cx="3132400" cy="2356800"/>
          </a:xfrm>
          <a:prstGeom prst="rect">
            <a:avLst/>
          </a:prstGeom>
          <a:noFill/>
          <a:ln w="1143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55" name="Google Shape;155;p22"/>
          <p:cNvSpPr txBox="1"/>
          <p:nvPr/>
        </p:nvSpPr>
        <p:spPr>
          <a:xfrm>
            <a:off x="-154184" y="4138766"/>
            <a:ext cx="4594000" cy="1887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Very little mass needed</a:t>
            </a:r>
            <a:endParaRPr sz="2133" dirty="0">
              <a:solidFill>
                <a:schemeClr val="dk1"/>
              </a:solidFill>
            </a:endParaRPr>
          </a:p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Relatively fast</a:t>
            </a:r>
            <a:endParaRPr sz="2133" dirty="0">
              <a:solidFill>
                <a:schemeClr val="dk1"/>
              </a:solidFill>
            </a:endParaRPr>
          </a:p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Digestion</a:t>
            </a:r>
            <a:endParaRPr sz="2133" dirty="0">
              <a:solidFill>
                <a:schemeClr val="dk1"/>
              </a:solidFill>
            </a:endParaRPr>
          </a:p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Destructive</a:t>
            </a:r>
            <a:endParaRPr sz="2133" dirty="0">
              <a:solidFill>
                <a:schemeClr val="dk1"/>
              </a:solidFill>
            </a:endParaRPr>
          </a:p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Only U-238 (Th-232)</a:t>
            </a:r>
            <a:endParaRPr sz="2133" dirty="0">
              <a:solidFill>
                <a:schemeClr val="dk1"/>
              </a:solidFill>
            </a:endParaRPr>
          </a:p>
        </p:txBody>
      </p:sp>
      <p:sp>
        <p:nvSpPr>
          <p:cNvPr id="156" name="Google Shape;156;p22"/>
          <p:cNvSpPr/>
          <p:nvPr/>
        </p:nvSpPr>
        <p:spPr>
          <a:xfrm>
            <a:off x="3720267" y="971833"/>
            <a:ext cx="4630400" cy="9452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3" name="Google Shape;158;p22">
            <a:extLst>
              <a:ext uri="{FF2B5EF4-FFF2-40B4-BE49-F238E27FC236}">
                <a16:creationId xmlns:a16="http://schemas.microsoft.com/office/drawing/2014/main" id="{330E44EC-D07F-4D70-A903-D2EA79AE4369}"/>
              </a:ext>
            </a:extLst>
          </p:cNvPr>
          <p:cNvSpPr txBox="1"/>
          <p:nvPr/>
        </p:nvSpPr>
        <p:spPr>
          <a:xfrm>
            <a:off x="89607" y="3644516"/>
            <a:ext cx="2766033" cy="65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it" sz="2667" b="1" dirty="0">
                <a:solidFill>
                  <a:schemeClr val="dk1"/>
                </a:solidFill>
              </a:rPr>
              <a:t>ICPMS</a:t>
            </a:r>
            <a:endParaRPr sz="2667" b="1" dirty="0">
              <a:solidFill>
                <a:schemeClr val="dk1"/>
              </a:solidFill>
            </a:endParaRPr>
          </a:p>
        </p:txBody>
      </p:sp>
      <p:sp>
        <p:nvSpPr>
          <p:cNvPr id="14" name="Google Shape;169;p23">
            <a:extLst>
              <a:ext uri="{FF2B5EF4-FFF2-40B4-BE49-F238E27FC236}">
                <a16:creationId xmlns:a16="http://schemas.microsoft.com/office/drawing/2014/main" id="{7E53777D-3DAD-4FDF-86E5-103E8A511154}"/>
              </a:ext>
            </a:extLst>
          </p:cNvPr>
          <p:cNvSpPr txBox="1"/>
          <p:nvPr/>
        </p:nvSpPr>
        <p:spPr>
          <a:xfrm>
            <a:off x="7574633" y="4710301"/>
            <a:ext cx="4486800" cy="1559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Larger mass needed</a:t>
            </a:r>
            <a:endParaRPr sz="2133" dirty="0">
              <a:solidFill>
                <a:schemeClr val="dk1"/>
              </a:solidFill>
            </a:endParaRPr>
          </a:p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Slow</a:t>
            </a:r>
            <a:endParaRPr sz="2133" dirty="0">
              <a:solidFill>
                <a:schemeClr val="dk1"/>
              </a:solidFill>
            </a:endParaRPr>
          </a:p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Non-destructive</a:t>
            </a:r>
            <a:endParaRPr sz="2133" dirty="0">
              <a:solidFill>
                <a:schemeClr val="dk1"/>
              </a:solidFill>
            </a:endParaRPr>
          </a:p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Gamma activity </a:t>
            </a:r>
            <a:endParaRPr sz="2133" dirty="0">
              <a:solidFill>
                <a:schemeClr val="dk1"/>
              </a:solidFill>
            </a:endParaRPr>
          </a:p>
        </p:txBody>
      </p:sp>
      <p:sp>
        <p:nvSpPr>
          <p:cNvPr id="16" name="Google Shape;171;p23">
            <a:extLst>
              <a:ext uri="{FF2B5EF4-FFF2-40B4-BE49-F238E27FC236}">
                <a16:creationId xmlns:a16="http://schemas.microsoft.com/office/drawing/2014/main" id="{13A4A1FD-B8D0-4B44-9F68-F201CA029C41}"/>
              </a:ext>
            </a:extLst>
          </p:cNvPr>
          <p:cNvSpPr/>
          <p:nvPr/>
        </p:nvSpPr>
        <p:spPr>
          <a:xfrm>
            <a:off x="3553533" y="4326200"/>
            <a:ext cx="3800400" cy="2355200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7" name="Google Shape;172;p23">
            <a:extLst>
              <a:ext uri="{FF2B5EF4-FFF2-40B4-BE49-F238E27FC236}">
                <a16:creationId xmlns:a16="http://schemas.microsoft.com/office/drawing/2014/main" id="{70C66655-4D93-4649-A0F5-A2882988858D}"/>
              </a:ext>
            </a:extLst>
          </p:cNvPr>
          <p:cNvSpPr/>
          <p:nvPr/>
        </p:nvSpPr>
        <p:spPr>
          <a:xfrm>
            <a:off x="3672533" y="1989400"/>
            <a:ext cx="2413200" cy="2195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8" name="Google Shape;174;p23">
            <a:extLst>
              <a:ext uri="{FF2B5EF4-FFF2-40B4-BE49-F238E27FC236}">
                <a16:creationId xmlns:a16="http://schemas.microsoft.com/office/drawing/2014/main" id="{5801690E-4218-4D3B-ABF1-CFEB0A9BB85E}"/>
              </a:ext>
            </a:extLst>
          </p:cNvPr>
          <p:cNvSpPr txBox="1"/>
          <p:nvPr/>
        </p:nvSpPr>
        <p:spPr>
          <a:xfrm>
            <a:off x="7402600" y="4307632"/>
            <a:ext cx="4789400" cy="65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it" sz="2667" b="1" dirty="0">
                <a:solidFill>
                  <a:srgbClr val="FF0000"/>
                </a:solidFill>
              </a:rPr>
              <a:t>HPGe</a:t>
            </a:r>
            <a:endParaRPr sz="2667" b="1" dirty="0">
              <a:solidFill>
                <a:srgbClr val="FF0000"/>
              </a:solidFill>
            </a:endParaRPr>
          </a:p>
        </p:txBody>
      </p:sp>
      <p:sp>
        <p:nvSpPr>
          <p:cNvPr id="19" name="Google Shape;186;p24">
            <a:extLst>
              <a:ext uri="{FF2B5EF4-FFF2-40B4-BE49-F238E27FC236}">
                <a16:creationId xmlns:a16="http://schemas.microsoft.com/office/drawing/2014/main" id="{0E4D94C7-2D27-4117-BDD4-7B227378E5CD}"/>
              </a:ext>
            </a:extLst>
          </p:cNvPr>
          <p:cNvSpPr/>
          <p:nvPr/>
        </p:nvSpPr>
        <p:spPr>
          <a:xfrm>
            <a:off x="6212533" y="1989400"/>
            <a:ext cx="2138800" cy="2195200"/>
          </a:xfrm>
          <a:prstGeom prst="rect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solidFill>
                <a:srgbClr val="FFFF00"/>
              </a:solidFill>
            </a:endParaRPr>
          </a:p>
        </p:txBody>
      </p:sp>
      <p:sp>
        <p:nvSpPr>
          <p:cNvPr id="22" name="Google Shape;191;p24">
            <a:extLst>
              <a:ext uri="{FF2B5EF4-FFF2-40B4-BE49-F238E27FC236}">
                <a16:creationId xmlns:a16="http://schemas.microsoft.com/office/drawing/2014/main" id="{12672200-0007-42E2-B9E1-3C699CA2794E}"/>
              </a:ext>
            </a:extLst>
          </p:cNvPr>
          <p:cNvSpPr txBox="1"/>
          <p:nvPr/>
        </p:nvSpPr>
        <p:spPr>
          <a:xfrm>
            <a:off x="2971800" y="-150362"/>
            <a:ext cx="7916400" cy="65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r"/>
            <a:r>
              <a:rPr lang="it" sz="2667" b="1" dirty="0">
                <a:solidFill>
                  <a:srgbClr val="FFC000"/>
                </a:solidFill>
              </a:rPr>
              <a:t>Radiochemical</a:t>
            </a:r>
            <a:endParaRPr sz="2667" b="1" dirty="0">
              <a:solidFill>
                <a:srgbClr val="FFC000"/>
              </a:solidFill>
            </a:endParaRPr>
          </a:p>
        </p:txBody>
      </p:sp>
      <p:pic>
        <p:nvPicPr>
          <p:cNvPr id="23" name="Google Shape;188;p24">
            <a:extLst>
              <a:ext uri="{FF2B5EF4-FFF2-40B4-BE49-F238E27FC236}">
                <a16:creationId xmlns:a16="http://schemas.microsoft.com/office/drawing/2014/main" id="{86DB90E6-AD01-4036-A011-B58819CD894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81944" y="1953412"/>
            <a:ext cx="3300513" cy="247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189;p24">
            <a:extLst>
              <a:ext uri="{FF2B5EF4-FFF2-40B4-BE49-F238E27FC236}">
                <a16:creationId xmlns:a16="http://schemas.microsoft.com/office/drawing/2014/main" id="{81257D6F-7494-4848-B153-1BB5B7B6461F}"/>
              </a:ext>
            </a:extLst>
          </p:cNvPr>
          <p:cNvSpPr/>
          <p:nvPr/>
        </p:nvSpPr>
        <p:spPr>
          <a:xfrm>
            <a:off x="8581943" y="2000213"/>
            <a:ext cx="3408000" cy="2475600"/>
          </a:xfrm>
          <a:prstGeom prst="rect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5" name="Google Shape;155;p22">
            <a:extLst>
              <a:ext uri="{FF2B5EF4-FFF2-40B4-BE49-F238E27FC236}">
                <a16:creationId xmlns:a16="http://schemas.microsoft.com/office/drawing/2014/main" id="{A82C6557-3CE1-4B71-88F5-3CA7CEAD240E}"/>
              </a:ext>
            </a:extLst>
          </p:cNvPr>
          <p:cNvSpPr txBox="1"/>
          <p:nvPr/>
        </p:nvSpPr>
        <p:spPr>
          <a:xfrm>
            <a:off x="8359000" y="200165"/>
            <a:ext cx="3833000" cy="1887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Little mass needed</a:t>
            </a:r>
            <a:endParaRPr sz="2133" dirty="0">
              <a:solidFill>
                <a:schemeClr val="dk1"/>
              </a:solidFill>
            </a:endParaRPr>
          </a:p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Relatively </a:t>
            </a:r>
            <a:r>
              <a:rPr lang="es-ES" sz="2133" dirty="0" err="1">
                <a:solidFill>
                  <a:schemeClr val="dk1"/>
                </a:solidFill>
              </a:rPr>
              <a:t>fast</a:t>
            </a:r>
            <a:endParaRPr sz="2133" dirty="0">
              <a:solidFill>
                <a:schemeClr val="dk1"/>
              </a:solidFill>
            </a:endParaRPr>
          </a:p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Digestion</a:t>
            </a:r>
            <a:endParaRPr sz="2133" dirty="0">
              <a:solidFill>
                <a:schemeClr val="dk1"/>
              </a:solidFill>
            </a:endParaRPr>
          </a:p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Destructive</a:t>
            </a:r>
            <a:endParaRPr sz="2133" dirty="0">
              <a:solidFill>
                <a:schemeClr val="dk1"/>
              </a:solidFill>
            </a:endParaRPr>
          </a:p>
          <a:p>
            <a:pPr marL="609585" indent="-457189">
              <a:buClr>
                <a:schemeClr val="dk1"/>
              </a:buClr>
              <a:buSzPts val="1800"/>
              <a:buChar char="●"/>
            </a:pPr>
            <a:r>
              <a:rPr lang="it" sz="2133" dirty="0">
                <a:solidFill>
                  <a:schemeClr val="dk1"/>
                </a:solidFill>
              </a:rPr>
              <a:t>Only </a:t>
            </a:r>
            <a:r>
              <a:rPr lang="es-ES" sz="2133" dirty="0">
                <a:solidFill>
                  <a:schemeClr val="dk1"/>
                </a:solidFill>
              </a:rPr>
              <a:t>Po-210 </a:t>
            </a:r>
            <a:r>
              <a:rPr lang="it" sz="2133" dirty="0">
                <a:solidFill>
                  <a:schemeClr val="dk1"/>
                </a:solidFill>
              </a:rPr>
              <a:t>(</a:t>
            </a:r>
            <a:r>
              <a:rPr lang="es-ES" sz="2133" dirty="0">
                <a:solidFill>
                  <a:schemeClr val="dk1"/>
                </a:solidFill>
              </a:rPr>
              <a:t>Pb-210</a:t>
            </a:r>
            <a:r>
              <a:rPr lang="it" sz="2133" dirty="0">
                <a:solidFill>
                  <a:schemeClr val="dk1"/>
                </a:solidFill>
              </a:rPr>
              <a:t>)</a:t>
            </a:r>
            <a:endParaRPr sz="2133" dirty="0">
              <a:solidFill>
                <a:schemeClr val="dk1"/>
              </a:solidFill>
            </a:endParaRPr>
          </a:p>
        </p:txBody>
      </p:sp>
      <p:sp>
        <p:nvSpPr>
          <p:cNvPr id="28" name="3 Marcador de número de diapositiva">
            <a:extLst>
              <a:ext uri="{FF2B5EF4-FFF2-40B4-BE49-F238E27FC236}">
                <a16:creationId xmlns:a16="http://schemas.microsoft.com/office/drawing/2014/main" id="{D810E4D2-4F7B-4D1A-9C9F-A3AEE4B1B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wrap="square" tIns="0" bIns="0">
            <a:normAutofit/>
          </a:bodyPr>
          <a:lstStyle/>
          <a:p>
            <a:pPr algn="l"/>
            <a:r>
              <a:rPr lang="en-US" b="1" i="1" dirty="0"/>
              <a:t>											               	                        </a:t>
            </a:r>
            <a:fld id="{132FADFE-3B8F-471C-ABF0-DBC7717ECBBC}" type="slidenum">
              <a:rPr lang="es-ES" b="1" smtClean="0"/>
              <a:pPr algn="l"/>
              <a:t>12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828547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BF21F13D-EFBB-47B6-84A9-3E1B31CD1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13</a:t>
            </a:fld>
            <a:endParaRPr lang="es-ES" b="1" dirty="0"/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8388F3A5-40D7-4035-8619-8BFF59E8C1EF}"/>
              </a:ext>
            </a:extLst>
          </p:cNvPr>
          <p:cNvSpPr txBox="1"/>
          <p:nvPr/>
        </p:nvSpPr>
        <p:spPr>
          <a:xfrm>
            <a:off x="1524000" y="119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Material assay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10139D5-FECF-42B9-BECE-54F8CC836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860" y="608179"/>
            <a:ext cx="8593139" cy="36512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1932FF1-7644-4372-93BD-A195FEFC42FB}"/>
              </a:ext>
            </a:extLst>
          </p:cNvPr>
          <p:cNvSpPr txBox="1"/>
          <p:nvPr/>
        </p:nvSpPr>
        <p:spPr>
          <a:xfrm>
            <a:off x="1" y="1124744"/>
            <a:ext cx="1192864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In real materials, secular equilibrium of the U-238 chain is normally broken at Ra-226 and Pb-210 (three different sub-chains)</a:t>
            </a:r>
          </a:p>
          <a:p>
            <a:r>
              <a:rPr lang="en-US" sz="2400" dirty="0">
                <a:cs typeface="Arial" panose="020B0604020202020204" pitchFamily="34" charset="0"/>
              </a:rPr>
              <a:t>	</a:t>
            </a:r>
            <a:r>
              <a:rPr lang="en-US" sz="2400" dirty="0"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sz="2400" dirty="0">
                <a:cs typeface="Arial" panose="020B0604020202020204" pitchFamily="34" charset="0"/>
              </a:rPr>
              <a:t>O(10-100) depending the production procedure, Rn exposure history etc.</a:t>
            </a:r>
          </a:p>
          <a:p>
            <a:endParaRPr lang="en-US" sz="2400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Multiple assays (based on different techniques) needed to measure each part of the chain independently	</a:t>
            </a:r>
            <a:r>
              <a:rPr lang="en-US" sz="2400" dirty="0"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sz="2400" dirty="0">
                <a:cs typeface="Arial" panose="020B0604020202020204" pitchFamily="34" charset="0"/>
              </a:rPr>
              <a:t>  Different assay results are complementary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Each assay technique probes </a:t>
            </a:r>
            <a:r>
              <a:rPr lang="en-US" sz="2400" b="1" i="1" dirty="0">
                <a:solidFill>
                  <a:srgbClr val="FF0000"/>
                </a:solidFill>
              </a:rPr>
              <a:t>different parts of the decay chains and carries its own intrinsic uncertainty</a:t>
            </a:r>
            <a:r>
              <a:rPr lang="en-US" sz="2400" b="1" dirty="0"/>
              <a:t>,</a:t>
            </a:r>
            <a:r>
              <a:rPr lang="en-US" sz="2400" dirty="0"/>
              <a:t> which propagates into the (α,n) yield and must be consistently combined across sub-chains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The equilibrium in the Th-232 chain tends to be preserved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Arial" panose="020B0604020202020204" pitchFamily="34" charset="0"/>
            </a:endParaRPr>
          </a:p>
          <a:p>
            <a:endParaRPr lang="en-US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367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D40BA621-B880-4DEA-9584-356238028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4469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AD5B35-C34E-4A5E-8AB4-D497EE303795}"/>
              </a:ext>
            </a:extLst>
          </p:cNvPr>
          <p:cNvSpPr txBox="1"/>
          <p:nvPr/>
        </p:nvSpPr>
        <p:spPr>
          <a:xfrm>
            <a:off x="818410" y="44526"/>
            <a:ext cx="11055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Main sources of uncertainty in (α,n) neutron background</a:t>
            </a:r>
          </a:p>
          <a:p>
            <a:endParaRPr lang="en-US" sz="3600" b="1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/>
              <p:nvPr/>
            </p:nvSpPr>
            <p:spPr>
              <a:xfrm>
                <a:off x="119336" y="1293539"/>
                <a:ext cx="12192000" cy="21752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Neutron Yield ∝ </a:t>
                </a:r>
                <a14:m>
                  <m:oMath xmlns:m="http://schemas.openxmlformats.org/officeDocument/2006/math">
                    <m:r>
                      <a:rPr lang="es-ES" sz="2800" b="1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s-ES" sz="28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     activity in the material   </a:t>
                </a:r>
                <a:r>
                  <a:rPr lang="en-US" b="1" dirty="0"/>
                  <a:t>×  ….</a:t>
                </a:r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Activity assay: </a:t>
                </a:r>
                <a:r>
                  <a:rPr lang="en-US" dirty="0"/>
                  <a:t>U/Th chains are often out of equilibrium: top, Ra-chain and Pb-210/Po-210 must be measured separately.</a:t>
                </a:r>
              </a:p>
              <a:p>
                <a:r>
                  <a:rPr lang="en-US" dirty="0"/>
                  <a:t>  Typical impact: from tens of % to orders of magnitude if equilibrium is wrongly assumed.</a:t>
                </a:r>
              </a:p>
              <a:p>
                <a:endParaRPr lang="en-US" b="1" dirty="0"/>
              </a:p>
              <a:p>
                <a:r>
                  <a:rPr lang="en-US" dirty="0"/>
                  <a:t>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1293539"/>
                <a:ext cx="12192000" cy="2175275"/>
              </a:xfrm>
              <a:prstGeom prst="rect">
                <a:avLst/>
              </a:prstGeom>
              <a:blipFill>
                <a:blip r:embed="rId2"/>
                <a:stretch>
                  <a:fillRect l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n 7">
            <a:extLst>
              <a:ext uri="{FF2B5EF4-FFF2-40B4-BE49-F238E27FC236}">
                <a16:creationId xmlns:a16="http://schemas.microsoft.com/office/drawing/2014/main" id="{BB54D66F-0AD3-45F3-9074-B3AF33310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544" y="1349651"/>
            <a:ext cx="323895" cy="495369"/>
          </a:xfrm>
          <a:prstGeom prst="rect">
            <a:avLst/>
          </a:prstGeom>
        </p:spPr>
      </p:pic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5E6427AE-489D-4CC0-9E98-1CB9E6C55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14</a:t>
            </a:fld>
            <a:endParaRPr lang="es-ES" b="1" dirty="0"/>
          </a:p>
        </p:txBody>
      </p:sp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19D74002-C9E3-4176-987C-A3F4EB284133}"/>
              </a:ext>
            </a:extLst>
          </p:cNvPr>
          <p:cNvSpPr/>
          <p:nvPr/>
        </p:nvSpPr>
        <p:spPr>
          <a:xfrm>
            <a:off x="4979876" y="3004808"/>
            <a:ext cx="1224136" cy="9280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16FEB9-CC9A-416B-B992-295EB9F3DE65}"/>
              </a:ext>
            </a:extLst>
          </p:cNvPr>
          <p:cNvSpPr txBox="1"/>
          <p:nvPr/>
        </p:nvSpPr>
        <p:spPr>
          <a:xfrm>
            <a:off x="1631504" y="4149080"/>
            <a:ext cx="9178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3636F6"/>
                </a:solidFill>
              </a:rPr>
              <a:t>Correlated systematics and cross-calibration matter for the final neutron background</a:t>
            </a:r>
            <a:endParaRPr lang="en-US" sz="2000" b="1" i="1" dirty="0">
              <a:solidFill>
                <a:srgbClr val="3636F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275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D40BA621-B880-4DEA-9584-356238028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4469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AD5B35-C34E-4A5E-8AB4-D497EE303795}"/>
              </a:ext>
            </a:extLst>
          </p:cNvPr>
          <p:cNvSpPr txBox="1"/>
          <p:nvPr/>
        </p:nvSpPr>
        <p:spPr>
          <a:xfrm>
            <a:off x="818410" y="44526"/>
            <a:ext cx="11055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Main sources of uncertainty in (α,n) neutron background</a:t>
            </a:r>
          </a:p>
          <a:p>
            <a:endParaRPr lang="en-US" sz="3600" b="1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/>
              <p:nvPr/>
            </p:nvSpPr>
            <p:spPr>
              <a:xfrm>
                <a:off x="119336" y="1293539"/>
                <a:ext cx="12192000" cy="32832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Neutron Yield ∝ </a:t>
                </a:r>
                <a14:m>
                  <m:oMath xmlns:m="http://schemas.openxmlformats.org/officeDocument/2006/math">
                    <m:r>
                      <a:rPr lang="es-ES" sz="2800" b="1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s-ES" sz="28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     activity in the material   </a:t>
                </a:r>
                <a:r>
                  <a:rPr lang="en-US" b="1" dirty="0"/>
                  <a:t>×   </a:t>
                </a:r>
                <a:r>
                  <a:rPr lang="en-US" b="1" i="1" dirty="0"/>
                  <a:t>material composition    </a:t>
                </a:r>
                <a:r>
                  <a:rPr lang="en-US" b="1" dirty="0"/>
                  <a:t>×   ….</a:t>
                </a:r>
                <a:endParaRPr lang="en-US" b="1" i="1" dirty="0"/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Activity assay: </a:t>
                </a:r>
                <a:r>
                  <a:rPr lang="en-US" dirty="0"/>
                  <a:t>U/Th chains are often out of equilibrium: top, Ra-chain and Pb-210/Po-210 must be measured separately.</a:t>
                </a:r>
              </a:p>
              <a:p>
                <a:r>
                  <a:rPr lang="en-US" dirty="0"/>
                  <a:t>  Typical impact: from tens of % to orders of magnitude if equilibrium is wrongly assumed.</a:t>
                </a:r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Material composition</a:t>
                </a:r>
              </a:p>
              <a:p>
                <a:r>
                  <a:rPr lang="en-US" dirty="0"/>
                  <a:t>  </a:t>
                </a:r>
              </a:p>
              <a:p>
                <a:endParaRPr lang="en-US" dirty="0"/>
              </a:p>
              <a:p>
                <a:endParaRPr lang="en-US" b="1" dirty="0"/>
              </a:p>
              <a:p>
                <a:r>
                  <a:rPr lang="en-US" dirty="0"/>
                  <a:t>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1293539"/>
                <a:ext cx="12192000" cy="3283271"/>
              </a:xfrm>
              <a:prstGeom prst="rect">
                <a:avLst/>
              </a:prstGeom>
              <a:blipFill>
                <a:blip r:embed="rId2"/>
                <a:stretch>
                  <a:fillRect l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n 7">
            <a:extLst>
              <a:ext uri="{FF2B5EF4-FFF2-40B4-BE49-F238E27FC236}">
                <a16:creationId xmlns:a16="http://schemas.microsoft.com/office/drawing/2014/main" id="{BB54D66F-0AD3-45F3-9074-B3AF33310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544" y="1349651"/>
            <a:ext cx="323895" cy="495369"/>
          </a:xfrm>
          <a:prstGeom prst="rect">
            <a:avLst/>
          </a:prstGeom>
        </p:spPr>
      </p:pic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C29449E0-9227-4920-B62B-2D52538C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15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261021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0"/>
            <a:ext cx="12192000" cy="1028336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04800" y="64469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-27384"/>
            <a:ext cx="12192000" cy="872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67" b="1" baseline="30000" dirty="0">
                <a:latin typeface="+mj-lt"/>
              </a:rPr>
              <a:t>Material composition</a:t>
            </a:r>
            <a:endParaRPr lang="en-US" sz="5067" dirty="0">
              <a:latin typeface="+mj-lt"/>
            </a:endParaRPr>
          </a:p>
        </p:txBody>
      </p:sp>
      <p:sp>
        <p:nvSpPr>
          <p:cNvPr id="12" name="3 Marcador de número de diapositiva">
            <a:extLst>
              <a:ext uri="{FF2B5EF4-FFF2-40B4-BE49-F238E27FC236}">
                <a16:creationId xmlns:a16="http://schemas.microsoft.com/office/drawing/2014/main" id="{5B5452E4-DCD9-4405-9B53-B95694B16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520259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16</a:t>
            </a:fld>
            <a:endParaRPr lang="es-ES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8C7C42-F654-452E-8BDF-FABE77BD7E97}"/>
              </a:ext>
            </a:extLst>
          </p:cNvPr>
          <p:cNvSpPr txBox="1"/>
          <p:nvPr/>
        </p:nvSpPr>
        <p:spPr>
          <a:xfrm>
            <a:off x="97021" y="753060"/>
            <a:ext cx="116652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neutron yield is not only determined by the total U/Th activity, but also by which target nuclei are present in the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same α activity can produce very different </a:t>
            </a:r>
            <a:r>
              <a:rPr lang="en-US" sz="2000" b="1" dirty="0"/>
              <a:t>neutron yields depending on the target nuclei </a:t>
            </a:r>
            <a:r>
              <a:rPr lang="en-US" sz="2000" dirty="0"/>
              <a:t>present in the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 </a:t>
            </a:r>
            <a:r>
              <a:rPr lang="en-US" sz="2000" b="1" dirty="0"/>
              <a:t>small amount of an element with a large (α,n) cross-section </a:t>
            </a:r>
            <a:r>
              <a:rPr lang="en-US" sz="2000" dirty="0"/>
              <a:t>can contribute more than the main bulk material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D745D51-BD26-48C3-8420-BC9BB363665A}"/>
              </a:ext>
            </a:extLst>
          </p:cNvPr>
          <p:cNvSpPr txBox="1"/>
          <p:nvPr/>
        </p:nvSpPr>
        <p:spPr>
          <a:xfrm>
            <a:off x="839416" y="3411650"/>
            <a:ext cx="3066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Arial" panose="020B0604020202020204" pitchFamily="34" charset="0"/>
              </a:rPr>
              <a:t>Elemental analysis of a resistor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4786DC4-B718-41E3-85AB-4295463A912B}"/>
              </a:ext>
            </a:extLst>
          </p:cNvPr>
          <p:cNvSpPr txBox="1"/>
          <p:nvPr/>
        </p:nvSpPr>
        <p:spPr>
          <a:xfrm>
            <a:off x="5231904" y="3613666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6D887BC-86C2-4011-8C4C-A00FC4ACF23F}"/>
              </a:ext>
            </a:extLst>
          </p:cNvPr>
          <p:cNvSpPr txBox="1"/>
          <p:nvPr/>
        </p:nvSpPr>
        <p:spPr>
          <a:xfrm>
            <a:off x="4799856" y="3610322"/>
            <a:ext cx="73921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Aluminum constitutes 33% of the mass fraction, it contributes approximately 72% of the total neutron yield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Boron, which represents only 1% of the mass fraction, accounts for about 19% of the neutron yield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If the mass fraction of boron were increased to 2% or 3%, the total neutron yield would rise by approximately </a:t>
            </a:r>
            <a:r>
              <a:rPr lang="en-US" dirty="0">
                <a:cs typeface="Arial" panose="020B0604020202020204" pitchFamily="34" charset="0"/>
                <a:sym typeface="Symbol" panose="05050102010706020507" pitchFamily="18" charset="2"/>
              </a:rPr>
              <a:t></a:t>
            </a:r>
            <a:r>
              <a:rPr lang="en-US" dirty="0">
                <a:cs typeface="Arial" panose="020B0604020202020204" pitchFamily="34" charset="0"/>
              </a:rPr>
              <a:t>19% or </a:t>
            </a:r>
            <a:r>
              <a:rPr lang="en-US" dirty="0">
                <a:cs typeface="Arial" panose="020B0604020202020204" pitchFamily="34" charset="0"/>
                <a:sym typeface="Symbol" panose="05050102010706020507" pitchFamily="18" charset="2"/>
              </a:rPr>
              <a:t></a:t>
            </a:r>
            <a:r>
              <a:rPr lang="en-US" dirty="0">
                <a:cs typeface="Arial" panose="020B0604020202020204" pitchFamily="34" charset="0"/>
              </a:rPr>
              <a:t>37%,                          </a:t>
            </a:r>
            <a:r>
              <a:rPr lang="en-US" dirty="0"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dirty="0">
                <a:cs typeface="Arial" panose="020B0604020202020204" pitchFamily="34" charset="0"/>
              </a:rPr>
              <a:t>critical role in the neutron yield balance</a:t>
            </a:r>
          </a:p>
        </p:txBody>
      </p:sp>
      <p:sp>
        <p:nvSpPr>
          <p:cNvPr id="2" name="AutoShape 2" descr="Generazione immagine completata">
            <a:extLst>
              <a:ext uri="{FF2B5EF4-FFF2-40B4-BE49-F238E27FC236}">
                <a16:creationId xmlns:a16="http://schemas.microsoft.com/office/drawing/2014/main" id="{079F2C9A-F916-45C1-A0AD-E45A575283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5E8C6A4-69CA-43AE-9F8C-665D8F9BE9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4" b="7132"/>
          <a:stretch/>
        </p:blipFill>
        <p:spPr>
          <a:xfrm>
            <a:off x="295942" y="3788294"/>
            <a:ext cx="4572000" cy="265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61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0"/>
            <a:ext cx="12192000" cy="1028336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04800" y="64469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-27384"/>
            <a:ext cx="12192000" cy="872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67" b="1" baseline="30000" dirty="0">
                <a:latin typeface="+mj-lt"/>
              </a:rPr>
              <a:t>Material composition</a:t>
            </a:r>
            <a:endParaRPr lang="en-US" sz="5067" dirty="0">
              <a:latin typeface="+mj-lt"/>
            </a:endParaRPr>
          </a:p>
        </p:txBody>
      </p:sp>
      <p:sp>
        <p:nvSpPr>
          <p:cNvPr id="12" name="3 Marcador de número de diapositiva">
            <a:extLst>
              <a:ext uri="{FF2B5EF4-FFF2-40B4-BE49-F238E27FC236}">
                <a16:creationId xmlns:a16="http://schemas.microsoft.com/office/drawing/2014/main" id="{5B5452E4-DCD9-4405-9B53-B95694B16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520259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17</a:t>
            </a:fld>
            <a:endParaRPr lang="es-ES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8C7C42-F654-452E-8BDF-FABE77BD7E97}"/>
              </a:ext>
            </a:extLst>
          </p:cNvPr>
          <p:cNvSpPr txBox="1"/>
          <p:nvPr/>
        </p:nvSpPr>
        <p:spPr>
          <a:xfrm>
            <a:off x="97021" y="753060"/>
            <a:ext cx="116652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neutron yield is not only determined by the total U/Th activity, but also by which target nuclei are present in the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same α activity can produce very different neutron yields depending on the target nuclei present in the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 small amount of an element with a large (α,n) cross-section can contribute more than the main bulk material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4786DC4-B718-41E3-85AB-4295463A912B}"/>
              </a:ext>
            </a:extLst>
          </p:cNvPr>
          <p:cNvSpPr txBox="1"/>
          <p:nvPr/>
        </p:nvSpPr>
        <p:spPr>
          <a:xfrm>
            <a:off x="5231904" y="3613666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lecha: hacia abajo 1">
            <a:extLst>
              <a:ext uri="{FF2B5EF4-FFF2-40B4-BE49-F238E27FC236}">
                <a16:creationId xmlns:a16="http://schemas.microsoft.com/office/drawing/2014/main" id="{10FCD81B-F256-43B7-8CE1-E7FE58CC5B2B}"/>
              </a:ext>
            </a:extLst>
          </p:cNvPr>
          <p:cNvSpPr/>
          <p:nvPr/>
        </p:nvSpPr>
        <p:spPr>
          <a:xfrm>
            <a:off x="5483932" y="3429000"/>
            <a:ext cx="792088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0C3DB4F-B260-45EF-973E-D59BDE667936}"/>
              </a:ext>
            </a:extLst>
          </p:cNvPr>
          <p:cNvSpPr/>
          <p:nvPr/>
        </p:nvSpPr>
        <p:spPr>
          <a:xfrm>
            <a:off x="33231" y="4581267"/>
            <a:ext cx="120006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(α,n) yield is strongly dependent on the target nuclei, therefore </a:t>
            </a:r>
            <a:r>
              <a:rPr lang="en-US" sz="2000" b="1" dirty="0"/>
              <a:t>a precise elemental characterization</a:t>
            </a:r>
            <a:r>
              <a:rPr lang="en-US" sz="2000" dirty="0"/>
              <a:t> of the material is required.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Typical techniques: ICP-MS/GDMS for trace impurities, XRF for bulk composition, and combustion/inert-gas-fusion methods for light elements (C, N, O, H, 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6688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0"/>
            <a:ext cx="12192000" cy="1028336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04800" y="64469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-27384"/>
            <a:ext cx="12192000" cy="872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67" b="1" baseline="30000" dirty="0">
                <a:latin typeface="+mj-lt"/>
              </a:rPr>
              <a:t>Material composition</a:t>
            </a:r>
            <a:endParaRPr lang="en-US" sz="5067" dirty="0">
              <a:latin typeface="+mj-lt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-14402" y="889763"/>
            <a:ext cx="6401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Carbon (</a:t>
            </a:r>
            <a:r>
              <a:rPr lang="en-US" sz="2400" baseline="30000" dirty="0">
                <a:cs typeface="Arial" panose="020B0604020202020204" pitchFamily="34" charset="0"/>
              </a:rPr>
              <a:t>13</a:t>
            </a:r>
            <a:r>
              <a:rPr lang="en-US" sz="2400" dirty="0">
                <a:cs typeface="Arial" panose="020B0604020202020204" pitchFamily="34" charset="0"/>
              </a:rPr>
              <a:t>C - </a:t>
            </a:r>
            <a:r>
              <a:rPr lang="es-ES" sz="2400" dirty="0"/>
              <a:t>1.06%</a:t>
            </a:r>
            <a:r>
              <a:rPr lang="en-US" sz="2400" dirty="0">
                <a:cs typeface="Arial" panose="020B0604020202020204" pitchFamily="34" charset="0"/>
              </a:rPr>
              <a:t>): liquid scintillators, plastics (acrylic, polyethylene, nylon, PTFE), SS </a:t>
            </a:r>
          </a:p>
        </p:txBody>
      </p:sp>
      <p:sp>
        <p:nvSpPr>
          <p:cNvPr id="10" name="13 CuadroTexto">
            <a:extLst>
              <a:ext uri="{FF2B5EF4-FFF2-40B4-BE49-F238E27FC236}">
                <a16:creationId xmlns:a16="http://schemas.microsoft.com/office/drawing/2014/main" id="{D28CA17B-F0F4-4250-B400-63C8FAE9739E}"/>
              </a:ext>
            </a:extLst>
          </p:cNvPr>
          <p:cNvSpPr txBox="1"/>
          <p:nvPr/>
        </p:nvSpPr>
        <p:spPr>
          <a:xfrm>
            <a:off x="6768075" y="1778467"/>
            <a:ext cx="5376597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en-US" sz="2400" dirty="0">
                <a:cs typeface="Arial" panose="020B0604020202020204" pitchFamily="34" charset="0"/>
              </a:rPr>
              <a:t>Values for  1 ppb Th-232 and U-238      </a:t>
            </a:r>
            <a:r>
              <a:rPr lang="en-US" sz="1867" dirty="0">
                <a:cs typeface="Arial" panose="020B0604020202020204" pitchFamily="34" charset="0"/>
              </a:rPr>
              <a:t>(U-235 with its natural abundance)</a:t>
            </a:r>
          </a:p>
          <a:p>
            <a:endParaRPr lang="en-US" sz="2400" dirty="0">
              <a:cs typeface="Arial" panose="020B0604020202020204" pitchFamily="34" charset="0"/>
            </a:endParaRPr>
          </a:p>
        </p:txBody>
      </p:sp>
      <p:graphicFrame>
        <p:nvGraphicFramePr>
          <p:cNvPr id="11" name="5 Gráfico">
            <a:extLst>
              <a:ext uri="{FF2B5EF4-FFF2-40B4-BE49-F238E27FC236}">
                <a16:creationId xmlns:a16="http://schemas.microsoft.com/office/drawing/2014/main" id="{FC8C9C26-0197-43A4-994E-C51575F3B07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192011" y="2660915"/>
          <a:ext cx="5856651" cy="2934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3 Marcador de número de diapositiva">
            <a:extLst>
              <a:ext uri="{FF2B5EF4-FFF2-40B4-BE49-F238E27FC236}">
                <a16:creationId xmlns:a16="http://schemas.microsoft.com/office/drawing/2014/main" id="{5B5452E4-DCD9-4405-9B53-B95694B16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520259"/>
            <a:ext cx="12194787" cy="365125"/>
          </a:xfrm>
        </p:spPr>
        <p:txBody>
          <a:bodyPr tIns="0" bIns="0"/>
          <a:lstStyle/>
          <a:p>
            <a:pPr algn="l"/>
            <a:r>
              <a:rPr lang="en-US" b="1" i="1" dirty="0"/>
              <a:t>											               	                        </a:t>
            </a:r>
            <a:fld id="{132FADFE-3B8F-471C-ABF0-DBC7717ECBBC}" type="slidenum">
              <a:rPr lang="es-ES" b="1" smtClean="0"/>
              <a:pPr algn="l"/>
              <a:t>18</a:t>
            </a:fld>
            <a:endParaRPr lang="es-ES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A111628-EFF2-4261-9498-17A12A4FF6D1}"/>
              </a:ext>
            </a:extLst>
          </p:cNvPr>
          <p:cNvSpPr txBox="1"/>
          <p:nvPr/>
        </p:nvSpPr>
        <p:spPr>
          <a:xfrm>
            <a:off x="-14402" y="1847008"/>
            <a:ext cx="5978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Oxygen (</a:t>
            </a:r>
            <a:r>
              <a:rPr lang="en-US" sz="2400" baseline="30000" dirty="0">
                <a:cs typeface="Arial" panose="020B0604020202020204" pitchFamily="34" charset="0"/>
              </a:rPr>
              <a:t>17</a:t>
            </a:r>
            <a:r>
              <a:rPr lang="en-US" sz="2400" dirty="0">
                <a:cs typeface="Arial" panose="020B0604020202020204" pitchFamily="34" charset="0"/>
              </a:rPr>
              <a:t>O - </a:t>
            </a:r>
            <a:r>
              <a:rPr lang="es-ES" sz="2400" dirty="0"/>
              <a:t>0.03% </a:t>
            </a:r>
            <a:r>
              <a:rPr lang="en-US" sz="2400" dirty="0">
                <a:cs typeface="Arial" panose="020B0604020202020204" pitchFamily="34" charset="0"/>
              </a:rPr>
              <a:t>and </a:t>
            </a:r>
            <a:r>
              <a:rPr lang="en-US" sz="2400" baseline="30000" dirty="0">
                <a:cs typeface="Arial" panose="020B0604020202020204" pitchFamily="34" charset="0"/>
              </a:rPr>
              <a:t>18</a:t>
            </a:r>
            <a:r>
              <a:rPr lang="en-US" sz="2400" dirty="0">
                <a:cs typeface="Arial" panose="020B0604020202020204" pitchFamily="34" charset="0"/>
              </a:rPr>
              <a:t>O - </a:t>
            </a:r>
            <a:r>
              <a:rPr lang="es-ES" sz="2400" dirty="0"/>
              <a:t>0.2%</a:t>
            </a:r>
            <a:r>
              <a:rPr lang="en-US" sz="2400" dirty="0">
                <a:cs typeface="Arial" panose="020B0604020202020204" pitchFamily="34" charset="0"/>
              </a:rPr>
              <a:t>): water liquid scintillators, plastics and rock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5BA6D4F-8AF0-44AC-95CE-73EF48CD7204}"/>
              </a:ext>
            </a:extLst>
          </p:cNvPr>
          <p:cNvSpPr/>
          <p:nvPr/>
        </p:nvSpPr>
        <p:spPr>
          <a:xfrm>
            <a:off x="-7825" y="2770923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80990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Nitrogen (</a:t>
            </a:r>
            <a:r>
              <a:rPr lang="en-US" sz="2400" baseline="30000" dirty="0">
                <a:cs typeface="Arial" panose="020B0604020202020204" pitchFamily="34" charset="0"/>
              </a:rPr>
              <a:t>14</a:t>
            </a:r>
            <a:r>
              <a:rPr lang="en-US" sz="2400" dirty="0">
                <a:cs typeface="Arial" panose="020B0604020202020204" pitchFamily="34" charset="0"/>
              </a:rPr>
              <a:t>N – 99%): plastics, wavelength shifters, </a:t>
            </a:r>
            <a:r>
              <a:rPr lang="en-US" sz="2400" dirty="0" err="1">
                <a:cs typeface="Arial" panose="020B0604020202020204" pitchFamily="34" charset="0"/>
              </a:rPr>
              <a:t>fluors</a:t>
            </a:r>
            <a:r>
              <a:rPr lang="en-US" sz="2400" dirty="0">
                <a:cs typeface="Arial" panose="020B0604020202020204" pitchFamily="34" charset="0"/>
              </a:rPr>
              <a:t> used in liquid scintillators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DD5843D-4D47-4AFB-8A7E-0318D7CDE509}"/>
              </a:ext>
            </a:extLst>
          </p:cNvPr>
          <p:cNvSpPr txBox="1"/>
          <p:nvPr/>
        </p:nvSpPr>
        <p:spPr>
          <a:xfrm>
            <a:off x="-12980" y="3710745"/>
            <a:ext cx="599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Aluminum (</a:t>
            </a:r>
            <a:r>
              <a:rPr lang="en-US" sz="2400" baseline="30000" dirty="0">
                <a:cs typeface="Arial" panose="020B0604020202020204" pitchFamily="34" charset="0"/>
              </a:rPr>
              <a:t>27</a:t>
            </a:r>
            <a:r>
              <a:rPr lang="en-US" sz="2400" dirty="0">
                <a:cs typeface="Arial" panose="020B0604020202020204" pitchFamily="34" charset="0"/>
              </a:rPr>
              <a:t>Al – 100%): resistors, ceramics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5F351B6-8A92-4B7A-813F-407E315C0E15}"/>
              </a:ext>
            </a:extLst>
          </p:cNvPr>
          <p:cNvSpPr/>
          <p:nvPr/>
        </p:nvSpPr>
        <p:spPr>
          <a:xfrm>
            <a:off x="-7715" y="4300981"/>
            <a:ext cx="6096000" cy="93358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80990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Fluorine (</a:t>
            </a:r>
            <a:r>
              <a:rPr lang="en-US" sz="2400" baseline="30000" dirty="0">
                <a:cs typeface="Arial" panose="020B0604020202020204" pitchFamily="34" charset="0"/>
              </a:rPr>
              <a:t>19</a:t>
            </a:r>
            <a:r>
              <a:rPr lang="en-US" sz="2400" dirty="0">
                <a:cs typeface="Arial" panose="020B0604020202020204" pitchFamily="34" charset="0"/>
              </a:rPr>
              <a:t>F – 100%): component of PTFE </a:t>
            </a:r>
          </a:p>
          <a:p>
            <a:pPr marL="380990" indent="-380990"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079828C-0008-4111-9312-DFF21453C563}"/>
              </a:ext>
            </a:extLst>
          </p:cNvPr>
          <p:cNvSpPr txBox="1"/>
          <p:nvPr/>
        </p:nvSpPr>
        <p:spPr>
          <a:xfrm>
            <a:off x="-14402" y="4887748"/>
            <a:ext cx="5476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indent="-38099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Beryllium (</a:t>
            </a:r>
            <a:r>
              <a:rPr lang="en-US" sz="2400" baseline="30000" dirty="0">
                <a:cs typeface="Arial" panose="020B0604020202020204" pitchFamily="34" charset="0"/>
              </a:rPr>
              <a:t>9</a:t>
            </a:r>
            <a:r>
              <a:rPr lang="en-US" sz="2400" dirty="0">
                <a:cs typeface="Arial" panose="020B0604020202020204" pitchFamily="34" charset="0"/>
              </a:rPr>
              <a:t>Be – 100%) present in wires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1B5F34A-2915-428C-BAE8-942B310F92CF}"/>
              </a:ext>
            </a:extLst>
          </p:cNvPr>
          <p:cNvSpPr txBox="1"/>
          <p:nvPr/>
        </p:nvSpPr>
        <p:spPr>
          <a:xfrm>
            <a:off x="0" y="5443388"/>
            <a:ext cx="6199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Titanium &amp; Copper: used in cryostats, shielding, support structures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ADA0BB7-BA03-40F1-9ABA-85371AB73D4A}"/>
              </a:ext>
            </a:extLst>
          </p:cNvPr>
          <p:cNvSpPr txBox="1"/>
          <p:nvPr/>
        </p:nvSpPr>
        <p:spPr>
          <a:xfrm>
            <a:off x="7608" y="6301478"/>
            <a:ext cx="6064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Silicon: present in quartz, glass, light sensors</a:t>
            </a:r>
          </a:p>
        </p:txBody>
      </p:sp>
      <p:sp>
        <p:nvSpPr>
          <p:cNvPr id="16" name="Flecha: hacia arriba 15">
            <a:extLst>
              <a:ext uri="{FF2B5EF4-FFF2-40B4-BE49-F238E27FC236}">
                <a16:creationId xmlns:a16="http://schemas.microsoft.com/office/drawing/2014/main" id="{8E8E4E37-AEFD-4E51-8713-DCE216D431F3}"/>
              </a:ext>
            </a:extLst>
          </p:cNvPr>
          <p:cNvSpPr/>
          <p:nvPr/>
        </p:nvSpPr>
        <p:spPr>
          <a:xfrm>
            <a:off x="10160722" y="5639732"/>
            <a:ext cx="144016" cy="3651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echa: hacia arriba 16">
            <a:extLst>
              <a:ext uri="{FF2B5EF4-FFF2-40B4-BE49-F238E27FC236}">
                <a16:creationId xmlns:a16="http://schemas.microsoft.com/office/drawing/2014/main" id="{09D94317-B4DF-4ECC-99EE-16D4BA907827}"/>
              </a:ext>
            </a:extLst>
          </p:cNvPr>
          <p:cNvSpPr/>
          <p:nvPr/>
        </p:nvSpPr>
        <p:spPr>
          <a:xfrm>
            <a:off x="10870044" y="5650834"/>
            <a:ext cx="144016" cy="3651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echa: hacia arriba 17">
            <a:extLst>
              <a:ext uri="{FF2B5EF4-FFF2-40B4-BE49-F238E27FC236}">
                <a16:creationId xmlns:a16="http://schemas.microsoft.com/office/drawing/2014/main" id="{963CB0EB-0285-4F9E-8A5E-86FA209978DB}"/>
              </a:ext>
            </a:extLst>
          </p:cNvPr>
          <p:cNvSpPr/>
          <p:nvPr/>
        </p:nvSpPr>
        <p:spPr>
          <a:xfrm>
            <a:off x="8688288" y="5641267"/>
            <a:ext cx="144016" cy="3651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echa: hacia arriba 18">
            <a:extLst>
              <a:ext uri="{FF2B5EF4-FFF2-40B4-BE49-F238E27FC236}">
                <a16:creationId xmlns:a16="http://schemas.microsoft.com/office/drawing/2014/main" id="{8CD8636C-FBF1-4355-808E-715D319A2903}"/>
              </a:ext>
            </a:extLst>
          </p:cNvPr>
          <p:cNvSpPr/>
          <p:nvPr/>
        </p:nvSpPr>
        <p:spPr>
          <a:xfrm>
            <a:off x="7978966" y="5641611"/>
            <a:ext cx="144016" cy="3651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echa: hacia arriba 19">
            <a:extLst>
              <a:ext uri="{FF2B5EF4-FFF2-40B4-BE49-F238E27FC236}">
                <a16:creationId xmlns:a16="http://schemas.microsoft.com/office/drawing/2014/main" id="{E1C1A86C-55EC-455A-88BB-43AE96476264}"/>
              </a:ext>
            </a:extLst>
          </p:cNvPr>
          <p:cNvSpPr/>
          <p:nvPr/>
        </p:nvSpPr>
        <p:spPr>
          <a:xfrm>
            <a:off x="7269644" y="5631505"/>
            <a:ext cx="144016" cy="3651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echa: hacia arriba 20">
            <a:extLst>
              <a:ext uri="{FF2B5EF4-FFF2-40B4-BE49-F238E27FC236}">
                <a16:creationId xmlns:a16="http://schemas.microsoft.com/office/drawing/2014/main" id="{46ADFEAC-5025-4884-8FFA-58B3E053EDE7}"/>
              </a:ext>
            </a:extLst>
          </p:cNvPr>
          <p:cNvSpPr/>
          <p:nvPr/>
        </p:nvSpPr>
        <p:spPr>
          <a:xfrm>
            <a:off x="6757999" y="5633040"/>
            <a:ext cx="144016" cy="3651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echa: hacia arriba 21">
            <a:extLst>
              <a:ext uri="{FF2B5EF4-FFF2-40B4-BE49-F238E27FC236}">
                <a16:creationId xmlns:a16="http://schemas.microsoft.com/office/drawing/2014/main" id="{A55F7C1F-37D8-4B79-AB72-A3A6FD18707F}"/>
              </a:ext>
            </a:extLst>
          </p:cNvPr>
          <p:cNvSpPr/>
          <p:nvPr/>
        </p:nvSpPr>
        <p:spPr>
          <a:xfrm>
            <a:off x="9436096" y="5595287"/>
            <a:ext cx="144016" cy="3651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echa: hacia arriba 22">
            <a:extLst>
              <a:ext uri="{FF2B5EF4-FFF2-40B4-BE49-F238E27FC236}">
                <a16:creationId xmlns:a16="http://schemas.microsoft.com/office/drawing/2014/main" id="{BF5BA23E-DF2C-4345-BCD7-B50C665DD232}"/>
              </a:ext>
            </a:extLst>
          </p:cNvPr>
          <p:cNvSpPr/>
          <p:nvPr/>
        </p:nvSpPr>
        <p:spPr>
          <a:xfrm>
            <a:off x="11602548" y="5639732"/>
            <a:ext cx="144016" cy="3651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6BABADBD-A0D8-4702-89BD-7FEB2FE68439}"/>
              </a:ext>
            </a:extLst>
          </p:cNvPr>
          <p:cNvSpPr/>
          <p:nvPr/>
        </p:nvSpPr>
        <p:spPr>
          <a:xfrm>
            <a:off x="10145418" y="5575612"/>
            <a:ext cx="24334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183FD4E1-0182-48AB-B285-5900BFFA41F1}"/>
              </a:ext>
            </a:extLst>
          </p:cNvPr>
          <p:cNvSpPr/>
          <p:nvPr/>
        </p:nvSpPr>
        <p:spPr>
          <a:xfrm>
            <a:off x="10804014" y="5577849"/>
            <a:ext cx="24334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9C214CD7-5EA5-448E-9C3D-B436864E4EDE}"/>
              </a:ext>
            </a:extLst>
          </p:cNvPr>
          <p:cNvSpPr/>
          <p:nvPr/>
        </p:nvSpPr>
        <p:spPr>
          <a:xfrm>
            <a:off x="8638623" y="5565947"/>
            <a:ext cx="24334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53819DA9-C2C6-48C3-BFE9-2C02B5F5A13D}"/>
              </a:ext>
            </a:extLst>
          </p:cNvPr>
          <p:cNvSpPr/>
          <p:nvPr/>
        </p:nvSpPr>
        <p:spPr>
          <a:xfrm>
            <a:off x="7904468" y="5610328"/>
            <a:ext cx="24334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938E2E9D-6A07-4F65-96C5-1158E147746D}"/>
              </a:ext>
            </a:extLst>
          </p:cNvPr>
          <p:cNvSpPr/>
          <p:nvPr/>
        </p:nvSpPr>
        <p:spPr>
          <a:xfrm>
            <a:off x="7176984" y="5576288"/>
            <a:ext cx="24334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A2019747-2C6E-4F19-8FAF-FF725068E143}"/>
              </a:ext>
            </a:extLst>
          </p:cNvPr>
          <p:cNvSpPr/>
          <p:nvPr/>
        </p:nvSpPr>
        <p:spPr>
          <a:xfrm>
            <a:off x="6704338" y="5560824"/>
            <a:ext cx="24334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5D263AB-BC9F-4C0C-9BE0-782C26B9EF17}"/>
              </a:ext>
            </a:extLst>
          </p:cNvPr>
          <p:cNvSpPr/>
          <p:nvPr/>
        </p:nvSpPr>
        <p:spPr>
          <a:xfrm>
            <a:off x="11552883" y="5628053"/>
            <a:ext cx="24334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062EC63B-2D8F-482F-9E09-CF1CB1EEA815}"/>
              </a:ext>
            </a:extLst>
          </p:cNvPr>
          <p:cNvSpPr/>
          <p:nvPr/>
        </p:nvSpPr>
        <p:spPr>
          <a:xfrm>
            <a:off x="11479215" y="5563575"/>
            <a:ext cx="24334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CB00E7CA-2086-455F-B537-ED5F84144768}"/>
              </a:ext>
            </a:extLst>
          </p:cNvPr>
          <p:cNvSpPr/>
          <p:nvPr/>
        </p:nvSpPr>
        <p:spPr>
          <a:xfrm>
            <a:off x="9384178" y="5543192"/>
            <a:ext cx="24334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2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9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D40BA621-B880-4DEA-9584-356238028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4469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AD5B35-C34E-4A5E-8AB4-D497EE303795}"/>
              </a:ext>
            </a:extLst>
          </p:cNvPr>
          <p:cNvSpPr txBox="1"/>
          <p:nvPr/>
        </p:nvSpPr>
        <p:spPr>
          <a:xfrm>
            <a:off x="818410" y="44526"/>
            <a:ext cx="11055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Main sources of uncertainty in (α,n) neutron background</a:t>
            </a:r>
          </a:p>
          <a:p>
            <a:endParaRPr lang="en-US" sz="3600" b="1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/>
              <p:nvPr/>
            </p:nvSpPr>
            <p:spPr>
              <a:xfrm>
                <a:off x="119336" y="1293539"/>
                <a:ext cx="12192000" cy="49452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Neutron Yield ∝ </a:t>
                </a:r>
                <a14:m>
                  <m:oMath xmlns:m="http://schemas.openxmlformats.org/officeDocument/2006/math">
                    <m:r>
                      <a:rPr lang="es-ES" sz="2800" b="1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s-ES" sz="28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     activity in the material   </a:t>
                </a:r>
                <a:r>
                  <a:rPr lang="en-US" b="1" dirty="0"/>
                  <a:t>×   </a:t>
                </a:r>
                <a:r>
                  <a:rPr lang="en-US" b="1" i="1" dirty="0"/>
                  <a:t>material composition   </a:t>
                </a:r>
                <a:r>
                  <a:rPr lang="en-US" b="1" dirty="0"/>
                  <a:t>×  ….</a:t>
                </a:r>
                <a:endParaRPr lang="en-US" b="1" i="1" dirty="0"/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Activity assay: </a:t>
                </a:r>
                <a:r>
                  <a:rPr lang="en-US" dirty="0"/>
                  <a:t>U/Th chains are often out of equilibrium: top, Ra-chain and Pb-210/Po-210 must be measured separately.</a:t>
                </a:r>
              </a:p>
              <a:p>
                <a:r>
                  <a:rPr lang="en-US" dirty="0"/>
                  <a:t>  Typical impact: from tens of % to orders of magnitude if equilibrium is wrongly assumed.</a:t>
                </a:r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Material composition: </a:t>
                </a:r>
                <a:r>
                  <a:rPr lang="en-US" dirty="0"/>
                  <a:t>Small fractions of high-yield elements can dominate the neutron production: F, Be, B, Li, Al, C, O, Si…</a:t>
                </a:r>
              </a:p>
              <a:p>
                <a:r>
                  <a:rPr lang="en-US" dirty="0"/>
                  <a:t>  Typical impact: from tens of % to factors of a few; potentially larger if trace components are unknown.</a:t>
                </a:r>
              </a:p>
              <a:p>
                <a:endParaRPr lang="en-US" b="1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r>
                  <a:rPr lang="en-US" b="1" i="1" dirty="0">
                    <a:solidFill>
                      <a:srgbClr val="3636F6"/>
                    </a:solidFill>
                  </a:rPr>
                  <a:t>A precise U/Th assay does not guarantee a precise neutron-background prediction.</a:t>
                </a:r>
              </a:p>
              <a:p>
                <a:pPr algn="ctr"/>
                <a:endParaRPr lang="en-US" b="1" i="1" dirty="0">
                  <a:solidFill>
                    <a:srgbClr val="3636F6"/>
                  </a:solidFill>
                </a:endParaRPr>
              </a:p>
              <a:p>
                <a:pPr algn="ctr"/>
                <a:r>
                  <a:rPr lang="en-US" b="1" i="1" dirty="0">
                    <a:solidFill>
                      <a:srgbClr val="3636F6"/>
                    </a:solidFill>
                  </a:rPr>
                  <a:t>Material composition, including trace components, can dominate the uncertainty.</a:t>
                </a:r>
              </a:p>
              <a:p>
                <a:r>
                  <a:rPr lang="en-US" dirty="0"/>
                  <a:t> 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1293539"/>
                <a:ext cx="12192000" cy="4945265"/>
              </a:xfrm>
              <a:prstGeom prst="rect">
                <a:avLst/>
              </a:prstGeom>
              <a:blipFill>
                <a:blip r:embed="rId2"/>
                <a:stretch>
                  <a:fillRect l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n 7">
            <a:extLst>
              <a:ext uri="{FF2B5EF4-FFF2-40B4-BE49-F238E27FC236}">
                <a16:creationId xmlns:a16="http://schemas.microsoft.com/office/drawing/2014/main" id="{BB54D66F-0AD3-45F3-9074-B3AF33310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544" y="1349651"/>
            <a:ext cx="323895" cy="495369"/>
          </a:xfrm>
          <a:prstGeom prst="rect">
            <a:avLst/>
          </a:prstGeom>
        </p:spPr>
      </p:pic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2571697B-279A-4003-ACC9-849FEBDF7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19</a:t>
            </a:fld>
            <a:endParaRPr lang="es-ES" b="1" dirty="0"/>
          </a:p>
        </p:txBody>
      </p:sp>
      <p:sp>
        <p:nvSpPr>
          <p:cNvPr id="9" name="Flecha: hacia abajo 8">
            <a:extLst>
              <a:ext uri="{FF2B5EF4-FFF2-40B4-BE49-F238E27FC236}">
                <a16:creationId xmlns:a16="http://schemas.microsoft.com/office/drawing/2014/main" id="{2123809B-B8D2-40A9-B9CB-958E52300DBA}"/>
              </a:ext>
            </a:extLst>
          </p:cNvPr>
          <p:cNvSpPr/>
          <p:nvPr/>
        </p:nvSpPr>
        <p:spPr>
          <a:xfrm>
            <a:off x="4991200" y="3573016"/>
            <a:ext cx="1224136" cy="9280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22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D40BA621-B880-4DEA-9584-356238028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4469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AD5B35-C34E-4A5E-8AB4-D497EE303795}"/>
              </a:ext>
            </a:extLst>
          </p:cNvPr>
          <p:cNvSpPr txBox="1"/>
          <p:nvPr/>
        </p:nvSpPr>
        <p:spPr>
          <a:xfrm>
            <a:off x="818410" y="44526"/>
            <a:ext cx="11055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Main sources of uncertainty in (α,n) neutron background</a:t>
            </a:r>
          </a:p>
          <a:p>
            <a:endParaRPr lang="en-US" sz="3600" b="1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/>
              <p:nvPr/>
            </p:nvSpPr>
            <p:spPr>
              <a:xfrm>
                <a:off x="119336" y="1293539"/>
                <a:ext cx="12192000" cy="41142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Neutron Yield ∝ </a:t>
                </a:r>
                <a14:m>
                  <m:oMath xmlns:m="http://schemas.openxmlformats.org/officeDocument/2006/math">
                    <m:r>
                      <a:rPr lang="es-ES" sz="2800" b="1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s-ES" sz="28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     activity in the material   </a:t>
                </a:r>
                <a:r>
                  <a:rPr lang="en-US" b="1" dirty="0"/>
                  <a:t>×   </a:t>
                </a:r>
                <a:r>
                  <a:rPr lang="en-US" b="1" i="1" dirty="0"/>
                  <a:t>material composition   </a:t>
                </a:r>
                <a:r>
                  <a:rPr lang="en-US" b="1" dirty="0"/>
                  <a:t>×   </a:t>
                </a:r>
                <a:r>
                  <a:rPr lang="en-US" b="1" i="1" dirty="0"/>
                  <a:t>Yield calculation codes</a:t>
                </a:r>
                <a:r>
                  <a:rPr lang="en-US" i="1" dirty="0"/>
                  <a:t>  </a:t>
                </a:r>
                <a:r>
                  <a:rPr lang="en-US" b="1" dirty="0"/>
                  <a:t>×   …</a:t>
                </a:r>
                <a:endParaRPr lang="en-US" b="1" i="1" dirty="0"/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Activity assay: </a:t>
                </a:r>
                <a:r>
                  <a:rPr lang="en-US" dirty="0"/>
                  <a:t>U/Th chains are often out of equilibrium: top, Ra-chain and Pb-210/Po-210 must be measured separately.</a:t>
                </a:r>
              </a:p>
              <a:p>
                <a:r>
                  <a:rPr lang="en-US" dirty="0"/>
                  <a:t>  Typical impact: from tens of % to orders of magnitude if equilibrium is wrongly assumed.</a:t>
                </a:r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Material composition: </a:t>
                </a:r>
                <a:r>
                  <a:rPr lang="en-US" dirty="0"/>
                  <a:t>Small fractions of high-yield elements can dominate the neutron production: F, Be, B, Li, Al, C, O, Si…</a:t>
                </a:r>
              </a:p>
              <a:p>
                <a:r>
                  <a:rPr lang="en-US" dirty="0"/>
                  <a:t>  Typical impact: from tens of % to factors of a few; potentially larger if trace components are unknown.</a:t>
                </a:r>
                <a:endParaRPr lang="en-US" b="1" dirty="0"/>
              </a:p>
              <a:p>
                <a:r>
                  <a:rPr lang="en-US" dirty="0"/>
                  <a:t>  </a:t>
                </a:r>
              </a:p>
              <a:p>
                <a:r>
                  <a:rPr lang="en-US" dirty="0"/>
                  <a:t>• </a:t>
                </a:r>
                <a:r>
                  <a:rPr lang="en-US" b="1" dirty="0"/>
                  <a:t>Yield calculation codes: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b="1" dirty="0"/>
              </a:p>
              <a:p>
                <a:r>
                  <a:rPr lang="en-US" dirty="0"/>
                  <a:t>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1293539"/>
                <a:ext cx="12192000" cy="4114268"/>
              </a:xfrm>
              <a:prstGeom prst="rect">
                <a:avLst/>
              </a:prstGeom>
              <a:blipFill>
                <a:blip r:embed="rId2"/>
                <a:stretch>
                  <a:fillRect l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n 7">
            <a:extLst>
              <a:ext uri="{FF2B5EF4-FFF2-40B4-BE49-F238E27FC236}">
                <a16:creationId xmlns:a16="http://schemas.microsoft.com/office/drawing/2014/main" id="{BB54D66F-0AD3-45F3-9074-B3AF33310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544" y="1349651"/>
            <a:ext cx="323895" cy="495369"/>
          </a:xfrm>
          <a:prstGeom prst="rect">
            <a:avLst/>
          </a:prstGeom>
        </p:spPr>
      </p:pic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6D9D44BC-6B9D-4C1F-B2A1-DA6A31C4B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20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969801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/>
            <a:r>
              <a:rPr lang="it" sz="3733" b="1" dirty="0"/>
              <a:t>      Neutron yield calculation</a:t>
            </a:r>
            <a:endParaRPr sz="3733" b="1" dirty="0"/>
          </a:p>
        </p:txBody>
      </p:sp>
      <p:sp>
        <p:nvSpPr>
          <p:cNvPr id="226" name="Google Shape;226;p28"/>
          <p:cNvSpPr txBox="1"/>
          <p:nvPr/>
        </p:nvSpPr>
        <p:spPr>
          <a:xfrm>
            <a:off x="-240704" y="3414352"/>
            <a:ext cx="6768075" cy="3037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endParaRPr sz="2667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it" sz="2667" u="sng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SaG4n: </a:t>
            </a:r>
            <a:r>
              <a:rPr lang="it" sz="2667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Simple and versatile tool provided to the community  SaG4n (</a:t>
            </a:r>
            <a:r>
              <a:rPr lang="es-ES" sz="2667" dirty="0">
                <a:solidFill>
                  <a:schemeClr val="dk1"/>
                </a:solidFill>
                <a:ea typeface="Calibri"/>
                <a:cs typeface="Calibri"/>
                <a:sym typeface="Calibri"/>
                <a:hlinkClick r:id="rId3"/>
              </a:rPr>
              <a:t>https://github.com/UIN-CIEMAT/SaG4n</a:t>
            </a:r>
            <a:r>
              <a:rPr lang="es-ES" sz="2667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)</a:t>
            </a:r>
            <a:endParaRPr sz="2667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it" sz="2667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it" sz="24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Neutron production induced by α-decay with Geant4</a:t>
            </a:r>
            <a:r>
              <a:rPr lang="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”,  Nucl. Instrum. Methods A 960, 163659 (2020)</a:t>
            </a:r>
            <a:endParaRPr sz="2667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8"/>
          <p:cNvSpPr txBox="1"/>
          <p:nvPr/>
        </p:nvSpPr>
        <p:spPr>
          <a:xfrm>
            <a:off x="1016000" y="1717033"/>
            <a:ext cx="30400" cy="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solidFill>
                <a:schemeClr val="dk2"/>
              </a:solidFill>
            </a:endParaRPr>
          </a:p>
        </p:txBody>
      </p:sp>
      <p:pic>
        <p:nvPicPr>
          <p:cNvPr id="229" name="Google Shape;229;p28"/>
          <p:cNvPicPr preferRelativeResize="0"/>
          <p:nvPr/>
        </p:nvPicPr>
        <p:blipFill rotWithShape="1">
          <a:blip r:embed="rId4">
            <a:alphaModFix/>
          </a:blip>
          <a:srcRect b="57528"/>
          <a:stretch/>
        </p:blipFill>
        <p:spPr>
          <a:xfrm>
            <a:off x="180284" y="1014572"/>
            <a:ext cx="4964267" cy="1117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8"/>
          <p:cNvSpPr txBox="1"/>
          <p:nvPr/>
        </p:nvSpPr>
        <p:spPr>
          <a:xfrm>
            <a:off x="6314291" y="1585258"/>
            <a:ext cx="5519936" cy="2451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40256">
              <a:spcAft>
                <a:spcPts val="1067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it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Exploiting evaluated libraries (JENDL) </a:t>
            </a:r>
            <a:endParaRPr sz="2133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09585" indent="-440256">
              <a:spcAft>
                <a:spcPts val="1067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s-ES" sz="2133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Highly</a:t>
            </a:r>
            <a:r>
              <a:rPr lang="es-ES" sz="2133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s-ES" sz="2133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complex</a:t>
            </a:r>
            <a:r>
              <a:rPr lang="es-ES" sz="2133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material </a:t>
            </a:r>
            <a:r>
              <a:rPr lang="es-ES" sz="2133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geometries</a:t>
            </a:r>
            <a:r>
              <a:rPr lang="it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(actual geometry and border effects)</a:t>
            </a:r>
            <a:endParaRPr sz="2133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09585" indent="-440256">
              <a:spcAft>
                <a:spcPts val="1067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it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Neutron transport, precise tracking </a:t>
            </a:r>
            <a:endParaRPr sz="2133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09585" indent="-440256">
              <a:spcAft>
                <a:spcPts val="1067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it" sz="21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Biasing techniques</a:t>
            </a:r>
            <a:endParaRPr sz="2133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p28"/>
          <p:cNvPicPr preferRelativeResize="0"/>
          <p:nvPr/>
        </p:nvPicPr>
        <p:blipFill rotWithShape="1">
          <a:blip r:embed="rId4">
            <a:alphaModFix/>
          </a:blip>
          <a:srcRect t="39382"/>
          <a:stretch/>
        </p:blipFill>
        <p:spPr>
          <a:xfrm>
            <a:off x="357773" y="2045780"/>
            <a:ext cx="5571120" cy="186696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F91AB3F-F9F9-4D3F-B2AB-DAA7E9A21307}"/>
              </a:ext>
            </a:extLst>
          </p:cNvPr>
          <p:cNvSpPr/>
          <p:nvPr/>
        </p:nvSpPr>
        <p:spPr>
          <a:xfrm>
            <a:off x="6497610" y="783979"/>
            <a:ext cx="56646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Codes (SOURCES4C, </a:t>
            </a:r>
            <a:r>
              <a:rPr lang="en-US" sz="2400" dirty="0" err="1">
                <a:cs typeface="Arial" panose="020B0604020202020204" pitchFamily="34" charset="0"/>
              </a:rPr>
              <a:t>NeuCBOT</a:t>
            </a:r>
            <a:r>
              <a:rPr lang="en-US" sz="2400" dirty="0">
                <a:cs typeface="Arial" panose="020B0604020202020204" pitchFamily="34" charset="0"/>
              </a:rPr>
              <a:t>, SaG4n)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9C90B5CE-8386-4521-A467-840D97469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215" y="702642"/>
            <a:ext cx="5144551" cy="60959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3 Marcador de número de diapositiva">
            <a:extLst>
              <a:ext uri="{FF2B5EF4-FFF2-40B4-BE49-F238E27FC236}">
                <a16:creationId xmlns:a16="http://schemas.microsoft.com/office/drawing/2014/main" id="{955DD1CB-BA12-4D17-9F51-B669829C8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520259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21</a:t>
            </a:fld>
            <a:endParaRPr lang="es-ES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5C213BE-6D9B-4C33-824C-BAA8104D4C69}"/>
              </a:ext>
            </a:extLst>
          </p:cNvPr>
          <p:cNvSpPr txBox="1"/>
          <p:nvPr/>
        </p:nvSpPr>
        <p:spPr>
          <a:xfrm>
            <a:off x="6314378" y="4165806"/>
            <a:ext cx="566462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>
                <a:cs typeface="Arial" panose="020B0604020202020204" pitchFamily="34" charset="0"/>
              </a:rPr>
              <a:t>This approach enables the simulation of both </a:t>
            </a:r>
            <a:r>
              <a:rPr lang="en-US" b="1" dirty="0">
                <a:cs typeface="Arial" panose="020B0604020202020204" pitchFamily="34" charset="0"/>
              </a:rPr>
              <a:t>neutron production and transport </a:t>
            </a:r>
            <a:r>
              <a:rPr lang="en-US" dirty="0">
                <a:cs typeface="Arial" panose="020B0604020202020204" pitchFamily="34" charset="0"/>
              </a:rPr>
              <a:t>within Geant4, providing detailed information on each individual (α, n) reaction.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>
                <a:cs typeface="Arial" panose="020B0604020202020204" pitchFamily="34" charset="0"/>
              </a:rPr>
              <a:t>This level of detail is </a:t>
            </a:r>
            <a:r>
              <a:rPr lang="en-US" b="1" dirty="0">
                <a:cs typeface="Arial" panose="020B0604020202020204" pitchFamily="34" charset="0"/>
              </a:rPr>
              <a:t>essential for accurately calculating</a:t>
            </a:r>
            <a:r>
              <a:rPr lang="en-US" dirty="0">
                <a:cs typeface="Arial" panose="020B0604020202020204" pitchFamily="34" charset="0"/>
              </a:rPr>
              <a:t> </a:t>
            </a:r>
            <a:r>
              <a:rPr lang="en-US" b="1" dirty="0">
                <a:cs typeface="Arial" panose="020B0604020202020204" pitchFamily="34" charset="0"/>
              </a:rPr>
              <a:t>background</a:t>
            </a:r>
            <a:r>
              <a:rPr lang="en-US" dirty="0">
                <a:cs typeface="Arial" panose="020B0604020202020204" pitchFamily="34" charset="0"/>
              </a:rPr>
              <a:t> events caused by (α, n) neutrons, particularly in rare event search experiments.</a:t>
            </a:r>
          </a:p>
        </p:txBody>
      </p:sp>
    </p:spTree>
    <p:extLst>
      <p:ext uri="{BB962C8B-B14F-4D97-AF65-F5344CB8AC3E}">
        <p14:creationId xmlns:p14="http://schemas.microsoft.com/office/powerpoint/2010/main" val="1024902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C516AB8-850C-4ACB-A412-C053085EB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1189432"/>
            <a:ext cx="3168352" cy="1754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3 CuadroTexto">
            <a:extLst>
              <a:ext uri="{FF2B5EF4-FFF2-40B4-BE49-F238E27FC236}">
                <a16:creationId xmlns:a16="http://schemas.microsoft.com/office/drawing/2014/main" id="{65DD3960-B81C-4265-9F87-774FCBB32B90}"/>
              </a:ext>
            </a:extLst>
          </p:cNvPr>
          <p:cNvSpPr txBox="1"/>
          <p:nvPr/>
        </p:nvSpPr>
        <p:spPr>
          <a:xfrm>
            <a:off x="5519937" y="1248831"/>
            <a:ext cx="66720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α-</a:t>
            </a:r>
            <a:r>
              <a:rPr lang="en-US" sz="2800" dirty="0"/>
              <a:t>emitters produce secondary neutrons mainly through (</a:t>
            </a:r>
            <a:r>
              <a:rPr lang="en-US" sz="2800" i="1" dirty="0"/>
              <a:t>α, n</a:t>
            </a:r>
            <a:r>
              <a:rPr lang="en-US" sz="2800" dirty="0"/>
              <a:t>) reactions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(+ S.F.)</a:t>
            </a:r>
          </a:p>
        </p:txBody>
      </p:sp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63D9E0ED-889B-474F-8F13-B90A8AD20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22</a:t>
            </a:fld>
            <a:endParaRPr lang="es-ES" b="1" dirty="0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E0CC2103-7EEB-4A5F-B6CA-83B497F04565}"/>
              </a:ext>
            </a:extLst>
          </p:cNvPr>
          <p:cNvSpPr/>
          <p:nvPr/>
        </p:nvSpPr>
        <p:spPr>
          <a:xfrm rot="3361131">
            <a:off x="3722153" y="3188233"/>
            <a:ext cx="72008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2DC8BC6E-7A8E-4517-A64B-5C288973AE72}"/>
              </a:ext>
            </a:extLst>
          </p:cNvPr>
          <p:cNvSpPr/>
          <p:nvPr/>
        </p:nvSpPr>
        <p:spPr>
          <a:xfrm rot="18553318">
            <a:off x="6442346" y="3176147"/>
            <a:ext cx="72008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B49BA75-0308-461D-B61A-9EEEB2D6A067}"/>
              </a:ext>
            </a:extLst>
          </p:cNvPr>
          <p:cNvSpPr txBox="1"/>
          <p:nvPr/>
        </p:nvSpPr>
        <p:spPr>
          <a:xfrm>
            <a:off x="519482" y="3563723"/>
            <a:ext cx="3057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+mj-lt"/>
                <a:cs typeface="Arial" panose="020B0604020202020204" pitchFamily="34" charset="0"/>
              </a:rPr>
              <a:t>Bulk activity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B2B41EA-D82C-43B3-801D-83ECE5D4A720}"/>
              </a:ext>
            </a:extLst>
          </p:cNvPr>
          <p:cNvSpPr txBox="1"/>
          <p:nvPr/>
        </p:nvSpPr>
        <p:spPr>
          <a:xfrm>
            <a:off x="7364758" y="3653329"/>
            <a:ext cx="37662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+mj-lt"/>
                <a:cs typeface="Arial" panose="020B0604020202020204" pitchFamily="34" charset="0"/>
              </a:rPr>
              <a:t>Surface activity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81725C8-562D-473D-A59F-85162298E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400" y="4324315"/>
            <a:ext cx="1973911" cy="190610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E803450-8689-4569-B7A5-C80F05A41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40" y="4297122"/>
            <a:ext cx="1679262" cy="2513522"/>
          </a:xfrm>
          <a:prstGeom prst="rect">
            <a:avLst/>
          </a:prstGeom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A48A95AD-8580-4B33-8A8D-2DF48C1A7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860" y="608179"/>
            <a:ext cx="8593139" cy="36512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AE1A861-1256-47E9-BB5A-CF3B2B72FB31}"/>
              </a:ext>
            </a:extLst>
          </p:cNvPr>
          <p:cNvSpPr txBox="1"/>
          <p:nvPr/>
        </p:nvSpPr>
        <p:spPr>
          <a:xfrm>
            <a:off x="3791859" y="-24122"/>
            <a:ext cx="47212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b="1" dirty="0"/>
              <a:t>α</a:t>
            </a:r>
            <a:r>
              <a:rPr lang="es-ES" sz="4000" b="1" dirty="0"/>
              <a:t>,</a:t>
            </a:r>
            <a:r>
              <a:rPr lang="el-GR" sz="4000" b="1" dirty="0"/>
              <a:t>β</a:t>
            </a:r>
            <a:r>
              <a:rPr lang="es-ES" sz="4000" b="1" dirty="0"/>
              <a:t>,</a:t>
            </a:r>
            <a:r>
              <a:rPr lang="el-GR" sz="4000" b="1" dirty="0">
                <a:sym typeface="Symbol" panose="05050102010706020507" pitchFamily="18" charset="2"/>
              </a:rPr>
              <a:t></a:t>
            </a:r>
            <a:r>
              <a:rPr lang="es-ES" sz="4000" b="1" dirty="0">
                <a:sym typeface="Symbol" panose="05050102010706020507" pitchFamily="18" charset="2"/>
              </a:rPr>
              <a:t>,….and </a:t>
            </a:r>
            <a:r>
              <a:rPr lang="es-ES" sz="4000" b="1" dirty="0" err="1">
                <a:sym typeface="Symbol" panose="05050102010706020507" pitchFamily="18" charset="2"/>
              </a:rPr>
              <a:t>neutrons</a:t>
            </a:r>
            <a:endParaRPr lang="en-US" sz="4000" b="1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891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F44079E3-E3A0-4806-9FA5-4F197EE406DC}"/>
              </a:ext>
            </a:extLst>
          </p:cNvPr>
          <p:cNvSpPr/>
          <p:nvPr/>
        </p:nvSpPr>
        <p:spPr>
          <a:xfrm>
            <a:off x="5826224" y="3207448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harterBT-Roman"/>
              </a:rPr>
              <a:t>Neutron yields calculated for light nuclei by applying different codes,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harterBT-Roman"/>
              </a:rPr>
              <a:t>(The numerical values are normalized to evaluated data from various alpha-beam measurements)</a:t>
            </a:r>
            <a:endParaRPr lang="en-US" sz="24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7B5008F-E59E-4FD9-9634-B49FE0021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53" y="3207448"/>
            <a:ext cx="5886152" cy="3018356"/>
          </a:xfrm>
          <a:prstGeom prst="rect">
            <a:avLst/>
          </a:prstGeom>
        </p:spPr>
      </p:pic>
      <p:sp>
        <p:nvSpPr>
          <p:cNvPr id="9" name="3 Marcador de número de diapositiva">
            <a:extLst>
              <a:ext uri="{FF2B5EF4-FFF2-40B4-BE49-F238E27FC236}">
                <a16:creationId xmlns:a16="http://schemas.microsoft.com/office/drawing/2014/main" id="{02B683DD-72A1-454D-BB70-58CEADF03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23</a:t>
            </a:fld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9BB622-C8E9-472A-A065-BE4F81332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71" y="1145320"/>
            <a:ext cx="4839119" cy="1920406"/>
          </a:xfrm>
          <a:prstGeom prst="rect">
            <a:avLst/>
          </a:prstGeom>
        </p:spPr>
      </p:pic>
      <p:sp>
        <p:nvSpPr>
          <p:cNvPr id="11" name="Google Shape;224;p28">
            <a:extLst>
              <a:ext uri="{FF2B5EF4-FFF2-40B4-BE49-F238E27FC236}">
                <a16:creationId xmlns:a16="http://schemas.microsoft.com/office/drawing/2014/main" id="{66A62190-2224-48D3-BCBC-F691B40E62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z="3600" b="1" dirty="0"/>
              <a:t>Codes for (α,n)</a:t>
            </a:r>
            <a:endParaRPr lang="en-US" sz="3600" dirty="0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2FBDD428-3709-4C3B-A81D-DB12A9DDC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771" y="620688"/>
            <a:ext cx="9569257" cy="60958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7A6D4B-2990-41E0-BED5-44015FC8A262}"/>
              </a:ext>
            </a:extLst>
          </p:cNvPr>
          <p:cNvSpPr txBox="1"/>
          <p:nvPr/>
        </p:nvSpPr>
        <p:spPr>
          <a:xfrm>
            <a:off x="5807968" y="1302334"/>
            <a:ext cx="63840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cs typeface="Arial" panose="020B0604020202020204" pitchFamily="34" charset="0"/>
              </a:rPr>
              <a:t>Neutron yield from (α, n) reactions in the </a:t>
            </a:r>
            <a:r>
              <a:rPr lang="en-US" sz="2400" baseline="30000" dirty="0">
                <a:cs typeface="Arial" panose="020B0604020202020204" pitchFamily="34" charset="0"/>
              </a:rPr>
              <a:t>238</a:t>
            </a:r>
            <a:r>
              <a:rPr lang="en-US" sz="2400" dirty="0">
                <a:cs typeface="Arial" panose="020B0604020202020204" pitchFamily="34" charset="0"/>
              </a:rPr>
              <a:t>U and </a:t>
            </a:r>
            <a:r>
              <a:rPr lang="en-US" sz="2400" baseline="30000" dirty="0">
                <a:cs typeface="Arial" panose="020B0604020202020204" pitchFamily="34" charset="0"/>
              </a:rPr>
              <a:t>232</a:t>
            </a:r>
            <a:r>
              <a:rPr lang="en-US" sz="2400" dirty="0">
                <a:cs typeface="Arial" panose="020B0604020202020204" pitchFamily="34" charset="0"/>
              </a:rPr>
              <a:t>Th decay chains in several</a:t>
            </a:r>
          </a:p>
          <a:p>
            <a:pPr algn="ctr"/>
            <a:r>
              <a:rPr lang="en-US" sz="2400" dirty="0">
                <a:cs typeface="Arial" panose="020B0604020202020204" pitchFamily="34" charset="0"/>
              </a:rPr>
              <a:t>materials as calculated by different codes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25069AB-A83C-46F8-881E-7B6C568B8D18}"/>
              </a:ext>
            </a:extLst>
          </p:cNvPr>
          <p:cNvSpPr txBox="1"/>
          <p:nvPr/>
        </p:nvSpPr>
        <p:spPr>
          <a:xfrm>
            <a:off x="6066522" y="5513136"/>
            <a:ext cx="56154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“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Review of neutron yield from (</a:t>
            </a:r>
            <a:r>
              <a:rPr lang="en-US" sz="1400" b="1" i="1" dirty="0">
                <a:solidFill>
                  <a:srgbClr val="FF0000"/>
                </a:solidFill>
                <a:latin typeface="+mj-lt"/>
              </a:rPr>
              <a:t>α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, </a:t>
            </a:r>
            <a:r>
              <a:rPr lang="en-US" sz="1400" b="1" i="1" dirty="0">
                <a:solidFill>
                  <a:srgbClr val="FF0000"/>
                </a:solidFill>
                <a:latin typeface="+mj-lt"/>
              </a:rPr>
              <a:t>n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) reactions: data, methods, and prospects</a:t>
            </a:r>
            <a:r>
              <a:rPr lang="en-US" sz="14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”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+mj-lt"/>
              </a:rPr>
              <a:t>2026 </a:t>
            </a:r>
            <a:r>
              <a:rPr lang="en-US" sz="1400" i="1" dirty="0">
                <a:solidFill>
                  <a:srgbClr val="FF0000"/>
                </a:solidFill>
                <a:latin typeface="+mj-lt"/>
              </a:rPr>
              <a:t>J. Phys. G: </a:t>
            </a:r>
            <a:r>
              <a:rPr lang="en-US" sz="1400" i="1" dirty="0" err="1">
                <a:solidFill>
                  <a:srgbClr val="FF0000"/>
                </a:solidFill>
                <a:latin typeface="+mj-lt"/>
              </a:rPr>
              <a:t>Nucl</a:t>
            </a:r>
            <a:r>
              <a:rPr lang="en-US" sz="1400" i="1" dirty="0">
                <a:solidFill>
                  <a:srgbClr val="FF0000"/>
                </a:solidFill>
                <a:latin typeface="+mj-lt"/>
              </a:rPr>
              <a:t>. Part. Phys.</a:t>
            </a:r>
            <a:r>
              <a:rPr lang="en-US" sz="1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1400" b="1" dirty="0">
                <a:solidFill>
                  <a:srgbClr val="FF0000"/>
                </a:solidFill>
                <a:latin typeface="+mj-lt"/>
              </a:rPr>
              <a:t>53</a:t>
            </a:r>
            <a:r>
              <a:rPr lang="en-US" sz="1400" dirty="0">
                <a:solidFill>
                  <a:srgbClr val="FF0000"/>
                </a:solidFill>
                <a:latin typeface="+mj-lt"/>
              </a:rPr>
              <a:t> 023001</a:t>
            </a:r>
            <a:endParaRPr lang="en-US" sz="14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2938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4485FD9-341B-4A67-8F71-4DEEBE778540}"/>
              </a:ext>
            </a:extLst>
          </p:cNvPr>
          <p:cNvSpPr txBox="1"/>
          <p:nvPr/>
        </p:nvSpPr>
        <p:spPr>
          <a:xfrm>
            <a:off x="6481361" y="4274421"/>
            <a:ext cx="5710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3636F6"/>
                </a:solidFill>
              </a:rPr>
              <a:t>Results are “generally consistent” across tools and libraries</a:t>
            </a:r>
            <a:br>
              <a:rPr lang="en-US" i="1" dirty="0">
                <a:solidFill>
                  <a:srgbClr val="3636F6"/>
                </a:solidFill>
              </a:rPr>
            </a:br>
            <a:r>
              <a:rPr lang="en-US" i="1" dirty="0">
                <a:solidFill>
                  <a:srgbClr val="3636F6"/>
                </a:solidFill>
              </a:rPr>
              <a:t>– typical deviations: ±5–15%</a:t>
            </a:r>
            <a:br>
              <a:rPr lang="en-US" i="1" dirty="0">
                <a:solidFill>
                  <a:srgbClr val="3636F6"/>
                </a:solidFill>
              </a:rPr>
            </a:br>
            <a:r>
              <a:rPr lang="en-US" i="1" dirty="0">
                <a:solidFill>
                  <a:srgbClr val="3636F6"/>
                </a:solidFill>
              </a:rPr>
              <a:t>– in some cases: up to </a:t>
            </a:r>
            <a:r>
              <a:rPr lang="en-US" i="1" dirty="0">
                <a:solidFill>
                  <a:srgbClr val="3636F6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2</a:t>
            </a:r>
            <a:r>
              <a:rPr lang="en-US" i="1" dirty="0">
                <a:solidFill>
                  <a:srgbClr val="3636F6"/>
                </a:solidFill>
              </a:rPr>
              <a:t>5–30%</a:t>
            </a:r>
            <a:endParaRPr lang="en-US" i="1" dirty="0">
              <a:solidFill>
                <a:srgbClr val="3636F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701E04-B220-44D0-9D33-6C13D6329633}"/>
              </a:ext>
            </a:extLst>
          </p:cNvPr>
          <p:cNvSpPr txBox="1"/>
          <p:nvPr/>
        </p:nvSpPr>
        <p:spPr>
          <a:xfrm>
            <a:off x="17105" y="735923"/>
            <a:ext cx="11360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cs typeface="Arial" panose="020B0604020202020204" pitchFamily="34" charset="0"/>
              </a:rPr>
              <a:t>BeO</a:t>
            </a:r>
            <a:r>
              <a:rPr lang="en-US" dirty="0">
                <a:cs typeface="Arial" panose="020B0604020202020204" pitchFamily="34" charset="0"/>
              </a:rPr>
              <a:t> and </a:t>
            </a:r>
            <a:r>
              <a:rPr lang="en-US" dirty="0" err="1">
                <a:cs typeface="Arial" panose="020B0604020202020204" pitchFamily="34" charset="0"/>
              </a:rPr>
              <a:t>NaF</a:t>
            </a:r>
            <a:endParaRPr lang="en-US" dirty="0">
              <a:cs typeface="Arial" panose="020B0604020202020204" pitchFamily="34" charset="0"/>
            </a:endParaRPr>
          </a:p>
          <a:p>
            <a:r>
              <a:rPr lang="en-US" dirty="0">
                <a:cs typeface="Arial" panose="020B0604020202020204" pitchFamily="34" charset="0"/>
              </a:rPr>
              <a:t>	– large spread between codes</a:t>
            </a:r>
          </a:p>
          <a:p>
            <a:r>
              <a:rPr lang="en-US" dirty="0">
                <a:cs typeface="Arial" panose="020B0604020202020204" pitchFamily="34" charset="0"/>
              </a:rPr>
              <a:t>	– highly “reactive” (α,n) materials</a:t>
            </a:r>
          </a:p>
          <a:p>
            <a:r>
              <a:rPr lang="en-US" dirty="0">
                <a:cs typeface="Arial" panose="020B0604020202020204" pitchFamily="34" charset="0"/>
              </a:rPr>
              <a:t>	– strong sensitivity to: resonant cross sections</a:t>
            </a:r>
          </a:p>
          <a:p>
            <a:r>
              <a:rPr lang="en-US" dirty="0">
                <a:cs typeface="Arial" panose="020B0604020202020204" pitchFamily="34" charset="0"/>
              </a:rPr>
              <a:t>	→ largest uncertainties (</a:t>
            </a:r>
            <a:r>
              <a:rPr lang="en-US" dirty="0">
                <a:cs typeface="Arial" panose="020B0604020202020204" pitchFamily="34" charset="0"/>
                <a:sym typeface="Symbol" panose="05050102010706020507" pitchFamily="18" charset="2"/>
              </a:rPr>
              <a:t></a:t>
            </a:r>
            <a:r>
              <a:rPr lang="en-US" dirty="0">
                <a:cs typeface="Arial" panose="020B0604020202020204" pitchFamily="34" charset="0"/>
              </a:rPr>
              <a:t>10–25%)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Silicate materials (</a:t>
            </a:r>
            <a:r>
              <a:rPr lang="en-US" dirty="0" err="1">
                <a:cs typeface="Arial" panose="020B0604020202020204" pitchFamily="34" charset="0"/>
              </a:rPr>
              <a:t>SiO</a:t>
            </a:r>
            <a:r>
              <a:rPr lang="en-US" dirty="0">
                <a:cs typeface="Arial" panose="020B0604020202020204" pitchFamily="34" charset="0"/>
              </a:rPr>
              <a:t>₂, </a:t>
            </a:r>
            <a:r>
              <a:rPr lang="en-US" dirty="0" err="1">
                <a:cs typeface="Arial" panose="020B0604020202020204" pitchFamily="34" charset="0"/>
              </a:rPr>
              <a:t>Al₂O</a:t>
            </a:r>
            <a:r>
              <a:rPr lang="en-US" dirty="0">
                <a:cs typeface="Arial" panose="020B0604020202020204" pitchFamily="34" charset="0"/>
              </a:rPr>
              <a:t>₃)</a:t>
            </a:r>
          </a:p>
          <a:p>
            <a:r>
              <a:rPr lang="en-US" dirty="0">
                <a:cs typeface="Arial" panose="020B0604020202020204" pitchFamily="34" charset="0"/>
              </a:rPr>
              <a:t>	– lower yields</a:t>
            </a:r>
          </a:p>
          <a:p>
            <a:r>
              <a:rPr lang="en-US" dirty="0">
                <a:cs typeface="Arial" panose="020B0604020202020204" pitchFamily="34" charset="0"/>
              </a:rPr>
              <a:t>	– still systematic differences between codes</a:t>
            </a:r>
          </a:p>
          <a:p>
            <a:r>
              <a:rPr lang="en-US" dirty="0">
                <a:cs typeface="Arial" panose="020B0604020202020204" pitchFamily="34" charset="0"/>
              </a:rPr>
              <a:t>	– </a:t>
            </a:r>
            <a:r>
              <a:rPr lang="en-US" dirty="0" err="1">
                <a:cs typeface="Arial" panose="020B0604020202020204" pitchFamily="34" charset="0"/>
              </a:rPr>
              <a:t>NeuCBOT</a:t>
            </a:r>
            <a:r>
              <a:rPr lang="en-US" dirty="0">
                <a:cs typeface="Arial" panose="020B0604020202020204" pitchFamily="34" charset="0"/>
              </a:rPr>
              <a:t> tends to give lower yields than SOURCES4 in some cases</a:t>
            </a:r>
          </a:p>
        </p:txBody>
      </p:sp>
      <p:sp>
        <p:nvSpPr>
          <p:cNvPr id="13" name="Google Shape;224;p28">
            <a:extLst>
              <a:ext uri="{FF2B5EF4-FFF2-40B4-BE49-F238E27FC236}">
                <a16:creationId xmlns:a16="http://schemas.microsoft.com/office/drawing/2014/main" id="{F3F4CEED-E432-4CC1-96EC-4AE71D9A41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z="3600" b="1" dirty="0"/>
              <a:t>Codes for (α,n)</a:t>
            </a:r>
            <a:endParaRPr lang="en-US" sz="3600" dirty="0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469B220E-E63D-417D-B472-04271CFFD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771" y="620688"/>
            <a:ext cx="9569257" cy="60958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69A7991-124E-4A08-A487-13DFAE2A6065}"/>
              </a:ext>
            </a:extLst>
          </p:cNvPr>
          <p:cNvSpPr txBox="1"/>
          <p:nvPr/>
        </p:nvSpPr>
        <p:spPr>
          <a:xfrm>
            <a:off x="451148" y="4007953"/>
            <a:ext cx="548342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Arial" panose="020B0604020202020204" pitchFamily="34" charset="0"/>
              </a:rPr>
              <a:t>Differences arise from:</a:t>
            </a:r>
          </a:p>
          <a:p>
            <a:r>
              <a:rPr lang="en-US" dirty="0">
                <a:cs typeface="Arial" panose="020B0604020202020204" pitchFamily="34" charset="0"/>
              </a:rPr>
              <a:t>– different cross-section libraries (JENDL / ENDF / NEDIS)</a:t>
            </a:r>
          </a:p>
          <a:p>
            <a:r>
              <a:rPr lang="en-US" dirty="0">
                <a:cs typeface="Arial" panose="020B0604020202020204" pitchFamily="34" charset="0"/>
              </a:rPr>
              <a:t>– different treatment of resonances</a:t>
            </a:r>
          </a:p>
          <a:p>
            <a:r>
              <a:rPr lang="en-US" dirty="0">
                <a:cs typeface="Arial" panose="020B0604020202020204" pitchFamily="34" charset="0"/>
              </a:rPr>
              <a:t>– different stopping power tables</a:t>
            </a:r>
          </a:p>
          <a:p>
            <a:r>
              <a:rPr lang="en-US" dirty="0">
                <a:cs typeface="Arial" panose="020B0604020202020204" pitchFamily="34" charset="0"/>
              </a:rPr>
              <a:t>– different treatment of excited final states</a:t>
            </a:r>
          </a:p>
          <a:p>
            <a:endParaRPr lang="en-US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820A52D-6308-484B-BBD2-690F3B0CE813}"/>
              </a:ext>
            </a:extLst>
          </p:cNvPr>
          <p:cNvSpPr txBox="1"/>
          <p:nvPr/>
        </p:nvSpPr>
        <p:spPr>
          <a:xfrm>
            <a:off x="432283" y="5885511"/>
            <a:ext cx="11856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cs typeface="Arial" panose="020B0604020202020204" pitchFamily="34" charset="0"/>
              </a:rPr>
              <a:t>Different (α,n) codes and nuclear data libraries introduce unavoidable systematic uncertainties that depend strongly on material composition and nuclear physics inputs.</a:t>
            </a:r>
          </a:p>
          <a:p>
            <a:pPr algn="ctr"/>
            <a:endParaRPr lang="en-US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FEBBC3F-635D-48AC-93B7-CBF73D817AC7}"/>
              </a:ext>
            </a:extLst>
          </p:cNvPr>
          <p:cNvSpPr txBox="1"/>
          <p:nvPr/>
        </p:nvSpPr>
        <p:spPr>
          <a:xfrm>
            <a:off x="5774736" y="1060719"/>
            <a:ext cx="65383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Light elements (Li, B, C)</a:t>
            </a:r>
          </a:p>
          <a:p>
            <a:r>
              <a:rPr lang="en-US" dirty="0">
                <a:cs typeface="Arial" panose="020B0604020202020204" pitchFamily="34" charset="0"/>
              </a:rPr>
              <a:t>	– moderate but visible spread</a:t>
            </a:r>
          </a:p>
          <a:p>
            <a:r>
              <a:rPr lang="en-US" dirty="0">
                <a:cs typeface="Arial" panose="020B0604020202020204" pitchFamily="34" charset="0"/>
              </a:rPr>
              <a:t>	– reflects differences in cross sections and nuclear models</a:t>
            </a:r>
          </a:p>
          <a:p>
            <a:endParaRPr lang="en-US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3 Marcador de número de diapositiva">
            <a:extLst>
              <a:ext uri="{FF2B5EF4-FFF2-40B4-BE49-F238E27FC236}">
                <a16:creationId xmlns:a16="http://schemas.microsoft.com/office/drawing/2014/main" id="{F7D79A36-D000-49B9-B40F-FE625AD7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520259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24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192782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D40BA621-B880-4DEA-9584-356238028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4469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AD5B35-C34E-4A5E-8AB4-D497EE303795}"/>
              </a:ext>
            </a:extLst>
          </p:cNvPr>
          <p:cNvSpPr txBox="1"/>
          <p:nvPr/>
        </p:nvSpPr>
        <p:spPr>
          <a:xfrm>
            <a:off x="818410" y="44526"/>
            <a:ext cx="11055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Main sources of uncertainty in (α,n) neutron background</a:t>
            </a:r>
          </a:p>
          <a:p>
            <a:endParaRPr lang="en-US" sz="3600" b="1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/>
              <p:nvPr/>
            </p:nvSpPr>
            <p:spPr>
              <a:xfrm>
                <a:off x="119336" y="1293539"/>
                <a:ext cx="12192000" cy="52222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Neutron Yield ∝ </a:t>
                </a:r>
                <a14:m>
                  <m:oMath xmlns:m="http://schemas.openxmlformats.org/officeDocument/2006/math">
                    <m:r>
                      <a:rPr lang="es-ES" sz="2800" b="1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s-ES" sz="28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     activity in the material   </a:t>
                </a:r>
                <a:r>
                  <a:rPr lang="en-US" b="1" dirty="0"/>
                  <a:t>×   </a:t>
                </a:r>
                <a:r>
                  <a:rPr lang="en-US" b="1" i="1" dirty="0"/>
                  <a:t>material composition   </a:t>
                </a:r>
                <a:r>
                  <a:rPr lang="en-US" b="1" dirty="0"/>
                  <a:t>×   </a:t>
                </a:r>
                <a:r>
                  <a:rPr lang="en-US" b="1" i="1" dirty="0"/>
                  <a:t>Yield calculation codes</a:t>
                </a:r>
                <a:r>
                  <a:rPr lang="en-US" i="1" dirty="0"/>
                  <a:t>   </a:t>
                </a:r>
                <a:r>
                  <a:rPr lang="en-US" b="1" dirty="0"/>
                  <a:t>×   …</a:t>
                </a:r>
                <a:endParaRPr lang="en-US" b="1" i="1" dirty="0"/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Activity assay: </a:t>
                </a:r>
                <a:r>
                  <a:rPr lang="en-US" dirty="0"/>
                  <a:t>U/Th chains are often out of equilibrium: top, Ra-chain and Pb-210/Po-210 must be measured separately.</a:t>
                </a:r>
              </a:p>
              <a:p>
                <a:r>
                  <a:rPr lang="en-US" dirty="0"/>
                  <a:t>  Typical impact: from tens of % to orders of magnitude if equilibrium is wrongly assumed</a:t>
                </a:r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Material composition: </a:t>
                </a:r>
                <a:r>
                  <a:rPr lang="en-US" dirty="0"/>
                  <a:t>Small fractions of high-yield elements can dominate the neutron production: F, Be, B, Li, Al, C, O, Si…</a:t>
                </a:r>
              </a:p>
              <a:p>
                <a:r>
                  <a:rPr lang="en-US" dirty="0"/>
                  <a:t>  Typical impact: from tens of % to factors of a few; potentially larger if trace components are unknown</a:t>
                </a:r>
              </a:p>
              <a:p>
                <a:endParaRPr lang="en-US" b="1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Yield calculation codes:</a:t>
                </a:r>
                <a:r>
                  <a:rPr lang="en-US" dirty="0"/>
                  <a:t>  SOURCES4C, </a:t>
                </a:r>
                <a:r>
                  <a:rPr lang="en-US" dirty="0" err="1"/>
                  <a:t>NeuCBOT</a:t>
                </a:r>
                <a:r>
                  <a:rPr lang="en-US" dirty="0"/>
                  <a:t>, SaG4n can differ because of cross sections, stopping </a:t>
                </a:r>
              </a:p>
              <a:p>
                <a:r>
                  <a:rPr lang="en-US" dirty="0"/>
                  <a:t>  powers and treatment of final states.</a:t>
                </a:r>
              </a:p>
              <a:p>
                <a:r>
                  <a:rPr lang="en-US" dirty="0"/>
                  <a:t>  Typical impact: tens of %, larger for problematic isotopes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>
                  <a:solidFill>
                    <a:srgbClr val="3636F6"/>
                  </a:solidFill>
                </a:endParaRPr>
              </a:p>
              <a:p>
                <a:endParaRPr lang="en-US" dirty="0"/>
              </a:p>
              <a:p>
                <a:endParaRPr lang="en-US" dirty="0"/>
              </a:p>
              <a:p>
                <a:pPr algn="ctr"/>
                <a:r>
                  <a:rPr lang="en-US" b="1" i="1" dirty="0">
                    <a:solidFill>
                      <a:srgbClr val="3636F6"/>
                    </a:solidFill>
                  </a:rPr>
                  <a:t>The spread between codes quantifies the uncertainty of the yield calculation itself, for a given set of physical inputs.</a:t>
                </a:r>
                <a:br>
                  <a:rPr lang="en-US" b="1" i="1" dirty="0">
                    <a:solidFill>
                      <a:srgbClr val="3636F6"/>
                    </a:solidFill>
                  </a:rPr>
                </a:br>
                <a:r>
                  <a:rPr lang="en-US" b="1" i="1" dirty="0">
                    <a:solidFill>
                      <a:srgbClr val="3636F6"/>
                    </a:solidFill>
                  </a:rPr>
                  <a:t>It is not the total uncertainty of the neutron-background prediction</a:t>
                </a:r>
                <a:r>
                  <a:rPr lang="en-US" dirty="0">
                    <a:solidFill>
                      <a:srgbClr val="3636F6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1293539"/>
                <a:ext cx="12192000" cy="5222263"/>
              </a:xfrm>
              <a:prstGeom prst="rect">
                <a:avLst/>
              </a:prstGeom>
              <a:blipFill>
                <a:blip r:embed="rId2"/>
                <a:stretch>
                  <a:fillRect l="-450" b="-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n 7">
            <a:extLst>
              <a:ext uri="{FF2B5EF4-FFF2-40B4-BE49-F238E27FC236}">
                <a16:creationId xmlns:a16="http://schemas.microsoft.com/office/drawing/2014/main" id="{BB54D66F-0AD3-45F3-9074-B3AF33310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544" y="1349651"/>
            <a:ext cx="323895" cy="495369"/>
          </a:xfrm>
          <a:prstGeom prst="rect">
            <a:avLst/>
          </a:prstGeom>
        </p:spPr>
      </p:pic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FBE412DB-7130-4FB3-8C86-7780B8967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25</a:t>
            </a:fld>
            <a:endParaRPr lang="es-ES" b="1" dirty="0"/>
          </a:p>
        </p:txBody>
      </p:sp>
      <p:sp>
        <p:nvSpPr>
          <p:cNvPr id="9" name="Flecha: hacia abajo 8">
            <a:extLst>
              <a:ext uri="{FF2B5EF4-FFF2-40B4-BE49-F238E27FC236}">
                <a16:creationId xmlns:a16="http://schemas.microsoft.com/office/drawing/2014/main" id="{36FFCE5E-9D35-4AFA-9F2A-C7110D1A0E93}"/>
              </a:ext>
            </a:extLst>
          </p:cNvPr>
          <p:cNvSpPr/>
          <p:nvPr/>
        </p:nvSpPr>
        <p:spPr>
          <a:xfrm>
            <a:off x="4991200" y="4733237"/>
            <a:ext cx="1224136" cy="9280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728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D40BA621-B880-4DEA-9584-356238028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4469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AD5B35-C34E-4A5E-8AB4-D497EE303795}"/>
              </a:ext>
            </a:extLst>
          </p:cNvPr>
          <p:cNvSpPr txBox="1"/>
          <p:nvPr/>
        </p:nvSpPr>
        <p:spPr>
          <a:xfrm>
            <a:off x="818410" y="44526"/>
            <a:ext cx="11055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Main sources of uncertainty in (α,n) neutron background</a:t>
            </a:r>
          </a:p>
          <a:p>
            <a:endParaRPr lang="en-US" sz="3600" b="1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/>
              <p:nvPr/>
            </p:nvSpPr>
            <p:spPr>
              <a:xfrm>
                <a:off x="119336" y="1293539"/>
                <a:ext cx="12192000" cy="52222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Neutron Yield ∝ </a:t>
                </a:r>
                <a14:m>
                  <m:oMath xmlns:m="http://schemas.openxmlformats.org/officeDocument/2006/math">
                    <m:r>
                      <a:rPr lang="es-ES" sz="2800" b="1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s-ES" sz="28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     activity in the material   </a:t>
                </a:r>
                <a:r>
                  <a:rPr lang="en-US" b="1" dirty="0"/>
                  <a:t>×   </a:t>
                </a:r>
                <a:r>
                  <a:rPr lang="en-US" b="1" i="1" dirty="0"/>
                  <a:t>material composition   </a:t>
                </a:r>
                <a:r>
                  <a:rPr lang="en-US" b="1" dirty="0"/>
                  <a:t>×   </a:t>
                </a:r>
                <a:r>
                  <a:rPr lang="en-US" b="1" i="1" dirty="0"/>
                  <a:t>Yield calculation codes</a:t>
                </a:r>
                <a:r>
                  <a:rPr lang="en-US" i="1" dirty="0"/>
                  <a:t>   </a:t>
                </a:r>
                <a:r>
                  <a:rPr lang="en-US" b="1" dirty="0"/>
                  <a:t>×   …</a:t>
                </a:r>
                <a:endParaRPr lang="en-US" b="1" i="1" dirty="0"/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Activity assay: </a:t>
                </a:r>
                <a:r>
                  <a:rPr lang="en-US" dirty="0"/>
                  <a:t>U/Th chains are often out of equilibrium: top, Ra-chain and Pb-210/Po-210 must be measured separately.</a:t>
                </a:r>
              </a:p>
              <a:p>
                <a:r>
                  <a:rPr lang="en-US" dirty="0"/>
                  <a:t>  Typical impact: from tens of % to orders of magnitude if equilibrium is wrongly assumed</a:t>
                </a:r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Material composition: </a:t>
                </a:r>
                <a:r>
                  <a:rPr lang="en-US" dirty="0"/>
                  <a:t>Small fractions of high-yield elements can dominate the neutron production: F, Be, B, Li, Al, C, O, Si…</a:t>
                </a:r>
              </a:p>
              <a:p>
                <a:r>
                  <a:rPr lang="en-US" dirty="0"/>
                  <a:t>  Typical impact: from tens of % to factors of a few; potentially larger if trace components are unknown</a:t>
                </a:r>
              </a:p>
              <a:p>
                <a:endParaRPr lang="en-US" b="1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Yield calculation codes:</a:t>
                </a:r>
                <a:r>
                  <a:rPr lang="en-US" dirty="0"/>
                  <a:t>  SOURCES4C, </a:t>
                </a:r>
                <a:r>
                  <a:rPr lang="en-US" dirty="0" err="1"/>
                  <a:t>NeuCBOT</a:t>
                </a:r>
                <a:r>
                  <a:rPr lang="en-US" dirty="0"/>
                  <a:t>, SaG4n can differ because of cross sections, stopping </a:t>
                </a:r>
              </a:p>
              <a:p>
                <a:r>
                  <a:rPr lang="en-US" dirty="0"/>
                  <a:t>  powers and treatment of final states.</a:t>
                </a:r>
              </a:p>
              <a:p>
                <a:r>
                  <a:rPr lang="en-US" dirty="0"/>
                  <a:t>  Typical impact: tens of %, larger for problematic isotopes</a:t>
                </a:r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(α,n) cross sections and nuclear data:</a:t>
                </a:r>
              </a:p>
              <a:p>
                <a:r>
                  <a:rPr lang="en-US" dirty="0"/>
                  <a:t>  </a:t>
                </a:r>
              </a:p>
              <a:p>
                <a:endParaRPr lang="en-US" dirty="0"/>
              </a:p>
              <a:p>
                <a:endParaRPr lang="en-US" b="1" dirty="0"/>
              </a:p>
              <a:p>
                <a:r>
                  <a:rPr lang="en-US" dirty="0"/>
                  <a:t> 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1293539"/>
                <a:ext cx="12192000" cy="5222263"/>
              </a:xfrm>
              <a:prstGeom prst="rect">
                <a:avLst/>
              </a:prstGeom>
              <a:blipFill>
                <a:blip r:embed="rId2"/>
                <a:stretch>
                  <a:fillRect l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n 7">
            <a:extLst>
              <a:ext uri="{FF2B5EF4-FFF2-40B4-BE49-F238E27FC236}">
                <a16:creationId xmlns:a16="http://schemas.microsoft.com/office/drawing/2014/main" id="{BB54D66F-0AD3-45F3-9074-B3AF33310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544" y="1349651"/>
            <a:ext cx="323895" cy="495369"/>
          </a:xfrm>
          <a:prstGeom prst="rect">
            <a:avLst/>
          </a:prstGeom>
        </p:spPr>
      </p:pic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FBE412DB-7130-4FB3-8C86-7780B8967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26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3380014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z="2800" b="1" dirty="0"/>
              <a:t>Nuclear cross-section databases for (α,n)</a:t>
            </a:r>
            <a:endParaRPr lang="en-US" sz="2800" dirty="0"/>
          </a:p>
        </p:txBody>
      </p:sp>
      <p:sp>
        <p:nvSpPr>
          <p:cNvPr id="227" name="Google Shape;227;p28"/>
          <p:cNvSpPr txBox="1"/>
          <p:nvPr/>
        </p:nvSpPr>
        <p:spPr>
          <a:xfrm>
            <a:off x="1016000" y="1717033"/>
            <a:ext cx="30400" cy="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solidFill>
                <a:schemeClr val="dk2"/>
              </a:solidFill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9C90B5CE-8386-4521-A467-840D97469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215" y="487722"/>
            <a:ext cx="9569257" cy="60958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3 Marcador de número de diapositiva">
            <a:extLst>
              <a:ext uri="{FF2B5EF4-FFF2-40B4-BE49-F238E27FC236}">
                <a16:creationId xmlns:a16="http://schemas.microsoft.com/office/drawing/2014/main" id="{955DD1CB-BA12-4D17-9F51-B669829C8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520259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27</a:t>
            </a:fld>
            <a:endParaRPr lang="es-ES" b="1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35088EE-E818-4C98-8B95-169708629430}"/>
              </a:ext>
            </a:extLst>
          </p:cNvPr>
          <p:cNvSpPr/>
          <p:nvPr/>
        </p:nvSpPr>
        <p:spPr>
          <a:xfrm>
            <a:off x="-4211" y="620688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• </a:t>
            </a:r>
            <a:r>
              <a:rPr lang="en-US" b="1" dirty="0"/>
              <a:t>EXFOR</a:t>
            </a:r>
            <a:r>
              <a:rPr lang="en-US" dirty="0"/>
              <a:t> (Experimental Nuclear Reaction Data)</a:t>
            </a:r>
            <a:br>
              <a:rPr lang="en-US" dirty="0"/>
            </a:br>
            <a:r>
              <a:rPr lang="en-US" dirty="0"/>
              <a:t>	– Global database of all published experimental nuclear reaction data</a:t>
            </a:r>
            <a:br>
              <a:rPr lang="en-US" dirty="0"/>
            </a:br>
            <a:r>
              <a:rPr lang="en-US" dirty="0"/>
              <a:t>	– Includes raw measurements: (α,n), (</a:t>
            </a:r>
            <a:r>
              <a:rPr lang="en-US" dirty="0" err="1"/>
              <a:t>p,n</a:t>
            </a:r>
            <a:r>
              <a:rPr lang="en-US" dirty="0"/>
              <a:t>), (</a:t>
            </a:r>
            <a:r>
              <a:rPr lang="en-US" dirty="0" err="1"/>
              <a:t>n,γ</a:t>
            </a:r>
            <a:r>
              <a:rPr lang="en-US" dirty="0"/>
              <a:t>), etc.</a:t>
            </a:r>
            <a:br>
              <a:rPr lang="en-US" dirty="0"/>
            </a:br>
            <a:r>
              <a:rPr lang="en-US" dirty="0"/>
              <a:t>	– No evaluation: data are not “recommended values”, just compiled results</a:t>
            </a:r>
            <a:br>
              <a:rPr lang="en-US" dirty="0"/>
            </a:br>
            <a:r>
              <a:rPr lang="en-US" dirty="0"/>
              <a:t>	– Essential for benchmarking and identifying discrepancies between experiments</a:t>
            </a:r>
          </a:p>
          <a:p>
            <a:r>
              <a:rPr lang="en-US" dirty="0"/>
              <a:t>• </a:t>
            </a:r>
            <a:r>
              <a:rPr lang="en-US" b="1" dirty="0"/>
              <a:t>TENDL</a:t>
            </a:r>
            <a:r>
              <a:rPr lang="en-US" dirty="0"/>
              <a:t> (TALYS-based Evaluated Nuclear Data Library)</a:t>
            </a:r>
            <a:br>
              <a:rPr lang="en-US" dirty="0"/>
            </a:br>
            <a:r>
              <a:rPr lang="en-US" dirty="0"/>
              <a:t>	– Theoretical/model-based evaluated library </a:t>
            </a:r>
          </a:p>
          <a:p>
            <a:r>
              <a:rPr lang="en-US" dirty="0"/>
              <a:t>	   (strongly model-driven, with available experimental information used in evaluations/adjustments)</a:t>
            </a:r>
            <a:br>
              <a:rPr lang="en-US" dirty="0"/>
            </a:br>
            <a:r>
              <a:rPr lang="en-US" dirty="0"/>
              <a:t>	– Covers almost all isotopes (even where no data exist)</a:t>
            </a:r>
            <a:br>
              <a:rPr lang="en-US" dirty="0"/>
            </a:br>
            <a:r>
              <a:rPr lang="en-US" dirty="0"/>
              <a:t>	– Uses nuclear reaction models (TALYS) to generate cross-sections, spectra and br. ratios</a:t>
            </a:r>
            <a:br>
              <a:rPr lang="en-US" dirty="0"/>
            </a:br>
            <a:r>
              <a:rPr lang="en-US" dirty="0"/>
              <a:t>	– Very complete, but model-dependent</a:t>
            </a:r>
          </a:p>
          <a:p>
            <a:r>
              <a:rPr lang="en-US" dirty="0"/>
              <a:t>• </a:t>
            </a:r>
            <a:r>
              <a:rPr lang="en-US" b="1" dirty="0"/>
              <a:t>JENDL</a:t>
            </a:r>
            <a:r>
              <a:rPr lang="en-US" dirty="0"/>
              <a:t> (Japanese Evaluated Nuclear Data Library)</a:t>
            </a:r>
            <a:br>
              <a:rPr lang="en-US" dirty="0"/>
            </a:br>
            <a:r>
              <a:rPr lang="en-US" dirty="0"/>
              <a:t>	– Evaluated library combining experimental data + theory</a:t>
            </a:r>
            <a:br>
              <a:rPr lang="en-US" dirty="0"/>
            </a:br>
            <a:r>
              <a:rPr lang="en-US" dirty="0"/>
              <a:t>	– Strongly constrained by experimental data, where available, and more curated than purely model-based evaluations</a:t>
            </a:r>
          </a:p>
          <a:p>
            <a:r>
              <a:rPr lang="en-US" dirty="0"/>
              <a:t>	– Often used as reference for reactor and shielding calculations</a:t>
            </a:r>
            <a:br>
              <a:rPr lang="en-US" dirty="0"/>
            </a:br>
            <a:r>
              <a:rPr lang="en-US" dirty="0"/>
              <a:t>	– Limited coverage compared to TENDL but generally higher reliability where data exist</a:t>
            </a:r>
          </a:p>
          <a:p>
            <a:r>
              <a:rPr lang="en-US" dirty="0"/>
              <a:t>• </a:t>
            </a:r>
            <a:r>
              <a:rPr lang="en-US" b="1" dirty="0"/>
              <a:t>ENDF/B</a:t>
            </a:r>
            <a:r>
              <a:rPr lang="en-US" dirty="0"/>
              <a:t> (US Evaluated Nuclear Data Library)</a:t>
            </a:r>
            <a:br>
              <a:rPr lang="en-US" dirty="0"/>
            </a:br>
            <a:r>
              <a:rPr lang="en-US" dirty="0"/>
              <a:t>	– Standard evaluated library used in many simulation codes (Geant4, MCNP)</a:t>
            </a:r>
            <a:br>
              <a:rPr lang="en-US" dirty="0"/>
            </a:br>
            <a:r>
              <a:rPr lang="en-US" dirty="0"/>
              <a:t>	– Similar philosophy to JENDL</a:t>
            </a:r>
            <a:br>
              <a:rPr lang="en-US" dirty="0"/>
            </a:br>
            <a:r>
              <a:rPr lang="en-US" dirty="0"/>
              <a:t>	– Widely validated for neutron-induced reactions, less detailed for some (α,n) channels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5AB784D-6CB7-432E-A2DA-8F69912FD0FA}"/>
              </a:ext>
            </a:extLst>
          </p:cNvPr>
          <p:cNvSpPr/>
          <p:nvPr/>
        </p:nvSpPr>
        <p:spPr>
          <a:xfrm>
            <a:off x="985063" y="6165304"/>
            <a:ext cx="9945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>
                <a:solidFill>
                  <a:srgbClr val="3636F6"/>
                </a:solidFill>
              </a:rPr>
              <a:t>General picture:   Differences between libraries → direct source of uncertainty in (α,n) yields</a:t>
            </a:r>
          </a:p>
        </p:txBody>
      </p:sp>
      <p:pic>
        <p:nvPicPr>
          <p:cNvPr id="8" name="Google Shape;229;p28">
            <a:extLst>
              <a:ext uri="{FF2B5EF4-FFF2-40B4-BE49-F238E27FC236}">
                <a16:creationId xmlns:a16="http://schemas.microsoft.com/office/drawing/2014/main" id="{2A60A876-55A8-4794-B8D6-2D06885A8D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57528"/>
          <a:stretch/>
        </p:blipFill>
        <p:spPr>
          <a:xfrm>
            <a:off x="7862338" y="630803"/>
            <a:ext cx="4325451" cy="9259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929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7ABAFBE-E071-4169-AAC8-C919C82B7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5" y="2132856"/>
            <a:ext cx="5472608" cy="322863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848750C-BE1D-4910-8093-C0B593CA1AD6}"/>
              </a:ext>
            </a:extLst>
          </p:cNvPr>
          <p:cNvSpPr txBox="1"/>
          <p:nvPr/>
        </p:nvSpPr>
        <p:spPr>
          <a:xfrm>
            <a:off x="479376" y="1124744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cs typeface="Arial" panose="020B0604020202020204" pitchFamily="34" charset="0"/>
              </a:rPr>
              <a:t>Nuclides for which (α, n) cross-sections are cataloged in the EXFOR and JENDL databases</a:t>
            </a:r>
          </a:p>
        </p:txBody>
      </p:sp>
      <p:sp>
        <p:nvSpPr>
          <p:cNvPr id="6" name="Google Shape;224;p28">
            <a:extLst>
              <a:ext uri="{FF2B5EF4-FFF2-40B4-BE49-F238E27FC236}">
                <a16:creationId xmlns:a16="http://schemas.microsoft.com/office/drawing/2014/main" id="{1E48B0E7-CFE3-4D8E-85DC-CA0842A9A9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z="3600" b="1" dirty="0"/>
              <a:t>Nuclear cross-section databases for (α,n)</a:t>
            </a:r>
            <a:endParaRPr lang="en-US" sz="3600" dirty="0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F933CD0-4842-4B11-8FB9-7C3E19B09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771" y="620688"/>
            <a:ext cx="9569257" cy="60958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A652D44-3AFF-484C-B52D-9607E5DB2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411" y="2255102"/>
            <a:ext cx="5852477" cy="117389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4C7029D-0408-4FAC-AA0E-89C651316931}"/>
              </a:ext>
            </a:extLst>
          </p:cNvPr>
          <p:cNvSpPr txBox="1"/>
          <p:nvPr/>
        </p:nvSpPr>
        <p:spPr>
          <a:xfrm>
            <a:off x="5934124" y="1124744"/>
            <a:ext cx="6170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cs typeface="Arial" panose="020B0604020202020204" pitchFamily="34" charset="0"/>
              </a:rPr>
              <a:t>Mid-Z range naturally occurring isotopes for which there are currently no measured (α, n) cross-sections in the 4–10 MeV energy range cataloged in EXFOR.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905339A-CA99-4C92-83BE-18D6A9AFAEDD}"/>
              </a:ext>
            </a:extLst>
          </p:cNvPr>
          <p:cNvSpPr txBox="1"/>
          <p:nvPr/>
        </p:nvSpPr>
        <p:spPr>
          <a:xfrm>
            <a:off x="5925411" y="3636028"/>
            <a:ext cx="61706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Elements for which * is listed for the mass number have no data available for any of their naturally existing isotopes.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Entries shown in bold (all except Ni and V ) are those for which missing isotopes collectively contribute at least 10% of the elements total neutron yield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3 Marcador de número de diapositiva">
            <a:extLst>
              <a:ext uri="{FF2B5EF4-FFF2-40B4-BE49-F238E27FC236}">
                <a16:creationId xmlns:a16="http://schemas.microsoft.com/office/drawing/2014/main" id="{54ED39CD-538A-4FC9-BFA1-502831B0E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520259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28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8929665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643614E1-BDEC-4997-A2B4-B9FF7D6C9358}"/>
              </a:ext>
            </a:extLst>
          </p:cNvPr>
          <p:cNvSpPr txBox="1"/>
          <p:nvPr/>
        </p:nvSpPr>
        <p:spPr>
          <a:xfrm>
            <a:off x="71767" y="1199256"/>
            <a:ext cx="6960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spcAft>
                <a:spcPts val="2667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Missing or scarce experimental cross-section data for many relevant target nuclei </a:t>
            </a:r>
            <a:r>
              <a:rPr lang="en-US" sz="2400" dirty="0">
                <a:cs typeface="Arial" panose="020B0604020202020204" pitchFamily="34" charset="0"/>
              </a:rPr>
              <a:t>(truly evaluated cross-sections)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16333EE6-BD76-4DCC-8DF5-9D2FEE75D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556" y="-41804"/>
            <a:ext cx="4786889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733" b="1" dirty="0">
                <a:latin typeface="+mj-lt"/>
                <a:cs typeface="Arial" panose="020B0604020202020204" pitchFamily="34" charset="0"/>
              </a:rPr>
              <a:t>Very challenging task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2316F1F-ABA2-43BC-873E-6D3ACAD26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860" y="608179"/>
            <a:ext cx="8593139" cy="36512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3 Marcador de número de diapositiva">
            <a:extLst>
              <a:ext uri="{FF2B5EF4-FFF2-40B4-BE49-F238E27FC236}">
                <a16:creationId xmlns:a16="http://schemas.microsoft.com/office/drawing/2014/main" id="{9069E725-06E3-4781-9A31-14355B02D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520259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29</a:t>
            </a:fld>
            <a:endParaRPr lang="es-ES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5D877C6-A2CE-4700-8F74-C33DCFC6371C}"/>
              </a:ext>
            </a:extLst>
          </p:cNvPr>
          <p:cNvSpPr txBox="1"/>
          <p:nvPr/>
        </p:nvSpPr>
        <p:spPr>
          <a:xfrm>
            <a:off x="71767" y="2481568"/>
            <a:ext cx="6528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spcAft>
                <a:spcPts val="2667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Discrepancies between experimental datasets due to different setups, efficiencies, thresholds and corrections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D14F313-865B-44A1-A30D-469A5F7270E2}"/>
              </a:ext>
            </a:extLst>
          </p:cNvPr>
          <p:cNvSpPr txBox="1"/>
          <p:nvPr/>
        </p:nvSpPr>
        <p:spPr>
          <a:xfrm>
            <a:off x="116929" y="4037618"/>
            <a:ext cx="65965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spcAft>
                <a:spcPts val="2667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Resonance structures and excited final states are often poorly known, especially for light and medium-Z nuclei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5FBBB98-4C2D-4C76-8FB6-8B23DB7103DD}"/>
              </a:ext>
            </a:extLst>
          </p:cNvPr>
          <p:cNvSpPr txBox="1"/>
          <p:nvPr/>
        </p:nvSpPr>
        <p:spPr>
          <a:xfrm>
            <a:off x="263352" y="3501008"/>
            <a:ext cx="45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err="1"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6268AC1-A665-40B6-9AC1-94FE027798DC}"/>
              </a:ext>
            </a:extLst>
          </p:cNvPr>
          <p:cNvSpPr txBox="1"/>
          <p:nvPr/>
        </p:nvSpPr>
        <p:spPr>
          <a:xfrm>
            <a:off x="209385" y="5524921"/>
            <a:ext cx="10111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spcAft>
                <a:spcPts val="60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Missing information on neutron spectra, angular distributions and correlated γ-ray emission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62686BB-A6A4-4E3F-9F35-0A64EFCAB8F4}"/>
              </a:ext>
            </a:extLst>
          </p:cNvPr>
          <p:cNvSpPr txBox="1"/>
          <p:nvPr/>
        </p:nvSpPr>
        <p:spPr>
          <a:xfrm>
            <a:off x="407368" y="5157192"/>
            <a:ext cx="72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err="1"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D50660D-D070-4FB9-B73A-9F0A364E1A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782"/>
          <a:stretch/>
        </p:blipFill>
        <p:spPr>
          <a:xfrm>
            <a:off x="6693173" y="1499067"/>
            <a:ext cx="2851604" cy="237421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6CDFE2-0134-488A-9D2F-940FC104CA61}"/>
              </a:ext>
            </a:extLst>
          </p:cNvPr>
          <p:cNvSpPr txBox="1"/>
          <p:nvPr/>
        </p:nvSpPr>
        <p:spPr>
          <a:xfrm>
            <a:off x="9486419" y="1599183"/>
            <a:ext cx="27055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2.3 MeV (</a:t>
            </a:r>
            <a:r>
              <a:rPr lang="el-GR" dirty="0">
                <a:cs typeface="Arial" panose="020B0604020202020204" pitchFamily="34" charset="0"/>
              </a:rPr>
              <a:t>α,</a:t>
            </a:r>
            <a:r>
              <a:rPr lang="en-US" dirty="0">
                <a:cs typeface="Arial" panose="020B0604020202020204" pitchFamily="34" charset="0"/>
              </a:rPr>
              <a:t>n) reaction threshold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PTFE, (C2F4)n , </a:t>
            </a:r>
            <a:r>
              <a:rPr lang="en-US" dirty="0" err="1">
                <a:cs typeface="Arial" panose="020B0604020202020204" pitchFamily="34" charset="0"/>
              </a:rPr>
              <a:t>Teflon</a:t>
            </a:r>
            <a:r>
              <a:rPr lang="en-US" baseline="30000" dirty="0" err="1">
                <a:cs typeface="Arial" panose="020B0604020202020204" pitchFamily="34" charset="0"/>
              </a:rPr>
              <a:t>TM</a:t>
            </a:r>
            <a:r>
              <a:rPr lang="en-US" dirty="0">
                <a:cs typeface="Arial" panose="020B0604020202020204" pitchFamily="34" charset="0"/>
              </a:rPr>
              <a:t>: </a:t>
            </a:r>
            <a:r>
              <a:rPr lang="en-US" baseline="30000" dirty="0">
                <a:cs typeface="Arial" panose="020B0604020202020204" pitchFamily="34" charset="0"/>
              </a:rPr>
              <a:t>19</a:t>
            </a:r>
            <a:r>
              <a:rPr lang="en-US" dirty="0">
                <a:cs typeface="Arial" panose="020B0604020202020204" pitchFamily="34" charset="0"/>
              </a:rPr>
              <a:t>F (76% total mass)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Significant difference among data</a:t>
            </a:r>
          </a:p>
        </p:txBody>
      </p:sp>
    </p:spTree>
    <p:extLst>
      <p:ext uri="{BB962C8B-B14F-4D97-AF65-F5344CB8AC3E}">
        <p14:creationId xmlns:p14="http://schemas.microsoft.com/office/powerpoint/2010/main" val="368634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D40BA621-B880-4DEA-9584-356238028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4469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AD5B35-C34E-4A5E-8AB4-D497EE303795}"/>
              </a:ext>
            </a:extLst>
          </p:cNvPr>
          <p:cNvSpPr txBox="1"/>
          <p:nvPr/>
        </p:nvSpPr>
        <p:spPr>
          <a:xfrm>
            <a:off x="818410" y="44526"/>
            <a:ext cx="11055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Main sources of uncertainty in (α,n) neutron background</a:t>
            </a:r>
          </a:p>
          <a:p>
            <a:endParaRPr lang="en-US" sz="3600" b="1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/>
              <p:nvPr/>
            </p:nvSpPr>
            <p:spPr>
              <a:xfrm>
                <a:off x="119336" y="1293539"/>
                <a:ext cx="12192000" cy="60532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Neutron Yield ∝ </a:t>
                </a:r>
                <a14:m>
                  <m:oMath xmlns:m="http://schemas.openxmlformats.org/officeDocument/2006/math">
                    <m:r>
                      <a:rPr lang="es-ES" sz="2800" b="1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s-ES" sz="28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     activity in the material   </a:t>
                </a:r>
                <a:r>
                  <a:rPr lang="en-US" b="1" dirty="0"/>
                  <a:t>×   </a:t>
                </a:r>
                <a:r>
                  <a:rPr lang="en-US" b="1" i="1" dirty="0"/>
                  <a:t>material composition   </a:t>
                </a:r>
                <a:r>
                  <a:rPr lang="en-US" b="1" dirty="0"/>
                  <a:t>×   </a:t>
                </a:r>
                <a:r>
                  <a:rPr lang="en-US" b="1" i="1" dirty="0"/>
                  <a:t>Yield calculation codes</a:t>
                </a:r>
                <a:r>
                  <a:rPr lang="en-US" i="1" dirty="0"/>
                  <a:t>   </a:t>
                </a:r>
                <a:r>
                  <a:rPr lang="en-US" b="1" dirty="0"/>
                  <a:t>×   …</a:t>
                </a:r>
                <a:endParaRPr lang="en-US" b="1" i="1" dirty="0"/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Activity assay: </a:t>
                </a:r>
                <a:r>
                  <a:rPr lang="en-US" dirty="0"/>
                  <a:t>U/Th chains are often out of equilibrium: top, Ra-chain and Pb-210/Po-210 must be measured separately.</a:t>
                </a:r>
              </a:p>
              <a:p>
                <a:r>
                  <a:rPr lang="en-US" dirty="0"/>
                  <a:t>  Typical impact: from tens of % to orders of magnitude if equilibrium is wrongly assumed</a:t>
                </a:r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Material composition: </a:t>
                </a:r>
                <a:r>
                  <a:rPr lang="en-US" dirty="0"/>
                  <a:t>Small fractions of high-yield elements can dominate the neutron production: F, Be, B, Li, Al, C, O, Si…</a:t>
                </a:r>
              </a:p>
              <a:p>
                <a:r>
                  <a:rPr lang="en-US" dirty="0"/>
                  <a:t>  Typical impact: from tens of % to factors of a few; potentially larger if trace components are unknown</a:t>
                </a:r>
              </a:p>
              <a:p>
                <a:endParaRPr lang="en-US" b="1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Yield calculation codes:</a:t>
                </a:r>
                <a:r>
                  <a:rPr lang="en-US" dirty="0"/>
                  <a:t>  SOURCES4C, </a:t>
                </a:r>
                <a:r>
                  <a:rPr lang="en-US" dirty="0" err="1"/>
                  <a:t>NeuCBOT</a:t>
                </a:r>
                <a:r>
                  <a:rPr lang="en-US" dirty="0"/>
                  <a:t>, SaG4n can differ because of cross sections, stopping </a:t>
                </a:r>
              </a:p>
              <a:p>
                <a:r>
                  <a:rPr lang="en-US" dirty="0"/>
                  <a:t>  powers and treatment of final states.</a:t>
                </a:r>
              </a:p>
              <a:p>
                <a:r>
                  <a:rPr lang="en-US" dirty="0"/>
                  <a:t>  Typical impact: tens of %, larger for problematic isotopes</a:t>
                </a:r>
              </a:p>
              <a:p>
                <a:endParaRPr lang="en-US" dirty="0"/>
              </a:p>
              <a:p>
                <a:r>
                  <a:rPr lang="en-US" dirty="0"/>
                  <a:t>• </a:t>
                </a:r>
                <a:r>
                  <a:rPr lang="en-US" b="1" dirty="0"/>
                  <a:t>(α,n) cross sections and nuclear data: </a:t>
                </a:r>
                <a:r>
                  <a:rPr lang="en-US" dirty="0"/>
                  <a:t>Missing or inconsistent data, resonances, excited states and correlated γ/n channels.</a:t>
                </a:r>
              </a:p>
              <a:p>
                <a:r>
                  <a:rPr lang="en-US" dirty="0"/>
                  <a:t>  Typical yield uncertainty: </a:t>
                </a:r>
                <a:r>
                  <a:rPr lang="en-US" dirty="0">
                    <a:sym typeface="Symbol" panose="05050102010706020507" pitchFamily="18" charset="2"/>
                  </a:rPr>
                  <a:t></a:t>
                </a:r>
                <a:r>
                  <a:rPr lang="en-US" dirty="0"/>
                  <a:t>30% in many cases, up to </a:t>
                </a:r>
                <a:r>
                  <a:rPr lang="en-US" b="1" dirty="0">
                    <a:solidFill>
                      <a:srgbClr val="FF0000"/>
                    </a:solidFill>
                  </a:rPr>
                  <a:t>O(100%) </a:t>
                </a:r>
                <a:r>
                  <a:rPr lang="en-US" dirty="0"/>
                  <a:t>(poorly constrained nuclei, missing data, inconsistent   </a:t>
                </a:r>
              </a:p>
              <a:p>
                <a:r>
                  <a:rPr lang="en-US" dirty="0"/>
                  <a:t>  measurements, model dependence…)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r>
                  <a:rPr lang="en-US" dirty="0"/>
                  <a:t>  </a:t>
                </a:r>
              </a:p>
              <a:p>
                <a:endParaRPr lang="en-US" dirty="0"/>
              </a:p>
              <a:p>
                <a:endParaRPr lang="en-US" b="1" dirty="0"/>
              </a:p>
              <a:p>
                <a:r>
                  <a:rPr lang="en-US" dirty="0"/>
                  <a:t> 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34211CC4-8848-4441-A013-C541EC4FDC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1293539"/>
                <a:ext cx="12192000" cy="6053260"/>
              </a:xfrm>
              <a:prstGeom prst="rect">
                <a:avLst/>
              </a:prstGeom>
              <a:blipFill>
                <a:blip r:embed="rId2"/>
                <a:stretch>
                  <a:fillRect l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n 7">
            <a:extLst>
              <a:ext uri="{FF2B5EF4-FFF2-40B4-BE49-F238E27FC236}">
                <a16:creationId xmlns:a16="http://schemas.microsoft.com/office/drawing/2014/main" id="{BB54D66F-0AD3-45F3-9074-B3AF33310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544" y="1349651"/>
            <a:ext cx="323895" cy="495369"/>
          </a:xfrm>
          <a:prstGeom prst="rect">
            <a:avLst/>
          </a:prstGeom>
        </p:spPr>
      </p:pic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FBE412DB-7130-4FB3-8C86-7780B8967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30</a:t>
            </a:fld>
            <a:endParaRPr lang="es-ES" b="1" dirty="0"/>
          </a:p>
        </p:txBody>
      </p:sp>
      <p:sp>
        <p:nvSpPr>
          <p:cNvPr id="9" name="Flecha: hacia abajo 8">
            <a:extLst>
              <a:ext uri="{FF2B5EF4-FFF2-40B4-BE49-F238E27FC236}">
                <a16:creationId xmlns:a16="http://schemas.microsoft.com/office/drawing/2014/main" id="{5A0F6705-7BA1-4355-8C79-CDC2E49139A0}"/>
              </a:ext>
            </a:extLst>
          </p:cNvPr>
          <p:cNvSpPr/>
          <p:nvPr/>
        </p:nvSpPr>
        <p:spPr>
          <a:xfrm rot="16200000">
            <a:off x="4174347" y="5428705"/>
            <a:ext cx="738870" cy="9280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11A421A-5FC3-4713-B754-4E80DA1AC166}"/>
              </a:ext>
            </a:extLst>
          </p:cNvPr>
          <p:cNvSpPr txBox="1"/>
          <p:nvPr/>
        </p:nvSpPr>
        <p:spPr>
          <a:xfrm>
            <a:off x="5303912" y="5459610"/>
            <a:ext cx="47640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3636F6"/>
                </a:solidFill>
              </a:rPr>
              <a:t>Improved (α,n) cross-section measurements and better evaluated nuclear data are essential to reduce the uncertainty.</a:t>
            </a:r>
            <a:endParaRPr lang="en-US" b="1" i="1" dirty="0">
              <a:solidFill>
                <a:srgbClr val="3636F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984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2DDB114E-7461-4020-8579-D1E9E3C6D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5" y="4182753"/>
            <a:ext cx="4864215" cy="2564261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0" y="-21383"/>
            <a:ext cx="12192000" cy="109666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 Black" panose="020B0A04020102020204" pitchFamily="34" charset="0"/>
              </a:rPr>
              <a:t>(</a:t>
            </a:r>
            <a:r>
              <a:rPr lang="en-US" sz="2400" dirty="0" err="1">
                <a:latin typeface="Arial Black" panose="020B0A04020102020204" pitchFamily="34" charset="0"/>
              </a:rPr>
              <a:t>a,n</a:t>
            </a:r>
            <a:r>
              <a:rPr lang="en-US" sz="2400" dirty="0">
                <a:latin typeface="Arial Black" panose="020B0A04020102020204" pitchFamily="34" charset="0"/>
              </a:rPr>
              <a:t>)</a:t>
            </a:r>
            <a:endParaRPr lang="en-US" sz="240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04800" y="692019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983766" y="22880"/>
            <a:ext cx="3479927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67" b="1" dirty="0">
                <a:latin typeface="+mj-lt"/>
              </a:rPr>
              <a:t>(</a:t>
            </a:r>
            <a:r>
              <a:rPr lang="el-GR" sz="4267" b="1" dirty="0">
                <a:latin typeface="+mj-lt"/>
              </a:rPr>
              <a:t>α</a:t>
            </a:r>
            <a:r>
              <a:rPr lang="en-US" sz="4267" b="1" dirty="0">
                <a:latin typeface="+mj-lt"/>
              </a:rPr>
              <a:t>,n) on Argon</a:t>
            </a:r>
            <a:endParaRPr lang="en-US" sz="4267" b="1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31" y="742731"/>
            <a:ext cx="5610023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Elipse"/>
          <p:cNvSpPr/>
          <p:nvPr/>
        </p:nvSpPr>
        <p:spPr>
          <a:xfrm>
            <a:off x="2235478" y="3575108"/>
            <a:ext cx="297821" cy="672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3" name="12 Conector recto de flecha"/>
          <p:cNvCxnSpPr/>
          <p:nvPr/>
        </p:nvCxnSpPr>
        <p:spPr>
          <a:xfrm flipV="1">
            <a:off x="2639617" y="3335019"/>
            <a:ext cx="3393943" cy="27266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ipse 14">
            <a:extLst>
              <a:ext uri="{FF2B5EF4-FFF2-40B4-BE49-F238E27FC236}">
                <a16:creationId xmlns:a16="http://schemas.microsoft.com/office/drawing/2014/main" id="{A0D06C65-1BF7-46A7-B369-94C810149902}"/>
              </a:ext>
            </a:extLst>
          </p:cNvPr>
          <p:cNvSpPr/>
          <p:nvPr/>
        </p:nvSpPr>
        <p:spPr>
          <a:xfrm>
            <a:off x="4175787" y="6495967"/>
            <a:ext cx="480053" cy="1315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159A077-7E1D-468B-986C-28A9C299F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037" y="912514"/>
            <a:ext cx="4658375" cy="34009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E674BFD-B6E3-44DC-B418-ADD44D2937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195" y="4514304"/>
            <a:ext cx="2019582" cy="108600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FE48F12-DC17-4C50-BA13-3C2618C7B229}"/>
              </a:ext>
            </a:extLst>
          </p:cNvPr>
          <p:cNvSpPr txBox="1"/>
          <p:nvPr/>
        </p:nvSpPr>
        <p:spPr>
          <a:xfrm>
            <a:off x="6600056" y="5057305"/>
            <a:ext cx="5256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only </a:t>
            </a:r>
            <a:r>
              <a:rPr lang="en-US" baseline="30000" dirty="0"/>
              <a:t>40</a:t>
            </a:r>
            <a:r>
              <a:rPr lang="en-US" dirty="0"/>
              <a:t>Ar(α,n) measurement in EXFOR dates from 1956, only for one energy, with a high uncertainty associated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3 Marcador de número de diapositiva">
            <a:extLst>
              <a:ext uri="{FF2B5EF4-FFF2-40B4-BE49-F238E27FC236}">
                <a16:creationId xmlns:a16="http://schemas.microsoft.com/office/drawing/2014/main" id="{DF2160AD-D025-4158-8900-5EF2F5A7F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wrap="square" tIns="0" bIns="0">
            <a:normAutofit/>
          </a:bodyPr>
          <a:lstStyle/>
          <a:p>
            <a:pPr algn="l"/>
            <a:r>
              <a:rPr lang="en-US" b="1" i="1" dirty="0"/>
              <a:t>											               	                        </a:t>
            </a:r>
            <a:fld id="{132FADFE-3B8F-471C-ABF0-DBC7717ECBBC}" type="slidenum">
              <a:rPr lang="es-ES" b="1" smtClean="0"/>
              <a:pPr algn="l"/>
              <a:t>31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2983065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621AF9F-037E-402E-A46C-681BD7628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0" y="1484784"/>
            <a:ext cx="5260404" cy="3464556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40DE535-41B7-41E7-A977-72A7BD5B2BFF}"/>
              </a:ext>
            </a:extLst>
          </p:cNvPr>
          <p:cNvSpPr/>
          <p:nvPr/>
        </p:nvSpPr>
        <p:spPr>
          <a:xfrm>
            <a:off x="5519936" y="2877925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dirty="0"/>
              <a:t>Excitation function for </a:t>
            </a:r>
            <a:r>
              <a:rPr lang="en-US" sz="2000" baseline="30000" dirty="0"/>
              <a:t>40</a:t>
            </a:r>
            <a:r>
              <a:rPr lang="en-US" sz="2000" dirty="0"/>
              <a:t>Ar(α, n) as calculated with TALYS 1.96 (</a:t>
            </a:r>
            <a:r>
              <a:rPr lang="en-US" sz="2000" i="1" dirty="0"/>
              <a:t>line</a:t>
            </a:r>
            <a:r>
              <a:rPr lang="en-US" sz="2000" dirty="0"/>
              <a:t>) based on</a:t>
            </a:r>
          </a:p>
          <a:p>
            <a:pPr algn="ctr"/>
            <a:r>
              <a:rPr lang="en-US" sz="2000" dirty="0"/>
              <a:t>default settings with the associated uncertainty (</a:t>
            </a:r>
            <a:r>
              <a:rPr lang="en-US" sz="2000" i="1" dirty="0"/>
              <a:t>band</a:t>
            </a:r>
            <a:r>
              <a:rPr lang="en-US" sz="2000" dirty="0"/>
              <a:t>) is based on</a:t>
            </a:r>
          </a:p>
          <a:p>
            <a:pPr algn="ctr"/>
            <a:r>
              <a:rPr lang="en-US" sz="2000" dirty="0"/>
              <a:t>sampling the input parameter space</a:t>
            </a:r>
          </a:p>
        </p:txBody>
      </p:sp>
      <p:sp>
        <p:nvSpPr>
          <p:cNvPr id="9" name="3 Marcador de número de diapositiva">
            <a:extLst>
              <a:ext uri="{FF2B5EF4-FFF2-40B4-BE49-F238E27FC236}">
                <a16:creationId xmlns:a16="http://schemas.microsoft.com/office/drawing/2014/main" id="{02B683DD-72A1-454D-BB70-58CEADF03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32</a:t>
            </a:fld>
            <a:endParaRPr lang="es-ES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AC8D247-4EBD-4F7E-85DB-FF072C718339}"/>
              </a:ext>
            </a:extLst>
          </p:cNvPr>
          <p:cNvSpPr txBox="1"/>
          <p:nvPr/>
        </p:nvSpPr>
        <p:spPr>
          <a:xfrm>
            <a:off x="479376" y="5588684"/>
            <a:ext cx="11712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“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Review of neutron yield from (</a:t>
            </a:r>
            <a:r>
              <a:rPr lang="en-US" b="1" i="1" dirty="0">
                <a:solidFill>
                  <a:srgbClr val="FF0000"/>
                </a:solidFill>
                <a:latin typeface="+mj-lt"/>
              </a:rPr>
              <a:t>α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, </a:t>
            </a:r>
            <a:r>
              <a:rPr lang="en-US" b="1" i="1" dirty="0">
                <a:solidFill>
                  <a:srgbClr val="FF0000"/>
                </a:solidFill>
                <a:latin typeface="+mj-lt"/>
              </a:rPr>
              <a:t>n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) reactions: data, methods, and prospects</a:t>
            </a:r>
            <a:r>
              <a:rPr lang="en-US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”</a:t>
            </a:r>
          </a:p>
          <a:p>
            <a:r>
              <a:rPr lang="en-US" dirty="0">
                <a:solidFill>
                  <a:srgbClr val="FF0000"/>
                </a:solidFill>
                <a:latin typeface="+mj-lt"/>
              </a:rPr>
              <a:t>2026 </a:t>
            </a:r>
            <a:r>
              <a:rPr lang="en-US" i="1" dirty="0">
                <a:solidFill>
                  <a:srgbClr val="FF0000"/>
                </a:solidFill>
                <a:latin typeface="+mj-lt"/>
              </a:rPr>
              <a:t>J. Phys. G: </a:t>
            </a:r>
            <a:r>
              <a:rPr lang="en-US" i="1" dirty="0" err="1">
                <a:solidFill>
                  <a:srgbClr val="FF0000"/>
                </a:solidFill>
                <a:latin typeface="+mj-lt"/>
              </a:rPr>
              <a:t>Nucl</a:t>
            </a:r>
            <a:r>
              <a:rPr lang="en-US" i="1" dirty="0">
                <a:solidFill>
                  <a:srgbClr val="FF0000"/>
                </a:solidFill>
                <a:latin typeface="+mj-lt"/>
              </a:rPr>
              <a:t>. Part. Phys.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53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023001</a:t>
            </a:r>
            <a:endParaRPr lang="en-US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92AE98B-75A1-4AA3-BA92-D275642BBDED}"/>
              </a:ext>
            </a:extLst>
          </p:cNvPr>
          <p:cNvSpPr txBox="1"/>
          <p:nvPr/>
        </p:nvSpPr>
        <p:spPr>
          <a:xfrm>
            <a:off x="5615394" y="1411779"/>
            <a:ext cx="6005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Where experimental data are missing, the uncertainty can be driven by the nuclear model, not by the yield-calculation code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1 CuadroTexto">
            <a:extLst>
              <a:ext uri="{FF2B5EF4-FFF2-40B4-BE49-F238E27FC236}">
                <a16:creationId xmlns:a16="http://schemas.microsoft.com/office/drawing/2014/main" id="{2DA2C023-330B-481E-AB51-0D0F74F928E6}"/>
              </a:ext>
            </a:extLst>
          </p:cNvPr>
          <p:cNvSpPr txBox="1"/>
          <p:nvPr/>
        </p:nvSpPr>
        <p:spPr>
          <a:xfrm>
            <a:off x="3983766" y="22880"/>
            <a:ext cx="3479927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67" b="1" dirty="0">
                <a:latin typeface="+mj-lt"/>
              </a:rPr>
              <a:t>(</a:t>
            </a:r>
            <a:r>
              <a:rPr lang="el-GR" sz="4267" b="1" dirty="0">
                <a:latin typeface="+mj-lt"/>
              </a:rPr>
              <a:t>α</a:t>
            </a:r>
            <a:r>
              <a:rPr lang="en-US" sz="4267" b="1" dirty="0">
                <a:latin typeface="+mj-lt"/>
              </a:rPr>
              <a:t>,n) on Argon</a:t>
            </a:r>
            <a:endParaRPr lang="en-US" sz="4267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3384D359-2339-4643-B641-6A9CABF45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16021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8151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F1EA4AA-AC6E-4096-8A71-9F71533478B6}"/>
              </a:ext>
            </a:extLst>
          </p:cNvPr>
          <p:cNvSpPr txBox="1"/>
          <p:nvPr/>
        </p:nvSpPr>
        <p:spPr>
          <a:xfrm>
            <a:off x="23829" y="764704"/>
            <a:ext cx="1216817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1000" dirty="0">
              <a:cs typeface="Arial" panose="020B0604020202020204" pitchFamily="34" charset="0"/>
            </a:endParaRP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636F6"/>
                </a:solidFill>
              </a:rPr>
              <a:t>(α,n) neutron backgrounds require a combined approach based on accurate material assays, reliable nuclear data, and consistent modeling tools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Relevant uncertainties arise from </a:t>
            </a:r>
            <a:r>
              <a:rPr lang="en-US" sz="2800" b="1" dirty="0"/>
              <a:t>disequilibrium in decay chains </a:t>
            </a:r>
            <a:r>
              <a:rPr lang="en-US" sz="2800" dirty="0"/>
              <a:t>and from incomplete or poorly known </a:t>
            </a:r>
            <a:r>
              <a:rPr lang="en-US" sz="2800" b="1" dirty="0"/>
              <a:t>material composition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Systematic differences between </a:t>
            </a:r>
            <a:r>
              <a:rPr lang="en-US" sz="2800" b="1" dirty="0"/>
              <a:t>calculation codes </a:t>
            </a:r>
            <a:r>
              <a:rPr lang="en-US" sz="2800" dirty="0"/>
              <a:t>and </a:t>
            </a:r>
            <a:r>
              <a:rPr lang="en-US" sz="2800" b="1" dirty="0"/>
              <a:t>nuclear libraries </a:t>
            </a:r>
            <a:r>
              <a:rPr lang="en-US" sz="2800" dirty="0"/>
              <a:t>are relevant but generally subdominant compared to other sources of uncertainty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Improved nuclear and material data—especially for </a:t>
            </a:r>
            <a:r>
              <a:rPr lang="en-US" sz="2800" b="1" dirty="0"/>
              <a:t>poorly measured or missing (α,n) cross sections</a:t>
            </a:r>
            <a:r>
              <a:rPr lang="en-US" sz="2800" dirty="0"/>
              <a:t>—are essential for next-generation rare-event searches</a:t>
            </a:r>
            <a:endParaRPr lang="en-US" sz="2800" dirty="0">
              <a:cs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050F37-7B4B-40E5-81E7-147056D3C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92019"/>
            <a:ext cx="11457517" cy="48683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267">
              <a:latin typeface="Times New Roman" pitchFamily="18" charset="0"/>
              <a:cs typeface="Arial" charset="0"/>
            </a:endParaRPr>
          </a:p>
        </p:txBody>
      </p:sp>
      <p:sp>
        <p:nvSpPr>
          <p:cNvPr id="6" name="1 CuadroTexto">
            <a:extLst>
              <a:ext uri="{FF2B5EF4-FFF2-40B4-BE49-F238E27FC236}">
                <a16:creationId xmlns:a16="http://schemas.microsoft.com/office/drawing/2014/main" id="{0277E089-329D-47D9-9BFC-CD728185FF09}"/>
              </a:ext>
            </a:extLst>
          </p:cNvPr>
          <p:cNvSpPr txBox="1"/>
          <p:nvPr/>
        </p:nvSpPr>
        <p:spPr>
          <a:xfrm>
            <a:off x="3983766" y="22880"/>
            <a:ext cx="3147272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67" b="1" dirty="0">
                <a:latin typeface="+mj-lt"/>
                <a:cs typeface="Arial" panose="020B0604020202020204" pitchFamily="34" charset="0"/>
              </a:rPr>
              <a:t>Wrapping-up</a:t>
            </a:r>
          </a:p>
        </p:txBody>
      </p:sp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74BA4941-DD75-43FD-A023-35E7CF439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33</a:t>
            </a:fld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5011963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CuadroTexto">
            <a:extLst>
              <a:ext uri="{FF2B5EF4-FFF2-40B4-BE49-F238E27FC236}">
                <a16:creationId xmlns:a16="http://schemas.microsoft.com/office/drawing/2014/main" id="{0277E089-329D-47D9-9BFC-CD728185FF09}"/>
              </a:ext>
            </a:extLst>
          </p:cNvPr>
          <p:cNvSpPr txBox="1"/>
          <p:nvPr/>
        </p:nvSpPr>
        <p:spPr>
          <a:xfrm>
            <a:off x="6240016" y="3611032"/>
            <a:ext cx="2719527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67" b="1" dirty="0">
                <a:latin typeface="+mj-lt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74BA4941-DD75-43FD-A023-35E7CF439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	                        </a:t>
            </a:r>
            <a:fld id="{132FADFE-3B8F-471C-ABF0-DBC7717ECBBC}" type="slidenum">
              <a:rPr lang="es-ES" b="1" smtClean="0"/>
              <a:pPr algn="l"/>
              <a:t>34</a:t>
            </a:fld>
            <a:endParaRPr lang="es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66B8DF3-41B7-489B-BCF4-AEE425ECF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496213"/>
            <a:ext cx="3299385" cy="5865573"/>
          </a:xfrm>
          <a:prstGeom prst="rect">
            <a:avLst/>
          </a:prstGeom>
        </p:spPr>
      </p:pic>
      <p:pic>
        <p:nvPicPr>
          <p:cNvPr id="8" name="Picture 2" descr="LRT2026 - Low Radioactivity Techniques">
            <a:extLst>
              <a:ext uri="{FF2B5EF4-FFF2-40B4-BE49-F238E27FC236}">
                <a16:creationId xmlns:a16="http://schemas.microsoft.com/office/drawing/2014/main" id="{00823DF6-BE62-419F-813F-9D364A934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80" y="985813"/>
            <a:ext cx="5688404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7005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55840" y="2276873"/>
            <a:ext cx="28996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+mj-lt"/>
                <a:cs typeface="Arial" panose="020B0604020202020204" pitchFamily="34" charset="0"/>
              </a:rPr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38274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>
            <a:extLst>
              <a:ext uri="{FF2B5EF4-FFF2-40B4-BE49-F238E27FC236}">
                <a16:creationId xmlns:a16="http://schemas.microsoft.com/office/drawing/2014/main" id="{CE418472-205E-4D3D-B3D7-180FFBB65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2384" y="-32417"/>
            <a:ext cx="8154149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733" b="1" dirty="0">
                <a:latin typeface="+mj-lt"/>
                <a:cs typeface="Arial" panose="020B0604020202020204" pitchFamily="34" charset="0"/>
              </a:rPr>
              <a:t>WIMP Direct detection: neutrons</a:t>
            </a:r>
          </a:p>
        </p:txBody>
      </p:sp>
      <p:sp>
        <p:nvSpPr>
          <p:cNvPr id="16393" name="Rectangle 5">
            <a:extLst>
              <a:ext uri="{FF2B5EF4-FFF2-40B4-BE49-F238E27FC236}">
                <a16:creationId xmlns:a16="http://schemas.microsoft.com/office/drawing/2014/main" id="{4927E681-280E-4DCE-A034-80CFA6BD3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860" y="548680"/>
            <a:ext cx="8593139" cy="36512"/>
          </a:xfrm>
          <a:prstGeom prst="rect">
            <a:avLst/>
          </a:prstGeom>
          <a:gradFill rotWithShape="1">
            <a:gsLst>
              <a:gs pos="0">
                <a:srgbClr val="3333FF"/>
              </a:gs>
              <a:gs pos="100000">
                <a:srgbClr val="FF0000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7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7525C37D-1B9A-4CF8-9977-59D7D1752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2839" y="932723"/>
            <a:ext cx="359972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80990" indent="-38099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400" i="1" dirty="0">
                <a:latin typeface="+mj-lt"/>
                <a:cs typeface="Arial" panose="020B0604020202020204" pitchFamily="34" charset="0"/>
                <a:sym typeface="Symbol" pitchFamily="18" charset="2"/>
              </a:rPr>
              <a:t>neutrons can  produce nuclear recoil in the WIMP search region of interest 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altLang="en-US" sz="2400" b="1" i="1" dirty="0">
                <a:latin typeface="+mj-lt"/>
                <a:cs typeface="Arial" panose="020B0604020202020204" pitchFamily="34" charset="0"/>
                <a:sym typeface="Symbol" pitchFamily="18" charset="2"/>
              </a:rPr>
              <a:t>   </a:t>
            </a:r>
            <a:r>
              <a:rPr lang="en-US" altLang="en-US" sz="2400" b="1" i="1" dirty="0">
                <a:latin typeface="+mj-lt"/>
                <a:cs typeface="Arial" panose="020B0604020202020204" pitchFamily="34" charset="0"/>
                <a:sym typeface="Symbol"/>
              </a:rPr>
              <a:t>   </a:t>
            </a:r>
            <a:r>
              <a:rPr lang="en-US" altLang="en-US" sz="2400" b="1" i="1" u="sng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Symbol"/>
              </a:rPr>
              <a:t>Potential irreducible       </a:t>
            </a:r>
            <a:r>
              <a:rPr lang="en-US" altLang="en-US" sz="2400" b="1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Symbol"/>
              </a:rPr>
              <a:t>    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altLang="en-US" sz="2400" dirty="0">
                <a:latin typeface="+mj-lt"/>
                <a:cs typeface="Arial" panose="020B0604020202020204" pitchFamily="34" charset="0"/>
                <a:sym typeface="Symbol"/>
              </a:rPr>
              <a:t>                 </a:t>
            </a:r>
            <a:r>
              <a:rPr lang="en-US" altLang="en-US" sz="2400" b="1" i="1" u="sng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Symbol"/>
              </a:rPr>
              <a:t>background</a:t>
            </a:r>
            <a:endParaRPr lang="en-US" altLang="en-US" sz="2400" b="1" i="1" u="sng" dirty="0">
              <a:solidFill>
                <a:srgbClr val="FF0000"/>
              </a:solidFill>
              <a:latin typeface="+mj-lt"/>
              <a:cs typeface="Arial" panose="020B0604020202020204" pitchFamily="34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None/>
            </a:pPr>
            <a:endParaRPr lang="en-US" altLang="en-US" sz="2400" i="1" dirty="0">
              <a:latin typeface="+mj-lt"/>
              <a:cs typeface="Arial" panose="020B0604020202020204" pitchFamily="34" charset="0"/>
              <a:sym typeface="Symbol" pitchFamily="18" charset="2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2EC33C87-074C-451B-8ACE-CCC18C9EF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32001" r="25000" b="17332"/>
          <a:stretch>
            <a:fillRect/>
          </a:stretch>
        </p:blipFill>
        <p:spPr bwMode="auto">
          <a:xfrm>
            <a:off x="118151" y="636477"/>
            <a:ext cx="3124200" cy="219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3EEFC307-0639-471B-89CA-47E79C531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51" y="1920065"/>
            <a:ext cx="1235823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WIMP </a:t>
            </a:r>
            <a:r>
              <a:rPr lang="el-GR" altLang="en-US" sz="1400" dirty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</a:t>
            </a:r>
            <a:r>
              <a:rPr lang="en-US" altLang="en-US" sz="1400" dirty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</a:t>
            </a:r>
            <a:r>
              <a:rPr lang="en-US" altLang="en-US" sz="1400" dirty="0">
                <a:latin typeface="+mn-lt"/>
                <a:cs typeface="Arial" panose="020B0604020202020204" pitchFamily="34" charset="0"/>
              </a:rPr>
              <a:t>10</a:t>
            </a:r>
            <a:r>
              <a:rPr lang="en-US" altLang="en-US" sz="1400" baseline="30000" dirty="0">
                <a:latin typeface="+mn-lt"/>
                <a:cs typeface="Arial" panose="020B0604020202020204" pitchFamily="34" charset="0"/>
              </a:rPr>
              <a:t>-3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7D10CBF1-3590-4DC4-876E-4480F847D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2652" y="2224865"/>
            <a:ext cx="6335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 err="1">
                <a:latin typeface="+mn-lt"/>
                <a:cs typeface="Arial" panose="020B0604020202020204" pitchFamily="34" charset="0"/>
              </a:rPr>
              <a:t>E</a:t>
            </a:r>
            <a:r>
              <a:rPr lang="en-US" altLang="en-US" sz="1800" i="1" baseline="-25000" dirty="0" err="1">
                <a:latin typeface="+mn-lt"/>
                <a:cs typeface="Arial" panose="020B0604020202020204" pitchFamily="34" charset="0"/>
              </a:rPr>
              <a:t>recoil</a:t>
            </a:r>
            <a:endParaRPr lang="en-US" altLang="en-US" sz="1800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AA753871-D355-4531-A832-459AE5BB2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8345" y="1361266"/>
            <a:ext cx="159126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err="1">
                <a:latin typeface="+mn-lt"/>
                <a:cs typeface="Arial" panose="020B0604020202020204" pitchFamily="34" charset="0"/>
              </a:rPr>
              <a:t>Ar,Xe,Ge</a:t>
            </a:r>
            <a:r>
              <a:rPr lang="en-US" altLang="en-US" sz="1600" i="1" dirty="0">
                <a:latin typeface="+mn-lt"/>
                <a:cs typeface="Arial" panose="020B0604020202020204" pitchFamily="34" charset="0"/>
              </a:rPr>
              <a:t>…Nuclei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>
                <a:latin typeface="+mn-lt"/>
                <a:cs typeface="Arial" panose="020B0604020202020204" pitchFamily="34" charset="0"/>
              </a:rPr>
              <a:t>(at rest) </a:t>
            </a:r>
          </a:p>
        </p:txBody>
      </p:sp>
      <p:graphicFrame>
        <p:nvGraphicFramePr>
          <p:cNvPr id="15" name="Object 15">
            <a:extLst>
              <a:ext uri="{FF2B5EF4-FFF2-40B4-BE49-F238E27FC236}">
                <a16:creationId xmlns:a16="http://schemas.microsoft.com/office/drawing/2014/main" id="{E1C5ADEF-B9DE-4B84-ADB7-27D2FFC5D06F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042495" y="3290829"/>
          <a:ext cx="3015509" cy="10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cuación" r:id="rId4" imgW="1397000" imgH="482600" progId="Equation.3">
                  <p:embed/>
                </p:oleObj>
              </mc:Choice>
              <mc:Fallback>
                <p:oleObj name="Ecuación" r:id="rId4" imgW="1397000" imgH="482600" progId="Equation.3">
                  <p:embed/>
                  <p:pic>
                    <p:nvPicPr>
                      <p:cNvPr id="15" name="Object 15">
                        <a:extLst>
                          <a:ext uri="{FF2B5EF4-FFF2-40B4-BE49-F238E27FC236}">
                            <a16:creationId xmlns:a16="http://schemas.microsoft.com/office/drawing/2014/main" id="{E1C5ADEF-B9DE-4B84-ADB7-27D2FFC5D0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495" y="3290829"/>
                        <a:ext cx="3015509" cy="102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69517A08-C3FE-4C49-A028-BC776B9ECD6E}"/>
                  </a:ext>
                </a:extLst>
              </p:cNvPr>
              <p:cNvSpPr/>
              <p:nvPr/>
            </p:nvSpPr>
            <p:spPr>
              <a:xfrm>
                <a:off x="143339" y="4677139"/>
                <a:ext cx="2895857" cy="7230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80990" indent="-38099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</m:rad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N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𝛒</m:t>
                            </m:r>
                          </m:e>
                          <m:sub>
                            <m:r>
                              <a:rPr lang="en-US" sz="24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𝛘</m:t>
                            </m:r>
                          </m:sub>
                        </m:sSub>
                      </m:num>
                      <m:den>
                        <m:r>
                          <a:rPr lang="en-US" sz="2400" b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𝐀</m:t>
                        </m:r>
                        <m:sSub>
                          <m:sSubPr>
                            <m:ctrlPr>
                              <a:rPr lang="en-US" sz="2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sz="2400" b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𝐦</m:t>
                            </m:r>
                          </m:e>
                          <m:sub>
                            <m:r>
                              <a:rPr lang="en-US" sz="2400" b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𝛘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sz="24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endParaRPr lang="en-US" sz="24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69517A08-C3FE-4C49-A028-BC776B9ECD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39" y="4677139"/>
                <a:ext cx="2895857" cy="7230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E083D5AA-4E91-459F-81F0-3CFC14CC76F6}"/>
                  </a:ext>
                </a:extLst>
              </p:cNvPr>
              <p:cNvSpPr/>
              <p:nvPr/>
            </p:nvSpPr>
            <p:spPr>
              <a:xfrm>
                <a:off x="143339" y="5264452"/>
                <a:ext cx="3599231" cy="1409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80990" indent="-380990">
                  <a:lnSpc>
                    <a:spcPct val="107000"/>
                  </a:lnSpc>
                  <a:spcAft>
                    <a:spcPts val="1067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σ</m:t>
                        </m:r>
                      </m:e>
                      <m:sub>
                        <m:r>
                          <a:rPr lang="es-ES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s-E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s-ES" sz="2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ES" sz="2400" b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𝛔</m:t>
                        </m:r>
                      </m:e>
                      <m:sub>
                        <m:r>
                          <a:rPr lang="es-ES" sz="2400" b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𝐧</m:t>
                        </m:r>
                      </m:sub>
                    </m:sSub>
                    <m:f>
                      <m:fPr>
                        <m:ctrlPr>
                          <a:rPr lang="es-E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ES" sz="24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s-ES" sz="2400" b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𝐀</m:t>
                            </m:r>
                          </m:e>
                          <m:sup>
                            <m:r>
                              <a:rPr lang="es-ES" sz="2400" b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bSup>
                          <m:sSubSupPr>
                            <m:ctrlPr>
                              <a:rPr lang="es-ES" sz="24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s-ES" sz="2400" b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𝐦</m:t>
                            </m:r>
                          </m:e>
                          <m:sub>
                            <m:r>
                              <a:rPr lang="es-ES" sz="2400" b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𝐧</m:t>
                            </m:r>
                          </m:sub>
                          <m:sup>
                            <m:r>
                              <a:rPr lang="es-ES" sz="2400" b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bSup>
                      </m:den>
                    </m:f>
                    <m:sSup>
                      <m:sSupPr>
                        <m:ctrlPr>
                          <a:rPr lang="es-E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E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s-ES" sz="24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s-ES" sz="2400" b="1" i="1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400" b="1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𝐦</m:t>
                                    </m:r>
                                  </m:e>
                                  <m:sub>
                                    <m:r>
                                      <a:rPr lang="es-ES" sz="2400" b="1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𝛘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s-ES" sz="2400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400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𝐦</m:t>
                                    </m:r>
                                  </m:e>
                                  <m:sub>
                                    <m:r>
                                      <a:rPr lang="es-ES" sz="2400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𝐍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s-ES" sz="2400" b="1" i="1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400" b="1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𝐦</m:t>
                                    </m:r>
                                  </m:e>
                                  <m:sub>
                                    <m:r>
                                      <a:rPr lang="es-ES" sz="2400" b="1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𝛘</m:t>
                                    </m:r>
                                  </m:sub>
                                </m:sSub>
                                <m:r>
                                  <a:rPr lang="es-ES" sz="240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s-ES" sz="2400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400" b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𝐦</m:t>
                                    </m:r>
                                  </m:e>
                                  <m:sub>
                                    <m:r>
                                      <a:rPr lang="es-ES" sz="2400" b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𝐍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s-ES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s-E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1067"/>
                  </a:spcAft>
                </a:pPr>
                <a:r>
                  <a:rPr lang="es-ES" sz="2400" dirty="0"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s-E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E083D5AA-4E91-459F-81F0-3CFC14CC76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39" y="5264452"/>
                <a:ext cx="3599231" cy="140968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uadroTexto 21">
            <a:extLst>
              <a:ext uri="{FF2B5EF4-FFF2-40B4-BE49-F238E27FC236}">
                <a16:creationId xmlns:a16="http://schemas.microsoft.com/office/drawing/2014/main" id="{4B7F78C8-6706-4061-AD6C-58741DAA25CC}"/>
              </a:ext>
            </a:extLst>
          </p:cNvPr>
          <p:cNvSpPr txBox="1"/>
          <p:nvPr/>
        </p:nvSpPr>
        <p:spPr>
          <a:xfrm>
            <a:off x="4186547" y="4839366"/>
            <a:ext cx="2133213" cy="14055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Particle physics</a:t>
            </a:r>
          </a:p>
          <a:p>
            <a:pPr>
              <a:spcAft>
                <a:spcPts val="800"/>
              </a:spcAft>
            </a:pPr>
            <a:r>
              <a:rPr lang="en-US" sz="2400" b="1" dirty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Detector</a:t>
            </a:r>
          </a:p>
          <a:p>
            <a:pPr>
              <a:spcAft>
                <a:spcPts val="800"/>
              </a:spcAft>
            </a:pPr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DM halo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C80D729-D24A-48E1-A552-623A475462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6840" y="644691"/>
            <a:ext cx="4554217" cy="3114119"/>
          </a:xfrm>
          <a:prstGeom prst="rect">
            <a:avLst/>
          </a:prstGeom>
        </p:spPr>
      </p:pic>
      <p:sp>
        <p:nvSpPr>
          <p:cNvPr id="18" name="3 Marcador de número de diapositiva">
            <a:extLst>
              <a:ext uri="{FF2B5EF4-FFF2-40B4-BE49-F238E27FC236}">
                <a16:creationId xmlns:a16="http://schemas.microsoft.com/office/drawing/2014/main" id="{5A726CA6-2B90-4545-8E8B-53B705AE1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788" y="6492875"/>
            <a:ext cx="12194787" cy="365125"/>
          </a:xfrm>
        </p:spPr>
        <p:txBody>
          <a:bodyPr tIns="0" bIns="0"/>
          <a:lstStyle/>
          <a:p>
            <a:pPr algn="l"/>
            <a:r>
              <a:rPr lang="es-ES" b="1" dirty="0"/>
              <a:t>Roberto Santorelli  			           </a:t>
            </a:r>
            <a:r>
              <a:rPr lang="en-US" b="1" i="1" dirty="0"/>
              <a:t>		   LRT2026 - York				                   		</a:t>
            </a:r>
            <a:fld id="{132FADFE-3B8F-471C-ABF0-DBC7717ECBBC}" type="slidenum">
              <a:rPr lang="es-ES" b="1" smtClean="0"/>
              <a:pPr algn="l"/>
              <a:t>36</a:t>
            </a:fld>
            <a:endParaRPr lang="es-ES" b="1" dirty="0"/>
          </a:p>
        </p:txBody>
      </p:sp>
      <p:sp>
        <p:nvSpPr>
          <p:cNvPr id="5" name="AutoShape 18" descr="wimp_recoil_spectra_shape_normalized.png">
            <a:extLst>
              <a:ext uri="{FF2B5EF4-FFF2-40B4-BE49-F238E27FC236}">
                <a16:creationId xmlns:a16="http://schemas.microsoft.com/office/drawing/2014/main" id="{34C0690F-52FB-4C08-A588-FF3258CDB5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0679AFA-D56F-4986-A63B-1C1684B7D1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362" y="3990356"/>
            <a:ext cx="3979171" cy="254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0430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E806AE-1739-4EC7-8C6C-91664E91E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7200" y="6507951"/>
            <a:ext cx="2844800" cy="365125"/>
          </a:xfrm>
        </p:spPr>
        <p:txBody>
          <a:bodyPr/>
          <a:lstStyle/>
          <a:p>
            <a:fld id="{132FADFE-3B8F-471C-ABF0-DBC7717ECBBC}" type="slidenum">
              <a:rPr lang="es-ES" b="1" smtClean="0"/>
              <a:t>37</a:t>
            </a:fld>
            <a:endParaRPr lang="es-ES" b="1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8BD7DDF-4A53-4195-AFF0-A874A8DEC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41" y="0"/>
            <a:ext cx="3594781" cy="33824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63E6EAA-1F52-438D-9C9B-63CFF775F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05" y="67980"/>
            <a:ext cx="3661829" cy="324644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68D9FDA-E769-42CC-9776-841E9D6AB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45" y="3605519"/>
            <a:ext cx="3429608" cy="314096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2EF054E-9823-4E11-859C-E46EFCD5F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891" y="3547045"/>
            <a:ext cx="3742543" cy="3326031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D63327EA-C751-43F0-B4C1-1E76A51F5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212" y="185357"/>
            <a:ext cx="3528392" cy="3052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27A1DB71-42E0-4B58-B431-729C4FDE5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3589479"/>
            <a:ext cx="3312368" cy="30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4376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19842</TotalTime>
  <Words>4246</Words>
  <Application>Microsoft Office PowerPoint</Application>
  <PresentationFormat>Panorámica</PresentationFormat>
  <Paragraphs>389</Paragraphs>
  <Slides>37</Slides>
  <Notes>5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7" baseType="lpstr">
      <vt:lpstr>Arial</vt:lpstr>
      <vt:lpstr>Arial Black</vt:lpstr>
      <vt:lpstr>Calibri</vt:lpstr>
      <vt:lpstr>Cambria Math</vt:lpstr>
      <vt:lpstr>CharterBT-Roman</vt:lpstr>
      <vt:lpstr>Symbol</vt:lpstr>
      <vt:lpstr>Times New Roman</vt:lpstr>
      <vt:lpstr>Wingdings</vt:lpstr>
      <vt:lpstr>Tema de Office</vt:lpstr>
      <vt:lpstr>Ecuación</vt:lpstr>
      <vt:lpstr>Neutron production in (α,n) reactions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Equilibrium in the U-238 chain</vt:lpstr>
      <vt:lpstr>Equilibrium in the U-238 chain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Neutron yield calculation</vt:lpstr>
      <vt:lpstr>Presentación de PowerPoint</vt:lpstr>
      <vt:lpstr>Codes for (α,n)</vt:lpstr>
      <vt:lpstr>Codes for (α,n)</vt:lpstr>
      <vt:lpstr>Presentación de PowerPoint</vt:lpstr>
      <vt:lpstr>Presentación de PowerPoint</vt:lpstr>
      <vt:lpstr>Nuclear cross-section databases for (α,n)</vt:lpstr>
      <vt:lpstr>Nuclear cross-section databases for (α,n)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u6227</dc:creator>
  <cp:lastModifiedBy>Roberto Santorelli</cp:lastModifiedBy>
  <cp:revision>1737</cp:revision>
  <dcterms:created xsi:type="dcterms:W3CDTF">2021-06-19T13:49:28Z</dcterms:created>
  <dcterms:modified xsi:type="dcterms:W3CDTF">2026-09-22T12:17:31Z</dcterms:modified>
</cp:coreProperties>
</file>