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3"/>
  </p:notesMasterIdLst>
  <p:sldIdLst>
    <p:sldId id="302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C0F2"/>
    <a:srgbClr val="202A58"/>
    <a:srgbClr val="ECFFF0"/>
    <a:srgbClr val="E9FFF7"/>
    <a:srgbClr val="E6FAF2"/>
    <a:srgbClr val="E9F9EC"/>
    <a:srgbClr val="6C727F"/>
    <a:srgbClr val="B5C3B8"/>
    <a:srgbClr val="B7C2D6"/>
    <a:srgbClr val="E7BF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Medium Style 4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2"/>
    <p:restoredTop sz="96047"/>
  </p:normalViewPr>
  <p:slideViewPr>
    <p:cSldViewPr snapToGrid="0">
      <p:cViewPr>
        <p:scale>
          <a:sx n="98" d="100"/>
          <a:sy n="98" d="100"/>
        </p:scale>
        <p:origin x="-9760" y="-22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97EDC-981A-884D-9BB4-480CE586040A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84850E-ACD2-A347-8477-2BCF78362F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0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1pPr>
    <a:lvl2pPr marL="1753301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2pPr>
    <a:lvl3pPr marL="3506604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3pPr>
    <a:lvl4pPr marL="5259903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4pPr>
    <a:lvl5pPr marL="7013205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5pPr>
    <a:lvl6pPr marL="8766507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6pPr>
    <a:lvl7pPr marL="10519807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7pPr>
    <a:lvl8pPr marL="12273108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8pPr>
    <a:lvl9pPr marL="14026410" algn="l" defTabSz="3506604" rtl="0" eaLnBrk="1" latinLnBrk="0" hangingPunct="1">
      <a:defRPr sz="46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4030E-A725-3311-1251-C239369F8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629C38-1D87-1E85-A57D-88026DCD3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92B42E-C54D-60FF-7178-5C269D2DA2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9A14C8-7C2D-E351-2841-1EE448E5F1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84850E-ACD2-A347-8477-2BCF78362F5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50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196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399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692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55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794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73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21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40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11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0872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061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0EE391-C344-6B4B-9CE2-F0BCC760AEE0}" type="datetimeFigureOut">
              <a:rPr lang="en-US" smtClean="0"/>
              <a:t>9/16/26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DE439-060F-3649-8B0B-127F6CFA63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23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microsoft.com/office/2007/relationships/hdphoto" Target="../media/hdphoto3.wdp"/><Relationship Id="rId18" Type="http://schemas.openxmlformats.org/officeDocument/2006/relationships/image" Target="../media/image13.png"/><Relationship Id="rId26" Type="http://schemas.openxmlformats.org/officeDocument/2006/relationships/image" Target="../media/image21.png"/><Relationship Id="rId3" Type="http://schemas.openxmlformats.org/officeDocument/2006/relationships/image" Target="../media/image1.png"/><Relationship Id="rId21" Type="http://schemas.openxmlformats.org/officeDocument/2006/relationships/image" Target="../media/image16.png"/><Relationship Id="rId7" Type="http://schemas.openxmlformats.org/officeDocument/2006/relationships/image" Target="../media/image4.png"/><Relationship Id="rId12" Type="http://schemas.openxmlformats.org/officeDocument/2006/relationships/image" Target="../media/image8.png"/><Relationship Id="rId17" Type="http://schemas.openxmlformats.org/officeDocument/2006/relationships/image" Target="../media/image12.jpg"/><Relationship Id="rId25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1.png"/><Relationship Id="rId20" Type="http://schemas.openxmlformats.org/officeDocument/2006/relationships/image" Target="../media/image15.png"/><Relationship Id="rId29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7.png"/><Relationship Id="rId24" Type="http://schemas.openxmlformats.org/officeDocument/2006/relationships/image" Target="../media/image19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23" Type="http://schemas.openxmlformats.org/officeDocument/2006/relationships/image" Target="../media/image18.png"/><Relationship Id="rId28" Type="http://schemas.openxmlformats.org/officeDocument/2006/relationships/image" Target="../media/image23.png"/><Relationship Id="rId10" Type="http://schemas.openxmlformats.org/officeDocument/2006/relationships/image" Target="../media/image6.png"/><Relationship Id="rId19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9.png"/><Relationship Id="rId22" Type="http://schemas.openxmlformats.org/officeDocument/2006/relationships/image" Target="../media/image17.png"/><Relationship Id="rId27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713A7-81F6-D804-A2BE-A58B51E5C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489C9F9-E5F3-7BA6-228B-01B31A27F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92053" y="15369684"/>
            <a:ext cx="7432646" cy="531427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6C62F2-0CE4-EE67-345E-AC0BFB7A78BC}"/>
              </a:ext>
            </a:extLst>
          </p:cNvPr>
          <p:cNvSpPr>
            <a:spLocks/>
          </p:cNvSpPr>
          <p:nvPr/>
        </p:nvSpPr>
        <p:spPr>
          <a:xfrm>
            <a:off x="-50992" y="-91467"/>
            <a:ext cx="30312000" cy="2363295"/>
          </a:xfrm>
          <a:prstGeom prst="rect">
            <a:avLst/>
          </a:prstGeom>
          <a:solidFill>
            <a:srgbClr val="374E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68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F8ABF80-A345-7850-8143-54CCD7354FEF}"/>
              </a:ext>
            </a:extLst>
          </p:cNvPr>
          <p:cNvGrpSpPr>
            <a:grpSpLocks/>
          </p:cNvGrpSpPr>
          <p:nvPr/>
        </p:nvGrpSpPr>
        <p:grpSpPr>
          <a:xfrm>
            <a:off x="2816481" y="-542441"/>
            <a:ext cx="23174288" cy="2814270"/>
            <a:chOff x="2799132" y="-639295"/>
            <a:chExt cx="23206921" cy="4198270"/>
          </a:xfrm>
        </p:grpSpPr>
        <p:sp>
          <p:nvSpPr>
            <p:cNvPr id="76" name="Pie 75">
              <a:extLst>
                <a:ext uri="{FF2B5EF4-FFF2-40B4-BE49-F238E27FC236}">
                  <a16:creationId xmlns:a16="http://schemas.microsoft.com/office/drawing/2014/main" id="{24C74667-6809-3CD4-9BCC-CDC385EBE794}"/>
                </a:ext>
              </a:extLst>
            </p:cNvPr>
            <p:cNvSpPr>
              <a:spLocks/>
            </p:cNvSpPr>
            <p:nvPr/>
          </p:nvSpPr>
          <p:spPr>
            <a:xfrm rot="17382942">
              <a:off x="21463490" y="-1274224"/>
              <a:ext cx="3907634" cy="5177492"/>
            </a:xfrm>
            <a:prstGeom prst="pie">
              <a:avLst>
                <a:gd name="adj1" fmla="val 1267670"/>
                <a:gd name="adj2" fmla="val 7850522"/>
              </a:avLst>
            </a:prstGeom>
            <a:solidFill>
              <a:srgbClr val="2B3B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68" dirty="0">
                <a:solidFill>
                  <a:schemeClr val="tx1"/>
                </a:solidFill>
              </a:endParaRPr>
            </a:p>
          </p:txBody>
        </p:sp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9066D1B4-4F86-95F6-0DC7-0247A331C0B8}"/>
                </a:ext>
              </a:extLst>
            </p:cNvPr>
            <p:cNvGrpSpPr>
              <a:grpSpLocks/>
            </p:cNvGrpSpPr>
            <p:nvPr/>
          </p:nvGrpSpPr>
          <p:grpSpPr>
            <a:xfrm>
              <a:off x="2799132" y="-20351"/>
              <a:ext cx="21983582" cy="3579326"/>
              <a:chOff x="1599030" y="10938555"/>
              <a:chExt cx="22014538" cy="3584367"/>
            </a:xfrm>
          </p:grpSpPr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FBD5AF4F-833E-6AB5-F363-5B8F8CBE93E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599030" y="10969024"/>
                <a:ext cx="9331239" cy="3550786"/>
              </a:xfrm>
              <a:custGeom>
                <a:avLst/>
                <a:gdLst>
                  <a:gd name="connsiteX0" fmla="*/ 6801852 w 6994358"/>
                  <a:gd name="connsiteY0" fmla="*/ 0 h 4507831"/>
                  <a:gd name="connsiteX1" fmla="*/ 6481010 w 6994358"/>
                  <a:gd name="connsiteY1" fmla="*/ 625642 h 4507831"/>
                  <a:gd name="connsiteX2" fmla="*/ 5903494 w 6994358"/>
                  <a:gd name="connsiteY2" fmla="*/ 1395663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299410 w 6994358"/>
                  <a:gd name="connsiteY7" fmla="*/ 4379495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481010 w 6994358"/>
                  <a:gd name="connsiteY1" fmla="*/ 625642 h 4507831"/>
                  <a:gd name="connsiteX2" fmla="*/ 5903494 w 6994358"/>
                  <a:gd name="connsiteY2" fmla="*/ 1395663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5903494 w 6994358"/>
                  <a:gd name="connsiteY2" fmla="*/ 1395663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5903494 w 6994358"/>
                  <a:gd name="connsiteY2" fmla="*/ 1395663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6011649 w 6994358"/>
                  <a:gd name="connsiteY2" fmla="*/ 1454657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6011649 w 6994358"/>
                  <a:gd name="connsiteY2" fmla="*/ 1454657 h 4507831"/>
                  <a:gd name="connsiteX3" fmla="*/ 5245768 w 6994358"/>
                  <a:gd name="connsiteY3" fmla="*/ 219776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6011649 w 6994358"/>
                  <a:gd name="connsiteY2" fmla="*/ 1454657 h 4507831"/>
                  <a:gd name="connsiteX3" fmla="*/ 5285097 w 6994358"/>
                  <a:gd name="connsiteY3" fmla="*/ 2276426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6011649 w 6994358"/>
                  <a:gd name="connsiteY2" fmla="*/ 1454657 h 4507831"/>
                  <a:gd name="connsiteX3" fmla="*/ 5245768 w 6994358"/>
                  <a:gd name="connsiteY3" fmla="*/ 2227265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00675 w 6994358"/>
                  <a:gd name="connsiteY1" fmla="*/ 704300 h 4507831"/>
                  <a:gd name="connsiteX2" fmla="*/ 6011649 w 6994358"/>
                  <a:gd name="connsiteY2" fmla="*/ 1454657 h 4507831"/>
                  <a:gd name="connsiteX3" fmla="*/ 5285097 w 6994358"/>
                  <a:gd name="connsiteY3" fmla="*/ 2246929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59668 w 6994358"/>
                  <a:gd name="connsiteY1" fmla="*/ 812455 h 4507831"/>
                  <a:gd name="connsiteX2" fmla="*/ 6011649 w 6994358"/>
                  <a:gd name="connsiteY2" fmla="*/ 1454657 h 4507831"/>
                  <a:gd name="connsiteX3" fmla="*/ 5285097 w 6994358"/>
                  <a:gd name="connsiteY3" fmla="*/ 2246929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011649 w 6994358"/>
                  <a:gd name="connsiteY2" fmla="*/ 1454657 h 4507831"/>
                  <a:gd name="connsiteX3" fmla="*/ 5285097 w 6994358"/>
                  <a:gd name="connsiteY3" fmla="*/ 2246929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011649 w 6994358"/>
                  <a:gd name="connsiteY2" fmla="*/ 1454657 h 4507831"/>
                  <a:gd name="connsiteX3" fmla="*/ 5285097 w 6994358"/>
                  <a:gd name="connsiteY3" fmla="*/ 2246929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00140 w 6994358"/>
                  <a:gd name="connsiteY2" fmla="*/ 1503818 h 4507831"/>
                  <a:gd name="connsiteX3" fmla="*/ 5285097 w 6994358"/>
                  <a:gd name="connsiteY3" fmla="*/ 2246929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00140 w 6994358"/>
                  <a:gd name="connsiteY2" fmla="*/ 1503818 h 4507831"/>
                  <a:gd name="connsiteX3" fmla="*/ 5334258 w 6994358"/>
                  <a:gd name="connsiteY3" fmla="*/ 2315754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334258 w 6994358"/>
                  <a:gd name="connsiteY3" fmla="*/ 2315754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471909 w 6994358"/>
                  <a:gd name="connsiteY3" fmla="*/ 233541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30903 w 6994358"/>
                  <a:gd name="connsiteY3" fmla="*/ 2423908 h 4507831"/>
                  <a:gd name="connsiteX4" fmla="*/ 4379494 w 6994358"/>
                  <a:gd name="connsiteY4" fmla="*/ 2967789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30903 w 6994358"/>
                  <a:gd name="connsiteY3" fmla="*/ 2423908 h 4507831"/>
                  <a:gd name="connsiteX4" fmla="*/ 4507313 w 6994358"/>
                  <a:gd name="connsiteY4" fmla="*/ 3125105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30903 w 6994358"/>
                  <a:gd name="connsiteY3" fmla="*/ 2423908 h 4507831"/>
                  <a:gd name="connsiteX4" fmla="*/ 4507313 w 6994358"/>
                  <a:gd name="connsiteY4" fmla="*/ 3125105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30903 w 6994358"/>
                  <a:gd name="connsiteY3" fmla="*/ 2423908 h 4507831"/>
                  <a:gd name="connsiteX4" fmla="*/ 4507313 w 6994358"/>
                  <a:gd name="connsiteY4" fmla="*/ 3125105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30903 w 6994358"/>
                  <a:gd name="connsiteY3" fmla="*/ 2423908 h 4507831"/>
                  <a:gd name="connsiteX4" fmla="*/ 4507313 w 6994358"/>
                  <a:gd name="connsiteY4" fmla="*/ 3125105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21071 w 6994358"/>
                  <a:gd name="connsiteY3" fmla="*/ 2414076 h 4507831"/>
                  <a:gd name="connsiteX4" fmla="*/ 4507313 w 6994358"/>
                  <a:gd name="connsiteY4" fmla="*/ 3125105 h 4507831"/>
                  <a:gd name="connsiteX5" fmla="*/ 3352800 w 6994358"/>
                  <a:gd name="connsiteY5" fmla="*/ 3705726 h 4507831"/>
                  <a:gd name="connsiteX6" fmla="*/ 2165684 w 6994358"/>
                  <a:gd name="connsiteY6" fmla="*/ 4186989 h 4507831"/>
                  <a:gd name="connsiteX7" fmla="*/ 1368236 w 6994358"/>
                  <a:gd name="connsiteY7" fmla="*/ 4369663 h 4507831"/>
                  <a:gd name="connsiteX8" fmla="*/ 0 w 6994358"/>
                  <a:gd name="connsiteY8" fmla="*/ 4507831 h 4507831"/>
                  <a:gd name="connsiteX9" fmla="*/ 6946231 w 6994358"/>
                  <a:gd name="connsiteY9" fmla="*/ 4507831 h 4507831"/>
                  <a:gd name="connsiteX10" fmla="*/ 6994358 w 6994358"/>
                  <a:gd name="connsiteY10" fmla="*/ 16042 h 4507831"/>
                  <a:gd name="connsiteX11" fmla="*/ 6801852 w 6994358"/>
                  <a:gd name="connsiteY11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521071 w 6994358"/>
                  <a:gd name="connsiteY3" fmla="*/ 2414076 h 4507831"/>
                  <a:gd name="connsiteX4" fmla="*/ 5026780 w 6994358"/>
                  <a:gd name="connsiteY4" fmla="*/ 2796744 h 4507831"/>
                  <a:gd name="connsiteX5" fmla="*/ 4507313 w 6994358"/>
                  <a:gd name="connsiteY5" fmla="*/ 3125105 h 4507831"/>
                  <a:gd name="connsiteX6" fmla="*/ 3352800 w 6994358"/>
                  <a:gd name="connsiteY6" fmla="*/ 3705726 h 4507831"/>
                  <a:gd name="connsiteX7" fmla="*/ 2165684 w 6994358"/>
                  <a:gd name="connsiteY7" fmla="*/ 4186989 h 4507831"/>
                  <a:gd name="connsiteX8" fmla="*/ 1368236 w 6994358"/>
                  <a:gd name="connsiteY8" fmla="*/ 4369663 h 4507831"/>
                  <a:gd name="connsiteX9" fmla="*/ 0 w 6994358"/>
                  <a:gd name="connsiteY9" fmla="*/ 4507831 h 4507831"/>
                  <a:gd name="connsiteX10" fmla="*/ 6946231 w 6994358"/>
                  <a:gd name="connsiteY10" fmla="*/ 4507831 h 4507831"/>
                  <a:gd name="connsiteX11" fmla="*/ 6994358 w 6994358"/>
                  <a:gd name="connsiteY11" fmla="*/ 16042 h 4507831"/>
                  <a:gd name="connsiteX12" fmla="*/ 6801852 w 6994358"/>
                  <a:gd name="connsiteY12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849031 w 6994358"/>
                  <a:gd name="connsiteY3" fmla="*/ 1988669 h 4507831"/>
                  <a:gd name="connsiteX4" fmla="*/ 5521071 w 6994358"/>
                  <a:gd name="connsiteY4" fmla="*/ 2414076 h 4507831"/>
                  <a:gd name="connsiteX5" fmla="*/ 5026780 w 6994358"/>
                  <a:gd name="connsiteY5" fmla="*/ 2796744 h 4507831"/>
                  <a:gd name="connsiteX6" fmla="*/ 4507313 w 6994358"/>
                  <a:gd name="connsiteY6" fmla="*/ 3125105 h 4507831"/>
                  <a:gd name="connsiteX7" fmla="*/ 3352800 w 6994358"/>
                  <a:gd name="connsiteY7" fmla="*/ 3705726 h 4507831"/>
                  <a:gd name="connsiteX8" fmla="*/ 2165684 w 6994358"/>
                  <a:gd name="connsiteY8" fmla="*/ 4186989 h 4507831"/>
                  <a:gd name="connsiteX9" fmla="*/ 1368236 w 6994358"/>
                  <a:gd name="connsiteY9" fmla="*/ 4369663 h 4507831"/>
                  <a:gd name="connsiteX10" fmla="*/ 0 w 6994358"/>
                  <a:gd name="connsiteY10" fmla="*/ 4507831 h 4507831"/>
                  <a:gd name="connsiteX11" fmla="*/ 6946231 w 6994358"/>
                  <a:gd name="connsiteY11" fmla="*/ 4507831 h 4507831"/>
                  <a:gd name="connsiteX12" fmla="*/ 6994358 w 6994358"/>
                  <a:gd name="connsiteY12" fmla="*/ 16042 h 4507831"/>
                  <a:gd name="connsiteX13" fmla="*/ 6801852 w 6994358"/>
                  <a:gd name="connsiteY13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849031 w 6994358"/>
                  <a:gd name="connsiteY3" fmla="*/ 1988669 h 4507831"/>
                  <a:gd name="connsiteX4" fmla="*/ 5521071 w 6994358"/>
                  <a:gd name="connsiteY4" fmla="*/ 2414076 h 4507831"/>
                  <a:gd name="connsiteX5" fmla="*/ 5026780 w 6994358"/>
                  <a:gd name="connsiteY5" fmla="*/ 2796744 h 4507831"/>
                  <a:gd name="connsiteX6" fmla="*/ 4507313 w 6994358"/>
                  <a:gd name="connsiteY6" fmla="*/ 3125105 h 4507831"/>
                  <a:gd name="connsiteX7" fmla="*/ 3892640 w 6994358"/>
                  <a:gd name="connsiteY7" fmla="*/ 3441785 h 4507831"/>
                  <a:gd name="connsiteX8" fmla="*/ 3352800 w 6994358"/>
                  <a:gd name="connsiteY8" fmla="*/ 3705726 h 4507831"/>
                  <a:gd name="connsiteX9" fmla="*/ 2165684 w 6994358"/>
                  <a:gd name="connsiteY9" fmla="*/ 4186989 h 4507831"/>
                  <a:gd name="connsiteX10" fmla="*/ 1368236 w 6994358"/>
                  <a:gd name="connsiteY10" fmla="*/ 4369663 h 4507831"/>
                  <a:gd name="connsiteX11" fmla="*/ 0 w 6994358"/>
                  <a:gd name="connsiteY11" fmla="*/ 4507831 h 4507831"/>
                  <a:gd name="connsiteX12" fmla="*/ 6946231 w 6994358"/>
                  <a:gd name="connsiteY12" fmla="*/ 4507831 h 4507831"/>
                  <a:gd name="connsiteX13" fmla="*/ 6994358 w 6994358"/>
                  <a:gd name="connsiteY13" fmla="*/ 16042 h 4507831"/>
                  <a:gd name="connsiteX14" fmla="*/ 6801852 w 6994358"/>
                  <a:gd name="connsiteY14" fmla="*/ 0 h 4507831"/>
                  <a:gd name="connsiteX0" fmla="*/ 6801852 w 6994358"/>
                  <a:gd name="connsiteY0" fmla="*/ 0 h 4507831"/>
                  <a:gd name="connsiteX1" fmla="*/ 6530171 w 6994358"/>
                  <a:gd name="connsiteY1" fmla="*/ 782958 h 4507831"/>
                  <a:gd name="connsiteX2" fmla="*/ 6129637 w 6994358"/>
                  <a:gd name="connsiteY2" fmla="*/ 1552979 h 4507831"/>
                  <a:gd name="connsiteX3" fmla="*/ 5849031 w 6994358"/>
                  <a:gd name="connsiteY3" fmla="*/ 1988669 h 4507831"/>
                  <a:gd name="connsiteX4" fmla="*/ 5521071 w 6994358"/>
                  <a:gd name="connsiteY4" fmla="*/ 2414076 h 4507831"/>
                  <a:gd name="connsiteX5" fmla="*/ 5026780 w 6994358"/>
                  <a:gd name="connsiteY5" fmla="*/ 2796744 h 4507831"/>
                  <a:gd name="connsiteX6" fmla="*/ 4507313 w 6994358"/>
                  <a:gd name="connsiteY6" fmla="*/ 3125105 h 4507831"/>
                  <a:gd name="connsiteX7" fmla="*/ 3892640 w 6994358"/>
                  <a:gd name="connsiteY7" fmla="*/ 3441785 h 4507831"/>
                  <a:gd name="connsiteX8" fmla="*/ 3352800 w 6994358"/>
                  <a:gd name="connsiteY8" fmla="*/ 3705726 h 4507831"/>
                  <a:gd name="connsiteX9" fmla="*/ 2772678 w 6994358"/>
                  <a:gd name="connsiteY9" fmla="*/ 3973413 h 4507831"/>
                  <a:gd name="connsiteX10" fmla="*/ 2165684 w 6994358"/>
                  <a:gd name="connsiteY10" fmla="*/ 4186989 h 4507831"/>
                  <a:gd name="connsiteX11" fmla="*/ 1368236 w 6994358"/>
                  <a:gd name="connsiteY11" fmla="*/ 4369663 h 4507831"/>
                  <a:gd name="connsiteX12" fmla="*/ 0 w 6994358"/>
                  <a:gd name="connsiteY12" fmla="*/ 4507831 h 4507831"/>
                  <a:gd name="connsiteX13" fmla="*/ 6946231 w 6994358"/>
                  <a:gd name="connsiteY13" fmla="*/ 4507831 h 4507831"/>
                  <a:gd name="connsiteX14" fmla="*/ 6994358 w 6994358"/>
                  <a:gd name="connsiteY14" fmla="*/ 16042 h 4507831"/>
                  <a:gd name="connsiteX15" fmla="*/ 6801852 w 6994358"/>
                  <a:gd name="connsiteY15" fmla="*/ 0 h 4507831"/>
                  <a:gd name="connsiteX0" fmla="*/ 6801852 w 6994358"/>
                  <a:gd name="connsiteY0" fmla="*/ 0 h 4507831"/>
                  <a:gd name="connsiteX1" fmla="*/ 6703152 w 6994358"/>
                  <a:gd name="connsiteY1" fmla="*/ 371404 h 4507831"/>
                  <a:gd name="connsiteX2" fmla="*/ 6530171 w 6994358"/>
                  <a:gd name="connsiteY2" fmla="*/ 7829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03152 w 6994358"/>
                  <a:gd name="connsiteY1" fmla="*/ 371404 h 4507831"/>
                  <a:gd name="connsiteX2" fmla="*/ 6530171 w 6994358"/>
                  <a:gd name="connsiteY2" fmla="*/ 7829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03152 w 6994358"/>
                  <a:gd name="connsiteY1" fmla="*/ 371404 h 4507831"/>
                  <a:gd name="connsiteX2" fmla="*/ 6508571 w 6994358"/>
                  <a:gd name="connsiteY2" fmla="*/ 9701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03152 w 6994358"/>
                  <a:gd name="connsiteY1" fmla="*/ 371404 h 4507831"/>
                  <a:gd name="connsiteX2" fmla="*/ 6508571 w 6994358"/>
                  <a:gd name="connsiteY2" fmla="*/ 9701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17552 w 6994358"/>
                  <a:gd name="connsiteY1" fmla="*/ 436204 h 4507831"/>
                  <a:gd name="connsiteX2" fmla="*/ 6508571 w 6994358"/>
                  <a:gd name="connsiteY2" fmla="*/ 9701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17552 w 6994358"/>
                  <a:gd name="connsiteY1" fmla="*/ 436204 h 4507831"/>
                  <a:gd name="connsiteX2" fmla="*/ 6551771 w 6994358"/>
                  <a:gd name="connsiteY2" fmla="*/ 1034958 h 4507831"/>
                  <a:gd name="connsiteX3" fmla="*/ 6129637 w 6994358"/>
                  <a:gd name="connsiteY3" fmla="*/ 15529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17552 w 6994358"/>
                  <a:gd name="connsiteY1" fmla="*/ 436204 h 4507831"/>
                  <a:gd name="connsiteX2" fmla="*/ 6551771 w 6994358"/>
                  <a:gd name="connsiteY2" fmla="*/ 1034958 h 4507831"/>
                  <a:gd name="connsiteX3" fmla="*/ 6244837 w 6994358"/>
                  <a:gd name="connsiteY3" fmla="*/ 1675379 h 4507831"/>
                  <a:gd name="connsiteX4" fmla="*/ 5849031 w 6994358"/>
                  <a:gd name="connsiteY4" fmla="*/ 19886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801852 w 6994358"/>
                  <a:gd name="connsiteY0" fmla="*/ 0 h 4507831"/>
                  <a:gd name="connsiteX1" fmla="*/ 6717552 w 6994358"/>
                  <a:gd name="connsiteY1" fmla="*/ 436204 h 4507831"/>
                  <a:gd name="connsiteX2" fmla="*/ 6551771 w 6994358"/>
                  <a:gd name="connsiteY2" fmla="*/ 1034958 h 4507831"/>
                  <a:gd name="connsiteX3" fmla="*/ 6244837 w 6994358"/>
                  <a:gd name="connsiteY3" fmla="*/ 1675379 h 4507831"/>
                  <a:gd name="connsiteX4" fmla="*/ 5949831 w 6994358"/>
                  <a:gd name="connsiteY4" fmla="*/ 2161469 h 4507831"/>
                  <a:gd name="connsiteX5" fmla="*/ 5521071 w 6994358"/>
                  <a:gd name="connsiteY5" fmla="*/ 2414076 h 4507831"/>
                  <a:gd name="connsiteX6" fmla="*/ 5026780 w 6994358"/>
                  <a:gd name="connsiteY6" fmla="*/ 2796744 h 4507831"/>
                  <a:gd name="connsiteX7" fmla="*/ 4507313 w 6994358"/>
                  <a:gd name="connsiteY7" fmla="*/ 3125105 h 4507831"/>
                  <a:gd name="connsiteX8" fmla="*/ 3892640 w 6994358"/>
                  <a:gd name="connsiteY8" fmla="*/ 3441785 h 4507831"/>
                  <a:gd name="connsiteX9" fmla="*/ 3352800 w 6994358"/>
                  <a:gd name="connsiteY9" fmla="*/ 3705726 h 4507831"/>
                  <a:gd name="connsiteX10" fmla="*/ 2772678 w 6994358"/>
                  <a:gd name="connsiteY10" fmla="*/ 3973413 h 4507831"/>
                  <a:gd name="connsiteX11" fmla="*/ 2165684 w 6994358"/>
                  <a:gd name="connsiteY11" fmla="*/ 4186989 h 4507831"/>
                  <a:gd name="connsiteX12" fmla="*/ 1368236 w 6994358"/>
                  <a:gd name="connsiteY12" fmla="*/ 4369663 h 4507831"/>
                  <a:gd name="connsiteX13" fmla="*/ 0 w 6994358"/>
                  <a:gd name="connsiteY13" fmla="*/ 4507831 h 4507831"/>
                  <a:gd name="connsiteX14" fmla="*/ 6946231 w 6994358"/>
                  <a:gd name="connsiteY14" fmla="*/ 4507831 h 4507831"/>
                  <a:gd name="connsiteX15" fmla="*/ 6994358 w 6994358"/>
                  <a:gd name="connsiteY15" fmla="*/ 16042 h 4507831"/>
                  <a:gd name="connsiteX16" fmla="*/ 6801852 w 6994358"/>
                  <a:gd name="connsiteY16" fmla="*/ 0 h 4507831"/>
                  <a:gd name="connsiteX0" fmla="*/ 6780252 w 6994358"/>
                  <a:gd name="connsiteY0" fmla="*/ 127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521071 w 6994358"/>
                  <a:gd name="connsiteY5" fmla="*/ 2398034 h 4491789"/>
                  <a:gd name="connsiteX6" fmla="*/ 5026780 w 6994358"/>
                  <a:gd name="connsiteY6" fmla="*/ 27807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0252 w 6994358"/>
                  <a:gd name="connsiteY16" fmla="*/ 12758 h 4491789"/>
                  <a:gd name="connsiteX0" fmla="*/ 6780252 w 6994358"/>
                  <a:gd name="connsiteY0" fmla="*/ 127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521071 w 6994358"/>
                  <a:gd name="connsiteY5" fmla="*/ 2398034 h 4491789"/>
                  <a:gd name="connsiteX6" fmla="*/ 5026780 w 6994358"/>
                  <a:gd name="connsiteY6" fmla="*/ 27807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0252 w 6994358"/>
                  <a:gd name="connsiteY16" fmla="*/ 127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521071 w 6994358"/>
                  <a:gd name="connsiteY5" fmla="*/ 2398034 h 4491789"/>
                  <a:gd name="connsiteX6" fmla="*/ 5026780 w 6994358"/>
                  <a:gd name="connsiteY6" fmla="*/ 27807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521071 w 6994358"/>
                  <a:gd name="connsiteY5" fmla="*/ 2398034 h 4491789"/>
                  <a:gd name="connsiteX6" fmla="*/ 5026780 w 6994358"/>
                  <a:gd name="connsiteY6" fmla="*/ 27807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026780 w 6994358"/>
                  <a:gd name="connsiteY6" fmla="*/ 27807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507313 w 6994358"/>
                  <a:gd name="connsiteY7" fmla="*/ 31090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892640 w 6994358"/>
                  <a:gd name="connsiteY8" fmla="*/ 34257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352800 w 6994358"/>
                  <a:gd name="connsiteY9" fmla="*/ 36896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1656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43284 w 6994358"/>
                  <a:gd name="connsiteY11" fmla="*/ 4170947 h 4491789"/>
                  <a:gd name="connsiteX12" fmla="*/ 1368236 w 6994358"/>
                  <a:gd name="connsiteY12" fmla="*/ 43536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43471 w 6994358"/>
                  <a:gd name="connsiteY5" fmla="*/ 2542034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43284 w 6994358"/>
                  <a:gd name="connsiteY11" fmla="*/ 4170947 h 4491789"/>
                  <a:gd name="connsiteX12" fmla="*/ 1224236 w 6994358"/>
                  <a:gd name="connsiteY12" fmla="*/ 43392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213980 w 6994358"/>
                  <a:gd name="connsiteY6" fmla="*/ 2874302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43284 w 6994358"/>
                  <a:gd name="connsiteY11" fmla="*/ 4170947 h 4491789"/>
                  <a:gd name="connsiteX12" fmla="*/ 1224236 w 6994358"/>
                  <a:gd name="connsiteY12" fmla="*/ 43392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43284 w 6994358"/>
                  <a:gd name="connsiteY11" fmla="*/ 4170947 h 4491789"/>
                  <a:gd name="connsiteX12" fmla="*/ 1224236 w 6994358"/>
                  <a:gd name="connsiteY12" fmla="*/ 4339221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43284 w 6994358"/>
                  <a:gd name="connsiteY11" fmla="*/ 4170947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72678 w 6994358"/>
                  <a:gd name="connsiteY10" fmla="*/ 3957371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87452 w 6994358"/>
                  <a:gd name="connsiteY0" fmla="*/ 27158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87452 w 6994358"/>
                  <a:gd name="connsiteY16" fmla="*/ 27158 h 4491789"/>
                  <a:gd name="connsiteX0" fmla="*/ 6778098 w 6994358"/>
                  <a:gd name="connsiteY0" fmla="*/ 21102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78098 w 6994358"/>
                  <a:gd name="connsiteY16" fmla="*/ 21102 h 4491789"/>
                  <a:gd name="connsiteX0" fmla="*/ 6778098 w 6994358"/>
                  <a:gd name="connsiteY0" fmla="*/ 21102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78098 w 6994358"/>
                  <a:gd name="connsiteY16" fmla="*/ 21102 h 4491789"/>
                  <a:gd name="connsiteX0" fmla="*/ 6778098 w 6994358"/>
                  <a:gd name="connsiteY0" fmla="*/ 21102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78098 w 6994358"/>
                  <a:gd name="connsiteY16" fmla="*/ 21102 h 4491789"/>
                  <a:gd name="connsiteX0" fmla="*/ 6750034 w 6994358"/>
                  <a:gd name="connsiteY0" fmla="*/ 8991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50034 w 6994358"/>
                  <a:gd name="connsiteY16" fmla="*/ 8991 h 4491789"/>
                  <a:gd name="connsiteX0" fmla="*/ 6750034 w 6994358"/>
                  <a:gd name="connsiteY0" fmla="*/ 8991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50034 w 6994358"/>
                  <a:gd name="connsiteY16" fmla="*/ 8991 h 4491789"/>
                  <a:gd name="connsiteX0" fmla="*/ 6750034 w 6994358"/>
                  <a:gd name="connsiteY0" fmla="*/ 8991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50034 w 6994358"/>
                  <a:gd name="connsiteY16" fmla="*/ 8991 h 4491789"/>
                  <a:gd name="connsiteX0" fmla="*/ 6750034 w 6994358"/>
                  <a:gd name="connsiteY0" fmla="*/ 8991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50034 w 6994358"/>
                  <a:gd name="connsiteY16" fmla="*/ 8991 h 4491789"/>
                  <a:gd name="connsiteX0" fmla="*/ 6750034 w 6994358"/>
                  <a:gd name="connsiteY0" fmla="*/ 8991 h 4491789"/>
                  <a:gd name="connsiteX1" fmla="*/ 6717552 w 6994358"/>
                  <a:gd name="connsiteY1" fmla="*/ 420162 h 4491789"/>
                  <a:gd name="connsiteX2" fmla="*/ 6551771 w 6994358"/>
                  <a:gd name="connsiteY2" fmla="*/ 1018916 h 4491789"/>
                  <a:gd name="connsiteX3" fmla="*/ 6244837 w 6994358"/>
                  <a:gd name="connsiteY3" fmla="*/ 1659337 h 4491789"/>
                  <a:gd name="connsiteX4" fmla="*/ 5949831 w 6994358"/>
                  <a:gd name="connsiteY4" fmla="*/ 2145427 h 4491789"/>
                  <a:gd name="connsiteX5" fmla="*/ 5614387 w 6994358"/>
                  <a:gd name="connsiteY5" fmla="*/ 2518180 h 4491789"/>
                  <a:gd name="connsiteX6" fmla="*/ 5155810 w 6994358"/>
                  <a:gd name="connsiteY6" fmla="*/ 2882253 h 4491789"/>
                  <a:gd name="connsiteX7" fmla="*/ 4658513 w 6994358"/>
                  <a:gd name="connsiteY7" fmla="*/ 3188263 h 4491789"/>
                  <a:gd name="connsiteX8" fmla="*/ 3971840 w 6994358"/>
                  <a:gd name="connsiteY8" fmla="*/ 3519343 h 4491789"/>
                  <a:gd name="connsiteX9" fmla="*/ 3424800 w 6994358"/>
                  <a:gd name="connsiteY9" fmla="*/ 3732884 h 4491789"/>
                  <a:gd name="connsiteX10" fmla="*/ 2765407 w 6994358"/>
                  <a:gd name="connsiteY10" fmla="*/ 3965322 h 4491789"/>
                  <a:gd name="connsiteX11" fmla="*/ 2086912 w 6994358"/>
                  <a:gd name="connsiteY11" fmla="*/ 4147093 h 4491789"/>
                  <a:gd name="connsiteX12" fmla="*/ 1180609 w 6994358"/>
                  <a:gd name="connsiteY12" fmla="*/ 4323318 h 4491789"/>
                  <a:gd name="connsiteX13" fmla="*/ 0 w 6994358"/>
                  <a:gd name="connsiteY13" fmla="*/ 4491789 h 4491789"/>
                  <a:gd name="connsiteX14" fmla="*/ 6946231 w 6994358"/>
                  <a:gd name="connsiteY14" fmla="*/ 4491789 h 4491789"/>
                  <a:gd name="connsiteX15" fmla="*/ 6994358 w 6994358"/>
                  <a:gd name="connsiteY15" fmla="*/ 0 h 4491789"/>
                  <a:gd name="connsiteX16" fmla="*/ 6750034 w 6994358"/>
                  <a:gd name="connsiteY16" fmla="*/ 8991 h 44917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6994358" h="4491789">
                    <a:moveTo>
                      <a:pt x="6750034" y="8991"/>
                    </a:moveTo>
                    <a:cubicBezTo>
                      <a:pt x="6729441" y="271178"/>
                      <a:pt x="6739446" y="229113"/>
                      <a:pt x="6717552" y="420162"/>
                    </a:cubicBezTo>
                    <a:cubicBezTo>
                      <a:pt x="6679472" y="637055"/>
                      <a:pt x="6630557" y="812387"/>
                      <a:pt x="6551771" y="1018916"/>
                    </a:cubicBezTo>
                    <a:cubicBezTo>
                      <a:pt x="6472985" y="1225445"/>
                      <a:pt x="6345160" y="1471585"/>
                      <a:pt x="6244837" y="1659337"/>
                    </a:cubicBezTo>
                    <a:cubicBezTo>
                      <a:pt x="6144514" y="1847089"/>
                      <a:pt x="6051259" y="2001911"/>
                      <a:pt x="5949831" y="2145427"/>
                    </a:cubicBezTo>
                    <a:cubicBezTo>
                      <a:pt x="5848403" y="2288943"/>
                      <a:pt x="5751429" y="2383501"/>
                      <a:pt x="5614387" y="2518180"/>
                    </a:cubicBezTo>
                    <a:cubicBezTo>
                      <a:pt x="5477345" y="2652859"/>
                      <a:pt x="5324770" y="2763748"/>
                      <a:pt x="5155810" y="2882253"/>
                    </a:cubicBezTo>
                    <a:cubicBezTo>
                      <a:pt x="4986850" y="3000758"/>
                      <a:pt x="4847536" y="3083119"/>
                      <a:pt x="4658513" y="3188263"/>
                    </a:cubicBezTo>
                    <a:lnTo>
                      <a:pt x="3971840" y="3519343"/>
                    </a:lnTo>
                    <a:lnTo>
                      <a:pt x="3424800" y="3732884"/>
                    </a:lnTo>
                    <a:cubicBezTo>
                      <a:pt x="3226700" y="3812662"/>
                      <a:pt x="3021677" y="3885544"/>
                      <a:pt x="2765407" y="3965322"/>
                    </a:cubicBezTo>
                    <a:cubicBezTo>
                      <a:pt x="2546514" y="4041814"/>
                      <a:pt x="2313077" y="4086503"/>
                      <a:pt x="2086912" y="4147093"/>
                    </a:cubicBezTo>
                    <a:lnTo>
                      <a:pt x="1180609" y="4323318"/>
                    </a:lnTo>
                    <a:lnTo>
                      <a:pt x="0" y="4491789"/>
                    </a:lnTo>
                    <a:lnTo>
                      <a:pt x="6946231" y="4491789"/>
                    </a:lnTo>
                    <a:lnTo>
                      <a:pt x="6994358" y="0"/>
                    </a:lnTo>
                    <a:cubicBezTo>
                      <a:pt x="6925389" y="9053"/>
                      <a:pt x="6876603" y="7138"/>
                      <a:pt x="6750034" y="8991"/>
                    </a:cubicBezTo>
                    <a:close/>
                  </a:path>
                </a:pathLst>
              </a:custGeom>
              <a:solidFill>
                <a:srgbClr val="2B3B7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68" dirty="0"/>
              </a:p>
            </p:txBody>
          </p:sp>
          <p:sp>
            <p:nvSpPr>
              <p:cNvPr id="80" name="Data 79">
                <a:extLst>
                  <a:ext uri="{FF2B5EF4-FFF2-40B4-BE49-F238E27FC236}">
                    <a16:creationId xmlns:a16="http://schemas.microsoft.com/office/drawing/2014/main" id="{95ABB302-A349-E8FA-B46C-016AB2C077AE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376265" y="10938555"/>
                <a:ext cx="15237303" cy="3584367"/>
              </a:xfrm>
              <a:prstGeom prst="flowChartInputOutput">
                <a:avLst/>
              </a:prstGeom>
              <a:solidFill>
                <a:srgbClr val="2B3B7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68" dirty="0"/>
              </a:p>
            </p:txBody>
          </p:sp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1205C8AC-08DE-C16B-80E1-DC10708147A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10590422" y="10968594"/>
                <a:ext cx="1549400" cy="740474"/>
              </a:xfrm>
              <a:prstGeom prst="rect">
                <a:avLst/>
              </a:prstGeom>
              <a:solidFill>
                <a:srgbClr val="2B3B7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68"/>
              </a:p>
            </p:txBody>
          </p:sp>
          <p:sp>
            <p:nvSpPr>
              <p:cNvPr id="83" name="Triangle 82">
                <a:extLst>
                  <a:ext uri="{FF2B5EF4-FFF2-40B4-BE49-F238E27FC236}">
                    <a16:creationId xmlns:a16="http://schemas.microsoft.com/office/drawing/2014/main" id="{D27A9986-2F47-6735-8E57-4C6857A79E4B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20439001" y="12093167"/>
                <a:ext cx="2823134" cy="2426644"/>
              </a:xfrm>
              <a:prstGeom prst="triangle">
                <a:avLst>
                  <a:gd name="adj" fmla="val 75217"/>
                </a:avLst>
              </a:prstGeom>
              <a:solidFill>
                <a:srgbClr val="2B3B7D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268"/>
              </a:p>
            </p:txBody>
          </p:sp>
        </p:grpSp>
      </p:grpSp>
      <p:sp>
        <p:nvSpPr>
          <p:cNvPr id="6" name="Pie 5">
            <a:extLst>
              <a:ext uri="{FF2B5EF4-FFF2-40B4-BE49-F238E27FC236}">
                <a16:creationId xmlns:a16="http://schemas.microsoft.com/office/drawing/2014/main" id="{8AA5F3DF-C319-B256-E874-5EC9ED4B0091}"/>
              </a:ext>
            </a:extLst>
          </p:cNvPr>
          <p:cNvSpPr/>
          <p:nvPr/>
        </p:nvSpPr>
        <p:spPr>
          <a:xfrm rot="5400000">
            <a:off x="27888863" y="-8742685"/>
            <a:ext cx="4884970" cy="17162909"/>
          </a:xfrm>
          <a:prstGeom prst="pie">
            <a:avLst>
              <a:gd name="adj1" fmla="val 0"/>
              <a:gd name="adj2" fmla="val 5398085"/>
            </a:avLst>
          </a:prstGeom>
          <a:solidFill>
            <a:srgbClr val="202A5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68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6C2BA97-2091-C678-0DB1-8DD4555EA707}"/>
              </a:ext>
            </a:extLst>
          </p:cNvPr>
          <p:cNvSpPr txBox="1"/>
          <p:nvPr/>
        </p:nvSpPr>
        <p:spPr>
          <a:xfrm>
            <a:off x="214671" y="1436584"/>
            <a:ext cx="23339420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14"/>
              </a:spcAft>
              <a:buClr>
                <a:srgbClr val="48834B"/>
              </a:buClr>
              <a:buSzPct val="140000"/>
            </a:pPr>
            <a:r>
              <a:rPr lang="en-GB" sz="3400" b="1" dirty="0">
                <a:solidFill>
                  <a:schemeClr val="bg1"/>
                </a:solidFill>
                <a:effectLst>
                  <a:outerShdw dist="63500" algn="tl" rotWithShape="0">
                    <a:srgbClr val="362F44"/>
                  </a:outerShdw>
                </a:effectLst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Tea Hall (sgthall2@liverpool.ac.uk) on behalf of the LUX-ZEPLIN Collaboration</a:t>
            </a:r>
          </a:p>
        </p:txBody>
      </p:sp>
      <p:cxnSp>
        <p:nvCxnSpPr>
          <p:cNvPr id="1524" name="Straight Connector 1523">
            <a:extLst>
              <a:ext uri="{FF2B5EF4-FFF2-40B4-BE49-F238E27FC236}">
                <a16:creationId xmlns:a16="http://schemas.microsoft.com/office/drawing/2014/main" id="{A68FEA87-DFAC-5456-B262-2CC310331477}"/>
              </a:ext>
            </a:extLst>
          </p:cNvPr>
          <p:cNvCxnSpPr/>
          <p:nvPr/>
        </p:nvCxnSpPr>
        <p:spPr>
          <a:xfrm>
            <a:off x="29031075" y="57169838"/>
            <a:ext cx="1349375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DF80DDC8-1661-4C70-8DFB-2E83CC9FDF77}"/>
              </a:ext>
            </a:extLst>
          </p:cNvPr>
          <p:cNvSpPr>
            <a:spLocks/>
          </p:cNvSpPr>
          <p:nvPr/>
        </p:nvSpPr>
        <p:spPr>
          <a:xfrm>
            <a:off x="-18394" y="41723763"/>
            <a:ext cx="30312000" cy="1080000"/>
          </a:xfrm>
          <a:prstGeom prst="rect">
            <a:avLst/>
          </a:prstGeom>
          <a:solidFill>
            <a:schemeClr val="tx2">
              <a:lumMod val="50000"/>
              <a:lumOff val="50000"/>
              <a:alpha val="179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68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47905AF-1580-DAAC-BF61-D899BB9CB595}"/>
              </a:ext>
            </a:extLst>
          </p:cNvPr>
          <p:cNvSpPr>
            <a:spLocks/>
          </p:cNvSpPr>
          <p:nvPr/>
        </p:nvSpPr>
        <p:spPr>
          <a:xfrm>
            <a:off x="-12555" y="2271829"/>
            <a:ext cx="30312000" cy="11052000"/>
          </a:xfrm>
          <a:prstGeom prst="rect">
            <a:avLst/>
          </a:prstGeom>
          <a:solidFill>
            <a:schemeClr val="tx2">
              <a:lumMod val="50000"/>
              <a:lumOff val="50000"/>
              <a:alpha val="17961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268" dirty="0"/>
          </a:p>
        </p:txBody>
      </p:sp>
      <p:sp>
        <p:nvSpPr>
          <p:cNvPr id="42" name="Freeform 10">
            <a:extLst>
              <a:ext uri="{FF2B5EF4-FFF2-40B4-BE49-F238E27FC236}">
                <a16:creationId xmlns:a16="http://schemas.microsoft.com/office/drawing/2014/main" id="{BC67C90E-1406-A02B-3C67-430BABD143F3}"/>
              </a:ext>
            </a:extLst>
          </p:cNvPr>
          <p:cNvSpPr/>
          <p:nvPr/>
        </p:nvSpPr>
        <p:spPr>
          <a:xfrm>
            <a:off x="2514789" y="4760529"/>
            <a:ext cx="5189611" cy="5243988"/>
          </a:xfrm>
          <a:custGeom>
            <a:avLst/>
            <a:gdLst/>
            <a:ahLst/>
            <a:cxnLst/>
            <a:rect l="l" t="t" r="r" b="b"/>
            <a:pathLst>
              <a:path w="7376821" h="7710963">
                <a:moveTo>
                  <a:pt x="0" y="0"/>
                </a:moveTo>
                <a:lnTo>
                  <a:pt x="7376821" y="0"/>
                </a:lnTo>
                <a:lnTo>
                  <a:pt x="7376821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F458A3C-147B-400B-BDBB-72FD88DF2732}"/>
              </a:ext>
            </a:extLst>
          </p:cNvPr>
          <p:cNvSpPr txBox="1"/>
          <p:nvPr/>
        </p:nvSpPr>
        <p:spPr>
          <a:xfrm>
            <a:off x="359998" y="2461256"/>
            <a:ext cx="3634149" cy="58730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LUX-ZEPLIN (LZ)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0C413B42-A4E1-518D-C893-F7E5F083CAED}"/>
              </a:ext>
            </a:extLst>
          </p:cNvPr>
          <p:cNvCxnSpPr>
            <a:cxnSpLocks/>
          </p:cNvCxnSpPr>
          <p:nvPr/>
        </p:nvCxnSpPr>
        <p:spPr>
          <a:xfrm>
            <a:off x="360000" y="3094806"/>
            <a:ext cx="93852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020E663-B69B-C05B-4A9F-74E71A853B1D}"/>
              </a:ext>
            </a:extLst>
          </p:cNvPr>
          <p:cNvCxnSpPr>
            <a:cxnSpLocks/>
          </p:cNvCxnSpPr>
          <p:nvPr/>
        </p:nvCxnSpPr>
        <p:spPr>
          <a:xfrm>
            <a:off x="10460688" y="3094806"/>
            <a:ext cx="93852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7C6D5441-BCD3-14C0-CFB8-F76A4B085690}"/>
              </a:ext>
            </a:extLst>
          </p:cNvPr>
          <p:cNvCxnSpPr>
            <a:cxnSpLocks/>
          </p:cNvCxnSpPr>
          <p:nvPr/>
        </p:nvCxnSpPr>
        <p:spPr>
          <a:xfrm>
            <a:off x="20572142" y="3102504"/>
            <a:ext cx="93852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3CE0FFC-19BA-F596-9469-C26CB5D3BEB0}"/>
              </a:ext>
            </a:extLst>
          </p:cNvPr>
          <p:cNvSpPr txBox="1"/>
          <p:nvPr/>
        </p:nvSpPr>
        <p:spPr>
          <a:xfrm>
            <a:off x="313528" y="3256939"/>
            <a:ext cx="9595582" cy="15012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Dark matter direct-detection experiment </a:t>
            </a: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Aiming to detect Weakly Interacting Massive Particles (WIMPs)</a:t>
            </a:r>
          </a:p>
          <a:p>
            <a:pPr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7t dual phase LXe time projection chamber (TPC)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B3C52E-EA46-B27D-5664-24F6B8569825}"/>
              </a:ext>
            </a:extLst>
          </p:cNvPr>
          <p:cNvSpPr txBox="1"/>
          <p:nvPr/>
        </p:nvSpPr>
        <p:spPr>
          <a:xfrm>
            <a:off x="342358" y="10403826"/>
            <a:ext cx="9595582" cy="2810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Two observable signals per interaction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Prompt scintillation (S1)</a:t>
            </a: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Delayed electroluminescence from extracted electrons (S2)</a:t>
            </a:r>
          </a:p>
          <a:p>
            <a:pPr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S2/S1 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 interaction type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Small ratio – nuclear recoil (NR) e.g. WIMPs, neutrons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Large ratio – electron recoil (ER) e.g.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β, γ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-rays</a:t>
            </a: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80E8A67-3A1A-7377-7CFC-9F995E06270E}"/>
              </a:ext>
            </a:extLst>
          </p:cNvPr>
          <p:cNvSpPr txBox="1"/>
          <p:nvPr/>
        </p:nvSpPr>
        <p:spPr>
          <a:xfrm>
            <a:off x="214671" y="129072"/>
            <a:ext cx="23339421" cy="13610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</a:pPr>
            <a:r>
              <a:rPr lang="en-US" sz="4000" b="1" dirty="0">
                <a:solidFill>
                  <a:schemeClr val="bg1"/>
                </a:solidFill>
                <a:effectLst>
                  <a:outerShdw blurRad="25400" dist="63500" dir="3000000" algn="tl" rotWithShape="0">
                    <a:prstClr val="black"/>
                  </a:outerShdw>
                </a:effectLst>
                <a:latin typeface="Hiragino Kaku Gothic StdN W8" panose="020B0800000000000000" pitchFamily="34" charset="-128"/>
                <a:ea typeface="Hiragino Kaku Gothic StdN W8" panose="020B0800000000000000" pitchFamily="34" charset="-128"/>
                <a:cs typeface="Verdana" panose="020B0604030504040204" pitchFamily="34" charset="0"/>
              </a:rPr>
              <a:t>The LUX-ZEPLIN Outer Detector: Performance and </a:t>
            </a:r>
          </a:p>
          <a:p>
            <a:pPr>
              <a:lnSpc>
                <a:spcPct val="105000"/>
              </a:lnSpc>
            </a:pPr>
            <a:r>
              <a:rPr lang="en-US" sz="4000" b="1" dirty="0">
                <a:solidFill>
                  <a:schemeClr val="bg1"/>
                </a:solidFill>
                <a:effectLst>
                  <a:outerShdw blurRad="25400" dist="63500" dir="3000000" algn="tl" rotWithShape="0">
                    <a:prstClr val="black"/>
                  </a:outerShdw>
                </a:effectLst>
                <a:latin typeface="Hiragino Kaku Gothic StdN W8" panose="020B0800000000000000" pitchFamily="34" charset="-128"/>
                <a:ea typeface="Hiragino Kaku Gothic StdN W8" panose="020B0800000000000000" pitchFamily="34" charset="-128"/>
                <a:cs typeface="Verdana" panose="020B0604030504040204" pitchFamily="34" charset="0"/>
              </a:rPr>
              <a:t>Position Reconstruction with Machine Learning Algorithms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52BC7A79-659B-FF2C-A795-BF3FB2A181E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8731" t="15788" r="2817" b="18622"/>
          <a:stretch>
            <a:fillRect/>
          </a:stretch>
        </p:blipFill>
        <p:spPr>
          <a:xfrm>
            <a:off x="23412548" y="41903763"/>
            <a:ext cx="1993091" cy="64800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E593F447-6BAB-DFAD-39DB-E838B2640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46143" y="41939763"/>
            <a:ext cx="1840909" cy="648000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62D3C15E-1A64-6664-1E19-06025D4ACE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360136" y="37648382"/>
            <a:ext cx="0" cy="0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EE268137-18EE-3936-E53E-412E30D8BB4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716442" y="41921691"/>
            <a:ext cx="2548454" cy="594213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9D00848B-D8EE-3489-5F07-4E071235D9E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5576" b="20249"/>
          <a:stretch>
            <a:fillRect/>
          </a:stretch>
        </p:blipFill>
        <p:spPr>
          <a:xfrm>
            <a:off x="18572351" y="41957550"/>
            <a:ext cx="1957911" cy="648000"/>
          </a:xfrm>
          <a:prstGeom prst="rect">
            <a:avLst/>
          </a:prstGeom>
        </p:spPr>
      </p:pic>
      <p:pic>
        <p:nvPicPr>
          <p:cNvPr id="91" name="Picture 90" descr="A green letter z on a black background&#10;&#10;Description automatically generated">
            <a:extLst>
              <a:ext uri="{FF2B5EF4-FFF2-40B4-BE49-F238E27FC236}">
                <a16:creationId xmlns:a16="http://schemas.microsoft.com/office/drawing/2014/main" id="{AAC71BEF-2EDE-58D7-85E4-9F7D489DE9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1500"/>
                    </a14:imgEffect>
                    <a14:imgEffect>
                      <a14:saturation sat="66000"/>
                    </a14:imgEffect>
                    <a14:imgEffect>
                      <a14:brightnessContrast bright="20000" contras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420013" y="-58270"/>
            <a:ext cx="1293374" cy="2260060"/>
          </a:xfrm>
          <a:prstGeom prst="rect">
            <a:avLst/>
          </a:prstGeom>
          <a:effectLst/>
        </p:spPr>
      </p:pic>
      <p:pic>
        <p:nvPicPr>
          <p:cNvPr id="92" name="Picture 91" descr="A black and white logo&#10;&#10;Description automatically generated">
            <a:extLst>
              <a:ext uri="{FF2B5EF4-FFF2-40B4-BE49-F238E27FC236}">
                <a16:creationId xmlns:a16="http://schemas.microsoft.com/office/drawing/2014/main" id="{E334FB59-BDBE-8FD1-DC35-1E4AB77A33A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18094" b="20764"/>
          <a:stretch>
            <a:fillRect/>
          </a:stretch>
        </p:blipFill>
        <p:spPr>
          <a:xfrm>
            <a:off x="23552871" y="60413"/>
            <a:ext cx="4286871" cy="1027508"/>
          </a:xfrm>
          <a:prstGeom prst="rect">
            <a:avLst/>
          </a:prstGeom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B6EBFD88-200B-4E0B-D973-F34A62C47CE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7534704" y="41939763"/>
            <a:ext cx="2613782" cy="64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0E5A85-C44A-4A28-4A96-E00A74CCC69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564" b="5114"/>
          <a:stretch>
            <a:fillRect/>
          </a:stretch>
        </p:blipFill>
        <p:spPr>
          <a:xfrm>
            <a:off x="15893072" y="41957550"/>
            <a:ext cx="2531627" cy="648000"/>
          </a:xfrm>
          <a:prstGeom prst="rect">
            <a:avLst/>
          </a:prstGeom>
        </p:spPr>
      </p:pic>
      <p:pic>
        <p:nvPicPr>
          <p:cNvPr id="9" name="Picture 8" descr="A blue and black logo&#10;&#10;Description automatically generated">
            <a:extLst>
              <a:ext uri="{FF2B5EF4-FFF2-40B4-BE49-F238E27FC236}">
                <a16:creationId xmlns:a16="http://schemas.microsoft.com/office/drawing/2014/main" id="{8C430668-844F-31E6-FB9C-7861877B9437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3655001" y="1052992"/>
            <a:ext cx="4184741" cy="1054361"/>
          </a:xfrm>
          <a:prstGeom prst="rect">
            <a:avLst/>
          </a:prstGeom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5" name="Freeform 24">
            <a:extLst>
              <a:ext uri="{FF2B5EF4-FFF2-40B4-BE49-F238E27FC236}">
                <a16:creationId xmlns:a16="http://schemas.microsoft.com/office/drawing/2014/main" id="{301CEB20-474E-1C24-FBD0-CAD33FA0B2DA}"/>
              </a:ext>
            </a:extLst>
          </p:cNvPr>
          <p:cNvSpPr/>
          <p:nvPr/>
        </p:nvSpPr>
        <p:spPr>
          <a:xfrm rot="16200000">
            <a:off x="1535742" y="5910585"/>
            <a:ext cx="888328" cy="691164"/>
          </a:xfrm>
          <a:custGeom>
            <a:avLst/>
            <a:gdLst>
              <a:gd name="csX0" fmla="*/ 0 w 1307805"/>
              <a:gd name="csY0" fmla="*/ 776256 h 776256"/>
              <a:gd name="csX1" fmla="*/ 350874 w 1307805"/>
              <a:gd name="csY1" fmla="*/ 627400 h 776256"/>
              <a:gd name="csX2" fmla="*/ 669851 w 1307805"/>
              <a:gd name="csY2" fmla="*/ 80 h 776256"/>
              <a:gd name="csX3" fmla="*/ 1010093 w 1307805"/>
              <a:gd name="csY3" fmla="*/ 584870 h 776256"/>
              <a:gd name="csX4" fmla="*/ 1307805 w 1307805"/>
              <a:gd name="csY4" fmla="*/ 765624 h 7762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307805" h="776256">
                <a:moveTo>
                  <a:pt x="0" y="776256"/>
                </a:moveTo>
                <a:cubicBezTo>
                  <a:pt x="119616" y="766509"/>
                  <a:pt x="239232" y="756763"/>
                  <a:pt x="350874" y="627400"/>
                </a:cubicBezTo>
                <a:cubicBezTo>
                  <a:pt x="462516" y="498037"/>
                  <a:pt x="559981" y="7168"/>
                  <a:pt x="669851" y="80"/>
                </a:cubicBezTo>
                <a:cubicBezTo>
                  <a:pt x="779721" y="-7008"/>
                  <a:pt x="903767" y="457279"/>
                  <a:pt x="1010093" y="584870"/>
                </a:cubicBezTo>
                <a:cubicBezTo>
                  <a:pt x="1116419" y="712461"/>
                  <a:pt x="1212112" y="739042"/>
                  <a:pt x="1307805" y="765624"/>
                </a:cubicBezTo>
              </a:path>
            </a:pathLst>
          </a:custGeom>
          <a:solidFill>
            <a:srgbClr val="3F5AC8"/>
          </a:solidFill>
          <a:ln w="38100">
            <a:solidFill>
              <a:srgbClr val="202A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279FD66C-99FC-FC5C-9AA2-E980811E0863}"/>
              </a:ext>
            </a:extLst>
          </p:cNvPr>
          <p:cNvSpPr/>
          <p:nvPr/>
        </p:nvSpPr>
        <p:spPr>
          <a:xfrm rot="16200000">
            <a:off x="2026264" y="7793435"/>
            <a:ext cx="312612" cy="285837"/>
          </a:xfrm>
          <a:custGeom>
            <a:avLst/>
            <a:gdLst>
              <a:gd name="csX0" fmla="*/ 0 w 372139"/>
              <a:gd name="csY0" fmla="*/ 567287 h 567287"/>
              <a:gd name="csX1" fmla="*/ 106325 w 372139"/>
              <a:gd name="csY1" fmla="*/ 3762 h 567287"/>
              <a:gd name="csX2" fmla="*/ 202018 w 372139"/>
              <a:gd name="csY2" fmla="*/ 333371 h 567287"/>
              <a:gd name="csX3" fmla="*/ 372139 w 372139"/>
              <a:gd name="csY3" fmla="*/ 567287 h 5672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72139" h="567287">
                <a:moveTo>
                  <a:pt x="0" y="567287"/>
                </a:moveTo>
                <a:cubicBezTo>
                  <a:pt x="36327" y="305017"/>
                  <a:pt x="72655" y="42748"/>
                  <a:pt x="106325" y="3762"/>
                </a:cubicBezTo>
                <a:cubicBezTo>
                  <a:pt x="139995" y="-35224"/>
                  <a:pt x="157716" y="239450"/>
                  <a:pt x="202018" y="333371"/>
                </a:cubicBezTo>
                <a:cubicBezTo>
                  <a:pt x="246320" y="427292"/>
                  <a:pt x="309229" y="497289"/>
                  <a:pt x="372139" y="567287"/>
                </a:cubicBezTo>
              </a:path>
            </a:pathLst>
          </a:custGeom>
          <a:solidFill>
            <a:srgbClr val="3F5AC8"/>
          </a:solidFill>
          <a:ln w="38100">
            <a:solidFill>
              <a:srgbClr val="202A5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95BE2D6-6280-1CC1-9D15-7CDCC7B69E8D}"/>
              </a:ext>
            </a:extLst>
          </p:cNvPr>
          <p:cNvCxnSpPr>
            <a:cxnSpLocks/>
          </p:cNvCxnSpPr>
          <p:nvPr/>
        </p:nvCxnSpPr>
        <p:spPr>
          <a:xfrm flipV="1">
            <a:off x="2328613" y="5232323"/>
            <a:ext cx="0" cy="3060000"/>
          </a:xfrm>
          <a:prstGeom prst="straightConnector1">
            <a:avLst/>
          </a:prstGeom>
          <a:ln w="38100">
            <a:solidFill>
              <a:srgbClr val="202A5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1A3061F-DAAF-E1D1-CA7F-EB41931077CF}"/>
              </a:ext>
            </a:extLst>
          </p:cNvPr>
          <p:cNvCxnSpPr>
            <a:cxnSpLocks/>
          </p:cNvCxnSpPr>
          <p:nvPr/>
        </p:nvCxnSpPr>
        <p:spPr>
          <a:xfrm>
            <a:off x="2039651" y="6465169"/>
            <a:ext cx="0" cy="1440000"/>
          </a:xfrm>
          <a:prstGeom prst="straightConnector1">
            <a:avLst/>
          </a:prstGeom>
          <a:ln w="38100">
            <a:solidFill>
              <a:srgbClr val="202A58"/>
            </a:solidFill>
            <a:prstDash val="sys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57DBAB5F-F695-7C7F-35C0-9CD6E7FFE514}"/>
              </a:ext>
            </a:extLst>
          </p:cNvPr>
          <p:cNvSpPr txBox="1"/>
          <p:nvPr/>
        </p:nvSpPr>
        <p:spPr>
          <a:xfrm>
            <a:off x="374442" y="6949388"/>
            <a:ext cx="1734807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40000"/>
            </a:pP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Drift time (z)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53E64DD-36D1-0CEA-12B2-664148BEAAB1}"/>
              </a:ext>
            </a:extLst>
          </p:cNvPr>
          <p:cNvSpPr txBox="1"/>
          <p:nvPr/>
        </p:nvSpPr>
        <p:spPr>
          <a:xfrm>
            <a:off x="1571793" y="7799356"/>
            <a:ext cx="570088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40000"/>
            </a:pP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91ABFC-EB74-BC29-0A3A-2892A884C78C}"/>
              </a:ext>
            </a:extLst>
          </p:cNvPr>
          <p:cNvSpPr txBox="1"/>
          <p:nvPr/>
        </p:nvSpPr>
        <p:spPr>
          <a:xfrm>
            <a:off x="1144690" y="6075755"/>
            <a:ext cx="591264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40000"/>
            </a:pP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2A1A0C6-38B0-B487-F13F-1824CB7DF5B5}"/>
              </a:ext>
            </a:extLst>
          </p:cNvPr>
          <p:cNvSpPr txBox="1"/>
          <p:nvPr/>
        </p:nvSpPr>
        <p:spPr>
          <a:xfrm>
            <a:off x="6709668" y="5270285"/>
            <a:ext cx="2939143" cy="373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40000"/>
            </a:pP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S2 hit pattern </a:t>
            </a: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 (</a:t>
            </a:r>
            <a:r>
              <a:rPr lang="en-GB" b="1" dirty="0" err="1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x,y</a:t>
            </a:r>
            <a:r>
              <a:rPr lang="en-GB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)</a:t>
            </a:r>
            <a:endParaRPr lang="en-GB" b="1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B813DCE-176F-5EBE-EC16-E26EB99F130C}"/>
              </a:ext>
            </a:extLst>
          </p:cNvPr>
          <p:cNvSpPr txBox="1"/>
          <p:nvPr/>
        </p:nvSpPr>
        <p:spPr>
          <a:xfrm>
            <a:off x="10460688" y="2461317"/>
            <a:ext cx="7407182" cy="6061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LZ Outer Detector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E179AC-111E-24D1-1464-909152670D82}"/>
              </a:ext>
            </a:extLst>
          </p:cNvPr>
          <p:cNvSpPr txBox="1"/>
          <p:nvPr/>
        </p:nvSpPr>
        <p:spPr>
          <a:xfrm>
            <a:off x="20572142" y="2469081"/>
            <a:ext cx="4561026" cy="60619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Veto System Principle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4B401E7-35EA-E484-02F5-16ECE088EDA2}"/>
              </a:ext>
            </a:extLst>
          </p:cNvPr>
          <p:cNvSpPr txBox="1"/>
          <p:nvPr/>
        </p:nvSpPr>
        <p:spPr>
          <a:xfrm>
            <a:off x="10460688" y="3230986"/>
            <a:ext cx="9595582" cy="9985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The 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Outer Detector (OD) 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surrounds the TPC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, 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enabling the tagging and vetoing of neutrons</a:t>
            </a:r>
          </a:p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OD comprised of 10 segmented UV-transparent acrylic tanks [1]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17t Gd-loaded liquid scintillator (GdLS)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Surrounding tank of 228t of ultra-pure water</a:t>
            </a:r>
          </a:p>
          <a:p>
            <a:pPr marL="342900" indent="-342900">
              <a:lnSpc>
                <a:spcPct val="110000"/>
              </a:lnSpc>
              <a:spcAft>
                <a:spcPts val="4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120 8” Hamamatsu R5912 PMTs</a:t>
            </a: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10000"/>
              </a:lnSpc>
              <a:spcAft>
                <a:spcPts val="4000"/>
              </a:spcAft>
              <a:buClr>
                <a:srgbClr val="362F44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342900" indent="-342900">
              <a:lnSpc>
                <a:spcPct val="110000"/>
              </a:lnSpc>
              <a:spcAft>
                <a:spcPts val="20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10000"/>
              </a:lnSpc>
              <a:spcAft>
                <a:spcPts val="4000"/>
              </a:spcAft>
              <a:buClr>
                <a:srgbClr val="362F44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10000"/>
              </a:lnSpc>
              <a:spcAft>
                <a:spcPts val="1500"/>
              </a:spcAft>
              <a:buClr>
                <a:srgbClr val="362F44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Neutrons in the OD capture on </a:t>
            </a:r>
            <a:r>
              <a:rPr lang="en-GB" sz="2200" baseline="30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155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Gd/</a:t>
            </a:r>
            <a:r>
              <a:rPr lang="en-GB" sz="2200" baseline="30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157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Gd or H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Gd-n: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 4-5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γ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 cascade,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Σ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E = 7.9 to 8.5 MeV</a:t>
            </a:r>
          </a:p>
          <a:p>
            <a:pPr marL="342900" indent="-342900">
              <a:lnSpc>
                <a:spcPct val="110000"/>
              </a:lnSpc>
              <a:spcAft>
                <a:spcPts val="500"/>
              </a:spcAft>
              <a:buClr>
                <a:srgbClr val="362F44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H-n: single 2.2 MeV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γ</a:t>
            </a: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p:pic>
        <p:nvPicPr>
          <p:cNvPr id="46" name="Picture 45" descr="A close-up of a white and green room&#10;&#10;Description automatically generated with medium confidence">
            <a:extLst>
              <a:ext uri="{FF2B5EF4-FFF2-40B4-BE49-F238E27FC236}">
                <a16:creationId xmlns:a16="http://schemas.microsoft.com/office/drawing/2014/main" id="{0D71F36C-9032-4366-598D-DABD37B3CAE1}"/>
              </a:ext>
            </a:extLst>
          </p:cNvPr>
          <p:cNvPicPr/>
          <p:nvPr/>
        </p:nvPicPr>
        <p:blipFill rotWithShape="1">
          <a:blip r:embed="rId17"/>
          <a:srcRect b="7579"/>
          <a:stretch/>
        </p:blipFill>
        <p:spPr>
          <a:xfrm>
            <a:off x="11459207" y="6261921"/>
            <a:ext cx="7388159" cy="4655488"/>
          </a:xfrm>
          <a:prstGeom prst="roundRect">
            <a:avLst>
              <a:gd name="adj" fmla="val 8086"/>
            </a:avLst>
          </a:prstGeom>
          <a:ln w="9525">
            <a:noFill/>
          </a:ln>
        </p:spPr>
      </p:pic>
      <p:sp>
        <p:nvSpPr>
          <p:cNvPr id="68" name="TextBox 67">
            <a:extLst>
              <a:ext uri="{FF2B5EF4-FFF2-40B4-BE49-F238E27FC236}">
                <a16:creationId xmlns:a16="http://schemas.microsoft.com/office/drawing/2014/main" id="{D810A141-BD70-F4D5-B2E5-26A9A0A754F2}"/>
              </a:ext>
            </a:extLst>
          </p:cNvPr>
          <p:cNvSpPr txBox="1"/>
          <p:nvPr/>
        </p:nvSpPr>
        <p:spPr>
          <a:xfrm>
            <a:off x="20607848" y="3254835"/>
            <a:ext cx="9349494" cy="1401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Veto system operates through two OD timing windows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Prompt window – vetoes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γ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-rays and proton recoils </a:t>
            </a:r>
          </a:p>
          <a:p>
            <a:pPr marL="342900" indent="-342900">
              <a:lnSpc>
                <a:spcPct val="120000"/>
              </a:lnSpc>
              <a:spcAft>
                <a:spcPts val="30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Delayed window – tags and vetoes neutrons captured on H/Gd</a:t>
            </a:r>
          </a:p>
        </p:txBody>
      </p: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AB229CF3-930A-B127-2F8F-422C4D0B0F50}"/>
              </a:ext>
            </a:extLst>
          </p:cNvPr>
          <p:cNvGraphicFramePr>
            <a:graphicFrameLocks noGrp="1"/>
          </p:cNvGraphicFramePr>
          <p:nvPr/>
        </p:nvGraphicFramePr>
        <p:xfrm>
          <a:off x="21076920" y="5185502"/>
          <a:ext cx="8399916" cy="184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97480">
                  <a:extLst>
                    <a:ext uri="{9D8B030D-6E8A-4147-A177-3AD203B41FA5}">
                      <a16:colId xmlns:a16="http://schemas.microsoft.com/office/drawing/2014/main" val="1704152793"/>
                    </a:ext>
                  </a:extLst>
                </a:gridCol>
                <a:gridCol w="2791326">
                  <a:extLst>
                    <a:ext uri="{9D8B030D-6E8A-4147-A177-3AD203B41FA5}">
                      <a16:colId xmlns:a16="http://schemas.microsoft.com/office/drawing/2014/main" val="431910844"/>
                    </a:ext>
                  </a:extLst>
                </a:gridCol>
                <a:gridCol w="2911110">
                  <a:extLst>
                    <a:ext uri="{9D8B030D-6E8A-4147-A177-3AD203B41FA5}">
                      <a16:colId xmlns:a16="http://schemas.microsoft.com/office/drawing/2014/main" val="4150975478"/>
                    </a:ext>
                  </a:extLst>
                </a:gridCol>
              </a:tblGrid>
              <a:tr h="46084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Selection criteria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Prompt Window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Delayed Window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523729"/>
                  </a:ext>
                </a:extLst>
              </a:tr>
              <a:tr h="460840">
                <a:tc>
                  <a:txBody>
                    <a:bodyPr/>
                    <a:lstStyle/>
                    <a:p>
                      <a:r>
                        <a:rPr lang="el-GR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Δ</a:t>
                      </a:r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 = </a:t>
                      </a:r>
                      <a:r>
                        <a:rPr lang="en-GB" sz="2100" b="1" baseline="0" dirty="0" err="1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t</a:t>
                      </a:r>
                      <a:r>
                        <a:rPr lang="en-GB" sz="2100" b="1" baseline="-25000" dirty="0" err="1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OD</a:t>
                      </a:r>
                      <a:r>
                        <a:rPr lang="en-GB" sz="2100" b="1" baseline="-250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</a:t>
                      </a:r>
                      <a:r>
                        <a:rPr lang="en-GB" sz="2100" b="1" baseline="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– t</a:t>
                      </a:r>
                      <a:r>
                        <a:rPr lang="en-GB" sz="2100" b="1" baseline="-250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S1, SS NR</a:t>
                      </a:r>
                      <a:endParaRPr lang="en-GB" sz="2100" b="1" dirty="0">
                        <a:solidFill>
                          <a:srgbClr val="202A58"/>
                        </a:solidFill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±0.3 </a:t>
                      </a:r>
                      <a:r>
                        <a:rPr lang="el-GR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μ</a:t>
                      </a:r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[0.3, 600]</a:t>
                      </a:r>
                      <a:r>
                        <a:rPr lang="el-GR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 μ</a:t>
                      </a:r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920260"/>
                  </a:ext>
                </a:extLst>
              </a:tr>
              <a:tr h="46084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PMT coincidence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741343"/>
                  </a:ext>
                </a:extLst>
              </a:tr>
              <a:tr h="460840">
                <a:tc>
                  <a:txBody>
                    <a:bodyPr/>
                    <a:lstStyle/>
                    <a:p>
                      <a:r>
                        <a:rPr lang="en-GB" sz="2100" b="1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Pulse 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&gt; 4.5 phd (~30 keV)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100" dirty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a:t>&gt; 32 phd (200 keV)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22284"/>
                  </a:ext>
                </a:extLst>
              </a:tr>
            </a:tbl>
          </a:graphicData>
        </a:graphic>
      </p:graphicFrame>
      <p:sp>
        <p:nvSpPr>
          <p:cNvPr id="69" name="TextBox 68">
            <a:extLst>
              <a:ext uri="{FF2B5EF4-FFF2-40B4-BE49-F238E27FC236}">
                <a16:creationId xmlns:a16="http://schemas.microsoft.com/office/drawing/2014/main" id="{A269BDEE-1FF8-A57F-90C2-17569AC8F1B4}"/>
              </a:ext>
            </a:extLst>
          </p:cNvPr>
          <p:cNvSpPr txBox="1"/>
          <p:nvPr/>
        </p:nvSpPr>
        <p:spPr>
          <a:xfrm>
            <a:off x="1536086" y="9979724"/>
            <a:ext cx="7150465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1: Schematic of a particle interacting in the LZ TPC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9F0CA5F-3743-4721-031C-F31DA14366E9}"/>
              </a:ext>
            </a:extLst>
          </p:cNvPr>
          <p:cNvSpPr txBox="1"/>
          <p:nvPr/>
        </p:nvSpPr>
        <p:spPr>
          <a:xfrm>
            <a:off x="10460687" y="11180021"/>
            <a:ext cx="9385200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2: LZ OD pre-GdLS and water tank fill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B5EA541-CF5C-20F2-46B9-2BFAAAEC18BB}"/>
              </a:ext>
            </a:extLst>
          </p:cNvPr>
          <p:cNvSpPr txBox="1"/>
          <p:nvPr/>
        </p:nvSpPr>
        <p:spPr>
          <a:xfrm>
            <a:off x="20778694" y="12692485"/>
            <a:ext cx="9253890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3: Coincident single scatter neutron event waveforms in TPC and OD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895B3F12-8ED9-47E1-8584-A5B9859CC1E9}"/>
              </a:ext>
            </a:extLst>
          </p:cNvPr>
          <p:cNvSpPr txBox="1"/>
          <p:nvPr/>
        </p:nvSpPr>
        <p:spPr>
          <a:xfrm>
            <a:off x="22081292" y="4714460"/>
            <a:ext cx="6366900" cy="3751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Table 1: Selection criteria for each veto window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6AA53D3-2D23-31C5-B840-3C02E7F9D100}"/>
              </a:ext>
            </a:extLst>
          </p:cNvPr>
          <p:cNvSpPr txBox="1"/>
          <p:nvPr/>
        </p:nvSpPr>
        <p:spPr>
          <a:xfrm>
            <a:off x="386446" y="21581854"/>
            <a:ext cx="9595582" cy="5616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Outer Detector Position Reconstruction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2B32577C-E84D-CBAB-E477-EAC54CDE94BD}"/>
              </a:ext>
            </a:extLst>
          </p:cNvPr>
          <p:cNvCxnSpPr>
            <a:cxnSpLocks/>
          </p:cNvCxnSpPr>
          <p:nvPr/>
        </p:nvCxnSpPr>
        <p:spPr>
          <a:xfrm>
            <a:off x="359751" y="22224760"/>
            <a:ext cx="144396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808B8129-EA75-C3BB-2496-668890FEAAB3}"/>
              </a:ext>
            </a:extLst>
          </p:cNvPr>
          <p:cNvSpPr txBox="1"/>
          <p:nvPr/>
        </p:nvSpPr>
        <p:spPr>
          <a:xfrm>
            <a:off x="15519351" y="21581854"/>
            <a:ext cx="9595582" cy="5616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Spatially Dependent Neutron Veto</a:t>
            </a:r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DDFC672-A4C8-B777-8EC5-F504889AACDC}"/>
              </a:ext>
            </a:extLst>
          </p:cNvPr>
          <p:cNvCxnSpPr>
            <a:cxnSpLocks/>
          </p:cNvCxnSpPr>
          <p:nvPr/>
        </p:nvCxnSpPr>
        <p:spPr>
          <a:xfrm>
            <a:off x="15492656" y="22224760"/>
            <a:ext cx="144396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0FCB36-E24A-0A01-9828-B0446D50EC40}"/>
              </a:ext>
            </a:extLst>
          </p:cNvPr>
          <p:cNvSpPr txBox="1"/>
          <p:nvPr/>
        </p:nvSpPr>
        <p:spPr>
          <a:xfrm>
            <a:off x="313528" y="13427630"/>
            <a:ext cx="9595582" cy="56165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25000"/>
              </a:lnSpc>
            </a:pPr>
            <a:r>
              <a:rPr lang="en-US" sz="30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cs typeface="Verdana" panose="020B0604030504040204" pitchFamily="34" charset="0"/>
              </a:rPr>
              <a:t>LZ Neutron Veto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6B16303-39DE-172E-1015-1A903DAD99D0}"/>
              </a:ext>
            </a:extLst>
          </p:cNvPr>
          <p:cNvCxnSpPr>
            <a:cxnSpLocks/>
          </p:cNvCxnSpPr>
          <p:nvPr/>
        </p:nvCxnSpPr>
        <p:spPr>
          <a:xfrm>
            <a:off x="286833" y="14053330"/>
            <a:ext cx="29559600" cy="0"/>
          </a:xfrm>
          <a:prstGeom prst="line">
            <a:avLst/>
          </a:prstGeom>
          <a:ln w="38100">
            <a:solidFill>
              <a:srgbClr val="202A5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1EA42ABE-4BC0-CE0C-0160-121429CBE223}"/>
              </a:ext>
            </a:extLst>
          </p:cNvPr>
          <p:cNvSpPr txBox="1"/>
          <p:nvPr/>
        </p:nvSpPr>
        <p:spPr>
          <a:xfrm>
            <a:off x="311802" y="14195618"/>
            <a:ext cx="9430178" cy="68988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8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Total OD background rate of ~43 Hz in WS2024</a:t>
            </a:r>
          </a:p>
          <a:p>
            <a:pPr>
              <a:lnSpc>
                <a:spcPct val="18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Neutron sources used to evaluate tagging efficiency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, ε</a:t>
            </a: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 marL="342900" indent="-342900">
              <a:lnSpc>
                <a:spcPct val="18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Deployed at fixed heights in calibration tubes</a:t>
            </a:r>
          </a:p>
          <a:p>
            <a:pPr marL="342900" indent="-342900">
              <a:lnSpc>
                <a:spcPct val="180000"/>
              </a:lnSpc>
              <a:spcAft>
                <a:spcPts val="100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OD pulse tagged in either veto windows</a:t>
            </a:r>
            <a:endParaRPr lang="el-GR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80000"/>
              </a:lnSpc>
              <a:spcAft>
                <a:spcPts val="70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Spurious OD coincidences introduce a false-veto probability, </a:t>
            </a:r>
            <a:r>
              <a:rPr lang="en-GB" sz="2200" dirty="0" err="1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P</a:t>
            </a:r>
            <a:r>
              <a:rPr lang="en-GB" sz="2200" baseline="-25000" dirty="0" err="1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fv</a:t>
            </a: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  <a:p>
            <a:pPr>
              <a:lnSpc>
                <a:spcPct val="18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where R is the background rate and t is the veto time-window</a:t>
            </a:r>
          </a:p>
          <a:p>
            <a:pPr>
              <a:lnSpc>
                <a:spcPct val="18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Veto-tagged data used to constrain neutron background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26DCC9-D857-2AF4-40FB-D9B8ABA188ED}"/>
                  </a:ext>
                </a:extLst>
              </p:cNvPr>
              <p:cNvSpPr txBox="1"/>
              <p:nvPr/>
            </p:nvSpPr>
            <p:spPr>
              <a:xfrm>
                <a:off x="214671" y="17244429"/>
                <a:ext cx="9527185" cy="8806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l-GR" sz="2200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</m:t>
                      </m:r>
                      <m:r>
                        <m:rPr>
                          <m:nor/>
                        </m:rPr>
                        <a:rPr lang="el-GR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ε 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= </m:t>
                      </m:r>
                      <m:f>
                        <m:fPr>
                          <m:ctrlPr>
                            <a:rPr lang="en-GB" sz="2200" b="1" i="1" smtClean="0">
                              <a:solidFill>
                                <a:srgbClr val="202A58"/>
                              </a:solidFill>
                              <a:latin typeface="Cambria Math" panose="02040503050406030204" pitchFamily="18" charset="0"/>
                              <a:ea typeface="Hiragino Kaku Gothic Pro W3" panose="020B0300000000000000" pitchFamily="34" charset="-128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  <m:t>Pass Cuts+</m:t>
                              </m:r>
                              <m:r>
                                <m:rPr>
                                  <m:nor/>
                                </m:r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  <m:t>Veto Tagged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  <m:t>N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lang="en-GB" sz="2200" b="1" i="0" smtClean="0">
                                  <a:solidFill>
                                    <a:srgbClr val="202A58"/>
                                  </a:solidFill>
                                  <a:latin typeface="Hiragino Kaku Gothic Pro W3" panose="020B0300000000000000" pitchFamily="34" charset="-128"/>
                                  <a:ea typeface="Hiragino Kaku Gothic Pro W3" panose="020B0300000000000000" pitchFamily="34" charset="-128"/>
                                </a:rPr>
                                <m:t>Pass Cuts</m:t>
                              </m:r>
                            </m:sub>
                          </m:sSub>
                        </m:den>
                      </m:f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= 89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±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3%</m:t>
                      </m:r>
                    </m:oMath>
                  </m:oMathPara>
                </a14:m>
                <a:endParaRPr lang="en-GB" sz="2200" b="1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8326DCC9-D857-2AF4-40FB-D9B8ABA188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671" y="17244429"/>
                <a:ext cx="9527185" cy="880626"/>
              </a:xfrm>
              <a:prstGeom prst="rect">
                <a:avLst/>
              </a:prstGeom>
              <a:blipFill>
                <a:blip r:embed="rId18"/>
                <a:stretch>
                  <a:fillRect t="-1408" b="-2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FE0C39-61D2-A6F7-985E-864FDA1BFACD}"/>
                  </a:ext>
                </a:extLst>
              </p:cNvPr>
              <p:cNvSpPr txBox="1"/>
              <p:nvPr/>
            </p:nvSpPr>
            <p:spPr>
              <a:xfrm>
                <a:off x="10460687" y="14097550"/>
                <a:ext cx="9280546" cy="1188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30000"/>
                  </a:lnSpc>
                  <a:spcAft>
                    <a:spcPts val="3000"/>
                  </a:spcAft>
                  <a:buClr>
                    <a:srgbClr val="202A58"/>
                  </a:buClr>
                  <a:buSzPct val="120000"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GB" sz="2200" b="1" i="0" smtClean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lang="en-GB" sz="2200" b="1" i="0" smtClean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  <m:t>0.04</m:t>
                        </m:r>
                      </m:e>
                      <m:sub>
                        <m:r>
                          <m:rPr>
                            <m:nor/>
                          </m:rPr>
                          <a:rPr lang="en-GB" sz="2200" i="0" smtClean="0"/>
                          <m:t>−</m:t>
                        </m:r>
                        <m:r>
                          <m:rPr>
                            <m:nor/>
                          </m:rPr>
                          <a:rPr lang="en-GB" sz="2200" b="1" i="0" smtClean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  <m:t>0.04</m:t>
                        </m:r>
                      </m:sub>
                      <m:sup>
                        <m:r>
                          <m:rPr>
                            <m:nor/>
                          </m:rPr>
                          <a:rPr lang="en-GB" sz="2200" b="1" i="0" smtClean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  <m:t>+2.43</m:t>
                        </m:r>
                      </m:sup>
                    </m:sSubSup>
                  </m:oMath>
                </a14:m>
                <a:r>
                  <a:rPr lang="en-GB" sz="2200" b="1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 neutrons in skin/OD tagged sideband </a:t>
                </a:r>
                <a:r>
                  <a:rPr lang="en-GB" sz="2200" b="1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 provides constraint of </a:t>
                </a:r>
                <a:r>
                  <a:rPr lang="en-GB" sz="2200" b="1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0.0</a:t>
                </a:r>
                <a:r>
                  <a:rPr lang="en-GB" sz="2200" b="1" baseline="300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+0.2</a:t>
                </a:r>
                <a:r>
                  <a:rPr lang="en-GB" sz="2200" b="1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 neutrons in WS2024 science dataset</a:t>
                </a:r>
              </a:p>
            </p:txBody>
          </p:sp>
        </mc:Choice>
        <mc:Fallback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BFE0C39-61D2-A6F7-985E-864FDA1BF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0687" y="14097550"/>
                <a:ext cx="9280546" cy="1188339"/>
              </a:xfrm>
              <a:prstGeom prst="rect">
                <a:avLst/>
              </a:prstGeom>
              <a:blipFill>
                <a:blip r:embed="rId19"/>
                <a:stretch>
                  <a:fillRect l="-820" b="-85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29" name="TextBox 2928">
            <a:extLst>
              <a:ext uri="{FF2B5EF4-FFF2-40B4-BE49-F238E27FC236}">
                <a16:creationId xmlns:a16="http://schemas.microsoft.com/office/drawing/2014/main" id="{8817C251-28D8-1E34-F57E-954D97A8F890}"/>
              </a:ext>
            </a:extLst>
          </p:cNvPr>
          <p:cNvSpPr txBox="1"/>
          <p:nvPr/>
        </p:nvSpPr>
        <p:spPr>
          <a:xfrm>
            <a:off x="359750" y="22356498"/>
            <a:ext cx="14439599" cy="931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Convolutional neural network (CNN) 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 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predict positions and energy deposited (R,</a:t>
            </a:r>
            <a:r>
              <a:rPr lang="el-GR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θ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, Z, E) in OD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Trained on full optical simulation of 0-9 MeV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γ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-rays in GdLS</a:t>
            </a:r>
          </a:p>
        </p:txBody>
      </p:sp>
      <p:sp>
        <p:nvSpPr>
          <p:cNvPr id="2933" name="TextBox 2932">
            <a:extLst>
              <a:ext uri="{FF2B5EF4-FFF2-40B4-BE49-F238E27FC236}">
                <a16:creationId xmlns:a16="http://schemas.microsoft.com/office/drawing/2014/main" id="{6AA5FD5C-B767-7597-D69A-2BAA96AA3FEC}"/>
              </a:ext>
            </a:extLst>
          </p:cNvPr>
          <p:cNvSpPr txBox="1"/>
          <p:nvPr/>
        </p:nvSpPr>
        <p:spPr>
          <a:xfrm>
            <a:off x="3588690" y="26494310"/>
            <a:ext cx="8037132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5: ResNet CNN for OD position and energy reconstruction</a:t>
            </a:r>
          </a:p>
        </p:txBody>
      </p:sp>
      <p:sp>
        <p:nvSpPr>
          <p:cNvPr id="2702" name="TextBox 2701">
            <a:extLst>
              <a:ext uri="{FF2B5EF4-FFF2-40B4-BE49-F238E27FC236}">
                <a16:creationId xmlns:a16="http://schemas.microsoft.com/office/drawing/2014/main" id="{48AE41C2-B745-FEE3-6376-8D0ADD0FA5EB}"/>
              </a:ext>
            </a:extLst>
          </p:cNvPr>
          <p:cNvSpPr txBox="1"/>
          <p:nvPr/>
        </p:nvSpPr>
        <p:spPr>
          <a:xfrm>
            <a:off x="414155" y="27064022"/>
            <a:ext cx="14058614" cy="4613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At E</a:t>
            </a:r>
            <a:r>
              <a:rPr lang="en-GB" sz="2200" b="1" baseline="-25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dep 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= 2 MeV, (</a:t>
            </a:r>
            <a:r>
              <a:rPr lang="el-GR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σ</a:t>
            </a:r>
            <a:r>
              <a:rPr lang="el-GR" sz="2200" b="1" baseline="-25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θ</a:t>
            </a:r>
            <a:r>
              <a:rPr lang="el-GR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, σ</a:t>
            </a:r>
            <a:r>
              <a:rPr lang="en-GB" sz="2200" b="1" baseline="-25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Z</a:t>
            </a:r>
            <a:r>
              <a:rPr lang="el-GR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) = (0.06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rad, 14 cm) </a:t>
            </a: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 (1.0%, 3.6%) of OD dimensions</a:t>
            </a:r>
            <a:endParaRPr lang="en-GB" sz="2200" b="1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706" name="TextBox 2705">
                <a:extLst>
                  <a:ext uri="{FF2B5EF4-FFF2-40B4-BE49-F238E27FC236}">
                    <a16:creationId xmlns:a16="http://schemas.microsoft.com/office/drawing/2014/main" id="{00ACD6EA-7D36-C783-922C-1233496C3C02}"/>
                  </a:ext>
                </a:extLst>
              </p:cNvPr>
              <p:cNvSpPr txBox="1"/>
              <p:nvPr/>
            </p:nvSpPr>
            <p:spPr>
              <a:xfrm>
                <a:off x="15475864" y="22358918"/>
                <a:ext cx="14439599" cy="35895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2000"/>
                  </a:spcAft>
                  <a:buClr>
                    <a:srgbClr val="202A58"/>
                  </a:buClr>
                  <a:buSzPct val="120000"/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200" b="0" i="0" smtClean="0">
                        <a:solidFill>
                          <a:srgbClr val="202A58"/>
                        </a:solidFill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  <a:sym typeface="Wingdings" pitchFamily="2" charset="2"/>
                      </a:rPr>
                      <m:t>Spatial </m:t>
                    </m:r>
                  </m:oMath>
                </a14:m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dependence in the neutron veto suppresses the probability of false-vetoes</a:t>
                </a:r>
              </a:p>
              <a:p>
                <a:pPr>
                  <a:lnSpc>
                    <a:spcPct val="150000"/>
                  </a:lnSpc>
                  <a:spcAft>
                    <a:spcPts val="500"/>
                  </a:spcAft>
                  <a:buClr>
                    <a:srgbClr val="202A58"/>
                  </a:buClr>
                  <a:buSzPct val="120000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Neutron calibrations are used to evaluate spatial-veto performance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500"/>
                  </a:spcAft>
                  <a:buClr>
                    <a:srgbClr val="202A58"/>
                  </a:buClr>
                  <a:buSzPct val="100000"/>
                  <a:buFont typeface="+mj-lt"/>
                  <a:buAutoNum type="arabicPeriod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Select TPC-OD coincident SS NRs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500"/>
                  </a:spcAft>
                  <a:buClr>
                    <a:srgbClr val="202A58"/>
                  </a:buClr>
                  <a:buSzPct val="100000"/>
                  <a:buFont typeface="+mj-lt"/>
                  <a:buAutoNum type="arabicPeriod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Reconstruct OD pulses with CNN position reconstruction approach</a:t>
                </a:r>
              </a:p>
              <a:p>
                <a:pPr marL="457200" indent="-457200">
                  <a:lnSpc>
                    <a:spcPct val="150000"/>
                  </a:lnSpc>
                  <a:spcAft>
                    <a:spcPts val="500"/>
                  </a:spcAft>
                  <a:buClr>
                    <a:srgbClr val="202A58"/>
                  </a:buClr>
                  <a:buSzPct val="100000"/>
                  <a:buFont typeface="+mj-lt"/>
                  <a:buAutoNum type="arabicPeriod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Compute TPC-OD separation (</a:t>
                </a:r>
                <a:r>
                  <a:rPr lang="el-GR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Δθ</a:t>
                </a: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, </a:t>
                </a:r>
                <a:r>
                  <a:rPr lang="en-GB" sz="2200" dirty="0" err="1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Δ</a:t>
                </a:r>
                <a:r>
                  <a:rPr lang="el-GR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Ζ)</a:t>
                </a:r>
                <a:endParaRPr lang="en-GB" sz="2200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sym typeface="Wingdings" pitchFamily="2" charset="2"/>
                </a:endParaRPr>
              </a:p>
              <a:p>
                <a:pPr marL="457200" indent="-457200">
                  <a:lnSpc>
                    <a:spcPct val="150000"/>
                  </a:lnSpc>
                  <a:spcAft>
                    <a:spcPts val="500"/>
                  </a:spcAft>
                  <a:buClr>
                    <a:srgbClr val="202A58"/>
                  </a:buClr>
                  <a:buSzPct val="100000"/>
                  <a:buFont typeface="+mj-lt"/>
                  <a:buAutoNum type="arabicPeriod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Define 3</a:t>
                </a:r>
                <a:r>
                  <a:rPr lang="el-GR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σ</a:t>
                </a: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 neutron acceptance area, A</a:t>
                </a:r>
                <a:r>
                  <a:rPr lang="en-GB" sz="2200" baseline="-250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3</a:t>
                </a:r>
                <a:r>
                  <a:rPr lang="el-GR" sz="2200" baseline="-250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σ</a:t>
                </a:r>
                <a:endParaRPr lang="en-GB" sz="2200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mc:Choice>
        <mc:Fallback>
          <p:sp>
            <p:nvSpPr>
              <p:cNvPr id="2706" name="TextBox 2705">
                <a:extLst>
                  <a:ext uri="{FF2B5EF4-FFF2-40B4-BE49-F238E27FC236}">
                    <a16:creationId xmlns:a16="http://schemas.microsoft.com/office/drawing/2014/main" id="{00ACD6EA-7D36-C783-922C-1233496C3C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75864" y="22358918"/>
                <a:ext cx="14439599" cy="3589509"/>
              </a:xfrm>
              <a:prstGeom prst="rect">
                <a:avLst/>
              </a:prstGeom>
              <a:blipFill>
                <a:blip r:embed="rId20"/>
                <a:stretch>
                  <a:fillRect l="-527" b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" name="Picture 53">
            <a:extLst>
              <a:ext uri="{FF2B5EF4-FFF2-40B4-BE49-F238E27FC236}">
                <a16:creationId xmlns:a16="http://schemas.microsoft.com/office/drawing/2014/main" id="{74F52138-B642-472A-5564-18EF72BFFEDD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t="5967" b="-186"/>
          <a:stretch>
            <a:fillRect/>
          </a:stretch>
        </p:blipFill>
        <p:spPr>
          <a:xfrm>
            <a:off x="1980381" y="27816244"/>
            <a:ext cx="11253751" cy="4633610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17E95994-FE65-8602-B90A-0AFE5DD99016}"/>
              </a:ext>
            </a:extLst>
          </p:cNvPr>
          <p:cNvSpPr txBox="1"/>
          <p:nvPr/>
        </p:nvSpPr>
        <p:spPr>
          <a:xfrm>
            <a:off x="386446" y="32747533"/>
            <a:ext cx="14412903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6: (</a:t>
            </a:r>
            <a:r>
              <a:rPr lang="el-GR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θ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,Z) resolution as a function of energy deposited in the side GdLS tanks from simulated 0-9 MeV </a:t>
            </a:r>
            <a:r>
              <a:rPr lang="el-GR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γ-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rays.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C24C0D-2D8A-8BE3-CBBE-D0A4927F6FA9}"/>
              </a:ext>
            </a:extLst>
          </p:cNvPr>
          <p:cNvSpPr txBox="1"/>
          <p:nvPr/>
        </p:nvSpPr>
        <p:spPr>
          <a:xfrm>
            <a:off x="15475865" y="38920489"/>
            <a:ext cx="14478184" cy="2125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Preliminary geometric studies indicate a 4–8× reduction in false-veto probability, with minimal impact on neutron-tagging efficiency!</a:t>
            </a:r>
          </a:p>
          <a:p>
            <a:pPr marL="342900" indent="-342900">
              <a:lnSpc>
                <a:spcPct val="15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Further studies ongoing to optimise timing, energy and spatial selections for maximum tagging efficiency and accidental background rejection.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90" name="TextBox 2689">
                <a:extLst>
                  <a:ext uri="{FF2B5EF4-FFF2-40B4-BE49-F238E27FC236}">
                    <a16:creationId xmlns:a16="http://schemas.microsoft.com/office/drawing/2014/main" id="{C39A2321-9811-BB65-F32C-02387DA56F15}"/>
                  </a:ext>
                </a:extLst>
              </p:cNvPr>
              <p:cNvSpPr txBox="1"/>
              <p:nvPr/>
            </p:nvSpPr>
            <p:spPr>
              <a:xfrm>
                <a:off x="15514449" y="27019474"/>
                <a:ext cx="14439599" cy="6167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20000"/>
                  </a:lnSpc>
                  <a:spcAft>
                    <a:spcPts val="2000"/>
                  </a:spcAft>
                  <a:buClr>
                    <a:srgbClr val="202A58"/>
                  </a:buClr>
                  <a:buSzPct val="100000"/>
                  <a:buFont typeface="+mj-lt"/>
                  <a:buAutoNum type="arabicPeriod" startAt="5"/>
                </a:pPr>
                <a:r>
                  <a:rPr lang="en-GB" sz="2200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  <a:sym typeface="Wingdings" pitchFamily="2" charset="2"/>
                  </a:rPr>
                  <a:t>Scale accidental veto coincidences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i="0" dirty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  <a:sym typeface="Wingdings" pitchFamily="2" charset="2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sz="2200" i="0" dirty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  <a:sym typeface="Wingdings" pitchFamily="2" charset="2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GB" sz="2200" i="0" dirty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  <a:sym typeface="Wingdings" pitchFamily="2" charset="2"/>
                          </a:rPr>
                          <m:t>accepted</m:t>
                        </m:r>
                      </m:sub>
                    </m:sSub>
                  </m:oMath>
                </a14:m>
                <a:endParaRPr lang="en-GB" sz="2200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  <a:sym typeface="Wingdings" pitchFamily="2" charset="2"/>
                </a:endParaRPr>
              </a:p>
            </p:txBody>
          </p:sp>
        </mc:Choice>
        <mc:Fallback>
          <p:sp>
            <p:nvSpPr>
              <p:cNvPr id="2690" name="TextBox 2689">
                <a:extLst>
                  <a:ext uri="{FF2B5EF4-FFF2-40B4-BE49-F238E27FC236}">
                    <a16:creationId xmlns:a16="http://schemas.microsoft.com/office/drawing/2014/main" id="{C39A2321-9811-BB65-F32C-02387DA56F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4449" y="27019474"/>
                <a:ext cx="14439599" cy="616707"/>
              </a:xfrm>
              <a:prstGeom prst="rect">
                <a:avLst/>
              </a:prstGeom>
              <a:blipFill>
                <a:blip r:embed="rId22"/>
                <a:stretch>
                  <a:fillRect l="-615" b="-163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92" name="TextBox 2691">
                <a:extLst>
                  <a:ext uri="{FF2B5EF4-FFF2-40B4-BE49-F238E27FC236}">
                    <a16:creationId xmlns:a16="http://schemas.microsoft.com/office/drawing/2014/main" id="{5F25BAE9-552D-6C40-90C7-D0F14323E585}"/>
                  </a:ext>
                </a:extLst>
              </p:cNvPr>
              <p:cNvSpPr txBox="1"/>
              <p:nvPr/>
            </p:nvSpPr>
            <p:spPr>
              <a:xfrm>
                <a:off x="19674772" y="26046687"/>
                <a:ext cx="6343018" cy="11796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GB" sz="2200" b="1" dirty="0">
                    <a:solidFill>
                      <a:srgbClr val="202A58"/>
                    </a:solidFill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rPr>
                  <a:t>Accepted area fraction,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2200" b="1" i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GB" sz="2200" b="1" i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lang="en-GB" sz="2200" b="1" i="0">
                            <a:solidFill>
                              <a:srgbClr val="202A58"/>
                            </a:solidFill>
                            <a:latin typeface="Hiragino Kaku Gothic Pro W3" panose="020B0300000000000000" pitchFamily="34" charset="-128"/>
                            <a:ea typeface="Hiragino Kaku Gothic Pro W3" panose="020B0300000000000000" pitchFamily="34" charset="-128"/>
                          </a:rPr>
                          <m:t>accepted</m:t>
                        </m:r>
                      </m:sub>
                    </m:sSub>
                    <m:r>
                      <m:rPr>
                        <m:nor/>
                      </m:rPr>
                      <a:rPr lang="en-GB" sz="2200" b="1" i="0">
                        <a:solidFill>
                          <a:srgbClr val="202A58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2200" b="1" i="0">
                        <a:solidFill>
                          <a:srgbClr val="202A58"/>
                        </a:solidFill>
                        <a:latin typeface="Hiragino Kaku Gothic Pro W3" panose="020B0300000000000000" pitchFamily="34" charset="-128"/>
                        <a:ea typeface="Hiragino Kaku Gothic Pro W3" panose="020B0300000000000000" pitchFamily="34" charset="-128"/>
                      </a:rPr>
                      <m:t>= </m:t>
                    </m:r>
                    <m:f>
                      <m:fPr>
                        <m:ctrlPr>
                          <a:rPr lang="en-GB" sz="2200" b="1" i="1">
                            <a:solidFill>
                              <a:srgbClr val="202A58"/>
                            </a:solidFill>
                            <a:latin typeface="Cambria Math" panose="02040503050406030204" pitchFamily="18" charset="0"/>
                            <a:ea typeface="Hiragino Kaku Gothic Pro W3" panose="020B0300000000000000" pitchFamily="34" charset="-128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  <m:t>3σ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  <m:t>A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en-GB" sz="2200" b="1" i="0">
                                <a:solidFill>
                                  <a:srgbClr val="202A58"/>
                                </a:solidFill>
                                <a:latin typeface="Hiragino Kaku Gothic Pro W3" panose="020B0300000000000000" pitchFamily="34" charset="-128"/>
                                <a:ea typeface="Hiragino Kaku Gothic Pro W3" panose="020B0300000000000000" pitchFamily="34" charset="-128"/>
                              </a:rPr>
                              <m:t>total</m:t>
                            </m:r>
                          </m:sub>
                        </m:sSub>
                      </m:den>
                    </m:f>
                  </m:oMath>
                </a14:m>
                <a:endParaRPr lang="en-GB" sz="2200" b="1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  <a:p>
                <a:endParaRPr lang="en-GB" sz="2200" b="1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mc:Choice>
        <mc:Fallback>
          <p:sp>
            <p:nvSpPr>
              <p:cNvPr id="2692" name="TextBox 2691">
                <a:extLst>
                  <a:ext uri="{FF2B5EF4-FFF2-40B4-BE49-F238E27FC236}">
                    <a16:creationId xmlns:a16="http://schemas.microsoft.com/office/drawing/2014/main" id="{5F25BAE9-552D-6C40-90C7-D0F14323E5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74772" y="26046687"/>
                <a:ext cx="6343018" cy="1179618"/>
              </a:xfrm>
              <a:prstGeom prst="rect">
                <a:avLst/>
              </a:prstGeom>
              <a:blipFill>
                <a:blip r:embed="rId23"/>
                <a:stretch>
                  <a:fillRect l="-2395" t="-1075" r="-7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94" name="TextBox 2693">
            <a:extLst>
              <a:ext uri="{FF2B5EF4-FFF2-40B4-BE49-F238E27FC236}">
                <a16:creationId xmlns:a16="http://schemas.microsoft.com/office/drawing/2014/main" id="{260A584F-9480-CC99-63AD-5A6CEE84B38F}"/>
              </a:ext>
            </a:extLst>
          </p:cNvPr>
          <p:cNvSpPr txBox="1"/>
          <p:nvPr/>
        </p:nvSpPr>
        <p:spPr>
          <a:xfrm>
            <a:off x="16028894" y="37942162"/>
            <a:ext cx="13002181" cy="7265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8: (</a:t>
            </a:r>
            <a:r>
              <a:rPr lang="el-GR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Δθ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, </a:t>
            </a:r>
            <a:r>
              <a:rPr lang="el-GR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ΔΖ) 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distribution for TPC–OD coincident SS NRs from </a:t>
            </a:r>
            <a:r>
              <a:rPr lang="en-GB" b="1" i="1" dirty="0" err="1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AmLi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 neutron calibration sources deployed at a height of Z=70cm in each calibration tube, with neutron acceptance contours.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E6C0AD-81EF-32CD-FF9A-9F39C0107DFD}"/>
              </a:ext>
            </a:extLst>
          </p:cNvPr>
          <p:cNvSpPr txBox="1"/>
          <p:nvPr/>
        </p:nvSpPr>
        <p:spPr>
          <a:xfrm>
            <a:off x="0" y="41739389"/>
            <a:ext cx="15893072" cy="1041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en-GB" sz="1500" b="1" i="1" u="sng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References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GB" sz="1500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LUX-ZEPLIN Technical Design Report. The LZ Collaboration (2017)</a:t>
            </a:r>
          </a:p>
          <a:p>
            <a:pPr marL="342900" indent="-342900">
              <a:spcAft>
                <a:spcPts val="1000"/>
              </a:spcAft>
              <a:buFont typeface="+mj-lt"/>
              <a:buAutoNum type="arabicPeriod"/>
            </a:pPr>
            <a:r>
              <a:rPr lang="en-GB" sz="1500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Dark Matter Search Results from 4.2  Tonne−Years of Exposure of the LUX-ZEPLIN (LZ) Experiment. The LZ Collaboration. Phys. Rev. Lett. 135 (2024), 011802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192D304-B433-0DAD-35B7-5A11166733A8}"/>
              </a:ext>
            </a:extLst>
          </p:cNvPr>
          <p:cNvSpPr txBox="1"/>
          <p:nvPr/>
        </p:nvSpPr>
        <p:spPr>
          <a:xfrm>
            <a:off x="10351329" y="20709358"/>
            <a:ext cx="9389904" cy="678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4: Veto-tagged events in WS2022+WS2024 dataset. Red contours describe regions containing 68% and 95% of tagged neutron events [2]. 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98360BE-1B8F-007C-4E24-AC1F6698BFF9}"/>
              </a:ext>
            </a:extLst>
          </p:cNvPr>
          <p:cNvSpPr txBox="1"/>
          <p:nvPr/>
        </p:nvSpPr>
        <p:spPr>
          <a:xfrm>
            <a:off x="374234" y="33426415"/>
            <a:ext cx="14425114" cy="1401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CNN reconstruction aligns with geometry and source deployment heights in calibration data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Limited radial reconstruction from fixed-radius PMT coverage</a:t>
            </a:r>
          </a:p>
          <a:p>
            <a:pPr marL="342900" indent="-342900"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  <a:buFont typeface="Wingdings" pitchFamily="2" charset="2"/>
              <a:buChar char="§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Small source offset from </a:t>
            </a:r>
            <a:r>
              <a:rPr lang="el-GR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γ-</a:t>
            </a: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transport and reconstruction effects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61CC79C-6C1A-15D5-6ABB-894B1BD209E6}"/>
              </a:ext>
            </a:extLst>
          </p:cNvPr>
          <p:cNvSpPr txBox="1"/>
          <p:nvPr/>
        </p:nvSpPr>
        <p:spPr>
          <a:xfrm>
            <a:off x="386446" y="41105849"/>
            <a:ext cx="14412905" cy="373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Figure 7: CNN reconstructed positions for a </a:t>
            </a:r>
            <a:r>
              <a:rPr lang="en-GB" b="1" i="1" baseline="300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228</a:t>
            </a:r>
            <a:r>
              <a:rPr lang="en-GB" b="1" i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</a:rPr>
              <a:t>Th source at a height of 70cm. Clustering aligns with deployed height.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060E58B-DCE0-DBB5-A7C1-66F2A387EDC0}"/>
              </a:ext>
            </a:extLst>
          </p:cNvPr>
          <p:cNvGrpSpPr/>
          <p:nvPr/>
        </p:nvGrpSpPr>
        <p:grpSpPr>
          <a:xfrm>
            <a:off x="20267005" y="7258869"/>
            <a:ext cx="9259200" cy="5428472"/>
            <a:chOff x="20264117" y="7240780"/>
            <a:chExt cx="9258913" cy="5428472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43FC6689-8668-B827-1169-5625105AE7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rcRect l="-1354"/>
            <a:stretch>
              <a:fillRect/>
            </a:stretch>
          </p:blipFill>
          <p:spPr>
            <a:xfrm>
              <a:off x="20270340" y="7246832"/>
              <a:ext cx="9252690" cy="542242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</p:pic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88E25CF7-7FFC-A8AF-202C-9163C034C89B}"/>
                </a:ext>
              </a:extLst>
            </p:cNvPr>
            <p:cNvSpPr>
              <a:spLocks/>
            </p:cNvSpPr>
            <p:nvPr/>
          </p:nvSpPr>
          <p:spPr>
            <a:xfrm>
              <a:off x="21181325" y="10604310"/>
              <a:ext cx="914400" cy="1392072"/>
            </a:xfrm>
            <a:prstGeom prst="rect">
              <a:avLst/>
            </a:prstGeom>
            <a:solidFill>
              <a:schemeClr val="bg1"/>
            </a:solidFill>
            <a:ln w="2222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68" dirty="0"/>
            </a:p>
          </p:txBody>
        </p:sp>
        <p:sp>
          <p:nvSpPr>
            <p:cNvPr id="2688" name="Rectangle 2687">
              <a:extLst>
                <a:ext uri="{FF2B5EF4-FFF2-40B4-BE49-F238E27FC236}">
                  <a16:creationId xmlns:a16="http://schemas.microsoft.com/office/drawing/2014/main" id="{28EF5ADB-8CED-34F6-4170-E977EE39D147}"/>
                </a:ext>
              </a:extLst>
            </p:cNvPr>
            <p:cNvSpPr>
              <a:spLocks/>
            </p:cNvSpPr>
            <p:nvPr/>
          </p:nvSpPr>
          <p:spPr>
            <a:xfrm>
              <a:off x="20264117" y="7240780"/>
              <a:ext cx="9255600" cy="5422420"/>
            </a:xfrm>
            <a:prstGeom prst="rect">
              <a:avLst/>
            </a:prstGeom>
            <a:solidFill>
              <a:schemeClr val="tx2">
                <a:lumMod val="50000"/>
                <a:lumOff val="50000"/>
                <a:alpha val="17961"/>
              </a:schemeClr>
            </a:solidFill>
            <a:ln w="22225">
              <a:solidFill>
                <a:srgbClr val="E0EDF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algn="ctr"/>
              <a:endParaRPr lang="en-US" sz="1268" dirty="0"/>
            </a:p>
          </p:txBody>
        </p:sp>
      </p:grpSp>
      <p:cxnSp>
        <p:nvCxnSpPr>
          <p:cNvPr id="2699" name="Straight Connector 2698">
            <a:extLst>
              <a:ext uri="{FF2B5EF4-FFF2-40B4-BE49-F238E27FC236}">
                <a16:creationId xmlns:a16="http://schemas.microsoft.com/office/drawing/2014/main" id="{9BA7B282-E34A-EB81-1459-E4F51DDF84F6}"/>
              </a:ext>
            </a:extLst>
          </p:cNvPr>
          <p:cNvCxnSpPr>
            <a:cxnSpLocks/>
          </p:cNvCxnSpPr>
          <p:nvPr/>
        </p:nvCxnSpPr>
        <p:spPr>
          <a:xfrm>
            <a:off x="21435179" y="9843355"/>
            <a:ext cx="0" cy="24120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01" name="TextBox 2700">
            <a:extLst>
              <a:ext uri="{FF2B5EF4-FFF2-40B4-BE49-F238E27FC236}">
                <a16:creationId xmlns:a16="http://schemas.microsoft.com/office/drawing/2014/main" id="{380A27DD-1075-D215-57F5-44B6CF2C6EF7}"/>
              </a:ext>
            </a:extLst>
          </p:cNvPr>
          <p:cNvSpPr txBox="1"/>
          <p:nvPr/>
        </p:nvSpPr>
        <p:spPr>
          <a:xfrm rot="16200000">
            <a:off x="20772187" y="10294306"/>
            <a:ext cx="10736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PROMPT</a:t>
            </a:r>
          </a:p>
        </p:txBody>
      </p:sp>
      <p:sp>
        <p:nvSpPr>
          <p:cNvPr id="2703" name="TextBox 2702">
            <a:extLst>
              <a:ext uri="{FF2B5EF4-FFF2-40B4-BE49-F238E27FC236}">
                <a16:creationId xmlns:a16="http://schemas.microsoft.com/office/drawing/2014/main" id="{E195F30C-DA37-8EC0-69C2-6B78D8802B7E}"/>
              </a:ext>
            </a:extLst>
          </p:cNvPr>
          <p:cNvSpPr txBox="1"/>
          <p:nvPr/>
        </p:nvSpPr>
        <p:spPr>
          <a:xfrm rot="16200000">
            <a:off x="21070875" y="10341211"/>
            <a:ext cx="114715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>
                <a:latin typeface="Hiragino Kaku Gothic Pro W6" panose="020B0300000000000000" pitchFamily="34" charset="-128"/>
                <a:ea typeface="Hiragino Kaku Gothic Pro W6" panose="020B0300000000000000" pitchFamily="34" charset="-128"/>
              </a:rPr>
              <a:t>DELAYED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89C4874-0B12-52C0-BB84-B5C82211B93D}"/>
              </a:ext>
            </a:extLst>
          </p:cNvPr>
          <p:cNvPicPr>
            <a:picLocks noChangeAspect="1"/>
          </p:cNvPicPr>
          <p:nvPr/>
        </p:nvPicPr>
        <p:blipFill>
          <a:blip r:embed="rId25"/>
          <a:srcRect l="6338" t="11326" r="10096" b="2344"/>
          <a:stretch>
            <a:fillRect/>
          </a:stretch>
        </p:blipFill>
        <p:spPr>
          <a:xfrm>
            <a:off x="16614550" y="27927110"/>
            <a:ext cx="12096912" cy="9778637"/>
          </a:xfrm>
          <a:prstGeom prst="rect">
            <a:avLst/>
          </a:prstGeom>
        </p:spPr>
      </p:pic>
      <p:grpSp>
        <p:nvGrpSpPr>
          <p:cNvPr id="2691" name="Group 2690">
            <a:extLst>
              <a:ext uri="{FF2B5EF4-FFF2-40B4-BE49-F238E27FC236}">
                <a16:creationId xmlns:a16="http://schemas.microsoft.com/office/drawing/2014/main" id="{058C981C-DC56-AFA5-C08B-EA9C853832A5}"/>
              </a:ext>
            </a:extLst>
          </p:cNvPr>
          <p:cNvGrpSpPr/>
          <p:nvPr/>
        </p:nvGrpSpPr>
        <p:grpSpPr>
          <a:xfrm>
            <a:off x="2123019" y="35159680"/>
            <a:ext cx="10939756" cy="5947232"/>
            <a:chOff x="2123019" y="35215496"/>
            <a:chExt cx="10939756" cy="5947232"/>
          </a:xfrm>
        </p:grpSpPr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0A14BE35-7C06-B5C4-420D-EDB9AEAB0C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t="10545"/>
            <a:stretch>
              <a:fillRect/>
            </a:stretch>
          </p:blipFill>
          <p:spPr>
            <a:xfrm>
              <a:off x="2123019" y="35215496"/>
              <a:ext cx="10939756" cy="5824633"/>
            </a:xfrm>
            <a:prstGeom prst="rect">
              <a:avLst/>
            </a:prstGeom>
          </p:spPr>
        </p:pic>
        <p:sp>
          <p:nvSpPr>
            <p:cNvPr id="2689" name="Rectangle 2688">
              <a:extLst>
                <a:ext uri="{FF2B5EF4-FFF2-40B4-BE49-F238E27FC236}">
                  <a16:creationId xmlns:a16="http://schemas.microsoft.com/office/drawing/2014/main" id="{93E82AB2-7AFB-4E69-A27B-5AE144C596FD}"/>
                </a:ext>
              </a:extLst>
            </p:cNvPr>
            <p:cNvSpPr/>
            <p:nvPr/>
          </p:nvSpPr>
          <p:spPr>
            <a:xfrm>
              <a:off x="7022800" y="40782092"/>
              <a:ext cx="1780674" cy="380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5BC4DA1-7191-2680-9D7B-259C7B6DD3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rcRect l="47022" t="95441" r="46159" b="292"/>
            <a:stretch>
              <a:fillRect/>
            </a:stretch>
          </p:blipFill>
          <p:spPr>
            <a:xfrm>
              <a:off x="7589598" y="40794095"/>
              <a:ext cx="745959" cy="266143"/>
            </a:xfrm>
            <a:prstGeom prst="rect">
              <a:avLst/>
            </a:prstGeom>
          </p:spPr>
        </p:pic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F6ECF0-92AC-7A7F-044C-312900F0E615}"/>
                  </a:ext>
                </a:extLst>
              </p:cNvPr>
              <p:cNvSpPr txBox="1"/>
              <p:nvPr/>
            </p:nvSpPr>
            <p:spPr>
              <a:xfrm>
                <a:off x="286709" y="19148516"/>
                <a:ext cx="9455147" cy="48686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  <m:t>P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  <m:t>fv</m:t>
                          </m:r>
                        </m:sub>
                      </m:sSub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= 1 - </m:t>
                      </m:r>
                      <m:sSup>
                        <m:sSupPr>
                          <m:ctrl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  <m:t>e</m:t>
                          </m:r>
                        </m:e>
                        <m:sup>
                          <m:r>
                            <m:rPr>
                              <m:nor/>
                            </m:rPr>
                            <a:rPr lang="en-GB" sz="2200" b="1" smtClean="0">
                              <a:solidFill>
                                <a:srgbClr val="202A58"/>
                              </a:solidFill>
                              <a:latin typeface="Cambria Math" panose="02040503050406030204" pitchFamily="18" charset="0"/>
                              <a:ea typeface="Hiragino Kaku Gothic Pro W3" panose="020B0300000000000000" pitchFamily="34" charset="-12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en-GB" sz="2200" b="1" i="0" smtClean="0">
                              <a:solidFill>
                                <a:srgbClr val="202A58"/>
                              </a:solidFill>
                              <a:latin typeface="Hiragino Kaku Gothic Pro W3" panose="020B0300000000000000" pitchFamily="34" charset="-128"/>
                              <a:ea typeface="Hiragino Kaku Gothic Pro W3" panose="020B0300000000000000" pitchFamily="34" charset="-128"/>
                            </a:rPr>
                            <m:t>Rt</m:t>
                          </m:r>
                        </m:sup>
                      </m:sSup>
                      <m:r>
                        <m:rPr>
                          <m:nor/>
                        </m:rPr>
                        <a:rPr lang="en-GB" sz="2200" b="1" i="0" smtClean="0">
                          <a:solidFill>
                            <a:srgbClr val="202A58"/>
                          </a:solidFill>
                          <a:latin typeface="Hiragino Kaku Gothic Pro W3" panose="020B0300000000000000" pitchFamily="34" charset="-128"/>
                          <a:ea typeface="Hiragino Kaku Gothic Pro W3" panose="020B0300000000000000" pitchFamily="34" charset="-128"/>
                        </a:rPr>
                        <m:t> = 2.84 ± 0.10%</m:t>
                      </m:r>
                    </m:oMath>
                  </m:oMathPara>
                </a14:m>
                <a:endParaRPr lang="en-GB" sz="2200" b="1" dirty="0">
                  <a:solidFill>
                    <a:srgbClr val="202A58"/>
                  </a:solidFill>
                  <a:latin typeface="Hiragino Kaku Gothic Pro W3" panose="020B0300000000000000" pitchFamily="34" charset="-128"/>
                  <a:ea typeface="Hiragino Kaku Gothic Pro W3" panose="020B0300000000000000" pitchFamily="34" charset="-128"/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96F6ECF0-92AC-7A7F-044C-312900F0E6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709" y="19148516"/>
                <a:ext cx="9455147" cy="486865"/>
              </a:xfrm>
              <a:prstGeom prst="rect">
                <a:avLst/>
              </a:prstGeom>
              <a:blipFill>
                <a:blip r:embed="rId27"/>
                <a:stretch>
                  <a:fillRect b="-2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E636C80F-6A2A-935C-E1C7-DE3498CAAB2D}"/>
              </a:ext>
            </a:extLst>
          </p:cNvPr>
          <p:cNvSpPr txBox="1"/>
          <p:nvPr/>
        </p:nvSpPr>
        <p:spPr>
          <a:xfrm>
            <a:off x="20530261" y="14238749"/>
            <a:ext cx="9530281" cy="7366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Delayed veto dominated by non-neutron accidentals</a:t>
            </a:r>
          </a:p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For a neutron, the TPC NR and OD capture are spatially correlated:</a:t>
            </a: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3500"/>
              </a:spcAft>
              <a:buClr>
                <a:srgbClr val="202A58"/>
              </a:buClr>
              <a:buSzPct val="120000"/>
            </a:pPr>
            <a:endParaRPr lang="en-GB" sz="2200" dirty="0">
              <a:solidFill>
                <a:srgbClr val="202A58"/>
              </a:solidFill>
              <a:latin typeface="Hiragino Kaku Gothic Pro W3" panose="020B0300000000000000" pitchFamily="34" charset="-128"/>
              <a:ea typeface="Hiragino Kaku Gothic Pro W3" panose="020B0300000000000000" pitchFamily="34" charset="-128"/>
              <a:sym typeface="Wingdings" pitchFamily="2" charset="2"/>
            </a:endParaRPr>
          </a:p>
          <a:p>
            <a:pPr>
              <a:lnSpc>
                <a:spcPct val="120000"/>
              </a:lnSpc>
              <a:spcAft>
                <a:spcPts val="20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OD position reconstruction enables improved neutron tagging and accidental discrimination</a:t>
            </a:r>
          </a:p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Complex OD geometry limits analytical position reconstruction </a:t>
            </a:r>
          </a:p>
          <a:p>
            <a:pPr>
              <a:lnSpc>
                <a:spcPct val="120000"/>
              </a:lnSpc>
              <a:spcAft>
                <a:spcPts val="500"/>
              </a:spcAft>
              <a:buClr>
                <a:srgbClr val="202A58"/>
              </a:buClr>
              <a:buSzPct val="120000"/>
            </a:pPr>
            <a:r>
              <a:rPr lang="en-GB" sz="2200" b="1" dirty="0">
                <a:solidFill>
                  <a:srgbClr val="202A58"/>
                </a:solidFill>
                <a:latin typeface="Hiragino Kaku Gothic Pro W3" panose="020B0300000000000000" pitchFamily="34" charset="-128"/>
                <a:ea typeface="Hiragino Kaku Gothic Pro W3" panose="020B0300000000000000" pitchFamily="34" charset="-128"/>
                <a:sym typeface="Wingdings" pitchFamily="2" charset="2"/>
              </a:rPr>
              <a:t> new method developed using machine learning techniques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9467AAFE-95EE-9A62-A576-3E44E602614C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986969" y="23390096"/>
            <a:ext cx="13434861" cy="31619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6AFA574-C29B-DFD2-705B-EBC32D2445F5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669987" y="15551883"/>
            <a:ext cx="6926361" cy="3865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93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43296</TotalTime>
  <Words>856</Words>
  <Application>Microsoft Macintosh PowerPoint</Application>
  <PresentationFormat>Custom</PresentationFormat>
  <Paragraphs>105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Hiragino Kaku Gothic Pro W3</vt:lpstr>
      <vt:lpstr>Hiragino Kaku Gothic Pro W6</vt:lpstr>
      <vt:lpstr>Hiragino Kaku Gothic StdN W8</vt:lpstr>
      <vt:lpstr>Aptos</vt:lpstr>
      <vt:lpstr>Aptos Display</vt:lpstr>
      <vt:lpstr>Arial</vt:lpstr>
      <vt:lpstr>Cambria Math</vt:lpstr>
      <vt:lpstr>Wingdings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Hall, Tea</dc:creator>
  <cp:keywords/>
  <dc:description/>
  <cp:lastModifiedBy>Hall, Tea</cp:lastModifiedBy>
  <cp:revision>235</cp:revision>
  <cp:lastPrinted>2025-06-30T12:19:21Z</cp:lastPrinted>
  <dcterms:created xsi:type="dcterms:W3CDTF">2024-07-26T13:33:11Z</dcterms:created>
  <dcterms:modified xsi:type="dcterms:W3CDTF">2026-09-18T09:26:27Z</dcterms:modified>
  <cp:category/>
</cp:coreProperties>
</file>