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1" r:id="rId1"/>
  </p:sldMasterIdLst>
  <p:notesMasterIdLst>
    <p:notesMasterId r:id="rId21"/>
  </p:notesMasterIdLst>
  <p:handoutMasterIdLst>
    <p:handoutMasterId r:id="rId22"/>
  </p:handoutMasterIdLst>
  <p:sldIdLst>
    <p:sldId id="887" r:id="rId2"/>
    <p:sldId id="873" r:id="rId3"/>
    <p:sldId id="884" r:id="rId4"/>
    <p:sldId id="878" r:id="rId5"/>
    <p:sldId id="886" r:id="rId6"/>
    <p:sldId id="428" r:id="rId7"/>
    <p:sldId id="870" r:id="rId8"/>
    <p:sldId id="871" r:id="rId9"/>
    <p:sldId id="868" r:id="rId10"/>
    <p:sldId id="869" r:id="rId11"/>
    <p:sldId id="889" r:id="rId12"/>
    <p:sldId id="423" r:id="rId13"/>
    <p:sldId id="880" r:id="rId14"/>
    <p:sldId id="879" r:id="rId15"/>
    <p:sldId id="877" r:id="rId16"/>
    <p:sldId id="883" r:id="rId17"/>
    <p:sldId id="866" r:id="rId18"/>
    <p:sldId id="888" r:id="rId19"/>
    <p:sldId id="885" r:id="rId20"/>
  </p:sldIdLst>
  <p:sldSz cx="9144000" cy="6858000" type="letter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591">
          <p15:clr>
            <a:srgbClr val="A4A3A4"/>
          </p15:clr>
        </p15:guide>
        <p15:guide id="2" pos="249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408000"/>
    <a:srgbClr val="FE7E10"/>
    <a:srgbClr val="004080"/>
    <a:srgbClr val="993333"/>
    <a:srgbClr val="DDC286"/>
    <a:srgbClr val="808000"/>
    <a:srgbClr val="800000"/>
    <a:srgbClr val="00BE00"/>
    <a:srgbClr val="40E0D0"/>
    <a:srgbClr val="804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624"/>
    <p:restoredTop sz="94692"/>
  </p:normalViewPr>
  <p:slideViewPr>
    <p:cSldViewPr snapToGrid="0">
      <p:cViewPr varScale="1">
        <p:scale>
          <a:sx n="96" d="100"/>
          <a:sy n="96" d="100"/>
        </p:scale>
        <p:origin x="192" y="288"/>
      </p:cViewPr>
      <p:guideLst>
        <p:guide orient="horz" pos="2591"/>
        <p:guide pos="249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7F4E27CF-62D2-474A-A742-CEC7DCD82045}" type="datetimeFigureOut">
              <a:rPr lang="en-US"/>
              <a:pPr>
                <a:defRPr/>
              </a:pPr>
              <a:t>9/22/26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CA1BC7B2-DA2C-4948-BE18-A538346B1D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5158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102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A5C2EA3-5FF3-8844-B523-CB8AE76CD2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881689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ern="1200">
        <a:solidFill>
          <a:srgbClr val="0000FF"/>
        </a:solidFill>
        <a:latin typeface="Helvetica" charset="0"/>
        <a:ea typeface="ＭＳ Ｐゴシック" charset="0"/>
        <a:cs typeface="ＭＳ Ｐゴシック" charset="0"/>
      </a:defRPr>
    </a:lvl1pPr>
    <a:lvl2pPr marL="114300" algn="l" rtl="0" eaLnBrk="0" fontAlgn="base" hangingPunct="0">
      <a:lnSpc>
        <a:spcPct val="90000"/>
      </a:lnSpc>
      <a:spcBef>
        <a:spcPct val="20000"/>
      </a:spcBef>
      <a:spcAft>
        <a:spcPct val="0"/>
      </a:spcAft>
      <a:buChar char="•"/>
      <a:defRPr sz="2000" b="1" kern="1200">
        <a:solidFill>
          <a:srgbClr val="FF0000"/>
        </a:solidFill>
        <a:latin typeface="Helvetica" charset="0"/>
        <a:ea typeface="ＭＳ Ｐゴシック" charset="0"/>
        <a:cs typeface="+mn-cs"/>
      </a:defRPr>
    </a:lvl2pPr>
    <a:lvl3pPr marL="228600" algn="l" rtl="0" eaLnBrk="0" fontAlgn="base" hangingPunct="0">
      <a:lnSpc>
        <a:spcPct val="90000"/>
      </a:lnSpc>
      <a:spcBef>
        <a:spcPct val="20000"/>
      </a:spcBef>
      <a:spcAft>
        <a:spcPct val="0"/>
      </a:spcAft>
      <a:defRPr sz="2000" kern="1200">
        <a:solidFill>
          <a:srgbClr val="006600"/>
        </a:solidFill>
        <a:latin typeface="Helvetica" charset="0"/>
        <a:ea typeface="ＭＳ Ｐゴシック" charset="0"/>
        <a:cs typeface="+mn-cs"/>
      </a:defRPr>
    </a:lvl3pPr>
    <a:lvl4pPr marL="342900" algn="l" rtl="0" eaLnBrk="0" fontAlgn="base" hangingPunct="0">
      <a:lnSpc>
        <a:spcPct val="90000"/>
      </a:lnSpc>
      <a:spcBef>
        <a:spcPct val="20000"/>
      </a:spcBef>
      <a:spcAft>
        <a:spcPct val="0"/>
      </a:spcAft>
      <a:defRPr u="sng" kern="1200">
        <a:solidFill>
          <a:srgbClr val="0000FF"/>
        </a:solidFill>
        <a:latin typeface="Helvetica" charset="0"/>
        <a:ea typeface="ＭＳ Ｐゴシック" charset="0"/>
        <a:cs typeface="+mn-cs"/>
      </a:defRPr>
    </a:lvl4pPr>
    <a:lvl5pPr marL="457200" algn="l" rtl="0" eaLnBrk="0" fontAlgn="base" hangingPunct="0">
      <a:lnSpc>
        <a:spcPct val="90000"/>
      </a:lnSpc>
      <a:spcBef>
        <a:spcPct val="20000"/>
      </a:spcBef>
      <a:spcAft>
        <a:spcPct val="0"/>
      </a:spcAft>
      <a:defRPr sz="1600" kern="1200">
        <a:solidFill>
          <a:srgbClr val="0000FF"/>
        </a:solidFill>
        <a:latin typeface="Helvetica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40A4263-0BA4-F640-A43D-5CF7BD80AAC7}" type="slidenum">
              <a:rPr lang="en-US" sz="1200"/>
              <a:pPr/>
              <a:t>1</a:t>
            </a:fld>
            <a:endParaRPr lang="en-US" sz="1200"/>
          </a:p>
        </p:txBody>
      </p:sp>
      <p:sp>
        <p:nvSpPr>
          <p:cNvPr id="169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5875" y="0"/>
            <a:ext cx="6873875" cy="51562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5334000"/>
            <a:ext cx="6400800" cy="3098800"/>
          </a:xfrm>
          <a:noFill/>
        </p:spPr>
        <p:txBody>
          <a:bodyPr/>
          <a:lstStyle/>
          <a:p>
            <a:r>
              <a:rPr lang="en-US" dirty="0">
                <a:solidFill>
                  <a:srgbClr val="800000"/>
                </a:solidFill>
                <a:latin typeface="Arial" charset="0"/>
                <a:cs typeface="Arial" charset="0"/>
              </a:rPr>
              <a:t>(0:30)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FCC3E1-251A-9744-99CC-29C3798552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63A2E118-F200-5394-00A1-D1206F3A755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3F97523-381E-FF46-968A-ACA35EDB599E}" type="slidenum">
              <a:rPr lang="en-US"/>
              <a:pPr/>
              <a:t>2</a:t>
            </a:fld>
            <a:endParaRPr lang="en-US"/>
          </a:p>
        </p:txBody>
      </p:sp>
      <p:sp>
        <p:nvSpPr>
          <p:cNvPr id="2509826" name="Rectangle 2">
            <a:extLst>
              <a:ext uri="{FF2B5EF4-FFF2-40B4-BE49-F238E27FC236}">
                <a16:creationId xmlns:a16="http://schemas.microsoft.com/office/drawing/2014/main" id="{C1099CAF-BFF8-D381-1AB8-FDE0C639697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4275" y="0"/>
            <a:ext cx="4470400" cy="33528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2509827" name="Rectangle 3">
            <a:extLst>
              <a:ext uri="{FF2B5EF4-FFF2-40B4-BE49-F238E27FC236}">
                <a16:creationId xmlns:a16="http://schemas.microsoft.com/office/drawing/2014/main" id="{B6AC6926-266A-F808-9DEA-CD32A7198CB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/>
              <a:t>(1:30) [2:00]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49141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AC81C7-49BC-D3EB-C3EE-58BA8715A4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7F3AF2A6-3923-A088-87A3-D1960220253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3F97523-381E-FF46-968A-ACA35EDB599E}" type="slidenum">
              <a:rPr lang="en-US"/>
              <a:pPr/>
              <a:t>3</a:t>
            </a:fld>
            <a:endParaRPr lang="en-US"/>
          </a:p>
        </p:txBody>
      </p:sp>
      <p:sp>
        <p:nvSpPr>
          <p:cNvPr id="2509826" name="Rectangle 2">
            <a:extLst>
              <a:ext uri="{FF2B5EF4-FFF2-40B4-BE49-F238E27FC236}">
                <a16:creationId xmlns:a16="http://schemas.microsoft.com/office/drawing/2014/main" id="{A44CFC70-2D75-292A-A179-0D90EE9A221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4275" y="0"/>
            <a:ext cx="4470400" cy="33528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2509827" name="Rectangle 3">
            <a:extLst>
              <a:ext uri="{FF2B5EF4-FFF2-40B4-BE49-F238E27FC236}">
                <a16:creationId xmlns:a16="http://schemas.microsoft.com/office/drawing/2014/main" id="{D1DCCD04-EECE-70F5-9B31-64F2931CCB3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/>
              <a:t>(1:30) [2:00]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95701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235009-A8BA-D8B5-E530-4668597A02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41137CE4-8FB5-0741-A5C2-CEBEE17C895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3F97523-381E-FF46-968A-ACA35EDB599E}" type="slidenum">
              <a:rPr lang="en-US"/>
              <a:pPr/>
              <a:t>4</a:t>
            </a:fld>
            <a:endParaRPr lang="en-US"/>
          </a:p>
        </p:txBody>
      </p:sp>
      <p:sp>
        <p:nvSpPr>
          <p:cNvPr id="2509826" name="Rectangle 2">
            <a:extLst>
              <a:ext uri="{FF2B5EF4-FFF2-40B4-BE49-F238E27FC236}">
                <a16:creationId xmlns:a16="http://schemas.microsoft.com/office/drawing/2014/main" id="{0F108AA3-3A0E-6AC5-57B4-67C63D77042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4275" y="0"/>
            <a:ext cx="4470400" cy="33528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2509827" name="Rectangle 3">
            <a:extLst>
              <a:ext uri="{FF2B5EF4-FFF2-40B4-BE49-F238E27FC236}">
                <a16:creationId xmlns:a16="http://schemas.microsoft.com/office/drawing/2014/main" id="{9FA4C415-1A3E-B046-51F3-34979C0135A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Calculate actual diffusion length needed if uniform (warm/cold?) Add explanation of Ra concentrated near surfaces from PNNL </a:t>
            </a:r>
            <a:r>
              <a:rPr lang="en-US" baseline="0" dirty="0"/>
              <a:t>(1:30) [2:00]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61920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8DF8B9-222E-71B0-046D-C54AFD5D67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81D5567-0C50-9D9C-DB04-4982B3A8361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7C4C0F9-66E3-DDAB-1633-2792489770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(1:00} [3:00]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679CA4-2E16-C540-D1F2-CA6E2372E0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A5C2EA3-5FF3-8844-B523-CB8AE76CD20A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6658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(1:00)[4:00]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A5C2EA3-5FF3-8844-B523-CB8AE76CD20A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07361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3EA5D3-545E-BF2F-B53B-8032D50CC2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AEF38217-70F2-DAF9-3221-FFDF2404DC9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3F97523-381E-FF46-968A-ACA35EDB599E}" type="slidenum">
              <a:rPr lang="en-US"/>
              <a:pPr/>
              <a:t>9</a:t>
            </a:fld>
            <a:endParaRPr lang="en-US"/>
          </a:p>
        </p:txBody>
      </p:sp>
      <p:sp>
        <p:nvSpPr>
          <p:cNvPr id="2509826" name="Rectangle 2">
            <a:extLst>
              <a:ext uri="{FF2B5EF4-FFF2-40B4-BE49-F238E27FC236}">
                <a16:creationId xmlns:a16="http://schemas.microsoft.com/office/drawing/2014/main" id="{24C29383-112F-CAC9-08F0-429960B0CA7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4275" y="0"/>
            <a:ext cx="4470400" cy="33528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2509827" name="Rectangle 3">
            <a:extLst>
              <a:ext uri="{FF2B5EF4-FFF2-40B4-BE49-F238E27FC236}">
                <a16:creationId xmlns:a16="http://schemas.microsoft.com/office/drawing/2014/main" id="{3BADEA21-AF75-9462-64C2-1A2F555D96C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/>
              <a:t> If Nate does analysis for second run, add it. (1:00) [5:00]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93271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(0:30) [5:30]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A5C2EA3-5FF3-8844-B523-CB8AE76CD20A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1090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168DC0-DE3D-D048-67EF-3491615597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078507E-D650-DA8B-2A8E-53E1B2BAFE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12EDF78-B52B-6BAB-B017-0CE3D4F28D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(0:30) [5:30]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C21C51-9E4A-FC4C-16CD-63D8501541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A5C2EA3-5FF3-8844-B523-CB8AE76CD20A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88912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maybe animate? (1:30) [7:00]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A5C2EA3-5FF3-8844-B523-CB8AE76CD20A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472000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50B380-366C-1D9C-F516-00E8D6C7B9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E6E0D6D-5A1F-77A8-A1B0-0469011072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6CE308D-73C3-B11E-858F-5229D6C1EA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maybe animate?(1:30) [7:00]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591B86-2471-EE91-0843-4CD592EA7D5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A5C2EA3-5FF3-8844-B523-CB8AE76CD20A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0474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319BC7-51E9-7758-9808-13C095CDAA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C19B1DD7-E5FE-5BF1-0BE1-BDED5389545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3F97523-381E-FF46-968A-ACA35EDB599E}" type="slidenum">
              <a:rPr lang="en-US"/>
              <a:pPr/>
              <a:t>14</a:t>
            </a:fld>
            <a:endParaRPr lang="en-US"/>
          </a:p>
        </p:txBody>
      </p:sp>
      <p:sp>
        <p:nvSpPr>
          <p:cNvPr id="2509826" name="Rectangle 2">
            <a:extLst>
              <a:ext uri="{FF2B5EF4-FFF2-40B4-BE49-F238E27FC236}">
                <a16:creationId xmlns:a16="http://schemas.microsoft.com/office/drawing/2014/main" id="{3D4996C5-5F1D-201E-02CC-6A53FE44DA0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4275" y="0"/>
            <a:ext cx="4470400" cy="33528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2509827" name="Rectangle 3">
            <a:extLst>
              <a:ext uri="{FF2B5EF4-FFF2-40B4-BE49-F238E27FC236}">
                <a16:creationId xmlns:a16="http://schemas.microsoft.com/office/drawing/2014/main" id="{8672288A-1D8C-8B5E-1EFA-8480CB671A5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/>
              <a:t>(1:30) [2:00]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7724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29D11D-018E-2453-A44F-5940C0CC4D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426C9C13-8224-AB85-ABD0-683A12FDDD2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3F97523-381E-FF46-968A-ACA35EDB599E}" type="slidenum">
              <a:rPr lang="en-US"/>
              <a:pPr/>
              <a:t>15</a:t>
            </a:fld>
            <a:endParaRPr lang="en-US"/>
          </a:p>
        </p:txBody>
      </p:sp>
      <p:sp>
        <p:nvSpPr>
          <p:cNvPr id="2509826" name="Rectangle 2">
            <a:extLst>
              <a:ext uri="{FF2B5EF4-FFF2-40B4-BE49-F238E27FC236}">
                <a16:creationId xmlns:a16="http://schemas.microsoft.com/office/drawing/2014/main" id="{B2703FA5-B7AC-3168-DEA5-D8B0CF5DD4A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4275" y="0"/>
            <a:ext cx="4470400" cy="33528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2509827" name="Rectangle 3">
            <a:extLst>
              <a:ext uri="{FF2B5EF4-FFF2-40B4-BE49-F238E27FC236}">
                <a16:creationId xmlns:a16="http://schemas.microsoft.com/office/drawing/2014/main" id="{0417DDCB-C5F4-15D2-35DD-24B66F0DB8F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/>
              <a:t>(1:30) [2:30]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623947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3CB607-E1CA-C23D-AD70-A699386FDD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F022D888-C5D6-4753-627A-CC303DD6D12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3F97523-381E-FF46-968A-ACA35EDB599E}" type="slidenum">
              <a:rPr lang="en-US"/>
              <a:pPr/>
              <a:t>16</a:t>
            </a:fld>
            <a:endParaRPr lang="en-US"/>
          </a:p>
        </p:txBody>
      </p:sp>
      <p:sp>
        <p:nvSpPr>
          <p:cNvPr id="2509826" name="Rectangle 2">
            <a:extLst>
              <a:ext uri="{FF2B5EF4-FFF2-40B4-BE49-F238E27FC236}">
                <a16:creationId xmlns:a16="http://schemas.microsoft.com/office/drawing/2014/main" id="{EAF0AE95-99B4-DEE5-FE75-27B3F21F83F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4275" y="0"/>
            <a:ext cx="4470400" cy="33528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2509827" name="Rectangle 3">
            <a:extLst>
              <a:ext uri="{FF2B5EF4-FFF2-40B4-BE49-F238E27FC236}">
                <a16:creationId xmlns:a16="http://schemas.microsoft.com/office/drawing/2014/main" id="{A09A5813-B54F-3572-ECD5-3836878EABB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/>
              <a:t>(1:30) [2:30]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72412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BCBE93-5184-B56C-88D0-96D746B817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3448E9EA-50C8-E9BA-D658-3563A5BBCEE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3F97523-381E-FF46-968A-ACA35EDB599E}" type="slidenum">
              <a:rPr lang="en-US"/>
              <a:pPr/>
              <a:t>17</a:t>
            </a:fld>
            <a:endParaRPr lang="en-US"/>
          </a:p>
        </p:txBody>
      </p:sp>
      <p:sp>
        <p:nvSpPr>
          <p:cNvPr id="2509826" name="Rectangle 2">
            <a:extLst>
              <a:ext uri="{FF2B5EF4-FFF2-40B4-BE49-F238E27FC236}">
                <a16:creationId xmlns:a16="http://schemas.microsoft.com/office/drawing/2014/main" id="{056FEAFB-7712-68F6-7C76-595B17B6B13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4275" y="0"/>
            <a:ext cx="4470400" cy="33528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2509827" name="Rectangle 3">
            <a:extLst>
              <a:ext uri="{FF2B5EF4-FFF2-40B4-BE49-F238E27FC236}">
                <a16:creationId xmlns:a16="http://schemas.microsoft.com/office/drawing/2014/main" id="{333DE6CA-9EA2-E59D-DD7D-B99D77FAE8C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/>
              <a:t>.  (1:30) [2:30]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483291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21EC83-251E-AE42-E890-7C97BCE07D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A76D8AB5-04D3-A61E-BCFB-091C5E3A3F9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3F97523-381E-FF46-968A-ACA35EDB599E}" type="slidenum">
              <a:rPr lang="en-US"/>
              <a:pPr/>
              <a:t>18</a:t>
            </a:fld>
            <a:endParaRPr lang="en-US"/>
          </a:p>
        </p:txBody>
      </p:sp>
      <p:sp>
        <p:nvSpPr>
          <p:cNvPr id="2509826" name="Rectangle 2">
            <a:extLst>
              <a:ext uri="{FF2B5EF4-FFF2-40B4-BE49-F238E27FC236}">
                <a16:creationId xmlns:a16="http://schemas.microsoft.com/office/drawing/2014/main" id="{E8CAD41A-9F8F-858D-3744-4EC5741C388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4275" y="0"/>
            <a:ext cx="4470400" cy="3352800"/>
          </a:xfrm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2509827" name="Rectangle 3">
            <a:extLst>
              <a:ext uri="{FF2B5EF4-FFF2-40B4-BE49-F238E27FC236}">
                <a16:creationId xmlns:a16="http://schemas.microsoft.com/office/drawing/2014/main" id="{060B71F1-202C-9DA3-5804-EA4198FC9D8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/>
              <a:t>(1:30) [2:00]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58469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3DB1D5-5CD0-8752-FFF9-A36B78295D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2D8E804-4ADD-2BAB-C7CC-D280F2F5EBE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8801773-DB4A-8646-AA94-2CF569EC4A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137F6E-A49E-F33E-2F7D-FAAF0AB2BD3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A5C2EA3-5FF3-8844-B523-CB8AE76CD20A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52206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4"/>
          <p:cNvSpPr>
            <a:spLocks noChangeShapeType="1"/>
          </p:cNvSpPr>
          <p:nvPr/>
        </p:nvSpPr>
        <p:spPr bwMode="auto">
          <a:xfrm>
            <a:off x="515938" y="6629400"/>
            <a:ext cx="8247062" cy="0"/>
          </a:xfrm>
          <a:prstGeom prst="line">
            <a:avLst/>
          </a:prstGeom>
          <a:noFill/>
          <a:ln w="127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152400"/>
            <a:ext cx="9144000" cy="3429000"/>
          </a:xfrm>
        </p:spPr>
        <p:txBody>
          <a:bodyPr/>
          <a:lstStyle>
            <a:lvl1pPr>
              <a:defRPr sz="2800">
                <a:latin typeface="Arial Black" charset="0"/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3657600"/>
            <a:ext cx="9144000" cy="28194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533784281"/>
      </p:ext>
    </p:extLst>
  </p:cSld>
  <p:clrMapOvr>
    <a:masterClrMapping/>
  </p:clrMapOvr>
  <p:transition spd="med">
    <p:pull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94057695"/>
      </p:ext>
    </p:extLst>
  </p:cSld>
  <p:clrMapOvr>
    <a:masterClrMapping/>
  </p:clrMapOvr>
  <p:transition spd="med">
    <p:pull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9975791"/>
      </p:ext>
    </p:extLst>
  </p:cSld>
  <p:clrMapOvr>
    <a:masterClrMapping/>
  </p:clrMapOvr>
  <p:transition spd="med">
    <p:pull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143000"/>
            <a:ext cx="4076700" cy="5410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62500" y="1143000"/>
            <a:ext cx="4076700" cy="5410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39351926"/>
      </p:ext>
    </p:extLst>
  </p:cSld>
  <p:clrMapOvr>
    <a:masterClrMapping/>
  </p:clrMapOvr>
  <p:transition spd="med">
    <p:pull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11598077"/>
      </p:ext>
    </p:extLst>
  </p:cSld>
  <p:clrMapOvr>
    <a:masterClrMapping/>
  </p:clrMapOvr>
  <p:transition spd="med">
    <p:pull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61041975"/>
      </p:ext>
    </p:extLst>
  </p:cSld>
  <p:clrMapOvr>
    <a:masterClrMapping/>
  </p:clrMapOvr>
  <p:transition spd="med">
    <p:pull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19188716"/>
      </p:ext>
    </p:extLst>
  </p:cSld>
  <p:clrMapOvr>
    <a:masterClrMapping/>
  </p:clrMapOvr>
  <p:transition spd="med">
    <p:pull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50534463"/>
      </p:ext>
    </p:extLst>
  </p:cSld>
  <p:clrMapOvr>
    <a:masterClrMapping/>
  </p:clrMapOvr>
  <p:transition spd="med">
    <p:pull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49993088"/>
      </p:ext>
    </p:extLst>
  </p:cSld>
  <p:clrMapOvr>
    <a:masterClrMapping/>
  </p:clrMapOvr>
  <p:transition spd="med">
    <p:pull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36536190"/>
      </p:ext>
    </p:extLst>
  </p:cSld>
  <p:clrMapOvr>
    <a:masterClrMapping/>
  </p:clrMapOvr>
  <p:transition spd="med">
    <p:pull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7050" y="152400"/>
            <a:ext cx="2266950" cy="6400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" y="152400"/>
            <a:ext cx="6648450" cy="6400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38993559"/>
      </p:ext>
    </p:extLst>
  </p:cSld>
  <p:clrMapOvr>
    <a:masterClrMapping/>
  </p:clrMapOvr>
  <p:transition spd="med">
    <p:pull dir="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152400"/>
            <a:ext cx="9067800" cy="533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533400" y="1143000"/>
            <a:ext cx="8305800" cy="5410200"/>
          </a:xfrm>
        </p:spPr>
        <p:txBody>
          <a:bodyPr/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4261290889"/>
      </p:ext>
    </p:extLst>
  </p:cSld>
  <p:clrMapOvr>
    <a:masterClrMapping/>
  </p:clrMapOvr>
  <p:transition spd="med">
    <p:pull dir="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152400"/>
            <a:ext cx="9067800" cy="533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33400" y="1143000"/>
            <a:ext cx="8305800" cy="26289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" y="3924300"/>
            <a:ext cx="8305800" cy="26289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52228863"/>
      </p:ext>
    </p:extLst>
  </p:cSld>
  <p:clrMapOvr>
    <a:masterClrMapping/>
  </p:clrMapOvr>
  <p:transition spd="med">
    <p:pull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Line 2"/>
          <p:cNvSpPr>
            <a:spLocks noChangeShapeType="1"/>
          </p:cNvSpPr>
          <p:nvPr/>
        </p:nvSpPr>
        <p:spPr bwMode="auto">
          <a:xfrm>
            <a:off x="381000" y="838200"/>
            <a:ext cx="8432800" cy="0"/>
          </a:xfrm>
          <a:prstGeom prst="line">
            <a:avLst/>
          </a:prstGeom>
          <a:noFill/>
          <a:ln w="508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76200" y="152400"/>
            <a:ext cx="90678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0487" tIns="44450" rIns="90487" bIns="4445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143000"/>
            <a:ext cx="8305800" cy="541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0487" tIns="44450" rIns="90487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173" name="Rectangle 5"/>
          <p:cNvSpPr>
            <a:spLocks noChangeArrowheads="1"/>
          </p:cNvSpPr>
          <p:nvPr/>
        </p:nvSpPr>
        <p:spPr bwMode="auto">
          <a:xfrm>
            <a:off x="260350" y="6629400"/>
            <a:ext cx="4311650" cy="241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0487" tIns="44450" rIns="90487" bIns="44450">
            <a:spAutoFit/>
          </a:bodyPr>
          <a:lstStyle/>
          <a:p>
            <a:pPr>
              <a:defRPr/>
            </a:pPr>
            <a:r>
              <a:rPr lang="en-US" sz="1000">
                <a:latin typeface="Arial Narrow Bold" charset="0"/>
              </a:rPr>
              <a:t>LRT</a:t>
            </a:r>
            <a:r>
              <a:rPr lang="en-US" sz="1000" baseline="0">
                <a:latin typeface="Arial Narrow Bold" charset="0"/>
              </a:rPr>
              <a:t> 2026</a:t>
            </a:r>
            <a:endParaRPr lang="en-US" sz="1000">
              <a:latin typeface="Arial Narrow Bold" charset="0"/>
            </a:endParaRPr>
          </a:p>
        </p:txBody>
      </p:sp>
      <p:sp>
        <p:nvSpPr>
          <p:cNvPr id="7174" name="Rectangle 6"/>
          <p:cNvSpPr>
            <a:spLocks noChangeArrowheads="1"/>
          </p:cNvSpPr>
          <p:nvPr/>
        </p:nvSpPr>
        <p:spPr bwMode="auto">
          <a:xfrm>
            <a:off x="7835900" y="6616700"/>
            <a:ext cx="1084263" cy="241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0487" tIns="44450" rIns="90487" bIns="44450">
            <a:spAutoFit/>
          </a:bodyPr>
          <a:lstStyle/>
          <a:p>
            <a:pPr>
              <a:defRPr/>
            </a:pPr>
            <a:r>
              <a:rPr lang="en-US" sz="1000">
                <a:latin typeface="Arial Narrow Bold" charset="0"/>
              </a:rPr>
              <a:t>Richard Schnee</a:t>
            </a:r>
          </a:p>
        </p:txBody>
      </p:sp>
      <p:sp>
        <p:nvSpPr>
          <p:cNvPr id="7175" name="Line 7"/>
          <p:cNvSpPr>
            <a:spLocks noChangeShapeType="1"/>
          </p:cNvSpPr>
          <p:nvPr/>
        </p:nvSpPr>
        <p:spPr bwMode="auto">
          <a:xfrm flipV="1">
            <a:off x="381000" y="6629400"/>
            <a:ext cx="8458200" cy="0"/>
          </a:xfrm>
          <a:prstGeom prst="line">
            <a:avLst/>
          </a:prstGeom>
          <a:noFill/>
          <a:ln w="127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176" name="Rectangle 8"/>
          <p:cNvSpPr>
            <a:spLocks noChangeArrowheads="1"/>
          </p:cNvSpPr>
          <p:nvPr userDrawn="1"/>
        </p:nvSpPr>
        <p:spPr bwMode="auto">
          <a:xfrm>
            <a:off x="4038600" y="6614344"/>
            <a:ext cx="1143000" cy="243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lIns="90487" tIns="44450" rIns="90487" bIns="44450">
            <a:spAutoFit/>
          </a:bodyPr>
          <a:lstStyle/>
          <a:p>
            <a:pPr>
              <a:defRPr/>
            </a:pPr>
            <a:r>
              <a:rPr lang="en-US" sz="1000">
                <a:latin typeface="Arial Narrow Bold" charset="0"/>
              </a:rPr>
              <a:t>Titanium Rn   p.</a:t>
            </a:r>
            <a:fld id="{2BBA9496-B74D-B34D-9D06-51DD9D5BAECE}" type="slidenum">
              <a:rPr lang="en-US" sz="1000">
                <a:latin typeface="Arial Narrow Bold" charset="0"/>
              </a:rPr>
              <a:pPr>
                <a:defRPr/>
              </a:pPr>
              <a:t>‹#›</a:t>
            </a:fld>
            <a:endParaRPr lang="en-US" sz="1000">
              <a:latin typeface="Arial Narrow Bold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  <p:sldLayoutId id="2147483704" r:id="rId12"/>
    <p:sldLayoutId id="2147483705" r:id="rId13"/>
  </p:sldLayoutIdLst>
  <p:transition spd="med">
    <p:pull dir="d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1"/>
          </a:solidFill>
          <a:latin typeface="+mj-lt"/>
          <a:ea typeface="+mj-ea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1"/>
          </a:solidFill>
          <a:latin typeface="Arial Rounded MT Bold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1"/>
          </a:solidFill>
          <a:latin typeface="Arial Rounded MT Bold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1"/>
          </a:solidFill>
          <a:latin typeface="Arial Rounded MT Bold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1"/>
          </a:solidFill>
          <a:latin typeface="Arial Rounded MT Bold" charset="0"/>
          <a:ea typeface="ＭＳ Ｐゴシック" charset="0"/>
          <a:cs typeface="ＭＳ Ｐゴシック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1"/>
          </a:solidFill>
          <a:latin typeface="Arial Rounded MT Bold" charset="0"/>
          <a:ea typeface="ＭＳ Ｐゴシック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1"/>
          </a:solidFill>
          <a:latin typeface="Arial Rounded MT Bold" charset="0"/>
          <a:ea typeface="ＭＳ Ｐゴシック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1"/>
          </a:solidFill>
          <a:latin typeface="Arial Rounded MT Bold" charset="0"/>
          <a:ea typeface="ＭＳ Ｐゴシック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1"/>
          </a:solidFill>
          <a:latin typeface="Arial Rounded MT Bold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Monotype Sorts" charset="0"/>
        <a:buChar char=""/>
        <a:defRPr sz="2000">
          <a:solidFill>
            <a:schemeClr val="accent2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90000"/>
        <a:buChar char="•"/>
        <a:defRPr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5000"/>
        <a:buChar char="—"/>
        <a:defRPr>
          <a:solidFill>
            <a:schemeClr val="accent2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Char char="–"/>
        <a:defRPr sz="16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Char char="–"/>
        <a:defRPr sz="16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Char char="–"/>
        <a:defRPr sz="16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Char char="–"/>
        <a:defRPr sz="16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Char char="–"/>
        <a:defRPr sz="16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hyperlink" Target="https://arxiv.org/abs/2607.22870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arxiv.org/abs/2410.06054" TargetMode="Externa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7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9.png"/><Relationship Id="rId5" Type="http://schemas.openxmlformats.org/officeDocument/2006/relationships/image" Target="../media/image18.emf"/><Relationship Id="rId4" Type="http://schemas.openxmlformats.org/officeDocument/2006/relationships/oleObject" Target="../embeddings/oleObject1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3" name="Rectangle 3"/>
          <p:cNvSpPr>
            <a:spLocks noChangeArrowheads="1"/>
          </p:cNvSpPr>
          <p:nvPr/>
        </p:nvSpPr>
        <p:spPr bwMode="auto">
          <a:xfrm>
            <a:off x="228600" y="228600"/>
            <a:ext cx="8763000" cy="2057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0487" tIns="44450" rIns="90487" bIns="44450" anchor="b"/>
          <a:lstStyle/>
          <a:p>
            <a:pPr algn="ctr">
              <a:defRPr/>
            </a:pPr>
            <a:r>
              <a:rPr lang="en-US" sz="4400">
                <a:solidFill>
                  <a:schemeClr val="accent1"/>
                </a:solidFill>
                <a:latin typeface="Arial Rounded MT Bold" charset="0"/>
              </a:rPr>
              <a:t>Measurements of Radon Diffusion and Emanation from Titanium</a:t>
            </a:r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6A123794-F178-CB09-D9C5-FF93E7E97247}"/>
              </a:ext>
            </a:extLst>
          </p:cNvPr>
          <p:cNvSpPr txBox="1">
            <a:spLocks/>
          </p:cNvSpPr>
          <p:nvPr/>
        </p:nvSpPr>
        <p:spPr bwMode="auto">
          <a:xfrm>
            <a:off x="1524000" y="2286000"/>
            <a:ext cx="6019800" cy="449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0487" tIns="44450" rIns="90487" bIns="44450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Tx/>
              <a:buNone/>
              <a:defRPr sz="2400">
                <a:solidFill>
                  <a:schemeClr val="tx1"/>
                </a:solidFill>
                <a:latin typeface="+mn-lt"/>
                <a:ea typeface="+mn-ea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Monotype Sorts" charset="0"/>
              <a:buChar char=""/>
              <a:defRPr sz="2000">
                <a:solidFill>
                  <a:schemeClr val="accent2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90000"/>
              <a:buChar char="•"/>
              <a:defRPr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5000"/>
              <a:buChar char="—"/>
              <a:defRPr>
                <a:solidFill>
                  <a:schemeClr val="accent2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16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en-US" sz="2000" kern="0" dirty="0"/>
              <a:t>Richard Schnee</a:t>
            </a:r>
          </a:p>
          <a:p>
            <a:endParaRPr lang="en-US" sz="2000" kern="0" dirty="0"/>
          </a:p>
          <a:p>
            <a:r>
              <a:rPr lang="en-US" sz="2000" kern="0" dirty="0"/>
              <a:t>Rayyan Abdullah, Nicholas Chott, Austin Helgert*, Sagar Sharma Poudel, Alex Reker*, </a:t>
            </a:r>
          </a:p>
          <a:p>
            <a:r>
              <a:rPr lang="en-US" sz="2000" kern="0" dirty="0"/>
              <a:t>Nate Rodenburg*, </a:t>
            </a:r>
            <a:r>
              <a:rPr lang="en-US" sz="2000" kern="0" dirty="0" err="1"/>
              <a:t>Ruccus</a:t>
            </a:r>
            <a:r>
              <a:rPr lang="en-US" sz="2000" kern="0" dirty="0"/>
              <a:t> Schauer*, Joseph Street </a:t>
            </a:r>
          </a:p>
          <a:p>
            <a:endParaRPr lang="en-US" sz="2000" kern="0" dirty="0"/>
          </a:p>
          <a:p>
            <a:endParaRPr lang="en-US" sz="2000" kern="0" dirty="0"/>
          </a:p>
          <a:p>
            <a:r>
              <a:rPr lang="en-US" sz="2000" kern="0" dirty="0"/>
              <a:t>Amy Cottle (UCL), Pawel Majewski (STFC RAL),           Jim Dobson (KCL), </a:t>
            </a:r>
            <a:r>
              <a:rPr lang="en-US" sz="2000" kern="0" dirty="0" err="1"/>
              <a:t>Ferdos</a:t>
            </a:r>
            <a:r>
              <a:rPr lang="en-US" sz="2000" kern="0" dirty="0"/>
              <a:t> </a:t>
            </a:r>
            <a:r>
              <a:rPr lang="en-US" sz="2000" kern="0" dirty="0" err="1"/>
              <a:t>Dasgiri</a:t>
            </a:r>
            <a:r>
              <a:rPr lang="en-US" sz="2000" kern="0" dirty="0"/>
              <a:t> (UCL)</a:t>
            </a:r>
          </a:p>
          <a:p>
            <a:endParaRPr lang="en-US" sz="2000" kern="0" dirty="0"/>
          </a:p>
          <a:p>
            <a:r>
              <a:rPr lang="en-US" sz="2000" kern="0" dirty="0"/>
              <a:t>Low Radioactivity Techniques Workshop 2026</a:t>
            </a:r>
          </a:p>
          <a:p>
            <a:r>
              <a:rPr lang="en-US" sz="2000" kern="0" dirty="0"/>
              <a:t>September 23, 2026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E3C90BC-B20A-6CC4-1F94-2EDB32E9EF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0547" y="4174298"/>
            <a:ext cx="4338484" cy="560474"/>
          </a:xfrm>
          <a:prstGeom prst="rect">
            <a:avLst/>
          </a:prstGeom>
          <a:solidFill>
            <a:sysClr val="window" lastClr="FFFFFF"/>
          </a:solidFill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7D47A31-378D-2DB4-3651-8B8374D2367A}"/>
              </a:ext>
            </a:extLst>
          </p:cNvPr>
          <p:cNvSpPr txBox="1"/>
          <p:nvPr/>
        </p:nvSpPr>
        <p:spPr>
          <a:xfrm>
            <a:off x="7064355" y="6248400"/>
            <a:ext cx="17748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/>
              <a:t>*</a:t>
            </a:r>
            <a:r>
              <a:rPr lang="en-US" sz="1800" i="1"/>
              <a:t>undergraduate</a:t>
            </a:r>
          </a:p>
        </p:txBody>
      </p:sp>
    </p:spTree>
    <p:extLst>
      <p:ext uri="{BB962C8B-B14F-4D97-AF65-F5344CB8AC3E}">
        <p14:creationId xmlns:p14="http://schemas.microsoft.com/office/powerpoint/2010/main" val="3026100754"/>
      </p:ext>
    </p:extLst>
  </p:cSld>
  <p:clrMapOvr>
    <a:masterClrMapping/>
  </p:clrMapOvr>
  <p:transition spd="med">
    <p:pull dir="d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0FB6F2-7ADF-31E0-3A87-472E91D170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Picture 50">
            <a:extLst>
              <a:ext uri="{FF2B5EF4-FFF2-40B4-BE49-F238E27FC236}">
                <a16:creationId xmlns:a16="http://schemas.microsoft.com/office/drawing/2014/main" id="{3800044F-41BA-DBD2-83E0-CD4F94219A7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0885" r="7633"/>
          <a:stretch>
            <a:fillRect/>
          </a:stretch>
        </p:blipFill>
        <p:spPr>
          <a:xfrm>
            <a:off x="5029200" y="914400"/>
            <a:ext cx="3810000" cy="2654788"/>
          </a:xfrm>
          <a:prstGeom prst="rect">
            <a:avLst/>
          </a:prstGeom>
        </p:spPr>
      </p:pic>
      <p:sp>
        <p:nvSpPr>
          <p:cNvPr id="2500610" name="Rectangle 2">
            <a:extLst>
              <a:ext uri="{FF2B5EF4-FFF2-40B4-BE49-F238E27FC236}">
                <a16:creationId xmlns:a16="http://schemas.microsoft.com/office/drawing/2014/main" id="{1407A109-76AB-7251-4A4D-1A96293E81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Impact of Diffusion on Rn Emanation</a:t>
            </a:r>
          </a:p>
        </p:txBody>
      </p:sp>
      <p:sp>
        <p:nvSpPr>
          <p:cNvPr id="2500611" name="Rectangle 3">
            <a:extLst>
              <a:ext uri="{FF2B5EF4-FFF2-40B4-BE49-F238E27FC236}">
                <a16:creationId xmlns:a16="http://schemas.microsoft.com/office/drawing/2014/main" id="{B229914F-EA58-7B80-D35F-B95D6D96BC4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8600" y="838200"/>
            <a:ext cx="4724400" cy="3733801"/>
          </a:xfrm>
        </p:spPr>
        <p:txBody>
          <a:bodyPr/>
          <a:lstStyle/>
          <a:p>
            <a:pPr marL="177800" indent="-177800"/>
            <a:r>
              <a:rPr lang="en-US" sz="2000" dirty="0"/>
              <a:t>Two sources of Rn Emanation</a:t>
            </a:r>
          </a:p>
          <a:p>
            <a:pPr marL="630555" lvl="1">
              <a:buFont typeface="Wingdings" charset="0"/>
              <a:buChar char="§"/>
            </a:pPr>
            <a:r>
              <a:rPr lang="en-US" sz="1800" dirty="0"/>
              <a:t>Diffusion of Rn out of material</a:t>
            </a:r>
            <a:endParaRPr lang="en-US" sz="1800" dirty="0">
              <a:cs typeface="Arial"/>
            </a:endParaRPr>
          </a:p>
          <a:p>
            <a:pPr marL="977900" lvl="2" indent="-233363"/>
            <a:r>
              <a:rPr lang="en-US" sz="1600" dirty="0"/>
              <a:t>Follows Arrhenius relation.</a:t>
            </a:r>
          </a:p>
          <a:p>
            <a:pPr marL="977900" lvl="2" indent="-233363"/>
            <a:r>
              <a:rPr lang="en-US" sz="1600" dirty="0"/>
              <a:t>Often negligible at cryogenic temperatures (~200 K).</a:t>
            </a:r>
          </a:p>
          <a:p>
            <a:pPr marL="577850" lvl="1" indent="-233363">
              <a:buFont typeface="Wingdings" charset="0"/>
              <a:buChar char="§"/>
            </a:pPr>
            <a:r>
              <a:rPr lang="en-US" sz="1800" dirty="0"/>
              <a:t>86-keV Rn recoil from Ra ⍺-decay</a:t>
            </a:r>
            <a:endParaRPr lang="en-US" sz="1800" dirty="0">
              <a:cs typeface="Arial"/>
            </a:endParaRPr>
          </a:p>
          <a:p>
            <a:pPr marL="977900" lvl="2" indent="-233045"/>
            <a:r>
              <a:rPr lang="en-US" sz="1600" dirty="0"/>
              <a:t>Range is ≲ 0.1 </a:t>
            </a:r>
            <a:r>
              <a:rPr lang="en-US" sz="1600" dirty="0" err="1"/>
              <a:t>μm</a:t>
            </a:r>
            <a:r>
              <a:rPr lang="en-US" sz="1600" dirty="0"/>
              <a:t>, so emanates only for surface contamination.</a:t>
            </a:r>
            <a:endParaRPr lang="en-US" sz="1600" dirty="0">
              <a:cs typeface="Arial"/>
            </a:endParaRPr>
          </a:p>
          <a:p>
            <a:pPr marL="977900" lvl="2" indent="-233363"/>
            <a:r>
              <a:rPr lang="en-US" sz="1600" dirty="0"/>
              <a:t>Often dominates, especially for cryogenic temperatures.</a:t>
            </a:r>
          </a:p>
        </p:txBody>
      </p:sp>
      <p:sp>
        <p:nvSpPr>
          <p:cNvPr id="20" name="Rectangle 3">
            <a:extLst>
              <a:ext uri="{FF2B5EF4-FFF2-40B4-BE49-F238E27FC236}">
                <a16:creationId xmlns:a16="http://schemas.microsoft.com/office/drawing/2014/main" id="{2040EB61-3D43-95C1-07FB-EB0FB5AD68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3733800"/>
            <a:ext cx="8490512" cy="457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0487" tIns="44450" rIns="90487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Monotype Sorts" charset="0"/>
              <a:buChar char=""/>
              <a:defRPr sz="2000">
                <a:solidFill>
                  <a:schemeClr val="accent2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90000"/>
              <a:buChar char="•"/>
              <a:defRPr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5000"/>
              <a:buChar char="—"/>
              <a:defRPr>
                <a:solidFill>
                  <a:schemeClr val="accent2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16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177800" indent="-177800"/>
            <a:r>
              <a:rPr lang="en-US" sz="2000" kern="0" dirty="0"/>
              <a:t>Even at room temperature, can measure split between the two sources.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531B0B98-9ECC-2126-BFE6-AC2546858217}"/>
                  </a:ext>
                </a:extLst>
              </p:cNvPr>
              <p:cNvSpPr txBox="1"/>
              <p:nvPr/>
            </p:nvSpPr>
            <p:spPr>
              <a:xfrm>
                <a:off x="6629400" y="1919436"/>
                <a:ext cx="1851340" cy="55855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1600" i="1" kern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sz="1600" i="1" kern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16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en-US" sz="16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func>
                        <m:funcPr>
                          <m:ctrlPr>
                            <a:rPr lang="en-US" sz="1600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600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exp</m:t>
                          </m:r>
                        </m:fName>
                        <m:e>
                          <m:d>
                            <m:dPr>
                              <m:ctrlPr>
                                <a:rPr lang="en-US" sz="1600" i="1" ker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i="1" ker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1600" i="1" ker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sz="1600" i="1" ker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600" i="1" ker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US" sz="1600" b="0" i="1" kern="0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sz="1600" b="0" i="1" kern="0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531B0B98-9ECC-2126-BFE6-AC25468582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29400" y="1919436"/>
                <a:ext cx="1851340" cy="55855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3">
            <a:extLst>
              <a:ext uri="{FF2B5EF4-FFF2-40B4-BE49-F238E27FC236}">
                <a16:creationId xmlns:a16="http://schemas.microsoft.com/office/drawing/2014/main" id="{933DD942-D79C-1FC9-26C3-7DC4698FE0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4114800"/>
            <a:ext cx="6477000" cy="2438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0487" tIns="44450" rIns="90487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Monotype Sorts" charset="0"/>
              <a:buChar char=""/>
              <a:defRPr sz="2000">
                <a:solidFill>
                  <a:schemeClr val="accent2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90000"/>
              <a:buChar char="•"/>
              <a:defRPr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5000"/>
              <a:buChar char="—"/>
              <a:defRPr>
                <a:solidFill>
                  <a:schemeClr val="accent2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16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630555" lvl="1">
              <a:buFont typeface="Wingdings" charset="0"/>
              <a:buChar char="§"/>
            </a:pPr>
            <a:r>
              <a:rPr lang="en-US" sz="1800" kern="0" dirty="0"/>
              <a:t>Emanation into atmospheric-pressure gas collects both.</a:t>
            </a:r>
            <a:endParaRPr lang="en-US" dirty="0"/>
          </a:p>
          <a:p>
            <a:pPr marL="977900" lvl="2" indent="-233045"/>
            <a:r>
              <a:rPr lang="en-US" sz="1800" kern="0" dirty="0"/>
              <a:t>Recoil range in gas ~100 </a:t>
            </a:r>
            <a:r>
              <a:rPr lang="en-US" sz="1800" dirty="0" err="1"/>
              <a:t>μm</a:t>
            </a:r>
            <a:r>
              <a:rPr lang="en-US" sz="1800" dirty="0"/>
              <a:t>, so ~all stop in gas (for smooth surface).</a:t>
            </a:r>
          </a:p>
          <a:p>
            <a:pPr marL="577850" lvl="1" indent="-233363">
              <a:buFont typeface="Wingdings" charset="0"/>
              <a:buChar char="§"/>
            </a:pPr>
            <a:r>
              <a:rPr lang="en-US" sz="1800" kern="0" dirty="0"/>
              <a:t>Emanation into 100-mTorr gas collects ~only emanation from diffusion.</a:t>
            </a:r>
          </a:p>
          <a:p>
            <a:pPr marL="977900" lvl="2" indent="-233363"/>
            <a:r>
              <a:rPr lang="en-US" sz="1800" kern="0" dirty="0"/>
              <a:t>Recoil range in gas ~7 m, </a:t>
            </a:r>
            <a:r>
              <a:rPr lang="en-US" sz="1800" dirty="0"/>
              <a:t>so ~all recoil-induced emanating atoms implant into another surface.</a:t>
            </a:r>
          </a:p>
          <a:p>
            <a:pPr marL="1435100" lvl="3" indent="-233363"/>
            <a:r>
              <a:rPr lang="en-US" sz="1800" dirty="0"/>
              <a:t>Rn from recoil not collected.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9624942-CD34-1FF4-104D-6EE2D209C608}"/>
              </a:ext>
            </a:extLst>
          </p:cNvPr>
          <p:cNvSpPr/>
          <p:nvPr/>
        </p:nvSpPr>
        <p:spPr bwMode="auto">
          <a:xfrm>
            <a:off x="6705600" y="4190999"/>
            <a:ext cx="2286000" cy="9525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9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DAD68FA-550C-54E2-000B-1E1A45811317}"/>
              </a:ext>
            </a:extLst>
          </p:cNvPr>
          <p:cNvSpPr/>
          <p:nvPr/>
        </p:nvSpPr>
        <p:spPr bwMode="auto">
          <a:xfrm>
            <a:off x="6705600" y="5257799"/>
            <a:ext cx="2286000" cy="9525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9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3D84AF9-EA6F-5AB9-8B87-4E17AB3D16AF}"/>
              </a:ext>
            </a:extLst>
          </p:cNvPr>
          <p:cNvSpPr/>
          <p:nvPr/>
        </p:nvSpPr>
        <p:spPr bwMode="auto">
          <a:xfrm>
            <a:off x="6705600" y="4419597"/>
            <a:ext cx="2286000" cy="60960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9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311E630-44E8-BA70-6B3B-5C70F47FA774}"/>
              </a:ext>
            </a:extLst>
          </p:cNvPr>
          <p:cNvSpPr/>
          <p:nvPr/>
        </p:nvSpPr>
        <p:spPr bwMode="auto">
          <a:xfrm>
            <a:off x="6705600" y="5486397"/>
            <a:ext cx="2286000" cy="60960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9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72AE1F01-4131-98ED-9F74-48965E244C75}"/>
              </a:ext>
            </a:extLst>
          </p:cNvPr>
          <p:cNvSpPr/>
          <p:nvPr/>
        </p:nvSpPr>
        <p:spPr bwMode="auto">
          <a:xfrm>
            <a:off x="6859644" y="5295900"/>
            <a:ext cx="76200" cy="76199"/>
          </a:xfrm>
          <a:prstGeom prst="ellipse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9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AA62C8E8-57C2-DB90-7A3C-5310072131F9}"/>
              </a:ext>
            </a:extLst>
          </p:cNvPr>
          <p:cNvSpPr/>
          <p:nvPr/>
        </p:nvSpPr>
        <p:spPr bwMode="auto">
          <a:xfrm>
            <a:off x="7012044" y="5410200"/>
            <a:ext cx="76200" cy="76199"/>
          </a:xfrm>
          <a:prstGeom prst="ellipse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9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3ED78E25-BA6B-7629-339B-EA50F88B0F78}"/>
              </a:ext>
            </a:extLst>
          </p:cNvPr>
          <p:cNvSpPr/>
          <p:nvPr/>
        </p:nvSpPr>
        <p:spPr bwMode="auto">
          <a:xfrm>
            <a:off x="8168959" y="5410200"/>
            <a:ext cx="76200" cy="76199"/>
          </a:xfrm>
          <a:prstGeom prst="ellipse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9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1A3D0CDF-BC33-9674-CE7A-EE6B2117EEA4}"/>
              </a:ext>
            </a:extLst>
          </p:cNvPr>
          <p:cNvSpPr/>
          <p:nvPr/>
        </p:nvSpPr>
        <p:spPr bwMode="auto">
          <a:xfrm>
            <a:off x="7772400" y="5257800"/>
            <a:ext cx="76200" cy="76199"/>
          </a:xfrm>
          <a:prstGeom prst="ellipse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9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8C9AEA48-312F-9DA0-1D82-B3B5FF5B80BD}"/>
              </a:ext>
            </a:extLst>
          </p:cNvPr>
          <p:cNvCxnSpPr>
            <a:cxnSpLocks/>
          </p:cNvCxnSpPr>
          <p:nvPr/>
        </p:nvCxnSpPr>
        <p:spPr bwMode="auto">
          <a:xfrm>
            <a:off x="7062115" y="5486397"/>
            <a:ext cx="151666" cy="64770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B0E02FF0-6824-9E23-2DB1-E686A9DEF7C8}"/>
              </a:ext>
            </a:extLst>
          </p:cNvPr>
          <p:cNvCxnSpPr>
            <a:cxnSpLocks/>
          </p:cNvCxnSpPr>
          <p:nvPr/>
        </p:nvCxnSpPr>
        <p:spPr bwMode="auto">
          <a:xfrm flipH="1">
            <a:off x="8123020" y="5486400"/>
            <a:ext cx="82581" cy="6477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2" name="Freeform 21">
            <a:extLst>
              <a:ext uri="{FF2B5EF4-FFF2-40B4-BE49-F238E27FC236}">
                <a16:creationId xmlns:a16="http://schemas.microsoft.com/office/drawing/2014/main" id="{D6DB85CB-4275-F89A-4834-21ED9E4F583B}"/>
              </a:ext>
            </a:extLst>
          </p:cNvPr>
          <p:cNvSpPr/>
          <p:nvPr/>
        </p:nvSpPr>
        <p:spPr bwMode="auto">
          <a:xfrm>
            <a:off x="6787539" y="5382567"/>
            <a:ext cx="112275" cy="422031"/>
          </a:xfrm>
          <a:custGeom>
            <a:avLst/>
            <a:gdLst>
              <a:gd name="csX0" fmla="*/ 110654 w 112275"/>
              <a:gd name="csY0" fmla="*/ 0 h 422031"/>
              <a:gd name="csX1" fmla="*/ 105630 w 112275"/>
              <a:gd name="csY1" fmla="*/ 55266 h 422031"/>
              <a:gd name="csX2" fmla="*/ 55388 w 112275"/>
              <a:gd name="csY2" fmla="*/ 40193 h 422031"/>
              <a:gd name="csX3" fmla="*/ 40316 w 112275"/>
              <a:gd name="csY3" fmla="*/ 35169 h 422031"/>
              <a:gd name="csX4" fmla="*/ 30268 w 112275"/>
              <a:gd name="csY4" fmla="*/ 20097 h 422031"/>
              <a:gd name="csX5" fmla="*/ 25243 w 112275"/>
              <a:gd name="csY5" fmla="*/ 5024 h 422031"/>
              <a:gd name="csX6" fmla="*/ 10171 w 112275"/>
              <a:gd name="csY6" fmla="*/ 10048 h 422031"/>
              <a:gd name="csX7" fmla="*/ 123 w 112275"/>
              <a:gd name="csY7" fmla="*/ 25121 h 422031"/>
              <a:gd name="csX8" fmla="*/ 15195 w 112275"/>
              <a:gd name="csY8" fmla="*/ 50242 h 422031"/>
              <a:gd name="csX9" fmla="*/ 45340 w 112275"/>
              <a:gd name="csY9" fmla="*/ 60290 h 422031"/>
              <a:gd name="csX10" fmla="*/ 95582 w 112275"/>
              <a:gd name="csY10" fmla="*/ 70338 h 422031"/>
              <a:gd name="csX11" fmla="*/ 90558 w 112275"/>
              <a:gd name="csY11" fmla="*/ 90435 h 422031"/>
              <a:gd name="csX12" fmla="*/ 45340 w 112275"/>
              <a:gd name="csY12" fmla="*/ 80387 h 422031"/>
              <a:gd name="csX13" fmla="*/ 30268 w 112275"/>
              <a:gd name="csY13" fmla="*/ 125604 h 422031"/>
              <a:gd name="csX14" fmla="*/ 25243 w 112275"/>
              <a:gd name="csY14" fmla="*/ 140677 h 422031"/>
              <a:gd name="csX15" fmla="*/ 50364 w 112275"/>
              <a:gd name="csY15" fmla="*/ 160774 h 422031"/>
              <a:gd name="csX16" fmla="*/ 60413 w 112275"/>
              <a:gd name="csY16" fmla="*/ 190919 h 422031"/>
              <a:gd name="csX17" fmla="*/ 35292 w 112275"/>
              <a:gd name="csY17" fmla="*/ 211015 h 422031"/>
              <a:gd name="csX18" fmla="*/ 25243 w 112275"/>
              <a:gd name="csY18" fmla="*/ 221064 h 422031"/>
              <a:gd name="csX19" fmla="*/ 20219 w 112275"/>
              <a:gd name="csY19" fmla="*/ 236136 h 422031"/>
              <a:gd name="csX20" fmla="*/ 45340 w 112275"/>
              <a:gd name="csY20" fmla="*/ 256233 h 422031"/>
              <a:gd name="csX21" fmla="*/ 60413 w 112275"/>
              <a:gd name="csY21" fmla="*/ 266281 h 422031"/>
              <a:gd name="csX22" fmla="*/ 85534 w 112275"/>
              <a:gd name="csY22" fmla="*/ 301451 h 422031"/>
              <a:gd name="csX23" fmla="*/ 80509 w 112275"/>
              <a:gd name="csY23" fmla="*/ 336620 h 422031"/>
              <a:gd name="csX24" fmla="*/ 55388 w 112275"/>
              <a:gd name="csY24" fmla="*/ 361741 h 422031"/>
              <a:gd name="csX25" fmla="*/ 50364 w 112275"/>
              <a:gd name="csY25" fmla="*/ 376813 h 422031"/>
              <a:gd name="csX26" fmla="*/ 65437 w 112275"/>
              <a:gd name="csY26" fmla="*/ 411982 h 422031"/>
              <a:gd name="csX27" fmla="*/ 85534 w 112275"/>
              <a:gd name="csY27" fmla="*/ 422031 h 42203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</a:cxnLst>
            <a:rect l="l" t="t" r="r" b="b"/>
            <a:pathLst>
              <a:path w="112275" h="422031">
                <a:moveTo>
                  <a:pt x="110654" y="0"/>
                </a:moveTo>
                <a:cubicBezTo>
                  <a:pt x="108979" y="18422"/>
                  <a:pt x="118004" y="41516"/>
                  <a:pt x="105630" y="55266"/>
                </a:cubicBezTo>
                <a:cubicBezTo>
                  <a:pt x="80111" y="83620"/>
                  <a:pt x="68187" y="47872"/>
                  <a:pt x="55388" y="40193"/>
                </a:cubicBezTo>
                <a:cubicBezTo>
                  <a:pt x="50847" y="37468"/>
                  <a:pt x="45340" y="36844"/>
                  <a:pt x="40316" y="35169"/>
                </a:cubicBezTo>
                <a:cubicBezTo>
                  <a:pt x="36967" y="30145"/>
                  <a:pt x="32968" y="25498"/>
                  <a:pt x="30268" y="20097"/>
                </a:cubicBezTo>
                <a:cubicBezTo>
                  <a:pt x="27899" y="15360"/>
                  <a:pt x="29980" y="7393"/>
                  <a:pt x="25243" y="5024"/>
                </a:cubicBezTo>
                <a:cubicBezTo>
                  <a:pt x="20506" y="2656"/>
                  <a:pt x="15195" y="8373"/>
                  <a:pt x="10171" y="10048"/>
                </a:cubicBezTo>
                <a:cubicBezTo>
                  <a:pt x="6822" y="15072"/>
                  <a:pt x="1116" y="19165"/>
                  <a:pt x="123" y="25121"/>
                </a:cubicBezTo>
                <a:cubicBezTo>
                  <a:pt x="-1199" y="33054"/>
                  <a:pt x="8419" y="46854"/>
                  <a:pt x="15195" y="50242"/>
                </a:cubicBezTo>
                <a:cubicBezTo>
                  <a:pt x="24669" y="54979"/>
                  <a:pt x="35292" y="56941"/>
                  <a:pt x="45340" y="60290"/>
                </a:cubicBezTo>
                <a:cubicBezTo>
                  <a:pt x="71646" y="69058"/>
                  <a:pt x="55172" y="64565"/>
                  <a:pt x="95582" y="70338"/>
                </a:cubicBezTo>
                <a:cubicBezTo>
                  <a:pt x="93907" y="77037"/>
                  <a:pt x="96905" y="87715"/>
                  <a:pt x="90558" y="90435"/>
                </a:cubicBezTo>
                <a:cubicBezTo>
                  <a:pt x="82822" y="93751"/>
                  <a:pt x="55711" y="83844"/>
                  <a:pt x="45340" y="80387"/>
                </a:cubicBezTo>
                <a:lnTo>
                  <a:pt x="30268" y="125604"/>
                </a:lnTo>
                <a:lnTo>
                  <a:pt x="25243" y="140677"/>
                </a:lnTo>
                <a:cubicBezTo>
                  <a:pt x="30571" y="144229"/>
                  <a:pt x="46783" y="153612"/>
                  <a:pt x="50364" y="160774"/>
                </a:cubicBezTo>
                <a:cubicBezTo>
                  <a:pt x="55101" y="170248"/>
                  <a:pt x="60413" y="190919"/>
                  <a:pt x="60413" y="190919"/>
                </a:cubicBezTo>
                <a:cubicBezTo>
                  <a:pt x="36144" y="215185"/>
                  <a:pt x="66988" y="185658"/>
                  <a:pt x="35292" y="211015"/>
                </a:cubicBezTo>
                <a:cubicBezTo>
                  <a:pt x="31593" y="213974"/>
                  <a:pt x="28593" y="217714"/>
                  <a:pt x="25243" y="221064"/>
                </a:cubicBezTo>
                <a:cubicBezTo>
                  <a:pt x="23568" y="226088"/>
                  <a:pt x="19348" y="230912"/>
                  <a:pt x="20219" y="236136"/>
                </a:cubicBezTo>
                <a:cubicBezTo>
                  <a:pt x="23299" y="254615"/>
                  <a:pt x="33227" y="250177"/>
                  <a:pt x="45340" y="256233"/>
                </a:cubicBezTo>
                <a:cubicBezTo>
                  <a:pt x="50741" y="258933"/>
                  <a:pt x="55389" y="262932"/>
                  <a:pt x="60413" y="266281"/>
                </a:cubicBezTo>
                <a:cubicBezTo>
                  <a:pt x="72136" y="301450"/>
                  <a:pt x="60413" y="293076"/>
                  <a:pt x="85534" y="301451"/>
                </a:cubicBezTo>
                <a:cubicBezTo>
                  <a:pt x="91463" y="319239"/>
                  <a:pt x="94996" y="317994"/>
                  <a:pt x="80509" y="336620"/>
                </a:cubicBezTo>
                <a:cubicBezTo>
                  <a:pt x="73239" y="345968"/>
                  <a:pt x="55388" y="361741"/>
                  <a:pt x="55388" y="361741"/>
                </a:cubicBezTo>
                <a:cubicBezTo>
                  <a:pt x="53713" y="366765"/>
                  <a:pt x="50364" y="371517"/>
                  <a:pt x="50364" y="376813"/>
                </a:cubicBezTo>
                <a:cubicBezTo>
                  <a:pt x="50364" y="391410"/>
                  <a:pt x="52652" y="404311"/>
                  <a:pt x="65437" y="411982"/>
                </a:cubicBezTo>
                <a:cubicBezTo>
                  <a:pt x="94306" y="429304"/>
                  <a:pt x="71598" y="408098"/>
                  <a:pt x="85534" y="422031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9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3" name="Freeform 22">
            <a:extLst>
              <a:ext uri="{FF2B5EF4-FFF2-40B4-BE49-F238E27FC236}">
                <a16:creationId xmlns:a16="http://schemas.microsoft.com/office/drawing/2014/main" id="{94A66E66-6DBC-A988-6E3B-B35A0D9FECBA}"/>
              </a:ext>
            </a:extLst>
          </p:cNvPr>
          <p:cNvSpPr/>
          <p:nvPr/>
        </p:nvSpPr>
        <p:spPr bwMode="auto">
          <a:xfrm>
            <a:off x="7767259" y="5302180"/>
            <a:ext cx="241277" cy="577780"/>
          </a:xfrm>
          <a:custGeom>
            <a:avLst/>
            <a:gdLst>
              <a:gd name="csX0" fmla="*/ 60407 w 241277"/>
              <a:gd name="csY0" fmla="*/ 35169 h 577780"/>
              <a:gd name="csX1" fmla="*/ 95576 w 241277"/>
              <a:gd name="csY1" fmla="*/ 45218 h 577780"/>
              <a:gd name="csX2" fmla="*/ 110649 w 241277"/>
              <a:gd name="csY2" fmla="*/ 50242 h 577780"/>
              <a:gd name="csX3" fmla="*/ 125721 w 241277"/>
              <a:gd name="csY3" fmla="*/ 45218 h 577780"/>
              <a:gd name="csX4" fmla="*/ 140794 w 241277"/>
              <a:gd name="csY4" fmla="*/ 5024 h 577780"/>
              <a:gd name="csX5" fmla="*/ 155866 w 241277"/>
              <a:gd name="csY5" fmla="*/ 0 h 577780"/>
              <a:gd name="csX6" fmla="*/ 170939 w 241277"/>
              <a:gd name="csY6" fmla="*/ 25121 h 577780"/>
              <a:gd name="csX7" fmla="*/ 196060 w 241277"/>
              <a:gd name="csY7" fmla="*/ 20097 h 577780"/>
              <a:gd name="csX8" fmla="*/ 236253 w 241277"/>
              <a:gd name="csY8" fmla="*/ 25121 h 577780"/>
              <a:gd name="csX9" fmla="*/ 241277 w 241277"/>
              <a:gd name="csY9" fmla="*/ 40194 h 577780"/>
              <a:gd name="csX10" fmla="*/ 236253 w 241277"/>
              <a:gd name="csY10" fmla="*/ 80387 h 577780"/>
              <a:gd name="csX11" fmla="*/ 191036 w 241277"/>
              <a:gd name="csY11" fmla="*/ 75363 h 577780"/>
              <a:gd name="csX12" fmla="*/ 160890 w 241277"/>
              <a:gd name="csY12" fmla="*/ 65315 h 577780"/>
              <a:gd name="csX13" fmla="*/ 135770 w 241277"/>
              <a:gd name="csY13" fmla="*/ 70339 h 577780"/>
              <a:gd name="csX14" fmla="*/ 110649 w 241277"/>
              <a:gd name="csY14" fmla="*/ 95460 h 577780"/>
              <a:gd name="csX15" fmla="*/ 95576 w 241277"/>
              <a:gd name="csY15" fmla="*/ 100484 h 577780"/>
              <a:gd name="csX16" fmla="*/ 65431 w 241277"/>
              <a:gd name="csY16" fmla="*/ 95460 h 577780"/>
              <a:gd name="csX17" fmla="*/ 50359 w 241277"/>
              <a:gd name="csY17" fmla="*/ 90435 h 577780"/>
              <a:gd name="csX18" fmla="*/ 5141 w 241277"/>
              <a:gd name="csY18" fmla="*/ 85411 h 577780"/>
              <a:gd name="csX19" fmla="*/ 117 w 241277"/>
              <a:gd name="csY19" fmla="*/ 100484 h 577780"/>
              <a:gd name="csX20" fmla="*/ 20214 w 241277"/>
              <a:gd name="csY20" fmla="*/ 125605 h 577780"/>
              <a:gd name="csX21" fmla="*/ 35286 w 241277"/>
              <a:gd name="csY21" fmla="*/ 130629 h 577780"/>
              <a:gd name="csX22" fmla="*/ 50359 w 241277"/>
              <a:gd name="csY22" fmla="*/ 140677 h 577780"/>
              <a:gd name="csX23" fmla="*/ 45334 w 241277"/>
              <a:gd name="csY23" fmla="*/ 155750 h 577780"/>
              <a:gd name="csX24" fmla="*/ 35286 w 241277"/>
              <a:gd name="csY24" fmla="*/ 185895 h 577780"/>
              <a:gd name="csX25" fmla="*/ 65431 w 241277"/>
              <a:gd name="csY25" fmla="*/ 205991 h 577780"/>
              <a:gd name="csX26" fmla="*/ 50359 w 241277"/>
              <a:gd name="csY26" fmla="*/ 241161 h 577780"/>
              <a:gd name="csX27" fmla="*/ 35286 w 241277"/>
              <a:gd name="csY27" fmla="*/ 266282 h 577780"/>
              <a:gd name="csX28" fmla="*/ 40310 w 241277"/>
              <a:gd name="csY28" fmla="*/ 296427 h 577780"/>
              <a:gd name="csX29" fmla="*/ 50359 w 241277"/>
              <a:gd name="csY29" fmla="*/ 306475 h 577780"/>
              <a:gd name="csX30" fmla="*/ 70455 w 241277"/>
              <a:gd name="csY30" fmla="*/ 331596 h 577780"/>
              <a:gd name="csX31" fmla="*/ 75479 w 241277"/>
              <a:gd name="csY31" fmla="*/ 346668 h 577780"/>
              <a:gd name="csX32" fmla="*/ 60407 w 241277"/>
              <a:gd name="csY32" fmla="*/ 381838 h 577780"/>
              <a:gd name="csX33" fmla="*/ 50359 w 241277"/>
              <a:gd name="csY33" fmla="*/ 401934 h 577780"/>
              <a:gd name="csX34" fmla="*/ 45334 w 241277"/>
              <a:gd name="csY34" fmla="*/ 467249 h 577780"/>
              <a:gd name="csX35" fmla="*/ 30262 w 241277"/>
              <a:gd name="csY35" fmla="*/ 477297 h 577780"/>
              <a:gd name="csX36" fmla="*/ 25238 w 241277"/>
              <a:gd name="csY36" fmla="*/ 492369 h 577780"/>
              <a:gd name="csX37" fmla="*/ 50359 w 241277"/>
              <a:gd name="csY37" fmla="*/ 512466 h 577780"/>
              <a:gd name="csX38" fmla="*/ 60407 w 241277"/>
              <a:gd name="csY38" fmla="*/ 522515 h 577780"/>
              <a:gd name="csX39" fmla="*/ 75479 w 241277"/>
              <a:gd name="csY39" fmla="*/ 527539 h 577780"/>
              <a:gd name="csX40" fmla="*/ 100600 w 241277"/>
              <a:gd name="csY40" fmla="*/ 547635 h 577780"/>
              <a:gd name="csX41" fmla="*/ 125721 w 241277"/>
              <a:gd name="csY41" fmla="*/ 567732 h 577780"/>
              <a:gd name="csX42" fmla="*/ 155866 w 241277"/>
              <a:gd name="csY42" fmla="*/ 577780 h 5777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</a:cxnLst>
            <a:rect l="l" t="t" r="r" b="b"/>
            <a:pathLst>
              <a:path w="241277" h="577780">
                <a:moveTo>
                  <a:pt x="60407" y="35169"/>
                </a:moveTo>
                <a:lnTo>
                  <a:pt x="95576" y="45218"/>
                </a:lnTo>
                <a:cubicBezTo>
                  <a:pt x="100649" y="46740"/>
                  <a:pt x="105353" y="50242"/>
                  <a:pt x="110649" y="50242"/>
                </a:cubicBezTo>
                <a:cubicBezTo>
                  <a:pt x="115945" y="50242"/>
                  <a:pt x="120697" y="46893"/>
                  <a:pt x="125721" y="45218"/>
                </a:cubicBezTo>
                <a:cubicBezTo>
                  <a:pt x="128776" y="26888"/>
                  <a:pt x="124820" y="14609"/>
                  <a:pt x="140794" y="5024"/>
                </a:cubicBezTo>
                <a:cubicBezTo>
                  <a:pt x="145335" y="2299"/>
                  <a:pt x="150842" y="1675"/>
                  <a:pt x="155866" y="0"/>
                </a:cubicBezTo>
                <a:cubicBezTo>
                  <a:pt x="157762" y="5688"/>
                  <a:pt x="161282" y="23742"/>
                  <a:pt x="170939" y="25121"/>
                </a:cubicBezTo>
                <a:cubicBezTo>
                  <a:pt x="179393" y="26329"/>
                  <a:pt x="187686" y="21772"/>
                  <a:pt x="196060" y="20097"/>
                </a:cubicBezTo>
                <a:cubicBezTo>
                  <a:pt x="209458" y="21772"/>
                  <a:pt x="223915" y="19637"/>
                  <a:pt x="236253" y="25121"/>
                </a:cubicBezTo>
                <a:cubicBezTo>
                  <a:pt x="241093" y="27272"/>
                  <a:pt x="241277" y="34898"/>
                  <a:pt x="241277" y="40194"/>
                </a:cubicBezTo>
                <a:cubicBezTo>
                  <a:pt x="241277" y="53696"/>
                  <a:pt x="237928" y="66989"/>
                  <a:pt x="236253" y="80387"/>
                </a:cubicBezTo>
                <a:cubicBezTo>
                  <a:pt x="221181" y="78712"/>
                  <a:pt x="205907" y="78337"/>
                  <a:pt x="191036" y="75363"/>
                </a:cubicBezTo>
                <a:cubicBezTo>
                  <a:pt x="180650" y="73286"/>
                  <a:pt x="160890" y="65315"/>
                  <a:pt x="160890" y="65315"/>
                </a:cubicBezTo>
                <a:cubicBezTo>
                  <a:pt x="152517" y="66990"/>
                  <a:pt x="143765" y="67341"/>
                  <a:pt x="135770" y="70339"/>
                </a:cubicBezTo>
                <a:cubicBezTo>
                  <a:pt x="107395" y="80980"/>
                  <a:pt x="132324" y="78119"/>
                  <a:pt x="110649" y="95460"/>
                </a:cubicBezTo>
                <a:cubicBezTo>
                  <a:pt x="106513" y="98768"/>
                  <a:pt x="100600" y="98809"/>
                  <a:pt x="95576" y="100484"/>
                </a:cubicBezTo>
                <a:cubicBezTo>
                  <a:pt x="85528" y="98809"/>
                  <a:pt x="75375" y="97670"/>
                  <a:pt x="65431" y="95460"/>
                </a:cubicBezTo>
                <a:cubicBezTo>
                  <a:pt x="60261" y="94311"/>
                  <a:pt x="55583" y="91306"/>
                  <a:pt x="50359" y="90435"/>
                </a:cubicBezTo>
                <a:cubicBezTo>
                  <a:pt x="35400" y="87942"/>
                  <a:pt x="20214" y="87086"/>
                  <a:pt x="5141" y="85411"/>
                </a:cubicBezTo>
                <a:cubicBezTo>
                  <a:pt x="3466" y="90435"/>
                  <a:pt x="-754" y="95260"/>
                  <a:pt x="117" y="100484"/>
                </a:cubicBezTo>
                <a:cubicBezTo>
                  <a:pt x="878" y="105048"/>
                  <a:pt x="15243" y="122622"/>
                  <a:pt x="20214" y="125605"/>
                </a:cubicBezTo>
                <a:cubicBezTo>
                  <a:pt x="24755" y="128330"/>
                  <a:pt x="30549" y="128261"/>
                  <a:pt x="35286" y="130629"/>
                </a:cubicBezTo>
                <a:cubicBezTo>
                  <a:pt x="40687" y="133329"/>
                  <a:pt x="45335" y="137328"/>
                  <a:pt x="50359" y="140677"/>
                </a:cubicBezTo>
                <a:cubicBezTo>
                  <a:pt x="48684" y="145701"/>
                  <a:pt x="49079" y="152005"/>
                  <a:pt x="45334" y="155750"/>
                </a:cubicBezTo>
                <a:cubicBezTo>
                  <a:pt x="35029" y="166055"/>
                  <a:pt x="8472" y="151421"/>
                  <a:pt x="35286" y="185895"/>
                </a:cubicBezTo>
                <a:cubicBezTo>
                  <a:pt x="42700" y="195428"/>
                  <a:pt x="65431" y="205991"/>
                  <a:pt x="65431" y="205991"/>
                </a:cubicBezTo>
                <a:cubicBezTo>
                  <a:pt x="53680" y="264749"/>
                  <a:pt x="69661" y="208991"/>
                  <a:pt x="50359" y="241161"/>
                </a:cubicBezTo>
                <a:cubicBezTo>
                  <a:pt x="30792" y="273772"/>
                  <a:pt x="60746" y="240820"/>
                  <a:pt x="35286" y="266282"/>
                </a:cubicBezTo>
                <a:cubicBezTo>
                  <a:pt x="36961" y="276330"/>
                  <a:pt x="36733" y="286889"/>
                  <a:pt x="40310" y="296427"/>
                </a:cubicBezTo>
                <a:cubicBezTo>
                  <a:pt x="41973" y="300862"/>
                  <a:pt x="47400" y="302776"/>
                  <a:pt x="50359" y="306475"/>
                </a:cubicBezTo>
                <a:cubicBezTo>
                  <a:pt x="75721" y="338177"/>
                  <a:pt x="46185" y="307323"/>
                  <a:pt x="70455" y="331596"/>
                </a:cubicBezTo>
                <a:cubicBezTo>
                  <a:pt x="72130" y="336620"/>
                  <a:pt x="75479" y="341372"/>
                  <a:pt x="75479" y="346668"/>
                </a:cubicBezTo>
                <a:cubicBezTo>
                  <a:pt x="75479" y="382002"/>
                  <a:pt x="73191" y="362662"/>
                  <a:pt x="60407" y="381838"/>
                </a:cubicBezTo>
                <a:cubicBezTo>
                  <a:pt x="56253" y="388070"/>
                  <a:pt x="53708" y="395235"/>
                  <a:pt x="50359" y="401934"/>
                </a:cubicBezTo>
                <a:cubicBezTo>
                  <a:pt x="48684" y="423706"/>
                  <a:pt x="50960" y="446150"/>
                  <a:pt x="45334" y="467249"/>
                </a:cubicBezTo>
                <a:cubicBezTo>
                  <a:pt x="43778" y="473083"/>
                  <a:pt x="34034" y="472582"/>
                  <a:pt x="30262" y="477297"/>
                </a:cubicBezTo>
                <a:cubicBezTo>
                  <a:pt x="26954" y="481432"/>
                  <a:pt x="26913" y="487345"/>
                  <a:pt x="25238" y="492369"/>
                </a:cubicBezTo>
                <a:cubicBezTo>
                  <a:pt x="49499" y="516632"/>
                  <a:pt x="18669" y="487114"/>
                  <a:pt x="50359" y="512466"/>
                </a:cubicBezTo>
                <a:cubicBezTo>
                  <a:pt x="54058" y="515425"/>
                  <a:pt x="56345" y="520078"/>
                  <a:pt x="60407" y="522515"/>
                </a:cubicBezTo>
                <a:cubicBezTo>
                  <a:pt x="64948" y="525240"/>
                  <a:pt x="70455" y="525864"/>
                  <a:pt x="75479" y="527539"/>
                </a:cubicBezTo>
                <a:cubicBezTo>
                  <a:pt x="99748" y="551805"/>
                  <a:pt x="68904" y="522278"/>
                  <a:pt x="100600" y="547635"/>
                </a:cubicBezTo>
                <a:cubicBezTo>
                  <a:pt x="113649" y="558074"/>
                  <a:pt x="108326" y="560001"/>
                  <a:pt x="125721" y="567732"/>
                </a:cubicBezTo>
                <a:cubicBezTo>
                  <a:pt x="135400" y="572034"/>
                  <a:pt x="155866" y="577780"/>
                  <a:pt x="155866" y="577780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9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1F688A39-6237-7A51-A772-0D29ED5395E6}"/>
              </a:ext>
            </a:extLst>
          </p:cNvPr>
          <p:cNvSpPr/>
          <p:nvPr/>
        </p:nvSpPr>
        <p:spPr bwMode="auto">
          <a:xfrm>
            <a:off x="6858000" y="5791201"/>
            <a:ext cx="76200" cy="76199"/>
          </a:xfrm>
          <a:prstGeom prst="ellipse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9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64CD1057-6B62-910F-6C2B-B44447124522}"/>
              </a:ext>
            </a:extLst>
          </p:cNvPr>
          <p:cNvSpPr/>
          <p:nvPr/>
        </p:nvSpPr>
        <p:spPr bwMode="auto">
          <a:xfrm>
            <a:off x="7924800" y="5867401"/>
            <a:ext cx="76200" cy="76199"/>
          </a:xfrm>
          <a:prstGeom prst="ellipse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9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92BE5B8B-959F-F1CF-40E9-0D8FBAD87460}"/>
              </a:ext>
            </a:extLst>
          </p:cNvPr>
          <p:cNvSpPr/>
          <p:nvPr/>
        </p:nvSpPr>
        <p:spPr bwMode="auto">
          <a:xfrm>
            <a:off x="6853905" y="4229100"/>
            <a:ext cx="76200" cy="76199"/>
          </a:xfrm>
          <a:prstGeom prst="ellipse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9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57778464-7C37-74B7-630A-8947B8746FA0}"/>
              </a:ext>
            </a:extLst>
          </p:cNvPr>
          <p:cNvSpPr/>
          <p:nvPr/>
        </p:nvSpPr>
        <p:spPr bwMode="auto">
          <a:xfrm>
            <a:off x="7006305" y="4343400"/>
            <a:ext cx="76200" cy="76199"/>
          </a:xfrm>
          <a:prstGeom prst="ellipse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9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81E79F81-8ACF-5D7C-7312-5823281587FD}"/>
              </a:ext>
            </a:extLst>
          </p:cNvPr>
          <p:cNvSpPr/>
          <p:nvPr/>
        </p:nvSpPr>
        <p:spPr bwMode="auto">
          <a:xfrm>
            <a:off x="8163220" y="4343400"/>
            <a:ext cx="76200" cy="76199"/>
          </a:xfrm>
          <a:prstGeom prst="ellipse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9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DCD8D5B7-DC0B-9460-B96A-66D4F1A1AF80}"/>
              </a:ext>
            </a:extLst>
          </p:cNvPr>
          <p:cNvSpPr/>
          <p:nvPr/>
        </p:nvSpPr>
        <p:spPr bwMode="auto">
          <a:xfrm>
            <a:off x="7766661" y="4191000"/>
            <a:ext cx="76200" cy="76199"/>
          </a:xfrm>
          <a:prstGeom prst="ellipse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9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64A6793F-215B-C169-CD44-BE8308981794}"/>
              </a:ext>
            </a:extLst>
          </p:cNvPr>
          <p:cNvCxnSpPr>
            <a:cxnSpLocks/>
          </p:cNvCxnSpPr>
          <p:nvPr/>
        </p:nvCxnSpPr>
        <p:spPr bwMode="auto">
          <a:xfrm>
            <a:off x="7056376" y="4419597"/>
            <a:ext cx="39558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70F9A98C-A9C4-B5E2-753A-8CA3F18D13C2}"/>
              </a:ext>
            </a:extLst>
          </p:cNvPr>
          <p:cNvCxnSpPr>
            <a:cxnSpLocks/>
          </p:cNvCxnSpPr>
          <p:nvPr/>
        </p:nvCxnSpPr>
        <p:spPr bwMode="auto">
          <a:xfrm flipH="1">
            <a:off x="8176649" y="4419600"/>
            <a:ext cx="23213" cy="15239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32" name="Freeform 31">
            <a:extLst>
              <a:ext uri="{FF2B5EF4-FFF2-40B4-BE49-F238E27FC236}">
                <a16:creationId xmlns:a16="http://schemas.microsoft.com/office/drawing/2014/main" id="{D9985C62-D7D9-D1EF-5C68-B9A579D0D691}"/>
              </a:ext>
            </a:extLst>
          </p:cNvPr>
          <p:cNvSpPr/>
          <p:nvPr/>
        </p:nvSpPr>
        <p:spPr bwMode="auto">
          <a:xfrm>
            <a:off x="6781800" y="4315767"/>
            <a:ext cx="112275" cy="422031"/>
          </a:xfrm>
          <a:custGeom>
            <a:avLst/>
            <a:gdLst>
              <a:gd name="csX0" fmla="*/ 110654 w 112275"/>
              <a:gd name="csY0" fmla="*/ 0 h 422031"/>
              <a:gd name="csX1" fmla="*/ 105630 w 112275"/>
              <a:gd name="csY1" fmla="*/ 55266 h 422031"/>
              <a:gd name="csX2" fmla="*/ 55388 w 112275"/>
              <a:gd name="csY2" fmla="*/ 40193 h 422031"/>
              <a:gd name="csX3" fmla="*/ 40316 w 112275"/>
              <a:gd name="csY3" fmla="*/ 35169 h 422031"/>
              <a:gd name="csX4" fmla="*/ 30268 w 112275"/>
              <a:gd name="csY4" fmla="*/ 20097 h 422031"/>
              <a:gd name="csX5" fmla="*/ 25243 w 112275"/>
              <a:gd name="csY5" fmla="*/ 5024 h 422031"/>
              <a:gd name="csX6" fmla="*/ 10171 w 112275"/>
              <a:gd name="csY6" fmla="*/ 10048 h 422031"/>
              <a:gd name="csX7" fmla="*/ 123 w 112275"/>
              <a:gd name="csY7" fmla="*/ 25121 h 422031"/>
              <a:gd name="csX8" fmla="*/ 15195 w 112275"/>
              <a:gd name="csY8" fmla="*/ 50242 h 422031"/>
              <a:gd name="csX9" fmla="*/ 45340 w 112275"/>
              <a:gd name="csY9" fmla="*/ 60290 h 422031"/>
              <a:gd name="csX10" fmla="*/ 95582 w 112275"/>
              <a:gd name="csY10" fmla="*/ 70338 h 422031"/>
              <a:gd name="csX11" fmla="*/ 90558 w 112275"/>
              <a:gd name="csY11" fmla="*/ 90435 h 422031"/>
              <a:gd name="csX12" fmla="*/ 45340 w 112275"/>
              <a:gd name="csY12" fmla="*/ 80387 h 422031"/>
              <a:gd name="csX13" fmla="*/ 30268 w 112275"/>
              <a:gd name="csY13" fmla="*/ 125604 h 422031"/>
              <a:gd name="csX14" fmla="*/ 25243 w 112275"/>
              <a:gd name="csY14" fmla="*/ 140677 h 422031"/>
              <a:gd name="csX15" fmla="*/ 50364 w 112275"/>
              <a:gd name="csY15" fmla="*/ 160774 h 422031"/>
              <a:gd name="csX16" fmla="*/ 60413 w 112275"/>
              <a:gd name="csY16" fmla="*/ 190919 h 422031"/>
              <a:gd name="csX17" fmla="*/ 35292 w 112275"/>
              <a:gd name="csY17" fmla="*/ 211015 h 422031"/>
              <a:gd name="csX18" fmla="*/ 25243 w 112275"/>
              <a:gd name="csY18" fmla="*/ 221064 h 422031"/>
              <a:gd name="csX19" fmla="*/ 20219 w 112275"/>
              <a:gd name="csY19" fmla="*/ 236136 h 422031"/>
              <a:gd name="csX20" fmla="*/ 45340 w 112275"/>
              <a:gd name="csY20" fmla="*/ 256233 h 422031"/>
              <a:gd name="csX21" fmla="*/ 60413 w 112275"/>
              <a:gd name="csY21" fmla="*/ 266281 h 422031"/>
              <a:gd name="csX22" fmla="*/ 85534 w 112275"/>
              <a:gd name="csY22" fmla="*/ 301451 h 422031"/>
              <a:gd name="csX23" fmla="*/ 80509 w 112275"/>
              <a:gd name="csY23" fmla="*/ 336620 h 422031"/>
              <a:gd name="csX24" fmla="*/ 55388 w 112275"/>
              <a:gd name="csY24" fmla="*/ 361741 h 422031"/>
              <a:gd name="csX25" fmla="*/ 50364 w 112275"/>
              <a:gd name="csY25" fmla="*/ 376813 h 422031"/>
              <a:gd name="csX26" fmla="*/ 65437 w 112275"/>
              <a:gd name="csY26" fmla="*/ 411982 h 422031"/>
              <a:gd name="csX27" fmla="*/ 85534 w 112275"/>
              <a:gd name="csY27" fmla="*/ 422031 h 42203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</a:cxnLst>
            <a:rect l="l" t="t" r="r" b="b"/>
            <a:pathLst>
              <a:path w="112275" h="422031">
                <a:moveTo>
                  <a:pt x="110654" y="0"/>
                </a:moveTo>
                <a:cubicBezTo>
                  <a:pt x="108979" y="18422"/>
                  <a:pt x="118004" y="41516"/>
                  <a:pt x="105630" y="55266"/>
                </a:cubicBezTo>
                <a:cubicBezTo>
                  <a:pt x="80111" y="83620"/>
                  <a:pt x="68187" y="47872"/>
                  <a:pt x="55388" y="40193"/>
                </a:cubicBezTo>
                <a:cubicBezTo>
                  <a:pt x="50847" y="37468"/>
                  <a:pt x="45340" y="36844"/>
                  <a:pt x="40316" y="35169"/>
                </a:cubicBezTo>
                <a:cubicBezTo>
                  <a:pt x="36967" y="30145"/>
                  <a:pt x="32968" y="25498"/>
                  <a:pt x="30268" y="20097"/>
                </a:cubicBezTo>
                <a:cubicBezTo>
                  <a:pt x="27899" y="15360"/>
                  <a:pt x="29980" y="7393"/>
                  <a:pt x="25243" y="5024"/>
                </a:cubicBezTo>
                <a:cubicBezTo>
                  <a:pt x="20506" y="2656"/>
                  <a:pt x="15195" y="8373"/>
                  <a:pt x="10171" y="10048"/>
                </a:cubicBezTo>
                <a:cubicBezTo>
                  <a:pt x="6822" y="15072"/>
                  <a:pt x="1116" y="19165"/>
                  <a:pt x="123" y="25121"/>
                </a:cubicBezTo>
                <a:cubicBezTo>
                  <a:pt x="-1199" y="33054"/>
                  <a:pt x="8419" y="46854"/>
                  <a:pt x="15195" y="50242"/>
                </a:cubicBezTo>
                <a:cubicBezTo>
                  <a:pt x="24669" y="54979"/>
                  <a:pt x="35292" y="56941"/>
                  <a:pt x="45340" y="60290"/>
                </a:cubicBezTo>
                <a:cubicBezTo>
                  <a:pt x="71646" y="69058"/>
                  <a:pt x="55172" y="64565"/>
                  <a:pt x="95582" y="70338"/>
                </a:cubicBezTo>
                <a:cubicBezTo>
                  <a:pt x="93907" y="77037"/>
                  <a:pt x="96905" y="87715"/>
                  <a:pt x="90558" y="90435"/>
                </a:cubicBezTo>
                <a:cubicBezTo>
                  <a:pt x="82822" y="93751"/>
                  <a:pt x="55711" y="83844"/>
                  <a:pt x="45340" y="80387"/>
                </a:cubicBezTo>
                <a:lnTo>
                  <a:pt x="30268" y="125604"/>
                </a:lnTo>
                <a:lnTo>
                  <a:pt x="25243" y="140677"/>
                </a:lnTo>
                <a:cubicBezTo>
                  <a:pt x="30571" y="144229"/>
                  <a:pt x="46783" y="153612"/>
                  <a:pt x="50364" y="160774"/>
                </a:cubicBezTo>
                <a:cubicBezTo>
                  <a:pt x="55101" y="170248"/>
                  <a:pt x="60413" y="190919"/>
                  <a:pt x="60413" y="190919"/>
                </a:cubicBezTo>
                <a:cubicBezTo>
                  <a:pt x="36144" y="215185"/>
                  <a:pt x="66988" y="185658"/>
                  <a:pt x="35292" y="211015"/>
                </a:cubicBezTo>
                <a:cubicBezTo>
                  <a:pt x="31593" y="213974"/>
                  <a:pt x="28593" y="217714"/>
                  <a:pt x="25243" y="221064"/>
                </a:cubicBezTo>
                <a:cubicBezTo>
                  <a:pt x="23568" y="226088"/>
                  <a:pt x="19348" y="230912"/>
                  <a:pt x="20219" y="236136"/>
                </a:cubicBezTo>
                <a:cubicBezTo>
                  <a:pt x="23299" y="254615"/>
                  <a:pt x="33227" y="250177"/>
                  <a:pt x="45340" y="256233"/>
                </a:cubicBezTo>
                <a:cubicBezTo>
                  <a:pt x="50741" y="258933"/>
                  <a:pt x="55389" y="262932"/>
                  <a:pt x="60413" y="266281"/>
                </a:cubicBezTo>
                <a:cubicBezTo>
                  <a:pt x="72136" y="301450"/>
                  <a:pt x="60413" y="293076"/>
                  <a:pt x="85534" y="301451"/>
                </a:cubicBezTo>
                <a:cubicBezTo>
                  <a:pt x="91463" y="319239"/>
                  <a:pt x="94996" y="317994"/>
                  <a:pt x="80509" y="336620"/>
                </a:cubicBezTo>
                <a:cubicBezTo>
                  <a:pt x="73239" y="345968"/>
                  <a:pt x="55388" y="361741"/>
                  <a:pt x="55388" y="361741"/>
                </a:cubicBezTo>
                <a:cubicBezTo>
                  <a:pt x="53713" y="366765"/>
                  <a:pt x="50364" y="371517"/>
                  <a:pt x="50364" y="376813"/>
                </a:cubicBezTo>
                <a:cubicBezTo>
                  <a:pt x="50364" y="391410"/>
                  <a:pt x="52652" y="404311"/>
                  <a:pt x="65437" y="411982"/>
                </a:cubicBezTo>
                <a:cubicBezTo>
                  <a:pt x="94306" y="429304"/>
                  <a:pt x="71598" y="408098"/>
                  <a:pt x="85534" y="422031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9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3" name="Freeform 32">
            <a:extLst>
              <a:ext uri="{FF2B5EF4-FFF2-40B4-BE49-F238E27FC236}">
                <a16:creationId xmlns:a16="http://schemas.microsoft.com/office/drawing/2014/main" id="{2AFCD6A5-860E-2FCB-1D8A-6ECDB2C76009}"/>
              </a:ext>
            </a:extLst>
          </p:cNvPr>
          <p:cNvSpPr/>
          <p:nvPr/>
        </p:nvSpPr>
        <p:spPr bwMode="auto">
          <a:xfrm>
            <a:off x="7761520" y="4235380"/>
            <a:ext cx="241277" cy="577780"/>
          </a:xfrm>
          <a:custGeom>
            <a:avLst/>
            <a:gdLst>
              <a:gd name="csX0" fmla="*/ 60407 w 241277"/>
              <a:gd name="csY0" fmla="*/ 35169 h 577780"/>
              <a:gd name="csX1" fmla="*/ 95576 w 241277"/>
              <a:gd name="csY1" fmla="*/ 45218 h 577780"/>
              <a:gd name="csX2" fmla="*/ 110649 w 241277"/>
              <a:gd name="csY2" fmla="*/ 50242 h 577780"/>
              <a:gd name="csX3" fmla="*/ 125721 w 241277"/>
              <a:gd name="csY3" fmla="*/ 45218 h 577780"/>
              <a:gd name="csX4" fmla="*/ 140794 w 241277"/>
              <a:gd name="csY4" fmla="*/ 5024 h 577780"/>
              <a:gd name="csX5" fmla="*/ 155866 w 241277"/>
              <a:gd name="csY5" fmla="*/ 0 h 577780"/>
              <a:gd name="csX6" fmla="*/ 170939 w 241277"/>
              <a:gd name="csY6" fmla="*/ 25121 h 577780"/>
              <a:gd name="csX7" fmla="*/ 196060 w 241277"/>
              <a:gd name="csY7" fmla="*/ 20097 h 577780"/>
              <a:gd name="csX8" fmla="*/ 236253 w 241277"/>
              <a:gd name="csY8" fmla="*/ 25121 h 577780"/>
              <a:gd name="csX9" fmla="*/ 241277 w 241277"/>
              <a:gd name="csY9" fmla="*/ 40194 h 577780"/>
              <a:gd name="csX10" fmla="*/ 236253 w 241277"/>
              <a:gd name="csY10" fmla="*/ 80387 h 577780"/>
              <a:gd name="csX11" fmla="*/ 191036 w 241277"/>
              <a:gd name="csY11" fmla="*/ 75363 h 577780"/>
              <a:gd name="csX12" fmla="*/ 160890 w 241277"/>
              <a:gd name="csY12" fmla="*/ 65315 h 577780"/>
              <a:gd name="csX13" fmla="*/ 135770 w 241277"/>
              <a:gd name="csY13" fmla="*/ 70339 h 577780"/>
              <a:gd name="csX14" fmla="*/ 110649 w 241277"/>
              <a:gd name="csY14" fmla="*/ 95460 h 577780"/>
              <a:gd name="csX15" fmla="*/ 95576 w 241277"/>
              <a:gd name="csY15" fmla="*/ 100484 h 577780"/>
              <a:gd name="csX16" fmla="*/ 65431 w 241277"/>
              <a:gd name="csY16" fmla="*/ 95460 h 577780"/>
              <a:gd name="csX17" fmla="*/ 50359 w 241277"/>
              <a:gd name="csY17" fmla="*/ 90435 h 577780"/>
              <a:gd name="csX18" fmla="*/ 5141 w 241277"/>
              <a:gd name="csY18" fmla="*/ 85411 h 577780"/>
              <a:gd name="csX19" fmla="*/ 117 w 241277"/>
              <a:gd name="csY19" fmla="*/ 100484 h 577780"/>
              <a:gd name="csX20" fmla="*/ 20214 w 241277"/>
              <a:gd name="csY20" fmla="*/ 125605 h 577780"/>
              <a:gd name="csX21" fmla="*/ 35286 w 241277"/>
              <a:gd name="csY21" fmla="*/ 130629 h 577780"/>
              <a:gd name="csX22" fmla="*/ 50359 w 241277"/>
              <a:gd name="csY22" fmla="*/ 140677 h 577780"/>
              <a:gd name="csX23" fmla="*/ 45334 w 241277"/>
              <a:gd name="csY23" fmla="*/ 155750 h 577780"/>
              <a:gd name="csX24" fmla="*/ 35286 w 241277"/>
              <a:gd name="csY24" fmla="*/ 185895 h 577780"/>
              <a:gd name="csX25" fmla="*/ 65431 w 241277"/>
              <a:gd name="csY25" fmla="*/ 205991 h 577780"/>
              <a:gd name="csX26" fmla="*/ 50359 w 241277"/>
              <a:gd name="csY26" fmla="*/ 241161 h 577780"/>
              <a:gd name="csX27" fmla="*/ 35286 w 241277"/>
              <a:gd name="csY27" fmla="*/ 266282 h 577780"/>
              <a:gd name="csX28" fmla="*/ 40310 w 241277"/>
              <a:gd name="csY28" fmla="*/ 296427 h 577780"/>
              <a:gd name="csX29" fmla="*/ 50359 w 241277"/>
              <a:gd name="csY29" fmla="*/ 306475 h 577780"/>
              <a:gd name="csX30" fmla="*/ 70455 w 241277"/>
              <a:gd name="csY30" fmla="*/ 331596 h 577780"/>
              <a:gd name="csX31" fmla="*/ 75479 w 241277"/>
              <a:gd name="csY31" fmla="*/ 346668 h 577780"/>
              <a:gd name="csX32" fmla="*/ 60407 w 241277"/>
              <a:gd name="csY32" fmla="*/ 381838 h 577780"/>
              <a:gd name="csX33" fmla="*/ 50359 w 241277"/>
              <a:gd name="csY33" fmla="*/ 401934 h 577780"/>
              <a:gd name="csX34" fmla="*/ 45334 w 241277"/>
              <a:gd name="csY34" fmla="*/ 467249 h 577780"/>
              <a:gd name="csX35" fmla="*/ 30262 w 241277"/>
              <a:gd name="csY35" fmla="*/ 477297 h 577780"/>
              <a:gd name="csX36" fmla="*/ 25238 w 241277"/>
              <a:gd name="csY36" fmla="*/ 492369 h 577780"/>
              <a:gd name="csX37" fmla="*/ 50359 w 241277"/>
              <a:gd name="csY37" fmla="*/ 512466 h 577780"/>
              <a:gd name="csX38" fmla="*/ 60407 w 241277"/>
              <a:gd name="csY38" fmla="*/ 522515 h 577780"/>
              <a:gd name="csX39" fmla="*/ 75479 w 241277"/>
              <a:gd name="csY39" fmla="*/ 527539 h 577780"/>
              <a:gd name="csX40" fmla="*/ 100600 w 241277"/>
              <a:gd name="csY40" fmla="*/ 547635 h 577780"/>
              <a:gd name="csX41" fmla="*/ 125721 w 241277"/>
              <a:gd name="csY41" fmla="*/ 567732 h 577780"/>
              <a:gd name="csX42" fmla="*/ 155866 w 241277"/>
              <a:gd name="csY42" fmla="*/ 577780 h 5777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</a:cxnLst>
            <a:rect l="l" t="t" r="r" b="b"/>
            <a:pathLst>
              <a:path w="241277" h="577780">
                <a:moveTo>
                  <a:pt x="60407" y="35169"/>
                </a:moveTo>
                <a:lnTo>
                  <a:pt x="95576" y="45218"/>
                </a:lnTo>
                <a:cubicBezTo>
                  <a:pt x="100649" y="46740"/>
                  <a:pt x="105353" y="50242"/>
                  <a:pt x="110649" y="50242"/>
                </a:cubicBezTo>
                <a:cubicBezTo>
                  <a:pt x="115945" y="50242"/>
                  <a:pt x="120697" y="46893"/>
                  <a:pt x="125721" y="45218"/>
                </a:cubicBezTo>
                <a:cubicBezTo>
                  <a:pt x="128776" y="26888"/>
                  <a:pt x="124820" y="14609"/>
                  <a:pt x="140794" y="5024"/>
                </a:cubicBezTo>
                <a:cubicBezTo>
                  <a:pt x="145335" y="2299"/>
                  <a:pt x="150842" y="1675"/>
                  <a:pt x="155866" y="0"/>
                </a:cubicBezTo>
                <a:cubicBezTo>
                  <a:pt x="157762" y="5688"/>
                  <a:pt x="161282" y="23742"/>
                  <a:pt x="170939" y="25121"/>
                </a:cubicBezTo>
                <a:cubicBezTo>
                  <a:pt x="179393" y="26329"/>
                  <a:pt x="187686" y="21772"/>
                  <a:pt x="196060" y="20097"/>
                </a:cubicBezTo>
                <a:cubicBezTo>
                  <a:pt x="209458" y="21772"/>
                  <a:pt x="223915" y="19637"/>
                  <a:pt x="236253" y="25121"/>
                </a:cubicBezTo>
                <a:cubicBezTo>
                  <a:pt x="241093" y="27272"/>
                  <a:pt x="241277" y="34898"/>
                  <a:pt x="241277" y="40194"/>
                </a:cubicBezTo>
                <a:cubicBezTo>
                  <a:pt x="241277" y="53696"/>
                  <a:pt x="237928" y="66989"/>
                  <a:pt x="236253" y="80387"/>
                </a:cubicBezTo>
                <a:cubicBezTo>
                  <a:pt x="221181" y="78712"/>
                  <a:pt x="205907" y="78337"/>
                  <a:pt x="191036" y="75363"/>
                </a:cubicBezTo>
                <a:cubicBezTo>
                  <a:pt x="180650" y="73286"/>
                  <a:pt x="160890" y="65315"/>
                  <a:pt x="160890" y="65315"/>
                </a:cubicBezTo>
                <a:cubicBezTo>
                  <a:pt x="152517" y="66990"/>
                  <a:pt x="143765" y="67341"/>
                  <a:pt x="135770" y="70339"/>
                </a:cubicBezTo>
                <a:cubicBezTo>
                  <a:pt x="107395" y="80980"/>
                  <a:pt x="132324" y="78119"/>
                  <a:pt x="110649" y="95460"/>
                </a:cubicBezTo>
                <a:cubicBezTo>
                  <a:pt x="106513" y="98768"/>
                  <a:pt x="100600" y="98809"/>
                  <a:pt x="95576" y="100484"/>
                </a:cubicBezTo>
                <a:cubicBezTo>
                  <a:pt x="85528" y="98809"/>
                  <a:pt x="75375" y="97670"/>
                  <a:pt x="65431" y="95460"/>
                </a:cubicBezTo>
                <a:cubicBezTo>
                  <a:pt x="60261" y="94311"/>
                  <a:pt x="55583" y="91306"/>
                  <a:pt x="50359" y="90435"/>
                </a:cubicBezTo>
                <a:cubicBezTo>
                  <a:pt x="35400" y="87942"/>
                  <a:pt x="20214" y="87086"/>
                  <a:pt x="5141" y="85411"/>
                </a:cubicBezTo>
                <a:cubicBezTo>
                  <a:pt x="3466" y="90435"/>
                  <a:pt x="-754" y="95260"/>
                  <a:pt x="117" y="100484"/>
                </a:cubicBezTo>
                <a:cubicBezTo>
                  <a:pt x="878" y="105048"/>
                  <a:pt x="15243" y="122622"/>
                  <a:pt x="20214" y="125605"/>
                </a:cubicBezTo>
                <a:cubicBezTo>
                  <a:pt x="24755" y="128330"/>
                  <a:pt x="30549" y="128261"/>
                  <a:pt x="35286" y="130629"/>
                </a:cubicBezTo>
                <a:cubicBezTo>
                  <a:pt x="40687" y="133329"/>
                  <a:pt x="45335" y="137328"/>
                  <a:pt x="50359" y="140677"/>
                </a:cubicBezTo>
                <a:cubicBezTo>
                  <a:pt x="48684" y="145701"/>
                  <a:pt x="49079" y="152005"/>
                  <a:pt x="45334" y="155750"/>
                </a:cubicBezTo>
                <a:cubicBezTo>
                  <a:pt x="35029" y="166055"/>
                  <a:pt x="8472" y="151421"/>
                  <a:pt x="35286" y="185895"/>
                </a:cubicBezTo>
                <a:cubicBezTo>
                  <a:pt x="42700" y="195428"/>
                  <a:pt x="65431" y="205991"/>
                  <a:pt x="65431" y="205991"/>
                </a:cubicBezTo>
                <a:cubicBezTo>
                  <a:pt x="53680" y="264749"/>
                  <a:pt x="69661" y="208991"/>
                  <a:pt x="50359" y="241161"/>
                </a:cubicBezTo>
                <a:cubicBezTo>
                  <a:pt x="30792" y="273772"/>
                  <a:pt x="60746" y="240820"/>
                  <a:pt x="35286" y="266282"/>
                </a:cubicBezTo>
                <a:cubicBezTo>
                  <a:pt x="36961" y="276330"/>
                  <a:pt x="36733" y="286889"/>
                  <a:pt x="40310" y="296427"/>
                </a:cubicBezTo>
                <a:cubicBezTo>
                  <a:pt x="41973" y="300862"/>
                  <a:pt x="47400" y="302776"/>
                  <a:pt x="50359" y="306475"/>
                </a:cubicBezTo>
                <a:cubicBezTo>
                  <a:pt x="75721" y="338177"/>
                  <a:pt x="46185" y="307323"/>
                  <a:pt x="70455" y="331596"/>
                </a:cubicBezTo>
                <a:cubicBezTo>
                  <a:pt x="72130" y="336620"/>
                  <a:pt x="75479" y="341372"/>
                  <a:pt x="75479" y="346668"/>
                </a:cubicBezTo>
                <a:cubicBezTo>
                  <a:pt x="75479" y="382002"/>
                  <a:pt x="73191" y="362662"/>
                  <a:pt x="60407" y="381838"/>
                </a:cubicBezTo>
                <a:cubicBezTo>
                  <a:pt x="56253" y="388070"/>
                  <a:pt x="53708" y="395235"/>
                  <a:pt x="50359" y="401934"/>
                </a:cubicBezTo>
                <a:cubicBezTo>
                  <a:pt x="48684" y="423706"/>
                  <a:pt x="50960" y="446150"/>
                  <a:pt x="45334" y="467249"/>
                </a:cubicBezTo>
                <a:cubicBezTo>
                  <a:pt x="43778" y="473083"/>
                  <a:pt x="34034" y="472582"/>
                  <a:pt x="30262" y="477297"/>
                </a:cubicBezTo>
                <a:cubicBezTo>
                  <a:pt x="26954" y="481432"/>
                  <a:pt x="26913" y="487345"/>
                  <a:pt x="25238" y="492369"/>
                </a:cubicBezTo>
                <a:cubicBezTo>
                  <a:pt x="49499" y="516632"/>
                  <a:pt x="18669" y="487114"/>
                  <a:pt x="50359" y="512466"/>
                </a:cubicBezTo>
                <a:cubicBezTo>
                  <a:pt x="54058" y="515425"/>
                  <a:pt x="56345" y="520078"/>
                  <a:pt x="60407" y="522515"/>
                </a:cubicBezTo>
                <a:cubicBezTo>
                  <a:pt x="64948" y="525240"/>
                  <a:pt x="70455" y="525864"/>
                  <a:pt x="75479" y="527539"/>
                </a:cubicBezTo>
                <a:cubicBezTo>
                  <a:pt x="99748" y="551805"/>
                  <a:pt x="68904" y="522278"/>
                  <a:pt x="100600" y="547635"/>
                </a:cubicBezTo>
                <a:cubicBezTo>
                  <a:pt x="113649" y="558074"/>
                  <a:pt x="108326" y="560001"/>
                  <a:pt x="125721" y="567732"/>
                </a:cubicBezTo>
                <a:cubicBezTo>
                  <a:pt x="135400" y="572034"/>
                  <a:pt x="155866" y="577780"/>
                  <a:pt x="155866" y="577780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9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1EA465F8-7537-431F-5464-8C192A1C9AD4}"/>
              </a:ext>
            </a:extLst>
          </p:cNvPr>
          <p:cNvSpPr/>
          <p:nvPr/>
        </p:nvSpPr>
        <p:spPr bwMode="auto">
          <a:xfrm>
            <a:off x="6852261" y="4724401"/>
            <a:ext cx="76200" cy="76199"/>
          </a:xfrm>
          <a:prstGeom prst="ellipse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9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FFC86F94-969D-722D-7C42-80310FF2CDDB}"/>
              </a:ext>
            </a:extLst>
          </p:cNvPr>
          <p:cNvSpPr/>
          <p:nvPr/>
        </p:nvSpPr>
        <p:spPr bwMode="auto">
          <a:xfrm>
            <a:off x="7919061" y="4800601"/>
            <a:ext cx="76200" cy="76199"/>
          </a:xfrm>
          <a:prstGeom prst="ellipse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9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45890DEC-3C3F-3961-2743-75FFAC1EA958}"/>
              </a:ext>
            </a:extLst>
          </p:cNvPr>
          <p:cNvSpPr/>
          <p:nvPr/>
        </p:nvSpPr>
        <p:spPr bwMode="auto">
          <a:xfrm>
            <a:off x="7183401" y="6119656"/>
            <a:ext cx="76200" cy="76199"/>
          </a:xfrm>
          <a:prstGeom prst="ellipse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9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7B975132-02CE-6B2A-3D24-972A5562CDFD}"/>
              </a:ext>
            </a:extLst>
          </p:cNvPr>
          <p:cNvSpPr/>
          <p:nvPr/>
        </p:nvSpPr>
        <p:spPr bwMode="auto">
          <a:xfrm>
            <a:off x="8077200" y="6134517"/>
            <a:ext cx="76200" cy="76199"/>
          </a:xfrm>
          <a:prstGeom prst="ellipse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9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6BD12CE5-51D5-2B20-F257-B35D59281460}"/>
              </a:ext>
            </a:extLst>
          </p:cNvPr>
          <p:cNvSpPr/>
          <p:nvPr/>
        </p:nvSpPr>
        <p:spPr bwMode="auto">
          <a:xfrm>
            <a:off x="8130859" y="4572414"/>
            <a:ext cx="76200" cy="76199"/>
          </a:xfrm>
          <a:prstGeom prst="ellipse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9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28D3917D-1301-0424-0FBC-D4CA2EE1EE0F}"/>
              </a:ext>
            </a:extLst>
          </p:cNvPr>
          <p:cNvSpPr/>
          <p:nvPr/>
        </p:nvSpPr>
        <p:spPr bwMode="auto">
          <a:xfrm>
            <a:off x="7071528" y="4566976"/>
            <a:ext cx="76200" cy="76199"/>
          </a:xfrm>
          <a:prstGeom prst="ellipse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9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16DF395-4630-C34E-4F85-CA35184C5738}"/>
              </a:ext>
            </a:extLst>
          </p:cNvPr>
          <p:cNvSpPr txBox="1"/>
          <p:nvPr/>
        </p:nvSpPr>
        <p:spPr>
          <a:xfrm>
            <a:off x="8282702" y="4149152"/>
            <a:ext cx="7617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/>
              <a:t>sample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AF92DC3A-0BCC-EC7B-360F-8E16FC52B9BF}"/>
              </a:ext>
            </a:extLst>
          </p:cNvPr>
          <p:cNvSpPr txBox="1"/>
          <p:nvPr/>
        </p:nvSpPr>
        <p:spPr>
          <a:xfrm>
            <a:off x="8306053" y="5181600"/>
            <a:ext cx="7617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/>
              <a:t>sample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28D0BF8C-6200-D601-8C42-3AC03C19D567}"/>
              </a:ext>
            </a:extLst>
          </p:cNvPr>
          <p:cNvSpPr txBox="1"/>
          <p:nvPr/>
        </p:nvSpPr>
        <p:spPr>
          <a:xfrm>
            <a:off x="8188255" y="6149160"/>
            <a:ext cx="9153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/>
              <a:t>Wall, etc.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39AB55C9-926D-4A44-43EC-E5EBF374533F}"/>
              </a:ext>
            </a:extLst>
          </p:cNvPr>
          <p:cNvSpPr txBox="1"/>
          <p:nvPr/>
        </p:nvSpPr>
        <p:spPr>
          <a:xfrm>
            <a:off x="8257561" y="5542655"/>
            <a:ext cx="7617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Low-p gas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2055B3BD-A671-C574-A664-5244CFAD8238}"/>
              </a:ext>
            </a:extLst>
          </p:cNvPr>
          <p:cNvSpPr txBox="1"/>
          <p:nvPr/>
        </p:nvSpPr>
        <p:spPr>
          <a:xfrm>
            <a:off x="8207060" y="4484318"/>
            <a:ext cx="797970" cy="5268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High-p gas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F5E3740F-3DD7-5646-959E-B23257BE7994}"/>
              </a:ext>
            </a:extLst>
          </p:cNvPr>
          <p:cNvSpPr txBox="1"/>
          <p:nvPr/>
        </p:nvSpPr>
        <p:spPr>
          <a:xfrm>
            <a:off x="5927865" y="1071123"/>
            <a:ext cx="17908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/>
              <a:t>Arrhenius relation</a:t>
            </a:r>
          </a:p>
        </p:txBody>
      </p:sp>
    </p:spTree>
    <p:extLst>
      <p:ext uri="{BB962C8B-B14F-4D97-AF65-F5344CB8AC3E}">
        <p14:creationId xmlns:p14="http://schemas.microsoft.com/office/powerpoint/2010/main" val="32605945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6EE24C-96F1-42BB-3E85-FDBF6FFFF7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0610" name="Rectangle 2">
            <a:extLst>
              <a:ext uri="{FF2B5EF4-FFF2-40B4-BE49-F238E27FC236}">
                <a16:creationId xmlns:a16="http://schemas.microsoft.com/office/drawing/2014/main" id="{089C27A2-D04F-6BF8-E57F-56361D6C963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Titanium for Low-Background Cryostats</a:t>
            </a:r>
          </a:p>
        </p:txBody>
      </p:sp>
      <p:sp>
        <p:nvSpPr>
          <p:cNvPr id="2500611" name="Rectangle 3">
            <a:extLst>
              <a:ext uri="{FF2B5EF4-FFF2-40B4-BE49-F238E27FC236}">
                <a16:creationId xmlns:a16="http://schemas.microsoft.com/office/drawing/2014/main" id="{8D02F47D-E46D-A01F-E86B-BF4DD18133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8601" y="838200"/>
            <a:ext cx="3862330" cy="3733801"/>
          </a:xfrm>
        </p:spPr>
        <p:txBody>
          <a:bodyPr/>
          <a:lstStyle/>
          <a:p>
            <a:pPr marL="177800" indent="-177800"/>
            <a:r>
              <a:rPr lang="en-US" sz="2000" dirty="0"/>
              <a:t>Excellent properties:</a:t>
            </a:r>
          </a:p>
          <a:p>
            <a:pPr marL="579438" lvl="1" indent="-234950">
              <a:buFont typeface="Wingdings" charset="0"/>
              <a:buChar char="§"/>
            </a:pPr>
            <a:r>
              <a:rPr lang="en-US" sz="1800" dirty="0"/>
              <a:t>High strength-to-weight ratio</a:t>
            </a:r>
            <a:endParaRPr lang="en-US" sz="1800" dirty="0">
              <a:cs typeface="Arial"/>
            </a:endParaRPr>
          </a:p>
          <a:p>
            <a:pPr marL="579438" lvl="1" indent="-234950">
              <a:buFont typeface="Wingdings" charset="0"/>
              <a:buChar char="§"/>
            </a:pPr>
            <a:r>
              <a:rPr lang="en-US" sz="1800" dirty="0"/>
              <a:t>Lower-Z so less attenuation  of gammas for better vetoing </a:t>
            </a:r>
            <a:endParaRPr lang="en-US" sz="1800" dirty="0">
              <a:cs typeface="Arial"/>
            </a:endParaRPr>
          </a:p>
          <a:p>
            <a:pPr marL="577850" lvl="1" indent="-233363">
              <a:buFont typeface="Wingdings" charset="0"/>
              <a:buChar char="§"/>
            </a:pPr>
            <a:r>
              <a:rPr lang="en-US" sz="1800" dirty="0"/>
              <a:t>Low cosmogenic activation</a:t>
            </a:r>
            <a:endParaRPr lang="en-US" sz="1800" dirty="0">
              <a:cs typeface="Arial"/>
            </a:endParaRPr>
          </a:p>
          <a:p>
            <a:pPr marL="177800" indent="-177800"/>
            <a:r>
              <a:rPr lang="en-US" sz="2000" dirty="0"/>
              <a:t>Choice for LZ.</a:t>
            </a:r>
          </a:p>
          <a:p>
            <a:pPr marL="577850" lvl="1" indent="-233363">
              <a:buFont typeface="Wingdings" charset="0"/>
              <a:buChar char="§"/>
            </a:pPr>
            <a:r>
              <a:rPr lang="en-US" sz="1800" dirty="0"/>
              <a:t>Lower backgrounds expected than for stainless steel (assumed 0.15 </a:t>
            </a:r>
            <a:r>
              <a:rPr lang="en-US" sz="1800" dirty="0" err="1"/>
              <a:t>mBq</a:t>
            </a:r>
            <a:r>
              <a:rPr lang="en-US" sz="1800" dirty="0"/>
              <a:t> Rn). </a:t>
            </a:r>
            <a:endParaRPr lang="en-US" sz="1800" dirty="0">
              <a:cs typeface="Arial"/>
            </a:endParaRPr>
          </a:p>
          <a:p>
            <a:pPr marL="577850" lvl="1" indent="-233363">
              <a:buFont typeface="Wingdings" charset="0"/>
              <a:buChar char="§"/>
            </a:pPr>
            <a:r>
              <a:rPr lang="en-US" sz="1800" dirty="0"/>
              <a:t>As-built measurements of LZ Ti Inner Cryostat Vessel (ICV)  indicated ~100x higher Rn.</a:t>
            </a:r>
            <a:endParaRPr lang="en-US" sz="1800" dirty="0">
              <a:cs typeface="Arial"/>
            </a:endParaRPr>
          </a:p>
          <a:p>
            <a:pPr marL="977900" lvl="2" indent="-233363"/>
            <a:endParaRPr lang="en-US" sz="1800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B78CF2F-6FD1-707E-5A05-64E6903A2897}"/>
              </a:ext>
            </a:extLst>
          </p:cNvPr>
          <p:cNvGrpSpPr/>
          <p:nvPr/>
        </p:nvGrpSpPr>
        <p:grpSpPr>
          <a:xfrm>
            <a:off x="4006850" y="860003"/>
            <a:ext cx="4832350" cy="3461594"/>
            <a:chOff x="4006850" y="860003"/>
            <a:chExt cx="4832350" cy="3461594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DC6B9AF9-8B50-262F-2786-70245AE261C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006850" y="860003"/>
              <a:ext cx="4832350" cy="3461594"/>
            </a:xfrm>
            <a:prstGeom prst="rect">
              <a:avLst/>
            </a:prstGeom>
          </p:spPr>
        </p:pic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92D8B093-DD0D-B319-3A30-0D2553AA0F5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20236" t="5974" r="56768" b="69812"/>
            <a:stretch>
              <a:fillRect/>
            </a:stretch>
          </p:blipFill>
          <p:spPr>
            <a:xfrm>
              <a:off x="5899150" y="1066800"/>
              <a:ext cx="1111250" cy="838200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AA4B6850-CCFE-EB9F-AB51-EDAF0064346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20236" t="5974" r="56768" b="69812"/>
            <a:stretch>
              <a:fillRect/>
            </a:stretch>
          </p:blipFill>
          <p:spPr>
            <a:xfrm>
              <a:off x="6781800" y="1066800"/>
              <a:ext cx="1111250" cy="838200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F218A37F-D31D-9C77-4AE6-9AF6FC274C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20236" t="5974" r="56768" b="69812"/>
            <a:stretch>
              <a:fillRect/>
            </a:stretch>
          </p:blipFill>
          <p:spPr>
            <a:xfrm>
              <a:off x="5890052" y="1066800"/>
              <a:ext cx="1111250" cy="838200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3BDDF5B3-0DF2-A4DC-B176-708DF98B6D2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20236" t="5974" r="59659" b="69812"/>
            <a:stretch>
              <a:fillRect/>
            </a:stretch>
          </p:blipFill>
          <p:spPr>
            <a:xfrm>
              <a:off x="7696200" y="1066800"/>
              <a:ext cx="971551" cy="838200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41F599A-CFD0-714A-A663-1FD091C4CD9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20236" t="5974" r="59659" b="69812"/>
            <a:stretch>
              <a:fillRect/>
            </a:stretch>
          </p:blipFill>
          <p:spPr>
            <a:xfrm>
              <a:off x="7696200" y="1752600"/>
              <a:ext cx="971551" cy="838200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435E080B-ADA6-8CD0-38D9-88A753B12CD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27132" t="5974" r="57051" b="69812"/>
            <a:stretch>
              <a:fillRect/>
            </a:stretch>
          </p:blipFill>
          <p:spPr>
            <a:xfrm>
              <a:off x="7119582" y="1748050"/>
              <a:ext cx="764370" cy="838200"/>
            </a:xfrm>
            <a:prstGeom prst="rect">
              <a:avLst/>
            </a:prstGeom>
          </p:spPr>
        </p:pic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FC445B12-5200-C196-309F-A70E5036D1F8}"/>
              </a:ext>
            </a:extLst>
          </p:cNvPr>
          <p:cNvSpPr txBox="1"/>
          <p:nvPr/>
        </p:nvSpPr>
        <p:spPr>
          <a:xfrm>
            <a:off x="4800600" y="949916"/>
            <a:ext cx="398378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i="1"/>
              <a:t>D.S </a:t>
            </a:r>
            <a:r>
              <a:rPr lang="en-US" sz="1000" i="1" err="1"/>
              <a:t>Akerib</a:t>
            </a:r>
            <a:r>
              <a:rPr lang="en-US" sz="1000" i="1"/>
              <a:t> et al. (LZ collaboration) </a:t>
            </a:r>
            <a:r>
              <a:rPr lang="en-US" sz="1000" i="1" err="1"/>
              <a:t>Astropart</a:t>
            </a:r>
            <a:r>
              <a:rPr lang="en-US" sz="1000" i="1"/>
              <a:t>. Phys. 96 (2017), 1-10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036498DD-5BDA-4F75-22CF-ECAD906911E5}"/>
              </a:ext>
            </a:extLst>
          </p:cNvPr>
          <p:cNvSpPr/>
          <p:nvPr/>
        </p:nvSpPr>
        <p:spPr bwMode="auto">
          <a:xfrm>
            <a:off x="5137150" y="3124200"/>
            <a:ext cx="577849" cy="457200"/>
          </a:xfrm>
          <a:prstGeom prst="ellipse">
            <a:avLst/>
          </a:prstGeom>
          <a:noFill/>
          <a:ln w="38100" cap="flat" cmpd="sng" algn="ctr">
            <a:solidFill>
              <a:srgbClr val="00408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9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5D062586-E351-0618-D1E9-1AB2DFA65C4F}"/>
              </a:ext>
            </a:extLst>
          </p:cNvPr>
          <p:cNvSpPr/>
          <p:nvPr/>
        </p:nvSpPr>
        <p:spPr bwMode="auto">
          <a:xfrm rot="21136310">
            <a:off x="5670422" y="2654324"/>
            <a:ext cx="2133600" cy="821925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9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C0E209F-6E29-041A-ED3B-1201E1717172}"/>
              </a:ext>
            </a:extLst>
          </p:cNvPr>
          <p:cNvSpPr txBox="1"/>
          <p:nvPr/>
        </p:nvSpPr>
        <p:spPr>
          <a:xfrm>
            <a:off x="7077230" y="2286000"/>
            <a:ext cx="16722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>
                <a:solidFill>
                  <a:schemeClr val="accent1"/>
                </a:solidFill>
              </a:rPr>
              <a:t>Stainless steel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A39C95C-EF22-E2A1-EC54-8412FA662D72}"/>
              </a:ext>
            </a:extLst>
          </p:cNvPr>
          <p:cNvSpPr txBox="1"/>
          <p:nvPr/>
        </p:nvSpPr>
        <p:spPr>
          <a:xfrm>
            <a:off x="4874821" y="2754868"/>
            <a:ext cx="9925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>
                <a:solidFill>
                  <a:srgbClr val="004080"/>
                </a:solidFill>
              </a:rPr>
              <a:t>titanium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75987CD-7972-DEE4-9751-66313CE445E3}"/>
              </a:ext>
            </a:extLst>
          </p:cNvPr>
          <p:cNvSpPr txBox="1"/>
          <p:nvPr/>
        </p:nvSpPr>
        <p:spPr>
          <a:xfrm>
            <a:off x="4866735" y="3360740"/>
            <a:ext cx="3930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>
                <a:solidFill>
                  <a:srgbClr val="993333"/>
                </a:solidFill>
              </a:rPr>
              <a:t>LZ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DE7B104-757E-D310-CDAA-22D9766F369E}"/>
              </a:ext>
            </a:extLst>
          </p:cNvPr>
          <p:cNvSpPr txBox="1"/>
          <p:nvPr/>
        </p:nvSpPr>
        <p:spPr>
          <a:xfrm>
            <a:off x="4876799" y="2214850"/>
            <a:ext cx="1424627" cy="52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660"/>
              </a:lnSpc>
            </a:pPr>
            <a:r>
              <a:rPr lang="en-US" sz="1800">
                <a:solidFill>
                  <a:srgbClr val="00B050"/>
                </a:solidFill>
              </a:rPr>
              <a:t>LZ Cryostat requirement</a:t>
            </a:r>
          </a:p>
        </p:txBody>
      </p:sp>
      <p:sp>
        <p:nvSpPr>
          <p:cNvPr id="18" name="Rectangle 3">
            <a:extLst>
              <a:ext uri="{FF2B5EF4-FFF2-40B4-BE49-F238E27FC236}">
                <a16:creationId xmlns:a16="http://schemas.microsoft.com/office/drawing/2014/main" id="{4C74A6BF-E62F-791D-130F-B2F254BAD3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599" y="4561866"/>
            <a:ext cx="8520883" cy="95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0487" tIns="44450" rIns="90487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Monotype Sorts" charset="0"/>
              <a:buChar char=""/>
              <a:defRPr sz="2000">
                <a:solidFill>
                  <a:schemeClr val="accent2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90000"/>
              <a:buChar char="•"/>
              <a:defRPr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5000"/>
              <a:buChar char="—"/>
              <a:defRPr>
                <a:solidFill>
                  <a:schemeClr val="accent2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16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977900" lvl="2" indent="-233363"/>
            <a:r>
              <a:rPr lang="en-US" sz="1600" dirty="0"/>
              <a:t>Largest source of Rn emanation in LZ, ~1 </a:t>
            </a:r>
            <a:r>
              <a:rPr lang="en-US" sz="1600" dirty="0" err="1"/>
              <a:t>mBq</a:t>
            </a:r>
            <a:r>
              <a:rPr lang="en-US" sz="1600" dirty="0"/>
              <a:t>/m</a:t>
            </a:r>
            <a:r>
              <a:rPr lang="en-US" sz="1600" baseline="30000" dirty="0"/>
              <a:t>2</a:t>
            </a:r>
            <a:r>
              <a:rPr lang="en-US" sz="1600" dirty="0"/>
              <a:t> on inside.</a:t>
            </a:r>
            <a:endParaRPr lang="en-US" sz="1600" baseline="30000" dirty="0"/>
          </a:p>
          <a:p>
            <a:pPr marL="977900" lvl="2" indent="-233363"/>
            <a:r>
              <a:rPr lang="en-US" sz="1600" dirty="0"/>
              <a:t>Despite acid etching of surface and low </a:t>
            </a:r>
            <a:r>
              <a:rPr lang="en-US" sz="1600" baseline="30000" dirty="0"/>
              <a:t>226</a:t>
            </a:r>
            <a:r>
              <a:rPr lang="en-US" sz="1600" dirty="0"/>
              <a:t>Ra concentration in ICV (~4 </a:t>
            </a:r>
            <a:r>
              <a:rPr lang="en-US" sz="1600" dirty="0" err="1"/>
              <a:t>mBq</a:t>
            </a:r>
            <a:r>
              <a:rPr lang="en-US" sz="1600" dirty="0"/>
              <a:t>/m</a:t>
            </a:r>
            <a:r>
              <a:rPr lang="en-US" sz="1600" baseline="30000" dirty="0"/>
              <a:t>2</a:t>
            </a:r>
            <a:r>
              <a:rPr lang="en-US" sz="1600" dirty="0"/>
              <a:t>).</a:t>
            </a:r>
          </a:p>
          <a:p>
            <a:pPr marL="977900" lvl="2" indent="-233363"/>
            <a:r>
              <a:rPr lang="en-US" sz="1600" dirty="0"/>
              <a:t>Infer ~ 50% of radon emanates into inside or outside.</a:t>
            </a:r>
          </a:p>
          <a:p>
            <a:pPr marL="344487" lvl="1" indent="0">
              <a:buNone/>
            </a:pPr>
            <a:endParaRPr lang="en-US" sz="18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4B98180-6368-8873-AD88-DD15D3EABC3C}"/>
              </a:ext>
            </a:extLst>
          </p:cNvPr>
          <p:cNvSpPr txBox="1"/>
          <p:nvPr/>
        </p:nvSpPr>
        <p:spPr>
          <a:xfrm>
            <a:off x="1411255" y="5400066"/>
            <a:ext cx="660469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>
                <a:solidFill>
                  <a:srgbClr val="FF0000"/>
                </a:solidFill>
              </a:rPr>
              <a:t>What went wrong?</a:t>
            </a:r>
          </a:p>
          <a:p>
            <a:pPr algn="ctr"/>
            <a:r>
              <a:rPr lang="en-US">
                <a:solidFill>
                  <a:srgbClr val="FF0000"/>
                </a:solidFill>
              </a:rPr>
              <a:t>How do we avoid such a problem in the future?</a:t>
            </a:r>
          </a:p>
          <a:p>
            <a:pPr algn="ctr"/>
            <a:r>
              <a:rPr lang="en-US">
                <a:solidFill>
                  <a:srgbClr val="FF0000"/>
                </a:solidFill>
              </a:rPr>
              <a:t>(Titanium favored for XLZD)</a:t>
            </a:r>
          </a:p>
        </p:txBody>
      </p:sp>
    </p:spTree>
    <p:extLst>
      <p:ext uri="{BB962C8B-B14F-4D97-AF65-F5344CB8AC3E}">
        <p14:creationId xmlns:p14="http://schemas.microsoft.com/office/powerpoint/2010/main" val="3682736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9609EE-0BDF-4F21-F6AB-9273204560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459553F-7E66-3667-1629-FEB817D7A1AF}"/>
              </a:ext>
            </a:extLst>
          </p:cNvPr>
          <p:cNvSpPr/>
          <p:nvPr/>
        </p:nvSpPr>
        <p:spPr bwMode="auto">
          <a:xfrm>
            <a:off x="609600" y="1219200"/>
            <a:ext cx="8175449" cy="10795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9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500610" name="Rectangle 2">
            <a:extLst>
              <a:ext uri="{FF2B5EF4-FFF2-40B4-BE49-F238E27FC236}">
                <a16:creationId xmlns:a16="http://schemas.microsoft.com/office/drawing/2014/main" id="{8DF1FCFD-8223-1BEC-9229-34D87AD97FA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Possible causes of Rn Emanation from Ti</a:t>
            </a:r>
          </a:p>
        </p:txBody>
      </p:sp>
      <p:sp>
        <p:nvSpPr>
          <p:cNvPr id="18" name="Rectangle 3">
            <a:extLst>
              <a:ext uri="{FF2B5EF4-FFF2-40B4-BE49-F238E27FC236}">
                <a16:creationId xmlns:a16="http://schemas.microsoft.com/office/drawing/2014/main" id="{4C2EF2D7-24F5-7685-AE97-736451BF8F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4166" y="838199"/>
            <a:ext cx="8606375" cy="32810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0487" tIns="44450" rIns="90487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Monotype Sorts" charset="0"/>
              <a:buChar char=""/>
              <a:defRPr sz="2000">
                <a:solidFill>
                  <a:schemeClr val="accent2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90000"/>
              <a:buChar char="•"/>
              <a:defRPr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5000"/>
              <a:buChar char="—"/>
              <a:defRPr>
                <a:solidFill>
                  <a:schemeClr val="accent2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16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177800" indent="-233363"/>
            <a:r>
              <a:rPr lang="en-US" sz="2200" dirty="0"/>
              <a:t>Three possible causes:</a:t>
            </a:r>
          </a:p>
          <a:p>
            <a:pPr marL="628650" lvl="1">
              <a:buClr>
                <a:srgbClr val="004080"/>
              </a:buClr>
              <a:buSzPct val="100000"/>
              <a:buFont typeface="+mj-lt"/>
              <a:buAutoNum type="arabicParenR"/>
            </a:pPr>
            <a:r>
              <a:rPr lang="en-US" dirty="0"/>
              <a:t>Ra ~ uniform in Ti, but Rn diffusion length in titanium is much larger than typical for metals (microns)?</a:t>
            </a:r>
          </a:p>
          <a:p>
            <a:pPr marL="977900" lvl="2" indent="-233363"/>
            <a:r>
              <a:rPr lang="en-US" sz="2000" dirty="0"/>
              <a:t>Need diffusion length ≳ 2 mm even when cold.</a:t>
            </a:r>
          </a:p>
          <a:p>
            <a:pPr marL="628650" lvl="1">
              <a:buClr>
                <a:srgbClr val="004080"/>
              </a:buClr>
              <a:buSzPct val="100000"/>
              <a:buFont typeface="+mj-lt"/>
              <a:buAutoNum type="arabicParenR"/>
            </a:pPr>
            <a:r>
              <a:rPr lang="en-US" dirty="0"/>
              <a:t>Radium concentrated near surfaces but surface etching ~ineffective?</a:t>
            </a:r>
          </a:p>
          <a:p>
            <a:pPr marL="628650" lvl="1">
              <a:buClr>
                <a:srgbClr val="004080"/>
              </a:buClr>
              <a:buSzPct val="100000"/>
              <a:buFont typeface="+mj-lt"/>
              <a:buAutoNum type="arabicParenR"/>
            </a:pPr>
            <a:r>
              <a:rPr lang="en-US" dirty="0"/>
              <a:t>Contamination added during assembly (e.g. welds)?</a:t>
            </a:r>
          </a:p>
          <a:p>
            <a:pPr marL="228600" indent="-285750">
              <a:buClr>
                <a:srgbClr val="004080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200" dirty="0"/>
              <a:t>Impractical to rule out (3).</a:t>
            </a:r>
          </a:p>
          <a:p>
            <a:pPr marL="228600" indent="-285750">
              <a:buClr>
                <a:srgbClr val="004080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200" dirty="0"/>
              <a:t>Will discuss (1) and (2) in detail.</a:t>
            </a:r>
            <a:endParaRPr lang="en-US" sz="2600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365ECA3-1B42-F4C9-BC42-8B6755140C51}"/>
              </a:ext>
            </a:extLst>
          </p:cNvPr>
          <p:cNvGrpSpPr/>
          <p:nvPr/>
        </p:nvGrpSpPr>
        <p:grpSpPr>
          <a:xfrm>
            <a:off x="264166" y="3840301"/>
            <a:ext cx="8520883" cy="2800767"/>
            <a:chOff x="264166" y="3840301"/>
            <a:chExt cx="8520883" cy="2800767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ED420CF2-9C4E-F154-180E-55E4F0420E9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38200" y="4559300"/>
              <a:ext cx="3594100" cy="1384300"/>
            </a:xfrm>
            <a:prstGeom prst="rect">
              <a:avLst/>
            </a:prstGeom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6BED126F-3E00-E8C5-D4AB-380FF5CAED2B}"/>
                </a:ext>
              </a:extLst>
            </p:cNvPr>
            <p:cNvSpPr txBox="1"/>
            <p:nvPr/>
          </p:nvSpPr>
          <p:spPr>
            <a:xfrm>
              <a:off x="264166" y="3840301"/>
              <a:ext cx="8520883" cy="28007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28600" indent="-285750">
                <a:buClr>
                  <a:srgbClr val="004080"/>
                </a:buClr>
                <a:buSzPct val="100000"/>
                <a:buFont typeface="Arial" panose="020B0604020202020204" pitchFamily="34" charset="0"/>
                <a:buChar char="•"/>
              </a:pPr>
              <a:r>
                <a:rPr lang="en-US" sz="2200" dirty="0"/>
                <a:t>E. Perry et. al. </a:t>
              </a:r>
              <a:r>
                <a:rPr lang="en-US" sz="2000" i="1" dirty="0"/>
                <a:t>JINST</a:t>
              </a:r>
              <a:r>
                <a:rPr lang="en-US" sz="2000" dirty="0"/>
                <a:t> </a:t>
              </a:r>
              <a:r>
                <a:rPr lang="en-US" sz="2000" b="1" dirty="0"/>
                <a:t>21</a:t>
              </a:r>
              <a:r>
                <a:rPr lang="en-US" sz="2000" dirty="0"/>
                <a:t> P09016</a:t>
              </a:r>
              <a:r>
                <a:rPr lang="en-US" sz="2200" dirty="0"/>
                <a:t> </a:t>
              </a:r>
              <a:r>
                <a:rPr lang="en-US" sz="2200" dirty="0">
                  <a:solidFill>
                    <a:srgbClr val="FF0000"/>
                  </a:solidFill>
                  <a:hlinkClick r:id="rId4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arXiv:2607.22870</a:t>
              </a:r>
              <a:r>
                <a:rPr lang="en-US" sz="2200" dirty="0">
                  <a:solidFill>
                    <a:srgbClr val="FF0000"/>
                  </a:solidFill>
                </a:rPr>
                <a:t> </a:t>
              </a:r>
              <a:r>
                <a:rPr lang="en-US" sz="2200" dirty="0"/>
                <a:t>reported ~2x lower Rn emanation from cold Ti than from warm:</a:t>
              </a:r>
            </a:p>
            <a:p>
              <a:pPr marL="233363" indent="-290513">
                <a:buClr>
                  <a:srgbClr val="004080"/>
                </a:buClr>
                <a:buSzPct val="100000"/>
                <a:buFont typeface="Arial" panose="020B0604020202020204" pitchFamily="34" charset="0"/>
                <a:buChar char="•"/>
              </a:pPr>
              <a:endParaRPr lang="en-US" sz="2200" dirty="0"/>
            </a:p>
            <a:p>
              <a:pPr marL="233363" indent="-290513">
                <a:buClr>
                  <a:srgbClr val="004080"/>
                </a:buClr>
                <a:buSzPct val="100000"/>
                <a:buFont typeface="Arial" panose="020B0604020202020204" pitchFamily="34" charset="0"/>
                <a:buChar char="•"/>
              </a:pPr>
              <a:endParaRPr lang="en-US" sz="2200" dirty="0"/>
            </a:p>
            <a:p>
              <a:pPr marL="233363" indent="-290513">
                <a:buClr>
                  <a:srgbClr val="004080"/>
                </a:buClr>
                <a:buSzPct val="100000"/>
                <a:buFont typeface="Arial" panose="020B0604020202020204" pitchFamily="34" charset="0"/>
                <a:buChar char="•"/>
              </a:pPr>
              <a:endParaRPr lang="en-US" sz="2200" dirty="0"/>
            </a:p>
            <a:p>
              <a:pPr marL="233363" indent="-290513">
                <a:buClr>
                  <a:srgbClr val="004080"/>
                </a:buClr>
                <a:buSzPct val="100000"/>
                <a:buFont typeface="Arial" panose="020B0604020202020204" pitchFamily="34" charset="0"/>
                <a:buChar char="•"/>
              </a:pPr>
              <a:endParaRPr lang="en-US" sz="2200" dirty="0"/>
            </a:p>
            <a:p>
              <a:pPr marL="233363" indent="-290513">
                <a:buClr>
                  <a:srgbClr val="004080"/>
                </a:buClr>
                <a:buSzPct val="100000"/>
                <a:buFont typeface="Arial" panose="020B0604020202020204" pitchFamily="34" charset="0"/>
                <a:buChar char="•"/>
              </a:pPr>
              <a:r>
                <a:rPr lang="en-US" sz="2200" dirty="0"/>
                <a:t>Strongly suggests diffusion is responsible for ~half of Rn emanation at room temperature, shuts off when cold.</a:t>
              </a:r>
            </a:p>
          </p:txBody>
        </p:sp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20AC68D0-18F5-7FB2-B514-3E5C0E29165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504163" y="4559300"/>
              <a:ext cx="2247900" cy="1346843"/>
            </a:xfrm>
            <a:prstGeom prst="rect">
              <a:avLst/>
            </a:prstGeom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00CA37AC-324A-7D4B-903B-26A3C9E29DA3}"/>
              </a:ext>
            </a:extLst>
          </p:cNvPr>
          <p:cNvSpPr txBox="1"/>
          <p:nvPr/>
        </p:nvSpPr>
        <p:spPr>
          <a:xfrm>
            <a:off x="6718855" y="4553273"/>
            <a:ext cx="2398641" cy="132343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accent1"/>
                </a:solidFill>
              </a:rPr>
              <a:t>Lorenzo Ascenzo’s talk yesterday says it is not diffusion in the Ti.</a:t>
            </a:r>
          </a:p>
        </p:txBody>
      </p:sp>
    </p:spTree>
    <p:extLst>
      <p:ext uri="{BB962C8B-B14F-4D97-AF65-F5344CB8AC3E}">
        <p14:creationId xmlns:p14="http://schemas.microsoft.com/office/powerpoint/2010/main" val="775779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3E7EF8-F26E-9151-99D2-8E188AB8A6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D06912E-9938-BD6D-9B19-99725D80F2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090F932-CF1B-9142-AA9C-A2B3300F3E61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4" name="Picture 3" descr="A picture containing appliance, indoor&#10;&#10;Description automatically generated">
            <a:extLst>
              <a:ext uri="{FF2B5EF4-FFF2-40B4-BE49-F238E27FC236}">
                <a16:creationId xmlns:a16="http://schemas.microsoft.com/office/drawing/2014/main" id="{6A2B4C0C-5FAB-C5E4-D480-04DF3830E0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14" t="4190" r="9962" b="9560"/>
          <a:stretch>
            <a:fillRect/>
          </a:stretch>
        </p:blipFill>
        <p:spPr>
          <a:xfrm>
            <a:off x="3667125" y="4495800"/>
            <a:ext cx="2133600" cy="209246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DBE40CA-11C6-172A-1ABD-189C7C422CD9}"/>
              </a:ext>
            </a:extLst>
          </p:cNvPr>
          <p:cNvSpPr txBox="1"/>
          <p:nvPr/>
        </p:nvSpPr>
        <p:spPr>
          <a:xfrm>
            <a:off x="3633270" y="6248400"/>
            <a:ext cx="2167455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600"/>
              <a:t>0.1 mm Ti membrane</a:t>
            </a:r>
          </a:p>
        </p:txBody>
      </p:sp>
      <p:pic>
        <p:nvPicPr>
          <p:cNvPr id="11" name="Picture 10" descr="A picture containing indoor, appliance&#10;&#10;Description automatically generated">
            <a:extLst>
              <a:ext uri="{FF2B5EF4-FFF2-40B4-BE49-F238E27FC236}">
                <a16:creationId xmlns:a16="http://schemas.microsoft.com/office/drawing/2014/main" id="{881258DC-94E0-4F34-42E2-F17ACBFBF86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46" t="1137" r="3" b="34704"/>
          <a:stretch>
            <a:fillRect/>
          </a:stretch>
        </p:blipFill>
        <p:spPr>
          <a:xfrm>
            <a:off x="0" y="4495800"/>
            <a:ext cx="3633270" cy="2092461"/>
          </a:xfrm>
          <a:prstGeom prst="rect">
            <a:avLst/>
          </a:prstGeom>
        </p:spPr>
      </p:pic>
      <p:sp>
        <p:nvSpPr>
          <p:cNvPr id="10" name="Arrow: Right 9">
            <a:extLst>
              <a:ext uri="{FF2B5EF4-FFF2-40B4-BE49-F238E27FC236}">
                <a16:creationId xmlns:a16="http://schemas.microsoft.com/office/drawing/2014/main" id="{80B3CB95-DFB8-2AF3-1BF4-7A678F325441}"/>
              </a:ext>
            </a:extLst>
          </p:cNvPr>
          <p:cNvSpPr/>
          <p:nvPr/>
        </p:nvSpPr>
        <p:spPr>
          <a:xfrm rot="20357094">
            <a:off x="1827988" y="5882764"/>
            <a:ext cx="534735" cy="93136"/>
          </a:xfrm>
          <a:prstGeom prst="rightArrow">
            <a:avLst/>
          </a:prstGeom>
          <a:solidFill>
            <a:srgbClr val="49FD00"/>
          </a:solidFill>
          <a:ln>
            <a:solidFill>
              <a:srgbClr val="49FD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86733E2-8A69-D301-C317-62FC419BD8D3}"/>
              </a:ext>
            </a:extLst>
          </p:cNvPr>
          <p:cNvSpPr txBox="1"/>
          <p:nvPr/>
        </p:nvSpPr>
        <p:spPr>
          <a:xfrm>
            <a:off x="1032455" y="5246190"/>
            <a:ext cx="14047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>
                <a:solidFill>
                  <a:srgbClr val="49FD00"/>
                </a:solidFill>
              </a:rPr>
              <a:t>O-rings and opening for radon</a:t>
            </a:r>
          </a:p>
        </p:txBody>
      </p:sp>
      <p:pic>
        <p:nvPicPr>
          <p:cNvPr id="7" name="Picture 6" descr="A picture containing indoor, wall, appliance&#10;&#10;Description automatically generated">
            <a:extLst>
              <a:ext uri="{FF2B5EF4-FFF2-40B4-BE49-F238E27FC236}">
                <a16:creationId xmlns:a16="http://schemas.microsoft.com/office/drawing/2014/main" id="{FE3CDC90-1AF1-AB72-CE7F-11D2A667C17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36" t="17922" r="7437" b="17985"/>
          <a:stretch>
            <a:fillRect/>
          </a:stretch>
        </p:blipFill>
        <p:spPr>
          <a:xfrm>
            <a:off x="5834580" y="4480855"/>
            <a:ext cx="3309420" cy="209246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7B8C571A-0D8F-B869-5586-974BB3A8C69F}"/>
              </a:ext>
            </a:extLst>
          </p:cNvPr>
          <p:cNvSpPr txBox="1"/>
          <p:nvPr/>
        </p:nvSpPr>
        <p:spPr>
          <a:xfrm>
            <a:off x="5998284" y="6260068"/>
            <a:ext cx="291711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800"/>
              <a:t>Clamped leak-tight system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9FE6E69-73FF-C31B-C6F8-876CF0A67017}"/>
              </a:ext>
            </a:extLst>
          </p:cNvPr>
          <p:cNvSpPr txBox="1"/>
          <p:nvPr/>
        </p:nvSpPr>
        <p:spPr>
          <a:xfrm>
            <a:off x="304800" y="212543"/>
            <a:ext cx="84582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Rounded MT Bold"/>
                <a:ea typeface="ＭＳ Ｐゴシック"/>
              </a:rPr>
              <a:t>Measurement of Rn Diffusion through Titanium</a:t>
            </a:r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174151A-CE60-E2B8-8310-678287FC42A2}"/>
              </a:ext>
            </a:extLst>
          </p:cNvPr>
          <p:cNvSpPr txBox="1"/>
          <p:nvPr/>
        </p:nvSpPr>
        <p:spPr>
          <a:xfrm>
            <a:off x="1295400" y="1539415"/>
            <a:ext cx="535665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sz="1200" dirty="0"/>
              <a:t>M. Wojcik, NIM B61, 8–11(1991). </a:t>
            </a:r>
          </a:p>
          <a:p>
            <a:pPr lvl="0"/>
            <a:r>
              <a:rPr lang="en-US" sz="1200" dirty="0"/>
              <a:t>M. Wojcik, W. </a:t>
            </a:r>
            <a:r>
              <a:rPr lang="en-US" sz="1200" dirty="0" err="1"/>
              <a:t>Wlazo</a:t>
            </a:r>
            <a:r>
              <a:rPr lang="en-US" sz="1200" dirty="0"/>
              <a:t>, G. </a:t>
            </a:r>
            <a:r>
              <a:rPr lang="en-US" sz="1200" dirty="0" err="1"/>
              <a:t>Zuzel</a:t>
            </a:r>
            <a:r>
              <a:rPr lang="en-US" sz="1200" dirty="0"/>
              <a:t>, &amp; G. Heusser, NIM A449, 158 – 171 (2000). </a:t>
            </a:r>
          </a:p>
          <a:p>
            <a:r>
              <a:rPr lang="en-US" sz="1200" dirty="0"/>
              <a:t>M. </a:t>
            </a:r>
            <a:r>
              <a:rPr lang="en-US" sz="1200" dirty="0" err="1"/>
              <a:t>Durcik</a:t>
            </a:r>
            <a:r>
              <a:rPr lang="en-US" sz="1200" dirty="0"/>
              <a:t> &amp; F. Havlik, J. </a:t>
            </a:r>
            <a:r>
              <a:rPr lang="en-US" sz="1200" dirty="0" err="1"/>
              <a:t>Radioanal</a:t>
            </a:r>
            <a:r>
              <a:rPr lang="en-US" sz="1200" dirty="0"/>
              <a:t>. </a:t>
            </a:r>
            <a:r>
              <a:rPr lang="en-US" sz="1200" dirty="0" err="1"/>
              <a:t>Nucl</a:t>
            </a:r>
            <a:r>
              <a:rPr lang="en-US" sz="1200" dirty="0"/>
              <a:t>. Chem. 209, 307–313 (1996). </a:t>
            </a:r>
          </a:p>
          <a:p>
            <a:pPr lvl="0"/>
            <a:r>
              <a:rPr lang="en-US" sz="1200" dirty="0"/>
              <a:t>M. </a:t>
            </a:r>
            <a:r>
              <a:rPr lang="en-US" sz="1200" dirty="0" err="1"/>
              <a:t>Jiranek</a:t>
            </a:r>
            <a:r>
              <a:rPr lang="en-US" sz="1200" dirty="0"/>
              <a:t> &amp; M. </a:t>
            </a:r>
            <a:r>
              <a:rPr lang="en-US" sz="1200" dirty="0" err="1"/>
              <a:t>Kotrbat</a:t>
            </a:r>
            <a:r>
              <a:rPr lang="en-US" sz="1200" dirty="0"/>
              <a:t>, </a:t>
            </a:r>
            <a:r>
              <a:rPr lang="en-US" sz="1200" dirty="0" err="1"/>
              <a:t>Radiat</a:t>
            </a:r>
            <a:r>
              <a:rPr lang="en-US" sz="1200" dirty="0"/>
              <a:t>. Prot. </a:t>
            </a:r>
            <a:r>
              <a:rPr lang="en-US" sz="1200" dirty="0" err="1"/>
              <a:t>Dosim</a:t>
            </a:r>
            <a:r>
              <a:rPr lang="en-US" sz="1200" dirty="0"/>
              <a:t>. 148, 274 (2012). </a:t>
            </a:r>
          </a:p>
          <a:p>
            <a:pPr lvl="0"/>
            <a:r>
              <a:rPr lang="en-US" sz="1200" dirty="0"/>
              <a:t>R.W. Schnee, B. DeVries, M. Bowles, </a:t>
            </a:r>
            <a:r>
              <a:rPr lang="en-US" sz="1200" i="1" dirty="0"/>
              <a:t>AIP Conf. Proc.</a:t>
            </a:r>
            <a:r>
              <a:rPr lang="en-US" sz="1200" dirty="0"/>
              <a:t> 2908, 100009 (2023).</a:t>
            </a:r>
          </a:p>
          <a:p>
            <a:r>
              <a:rPr lang="en-US" sz="1200" dirty="0"/>
              <a:t>L. Wu et al. </a:t>
            </a:r>
            <a:r>
              <a:rPr lang="en-US" sz="1200" dirty="0">
                <a:hlinkClick r:id="rId6"/>
              </a:rPr>
              <a:t>arXiv:2410.06054</a:t>
            </a:r>
            <a:r>
              <a:rPr lang="en-US" sz="1200" dirty="0"/>
              <a:t> (2024).</a:t>
            </a:r>
          </a:p>
        </p:txBody>
      </p:sp>
      <p:sp>
        <p:nvSpPr>
          <p:cNvPr id="16" name="Rectangle 3">
            <a:extLst>
              <a:ext uri="{FF2B5EF4-FFF2-40B4-BE49-F238E27FC236}">
                <a16:creationId xmlns:a16="http://schemas.microsoft.com/office/drawing/2014/main" id="{683EC000-2BC8-2D9B-CA91-CDED4281F3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838200"/>
            <a:ext cx="8686800" cy="12796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0487" tIns="44450" rIns="90487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Monotype Sorts" charset="0"/>
              <a:buChar char=""/>
              <a:defRPr sz="2000">
                <a:solidFill>
                  <a:schemeClr val="accent2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90000"/>
              <a:buChar char="•"/>
              <a:defRPr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5000"/>
              <a:buChar char="—"/>
              <a:defRPr>
                <a:solidFill>
                  <a:schemeClr val="accent2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16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en-US" sz="2000" kern="0" dirty="0"/>
              <a:t>Was not aware of any previous measurements for titanium</a:t>
            </a:r>
          </a:p>
          <a:p>
            <a:pPr lvl="1">
              <a:buFont typeface="Wingdings" charset="0"/>
              <a:buChar char="§"/>
            </a:pPr>
            <a:r>
              <a:rPr lang="en-US" sz="1800" kern="0" dirty="0"/>
              <a:t>Use similar setup to those for previous measurements.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1BA34739-B60A-11C8-EF3F-5D7E55DA7F0D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4149" r="32288" b="10646"/>
          <a:stretch>
            <a:fillRect/>
          </a:stretch>
        </p:blipFill>
        <p:spPr>
          <a:xfrm>
            <a:off x="4572000" y="2605745"/>
            <a:ext cx="4038600" cy="181385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ACCD701-C207-F4DE-5CFA-ABD48F7CB5BD}"/>
              </a:ext>
            </a:extLst>
          </p:cNvPr>
          <p:cNvSpPr txBox="1"/>
          <p:nvPr/>
        </p:nvSpPr>
        <p:spPr>
          <a:xfrm>
            <a:off x="620093" y="4459084"/>
            <a:ext cx="23517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latin typeface="+mn-lt"/>
              </a:rPr>
              <a:t>Designed by Joseph Street  </a:t>
            </a:r>
          </a:p>
          <a:p>
            <a:r>
              <a:rPr lang="en-US" sz="900">
                <a:latin typeface="+mn-lt"/>
              </a:rPr>
              <a:t>Machined by Joseph Street and Nic Chott </a:t>
            </a:r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97002FB6-D657-0F9E-3B94-186A85B25C43}"/>
              </a:ext>
            </a:extLst>
          </p:cNvPr>
          <p:cNvSpPr/>
          <p:nvPr/>
        </p:nvSpPr>
        <p:spPr>
          <a:xfrm rot="13739894">
            <a:off x="4581581" y="6073134"/>
            <a:ext cx="499249" cy="114520"/>
          </a:xfrm>
          <a:prstGeom prst="rightArrow">
            <a:avLst/>
          </a:prstGeom>
          <a:solidFill>
            <a:srgbClr val="49FD00"/>
          </a:solidFill>
          <a:ln>
            <a:solidFill>
              <a:srgbClr val="49FD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0EC3DF6-2F15-756E-2A78-D163F00129AD}"/>
              </a:ext>
            </a:extLst>
          </p:cNvPr>
          <p:cNvSpPr txBox="1"/>
          <p:nvPr/>
        </p:nvSpPr>
        <p:spPr>
          <a:xfrm>
            <a:off x="2971800" y="5383649"/>
            <a:ext cx="71615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solidFill>
                  <a:srgbClr val="92D050"/>
                </a:solidFill>
              </a:rPr>
              <a:t>metal gasket would be better</a:t>
            </a:r>
          </a:p>
        </p:txBody>
      </p:sp>
      <p:sp>
        <p:nvSpPr>
          <p:cNvPr id="21" name="Rectangle 3">
            <a:extLst>
              <a:ext uri="{FF2B5EF4-FFF2-40B4-BE49-F238E27FC236}">
                <a16:creationId xmlns:a16="http://schemas.microsoft.com/office/drawing/2014/main" id="{BB2936B9-3194-070B-0179-C80BE963CB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2635192"/>
            <a:ext cx="4114800" cy="1702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0487" tIns="44450" rIns="90487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Monotype Sorts" charset="0"/>
              <a:buChar char=""/>
              <a:defRPr sz="2000">
                <a:solidFill>
                  <a:schemeClr val="accent2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90000"/>
              <a:buChar char="•"/>
              <a:defRPr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5000"/>
              <a:buChar char="—"/>
              <a:defRPr>
                <a:solidFill>
                  <a:schemeClr val="accent2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16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en-US" sz="2000" kern="0" dirty="0"/>
              <a:t>Undergraduate project.</a:t>
            </a:r>
            <a:endParaRPr lang="en-US" kern="0" dirty="0"/>
          </a:p>
          <a:p>
            <a:pPr lvl="1">
              <a:buFont typeface="Wingdings" charset="0"/>
              <a:buChar char="§"/>
            </a:pPr>
            <a:r>
              <a:rPr lang="en-US" sz="1800" kern="0" dirty="0"/>
              <a:t>Home-made set-up.</a:t>
            </a:r>
          </a:p>
          <a:p>
            <a:pPr lvl="1">
              <a:buFont typeface="Wingdings" charset="0"/>
              <a:buChar char="§"/>
            </a:pPr>
            <a:r>
              <a:rPr lang="en-US" sz="1800" kern="0" dirty="0"/>
              <a:t>Put Rn on one side, measure diffusion to other, infer </a:t>
            </a:r>
            <a:r>
              <a:rPr lang="en-US" sz="1800" i="1" kern="0" dirty="0"/>
              <a:t>D</a:t>
            </a:r>
            <a:r>
              <a:rPr lang="en-US" sz="1800" kern="0" dirty="0"/>
              <a:t> and solubility </a:t>
            </a:r>
            <a:r>
              <a:rPr lang="en-US" sz="1800" i="1" kern="0" dirty="0"/>
              <a:t>S</a:t>
            </a:r>
            <a:r>
              <a:rPr lang="en-US" sz="1800" kern="0" dirty="0"/>
              <a:t> (= concentration in Ti / concentration in air).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23CF03A-DB7D-78AA-4D90-C5800F827A3E}"/>
              </a:ext>
            </a:extLst>
          </p:cNvPr>
          <p:cNvSpPr txBox="1"/>
          <p:nvPr/>
        </p:nvSpPr>
        <p:spPr>
          <a:xfrm>
            <a:off x="7848600" y="2667000"/>
            <a:ext cx="1295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/>
              <a:t>RAD7 radon detector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22AF30A-4F54-D8FD-1517-935AF7F96E79}"/>
              </a:ext>
            </a:extLst>
          </p:cNvPr>
          <p:cNvSpPr/>
          <p:nvPr/>
        </p:nvSpPr>
        <p:spPr bwMode="auto">
          <a:xfrm>
            <a:off x="8458200" y="3190220"/>
            <a:ext cx="304800" cy="45719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9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3396887"/>
      </p:ext>
    </p:extLst>
  </p:cSld>
  <p:clrMapOvr>
    <a:masterClrMapping/>
  </p:clrMapOvr>
  <p:transition spd="med">
    <p:pull dir="d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E1AAB0D-53A1-35CA-B082-6957AF3F64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100" y="1364014"/>
            <a:ext cx="7539882" cy="202996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A7ACCF7-F8FA-1AE4-74CF-8DC83B38405F}"/>
              </a:ext>
            </a:extLst>
          </p:cNvPr>
          <p:cNvSpPr txBox="1"/>
          <p:nvPr/>
        </p:nvSpPr>
        <p:spPr>
          <a:xfrm rot="1182757">
            <a:off x="7661186" y="1066689"/>
            <a:ext cx="14350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80E5FF"/>
                </a:solidFill>
                <a:latin typeface="Georgia" panose="02040502050405020303" pitchFamily="18" charset="0"/>
              </a:rPr>
              <a:t>Cold side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327A886-A9BE-B2DC-125D-BCC8C982D1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090F932-CF1B-9142-AA9C-A2B3300F3E61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87C1421-BF83-41A2-B0B0-E54F7CF42280}"/>
              </a:ext>
            </a:extLst>
          </p:cNvPr>
          <p:cNvSpPr txBox="1"/>
          <p:nvPr/>
        </p:nvSpPr>
        <p:spPr>
          <a:xfrm>
            <a:off x="517897" y="2841438"/>
            <a:ext cx="1249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>
                <a:latin typeface="Garamond" panose="02020404030301010803" pitchFamily="18" charset="0"/>
              </a:rPr>
              <a:t>Handpump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47508C00-408B-8C7A-E18E-3B60AF87B7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06" y="152400"/>
            <a:ext cx="9067800" cy="533400"/>
          </a:xfrm>
        </p:spPr>
        <p:txBody>
          <a:bodyPr/>
          <a:lstStyle/>
          <a:p>
            <a:r>
              <a:rPr lang="en-US" sz="2800"/>
              <a:t>Measurement of Rn Diffusion through Titanium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038A8E88-8114-F9C9-91D0-D88F2667FC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3397773"/>
            <a:ext cx="8839200" cy="3054350"/>
          </a:xfrm>
        </p:spPr>
        <p:txBody>
          <a:bodyPr/>
          <a:lstStyle/>
          <a:p>
            <a:r>
              <a:rPr lang="en-US" dirty="0"/>
              <a:t>Step 1: Add Rn to one (“hot”) side of chamber.</a:t>
            </a:r>
          </a:p>
          <a:p>
            <a:pPr lvl="1">
              <a:buFont typeface="Wingdings" charset="0"/>
              <a:buChar char="§"/>
            </a:pPr>
            <a:r>
              <a:rPr lang="en-US" dirty="0"/>
              <a:t>Connect Pylon radon source and hand pump to the hot-side system and mix radon throughout the hot-side volume.</a:t>
            </a:r>
            <a:endParaRPr lang="en-US" dirty="0">
              <a:cs typeface="Arial"/>
            </a:endParaRPr>
          </a:p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Step 2: Measure Rn on hot side of chamber.</a:t>
            </a:r>
          </a:p>
          <a:p>
            <a:pPr lvl="1">
              <a:buFont typeface="Wingdings" charset="0"/>
              <a:buChar char="§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Disconnect Rn source and pump. Connect RAD7.  Measure Rn escape rate through RAD7 gasket + hot-side gasket + leaks.</a:t>
            </a:r>
            <a:endParaRPr lang="en-US" dirty="0">
              <a:solidFill>
                <a:schemeClr val="bg1">
                  <a:lumMod val="65000"/>
                </a:schemeClr>
              </a:solidFill>
              <a:cs typeface="Arial"/>
            </a:endParaRPr>
          </a:p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Step 3: Measure Rn vs. time on “cold” side of chamber.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234E917-6287-52FE-3139-49C5705BAF85}"/>
              </a:ext>
            </a:extLst>
          </p:cNvPr>
          <p:cNvSpPr txBox="1"/>
          <p:nvPr/>
        </p:nvSpPr>
        <p:spPr>
          <a:xfrm rot="20957977">
            <a:off x="2982887" y="881386"/>
            <a:ext cx="13292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FF0000"/>
                </a:solidFill>
                <a:latin typeface="Georgia" panose="02040502050405020303" pitchFamily="18" charset="0"/>
              </a:rPr>
              <a:t>Hot side</a:t>
            </a:r>
          </a:p>
        </p:txBody>
      </p:sp>
    </p:spTree>
    <p:extLst>
      <p:ext uri="{BB962C8B-B14F-4D97-AF65-F5344CB8AC3E}">
        <p14:creationId xmlns:p14="http://schemas.microsoft.com/office/powerpoint/2010/main" val="3766226505"/>
      </p:ext>
    </p:extLst>
  </p:cSld>
  <p:clrMapOvr>
    <a:masterClrMapping/>
  </p:clrMapOvr>
  <p:transition spd="med">
    <p:pull dir="d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1B1171-41DA-821C-EA23-37D00884DE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2ED9BD9B-24BB-173D-BD00-E330293553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768" y="1366197"/>
            <a:ext cx="7681424" cy="204255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3CFEE96-B198-89D5-E321-CC4D8A0F7539}"/>
              </a:ext>
            </a:extLst>
          </p:cNvPr>
          <p:cNvSpPr txBox="1"/>
          <p:nvPr/>
        </p:nvSpPr>
        <p:spPr>
          <a:xfrm rot="1182757">
            <a:off x="7661186" y="1066689"/>
            <a:ext cx="14350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80E5FF"/>
                </a:solidFill>
                <a:latin typeface="Georgia" panose="02040502050405020303" pitchFamily="18" charset="0"/>
              </a:rPr>
              <a:t>Cold side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2B6B039-D108-0E4F-6DA7-FF102EEDDB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090F932-CF1B-9142-AA9C-A2B3300F3E61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8EEA58A7-123F-0952-5ABE-1CDF453709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06" y="152400"/>
            <a:ext cx="9067800" cy="533400"/>
          </a:xfrm>
        </p:spPr>
        <p:txBody>
          <a:bodyPr/>
          <a:lstStyle/>
          <a:p>
            <a:r>
              <a:rPr lang="en-US" sz="2800"/>
              <a:t>Measurement of Rn Diffusion through Titanium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8BCFC07D-0555-5877-ACF7-1A0A6D12B9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3397773"/>
            <a:ext cx="8839200" cy="3054350"/>
          </a:xfrm>
        </p:spPr>
        <p:txBody>
          <a:bodyPr/>
          <a:lstStyle/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Step 1: Add Rn to one (“hot”) side of chamber.</a:t>
            </a:r>
          </a:p>
          <a:p>
            <a:pPr lvl="1">
              <a:buFont typeface="Wingdings" charset="0"/>
              <a:buChar char="§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Connect Pylon radon source and hand pump to the hot-side system and mix radon throughout the hot-side volume.</a:t>
            </a:r>
            <a:endParaRPr lang="en-US" dirty="0">
              <a:solidFill>
                <a:schemeClr val="bg1">
                  <a:lumMod val="65000"/>
                </a:schemeClr>
              </a:solidFill>
              <a:cs typeface="Arial"/>
            </a:endParaRPr>
          </a:p>
          <a:p>
            <a:r>
              <a:rPr lang="en-US" dirty="0"/>
              <a:t>Step 2: Measure Rn on hot side of chamber.</a:t>
            </a:r>
          </a:p>
          <a:p>
            <a:pPr lvl="1">
              <a:buFont typeface="Wingdings" charset="0"/>
              <a:buChar char="§"/>
            </a:pPr>
            <a:r>
              <a:rPr lang="en-US" dirty="0">
                <a:solidFill>
                  <a:srgbClr val="004080"/>
                </a:solidFill>
              </a:rPr>
              <a:t>Disconnect Rn source and pump. Connect RAD7.  Measure </a:t>
            </a:r>
            <a:r>
              <a:rPr lang="en-US" dirty="0">
                <a:solidFill>
                  <a:srgbClr val="7030A0"/>
                </a:solidFill>
              </a:rPr>
              <a:t>Rn escape</a:t>
            </a:r>
            <a:r>
              <a:rPr lang="en-US" dirty="0">
                <a:solidFill>
                  <a:srgbClr val="004080"/>
                </a:solidFill>
              </a:rPr>
              <a:t> rate through RAD7 gasket + hot-side gasket + leaks.</a:t>
            </a:r>
            <a:endParaRPr lang="en-US" dirty="0">
              <a:solidFill>
                <a:srgbClr val="004080"/>
              </a:solidFill>
              <a:cs typeface="Arial"/>
            </a:endParaRPr>
          </a:p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Step 3: Measure Rn vs. time on “cold” side of chamber.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AD01ECF-15E4-8A5F-C9DA-2C2E7D6C4A48}"/>
              </a:ext>
            </a:extLst>
          </p:cNvPr>
          <p:cNvSpPr txBox="1"/>
          <p:nvPr/>
        </p:nvSpPr>
        <p:spPr>
          <a:xfrm rot="20957977">
            <a:off x="2982887" y="881386"/>
            <a:ext cx="13292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FF0000"/>
                </a:solidFill>
                <a:latin typeface="Georgia" panose="02040502050405020303" pitchFamily="18" charset="0"/>
              </a:rPr>
              <a:t>Hot side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8181BF97-D1D7-71A4-F41C-6654B2E88CDF}"/>
              </a:ext>
            </a:extLst>
          </p:cNvPr>
          <p:cNvGrpSpPr/>
          <p:nvPr/>
        </p:nvGrpSpPr>
        <p:grpSpPr>
          <a:xfrm>
            <a:off x="-106055" y="2277358"/>
            <a:ext cx="1042489" cy="954107"/>
            <a:chOff x="-106055" y="2277358"/>
            <a:chExt cx="1042489" cy="954107"/>
          </a:xfrm>
        </p:grpSpPr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10E6B028-9CBE-9A97-7B1E-6C94ACBEB3AC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786791" y="2380959"/>
              <a:ext cx="149643" cy="152041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7030A0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C034C5B-33F8-88A2-447D-18279221A0AE}"/>
                </a:ext>
              </a:extLst>
            </p:cNvPr>
            <p:cNvSpPr txBox="1"/>
            <p:nvPr/>
          </p:nvSpPr>
          <p:spPr>
            <a:xfrm>
              <a:off x="-106055" y="2277358"/>
              <a:ext cx="907836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rgbClr val="7030A0"/>
                  </a:solidFill>
                </a:rPr>
                <a:t>Diffusion through RAD7 gasket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5B347CC7-38C3-11CC-C595-FEAE357A1AB3}"/>
              </a:ext>
            </a:extLst>
          </p:cNvPr>
          <p:cNvGrpSpPr/>
          <p:nvPr/>
        </p:nvGrpSpPr>
        <p:grpSpPr>
          <a:xfrm>
            <a:off x="3535514" y="2845263"/>
            <a:ext cx="1845947" cy="649395"/>
            <a:chOff x="3535514" y="2845263"/>
            <a:chExt cx="1845947" cy="649395"/>
          </a:xfrm>
        </p:grpSpPr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01E24293-28DF-247E-948B-D28388F1409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428361" y="2845263"/>
              <a:ext cx="0" cy="34698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7030A0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2C8EF21E-905E-FFFA-AC0A-A631B684F7AF}"/>
                </a:ext>
              </a:extLst>
            </p:cNvPr>
            <p:cNvSpPr txBox="1"/>
            <p:nvPr/>
          </p:nvSpPr>
          <p:spPr>
            <a:xfrm>
              <a:off x="3535514" y="2971438"/>
              <a:ext cx="184594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rgbClr val="7030A0"/>
                  </a:solidFill>
                </a:rPr>
                <a:t>Diffusion </a:t>
              </a:r>
            </a:p>
            <a:p>
              <a:r>
                <a:rPr lang="en-US" sz="1400" dirty="0">
                  <a:solidFill>
                    <a:srgbClr val="7030A0"/>
                  </a:solidFill>
                </a:rPr>
                <a:t>through gasket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7A46A026-3890-C38A-667A-00949215B645}"/>
              </a:ext>
            </a:extLst>
          </p:cNvPr>
          <p:cNvGrpSpPr/>
          <p:nvPr/>
        </p:nvGrpSpPr>
        <p:grpSpPr>
          <a:xfrm>
            <a:off x="1379095" y="852623"/>
            <a:ext cx="1607695" cy="1298430"/>
            <a:chOff x="1379095" y="852623"/>
            <a:chExt cx="1607695" cy="1298430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5A81F34-9887-0DF4-3C9C-508ECFD18562}"/>
                </a:ext>
              </a:extLst>
            </p:cNvPr>
            <p:cNvSpPr txBox="1"/>
            <p:nvPr/>
          </p:nvSpPr>
          <p:spPr>
            <a:xfrm>
              <a:off x="1807564" y="852623"/>
              <a:ext cx="117922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rgbClr val="7030A0"/>
                  </a:solidFill>
                </a:rPr>
                <a:t>Some possible leaks</a:t>
              </a:r>
            </a:p>
          </p:txBody>
        </p: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B540F727-7F00-C438-23D1-C6DE72E7E177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1807564" y="1691189"/>
              <a:ext cx="231098" cy="202534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7030A0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821452F6-42EF-EA84-3608-639286237EF3}"/>
                </a:ext>
              </a:extLst>
            </p:cNvPr>
            <p:cNvCxnSpPr>
              <a:cxnSpLocks/>
            </p:cNvCxnSpPr>
            <p:nvPr/>
          </p:nvCxnSpPr>
          <p:spPr bwMode="auto">
            <a:xfrm flipH="1" flipV="1">
              <a:off x="1379095" y="2021610"/>
              <a:ext cx="415979" cy="114453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7030A0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300A94B5-572D-0DAD-8871-9C53E5801AB2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2079884" y="1948519"/>
              <a:ext cx="231098" cy="202534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7030A0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4031160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08A797-8A84-4ADD-848A-79476090FF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99E32C2E-BDED-C767-13EA-7993EE1D2734}"/>
              </a:ext>
            </a:extLst>
          </p:cNvPr>
          <p:cNvSpPr txBox="1"/>
          <p:nvPr/>
        </p:nvSpPr>
        <p:spPr>
          <a:xfrm rot="1182757">
            <a:off x="7661186" y="1066689"/>
            <a:ext cx="14350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80E5FF"/>
                </a:solidFill>
                <a:latin typeface="Georgia" panose="02040502050405020303" pitchFamily="18" charset="0"/>
              </a:rPr>
              <a:t>Cold side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FD4495E-C764-4399-B4FE-4F205B154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090F932-CF1B-9142-AA9C-A2B3300F3E61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E51C0720-4A34-A46B-D6BB-F3C385327A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06" y="152400"/>
            <a:ext cx="9067800" cy="533400"/>
          </a:xfrm>
        </p:spPr>
        <p:txBody>
          <a:bodyPr/>
          <a:lstStyle/>
          <a:p>
            <a:r>
              <a:rPr lang="en-US" sz="2800"/>
              <a:t>Measurement of Rn Diffusion through Titanium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84CA2516-181C-3253-6387-2162880522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3397773"/>
            <a:ext cx="8839200" cy="3054350"/>
          </a:xfrm>
        </p:spPr>
        <p:txBody>
          <a:bodyPr/>
          <a:lstStyle/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Step 1: Add Rn to one (“hot”) side of chamber.</a:t>
            </a:r>
          </a:p>
          <a:p>
            <a:pPr lvl="1">
              <a:buFont typeface="Wingdings" charset="0"/>
              <a:buChar char="§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Connect Pylon radon source and hand pump to the hot-side system and mix radon throughout the hot-side volume.</a:t>
            </a:r>
            <a:endParaRPr lang="en-US" dirty="0">
              <a:solidFill>
                <a:schemeClr val="bg1">
                  <a:lumMod val="65000"/>
                </a:schemeClr>
              </a:solidFill>
              <a:cs typeface="Arial"/>
            </a:endParaRPr>
          </a:p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Step 2: Measure Rn on hot side of chamber.</a:t>
            </a:r>
          </a:p>
          <a:p>
            <a:pPr lvl="1">
              <a:buFont typeface="Wingdings" charset="0"/>
              <a:buChar char="§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Disconnect Rn source and pump. Connect RAD7.  Measure Rn escape rate through RAD7 gasket + hot-side gasket + leaks.</a:t>
            </a:r>
            <a:endParaRPr lang="en-US" dirty="0">
              <a:solidFill>
                <a:schemeClr val="bg1">
                  <a:lumMod val="65000"/>
                </a:schemeClr>
              </a:solidFill>
              <a:cs typeface="Arial"/>
            </a:endParaRPr>
          </a:p>
          <a:p>
            <a:r>
              <a:rPr lang="en-US" dirty="0"/>
              <a:t>Step 3: Measure Rn vs. time on “cold” side of chamber.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47A982D-C3F1-6561-904D-0FB81133C9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4392" y="1371600"/>
            <a:ext cx="4765592" cy="202996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4DCB2E3-6D18-B89B-2819-3D0F95D4F7D0}"/>
              </a:ext>
            </a:extLst>
          </p:cNvPr>
          <p:cNvSpPr txBox="1"/>
          <p:nvPr/>
        </p:nvSpPr>
        <p:spPr>
          <a:xfrm>
            <a:off x="80788" y="6172200"/>
            <a:ext cx="90172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Make additional measurements to determine rates of </a:t>
            </a:r>
            <a:r>
              <a:rPr lang="en-US" i="1" dirty="0">
                <a:solidFill>
                  <a:srgbClr val="7030A0"/>
                </a:solidFill>
              </a:rPr>
              <a:t>Rn escape</a:t>
            </a:r>
            <a:r>
              <a:rPr lang="en-US" i="1" dirty="0"/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74E5762-C2B9-FC31-8884-2982BB7C04DF}"/>
              </a:ext>
            </a:extLst>
          </p:cNvPr>
          <p:cNvSpPr txBox="1"/>
          <p:nvPr/>
        </p:nvSpPr>
        <p:spPr>
          <a:xfrm rot="20957977">
            <a:off x="2982887" y="881386"/>
            <a:ext cx="13292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FF0000"/>
                </a:solidFill>
                <a:latin typeface="Georgia" panose="02040502050405020303" pitchFamily="18" charset="0"/>
              </a:rPr>
              <a:t>Hot side</a:t>
            </a:r>
          </a:p>
        </p:txBody>
      </p:sp>
    </p:spTree>
    <p:extLst>
      <p:ext uri="{BB962C8B-B14F-4D97-AF65-F5344CB8AC3E}">
        <p14:creationId xmlns:p14="http://schemas.microsoft.com/office/powerpoint/2010/main" val="3427895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5FBA79-CA73-0F8A-F846-A1F0B1D700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8DEBAA5-C80E-EAE0-2B99-505A1ABF6FF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272" r="59815" b="1"/>
          <a:stretch>
            <a:fillRect/>
          </a:stretch>
        </p:blipFill>
        <p:spPr>
          <a:xfrm>
            <a:off x="990600" y="914400"/>
            <a:ext cx="2954919" cy="1908717"/>
          </a:xfrm>
          <a:prstGeom prst="rect">
            <a:avLst/>
          </a:prstGeom>
        </p:spPr>
      </p:pic>
      <p:sp>
        <p:nvSpPr>
          <p:cNvPr id="2500610" name="Rectangle 2">
            <a:extLst>
              <a:ext uri="{FF2B5EF4-FFF2-40B4-BE49-F238E27FC236}">
                <a16:creationId xmlns:a16="http://schemas.microsoft.com/office/drawing/2014/main" id="{A92E7B86-913F-D16E-77A9-66462BEC041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RAD7 “leaks” &amp; Response</a:t>
            </a:r>
          </a:p>
        </p:txBody>
      </p:sp>
      <p:sp>
        <p:nvSpPr>
          <p:cNvPr id="2500611" name="Rectangle 3">
            <a:extLst>
              <a:ext uri="{FF2B5EF4-FFF2-40B4-BE49-F238E27FC236}">
                <a16:creationId xmlns:a16="http://schemas.microsoft.com/office/drawing/2014/main" id="{C5B13707-0AB6-DEE1-A002-5004DB96DC0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8601" y="2819401"/>
            <a:ext cx="4419602" cy="2133599"/>
          </a:xfrm>
        </p:spPr>
        <p:txBody>
          <a:bodyPr/>
          <a:lstStyle/>
          <a:p>
            <a:pPr marL="238125" indent="-238125"/>
            <a:r>
              <a:rPr lang="en-US" dirty="0"/>
              <a:t>Challenges:</a:t>
            </a:r>
          </a:p>
          <a:p>
            <a:pPr marL="458788" lvl="1" indent="-220663">
              <a:buFont typeface="Wingdings" charset="0"/>
              <a:buChar char="§"/>
            </a:pPr>
            <a:r>
              <a:rPr lang="en-US" dirty="0"/>
              <a:t>RAD7 response not accurate above 0.75 MBq/m</a:t>
            </a:r>
            <a:r>
              <a:rPr lang="en-US" baseline="30000" dirty="0"/>
              <a:t>3</a:t>
            </a:r>
            <a:r>
              <a:rPr lang="en-US" dirty="0"/>
              <a:t>.</a:t>
            </a:r>
            <a:endParaRPr lang="en-US" dirty="0">
              <a:cs typeface="Arial"/>
            </a:endParaRPr>
          </a:p>
          <a:p>
            <a:pPr marL="466725" lvl="1" indent="-228600">
              <a:buFont typeface="Wingdings" charset="0"/>
              <a:buChar char="§"/>
            </a:pPr>
            <a:r>
              <a:rPr lang="en-US" dirty="0"/>
              <a:t>RAD7 gasket allows </a:t>
            </a:r>
            <a:r>
              <a:rPr lang="en-US" dirty="0">
                <a:solidFill>
                  <a:srgbClr val="7030A0"/>
                </a:solidFill>
              </a:rPr>
              <a:t>radon diffusion</a:t>
            </a:r>
            <a:r>
              <a:rPr lang="en-US" dirty="0"/>
              <a:t> from detection chamber.</a:t>
            </a:r>
            <a:endParaRPr lang="en-US" dirty="0">
              <a:cs typeface="Arial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FEA32DA-6CB3-0CBF-5DA1-01D7B21003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6800" y="3886200"/>
            <a:ext cx="3844925" cy="2656227"/>
          </a:xfrm>
          <a:prstGeom prst="rect">
            <a:avLst/>
          </a:prstGeom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2B2A4D4E-B687-DCD0-B88C-978E717A8A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4506573"/>
            <a:ext cx="5181600" cy="26562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0487" tIns="44450" rIns="90487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Monotype Sorts" charset="0"/>
              <a:buChar char=""/>
              <a:defRPr sz="2000">
                <a:solidFill>
                  <a:schemeClr val="accent2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90000"/>
              <a:buChar char="•"/>
              <a:defRPr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5000"/>
              <a:buChar char="—"/>
              <a:defRPr>
                <a:solidFill>
                  <a:schemeClr val="accent2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16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238125" indent="-238125"/>
            <a:r>
              <a:rPr lang="en-US" kern="0" dirty="0"/>
              <a:t>Solution:</a:t>
            </a:r>
          </a:p>
          <a:p>
            <a:pPr marL="458788" lvl="1" indent="-220663">
              <a:buFont typeface="Wingdings" charset="0"/>
              <a:buChar char="§"/>
            </a:pPr>
            <a:r>
              <a:rPr lang="en-US" kern="0" dirty="0"/>
              <a:t>Measure rate of radon leaving   chamber using data &lt; 0.75 MBq/m</a:t>
            </a:r>
            <a:r>
              <a:rPr lang="en-US" kern="0" baseline="30000" dirty="0"/>
              <a:t>3</a:t>
            </a:r>
            <a:r>
              <a:rPr lang="en-US" kern="0" dirty="0"/>
              <a:t>.</a:t>
            </a:r>
          </a:p>
          <a:p>
            <a:pPr marL="466725" lvl="1" indent="-228600">
              <a:buFont typeface="Wingdings" charset="0"/>
              <a:buChar char="§"/>
            </a:pPr>
            <a:r>
              <a:rPr lang="en-US" kern="0" dirty="0"/>
              <a:t>Extrapolate true inferred     concentration to earlier times.</a:t>
            </a:r>
          </a:p>
          <a:p>
            <a:pPr marL="466725" lvl="1" indent="-228600">
              <a:buFont typeface="Wingdings" charset="0"/>
              <a:buChar char="§"/>
            </a:pPr>
            <a:r>
              <a:rPr lang="en-US" kern="0" dirty="0"/>
              <a:t>Map True vs. Measured concentrations.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24041D29-9E0B-2921-57C0-95A88E620529}"/>
              </a:ext>
            </a:extLst>
          </p:cNvPr>
          <p:cNvGrpSpPr/>
          <p:nvPr/>
        </p:nvGrpSpPr>
        <p:grpSpPr>
          <a:xfrm>
            <a:off x="4503232" y="1066799"/>
            <a:ext cx="4335968" cy="2819401"/>
            <a:chOff x="4503232" y="1066799"/>
            <a:chExt cx="4335968" cy="2819401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3CE00536-125D-3756-C4EA-DCFE85050D7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3064" t="7761" r="1835" b="3134"/>
            <a:stretch>
              <a:fillRect/>
            </a:stretch>
          </p:blipFill>
          <p:spPr>
            <a:xfrm>
              <a:off x="4503232" y="1219199"/>
              <a:ext cx="4335968" cy="2667001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E2E877E6-299A-52E6-13BE-F5F4A1F555F1}"/>
                </a:ext>
              </a:extLst>
            </p:cNvPr>
            <p:cNvSpPr txBox="1"/>
            <p:nvPr/>
          </p:nvSpPr>
          <p:spPr>
            <a:xfrm rot="16200000">
              <a:off x="3595622" y="2314968"/>
              <a:ext cx="2148345" cy="26161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100"/>
                <a:t>Radon Concentration (MBq/m</a:t>
              </a:r>
              <a:r>
                <a:rPr lang="en-US" sz="1100" baseline="30000"/>
                <a:t>3</a:t>
              </a:r>
              <a:r>
                <a:rPr lang="en-US" sz="1100"/>
                <a:t>)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514CE1D-03A7-7F4A-891B-B3CD9DD435E9}"/>
                </a:ext>
              </a:extLst>
            </p:cNvPr>
            <p:cNvSpPr/>
            <p:nvPr/>
          </p:nvSpPr>
          <p:spPr bwMode="auto">
            <a:xfrm>
              <a:off x="4876800" y="1066799"/>
              <a:ext cx="457200" cy="21945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47D37B2C-B603-0D1F-41AC-80422F09B849}"/>
              </a:ext>
            </a:extLst>
          </p:cNvPr>
          <p:cNvSpPr txBox="1"/>
          <p:nvPr/>
        </p:nvSpPr>
        <p:spPr>
          <a:xfrm>
            <a:off x="3945519" y="774513"/>
            <a:ext cx="48494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 	</a:t>
            </a:r>
            <a:r>
              <a:rPr lang="en-US" sz="1400" i="1"/>
              <a:t>S.S. Poudel et al., arXiv:2606.00473 [quant-</a:t>
            </a:r>
            <a:r>
              <a:rPr lang="en-US" sz="1400" i="1" err="1"/>
              <a:t>ph</a:t>
            </a:r>
            <a:r>
              <a:rPr lang="en-US" sz="1400" i="1"/>
              <a:t>]</a:t>
            </a:r>
            <a:endParaRPr lang="en-US" i="1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46F91A9-7DF0-4DCE-C19A-818827C46D81}"/>
              </a:ext>
            </a:extLst>
          </p:cNvPr>
          <p:cNvSpPr txBox="1"/>
          <p:nvPr/>
        </p:nvSpPr>
        <p:spPr>
          <a:xfrm>
            <a:off x="4953000" y="3201322"/>
            <a:ext cx="129875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/>
              <a:t>N. Rodenburg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04C601D-713A-EAF1-7CFA-1A373095FAA1}"/>
              </a:ext>
            </a:extLst>
          </p:cNvPr>
          <p:cNvSpPr txBox="1"/>
          <p:nvPr/>
        </p:nvSpPr>
        <p:spPr>
          <a:xfrm>
            <a:off x="7315200" y="5929598"/>
            <a:ext cx="129875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/>
              <a:t>N. Rodenburg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1117C44-C5A7-0DB5-00AB-C86FDF825B89}"/>
              </a:ext>
            </a:extLst>
          </p:cNvPr>
          <p:cNvGrpSpPr/>
          <p:nvPr/>
        </p:nvGrpSpPr>
        <p:grpSpPr>
          <a:xfrm>
            <a:off x="625465" y="1797298"/>
            <a:ext cx="1042489" cy="954107"/>
            <a:chOff x="-106055" y="2277358"/>
            <a:chExt cx="1042489" cy="954107"/>
          </a:xfrm>
        </p:grpSpPr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24A09F08-6FFB-3362-A7C6-491C4458FC73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786791" y="2380959"/>
              <a:ext cx="149643" cy="152041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7030A0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956367C-DB98-B8FF-2EF1-A4627546C462}"/>
                </a:ext>
              </a:extLst>
            </p:cNvPr>
            <p:cNvSpPr txBox="1"/>
            <p:nvPr/>
          </p:nvSpPr>
          <p:spPr>
            <a:xfrm>
              <a:off x="-106055" y="2277358"/>
              <a:ext cx="907836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rgbClr val="7030A0"/>
                  </a:solidFill>
                </a:rPr>
                <a:t>Diffusion through RAD7 gasket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497128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89AE0-C064-7F8F-5F6C-E8F17F8159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3F6B6B2-B94B-99E5-9BD1-52CCBD23C8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090F932-CF1B-9142-AA9C-A2B3300F3E61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EE53B13-934E-4D7A-AF4D-FCA61D1371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1549206"/>
            <a:ext cx="8153400" cy="2156441"/>
          </a:xfrm>
          <a:prstGeom prst="rect">
            <a:avLst/>
          </a:prstGeom>
        </p:spPr>
      </p:pic>
      <p:sp>
        <p:nvSpPr>
          <p:cNvPr id="5" name="Rectangle 2">
            <a:extLst>
              <a:ext uri="{FF2B5EF4-FFF2-40B4-BE49-F238E27FC236}">
                <a16:creationId xmlns:a16="http://schemas.microsoft.com/office/drawing/2014/main" id="{03A88E96-9152-1394-8445-ED30E47F6A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" y="152400"/>
            <a:ext cx="90678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0487" tIns="44450" rIns="90487" bIns="44450" numCol="1" anchor="b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+mj-lt"/>
                <a:ea typeface="+mj-ea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Arial Rounded MT Bold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Arial Rounded MT Bold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Arial Rounded MT Bold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Arial Rounded MT Bold" charset="0"/>
                <a:ea typeface="ＭＳ Ｐゴシック" charset="0"/>
                <a:cs typeface="ＭＳ Ｐゴシック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Arial Rounded MT Bold" charset="0"/>
                <a:ea typeface="ＭＳ Ｐゴシック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Arial Rounded MT Bold" charset="0"/>
                <a:ea typeface="ＭＳ Ｐゴシック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Arial Rounded MT Bold" charset="0"/>
                <a:ea typeface="ＭＳ Ｐゴシック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Arial Rounded MT Bold" charset="0"/>
                <a:ea typeface="ＭＳ Ｐゴシック" charset="0"/>
              </a:defRPr>
            </a:lvl9pPr>
          </a:lstStyle>
          <a:p>
            <a:r>
              <a:rPr lang="en-US" kern="0" dirty="0"/>
              <a:t>Other “Leak” Measurements and Concerns</a:t>
            </a:r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0449D62C-2526-F383-9233-8A60CAF9F8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498" y="3864816"/>
            <a:ext cx="8724902" cy="24037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0487" tIns="44450" rIns="90487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Monotype Sorts" charset="0"/>
              <a:buChar char=""/>
              <a:defRPr sz="2000">
                <a:solidFill>
                  <a:schemeClr val="accent2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90000"/>
              <a:buChar char="•"/>
              <a:defRPr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5000"/>
              <a:buChar char="—"/>
              <a:defRPr>
                <a:solidFill>
                  <a:schemeClr val="accent2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16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238125" indent="-238125"/>
            <a:r>
              <a:rPr lang="en-US" kern="0" dirty="0"/>
              <a:t>Also measure escape from cold side with no Rn on hot side.</a:t>
            </a:r>
          </a:p>
          <a:p>
            <a:pPr lvl="1" indent="-342900">
              <a:buFont typeface="Wingdings" pitchFamily="2" charset="2"/>
              <a:buChar char="§"/>
            </a:pPr>
            <a:r>
              <a:rPr lang="en-US" kern="0" dirty="0"/>
              <a:t>Results consistent with escape from hot side.</a:t>
            </a:r>
          </a:p>
          <a:p>
            <a:pPr marL="238125" indent="-238125"/>
            <a:r>
              <a:rPr lang="en-US" kern="0" dirty="0">
                <a:solidFill>
                  <a:schemeClr val="bg1">
                    <a:lumMod val="50000"/>
                  </a:schemeClr>
                </a:solidFill>
              </a:rPr>
              <a:t>Possible shortcoming is radon from hot side exiting through gasket and entering cold-side through gasket.</a:t>
            </a:r>
          </a:p>
          <a:p>
            <a:pPr lvl="1" indent="-342900">
              <a:buFont typeface="Wingdings" charset="0"/>
              <a:buChar char="§"/>
            </a:pPr>
            <a:r>
              <a:rPr lang="en-US" kern="0" dirty="0">
                <a:solidFill>
                  <a:schemeClr val="bg1">
                    <a:lumMod val="50000"/>
                  </a:schemeClr>
                </a:solidFill>
              </a:rPr>
              <a:t>Hope this is negligible, but results will provide upper limit on diffusion if such path is not negligible.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BBBC858-1C04-D4ED-6D3C-FD1B977B22E8}"/>
              </a:ext>
            </a:extLst>
          </p:cNvPr>
          <p:cNvSpPr txBox="1"/>
          <p:nvPr/>
        </p:nvSpPr>
        <p:spPr>
          <a:xfrm rot="1182757">
            <a:off x="7661186" y="1066689"/>
            <a:ext cx="14350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80E5FF"/>
                </a:solidFill>
                <a:latin typeface="Georgia" panose="02040502050405020303" pitchFamily="18" charset="0"/>
              </a:rPr>
              <a:t>Cold side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797D0BA-8204-3643-ECA0-3078ED22912E}"/>
              </a:ext>
            </a:extLst>
          </p:cNvPr>
          <p:cNvSpPr txBox="1"/>
          <p:nvPr/>
        </p:nvSpPr>
        <p:spPr>
          <a:xfrm rot="20957977">
            <a:off x="2982887" y="881386"/>
            <a:ext cx="13292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FF0000"/>
                </a:solidFill>
                <a:latin typeface="Georgia" panose="02040502050405020303" pitchFamily="18" charset="0"/>
              </a:rPr>
              <a:t>Hot side</a:t>
            </a:r>
          </a:p>
        </p:txBody>
      </p:sp>
    </p:spTree>
    <p:extLst>
      <p:ext uri="{BB962C8B-B14F-4D97-AF65-F5344CB8AC3E}">
        <p14:creationId xmlns:p14="http://schemas.microsoft.com/office/powerpoint/2010/main" val="2834089999"/>
      </p:ext>
    </p:extLst>
  </p:cSld>
  <p:clrMapOvr>
    <a:masterClrMapping/>
  </p:clrMapOvr>
  <p:transition spd="med">
    <p:pull dir="d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FBCF36-25FE-1BE7-B66F-2D3F15B771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E29FBA4-6EC7-37B6-B237-E46D881A6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090F932-CF1B-9142-AA9C-A2B3300F3E61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21583C22-ABBB-4F27-D0F0-015B66D52E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" y="152400"/>
            <a:ext cx="90678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0487" tIns="44450" rIns="90487" bIns="44450" numCol="1" anchor="b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+mj-lt"/>
                <a:ea typeface="+mj-ea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Arial Rounded MT Bold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Arial Rounded MT Bold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Arial Rounded MT Bold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Arial Rounded MT Bold" charset="0"/>
                <a:ea typeface="ＭＳ Ｐゴシック" charset="0"/>
                <a:cs typeface="ＭＳ Ｐゴシック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Arial Rounded MT Bold" charset="0"/>
                <a:ea typeface="ＭＳ Ｐゴシック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Arial Rounded MT Bold" charset="0"/>
                <a:ea typeface="ＭＳ Ｐゴシック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Arial Rounded MT Bold" charset="0"/>
                <a:ea typeface="ＭＳ Ｐゴシック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Arial Rounded MT Bold" charset="0"/>
                <a:ea typeface="ＭＳ Ｐゴシック" charset="0"/>
              </a:defRPr>
            </a:lvl9pPr>
          </a:lstStyle>
          <a:p>
            <a:r>
              <a:rPr lang="en-US" kern="0" dirty="0"/>
              <a:t>Other “Leak” Measurements and Concerns</a:t>
            </a:r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73EF068E-E67A-22F0-6C5C-DF445F9075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498" y="3864816"/>
            <a:ext cx="8724902" cy="24037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0487" tIns="44450" rIns="90487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Monotype Sorts" charset="0"/>
              <a:buChar char=""/>
              <a:defRPr sz="2000">
                <a:solidFill>
                  <a:schemeClr val="accent2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90000"/>
              <a:buChar char="•"/>
              <a:defRPr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5000"/>
              <a:buChar char="—"/>
              <a:defRPr>
                <a:solidFill>
                  <a:schemeClr val="accent2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16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238125" indent="-238125"/>
            <a:r>
              <a:rPr lang="en-US" kern="0" dirty="0">
                <a:solidFill>
                  <a:schemeClr val="bg1">
                    <a:lumMod val="50000"/>
                  </a:schemeClr>
                </a:solidFill>
              </a:rPr>
              <a:t>Also measure escape from cold side with no Rn on hot side.</a:t>
            </a:r>
          </a:p>
          <a:p>
            <a:pPr lvl="1" indent="-342900">
              <a:buFont typeface="Wingdings" pitchFamily="2" charset="2"/>
              <a:buChar char="§"/>
            </a:pPr>
            <a:r>
              <a:rPr lang="en-US" kern="0" dirty="0">
                <a:solidFill>
                  <a:schemeClr val="bg1">
                    <a:lumMod val="50000"/>
                  </a:schemeClr>
                </a:solidFill>
              </a:rPr>
              <a:t>Results consistent with escape from hot side.</a:t>
            </a:r>
          </a:p>
          <a:p>
            <a:pPr marL="238125" indent="-238125"/>
            <a:r>
              <a:rPr lang="en-US" kern="0" dirty="0"/>
              <a:t>Possible shortcoming is radon from hot side exiting through gasket and entering cold-side through gasket.</a:t>
            </a:r>
          </a:p>
          <a:p>
            <a:pPr lvl="1" indent="-342900">
              <a:buFont typeface="Wingdings" charset="0"/>
              <a:buChar char="§"/>
            </a:pPr>
            <a:r>
              <a:rPr lang="en-US" kern="0" dirty="0"/>
              <a:t>Hope this is negligible, but results will provide upper limit on diffusion if such path is not negligible.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38009A6-2407-2289-DCC6-B10F392B279D}"/>
              </a:ext>
            </a:extLst>
          </p:cNvPr>
          <p:cNvSpPr txBox="1"/>
          <p:nvPr/>
        </p:nvSpPr>
        <p:spPr>
          <a:xfrm rot="1182757">
            <a:off x="7661186" y="1066689"/>
            <a:ext cx="14350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80E5FF"/>
                </a:solidFill>
                <a:latin typeface="Georgia" panose="02040502050405020303" pitchFamily="18" charset="0"/>
              </a:rPr>
              <a:t>Cold side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73AD0BF-B9E9-12E3-6188-BF5C1D0FADF9}"/>
              </a:ext>
            </a:extLst>
          </p:cNvPr>
          <p:cNvSpPr txBox="1"/>
          <p:nvPr/>
        </p:nvSpPr>
        <p:spPr>
          <a:xfrm rot="20957977">
            <a:off x="2982887" y="881386"/>
            <a:ext cx="13292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FF0000"/>
                </a:solidFill>
                <a:latin typeface="Georgia" panose="02040502050405020303" pitchFamily="18" charset="0"/>
              </a:rPr>
              <a:t>Hot side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7DB86FFC-E74C-3036-F4A4-0A3F2A3FDFDA}"/>
              </a:ext>
            </a:extLst>
          </p:cNvPr>
          <p:cNvCxnSpPr>
            <a:cxnSpLocks/>
          </p:cNvCxnSpPr>
          <p:nvPr/>
        </p:nvCxnSpPr>
        <p:spPr bwMode="auto">
          <a:xfrm flipV="1">
            <a:off x="4439986" y="2810575"/>
            <a:ext cx="0" cy="60786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7030A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4D529838-03E1-E50D-7CF3-7B5245F3643C}"/>
              </a:ext>
            </a:extLst>
          </p:cNvPr>
          <p:cNvCxnSpPr/>
          <p:nvPr/>
        </p:nvCxnSpPr>
        <p:spPr bwMode="auto">
          <a:xfrm>
            <a:off x="4370640" y="2797774"/>
            <a:ext cx="0" cy="61842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24F63FB-CBCF-AB10-5AB1-8E77B86B9C61}"/>
              </a:ext>
            </a:extLst>
          </p:cNvPr>
          <p:cNvCxnSpPr>
            <a:cxnSpLocks/>
          </p:cNvCxnSpPr>
          <p:nvPr/>
        </p:nvCxnSpPr>
        <p:spPr bwMode="auto">
          <a:xfrm flipH="1">
            <a:off x="4367465" y="3413628"/>
            <a:ext cx="72521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3C536234-E23A-86EE-4173-18E0AD63B5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8855" y="1549206"/>
            <a:ext cx="5034380" cy="2144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87928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D3F93C-7924-2638-2E32-8AF2E919BB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C8193935-5297-6F15-FF55-AE950B20250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985" b="7562"/>
          <a:stretch>
            <a:fillRect/>
          </a:stretch>
        </p:blipFill>
        <p:spPr>
          <a:xfrm>
            <a:off x="4075295" y="883686"/>
            <a:ext cx="4804773" cy="2555279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D5385A-D607-DF64-5915-505342D16D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090F932-CF1B-9142-AA9C-A2B3300F3E61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1D52CA7-08D3-679A-6A5E-656B38606A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026" y="76200"/>
            <a:ext cx="8832574" cy="630936"/>
          </a:xfrm>
        </p:spPr>
        <p:txBody>
          <a:bodyPr>
            <a:normAutofit/>
          </a:bodyPr>
          <a:lstStyle/>
          <a:p>
            <a:pPr algn="ctr"/>
            <a:r>
              <a:rPr lang="en-US" sz="2800">
                <a:solidFill>
                  <a:srgbClr val="FF0000"/>
                </a:solidFill>
              </a:rPr>
              <a:t>Measurement of Rn Diffusion through Titanium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25A6CCD0-F0B6-EC9E-437B-F1CC5F81C0BA}"/>
              </a:ext>
            </a:extLst>
          </p:cNvPr>
          <p:cNvSpPr txBox="1">
            <a:spLocks/>
          </p:cNvSpPr>
          <p:nvPr/>
        </p:nvSpPr>
        <p:spPr>
          <a:xfrm>
            <a:off x="5622536" y="4482665"/>
            <a:ext cx="2228850" cy="617934"/>
          </a:xfrm>
          <a:prstGeom prst="rect">
            <a:avLst/>
          </a:prstGeom>
        </p:spPr>
        <p:txBody>
          <a:bodyPr vert="horz" lIns="68580" tIns="34290" rIns="68580" bIns="34290" rtlCol="0" anchor="b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00"/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46A765D3-0AF1-35D3-CC8F-0281FAEA31E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64012113"/>
              </p:ext>
            </p:extLst>
          </p:nvPr>
        </p:nvGraphicFramePr>
        <p:xfrm>
          <a:off x="3764624" y="905723"/>
          <a:ext cx="5082209" cy="274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4" imgW="13630236" imgH="6772187" progId="Acrobat.Document.DC">
                  <p:embed/>
                </p:oleObj>
              </mc:Choice>
              <mc:Fallback>
                <p:oleObj name="Acrobat Document" r:id="rId4" imgW="13630236" imgH="6772187" progId="Acrobat.Document.DC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46A765D3-0AF1-35D3-CC8F-0281FAEA31E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764624" y="905723"/>
                        <a:ext cx="5082209" cy="2743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3">
            <a:extLst>
              <a:ext uri="{FF2B5EF4-FFF2-40B4-BE49-F238E27FC236}">
                <a16:creationId xmlns:a16="http://schemas.microsoft.com/office/drawing/2014/main" id="{E4BA5CBF-CCC6-0CDA-28B4-83B33F2DD4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838201"/>
            <a:ext cx="3216665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0487" tIns="44450" rIns="90487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Monotype Sorts" charset="0"/>
              <a:buChar char=""/>
              <a:defRPr sz="2000">
                <a:solidFill>
                  <a:schemeClr val="accent2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90000"/>
              <a:buChar char="•"/>
              <a:defRPr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5000"/>
              <a:buChar char="—"/>
              <a:defRPr>
                <a:solidFill>
                  <a:schemeClr val="accent2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16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238125" indent="-238125"/>
            <a:r>
              <a:rPr lang="en-US" kern="0" dirty="0"/>
              <a:t>Measure radon on cold side over time for 0.1 mm-thick Ti.</a:t>
            </a:r>
          </a:p>
          <a:p>
            <a:pPr marL="238125" indent="-238125"/>
            <a:r>
              <a:rPr lang="en-US" kern="0" dirty="0"/>
              <a:t>Find best-fit parameters to numerical solution.</a:t>
            </a:r>
          </a:p>
          <a:p>
            <a:pPr marL="457200" lvl="1" indent="-219075">
              <a:buFont typeface="Wingdings" charset="0"/>
              <a:buChar char="§"/>
            </a:pPr>
            <a:r>
              <a:rPr lang="en-US" kern="0" dirty="0"/>
              <a:t>Free parameters Diffusion </a:t>
            </a:r>
            <a:r>
              <a:rPr lang="en-US" i="1" kern="0" dirty="0"/>
              <a:t>D</a:t>
            </a:r>
            <a:r>
              <a:rPr lang="en-US" kern="0" dirty="0"/>
              <a:t> and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0D635D-D9AC-9090-1EAA-B81EDFC63366}"/>
              </a:ext>
            </a:extLst>
          </p:cNvPr>
          <p:cNvSpPr txBox="1"/>
          <p:nvPr/>
        </p:nvSpPr>
        <p:spPr>
          <a:xfrm>
            <a:off x="4081320" y="905723"/>
            <a:ext cx="9813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/>
              <a:t>A. Helgert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DD5450E0-7E19-C09D-1083-BB20ACF3F8EE}"/>
              </a:ext>
            </a:extLst>
          </p:cNvPr>
          <p:cNvGrpSpPr/>
          <p:nvPr/>
        </p:nvGrpSpPr>
        <p:grpSpPr>
          <a:xfrm>
            <a:off x="4876800" y="889337"/>
            <a:ext cx="4542182" cy="2547352"/>
            <a:chOff x="4876800" y="889337"/>
            <a:chExt cx="4542182" cy="254735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" name="TextBox 1">
                  <a:extLst>
                    <a:ext uri="{FF2B5EF4-FFF2-40B4-BE49-F238E27FC236}">
                      <a16:creationId xmlns:a16="http://schemas.microsoft.com/office/drawing/2014/main" id="{8BDB4BAA-7209-1EA3-C0B6-FE93F4105AE6}"/>
                    </a:ext>
                  </a:extLst>
                </p:cNvPr>
                <p:cNvSpPr txBox="1"/>
                <p:nvPr/>
              </p:nvSpPr>
              <p:spPr>
                <a:xfrm>
                  <a:off x="4876800" y="2374860"/>
                  <a:ext cx="4542182" cy="10618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219075"/>
                  <a14:m>
                    <m:oMathPara xmlns:m="http://schemas.openxmlformats.org/officeDocument/2006/math">
                      <m:oMath>
                        <m:r>
                          <a:rPr lang="en-US" sz="2100" i="1" dirty="0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𝐷</m:t>
                        </m:r>
                        <m:r>
                          <a:rPr lang="en-US" sz="2100" dirty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=(</m:t>
                        </m:r>
                        <m:r>
                          <a:rPr lang="en-US" sz="2100" i="1" dirty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9.6±</m:t>
                        </m:r>
                        <m:r>
                          <m:rPr>
                            <m:nor/>
                          </m:rPr>
                          <a:rPr lang="en-US" sz="2100" i="0" dirty="0">
                            <a:solidFill>
                              <a:srgbClr val="00B050"/>
                            </a:solidFill>
                          </a:rPr>
                          <m:t>0.</m:t>
                        </m:r>
                        <m:r>
                          <a:rPr lang="en-US" sz="2100" b="0" i="1" dirty="0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US" sz="2100" i="1" dirty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)×</m:t>
                        </m:r>
                        <m:sSup>
                          <m:sSupPr>
                            <m:ctrlPr>
                              <a:rPr lang="en-US" sz="2100" i="1" dirty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100" i="1" dirty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10</m:t>
                            </m:r>
                          </m:e>
                          <m:sup>
                            <m:r>
                              <a:rPr lang="en-US" sz="2100" i="1" dirty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−14</m:t>
                            </m:r>
                          </m:sup>
                        </m:sSup>
                        <m:r>
                          <m:rPr>
                            <m:nor/>
                          </m:rPr>
                          <a:rPr lang="en-US" sz="2100" b="0" i="0" dirty="0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2100" i="0" dirty="0">
                            <a:solidFill>
                              <a:srgbClr val="00B050"/>
                            </a:solidFill>
                          </a:rPr>
                          <m:t>m</m:t>
                        </m:r>
                        <m:r>
                          <m:rPr>
                            <m:nor/>
                          </m:rPr>
                          <a:rPr lang="en-US" sz="2100" i="0" baseline="30000" dirty="0">
                            <a:solidFill>
                              <a:srgbClr val="00B050"/>
                            </a:solidFill>
                          </a:rPr>
                          <m:t>2</m:t>
                        </m:r>
                        <m:r>
                          <m:rPr>
                            <m:nor/>
                          </m:rPr>
                          <a:rPr lang="en-US" sz="2100" i="0" dirty="0">
                            <a:solidFill>
                              <a:srgbClr val="00B050"/>
                            </a:solidFill>
                          </a:rPr>
                          <m:t>/s</m:t>
                        </m:r>
                      </m:oMath>
                    </m:oMathPara>
                  </a14:m>
                  <a:endParaRPr lang="en-US" sz="2100" dirty="0">
                    <a:solidFill>
                      <a:srgbClr val="00B050"/>
                    </a:solidFill>
                  </a:endParaRPr>
                </a:p>
                <a:p>
                  <a:pPr marL="219075"/>
                  <a14:m>
                    <m:oMathPara xmlns:m="http://schemas.openxmlformats.org/officeDocument/2006/math">
                      <m:oMath>
                        <m:r>
                          <a:rPr lang="en-US" sz="2100" i="1" dirty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en-US" sz="2100" dirty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=(</m:t>
                        </m:r>
                        <m:r>
                          <a:rPr lang="en-US" sz="2100" i="1" dirty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38.8±</m:t>
                        </m:r>
                        <m:r>
                          <m:rPr>
                            <m:nor/>
                          </m:rPr>
                          <a:rPr lang="en-US" sz="2100" i="0" dirty="0">
                            <a:solidFill>
                              <a:srgbClr val="00B050"/>
                            </a:solidFill>
                          </a:rPr>
                          <m:t>0.</m:t>
                        </m:r>
                        <m:r>
                          <a:rPr lang="en-US" sz="2100" b="0" i="1" dirty="0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100" i="1" dirty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)×</m:t>
                        </m:r>
                        <m:sSup>
                          <m:sSupPr>
                            <m:ctrlPr>
                              <a:rPr lang="en-US" sz="2100" i="1" dirty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100" i="1" dirty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10</m:t>
                            </m:r>
                          </m:e>
                          <m:sup>
                            <m:r>
                              <a:rPr lang="en-US" sz="2100" i="1" dirty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−14</m:t>
                            </m:r>
                          </m:sup>
                        </m:sSup>
                        <m:r>
                          <a:rPr lang="en-US" sz="2100" b="0" i="1" dirty="0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2100" i="0" dirty="0">
                            <a:solidFill>
                              <a:srgbClr val="00B050"/>
                            </a:solidFill>
                          </a:rPr>
                          <m:t>m</m:t>
                        </m:r>
                        <m:r>
                          <m:rPr>
                            <m:nor/>
                          </m:rPr>
                          <a:rPr lang="en-US" sz="2100" i="0" baseline="30000" dirty="0">
                            <a:solidFill>
                              <a:srgbClr val="00B050"/>
                            </a:solidFill>
                          </a:rPr>
                          <m:t>2</m:t>
                        </m:r>
                        <m:r>
                          <m:rPr>
                            <m:nor/>
                          </m:rPr>
                          <a:rPr lang="en-US" sz="2100" i="0" dirty="0">
                            <a:solidFill>
                              <a:srgbClr val="00B050"/>
                            </a:solidFill>
                          </a:rPr>
                          <m:t>/s</m:t>
                        </m:r>
                      </m:oMath>
                    </m:oMathPara>
                  </a14:m>
                  <a:endParaRPr lang="en-US" sz="2100" dirty="0">
                    <a:solidFill>
                      <a:srgbClr val="00B050"/>
                    </a:solidFill>
                  </a:endParaRPr>
                </a:p>
                <a:p>
                  <a:pPr marL="219075"/>
                  <a14:m>
                    <m:oMathPara xmlns:m="http://schemas.openxmlformats.org/officeDocument/2006/math">
                      <m:oMath>
                        <m:r>
                          <a:rPr lang="en-US" sz="2100" i="1" dirty="0">
                            <a:latin typeface="Cambria Math" panose="02040503050406030204" pitchFamily="18" charset="0"/>
                          </a:rPr>
                          <m:t>→</m:t>
                        </m:r>
                        <m:r>
                          <m:rPr>
                            <m:sty m:val="p"/>
                          </m:rPr>
                          <a:rPr lang="en-US" sz="2100" dirty="0">
                            <a:latin typeface="Cambria Math" panose="02040503050406030204" pitchFamily="18" charset="0"/>
                          </a:rPr>
                          <m:t>S</m:t>
                        </m:r>
                        <m:r>
                          <a:rPr lang="en-US" sz="2100" dirty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m:rPr>
                            <m:sty m:val="p"/>
                          </m:rPr>
                          <a:rPr lang="en-US" sz="2100" b="0" i="1" dirty="0" smtClean="0">
                            <a:latin typeface="Cambria Math" panose="02040503050406030204" pitchFamily="18" charset="0"/>
                          </a:rPr>
                          <m:t>P</m:t>
                        </m:r>
                        <m:r>
                          <a:rPr lang="en-US" sz="2100" b="0" i="1" dirty="0" smtClean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m:rPr>
                            <m:sty m:val="p"/>
                          </m:rPr>
                          <a:rPr lang="en-US" sz="2100" b="0" i="1" dirty="0" smtClean="0">
                            <a:latin typeface="Cambria Math" panose="02040503050406030204" pitchFamily="18" charset="0"/>
                          </a:rPr>
                          <m:t>D</m:t>
                        </m:r>
                        <m:r>
                          <a:rPr lang="en-US" sz="2100" dirty="0">
                            <a:latin typeface="Cambria Math" panose="02040503050406030204" pitchFamily="18" charset="0"/>
                          </a:rPr>
                          <m:t>=4.05</m:t>
                        </m:r>
                      </m:oMath>
                    </m:oMathPara>
                  </a14:m>
                  <a:endParaRPr lang="en-US" sz="2100" dirty="0"/>
                </a:p>
              </p:txBody>
            </p:sp>
          </mc:Choice>
          <mc:Fallback xmlns="">
            <p:sp>
              <p:nvSpPr>
                <p:cNvPr id="2" name="TextBox 1">
                  <a:extLst>
                    <a:ext uri="{FF2B5EF4-FFF2-40B4-BE49-F238E27FC236}">
                      <a16:creationId xmlns:a16="http://schemas.microsoft.com/office/drawing/2014/main" id="{8BDB4BAA-7209-1EA3-C0B6-FE93F4105AE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876800" y="2374860"/>
                  <a:ext cx="4542182" cy="1061829"/>
                </a:xfrm>
                <a:prstGeom prst="rect">
                  <a:avLst/>
                </a:prstGeom>
                <a:blipFill>
                  <a:blip r:embed="rId6"/>
                  <a:stretch>
                    <a:fillRect b="-595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253B3282-98E9-1B04-9219-FF30032DAABD}"/>
                    </a:ext>
                  </a:extLst>
                </p:cNvPr>
                <p:cNvSpPr txBox="1"/>
                <p:nvPr/>
              </p:nvSpPr>
              <p:spPr>
                <a:xfrm>
                  <a:off x="7251420" y="889337"/>
                  <a:ext cx="1639936" cy="66870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/>
                    <a:t>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𝜒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m:rPr>
                              <m:sty m:val="p"/>
                            </m:rPr>
                            <a:rPr lang="en-US" i="1">
                              <a:latin typeface="Cambria Math" panose="02040503050406030204" pitchFamily="18" charset="0"/>
                            </a:rPr>
                            <m:t>ν</m:t>
                          </m:r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470. 12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163</m:t>
                          </m:r>
                        </m:den>
                      </m:f>
                    </m:oMath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253B3282-98E9-1B04-9219-FF30032DAAB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51420" y="889337"/>
                  <a:ext cx="1639936" cy="668709"/>
                </a:xfrm>
                <a:prstGeom prst="rect">
                  <a:avLst/>
                </a:prstGeom>
                <a:blipFill>
                  <a:blip r:embed="rId7"/>
                  <a:stretch>
                    <a:fillRect b="-377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Rectangle 3">
                <a:extLst>
                  <a:ext uri="{FF2B5EF4-FFF2-40B4-BE49-F238E27FC236}">
                    <a16:creationId xmlns:a16="http://schemas.microsoft.com/office/drawing/2014/main" id="{21D00868-BCE8-C3D7-A0A9-B3D6DEF27DA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9026" y="4114800"/>
                <a:ext cx="8776212" cy="189504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  <a:ext uri="{FAA26D3D-D897-4be2-8F04-BA451C77F1D7}">
                  <ma14:placeholderFlag xmlns="" xmlns:ma14="http://schemas.microsoft.com/office/mac/drawingml/2011/main" val="1"/>
                </a:ext>
              </a:extLst>
            </p:spPr>
            <p:txBody>
              <a:bodyPr vert="horz" wrap="square" lIns="90487" tIns="44450" rIns="90487" bIns="4445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ea typeface="+mn-ea"/>
                    <a:cs typeface="ＭＳ Ｐゴシック" charset="0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5000"/>
                  <a:buFont typeface="Monotype Sorts" charset="0"/>
                  <a:buChar char=""/>
                  <a:defRPr sz="2000">
                    <a:solidFill>
                      <a:schemeClr val="accent2"/>
                    </a:solidFill>
                    <a:latin typeface="+mn-lt"/>
                    <a:ea typeface="+mn-ea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90000"/>
                  <a:buChar char="•"/>
                  <a:defRPr>
                    <a:solidFill>
                      <a:schemeClr val="tx1"/>
                    </a:solidFill>
                    <a:latin typeface="+mn-lt"/>
                    <a:ea typeface="+mn-ea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65000"/>
                  <a:buChar char="—"/>
                  <a:defRPr>
                    <a:solidFill>
                      <a:schemeClr val="accent2"/>
                    </a:solidFill>
                    <a:latin typeface="+mn-lt"/>
                    <a:ea typeface="+mn-ea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100000"/>
                  <a:buChar char="–"/>
                  <a:defRPr sz="1600">
                    <a:solidFill>
                      <a:schemeClr val="tx1"/>
                    </a:solidFill>
                    <a:latin typeface="+mn-lt"/>
                    <a:ea typeface="+mn-ea"/>
                  </a:defRPr>
                </a:lvl5pPr>
                <a:lvl6pPr marL="25146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100000"/>
                  <a:buChar char="–"/>
                  <a:defRPr sz="1600">
                    <a:solidFill>
                      <a:schemeClr val="tx1"/>
                    </a:solidFill>
                    <a:latin typeface="+mn-lt"/>
                    <a:ea typeface="+mn-ea"/>
                  </a:defRPr>
                </a:lvl6pPr>
                <a:lvl7pPr marL="29718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100000"/>
                  <a:buChar char="–"/>
                  <a:defRPr sz="1600">
                    <a:solidFill>
                      <a:schemeClr val="tx1"/>
                    </a:solidFill>
                    <a:latin typeface="+mn-lt"/>
                    <a:ea typeface="+mn-ea"/>
                  </a:defRPr>
                </a:lvl7pPr>
                <a:lvl8pPr marL="3429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100000"/>
                  <a:buChar char="–"/>
                  <a:defRPr sz="1600">
                    <a:solidFill>
                      <a:schemeClr val="tx1"/>
                    </a:solidFill>
                    <a:latin typeface="+mn-lt"/>
                    <a:ea typeface="+mn-ea"/>
                  </a:defRPr>
                </a:lvl8pPr>
                <a:lvl9pPr marL="3886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100000"/>
                  <a:buChar char="–"/>
                  <a:defRPr sz="1600">
                    <a:solidFill>
                      <a:schemeClr val="tx1"/>
                    </a:solidFill>
                    <a:latin typeface="+mn-lt"/>
                    <a:ea typeface="+mn-ea"/>
                  </a:defRPr>
                </a:lvl9pPr>
              </a:lstStyle>
              <a:p>
                <a:pPr marL="635000" lvl="1" indent="-234950">
                  <a:buFont typeface="Wingdings" charset="0"/>
                  <a:buChar char="§"/>
                </a:pPr>
                <a:r>
                  <a:rPr lang="en-US" kern="0" dirty="0"/>
                  <a:t>Scatter from point to point is larger than uncertainties. </a:t>
                </a:r>
                <a:endParaRPr lang="en-US" dirty="0"/>
              </a:p>
              <a:p>
                <a:pPr marL="1038225" lvl="2" indent="-238125"/>
                <a:r>
                  <a:rPr lang="en-US" sz="1800" kern="0" dirty="0"/>
                  <a:t>Uncertainties systematically underestimated – scale uncertainties on </a:t>
                </a:r>
                <a:r>
                  <a:rPr lang="en-US" sz="1800" i="1" kern="0" dirty="0"/>
                  <a:t>D</a:t>
                </a:r>
                <a:r>
                  <a:rPr lang="en-US" sz="1800" kern="0" dirty="0"/>
                  <a:t>, </a:t>
                </a:r>
                <a:r>
                  <a:rPr lang="en-US" sz="1800" i="1" kern="0" dirty="0"/>
                  <a:t>P</a:t>
                </a:r>
                <a:r>
                  <a:rPr lang="en-US" sz="1800" kern="0" dirty="0"/>
                  <a:t>.</a:t>
                </a:r>
              </a:p>
              <a:p>
                <a:pPr marL="638175" lvl="1" indent="-238125">
                  <a:buFont typeface="Wingdings" charset="0"/>
                  <a:buChar char="§"/>
                </a:pPr>
                <a:r>
                  <a:rPr lang="en-US" kern="0" dirty="0"/>
                  <a:t>Although chi-square indicates poor fit, fit appears quite good by eye.</a:t>
                </a:r>
              </a:p>
              <a:p>
                <a:pPr marL="638175" lvl="1" indent="-238125">
                  <a:buFont typeface="Wingdings" charset="0"/>
                  <a:buChar char="§"/>
                </a:pPr>
                <a:r>
                  <a:rPr lang="en-US" kern="0" dirty="0"/>
                  <a:t>Results imply </a:t>
                </a:r>
                <a:r>
                  <a:rPr lang="en-US" kern="0" dirty="0">
                    <a:solidFill>
                      <a:srgbClr val="FF0000"/>
                    </a:solidFill>
                  </a:rPr>
                  <a:t>diffusion length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kern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kern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en-US" b="0" i="1" kern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  <m:r>
                      <a:rPr lang="en-US" b="0" i="1" kern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=√</m:t>
                    </m:r>
                    <m:r>
                      <a:rPr lang="en-US" b="0" i="1" kern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𝐷</m:t>
                    </m:r>
                    <m:sSub>
                      <m:sSubPr>
                        <m:ctrlPr>
                          <a:rPr lang="en-US" b="0" i="1" kern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kern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0" kern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Rn</m:t>
                        </m:r>
                      </m:sub>
                    </m:sSub>
                  </m:oMath>
                </a14:m>
                <a:r>
                  <a:rPr lang="en-US" kern="0" dirty="0">
                    <a:solidFill>
                      <a:srgbClr val="FF0000"/>
                    </a:solidFill>
                  </a:rPr>
                  <a:t>= 0.2 mm.</a:t>
                </a:r>
              </a:p>
              <a:p>
                <a:pPr marL="1038225" lvl="2" indent="-238125"/>
                <a:r>
                  <a:rPr lang="en-US" sz="1800" kern="0" dirty="0">
                    <a:solidFill>
                      <a:srgbClr val="FF0000"/>
                    </a:solidFill>
                  </a:rPr>
                  <a:t>Most Ra in LZ cryostat Ti must be close to surface.</a:t>
                </a:r>
              </a:p>
            </p:txBody>
          </p:sp>
        </mc:Choice>
        <mc:Fallback>
          <p:sp>
            <p:nvSpPr>
              <p:cNvPr id="14" name="Rectangle 3">
                <a:extLst>
                  <a:ext uri="{FF2B5EF4-FFF2-40B4-BE49-F238E27FC236}">
                    <a16:creationId xmlns:a16="http://schemas.microsoft.com/office/drawing/2014/main" id="{21D00868-BCE8-C3D7-A0A9-B3D6DEF27D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9026" y="4114800"/>
                <a:ext cx="8776212" cy="1895046"/>
              </a:xfrm>
              <a:prstGeom prst="rect">
                <a:avLst/>
              </a:prstGeom>
              <a:blipFill>
                <a:blip r:embed="rId8"/>
                <a:stretch>
                  <a:fillRect t="-2000" b="-667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  <a:ext uri="{FAA26D3D-D897-4be2-8F04-BA451C77F1D7}">
                  <ma14:placeholderFlag xmlns="" xmlns:ma14="http://schemas.microsoft.com/office/mac/drawingml/2011/main" xmlns:a14="http://schemas.microsoft.com/office/drawing/2010/main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>
            <a:extLst>
              <a:ext uri="{FF2B5EF4-FFF2-40B4-BE49-F238E27FC236}">
                <a16:creationId xmlns:a16="http://schemas.microsoft.com/office/drawing/2014/main" id="{E0167000-9157-2E13-89AF-4E3D1F7D9CCE}"/>
              </a:ext>
            </a:extLst>
          </p:cNvPr>
          <p:cNvSpPr txBox="1"/>
          <p:nvPr/>
        </p:nvSpPr>
        <p:spPr>
          <a:xfrm>
            <a:off x="914400" y="5849033"/>
            <a:ext cx="751763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FF0000"/>
                </a:solidFill>
              </a:rPr>
              <a:t>For confirmation of </a:t>
            </a:r>
            <a:r>
              <a:rPr lang="en-US" i="1">
                <a:solidFill>
                  <a:srgbClr val="FF0000"/>
                </a:solidFill>
              </a:rPr>
              <a:t>D</a:t>
            </a:r>
            <a:r>
              <a:rPr lang="en-US">
                <a:solidFill>
                  <a:srgbClr val="FF0000"/>
                </a:solidFill>
              </a:rPr>
              <a:t>, measure for different thickness </a:t>
            </a:r>
          </a:p>
          <a:p>
            <a:r>
              <a:rPr lang="en-US">
                <a:solidFill>
                  <a:srgbClr val="FF0000"/>
                </a:solidFill>
              </a:rPr>
              <a:t>(otherwise, this value of </a:t>
            </a:r>
            <a:r>
              <a:rPr lang="en-US" i="1">
                <a:solidFill>
                  <a:srgbClr val="FF0000"/>
                </a:solidFill>
              </a:rPr>
              <a:t>D</a:t>
            </a:r>
            <a:r>
              <a:rPr lang="en-US">
                <a:solidFill>
                  <a:srgbClr val="FF0000"/>
                </a:solidFill>
              </a:rPr>
              <a:t> is just an upper limit).</a:t>
            </a:r>
          </a:p>
        </p:txBody>
      </p:sp>
      <p:sp>
        <p:nvSpPr>
          <p:cNvPr id="16" name="Rectangle 3">
            <a:extLst>
              <a:ext uri="{FF2B5EF4-FFF2-40B4-BE49-F238E27FC236}">
                <a16:creationId xmlns:a16="http://schemas.microsoft.com/office/drawing/2014/main" id="{566714D0-EBC5-FC09-3D06-E6884D9058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3774371"/>
            <a:ext cx="5546747" cy="4074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0487" tIns="44450" rIns="90487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Monotype Sorts" charset="0"/>
              <a:buChar char=""/>
              <a:defRPr sz="2000">
                <a:solidFill>
                  <a:schemeClr val="accent2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90000"/>
              <a:buChar char="•"/>
              <a:defRPr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5000"/>
              <a:buChar char="—"/>
              <a:defRPr>
                <a:solidFill>
                  <a:schemeClr val="accent2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16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400050" lvl="1" indent="0">
              <a:buNone/>
            </a:pPr>
            <a:r>
              <a:rPr lang="en-US" kern="0" dirty="0"/>
              <a:t>Permeability </a:t>
            </a:r>
            <a:r>
              <a:rPr lang="en-US" i="1" kern="0" dirty="0"/>
              <a:t>P</a:t>
            </a:r>
            <a:r>
              <a:rPr lang="en-US" kern="0" dirty="0"/>
              <a:t> (= </a:t>
            </a:r>
            <a:r>
              <a:rPr lang="en-US" i="1" kern="0" dirty="0"/>
              <a:t>SD</a:t>
            </a:r>
            <a:r>
              <a:rPr lang="en-US" kern="0" dirty="0"/>
              <a:t> for  Solubility </a:t>
            </a:r>
            <a:r>
              <a:rPr lang="en-US" i="1" kern="0" dirty="0"/>
              <a:t>S</a:t>
            </a:r>
            <a:r>
              <a:rPr lang="en-US" kern="0" dirty="0"/>
              <a:t>).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A05749F-EF81-D4D6-6BD0-A1CF19D1288D}"/>
              </a:ext>
            </a:extLst>
          </p:cNvPr>
          <p:cNvGrpSpPr/>
          <p:nvPr/>
        </p:nvGrpSpPr>
        <p:grpSpPr>
          <a:xfrm>
            <a:off x="3502222" y="826018"/>
            <a:ext cx="612578" cy="2788249"/>
            <a:chOff x="3502222" y="826018"/>
            <a:chExt cx="612578" cy="2788249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ED02709-E345-9F91-18C2-61A508D80712}"/>
                </a:ext>
              </a:extLst>
            </p:cNvPr>
            <p:cNvSpPr/>
            <p:nvPr/>
          </p:nvSpPr>
          <p:spPr bwMode="auto">
            <a:xfrm>
              <a:off x="3521465" y="905723"/>
              <a:ext cx="559855" cy="2523277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26F755DC-2D4C-6EDE-7BCD-757BA6399FC1}"/>
                </a:ext>
              </a:extLst>
            </p:cNvPr>
            <p:cNvSpPr txBox="1"/>
            <p:nvPr/>
          </p:nvSpPr>
          <p:spPr>
            <a:xfrm rot="16200000">
              <a:off x="2346297" y="1981943"/>
              <a:ext cx="261962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/>
                <a:t>Radon Concentration (</a:t>
              </a:r>
              <a:r>
                <a:rPr lang="en-US" sz="1400" err="1"/>
                <a:t>kBq</a:t>
              </a:r>
              <a:r>
                <a:rPr lang="en-US" sz="1400"/>
                <a:t>/m</a:t>
              </a:r>
              <a:r>
                <a:rPr lang="en-US" sz="1400" baseline="30000"/>
                <a:t>3</a:t>
              </a:r>
              <a:r>
                <a:rPr lang="en-US" sz="1400"/>
                <a:t>)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A54D909-1CFB-5D64-DFE0-92BF849DB585}"/>
                </a:ext>
              </a:extLst>
            </p:cNvPr>
            <p:cNvSpPr txBox="1"/>
            <p:nvPr/>
          </p:nvSpPr>
          <p:spPr>
            <a:xfrm>
              <a:off x="3816320" y="990600"/>
              <a:ext cx="298480" cy="262366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ts val="2420"/>
                </a:lnSpc>
              </a:pPr>
              <a:r>
                <a:rPr lang="en-US" sz="1600"/>
                <a:t>7</a:t>
              </a:r>
            </a:p>
            <a:p>
              <a:pPr>
                <a:lnSpc>
                  <a:spcPts val="2420"/>
                </a:lnSpc>
              </a:pPr>
              <a:r>
                <a:rPr lang="en-US" sz="1600"/>
                <a:t>6</a:t>
              </a:r>
            </a:p>
            <a:p>
              <a:pPr>
                <a:lnSpc>
                  <a:spcPts val="2420"/>
                </a:lnSpc>
              </a:pPr>
              <a:r>
                <a:rPr lang="en-US" sz="1600"/>
                <a:t>5</a:t>
              </a:r>
            </a:p>
            <a:p>
              <a:pPr>
                <a:lnSpc>
                  <a:spcPts val="2420"/>
                </a:lnSpc>
              </a:pPr>
              <a:r>
                <a:rPr lang="en-US" sz="1600"/>
                <a:t>4</a:t>
              </a:r>
            </a:p>
            <a:p>
              <a:pPr>
                <a:lnSpc>
                  <a:spcPts val="2420"/>
                </a:lnSpc>
              </a:pPr>
              <a:r>
                <a:rPr lang="en-US" sz="1600"/>
                <a:t>3</a:t>
              </a:r>
            </a:p>
            <a:p>
              <a:pPr>
                <a:lnSpc>
                  <a:spcPts val="2420"/>
                </a:lnSpc>
              </a:pPr>
              <a:r>
                <a:rPr lang="en-US" sz="1600"/>
                <a:t>2</a:t>
              </a:r>
            </a:p>
            <a:p>
              <a:pPr>
                <a:lnSpc>
                  <a:spcPts val="2420"/>
                </a:lnSpc>
              </a:pPr>
              <a:r>
                <a:rPr lang="en-US" sz="1600"/>
                <a:t>1</a:t>
              </a:r>
            </a:p>
            <a:p>
              <a:pPr>
                <a:lnSpc>
                  <a:spcPts val="2420"/>
                </a:lnSpc>
              </a:pPr>
              <a:r>
                <a:rPr lang="en-US" sz="1600"/>
                <a:t>0</a:t>
              </a:r>
              <a:endParaRPr lang="en-US" sz="2000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04EF188-E70C-6FC0-1898-CD11EF94BA5F}"/>
              </a:ext>
            </a:extLst>
          </p:cNvPr>
          <p:cNvGrpSpPr/>
          <p:nvPr/>
        </p:nvGrpSpPr>
        <p:grpSpPr>
          <a:xfrm>
            <a:off x="4114800" y="3399348"/>
            <a:ext cx="4820438" cy="469903"/>
            <a:chOff x="4114800" y="3399348"/>
            <a:chExt cx="4820438" cy="469903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0C9EF8E4-B4EE-8C79-B081-B3EA6946E41B}"/>
                </a:ext>
              </a:extLst>
            </p:cNvPr>
            <p:cNvSpPr/>
            <p:nvPr/>
          </p:nvSpPr>
          <p:spPr bwMode="auto">
            <a:xfrm>
              <a:off x="4114800" y="3445646"/>
              <a:ext cx="4724400" cy="203277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C1AFB57-02B3-CBF3-2F0D-9A87DE6AF407}"/>
                </a:ext>
              </a:extLst>
            </p:cNvPr>
            <p:cNvSpPr txBox="1"/>
            <p:nvPr/>
          </p:nvSpPr>
          <p:spPr>
            <a:xfrm>
              <a:off x="5772048" y="3561474"/>
              <a:ext cx="112216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/>
                <a:t>Time (days)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17B9DBDC-4F88-99B4-917E-5DDEE90752E7}"/>
                </a:ext>
              </a:extLst>
            </p:cNvPr>
            <p:cNvSpPr txBox="1"/>
            <p:nvPr/>
          </p:nvSpPr>
          <p:spPr>
            <a:xfrm>
              <a:off x="4178808" y="3399348"/>
              <a:ext cx="475643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/>
                <a:t>0          1           2           3           4          5           6           7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D0676905-3AAB-96C5-0A81-182092D73FB9}"/>
              </a:ext>
            </a:extLst>
          </p:cNvPr>
          <p:cNvGrpSpPr/>
          <p:nvPr/>
        </p:nvGrpSpPr>
        <p:grpSpPr>
          <a:xfrm>
            <a:off x="8064562" y="3187940"/>
            <a:ext cx="740441" cy="241060"/>
            <a:chOff x="8064562" y="3187940"/>
            <a:chExt cx="740441" cy="241060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EB6146B3-6392-0969-055A-487BC700FD4F}"/>
                </a:ext>
              </a:extLst>
            </p:cNvPr>
            <p:cNvSpPr/>
            <p:nvPr/>
          </p:nvSpPr>
          <p:spPr bwMode="auto">
            <a:xfrm>
              <a:off x="8109167" y="3246142"/>
              <a:ext cx="695836" cy="16658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E27373AE-170E-69CA-CF00-DDEE88267F3F}"/>
                </a:ext>
              </a:extLst>
            </p:cNvPr>
            <p:cNvCxnSpPr/>
            <p:nvPr/>
          </p:nvCxnSpPr>
          <p:spPr bwMode="auto">
            <a:xfrm>
              <a:off x="8064562" y="3323063"/>
              <a:ext cx="740441" cy="0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A30C90FD-8B37-E88A-E765-2E4684D17954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8689031" y="3187940"/>
              <a:ext cx="0" cy="241060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822B6FA1-7C4C-C30F-00ED-9552A26FF994}"/>
              </a:ext>
            </a:extLst>
          </p:cNvPr>
          <p:cNvCxnSpPr/>
          <p:nvPr/>
        </p:nvCxnSpPr>
        <p:spPr bwMode="auto">
          <a:xfrm>
            <a:off x="4972833" y="5268378"/>
            <a:ext cx="488515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176711622"/>
      </p:ext>
    </p:extLst>
  </p:cSld>
  <p:clrMapOvr>
    <a:masterClrMapping/>
  </p:clrMapOvr>
  <p:transition spd="med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C723EA-9965-9983-8900-D7F209C403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E278AA-53B4-5668-F765-4E5BBB634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090F932-CF1B-9142-AA9C-A2B3300F3E61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3FD9D7A-4CE3-2DE7-10DA-C6FEEF09BD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026" y="76200"/>
            <a:ext cx="8832574" cy="630936"/>
          </a:xfrm>
        </p:spPr>
        <p:txBody>
          <a:bodyPr>
            <a:normAutofit/>
          </a:bodyPr>
          <a:lstStyle/>
          <a:p>
            <a:pPr algn="ctr"/>
            <a:r>
              <a:rPr lang="en-US" sz="2800">
                <a:solidFill>
                  <a:srgbClr val="FF0000"/>
                </a:solidFill>
              </a:rPr>
              <a:t>Measurement of Rn Diffusion through Titanium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EC7D1AC4-28C4-724E-DFF0-6D4B62CE74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296" y="838201"/>
            <a:ext cx="2330314" cy="27636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0487" tIns="44450" rIns="90487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Monotype Sorts" charset="0"/>
              <a:buChar char=""/>
              <a:defRPr sz="2000">
                <a:solidFill>
                  <a:schemeClr val="accent2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90000"/>
              <a:buChar char="•"/>
              <a:defRPr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5000"/>
              <a:buChar char="—"/>
              <a:defRPr>
                <a:solidFill>
                  <a:schemeClr val="accent2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16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238125" indent="-238125"/>
            <a:r>
              <a:rPr lang="en-US" kern="0" dirty="0"/>
              <a:t>Performed measurement with 8x thickness  (0.8 mm).</a:t>
            </a:r>
            <a:endParaRPr lang="en-US" sz="1800" kern="0" dirty="0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EFA9F902-3E6B-026D-6F85-7EB64F48C9EC}"/>
              </a:ext>
            </a:extLst>
          </p:cNvPr>
          <p:cNvGrpSpPr/>
          <p:nvPr/>
        </p:nvGrpSpPr>
        <p:grpSpPr>
          <a:xfrm>
            <a:off x="533400" y="-137130"/>
            <a:ext cx="2854640" cy="630906"/>
            <a:chOff x="533400" y="-137130"/>
            <a:chExt cx="2854640" cy="630906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61E7795-92CE-00E7-47FA-44765C36E6D2}"/>
                </a:ext>
              </a:extLst>
            </p:cNvPr>
            <p:cNvSpPr txBox="1"/>
            <p:nvPr/>
          </p:nvSpPr>
          <p:spPr>
            <a:xfrm>
              <a:off x="762000" y="-137130"/>
              <a:ext cx="262604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>
                  <a:solidFill>
                    <a:srgbClr val="FF0000"/>
                  </a:solidFill>
                  <a:latin typeface="+mj-lt"/>
                </a:rPr>
                <a:t>Upper limit on</a:t>
              </a:r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416BD9B3-A9DD-B743-4ED8-2AD6DD2A80B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33400" y="493776"/>
              <a:ext cx="2791888" cy="0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sp>
        <p:nvSpPr>
          <p:cNvPr id="2" name="Rectangle 3">
            <a:extLst>
              <a:ext uri="{FF2B5EF4-FFF2-40B4-BE49-F238E27FC236}">
                <a16:creationId xmlns:a16="http://schemas.microsoft.com/office/drawing/2014/main" id="{79163955-1197-E7C0-CA53-F0F6EEC9F4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4058479"/>
            <a:ext cx="8458200" cy="20970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0487" tIns="44450" rIns="90487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Monotype Sorts" charset="0"/>
              <a:buChar char=""/>
              <a:defRPr sz="2000">
                <a:solidFill>
                  <a:schemeClr val="accent2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90000"/>
              <a:buChar char="•"/>
              <a:defRPr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5000"/>
              <a:buChar char="—"/>
              <a:defRPr>
                <a:solidFill>
                  <a:schemeClr val="accent2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16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466725" lvl="1" indent="-228600">
              <a:buFont typeface="Wingdings" charset="0"/>
              <a:buChar char="§"/>
            </a:pPr>
            <a:r>
              <a:rPr lang="en-US" kern="0" dirty="0"/>
              <a:t>Results not consistent with </a:t>
            </a:r>
            <a:r>
              <a:rPr lang="en-US" i="1" kern="0" dirty="0"/>
              <a:t>D</a:t>
            </a:r>
            <a:r>
              <a:rPr lang="en-US" kern="0" dirty="0"/>
              <a:t> &amp; </a:t>
            </a:r>
            <a:r>
              <a:rPr lang="en-US" i="1" kern="0" dirty="0"/>
              <a:t>P</a:t>
            </a:r>
            <a:r>
              <a:rPr lang="en-US" kern="0" dirty="0"/>
              <a:t> from 0.1 mm.</a:t>
            </a:r>
            <a:endParaRPr lang="en-US" dirty="0"/>
          </a:p>
          <a:p>
            <a:pPr marL="466725" lvl="1" indent="-228600">
              <a:buFont typeface="Wingdings" charset="0"/>
              <a:buChar char="§"/>
            </a:pPr>
            <a:r>
              <a:rPr lang="en-US" kern="0" dirty="0"/>
              <a:t>Must be dominated by leaks (= something other than diffusion through Ti) at 0.8 mm.</a:t>
            </a:r>
          </a:p>
          <a:p>
            <a:pPr marL="866775" lvl="2"/>
            <a:r>
              <a:rPr lang="en-US" sz="1800" kern="0" dirty="0"/>
              <a:t>Likely dominated by leaks at 0.1 mm.</a:t>
            </a:r>
          </a:p>
          <a:p>
            <a:pPr marL="866775" lvl="2"/>
            <a:r>
              <a:rPr lang="en-US" sz="1800" kern="0" dirty="0"/>
              <a:t>So previous measurement is an upper limit on diffusion of radon in Ti:  </a:t>
            </a:r>
          </a:p>
          <a:p>
            <a:pPr marL="1323975" lvl="3"/>
            <a:r>
              <a:rPr lang="en-US" sz="1800" i="1" kern="0" dirty="0"/>
              <a:t>D </a:t>
            </a:r>
            <a:r>
              <a:rPr lang="en-US" sz="1800" kern="0" dirty="0"/>
              <a:t>&lt; 10</a:t>
            </a:r>
            <a:r>
              <a:rPr lang="en-US" sz="1800" kern="0" baseline="30000" dirty="0"/>
              <a:t>-13</a:t>
            </a:r>
            <a:r>
              <a:rPr lang="en-US" sz="1800" kern="0" dirty="0"/>
              <a:t> m</a:t>
            </a:r>
            <a:r>
              <a:rPr lang="en-US" sz="1800" kern="0" baseline="30000" dirty="0"/>
              <a:t>2</a:t>
            </a:r>
            <a:r>
              <a:rPr lang="en-US" sz="1800" kern="0" dirty="0"/>
              <a:t>/s, </a:t>
            </a:r>
            <a:r>
              <a:rPr lang="en-US" sz="1800" i="1" kern="0" dirty="0"/>
              <a:t>P</a:t>
            </a:r>
            <a:r>
              <a:rPr lang="en-US" sz="1800" kern="0" dirty="0"/>
              <a:t> &lt; 3.9 x 10</a:t>
            </a:r>
            <a:r>
              <a:rPr lang="en-US" sz="1800" kern="0" baseline="30000" dirty="0"/>
              <a:t>-13</a:t>
            </a:r>
            <a:r>
              <a:rPr lang="en-US" sz="1800" kern="0" dirty="0"/>
              <a:t> m</a:t>
            </a:r>
            <a:r>
              <a:rPr lang="en-US" sz="1800" kern="0" baseline="30000" dirty="0"/>
              <a:t>2</a:t>
            </a:r>
            <a:r>
              <a:rPr lang="en-US" sz="1800" kern="0" dirty="0"/>
              <a:t>/s, Diffusion length &lt; 0.2 mm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51E7CA08-0517-12ED-5B92-EDC01470AE00}"/>
              </a:ext>
            </a:extLst>
          </p:cNvPr>
          <p:cNvGrpSpPr/>
          <p:nvPr/>
        </p:nvGrpSpPr>
        <p:grpSpPr>
          <a:xfrm>
            <a:off x="2594412" y="768906"/>
            <a:ext cx="6377308" cy="3302826"/>
            <a:chOff x="1242692" y="1192974"/>
            <a:chExt cx="6377308" cy="3302826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E0889047-57F0-4709-8CD5-ED9BFF1CADB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27673" y="1322856"/>
              <a:ext cx="5992327" cy="2990832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7FA1E2C4-4E7F-C18D-C70F-A1DA13C73EC5}"/>
                </a:ext>
              </a:extLst>
            </p:cNvPr>
            <p:cNvSpPr txBox="1"/>
            <p:nvPr/>
          </p:nvSpPr>
          <p:spPr>
            <a:xfrm>
              <a:off x="2593949" y="3352800"/>
              <a:ext cx="25146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>
                  <a:solidFill>
                    <a:schemeClr val="tx2"/>
                  </a:solidFill>
                </a:rPr>
                <a:t>Prediction for </a:t>
              </a:r>
              <a:r>
                <a:rPr lang="en-US" sz="1600" i="1">
                  <a:solidFill>
                    <a:schemeClr val="tx2"/>
                  </a:solidFill>
                </a:rPr>
                <a:t>D</a:t>
              </a:r>
              <a:r>
                <a:rPr lang="en-US" sz="1600">
                  <a:solidFill>
                    <a:schemeClr val="tx2"/>
                  </a:solidFill>
                </a:rPr>
                <a:t>, </a:t>
              </a:r>
              <a:r>
                <a:rPr lang="en-US" sz="1600" i="1">
                  <a:solidFill>
                    <a:schemeClr val="tx2"/>
                  </a:solidFill>
                </a:rPr>
                <a:t>P</a:t>
              </a:r>
              <a:r>
                <a:rPr lang="en-US" sz="1600">
                  <a:solidFill>
                    <a:schemeClr val="tx2"/>
                  </a:solidFill>
                </a:rPr>
                <a:t> from 0.1-mm measurement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5CDD2EE-C2E8-6956-3F1D-8A15F57FC7B2}"/>
                </a:ext>
              </a:extLst>
            </p:cNvPr>
            <p:cNvSpPr txBox="1"/>
            <p:nvPr/>
          </p:nvSpPr>
          <p:spPr>
            <a:xfrm>
              <a:off x="4471667" y="1845413"/>
              <a:ext cx="132268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800"/>
                <a:t>Data for 0.8 mm</a:t>
              </a:r>
            </a:p>
          </p:txBody>
        </p: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A6936774-7CC9-9CFF-E8DD-2C14DB0892F3}"/>
                </a:ext>
              </a:extLst>
            </p:cNvPr>
            <p:cNvGrpSpPr/>
            <p:nvPr/>
          </p:nvGrpSpPr>
          <p:grpSpPr>
            <a:xfrm>
              <a:off x="2116910" y="4025897"/>
              <a:ext cx="5466449" cy="469903"/>
              <a:chOff x="4114800" y="3399348"/>
              <a:chExt cx="5466449" cy="469903"/>
            </a:xfrm>
          </p:grpSpPr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D947D713-A2D3-EDB8-B34E-6C4B1200B9AE}"/>
                  </a:ext>
                </a:extLst>
              </p:cNvPr>
              <p:cNvSpPr/>
              <p:nvPr/>
            </p:nvSpPr>
            <p:spPr bwMode="auto">
              <a:xfrm>
                <a:off x="4114800" y="3445646"/>
                <a:ext cx="4724400" cy="203277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9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4E8F54A-30FE-597D-775E-C89D0799F30F}"/>
                  </a:ext>
                </a:extLst>
              </p:cNvPr>
              <p:cNvSpPr txBox="1"/>
              <p:nvPr/>
            </p:nvSpPr>
            <p:spPr>
              <a:xfrm>
                <a:off x="6289071" y="3561474"/>
                <a:ext cx="112216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/>
                  <a:t>Time (days)</a:t>
                </a:r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5A53157-AED9-7B0D-E4D1-3887D06A714A}"/>
                  </a:ext>
                </a:extLst>
              </p:cNvPr>
              <p:cNvSpPr txBox="1"/>
              <p:nvPr/>
            </p:nvSpPr>
            <p:spPr>
              <a:xfrm>
                <a:off x="4178808" y="3399348"/>
                <a:ext cx="540244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/>
                  <a:t>0               2               4               6               8.             10.            12</a:t>
                </a:r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C32344DC-14A8-CC6C-E3D8-E7208A0C78D2}"/>
                </a:ext>
              </a:extLst>
            </p:cNvPr>
            <p:cNvGrpSpPr/>
            <p:nvPr/>
          </p:nvGrpSpPr>
          <p:grpSpPr>
            <a:xfrm>
              <a:off x="1242692" y="1192974"/>
              <a:ext cx="814708" cy="2921826"/>
              <a:chOff x="1242692" y="1192974"/>
              <a:chExt cx="814708" cy="2921826"/>
            </a:xfrm>
          </p:grpSpPr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53A8E7F4-4283-FC2A-B7F6-65458010D6E4}"/>
                  </a:ext>
                </a:extLst>
              </p:cNvPr>
              <p:cNvSpPr/>
              <p:nvPr/>
            </p:nvSpPr>
            <p:spPr bwMode="auto">
              <a:xfrm>
                <a:off x="1497545" y="1362923"/>
                <a:ext cx="559855" cy="2662974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9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A0DE4228-294E-8CE9-34BB-0FEBEB6141E8}"/>
                  </a:ext>
                </a:extLst>
              </p:cNvPr>
              <p:cNvSpPr txBox="1"/>
              <p:nvPr/>
            </p:nvSpPr>
            <p:spPr>
              <a:xfrm rot="16200000">
                <a:off x="86767" y="2498697"/>
                <a:ext cx="261962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/>
                  <a:t>Radon Concentration (</a:t>
                </a:r>
                <a:r>
                  <a:rPr lang="en-US" sz="1400" err="1"/>
                  <a:t>kBq</a:t>
                </a:r>
                <a:r>
                  <a:rPr lang="en-US" sz="1400"/>
                  <a:t>/m</a:t>
                </a:r>
                <a:r>
                  <a:rPr lang="en-US" sz="1400" baseline="30000"/>
                  <a:t>3</a:t>
                </a:r>
                <a:r>
                  <a:rPr lang="en-US" sz="1400"/>
                  <a:t>)</a:t>
                </a: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90CABBDB-0F14-F426-D2F3-7A6892974BBE}"/>
                  </a:ext>
                </a:extLst>
              </p:cNvPr>
              <p:cNvSpPr txBox="1"/>
              <p:nvPr/>
            </p:nvSpPr>
            <p:spPr>
              <a:xfrm>
                <a:off x="1556790" y="1192974"/>
                <a:ext cx="470000" cy="292182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ts val="2820"/>
                  </a:lnSpc>
                </a:pPr>
                <a:r>
                  <a:rPr lang="en-US" sz="1600"/>
                  <a:t>3.5</a:t>
                </a:r>
              </a:p>
              <a:p>
                <a:pPr>
                  <a:lnSpc>
                    <a:spcPts val="2820"/>
                  </a:lnSpc>
                </a:pPr>
                <a:r>
                  <a:rPr lang="en-US" sz="1600"/>
                  <a:t>3.0</a:t>
                </a:r>
              </a:p>
              <a:p>
                <a:pPr>
                  <a:lnSpc>
                    <a:spcPts val="2820"/>
                  </a:lnSpc>
                </a:pPr>
                <a:r>
                  <a:rPr lang="en-US" sz="1600"/>
                  <a:t>2.5</a:t>
                </a:r>
              </a:p>
              <a:p>
                <a:pPr>
                  <a:lnSpc>
                    <a:spcPts val="2820"/>
                  </a:lnSpc>
                </a:pPr>
                <a:r>
                  <a:rPr lang="en-US" sz="1600"/>
                  <a:t>2.0</a:t>
                </a:r>
              </a:p>
              <a:p>
                <a:pPr>
                  <a:lnSpc>
                    <a:spcPts val="2820"/>
                  </a:lnSpc>
                </a:pPr>
                <a:r>
                  <a:rPr lang="en-US" sz="1600"/>
                  <a:t>1.5</a:t>
                </a:r>
              </a:p>
              <a:p>
                <a:pPr>
                  <a:lnSpc>
                    <a:spcPts val="2820"/>
                  </a:lnSpc>
                </a:pPr>
                <a:r>
                  <a:rPr lang="en-US" sz="1600"/>
                  <a:t>1.0</a:t>
                </a:r>
              </a:p>
              <a:p>
                <a:pPr>
                  <a:lnSpc>
                    <a:spcPts val="2820"/>
                  </a:lnSpc>
                </a:pPr>
                <a:r>
                  <a:rPr lang="en-US" sz="1600"/>
                  <a:t>0.5</a:t>
                </a:r>
              </a:p>
              <a:p>
                <a:pPr>
                  <a:lnSpc>
                    <a:spcPts val="2820"/>
                  </a:lnSpc>
                </a:pPr>
                <a:r>
                  <a:rPr lang="en-US" sz="1600"/>
                  <a:t>0.0</a:t>
                </a:r>
                <a:endParaRPr lang="en-US" sz="2000"/>
              </a:p>
            </p:txBody>
          </p:sp>
        </p:grp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58996313-F254-E32B-9096-17622FB28B43}"/>
              </a:ext>
            </a:extLst>
          </p:cNvPr>
          <p:cNvSpPr txBox="1"/>
          <p:nvPr/>
        </p:nvSpPr>
        <p:spPr>
          <a:xfrm>
            <a:off x="7983874" y="898788"/>
            <a:ext cx="10143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/>
              <a:t>A. Helgert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DCF0674-9F8B-D29A-DDE0-8E470241F461}"/>
              </a:ext>
            </a:extLst>
          </p:cNvPr>
          <p:cNvSpPr txBox="1"/>
          <p:nvPr/>
        </p:nvSpPr>
        <p:spPr>
          <a:xfrm>
            <a:off x="963896" y="6164169"/>
            <a:ext cx="7404291" cy="40011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accent1"/>
                </a:solidFill>
              </a:rPr>
              <a:t>Consistent with but less interesting/useful than Lorenzo’s result.</a:t>
            </a:r>
          </a:p>
        </p:txBody>
      </p:sp>
    </p:spTree>
    <p:extLst>
      <p:ext uri="{BB962C8B-B14F-4D97-AF65-F5344CB8AC3E}">
        <p14:creationId xmlns:p14="http://schemas.microsoft.com/office/powerpoint/2010/main" val="2193127143"/>
      </p:ext>
    </p:extLst>
  </p:cSld>
  <p:clrMapOvr>
    <a:masterClrMapping/>
  </p:clrMapOvr>
  <p:transition spd="med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D57B0E-8211-0AA4-182E-92CCA1D784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B3A41DB-A4B6-4CEB-76CB-BD456F2AC51B}"/>
              </a:ext>
            </a:extLst>
          </p:cNvPr>
          <p:cNvSpPr/>
          <p:nvPr/>
        </p:nvSpPr>
        <p:spPr bwMode="auto">
          <a:xfrm>
            <a:off x="609600" y="2286000"/>
            <a:ext cx="8260942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9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500610" name="Rectangle 2">
            <a:extLst>
              <a:ext uri="{FF2B5EF4-FFF2-40B4-BE49-F238E27FC236}">
                <a16:creationId xmlns:a16="http://schemas.microsoft.com/office/drawing/2014/main" id="{3046A22E-9C5C-C371-5AD7-AB7C74A4B73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Possible causes of Rn Emanation from Ti</a:t>
            </a:r>
          </a:p>
        </p:txBody>
      </p:sp>
      <p:sp>
        <p:nvSpPr>
          <p:cNvPr id="18" name="Rectangle 3">
            <a:extLst>
              <a:ext uri="{FF2B5EF4-FFF2-40B4-BE49-F238E27FC236}">
                <a16:creationId xmlns:a16="http://schemas.microsoft.com/office/drawing/2014/main" id="{85CA1856-D65F-BC09-526B-9C7E5778C3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838199"/>
            <a:ext cx="8641942" cy="32810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0487" tIns="44450" rIns="90487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Monotype Sorts" charset="0"/>
              <a:buChar char=""/>
              <a:defRPr sz="2000">
                <a:solidFill>
                  <a:schemeClr val="accent2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90000"/>
              <a:buChar char="•"/>
              <a:defRPr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5000"/>
              <a:buChar char="—"/>
              <a:defRPr>
                <a:solidFill>
                  <a:schemeClr val="accent2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16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177800" indent="-233363"/>
            <a:r>
              <a:rPr lang="en-US" sz="2200" dirty="0"/>
              <a:t>Three possible causes:</a:t>
            </a:r>
          </a:p>
          <a:p>
            <a:pPr marL="628650" lvl="1">
              <a:buClr>
                <a:srgbClr val="004080"/>
              </a:buClr>
              <a:buSzPct val="100000"/>
              <a:buFont typeface="+mj-lt"/>
              <a:buAutoNum type="arabicParenR"/>
            </a:pPr>
            <a:r>
              <a:rPr lang="en-US" dirty="0"/>
              <a:t>Ra ~ uniform in Ti, but Rn diffusion length in titanium is much larger than typical for metals (microns)?</a:t>
            </a:r>
          </a:p>
          <a:p>
            <a:pPr marL="977900" lvl="2" indent="-233363"/>
            <a:r>
              <a:rPr lang="en-US" sz="2000" dirty="0"/>
              <a:t>Need length ≳ 2 mm even when cold.</a:t>
            </a:r>
          </a:p>
          <a:p>
            <a:pPr marL="628650" lvl="1">
              <a:buClr>
                <a:srgbClr val="004080"/>
              </a:buClr>
              <a:buSzPct val="100000"/>
              <a:buFont typeface="+mj-lt"/>
              <a:buAutoNum type="arabicParenR"/>
            </a:pPr>
            <a:r>
              <a:rPr lang="en-US" dirty="0"/>
              <a:t>Radium concentrated near surfaces but surface etching ~ineffective?</a:t>
            </a:r>
          </a:p>
          <a:p>
            <a:pPr marL="628650" lvl="1">
              <a:buClr>
                <a:srgbClr val="004080"/>
              </a:buClr>
              <a:buSzPct val="100000"/>
              <a:buFont typeface="+mj-lt"/>
              <a:buAutoNum type="arabicParenR"/>
            </a:pPr>
            <a:r>
              <a:rPr lang="en-US" dirty="0"/>
              <a:t>Contamination added during assembly (e.g. welds)?</a:t>
            </a:r>
          </a:p>
          <a:p>
            <a:pPr marL="233363" indent="-290513">
              <a:buClr>
                <a:srgbClr val="004080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200" dirty="0"/>
              <a:t>Impractical to rule out (3).</a:t>
            </a:r>
          </a:p>
          <a:p>
            <a:pPr marL="233363" indent="-290513">
              <a:buClr>
                <a:srgbClr val="004080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200" dirty="0"/>
              <a:t>Will discuss (1) and (2) in detail.</a:t>
            </a:r>
          </a:p>
          <a:p>
            <a:pPr marL="233363" indent="-290513">
              <a:buClr>
                <a:srgbClr val="004080"/>
              </a:buClr>
              <a:buSzPct val="100000"/>
              <a:buFont typeface="Arial" panose="020B0604020202020204" pitchFamily="34" charset="0"/>
              <a:buChar char="•"/>
            </a:pPr>
            <a:endParaRPr lang="en-US" sz="2200" dirty="0"/>
          </a:p>
          <a:p>
            <a:pPr marL="233363" indent="-290513">
              <a:buClr>
                <a:srgbClr val="004080"/>
              </a:buClr>
              <a:buSzPct val="100000"/>
              <a:buFont typeface="Arial" panose="020B0604020202020204" pitchFamily="34" charset="0"/>
              <a:buChar char="•"/>
            </a:pPr>
            <a:endParaRPr lang="en-US" sz="2200" dirty="0"/>
          </a:p>
          <a:p>
            <a:pPr marL="401637" indent="-457200">
              <a:buClr>
                <a:srgbClr val="004080"/>
              </a:buClr>
              <a:buSzPct val="100000"/>
              <a:buFont typeface="+mj-lt"/>
              <a:buAutoNum type="arabicParenR"/>
            </a:pPr>
            <a:endParaRPr lang="en-US" sz="2600" dirty="0"/>
          </a:p>
          <a:p>
            <a:pPr marL="577850" lvl="1" indent="-233363"/>
            <a:endParaRPr lang="en-US" sz="1800" dirty="0"/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588D6F6A-01FC-735B-0DF6-04E3C6B6D2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599" y="3814465"/>
            <a:ext cx="8439150" cy="2205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0487" tIns="44450" rIns="90487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Monotype Sorts" charset="0"/>
              <a:buChar char=""/>
              <a:defRPr sz="2000">
                <a:solidFill>
                  <a:schemeClr val="accent2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90000"/>
              <a:buChar char="•"/>
              <a:defRPr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5000"/>
              <a:buChar char="—"/>
              <a:defRPr>
                <a:solidFill>
                  <a:schemeClr val="accent2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16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238125" indent="-228600"/>
            <a:r>
              <a:rPr lang="en-US" sz="2000" dirty="0"/>
              <a:t>XENON1T </a:t>
            </a:r>
            <a:r>
              <a:rPr lang="en-US" sz="1800" dirty="0"/>
              <a:t>[E. Aprile </a:t>
            </a:r>
            <a:r>
              <a:rPr lang="en-US" sz="1800" i="1" dirty="0"/>
              <a:t>et al. </a:t>
            </a:r>
            <a:r>
              <a:rPr lang="en-US" sz="1800" dirty="0"/>
              <a:t>Eur. Phys. J. C 81, 337 (2021), arXiv:2009.13981] </a:t>
            </a:r>
          </a:p>
          <a:p>
            <a:pPr marL="238125" indent="-228600">
              <a:buNone/>
            </a:pPr>
            <a:r>
              <a:rPr lang="en-US" sz="2000" dirty="0"/>
              <a:t>measured high ratio </a:t>
            </a:r>
            <a:r>
              <a:rPr lang="en-US" sz="2000" baseline="30000" dirty="0"/>
              <a:t>222</a:t>
            </a:r>
            <a:r>
              <a:rPr lang="en-US" sz="2000" dirty="0"/>
              <a:t>Rn emanation to </a:t>
            </a:r>
            <a:r>
              <a:rPr lang="en-US" sz="2000" baseline="30000" dirty="0"/>
              <a:t>226</a:t>
            </a:r>
            <a:r>
              <a:rPr lang="en-US" sz="2000" dirty="0"/>
              <a:t>Ra content (60%) in Ti, but </a:t>
            </a:r>
          </a:p>
          <a:p>
            <a:pPr marL="577850" marR="0" lvl="1" indent="-233363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65000"/>
              <a:buFont typeface="Wingdings" charset="0"/>
              <a:buChar char="§"/>
              <a:defRPr/>
            </a:pP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Arial"/>
                <a:ea typeface="ＭＳ Ｐゴシック"/>
              </a:rPr>
              <a:t>E</a:t>
            </a:r>
            <a:r>
              <a:rPr lang="en-US" sz="2000" dirty="0" err="1"/>
              <a:t>lectropolishing</a:t>
            </a:r>
            <a:r>
              <a:rPr lang="en-US" sz="2000" dirty="0"/>
              <a:t> 30 </a:t>
            </a:r>
            <a:r>
              <a:rPr lang="en-US" sz="2000" dirty="0" err="1"/>
              <a:t>μm</a:t>
            </a:r>
            <a:r>
              <a:rPr lang="en-US" sz="2000" dirty="0"/>
              <a:t> reduced emanation by &gt;30× to ≅ zero.</a:t>
            </a:r>
          </a:p>
          <a:p>
            <a:pPr marL="1030605" lvl="2" indent="-285750">
              <a:buClr>
                <a:srgbClr val="FF0000"/>
              </a:buClr>
              <a:buSzPct val="65000"/>
              <a:buFont typeface="Arial" charset="0"/>
              <a:buChar char="•"/>
              <a:defRPr/>
            </a:pPr>
            <a:r>
              <a:rPr lang="en-US" sz="1800" baseline="30000" dirty="0"/>
              <a:t>226</a:t>
            </a:r>
            <a:r>
              <a:rPr lang="en-US" sz="1800" dirty="0"/>
              <a:t>Ra predominantly on the surface.</a:t>
            </a:r>
          </a:p>
          <a:p>
            <a:pPr marL="577850" lvl="1" indent="-233363">
              <a:buClr>
                <a:srgbClr val="FF0000"/>
              </a:buClr>
              <a:buFont typeface="Wingdings" charset="0"/>
              <a:buChar char="§"/>
              <a:defRPr/>
            </a:pPr>
            <a:r>
              <a:rPr lang="en-US" dirty="0"/>
              <a:t>Nitric acid (1.8% HNO</a:t>
            </a:r>
            <a:r>
              <a:rPr lang="en-US" baseline="-25000" dirty="0"/>
              <a:t>3</a:t>
            </a:r>
            <a:r>
              <a:rPr lang="en-US" dirty="0"/>
              <a:t>) did nothing.</a:t>
            </a:r>
          </a:p>
          <a:p>
            <a:pPr marL="577850" lvl="1" indent="-233363">
              <a:buClr>
                <a:srgbClr val="FF0000"/>
              </a:buClr>
              <a:buFont typeface="Wingdings" charset="0"/>
              <a:buChar char="§"/>
              <a:defRPr/>
            </a:pPr>
            <a:r>
              <a:rPr lang="en-US" dirty="0"/>
              <a:t>Pickling (0.6% HF / 7.6% HN0</a:t>
            </a:r>
            <a:r>
              <a:rPr lang="en-US" baseline="-25000" dirty="0"/>
              <a:t>3</a:t>
            </a:r>
            <a:r>
              <a:rPr lang="en-US" dirty="0"/>
              <a:t>) caused only 4.0±1.6 x reduction. </a:t>
            </a:r>
            <a:endParaRPr lang="en-US" sz="18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17BE969-46C7-F558-1BAB-303B2D09F1BA}"/>
              </a:ext>
            </a:extLst>
          </p:cNvPr>
          <p:cNvSpPr txBox="1"/>
          <p:nvPr/>
        </p:nvSpPr>
        <p:spPr>
          <a:xfrm>
            <a:off x="1456313" y="6019800"/>
            <a:ext cx="65146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>
                <a:solidFill>
                  <a:srgbClr val="FF0000"/>
                </a:solidFill>
              </a:rPr>
              <a:t>Was acid etching of Ti IVC surface ineffective?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25F4992-6280-464D-953C-51E30E33A1F9}"/>
              </a:ext>
            </a:extLst>
          </p:cNvPr>
          <p:cNvCxnSpPr/>
          <p:nvPr/>
        </p:nvCxnSpPr>
        <p:spPr bwMode="auto">
          <a:xfrm>
            <a:off x="441434" y="1434662"/>
            <a:ext cx="8429108" cy="0"/>
          </a:xfrm>
          <a:prstGeom prst="line">
            <a:avLst/>
          </a:prstGeom>
          <a:ln w="57150">
            <a:headEnd type="none" w="med" len="med"/>
            <a:tailEnd type="none" w="med" len="med"/>
          </a:ln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6B5C462-AC8B-8A7A-9EA2-CB0F6E03D954}"/>
              </a:ext>
            </a:extLst>
          </p:cNvPr>
          <p:cNvCxnSpPr>
            <a:cxnSpLocks/>
          </p:cNvCxnSpPr>
          <p:nvPr/>
        </p:nvCxnSpPr>
        <p:spPr bwMode="auto">
          <a:xfrm>
            <a:off x="1003740" y="1728956"/>
            <a:ext cx="3695260" cy="0"/>
          </a:xfrm>
          <a:prstGeom prst="line">
            <a:avLst/>
          </a:prstGeom>
          <a:ln w="57150">
            <a:headEnd type="none" w="med" len="med"/>
            <a:tailEnd type="none" w="med" len="med"/>
          </a:ln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3813845-327D-016A-4D5F-F7808DD2C078}"/>
              </a:ext>
            </a:extLst>
          </p:cNvPr>
          <p:cNvCxnSpPr>
            <a:cxnSpLocks/>
          </p:cNvCxnSpPr>
          <p:nvPr/>
        </p:nvCxnSpPr>
        <p:spPr bwMode="auto">
          <a:xfrm>
            <a:off x="1014248" y="2086314"/>
            <a:ext cx="4708635" cy="0"/>
          </a:xfrm>
          <a:prstGeom prst="line">
            <a:avLst/>
          </a:prstGeom>
          <a:ln w="57150">
            <a:headEnd type="none" w="med" len="med"/>
            <a:tailEnd type="none" w="med" len="med"/>
          </a:ln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9361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/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0ECB4B-FCD3-5F09-FCC0-CC2D80DED6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14754F9-125B-2FAE-C383-83B86001224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297" b="14844"/>
          <a:stretch>
            <a:fillRect/>
          </a:stretch>
        </p:blipFill>
        <p:spPr>
          <a:xfrm rot="5400000">
            <a:off x="6347098" y="815294"/>
            <a:ext cx="2438808" cy="2636204"/>
          </a:xfrm>
          <a:prstGeom prst="rect">
            <a:avLst/>
          </a:prstGeom>
        </p:spPr>
      </p:pic>
      <p:sp>
        <p:nvSpPr>
          <p:cNvPr id="2500610" name="Rectangle 2">
            <a:extLst>
              <a:ext uri="{FF2B5EF4-FFF2-40B4-BE49-F238E27FC236}">
                <a16:creationId xmlns:a16="http://schemas.microsoft.com/office/drawing/2014/main" id="{DC4B5172-D43A-F01B-1189-74F22D9643F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Test of </a:t>
            </a:r>
            <a:r>
              <a:rPr lang="en-US" err="1"/>
              <a:t>AstroPak</a:t>
            </a:r>
            <a:r>
              <a:rPr lang="en-US"/>
              <a:t> Etching of Ti</a:t>
            </a:r>
          </a:p>
        </p:txBody>
      </p:sp>
      <p:sp>
        <p:nvSpPr>
          <p:cNvPr id="2500611" name="Rectangle 3">
            <a:extLst>
              <a:ext uri="{FF2B5EF4-FFF2-40B4-BE49-F238E27FC236}">
                <a16:creationId xmlns:a16="http://schemas.microsoft.com/office/drawing/2014/main" id="{2BA30A78-3FD9-C2A8-C8E8-7308D7715AC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8601" y="911770"/>
            <a:ext cx="5791200" cy="5638800"/>
          </a:xfrm>
        </p:spPr>
        <p:txBody>
          <a:bodyPr/>
          <a:lstStyle/>
          <a:p>
            <a:r>
              <a:rPr lang="en-US" dirty="0"/>
              <a:t>LZ ICV etching performed by </a:t>
            </a:r>
            <a:r>
              <a:rPr lang="en-US" dirty="0" err="1"/>
              <a:t>AstroPak</a:t>
            </a:r>
            <a:endParaRPr lang="en-US" dirty="0"/>
          </a:p>
          <a:p>
            <a:pPr lvl="1">
              <a:buFont typeface="Wingdings" charset="0"/>
              <a:buChar char="§"/>
            </a:pPr>
            <a:r>
              <a:rPr lang="en-US" dirty="0"/>
              <a:t>Avesta Red 240 Pickling Spray.</a:t>
            </a:r>
            <a:endParaRPr lang="en-US" dirty="0">
              <a:cs typeface="Arial"/>
            </a:endParaRPr>
          </a:p>
          <a:p>
            <a:pPr lvl="1">
              <a:buFont typeface="Wingdings" charset="0"/>
              <a:buChar char="§"/>
            </a:pPr>
            <a:r>
              <a:rPr lang="en-US" dirty="0"/>
              <a:t>45 minutes removed 14 </a:t>
            </a:r>
            <a:r>
              <a:rPr lang="en-US" dirty="0" err="1"/>
              <a:t>μm</a:t>
            </a:r>
            <a:r>
              <a:rPr lang="en-US" dirty="0"/>
              <a:t>.</a:t>
            </a:r>
            <a:endParaRPr lang="en-US" dirty="0">
              <a:cs typeface="Arial"/>
            </a:endParaRPr>
          </a:p>
          <a:p>
            <a:r>
              <a:rPr lang="en-US" dirty="0"/>
              <a:t>Recently performed test of emanation before/after </a:t>
            </a:r>
            <a:r>
              <a:rPr lang="en-US" dirty="0" err="1"/>
              <a:t>AstroPak</a:t>
            </a:r>
            <a:r>
              <a:rPr lang="en-US" dirty="0"/>
              <a:t> etching of 11 Ti discs.</a:t>
            </a:r>
          </a:p>
          <a:p>
            <a:pPr lvl="1">
              <a:buFont typeface="Wingdings" charset="0"/>
              <a:buChar char="§"/>
            </a:pPr>
            <a:r>
              <a:rPr lang="en-US" dirty="0"/>
              <a:t>3850 cm</a:t>
            </a:r>
            <a:r>
              <a:rPr lang="en-US" baseline="30000" dirty="0"/>
              <a:t>2</a:t>
            </a:r>
            <a:r>
              <a:rPr lang="en-US" dirty="0"/>
              <a:t> total.</a:t>
            </a:r>
            <a:endParaRPr lang="en-US" baseline="30000" dirty="0">
              <a:cs typeface="Arial"/>
            </a:endParaRPr>
          </a:p>
          <a:p>
            <a:pPr lvl="1">
              <a:buFont typeface="Wingdings" charset="0"/>
              <a:buChar char="§"/>
            </a:pPr>
            <a:r>
              <a:rPr lang="en-US" dirty="0"/>
              <a:t>For pre-etching measurements, performed emanations at ~100 </a:t>
            </a:r>
            <a:r>
              <a:rPr lang="en-US" dirty="0" err="1"/>
              <a:t>mTorr</a:t>
            </a:r>
            <a:r>
              <a:rPr lang="en-US" dirty="0"/>
              <a:t> and ~975 Torr.</a:t>
            </a:r>
            <a:endParaRPr lang="en-US" dirty="0">
              <a:cs typeface="Arial"/>
            </a:endParaRPr>
          </a:p>
          <a:p>
            <a:pPr lvl="1">
              <a:buFont typeface="Wingdings" charset="0"/>
              <a:buChar char="§"/>
            </a:pPr>
            <a:r>
              <a:rPr lang="en-US" dirty="0"/>
              <a:t>After subtraction of blank runs and nuts used as spacers between discs, obtain</a:t>
            </a:r>
            <a:endParaRPr lang="en-US" dirty="0">
              <a:cs typeface="Arial"/>
            </a:endParaRPr>
          </a:p>
          <a:p>
            <a:pPr lvl="2"/>
            <a:r>
              <a:rPr lang="en-US" dirty="0"/>
              <a:t>High-pressure: 0.77 ± 0.06 </a:t>
            </a:r>
            <a:r>
              <a:rPr lang="en-US" dirty="0" err="1"/>
              <a:t>mBq</a:t>
            </a:r>
            <a:endParaRPr lang="en-US" dirty="0"/>
          </a:p>
          <a:p>
            <a:pPr lvl="3"/>
            <a:r>
              <a:rPr lang="en-US" dirty="0"/>
              <a:t>Diffusion and recoils </a:t>
            </a:r>
          </a:p>
          <a:p>
            <a:pPr lvl="2"/>
            <a:r>
              <a:rPr lang="en-US" dirty="0"/>
              <a:t>Low-pressure : 0.38 ± 0.06 </a:t>
            </a:r>
            <a:r>
              <a:rPr lang="en-US" dirty="0" err="1"/>
              <a:t>mBq</a:t>
            </a:r>
            <a:r>
              <a:rPr lang="en-US" dirty="0"/>
              <a:t> </a:t>
            </a:r>
          </a:p>
          <a:p>
            <a:pPr lvl="3"/>
            <a:r>
              <a:rPr lang="en-US" dirty="0"/>
              <a:t>Diffusion ~only</a:t>
            </a:r>
          </a:p>
          <a:p>
            <a:pPr lvl="2"/>
            <a:r>
              <a:rPr lang="en-US" dirty="0"/>
              <a:t>Suggests ~ half at HP due to recoils.</a:t>
            </a:r>
          </a:p>
          <a:p>
            <a:pPr lvl="2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85C95A2-99B5-EE06-94BD-2A23A5DE4D4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333" t="28240" r="18115" b="1388"/>
          <a:stretch>
            <a:fillRect/>
          </a:stretch>
        </p:blipFill>
        <p:spPr>
          <a:xfrm>
            <a:off x="5841258" y="3339841"/>
            <a:ext cx="3048000" cy="327666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F12B785-42BE-1DCA-2FF4-C5B28BD8C8FD}"/>
              </a:ext>
            </a:extLst>
          </p:cNvPr>
          <p:cNvSpPr txBox="1"/>
          <p:nvPr/>
        </p:nvSpPr>
        <p:spPr>
          <a:xfrm>
            <a:off x="6934200" y="3581400"/>
            <a:ext cx="168815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>
                <a:solidFill>
                  <a:srgbClr val="408000"/>
                </a:solidFill>
              </a:rPr>
              <a:t>High-pressure Ti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A77F225-85D9-062C-D17D-9991C789A585}"/>
              </a:ext>
            </a:extLst>
          </p:cNvPr>
          <p:cNvSpPr txBox="1"/>
          <p:nvPr/>
        </p:nvSpPr>
        <p:spPr>
          <a:xfrm>
            <a:off x="6979084" y="4885835"/>
            <a:ext cx="1643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Low-pressure Ti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3BC240E-398E-6604-C9A9-0903CB9F142A}"/>
              </a:ext>
            </a:extLst>
          </p:cNvPr>
          <p:cNvSpPr txBox="1"/>
          <p:nvPr/>
        </p:nvSpPr>
        <p:spPr>
          <a:xfrm>
            <a:off x="7385781" y="5403486"/>
            <a:ext cx="9716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7030A0"/>
                </a:solidFill>
              </a:rPr>
              <a:t>High-p spacers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1B4276D-98E7-F112-DDDF-4842E8E84A39}"/>
              </a:ext>
            </a:extLst>
          </p:cNvPr>
          <p:cNvSpPr txBox="1"/>
          <p:nvPr/>
        </p:nvSpPr>
        <p:spPr>
          <a:xfrm>
            <a:off x="6705600" y="5486400"/>
            <a:ext cx="7769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>
                <a:solidFill>
                  <a:schemeClr val="tx2"/>
                </a:solidFill>
              </a:rPr>
              <a:t>High-p blanks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F93342F-845D-8051-58CD-A5949DA795D8}"/>
              </a:ext>
            </a:extLst>
          </p:cNvPr>
          <p:cNvSpPr txBox="1"/>
          <p:nvPr/>
        </p:nvSpPr>
        <p:spPr>
          <a:xfrm>
            <a:off x="6857999" y="6123801"/>
            <a:ext cx="13103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E7E10"/>
                </a:solidFill>
              </a:rPr>
              <a:t>Low-p blanks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21D5941-81FF-DDD1-0BCE-8D3AB6DF7308}"/>
              </a:ext>
            </a:extLst>
          </p:cNvPr>
          <p:cNvSpPr txBox="1"/>
          <p:nvPr/>
        </p:nvSpPr>
        <p:spPr>
          <a:xfrm>
            <a:off x="6434920" y="3395003"/>
            <a:ext cx="10807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/>
              <a:t>R. Schauer</a:t>
            </a:r>
          </a:p>
        </p:txBody>
      </p:sp>
    </p:spTree>
    <p:extLst>
      <p:ext uri="{BB962C8B-B14F-4D97-AF65-F5344CB8AC3E}">
        <p14:creationId xmlns:p14="http://schemas.microsoft.com/office/powerpoint/2010/main" val="1014930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C8BDA9-5E15-5497-9E82-42D0919552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0610" name="Rectangle 2">
            <a:extLst>
              <a:ext uri="{FF2B5EF4-FFF2-40B4-BE49-F238E27FC236}">
                <a16:creationId xmlns:a16="http://schemas.microsoft.com/office/drawing/2014/main" id="{96B3198D-53C9-D8EF-179A-C4A507E89C1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Results of (High-P) Post-etch Emanation</a:t>
            </a:r>
          </a:p>
        </p:txBody>
      </p:sp>
      <p:sp>
        <p:nvSpPr>
          <p:cNvPr id="2500611" name="Rectangle 3">
            <a:extLst>
              <a:ext uri="{FF2B5EF4-FFF2-40B4-BE49-F238E27FC236}">
                <a16:creationId xmlns:a16="http://schemas.microsoft.com/office/drawing/2014/main" id="{ACDB3AE7-F627-C737-F8F0-3DAD3D4F00F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8600" y="790184"/>
            <a:ext cx="5651810" cy="3048000"/>
          </a:xfrm>
        </p:spPr>
        <p:txBody>
          <a:bodyPr/>
          <a:lstStyle/>
          <a:p>
            <a:r>
              <a:rPr lang="en-US" dirty="0" err="1"/>
              <a:t>AstroPak</a:t>
            </a:r>
            <a:r>
              <a:rPr lang="en-US" dirty="0"/>
              <a:t> applied Avesta Red 240 Pickling Spray to the 11 Ti discs.</a:t>
            </a:r>
          </a:p>
          <a:p>
            <a:pPr lvl="1">
              <a:buFont typeface="Wingdings" charset="0"/>
              <a:buChar char="§"/>
            </a:pPr>
            <a:r>
              <a:rPr lang="en-US" dirty="0"/>
              <a:t>150 </a:t>
            </a:r>
            <a:r>
              <a:rPr lang="en-US" dirty="0" err="1"/>
              <a:t>μm</a:t>
            </a:r>
            <a:r>
              <a:rPr lang="en-US" dirty="0"/>
              <a:t> removed from 6.</a:t>
            </a:r>
            <a:endParaRPr lang="en-US" dirty="0">
              <a:cs typeface="Arial"/>
            </a:endParaRPr>
          </a:p>
          <a:p>
            <a:pPr lvl="1">
              <a:buFont typeface="Wingdings" charset="0"/>
              <a:buChar char="§"/>
            </a:pPr>
            <a:r>
              <a:rPr lang="en-US" dirty="0"/>
              <a:t>11 </a:t>
            </a:r>
            <a:r>
              <a:rPr lang="en-US" dirty="0" err="1"/>
              <a:t>μm</a:t>
            </a:r>
            <a:r>
              <a:rPr lang="en-US" dirty="0"/>
              <a:t> removed from 5.</a:t>
            </a:r>
            <a:endParaRPr lang="en-US" dirty="0">
              <a:cs typeface="Arial"/>
            </a:endParaRPr>
          </a:p>
          <a:p>
            <a:r>
              <a:rPr lang="en-US" dirty="0"/>
              <a:t>Emanations performed at 975 Torr. </a:t>
            </a:r>
          </a:p>
          <a:p>
            <a:pPr lvl="1">
              <a:buFont typeface="Wingdings" charset="0"/>
              <a:buChar char="§"/>
            </a:pPr>
            <a:r>
              <a:rPr lang="en-US" dirty="0"/>
              <a:t>All 11 discs emanated together.</a:t>
            </a:r>
          </a:p>
          <a:p>
            <a:pPr lvl="1">
              <a:buFont typeface="Wingdings" charset="0"/>
              <a:buChar char="§"/>
            </a:pPr>
            <a:r>
              <a:rPr lang="en-US" dirty="0"/>
              <a:t>After subtractions of nuts and blanks, measured 0.15 ± 0.05 </a:t>
            </a:r>
            <a:r>
              <a:rPr lang="en-US" dirty="0" err="1"/>
              <a:t>mBq</a:t>
            </a:r>
            <a:r>
              <a:rPr lang="en-US" dirty="0"/>
              <a:t> (compared to original 0.77 ± 0.06 </a:t>
            </a:r>
            <a:r>
              <a:rPr lang="en-US" dirty="0" err="1"/>
              <a:t>mBq</a:t>
            </a:r>
            <a:r>
              <a:rPr lang="en-US" dirty="0"/>
              <a:t>).</a:t>
            </a:r>
            <a:endParaRPr lang="en-US" dirty="0">
              <a:cs typeface="Arial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1041C43-35AD-D2B3-1DDC-2C427E131D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1115" y="884936"/>
            <a:ext cx="3392085" cy="2544064"/>
          </a:xfrm>
          <a:prstGeom prst="rect">
            <a:avLst/>
          </a:prstGeom>
        </p:spPr>
      </p:pic>
      <p:sp>
        <p:nvSpPr>
          <p:cNvPr id="6" name="Rectangle 3">
            <a:extLst>
              <a:ext uri="{FF2B5EF4-FFF2-40B4-BE49-F238E27FC236}">
                <a16:creationId xmlns:a16="http://schemas.microsoft.com/office/drawing/2014/main" id="{BBA2D8BE-A176-9D49-3E8F-69C7610EAB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4080539"/>
            <a:ext cx="7772400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0487" tIns="44450" rIns="90487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Monotype Sorts" charset="0"/>
              <a:buChar char=""/>
              <a:defRPr sz="2000">
                <a:solidFill>
                  <a:schemeClr val="accent2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90000"/>
              <a:buChar char="•"/>
              <a:defRPr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5000"/>
              <a:buChar char="—"/>
              <a:defRPr>
                <a:solidFill>
                  <a:schemeClr val="accent2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16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lvl="2"/>
            <a:r>
              <a:rPr lang="en-US" sz="1800" kern="0" dirty="0"/>
              <a:t>PRELIMINARY, analysis and more data runs in progress</a:t>
            </a:r>
            <a:r>
              <a:rPr lang="en-US" sz="1800" kern="0" dirty="0">
                <a:solidFill>
                  <a:srgbClr val="FF0000"/>
                </a:solidFill>
              </a:rPr>
              <a:t>	</a:t>
            </a:r>
            <a:endParaRPr lang="en-US" sz="1800" kern="0" baseline="30000" dirty="0">
              <a:solidFill>
                <a:srgbClr val="FF0000"/>
              </a:solidFill>
            </a:endParaRPr>
          </a:p>
          <a:p>
            <a:pPr lvl="1">
              <a:buFont typeface="Wingdings" charset="0"/>
              <a:buChar char="§"/>
            </a:pPr>
            <a:r>
              <a:rPr lang="en-US" kern="0" dirty="0"/>
              <a:t>Implies reduction of factor 5.2 ± 1.8.</a:t>
            </a:r>
          </a:p>
          <a:p>
            <a:pPr lvl="2"/>
            <a:r>
              <a:rPr lang="en-US" sz="1800" kern="0" dirty="0"/>
              <a:t>Consistent with perfect removal at 3σ. </a:t>
            </a:r>
          </a:p>
          <a:p>
            <a:pPr lvl="2"/>
            <a:r>
              <a:rPr lang="en-US" sz="1800" kern="0" dirty="0"/>
              <a:t>Consistent with XENON1T pickling of Ti.</a:t>
            </a:r>
          </a:p>
          <a:p>
            <a:pPr lvl="2"/>
            <a:r>
              <a:rPr lang="en-US" sz="1800" kern="0" dirty="0"/>
              <a:t>If so, not as large as we would like.</a:t>
            </a:r>
          </a:p>
          <a:p>
            <a:r>
              <a:rPr lang="en-US" dirty="0"/>
              <a:t>Wider XLZD Ti surface R&amp;D includes Birmingham, </a:t>
            </a:r>
            <a:r>
              <a:rPr lang="en-US" dirty="0" err="1"/>
              <a:t>Boulby</a:t>
            </a:r>
            <a:r>
              <a:rPr lang="en-US" dirty="0"/>
              <a:t>, and Sheffield.</a:t>
            </a:r>
            <a:endParaRPr lang="en-US" sz="1800" kern="0" dirty="0"/>
          </a:p>
        </p:txBody>
      </p:sp>
    </p:spTree>
    <p:extLst>
      <p:ext uri="{BB962C8B-B14F-4D97-AF65-F5344CB8AC3E}">
        <p14:creationId xmlns:p14="http://schemas.microsoft.com/office/powerpoint/2010/main" val="41874607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D46236-65F6-46F3-A9F1-EB735D9634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0610" name="Rectangle 2">
            <a:extLst>
              <a:ext uri="{FF2B5EF4-FFF2-40B4-BE49-F238E27FC236}">
                <a16:creationId xmlns:a16="http://schemas.microsoft.com/office/drawing/2014/main" id="{8712E729-000F-0E44-F1AB-75FD473F49E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Titanium Blocks at SD Mines</a:t>
            </a:r>
          </a:p>
        </p:txBody>
      </p:sp>
      <p:sp>
        <p:nvSpPr>
          <p:cNvPr id="2500611" name="Rectangle 3">
            <a:extLst>
              <a:ext uri="{FF2B5EF4-FFF2-40B4-BE49-F238E27FC236}">
                <a16:creationId xmlns:a16="http://schemas.microsoft.com/office/drawing/2014/main" id="{EAA9BDAE-206B-42C7-EE2A-C92B98C64C0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8601" y="914399"/>
            <a:ext cx="6553200" cy="3417959"/>
          </a:xfrm>
        </p:spPr>
        <p:txBody>
          <a:bodyPr/>
          <a:lstStyle/>
          <a:p>
            <a:r>
              <a:rPr lang="en-US" dirty="0"/>
              <a:t>Ti cutouts from LZ assayed at SD Mines.</a:t>
            </a:r>
          </a:p>
          <a:p>
            <a:pPr marL="466725" lvl="1" indent="-233363">
              <a:buFont typeface="Wingdings" charset="0"/>
              <a:buChar char="§"/>
            </a:pPr>
            <a:r>
              <a:rPr lang="en-US" dirty="0"/>
              <a:t>31 pieces totaling 0.74 m</a:t>
            </a:r>
            <a:r>
              <a:rPr lang="en-US" baseline="30000" dirty="0"/>
              <a:t>2</a:t>
            </a:r>
            <a:r>
              <a:rPr lang="en-US" dirty="0"/>
              <a:t>, filthy when acquired.</a:t>
            </a:r>
            <a:endParaRPr lang="en-US" dirty="0">
              <a:cs typeface="Arial"/>
            </a:endParaRPr>
          </a:p>
          <a:p>
            <a:pPr marL="466725" lvl="1" indent="-233363">
              <a:lnSpc>
                <a:spcPct val="90000"/>
              </a:lnSpc>
              <a:buFont typeface="Wingdings" charset="0"/>
              <a:buChar char="§"/>
            </a:pPr>
            <a:r>
              <a:rPr lang="en-US" dirty="0"/>
              <a:t>Cleaned multiple ways:</a:t>
            </a:r>
            <a:endParaRPr lang="en-US" dirty="0">
              <a:cs typeface="Arial"/>
            </a:endParaRPr>
          </a:p>
          <a:p>
            <a:pPr lvl="2">
              <a:lnSpc>
                <a:spcPct val="90000"/>
              </a:lnSpc>
            </a:pPr>
            <a:r>
              <a:rPr lang="en-US" dirty="0"/>
              <a:t>Wiping with </a:t>
            </a:r>
            <a:r>
              <a:rPr lang="en-US" dirty="0" err="1"/>
              <a:t>teflon</a:t>
            </a:r>
            <a:r>
              <a:rPr lang="en-US" dirty="0"/>
              <a:t> brushes, wipes.</a:t>
            </a:r>
          </a:p>
          <a:p>
            <a:pPr lvl="2">
              <a:lnSpc>
                <a:spcPct val="90000"/>
              </a:lnSpc>
            </a:pPr>
            <a:r>
              <a:rPr lang="en-US" dirty="0"/>
              <a:t>Ultrasonic cleaning.</a:t>
            </a:r>
          </a:p>
          <a:p>
            <a:pPr lvl="2">
              <a:lnSpc>
                <a:spcPct val="90000"/>
              </a:lnSpc>
            </a:pPr>
            <a:r>
              <a:rPr lang="en-US" dirty="0"/>
              <a:t>Power washing (like LZ cryostat).</a:t>
            </a:r>
          </a:p>
          <a:p>
            <a:pPr marL="466725" lvl="1" indent="-233363">
              <a:lnSpc>
                <a:spcPct val="90000"/>
              </a:lnSpc>
              <a:buFont typeface="Wingdings" charset="0"/>
              <a:buChar char="§"/>
            </a:pPr>
            <a:r>
              <a:rPr lang="en-US" dirty="0"/>
              <a:t>Dust assays using 44x camera under UV in dark space – enough magnification for most dust mass.</a:t>
            </a:r>
            <a:endParaRPr lang="en-US" dirty="0">
              <a:cs typeface="Arial"/>
            </a:endParaRPr>
          </a:p>
          <a:p>
            <a:pPr lvl="2">
              <a:lnSpc>
                <a:spcPct val="90000"/>
              </a:lnSpc>
            </a:pPr>
            <a:r>
              <a:rPr lang="en-US" dirty="0"/>
              <a:t>Power washing most effective, ~10x reduction.</a:t>
            </a:r>
          </a:p>
          <a:p>
            <a:pPr lvl="2">
              <a:lnSpc>
                <a:spcPct val="90000"/>
              </a:lnSpc>
            </a:pPr>
            <a:endParaRPr lang="en-US" dirty="0"/>
          </a:p>
          <a:p>
            <a:pPr marL="466725" lvl="1" indent="-233363">
              <a:buFont typeface="Wingdings" charset="0"/>
              <a:buChar char="§"/>
            </a:pPr>
            <a:endParaRPr lang="en-US" dirty="0">
              <a:cs typeface="Arial"/>
            </a:endParaRP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FD961198-D6EE-F932-EC80-D0362C93CE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98" y="5638800"/>
            <a:ext cx="6391402" cy="940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0487" tIns="44450" rIns="90487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Monotype Sorts" charset="0"/>
              <a:buChar char=""/>
              <a:defRPr sz="2000">
                <a:solidFill>
                  <a:schemeClr val="accent2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90000"/>
              <a:buChar char="•"/>
              <a:defRPr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5000"/>
              <a:buChar char="—"/>
              <a:defRPr>
                <a:solidFill>
                  <a:schemeClr val="accent2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16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lvl="1">
              <a:lnSpc>
                <a:spcPct val="90000"/>
              </a:lnSpc>
              <a:buFont typeface="Wingdings" charset="0"/>
              <a:buChar char="§"/>
            </a:pPr>
            <a:r>
              <a:rPr lang="en-US"/>
              <a:t>Preliminary radon emanation results ~5 </a:t>
            </a:r>
            <a:r>
              <a:rPr lang="en-US" err="1"/>
              <a:t>mBq</a:t>
            </a:r>
            <a:r>
              <a:rPr lang="en-US"/>
              <a:t>.</a:t>
            </a:r>
          </a:p>
          <a:p>
            <a:pPr lvl="2">
              <a:lnSpc>
                <a:spcPct val="90000"/>
              </a:lnSpc>
            </a:pPr>
            <a:r>
              <a:rPr lang="en-US" sz="1800"/>
              <a:t>~7x higher than etched LZ ICV.</a:t>
            </a:r>
          </a:p>
          <a:p>
            <a:pPr marL="1381125" lvl="3" indent="-234950">
              <a:lnSpc>
                <a:spcPct val="90000"/>
              </a:lnSpc>
            </a:pPr>
            <a:r>
              <a:rPr lang="en-US" sz="1800"/>
              <a:t>Suggests etching reduced Ra ~7x for LZ ICV.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93C819B-0D2B-024B-94C9-FA491A00FF7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3333" t="42222" r="21852" b="21634"/>
          <a:stretch>
            <a:fillRect/>
          </a:stretch>
        </p:blipFill>
        <p:spPr>
          <a:xfrm>
            <a:off x="6400800" y="4324208"/>
            <a:ext cx="2622008" cy="2305192"/>
          </a:xfrm>
          <a:prstGeom prst="rect">
            <a:avLst/>
          </a:prstGeom>
        </p:spPr>
      </p:pic>
      <p:pic>
        <p:nvPicPr>
          <p:cNvPr id="8" name="Picture 7" descr="A buckets and buckets on a floor&#10;&#10;AI-generated content may be incorrect.">
            <a:extLst>
              <a:ext uri="{FF2B5EF4-FFF2-40B4-BE49-F238E27FC236}">
                <a16:creationId xmlns:a16="http://schemas.microsoft.com/office/drawing/2014/main" id="{B56C9F34-92D4-41A8-B8F6-26BD662DD97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76" t="24012" r="33288" b="25657"/>
          <a:stretch>
            <a:fillRect/>
          </a:stretch>
        </p:blipFill>
        <p:spPr>
          <a:xfrm>
            <a:off x="6781800" y="838200"/>
            <a:ext cx="2267198" cy="3505200"/>
          </a:xfrm>
          <a:prstGeom prst="rect">
            <a:avLst/>
          </a:prstGeom>
        </p:spPr>
      </p:pic>
      <p:pic>
        <p:nvPicPr>
          <p:cNvPr id="3" name="Google Shape;133;p22">
            <a:extLst>
              <a:ext uri="{FF2B5EF4-FFF2-40B4-BE49-F238E27FC236}">
                <a16:creationId xmlns:a16="http://schemas.microsoft.com/office/drawing/2014/main" id="{47BE2E67-8F1D-7A48-AFE5-77FBA5456046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251631" y="3886200"/>
            <a:ext cx="2634569" cy="170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36;p22">
            <a:extLst>
              <a:ext uri="{FF2B5EF4-FFF2-40B4-BE49-F238E27FC236}">
                <a16:creationId xmlns:a16="http://schemas.microsoft.com/office/drawing/2014/main" id="{19FA1681-9754-ABDA-B243-3675965A6B7E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062760" y="3886200"/>
            <a:ext cx="2267199" cy="17010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139;p22">
            <a:extLst>
              <a:ext uri="{FF2B5EF4-FFF2-40B4-BE49-F238E27FC236}">
                <a16:creationId xmlns:a16="http://schemas.microsoft.com/office/drawing/2014/main" id="{CDC6C114-0CB4-6FE5-E529-351849DECD97}"/>
              </a:ext>
            </a:extLst>
          </p:cNvPr>
          <p:cNvSpPr/>
          <p:nvPr/>
        </p:nvSpPr>
        <p:spPr>
          <a:xfrm>
            <a:off x="4406400" y="3981592"/>
            <a:ext cx="394200" cy="366000"/>
          </a:xfrm>
          <a:prstGeom prst="ellipse">
            <a:avLst/>
          </a:prstGeom>
          <a:noFill/>
          <a:ln w="28575" cap="flat" cmpd="sng">
            <a:solidFill>
              <a:srgbClr val="FFFF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highlight>
                <a:srgbClr val="FFFF00"/>
              </a:highlight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E8D937E-8392-710B-D0A1-76905DC3B087}"/>
              </a:ext>
            </a:extLst>
          </p:cNvPr>
          <p:cNvSpPr txBox="1"/>
          <p:nvPr/>
        </p:nvSpPr>
        <p:spPr>
          <a:xfrm>
            <a:off x="5600581" y="5212776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FFFF00"/>
                </a:solidFill>
              </a:rPr>
              <a:t>after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5D3F8B3-257D-74F9-C45E-6766F64A4B90}"/>
              </a:ext>
            </a:extLst>
          </p:cNvPr>
          <p:cNvSpPr txBox="1"/>
          <p:nvPr/>
        </p:nvSpPr>
        <p:spPr>
          <a:xfrm>
            <a:off x="2895600" y="5196327"/>
            <a:ext cx="10583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FFFF00"/>
                </a:solidFill>
              </a:rPr>
              <a:t>before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2758747-D194-2998-2A91-F1F74E739D8D}"/>
              </a:ext>
            </a:extLst>
          </p:cNvPr>
          <p:cNvSpPr txBox="1"/>
          <p:nvPr/>
        </p:nvSpPr>
        <p:spPr>
          <a:xfrm>
            <a:off x="5486400" y="3834600"/>
            <a:ext cx="88197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>
                <a:solidFill>
                  <a:srgbClr val="FFFF00"/>
                </a:solidFill>
              </a:rPr>
              <a:t>A. Reker</a:t>
            </a:r>
          </a:p>
        </p:txBody>
      </p:sp>
    </p:spTree>
    <p:extLst>
      <p:ext uri="{BB962C8B-B14F-4D97-AF65-F5344CB8AC3E}">
        <p14:creationId xmlns:p14="http://schemas.microsoft.com/office/powerpoint/2010/main" val="27588819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5D3A0D-5D63-6C88-2F60-65FFE0CEE4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0610" name="Rectangle 2">
            <a:extLst>
              <a:ext uri="{FF2B5EF4-FFF2-40B4-BE49-F238E27FC236}">
                <a16:creationId xmlns:a16="http://schemas.microsoft.com/office/drawing/2014/main" id="{AB3339C1-CC51-C113-C7BC-F6BC3663D92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Possible causes of Rn Emanation from Ti</a:t>
            </a:r>
          </a:p>
        </p:txBody>
      </p:sp>
      <p:sp>
        <p:nvSpPr>
          <p:cNvPr id="18" name="Rectangle 3">
            <a:extLst>
              <a:ext uri="{FF2B5EF4-FFF2-40B4-BE49-F238E27FC236}">
                <a16:creationId xmlns:a16="http://schemas.microsoft.com/office/drawing/2014/main" id="{FA3FC33E-9232-0F6C-C730-5409679CB4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838200"/>
            <a:ext cx="8641942" cy="2330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0487" tIns="44450" rIns="90487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Monotype Sorts" charset="0"/>
              <a:buChar char=""/>
              <a:defRPr sz="2000">
                <a:solidFill>
                  <a:schemeClr val="accent2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90000"/>
              <a:buChar char="•"/>
              <a:defRPr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5000"/>
              <a:buChar char="—"/>
              <a:defRPr>
                <a:solidFill>
                  <a:schemeClr val="accent2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16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177800" indent="-233363"/>
            <a:r>
              <a:rPr lang="en-US" sz="2200" dirty="0"/>
              <a:t>Three possible causes:</a:t>
            </a:r>
          </a:p>
          <a:p>
            <a:pPr marL="628650" lvl="1">
              <a:buClr>
                <a:srgbClr val="004080"/>
              </a:buClr>
              <a:buSzPct val="100000"/>
              <a:buFont typeface="+mj-lt"/>
              <a:buAutoNum type="arabicParenR"/>
            </a:pPr>
            <a:r>
              <a:rPr lang="en-US" dirty="0"/>
              <a:t>Ra ~ uniform in Ti, but Rn diffusion length in titanium is much larger than typical for metals (microns)?</a:t>
            </a:r>
          </a:p>
          <a:p>
            <a:pPr marL="977900" lvl="2" indent="-233363"/>
            <a:r>
              <a:rPr lang="en-US" sz="2000" dirty="0"/>
              <a:t>Need length ≳ 2 mm even when cold.</a:t>
            </a:r>
          </a:p>
          <a:p>
            <a:pPr marL="628650" lvl="1">
              <a:buClr>
                <a:srgbClr val="004080"/>
              </a:buClr>
              <a:buSzPct val="100000"/>
              <a:buFont typeface="+mj-lt"/>
              <a:buAutoNum type="arabicParenR"/>
            </a:pPr>
            <a:r>
              <a:rPr lang="en-US" dirty="0"/>
              <a:t>Radium concentrated near surfaces but surface etching not sufficiently effective?</a:t>
            </a:r>
          </a:p>
          <a:p>
            <a:pPr marL="628650" lvl="1">
              <a:buClr>
                <a:srgbClr val="004080"/>
              </a:buClr>
              <a:buSzPct val="100000"/>
              <a:buFont typeface="+mj-lt"/>
              <a:buAutoNum type="arabicParenR"/>
            </a:pPr>
            <a:r>
              <a:rPr lang="en-US" dirty="0"/>
              <a:t>Contamination added during assembly (e.g. welds)?</a:t>
            </a:r>
            <a:endParaRPr lang="en-US" sz="2200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04DBCB5-33A6-AE34-2E8B-735690B38400}"/>
              </a:ext>
            </a:extLst>
          </p:cNvPr>
          <p:cNvCxnSpPr/>
          <p:nvPr/>
        </p:nvCxnSpPr>
        <p:spPr bwMode="auto">
          <a:xfrm>
            <a:off x="441434" y="1434662"/>
            <a:ext cx="8429108" cy="0"/>
          </a:xfrm>
          <a:prstGeom prst="line">
            <a:avLst/>
          </a:prstGeom>
          <a:ln w="57150"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6434C8B-3622-D353-0F4C-1B9A200A2C50}"/>
              </a:ext>
            </a:extLst>
          </p:cNvPr>
          <p:cNvCxnSpPr>
            <a:cxnSpLocks/>
          </p:cNvCxnSpPr>
          <p:nvPr/>
        </p:nvCxnSpPr>
        <p:spPr bwMode="auto">
          <a:xfrm>
            <a:off x="1003740" y="1728956"/>
            <a:ext cx="3784160" cy="0"/>
          </a:xfrm>
          <a:prstGeom prst="line">
            <a:avLst/>
          </a:prstGeom>
          <a:ln w="57150"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75A87C6-9A4E-4D94-61C5-FF2EED5D1FA6}"/>
              </a:ext>
            </a:extLst>
          </p:cNvPr>
          <p:cNvCxnSpPr>
            <a:cxnSpLocks/>
          </p:cNvCxnSpPr>
          <p:nvPr/>
        </p:nvCxnSpPr>
        <p:spPr bwMode="auto">
          <a:xfrm>
            <a:off x="1014248" y="2086314"/>
            <a:ext cx="4708635" cy="0"/>
          </a:xfrm>
          <a:prstGeom prst="line">
            <a:avLst/>
          </a:prstGeom>
          <a:ln w="57150"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1AB99A4-D4F6-D0E2-35BB-17F2688CC414}"/>
              </a:ext>
            </a:extLst>
          </p:cNvPr>
          <p:cNvGrpSpPr/>
          <p:nvPr/>
        </p:nvGrpSpPr>
        <p:grpSpPr>
          <a:xfrm>
            <a:off x="228599" y="3296445"/>
            <a:ext cx="8853434" cy="3318022"/>
            <a:chOff x="228599" y="3296445"/>
            <a:chExt cx="8853434" cy="3318022"/>
          </a:xfrm>
        </p:grpSpPr>
        <p:sp>
          <p:nvSpPr>
            <p:cNvPr id="7" name="Rectangle 3">
              <a:extLst>
                <a:ext uri="{FF2B5EF4-FFF2-40B4-BE49-F238E27FC236}">
                  <a16:creationId xmlns:a16="http://schemas.microsoft.com/office/drawing/2014/main" id="{B90149F4-C9F2-7F1C-8B58-931D05B52B0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8600" y="3296445"/>
              <a:ext cx="8645525" cy="533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  <a:ext uri="{FAA26D3D-D897-4be2-8F04-BA451C77F1D7}">
                <ma14:placeholderFlag xmlns="" xmlns:ma14="http://schemas.microsoft.com/office/mac/drawingml/2011/main" val="1"/>
              </a:ext>
            </a:extLst>
          </p:spPr>
          <p:txBody>
            <a:bodyPr vert="horz" wrap="square" lIns="90487" tIns="44450" rIns="90487" bIns="4445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  <a:ea typeface="+mn-ea"/>
                  <a:cs typeface="ＭＳ Ｐゴシック" charset="0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5000"/>
                <a:buFont typeface="Monotype Sorts" charset="0"/>
                <a:buChar char=""/>
                <a:defRPr sz="2000">
                  <a:solidFill>
                    <a:schemeClr val="accent2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0000"/>
                <a:buChar char="•"/>
                <a:defRPr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5000"/>
                <a:buChar char="—"/>
                <a:defRPr>
                  <a:solidFill>
                    <a:schemeClr val="accent2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100000"/>
                <a:buChar char="–"/>
                <a:defRPr sz="1600">
                  <a:solidFill>
                    <a:schemeClr val="tx1"/>
                  </a:solidFill>
                  <a:latin typeface="+mn-lt"/>
                  <a:ea typeface="+mn-ea"/>
                </a:defRPr>
              </a:lvl5pPr>
              <a:lvl6pPr marL="25146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100000"/>
                <a:buChar char="–"/>
                <a:defRPr sz="1600">
                  <a:solidFill>
                    <a:schemeClr val="tx1"/>
                  </a:solidFill>
                  <a:latin typeface="+mn-lt"/>
                  <a:ea typeface="+mn-ea"/>
                </a:defRPr>
              </a:lvl6pPr>
              <a:lvl7pPr marL="29718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100000"/>
                <a:buChar char="–"/>
                <a:defRPr sz="1600">
                  <a:solidFill>
                    <a:schemeClr val="tx1"/>
                  </a:solidFill>
                  <a:latin typeface="+mn-lt"/>
                  <a:ea typeface="+mn-ea"/>
                </a:defRPr>
              </a:lvl7pPr>
              <a:lvl8pPr marL="3429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100000"/>
                <a:buChar char="–"/>
                <a:defRPr sz="1600">
                  <a:solidFill>
                    <a:schemeClr val="tx1"/>
                  </a:solidFill>
                  <a:latin typeface="+mn-lt"/>
                  <a:ea typeface="+mn-ea"/>
                </a:defRPr>
              </a:lvl8pPr>
              <a:lvl9pPr marL="3886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100000"/>
                <a:buChar char="–"/>
                <a:defRPr sz="1600">
                  <a:solidFill>
                    <a:schemeClr val="tx1"/>
                  </a:solidFill>
                  <a:latin typeface="+mn-lt"/>
                  <a:ea typeface="+mn-ea"/>
                </a:defRPr>
              </a:lvl9pPr>
            </a:lstStyle>
            <a:p>
              <a:r>
                <a:rPr lang="en-US" sz="2200" kern="0" dirty="0"/>
                <a:t>Ti plate covered with 325 cm</a:t>
              </a:r>
              <a:r>
                <a:rPr lang="en-US" sz="2200" kern="0" baseline="30000" dirty="0"/>
                <a:t>2</a:t>
              </a:r>
              <a:r>
                <a:rPr lang="en-US" sz="2200" kern="0" dirty="0"/>
                <a:t> TIG welds assayed at UCL.</a:t>
              </a:r>
            </a:p>
            <a:p>
              <a:pPr marL="457200" lvl="1" indent="0">
                <a:buFont typeface="Monotype Sorts" charset="0"/>
                <a:buNone/>
              </a:pPr>
              <a:endParaRPr lang="en-US" kern="0" dirty="0"/>
            </a:p>
          </p:txBody>
        </p:sp>
        <p:sp>
          <p:nvSpPr>
            <p:cNvPr id="10" name="Rectangle 3">
              <a:extLst>
                <a:ext uri="{FF2B5EF4-FFF2-40B4-BE49-F238E27FC236}">
                  <a16:creationId xmlns:a16="http://schemas.microsoft.com/office/drawing/2014/main" id="{A9F609C8-86BA-F07A-461D-AB16762D6FF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8599" y="3731586"/>
              <a:ext cx="5574395" cy="23339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  <a:ext uri="{FAA26D3D-D897-4be2-8F04-BA451C77F1D7}">
                <ma14:placeholderFlag xmlns="" xmlns:ma14="http://schemas.microsoft.com/office/mac/drawingml/2011/main" val="1"/>
              </a:ext>
            </a:extLst>
          </p:spPr>
          <p:txBody>
            <a:bodyPr vert="horz" wrap="square" lIns="90487" tIns="44450" rIns="90487" bIns="4445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  <a:ea typeface="+mn-ea"/>
                  <a:cs typeface="ＭＳ Ｐゴシック" charset="0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5000"/>
                <a:buFont typeface="Monotype Sorts" charset="0"/>
                <a:buChar char=""/>
                <a:defRPr sz="2000">
                  <a:solidFill>
                    <a:schemeClr val="accent2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0000"/>
                <a:buChar char="•"/>
                <a:defRPr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5000"/>
                <a:buChar char="—"/>
                <a:defRPr>
                  <a:solidFill>
                    <a:schemeClr val="accent2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100000"/>
                <a:buChar char="–"/>
                <a:defRPr sz="1600">
                  <a:solidFill>
                    <a:schemeClr val="tx1"/>
                  </a:solidFill>
                  <a:latin typeface="+mn-lt"/>
                  <a:ea typeface="+mn-ea"/>
                </a:defRPr>
              </a:lvl5pPr>
              <a:lvl6pPr marL="25146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100000"/>
                <a:buChar char="–"/>
                <a:defRPr sz="1600">
                  <a:solidFill>
                    <a:schemeClr val="tx1"/>
                  </a:solidFill>
                  <a:latin typeface="+mn-lt"/>
                  <a:ea typeface="+mn-ea"/>
                </a:defRPr>
              </a:lvl6pPr>
              <a:lvl7pPr marL="29718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100000"/>
                <a:buChar char="–"/>
                <a:defRPr sz="1600">
                  <a:solidFill>
                    <a:schemeClr val="tx1"/>
                  </a:solidFill>
                  <a:latin typeface="+mn-lt"/>
                  <a:ea typeface="+mn-ea"/>
                </a:defRPr>
              </a:lvl7pPr>
              <a:lvl8pPr marL="3429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100000"/>
                <a:buChar char="–"/>
                <a:defRPr sz="1600">
                  <a:solidFill>
                    <a:schemeClr val="tx1"/>
                  </a:solidFill>
                  <a:latin typeface="+mn-lt"/>
                  <a:ea typeface="+mn-ea"/>
                </a:defRPr>
              </a:lvl8pPr>
              <a:lvl9pPr marL="3886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100000"/>
                <a:buChar char="–"/>
                <a:defRPr sz="1600">
                  <a:solidFill>
                    <a:schemeClr val="tx1"/>
                  </a:solidFill>
                  <a:latin typeface="+mn-lt"/>
                  <a:ea typeface="+mn-ea"/>
                </a:defRPr>
              </a:lvl9pPr>
            </a:lstStyle>
            <a:p>
              <a:pPr lvl="1">
                <a:lnSpc>
                  <a:spcPct val="90000"/>
                </a:lnSpc>
                <a:buFont typeface="Wingdings" charset="0"/>
                <a:buChar char="§"/>
              </a:pPr>
              <a:r>
                <a:rPr lang="en-US" kern="0" dirty="0"/>
                <a:t>Used for QC via </a:t>
              </a:r>
              <a:r>
                <a:rPr lang="en-US" kern="0" dirty="0" err="1"/>
                <a:t>HPGe</a:t>
              </a:r>
              <a:r>
                <a:rPr lang="en-US" kern="0" dirty="0"/>
                <a:t> screening during assembly.</a:t>
              </a:r>
              <a:endParaRPr lang="en-US" kern="0" dirty="0">
                <a:cs typeface="Arial"/>
              </a:endParaRPr>
            </a:p>
            <a:p>
              <a:pPr lvl="1">
                <a:lnSpc>
                  <a:spcPct val="90000"/>
                </a:lnSpc>
                <a:buFont typeface="Wingdings" charset="0"/>
                <a:buChar char="§"/>
              </a:pPr>
              <a:r>
                <a:rPr lang="en-US" dirty="0"/>
                <a:t>17.2 ± 3.0 </a:t>
              </a:r>
              <a:r>
                <a:rPr lang="en-US" dirty="0" err="1"/>
                <a:t>mBq</a:t>
              </a:r>
              <a:r>
                <a:rPr lang="en-US" dirty="0"/>
                <a:t>/m</a:t>
              </a:r>
              <a:r>
                <a:rPr lang="en-US" baseline="30000" dirty="0"/>
                <a:t>2</a:t>
              </a:r>
              <a:r>
                <a:rPr lang="en-US" dirty="0"/>
                <a:t> untreated</a:t>
              </a:r>
            </a:p>
            <a:p>
              <a:pPr lvl="1">
                <a:lnSpc>
                  <a:spcPct val="90000"/>
                </a:lnSpc>
                <a:buFont typeface="Wingdings" charset="0"/>
                <a:buChar char="§"/>
              </a:pPr>
              <a:r>
                <a:rPr lang="en-US" dirty="0"/>
                <a:t>11.4 ± 2.1 </a:t>
              </a:r>
              <a:r>
                <a:rPr lang="en-US" dirty="0" err="1"/>
                <a:t>mBq</a:t>
              </a:r>
              <a:r>
                <a:rPr lang="en-US" dirty="0"/>
                <a:t>/m</a:t>
              </a:r>
              <a:r>
                <a:rPr lang="en-US" baseline="30000" dirty="0"/>
                <a:t>2</a:t>
              </a:r>
              <a:r>
                <a:rPr lang="en-US" dirty="0"/>
                <a:t> after etching</a:t>
              </a:r>
            </a:p>
            <a:p>
              <a:pPr lvl="2">
                <a:lnSpc>
                  <a:spcPct val="90000"/>
                </a:lnSpc>
              </a:pPr>
              <a:r>
                <a:rPr lang="en-US" sz="2000" dirty="0"/>
                <a:t>Scales to 4.9 ±0.9 </a:t>
              </a:r>
              <a:r>
                <a:rPr lang="en-US" sz="2000" dirty="0" err="1"/>
                <a:t>mBq</a:t>
              </a:r>
              <a:r>
                <a:rPr lang="en-US" sz="2000" dirty="0"/>
                <a:t> in LZ, about 1/3 of the total.</a:t>
              </a:r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80D52B39-C067-01F9-604A-3E9B699E028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t="41694" r="49552"/>
            <a:stretch>
              <a:fillRect/>
            </a:stretch>
          </p:blipFill>
          <p:spPr>
            <a:xfrm>
              <a:off x="5622925" y="4274507"/>
              <a:ext cx="3216275" cy="2339960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60FFA310-ED65-FFFF-C3D5-BC56A1FF0625}"/>
                </a:ext>
              </a:extLst>
            </p:cNvPr>
            <p:cNvSpPr txBox="1"/>
            <p:nvPr/>
          </p:nvSpPr>
          <p:spPr>
            <a:xfrm>
              <a:off x="5722883" y="3672854"/>
              <a:ext cx="335915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i="1" dirty="0"/>
                <a:t>U. Utku, Ph.D. thesis, University College London (2021). </a:t>
              </a: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5148BC0D-C090-1938-B0C2-EFCEEA1C631D}"/>
              </a:ext>
            </a:extLst>
          </p:cNvPr>
          <p:cNvSpPr txBox="1"/>
          <p:nvPr/>
        </p:nvSpPr>
        <p:spPr>
          <a:xfrm>
            <a:off x="581930" y="5783470"/>
            <a:ext cx="504099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Welds can be a significant problem.</a:t>
            </a:r>
          </a:p>
          <a:p>
            <a:r>
              <a:rPr lang="en-US" dirty="0">
                <a:solidFill>
                  <a:srgbClr val="FF0000"/>
                </a:solidFill>
              </a:rPr>
              <a:t>Welds cannot be the main issue.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08834CB9-1553-A524-F3CE-80CAE6817EE8}"/>
              </a:ext>
            </a:extLst>
          </p:cNvPr>
          <p:cNvSpPr/>
          <p:nvPr/>
        </p:nvSpPr>
        <p:spPr bwMode="auto">
          <a:xfrm>
            <a:off x="581930" y="2278251"/>
            <a:ext cx="7384199" cy="681925"/>
          </a:xfrm>
          <a:prstGeom prst="roundRect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9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0066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DE13D8-03A5-A952-7DE8-1831146690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1">
            <a:extLst>
              <a:ext uri="{FF2B5EF4-FFF2-40B4-BE49-F238E27FC236}">
                <a16:creationId xmlns:a16="http://schemas.microsoft.com/office/drawing/2014/main" id="{D1DF83E1-7309-6932-0E4C-6B4A1DBA286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Conclusions &amp; Plans for Future</a:t>
            </a:r>
          </a:p>
        </p:txBody>
      </p:sp>
      <p:sp>
        <p:nvSpPr>
          <p:cNvPr id="30722" name="Rectangle 2">
            <a:extLst>
              <a:ext uri="{FF2B5EF4-FFF2-40B4-BE49-F238E27FC236}">
                <a16:creationId xmlns:a16="http://schemas.microsoft.com/office/drawing/2014/main" id="{28A2BB7F-B2C9-A856-6DF8-80B5AC2E8A3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04800" y="990600"/>
            <a:ext cx="8534400" cy="5410200"/>
          </a:xfrm>
          <a:ln/>
        </p:spPr>
        <p:txBody>
          <a:bodyPr/>
          <a:lstStyle/>
          <a:p>
            <a:pPr>
              <a:buFont typeface="Arial"/>
              <a:buChar char="•"/>
            </a:pPr>
            <a:r>
              <a:rPr lang="en-US" dirty="0"/>
              <a:t>Titanium is attractive for low-background cryostats.</a:t>
            </a:r>
          </a:p>
          <a:p>
            <a:pPr>
              <a:buFont typeface="Arial"/>
              <a:buChar char="•"/>
            </a:pPr>
            <a:r>
              <a:rPr lang="en-US" dirty="0"/>
              <a:t>High radon emanation from LZ Ti is becoming understood enough that future experiments should be able to avoid.</a:t>
            </a:r>
          </a:p>
          <a:p>
            <a:pPr lvl="1">
              <a:buFont typeface="Arial"/>
              <a:buChar char="•"/>
            </a:pPr>
            <a:r>
              <a:rPr lang="en-US" dirty="0"/>
              <a:t>Expect large fraction of Ra contamination to be near surface.</a:t>
            </a:r>
          </a:p>
          <a:p>
            <a:pPr lvl="1">
              <a:buFont typeface="Arial"/>
              <a:buChar char="•"/>
            </a:pPr>
            <a:r>
              <a:rPr lang="en-US" dirty="0"/>
              <a:t>May have significant contribution from welds.</a:t>
            </a:r>
          </a:p>
          <a:p>
            <a:pPr lvl="1">
              <a:buFont typeface="Arial"/>
              <a:buChar char="•"/>
            </a:pPr>
            <a:r>
              <a:rPr lang="en-US" dirty="0">
                <a:solidFill>
                  <a:srgbClr val="FF0000"/>
                </a:solidFill>
              </a:rPr>
              <a:t>Diffusion length &lt; 0.2 mm.  </a:t>
            </a:r>
          </a:p>
          <a:p>
            <a:pPr lvl="1">
              <a:buFont typeface="Arial"/>
              <a:buChar char="•"/>
            </a:pPr>
            <a:r>
              <a:rPr lang="en-US" dirty="0"/>
              <a:t>Acid etches attempted previously not sufficient.</a:t>
            </a:r>
          </a:p>
          <a:p>
            <a:pPr lvl="1">
              <a:buFont typeface="Arial"/>
              <a:buChar char="•"/>
            </a:pPr>
            <a:r>
              <a:rPr lang="en-US" dirty="0"/>
              <a:t>(Still be careful not to add contamination during assembly!)</a:t>
            </a:r>
          </a:p>
          <a:p>
            <a:pPr>
              <a:buFont typeface="Arial"/>
              <a:buChar char="•"/>
            </a:pPr>
            <a:r>
              <a:rPr lang="en-US" dirty="0"/>
              <a:t>XLZD and others performing R&amp;D towards better solution.</a:t>
            </a:r>
          </a:p>
          <a:p>
            <a:pPr lvl="1">
              <a:buFont typeface="Arial"/>
              <a:buChar char="•"/>
            </a:pPr>
            <a:r>
              <a:rPr lang="en-US" dirty="0"/>
              <a:t>XLZD overview in </a:t>
            </a:r>
            <a:r>
              <a:rPr lang="en-US" dirty="0" err="1">
                <a:solidFill>
                  <a:srgbClr val="408000"/>
                </a:solidFill>
              </a:rPr>
              <a:t>Ferdos</a:t>
            </a:r>
            <a:r>
              <a:rPr lang="en-US" dirty="0">
                <a:solidFill>
                  <a:srgbClr val="408000"/>
                </a:solidFill>
              </a:rPr>
              <a:t> </a:t>
            </a:r>
            <a:r>
              <a:rPr lang="en-US" dirty="0" err="1">
                <a:solidFill>
                  <a:srgbClr val="408000"/>
                </a:solidFill>
              </a:rPr>
              <a:t>Dastgiri’s</a:t>
            </a:r>
            <a:r>
              <a:rPr lang="en-US" dirty="0">
                <a:solidFill>
                  <a:srgbClr val="408000"/>
                </a:solidFill>
              </a:rPr>
              <a:t> </a:t>
            </a:r>
            <a:r>
              <a:rPr lang="en-US" dirty="0"/>
              <a:t>talk (T 15:35)</a:t>
            </a:r>
          </a:p>
          <a:p>
            <a:pPr lvl="1">
              <a:buFont typeface="Arial"/>
              <a:buChar char="•"/>
            </a:pPr>
            <a:r>
              <a:rPr lang="en-US" dirty="0"/>
              <a:t>Electroplating -- see talks by </a:t>
            </a:r>
            <a:r>
              <a:rPr lang="en-US" dirty="0">
                <a:solidFill>
                  <a:srgbClr val="408000"/>
                </a:solidFill>
              </a:rPr>
              <a:t>Sophie Armbruster </a:t>
            </a:r>
            <a:r>
              <a:rPr lang="en-US" dirty="0"/>
              <a:t>(M 13:50) and </a:t>
            </a:r>
            <a:r>
              <a:rPr lang="en-US" dirty="0">
                <a:solidFill>
                  <a:srgbClr val="408000"/>
                </a:solidFill>
              </a:rPr>
              <a:t>Margherita Noia </a:t>
            </a:r>
            <a:r>
              <a:rPr lang="en-US" dirty="0"/>
              <a:t>(W 10:40)</a:t>
            </a:r>
          </a:p>
          <a:p>
            <a:pPr lvl="1">
              <a:buFont typeface="Arial"/>
              <a:buChar char="•"/>
            </a:pPr>
            <a:r>
              <a:rPr lang="en-US" dirty="0"/>
              <a:t>Machining off surface material</a:t>
            </a:r>
          </a:p>
          <a:p>
            <a:pPr lvl="1">
              <a:buFont typeface="Arial"/>
              <a:buChar char="•"/>
            </a:pPr>
            <a:r>
              <a:rPr lang="en-US" dirty="0"/>
              <a:t>Alternative acid etches </a:t>
            </a:r>
          </a:p>
          <a:p>
            <a:pPr marL="457200" lvl="1" indent="0">
              <a:buNone/>
            </a:pPr>
            <a:r>
              <a:rPr lang="en-US" dirty="0"/>
              <a:t>	(</a:t>
            </a:r>
            <a:r>
              <a:rPr lang="en-US" dirty="0">
                <a:solidFill>
                  <a:srgbClr val="408000"/>
                </a:solidFill>
              </a:rPr>
              <a:t>Patrick Knights’ poster</a:t>
            </a:r>
            <a:r>
              <a:rPr lang="en-US" dirty="0"/>
              <a:t>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B816300-301F-2869-D75E-3D6DD093F4C0}"/>
              </a:ext>
            </a:extLst>
          </p:cNvPr>
          <p:cNvSpPr txBox="1"/>
          <p:nvPr/>
        </p:nvSpPr>
        <p:spPr>
          <a:xfrm>
            <a:off x="5029200" y="5715000"/>
            <a:ext cx="3810000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i="1"/>
              <a:t>This work supported in part by US Department of Energy (Grants No. DE-SC0014223, DE-AC02-05CH11231)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9C7B067-BFD5-EEC6-F202-308B0E52E190}"/>
              </a:ext>
            </a:extLst>
          </p:cNvPr>
          <p:cNvSpPr txBox="1"/>
          <p:nvPr/>
        </p:nvSpPr>
        <p:spPr>
          <a:xfrm>
            <a:off x="4174435" y="2926186"/>
            <a:ext cx="4850296" cy="40011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accent1"/>
                </a:solidFill>
              </a:rPr>
              <a:t>Lorenzo: Diffusion length negligibly short.</a:t>
            </a:r>
          </a:p>
        </p:txBody>
      </p:sp>
    </p:spTree>
    <p:extLst>
      <p:ext uri="{BB962C8B-B14F-4D97-AF65-F5344CB8AC3E}">
        <p14:creationId xmlns:p14="http://schemas.microsoft.com/office/powerpoint/2010/main" val="2644319127"/>
      </p:ext>
    </p:extLst>
  </p:cSld>
  <p:clrMapOvr>
    <a:masterClrMapping/>
  </p:clrMapOvr>
  <p:transition spd="med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heme/theme1.xml><?xml version="1.0" encoding="utf-8"?>
<a:theme xmlns:a="http://schemas.openxmlformats.org/drawingml/2006/main" name="200804stonybrookSeminar">
  <a:themeElements>
    <a:clrScheme name="">
      <a:dk1>
        <a:srgbClr val="000000"/>
      </a:dk1>
      <a:lt1>
        <a:srgbClr val="FFFFFF"/>
      </a:lt1>
      <a:dk2>
        <a:srgbClr val="0000CC"/>
      </a:dk2>
      <a:lt2>
        <a:srgbClr val="919191"/>
      </a:lt2>
      <a:accent1>
        <a:srgbClr val="FF0000"/>
      </a:accent1>
      <a:accent2>
        <a:srgbClr val="000099"/>
      </a:accent2>
      <a:accent3>
        <a:srgbClr val="FFFFFF"/>
      </a:accent3>
      <a:accent4>
        <a:srgbClr val="000000"/>
      </a:accent4>
      <a:accent5>
        <a:srgbClr val="FFAAAA"/>
      </a:accent5>
      <a:accent6>
        <a:srgbClr val="00008A"/>
      </a:accent6>
      <a:hlink>
        <a:srgbClr val="00DFCA"/>
      </a:hlink>
      <a:folHlink>
        <a:srgbClr val="EAEC5E"/>
      </a:folHlink>
    </a:clrScheme>
    <a:fontScheme name="200804stonybrookSeminar">
      <a:majorFont>
        <a:latin typeface="Arial Rounded MT Bold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9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  <a:cs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9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  <a:cs typeface="ＭＳ Ｐゴシック" charset="0"/>
          </a:defRPr>
        </a:defPPr>
      </a:lstStyle>
    </a:lnDef>
  </a:objectDefaults>
  <a:extraClrSchemeLst>
    <a:extraClrScheme>
      <a:clrScheme name="200804stonybrookSemina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00804stonybrookSeminar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00804stonybrookSeminar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00804stonybrookSeminar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00804stonybrookSeminar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00804stonybrookSeminar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00804stonybrookSeminar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Snowball:Applications:Microsoft Office 2004:Templates:My Templates:SchneeLectures.pot</Template>
  <TotalTime>4260</TotalTime>
  <Words>2517</Words>
  <Application>Microsoft Macintosh PowerPoint</Application>
  <PresentationFormat>Letter Paper (8.5x11 in)</PresentationFormat>
  <Paragraphs>329</Paragraphs>
  <Slides>19</Slides>
  <Notes>17</Notes>
  <HiddenSlides>0</HiddenSlides>
  <MMClips>0</MMClips>
  <ScaleCrop>false</ScaleCrop>
  <HeadingPairs>
    <vt:vector size="8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32" baseType="lpstr">
      <vt:lpstr>Arial</vt:lpstr>
      <vt:lpstr>Arial Black</vt:lpstr>
      <vt:lpstr>Arial Narrow Bold</vt:lpstr>
      <vt:lpstr>Arial Rounded MT Bold</vt:lpstr>
      <vt:lpstr>Cambria Math</vt:lpstr>
      <vt:lpstr>Garamond</vt:lpstr>
      <vt:lpstr>Georgia</vt:lpstr>
      <vt:lpstr>Helvetica</vt:lpstr>
      <vt:lpstr>Monotype Sorts</vt:lpstr>
      <vt:lpstr>Open Sans</vt:lpstr>
      <vt:lpstr>Wingdings</vt:lpstr>
      <vt:lpstr>200804stonybrookSeminar</vt:lpstr>
      <vt:lpstr>Acrobat Document</vt:lpstr>
      <vt:lpstr>PowerPoint Presentation</vt:lpstr>
      <vt:lpstr>Impact of Diffusion on Rn Emanation</vt:lpstr>
      <vt:lpstr>Titanium for Low-Background Cryostats</vt:lpstr>
      <vt:lpstr>Possible causes of Rn Emanation from Ti</vt:lpstr>
      <vt:lpstr>PowerPoint Presentation</vt:lpstr>
      <vt:lpstr>Measurement of Rn Diffusion through Titanium</vt:lpstr>
      <vt:lpstr>Measurement of Rn Diffusion through Titanium</vt:lpstr>
      <vt:lpstr>Measurement of Rn Diffusion through Titanium</vt:lpstr>
      <vt:lpstr>RAD7 “leaks” &amp; Response</vt:lpstr>
      <vt:lpstr>PowerPoint Presentation</vt:lpstr>
      <vt:lpstr>PowerPoint Presentation</vt:lpstr>
      <vt:lpstr>Measurement of Rn Diffusion through Titanium</vt:lpstr>
      <vt:lpstr>Measurement of Rn Diffusion through Titanium</vt:lpstr>
      <vt:lpstr>Possible causes of Rn Emanation from Ti</vt:lpstr>
      <vt:lpstr>Test of AstroPak Etching of Ti</vt:lpstr>
      <vt:lpstr>Results of (High-P) Post-etch Emanation</vt:lpstr>
      <vt:lpstr>Titanium Blocks at SD Mines</vt:lpstr>
      <vt:lpstr>Possible causes of Rn Emanation from Ti</vt:lpstr>
      <vt:lpstr>Conclusions &amp; Plans for Future</vt:lpstr>
    </vt:vector>
  </TitlesOfParts>
  <Company>Syracuse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Searching for the Universe’s Dark Matter</dc:title>
  <dc:creator>Richard Schnee</dc:creator>
  <cp:lastModifiedBy>Schnee, Richard W.</cp:lastModifiedBy>
  <cp:revision>36</cp:revision>
  <cp:lastPrinted>2015-03-15T06:59:18Z</cp:lastPrinted>
  <dcterms:created xsi:type="dcterms:W3CDTF">2008-08-20T02:10:01Z</dcterms:created>
  <dcterms:modified xsi:type="dcterms:W3CDTF">2026-09-22T21:33:52Z</dcterms:modified>
</cp:coreProperties>
</file>