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notesMasterIdLst>
    <p:notesMasterId r:id="rId25"/>
  </p:notesMasterIdLst>
  <p:handoutMasterIdLst>
    <p:handoutMasterId r:id="rId26"/>
  </p:handoutMasterIdLst>
  <p:sldIdLst>
    <p:sldId id="260" r:id="rId2"/>
    <p:sldId id="280" r:id="rId3"/>
    <p:sldId id="273" r:id="rId4"/>
    <p:sldId id="271" r:id="rId5"/>
    <p:sldId id="272" r:id="rId6"/>
    <p:sldId id="274" r:id="rId7"/>
    <p:sldId id="275" r:id="rId8"/>
    <p:sldId id="279" r:id="rId9"/>
    <p:sldId id="288" r:id="rId10"/>
    <p:sldId id="276" r:id="rId11"/>
    <p:sldId id="265" r:id="rId12"/>
    <p:sldId id="283" r:id="rId13"/>
    <p:sldId id="292" r:id="rId14"/>
    <p:sldId id="256" r:id="rId15"/>
    <p:sldId id="278" r:id="rId16"/>
    <p:sldId id="286" r:id="rId17"/>
    <p:sldId id="284" r:id="rId18"/>
    <p:sldId id="291" r:id="rId19"/>
    <p:sldId id="268" r:id="rId20"/>
    <p:sldId id="289" r:id="rId21"/>
    <p:sldId id="281" r:id="rId22"/>
    <p:sldId id="285" r:id="rId23"/>
    <p:sldId id="290" r:id="rId24"/>
  </p:sldIdLst>
  <p:sldSz cx="14630400" cy="8229600"/>
  <p:notesSz cx="6858000" cy="9144000"/>
  <p:defaultTextStyle>
    <a:defPPr>
      <a:defRPr lang="en-US"/>
    </a:defPPr>
    <a:lvl1pPr marL="0" algn="l" defTabSz="1097147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575" algn="l" defTabSz="1097147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147" algn="l" defTabSz="1097147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722" algn="l" defTabSz="1097147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297" algn="l" defTabSz="1097147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2872" algn="l" defTabSz="1097147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444" algn="l" defTabSz="1097147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019" algn="l" defTabSz="1097147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8594" algn="l" defTabSz="1097147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8A312F-2E01-DE45-432A-F99DDEA5CEFB}" name="Hackett, Brianne R" initials="BH" userId="S::brianne.hackett@pnnl.gov::f1b0714d-0ef0-47bf-b5e9-365d929ee9c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F6F"/>
    <a:srgbClr val="F6F4EF"/>
    <a:srgbClr val="000000"/>
    <a:srgbClr val="719500"/>
    <a:srgbClr val="007836"/>
    <a:srgbClr val="BE0F34"/>
    <a:srgbClr val="820150"/>
    <a:srgbClr val="502D7F"/>
    <a:srgbClr val="00338E"/>
    <a:srgbClr val="008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6371C8-2B24-41BA-A4D1-38189D65F443}" v="940" dt="2026-09-24T00:17:30.801"/>
    <p1510:client id="{733B76F8-F937-8349-9AB3-B5E283D58C3D}" v="8" dt="2026-09-23T17:28:09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360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A69A9C-1087-184F-8370-423E175D9D7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090E3D-F5E5-0D40-B323-A25B85CF9E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E50B8-2EF8-564F-AE86-D84E6C503530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E3AA97-2F38-5340-B685-1E0EA3E358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B732F3-25A6-284F-A24C-5FD21AE6BE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78BA3-E235-9946-9A4D-07E907F68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00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C8D20-1945-7145-91A2-3D134BDA25E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104DB-87CA-D64F-AB86-DB2520DDF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05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1" algn="l" defTabSz="9142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6" algn="l" defTabSz="9142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2" algn="l" defTabSz="9142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7" algn="l" defTabSz="9142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2" algn="l" defTabSz="9142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7" algn="l" defTabSz="9142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61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200"/>
              </a:spcAft>
              <a:buNone/>
            </a:pPr>
            <a:r>
              <a:rPr lang="en-US" sz="1200" b="1">
                <a:solidFill>
                  <a:srgbClr val="2C5F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</a:t>
            </a:r>
            <a:endParaRPr lang="en-US" sz="12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Each bath separately optimized</a:t>
            </a:r>
            <a:endParaRPr lang="en-US" sz="12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Uses well-known Cr(III) plating chemistry </a:t>
            </a:r>
            <a:endParaRPr lang="en-US" sz="12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/>
          </a:p>
          <a:p>
            <a:pPr marL="0" indent="0">
              <a:spcAft>
                <a:spcPts val="200"/>
              </a:spcAft>
              <a:buNone/>
            </a:pPr>
            <a:r>
              <a:rPr lang="en-US" sz="1200" b="1">
                <a:solidFill>
                  <a:srgbClr val="B84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 at radiopure, cm-scale thickness</a:t>
            </a:r>
            <a:endParaRPr lang="en-US" sz="12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Regular transfers between baths → contamination risk</a:t>
            </a:r>
            <a:endParaRPr lang="en-US" sz="12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Long annealing schedule for a uniform alloy</a:t>
            </a:r>
            <a:endParaRPr lang="en-US" sz="12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Residual layered microstructure hard to eliminate</a:t>
            </a:r>
            <a:endParaRPr lang="en-US" sz="12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Difficult to scale to full-detector geometries</a:t>
            </a:r>
          </a:p>
          <a:p>
            <a:pPr marL="0" indent="0">
              <a:spcAft>
                <a:spcPts val="200"/>
              </a:spcAft>
              <a:buNone/>
            </a:pPr>
            <a:r>
              <a:rPr lang="en-US" sz="60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1300" b="1">
                <a:solidFill>
                  <a:srgbClr val="2C5F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we chose it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Fewer process steps → fewer contamination pathways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Intrinsic mixing at the atomic scale during growth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Compatible with our existing EF-Cu infrastructure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Directly scalable to detector-relevant geometries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60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1300" b="1">
                <a:solidFill>
                  <a:srgbClr val="B84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we must confront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Very different Cu²⁺ vs. Cr³⁺ reduction potentials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Hydrogen evolution reaction (HER) at Cr³⁺ potentials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r>
              <a:rPr lang="en-US" sz="12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Traditional Cr baths use organic additives → potentially not radiopure</a:t>
            </a:r>
            <a:endParaRPr lang="en-US" sz="1300"/>
          </a:p>
          <a:p>
            <a:pPr marL="0" indent="0">
              <a:spcAft>
                <a:spcPts val="200"/>
              </a:spcAft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0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04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A40DB-097C-0B7D-A035-F7D9BA078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58888C-09DA-A39A-C51F-CDD1F9BC2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FBB1AB-562D-52EF-8D18-BA5B70FDE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CD413-B1DE-064C-345C-D705CF113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18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104DB-87CA-D64F-AB86-DB2520DDF5D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72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Plain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36B83B-A5E4-524E-96A9-DFC12D58F12A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DF1AC-1D08-B945-A034-B740A35902F9}"/>
              </a:ext>
            </a:extLst>
          </p:cNvPr>
          <p:cNvSpPr txBox="1"/>
          <p:nvPr userDrawn="1"/>
        </p:nvSpPr>
        <p:spPr>
          <a:xfrm>
            <a:off x="1371600" y="7543800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spcAft>
                <a:spcPts val="600"/>
              </a:spcAft>
            </a:pPr>
            <a:r>
              <a:rPr lang="en-US" sz="800">
                <a:solidFill>
                  <a:srgbClr val="616265">
                    <a:alpha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PNNL is operated by Battelle for the U.S. Department of Energy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743200"/>
            <a:ext cx="4572000" cy="18288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sz="4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061D5F4-8719-384B-945C-9A27060F99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530" y="5669280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8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/>
            </a:lvl2pPr>
            <a:lvl3pPr marL="1097253" indent="0">
              <a:buNone/>
              <a:defRPr/>
            </a:lvl3pPr>
            <a:lvl4pPr marL="1645878" indent="0">
              <a:buNone/>
              <a:defRPr/>
            </a:lvl4pPr>
            <a:lvl5pPr marL="2194506" indent="0">
              <a:buNone/>
              <a:defRPr/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3E2D432E-6648-6643-9C6E-38B1EFF5EE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1600" y="5983356"/>
            <a:ext cx="4572000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r">
              <a:buNone/>
              <a:defRPr sz="1600">
                <a:solidFill>
                  <a:srgbClr val="6162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/>
            </a:lvl2pPr>
            <a:lvl3pPr marL="1097253" indent="0">
              <a:buNone/>
              <a:defRPr/>
            </a:lvl3pPr>
            <a:lvl4pPr marL="1645878" indent="0">
              <a:buNone/>
              <a:defRPr/>
            </a:lvl4pPr>
            <a:lvl5pPr marL="2194506" indent="0">
              <a:buNone/>
              <a:defRPr/>
            </a:lvl5pPr>
          </a:lstStyle>
          <a:p>
            <a:pPr lvl="0"/>
            <a:r>
              <a:rPr lang="en-US"/>
              <a:t>Click to add presenter’s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15389B-4BB4-1644-9B7E-35A85D0C1E3B}"/>
              </a:ext>
            </a:extLst>
          </p:cNvPr>
          <p:cNvSpPr txBox="1"/>
          <p:nvPr userDrawn="1"/>
        </p:nvSpPr>
        <p:spPr>
          <a:xfrm>
            <a:off x="3710613" y="-1245704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16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5A7D3E1-BCC3-C843-81A0-EA4EDFB445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1600" y="237746"/>
            <a:ext cx="1280160" cy="12492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617363-F73D-B74F-9647-C9D747AC70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420790" y="7188458"/>
            <a:ext cx="1005840" cy="2886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90C8FB-601C-A04C-84F7-213A857D3E6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78277" y="7255063"/>
            <a:ext cx="929810" cy="155448"/>
          </a:xfrm>
          <a:prstGeom prst="rect">
            <a:avLst/>
          </a:prstGeom>
        </p:spPr>
      </p:pic>
      <p:sp>
        <p:nvSpPr>
          <p:cNvPr id="15" name="Date Placeholder 1">
            <a:extLst>
              <a:ext uri="{FF2B5EF4-FFF2-40B4-BE49-F238E27FC236}">
                <a16:creationId xmlns:a16="http://schemas.microsoft.com/office/drawing/2014/main" id="{9D9DB338-5D5C-4ACA-9ECF-C3E34C44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51642" y="4915645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4F8E3-4ED9-44B4-99E6-8A3D2CF8D415}" type="datetime4">
              <a:rPr lang="en-US" smtClean="0"/>
              <a:t>September 23, 2026</a:t>
            </a:fld>
            <a:endParaRPr lang="en-US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F55B65E8-4040-44D0-A4FE-A050FD948A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42" y="773011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0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026595-8D7E-D24C-9263-B65316A32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7772400" cy="73152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9" y="7772400"/>
            <a:ext cx="453222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0CE8D1-2F12-5A44-A6B5-2CD466F52A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6858000"/>
            <a:ext cx="77724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9B87A2-8960-403D-AE0D-D549462722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2" y="2295529"/>
            <a:ext cx="4572002" cy="1590674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29354FF4-9871-4E1B-A45A-ABAA2BE2B69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2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39" indent="-274314">
              <a:buFont typeface="Wingdings" panose="05000000000000000000" pitchFamily="2" charset="2"/>
              <a:buChar char="§"/>
              <a:defRPr sz="2400"/>
            </a:lvl2pPr>
            <a:lvl3pPr marL="1371566" indent="-274314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18" indent="-274314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47EFCEB6-2E27-4C42-A1E5-AC8A8BA837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11" y="7795158"/>
            <a:ext cx="3108006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A86FAFB9-0DC0-4AB0-9E8B-6EC7C8ABAA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8" y="7772402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2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3338E046-DF9E-FC49-A812-491AB805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9" y="7772400"/>
            <a:ext cx="453222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0C408BC-A7DE-4A08-AD26-56414D2DD80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430643" y="457199"/>
            <a:ext cx="7772400" cy="731520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39" indent="-274314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566" indent="-274314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18" indent="-274314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3C58F0F-5237-4527-BB8E-6EEF623543B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2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39" indent="-274314">
              <a:buFont typeface="Wingdings" panose="05000000000000000000" pitchFamily="2" charset="2"/>
              <a:buChar char="§"/>
              <a:defRPr sz="2400"/>
            </a:lvl2pPr>
            <a:lvl3pPr marL="1371566" indent="-274314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18" indent="-274314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Date Placeholder 1">
            <a:extLst>
              <a:ext uri="{FF2B5EF4-FFF2-40B4-BE49-F238E27FC236}">
                <a16:creationId xmlns:a16="http://schemas.microsoft.com/office/drawing/2014/main" id="{33D0FD2D-15F4-4320-9C04-2023CAB47E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11" y="7795158"/>
            <a:ext cx="3108006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08FBEF60-4239-4E67-A385-B22B813AD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8" y="7772402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7614967-FAA9-4DA9-B7DE-539AA8923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2" y="2295529"/>
            <a:ext cx="4572002" cy="1590674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99034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9" y="7772400"/>
            <a:ext cx="453222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1406DC-BAEC-4717-8F68-46C92F166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6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28E3363-7137-4431-9927-3AE087A5B2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2057405"/>
            <a:ext cx="12801600" cy="5486401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39" indent="-274314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566" indent="-274314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18" indent="-274314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E76F451D-D169-4CA9-91EE-97F19A35C6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11" y="7795158"/>
            <a:ext cx="3108006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A19F790-0343-4862-A140-1B409986B7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8" y="7772402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79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008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FD00854A-4EC7-2D48-A025-5B0B48548B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515600" y="4572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7A8C708-D197-CF47-8089-89928BE1E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008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4D2EBC-B863-FD49-A9DF-1381563078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15600" y="4343400"/>
            <a:ext cx="3657600" cy="342900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3B472-4A32-7C41-A565-485FDC3E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19F7807A-D120-BD49-9CBD-9174F26D79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08ED17FC-CAF8-9A40-9A88-897DEF9CF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15600" y="29718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4A16FA60-8BA9-8B4A-86AA-F8336C26C7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15600" y="6858000"/>
            <a:ext cx="3657600" cy="9144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7DC2EC3E-C641-FD49-9F15-878B1AFFFD9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3994299" y="7772400"/>
            <a:ext cx="453222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648737A-DE0E-48DB-87F0-65418715CF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2" y="2295529"/>
            <a:ext cx="4572002" cy="1590674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Content Placeholder 13">
            <a:extLst>
              <a:ext uri="{FF2B5EF4-FFF2-40B4-BE49-F238E27FC236}">
                <a16:creationId xmlns:a16="http://schemas.microsoft.com/office/drawing/2014/main" id="{97DA340F-6103-4F2C-B3B8-8D8A524DC19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394459" y="4373032"/>
            <a:ext cx="4572000" cy="3429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 marL="822939" indent="-274314">
              <a:buFont typeface="Wingdings" panose="05000000000000000000" pitchFamily="2" charset="2"/>
              <a:buChar char="§"/>
              <a:defRPr sz="2400"/>
            </a:lvl2pPr>
            <a:lvl3pPr marL="1371566" indent="-274314">
              <a:buFont typeface="Wingdings" panose="05000000000000000000" pitchFamily="2" charset="2"/>
              <a:buChar char="ü"/>
              <a:defRPr sz="2000"/>
            </a:lvl3pPr>
            <a:lvl4pPr>
              <a:defRPr sz="1800"/>
            </a:lvl4pPr>
            <a:lvl5pPr marL="2468818" indent="-274314">
              <a:buFont typeface="Wingdings" panose="05000000000000000000" pitchFamily="2" charset="2"/>
              <a:buChar char="§"/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Date Placeholder 1">
            <a:extLst>
              <a:ext uri="{FF2B5EF4-FFF2-40B4-BE49-F238E27FC236}">
                <a16:creationId xmlns:a16="http://schemas.microsoft.com/office/drawing/2014/main" id="{EE384947-F0AD-4E73-95AD-CAD4DEE44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11" y="7795158"/>
            <a:ext cx="3108006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8259C4D6-850D-4393-9434-3F69451FBF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8" y="7772402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2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2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3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3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2" y="539496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2" y="2743200"/>
            <a:ext cx="4069080" cy="2377440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2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2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3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3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2" y="429768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2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9" y="7772400"/>
            <a:ext cx="453222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E0A6ECC-C9D0-4240-B978-69D09F2C99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6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0" name="Date Placeholder 1">
            <a:extLst>
              <a:ext uri="{FF2B5EF4-FFF2-40B4-BE49-F238E27FC236}">
                <a16:creationId xmlns:a16="http://schemas.microsoft.com/office/drawing/2014/main" id="{E4CF0CE7-333F-4604-B518-6F7EE2AA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11" y="7795158"/>
            <a:ext cx="3108006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21303C4E-FB0C-4A46-BF34-C99D885AA3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8" y="7772402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C14080C3-5390-4F4E-9C88-2C080B5CE5D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1371600" y="2194563"/>
            <a:ext cx="12801600" cy="525887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22939" indent="-274314">
              <a:buFont typeface="Wingdings" panose="05000000000000000000" pitchFamily="2" charset="2"/>
              <a:buChar char="§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566" indent="-274314"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68818" indent="-274314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8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Picture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9C90B8-4BAF-9A46-98DB-81259C436289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EE2FC3-856F-2F4B-A52D-94189159AC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71602" y="5060519"/>
            <a:ext cx="4069080" cy="2711884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E341CF1-EFF3-A64D-A9D4-B96C8CD8F3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71602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0629C78-28FC-874B-96C1-DFAAFF975D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37863" y="5060519"/>
            <a:ext cx="4069080" cy="2711884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89EEED-3863-BD48-BCCB-4D264015DA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37863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EF5B44F-191D-F44D-8AB3-0B9E4AF4B4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04122" y="5060519"/>
            <a:ext cx="4069080" cy="2711884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26442AE-D905-374C-9CB4-1A1F44C08C6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04122" y="2066544"/>
            <a:ext cx="4069080" cy="2715768"/>
          </a:xfrm>
          <a:prstGeom prst="rect">
            <a:avLst/>
          </a:prstGeom>
          <a:solidFill>
            <a:srgbClr val="B3B3B3"/>
          </a:solidFill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CEBE105C-2ECB-0B46-923F-378B0A5AEB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71602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B0900D4-1543-834B-AE27-9A72FD91B3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71602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F64FB6B4-B0C6-5949-9F2B-7BCB7B2073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37863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FDD81E0-346D-A544-A838-A6991588AE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7863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B91CB5-0E93-FA44-9508-60493542C7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104122" y="3959352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92F736B8-F799-F047-BE4E-297E64A75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04122" y="6949440"/>
            <a:ext cx="4069080" cy="8229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 scaled="0"/>
          </a:gradFill>
        </p:spPr>
        <p:txBody>
          <a:bodyPr lIns="182880" tIns="182880" rIns="182880" bIns="182880" anchor="b" anchorCtr="0"/>
          <a:lstStyle>
            <a:lvl1pPr marL="0" indent="0">
              <a:buNone/>
              <a:defRPr sz="1501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2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97253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45878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94506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image caption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183198DF-9C78-DD40-9CE1-2BC11B88882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3994299" y="7772400"/>
            <a:ext cx="453222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Date Placeholder 1">
            <a:extLst>
              <a:ext uri="{FF2B5EF4-FFF2-40B4-BE49-F238E27FC236}">
                <a16:creationId xmlns:a16="http://schemas.microsoft.com/office/drawing/2014/main" id="{68F188F7-153E-49D5-8DFC-190252047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11" y="7795158"/>
            <a:ext cx="3108006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578EF931-9BED-4D2C-8850-F588C3E3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8" y="7772402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7B7AD090-7EA2-424E-A15B-B80A20326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0400" y="270936"/>
            <a:ext cx="10972800" cy="1310979"/>
          </a:xfrm>
          <a:prstGeom prst="rect">
            <a:avLst/>
          </a:prstGeom>
        </p:spPr>
        <p:txBody>
          <a:bodyPr lIns="0" anchor="b"/>
          <a:lstStyle>
            <a:lvl1pPr>
              <a:defRPr lang="en-US" sz="3600" b="1" kern="1200" dirty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8292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D96EEDE-6486-774B-B0E3-751BBA42CE35}"/>
              </a:ext>
            </a:extLst>
          </p:cNvPr>
          <p:cNvSpPr/>
          <p:nvPr userDrawn="1"/>
        </p:nvSpPr>
        <p:spPr>
          <a:xfrm>
            <a:off x="5029200" y="0"/>
            <a:ext cx="96012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9" y="7772400"/>
            <a:ext cx="453222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rgbClr val="B3B3B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8F28E1ED-1888-403E-AAF0-8053EF9DF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03411" y="7795158"/>
            <a:ext cx="3108006" cy="4344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E7B1-A6C1-4E39-8665-A73ED03F32E1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27E8059-8EC0-42A2-8A9E-251427CDC0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8" y="7772402"/>
            <a:ext cx="1200782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14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 /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3994299" y="7772400"/>
            <a:ext cx="453222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7A4BB3-E848-5A44-82DF-322201952C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66D1A4-6DD7-B54C-AB7B-63074374BB93}"/>
              </a:ext>
            </a:extLst>
          </p:cNvPr>
          <p:cNvSpPr txBox="1"/>
          <p:nvPr userDrawn="1"/>
        </p:nvSpPr>
        <p:spPr>
          <a:xfrm>
            <a:off x="1371600" y="2057400"/>
            <a:ext cx="4572000" cy="54864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4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62A8373-42F9-431F-865E-129CCA004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9246" y="7772402"/>
            <a:ext cx="547155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76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29221F-20F2-144C-A638-0A6C756C26C9}"/>
              </a:ext>
            </a:extLst>
          </p:cNvPr>
          <p:cNvSpPr/>
          <p:nvPr userDrawn="1"/>
        </p:nvSpPr>
        <p:spPr>
          <a:xfrm>
            <a:off x="914400" y="0"/>
            <a:ext cx="5486400" cy="822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88D28A-E737-5049-8A98-3AC3A6EA2CD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371600" y="237746"/>
            <a:ext cx="1280160" cy="124922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AA279-64AD-4C24-987C-D056E5350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89042" y="7627940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0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097253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14" indent="-274314" algn="l" defTabSz="1097253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39" indent="-274314" algn="l" defTabSz="1097253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66" indent="-274314" algn="l" defTabSz="1097253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192" indent="-274314" algn="l" defTabSz="1097253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18" indent="-274314" algn="l" defTabSz="1097253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445" indent="-274314" algn="l" defTabSz="1097253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070" indent="-274314" algn="l" defTabSz="1097253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698" indent="-274314" algn="l" defTabSz="1097253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23" indent="-274314" algn="l" defTabSz="1097253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53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algn="l" defTabSz="1097253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algn="l" defTabSz="1097253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78" algn="l" defTabSz="1097253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06" algn="l" defTabSz="1097253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algn="l" defTabSz="1097253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758" algn="l" defTabSz="1097253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384" algn="l" defTabSz="1097253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10" algn="l" defTabSz="1097253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tif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12" Type="http://schemas.openxmlformats.org/officeDocument/2006/relationships/image" Target="../media/image4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11" Type="http://schemas.openxmlformats.org/officeDocument/2006/relationships/image" Target="../media/image46.jpg"/><Relationship Id="rId5" Type="http://schemas.openxmlformats.org/officeDocument/2006/relationships/image" Target="../media/image40.png"/><Relationship Id="rId10" Type="http://schemas.openxmlformats.org/officeDocument/2006/relationships/image" Target="../media/image45.jp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doi.org/10.1016/j.nima.2020.16376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D0D9-1CAC-4FBD-8120-CBD5A07EB9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0147" y="2743200"/>
            <a:ext cx="5185459" cy="1828800"/>
          </a:xfrm>
        </p:spPr>
        <p:txBody>
          <a:bodyPr/>
          <a:lstStyle/>
          <a:p>
            <a:r>
              <a:rPr lang="en-US"/>
              <a:t>Electroformed Cu-Cr Alloys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86310-1A8B-41C6-8ABF-4E9492246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/>
              <a:t>Matthew</a:t>
            </a:r>
            <a:r>
              <a:rPr lang="en-US"/>
              <a:t> Newton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696A4F-5314-46CD-B205-CC2D44570D6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September 24, 2026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2638FD9-FE1A-90CB-3057-BD93B8620D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8720" y="5983359"/>
            <a:ext cx="4754880" cy="1057525"/>
          </a:xfrm>
        </p:spPr>
        <p:txBody>
          <a:bodyPr wrap="square" lIns="0" tIns="0" rIns="0" bIns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Matthew Comins, Katarzyna Grubel, </a:t>
            </a:r>
            <a:r>
              <a:rPr lang="en-US" sz="1800">
                <a:latin typeface="Arial"/>
                <a:cs typeface="Arial"/>
              </a:rPr>
              <a:t>Steven</a:t>
            </a:r>
            <a:r>
              <a:rPr lang="en-US">
                <a:latin typeface="Arial"/>
                <a:cs typeface="Arial"/>
              </a:rPr>
              <a:t> Livers, Kimbrelle Thommasson, and Laura di </a:t>
            </a:r>
            <a:r>
              <a:rPr lang="en-US" err="1">
                <a:latin typeface="Arial"/>
                <a:cs typeface="Arial"/>
              </a:rPr>
              <a:t>Vacri</a:t>
            </a:r>
            <a:endParaRPr lang="en-US">
              <a:latin typeface="Arial"/>
              <a:cs typeface="Arial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5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7CBCB7-37A6-51B3-EF56-294D77061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88BF9-5823-CAF9-B336-25FB510A1538}"/>
              </a:ext>
            </a:extLst>
          </p:cNvPr>
          <p:cNvSpPr txBox="1"/>
          <p:nvPr/>
        </p:nvSpPr>
        <p:spPr>
          <a:xfrm>
            <a:off x="3132669" y="589282"/>
            <a:ext cx="10972800" cy="126803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4000" b="1" dirty="0">
                <a:solidFill>
                  <a:srgbClr val="1F2937"/>
                </a:solidFill>
                <a:latin typeface="Calibri"/>
              </a:rPr>
              <a:t>Background mitigation in ultrasensitive detector: a crucial aspect</a:t>
            </a:r>
            <a:endParaRPr sz="4000" b="1" dirty="0">
              <a:solidFill>
                <a:srgbClr val="1F2937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45DD2B-9D31-F2C0-429A-3ACE655F5996}"/>
              </a:ext>
            </a:extLst>
          </p:cNvPr>
          <p:cNvSpPr txBox="1"/>
          <p:nvPr/>
        </p:nvSpPr>
        <p:spPr>
          <a:xfrm>
            <a:off x="1306150" y="2307258"/>
            <a:ext cx="2460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/>
              <a:t>Underground facilities and detector shielding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02C80E-5A9B-C88F-CA5F-E77BCC589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383" y="2167154"/>
            <a:ext cx="2845896" cy="284589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19654B0-A9EA-D98A-2334-C33BADE61E98}"/>
              </a:ext>
            </a:extLst>
          </p:cNvPr>
          <p:cNvGrpSpPr/>
          <p:nvPr/>
        </p:nvGrpSpPr>
        <p:grpSpPr>
          <a:xfrm>
            <a:off x="1058951" y="4498464"/>
            <a:ext cx="4543829" cy="3310872"/>
            <a:chOff x="10719116" y="3130388"/>
            <a:chExt cx="4543829" cy="331087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7BDE87-FAAE-7409-C4E9-C43473F71B54}"/>
                </a:ext>
              </a:extLst>
            </p:cNvPr>
            <p:cNvSpPr txBox="1"/>
            <p:nvPr/>
          </p:nvSpPr>
          <p:spPr>
            <a:xfrm>
              <a:off x="10719118" y="5979593"/>
              <a:ext cx="39456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M</a:t>
              </a:r>
              <a:r>
                <a:rPr lang="en-US" sz="2400" cap="small" dirty="0"/>
                <a:t>ajorana</a:t>
              </a:r>
              <a:r>
                <a:rPr lang="en-US" sz="2400" dirty="0"/>
                <a:t> D</a:t>
              </a:r>
              <a:r>
                <a:rPr lang="en-US" sz="2400" cap="small" dirty="0"/>
                <a:t>emonstrator</a:t>
              </a:r>
              <a:endParaRPr lang="en-US" sz="2400" b="1" dirty="0"/>
            </a:p>
          </p:txBody>
        </p:sp>
        <p:pic>
          <p:nvPicPr>
            <p:cNvPr id="8" name="Picture 6" descr="a) Section view schematic of the Majorana Demonstrator experiment. (b)... |  Download Scientific Diagram">
              <a:extLst>
                <a:ext uri="{FF2B5EF4-FFF2-40B4-BE49-F238E27FC236}">
                  <a16:creationId xmlns:a16="http://schemas.microsoft.com/office/drawing/2014/main" id="{F155373D-BE8D-2012-52D9-CB009B3AEB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19116" y="3130388"/>
              <a:ext cx="4543829" cy="27641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220787C-38D4-6164-39E8-87A0587EFEAC}"/>
              </a:ext>
            </a:extLst>
          </p:cNvPr>
          <p:cNvSpPr txBox="1"/>
          <p:nvPr/>
        </p:nvSpPr>
        <p:spPr>
          <a:xfrm>
            <a:off x="8584496" y="1504792"/>
            <a:ext cx="5863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/>
              <a:t>Detector materials with extremely low levels of radioactive backgrounds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AC8D41-5C3E-C022-FD75-B78D4C8A0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2616" y="2975159"/>
            <a:ext cx="2188678" cy="2885078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ECEDAC-E069-BE5C-FB6F-AE354F749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6969" y="6002466"/>
            <a:ext cx="2753778" cy="12929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5E9C5D-F5FE-DB1B-02AE-78460680C2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62369" y="2995011"/>
            <a:ext cx="1932642" cy="2865229"/>
          </a:xfrm>
          <a:prstGeom prst="rect">
            <a:avLst/>
          </a:prstGeom>
          <a:ln w="9525">
            <a:solidFill>
              <a:schemeClr val="accent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A17F631-2853-3A07-3669-39C43CF0901C}"/>
              </a:ext>
            </a:extLst>
          </p:cNvPr>
          <p:cNvSpPr txBox="1"/>
          <p:nvPr/>
        </p:nvSpPr>
        <p:spPr>
          <a:xfrm>
            <a:off x="8021614" y="2552982"/>
            <a:ext cx="4283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Uranium-238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EFAC48E-662A-5A26-0772-23286A912960}"/>
              </a:ext>
            </a:extLst>
          </p:cNvPr>
          <p:cNvSpPr txBox="1"/>
          <p:nvPr/>
        </p:nvSpPr>
        <p:spPr>
          <a:xfrm>
            <a:off x="10586748" y="2578274"/>
            <a:ext cx="4283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Thorium-232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7B6E70-75DA-F626-622B-A89982107903}"/>
              </a:ext>
            </a:extLst>
          </p:cNvPr>
          <p:cNvSpPr txBox="1"/>
          <p:nvPr/>
        </p:nvSpPr>
        <p:spPr>
          <a:xfrm>
            <a:off x="9320702" y="7767939"/>
            <a:ext cx="4566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Images from By </a:t>
            </a:r>
            <a:r>
              <a:rPr lang="en-US" sz="1200" err="1"/>
              <a:t>Tosaka</a:t>
            </a:r>
            <a:r>
              <a:rPr lang="en-US" sz="1200"/>
              <a:t> - Own work, CC BY 3.0, https://</a:t>
            </a:r>
            <a:r>
              <a:rPr lang="en-US" sz="1200" err="1"/>
              <a:t>commons.wikimedia.org</a:t>
            </a:r>
            <a:r>
              <a:rPr lang="en-US" sz="1200"/>
              <a:t>/w/</a:t>
            </a:r>
            <a:r>
              <a:rPr lang="en-US" sz="1200" err="1"/>
              <a:t>index.php?curid</a:t>
            </a:r>
            <a:r>
              <a:rPr lang="en-US" sz="1200"/>
              <a:t>=5531106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9A0997-D279-ADC1-43BF-EAA0F32E4031}"/>
              </a:ext>
            </a:extLst>
          </p:cNvPr>
          <p:cNvSpPr txBox="1"/>
          <p:nvPr/>
        </p:nvSpPr>
        <p:spPr>
          <a:xfrm>
            <a:off x="3200400" y="218444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 dirty="0">
                <a:solidFill>
                  <a:srgbClr val="D0682D"/>
                </a:solidFill>
                <a:latin typeface="Calibri"/>
              </a:rPr>
              <a:t>BACKGROUNDS ·</a:t>
            </a:r>
            <a:r>
              <a:rPr lang="en-US" sz="2400" b="1" dirty="0">
                <a:solidFill>
                  <a:srgbClr val="D0682D"/>
                </a:solidFill>
                <a:latin typeface="Calibri"/>
              </a:rPr>
              <a:t> why radio-pure materials</a:t>
            </a:r>
            <a:endParaRPr sz="2400" b="1" dirty="0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102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NNL: Detecting the Secrets of the Universe Deep Underground">
            <a:extLst>
              <a:ext uri="{FF2B5EF4-FFF2-40B4-BE49-F238E27FC236}">
                <a16:creationId xmlns:a16="http://schemas.microsoft.com/office/drawing/2014/main" id="{FD9B4406-FC57-67A8-160F-3A5F378EE1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4" t="14229" r="19484" b="12790"/>
          <a:stretch>
            <a:fillRect/>
          </a:stretch>
        </p:blipFill>
        <p:spPr bwMode="auto">
          <a:xfrm>
            <a:off x="11686784" y="2208465"/>
            <a:ext cx="2855934" cy="269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F8E1485-444B-255A-B893-7DC420C93F59}"/>
              </a:ext>
            </a:extLst>
          </p:cNvPr>
          <p:cNvSpPr/>
          <p:nvPr/>
        </p:nvSpPr>
        <p:spPr>
          <a:xfrm>
            <a:off x="1102291" y="5440346"/>
            <a:ext cx="8313567" cy="2719114"/>
          </a:xfrm>
          <a:prstGeom prst="rect">
            <a:avLst/>
          </a:prstGeom>
          <a:solidFill>
            <a:srgbClr val="F6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3E26D4-ADD9-F7A8-10CD-1AAB1C34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6" y="8229602"/>
            <a:ext cx="453223" cy="457200"/>
          </a:xfrm>
        </p:spPr>
        <p:txBody>
          <a:bodyPr/>
          <a:lstStyle/>
          <a:p>
            <a:fld id="{FE7A4BB3-E848-5A44-82DF-322201952CD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C6AA7B-7298-D67D-F60A-1804C2035607}"/>
              </a:ext>
            </a:extLst>
          </p:cNvPr>
          <p:cNvSpPr txBox="1"/>
          <p:nvPr/>
        </p:nvSpPr>
        <p:spPr>
          <a:xfrm>
            <a:off x="3200400" y="218444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>
                <a:solidFill>
                  <a:srgbClr val="D0682D"/>
                </a:solidFill>
                <a:latin typeface="Calibri"/>
              </a:rPr>
              <a:t>BACKGROUNDS ·</a:t>
            </a:r>
            <a:r>
              <a:rPr lang="en-US" sz="2400" b="1">
                <a:solidFill>
                  <a:srgbClr val="D0682D"/>
                </a:solidFill>
                <a:latin typeface="Calibri"/>
              </a:rPr>
              <a:t> Choosing radio-pure materials</a:t>
            </a:r>
            <a:endParaRPr sz="2400" b="1">
              <a:solidFill>
                <a:srgbClr val="D0682D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52D2CD-9AEF-9477-20FF-323DA474C7E5}"/>
              </a:ext>
            </a:extLst>
          </p:cNvPr>
          <p:cNvSpPr txBox="1"/>
          <p:nvPr/>
        </p:nvSpPr>
        <p:spPr>
          <a:xfrm>
            <a:off x="3149604" y="555415"/>
            <a:ext cx="11094334" cy="126803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r>
              <a:rPr lang="en-US" sz="4000" b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Detector materials must be radiopure AND mechanically capable</a:t>
            </a:r>
            <a:endParaRPr lang="en-US" sz="4000"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548E7C42-A125-EB6C-F74F-E6965B1BF453}"/>
              </a:ext>
            </a:extLst>
          </p:cNvPr>
          <p:cNvSpPr/>
          <p:nvPr/>
        </p:nvSpPr>
        <p:spPr>
          <a:xfrm>
            <a:off x="3200400" y="1821223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is the field's workhorse — but it is soft, and thick, self-supporting structures push the limits</a:t>
            </a:r>
            <a:endParaRPr lang="en-US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1E408B80-C0E6-1CB0-9B1B-EC800206D7AE}"/>
              </a:ext>
            </a:extLst>
          </p:cNvPr>
          <p:cNvSpPr/>
          <p:nvPr/>
        </p:nvSpPr>
        <p:spPr>
          <a:xfrm>
            <a:off x="1552055" y="5570983"/>
            <a:ext cx="7617086" cy="2004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1"/>
              </a:spcAft>
            </a:pPr>
            <a:r>
              <a:rPr lang="en-US" sz="2400" b="1" dirty="0">
                <a:solidFill>
                  <a:srgbClr val="D06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copper still wins for detector components</a:t>
            </a:r>
            <a:endParaRPr lang="en-US" sz="2400" dirty="0"/>
          </a:p>
          <a:p>
            <a:pPr>
              <a:spcAft>
                <a:spcPts val="301"/>
              </a:spcAft>
            </a:pPr>
            <a:r>
              <a:rPr lang="en-US" sz="24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PNNL has developed ultra-radiopure electroformed Cu</a:t>
            </a:r>
            <a:endParaRPr lang="en-US" sz="2400" dirty="0"/>
          </a:p>
          <a:p>
            <a:pPr>
              <a:spcAft>
                <a:spcPts val="301"/>
              </a:spcAft>
            </a:pPr>
            <a:r>
              <a:rPr lang="en-US" sz="24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Low cosmogenic activation, machinable, well-characterized, benign chemistry</a:t>
            </a:r>
            <a:endParaRPr lang="en-US" sz="2400" dirty="0"/>
          </a:p>
          <a:p>
            <a:pPr>
              <a:spcAft>
                <a:spcPts val="301"/>
              </a:spcAft>
            </a:pPr>
            <a:r>
              <a:rPr lang="en-US" sz="2400" b="1" dirty="0">
                <a:solidFill>
                  <a:srgbClr val="B84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But: yield strength is only ~90 MPa → thicker, heavier parts are needed for structural safety</a:t>
            </a:r>
            <a:endParaRPr lang="en-US" sz="2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FC1E81-FEA4-C2DB-B8C6-5414B00EE44D}"/>
              </a:ext>
            </a:extLst>
          </p:cNvPr>
          <p:cNvSpPr/>
          <p:nvPr/>
        </p:nvSpPr>
        <p:spPr>
          <a:xfrm>
            <a:off x="1065833" y="5440345"/>
            <a:ext cx="239506" cy="2719114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AC9102DF-8573-C5E4-A172-04FE097F9B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399241"/>
              </p:ext>
            </p:extLst>
          </p:nvPr>
        </p:nvGraphicFramePr>
        <p:xfrm>
          <a:off x="1065834" y="2132696"/>
          <a:ext cx="10558319" cy="3188980"/>
        </p:xfrm>
        <a:graphic>
          <a:graphicData uri="http://schemas.openxmlformats.org/drawingml/2006/table">
            <a:tbl>
              <a:tblPr/>
              <a:tblGrid>
                <a:gridCol w="1460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3981">
                  <a:extLst>
                    <a:ext uri="{9D8B030D-6E8A-4147-A177-3AD203B41FA5}">
                      <a16:colId xmlns:a16="http://schemas.microsoft.com/office/drawing/2014/main" val="3338655886"/>
                    </a:ext>
                  </a:extLst>
                </a:gridCol>
                <a:gridCol w="1152394">
                  <a:extLst>
                    <a:ext uri="{9D8B030D-6E8A-4147-A177-3AD203B41FA5}">
                      <a16:colId xmlns:a16="http://schemas.microsoft.com/office/drawing/2014/main" val="98670310"/>
                    </a:ext>
                  </a:extLst>
                </a:gridCol>
                <a:gridCol w="3720230">
                  <a:extLst>
                    <a:ext uri="{9D8B030D-6E8A-4147-A177-3AD203B41FA5}">
                      <a16:colId xmlns:a16="http://schemas.microsoft.com/office/drawing/2014/main" val="47449407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Material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6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purity (</a:t>
                      </a:r>
                      <a:r>
                        <a:rPr lang="en-US" sz="2100" b="1" baseline="30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232</a:t>
                      </a:r>
                      <a:r>
                        <a:rPr lang="en-US" sz="2100" b="1" baseline="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Th/</a:t>
                      </a:r>
                      <a:r>
                        <a:rPr lang="en-US" sz="2100" b="1" baseline="300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238</a:t>
                      </a:r>
                      <a:r>
                        <a:rPr lang="en-US" sz="2100" b="1" baseline="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U)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6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Yield strength [MPa]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6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Density [g/cm</a:t>
                      </a:r>
                      <a:r>
                        <a:rPr lang="en-US" sz="2100" baseline="30000" dirty="0">
                          <a:solidFill>
                            <a:schemeClr val="bg1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  <a:r>
                        <a:rPr lang="en-US" sz="2100" baseline="0" dirty="0">
                          <a:solidFill>
                            <a:schemeClr val="bg1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]</a:t>
                      </a:r>
                      <a:endParaRPr lang="en-US" sz="2100" dirty="0">
                        <a:solidFill>
                          <a:schemeClr val="bg1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6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chemeClr val="bg1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Notes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4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Cu (EF)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solidFill>
                            <a:srgbClr val="37415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&lt;0.1 </a:t>
                      </a:r>
                      <a:r>
                        <a:rPr lang="el-GR" sz="2100" dirty="0">
                          <a:solidFill>
                            <a:srgbClr val="37415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</a:t>
                      </a:r>
                      <a:r>
                        <a:rPr lang="en-US" sz="2100" dirty="0">
                          <a:solidFill>
                            <a:srgbClr val="37415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Bq/Kg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latin typeface="Calibri" charset="0"/>
                          <a:ea typeface="Calibri" charset="0"/>
                          <a:cs typeface="Calibri" charset="0"/>
                        </a:rPr>
                        <a:t>≈90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latin typeface="Calibri" charset="0"/>
                          <a:ea typeface="Calibri" charset="0"/>
                          <a:cs typeface="Calibri" charset="0"/>
                        </a:rPr>
                        <a:t>8.96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dirty="0">
                          <a:latin typeface="Calibri" charset="0"/>
                          <a:ea typeface="Calibri" charset="0"/>
                          <a:cs typeface="Calibri" charset="0"/>
                        </a:rPr>
                        <a:t>Ultrapure but soft and slow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4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 (OFHC)</a:t>
                      </a:r>
                      <a:endParaRPr lang="en-US" sz="2100" b="0" dirty="0">
                        <a:solidFill>
                          <a:schemeClr val="accent2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1-10 </a:t>
                      </a:r>
                      <a:r>
                        <a:rPr lang="el-GR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</a:t>
                      </a: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Bq/Kg </a:t>
                      </a:r>
                      <a:endParaRPr lang="en-US" sz="2100" b="0" dirty="0">
                        <a:solidFill>
                          <a:schemeClr val="accent2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≈70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8.96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Less pure, needs treatment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4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Pb (ancient)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~4x10</a:t>
                      </a:r>
                      <a:r>
                        <a:rPr lang="en-US" sz="2100" b="0" baseline="3000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r>
                        <a:rPr lang="en-US" sz="2100" b="0" baseline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l-GR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</a:t>
                      </a: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Bq/Kg (</a:t>
                      </a:r>
                      <a:r>
                        <a:rPr lang="en-US" sz="2100" b="0" baseline="3000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210</a:t>
                      </a:r>
                      <a:r>
                        <a:rPr lang="en-US" sz="2100" b="0" baseline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Pb)</a:t>
                      </a:r>
                      <a:endParaRPr lang="en-US" sz="2100" b="0" dirty="0">
                        <a:solidFill>
                          <a:schemeClr val="accent2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≈10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11.3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Great shield; structurally weak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4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2100" b="0" dirty="0">
                        <a:solidFill>
                          <a:schemeClr val="accent2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~10</a:t>
                      </a:r>
                      <a:r>
                        <a:rPr lang="en-US" sz="2100" b="0" baseline="3000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r>
                        <a:rPr lang="en-US" sz="2100" b="0" baseline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l-GR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</a:t>
                      </a: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Bq/Kg </a:t>
                      </a:r>
                      <a:endParaRPr lang="en-US" sz="2100" b="0" dirty="0">
                        <a:solidFill>
                          <a:schemeClr val="accent2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≈750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19.3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Strong and dense; hard to assay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48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</a:t>
                      </a:r>
                      <a:endParaRPr lang="en-US" sz="2100" b="0" dirty="0">
                        <a:solidFill>
                          <a:schemeClr val="accent2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2100" b="0" baseline="3000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r>
                        <a:rPr lang="en-US" sz="2100" b="0" baseline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- </a:t>
                      </a: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r>
                        <a:rPr lang="en-US" sz="2100" b="0" baseline="3000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r>
                        <a:rPr lang="en-US" sz="2100" b="0" baseline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l-GR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</a:t>
                      </a: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Bq/Kg </a:t>
                      </a:r>
                      <a:endParaRPr lang="en-US" sz="2100" b="0" dirty="0">
                        <a:solidFill>
                          <a:schemeClr val="accent2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≈ 240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4.5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100" b="0" dirty="0">
                          <a:solidFill>
                            <a:schemeClr val="accent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Under consideration at PNNL</a:t>
                      </a: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DA0BA59-B8B8-0A18-2BBF-6D2518929936}"/>
              </a:ext>
            </a:extLst>
          </p:cNvPr>
          <p:cNvSpPr txBox="1"/>
          <p:nvPr/>
        </p:nvSpPr>
        <p:spPr>
          <a:xfrm>
            <a:off x="9662574" y="5321676"/>
            <a:ext cx="59327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Key material for the M</a:t>
            </a:r>
            <a:r>
              <a:rPr lang="en-US" sz="1800" cap="small" dirty="0">
                <a:latin typeface="Calibri" panose="020F0502020204030204" pitchFamily="34" charset="0"/>
                <a:cs typeface="Calibri" panose="020F0502020204030204" pitchFamily="34" charset="0"/>
              </a:rPr>
              <a:t>ajorana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</a:t>
            </a:r>
            <a:r>
              <a:rPr lang="en-US" sz="1800" cap="small" dirty="0">
                <a:latin typeface="Calibri" panose="020F0502020204030204" pitchFamily="34" charset="0"/>
                <a:cs typeface="Calibri" panose="020F0502020204030204" pitchFamily="34" charset="0"/>
              </a:rPr>
              <a:t>emonstrator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(10.1103/PhysRevLett.130.062501)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0B8B3B-FE44-623D-0A90-8A42E548B838}"/>
              </a:ext>
            </a:extLst>
          </p:cNvPr>
          <p:cNvSpPr txBox="1"/>
          <p:nvPr/>
        </p:nvSpPr>
        <p:spPr>
          <a:xfrm>
            <a:off x="9662574" y="6458481"/>
            <a:ext cx="5603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NEWS-G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(10.1016/j.nima.2020.164844)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4CB278-A3A8-CE83-4ED3-40943680FF5A}"/>
              </a:ext>
            </a:extLst>
          </p:cNvPr>
          <p:cNvSpPr txBox="1"/>
          <p:nvPr/>
        </p:nvSpPr>
        <p:spPr>
          <a:xfrm>
            <a:off x="9662574" y="7001457"/>
            <a:ext cx="5603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DAMIC-M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(10.1016/j.nima.2019.162933)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2BF688-3B88-E15E-3573-3B16821BF686}"/>
              </a:ext>
            </a:extLst>
          </p:cNvPr>
          <p:cNvSpPr txBox="1"/>
          <p:nvPr/>
        </p:nvSpPr>
        <p:spPr>
          <a:xfrm>
            <a:off x="9662574" y="7577420"/>
            <a:ext cx="5603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LEGEND</a:t>
            </a:r>
            <a:b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(arXiv:2107.11462)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71287A-1A29-89C4-9F7C-9358F20BCAFB}"/>
              </a:ext>
            </a:extLst>
          </p:cNvPr>
          <p:cNvSpPr txBox="1"/>
          <p:nvPr/>
        </p:nvSpPr>
        <p:spPr>
          <a:xfrm>
            <a:off x="9499957" y="6023066"/>
            <a:ext cx="6100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And other past/future experiments.</a:t>
            </a:r>
          </a:p>
        </p:txBody>
      </p:sp>
    </p:spTree>
    <p:extLst>
      <p:ext uri="{BB962C8B-B14F-4D97-AF65-F5344CB8AC3E}">
        <p14:creationId xmlns:p14="http://schemas.microsoft.com/office/powerpoint/2010/main" val="10955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146" y="320042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 dirty="0">
                <a:solidFill>
                  <a:srgbClr val="D0682D"/>
                </a:solidFill>
                <a:latin typeface="Calibri"/>
              </a:rPr>
              <a:t>EF-Cu · </a:t>
            </a:r>
            <a:r>
              <a:rPr lang="en-US" sz="2400" b="1" dirty="0">
                <a:solidFill>
                  <a:srgbClr val="D0682D"/>
                </a:solidFill>
                <a:latin typeface="Calibri"/>
              </a:rPr>
              <a:t>Primary issues with what is currently produced</a:t>
            </a:r>
            <a:endParaRPr sz="2400" b="1" dirty="0">
              <a:solidFill>
                <a:srgbClr val="D0682D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37146" y="640083"/>
            <a:ext cx="10972800" cy="65248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4000" b="1" dirty="0">
                <a:solidFill>
                  <a:srgbClr val="1F2937"/>
                </a:solidFill>
                <a:latin typeface="Calibri"/>
              </a:rPr>
              <a:t>Electroformed copper is pure but</a:t>
            </a:r>
            <a:r>
              <a:rPr lang="en-US" sz="4000" b="1" dirty="0">
                <a:solidFill>
                  <a:srgbClr val="1F2937"/>
                </a:solidFill>
                <a:latin typeface="Calibri"/>
              </a:rPr>
              <a:t> weak and slow</a:t>
            </a:r>
            <a:endParaRPr sz="4000" b="1" dirty="0">
              <a:solidFill>
                <a:srgbClr val="1F2937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0400" y="1481330"/>
            <a:ext cx="548640" cy="45720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5" name="Rectangle 4"/>
          <p:cNvSpPr/>
          <p:nvPr/>
        </p:nvSpPr>
        <p:spPr>
          <a:xfrm>
            <a:off x="1935274" y="1874519"/>
            <a:ext cx="4754880" cy="1691640"/>
          </a:xfrm>
          <a:prstGeom prst="rect">
            <a:avLst/>
          </a:prstGeom>
          <a:solidFill>
            <a:srgbClr val="F6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6" name="Rectangle 5"/>
          <p:cNvSpPr/>
          <p:nvPr/>
        </p:nvSpPr>
        <p:spPr>
          <a:xfrm>
            <a:off x="1935274" y="1874519"/>
            <a:ext cx="109728" cy="1691640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7" name="TextBox 6"/>
          <p:cNvSpPr txBox="1"/>
          <p:nvPr/>
        </p:nvSpPr>
        <p:spPr>
          <a:xfrm>
            <a:off x="2191306" y="1986628"/>
            <a:ext cx="438912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dirty="0">
                <a:solidFill>
                  <a:srgbClr val="1F2937"/>
                </a:solidFill>
                <a:latin typeface="Calibri"/>
              </a:rPr>
              <a:t>~1 mm/</a:t>
            </a:r>
            <a:r>
              <a:rPr sz="3200" b="1" dirty="0" err="1">
                <a:solidFill>
                  <a:srgbClr val="1F2937"/>
                </a:solidFill>
                <a:latin typeface="Calibri"/>
              </a:rPr>
              <a:t>mo</a:t>
            </a:r>
            <a:endParaRPr sz="3200" b="1" dirty="0">
              <a:solidFill>
                <a:srgbClr val="1F2937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1306" y="2530264"/>
            <a:ext cx="438912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dirty="0">
                <a:solidFill>
                  <a:srgbClr val="D0682D"/>
                </a:solidFill>
                <a:latin typeface="Calibri"/>
              </a:rPr>
              <a:t>GROWTH 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1306" y="2941742"/>
            <a:ext cx="4389120" cy="59093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>
                <a:solidFill>
                  <a:srgbClr val="1F2937"/>
                </a:solidFill>
                <a:latin typeface="Calibri"/>
              </a:rPr>
              <a:t>Slow electrodeposition needed to keep purity — production is time-limited.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35274" y="3703322"/>
            <a:ext cx="4754880" cy="1691640"/>
          </a:xfrm>
          <a:prstGeom prst="rect">
            <a:avLst/>
          </a:prstGeom>
          <a:solidFill>
            <a:srgbClr val="F6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11" name="Rectangle 10"/>
          <p:cNvSpPr/>
          <p:nvPr/>
        </p:nvSpPr>
        <p:spPr>
          <a:xfrm>
            <a:off x="1935274" y="3703322"/>
            <a:ext cx="109728" cy="1691640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12" name="TextBox 11"/>
          <p:cNvSpPr txBox="1"/>
          <p:nvPr/>
        </p:nvSpPr>
        <p:spPr>
          <a:xfrm>
            <a:off x="2191306" y="3777850"/>
            <a:ext cx="438912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dirty="0">
                <a:solidFill>
                  <a:srgbClr val="1F2937"/>
                </a:solidFill>
                <a:latin typeface="Calibri"/>
              </a:rPr>
              <a:t>15–18 </a:t>
            </a:r>
            <a:r>
              <a:rPr sz="3200" b="1" dirty="0" err="1">
                <a:solidFill>
                  <a:srgbClr val="1F2937"/>
                </a:solidFill>
                <a:latin typeface="Calibri"/>
              </a:rPr>
              <a:t>mo</a:t>
            </a:r>
            <a:endParaRPr sz="3200" b="1" dirty="0">
              <a:solidFill>
                <a:srgbClr val="1F2937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91306" y="4334012"/>
            <a:ext cx="438912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dirty="0">
                <a:solidFill>
                  <a:srgbClr val="D0682D"/>
                </a:solidFill>
                <a:latin typeface="Calibri"/>
              </a:rPr>
              <a:t>TYPICAL BUILD TIME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1306" y="4745490"/>
            <a:ext cx="4389120" cy="59093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dirty="0">
                <a:solidFill>
                  <a:srgbClr val="1F2937"/>
                </a:solidFill>
                <a:latin typeface="Calibri"/>
              </a:rPr>
              <a:t>Months of continuous plating for a single detector-scale part.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35274" y="5532122"/>
            <a:ext cx="4754880" cy="1691640"/>
          </a:xfrm>
          <a:prstGeom prst="rect">
            <a:avLst/>
          </a:prstGeom>
          <a:solidFill>
            <a:srgbClr val="F6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16" name="Rectangle 15"/>
          <p:cNvSpPr/>
          <p:nvPr/>
        </p:nvSpPr>
        <p:spPr>
          <a:xfrm>
            <a:off x="1935274" y="5532122"/>
            <a:ext cx="109728" cy="1691640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17" name="TextBox 16"/>
          <p:cNvSpPr txBox="1"/>
          <p:nvPr/>
        </p:nvSpPr>
        <p:spPr>
          <a:xfrm>
            <a:off x="2191306" y="5619176"/>
            <a:ext cx="438912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 dirty="0">
                <a:solidFill>
                  <a:srgbClr val="1F2937"/>
                </a:solidFill>
                <a:latin typeface="Calibri"/>
              </a:rPr>
              <a:t>~</a:t>
            </a:r>
            <a:r>
              <a:rPr lang="en-US" sz="3200" b="1" dirty="0">
                <a:solidFill>
                  <a:srgbClr val="1F2937"/>
                </a:solidFill>
                <a:latin typeface="Calibri"/>
              </a:rPr>
              <a:t>90</a:t>
            </a:r>
            <a:r>
              <a:rPr sz="3200" b="1" dirty="0">
                <a:solidFill>
                  <a:srgbClr val="1F2937"/>
                </a:solidFill>
                <a:latin typeface="Calibri"/>
              </a:rPr>
              <a:t> MPa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1306" y="6125234"/>
            <a:ext cx="4389120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>
                <a:solidFill>
                  <a:srgbClr val="D0682D"/>
                </a:solidFill>
                <a:latin typeface="Calibri"/>
              </a:rPr>
              <a:t>YIELD STRENGTH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1306" y="6536712"/>
            <a:ext cx="4389120" cy="590931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dirty="0">
                <a:solidFill>
                  <a:srgbClr val="1F2937"/>
                </a:solidFill>
                <a:latin typeface="Calibri"/>
              </a:rPr>
              <a:t>About 1/10 of common structural alloys — limits load-bearing use.</a:t>
            </a:r>
          </a:p>
        </p:txBody>
      </p:sp>
      <p:pic>
        <p:nvPicPr>
          <p:cNvPr id="20" name="Picture 19" descr="cof_efcu_colum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353" y="1874518"/>
            <a:ext cx="6167813" cy="372026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147354" y="5655628"/>
            <a:ext cx="5760720" cy="283154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1600" dirty="0">
                <a:solidFill>
                  <a:srgbClr val="55606B"/>
                </a:solidFill>
                <a:latin typeface="Calibri"/>
              </a:rPr>
              <a:t>PNNL EF-Cu production bath (Shallow Underground Laboratory).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7354" y="5885982"/>
            <a:ext cx="576072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800" b="1" dirty="0">
                <a:solidFill>
                  <a:srgbClr val="D0682D"/>
                </a:solidFill>
                <a:latin typeface="Calibri"/>
              </a:rPr>
              <a:t>The problem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7354" y="6126482"/>
            <a:ext cx="5760720" cy="1678408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endParaRPr sz="2000" dirty="0">
              <a:solidFill>
                <a:srgbClr val="FF0000"/>
              </a:solidFill>
              <a:highlight>
                <a:srgbClr val="FFFF00"/>
              </a:highlight>
              <a:latin typeface="Calibri"/>
            </a:endParaRPr>
          </a:p>
          <a:p>
            <a:pPr>
              <a:spcBef>
                <a:spcPts val="400"/>
              </a:spcBef>
            </a:pPr>
            <a:r>
              <a:rPr sz="2000" dirty="0">
                <a:solidFill>
                  <a:srgbClr val="1F2937"/>
                </a:solidFill>
                <a:latin typeface="Calibri"/>
              </a:rPr>
              <a:t>• Cu sacrifices radiopurity; annealing/cold-work don't help enough.</a:t>
            </a:r>
          </a:p>
          <a:p>
            <a:pPr>
              <a:spcBef>
                <a:spcPts val="400"/>
              </a:spcBef>
            </a:pPr>
            <a:r>
              <a:rPr sz="2000" dirty="0">
                <a:solidFill>
                  <a:srgbClr val="1F2937"/>
                </a:solidFill>
                <a:latin typeface="Calibri"/>
              </a:rPr>
              <a:t>•  Thicker walls = more mass = more background — a losing trade.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58866" y="7901136"/>
            <a:ext cx="10972800" cy="22159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200" dirty="0">
                <a:solidFill>
                  <a:srgbClr val="55606B"/>
                </a:solidFill>
                <a:latin typeface="Calibri"/>
              </a:rPr>
              <a:t>Refs: Hoppe et al., NIM A 764 (2014); Abgrall et al., NIM A 828 (2016); PNNL SUL production data.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320042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>
                <a:solidFill>
                  <a:srgbClr val="D0682D"/>
                </a:solidFill>
                <a:latin typeface="Calibri"/>
              </a:rPr>
              <a:t>THE ANSWER · Copper–chromium alloys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0" y="640083"/>
            <a:ext cx="10972800" cy="1268039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4000" b="1" dirty="0">
                <a:solidFill>
                  <a:srgbClr val="1F2937"/>
                </a:solidFill>
                <a:latin typeface="Calibri"/>
              </a:rPr>
              <a:t>Cu–Cr alloys are stronger — and can</a:t>
            </a:r>
            <a:r>
              <a:rPr sz="40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Calibri"/>
              </a:rPr>
              <a:t>(potentially)</a:t>
            </a:r>
            <a:r>
              <a:rPr lang="en-US" sz="4000" b="1" dirty="0">
                <a:solidFill>
                  <a:srgbClr val="1F2937"/>
                </a:solidFill>
                <a:latin typeface="Calibri"/>
              </a:rPr>
              <a:t> </a:t>
            </a:r>
            <a:r>
              <a:rPr sz="4000" b="1" dirty="0">
                <a:solidFill>
                  <a:srgbClr val="1F2937"/>
                </a:solidFill>
                <a:latin typeface="Calibri"/>
              </a:rPr>
              <a:t>stay radiopure</a:t>
            </a:r>
          </a:p>
        </p:txBody>
      </p:sp>
      <p:pic>
        <p:nvPicPr>
          <p:cNvPr id="5" name="Picture 4" descr="us_hardn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408" y="1908122"/>
            <a:ext cx="6037370" cy="47292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9410" y="6611361"/>
            <a:ext cx="7360294" cy="77559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ctr"/>
            <a:r>
              <a:rPr sz="2400" b="1" dirty="0">
                <a:solidFill>
                  <a:srgbClr val="55606B"/>
                </a:solidFill>
                <a:latin typeface="Calibri"/>
              </a:rPr>
              <a:t>Vickers hardness of EF-Cu vs Cu–Cr alloy under different heat treatments.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8455699" y="2161927"/>
            <a:ext cx="5717501" cy="4439294"/>
          </a:xfrm>
          <a:prstGeom prst="rect">
            <a:avLst/>
          </a:prstGeom>
          <a:solidFill>
            <a:srgbClr val="F6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8" name="Rectangle 7"/>
          <p:cNvSpPr/>
          <p:nvPr/>
        </p:nvSpPr>
        <p:spPr>
          <a:xfrm>
            <a:off x="8455698" y="2161927"/>
            <a:ext cx="137160" cy="4439294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9" name="TextBox 8"/>
          <p:cNvSpPr txBox="1"/>
          <p:nvPr/>
        </p:nvSpPr>
        <p:spPr>
          <a:xfrm>
            <a:off x="8684296" y="2299087"/>
            <a:ext cx="466344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 dirty="0">
                <a:solidFill>
                  <a:srgbClr val="1F2937"/>
                </a:solidFill>
                <a:latin typeface="Calibri"/>
              </a:rPr>
              <a:t>Cu–Cr precipitation-hardened alloys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4296" y="2847724"/>
            <a:ext cx="5488904" cy="344812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b="1" dirty="0">
                <a:solidFill>
                  <a:srgbClr val="2C5F6F"/>
                </a:solidFill>
                <a:latin typeface="Calibri"/>
              </a:rPr>
              <a:t>Chromium </a:t>
            </a:r>
            <a:r>
              <a:rPr lang="en-US" sz="2000" b="1" dirty="0">
                <a:solidFill>
                  <a:srgbClr val="2C5F6F"/>
                </a:solidFill>
                <a:latin typeface="Calibri"/>
              </a:rPr>
              <a:t>in theory can be made radio-pure</a:t>
            </a:r>
            <a:endParaRPr sz="2000" b="1" dirty="0">
              <a:solidFill>
                <a:srgbClr val="2C5F6F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r>
              <a:rPr lang="en-US" sz="2000" dirty="0">
                <a:solidFill>
                  <a:srgbClr val="1F2937"/>
                </a:solidFill>
                <a:latin typeface="Calibri"/>
              </a:rPr>
              <a:t>The more than 1 V gap in reduction potentials between Cr and U/Th should allow for separation factors of several orders of magnitude.</a:t>
            </a:r>
            <a:endParaRPr sz="2000" dirty="0">
              <a:solidFill>
                <a:srgbClr val="FF0000"/>
              </a:solidFill>
              <a:latin typeface="Calibri"/>
            </a:endParaRPr>
          </a:p>
          <a:p>
            <a:pPr>
              <a:spcBef>
                <a:spcPts val="1000"/>
              </a:spcBef>
            </a:pPr>
            <a:r>
              <a:rPr sz="2000" b="1" dirty="0">
                <a:solidFill>
                  <a:srgbClr val="2C5F6F"/>
                </a:solidFill>
                <a:latin typeface="Calibri"/>
              </a:rPr>
              <a:t>Age-hardened Cu–Cr reaches 4–</a:t>
            </a:r>
            <a:r>
              <a:rPr lang="en-US" sz="2000" b="1" dirty="0">
                <a:solidFill>
                  <a:srgbClr val="2C5F6F"/>
                </a:solidFill>
                <a:latin typeface="Calibri"/>
              </a:rPr>
              <a:t>5</a:t>
            </a:r>
            <a:r>
              <a:rPr sz="2000" b="1" dirty="0">
                <a:solidFill>
                  <a:srgbClr val="2C5F6F"/>
                </a:solidFill>
                <a:latin typeface="Calibri"/>
              </a:rPr>
              <a:t>× the yield of EF-Cu</a:t>
            </a:r>
          </a:p>
          <a:p>
            <a:pPr>
              <a:spcBef>
                <a:spcPts val="200"/>
              </a:spcBef>
            </a:pPr>
            <a:r>
              <a:rPr sz="2000" dirty="0">
                <a:solidFill>
                  <a:srgbClr val="1F2937"/>
                </a:solidFill>
                <a:latin typeface="Calibri"/>
              </a:rPr>
              <a:t>Precipitation-hardened Cu–Cr exceeds 300 MPa.</a:t>
            </a:r>
          </a:p>
          <a:p>
            <a:pPr>
              <a:spcBef>
                <a:spcPts val="1000"/>
              </a:spcBef>
            </a:pPr>
            <a:r>
              <a:rPr sz="2000" b="1" dirty="0">
                <a:solidFill>
                  <a:srgbClr val="2C5F6F"/>
                </a:solidFill>
                <a:latin typeface="Calibri"/>
              </a:rPr>
              <a:t>Compatible with electrochemical deposition</a:t>
            </a:r>
          </a:p>
          <a:p>
            <a:pPr>
              <a:spcBef>
                <a:spcPts val="200"/>
              </a:spcBef>
            </a:pPr>
            <a:r>
              <a:rPr sz="2000" dirty="0">
                <a:solidFill>
                  <a:srgbClr val="1F2937"/>
                </a:solidFill>
                <a:latin typeface="Calibri"/>
              </a:rPr>
              <a:t>Keeps the underground, contamination-controlled workflow.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5715" y="7573778"/>
            <a:ext cx="1097280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dirty="0">
                <a:solidFill>
                  <a:srgbClr val="55606B"/>
                </a:solidFill>
                <a:latin typeface="Calibri"/>
              </a:rPr>
              <a:t>Refs</a:t>
            </a:r>
            <a:r>
              <a:rPr lang="en-US" sz="1400" dirty="0">
                <a:solidFill>
                  <a:srgbClr val="55606B"/>
                </a:solidFill>
                <a:latin typeface="Calibri"/>
              </a:rPr>
              <a:t>: Vitale </a:t>
            </a:r>
            <a:r>
              <a:rPr sz="1400" dirty="0">
                <a:solidFill>
                  <a:srgbClr val="55606B"/>
                </a:solidFill>
                <a:latin typeface="Calibri"/>
              </a:rPr>
              <a:t> et al</a:t>
            </a:r>
            <a:r>
              <a:rPr lang="en-US" sz="1400" dirty="0">
                <a:solidFill>
                  <a:srgbClr val="55606B"/>
                </a:solidFill>
                <a:latin typeface="Calibri"/>
              </a:rPr>
              <a:t> (2021),A preliminary </a:t>
            </a:r>
            <a:r>
              <a:rPr lang="en-US" sz="1400" dirty="0" err="1">
                <a:solidFill>
                  <a:srgbClr val="55606B"/>
                </a:solidFill>
                <a:latin typeface="Calibri"/>
              </a:rPr>
              <a:t>investigaition</a:t>
            </a:r>
            <a:r>
              <a:rPr lang="en-US" sz="1400" dirty="0">
                <a:solidFill>
                  <a:srgbClr val="55606B"/>
                </a:solidFill>
                <a:latin typeface="Calibri"/>
              </a:rPr>
              <a:t> into the electrodeposition  and synthesis of radiopure copper-chromium alloys for rare event physics detector systems</a:t>
            </a:r>
            <a:endParaRPr lang="en-US" sz="1400" dirty="0">
              <a:solidFill>
                <a:srgbClr val="FF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29EA42-5801-AA69-9CDB-966109E16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z="2400" smtClean="0"/>
              <a:pPr/>
              <a:t>6</a:t>
            </a:fld>
            <a:endParaRPr lang="en-US" sz="24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E8F963-EED4-1BF7-969A-3F1C26883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Layered plating vs. co-deposition</a:t>
            </a:r>
            <a:br>
              <a:rPr lang="en-US">
                <a:solidFill>
                  <a:schemeClr val="accent2"/>
                </a:solidFill>
              </a:rPr>
            </a:br>
            <a:endParaRPr lang="en-US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7277E2-C618-8610-C9EA-8AD215B1EE14}"/>
              </a:ext>
            </a:extLst>
          </p:cNvPr>
          <p:cNvSpPr txBox="1"/>
          <p:nvPr/>
        </p:nvSpPr>
        <p:spPr>
          <a:xfrm>
            <a:off x="3200402" y="1234550"/>
            <a:ext cx="100178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bulk alloy at cm-scale thickness, we need Cr distributed throughout — not just as a coat</a:t>
            </a:r>
            <a:endParaRPr lang="en-US" sz="200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C22AF95B-7ECF-D197-851F-B69116BED477}"/>
              </a:ext>
            </a:extLst>
          </p:cNvPr>
          <p:cNvSpPr/>
          <p:nvPr/>
        </p:nvSpPr>
        <p:spPr>
          <a:xfrm>
            <a:off x="1985059" y="2139696"/>
            <a:ext cx="5577840" cy="5277104"/>
          </a:xfrm>
          <a:prstGeom prst="rect">
            <a:avLst/>
          </a:prstGeom>
          <a:solidFill>
            <a:srgbClr val="F6F4EF"/>
          </a:solidFill>
          <a:ln w="9525">
            <a:solidFill>
              <a:srgbClr val="B7B2AA"/>
            </a:solidFill>
            <a:prstDash val="solid"/>
          </a:ln>
        </p:spPr>
        <p:txBody>
          <a:bodyPr/>
          <a:lstStyle/>
          <a:p>
            <a:endParaRPr lang="en-US" sz="1405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EB704750-8216-91A4-5B3C-DF0E8A87849F}"/>
              </a:ext>
            </a:extLst>
          </p:cNvPr>
          <p:cNvSpPr/>
          <p:nvPr/>
        </p:nvSpPr>
        <p:spPr>
          <a:xfrm>
            <a:off x="2191088" y="2276856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Layered plating: Cu + Cr + Cu </a:t>
            </a:r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582F0497-5BB7-C5CB-8224-57F89B9B40AE}"/>
              </a:ext>
            </a:extLst>
          </p:cNvPr>
          <p:cNvSpPr/>
          <p:nvPr/>
        </p:nvSpPr>
        <p:spPr>
          <a:xfrm>
            <a:off x="2236808" y="2825496"/>
            <a:ext cx="51206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200"/>
              </a:spcAft>
            </a:pPr>
            <a:r>
              <a:rPr lang="en-US" sz="2000" b="1" dirty="0">
                <a:solidFill>
                  <a:srgbClr val="D06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</a:t>
            </a:r>
            <a:endParaRPr lang="en-US" sz="2000" dirty="0"/>
          </a:p>
          <a:p>
            <a:pPr>
              <a:spcAft>
                <a:spcPts val="200"/>
              </a:spcAft>
            </a:pPr>
            <a:r>
              <a:rPr lang="en-US" sz="2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Alternate thin Cu and Cr layers, then inter-diffuse via annealing.</a:t>
            </a:r>
            <a:endParaRPr lang="en-US" sz="2000" dirty="0"/>
          </a:p>
          <a:p>
            <a:pPr>
              <a:spcAft>
                <a:spcPts val="200"/>
              </a:spcAft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000" dirty="0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62F90E01-D7F4-2E51-5F4B-0024B9C1095F}"/>
              </a:ext>
            </a:extLst>
          </p:cNvPr>
          <p:cNvSpPr/>
          <p:nvPr/>
        </p:nvSpPr>
        <p:spPr>
          <a:xfrm>
            <a:off x="7723208" y="2139696"/>
            <a:ext cx="5577840" cy="5277104"/>
          </a:xfrm>
          <a:prstGeom prst="rect">
            <a:avLst/>
          </a:prstGeom>
          <a:solidFill>
            <a:srgbClr val="F6F4EF"/>
          </a:solidFill>
          <a:ln w="9525">
            <a:solidFill>
              <a:srgbClr val="B7B2AA"/>
            </a:solidFill>
            <a:prstDash val="solid"/>
          </a:ln>
        </p:spPr>
        <p:txBody>
          <a:bodyPr/>
          <a:lstStyle/>
          <a:p>
            <a:endParaRPr lang="en-US" sz="1405"/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8332F4CC-E1B0-F1AE-420C-ECED67A0B15F}"/>
              </a:ext>
            </a:extLst>
          </p:cNvPr>
          <p:cNvSpPr/>
          <p:nvPr/>
        </p:nvSpPr>
        <p:spPr>
          <a:xfrm>
            <a:off x="7906088" y="2276856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>
                <a:solidFill>
                  <a:srgbClr val="D06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Co-deposition: Cu and Cr from a single bath</a:t>
            </a:r>
            <a:endParaRPr lang="en-US" sz="2000"/>
          </a:p>
        </p:txBody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966CD707-9C9B-3E36-094C-667206507B6B}"/>
              </a:ext>
            </a:extLst>
          </p:cNvPr>
          <p:cNvSpPr/>
          <p:nvPr/>
        </p:nvSpPr>
        <p:spPr>
          <a:xfrm>
            <a:off x="7951808" y="2825496"/>
            <a:ext cx="51206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200"/>
              </a:spcAft>
            </a:pPr>
            <a:r>
              <a:rPr lang="en-US" sz="2000" b="1">
                <a:solidFill>
                  <a:srgbClr val="D06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</a:t>
            </a:r>
            <a:endParaRPr lang="en-US" sz="2000"/>
          </a:p>
          <a:p>
            <a:pPr>
              <a:spcAft>
                <a:spcPts val="200"/>
              </a:spcAft>
            </a:pPr>
            <a:r>
              <a:rPr lang="en-US" sz="20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electrolyte containing both Cu²⁺ and Cr(III); the alloy grows directly.</a:t>
            </a:r>
            <a:endParaRPr lang="en-US" sz="2000"/>
          </a:p>
          <a:p>
            <a:pPr>
              <a:spcAft>
                <a:spcPts val="200"/>
              </a:spcAft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00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FB7E929D-CB6C-1445-CF75-1FA76410A648}"/>
              </a:ext>
            </a:extLst>
          </p:cNvPr>
          <p:cNvSpPr/>
          <p:nvPr/>
        </p:nvSpPr>
        <p:spPr>
          <a:xfrm>
            <a:off x="1985059" y="7592907"/>
            <a:ext cx="11338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i="1">
                <a:solidFill>
                  <a:srgbClr val="D06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path: co-deposit Cu and Cr in a chemistry compatible with ultra-low-background material production.</a:t>
            </a:r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FD9D83-49DF-C48C-CC87-A670B333145D}"/>
              </a:ext>
            </a:extLst>
          </p:cNvPr>
          <p:cNvSpPr/>
          <p:nvPr/>
        </p:nvSpPr>
        <p:spPr>
          <a:xfrm>
            <a:off x="1957687" y="2139696"/>
            <a:ext cx="104520" cy="5277104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E5F478-16ED-8F15-388B-493B2A7F6D8B}"/>
              </a:ext>
            </a:extLst>
          </p:cNvPr>
          <p:cNvSpPr/>
          <p:nvPr/>
        </p:nvSpPr>
        <p:spPr>
          <a:xfrm>
            <a:off x="7704111" y="2139700"/>
            <a:ext cx="104520" cy="5277102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CE3BA98-9F7F-1F0A-391F-F406525F2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934" y="3371201"/>
            <a:ext cx="7103533" cy="473569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2C4853E-8EA1-9AFC-CD31-1FBE3F8DA7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826" r="13461"/>
          <a:stretch>
            <a:fillRect/>
          </a:stretch>
        </p:blipFill>
        <p:spPr>
          <a:xfrm>
            <a:off x="7906088" y="3371204"/>
            <a:ext cx="5212080" cy="465070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11E99FA-85D1-0CB2-DA99-BE0700C96445}"/>
              </a:ext>
            </a:extLst>
          </p:cNvPr>
          <p:cNvSpPr txBox="1"/>
          <p:nvPr/>
        </p:nvSpPr>
        <p:spPr>
          <a:xfrm>
            <a:off x="2862141" y="151938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>
                <a:solidFill>
                  <a:srgbClr val="D0682D"/>
                </a:solidFill>
                <a:latin typeface="Calibri"/>
              </a:rPr>
              <a:t>The approach</a:t>
            </a:r>
            <a:r>
              <a:rPr sz="2400" b="1">
                <a:solidFill>
                  <a:srgbClr val="D0682D"/>
                </a:solidFill>
                <a:latin typeface="Calibri"/>
              </a:rPr>
              <a:t> ·</a:t>
            </a:r>
            <a:r>
              <a:rPr lang="en-US" sz="2400" b="1">
                <a:solidFill>
                  <a:srgbClr val="D0682D"/>
                </a:solidFill>
                <a:latin typeface="Calibri"/>
              </a:rPr>
              <a:t> Deposition technique</a:t>
            </a:r>
            <a:endParaRPr sz="2400" b="1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103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8BD2BE-D444-A846-A566-AC080A3B4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AF67BE-9132-ADA5-DCBD-990925F9F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36" y="981256"/>
            <a:ext cx="10972800" cy="1310979"/>
          </a:xfrm>
        </p:spPr>
        <p:txBody>
          <a:bodyPr/>
          <a:lstStyle/>
          <a:p>
            <a:r>
              <a:rPr lang="en-US" sz="4000">
                <a:solidFill>
                  <a:schemeClr val="accent2"/>
                </a:solidFill>
              </a:rPr>
              <a:t>Aqueous Cr(III) electrodeposition: a two-step reduction dominated by hydrogen evolution</a:t>
            </a:r>
            <a:br>
              <a:rPr lang="en-US" sz="4000">
                <a:solidFill>
                  <a:schemeClr val="accent2"/>
                </a:solidFill>
              </a:rPr>
            </a:br>
            <a:endParaRPr lang="en-US" sz="4000">
              <a:solidFill>
                <a:schemeClr val="accent2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DB4E948F-207F-8437-FAC4-74F6EE0DB1BC}"/>
              </a:ext>
            </a:extLst>
          </p:cNvPr>
          <p:cNvSpPr/>
          <p:nvPr/>
        </p:nvSpPr>
        <p:spPr>
          <a:xfrm>
            <a:off x="3200398" y="170671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i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Cu²⁺ is easy to reduce; Cr³⁺ is not — and everything below it competes with water</a:t>
            </a:r>
            <a:endParaRPr lang="en-US" sz="2000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8EDBC58E-85FE-4A83-F01A-009D69842ADA}"/>
              </a:ext>
            </a:extLst>
          </p:cNvPr>
          <p:cNvSpPr/>
          <p:nvPr/>
        </p:nvSpPr>
        <p:spPr>
          <a:xfrm>
            <a:off x="9473878" y="238751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reduction potentials</a:t>
            </a:r>
            <a:endParaRPr lang="en-US" sz="2000"/>
          </a:p>
        </p:txBody>
      </p:sp>
      <p:graphicFrame>
        <p:nvGraphicFramePr>
          <p:cNvPr id="16" name="Table 0">
            <a:extLst>
              <a:ext uri="{FF2B5EF4-FFF2-40B4-BE49-F238E27FC236}">
                <a16:creationId xmlns:a16="http://schemas.microsoft.com/office/drawing/2014/main" id="{2384809C-9BD3-2495-84EA-2A41A15DBB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033880"/>
              </p:ext>
            </p:extLst>
          </p:nvPr>
        </p:nvGraphicFramePr>
        <p:xfrm>
          <a:off x="10193871" y="2788861"/>
          <a:ext cx="3800427" cy="3200400"/>
        </p:xfrm>
        <a:graphic>
          <a:graphicData uri="http://schemas.openxmlformats.org/drawingml/2006/table">
            <a:tbl>
              <a:tblPr/>
              <a:tblGrid>
                <a:gridCol w="2651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8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Species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6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E° [V]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Cu²⁺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>
                          <a:solidFill>
                            <a:srgbClr val="37415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+0.34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Cr³⁺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b="1">
                          <a:solidFill>
                            <a:srgbClr val="B84A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–0.74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Ti⁴⁺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–1.63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UO₂²⁺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–1.44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Th⁴⁺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–1.90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i="1">
                          <a:solidFill>
                            <a:srgbClr val="B84A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H⁺ / H₂ (competing)</a:t>
                      </a:r>
                      <a:endParaRPr lang="en-US" sz="2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400" i="1" dirty="0">
                          <a:solidFill>
                            <a:srgbClr val="B84A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0.00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" name="Text 4">
            <a:extLst>
              <a:ext uri="{FF2B5EF4-FFF2-40B4-BE49-F238E27FC236}">
                <a16:creationId xmlns:a16="http://schemas.microsoft.com/office/drawing/2014/main" id="{B6AE3B06-CC53-E294-EDEE-3403D1F48AEE}"/>
              </a:ext>
            </a:extLst>
          </p:cNvPr>
          <p:cNvSpPr/>
          <p:nvPr/>
        </p:nvSpPr>
        <p:spPr>
          <a:xfrm>
            <a:off x="1449732" y="2260250"/>
            <a:ext cx="7833166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01"/>
              </a:spcAft>
            </a:pPr>
            <a:r>
              <a:rPr lang="en-US" sz="2000" b="1">
                <a:solidFill>
                  <a:srgbClr val="D06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Two-step reduction of Cr(III)</a:t>
            </a:r>
            <a:endParaRPr lang="en-US" sz="2000"/>
          </a:p>
          <a:p>
            <a:pPr>
              <a:spcAft>
                <a:spcPts val="301"/>
              </a:spcAft>
            </a:pPr>
            <a:r>
              <a:rPr lang="en-US" sz="20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Cr³⁺  + e⁻ → Cr²⁺        (slow, kinetically hindered)</a:t>
            </a:r>
            <a:endParaRPr lang="en-US" sz="2000"/>
          </a:p>
          <a:p>
            <a:pPr>
              <a:spcAft>
                <a:spcPts val="301"/>
              </a:spcAft>
            </a:pPr>
            <a:r>
              <a:rPr lang="en-US" sz="20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Cr²⁺  + 2e⁻ → Cr⁰       (adsorbed intermediate)</a:t>
            </a:r>
            <a:endParaRPr lang="en-US" sz="2000"/>
          </a:p>
          <a:p>
            <a:pPr>
              <a:spcAft>
                <a:spcPts val="301"/>
              </a:spcAft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000"/>
          </a:p>
          <a:p>
            <a:pPr>
              <a:spcAft>
                <a:spcPts val="301"/>
              </a:spcAft>
            </a:pPr>
            <a:r>
              <a:rPr lang="en-US" sz="200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Aqueous Cr(III) exists as strongly-bound aqua/complex ions:</a:t>
            </a:r>
            <a:endParaRPr lang="en-US" sz="2000"/>
          </a:p>
          <a:p>
            <a:pPr>
              <a:spcAft>
                <a:spcPts val="301"/>
              </a:spcAft>
            </a:pPr>
            <a:r>
              <a:rPr lang="en-US" sz="2000" i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[Cr(H₂O)₆]³⁺       [Cr(H₂O)₆₋ₓ Lₓ]⁽³⁻ˣ⁾⁺   (L = organic ligand)</a:t>
            </a:r>
            <a:endParaRPr lang="en-US" sz="2000"/>
          </a:p>
          <a:p>
            <a:pPr>
              <a:spcAft>
                <a:spcPts val="301"/>
              </a:spcAft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000"/>
          </a:p>
          <a:p>
            <a:pPr>
              <a:spcAft>
                <a:spcPts val="301"/>
              </a:spcAft>
            </a:pPr>
            <a:r>
              <a:rPr lang="en-US" sz="2000">
                <a:solidFill>
                  <a:srgbClr val="B84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Thick, stable Cr layers usually require organic additives (complexing agents, buffers, wetting agents…)</a:t>
            </a:r>
            <a:endParaRPr lang="en-US" sz="2000"/>
          </a:p>
          <a:p>
            <a:pPr>
              <a:spcAft>
                <a:spcPts val="301"/>
              </a:spcAft>
            </a:pPr>
            <a:r>
              <a:rPr lang="en-US" sz="200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000"/>
          </a:p>
          <a:p>
            <a:pPr>
              <a:spcAft>
                <a:spcPts val="301"/>
              </a:spcAft>
            </a:pPr>
            <a:r>
              <a:rPr lang="en-US" sz="2000" b="1">
                <a:solidFill>
                  <a:srgbClr val="B84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direct conflict with high-purity requirements</a:t>
            </a:r>
            <a:endParaRPr lang="en-US" sz="2000"/>
          </a:p>
        </p:txBody>
      </p:sp>
      <p:pic>
        <p:nvPicPr>
          <p:cNvPr id="4" name="Picture 2" descr="What is an Electric Double Layer? – Gebbie Lab – UW–Madison">
            <a:extLst>
              <a:ext uri="{FF2B5EF4-FFF2-40B4-BE49-F238E27FC236}">
                <a16:creationId xmlns:a16="http://schemas.microsoft.com/office/drawing/2014/main" id="{2A113F45-4223-6853-8EE5-F6A1B00AC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314" y="5088760"/>
            <a:ext cx="2616978" cy="291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8FC80F-E897-B4C8-A404-7D1BC324095E}"/>
              </a:ext>
            </a:extLst>
          </p:cNvPr>
          <p:cNvSpPr txBox="1"/>
          <p:nvPr/>
        </p:nvSpPr>
        <p:spPr>
          <a:xfrm>
            <a:off x="2862141" y="151938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>
                <a:solidFill>
                  <a:srgbClr val="D0682D"/>
                </a:solidFill>
                <a:latin typeface="Calibri"/>
              </a:rPr>
              <a:t>The approach</a:t>
            </a:r>
            <a:r>
              <a:rPr sz="2400" b="1">
                <a:solidFill>
                  <a:srgbClr val="D0682D"/>
                </a:solidFill>
                <a:latin typeface="Calibri"/>
              </a:rPr>
              <a:t> ·</a:t>
            </a:r>
            <a:r>
              <a:rPr lang="en-US" sz="2400" b="1">
                <a:solidFill>
                  <a:srgbClr val="D0682D"/>
                </a:solidFill>
                <a:latin typeface="Calibri"/>
              </a:rPr>
              <a:t> Aqueous deposition</a:t>
            </a:r>
            <a:endParaRPr sz="2400" b="1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35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4DD83B-8F29-3CBF-45A3-E3EBB6C69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9" y="7772400"/>
            <a:ext cx="453222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7A4BB3-E848-5A44-82DF-322201952CD8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3EB96711-6627-D141-990C-D4B587E8A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10972800" cy="1310979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Initial Aqueous Cu-Cr depositions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291EAB5-590B-88B6-775C-E61A7BC71147}"/>
              </a:ext>
            </a:extLst>
          </p:cNvPr>
          <p:cNvGrpSpPr/>
          <p:nvPr/>
        </p:nvGrpSpPr>
        <p:grpSpPr>
          <a:xfrm>
            <a:off x="1077617" y="1813560"/>
            <a:ext cx="3839178" cy="6187440"/>
            <a:chOff x="7046106" y="1878029"/>
            <a:chExt cx="3839177" cy="618744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FEC02D8-918F-16FF-3EC1-1705A9ABB8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6" y="1878029"/>
              <a:ext cx="3839176" cy="3017520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EE0B811-33A6-36A3-C100-33D09997B0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7" y="1878029"/>
              <a:ext cx="119662" cy="3017520"/>
            </a:xfrm>
            <a:prstGeom prst="rect">
              <a:avLst/>
            </a:prstGeom>
            <a:solidFill>
              <a:srgbClr val="D068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15312EE-FD8F-E7C6-0AE7-2F25538C0D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7" y="5047949"/>
              <a:ext cx="3839176" cy="3017520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27453A5-0740-11AA-85BA-2DCE4CFD0C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8" y="5047949"/>
              <a:ext cx="119662" cy="3017520"/>
            </a:xfrm>
            <a:prstGeom prst="rect">
              <a:avLst/>
            </a:prstGeom>
            <a:solidFill>
              <a:srgbClr val="D068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2ED43CC3-CB2B-AC6A-ED3F-DF207565E8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97" t="19834" r="15729" b="16021"/>
          <a:stretch>
            <a:fillRect/>
          </a:stretch>
        </p:blipFill>
        <p:spPr>
          <a:xfrm>
            <a:off x="1366012" y="2004165"/>
            <a:ext cx="3287438" cy="155949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399B2B4-D081-2CB6-8A5B-9DDE16BEBA71}"/>
              </a:ext>
            </a:extLst>
          </p:cNvPr>
          <p:cNvSpPr txBox="1"/>
          <p:nvPr/>
        </p:nvSpPr>
        <p:spPr>
          <a:xfrm>
            <a:off x="1366012" y="3683805"/>
            <a:ext cx="3287438" cy="5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5"/>
              <a:t>Cu-Cr on Cu from sulfate bath – no additives – Cu anode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62228E8-2278-94C1-CCF9-FA307320EB9E}"/>
              </a:ext>
            </a:extLst>
          </p:cNvPr>
          <p:cNvGrpSpPr/>
          <p:nvPr/>
        </p:nvGrpSpPr>
        <p:grpSpPr>
          <a:xfrm>
            <a:off x="5390921" y="1813560"/>
            <a:ext cx="3839178" cy="6187440"/>
            <a:chOff x="7046106" y="1878029"/>
            <a:chExt cx="3839177" cy="618744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3BA962-2567-7760-92FB-38C7D110A5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6" y="1878029"/>
              <a:ext cx="3839176" cy="3017520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7A65FFA-FC6F-A8A8-A0C7-4A34E9448D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7" y="1878029"/>
              <a:ext cx="119662" cy="3017520"/>
            </a:xfrm>
            <a:prstGeom prst="rect">
              <a:avLst/>
            </a:prstGeom>
            <a:solidFill>
              <a:srgbClr val="D068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508767C-DBF5-6AFD-D838-C47FC40074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7" y="5047949"/>
              <a:ext cx="3839176" cy="3017520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F4FAE86-C49A-AA53-C578-4E83EBC4CB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8" y="5047949"/>
              <a:ext cx="119662" cy="3017520"/>
            </a:xfrm>
            <a:prstGeom prst="rect">
              <a:avLst/>
            </a:prstGeom>
            <a:solidFill>
              <a:srgbClr val="D068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2BBC7937-26B9-A6C3-620A-FDD440C2EA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385" r="38090" b="16206"/>
          <a:stretch>
            <a:fillRect/>
          </a:stretch>
        </p:blipFill>
        <p:spPr>
          <a:xfrm>
            <a:off x="5642290" y="2004168"/>
            <a:ext cx="3336438" cy="155949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CC81C48-2968-2CDF-3664-2F911775034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8135" b="46511"/>
          <a:stretch>
            <a:fillRect/>
          </a:stretch>
        </p:blipFill>
        <p:spPr>
          <a:xfrm rot="16200000">
            <a:off x="6543291" y="4241720"/>
            <a:ext cx="1559491" cy="3336438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8FC13AF5-616E-84AB-AF7B-4C821E3352EF}"/>
              </a:ext>
            </a:extLst>
          </p:cNvPr>
          <p:cNvSpPr txBox="1"/>
          <p:nvPr/>
        </p:nvSpPr>
        <p:spPr>
          <a:xfrm>
            <a:off x="5642287" y="3669669"/>
            <a:ext cx="3287438" cy="5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5"/>
              <a:t>Cu-Cr on Cu from sulfate bath – with additives – Cu anode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18B26DC-2DB7-8E19-54EC-BD05E7373E55}"/>
              </a:ext>
            </a:extLst>
          </p:cNvPr>
          <p:cNvSpPr txBox="1"/>
          <p:nvPr/>
        </p:nvSpPr>
        <p:spPr>
          <a:xfrm>
            <a:off x="5642291" y="6869141"/>
            <a:ext cx="3287438" cy="5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5"/>
              <a:t>Cu-Cr on SS from sulfate bath – no additives – Cu anode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3C376C-8EEF-768E-6AB1-F3BD0D95B6A0}"/>
              </a:ext>
            </a:extLst>
          </p:cNvPr>
          <p:cNvSpPr txBox="1"/>
          <p:nvPr/>
        </p:nvSpPr>
        <p:spPr>
          <a:xfrm>
            <a:off x="9361806" y="1801783"/>
            <a:ext cx="49299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tx2"/>
                </a:solidFill>
              </a:rPr>
              <a:t>“Black” Metal is the First Step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800"/>
              <a:t>First test depositions resulted in black metal on both Cu and SS substrates.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800"/>
              <a:t>Subsequent tests show dark, coppery-red deposits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810740B-2E0F-4149-60E2-1E3EF5542702}"/>
              </a:ext>
            </a:extLst>
          </p:cNvPr>
          <p:cNvGrpSpPr/>
          <p:nvPr/>
        </p:nvGrpSpPr>
        <p:grpSpPr>
          <a:xfrm>
            <a:off x="9730543" y="4983480"/>
            <a:ext cx="3839176" cy="3017520"/>
            <a:chOff x="7046107" y="5047949"/>
            <a:chExt cx="3839176" cy="301752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AAF3E72-F887-0F43-62F2-24A7AF27EE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7" y="5047949"/>
              <a:ext cx="3839176" cy="3017520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E55B92-257A-D3BB-7261-4A4CE59DF5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46108" y="5047949"/>
              <a:ext cx="119662" cy="3017520"/>
            </a:xfrm>
            <a:prstGeom prst="rect">
              <a:avLst/>
            </a:prstGeom>
            <a:solidFill>
              <a:srgbClr val="D068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5"/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7A05541F-99C2-114B-0B46-BF3F17B4AE2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6238"/>
          <a:stretch>
            <a:fillRect/>
          </a:stretch>
        </p:blipFill>
        <p:spPr>
          <a:xfrm>
            <a:off x="10042647" y="5130195"/>
            <a:ext cx="3336438" cy="155858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D551FD1-3B53-D766-461A-2AFCF44C5DBD}"/>
              </a:ext>
            </a:extLst>
          </p:cNvPr>
          <p:cNvSpPr txBox="1"/>
          <p:nvPr/>
        </p:nvSpPr>
        <p:spPr>
          <a:xfrm>
            <a:off x="9918252" y="6869141"/>
            <a:ext cx="3287438" cy="5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5"/>
              <a:t>Cu-Cr on SS from sulfate bath – pH adjusted – Cu anode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0A3592-9388-CECF-BE08-EADDDA2355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8022"/>
          <a:stretch>
            <a:fillRect/>
          </a:stretch>
        </p:blipFill>
        <p:spPr>
          <a:xfrm rot="16200000">
            <a:off x="2212995" y="4248331"/>
            <a:ext cx="1556995" cy="33239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CDA659-F606-1704-F4D4-8EA67143CCAB}"/>
              </a:ext>
            </a:extLst>
          </p:cNvPr>
          <p:cNvSpPr txBox="1"/>
          <p:nvPr/>
        </p:nvSpPr>
        <p:spPr>
          <a:xfrm>
            <a:off x="1366012" y="6800128"/>
            <a:ext cx="3287438" cy="52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5"/>
              <a:t>Cu-Cr on SS from sulfate bath – no additives – Cu anode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6CCDED-9ABC-6E8C-E59A-6F41BC9CC793}"/>
              </a:ext>
            </a:extLst>
          </p:cNvPr>
          <p:cNvSpPr txBox="1"/>
          <p:nvPr/>
        </p:nvSpPr>
        <p:spPr>
          <a:xfrm>
            <a:off x="2946811" y="343004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>
                <a:solidFill>
                  <a:srgbClr val="D0682D"/>
                </a:solidFill>
                <a:latin typeface="Calibri"/>
              </a:rPr>
              <a:t>Aqueous Tests</a:t>
            </a:r>
            <a:endParaRPr sz="2400" b="1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644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C4F09F-E88C-2474-80C9-1F17831AA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BFAD66-058C-CEBB-60A3-0B91D94AF6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769"/>
          <a:stretch>
            <a:fillRect/>
          </a:stretch>
        </p:blipFill>
        <p:spPr>
          <a:xfrm>
            <a:off x="2657325" y="2597489"/>
            <a:ext cx="3460275" cy="17652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69F586C-3670-7A6F-61E5-3529F30E4223}"/>
              </a:ext>
            </a:extLst>
          </p:cNvPr>
          <p:cNvGrpSpPr/>
          <p:nvPr/>
        </p:nvGrpSpPr>
        <p:grpSpPr>
          <a:xfrm>
            <a:off x="240135" y="4906559"/>
            <a:ext cx="3914070" cy="3044278"/>
            <a:chOff x="3353166" y="4360039"/>
            <a:chExt cx="3193472" cy="248381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1490E02-762B-39D5-B12C-DAAA5B8C3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53166" y="4360039"/>
              <a:ext cx="3193472" cy="248381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31753A-2B53-3082-854B-3873EA769FF2}"/>
                </a:ext>
              </a:extLst>
            </p:cNvPr>
            <p:cNvSpPr txBox="1"/>
            <p:nvPr/>
          </p:nvSpPr>
          <p:spPr>
            <a:xfrm>
              <a:off x="3541486" y="4542971"/>
              <a:ext cx="1161143" cy="376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500x</a:t>
              </a: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EC737AF-9F56-BF83-49D8-8BE78A4D1A43}"/>
              </a:ext>
            </a:extLst>
          </p:cNvPr>
          <p:cNvCxnSpPr>
            <a:cxnSpLocks/>
          </p:cNvCxnSpPr>
          <p:nvPr/>
        </p:nvCxnSpPr>
        <p:spPr>
          <a:xfrm flipH="1">
            <a:off x="2804351" y="3856464"/>
            <a:ext cx="1417157" cy="1250214"/>
          </a:xfrm>
          <a:prstGeom prst="straightConnector1">
            <a:avLst/>
          </a:prstGeom>
          <a:ln w="3492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C0D8E25-9CB9-66E5-E8BE-694A5F1C9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104" y="4691897"/>
            <a:ext cx="3853235" cy="28734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AAC500-0934-F975-0D8E-33D5B59E75FB}"/>
              </a:ext>
            </a:extLst>
          </p:cNvPr>
          <p:cNvSpPr txBox="1"/>
          <p:nvPr/>
        </p:nvSpPr>
        <p:spPr>
          <a:xfrm>
            <a:off x="4456695" y="5089495"/>
            <a:ext cx="1161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500x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092EDF0-97F1-1EF2-8D14-0E18EA836DD4}"/>
              </a:ext>
            </a:extLst>
          </p:cNvPr>
          <p:cNvCxnSpPr>
            <a:cxnSpLocks/>
          </p:cNvCxnSpPr>
          <p:nvPr/>
        </p:nvCxnSpPr>
        <p:spPr>
          <a:xfrm>
            <a:off x="4603631" y="4079024"/>
            <a:ext cx="766270" cy="1027654"/>
          </a:xfrm>
          <a:prstGeom prst="straightConnector1">
            <a:avLst/>
          </a:prstGeom>
          <a:ln w="3492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79A29F29-D458-9078-CC73-8AF7F29A3E75}"/>
              </a:ext>
            </a:extLst>
          </p:cNvPr>
          <p:cNvGrpSpPr/>
          <p:nvPr/>
        </p:nvGrpSpPr>
        <p:grpSpPr>
          <a:xfrm>
            <a:off x="8004828" y="2043723"/>
            <a:ext cx="5404347" cy="5738086"/>
            <a:chOff x="6044641" y="1390902"/>
            <a:chExt cx="5404346" cy="57380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A3AAB97-44B4-ADC5-20AD-C441465B7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82756" y="1390902"/>
              <a:ext cx="3166231" cy="201148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6E059D2-C109-8E85-96D9-EFB461A38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44641" y="4255587"/>
              <a:ext cx="3477015" cy="2873401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1EC4A77-6CE2-E724-5936-4C1E0D62B169}"/>
                </a:ext>
              </a:extLst>
            </p:cNvPr>
            <p:cNvCxnSpPr/>
            <p:nvPr/>
          </p:nvCxnSpPr>
          <p:spPr>
            <a:xfrm flipV="1">
              <a:off x="6957848" y="2827283"/>
              <a:ext cx="2932386" cy="1418896"/>
            </a:xfrm>
            <a:prstGeom prst="straightConnector1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050E0C6-79E5-C759-892A-427B6AD87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8081" y="4509187"/>
            <a:ext cx="3426667" cy="2831792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0F5EB50-BAEB-6CBF-A4CC-FF117F6B42FA}"/>
              </a:ext>
            </a:extLst>
          </p:cNvPr>
          <p:cNvCxnSpPr>
            <a:cxnSpLocks/>
          </p:cNvCxnSpPr>
          <p:nvPr/>
        </p:nvCxnSpPr>
        <p:spPr>
          <a:xfrm flipH="1" flipV="1">
            <a:off x="12488658" y="3745555"/>
            <a:ext cx="232120" cy="1266496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itle 2">
            <a:extLst>
              <a:ext uri="{FF2B5EF4-FFF2-40B4-BE49-F238E27FC236}">
                <a16:creationId xmlns:a16="http://schemas.microsoft.com/office/drawing/2014/main" id="{873D7619-58C7-539F-BD07-D5426D9669F6}"/>
              </a:ext>
            </a:extLst>
          </p:cNvPr>
          <p:cNvSpPr txBox="1">
            <a:spLocks/>
          </p:cNvSpPr>
          <p:nvPr/>
        </p:nvSpPr>
        <p:spPr>
          <a:xfrm>
            <a:off x="2804346" y="939528"/>
            <a:ext cx="10972800" cy="1310979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28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accent2"/>
                </a:solidFill>
              </a:rPr>
              <a:t>Darker Cr rich regions are visible throughout Cu deposition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E032454-F67F-88CC-D651-98D735AC2C49}"/>
              </a:ext>
            </a:extLst>
          </p:cNvPr>
          <p:cNvSpPr txBox="1"/>
          <p:nvPr/>
        </p:nvSpPr>
        <p:spPr>
          <a:xfrm>
            <a:off x="8422581" y="4909815"/>
            <a:ext cx="1423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500x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D9E98D-6C90-FE1C-E87B-EEDC58BB7D50}"/>
              </a:ext>
            </a:extLst>
          </p:cNvPr>
          <p:cNvSpPr txBox="1"/>
          <p:nvPr/>
        </p:nvSpPr>
        <p:spPr>
          <a:xfrm>
            <a:off x="11085027" y="4620639"/>
            <a:ext cx="1423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500x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80C99D-D938-57A2-2F24-6A1A26F90359}"/>
              </a:ext>
            </a:extLst>
          </p:cNvPr>
          <p:cNvSpPr txBox="1"/>
          <p:nvPr/>
        </p:nvSpPr>
        <p:spPr>
          <a:xfrm>
            <a:off x="2946811" y="343004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>
                <a:solidFill>
                  <a:srgbClr val="D0682D"/>
                </a:solidFill>
                <a:latin typeface="Calibri"/>
              </a:rPr>
              <a:t>Aqueous Tests</a:t>
            </a:r>
            <a:endParaRPr sz="2400" b="1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228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E63BB4-C9B7-9B7A-8182-75CBEB912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08A6A4-E48D-7EE7-23ED-AD05B042B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16392"/>
            <a:ext cx="11277598" cy="1310979"/>
          </a:xfrm>
        </p:spPr>
        <p:txBody>
          <a:bodyPr/>
          <a:lstStyle/>
          <a:p>
            <a:r>
              <a:rPr lang="en-US" sz="4000" dirty="0">
                <a:solidFill>
                  <a:schemeClr val="accent2"/>
                </a:solidFill>
              </a:rPr>
              <a:t>Early Tests Demonstrate Cu-Cr Co-Deposition</a:t>
            </a:r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41DDBCB3-D494-AB07-2A0D-3B0B15970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889500"/>
              </p:ext>
            </p:extLst>
          </p:nvPr>
        </p:nvGraphicFramePr>
        <p:xfrm>
          <a:off x="10160000" y="4124400"/>
          <a:ext cx="4013200" cy="3648006"/>
        </p:xfrm>
        <a:graphic>
          <a:graphicData uri="http://schemas.openxmlformats.org/drawingml/2006/table">
            <a:tbl>
              <a:tblPr/>
              <a:tblGrid>
                <a:gridCol w="228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3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Test ID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6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b="1" u="none" strike="noStrike">
                          <a:solidFill>
                            <a:schemeClr val="bg1"/>
                          </a:solidFill>
                          <a:effectLst/>
                        </a:rPr>
                        <a:t>Cr wt%</a:t>
                      </a:r>
                      <a:endParaRPr lang="en-US" sz="2400" b="1" i="0" u="none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5F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3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10v2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2.37%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125610"/>
                  </a:ext>
                </a:extLst>
              </a:tr>
              <a:tr h="4053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r1s10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5.57%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6949369"/>
                  </a:ext>
                </a:extLst>
              </a:tr>
              <a:tr h="4053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r5s6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0.53%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325155"/>
                  </a:ext>
                </a:extLst>
              </a:tr>
              <a:tr h="4053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r6s3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3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r7s2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0.66%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3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r8s12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1.71%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3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r11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2.36%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3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r12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50.40%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1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Text 4">
            <a:extLst>
              <a:ext uri="{FF2B5EF4-FFF2-40B4-BE49-F238E27FC236}">
                <a16:creationId xmlns:a16="http://schemas.microsoft.com/office/drawing/2014/main" id="{5F192915-2EF0-5397-0B52-8B02F16D0282}"/>
              </a:ext>
            </a:extLst>
          </p:cNvPr>
          <p:cNvSpPr/>
          <p:nvPr/>
        </p:nvSpPr>
        <p:spPr>
          <a:xfrm>
            <a:off x="1449732" y="2260251"/>
            <a:ext cx="7372539" cy="551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301"/>
              </a:spcAft>
            </a:pPr>
            <a:r>
              <a:rPr lang="en-US" sz="2000" b="1" dirty="0">
                <a:solidFill>
                  <a:srgbClr val="D06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Aqueous Cr(III) reduction in CrCl3 bath</a:t>
            </a:r>
            <a:endParaRPr lang="en-US" sz="2000" dirty="0"/>
          </a:p>
          <a:p>
            <a:pPr>
              <a:spcAft>
                <a:spcPts val="301"/>
              </a:spcAft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testing with CrCl3 appeared to be more promising than the more common sulfate bath.</a:t>
            </a:r>
          </a:p>
          <a:p>
            <a:pPr>
              <a:spcAft>
                <a:spcPts val="301"/>
              </a:spcAft>
            </a:pPr>
            <a:endParaRPr lang="en-US" sz="2000" dirty="0">
              <a:solidFill>
                <a:srgbClr val="00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Aft>
                <a:spcPts val="301"/>
              </a:spcAft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Additives included the following:</a:t>
            </a:r>
          </a:p>
          <a:p>
            <a:pPr marL="342891" indent="-342891">
              <a:spcAft>
                <a:spcPts val="301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 </a:t>
            </a:r>
            <a:r>
              <a:rPr lang="en-US" sz="20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formate</a:t>
            </a:r>
            <a:endParaRPr lang="en-US" sz="2000" dirty="0">
              <a:solidFill>
                <a:srgbClr val="00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891" indent="-342891">
              <a:spcAft>
                <a:spcPts val="301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Boric Acid</a:t>
            </a:r>
          </a:p>
          <a:p>
            <a:pPr marL="342891" indent="-342891">
              <a:spcAft>
                <a:spcPts val="301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lithium chloride</a:t>
            </a:r>
          </a:p>
          <a:p>
            <a:pPr marL="342891" indent="-342891">
              <a:spcAft>
                <a:spcPts val="301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Polyethylene glycol</a:t>
            </a:r>
            <a:endParaRPr lang="en-US" sz="20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891" indent="-342891">
              <a:spcAft>
                <a:spcPts val="301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 dodecyl sulfate</a:t>
            </a:r>
          </a:p>
          <a:p>
            <a:pPr marL="342891" indent="-342891">
              <a:spcAft>
                <a:spcPts val="301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Oxalic acid</a:t>
            </a:r>
          </a:p>
          <a:p>
            <a:pPr marL="342891" indent="-342891">
              <a:spcAft>
                <a:spcPts val="301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Tri-sodium citrate</a:t>
            </a:r>
            <a:endParaRPr lang="en-US" sz="2000" dirty="0"/>
          </a:p>
          <a:p>
            <a:pPr>
              <a:spcAft>
                <a:spcPts val="301"/>
              </a:spcAft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000" dirty="0"/>
          </a:p>
          <a:p>
            <a:pPr>
              <a:spcAft>
                <a:spcPts val="301"/>
              </a:spcAft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CrCl3 baths demonstrate promising Cr deposition alongside Cu.</a:t>
            </a:r>
          </a:p>
          <a:p>
            <a:pPr>
              <a:spcAft>
                <a:spcPts val="301"/>
              </a:spcAft>
            </a:pPr>
            <a:endParaRPr lang="en-US" sz="2000" dirty="0"/>
          </a:p>
          <a:p>
            <a:pPr>
              <a:spcAft>
                <a:spcPts val="301"/>
              </a:spcAft>
            </a:pPr>
            <a:r>
              <a:rPr lang="en-US" sz="2000" b="1" dirty="0">
                <a:solidFill>
                  <a:srgbClr val="B84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Hydrogen evolution reactions hinder the deposition of high-quality Cu-Cr deposits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439A53-3D78-88B6-8DEE-ECCBEC03DB35}"/>
              </a:ext>
            </a:extLst>
          </p:cNvPr>
          <p:cNvSpPr txBox="1"/>
          <p:nvPr/>
        </p:nvSpPr>
        <p:spPr>
          <a:xfrm>
            <a:off x="10504826" y="3705097"/>
            <a:ext cx="3902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XRF of </a:t>
            </a:r>
            <a:r>
              <a:rPr lang="en-US" sz="24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Aqueous</a:t>
            </a:r>
            <a:r>
              <a:rPr lang="en-US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Cu-Cr Deposition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685EAB-002C-B9AE-7FA2-3585E8988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067" y="3090492"/>
            <a:ext cx="3065245" cy="29283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FCDC11-DE65-D06B-A6E0-23039CBF5BC1}"/>
              </a:ext>
            </a:extLst>
          </p:cNvPr>
          <p:cNvSpPr txBox="1"/>
          <p:nvPr/>
        </p:nvSpPr>
        <p:spPr>
          <a:xfrm>
            <a:off x="2895600" y="372591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 dirty="0">
                <a:solidFill>
                  <a:srgbClr val="D0682D"/>
                </a:solidFill>
                <a:latin typeface="Calibri"/>
              </a:rPr>
              <a:t>Aqueous Tests: Shift to chloride bath</a:t>
            </a:r>
            <a:endParaRPr sz="2400" b="1" dirty="0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19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45644-A4B8-C9C5-5AA8-78BA51491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FC90056A-8625-C788-3C02-70C7E2DF9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203" y="795863"/>
            <a:ext cx="10972800" cy="1057995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High overpotential causes porous, low-quality Cu deposits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32C52F-2929-F993-6E5E-CF293F7BE3F9}"/>
              </a:ext>
            </a:extLst>
          </p:cNvPr>
          <p:cNvSpPr txBox="1"/>
          <p:nvPr/>
        </p:nvSpPr>
        <p:spPr>
          <a:xfrm>
            <a:off x="3297435" y="2243468"/>
            <a:ext cx="296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“Clean” Surface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49731D-2AAF-1C70-BE29-80210E50950F}"/>
              </a:ext>
            </a:extLst>
          </p:cNvPr>
          <p:cNvSpPr txBox="1"/>
          <p:nvPr/>
        </p:nvSpPr>
        <p:spPr>
          <a:xfrm>
            <a:off x="9975742" y="2223764"/>
            <a:ext cx="2962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</a:rPr>
              <a:t>“Reacted” Surface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026DE82-3234-B080-434D-26F40416342F}"/>
              </a:ext>
            </a:extLst>
          </p:cNvPr>
          <p:cNvGrpSpPr/>
          <p:nvPr/>
        </p:nvGrpSpPr>
        <p:grpSpPr>
          <a:xfrm>
            <a:off x="961342" y="2816260"/>
            <a:ext cx="13642042" cy="5230629"/>
            <a:chOff x="947694" y="2352795"/>
            <a:chExt cx="12952006" cy="496605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3742137-D639-DE07-7E21-D874E9E70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7694" y="2352795"/>
              <a:ext cx="6453352" cy="496605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CFA90DF-3F86-4285-16EE-A34ED9700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6348" y="2352795"/>
              <a:ext cx="6453352" cy="4966056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AD93E4A-3878-CC5C-57ED-A72963A087AF}"/>
              </a:ext>
            </a:extLst>
          </p:cNvPr>
          <p:cNvSpPr txBox="1"/>
          <p:nvPr/>
        </p:nvSpPr>
        <p:spPr>
          <a:xfrm>
            <a:off x="2946811" y="343004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 dirty="0">
                <a:solidFill>
                  <a:srgbClr val="D0682D"/>
                </a:solidFill>
                <a:latin typeface="Calibri"/>
              </a:rPr>
              <a:t>Aqueous Tests – SEM analysis </a:t>
            </a:r>
            <a:endParaRPr sz="2400" b="1" dirty="0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198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54D33-82F6-C434-6796-345646A7E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37021-FF23-0DDC-4258-C622AFFF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ADB8C95A-C2D4-F357-7146-751F8A826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6614" y="1334359"/>
            <a:ext cx="5577925" cy="1011957"/>
          </a:xfrm>
        </p:spPr>
        <p:txBody>
          <a:bodyPr/>
          <a:lstStyle/>
          <a:p>
            <a:r>
              <a:rPr lang="en-US" sz="4000" i="1">
                <a:solidFill>
                  <a:schemeClr val="accent2"/>
                </a:solidFill>
              </a:rPr>
              <a:t>20kV</a:t>
            </a:r>
            <a:r>
              <a:rPr lang="en-US" sz="4000">
                <a:solidFill>
                  <a:schemeClr val="accent2"/>
                </a:solidFill>
              </a:rPr>
              <a:t> EDS </a:t>
            </a:r>
            <a:r>
              <a:rPr lang="en-US" sz="4000" err="1">
                <a:solidFill>
                  <a:schemeClr val="accent2"/>
                </a:solidFill>
              </a:rPr>
              <a:t>Linescan</a:t>
            </a:r>
            <a:r>
              <a:rPr lang="en-US" sz="4000">
                <a:solidFill>
                  <a:schemeClr val="accent2"/>
                </a:solidFill>
              </a:rPr>
              <a:t>: HER causes Cr oxides/hydroxides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E3F64E-062B-F63D-636B-80FB149B50B4}"/>
              </a:ext>
            </a:extLst>
          </p:cNvPr>
          <p:cNvSpPr txBox="1"/>
          <p:nvPr/>
        </p:nvSpPr>
        <p:spPr>
          <a:xfrm>
            <a:off x="1557003" y="2399491"/>
            <a:ext cx="2962656" cy="308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5"/>
              <a:t>20250710-1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C90B14-4FD9-6AD0-553B-BE4844E4A7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75"/>
          <a:stretch>
            <a:fillRect/>
          </a:stretch>
        </p:blipFill>
        <p:spPr>
          <a:xfrm>
            <a:off x="1544791" y="2974380"/>
            <a:ext cx="6417685" cy="4987566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04ED8D0D-8FBA-757C-5A9B-66FE5E837DA3}"/>
              </a:ext>
            </a:extLst>
          </p:cNvPr>
          <p:cNvGrpSpPr/>
          <p:nvPr/>
        </p:nvGrpSpPr>
        <p:grpSpPr>
          <a:xfrm>
            <a:off x="8310907" y="310897"/>
            <a:ext cx="6136614" cy="7714546"/>
            <a:chOff x="7613464" y="152939"/>
            <a:chExt cx="6868484" cy="863460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663672B-4B02-C426-E24C-89B000C2B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13464" y="152939"/>
              <a:ext cx="6868484" cy="174331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CB90A46-B7B8-943F-1053-649C60177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13464" y="1901394"/>
              <a:ext cx="6868484" cy="174331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96E62FF-0D89-795D-1D98-3DC93B344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13464" y="3563959"/>
              <a:ext cx="6868484" cy="174331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85000D5-B248-59E5-8B92-852E38266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13464" y="5307277"/>
              <a:ext cx="6868484" cy="174331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0CEE549-FDE6-A649-DB32-D43AF3EAA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13464" y="7044223"/>
              <a:ext cx="6868484" cy="1743318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C4CFC3D-ED20-3189-3C17-894A1AFC57DD}"/>
              </a:ext>
            </a:extLst>
          </p:cNvPr>
          <p:cNvSpPr txBox="1"/>
          <p:nvPr/>
        </p:nvSpPr>
        <p:spPr>
          <a:xfrm>
            <a:off x="2862141" y="151938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 dirty="0">
                <a:solidFill>
                  <a:srgbClr val="D0682D"/>
                </a:solidFill>
                <a:latin typeface="Calibri"/>
              </a:rPr>
              <a:t>Aqueous Tests – EDS analysis</a:t>
            </a:r>
            <a:endParaRPr sz="2400" b="1" dirty="0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820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ES-molec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310" y="970871"/>
            <a:ext cx="4369077" cy="291982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00400" y="286175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>
                <a:solidFill>
                  <a:srgbClr val="D0682D"/>
                </a:solidFill>
                <a:latin typeface="Calibri"/>
              </a:rPr>
              <a:t>THE SHIFT · Deep eutectic solvents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0" y="640082"/>
            <a:ext cx="10972800" cy="52937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3200" b="1">
                <a:solidFill>
                  <a:srgbClr val="1F2937"/>
                </a:solidFill>
                <a:latin typeface="Calibri"/>
              </a:rPr>
              <a:t>Remove the water, remove the hydrogen problem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0" y="1481330"/>
            <a:ext cx="548640" cy="45720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10" name="TextBox 9"/>
          <p:cNvSpPr txBox="1"/>
          <p:nvPr/>
        </p:nvSpPr>
        <p:spPr>
          <a:xfrm>
            <a:off x="9276153" y="3564450"/>
            <a:ext cx="4966571" cy="65248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dirty="0" err="1">
                <a:solidFill>
                  <a:srgbClr val="55606B"/>
                </a:solidFill>
                <a:latin typeface="Calibri"/>
              </a:rPr>
              <a:t>ChCl:EG</a:t>
            </a:r>
            <a:r>
              <a:rPr sz="2000" dirty="0">
                <a:solidFill>
                  <a:srgbClr val="55606B"/>
                </a:solidFill>
                <a:latin typeface="Calibri"/>
              </a:rPr>
              <a:t> 1:2 — Cl⁻ hydrogen-bonded to choline and two ethylene glycols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00097" y="4287962"/>
            <a:ext cx="5192762" cy="2800984"/>
          </a:xfrm>
          <a:prstGeom prst="rect">
            <a:avLst/>
          </a:prstGeom>
          <a:solidFill>
            <a:srgbClr val="F6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12" name="Rectangle 11"/>
          <p:cNvSpPr/>
          <p:nvPr/>
        </p:nvSpPr>
        <p:spPr>
          <a:xfrm>
            <a:off x="8900097" y="4287966"/>
            <a:ext cx="115850" cy="2852653"/>
          </a:xfrm>
          <a:prstGeom prst="rect">
            <a:avLst/>
          </a:prstGeom>
          <a:solidFill>
            <a:srgbClr val="2C5F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 dirty="0"/>
          </a:p>
        </p:txBody>
      </p:sp>
      <p:sp>
        <p:nvSpPr>
          <p:cNvPr id="13" name="TextBox 12"/>
          <p:cNvSpPr txBox="1"/>
          <p:nvPr/>
        </p:nvSpPr>
        <p:spPr>
          <a:xfrm>
            <a:off x="9146857" y="4328945"/>
            <a:ext cx="4873946" cy="275562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b="1" dirty="0">
                <a:solidFill>
                  <a:srgbClr val="B84A1F"/>
                </a:solidFill>
                <a:latin typeface="Calibri"/>
              </a:rPr>
              <a:t>Aqueous Cr(III): H₂ evolves first → low efficiency, Cr(OH)₃, pitting</a:t>
            </a:r>
          </a:p>
          <a:p>
            <a:pPr>
              <a:spcBef>
                <a:spcPts val="800"/>
              </a:spcBef>
            </a:pPr>
            <a:r>
              <a:rPr sz="2000" dirty="0">
                <a:solidFill>
                  <a:srgbClr val="1F2937"/>
                </a:solidFill>
                <a:latin typeface="Calibri"/>
              </a:rPr>
              <a:t>No free water → no HER at the working potential</a:t>
            </a:r>
          </a:p>
          <a:p>
            <a:pPr>
              <a:spcBef>
                <a:spcPts val="600"/>
              </a:spcBef>
            </a:pPr>
            <a:r>
              <a:rPr sz="2000" dirty="0">
                <a:solidFill>
                  <a:srgbClr val="1F2937"/>
                </a:solidFill>
                <a:latin typeface="Calibri"/>
              </a:rPr>
              <a:t>Low viscosity, high conductivity DES: ~36 </a:t>
            </a:r>
            <a:r>
              <a:rPr sz="2000" dirty="0" err="1">
                <a:solidFill>
                  <a:srgbClr val="1F2937"/>
                </a:solidFill>
                <a:latin typeface="Calibri"/>
              </a:rPr>
              <a:t>cP</a:t>
            </a:r>
            <a:r>
              <a:rPr sz="2000" dirty="0">
                <a:solidFill>
                  <a:srgbClr val="1F2937"/>
                </a:solidFill>
                <a:latin typeface="Calibri"/>
              </a:rPr>
              <a:t>, ~7.6 mS/cm</a:t>
            </a:r>
          </a:p>
          <a:p>
            <a:pPr>
              <a:spcBef>
                <a:spcPts val="600"/>
              </a:spcBef>
            </a:pPr>
            <a:r>
              <a:rPr sz="2000" dirty="0">
                <a:solidFill>
                  <a:srgbClr val="1F2937"/>
                </a:solidFill>
                <a:latin typeface="Calibri"/>
              </a:rPr>
              <a:t>Dissolves CrCl₃ and </a:t>
            </a:r>
            <a:r>
              <a:rPr sz="2000" dirty="0" err="1">
                <a:solidFill>
                  <a:srgbClr val="1F2937"/>
                </a:solidFill>
                <a:latin typeface="Calibri"/>
              </a:rPr>
              <a:t>CuCl</a:t>
            </a:r>
            <a:r>
              <a:rPr sz="2000" dirty="0">
                <a:solidFill>
                  <a:srgbClr val="1F2937"/>
                </a:solidFill>
                <a:latin typeface="Calibri"/>
              </a:rPr>
              <a:t>₂ directly; crack-free Cr (Abbott 2004)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7794" y="7248515"/>
            <a:ext cx="12988248" cy="447936"/>
          </a:xfrm>
          <a:prstGeom prst="rect">
            <a:avLst/>
          </a:prstGeom>
          <a:solidFill>
            <a:srgbClr val="1B2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15" name="TextBox 14"/>
          <p:cNvSpPr txBox="1"/>
          <p:nvPr/>
        </p:nvSpPr>
        <p:spPr>
          <a:xfrm>
            <a:off x="1152395" y="7234192"/>
            <a:ext cx="10607040" cy="406265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lang="en-US" sz="2400" b="1" dirty="0">
                <a:solidFill>
                  <a:srgbClr val="FFFFFF"/>
                </a:solidFill>
                <a:latin typeface="Calibri"/>
              </a:rPr>
              <a:t>DES is a fluid made of a hydrogen bond donor and a hydrogen bond acceptor</a:t>
            </a:r>
            <a:endParaRPr sz="24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52395" y="7721726"/>
            <a:ext cx="10972800" cy="467820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400" dirty="0">
                <a:solidFill>
                  <a:srgbClr val="55606B"/>
                </a:solidFill>
                <a:latin typeface="Calibri"/>
              </a:rPr>
              <a:t>Refs: Smith, Abbott &amp; Ryder, Chem. Rev. 114, 11060 (2014); Abbott et al., Chem. Eur. J. 10, 3769 (2004); J. </a:t>
            </a:r>
            <a:r>
              <a:rPr sz="1400" dirty="0" err="1">
                <a:solidFill>
                  <a:srgbClr val="55606B"/>
                </a:solidFill>
                <a:latin typeface="Calibri"/>
              </a:rPr>
              <a:t>Electrochem</a:t>
            </a:r>
            <a:r>
              <a:rPr sz="1400" dirty="0">
                <a:solidFill>
                  <a:srgbClr val="55606B"/>
                </a:solidFill>
                <a:latin typeface="Calibri"/>
              </a:rPr>
              <a:t>. Sci. Technol. (2020) doi:10.33961/jecst.2020.01522.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D13CC0-C81F-416E-548F-F106A3E16647}"/>
              </a:ext>
            </a:extLst>
          </p:cNvPr>
          <p:cNvGrpSpPr/>
          <p:nvPr/>
        </p:nvGrpSpPr>
        <p:grpSpPr>
          <a:xfrm>
            <a:off x="1396364" y="1541379"/>
            <a:ext cx="7459470" cy="4627531"/>
            <a:chOff x="938784" y="-1738987"/>
            <a:chExt cx="13051536" cy="830601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6CAD2CC-A4C1-C69F-B966-D1F00CCA254E}"/>
                </a:ext>
              </a:extLst>
            </p:cNvPr>
            <p:cNvGrpSpPr/>
            <p:nvPr/>
          </p:nvGrpSpPr>
          <p:grpSpPr>
            <a:xfrm>
              <a:off x="938784" y="-1738987"/>
              <a:ext cx="13051536" cy="8306011"/>
              <a:chOff x="700193" y="8229601"/>
              <a:chExt cx="8568267" cy="5719321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B8830E8D-7B2F-2248-E303-B587D6138F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0193" y="8229601"/>
                <a:ext cx="8568267" cy="5719321"/>
              </a:xfrm>
              <a:prstGeom prst="rect">
                <a:avLst/>
              </a:prstGeom>
              <a:noFill/>
            </p:spPr>
          </p:pic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712BDFC-D9DA-D129-52E7-62154AE22E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8185" y="10583333"/>
                <a:ext cx="2228427" cy="0"/>
              </a:xfrm>
              <a:prstGeom prst="straightConnector1">
                <a:avLst/>
              </a:prstGeom>
              <a:ln w="41275" cap="flat" cmpd="sng" algn="ctr">
                <a:solidFill>
                  <a:schemeClr val="accent1"/>
                </a:solidFill>
                <a:prstDash val="solid"/>
                <a:round/>
                <a:headEnd type="arrow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D56B78B-B33D-36D1-1188-CB0982398D7B}"/>
                  </a:ext>
                </a:extLst>
              </p:cNvPr>
              <p:cNvSpPr txBox="1"/>
              <p:nvPr/>
            </p:nvSpPr>
            <p:spPr>
              <a:xfrm>
                <a:off x="5709112" y="9915126"/>
                <a:ext cx="1828758" cy="3813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5">
                    <a:solidFill>
                      <a:srgbClr val="C00000"/>
                    </a:solidFill>
                  </a:rPr>
                  <a:t>Aqueous Window</a:t>
                </a:r>
              </a:p>
            </p:txBody>
          </p:sp>
        </p:grp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98AB4FF-36AB-079C-D1B0-482059882993}"/>
                </a:ext>
              </a:extLst>
            </p:cNvPr>
            <p:cNvCxnSpPr/>
            <p:nvPr/>
          </p:nvCxnSpPr>
          <p:spPr>
            <a:xfrm flipV="1">
              <a:off x="9653943" y="2363800"/>
              <a:ext cx="0" cy="562525"/>
            </a:xfrm>
            <a:prstGeom prst="straightConnector1">
              <a:avLst/>
            </a:prstGeom>
            <a:ln w="381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55CECD9-CC04-A577-AB93-8821A9639B44}"/>
                </a:ext>
              </a:extLst>
            </p:cNvPr>
            <p:cNvSpPr txBox="1"/>
            <p:nvPr/>
          </p:nvSpPr>
          <p:spPr>
            <a:xfrm>
              <a:off x="9653944" y="2737269"/>
              <a:ext cx="3790635" cy="553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5" dirty="0">
                  <a:solidFill>
                    <a:schemeClr val="accent6"/>
                  </a:solidFill>
                </a:rPr>
                <a:t>Cu Deposition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ADA101E-FDFF-C873-20B5-DBA4E6CEF189}"/>
                </a:ext>
              </a:extLst>
            </p:cNvPr>
            <p:cNvCxnSpPr/>
            <p:nvPr/>
          </p:nvCxnSpPr>
          <p:spPr>
            <a:xfrm flipV="1">
              <a:off x="6003121" y="2363800"/>
              <a:ext cx="0" cy="562525"/>
            </a:xfrm>
            <a:prstGeom prst="straightConnector1">
              <a:avLst/>
            </a:prstGeom>
            <a:ln w="381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BA3CBF9-4CB7-1408-FEC4-429D20B80886}"/>
                </a:ext>
              </a:extLst>
            </p:cNvPr>
            <p:cNvSpPr txBox="1"/>
            <p:nvPr/>
          </p:nvSpPr>
          <p:spPr>
            <a:xfrm>
              <a:off x="4608652" y="2868312"/>
              <a:ext cx="3790635" cy="553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5" dirty="0">
                  <a:solidFill>
                    <a:schemeClr val="accent6"/>
                  </a:solidFill>
                </a:rPr>
                <a:t>Cr Deposition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152397" y="5948343"/>
            <a:ext cx="7619586" cy="1293687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000" b="1" dirty="0">
                <a:solidFill>
                  <a:srgbClr val="2C5F6F"/>
                </a:solidFill>
                <a:latin typeface="Calibri"/>
              </a:rPr>
              <a:t>Baseline Ethaline CV, 60 °C, sonicated, 50 mV/s. Stable window ≈ 3 V (−1.7 to +1.3 V) vs ≈ 1.2 V for water.</a:t>
            </a:r>
            <a:r>
              <a:rPr lang="en-US" sz="2000" b="1" dirty="0">
                <a:solidFill>
                  <a:srgbClr val="2C5F6F"/>
                </a:solidFill>
                <a:latin typeface="Calibri"/>
              </a:rPr>
              <a:t> Shown vs Ag/AgCl Reference</a:t>
            </a:r>
            <a:endParaRPr sz="2000" b="1" dirty="0">
              <a:solidFill>
                <a:srgbClr val="2C5F6F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r>
              <a:rPr sz="2000" dirty="0">
                <a:solidFill>
                  <a:srgbClr val="55606B"/>
                </a:solidFill>
                <a:latin typeface="Calibri"/>
              </a:rPr>
              <a:t>Cr and Cu reduction potentials both fall inside the window — no competing H₂ evolution.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A346C37F-1585-57EC-E162-8C70CCC7222C}"/>
              </a:ext>
            </a:extLst>
          </p:cNvPr>
          <p:cNvGrpSpPr/>
          <p:nvPr/>
        </p:nvGrpSpPr>
        <p:grpSpPr>
          <a:xfrm>
            <a:off x="10867896" y="1098354"/>
            <a:ext cx="3547370" cy="2002536"/>
            <a:chOff x="7049650" y="5212080"/>
            <a:chExt cx="3063240" cy="160020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0A7C746-2B8C-5C8E-7206-F9E9D5A3CB0C}"/>
                </a:ext>
              </a:extLst>
            </p:cNvPr>
            <p:cNvSpPr/>
            <p:nvPr/>
          </p:nvSpPr>
          <p:spPr>
            <a:xfrm>
              <a:off x="7049650" y="5212080"/>
              <a:ext cx="3063240" cy="1600200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CF2CE3A-7321-C1AC-130E-E1B84E185585}"/>
                </a:ext>
              </a:extLst>
            </p:cNvPr>
            <p:cNvSpPr/>
            <p:nvPr/>
          </p:nvSpPr>
          <p:spPr>
            <a:xfrm>
              <a:off x="7049650" y="5212080"/>
              <a:ext cx="3063240" cy="54864"/>
            </a:xfrm>
            <a:prstGeom prst="rect">
              <a:avLst/>
            </a:prstGeom>
            <a:solidFill>
              <a:srgbClr val="2C5F6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90BB807-C462-AC05-E149-9CE944B72AA9}"/>
              </a:ext>
            </a:extLst>
          </p:cNvPr>
          <p:cNvGrpSpPr/>
          <p:nvPr/>
        </p:nvGrpSpPr>
        <p:grpSpPr>
          <a:xfrm>
            <a:off x="10858505" y="3329746"/>
            <a:ext cx="3547370" cy="2002536"/>
            <a:chOff x="7049649" y="3254589"/>
            <a:chExt cx="3547369" cy="2002536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5C71AD7-27F5-47B6-3094-B49876A53843}"/>
                </a:ext>
              </a:extLst>
            </p:cNvPr>
            <p:cNvSpPr/>
            <p:nvPr/>
          </p:nvSpPr>
          <p:spPr>
            <a:xfrm>
              <a:off x="7049649" y="3254589"/>
              <a:ext cx="3547369" cy="2002536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ED351BF-A24A-9E96-3DF0-FE4CBBF45980}"/>
                </a:ext>
              </a:extLst>
            </p:cNvPr>
            <p:cNvSpPr/>
            <p:nvPr/>
          </p:nvSpPr>
          <p:spPr>
            <a:xfrm>
              <a:off x="7049649" y="3254590"/>
              <a:ext cx="3547368" cy="46545"/>
            </a:xfrm>
            <a:prstGeom prst="rect">
              <a:avLst/>
            </a:prstGeom>
            <a:solidFill>
              <a:srgbClr val="D068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48ACD0A-C0DB-3A23-F7AA-C1F20724B36E}"/>
              </a:ext>
            </a:extLst>
          </p:cNvPr>
          <p:cNvGrpSpPr/>
          <p:nvPr/>
        </p:nvGrpSpPr>
        <p:grpSpPr>
          <a:xfrm>
            <a:off x="7049649" y="1098354"/>
            <a:ext cx="3547370" cy="2002536"/>
            <a:chOff x="7049650" y="5212080"/>
            <a:chExt cx="3063240" cy="160020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D798D13-D0F8-FB3E-64E3-481302099CD2}"/>
                </a:ext>
              </a:extLst>
            </p:cNvPr>
            <p:cNvSpPr/>
            <p:nvPr/>
          </p:nvSpPr>
          <p:spPr>
            <a:xfrm>
              <a:off x="7049650" y="5212080"/>
              <a:ext cx="3063240" cy="1600200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AA2A0A3-EBE0-E19B-A4E6-FD609D8CD296}"/>
                </a:ext>
              </a:extLst>
            </p:cNvPr>
            <p:cNvSpPr/>
            <p:nvPr/>
          </p:nvSpPr>
          <p:spPr>
            <a:xfrm>
              <a:off x="7049650" y="5212080"/>
              <a:ext cx="3063240" cy="54864"/>
            </a:xfrm>
            <a:prstGeom prst="rect">
              <a:avLst/>
            </a:prstGeom>
            <a:solidFill>
              <a:srgbClr val="2C5F6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3F4CF46-15D7-7153-D6FA-985DAFDA52A4}"/>
              </a:ext>
            </a:extLst>
          </p:cNvPr>
          <p:cNvGrpSpPr/>
          <p:nvPr/>
        </p:nvGrpSpPr>
        <p:grpSpPr>
          <a:xfrm>
            <a:off x="7049649" y="3329746"/>
            <a:ext cx="3547370" cy="2002536"/>
            <a:chOff x="7049649" y="3254589"/>
            <a:chExt cx="3547369" cy="2002536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150920F-6D69-8DB7-65D9-7A7E3644C09A}"/>
                </a:ext>
              </a:extLst>
            </p:cNvPr>
            <p:cNvSpPr/>
            <p:nvPr/>
          </p:nvSpPr>
          <p:spPr>
            <a:xfrm>
              <a:off x="7049649" y="3254589"/>
              <a:ext cx="3547369" cy="2002536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049649" y="3254590"/>
              <a:ext cx="3547368" cy="46545"/>
            </a:xfrm>
            <a:prstGeom prst="rect">
              <a:avLst/>
            </a:prstGeom>
            <a:solidFill>
              <a:srgbClr val="D0682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61C6691-7DC1-4015-033A-DE1C214A9EF4}"/>
              </a:ext>
            </a:extLst>
          </p:cNvPr>
          <p:cNvGrpSpPr/>
          <p:nvPr/>
        </p:nvGrpSpPr>
        <p:grpSpPr>
          <a:xfrm>
            <a:off x="10863822" y="5558167"/>
            <a:ext cx="3551440" cy="2002536"/>
            <a:chOff x="10863823" y="5483008"/>
            <a:chExt cx="3551440" cy="20025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1198D17-2491-43FE-E8A6-48FC1FF17A32}"/>
                </a:ext>
              </a:extLst>
            </p:cNvPr>
            <p:cNvSpPr/>
            <p:nvPr/>
          </p:nvSpPr>
          <p:spPr>
            <a:xfrm>
              <a:off x="10867894" y="5483008"/>
              <a:ext cx="3547369" cy="2002536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810A0FE-C909-CF92-0976-5CBB58785332}"/>
                </a:ext>
              </a:extLst>
            </p:cNvPr>
            <p:cNvSpPr/>
            <p:nvPr/>
          </p:nvSpPr>
          <p:spPr>
            <a:xfrm>
              <a:off x="10863823" y="5483008"/>
              <a:ext cx="3547369" cy="68658"/>
            </a:xfrm>
            <a:prstGeom prst="rect">
              <a:avLst/>
            </a:prstGeom>
            <a:solidFill>
              <a:srgbClr val="2C5F6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200400" y="72537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 dirty="0">
                <a:solidFill>
                  <a:srgbClr val="D0682D"/>
                </a:solidFill>
                <a:latin typeface="Calibri"/>
              </a:rPr>
              <a:t>EXPERIMENTAL SETUP · Co-deposition of Cu-Cr from </a:t>
            </a:r>
            <a:r>
              <a:rPr sz="2400" b="1" dirty="0" err="1">
                <a:solidFill>
                  <a:srgbClr val="D0682D"/>
                </a:solidFill>
                <a:latin typeface="Calibri"/>
              </a:rPr>
              <a:t>ChCl:EG</a:t>
            </a:r>
            <a:endParaRPr sz="2400" b="1" dirty="0">
              <a:solidFill>
                <a:srgbClr val="D0682D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435257"/>
            <a:ext cx="10972800" cy="65248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4000" b="1" dirty="0">
                <a:solidFill>
                  <a:srgbClr val="1F2937"/>
                </a:solidFill>
                <a:latin typeface="Calibri"/>
              </a:rPr>
              <a:t>Sonicated three-electrode cell at 60 °C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0" y="1481330"/>
            <a:ext cx="548640" cy="45720"/>
          </a:xfrm>
          <a:prstGeom prst="rect">
            <a:avLst/>
          </a:prstGeom>
          <a:solidFill>
            <a:srgbClr val="D06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pic>
        <p:nvPicPr>
          <p:cNvPr id="6" name="Picture 5" descr="Schematic-diagram-of-a-tall-narrow-Dr.-Bobs-electrochemical-cell-with-three-electrodes-and-gas-sparge-tub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868" y="1320295"/>
            <a:ext cx="5280926" cy="66011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08733" y="1227354"/>
            <a:ext cx="3336307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dirty="0">
                <a:solidFill>
                  <a:srgbClr val="2C5F6F"/>
                </a:solidFill>
                <a:latin typeface="Calibri"/>
              </a:rPr>
              <a:t>Electrolyte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08736" y="1538253"/>
            <a:ext cx="3336307" cy="14988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dirty="0" err="1">
                <a:solidFill>
                  <a:srgbClr val="1F2937"/>
                </a:solidFill>
                <a:latin typeface="Calibri"/>
              </a:rPr>
              <a:t>ChCl:EG</a:t>
            </a:r>
            <a:r>
              <a:rPr sz="1800" dirty="0">
                <a:solidFill>
                  <a:srgbClr val="1F2937"/>
                </a:solidFill>
                <a:latin typeface="Calibri"/>
              </a:rPr>
              <a:t> 1:2 (Ethaline) + </a:t>
            </a:r>
            <a:r>
              <a:rPr sz="1800" dirty="0" err="1">
                <a:solidFill>
                  <a:srgbClr val="1F2937"/>
                </a:solidFill>
                <a:latin typeface="Calibri"/>
              </a:rPr>
              <a:t>CuCl</a:t>
            </a:r>
            <a:r>
              <a:rPr sz="1800" dirty="0">
                <a:solidFill>
                  <a:srgbClr val="1F2937"/>
                </a:solidFill>
                <a:latin typeface="Calibri"/>
              </a:rPr>
              <a:t>₂ + CrCl₃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Water-free bath → HER suppressed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Heads</a:t>
            </a:r>
            <a:r>
              <a:rPr lang="en-US" sz="1800" dirty="0">
                <a:solidFill>
                  <a:srgbClr val="1F2937"/>
                </a:solidFill>
                <a:latin typeface="Calibri"/>
              </a:rPr>
              <a:t>p</a:t>
            </a:r>
            <a:r>
              <a:rPr sz="1800" dirty="0">
                <a:solidFill>
                  <a:srgbClr val="1F2937"/>
                </a:solidFill>
                <a:latin typeface="Calibri"/>
              </a:rPr>
              <a:t>ace sparged/blanketed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4674" y="1225530"/>
            <a:ext cx="3342578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>
                <a:solidFill>
                  <a:srgbClr val="2C5F6F"/>
                </a:solidFill>
                <a:latin typeface="Calibri"/>
              </a:rPr>
              <a:t>Electrodes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4674" y="1536429"/>
            <a:ext cx="3342578" cy="122187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dirty="0">
                <a:solidFill>
                  <a:srgbClr val="1F2937"/>
                </a:solidFill>
                <a:latin typeface="Calibri"/>
              </a:rPr>
              <a:t>WE: steel cathode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CE: mixed-metal-oxide (MMO) anode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RE: Ag/AgCl in </a:t>
            </a:r>
            <a:r>
              <a:rPr lang="en-US" sz="1800" dirty="0" err="1">
                <a:solidFill>
                  <a:srgbClr val="1F2937"/>
                </a:solidFill>
                <a:latin typeface="Calibri"/>
              </a:rPr>
              <a:t>ChCl:EG</a:t>
            </a:r>
            <a:r>
              <a:rPr sz="1800" dirty="0">
                <a:solidFill>
                  <a:srgbClr val="1F2937"/>
                </a:solidFill>
                <a:latin typeface="Calibri"/>
              </a:rPr>
              <a:t> salt bridge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08736" y="3436808"/>
            <a:ext cx="3336307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dirty="0">
                <a:solidFill>
                  <a:srgbClr val="D0682D"/>
                </a:solidFill>
                <a:latin typeface="Calibri"/>
              </a:rPr>
              <a:t>Thermal &amp; agitation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8736" y="3747705"/>
            <a:ext cx="3336307" cy="14988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dirty="0">
                <a:solidFill>
                  <a:srgbClr val="1F2937"/>
                </a:solidFill>
                <a:latin typeface="Calibri"/>
              </a:rPr>
              <a:t>Ultrasonic bath holds cell at 60 °C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Lowers DES viscosity → better conductivity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Sonication drives mass transport; cleans surface, disrupts H₂/bubble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4672" y="3460832"/>
            <a:ext cx="3342576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dirty="0">
                <a:solidFill>
                  <a:srgbClr val="D0682D"/>
                </a:solidFill>
                <a:latin typeface="Calibri"/>
              </a:rPr>
              <a:t>Electrochemistry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4672" y="3771732"/>
            <a:ext cx="3342576" cy="1221873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dirty="0">
                <a:solidFill>
                  <a:srgbClr val="1F2937"/>
                </a:solidFill>
                <a:latin typeface="Calibri"/>
              </a:rPr>
              <a:t>Gamry Interface 5000 </a:t>
            </a:r>
            <a:r>
              <a:rPr sz="1800" dirty="0" err="1">
                <a:solidFill>
                  <a:srgbClr val="1F2937"/>
                </a:solidFill>
                <a:latin typeface="Calibri"/>
              </a:rPr>
              <a:t>potentiostat</a:t>
            </a:r>
            <a:endParaRPr sz="1800" dirty="0">
              <a:solidFill>
                <a:srgbClr val="1F2937"/>
              </a:solidFill>
              <a:latin typeface="Calibri"/>
            </a:endParaRPr>
          </a:p>
          <a:p>
            <a:pPr>
              <a:spcBef>
                <a:spcPts val="301"/>
              </a:spcBef>
            </a:pPr>
            <a:r>
              <a:rPr sz="1800" dirty="0" err="1">
                <a:solidFill>
                  <a:srgbClr val="1F2937"/>
                </a:solidFill>
                <a:latin typeface="Calibri"/>
              </a:rPr>
              <a:t>Potentiostatic</a:t>
            </a:r>
            <a:r>
              <a:rPr sz="1800" dirty="0">
                <a:solidFill>
                  <a:srgbClr val="1F2937"/>
                </a:solidFill>
                <a:latin typeface="Calibri"/>
              </a:rPr>
              <a:t>: −0.9 to −1.2 V vs Ag/AgCl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Held constant for each run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5D0B28D-EFB9-1500-A08A-3ACE8E1FA60D}"/>
              </a:ext>
            </a:extLst>
          </p:cNvPr>
          <p:cNvGrpSpPr/>
          <p:nvPr/>
        </p:nvGrpSpPr>
        <p:grpSpPr>
          <a:xfrm>
            <a:off x="7049649" y="5558167"/>
            <a:ext cx="3547370" cy="2002536"/>
            <a:chOff x="7049650" y="5212080"/>
            <a:chExt cx="3063240" cy="1600200"/>
          </a:xfrm>
        </p:grpSpPr>
        <p:sp>
          <p:nvSpPr>
            <p:cNvPr id="24" name="Rectangle 23"/>
            <p:cNvSpPr/>
            <p:nvPr/>
          </p:nvSpPr>
          <p:spPr>
            <a:xfrm>
              <a:off x="7049650" y="5212080"/>
              <a:ext cx="3063240" cy="1600200"/>
            </a:xfrm>
            <a:prstGeom prst="rect">
              <a:avLst/>
            </a:prstGeom>
            <a:solidFill>
              <a:srgbClr val="F6F4E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049650" y="5212080"/>
              <a:ext cx="3063240" cy="54864"/>
            </a:xfrm>
            <a:prstGeom prst="rect">
              <a:avLst/>
            </a:prstGeom>
            <a:solidFill>
              <a:srgbClr val="2C5F6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218132" y="5619418"/>
            <a:ext cx="3378891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dirty="0">
                <a:solidFill>
                  <a:srgbClr val="2C5F6F"/>
                </a:solidFill>
                <a:latin typeface="Calibri"/>
              </a:rPr>
              <a:t>Run matrix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18132" y="5930315"/>
            <a:ext cx="3378891" cy="14988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dirty="0">
                <a:solidFill>
                  <a:srgbClr val="1F2937"/>
                </a:solidFill>
                <a:latin typeface="Calibri"/>
              </a:rPr>
              <a:t>Durations: 30 min → 5 h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Potential × time → thickness &amp; Cr content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Deposits characterized post-run (SEM/EDS</a:t>
            </a:r>
            <a:r>
              <a:rPr lang="en-US" sz="1800" dirty="0">
                <a:solidFill>
                  <a:srgbClr val="1F2937"/>
                </a:solidFill>
                <a:latin typeface="Calibri"/>
              </a:rPr>
              <a:t>, LIBS, LA-ICP-MS, XRF</a:t>
            </a:r>
            <a:r>
              <a:rPr sz="1800" dirty="0">
                <a:solidFill>
                  <a:srgbClr val="1F2937"/>
                </a:solidFill>
                <a:latin typeface="Calibri"/>
              </a:rPr>
              <a:t>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974675" y="5626800"/>
            <a:ext cx="3515123" cy="31393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b="1" dirty="0">
                <a:solidFill>
                  <a:srgbClr val="2C5F6F"/>
                </a:solidFill>
                <a:latin typeface="Calibri"/>
              </a:rPr>
              <a:t>Why sonication?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4675" y="5975276"/>
            <a:ext cx="3515123" cy="1498872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1800" dirty="0">
                <a:solidFill>
                  <a:srgbClr val="1F2937"/>
                </a:solidFill>
                <a:latin typeface="Calibri"/>
              </a:rPr>
              <a:t>DES is 40× more viscous than water</a:t>
            </a: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Ultrasound thins diffusion layer, refines grain size</a:t>
            </a:r>
            <a:r>
              <a:rPr lang="en-US" sz="1800" dirty="0">
                <a:solidFill>
                  <a:srgbClr val="1F2937"/>
                </a:solidFill>
                <a:latin typeface="Calibri"/>
              </a:rPr>
              <a:t> &amp; strips bubbles</a:t>
            </a:r>
            <a:endParaRPr sz="1800" dirty="0">
              <a:solidFill>
                <a:srgbClr val="1F2937"/>
              </a:solidFill>
              <a:latin typeface="Calibri"/>
            </a:endParaRPr>
          </a:p>
          <a:p>
            <a:pPr>
              <a:spcBef>
                <a:spcPts val="301"/>
              </a:spcBef>
            </a:pPr>
            <a:r>
              <a:rPr sz="1800" dirty="0">
                <a:solidFill>
                  <a:srgbClr val="1F2937"/>
                </a:solidFill>
                <a:latin typeface="Calibri"/>
              </a:rPr>
              <a:t>Stable T + agitation → repeatable </a:t>
            </a:r>
            <a:r>
              <a:rPr sz="1800" dirty="0" err="1">
                <a:solidFill>
                  <a:srgbClr val="1F2937"/>
                </a:solidFill>
                <a:latin typeface="Calibri"/>
              </a:rPr>
              <a:t>Cu:Cr</a:t>
            </a:r>
            <a:r>
              <a:rPr sz="1800" dirty="0">
                <a:solidFill>
                  <a:srgbClr val="1F2937"/>
                </a:solidFill>
                <a:latin typeface="Calibri"/>
              </a:rPr>
              <a:t> ratio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39663" y="7704242"/>
            <a:ext cx="13179259" cy="390194"/>
          </a:xfrm>
          <a:prstGeom prst="rect">
            <a:avLst/>
          </a:prstGeom>
          <a:solidFill>
            <a:srgbClr val="1B2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5"/>
          </a:p>
        </p:txBody>
      </p:sp>
      <p:sp>
        <p:nvSpPr>
          <p:cNvPr id="33" name="TextBox 32"/>
          <p:cNvSpPr txBox="1"/>
          <p:nvPr/>
        </p:nvSpPr>
        <p:spPr>
          <a:xfrm>
            <a:off x="1039662" y="7734059"/>
            <a:ext cx="13958381" cy="344710"/>
          </a:xfrm>
          <a:prstGeom prst="rect">
            <a:avLst/>
          </a:prstGeom>
          <a:noFill/>
        </p:spPr>
        <p:txBody>
          <a:bodyPr wrap="square" lIns="45720" tIns="18288" rIns="45720" bIns="18288" anchor="ctr">
            <a:spAutoFit/>
          </a:bodyPr>
          <a:lstStyle/>
          <a:p>
            <a:pPr algn="l"/>
            <a:r>
              <a:rPr sz="2000" b="1" dirty="0">
                <a:solidFill>
                  <a:srgbClr val="FFFFFF"/>
                </a:solidFill>
                <a:latin typeface="Calibri"/>
              </a:rPr>
              <a:t>On</a:t>
            </a:r>
            <a:r>
              <a:rPr lang="en-US" sz="2000" b="1" dirty="0">
                <a:solidFill>
                  <a:srgbClr val="FFFFFF"/>
                </a:solidFill>
                <a:latin typeface="Calibri"/>
              </a:rPr>
              <a:t>e</a:t>
            </a:r>
            <a:r>
              <a:rPr sz="2000" b="1" dirty="0">
                <a:solidFill>
                  <a:srgbClr val="FFFFFF"/>
                </a:solidFill>
                <a:latin typeface="Calibri"/>
              </a:rPr>
              <a:t> bath: constant potential in sonicated Ethaline at 60 °C — thickness</a:t>
            </a:r>
            <a:r>
              <a:rPr lang="en-US" sz="2000" b="1" dirty="0">
                <a:solidFill>
                  <a:srgbClr val="FFFFFF"/>
                </a:solidFill>
                <a:latin typeface="Calibri"/>
              </a:rPr>
              <a:t>/</a:t>
            </a:r>
            <a:r>
              <a:rPr sz="2000" b="1" dirty="0">
                <a:solidFill>
                  <a:srgbClr val="FFFFFF"/>
                </a:solidFill>
                <a:latin typeface="Calibri"/>
              </a:rPr>
              <a:t>Cr fraction tuned by potential</a:t>
            </a:r>
            <a:r>
              <a:rPr lang="en-US" sz="2000" b="1" dirty="0">
                <a:solidFill>
                  <a:srgbClr val="FFFFFF"/>
                </a:solidFill>
                <a:latin typeface="Calibri"/>
              </a:rPr>
              <a:t>,</a:t>
            </a:r>
            <a:r>
              <a:rPr sz="2000" b="1" dirty="0">
                <a:solidFill>
                  <a:srgbClr val="FFFFFF"/>
                </a:solidFill>
                <a:latin typeface="Calibri"/>
              </a:rPr>
              <a:t> time</a:t>
            </a:r>
            <a:r>
              <a:rPr lang="en-US" sz="2000" b="1" dirty="0">
                <a:solidFill>
                  <a:srgbClr val="FFFFFF"/>
                </a:solidFill>
                <a:latin typeface="Calibri"/>
              </a:rPr>
              <a:t> &amp;  composition</a:t>
            </a:r>
            <a:r>
              <a:rPr sz="2000" b="1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F86FB7-C8D9-018C-4B30-C8A629E7B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F558DD-C225-BB0D-026A-96F4CDA75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2"/>
                </a:solidFill>
              </a:rPr>
              <a:t>Initial DES Tests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13512E-3E38-D724-EDF2-E73D67A4BA48}"/>
              </a:ext>
            </a:extLst>
          </p:cNvPr>
          <p:cNvSpPr txBox="1"/>
          <p:nvPr/>
        </p:nvSpPr>
        <p:spPr>
          <a:xfrm>
            <a:off x="1415443" y="1720077"/>
            <a:ext cx="72024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/>
              <a:t>Cr Concentrations in DES co-deposition tests meet and in some cases exceed our target zone using XRF and LA-ICP-MS.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/>
              <a:t>Most tests are co-plating around 0.4% Cr.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/>
              <a:t>About 25% of tests fall within the target range of 0.4 – 1.2 </a:t>
            </a:r>
            <a:r>
              <a:rPr lang="en-US" sz="2400" dirty="0" err="1"/>
              <a:t>wt</a:t>
            </a:r>
            <a:r>
              <a:rPr lang="en-US" sz="2400" dirty="0"/>
              <a:t>% Cr.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69C27-7A0D-381D-93EE-49FC27A421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5464" y="3905089"/>
            <a:ext cx="4086320" cy="32802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BFA211-EE60-9373-F886-2BF804196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774" y="4797533"/>
            <a:ext cx="3990693" cy="32034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28E74C-A5A9-E948-0FF3-A75B56267E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911"/>
          <a:stretch>
            <a:fillRect/>
          </a:stretch>
        </p:blipFill>
        <p:spPr>
          <a:xfrm rot="16200000" flipV="1">
            <a:off x="8819266" y="1584130"/>
            <a:ext cx="3453064" cy="11888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0E9ABD-60B9-82D9-58A3-EBD28AFF59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 flipV="1">
            <a:off x="7595756" y="1661641"/>
            <a:ext cx="3453061" cy="10338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B86EE8C-7679-B899-32AD-1473321FB6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6199" t="40989" r="42318" b="33333"/>
          <a:stretch>
            <a:fillRect/>
          </a:stretch>
        </p:blipFill>
        <p:spPr>
          <a:xfrm flipH="1">
            <a:off x="8817985" y="4187550"/>
            <a:ext cx="1226773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06F2A1-89E8-5EA5-6C9D-2E2E2B8AD48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2336"/>
          <a:stretch>
            <a:fillRect/>
          </a:stretch>
        </p:blipFill>
        <p:spPr>
          <a:xfrm flipH="1">
            <a:off x="11235388" y="452030"/>
            <a:ext cx="1447390" cy="34530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152D62-EAA7-D199-16FC-292DCA4E4EE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9004" t="23995" b="36526"/>
          <a:stretch>
            <a:fillRect/>
          </a:stretch>
        </p:blipFill>
        <p:spPr>
          <a:xfrm flipH="1">
            <a:off x="11557493" y="4196562"/>
            <a:ext cx="1314531" cy="36576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5D1FEC-A41C-A31A-FB83-6F361257A7D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83226" t="56960" r="4284" b="1"/>
          <a:stretch>
            <a:fillRect/>
          </a:stretch>
        </p:blipFill>
        <p:spPr>
          <a:xfrm>
            <a:off x="13021705" y="4187553"/>
            <a:ext cx="1266837" cy="36576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47A02BC-0A4D-E753-139F-6200DDD2E9F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7031" t="55556" r="4442" b="2486"/>
          <a:stretch>
            <a:fillRect/>
          </a:stretch>
        </p:blipFill>
        <p:spPr>
          <a:xfrm>
            <a:off x="12772715" y="452027"/>
            <a:ext cx="1515824" cy="34530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D43616-CF03-1EE1-EBFA-48DB62290DB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78928" t="45182" r="5097" b="10265"/>
          <a:stretch>
            <a:fillRect/>
          </a:stretch>
        </p:blipFill>
        <p:spPr>
          <a:xfrm>
            <a:off x="10220959" y="4187550"/>
            <a:ext cx="1188869" cy="36666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EB4B11-B4C4-704E-51A2-152B2A899A74}"/>
              </a:ext>
            </a:extLst>
          </p:cNvPr>
          <p:cNvSpPr txBox="1"/>
          <p:nvPr/>
        </p:nvSpPr>
        <p:spPr>
          <a:xfrm>
            <a:off x="3131510" y="344094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 dirty="0">
                <a:solidFill>
                  <a:srgbClr val="D0682D"/>
                </a:solidFill>
                <a:latin typeface="Calibri"/>
              </a:rPr>
              <a:t>Results – DES analysis</a:t>
            </a:r>
            <a:endParaRPr sz="2400" b="1" dirty="0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167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432F48-880A-DE08-1FCB-465ABB2E2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994299" y="7772400"/>
            <a:ext cx="453222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7A4BB3-E848-5A44-82DF-322201952CD8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35AF640E-81EA-7E4F-4308-E854DD8F2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270933"/>
            <a:ext cx="10972800" cy="1310979"/>
          </a:xfrm>
        </p:spPr>
        <p:txBody>
          <a:bodyPr anchor="b">
            <a:normAutofit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DES system has a large number of variables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0AFAC81-9243-F7B1-B140-12204D2BA805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2"/>
          <a:stretch>
            <a:fillRect/>
          </a:stretch>
        </p:blipFill>
        <p:spPr>
          <a:xfrm>
            <a:off x="1538169" y="1581914"/>
            <a:ext cx="12456133" cy="64767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3DB444-9AA8-C1DF-E6C9-7D01FA00F851}"/>
              </a:ext>
            </a:extLst>
          </p:cNvPr>
          <p:cNvSpPr txBox="1"/>
          <p:nvPr/>
        </p:nvSpPr>
        <p:spPr>
          <a:xfrm>
            <a:off x="3248110" y="270931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2400" b="1" dirty="0">
                <a:solidFill>
                  <a:srgbClr val="D0682D"/>
                </a:solidFill>
                <a:latin typeface="Calibri"/>
              </a:rPr>
              <a:t>Optimizing the DES system</a:t>
            </a:r>
            <a:endParaRPr sz="2400" b="1" dirty="0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071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3B42C3-928E-0CB0-7E35-D9C8A1F8F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5B9515-89E6-06B6-D344-4FAABD72A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Conclusions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AB9230-CAA1-F166-71F2-CE9C6A5AFF7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371600" y="1581913"/>
            <a:ext cx="12801600" cy="5715002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r>
              <a:rPr lang="en-US" dirty="0"/>
              <a:t>High-purity electroformed copper is a key material to low-background detectors but shows suboptimal mechanical properties</a:t>
            </a:r>
          </a:p>
          <a:p>
            <a:pPr lvl="1"/>
            <a:r>
              <a:rPr lang="en-US" dirty="0"/>
              <a:t>A stronger radio-pure material is needed</a:t>
            </a:r>
          </a:p>
          <a:p>
            <a:r>
              <a:rPr lang="en-US" dirty="0"/>
              <a:t>Previous work demonstrated that alloying copper with Cr can significantly increase strength without significantly affecting purity</a:t>
            </a:r>
          </a:p>
          <a:p>
            <a:pPr lvl="1"/>
            <a:r>
              <a:rPr lang="en-US" dirty="0"/>
              <a:t>Individual plating, followed by annealing and precipitation hardening</a:t>
            </a:r>
          </a:p>
          <a:p>
            <a:r>
              <a:rPr lang="en-US" dirty="0"/>
              <a:t>This work is exploring co-electrodeposition of copper and chromium</a:t>
            </a:r>
          </a:p>
          <a:p>
            <a:r>
              <a:rPr lang="en-US" dirty="0"/>
              <a:t>Demonstrated that both an aqueous chloride bath and a DES bath appear to be co-depositing Cu-Cr</a:t>
            </a:r>
          </a:p>
          <a:p>
            <a:pPr lvl="1"/>
            <a:r>
              <a:rPr lang="en-US" dirty="0"/>
              <a:t>Aqueous baths: higher Cr concentrations, but hydrogen evolution causes low-quality deposits.</a:t>
            </a:r>
          </a:p>
          <a:p>
            <a:pPr lvl="1"/>
            <a:r>
              <a:rPr lang="en-US" dirty="0"/>
              <a:t>DES bath can achieve the target range of Cr and provide higher quality deposits, but mass transport limitations add to run times</a:t>
            </a:r>
          </a:p>
          <a:p>
            <a:pPr marL="0" indent="0">
              <a:buNone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11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8C90E4-181C-ADDA-A327-5797A1BA8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0F8E606F-AE0F-CCDF-DCAB-959FB129D0DF}"/>
              </a:ext>
            </a:extLst>
          </p:cNvPr>
          <p:cNvSpPr txBox="1">
            <a:spLocks/>
          </p:cNvSpPr>
          <p:nvPr/>
        </p:nvSpPr>
        <p:spPr>
          <a:xfrm>
            <a:off x="1192696" y="1742334"/>
            <a:ext cx="12801600" cy="5715002"/>
          </a:xfrm>
          <a:prstGeom prst="rect">
            <a:avLst/>
          </a:prstGeom>
        </p:spPr>
        <p:txBody>
          <a:bodyPr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Optimize co-plating in DES baths</a:t>
            </a:r>
          </a:p>
          <a:p>
            <a:pPr lvl="1"/>
            <a:r>
              <a:rPr lang="en-US"/>
              <a:t>Bath composition and geometry, temperature, plating program and duration, chromium content, and thickness</a:t>
            </a:r>
          </a:p>
          <a:p>
            <a:r>
              <a:rPr lang="en-US"/>
              <a:t>Investigate alloy formation through heat treatment and precipitation hardening </a:t>
            </a:r>
          </a:p>
          <a:p>
            <a:r>
              <a:rPr lang="en-US"/>
              <a:t>Test hardness and other mechanical properties.</a:t>
            </a:r>
          </a:p>
          <a:p>
            <a:r>
              <a:rPr lang="en-US"/>
              <a:t>Transition to ultra-radiopure setup.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B328D6DF-8B5D-72DA-0656-B2E9D4A4619E}"/>
              </a:ext>
            </a:extLst>
          </p:cNvPr>
          <p:cNvSpPr txBox="1">
            <a:spLocks/>
          </p:cNvSpPr>
          <p:nvPr/>
        </p:nvSpPr>
        <p:spPr>
          <a:xfrm>
            <a:off x="3021496" y="771779"/>
            <a:ext cx="10972800" cy="1310979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28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95797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433BB6-ACB2-4953-9ADC-C0F78F3B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9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C0FF2D-FFAB-2921-DA19-F73D318BA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FE6B3C-8BD1-9D8A-4CFB-B314961CDBE2}"/>
              </a:ext>
            </a:extLst>
          </p:cNvPr>
          <p:cNvSpPr txBox="1"/>
          <p:nvPr/>
        </p:nvSpPr>
        <p:spPr>
          <a:xfrm>
            <a:off x="3288634" y="3160300"/>
            <a:ext cx="8053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chemeClr val="tx2"/>
                </a:solidFill>
              </a:rPr>
              <a:t>Back up slides</a:t>
            </a:r>
          </a:p>
        </p:txBody>
      </p:sp>
    </p:spTree>
    <p:extLst>
      <p:ext uri="{BB962C8B-B14F-4D97-AF65-F5344CB8AC3E}">
        <p14:creationId xmlns:p14="http://schemas.microsoft.com/office/powerpoint/2010/main" val="207854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86B9FC-C481-E8E4-F8FC-D9D1EB66F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FB9911-6AB4-2B0B-30FC-DFFA1122F250}"/>
              </a:ext>
            </a:extLst>
          </p:cNvPr>
          <p:cNvSpPr txBox="1"/>
          <p:nvPr/>
        </p:nvSpPr>
        <p:spPr>
          <a:xfrm>
            <a:off x="2801366" y="520625"/>
            <a:ext cx="10972800" cy="652486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lang="en-US" sz="4000" b="1">
                <a:solidFill>
                  <a:srgbClr val="1F2937"/>
                </a:solidFill>
                <a:latin typeface="Calibri"/>
              </a:rPr>
              <a:t>Copper: a key material</a:t>
            </a:r>
            <a:endParaRPr sz="4000" b="1">
              <a:solidFill>
                <a:srgbClr val="1F2937"/>
              </a:solidFill>
              <a:latin typeface="Calibri"/>
            </a:endParaRPr>
          </a:p>
        </p:txBody>
      </p:sp>
      <p:pic>
        <p:nvPicPr>
          <p:cNvPr id="4" name="Picture 4" descr="Copper – specification, properties and uses">
            <a:extLst>
              <a:ext uri="{FF2B5EF4-FFF2-40B4-BE49-F238E27FC236}">
                <a16:creationId xmlns:a16="http://schemas.microsoft.com/office/drawing/2014/main" id="{AF16F333-51AD-A97D-BDF8-E8AF49726B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6" t="5040" r="23541" b="8440"/>
          <a:stretch/>
        </p:blipFill>
        <p:spPr bwMode="auto">
          <a:xfrm>
            <a:off x="1197034" y="1856009"/>
            <a:ext cx="1298528" cy="140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A719BB-47A0-7223-433B-00DB3A83F988}"/>
              </a:ext>
            </a:extLst>
          </p:cNvPr>
          <p:cNvSpPr txBox="1"/>
          <p:nvPr/>
        </p:nvSpPr>
        <p:spPr>
          <a:xfrm>
            <a:off x="2709739" y="1667082"/>
            <a:ext cx="6683645" cy="1173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405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Thermal and electrical conductivity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405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major long-lived radionuclide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405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cosmogenic activation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405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Commercially available at relatively high purity levels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405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density (for shielding) </a:t>
            </a:r>
            <a:endParaRPr lang="en-US" sz="1405"/>
          </a:p>
        </p:txBody>
      </p:sp>
      <p:graphicFrame>
        <p:nvGraphicFramePr>
          <p:cNvPr id="7" name="Table 11">
            <a:extLst>
              <a:ext uri="{FF2B5EF4-FFF2-40B4-BE49-F238E27FC236}">
                <a16:creationId xmlns:a16="http://schemas.microsoft.com/office/drawing/2014/main" id="{B13CAEBF-BAA7-9190-C78F-6CF72C788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960187"/>
              </p:ext>
            </p:extLst>
          </p:nvPr>
        </p:nvGraphicFramePr>
        <p:xfrm>
          <a:off x="8325423" y="594902"/>
          <a:ext cx="6122101" cy="1645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8794">
                  <a:extLst>
                    <a:ext uri="{9D8B030D-6E8A-4147-A177-3AD203B41FA5}">
                      <a16:colId xmlns:a16="http://schemas.microsoft.com/office/drawing/2014/main" val="88636675"/>
                    </a:ext>
                  </a:extLst>
                </a:gridCol>
                <a:gridCol w="2741931">
                  <a:extLst>
                    <a:ext uri="{9D8B030D-6E8A-4147-A177-3AD203B41FA5}">
                      <a16:colId xmlns:a16="http://schemas.microsoft.com/office/drawing/2014/main" val="906380978"/>
                    </a:ext>
                  </a:extLst>
                </a:gridCol>
                <a:gridCol w="1850771">
                  <a:extLst>
                    <a:ext uri="{9D8B030D-6E8A-4147-A177-3AD203B41FA5}">
                      <a16:colId xmlns:a16="http://schemas.microsoft.com/office/drawing/2014/main" val="1480757252"/>
                    </a:ext>
                  </a:extLst>
                </a:gridCol>
                <a:gridCol w="1030605">
                  <a:extLst>
                    <a:ext uri="{9D8B030D-6E8A-4147-A177-3AD203B41FA5}">
                      <a16:colId xmlns:a16="http://schemas.microsoft.com/office/drawing/2014/main" val="244701416"/>
                    </a:ext>
                  </a:extLst>
                </a:gridCol>
              </a:tblGrid>
              <a:tr h="969264">
                <a:tc>
                  <a:txBody>
                    <a:bodyPr/>
                    <a:lstStyle/>
                    <a:p>
                      <a:pPr algn="ctr"/>
                      <a:endParaRPr lang="en-US" sz="1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/>
                        <a:t>Best available purity </a:t>
                      </a:r>
                    </a:p>
                    <a:p>
                      <a:pPr algn="ctr"/>
                      <a:r>
                        <a:rPr lang="en-US" sz="1900"/>
                        <a:t>[</a:t>
                      </a:r>
                      <a:r>
                        <a:rPr lang="en-US" sz="1900" err="1">
                          <a:latin typeface="Symbol" pitchFamily="2" charset="2"/>
                        </a:rPr>
                        <a:t>m</a:t>
                      </a:r>
                      <a:r>
                        <a:rPr lang="en-US" sz="1900" err="1"/>
                        <a:t>Bq</a:t>
                      </a:r>
                      <a:r>
                        <a:rPr lang="en-US" sz="1900"/>
                        <a:t>/kg]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/>
                        <a:t>Yield Strength </a:t>
                      </a:r>
                    </a:p>
                    <a:p>
                      <a:pPr algn="ctr"/>
                      <a:r>
                        <a:rPr lang="en-US" sz="1900"/>
                        <a:t>[MPa]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/>
                        <a:t>Density </a:t>
                      </a:r>
                    </a:p>
                    <a:p>
                      <a:pPr algn="ctr"/>
                      <a:r>
                        <a:rPr lang="en-US" sz="1900"/>
                        <a:t>[g/cm</a:t>
                      </a:r>
                      <a:r>
                        <a:rPr lang="en-US" sz="1900" baseline="30000"/>
                        <a:t>3</a:t>
                      </a:r>
                      <a:r>
                        <a:rPr lang="en-US" sz="1900"/>
                        <a:t>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698310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solidFill>
                            <a:schemeClr val="accent2"/>
                          </a:solidFill>
                        </a:rPr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solidFill>
                            <a:schemeClr val="accent2"/>
                          </a:solidFill>
                        </a:rPr>
                        <a:t>1-10 (OFHC); &lt;0.1 (EF*)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solidFill>
                            <a:schemeClr val="accent2"/>
                          </a:solidFill>
                        </a:rPr>
                        <a:t>70-90</a:t>
                      </a:r>
                      <a:endParaRPr lang="en-US" sz="19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solidFill>
                            <a:schemeClr val="accent2"/>
                          </a:solidFill>
                        </a:rPr>
                        <a:t>8.96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02118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43FA8F2-9654-6C6B-9529-EBA348CEC438}"/>
              </a:ext>
            </a:extLst>
          </p:cNvPr>
          <p:cNvSpPr txBox="1"/>
          <p:nvPr/>
        </p:nvSpPr>
        <p:spPr>
          <a:xfrm>
            <a:off x="1280161" y="3457184"/>
            <a:ext cx="7780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Can be produced extremely radiopure through electroforming </a:t>
            </a:r>
          </a:p>
        </p:txBody>
      </p:sp>
      <p:pic>
        <p:nvPicPr>
          <p:cNvPr id="10" name="Picture 4" descr="PNNL: Detecting the Secrets of the Universe Deep Underground">
            <a:extLst>
              <a:ext uri="{FF2B5EF4-FFF2-40B4-BE49-F238E27FC236}">
                <a16:creationId xmlns:a16="http://schemas.microsoft.com/office/drawing/2014/main" id="{C40D6DF8-9614-714C-4DD5-08BE6538E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t="14229" r="11903" b="12790"/>
          <a:stretch/>
        </p:blipFill>
        <p:spPr bwMode="auto">
          <a:xfrm>
            <a:off x="1168377" y="4259460"/>
            <a:ext cx="4155185" cy="318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B4B26F-4369-0214-C83F-08EB5FED2F3C}"/>
              </a:ext>
            </a:extLst>
          </p:cNvPr>
          <p:cNvSpPr txBox="1"/>
          <p:nvPr/>
        </p:nvSpPr>
        <p:spPr>
          <a:xfrm>
            <a:off x="1664899" y="7587734"/>
            <a:ext cx="3890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PNNL electroforming facility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07F537B-D176-97FF-2560-BC71A9FF6F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116017"/>
              </p:ext>
            </p:extLst>
          </p:nvPr>
        </p:nvGraphicFramePr>
        <p:xfrm>
          <a:off x="4418905" y="3993693"/>
          <a:ext cx="3435830" cy="1822383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876822">
                  <a:extLst>
                    <a:ext uri="{9D8B030D-6E8A-4147-A177-3AD203B41FA5}">
                      <a16:colId xmlns:a16="http://schemas.microsoft.com/office/drawing/2014/main" val="3966637569"/>
                    </a:ext>
                  </a:extLst>
                </a:gridCol>
                <a:gridCol w="1104703">
                  <a:extLst>
                    <a:ext uri="{9D8B030D-6E8A-4147-A177-3AD203B41FA5}">
                      <a16:colId xmlns:a16="http://schemas.microsoft.com/office/drawing/2014/main" val="4025280903"/>
                    </a:ext>
                  </a:extLst>
                </a:gridCol>
                <a:gridCol w="1454305">
                  <a:extLst>
                    <a:ext uri="{9D8B030D-6E8A-4147-A177-3AD203B41FA5}">
                      <a16:colId xmlns:a16="http://schemas.microsoft.com/office/drawing/2014/main" val="4220528700"/>
                    </a:ext>
                  </a:extLst>
                </a:gridCol>
              </a:tblGrid>
              <a:tr h="655239"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Ionic species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Reduction potential [V]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39356"/>
                  </a:ext>
                </a:extLst>
              </a:tr>
              <a:tr h="389048"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Cu</a:t>
                      </a:r>
                      <a:r>
                        <a:rPr lang="en-US" sz="1300" baseline="30000"/>
                        <a:t>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+0.34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343966"/>
                  </a:ext>
                </a:extLst>
              </a:tr>
              <a:tr h="389048"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Th</a:t>
                      </a:r>
                      <a:r>
                        <a:rPr lang="en-US" sz="1300" baseline="30000"/>
                        <a:t>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-1.90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403325"/>
                  </a:ext>
                </a:extLst>
              </a:tr>
              <a:tr h="389048"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UO</a:t>
                      </a:r>
                      <a:r>
                        <a:rPr lang="en-US" sz="1300" baseline="-25000"/>
                        <a:t>2</a:t>
                      </a:r>
                      <a:r>
                        <a:rPr lang="en-US" sz="1300" baseline="30000"/>
                        <a:t>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/>
                        <a:t>-1.44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6603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2C090BB0-3281-37A0-A496-03041FEE983D}"/>
              </a:ext>
            </a:extLst>
          </p:cNvPr>
          <p:cNvSpPr txBox="1"/>
          <p:nvPr/>
        </p:nvSpPr>
        <p:spPr>
          <a:xfrm>
            <a:off x="8218764" y="3652014"/>
            <a:ext cx="5932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Key material for the M</a:t>
            </a:r>
            <a:r>
              <a:rPr lang="en-US" sz="2400" cap="small" dirty="0">
                <a:latin typeface="Calibri" panose="020F0502020204030204" pitchFamily="34" charset="0"/>
                <a:cs typeface="Calibri" panose="020F0502020204030204" pitchFamily="34" charset="0"/>
              </a:rPr>
              <a:t>ajorana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</a:t>
            </a:r>
            <a:r>
              <a:rPr lang="en-US" sz="2400" cap="small" dirty="0">
                <a:latin typeface="Calibri" panose="020F0502020204030204" pitchFamily="34" charset="0"/>
                <a:cs typeface="Calibri" panose="020F0502020204030204" pitchFamily="34" charset="0"/>
              </a:rPr>
              <a:t>emonstrator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(10.1103/PhysRevLett.130.062501)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1C8331D-77DD-A6B7-5BD5-699BC9AA81E0}"/>
              </a:ext>
            </a:extLst>
          </p:cNvPr>
          <p:cNvSpPr txBox="1"/>
          <p:nvPr/>
        </p:nvSpPr>
        <p:spPr>
          <a:xfrm>
            <a:off x="8218765" y="4818903"/>
            <a:ext cx="6100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And other past and future low-background experiments. A few examples are: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531E3F-C6A8-9714-F1BB-6C5E41C92207}"/>
              </a:ext>
            </a:extLst>
          </p:cNvPr>
          <p:cNvSpPr txBox="1"/>
          <p:nvPr/>
        </p:nvSpPr>
        <p:spPr>
          <a:xfrm>
            <a:off x="8218764" y="5538457"/>
            <a:ext cx="5603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NEWS-G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(10.1016/j.nima.2020.164844)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F8042B-D5E8-B598-9A8C-30EAB2A5D128}"/>
              </a:ext>
            </a:extLst>
          </p:cNvPr>
          <p:cNvSpPr txBox="1"/>
          <p:nvPr/>
        </p:nvSpPr>
        <p:spPr>
          <a:xfrm>
            <a:off x="10081998" y="2453387"/>
            <a:ext cx="4138912" cy="6773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901" baseline="30000" dirty="0"/>
              <a:t>232</a:t>
            </a:r>
            <a:r>
              <a:rPr lang="en-US" sz="1901" dirty="0"/>
              <a:t>Th &lt; 3.6 </a:t>
            </a:r>
            <a:r>
              <a:rPr lang="en-US" sz="1901" dirty="0" err="1"/>
              <a:t>fg</a:t>
            </a:r>
            <a:r>
              <a:rPr lang="en-US" sz="1901" dirty="0"/>
              <a:t>/g (&lt; 0.015 </a:t>
            </a:r>
            <a:r>
              <a:rPr lang="en-US" sz="1901" dirty="0" err="1">
                <a:latin typeface="Symbol" pitchFamily="2" charset="2"/>
              </a:rPr>
              <a:t>m</a:t>
            </a:r>
            <a:r>
              <a:rPr lang="en-US" sz="1901" dirty="0" err="1"/>
              <a:t>Bq</a:t>
            </a:r>
            <a:r>
              <a:rPr lang="en-US" sz="1901" dirty="0"/>
              <a:t>/kg)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1901" baseline="30000" dirty="0"/>
              <a:t>238</a:t>
            </a:r>
            <a:r>
              <a:rPr lang="en-US" sz="1901" dirty="0"/>
              <a:t>U &lt; 9.4 </a:t>
            </a:r>
            <a:r>
              <a:rPr lang="en-US" sz="1901" dirty="0" err="1"/>
              <a:t>fg</a:t>
            </a:r>
            <a:r>
              <a:rPr lang="en-US" sz="1901" dirty="0"/>
              <a:t>/g (&lt; 0.12 </a:t>
            </a:r>
            <a:r>
              <a:rPr lang="en-US" sz="1901" dirty="0" err="1">
                <a:latin typeface="Symbol" pitchFamily="2" charset="2"/>
              </a:rPr>
              <a:t>m</a:t>
            </a:r>
            <a:r>
              <a:rPr lang="en-US" sz="1901" dirty="0" err="1"/>
              <a:t>Bq</a:t>
            </a:r>
            <a:r>
              <a:rPr lang="en-US" sz="1901" dirty="0"/>
              <a:t>/kg)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43A3FD-8E55-0EFD-D6BB-7EEACCD957BC}"/>
              </a:ext>
            </a:extLst>
          </p:cNvPr>
          <p:cNvSpPr txBox="1"/>
          <p:nvPr/>
        </p:nvSpPr>
        <p:spPr>
          <a:xfrm>
            <a:off x="10002379" y="3144742"/>
            <a:ext cx="4628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(10.1016/j.nima.2020.163761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C3B9C4-40F3-250E-7AF6-E056D45F6B1B}"/>
              </a:ext>
            </a:extLst>
          </p:cNvPr>
          <p:cNvSpPr txBox="1"/>
          <p:nvPr/>
        </p:nvSpPr>
        <p:spPr>
          <a:xfrm>
            <a:off x="8218764" y="6344479"/>
            <a:ext cx="5603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DAMIC-M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(10.1016/j.nima.2019.162933)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7E89661-DD6E-CEF7-EC78-7E23D34F3105}"/>
              </a:ext>
            </a:extLst>
          </p:cNvPr>
          <p:cNvSpPr txBox="1"/>
          <p:nvPr/>
        </p:nvSpPr>
        <p:spPr>
          <a:xfrm>
            <a:off x="8218764" y="7196014"/>
            <a:ext cx="56034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LEGEND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(arXiv:2107.11462)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16194A-4E8D-19EF-068B-CBD8D8A0B27B}"/>
              </a:ext>
            </a:extLst>
          </p:cNvPr>
          <p:cNvSpPr txBox="1"/>
          <p:nvPr/>
        </p:nvSpPr>
        <p:spPr>
          <a:xfrm>
            <a:off x="2862141" y="151938"/>
            <a:ext cx="10972800" cy="406265"/>
          </a:xfrm>
          <a:prstGeom prst="rect">
            <a:avLst/>
          </a:prstGeom>
          <a:noFill/>
        </p:spPr>
        <p:txBody>
          <a:bodyPr wrap="square" lIns="45720" tIns="18288" rIns="45720" bIns="18288" anchor="t">
            <a:spAutoFit/>
          </a:bodyPr>
          <a:lstStyle/>
          <a:p>
            <a:pPr algn="l"/>
            <a:r>
              <a:rPr sz="2400" b="1">
                <a:solidFill>
                  <a:srgbClr val="D0682D"/>
                </a:solidFill>
                <a:latin typeface="Calibri"/>
              </a:rPr>
              <a:t>BACKGROUNDS ·</a:t>
            </a:r>
            <a:r>
              <a:rPr lang="en-US" sz="2400" b="1">
                <a:solidFill>
                  <a:srgbClr val="D0682D"/>
                </a:solidFill>
                <a:latin typeface="Calibri"/>
              </a:rPr>
              <a:t> Choosing radio-pure materials</a:t>
            </a:r>
            <a:endParaRPr sz="2400" b="1">
              <a:solidFill>
                <a:srgbClr val="D0682D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185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54304B-7282-6876-F9BC-5332B20CB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9507" y="194123"/>
            <a:ext cx="4800598" cy="3840480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F0F24C-B493-89B9-A0F3-FF0F98C09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535" y="2386712"/>
            <a:ext cx="8568267" cy="5719322"/>
          </a:xfrm>
          <a:prstGeom prst="rect">
            <a:avLst/>
          </a:prstGeom>
          <a:noFill/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AB51D3C4-1BD2-BC23-984D-D034D7878B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7333" r="7333"/>
          <a:stretch>
            <a:fillRect/>
          </a:stretch>
        </p:blipFill>
        <p:spPr>
          <a:xfrm>
            <a:off x="10351006" y="3739051"/>
            <a:ext cx="4096512" cy="3840480"/>
          </a:xfrm>
          <a:prstGeom prst="rect">
            <a:avLst/>
          </a:prstGeom>
          <a:solidFill>
            <a:srgbClr val="B3B3B3"/>
          </a:solidFill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D40E46-B8B0-E61C-28E2-6F019BD904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3994299" y="7772400"/>
            <a:ext cx="453222" cy="4572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7A4BB3-E848-5A44-82DF-322201952CD8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sp>
        <p:nvSpPr>
          <p:cNvPr id="23" name="Title 10">
            <a:extLst>
              <a:ext uri="{FF2B5EF4-FFF2-40B4-BE49-F238E27FC236}">
                <a16:creationId xmlns:a16="http://schemas.microsoft.com/office/drawing/2014/main" id="{F7A6B260-7CD4-429B-00BE-BE9F1B5B4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333" y="708661"/>
            <a:ext cx="4572002" cy="1590675"/>
          </a:xfrm>
        </p:spPr>
        <p:txBody>
          <a:bodyPr/>
          <a:lstStyle/>
          <a:p>
            <a:r>
              <a:rPr lang="en-US"/>
              <a:t>Extra Info for 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CB6BA7-F793-18AC-7FFB-D6F4AFFCA94C}"/>
              </a:ext>
            </a:extLst>
          </p:cNvPr>
          <p:cNvSpPr txBox="1"/>
          <p:nvPr/>
        </p:nvSpPr>
        <p:spPr>
          <a:xfrm>
            <a:off x="3416301" y="194125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rgbClr val="FF0000"/>
                </a:solidFill>
              </a:rPr>
              <a:t>What is the ultimate message of this slide?</a:t>
            </a:r>
          </a:p>
        </p:txBody>
      </p:sp>
    </p:spTree>
    <p:extLst>
      <p:ext uri="{BB962C8B-B14F-4D97-AF65-F5344CB8AC3E}">
        <p14:creationId xmlns:p14="http://schemas.microsoft.com/office/powerpoint/2010/main" val="349682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87131E-3D91-5A13-7C0D-A0C19A03A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4BB3-E848-5A44-82DF-322201952CD8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942D6B-442D-6020-7665-A2CD3DF1E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922" y="1168400"/>
            <a:ext cx="3848101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3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NNL_Option_4">
  <a:themeElements>
    <a:clrScheme name="PNNL">
      <a:dk1>
        <a:srgbClr val="616265"/>
      </a:dk1>
      <a:lt1>
        <a:srgbClr val="FFFFFF"/>
      </a:lt1>
      <a:dk2>
        <a:srgbClr val="D77600"/>
      </a:dk2>
      <a:lt2>
        <a:srgbClr val="B3B3B3"/>
      </a:lt2>
      <a:accent1>
        <a:srgbClr val="A63F1E"/>
      </a:accent1>
      <a:accent2>
        <a:srgbClr val="191C1F"/>
      </a:accent2>
      <a:accent3>
        <a:srgbClr val="F4AA00"/>
      </a:accent3>
      <a:accent4>
        <a:srgbClr val="007836"/>
      </a:accent4>
      <a:accent5>
        <a:srgbClr val="C10435"/>
      </a:accent5>
      <a:accent6>
        <a:srgbClr val="00338E"/>
      </a:accent6>
      <a:hlink>
        <a:srgbClr val="003698"/>
      </a:hlink>
      <a:folHlink>
        <a:srgbClr val="8A0752"/>
      </a:folHlink>
    </a:clrScheme>
    <a:fontScheme name="PNNL_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NNL.BioCrop" id="{27C80603-F67A-A445-A877-8CFF9D57D73A}" vid="{BA549379-4AFB-7140-8E09-69E4CE8446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PNNL_Option_4</Template>
  <TotalTime>953</TotalTime>
  <Words>2128</Words>
  <Application>Microsoft Office PowerPoint</Application>
  <PresentationFormat>Custom</PresentationFormat>
  <Paragraphs>330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 Narrow</vt:lpstr>
      <vt:lpstr>Arial</vt:lpstr>
      <vt:lpstr>Calibri</vt:lpstr>
      <vt:lpstr>Symbol</vt:lpstr>
      <vt:lpstr>Times New Roman</vt:lpstr>
      <vt:lpstr>Wingdings</vt:lpstr>
      <vt:lpstr>PNNL_Option_4</vt:lpstr>
      <vt:lpstr>Electroformed Cu-Cr Alloys</vt:lpstr>
      <vt:lpstr>PowerPoint Presentation</vt:lpstr>
      <vt:lpstr>PowerPoint Presentation</vt:lpstr>
      <vt:lpstr>PowerPoint Presentation</vt:lpstr>
      <vt:lpstr>PowerPoint Presentation</vt:lpstr>
      <vt:lpstr>Layered plating vs. co-deposition </vt:lpstr>
      <vt:lpstr>Aqueous Cr(III) electrodeposition: a two-step reduction dominated by hydrogen evolution </vt:lpstr>
      <vt:lpstr>Initial Aqueous Cu-Cr depositions</vt:lpstr>
      <vt:lpstr>PowerPoint Presentation</vt:lpstr>
      <vt:lpstr>Early Tests Demonstrate Cu-Cr Co-Deposition</vt:lpstr>
      <vt:lpstr>High overpotential causes porous, low-quality Cu deposits   </vt:lpstr>
      <vt:lpstr>20kV EDS Linescan: HER causes Cr oxides/hydroxides</vt:lpstr>
      <vt:lpstr>PowerPoint Presentation</vt:lpstr>
      <vt:lpstr>PowerPoint Presentation</vt:lpstr>
      <vt:lpstr>Initial DES Tests</vt:lpstr>
      <vt:lpstr>DES system has a large number of variables</vt:lpstr>
      <vt:lpstr>Conclusions</vt:lpstr>
      <vt:lpstr>PowerPoint Presentation</vt:lpstr>
      <vt:lpstr>PowerPoint Presentation</vt:lpstr>
      <vt:lpstr>PowerPoint Presentation</vt:lpstr>
      <vt:lpstr>PowerPoint Presentation</vt:lpstr>
      <vt:lpstr>Extra Info for DES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Starr, Andrea S</dc:creator>
  <cp:lastModifiedBy>Newton, Matthew</cp:lastModifiedBy>
  <cp:revision>2</cp:revision>
  <dcterms:created xsi:type="dcterms:W3CDTF">2020-09-03T19:10:32Z</dcterms:created>
  <dcterms:modified xsi:type="dcterms:W3CDTF">2026-09-24T00:35:09Z</dcterms:modified>
</cp:coreProperties>
</file>