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1" r:id="rId4"/>
    <p:sldMasterId id="2147483700" r:id="rId5"/>
  </p:sldMasterIdLst>
  <p:notesMasterIdLst>
    <p:notesMasterId r:id="rId23"/>
  </p:notesMasterIdLst>
  <p:sldIdLst>
    <p:sldId id="257" r:id="rId6"/>
    <p:sldId id="282" r:id="rId7"/>
    <p:sldId id="425" r:id="rId8"/>
    <p:sldId id="302" r:id="rId9"/>
    <p:sldId id="285" r:id="rId10"/>
    <p:sldId id="310" r:id="rId11"/>
    <p:sldId id="305" r:id="rId12"/>
    <p:sldId id="304" r:id="rId13"/>
    <p:sldId id="427" r:id="rId14"/>
    <p:sldId id="428" r:id="rId15"/>
    <p:sldId id="307" r:id="rId16"/>
    <p:sldId id="308" r:id="rId17"/>
    <p:sldId id="306" r:id="rId18"/>
    <p:sldId id="311" r:id="rId19"/>
    <p:sldId id="430" r:id="rId20"/>
    <p:sldId id="433" r:id="rId21"/>
    <p:sldId id="283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3" userDrawn="1">
          <p15:clr>
            <a:srgbClr val="A4A3A4"/>
          </p15:clr>
        </p15:guide>
        <p15:guide id="2" pos="325" userDrawn="1">
          <p15:clr>
            <a:srgbClr val="A4A3A4"/>
          </p15:clr>
        </p15:guide>
        <p15:guide id="3" orient="horz" pos="3974" userDrawn="1">
          <p15:clr>
            <a:srgbClr val="A4A3A4"/>
          </p15:clr>
        </p15:guide>
        <p15:guide id="4" pos="7355" userDrawn="1">
          <p15:clr>
            <a:srgbClr val="A4A3A4"/>
          </p15:clr>
        </p15:guide>
        <p15:guide id="5" pos="3840" userDrawn="1">
          <p15:clr>
            <a:srgbClr val="A4A3A4"/>
          </p15:clr>
        </p15:guide>
        <p15:guide id="6" orient="horz" pos="867" userDrawn="1">
          <p15:clr>
            <a:srgbClr val="A4A3A4"/>
          </p15:clr>
        </p15:guide>
        <p15:guide id="7" orient="horz" pos="3634" userDrawn="1">
          <p15:clr>
            <a:srgbClr val="A4A3A4"/>
          </p15:clr>
        </p15:guide>
        <p15:guide id="8" pos="8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088"/>
    <a:srgbClr val="F08900"/>
    <a:srgbClr val="FF6900"/>
    <a:srgbClr val="1E5DF8"/>
    <a:srgbClr val="626262"/>
    <a:srgbClr val="FFFFFF"/>
    <a:srgbClr val="00BED5"/>
    <a:srgbClr val="C13D33"/>
    <a:srgbClr val="E94D36"/>
    <a:srgbClr val="BE2B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59F57B-F003-48A5-AF1D-320958B430BA}" v="1" dt="2025-12-02T14:38:42.305"/>
    <p1510:client id="{3DBF9FEC-1625-4ABD-A0C2-ED2645500095}" v="36" dt="2025-12-03T13:34:06.3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25"/>
    <p:restoredTop sz="94422"/>
  </p:normalViewPr>
  <p:slideViewPr>
    <p:cSldViewPr snapToGrid="0" snapToObjects="1">
      <p:cViewPr>
        <p:scale>
          <a:sx n="88" d="100"/>
          <a:sy n="88" d="100"/>
        </p:scale>
        <p:origin x="739" y="115"/>
      </p:cViewPr>
      <p:guideLst>
        <p:guide orient="horz" pos="323"/>
        <p:guide pos="325"/>
        <p:guide orient="horz" pos="3974"/>
        <p:guide pos="7355"/>
        <p:guide pos="3840"/>
        <p:guide orient="horz" pos="867"/>
        <p:guide orient="horz" pos="3634"/>
        <p:guide pos="8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notesMaster" Target="notesMasters/notes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ppleyard, Robert (STFC,RAL,SC)" userId="f372f961-da94-4cfc-a749-d7d6380f834c" providerId="ADAL" clId="{D745B339-6533-4D1C-99F0-0E7B32636A10}"/>
    <pc:docChg chg="undo custSel addSld delSld modSld sldOrd">
      <pc:chgData name="Appleyard, Robert (STFC,RAL,SC)" userId="f372f961-da94-4cfc-a749-d7d6380f834c" providerId="ADAL" clId="{D745B339-6533-4D1C-99F0-0E7B32636A10}" dt="2025-12-03T13:32:28.057" v="4767" actId="1076"/>
      <pc:docMkLst>
        <pc:docMk/>
      </pc:docMkLst>
      <pc:sldChg chg="modSp mod">
        <pc:chgData name="Appleyard, Robert (STFC,RAL,SC)" userId="f372f961-da94-4cfc-a749-d7d6380f834c" providerId="ADAL" clId="{D745B339-6533-4D1C-99F0-0E7B32636A10}" dt="2025-12-02T15:44:49.215" v="373" actId="20577"/>
        <pc:sldMkLst>
          <pc:docMk/>
          <pc:sldMk cId="3224382533" sldId="257"/>
        </pc:sldMkLst>
        <pc:spChg chg="mod">
          <ac:chgData name="Appleyard, Robert (STFC,RAL,SC)" userId="f372f961-da94-4cfc-a749-d7d6380f834c" providerId="ADAL" clId="{D745B339-6533-4D1C-99F0-0E7B32636A10}" dt="2025-12-02T15:24:11.021" v="213" actId="20577"/>
          <ac:spMkLst>
            <pc:docMk/>
            <pc:sldMk cId="3224382533" sldId="257"/>
            <ac:spMk id="3" creationId="{78DB0FE0-A4AF-D848-8925-91A37993D74D}"/>
          </ac:spMkLst>
        </pc:spChg>
        <pc:spChg chg="mod">
          <ac:chgData name="Appleyard, Robert (STFC,RAL,SC)" userId="f372f961-da94-4cfc-a749-d7d6380f834c" providerId="ADAL" clId="{D745B339-6533-4D1C-99F0-0E7B32636A10}" dt="2025-12-02T15:44:49.215" v="373" actId="20577"/>
          <ac:spMkLst>
            <pc:docMk/>
            <pc:sldMk cId="3224382533" sldId="257"/>
            <ac:spMk id="5" creationId="{0BEB0AE4-391E-6F41-84C6-D4EEDF519A31}"/>
          </ac:spMkLst>
        </pc:spChg>
      </pc:sldChg>
      <pc:sldChg chg="addSp delSp modSp mod modNotesTx">
        <pc:chgData name="Appleyard, Robert (STFC,RAL,SC)" userId="f372f961-da94-4cfc-a749-d7d6380f834c" providerId="ADAL" clId="{D745B339-6533-4D1C-99F0-0E7B32636A10}" dt="2025-12-02T15:53:54.318" v="880" actId="20577"/>
        <pc:sldMkLst>
          <pc:docMk/>
          <pc:sldMk cId="3722688059" sldId="282"/>
        </pc:sldMkLst>
        <pc:spChg chg="mod">
          <ac:chgData name="Appleyard, Robert (STFC,RAL,SC)" userId="f372f961-da94-4cfc-a749-d7d6380f834c" providerId="ADAL" clId="{D745B339-6533-4D1C-99F0-0E7B32636A10}" dt="2025-12-02T15:53:54.318" v="880" actId="20577"/>
          <ac:spMkLst>
            <pc:docMk/>
            <pc:sldMk cId="3722688059" sldId="282"/>
            <ac:spMk id="7" creationId="{108DC7F5-099C-FD4D-905A-DC79A38901EC}"/>
          </ac:spMkLst>
        </pc:spChg>
        <pc:spChg chg="mod">
          <ac:chgData name="Appleyard, Robert (STFC,RAL,SC)" userId="f372f961-da94-4cfc-a749-d7d6380f834c" providerId="ADAL" clId="{D745B339-6533-4D1C-99F0-0E7B32636A10}" dt="2025-12-02T15:45:08.342" v="395" actId="20577"/>
          <ac:spMkLst>
            <pc:docMk/>
            <pc:sldMk cId="3722688059" sldId="282"/>
            <ac:spMk id="9" creationId="{DE67786B-8CF6-7140-A9BE-F2F0A0F1F7F0}"/>
          </ac:spMkLst>
        </pc:spChg>
        <pc:picChg chg="add del mod">
          <ac:chgData name="Appleyard, Robert (STFC,RAL,SC)" userId="f372f961-da94-4cfc-a749-d7d6380f834c" providerId="ADAL" clId="{D745B339-6533-4D1C-99F0-0E7B32636A10}" dt="2025-12-02T14:45:52.850" v="152" actId="478"/>
          <ac:picMkLst>
            <pc:docMk/>
            <pc:sldMk cId="3722688059" sldId="282"/>
            <ac:picMk id="3" creationId="{39546CE3-4055-668D-F174-DE0B0A92866F}"/>
          </ac:picMkLst>
        </pc:picChg>
        <pc:picChg chg="del">
          <ac:chgData name="Appleyard, Robert (STFC,RAL,SC)" userId="f372f961-da94-4cfc-a749-d7d6380f834c" providerId="ADAL" clId="{D745B339-6533-4D1C-99F0-0E7B32636A10}" dt="2025-12-02T14:38:41.906" v="34" actId="478"/>
          <ac:picMkLst>
            <pc:docMk/>
            <pc:sldMk cId="3722688059" sldId="282"/>
            <ac:picMk id="5" creationId="{63FD35D8-980B-D94B-BA47-6F007292B8CE}"/>
          </ac:picMkLst>
        </pc:picChg>
      </pc:sldChg>
      <pc:sldChg chg="new del">
        <pc:chgData name="Appleyard, Robert (STFC,RAL,SC)" userId="f372f961-da94-4cfc-a749-d7d6380f834c" providerId="ADAL" clId="{D745B339-6533-4D1C-99F0-0E7B32636A10}" dt="2025-12-02T16:03:29.904" v="1540" actId="47"/>
        <pc:sldMkLst>
          <pc:docMk/>
          <pc:sldMk cId="503151543" sldId="284"/>
        </pc:sldMkLst>
      </pc:sldChg>
      <pc:sldChg chg="modSp add mod setBg">
        <pc:chgData name="Appleyard, Robert (STFC,RAL,SC)" userId="f372f961-da94-4cfc-a749-d7d6380f834c" providerId="ADAL" clId="{D745B339-6533-4D1C-99F0-0E7B32636A10}" dt="2025-12-02T17:17:16.300" v="4079" actId="20577"/>
        <pc:sldMkLst>
          <pc:docMk/>
          <pc:sldMk cId="1189106841" sldId="285"/>
        </pc:sldMkLst>
        <pc:spChg chg="mod">
          <ac:chgData name="Appleyard, Robert (STFC,RAL,SC)" userId="f372f961-da94-4cfc-a749-d7d6380f834c" providerId="ADAL" clId="{D745B339-6533-4D1C-99F0-0E7B32636A10}" dt="2025-12-02T17:17:16.300" v="4079" actId="20577"/>
          <ac:spMkLst>
            <pc:docMk/>
            <pc:sldMk cId="1189106841" sldId="285"/>
            <ac:spMk id="5" creationId="{5B48A203-833F-240E-CB8F-3DC519A18383}"/>
          </ac:spMkLst>
        </pc:spChg>
        <pc:spChg chg="mod">
          <ac:chgData name="Appleyard, Robert (STFC,RAL,SC)" userId="f372f961-da94-4cfc-a749-d7d6380f834c" providerId="ADAL" clId="{D745B339-6533-4D1C-99F0-0E7B32636A10}" dt="2025-12-02T15:56:29.853" v="957" actId="20577"/>
          <ac:spMkLst>
            <pc:docMk/>
            <pc:sldMk cId="1189106841" sldId="285"/>
            <ac:spMk id="7" creationId="{E6C1C42A-66C6-FE49-6977-5CF84F46D370}"/>
          </ac:spMkLst>
        </pc:spChg>
      </pc:sldChg>
      <pc:sldChg chg="modSp add mod ord">
        <pc:chgData name="Appleyard, Robert (STFC,RAL,SC)" userId="f372f961-da94-4cfc-a749-d7d6380f834c" providerId="ADAL" clId="{D745B339-6533-4D1C-99F0-0E7B32636A10}" dt="2025-12-02T15:57:42.155" v="961" actId="20577"/>
        <pc:sldMkLst>
          <pc:docMk/>
          <pc:sldMk cId="2743956717" sldId="302"/>
        </pc:sldMkLst>
        <pc:spChg chg="mod">
          <ac:chgData name="Appleyard, Robert (STFC,RAL,SC)" userId="f372f961-da94-4cfc-a749-d7d6380f834c" providerId="ADAL" clId="{D745B339-6533-4D1C-99F0-0E7B32636A10}" dt="2025-12-02T15:55:49.542" v="928" actId="20577"/>
          <ac:spMkLst>
            <pc:docMk/>
            <pc:sldMk cId="2743956717" sldId="302"/>
            <ac:spMk id="2" creationId="{827E75C0-5988-15B7-5708-6EF055A7A086}"/>
          </ac:spMkLst>
        </pc:spChg>
        <pc:spChg chg="mod">
          <ac:chgData name="Appleyard, Robert (STFC,RAL,SC)" userId="f372f961-da94-4cfc-a749-d7d6380f834c" providerId="ADAL" clId="{D745B339-6533-4D1C-99F0-0E7B32636A10}" dt="2025-12-02T15:53:29.869" v="788" actId="20577"/>
          <ac:spMkLst>
            <pc:docMk/>
            <pc:sldMk cId="2743956717" sldId="302"/>
            <ac:spMk id="3" creationId="{3E8A8507-BB91-70F8-7799-41524CB04AB9}"/>
          </ac:spMkLst>
        </pc:spChg>
        <pc:spChg chg="mod">
          <ac:chgData name="Appleyard, Robert (STFC,RAL,SC)" userId="f372f961-da94-4cfc-a749-d7d6380f834c" providerId="ADAL" clId="{D745B339-6533-4D1C-99F0-0E7B32636A10}" dt="2025-12-02T15:57:42.155" v="961" actId="20577"/>
          <ac:spMkLst>
            <pc:docMk/>
            <pc:sldMk cId="2743956717" sldId="302"/>
            <ac:spMk id="35" creationId="{BA9D3179-2B45-1101-5B16-1188A9D8E011}"/>
          </ac:spMkLst>
        </pc:spChg>
      </pc:sldChg>
      <pc:sldChg chg="modSp add del mod">
        <pc:chgData name="Appleyard, Robert (STFC,RAL,SC)" userId="f372f961-da94-4cfc-a749-d7d6380f834c" providerId="ADAL" clId="{D745B339-6533-4D1C-99F0-0E7B32636A10}" dt="2025-12-02T17:14:10.515" v="4041" actId="2696"/>
        <pc:sldMkLst>
          <pc:docMk/>
          <pc:sldMk cId="1105369129" sldId="303"/>
        </pc:sldMkLst>
        <pc:spChg chg="mod">
          <ac:chgData name="Appleyard, Robert (STFC,RAL,SC)" userId="f372f961-da94-4cfc-a749-d7d6380f834c" providerId="ADAL" clId="{D745B339-6533-4D1C-99F0-0E7B32636A10}" dt="2025-12-02T16:09:38.594" v="1673" actId="12"/>
          <ac:spMkLst>
            <pc:docMk/>
            <pc:sldMk cId="1105369129" sldId="303"/>
            <ac:spMk id="5" creationId="{EF346A8E-9BCE-4933-9A6C-CCA7AE3B1588}"/>
          </ac:spMkLst>
        </pc:spChg>
        <pc:spChg chg="mod">
          <ac:chgData name="Appleyard, Robert (STFC,RAL,SC)" userId="f372f961-da94-4cfc-a749-d7d6380f834c" providerId="ADAL" clId="{D745B339-6533-4D1C-99F0-0E7B32636A10}" dt="2025-12-02T16:00:06.452" v="1248" actId="20577"/>
          <ac:spMkLst>
            <pc:docMk/>
            <pc:sldMk cId="1105369129" sldId="303"/>
            <ac:spMk id="7" creationId="{7C41D1E4-F360-F587-93F2-E87AA2B3A5FD}"/>
          </ac:spMkLst>
        </pc:spChg>
      </pc:sldChg>
      <pc:sldChg chg="addSp delSp modSp add mod">
        <pc:chgData name="Appleyard, Robert (STFC,RAL,SC)" userId="f372f961-da94-4cfc-a749-d7d6380f834c" providerId="ADAL" clId="{D745B339-6533-4D1C-99F0-0E7B32636A10}" dt="2025-12-02T17:11:27.503" v="3947" actId="5793"/>
        <pc:sldMkLst>
          <pc:docMk/>
          <pc:sldMk cId="173678756" sldId="304"/>
        </pc:sldMkLst>
        <pc:spChg chg="add mod">
          <ac:chgData name="Appleyard, Robert (STFC,RAL,SC)" userId="f372f961-da94-4cfc-a749-d7d6380f834c" providerId="ADAL" clId="{D745B339-6533-4D1C-99F0-0E7B32636A10}" dt="2025-12-02T17:11:27.503" v="3947" actId="5793"/>
          <ac:spMkLst>
            <pc:docMk/>
            <pc:sldMk cId="173678756" sldId="304"/>
            <ac:spMk id="2" creationId="{ADE73734-76BD-6836-5EBA-BBAFD28E346C}"/>
          </ac:spMkLst>
        </pc:spChg>
        <pc:spChg chg="del mod">
          <ac:chgData name="Appleyard, Robert (STFC,RAL,SC)" userId="f372f961-da94-4cfc-a749-d7d6380f834c" providerId="ADAL" clId="{D745B339-6533-4D1C-99F0-0E7B32636A10}" dt="2025-12-02T16:06:28.567" v="1548"/>
          <ac:spMkLst>
            <pc:docMk/>
            <pc:sldMk cId="173678756" sldId="304"/>
            <ac:spMk id="5" creationId="{6FD4DF65-4FAB-F187-2ABA-9E9CB75D7053}"/>
          </ac:spMkLst>
        </pc:spChg>
        <pc:spChg chg="mod">
          <ac:chgData name="Appleyard, Robert (STFC,RAL,SC)" userId="f372f961-da94-4cfc-a749-d7d6380f834c" providerId="ADAL" clId="{D745B339-6533-4D1C-99F0-0E7B32636A10}" dt="2025-12-02T17:10:08.914" v="3845" actId="20577"/>
          <ac:spMkLst>
            <pc:docMk/>
            <pc:sldMk cId="173678756" sldId="304"/>
            <ac:spMk id="7" creationId="{A4D191E9-8AC3-EE14-F3F0-B790CD8019F5}"/>
          </ac:spMkLst>
        </pc:spChg>
      </pc:sldChg>
      <pc:sldChg chg="addSp modSp add mod">
        <pc:chgData name="Appleyard, Robert (STFC,RAL,SC)" userId="f372f961-da94-4cfc-a749-d7d6380f834c" providerId="ADAL" clId="{D745B339-6533-4D1C-99F0-0E7B32636A10}" dt="2025-12-02T17:14:28.942" v="4073" actId="20577"/>
        <pc:sldMkLst>
          <pc:docMk/>
          <pc:sldMk cId="1756202945" sldId="305"/>
        </pc:sldMkLst>
        <pc:spChg chg="add mod">
          <ac:chgData name="Appleyard, Robert (STFC,RAL,SC)" userId="f372f961-da94-4cfc-a749-d7d6380f834c" providerId="ADAL" clId="{D745B339-6533-4D1C-99F0-0E7B32636A10}" dt="2025-12-02T17:13:11.624" v="3998" actId="1076"/>
          <ac:spMkLst>
            <pc:docMk/>
            <pc:sldMk cId="1756202945" sldId="305"/>
            <ac:spMk id="3" creationId="{0F867A62-E895-B983-1CAD-7786E3AC7608}"/>
          </ac:spMkLst>
        </pc:spChg>
        <pc:spChg chg="mod">
          <ac:chgData name="Appleyard, Robert (STFC,RAL,SC)" userId="f372f961-da94-4cfc-a749-d7d6380f834c" providerId="ADAL" clId="{D745B339-6533-4D1C-99F0-0E7B32636A10}" dt="2025-12-02T17:14:28.942" v="4073" actId="20577"/>
          <ac:spMkLst>
            <pc:docMk/>
            <pc:sldMk cId="1756202945" sldId="305"/>
            <ac:spMk id="5" creationId="{BF87F6C2-EAF0-23AD-2C79-2A83B102EC11}"/>
          </ac:spMkLst>
        </pc:spChg>
        <pc:spChg chg="mod">
          <ac:chgData name="Appleyard, Robert (STFC,RAL,SC)" userId="f372f961-da94-4cfc-a749-d7d6380f834c" providerId="ADAL" clId="{D745B339-6533-4D1C-99F0-0E7B32636A10}" dt="2025-12-02T16:02:47.516" v="1485" actId="14100"/>
          <ac:spMkLst>
            <pc:docMk/>
            <pc:sldMk cId="1756202945" sldId="305"/>
            <ac:spMk id="7" creationId="{25CCEADE-2803-01D0-F53B-7EE66FEFD43F}"/>
          </ac:spMkLst>
        </pc:spChg>
        <pc:picChg chg="add mod">
          <ac:chgData name="Appleyard, Robert (STFC,RAL,SC)" userId="f372f961-da94-4cfc-a749-d7d6380f834c" providerId="ADAL" clId="{D745B339-6533-4D1C-99F0-0E7B32636A10}" dt="2025-12-02T17:13:11.624" v="3998" actId="1076"/>
          <ac:picMkLst>
            <pc:docMk/>
            <pc:sldMk cId="1756202945" sldId="305"/>
            <ac:picMk id="2" creationId="{072DA407-017A-ABB6-8D15-6EED435132C6}"/>
          </ac:picMkLst>
        </pc:picChg>
      </pc:sldChg>
      <pc:sldChg chg="addSp delSp modSp add mod">
        <pc:chgData name="Appleyard, Robert (STFC,RAL,SC)" userId="f372f961-da94-4cfc-a749-d7d6380f834c" providerId="ADAL" clId="{D745B339-6533-4D1C-99F0-0E7B32636A10}" dt="2025-12-02T17:23:40.382" v="4690" actId="313"/>
        <pc:sldMkLst>
          <pc:docMk/>
          <pc:sldMk cId="1403698338" sldId="306"/>
        </pc:sldMkLst>
        <pc:spChg chg="add mod">
          <ac:chgData name="Appleyard, Robert (STFC,RAL,SC)" userId="f372f961-da94-4cfc-a749-d7d6380f834c" providerId="ADAL" clId="{D745B339-6533-4D1C-99F0-0E7B32636A10}" dt="2025-12-02T17:23:40.382" v="4690" actId="313"/>
          <ac:spMkLst>
            <pc:docMk/>
            <pc:sldMk cId="1403698338" sldId="306"/>
            <ac:spMk id="2" creationId="{531F01C7-FDD1-49FF-3FD5-74C1A3E2AD8E}"/>
          </ac:spMkLst>
        </pc:spChg>
        <pc:spChg chg="add mod">
          <ac:chgData name="Appleyard, Robert (STFC,RAL,SC)" userId="f372f961-da94-4cfc-a749-d7d6380f834c" providerId="ADAL" clId="{D745B339-6533-4D1C-99F0-0E7B32636A10}" dt="2025-12-02T17:12:51.792" v="3995" actId="1076"/>
          <ac:spMkLst>
            <pc:docMk/>
            <pc:sldMk cId="1403698338" sldId="306"/>
            <ac:spMk id="4" creationId="{5377FCBA-4E8F-6404-5859-6A01383B7CD1}"/>
          </ac:spMkLst>
        </pc:spChg>
        <pc:spChg chg="del mod">
          <ac:chgData name="Appleyard, Robert (STFC,RAL,SC)" userId="f372f961-da94-4cfc-a749-d7d6380f834c" providerId="ADAL" clId="{D745B339-6533-4D1C-99F0-0E7B32636A10}" dt="2025-12-02T16:03:24.739" v="1538"/>
          <ac:spMkLst>
            <pc:docMk/>
            <pc:sldMk cId="1403698338" sldId="306"/>
            <ac:spMk id="5" creationId="{3F1CC9DA-6758-9B2A-B9CF-F2903D4BD1DC}"/>
          </ac:spMkLst>
        </pc:spChg>
        <pc:spChg chg="mod">
          <ac:chgData name="Appleyard, Robert (STFC,RAL,SC)" userId="f372f961-da94-4cfc-a749-d7d6380f834c" providerId="ADAL" clId="{D745B339-6533-4D1C-99F0-0E7B32636A10}" dt="2025-12-02T16:03:08.765" v="1535" actId="20577"/>
          <ac:spMkLst>
            <pc:docMk/>
            <pc:sldMk cId="1403698338" sldId="306"/>
            <ac:spMk id="7" creationId="{1DF3EF55-57CD-AB9A-67D7-0F46E5CE1146}"/>
          </ac:spMkLst>
        </pc:spChg>
        <pc:picChg chg="add mod">
          <ac:chgData name="Appleyard, Robert (STFC,RAL,SC)" userId="f372f961-da94-4cfc-a749-d7d6380f834c" providerId="ADAL" clId="{D745B339-6533-4D1C-99F0-0E7B32636A10}" dt="2025-12-02T17:12:47.107" v="3993" actId="14100"/>
          <ac:picMkLst>
            <pc:docMk/>
            <pc:sldMk cId="1403698338" sldId="306"/>
            <ac:picMk id="3" creationId="{00BFDDCF-5EEC-BFE5-738B-49EADA56C4C1}"/>
          </ac:picMkLst>
        </pc:picChg>
      </pc:sldChg>
      <pc:sldChg chg="addSp modSp add mod">
        <pc:chgData name="Appleyard, Robert (STFC,RAL,SC)" userId="f372f961-da94-4cfc-a749-d7d6380f834c" providerId="ADAL" clId="{D745B339-6533-4D1C-99F0-0E7B32636A10}" dt="2025-12-02T17:15:23.436" v="4076" actId="20577"/>
        <pc:sldMkLst>
          <pc:docMk/>
          <pc:sldMk cId="3025725489" sldId="307"/>
        </pc:sldMkLst>
        <pc:spChg chg="add mod">
          <ac:chgData name="Appleyard, Robert (STFC,RAL,SC)" userId="f372f961-da94-4cfc-a749-d7d6380f834c" providerId="ADAL" clId="{D745B339-6533-4D1C-99F0-0E7B32636A10}" dt="2025-12-02T17:15:23.436" v="4076" actId="20577"/>
          <ac:spMkLst>
            <pc:docMk/>
            <pc:sldMk cId="3025725489" sldId="307"/>
            <ac:spMk id="2" creationId="{D2148EF3-A5D9-6D93-165D-338D95EB9569}"/>
          </ac:spMkLst>
        </pc:spChg>
        <pc:spChg chg="mod">
          <ac:chgData name="Appleyard, Robert (STFC,RAL,SC)" userId="f372f961-da94-4cfc-a749-d7d6380f834c" providerId="ADAL" clId="{D745B339-6533-4D1C-99F0-0E7B32636A10}" dt="2025-12-02T16:07:01.043" v="1627" actId="20577"/>
          <ac:spMkLst>
            <pc:docMk/>
            <pc:sldMk cId="3025725489" sldId="307"/>
            <ac:spMk id="7" creationId="{501B5416-607D-13E6-54BC-67E083B187DB}"/>
          </ac:spMkLst>
        </pc:spChg>
        <pc:picChg chg="add mod">
          <ac:chgData name="Appleyard, Robert (STFC,RAL,SC)" userId="f372f961-da94-4cfc-a749-d7d6380f834c" providerId="ADAL" clId="{D745B339-6533-4D1C-99F0-0E7B32636A10}" dt="2025-12-02T16:32:52.454" v="2595" actId="1076"/>
          <ac:picMkLst>
            <pc:docMk/>
            <pc:sldMk cId="3025725489" sldId="307"/>
            <ac:picMk id="4" creationId="{E7463565-0E33-E753-CD65-B7B1D839F525}"/>
          </ac:picMkLst>
        </pc:picChg>
      </pc:sldChg>
      <pc:sldChg chg="addSp delSp modSp add mod ord">
        <pc:chgData name="Appleyard, Robert (STFC,RAL,SC)" userId="f372f961-da94-4cfc-a749-d7d6380f834c" providerId="ADAL" clId="{D745B339-6533-4D1C-99F0-0E7B32636A10}" dt="2025-12-02T17:15:27.240" v="4078"/>
        <pc:sldMkLst>
          <pc:docMk/>
          <pc:sldMk cId="2010898171" sldId="308"/>
        </pc:sldMkLst>
        <pc:spChg chg="del">
          <ac:chgData name="Appleyard, Robert (STFC,RAL,SC)" userId="f372f961-da94-4cfc-a749-d7d6380f834c" providerId="ADAL" clId="{D745B339-6533-4D1C-99F0-0E7B32636A10}" dt="2025-12-02T16:33:24.726" v="2628" actId="478"/>
          <ac:spMkLst>
            <pc:docMk/>
            <pc:sldMk cId="2010898171" sldId="308"/>
            <ac:spMk id="2" creationId="{3985383B-5DB7-F1E4-F89E-3B9751E89DCA}"/>
          </ac:spMkLst>
        </pc:spChg>
        <pc:spChg chg="add mod">
          <ac:chgData name="Appleyard, Robert (STFC,RAL,SC)" userId="f372f961-da94-4cfc-a749-d7d6380f834c" providerId="ADAL" clId="{D745B339-6533-4D1C-99F0-0E7B32636A10}" dt="2025-12-02T17:11:57.805" v="3984" actId="20577"/>
          <ac:spMkLst>
            <pc:docMk/>
            <pc:sldMk cId="2010898171" sldId="308"/>
            <ac:spMk id="3" creationId="{8B92C338-7F29-2A7D-56D1-D07B55EDC557}"/>
          </ac:spMkLst>
        </pc:spChg>
        <pc:spChg chg="mod">
          <ac:chgData name="Appleyard, Robert (STFC,RAL,SC)" userId="f372f961-da94-4cfc-a749-d7d6380f834c" providerId="ADAL" clId="{D745B339-6533-4D1C-99F0-0E7B32636A10}" dt="2025-12-02T16:33:38.238" v="2650" actId="20577"/>
          <ac:spMkLst>
            <pc:docMk/>
            <pc:sldMk cId="2010898171" sldId="308"/>
            <ac:spMk id="7" creationId="{80378457-31D9-1261-1C1A-5AB3E798D731}"/>
          </ac:spMkLst>
        </pc:spChg>
        <pc:spChg chg="add mod">
          <ac:chgData name="Appleyard, Robert (STFC,RAL,SC)" userId="f372f961-da94-4cfc-a749-d7d6380f834c" providerId="ADAL" clId="{D745B339-6533-4D1C-99F0-0E7B32636A10}" dt="2025-12-02T16:49:51.661" v="3054" actId="20577"/>
          <ac:spMkLst>
            <pc:docMk/>
            <pc:sldMk cId="2010898171" sldId="308"/>
            <ac:spMk id="8" creationId="{CD0EF2F1-AA62-3A50-B395-E314AC3328C2}"/>
          </ac:spMkLst>
        </pc:spChg>
        <pc:picChg chg="del">
          <ac:chgData name="Appleyard, Robert (STFC,RAL,SC)" userId="f372f961-da94-4cfc-a749-d7d6380f834c" providerId="ADAL" clId="{D745B339-6533-4D1C-99F0-0E7B32636A10}" dt="2025-12-02T16:33:40.076" v="2651" actId="478"/>
          <ac:picMkLst>
            <pc:docMk/>
            <pc:sldMk cId="2010898171" sldId="308"/>
            <ac:picMk id="4" creationId="{05B6D431-E039-7465-5A53-4802D6E86208}"/>
          </ac:picMkLst>
        </pc:picChg>
        <pc:picChg chg="add mod">
          <ac:chgData name="Appleyard, Robert (STFC,RAL,SC)" userId="f372f961-da94-4cfc-a749-d7d6380f834c" providerId="ADAL" clId="{D745B339-6533-4D1C-99F0-0E7B32636A10}" dt="2025-12-02T16:46:38.431" v="2909" actId="1076"/>
          <ac:picMkLst>
            <pc:docMk/>
            <pc:sldMk cId="2010898171" sldId="308"/>
            <ac:picMk id="6" creationId="{83BD709F-7C10-F6E0-8F7A-39E5088DC6D7}"/>
          </ac:picMkLst>
        </pc:picChg>
      </pc:sldChg>
      <pc:sldChg chg="new">
        <pc:chgData name="Appleyard, Robert (STFC,RAL,SC)" userId="f372f961-da94-4cfc-a749-d7d6380f834c" providerId="ADAL" clId="{D745B339-6533-4D1C-99F0-0E7B32636A10}" dt="2025-12-02T17:15:01.837" v="4074" actId="680"/>
        <pc:sldMkLst>
          <pc:docMk/>
          <pc:sldMk cId="3404750112" sldId="309"/>
        </pc:sldMkLst>
      </pc:sldChg>
      <pc:sldChg chg="modSp add mod ord">
        <pc:chgData name="Appleyard, Robert (STFC,RAL,SC)" userId="f372f961-da94-4cfc-a749-d7d6380f834c" providerId="ADAL" clId="{D745B339-6533-4D1C-99F0-0E7B32636A10}" dt="2025-12-02T17:22:31.339" v="4686" actId="20577"/>
        <pc:sldMkLst>
          <pc:docMk/>
          <pc:sldMk cId="2993763596" sldId="310"/>
        </pc:sldMkLst>
        <pc:spChg chg="mod">
          <ac:chgData name="Appleyard, Robert (STFC,RAL,SC)" userId="f372f961-da94-4cfc-a749-d7d6380f834c" providerId="ADAL" clId="{D745B339-6533-4D1C-99F0-0E7B32636A10}" dt="2025-12-02T17:22:31.339" v="4686" actId="20577"/>
          <ac:spMkLst>
            <pc:docMk/>
            <pc:sldMk cId="2993763596" sldId="310"/>
            <ac:spMk id="2" creationId="{0E092C4E-F223-8B20-C98D-D8FF39F3B557}"/>
          </ac:spMkLst>
        </pc:spChg>
        <pc:spChg chg="mod">
          <ac:chgData name="Appleyard, Robert (STFC,RAL,SC)" userId="f372f961-da94-4cfc-a749-d7d6380f834c" providerId="ADAL" clId="{D745B339-6533-4D1C-99F0-0E7B32636A10}" dt="2025-12-02T17:18:32.687" v="4112" actId="20577"/>
          <ac:spMkLst>
            <pc:docMk/>
            <pc:sldMk cId="2993763596" sldId="310"/>
            <ac:spMk id="7" creationId="{EB316A73-9762-1395-3F83-99F07AB993CA}"/>
          </ac:spMkLst>
        </pc:spChg>
      </pc:sldChg>
      <pc:sldChg chg="addSp delSp modSp add mod chgLayout">
        <pc:chgData name="Appleyard, Robert (STFC,RAL,SC)" userId="f372f961-da94-4cfc-a749-d7d6380f834c" providerId="ADAL" clId="{D745B339-6533-4D1C-99F0-0E7B32636A10}" dt="2025-12-03T13:32:28.057" v="4767" actId="1076"/>
        <pc:sldMkLst>
          <pc:docMk/>
          <pc:sldMk cId="3318159003" sldId="311"/>
        </pc:sldMkLst>
        <pc:spChg chg="mod">
          <ac:chgData name="Appleyard, Robert (STFC,RAL,SC)" userId="f372f961-da94-4cfc-a749-d7d6380f834c" providerId="ADAL" clId="{D745B339-6533-4D1C-99F0-0E7B32636A10}" dt="2025-12-03T13:26:24.003" v="4740" actId="14100"/>
          <ac:spMkLst>
            <pc:docMk/>
            <pc:sldMk cId="3318159003" sldId="311"/>
            <ac:spMk id="2" creationId="{44A3BA0F-64CA-3499-8766-8156F93A2D2A}"/>
          </ac:spMkLst>
        </pc:spChg>
        <pc:spChg chg="mod">
          <ac:chgData name="Appleyard, Robert (STFC,RAL,SC)" userId="f372f961-da94-4cfc-a749-d7d6380f834c" providerId="ADAL" clId="{D745B339-6533-4D1C-99F0-0E7B32636A10}" dt="2025-12-02T17:25:28.370" v="4707" actId="6549"/>
          <ac:spMkLst>
            <pc:docMk/>
            <pc:sldMk cId="3318159003" sldId="311"/>
            <ac:spMk id="3" creationId="{C201E281-3D82-66F6-4BC5-0F4D32F3C370}"/>
          </ac:spMkLst>
        </pc:spChg>
        <pc:spChg chg="add del mod">
          <ac:chgData name="Appleyard, Robert (STFC,RAL,SC)" userId="f372f961-da94-4cfc-a749-d7d6380f834c" providerId="ADAL" clId="{D745B339-6533-4D1C-99F0-0E7B32636A10}" dt="2025-12-03T13:27:14.002" v="4748"/>
          <ac:spMkLst>
            <pc:docMk/>
            <pc:sldMk cId="3318159003" sldId="311"/>
            <ac:spMk id="6" creationId="{42E67097-6E7F-17EC-0206-5FE9CDAB65B3}"/>
          </ac:spMkLst>
        </pc:spChg>
        <pc:spChg chg="mod">
          <ac:chgData name="Appleyard, Robert (STFC,RAL,SC)" userId="f372f961-da94-4cfc-a749-d7d6380f834c" providerId="ADAL" clId="{D745B339-6533-4D1C-99F0-0E7B32636A10}" dt="2025-12-02T17:24:25.926" v="4705" actId="20577"/>
          <ac:spMkLst>
            <pc:docMk/>
            <pc:sldMk cId="3318159003" sldId="311"/>
            <ac:spMk id="7" creationId="{FE4DE954-AFE7-A05A-226E-9AFD74956B06}"/>
          </ac:spMkLst>
        </pc:spChg>
        <pc:spChg chg="add del mod">
          <ac:chgData name="Appleyard, Robert (STFC,RAL,SC)" userId="f372f961-da94-4cfc-a749-d7d6380f834c" providerId="ADAL" clId="{D745B339-6533-4D1C-99F0-0E7B32636A10}" dt="2025-12-03T13:31:53.870" v="4762" actId="478"/>
          <ac:spMkLst>
            <pc:docMk/>
            <pc:sldMk cId="3318159003" sldId="311"/>
            <ac:spMk id="8" creationId="{337EF608-BE0E-055B-C66B-D6AAA622E190}"/>
          </ac:spMkLst>
        </pc:spChg>
        <pc:spChg chg="del">
          <ac:chgData name="Appleyard, Robert (STFC,RAL,SC)" userId="f372f961-da94-4cfc-a749-d7d6380f834c" providerId="ADAL" clId="{D745B339-6533-4D1C-99F0-0E7B32636A10}" dt="2025-12-02T17:25:30.006" v="4708" actId="478"/>
          <ac:spMkLst>
            <pc:docMk/>
            <pc:sldMk cId="3318159003" sldId="311"/>
            <ac:spMk id="8" creationId="{EAEFC69A-04F5-4426-AE3B-5DCBE7FAB7FE}"/>
          </ac:spMkLst>
        </pc:spChg>
        <pc:spChg chg="add del mod">
          <ac:chgData name="Appleyard, Robert (STFC,RAL,SC)" userId="f372f961-da94-4cfc-a749-d7d6380f834c" providerId="ADAL" clId="{D745B339-6533-4D1C-99F0-0E7B32636A10}" dt="2025-12-03T13:30:30.631" v="4755"/>
          <ac:spMkLst>
            <pc:docMk/>
            <pc:sldMk cId="3318159003" sldId="311"/>
            <ac:spMk id="9" creationId="{7D1FC44B-6202-F203-083B-0EBA5A6DABEC}"/>
          </ac:spMkLst>
        </pc:spChg>
        <pc:spChg chg="add del mod">
          <ac:chgData name="Appleyard, Robert (STFC,RAL,SC)" userId="f372f961-da94-4cfc-a749-d7d6380f834c" providerId="ADAL" clId="{D745B339-6533-4D1C-99F0-0E7B32636A10}" dt="2025-12-03T13:31:53.872" v="4764"/>
          <ac:spMkLst>
            <pc:docMk/>
            <pc:sldMk cId="3318159003" sldId="311"/>
            <ac:spMk id="10" creationId="{6BB87474-30CC-430E-E57E-CA213A62BA10}"/>
          </ac:spMkLst>
        </pc:spChg>
        <pc:spChg chg="add del">
          <ac:chgData name="Appleyard, Robert (STFC,RAL,SC)" userId="f372f961-da94-4cfc-a749-d7d6380f834c" providerId="ADAL" clId="{D745B339-6533-4D1C-99F0-0E7B32636A10}" dt="2025-12-03T13:30:30.630" v="4753" actId="22"/>
          <ac:spMkLst>
            <pc:docMk/>
            <pc:sldMk cId="3318159003" sldId="311"/>
            <ac:spMk id="12" creationId="{497A4AE5-EAC0-7015-CB4B-91DED13C7C6C}"/>
          </ac:spMkLst>
        </pc:spChg>
        <pc:spChg chg="add del mod">
          <ac:chgData name="Appleyard, Robert (STFC,RAL,SC)" userId="f372f961-da94-4cfc-a749-d7d6380f834c" providerId="ADAL" clId="{D745B339-6533-4D1C-99F0-0E7B32636A10}" dt="2025-12-03T13:31:21.081" v="4760" actId="478"/>
          <ac:spMkLst>
            <pc:docMk/>
            <pc:sldMk cId="3318159003" sldId="311"/>
            <ac:spMk id="14" creationId="{150E39AF-E967-5BA7-377E-6D822EFA2637}"/>
          </ac:spMkLst>
        </pc:spChg>
        <pc:spChg chg="add mod">
          <ac:chgData name="Appleyard, Robert (STFC,RAL,SC)" userId="f372f961-da94-4cfc-a749-d7d6380f834c" providerId="ADAL" clId="{D745B339-6533-4D1C-99F0-0E7B32636A10}" dt="2025-12-03T13:32:28.057" v="4767" actId="1076"/>
          <ac:spMkLst>
            <pc:docMk/>
            <pc:sldMk cId="3318159003" sldId="311"/>
            <ac:spMk id="15" creationId="{7C1293A5-7A50-49B2-E5F0-C190812D09AF}"/>
          </ac:spMkLst>
        </pc:spChg>
        <pc:picChg chg="add mod">
          <ac:chgData name="Appleyard, Robert (STFC,RAL,SC)" userId="f372f961-da94-4cfc-a749-d7d6380f834c" providerId="ADAL" clId="{D745B339-6533-4D1C-99F0-0E7B32636A10}" dt="2025-12-03T13:26:28.286" v="4743" actId="962"/>
          <ac:picMkLst>
            <pc:docMk/>
            <pc:sldMk cId="3318159003" sldId="311"/>
            <ac:picMk id="5" creationId="{39D9BE37-314D-26D5-49AE-E1610BECF0D0}"/>
          </ac:picMkLst>
        </pc:picChg>
        <pc:picChg chg="del">
          <ac:chgData name="Appleyard, Robert (STFC,RAL,SC)" userId="f372f961-da94-4cfc-a749-d7d6380f834c" providerId="ADAL" clId="{D745B339-6533-4D1C-99F0-0E7B32636A10}" dt="2025-12-02T17:25:26.839" v="4706" actId="478"/>
          <ac:picMkLst>
            <pc:docMk/>
            <pc:sldMk cId="3318159003" sldId="311"/>
            <ac:picMk id="6" creationId="{D7FAA23C-FDBF-B41A-E045-66CA99CCFB7C}"/>
          </ac:picMkLst>
        </pc:picChg>
      </pc:sldChg>
      <pc:sldChg chg="modSp mod">
        <pc:chgData name="Appleyard, Robert (STFC,RAL,SC)" userId="f372f961-da94-4cfc-a749-d7d6380f834c" providerId="ADAL" clId="{D745B339-6533-4D1C-99F0-0E7B32636A10}" dt="2025-12-03T13:16:40.640" v="4730" actId="20577"/>
        <pc:sldMkLst>
          <pc:docMk/>
          <pc:sldMk cId="2994881744" sldId="433"/>
        </pc:sldMkLst>
        <pc:spChg chg="mod">
          <ac:chgData name="Appleyard, Robert (STFC,RAL,SC)" userId="f372f961-da94-4cfc-a749-d7d6380f834c" providerId="ADAL" clId="{D745B339-6533-4D1C-99F0-0E7B32636A10}" dt="2025-12-03T13:16:40.640" v="4730" actId="20577"/>
          <ac:spMkLst>
            <pc:docMk/>
            <pc:sldMk cId="2994881744" sldId="433"/>
            <ac:spMk id="2" creationId="{E6ACD3FD-C92F-8995-FA3E-0D08193ED94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 Regular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 Regular"/>
              </a:defRPr>
            </a:lvl1pPr>
          </a:lstStyle>
          <a:p>
            <a:fld id="{48FE9A4A-3203-D544-A0F2-9B4A7A1B021E}" type="datetimeFigureOut">
              <a:rPr lang="en-US" smtClean="0"/>
              <a:pPr/>
              <a:t>12/3/2025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 Regular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 Regular"/>
              </a:defRPr>
            </a:lvl1pPr>
          </a:lstStyle>
          <a:p>
            <a:fld id="{C0F3BA1D-A00F-DB41-84DA-BE26C4853B3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1868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Arial Regular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Arial Regular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Arial Regular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Arial Regular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Arial Regular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F3BA1D-A00F-DB41-84DA-BE26C4853B3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6725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F3BA1D-A00F-DB41-84DA-BE26C4853B3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191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Tape system is CERN’s CTA system – we are talking to the EOS buffer layer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F3BA1D-A00F-DB41-84DA-BE26C4853B3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39040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We’ve engineered for bulk throughput rather than responsiveness. Don’t care if there’s a bit of latency in there.</a:t>
            </a:r>
          </a:p>
          <a:p>
            <a:endParaRPr lang="en-GB" dirty="0"/>
          </a:p>
          <a:p>
            <a:r>
              <a:rPr lang="en-GB" dirty="0"/>
              <a:t>This year we expect to be buying 22TB HDDs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F3BA1D-A00F-DB41-84DA-BE26C4853B3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1064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F3BA1D-A00F-DB41-84DA-BE26C4853B3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14299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F3BA1D-A00F-DB41-84DA-BE26C4853B3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541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CAE69-592D-6D48-8D37-1AF709B043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CE34F9-FD31-954C-90A9-25364BF3A3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381E6B-7D41-F84E-B286-61EBCE053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CE29A8-E8C2-784C-9495-F0D437E95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4039A4-CB11-B346-94E7-20D66FCAC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70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9D39B2-85B2-8A4B-8008-EE871C7A5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2A1684-4147-4E4A-BE1D-647E280F68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E7061D-97DA-5D45-A717-D8A7EEF03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8C7700-26C6-804B-9BEF-4E4886CEB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8D442D-6AED-C347-A737-1092964EA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145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F360F0-A2C2-BC4E-AC8F-28FB5C10E3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5D444D-2CB3-C84E-AFAB-6E36673058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CCCC5E-1493-D445-AD8B-A3A5697A2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36B37B-4148-1847-B7D0-E506A8B43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948933-1B9F-6140-A9E4-6AC0E5BF3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6703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101614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CAE69-592D-6D48-8D37-1AF709B043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CE34F9-FD31-954C-90A9-25364BF3A3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381E6B-7D41-F84E-B286-61EBCE053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CE29A8-E8C2-784C-9495-F0D437E95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4039A4-CB11-B346-94E7-20D66FCAC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3703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BEF2C8-66D4-EF4A-AAFD-01BC50FA7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AD9361-0DDC-EE4E-A740-F93892B369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D9F65C-3FCD-8B46-A28D-257FA8F28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88163C-7F3C-9B44-A028-C4886506F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47796D-644C-B740-8C2E-356ECAB6D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743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1CB58-4758-1C42-8DAA-2AAA3F98F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B7D025-4B39-8D45-811F-5B1E30D5E7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2683CA-90A4-5E49-AA2C-3DCED63A8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E1DED1-CD68-AC4C-ABC6-F8EEE292B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A83341-F52D-D14B-A417-6C66E51D0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4999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7351C6-2D17-C14E-8DC1-418227C69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0F791E-6CBD-2747-86C9-A91E120F50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6279C1-F68E-7E4B-B565-93EC951F8A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D866C6-99FF-2F4A-936E-613FC9DB3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D0DB7C-BDCE-D146-9584-809FFC25D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FD1283-F062-2E4B-8DD8-A11DB5311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6614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DCD01-DE9B-A849-A35D-9F761E7A29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213394-3DB5-5A4C-965B-35CC3D1F29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0C87B7-015A-EE48-9BA2-392DACDC00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A97E02-FB0B-A048-9274-06CF174361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DCF4DD-E248-C543-910E-BAFFB18831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C573B90-35AD-3E43-B0CA-8BA2F2BBB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26E709E-0F2B-524A-BB14-376202A26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8CED43-5180-C24B-8196-24914383E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5096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E4D60-AC0C-044F-8925-BE12978C5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80422E-D871-AC4C-A0FF-BA911179F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A61A44-CE7E-2E47-A2C7-EFD19C4D4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A8DBD8-7206-5A45-8701-1C5BFDD64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9581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A31B14-AAAA-D746-8A4F-C3E1BB0AC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54D6A3-2EE2-B640-B0F3-7408BA955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3CF3B5-8136-464C-B9CE-C289E9FE8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384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BEF2C8-66D4-EF4A-AAFD-01BC50FA7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AD9361-0DDC-EE4E-A740-F93892B369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D9F65C-3FCD-8B46-A28D-257FA8F28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88163C-7F3C-9B44-A028-C4886506F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47796D-644C-B740-8C2E-356ECAB6D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9290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BD96A-43E5-A645-B273-977F074EA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2B250C-BB32-7348-BE3C-383B51A8F8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78973E-998F-6D41-9801-A30991298D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45CC00-44DF-1E48-95F7-E532F4C69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84893D-3FFC-6749-AD92-18B78F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03AAAD-3463-B142-AEB9-CFB5F3DCA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9198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9AEEA-03B0-C845-83C2-A99DE7CF4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D0810E-8148-AB45-8D0B-5492633BCB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CE66B3-4F01-3148-9B21-03E05C5998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80305A-EC70-204D-A203-97127CF60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CDF6F2-688B-AC47-8BE3-B3918FD0B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DCE4F3-8FAC-C647-B187-2C7658470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4143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9D39B2-85B2-8A4B-8008-EE871C7A5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2A1684-4147-4E4A-BE1D-647E280F68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E7061D-97DA-5D45-A717-D8A7EEF03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8C7700-26C6-804B-9BEF-4E4886CEB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8D442D-6AED-C347-A737-1092964EA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9692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F360F0-A2C2-BC4E-AC8F-28FB5C10E3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5D444D-2CB3-C84E-AFAB-6E36673058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CCCC5E-1493-D445-AD8B-A3A5697A2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36B37B-4148-1847-B7D0-E506A8B43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948933-1B9F-6140-A9E4-6AC0E5BF3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35601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722869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3806709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54548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1CB58-4758-1C42-8DAA-2AAA3F98F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B7D025-4B39-8D45-811F-5B1E30D5E7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2683CA-90A4-5E49-AA2C-3DCED63A8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E1DED1-CD68-AC4C-ABC6-F8EEE292B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A83341-F52D-D14B-A417-6C66E51D0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998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7351C6-2D17-C14E-8DC1-418227C69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0F791E-6CBD-2747-86C9-A91E120F50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6279C1-F68E-7E4B-B565-93EC951F8A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D866C6-99FF-2F4A-936E-613FC9DB3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D0DB7C-BDCE-D146-9584-809FFC25D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FD1283-F062-2E4B-8DD8-A11DB5311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672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DCD01-DE9B-A849-A35D-9F761E7A29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213394-3DB5-5A4C-965B-35CC3D1F29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0C87B7-015A-EE48-9BA2-392DACDC00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A97E02-FB0B-A048-9274-06CF174361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DCF4DD-E248-C543-910E-BAFFB18831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C573B90-35AD-3E43-B0CA-8BA2F2BBB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26E709E-0F2B-524A-BB14-376202A26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8CED43-5180-C24B-8196-24914383E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70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E4D60-AC0C-044F-8925-BE12978C5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80422E-D871-AC4C-A0FF-BA911179F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A61A44-CE7E-2E47-A2C7-EFD19C4D4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A8DBD8-7206-5A45-8701-1C5BFDD64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961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A31B14-AAAA-D746-8A4F-C3E1BB0AC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54D6A3-2EE2-B640-B0F3-7408BA955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3CF3B5-8136-464C-B9CE-C289E9FE8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455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BD96A-43E5-A645-B273-977F074EA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2B250C-BB32-7348-BE3C-383B51A8F8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78973E-998F-6D41-9801-A30991298D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45CC00-44DF-1E48-95F7-E532F4C69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84893D-3FFC-6749-AD92-18B78F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03AAAD-3463-B142-AEB9-CFB5F3DCA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596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9AEEA-03B0-C845-83C2-A99DE7CF4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D0810E-8148-AB45-8D0B-5492633BCB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CE66B3-4F01-3148-9B21-03E05C5998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80305A-EC70-204D-A203-97127CF60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CDF6F2-688B-AC47-8BE3-B3918FD0B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DCE4F3-8FAC-C647-B187-2C7658470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277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944EB6-27EE-0E47-84EB-753C79CA3B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1CE029-EB58-6B41-8EAC-704F548C31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34E693-13CD-E14F-A36D-9E3FC3ABCD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BD68BC-1AD8-B640-8B1E-602BF3073AFD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C84B2D-1B08-DB46-ACAA-271FBB7351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BDCA95-5F3D-D940-BE0E-5DFB110309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7733AA2-E8FC-2540-AA49-4AA124C76F24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5940" y="5802305"/>
            <a:ext cx="2111379" cy="539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7685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Font typeface="Wingdings" pitchFamily="2" charset="2"/>
        <a:buChar char="§"/>
        <a:defRPr sz="28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24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20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18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18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944EB6-27EE-0E47-84EB-753C79CA3B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1CE029-EB58-6B41-8EAC-704F548C31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34E693-13CD-E14F-A36D-9E3FC3ABCD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BD68BC-1AD8-B640-8B1E-602BF3073AFD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C84B2D-1B08-DB46-ACAA-271FBB7351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BDCA95-5F3D-D940-BE0E-5DFB110309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380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  <p:sldLayoutId id="2147483713" r:id="rId13"/>
    <p:sldLayoutId id="2147483714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Font typeface="Wingdings" pitchFamily="2" charset="2"/>
        <a:buChar char="§"/>
        <a:defRPr sz="28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24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20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18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18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ectorportal.com/" TargetMode="Externa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bc.co.uk/cbeebies/shows/big-cook-little-cook" TargetMode="External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Pablo%20Carlos%20Budassi,%20CC%20BY-SA%204.0%20%3chttps:/creativecommons.org/licenses/by-sa/4.0%3e,%20via%20Wikimedia%20Commons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5" Type="http://schemas.openxmlformats.org/officeDocument/2006/relationships/hyperlink" Target="https://creativecommons.org/licenses/by/2.0/deed.en" TargetMode="External"/><Relationship Id="rId4" Type="http://schemas.openxmlformats.org/officeDocument/2006/relationships/hyperlink" Target="https://www.flickr.com/photos/bulle_de/4662913093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sa/4.0/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www.flickr.com/photos/wakingtiger/10838762315/in/photolist-hvMuqk-ugNfD7-8KB5iQ-9uR7nW-9uR7t1-2kPJh5W-JTMy44-24moo5V-4wCdvB-2PJgjA-e5Y8cB-4wCdvx-2ma6Xh8-4wCdvz-nQzW6L-nP4Sbi-4Fv7NG-YhYVQq-nSwM6g-nyfcnm-nuMNxw-nMyisf-dT5x5j-nyfD3h-nPvy6P-nQKiXB-nyfzSk-nyfz3V-nQzVoU-bTieHH-4AVHhU-nUbdsg-nvfwpW-nUTBJ6-nvekwM-nBYJN4-61hmqN-nn6L9X-9omnjS-nMrZ2P-9uN7p4-nMr1gK-nUbdJD-nyeZ6A-nMrXuR-nvfuGN-nvf5hp-nyeWd2-XYxjqj-YhYVpA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tatic.sched.com/hosted_files/ceph2023/a4/Optimizing%20Ceph%20IO.pdf?_gl=1*73t58p*_ga*MTM5MDA2NzU3NC4xNjk3MDQwNTgz*_ga_XH5XM35VHB*MTY5NzA0MDU4Mi4xLjEuMTY5NzA0MDY0Ny42MC4wLjA.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acetelescope.org/images/heic0516a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commons.wikimedia.org/w/index.php?curid=477445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8DB0FE0-A4AF-D848-8925-91A37993D74D}"/>
              </a:ext>
            </a:extLst>
          </p:cNvPr>
          <p:cNvSpPr txBox="1"/>
          <p:nvPr/>
        </p:nvSpPr>
        <p:spPr>
          <a:xfrm>
            <a:off x="1255196" y="2160730"/>
            <a:ext cx="5990153" cy="15696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4800" b="1" spc="-1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Years and 100PB of Ceph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EB0AE4-391E-6F41-84C6-D4EEDF519A31}"/>
              </a:ext>
            </a:extLst>
          </p:cNvPr>
          <p:cNvSpPr/>
          <p:nvPr/>
        </p:nvSpPr>
        <p:spPr>
          <a:xfrm>
            <a:off x="1255197" y="3951163"/>
            <a:ext cx="574566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Rob Appleyard</a:t>
            </a:r>
          </a:p>
          <a:p>
            <a:endParaRPr lang="en-GB" sz="2400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UK Academic Ceph Workshop</a:t>
            </a:r>
          </a:p>
          <a:p>
            <a:endParaRPr lang="en-GB" sz="2400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Manchester University, 3</a:t>
            </a:r>
            <a:r>
              <a:rPr lang="en-GB" sz="2400" baseline="300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December 2025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201A9D8-A541-934F-8FC4-9439FCBF676D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5938" y="412403"/>
            <a:ext cx="3770785" cy="963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43825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F9867C-5995-4E54-7528-A0C9684317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yellow triangle sign with black and yellow design&#10;&#10;AI-generated content may be incorrect.">
            <a:extLst>
              <a:ext uri="{FF2B5EF4-FFF2-40B4-BE49-F238E27FC236}">
                <a16:creationId xmlns:a16="http://schemas.microsoft.com/office/drawing/2014/main" id="{2DA83FAA-2614-EBEF-AB40-07F6D1CF0B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8242" y="3170352"/>
            <a:ext cx="3687648" cy="368764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1C022AD-397B-F31F-3D9F-4BD8B1DE3A43}"/>
              </a:ext>
            </a:extLst>
          </p:cNvPr>
          <p:cNvSpPr txBox="1"/>
          <p:nvPr/>
        </p:nvSpPr>
        <p:spPr>
          <a:xfrm>
            <a:off x="403340" y="345182"/>
            <a:ext cx="9839210" cy="76944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4400" b="1" spc="-150" dirty="0">
                <a:solidFill>
                  <a:srgbClr val="2E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Xrootd Vector Read Overload (II)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1E57DE8-5110-3DD5-88DE-AAB23A16D6F9}"/>
              </a:ext>
            </a:extLst>
          </p:cNvPr>
          <p:cNvSpPr/>
          <p:nvPr/>
        </p:nvSpPr>
        <p:spPr>
          <a:xfrm>
            <a:off x="416313" y="1940392"/>
            <a:ext cx="940502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discovered the limit of the IOPS-for-throughput trade in May 2023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to batch farm deployed Friday morning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Cluster up-and-down for a whole </a:t>
            </a:r>
            <a:r>
              <a:rPr lang="en-GB" sz="2400" dirty="0" err="1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overweekend</a:t>
            </a:r>
            <a:endParaRPr lang="en-GB" sz="2400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Monday – reverted XrootD change, reimplemented with some changes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76CA78B-9115-A996-5D24-A2AE81D979D9}"/>
              </a:ext>
            </a:extLst>
          </p:cNvPr>
          <p:cNvSpPr txBox="1"/>
          <p:nvPr/>
        </p:nvSpPr>
        <p:spPr>
          <a:xfrm>
            <a:off x="7839349" y="6572095"/>
            <a:ext cx="609442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dirty="0"/>
              <a:t>Image by </a:t>
            </a:r>
            <a:r>
              <a:rPr lang="en-GB" sz="1200" dirty="0">
                <a:hlinkClick r:id="rId3"/>
              </a:rPr>
              <a:t>https://www.vectorportal.com</a:t>
            </a:r>
            <a:r>
              <a:rPr lang="en-GB" sz="1200" dirty="0"/>
              <a:t>, licensed under CC BY 4.0 </a:t>
            </a:r>
          </a:p>
        </p:txBody>
      </p:sp>
    </p:spTree>
    <p:extLst>
      <p:ext uri="{BB962C8B-B14F-4D97-AF65-F5344CB8AC3E}">
        <p14:creationId xmlns:p14="http://schemas.microsoft.com/office/powerpoint/2010/main" val="4158905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B1B6DA-9377-2A41-8726-2DC894DA39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01B5416-607D-13E6-54BC-67E083B187DB}"/>
              </a:ext>
            </a:extLst>
          </p:cNvPr>
          <p:cNvSpPr txBox="1"/>
          <p:nvPr/>
        </p:nvSpPr>
        <p:spPr>
          <a:xfrm>
            <a:off x="403340" y="345182"/>
            <a:ext cx="9839210" cy="76944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4400" b="1" spc="-150" dirty="0">
                <a:solidFill>
                  <a:srgbClr val="2E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Echo Overflowed Ceph (I)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2148EF3-A5D9-6D93-165D-338D95EB9569}"/>
              </a:ext>
            </a:extLst>
          </p:cNvPr>
          <p:cNvSpPr/>
          <p:nvPr/>
        </p:nvSpPr>
        <p:spPr>
          <a:xfrm>
            <a:off x="403340" y="1581150"/>
            <a:ext cx="707033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 you know – if you have a Ceph cluster over 72PB and don’t change the defaults, it will refuse to let you add any more storage?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CRUSH weights have a hardcoded limit of 65535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Hit this in June ‘23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fix: The Great Rescaling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Echo now thinks in petabytes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Modify the CRUSH map offline, inject the new one… magic!</a:t>
            </a:r>
          </a:p>
          <a:p>
            <a:endParaRPr lang="en-GB" sz="2400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7463565-0E33-E753-CD65-B7B1D839F5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4124" y="1581150"/>
            <a:ext cx="4048125" cy="485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57254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7D88F9-6800-70F4-0869-51B40C4BF9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80378457-31D9-1261-1C1A-5AB3E798D731}"/>
              </a:ext>
            </a:extLst>
          </p:cNvPr>
          <p:cNvSpPr txBox="1"/>
          <p:nvPr/>
        </p:nvSpPr>
        <p:spPr>
          <a:xfrm>
            <a:off x="403340" y="345182"/>
            <a:ext cx="9839210" cy="76944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4400" b="1" spc="-150" dirty="0">
                <a:solidFill>
                  <a:srgbClr val="2E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Echo Overflowed Ceph (II)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B92C338-7F29-2A7D-56D1-D07B55EDC557}"/>
              </a:ext>
            </a:extLst>
          </p:cNvPr>
          <p:cNvSpPr/>
          <p:nvPr/>
        </p:nvSpPr>
        <p:spPr>
          <a:xfrm>
            <a:off x="403340" y="1581150"/>
            <a:ext cx="1125526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 you know – if you try to add a storage node that’s 1000 times the size of all the others, your cluster will get very sad?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re-scaled Echo, but not the documentation for hardware addition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Innocent new admin followed docs and added a ‘300PB’ SN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</a:t>
            </a:r>
            <a:endParaRPr lang="en-GB" sz="2400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 – very sad cluster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Externally inaccessible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Very slow admin commands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Constant </a:t>
            </a:r>
            <a:r>
              <a:rPr lang="en-GB" sz="2400" dirty="0" err="1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</a:t>
            </a: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crashes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Slow OSD operations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Fixed when we removed the problem host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400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 descr="A person in a garment&#10;&#10;AI-generated content may be incorrect.">
            <a:extLst>
              <a:ext uri="{FF2B5EF4-FFF2-40B4-BE49-F238E27FC236}">
                <a16:creationId xmlns:a16="http://schemas.microsoft.com/office/drawing/2014/main" id="{83BD709F-7C10-F6E0-8F7A-39E5088DC6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94809" y="3429000"/>
            <a:ext cx="2895481" cy="289548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D0EF2F1-AA62-3A50-B395-E314AC3328C2}"/>
              </a:ext>
            </a:extLst>
          </p:cNvPr>
          <p:cNvSpPr txBox="1"/>
          <p:nvPr/>
        </p:nvSpPr>
        <p:spPr>
          <a:xfrm>
            <a:off x="8794809" y="6328152"/>
            <a:ext cx="1692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Image from </a:t>
            </a:r>
            <a:r>
              <a:rPr lang="en-GB" dirty="0">
                <a:hlinkClick r:id="rId3"/>
              </a:rPr>
              <a:t>BBC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08981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A42D09-E06E-BA87-D4CC-E329328CB6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1DF3EF55-57CD-AB9A-67D7-0F46E5CE1146}"/>
              </a:ext>
            </a:extLst>
          </p:cNvPr>
          <p:cNvSpPr txBox="1"/>
          <p:nvPr/>
        </p:nvSpPr>
        <p:spPr>
          <a:xfrm>
            <a:off x="403340" y="345182"/>
            <a:ext cx="9839210" cy="76944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4400" b="1" spc="-150" dirty="0">
                <a:solidFill>
                  <a:srgbClr val="2E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Inappropriate Deneb Use Cases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31F01C7-FDD1-49FF-3FD5-74C1A3E2AD8E}"/>
              </a:ext>
            </a:extLst>
          </p:cNvPr>
          <p:cNvSpPr/>
          <p:nvPr/>
        </p:nvSpPr>
        <p:spPr>
          <a:xfrm>
            <a:off x="416314" y="1940392"/>
            <a:ext cx="807998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 – new user came along – “I want to host RAL’s CVMFS Stratum-1 on Deneb’s </a:t>
            </a:r>
            <a:r>
              <a:rPr lang="en-GB" sz="2400" dirty="0" err="1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CephFS</a:t>
            </a: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CVMFS assumes that it is talking to a fast local filesystem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Deneb’s HDD </a:t>
            </a:r>
            <a:r>
              <a:rPr lang="en-GB" sz="2400" dirty="0" err="1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CephFS</a:t>
            </a: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not a fast local filesystem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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Result: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OSDs couldn’t keep up, constant MDS crashes, large scale breakage for everyone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Exiling problem user fixed problem</a:t>
            </a:r>
          </a:p>
        </p:txBody>
      </p:sp>
      <p:pic>
        <p:nvPicPr>
          <p:cNvPr id="3" name="Picture 2" descr="A bright light in the sky&#10;&#10;Description automatically generated">
            <a:extLst>
              <a:ext uri="{FF2B5EF4-FFF2-40B4-BE49-F238E27FC236}">
                <a16:creationId xmlns:a16="http://schemas.microsoft.com/office/drawing/2014/main" id="{00BFDDCF-5EEC-BFE5-738B-49EADA56C4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89366" y="1940392"/>
            <a:ext cx="3901608" cy="390160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377FCBA-4E8F-6404-5859-6A01383B7CD1}"/>
              </a:ext>
            </a:extLst>
          </p:cNvPr>
          <p:cNvSpPr txBox="1"/>
          <p:nvPr/>
        </p:nvSpPr>
        <p:spPr>
          <a:xfrm>
            <a:off x="8289366" y="5905482"/>
            <a:ext cx="37628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By Pablo Carlos </a:t>
            </a:r>
            <a:r>
              <a:rPr lang="en-GB" sz="800" dirty="0" err="1">
                <a:latin typeface="Arial" panose="020B0604020202020204" pitchFamily="34" charset="0"/>
                <a:cs typeface="Arial" panose="020B0604020202020204" pitchFamily="34" charset="0"/>
              </a:rPr>
              <a:t>Budassi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, CC BY-SA 4.0 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https://creativecommons.org/licenses/by-sa/4.0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, via Wikimedia Commons</a:t>
            </a:r>
          </a:p>
        </p:txBody>
      </p:sp>
    </p:spTree>
    <p:extLst>
      <p:ext uri="{BB962C8B-B14F-4D97-AF65-F5344CB8AC3E}">
        <p14:creationId xmlns:p14="http://schemas.microsoft.com/office/powerpoint/2010/main" val="14036983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052EC9-3C51-A381-A9FB-817E052A54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FE4DE954-AFE7-A05A-226E-9AFD74956B06}"/>
              </a:ext>
            </a:extLst>
          </p:cNvPr>
          <p:cNvSpPr txBox="1"/>
          <p:nvPr/>
        </p:nvSpPr>
        <p:spPr>
          <a:xfrm>
            <a:off x="403340" y="345182"/>
            <a:ext cx="9839210" cy="76944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4400" b="1" spc="-150" dirty="0">
                <a:solidFill>
                  <a:srgbClr val="2E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Common Threads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201E281-3D82-66F6-4BC5-0F4D32F3C370}"/>
              </a:ext>
            </a:extLst>
          </p:cNvPr>
          <p:cNvSpPr/>
          <p:nvPr/>
        </p:nvSpPr>
        <p:spPr>
          <a:xfrm>
            <a:off x="403340" y="1581150"/>
            <a:ext cx="112552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57300" lvl="2" indent="-342900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400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4A3BA0F-64CA-3499-8766-8156F93A2D2A}"/>
              </a:ext>
            </a:extLst>
          </p:cNvPr>
          <p:cNvSpPr/>
          <p:nvPr/>
        </p:nvSpPr>
        <p:spPr>
          <a:xfrm>
            <a:off x="403340" y="1581150"/>
            <a:ext cx="5878927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Echo is a very, very large Ceph cluster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Environment/budget force aggressive development practices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WLCG risk tolerance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Shared infrastructure means uncivilised users can have outsize impact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 inexperience led to poor choices of hardware/incident response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400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A group of spools of thread">
            <a:extLst>
              <a:ext uri="{FF2B5EF4-FFF2-40B4-BE49-F238E27FC236}">
                <a16:creationId xmlns:a16="http://schemas.microsoft.com/office/drawing/2014/main" id="{39D9BE37-314D-26D5-49AE-E1610BECF0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8467" y="1804290"/>
            <a:ext cx="5706532" cy="380911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7C1293A5-7A50-49B2-E5F0-C190812D09AF}"/>
              </a:ext>
            </a:extLst>
          </p:cNvPr>
          <p:cNvSpPr txBox="1"/>
          <p:nvPr/>
        </p:nvSpPr>
        <p:spPr>
          <a:xfrm>
            <a:off x="6194432" y="5728454"/>
            <a:ext cx="6034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“</a:t>
            </a:r>
            <a:r>
              <a:rPr lang="en-GB" dirty="0">
                <a:hlinkClick r:id="rId4"/>
              </a:rPr>
              <a:t>sewing thread</a:t>
            </a:r>
            <a:r>
              <a:rPr lang="en-GB" dirty="0"/>
              <a:t>” by </a:t>
            </a:r>
            <a:r>
              <a:rPr lang="en-GB" dirty="0">
                <a:hlinkClick r:id="rId4"/>
              </a:rPr>
              <a:t>In Memoriam: Christopher Bulle</a:t>
            </a:r>
            <a:r>
              <a:rPr lang="en-GB" dirty="0"/>
              <a:t>, </a:t>
            </a:r>
            <a:r>
              <a:rPr lang="en-GB" dirty="0">
                <a:hlinkClick r:id="rId5"/>
              </a:rPr>
              <a:t>CC BY 2.0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81590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518DB9-D36E-1807-F30D-D7301360DB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A972C6AF-31EB-B6A9-2B68-1FE42FDAA814}"/>
              </a:ext>
            </a:extLst>
          </p:cNvPr>
          <p:cNvSpPr txBox="1"/>
          <p:nvPr/>
        </p:nvSpPr>
        <p:spPr>
          <a:xfrm>
            <a:off x="403340" y="345182"/>
            <a:ext cx="9839210" cy="76944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4400" b="1" spc="-150" dirty="0">
                <a:solidFill>
                  <a:srgbClr val="2E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Mitigating Risks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B0A6EB2-6F38-B52A-0490-6A5E59B09158}"/>
              </a:ext>
            </a:extLst>
          </p:cNvPr>
          <p:cNvSpPr/>
          <p:nvPr/>
        </p:nvSpPr>
        <p:spPr>
          <a:xfrm>
            <a:off x="403340" y="1581150"/>
            <a:ext cx="112552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57300" lvl="2" indent="-342900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400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003ADFD-3DD2-50EE-C2C9-5D8CCC3801D4}"/>
              </a:ext>
            </a:extLst>
          </p:cNvPr>
          <p:cNvSpPr/>
          <p:nvPr/>
        </p:nvSpPr>
        <p:spPr>
          <a:xfrm>
            <a:off x="403340" y="1581150"/>
            <a:ext cx="1125526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Many risk factors are hard to mitigate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Money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Distinctive user requirements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 many can be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Building institutional experience of the software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Greater automation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GB" sz="2400" dirty="0" err="1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CephADM</a:t>
            </a:r>
            <a:endParaRPr lang="en-GB" sz="2400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Compartmentalisation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400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78359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16297A-912D-3B3A-BCE5-0EA4EC6001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65E1C06-EFCF-3971-3F8B-4BC62F9358C2}"/>
              </a:ext>
            </a:extLst>
          </p:cNvPr>
          <p:cNvSpPr txBox="1"/>
          <p:nvPr/>
        </p:nvSpPr>
        <p:spPr>
          <a:xfrm>
            <a:off x="403340" y="345182"/>
            <a:ext cx="9839210" cy="76944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4400" b="1" spc="-150" dirty="0">
                <a:solidFill>
                  <a:srgbClr val="2E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Future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E7D30DC-B345-9378-F5FF-154D39E55AEA}"/>
              </a:ext>
            </a:extLst>
          </p:cNvPr>
          <p:cNvSpPr/>
          <p:nvPr/>
        </p:nvSpPr>
        <p:spPr>
          <a:xfrm>
            <a:off x="403340" y="1581150"/>
            <a:ext cx="112552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57300" lvl="2" indent="-342900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400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6ACD3FD-C92F-8995-FA3E-0D08193ED949}"/>
              </a:ext>
            </a:extLst>
          </p:cNvPr>
          <p:cNvSpPr/>
          <p:nvPr/>
        </p:nvSpPr>
        <p:spPr>
          <a:xfrm>
            <a:off x="403340" y="1520080"/>
            <a:ext cx="820726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Near term goals (Q4 2025/Q1 2026)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EL9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Ceph Squid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Decommission Sirius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Medium term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Failure domains for Echo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Yes I know…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Broader deployment of </a:t>
            </a:r>
            <a:r>
              <a:rPr lang="en-GB" sz="2400" dirty="0" err="1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CephADM</a:t>
            </a:r>
            <a:endParaRPr lang="en-GB" sz="2400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S3 Separation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400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27B1D14-2237-87AE-6C28-04FCD395A0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10600" y="1520080"/>
            <a:ext cx="2995246" cy="381784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74434B0-F014-5E57-7E68-A8E465B9A93C}"/>
              </a:ext>
            </a:extLst>
          </p:cNvPr>
          <p:cNvSpPr txBox="1"/>
          <p:nvPr/>
        </p:nvSpPr>
        <p:spPr>
          <a:xfrm>
            <a:off x="9607061" y="5378908"/>
            <a:ext cx="13668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Image used under </a:t>
            </a:r>
            <a:r>
              <a:rPr lang="en-GB" sz="600" dirty="0">
                <a:hlinkClick r:id="rId3"/>
              </a:rPr>
              <a:t>CC BY-SA 4.0 </a:t>
            </a:r>
            <a:endParaRPr lang="en-GB" sz="600" dirty="0"/>
          </a:p>
          <a:p>
            <a:r>
              <a:rPr lang="en-GB" sz="600" dirty="0"/>
              <a:t>Title: Moby Dick by </a:t>
            </a:r>
            <a:r>
              <a:rPr lang="en-GB" sz="600" dirty="0" err="1"/>
              <a:t>Palmovish</a:t>
            </a:r>
            <a:endParaRPr lang="en-GB" sz="600" dirty="0"/>
          </a:p>
          <a:p>
            <a:r>
              <a:rPr lang="en-GB" sz="600" dirty="0"/>
              <a:t>Originator: Artist </a:t>
            </a:r>
            <a:r>
              <a:rPr lang="en-GB" sz="600" dirty="0" err="1"/>
              <a:t>Palmovish</a:t>
            </a:r>
            <a:endParaRPr lang="en-GB" sz="600" dirty="0"/>
          </a:p>
          <a:p>
            <a:r>
              <a:rPr lang="en-GB" sz="600" dirty="0">
                <a:hlinkClick r:id="rId4"/>
              </a:rPr>
              <a:t>Source</a:t>
            </a:r>
            <a:endParaRPr lang="en-GB" sz="600" dirty="0"/>
          </a:p>
        </p:txBody>
      </p:sp>
    </p:spTree>
    <p:extLst>
      <p:ext uri="{BB962C8B-B14F-4D97-AF65-F5344CB8AC3E}">
        <p14:creationId xmlns:p14="http://schemas.microsoft.com/office/powerpoint/2010/main" val="29948817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8DB0FE0-A4AF-D848-8925-91A37993D74D}"/>
              </a:ext>
            </a:extLst>
          </p:cNvPr>
          <p:cNvSpPr txBox="1"/>
          <p:nvPr/>
        </p:nvSpPr>
        <p:spPr>
          <a:xfrm>
            <a:off x="1255197" y="2160730"/>
            <a:ext cx="4564836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4800" b="1" spc="-1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201A9D8-A541-934F-8FC4-9439FCBF676D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5938" y="412403"/>
            <a:ext cx="3770785" cy="96396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9969D5D6-9CBF-2F47-ABA6-C44F092862B7}"/>
              </a:ext>
            </a:extLst>
          </p:cNvPr>
          <p:cNvSpPr/>
          <p:nvPr/>
        </p:nvSpPr>
        <p:spPr>
          <a:xfrm>
            <a:off x="973969" y="5904254"/>
            <a:ext cx="355646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Facebook: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Science and Technology Facilities Council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FD539E4-64DB-C141-80BC-DC0282462C17}"/>
              </a:ext>
            </a:extLst>
          </p:cNvPr>
          <p:cNvSpPr/>
          <p:nvPr/>
        </p:nvSpPr>
        <p:spPr>
          <a:xfrm>
            <a:off x="4286723" y="5904254"/>
            <a:ext cx="27346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Twitter:@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STFC_matters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AEB0994-2D52-2647-9C24-1B83B0A77782}"/>
              </a:ext>
            </a:extLst>
          </p:cNvPr>
          <p:cNvSpPr/>
          <p:nvPr/>
        </p:nvSpPr>
        <p:spPr>
          <a:xfrm>
            <a:off x="7265120" y="5904254"/>
            <a:ext cx="331937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YouTube: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Science and Technology Facilities Council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7729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08DC7F5-099C-FD4D-905A-DC79A38901EC}"/>
              </a:ext>
            </a:extLst>
          </p:cNvPr>
          <p:cNvSpPr/>
          <p:nvPr/>
        </p:nvSpPr>
        <p:spPr>
          <a:xfrm>
            <a:off x="420796" y="1393952"/>
            <a:ext cx="6405453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Early 2010s: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have CASTOR! CASTOR everywhere!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Needed to migrate away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2015-6: Let’s replace it with Ceph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…which produced Echo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Then, what else can we use Ceph for?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Various services for local facilities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Now: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Mature Ceph services running at scale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Experienced team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E67786B-8CF6-7140-A9BE-F2F0A0F1F7F0}"/>
              </a:ext>
            </a:extLst>
          </p:cNvPr>
          <p:cNvSpPr txBox="1"/>
          <p:nvPr/>
        </p:nvSpPr>
        <p:spPr>
          <a:xfrm>
            <a:off x="403340" y="345182"/>
            <a:ext cx="6543559" cy="76944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4400" b="1" spc="-150" dirty="0">
                <a:solidFill>
                  <a:srgbClr val="2E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History of Ceph at RAL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324C67A-C52D-5544-86B0-813208112397}"/>
              </a:ext>
            </a:extLst>
          </p:cNvPr>
          <p:cNvSpPr txBox="1"/>
          <p:nvPr/>
        </p:nvSpPr>
        <p:spPr>
          <a:xfrm rot="16200000">
            <a:off x="10716762" y="4838514"/>
            <a:ext cx="18592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Image © STFC John Dawson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9546CE3-4055-668D-F174-DE0B0A9286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13217" y="42929"/>
            <a:ext cx="5478783" cy="6815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2688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97BFE5A-7C82-E244-83C3-A634D5C30E22}"/>
              </a:ext>
            </a:extLst>
          </p:cNvPr>
          <p:cNvSpPr/>
          <p:nvPr/>
        </p:nvSpPr>
        <p:spPr>
          <a:xfrm>
            <a:off x="416313" y="1387942"/>
            <a:ext cx="11302721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User-facing experimental facilities at RAL – ISIS, Diamond, CLF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Users turn up for a tightly-constrained period of experimental time and wish to guide their work with live data analysis.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Analysis tasks are user-defined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Users who want to make large datasets securely available to external institutes.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Organisational private cloud hosts a large, diverse collection of VMs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Needs high-performance data storage for VM images and working data.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WLCG Tier 1 requires very high capacity, high-throughput and low cost data access to local batch, large amounts of inter-site I/O, and an interface to the tape system.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B54F19-1212-9345-95FF-9D2815FD6E96}"/>
              </a:ext>
            </a:extLst>
          </p:cNvPr>
          <p:cNvSpPr txBox="1"/>
          <p:nvPr/>
        </p:nvSpPr>
        <p:spPr>
          <a:xfrm>
            <a:off x="403341" y="345182"/>
            <a:ext cx="6356456" cy="76944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4400" b="1" spc="-150" dirty="0">
                <a:solidFill>
                  <a:srgbClr val="2E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Experimental Use cases</a:t>
            </a:r>
          </a:p>
        </p:txBody>
      </p:sp>
    </p:spTree>
    <p:extLst>
      <p:ext uri="{BB962C8B-B14F-4D97-AF65-F5344CB8AC3E}">
        <p14:creationId xmlns:p14="http://schemas.microsoft.com/office/powerpoint/2010/main" val="1694738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E207C7D-1EB2-8A2C-F5E5-8695B3744AEC}"/>
              </a:ext>
            </a:extLst>
          </p:cNvPr>
          <p:cNvSpPr txBox="1"/>
          <p:nvPr/>
        </p:nvSpPr>
        <p:spPr>
          <a:xfrm>
            <a:off x="5333194" y="6163665"/>
            <a:ext cx="630859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>
                <a:latin typeface="Arial" panose="020B0604020202020204" pitchFamily="34" charset="0"/>
                <a:cs typeface="Arial" panose="020B0604020202020204" pitchFamily="34" charset="0"/>
              </a:rPr>
              <a:t>An architecture diagram of how Echo is accessed, from </a:t>
            </a:r>
            <a:r>
              <a:rPr lang="en-GB" sz="105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Tom Byrne’s presentation at </a:t>
            </a:r>
            <a:r>
              <a:rPr lang="en-GB" sz="1050" dirty="0" err="1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Cephalocon</a:t>
            </a:r>
            <a:r>
              <a:rPr lang="en-GB" sz="105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 2023</a:t>
            </a:r>
            <a:endParaRPr lang="en-GB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41C5E35-5F0A-E3F6-A477-ADCFA33885DC}"/>
              </a:ext>
            </a:extLst>
          </p:cNvPr>
          <p:cNvSpPr txBox="1"/>
          <p:nvPr/>
        </p:nvSpPr>
        <p:spPr>
          <a:xfrm>
            <a:off x="403341" y="345182"/>
            <a:ext cx="6356456" cy="76944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4400" b="1" spc="-150" dirty="0">
                <a:solidFill>
                  <a:srgbClr val="2E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Echo for the WLCG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27E75C0-5988-15B7-5708-6EF055A7A086}"/>
              </a:ext>
            </a:extLst>
          </p:cNvPr>
          <p:cNvSpPr/>
          <p:nvPr/>
        </p:nvSpPr>
        <p:spPr>
          <a:xfrm>
            <a:off x="420796" y="1393952"/>
            <a:ext cx="897825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First production Ceph cluster at RAL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100PiB usable (137PiB raw), 320 hosts, 8050 active OSDs, 8+3EC.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Low-level (RADOS object store) access provided by an </a:t>
            </a:r>
            <a:r>
              <a:rPr lang="en-GB" dirty="0" err="1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XrootD</a:t>
            </a:r>
            <a:r>
              <a:rPr lang="en-GB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Ceph plugin developed in-house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files are stored as 64MB stripes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Dedicated cluster of external </a:t>
            </a:r>
            <a:r>
              <a:rPr lang="en-GB" dirty="0" err="1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XrootD</a:t>
            </a:r>
            <a:r>
              <a:rPr lang="en-GB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gateway hosts, plus an </a:t>
            </a:r>
            <a:r>
              <a:rPr lang="en-GB" dirty="0" err="1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XrootD</a:t>
            </a:r>
            <a:r>
              <a:rPr lang="en-GB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gateway process on every worker node.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F0EB895-962B-5BCF-A5D8-1530BAE5BBBE}"/>
              </a:ext>
            </a:extLst>
          </p:cNvPr>
          <p:cNvSpPr txBox="1"/>
          <p:nvPr/>
        </p:nvSpPr>
        <p:spPr>
          <a:xfrm>
            <a:off x="9444271" y="1523479"/>
            <a:ext cx="2082373" cy="3693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CERN/Other sites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9CD3A1D1-7774-FBD5-2D52-4AC3FE73438F}"/>
              </a:ext>
            </a:extLst>
          </p:cNvPr>
          <p:cNvGrpSpPr/>
          <p:nvPr/>
        </p:nvGrpSpPr>
        <p:grpSpPr>
          <a:xfrm>
            <a:off x="5220063" y="3696830"/>
            <a:ext cx="3743739" cy="2416761"/>
            <a:chOff x="5005237" y="4140565"/>
            <a:chExt cx="3743739" cy="2416761"/>
          </a:xfrm>
        </p:grpSpPr>
        <p:sp>
          <p:nvSpPr>
            <p:cNvPr id="10" name="CustomShape 5">
              <a:extLst>
                <a:ext uri="{FF2B5EF4-FFF2-40B4-BE49-F238E27FC236}">
                  <a16:creationId xmlns:a16="http://schemas.microsoft.com/office/drawing/2014/main" id="{8C7247A1-510D-FF5D-C7D3-AD2140E02F72}"/>
                </a:ext>
              </a:extLst>
            </p:cNvPr>
            <p:cNvSpPr/>
            <p:nvPr/>
          </p:nvSpPr>
          <p:spPr>
            <a:xfrm>
              <a:off x="5005237" y="4140565"/>
              <a:ext cx="3743739" cy="2416761"/>
            </a:xfrm>
            <a:prstGeom prst="rect">
              <a:avLst/>
            </a:prstGeom>
            <a:solidFill>
              <a:srgbClr val="729FCF"/>
            </a:solidFill>
            <a:ln>
              <a:solidFill>
                <a:srgbClr val="3465A4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81639" tIns="40819" rIns="81639" bIns="40819" anchor="t"/>
            <a:lstStyle/>
            <a:p>
              <a:r>
                <a:rPr lang="en-GB" sz="1633" spc="-1" dirty="0">
                  <a:latin typeface="Arial"/>
                </a:rPr>
                <a:t>Worker Node</a:t>
              </a:r>
            </a:p>
            <a:p>
              <a:pPr algn="ctr"/>
              <a:endParaRPr lang="en-GB" sz="1633" spc="-1" dirty="0">
                <a:latin typeface="Arial"/>
              </a:endParaRPr>
            </a:p>
            <a:p>
              <a:pPr algn="ctr"/>
              <a:endParaRPr lang="en-GB" sz="1633" spc="-1" dirty="0">
                <a:latin typeface="Arial"/>
              </a:endParaRPr>
            </a:p>
            <a:p>
              <a:endParaRPr lang="en-GB" sz="1633" spc="-1" dirty="0">
                <a:latin typeface="Arial"/>
              </a:endParaRPr>
            </a:p>
            <a:p>
              <a:pPr algn="ctr"/>
              <a:endParaRPr lang="en-GB" sz="1633" spc="-1" dirty="0">
                <a:latin typeface="Arial"/>
              </a:endParaRPr>
            </a:p>
            <a:p>
              <a:pPr algn="ctr"/>
              <a:endParaRPr lang="en-GB" sz="1633" spc="-1" dirty="0">
                <a:latin typeface="Arial"/>
              </a:endParaRPr>
            </a:p>
            <a:p>
              <a:pPr algn="ctr"/>
              <a:endParaRPr lang="en-GB" sz="1633" spc="-1" dirty="0">
                <a:latin typeface="Arial"/>
              </a:endParaRPr>
            </a:p>
            <a:p>
              <a:pPr algn="ctr"/>
              <a:endParaRPr sz="2177" dirty="0"/>
            </a:p>
          </p:txBody>
        </p:sp>
        <p:sp>
          <p:nvSpPr>
            <p:cNvPr id="11" name="Rounded Rectangle 89">
              <a:extLst>
                <a:ext uri="{FF2B5EF4-FFF2-40B4-BE49-F238E27FC236}">
                  <a16:creationId xmlns:a16="http://schemas.microsoft.com/office/drawing/2014/main" id="{592EF290-24FB-4C56-5B33-7249F8CABE1E}"/>
                </a:ext>
              </a:extLst>
            </p:cNvPr>
            <p:cNvSpPr/>
            <p:nvPr/>
          </p:nvSpPr>
          <p:spPr>
            <a:xfrm>
              <a:off x="5075965" y="5354267"/>
              <a:ext cx="1599026" cy="885694"/>
            </a:xfrm>
            <a:prstGeom prst="roundRect">
              <a:avLst>
                <a:gd name="adj" fmla="val 3020"/>
              </a:avLst>
            </a:prstGeom>
            <a:solidFill>
              <a:schemeClr val="accent5">
                <a:lumMod val="20000"/>
                <a:lumOff val="80000"/>
              </a:schemeClr>
            </a:solidFill>
            <a:ln w="12700" cap="flat">
              <a:solidFill>
                <a:schemeClr val="accent5">
                  <a:lumMod val="60000"/>
                  <a:lumOff val="40000"/>
                </a:schemeClr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GB" sz="1800" b="0" i="0" u="none" strike="noStrike" cap="none" spc="0" normalizeH="0" baseline="0">
                <a:ln>
                  <a:noFill/>
                </a:ln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12" name="Rounded Rectangle 90">
              <a:extLst>
                <a:ext uri="{FF2B5EF4-FFF2-40B4-BE49-F238E27FC236}">
                  <a16:creationId xmlns:a16="http://schemas.microsoft.com/office/drawing/2014/main" id="{6C781278-3206-A6D4-25A3-BA2A20BFAA8D}"/>
                </a:ext>
              </a:extLst>
            </p:cNvPr>
            <p:cNvSpPr/>
            <p:nvPr/>
          </p:nvSpPr>
          <p:spPr>
            <a:xfrm>
              <a:off x="5075963" y="4455021"/>
              <a:ext cx="1599026" cy="854290"/>
            </a:xfrm>
            <a:prstGeom prst="roundRect">
              <a:avLst>
                <a:gd name="adj" fmla="val 3020"/>
              </a:avLst>
            </a:prstGeom>
            <a:solidFill>
              <a:schemeClr val="accent5">
                <a:lumMod val="20000"/>
                <a:lumOff val="80000"/>
              </a:schemeClr>
            </a:solidFill>
            <a:ln w="12700" cap="flat">
              <a:solidFill>
                <a:schemeClr val="accent5">
                  <a:lumMod val="60000"/>
                  <a:lumOff val="40000"/>
                </a:schemeClr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GB" sz="1800" b="0" i="0" u="none" strike="noStrike" cap="none" spc="0" normalizeH="0" baseline="0">
                <a:ln>
                  <a:noFill/>
                </a:ln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13" name="Rounded Rectangle 91">
              <a:extLst>
                <a:ext uri="{FF2B5EF4-FFF2-40B4-BE49-F238E27FC236}">
                  <a16:creationId xmlns:a16="http://schemas.microsoft.com/office/drawing/2014/main" id="{6CAC7490-F6E2-7DDA-C408-545D1B2003CC}"/>
                </a:ext>
              </a:extLst>
            </p:cNvPr>
            <p:cNvSpPr/>
            <p:nvPr/>
          </p:nvSpPr>
          <p:spPr>
            <a:xfrm>
              <a:off x="6809192" y="5396696"/>
              <a:ext cx="1762615" cy="1023587"/>
            </a:xfrm>
            <a:prstGeom prst="roundRect">
              <a:avLst>
                <a:gd name="adj" fmla="val 3020"/>
              </a:avLst>
            </a:prstGeom>
            <a:solidFill>
              <a:schemeClr val="accent5">
                <a:lumMod val="20000"/>
                <a:lumOff val="80000"/>
              </a:schemeClr>
            </a:solidFill>
            <a:ln w="12700" cap="flat">
              <a:solidFill>
                <a:schemeClr val="accent5">
                  <a:lumMod val="60000"/>
                  <a:lumOff val="40000"/>
                </a:schemeClr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GB" sz="1800" b="0" i="0" u="none" strike="noStrike" cap="none" spc="0" normalizeH="0" baseline="0">
                <a:ln>
                  <a:noFill/>
                </a:ln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14" name="CustomShape 5">
              <a:extLst>
                <a:ext uri="{FF2B5EF4-FFF2-40B4-BE49-F238E27FC236}">
                  <a16:creationId xmlns:a16="http://schemas.microsoft.com/office/drawing/2014/main" id="{0D6E2907-2A3C-725D-8732-432DC4CF8F63}"/>
                </a:ext>
              </a:extLst>
            </p:cNvPr>
            <p:cNvSpPr/>
            <p:nvPr/>
          </p:nvSpPr>
          <p:spPr>
            <a:xfrm>
              <a:off x="6954111" y="5683623"/>
              <a:ext cx="1450225" cy="225198"/>
            </a:xfrm>
            <a:prstGeom prst="rect">
              <a:avLst/>
            </a:prstGeom>
            <a:solidFill>
              <a:srgbClr val="729FCF"/>
            </a:solidFill>
            <a:ln>
              <a:solidFill>
                <a:srgbClr val="3465A4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81639" tIns="40819" rIns="81639" bIns="40819" anchor="ctr"/>
            <a:lstStyle/>
            <a:p>
              <a:pPr algn="ctr"/>
              <a:r>
                <a:rPr lang="en-GB" sz="1200" spc="-1">
                  <a:latin typeface="Arial" panose="020B0604020202020204" pitchFamily="34" charset="0"/>
                  <a:cs typeface="Arial" panose="020B0604020202020204" pitchFamily="34" charset="0"/>
                </a:rPr>
                <a:t>XRootD server</a:t>
              </a:r>
              <a:endParaRPr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CustomShape 9">
              <a:extLst>
                <a:ext uri="{FF2B5EF4-FFF2-40B4-BE49-F238E27FC236}">
                  <a16:creationId xmlns:a16="http://schemas.microsoft.com/office/drawing/2014/main" id="{C5EF6D9C-490B-CD29-F40E-6EF17FD0EA23}"/>
                </a:ext>
              </a:extLst>
            </p:cNvPr>
            <p:cNvSpPr/>
            <p:nvPr/>
          </p:nvSpPr>
          <p:spPr>
            <a:xfrm>
              <a:off x="6954112" y="5911838"/>
              <a:ext cx="1450225" cy="225198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8197B3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81639" tIns="40819" rIns="81639" bIns="40819" anchor="ctr"/>
            <a:lstStyle/>
            <a:p>
              <a:pPr algn="ctr"/>
              <a:r>
                <a:rPr lang="en-GB" sz="1200" spc="-1" dirty="0" err="1">
                  <a:latin typeface="Arial" panose="020B0604020202020204" pitchFamily="34" charset="0"/>
                  <a:cs typeface="Arial" panose="020B0604020202020204" pitchFamily="34" charset="0"/>
                </a:rPr>
                <a:t>XrdCeph</a:t>
              </a:r>
              <a:endParaRPr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ustomShape 8">
              <a:extLst>
                <a:ext uri="{FF2B5EF4-FFF2-40B4-BE49-F238E27FC236}">
                  <a16:creationId xmlns:a16="http://schemas.microsoft.com/office/drawing/2014/main" id="{65105B59-97CD-255B-5A6B-1F354D176682}"/>
                </a:ext>
              </a:extLst>
            </p:cNvPr>
            <p:cNvSpPr/>
            <p:nvPr/>
          </p:nvSpPr>
          <p:spPr>
            <a:xfrm>
              <a:off x="6954111" y="6137036"/>
              <a:ext cx="1450225" cy="225198"/>
            </a:xfrm>
            <a:prstGeom prst="rect">
              <a:avLst/>
            </a:prstGeom>
            <a:solidFill>
              <a:srgbClr val="C0CBD9"/>
            </a:solidFill>
            <a:ln>
              <a:solidFill>
                <a:srgbClr val="8197B3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81639" tIns="40819" rIns="81639" bIns="40819" anchor="ctr"/>
            <a:lstStyle/>
            <a:p>
              <a:pPr algn="ctr"/>
              <a:r>
                <a:rPr lang="en-GB" sz="1200" spc="-1">
                  <a:latin typeface="Arial" panose="020B0604020202020204" pitchFamily="34" charset="0"/>
                  <a:cs typeface="Arial" panose="020B0604020202020204" pitchFamily="34" charset="0"/>
                </a:rPr>
                <a:t>libradosstriper</a:t>
              </a:r>
              <a:endParaRPr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3A618823-4E2B-3CDE-196E-BEE494C5EB7F}"/>
                </a:ext>
              </a:extLst>
            </p:cNvPr>
            <p:cNvSpPr txBox="1"/>
            <p:nvPr/>
          </p:nvSpPr>
          <p:spPr>
            <a:xfrm>
              <a:off x="5826470" y="6243459"/>
              <a:ext cx="957953" cy="27699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GB" sz="1100" dirty="0">
                  <a:latin typeface="Arial" panose="020B0604020202020204" pitchFamily="34" charset="0"/>
                  <a:cs typeface="Arial" panose="020B0604020202020204" pitchFamily="34" charset="0"/>
                </a:rPr>
                <a:t>GW</a:t>
              </a:r>
              <a:r>
                <a:rPr lang="en-GB" sz="12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100" dirty="0">
                  <a:latin typeface="Arial" panose="020B0604020202020204" pitchFamily="34" charset="0"/>
                  <a:cs typeface="Arial" panose="020B0604020202020204" pitchFamily="34" charset="0"/>
                </a:rPr>
                <a:t>container</a:t>
              </a:r>
              <a:endParaRPr kumimoji="0" lang="en-GB" sz="1600" b="0" i="0" u="none" strike="noStrike" cap="none" spc="0" normalizeH="0" baseline="0" dirty="0">
                <a:ln>
                  <a:noFill/>
                </a:ln>
                <a:effectLst/>
                <a:uFillTx/>
                <a:latin typeface="Arial" panose="020B0604020202020204" pitchFamily="34" charset="0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18" name="CustomShape 5">
              <a:extLst>
                <a:ext uri="{FF2B5EF4-FFF2-40B4-BE49-F238E27FC236}">
                  <a16:creationId xmlns:a16="http://schemas.microsoft.com/office/drawing/2014/main" id="{4B82E699-AC2F-AA16-A856-A391ECCEC05D}"/>
                </a:ext>
              </a:extLst>
            </p:cNvPr>
            <p:cNvSpPr/>
            <p:nvPr/>
          </p:nvSpPr>
          <p:spPr>
            <a:xfrm>
              <a:off x="5197056" y="5055231"/>
              <a:ext cx="1369307" cy="200404"/>
            </a:xfrm>
            <a:prstGeom prst="rect">
              <a:avLst/>
            </a:prstGeom>
            <a:solidFill>
              <a:srgbClr val="729FCF"/>
            </a:solidFill>
            <a:ln>
              <a:solidFill>
                <a:srgbClr val="3465A4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81639" tIns="40819" rIns="81639" bIns="40819" anchor="ctr"/>
            <a:lstStyle/>
            <a:p>
              <a:pPr algn="ctr"/>
              <a:r>
                <a:rPr lang="en-GB" sz="1200" spc="-1">
                  <a:latin typeface="Arial" panose="020B0604020202020204" pitchFamily="34" charset="0"/>
                  <a:cs typeface="Arial" panose="020B0604020202020204" pitchFamily="34" charset="0"/>
                </a:rPr>
                <a:t>XRootD client</a:t>
              </a:r>
              <a:endParaRPr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CustomShape 8">
              <a:extLst>
                <a:ext uri="{FF2B5EF4-FFF2-40B4-BE49-F238E27FC236}">
                  <a16:creationId xmlns:a16="http://schemas.microsoft.com/office/drawing/2014/main" id="{4FC38B2E-C4B6-D8BB-480C-A76EC05D7812}"/>
                </a:ext>
              </a:extLst>
            </p:cNvPr>
            <p:cNvSpPr/>
            <p:nvPr/>
          </p:nvSpPr>
          <p:spPr>
            <a:xfrm>
              <a:off x="5197056" y="4694630"/>
              <a:ext cx="1369306" cy="184353"/>
            </a:xfrm>
            <a:prstGeom prst="rect">
              <a:avLst/>
            </a:prstGeom>
            <a:solidFill>
              <a:srgbClr val="C0CBD9"/>
            </a:solidFill>
            <a:ln>
              <a:solidFill>
                <a:srgbClr val="8197B3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81639" tIns="40819" rIns="81639" bIns="40819" anchor="ctr"/>
            <a:lstStyle/>
            <a:p>
              <a:pPr algn="ctr"/>
              <a:r>
                <a:rPr lang="en-GB" sz="1200" spc="-1">
                  <a:latin typeface="Arial" panose="020B0604020202020204" pitchFamily="34" charset="0"/>
                  <a:cs typeface="Arial" panose="020B0604020202020204" pitchFamily="34" charset="0"/>
                </a:rPr>
                <a:t>User job</a:t>
              </a:r>
              <a:endParaRPr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6C90E972-DF26-E9F2-67FA-9FC0CFD77FFE}"/>
                </a:ext>
              </a:extLst>
            </p:cNvPr>
            <p:cNvSpPr txBox="1"/>
            <p:nvPr/>
          </p:nvSpPr>
          <p:spPr>
            <a:xfrm>
              <a:off x="5063963" y="4379046"/>
              <a:ext cx="1026882" cy="33855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GB" sz="1200" dirty="0">
                  <a:latin typeface="Arial" panose="020B0604020202020204" pitchFamily="34" charset="0"/>
                  <a:cs typeface="Arial" panose="020B0604020202020204" pitchFamily="34" charset="0"/>
                </a:rPr>
                <a:t>Job</a:t>
              </a:r>
              <a:r>
                <a:rPr lang="en-GB" sz="16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dirty="0">
                  <a:latin typeface="Arial" panose="020B0604020202020204" pitchFamily="34" charset="0"/>
                  <a:cs typeface="Arial" panose="020B0604020202020204" pitchFamily="34" charset="0"/>
                </a:rPr>
                <a:t>container</a:t>
              </a:r>
              <a:endParaRPr kumimoji="0" lang="en-GB" sz="2000" b="0" i="0" u="none" strike="noStrike" cap="none" spc="0" normalizeH="0" baseline="0" dirty="0">
                <a:ln>
                  <a:noFill/>
                </a:ln>
                <a:effectLst/>
                <a:uFillTx/>
                <a:latin typeface="Arial" panose="020B0604020202020204" pitchFamily="34" charset="0"/>
                <a:cs typeface="Arial" panose="020B0604020202020204" pitchFamily="34" charset="0"/>
                <a:sym typeface="Calibri"/>
              </a:endParaRPr>
            </a:p>
          </p:txBody>
        </p:sp>
        <p:cxnSp>
          <p:nvCxnSpPr>
            <p:cNvPr id="21" name="Line 11">
              <a:extLst>
                <a:ext uri="{FF2B5EF4-FFF2-40B4-BE49-F238E27FC236}">
                  <a16:creationId xmlns:a16="http://schemas.microsoft.com/office/drawing/2014/main" id="{EDDCDA47-8B9F-0068-DDC5-86F5FAD016E6}"/>
                </a:ext>
              </a:extLst>
            </p:cNvPr>
            <p:cNvCxnSpPr>
              <a:stCxn id="19" idx="2"/>
              <a:endCxn id="18" idx="0"/>
            </p:cNvCxnSpPr>
            <p:nvPr/>
          </p:nvCxnSpPr>
          <p:spPr>
            <a:xfrm rot="16200000" flipH="1">
              <a:off x="5793585" y="4967106"/>
              <a:ext cx="176248" cy="1"/>
            </a:xfrm>
            <a:prstGeom prst="curvedConnector3">
              <a:avLst>
                <a:gd name="adj1" fmla="val 50000"/>
              </a:avLst>
            </a:prstGeom>
            <a:ln>
              <a:solidFill>
                <a:srgbClr val="000000"/>
              </a:solidFill>
              <a:headEnd type="triangle" w="med" len="med"/>
              <a:tailEnd type="triangle" w="med" len="med"/>
            </a:ln>
          </p:spPr>
        </p:cxnSp>
        <p:sp>
          <p:nvSpPr>
            <p:cNvPr id="22" name="CustomShape 5">
              <a:extLst>
                <a:ext uri="{FF2B5EF4-FFF2-40B4-BE49-F238E27FC236}">
                  <a16:creationId xmlns:a16="http://schemas.microsoft.com/office/drawing/2014/main" id="{05512F7F-5284-9716-0592-B908B696B294}"/>
                </a:ext>
              </a:extLst>
            </p:cNvPr>
            <p:cNvSpPr/>
            <p:nvPr/>
          </p:nvSpPr>
          <p:spPr>
            <a:xfrm>
              <a:off x="5197056" y="5962963"/>
              <a:ext cx="1369307" cy="189502"/>
            </a:xfrm>
            <a:prstGeom prst="rect">
              <a:avLst/>
            </a:prstGeom>
            <a:solidFill>
              <a:srgbClr val="729FCF"/>
            </a:solidFill>
            <a:ln>
              <a:solidFill>
                <a:srgbClr val="3465A4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81639" tIns="40819" rIns="81639" bIns="40819" anchor="ctr"/>
            <a:lstStyle/>
            <a:p>
              <a:pPr algn="ctr"/>
              <a:r>
                <a:rPr lang="en-GB" sz="1200" spc="-1">
                  <a:latin typeface="Arial" panose="020B0604020202020204" pitchFamily="34" charset="0"/>
                  <a:cs typeface="Arial" panose="020B0604020202020204" pitchFamily="34" charset="0"/>
                </a:rPr>
                <a:t>XRootD client</a:t>
              </a:r>
              <a:endParaRPr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3" name="Line 11">
              <a:extLst>
                <a:ext uri="{FF2B5EF4-FFF2-40B4-BE49-F238E27FC236}">
                  <a16:creationId xmlns:a16="http://schemas.microsoft.com/office/drawing/2014/main" id="{415F9475-C1B3-CEDC-21F1-E12FC0A92656}"/>
                </a:ext>
              </a:extLst>
            </p:cNvPr>
            <p:cNvCxnSpPr>
              <a:cxnSpLocks/>
              <a:stCxn id="34" idx="1"/>
              <a:endCxn id="18" idx="3"/>
            </p:cNvCxnSpPr>
            <p:nvPr/>
          </p:nvCxnSpPr>
          <p:spPr>
            <a:xfrm rot="10800000">
              <a:off x="6566364" y="5155434"/>
              <a:ext cx="392147" cy="408141"/>
            </a:xfrm>
            <a:prstGeom prst="curvedConnector3">
              <a:avLst>
                <a:gd name="adj1" fmla="val 50000"/>
              </a:avLst>
            </a:prstGeom>
            <a:ln>
              <a:solidFill>
                <a:srgbClr val="000000"/>
              </a:solidFill>
              <a:headEnd type="triangle" w="med" len="med"/>
              <a:tailEnd type="triangle" w="med" len="med"/>
            </a:ln>
          </p:spPr>
        </p:cxnSp>
        <p:sp>
          <p:nvSpPr>
            <p:cNvPr id="24" name="CustomShape 8">
              <a:extLst>
                <a:ext uri="{FF2B5EF4-FFF2-40B4-BE49-F238E27FC236}">
                  <a16:creationId xmlns:a16="http://schemas.microsoft.com/office/drawing/2014/main" id="{C3287864-4DAC-F960-ADFC-1C5114AAC5DD}"/>
                </a:ext>
              </a:extLst>
            </p:cNvPr>
            <p:cNvSpPr/>
            <p:nvPr/>
          </p:nvSpPr>
          <p:spPr>
            <a:xfrm>
              <a:off x="5197056" y="5595860"/>
              <a:ext cx="1369306" cy="184353"/>
            </a:xfrm>
            <a:prstGeom prst="rect">
              <a:avLst/>
            </a:prstGeom>
            <a:solidFill>
              <a:srgbClr val="C0CBD9"/>
            </a:solidFill>
            <a:ln>
              <a:solidFill>
                <a:srgbClr val="8197B3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81639" tIns="40819" rIns="81639" bIns="40819" anchor="ctr"/>
            <a:lstStyle/>
            <a:p>
              <a:pPr algn="ctr"/>
              <a:r>
                <a:rPr lang="en-GB" sz="1200" spc="-1">
                  <a:latin typeface="Arial" panose="020B0604020202020204" pitchFamily="34" charset="0"/>
                  <a:cs typeface="Arial" panose="020B0604020202020204" pitchFamily="34" charset="0"/>
                </a:rPr>
                <a:t>User job</a:t>
              </a:r>
              <a:endParaRPr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5" name="Line 11">
              <a:extLst>
                <a:ext uri="{FF2B5EF4-FFF2-40B4-BE49-F238E27FC236}">
                  <a16:creationId xmlns:a16="http://schemas.microsoft.com/office/drawing/2014/main" id="{5225C25C-85E7-8DC2-BDBE-CA17D8C1DC13}"/>
                </a:ext>
              </a:extLst>
            </p:cNvPr>
            <p:cNvCxnSpPr>
              <a:stCxn id="24" idx="2"/>
              <a:endCxn id="22" idx="0"/>
            </p:cNvCxnSpPr>
            <p:nvPr/>
          </p:nvCxnSpPr>
          <p:spPr>
            <a:xfrm rot="16200000" flipH="1">
              <a:off x="5790334" y="5871587"/>
              <a:ext cx="182750" cy="1"/>
            </a:xfrm>
            <a:prstGeom prst="curvedConnector3">
              <a:avLst>
                <a:gd name="adj1" fmla="val 50000"/>
              </a:avLst>
            </a:prstGeom>
            <a:ln>
              <a:solidFill>
                <a:srgbClr val="000000"/>
              </a:solidFill>
              <a:headEnd type="triangle" w="med" len="med"/>
              <a:tailEnd type="triangle" w="med" len="med"/>
            </a:ln>
          </p:spPr>
        </p:cxnSp>
        <p:cxnSp>
          <p:nvCxnSpPr>
            <p:cNvPr id="26" name="Line 11">
              <a:extLst>
                <a:ext uri="{FF2B5EF4-FFF2-40B4-BE49-F238E27FC236}">
                  <a16:creationId xmlns:a16="http://schemas.microsoft.com/office/drawing/2014/main" id="{1037ECD3-E4DB-F575-3D04-C4259433DAA8}"/>
                </a:ext>
              </a:extLst>
            </p:cNvPr>
            <p:cNvCxnSpPr>
              <a:cxnSpLocks/>
              <a:stCxn id="34" idx="1"/>
              <a:endCxn id="22" idx="3"/>
            </p:cNvCxnSpPr>
            <p:nvPr/>
          </p:nvCxnSpPr>
          <p:spPr>
            <a:xfrm rot="10800000" flipV="1">
              <a:off x="6566364" y="5563574"/>
              <a:ext cx="392147" cy="494140"/>
            </a:xfrm>
            <a:prstGeom prst="curvedConnector3">
              <a:avLst>
                <a:gd name="adj1" fmla="val 50000"/>
              </a:avLst>
            </a:prstGeom>
            <a:ln>
              <a:solidFill>
                <a:srgbClr val="000000"/>
              </a:solidFill>
              <a:headEnd type="triangle" w="med" len="med"/>
              <a:tailEnd type="triangle" w="med" len="med"/>
            </a:ln>
          </p:spPr>
        </p:cxn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355A706B-6A62-20BD-A104-0B7896799509}"/>
                </a:ext>
              </a:extLst>
            </p:cNvPr>
            <p:cNvSpPr txBox="1"/>
            <p:nvPr/>
          </p:nvSpPr>
          <p:spPr>
            <a:xfrm>
              <a:off x="5075962" y="5287223"/>
              <a:ext cx="1026882" cy="33855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GB" sz="1200">
                  <a:latin typeface="Arial" panose="020B0604020202020204" pitchFamily="34" charset="0"/>
                  <a:cs typeface="Arial" panose="020B0604020202020204" pitchFamily="34" charset="0"/>
                </a:rPr>
                <a:t>Job</a:t>
              </a:r>
              <a:r>
                <a:rPr lang="en-GB" sz="160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>
                  <a:latin typeface="Arial" panose="020B0604020202020204" pitchFamily="34" charset="0"/>
                  <a:cs typeface="Arial" panose="020B0604020202020204" pitchFamily="34" charset="0"/>
                </a:rPr>
                <a:t>container</a:t>
              </a:r>
              <a:endParaRPr kumimoji="0" lang="en-GB" sz="2000" b="0" i="0" u="none" strike="noStrike" cap="none" spc="0" normalizeH="0" baseline="0">
                <a:ln>
                  <a:noFill/>
                </a:ln>
                <a:effectLst/>
                <a:uFillTx/>
                <a:latin typeface="Arial" panose="020B0604020202020204" pitchFamily="34" charset="0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28" name="Rounded Rectangle 106">
              <a:extLst>
                <a:ext uri="{FF2B5EF4-FFF2-40B4-BE49-F238E27FC236}">
                  <a16:creationId xmlns:a16="http://schemas.microsoft.com/office/drawing/2014/main" id="{8B4070D9-92D9-B7FE-D80D-87577C9BE514}"/>
                </a:ext>
              </a:extLst>
            </p:cNvPr>
            <p:cNvSpPr/>
            <p:nvPr/>
          </p:nvSpPr>
          <p:spPr>
            <a:xfrm>
              <a:off x="6803102" y="4455023"/>
              <a:ext cx="1599026" cy="854290"/>
            </a:xfrm>
            <a:prstGeom prst="roundRect">
              <a:avLst>
                <a:gd name="adj" fmla="val 3020"/>
              </a:avLst>
            </a:prstGeom>
            <a:solidFill>
              <a:schemeClr val="accent5">
                <a:lumMod val="20000"/>
                <a:lumOff val="80000"/>
              </a:schemeClr>
            </a:solidFill>
            <a:ln w="12700" cap="flat">
              <a:solidFill>
                <a:schemeClr val="accent5">
                  <a:lumMod val="60000"/>
                  <a:lumOff val="40000"/>
                </a:schemeClr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GB" sz="1800" b="0" i="0" u="none" strike="noStrike" cap="none" spc="0" normalizeH="0" baseline="0">
                <a:ln>
                  <a:noFill/>
                </a:ln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29" name="CustomShape 5">
              <a:extLst>
                <a:ext uri="{FF2B5EF4-FFF2-40B4-BE49-F238E27FC236}">
                  <a16:creationId xmlns:a16="http://schemas.microsoft.com/office/drawing/2014/main" id="{766F8C70-C822-DEA5-0649-DD2CD317BE19}"/>
                </a:ext>
              </a:extLst>
            </p:cNvPr>
            <p:cNvSpPr/>
            <p:nvPr/>
          </p:nvSpPr>
          <p:spPr>
            <a:xfrm>
              <a:off x="6924195" y="5055233"/>
              <a:ext cx="1369307" cy="200404"/>
            </a:xfrm>
            <a:prstGeom prst="rect">
              <a:avLst/>
            </a:prstGeom>
            <a:solidFill>
              <a:srgbClr val="729FCF"/>
            </a:solidFill>
            <a:ln>
              <a:solidFill>
                <a:srgbClr val="3465A4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81639" tIns="40819" rIns="81639" bIns="40819" anchor="ctr"/>
            <a:lstStyle/>
            <a:p>
              <a:pPr algn="ctr"/>
              <a:r>
                <a:rPr lang="en-GB" sz="1200" spc="-1">
                  <a:latin typeface="Arial" panose="020B0604020202020204" pitchFamily="34" charset="0"/>
                  <a:cs typeface="Arial" panose="020B0604020202020204" pitchFamily="34" charset="0"/>
                </a:rPr>
                <a:t>XRootD client</a:t>
              </a:r>
              <a:endParaRPr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CustomShape 8">
              <a:extLst>
                <a:ext uri="{FF2B5EF4-FFF2-40B4-BE49-F238E27FC236}">
                  <a16:creationId xmlns:a16="http://schemas.microsoft.com/office/drawing/2014/main" id="{C5C14494-0D5A-8C1D-4A67-76A7E498512D}"/>
                </a:ext>
              </a:extLst>
            </p:cNvPr>
            <p:cNvSpPr/>
            <p:nvPr/>
          </p:nvSpPr>
          <p:spPr>
            <a:xfrm>
              <a:off x="6924195" y="4694632"/>
              <a:ext cx="1369306" cy="184353"/>
            </a:xfrm>
            <a:prstGeom prst="rect">
              <a:avLst/>
            </a:prstGeom>
            <a:solidFill>
              <a:srgbClr val="C0CBD9"/>
            </a:solidFill>
            <a:ln>
              <a:solidFill>
                <a:srgbClr val="8197B3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81639" tIns="40819" rIns="81639" bIns="40819" anchor="ctr"/>
            <a:lstStyle/>
            <a:p>
              <a:pPr algn="ctr"/>
              <a:r>
                <a:rPr lang="en-GB" sz="1200" spc="-1">
                  <a:latin typeface="Arial" panose="020B0604020202020204" pitchFamily="34" charset="0"/>
                  <a:cs typeface="Arial" panose="020B0604020202020204" pitchFamily="34" charset="0"/>
                </a:rPr>
                <a:t>User job</a:t>
              </a:r>
              <a:endParaRPr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2B5CC66E-95CF-18FA-731A-71DE0F8DA5F6}"/>
                </a:ext>
              </a:extLst>
            </p:cNvPr>
            <p:cNvSpPr txBox="1"/>
            <p:nvPr/>
          </p:nvSpPr>
          <p:spPr>
            <a:xfrm>
              <a:off x="6791102" y="4379048"/>
              <a:ext cx="1026882" cy="33855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GB" sz="1200">
                  <a:latin typeface="Arial" panose="020B0604020202020204" pitchFamily="34" charset="0"/>
                  <a:cs typeface="Arial" panose="020B0604020202020204" pitchFamily="34" charset="0"/>
                </a:rPr>
                <a:t>Job</a:t>
              </a:r>
              <a:r>
                <a:rPr lang="en-GB" sz="160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>
                  <a:latin typeface="Arial" panose="020B0604020202020204" pitchFamily="34" charset="0"/>
                  <a:cs typeface="Arial" panose="020B0604020202020204" pitchFamily="34" charset="0"/>
                </a:rPr>
                <a:t>container</a:t>
              </a:r>
              <a:endParaRPr kumimoji="0" lang="en-GB" sz="2000" b="0" i="0" u="none" strike="noStrike" cap="none" spc="0" normalizeH="0" baseline="0">
                <a:ln>
                  <a:noFill/>
                </a:ln>
                <a:effectLst/>
                <a:uFillTx/>
                <a:latin typeface="Arial" panose="020B0604020202020204" pitchFamily="34" charset="0"/>
                <a:cs typeface="Arial" panose="020B0604020202020204" pitchFamily="34" charset="0"/>
                <a:sym typeface="Calibri"/>
              </a:endParaRPr>
            </a:p>
          </p:txBody>
        </p:sp>
        <p:cxnSp>
          <p:nvCxnSpPr>
            <p:cNvPr id="32" name="Line 11">
              <a:extLst>
                <a:ext uri="{FF2B5EF4-FFF2-40B4-BE49-F238E27FC236}">
                  <a16:creationId xmlns:a16="http://schemas.microsoft.com/office/drawing/2014/main" id="{E0EF25FF-A22B-6115-A600-D4E8CBA6286A}"/>
                </a:ext>
              </a:extLst>
            </p:cNvPr>
            <p:cNvCxnSpPr>
              <a:stCxn id="30" idx="2"/>
              <a:endCxn id="29" idx="0"/>
            </p:cNvCxnSpPr>
            <p:nvPr/>
          </p:nvCxnSpPr>
          <p:spPr>
            <a:xfrm rot="16200000" flipH="1">
              <a:off x="7520724" y="4967108"/>
              <a:ext cx="176248" cy="1"/>
            </a:xfrm>
            <a:prstGeom prst="curvedConnector3">
              <a:avLst>
                <a:gd name="adj1" fmla="val 50000"/>
              </a:avLst>
            </a:prstGeom>
            <a:ln>
              <a:solidFill>
                <a:srgbClr val="000000"/>
              </a:solidFill>
              <a:headEnd type="triangle" w="med" len="med"/>
              <a:tailEnd type="triangle" w="med" len="med"/>
            </a:ln>
          </p:spPr>
        </p:cxnSp>
        <p:cxnSp>
          <p:nvCxnSpPr>
            <p:cNvPr id="33" name="Line 11">
              <a:extLst>
                <a:ext uri="{FF2B5EF4-FFF2-40B4-BE49-F238E27FC236}">
                  <a16:creationId xmlns:a16="http://schemas.microsoft.com/office/drawing/2014/main" id="{A4F23360-58EC-687E-F6D5-FDF1200B462C}"/>
                </a:ext>
              </a:extLst>
            </p:cNvPr>
            <p:cNvCxnSpPr>
              <a:cxnSpLocks/>
              <a:stCxn id="34" idx="0"/>
              <a:endCxn id="29" idx="2"/>
            </p:cNvCxnSpPr>
            <p:nvPr/>
          </p:nvCxnSpPr>
          <p:spPr>
            <a:xfrm rot="16200000" flipV="1">
              <a:off x="7548567" y="5315919"/>
              <a:ext cx="195338" cy="74774"/>
            </a:xfrm>
            <a:prstGeom prst="curvedConnector3">
              <a:avLst>
                <a:gd name="adj1" fmla="val 50000"/>
              </a:avLst>
            </a:prstGeom>
            <a:ln>
              <a:solidFill>
                <a:srgbClr val="000000"/>
              </a:solidFill>
              <a:headEnd type="triangle" w="med" len="med"/>
              <a:tailEnd type="triangle" w="med" len="med"/>
            </a:ln>
          </p:spPr>
        </p:cxnSp>
        <p:sp>
          <p:nvSpPr>
            <p:cNvPr id="34" name="CustomShape 5">
              <a:extLst>
                <a:ext uri="{FF2B5EF4-FFF2-40B4-BE49-F238E27FC236}">
                  <a16:creationId xmlns:a16="http://schemas.microsoft.com/office/drawing/2014/main" id="{2149D84C-E0C9-4AA1-2CE6-B3490C270D3D}"/>
                </a:ext>
              </a:extLst>
            </p:cNvPr>
            <p:cNvSpPr/>
            <p:nvPr/>
          </p:nvSpPr>
          <p:spPr>
            <a:xfrm>
              <a:off x="6958510" y="5450975"/>
              <a:ext cx="1450225" cy="225198"/>
            </a:xfrm>
            <a:prstGeom prst="rect">
              <a:avLst/>
            </a:prstGeom>
            <a:solidFill>
              <a:srgbClr val="729FCF"/>
            </a:solidFill>
            <a:ln>
              <a:solidFill>
                <a:srgbClr val="3465A4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81639" tIns="40819" rIns="81639" bIns="40819" anchor="ctr"/>
            <a:lstStyle/>
            <a:p>
              <a:pPr algn="ctr"/>
              <a:r>
                <a:rPr lang="en-GB" sz="1200" spc="-1" dirty="0">
                  <a:latin typeface="Arial" panose="020B0604020202020204" pitchFamily="34" charset="0"/>
                  <a:cs typeface="Arial" panose="020B0604020202020204" pitchFamily="34" charset="0"/>
                </a:rPr>
                <a:t>XRootD disk cache</a:t>
              </a:r>
              <a:endParaRPr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BA9D3179-2B45-1101-5B16-1188A9D8E011}"/>
              </a:ext>
            </a:extLst>
          </p:cNvPr>
          <p:cNvSpPr txBox="1"/>
          <p:nvPr/>
        </p:nvSpPr>
        <p:spPr>
          <a:xfrm>
            <a:off x="11167032" y="3789274"/>
            <a:ext cx="4459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i="1" dirty="0">
                <a:latin typeface="+mn-lt"/>
              </a:rPr>
              <a:t>x31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FD9C788-6EE2-7248-A6D8-F660CB0D5EC9}"/>
              </a:ext>
            </a:extLst>
          </p:cNvPr>
          <p:cNvSpPr txBox="1"/>
          <p:nvPr/>
        </p:nvSpPr>
        <p:spPr>
          <a:xfrm>
            <a:off x="7685014" y="3356839"/>
            <a:ext cx="5373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i="1" dirty="0">
                <a:latin typeface="+mn-lt"/>
              </a:rPr>
              <a:t>x400</a:t>
            </a: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75885570-5667-0894-DDDD-501C22AFF892}"/>
              </a:ext>
            </a:extLst>
          </p:cNvPr>
          <p:cNvGrpSpPr/>
          <p:nvPr/>
        </p:nvGrpSpPr>
        <p:grpSpPr>
          <a:xfrm>
            <a:off x="9462480" y="2434238"/>
            <a:ext cx="2004100" cy="1376903"/>
            <a:chOff x="10049478" y="2719646"/>
            <a:chExt cx="2004100" cy="1376903"/>
          </a:xfrm>
        </p:grpSpPr>
        <p:sp>
          <p:nvSpPr>
            <p:cNvPr id="38" name="Rounded Rectangle 64">
              <a:extLst>
                <a:ext uri="{FF2B5EF4-FFF2-40B4-BE49-F238E27FC236}">
                  <a16:creationId xmlns:a16="http://schemas.microsoft.com/office/drawing/2014/main" id="{D1414429-2C6B-D981-FC6C-BB629BEE3380}"/>
                </a:ext>
              </a:extLst>
            </p:cNvPr>
            <p:cNvSpPr/>
            <p:nvPr/>
          </p:nvSpPr>
          <p:spPr>
            <a:xfrm>
              <a:off x="10049478" y="2730887"/>
              <a:ext cx="2004100" cy="1365662"/>
            </a:xfrm>
            <a:prstGeom prst="roundRect">
              <a:avLst>
                <a:gd name="adj" fmla="val 3020"/>
              </a:avLst>
            </a:prstGeom>
            <a:solidFill>
              <a:schemeClr val="accent5">
                <a:lumMod val="20000"/>
                <a:lumOff val="80000"/>
              </a:schemeClr>
            </a:solidFill>
            <a:ln w="12700" cap="flat">
              <a:solidFill>
                <a:schemeClr val="accent5">
                  <a:lumMod val="60000"/>
                  <a:lumOff val="40000"/>
                </a:schemeClr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marL="0" marR="0" indent="0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GB" sz="1800" b="0" i="0" u="none" strike="noStrike" cap="none" spc="0" normalizeH="0" baseline="0" dirty="0">
                <a:ln>
                  <a:noFill/>
                </a:ln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B0358BF6-6422-16C7-16A2-61990CA88A64}"/>
                </a:ext>
              </a:extLst>
            </p:cNvPr>
            <p:cNvSpPr txBox="1"/>
            <p:nvPr/>
          </p:nvSpPr>
          <p:spPr>
            <a:xfrm>
              <a:off x="10222848" y="2719646"/>
              <a:ext cx="834070" cy="34947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r>
                <a:rPr lang="en-GB" sz="1100" dirty="0">
                  <a:latin typeface="Arial" panose="020B0604020202020204" pitchFamily="34" charset="0"/>
                  <a:cs typeface="Arial" panose="020B0604020202020204" pitchFamily="34" charset="0"/>
                </a:rPr>
                <a:t>Gateway</a:t>
              </a:r>
              <a:endParaRPr lang="en-US" dirty="0"/>
            </a:p>
          </p:txBody>
        </p:sp>
        <p:sp>
          <p:nvSpPr>
            <p:cNvPr id="40" name="CustomShape 5">
              <a:extLst>
                <a:ext uri="{FF2B5EF4-FFF2-40B4-BE49-F238E27FC236}">
                  <a16:creationId xmlns:a16="http://schemas.microsoft.com/office/drawing/2014/main" id="{0A973111-95B4-65D8-8ED9-77FA77CCA0F2}"/>
                </a:ext>
              </a:extLst>
            </p:cNvPr>
            <p:cNvSpPr/>
            <p:nvPr/>
          </p:nvSpPr>
          <p:spPr>
            <a:xfrm>
              <a:off x="10232557" y="3215468"/>
              <a:ext cx="1679799" cy="239095"/>
            </a:xfrm>
            <a:prstGeom prst="rect">
              <a:avLst/>
            </a:prstGeom>
            <a:solidFill>
              <a:srgbClr val="729FCF"/>
            </a:solidFill>
            <a:ln>
              <a:solidFill>
                <a:srgbClr val="3465A4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81639" tIns="40819" rIns="81639" bIns="40819" anchor="ctr"/>
            <a:lstStyle/>
            <a:p>
              <a:pPr algn="ctr"/>
              <a:r>
                <a:rPr lang="en-GB" sz="1200" spc="-1">
                  <a:latin typeface="Arial" panose="020B0604020202020204" pitchFamily="34" charset="0"/>
                  <a:cs typeface="Arial" panose="020B0604020202020204" pitchFamily="34" charset="0"/>
                </a:rPr>
                <a:t>XRootD server</a:t>
              </a:r>
              <a:endParaRPr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CustomShape 9">
              <a:extLst>
                <a:ext uri="{FF2B5EF4-FFF2-40B4-BE49-F238E27FC236}">
                  <a16:creationId xmlns:a16="http://schemas.microsoft.com/office/drawing/2014/main" id="{328114E2-B623-E5AB-8A7A-6ECCF913DBF8}"/>
                </a:ext>
              </a:extLst>
            </p:cNvPr>
            <p:cNvSpPr/>
            <p:nvPr/>
          </p:nvSpPr>
          <p:spPr>
            <a:xfrm>
              <a:off x="10232558" y="3483375"/>
              <a:ext cx="1679799" cy="239095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8197B3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81639" tIns="40819" rIns="81639" bIns="40819" anchor="ctr"/>
            <a:lstStyle/>
            <a:p>
              <a:pPr algn="ctr"/>
              <a:r>
                <a:rPr lang="en-GB" sz="1200" spc="-1" dirty="0" err="1">
                  <a:latin typeface="Arial" panose="020B0604020202020204" pitchFamily="34" charset="0"/>
                  <a:cs typeface="Arial" panose="020B0604020202020204" pitchFamily="34" charset="0"/>
                </a:rPr>
                <a:t>XrdCeph</a:t>
              </a:r>
              <a:endParaRPr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CustomShape 8">
              <a:extLst>
                <a:ext uri="{FF2B5EF4-FFF2-40B4-BE49-F238E27FC236}">
                  <a16:creationId xmlns:a16="http://schemas.microsoft.com/office/drawing/2014/main" id="{564FBEB1-D476-BFF2-8A88-BD07634BCB64}"/>
                </a:ext>
              </a:extLst>
            </p:cNvPr>
            <p:cNvSpPr/>
            <p:nvPr/>
          </p:nvSpPr>
          <p:spPr>
            <a:xfrm>
              <a:off x="10232557" y="3747257"/>
              <a:ext cx="1679799" cy="239095"/>
            </a:xfrm>
            <a:prstGeom prst="rect">
              <a:avLst/>
            </a:prstGeom>
            <a:solidFill>
              <a:srgbClr val="C0CBD9"/>
            </a:solidFill>
            <a:ln>
              <a:solidFill>
                <a:srgbClr val="8197B3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81639" tIns="40819" rIns="81639" bIns="40819" anchor="ctr"/>
            <a:lstStyle/>
            <a:p>
              <a:pPr algn="ctr"/>
              <a:r>
                <a:rPr lang="en-GB" sz="1200" spc="-1">
                  <a:latin typeface="Arial" panose="020B0604020202020204" pitchFamily="34" charset="0"/>
                  <a:cs typeface="Arial" panose="020B0604020202020204" pitchFamily="34" charset="0"/>
                </a:rPr>
                <a:t>libradosstriper</a:t>
              </a:r>
              <a:endParaRPr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CustomShape 5">
              <a:extLst>
                <a:ext uri="{FF2B5EF4-FFF2-40B4-BE49-F238E27FC236}">
                  <a16:creationId xmlns:a16="http://schemas.microsoft.com/office/drawing/2014/main" id="{B726057C-16AE-66C1-272A-333277E6ACE4}"/>
                </a:ext>
              </a:extLst>
            </p:cNvPr>
            <p:cNvSpPr/>
            <p:nvPr/>
          </p:nvSpPr>
          <p:spPr>
            <a:xfrm>
              <a:off x="10232558" y="2962537"/>
              <a:ext cx="1679798" cy="233453"/>
            </a:xfrm>
            <a:prstGeom prst="rect">
              <a:avLst/>
            </a:prstGeom>
            <a:solidFill>
              <a:srgbClr val="729FCF"/>
            </a:solidFill>
            <a:ln>
              <a:solidFill>
                <a:srgbClr val="3465A4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81639" tIns="40819" rIns="81639" bIns="40819" anchor="ctr"/>
            <a:lstStyle/>
            <a:p>
              <a:pPr algn="ctr"/>
              <a:r>
                <a:rPr lang="en-GB" sz="1200" spc="-1" dirty="0">
                  <a:latin typeface="Arial" panose="020B0604020202020204" pitchFamily="34" charset="0"/>
                  <a:cs typeface="Arial" panose="020B0604020202020204" pitchFamily="34" charset="0"/>
                </a:rPr>
                <a:t>XRootD memory cache</a:t>
              </a:r>
              <a:endParaRPr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44" name="Line 11">
            <a:extLst>
              <a:ext uri="{FF2B5EF4-FFF2-40B4-BE49-F238E27FC236}">
                <a16:creationId xmlns:a16="http://schemas.microsoft.com/office/drawing/2014/main" id="{005B083E-A3C5-9D2D-163D-4D935900D8E1}"/>
              </a:ext>
            </a:extLst>
          </p:cNvPr>
          <p:cNvCxnSpPr>
            <a:cxnSpLocks/>
            <a:stCxn id="43" idx="0"/>
            <a:endCxn id="8" idx="2"/>
          </p:cNvCxnSpPr>
          <p:nvPr/>
        </p:nvCxnSpPr>
        <p:spPr>
          <a:xfrm rot="16200000" flipV="1">
            <a:off x="10093299" y="2284968"/>
            <a:ext cx="784320" cy="1"/>
          </a:xfrm>
          <a:prstGeom prst="curvedConnector3">
            <a:avLst>
              <a:gd name="adj1" fmla="val 50000"/>
            </a:avLst>
          </a:prstGeom>
          <a:ln>
            <a:solidFill>
              <a:srgbClr val="000000"/>
            </a:solidFill>
            <a:headEnd type="triangle" w="med" len="med"/>
            <a:tailEnd type="triangle" w="med" len="med"/>
          </a:ln>
        </p:spPr>
      </p:cxnSp>
      <p:grpSp>
        <p:nvGrpSpPr>
          <p:cNvPr id="45" name="Group 44">
            <a:extLst>
              <a:ext uri="{FF2B5EF4-FFF2-40B4-BE49-F238E27FC236}">
                <a16:creationId xmlns:a16="http://schemas.microsoft.com/office/drawing/2014/main" id="{2AA00257-3480-F8B4-3099-06C2A195DF9C}"/>
              </a:ext>
            </a:extLst>
          </p:cNvPr>
          <p:cNvGrpSpPr/>
          <p:nvPr/>
        </p:nvGrpSpPr>
        <p:grpSpPr>
          <a:xfrm>
            <a:off x="9430594" y="4431260"/>
            <a:ext cx="2211191" cy="1496301"/>
            <a:chOff x="9379143" y="4935472"/>
            <a:chExt cx="2211191" cy="1496301"/>
          </a:xfrm>
        </p:grpSpPr>
        <p:sp>
          <p:nvSpPr>
            <p:cNvPr id="46" name="CustomShape 2">
              <a:extLst>
                <a:ext uri="{FF2B5EF4-FFF2-40B4-BE49-F238E27FC236}">
                  <a16:creationId xmlns:a16="http://schemas.microsoft.com/office/drawing/2014/main" id="{BFF2374E-2FFB-8C0A-01B8-EAA62CC4309F}"/>
                </a:ext>
              </a:extLst>
            </p:cNvPr>
            <p:cNvSpPr/>
            <p:nvPr/>
          </p:nvSpPr>
          <p:spPr>
            <a:xfrm>
              <a:off x="9379143" y="4935472"/>
              <a:ext cx="2211191" cy="1496301"/>
            </a:xfrm>
            <a:prstGeom prst="can">
              <a:avLst>
                <a:gd name="adj" fmla="val 5400"/>
              </a:avLst>
            </a:prstGeom>
            <a:solidFill>
              <a:srgbClr val="729FCF"/>
            </a:solidFill>
            <a:ln>
              <a:solidFill>
                <a:srgbClr val="3465A4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81639" tIns="40819" rIns="81639" bIns="40819" anchor="t"/>
            <a:lstStyle/>
            <a:p>
              <a:pPr algn="ctr"/>
              <a:r>
                <a:rPr lang="en-GB" sz="1633" spc="-1" dirty="0">
                  <a:latin typeface="Arial"/>
                </a:rPr>
                <a:t>Ceph Cluster</a:t>
              </a:r>
              <a:endParaRPr sz="2177" dirty="0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A6AB00E2-38C4-FD06-D9E4-F0AB18057737}"/>
                </a:ext>
              </a:extLst>
            </p:cNvPr>
            <p:cNvSpPr/>
            <p:nvPr/>
          </p:nvSpPr>
          <p:spPr bwMode="auto">
            <a:xfrm>
              <a:off x="9672180" y="5601796"/>
              <a:ext cx="1694792" cy="596375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9525" cap="flat" cmpd="sng" algn="ctr">
              <a:solidFill>
                <a:schemeClr val="accent5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latin typeface="Lucida Grande" pitchFamily="84" charset="0"/>
                  <a:ea typeface="ヒラギノ角ゴ Pro W3" pitchFamily="84" charset="-128"/>
                </a:rPr>
                <a:t>Experiment data pool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F0A78626-1212-9ADE-266C-7B6FA7C0E2CA}"/>
                </a:ext>
              </a:extLst>
            </p:cNvPr>
            <p:cNvSpPr/>
            <p:nvPr/>
          </p:nvSpPr>
          <p:spPr bwMode="auto">
            <a:xfrm>
              <a:off x="9587578" y="5534366"/>
              <a:ext cx="1694792" cy="596375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9525" cap="flat" cmpd="sng" algn="ctr">
              <a:solidFill>
                <a:schemeClr val="accent5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latin typeface="Lucida Grande" pitchFamily="84" charset="0"/>
                  <a:ea typeface="ヒラギノ角ゴ Pro W3" pitchFamily="84" charset="-128"/>
                </a:rPr>
                <a:t>Experiment data pool</a:t>
              </a:r>
            </a:p>
          </p:txBody>
        </p:sp>
      </p:grpSp>
      <p:cxnSp>
        <p:nvCxnSpPr>
          <p:cNvPr id="49" name="Line 11">
            <a:extLst>
              <a:ext uri="{FF2B5EF4-FFF2-40B4-BE49-F238E27FC236}">
                <a16:creationId xmlns:a16="http://schemas.microsoft.com/office/drawing/2014/main" id="{E413B815-CD0E-8C59-D7AC-C9C5F99B6659}"/>
              </a:ext>
            </a:extLst>
          </p:cNvPr>
          <p:cNvCxnSpPr>
            <a:cxnSpLocks/>
            <a:stCxn id="48" idx="1"/>
            <a:endCxn id="16" idx="3"/>
          </p:cNvCxnSpPr>
          <p:nvPr/>
        </p:nvCxnSpPr>
        <p:spPr>
          <a:xfrm rot="10800000" flipV="1">
            <a:off x="8619163" y="5328342"/>
            <a:ext cx="1019867" cy="477558"/>
          </a:xfrm>
          <a:prstGeom prst="curvedConnector3">
            <a:avLst>
              <a:gd name="adj1" fmla="val 50000"/>
            </a:avLst>
          </a:prstGeom>
          <a:ln>
            <a:solidFill>
              <a:srgbClr val="000000"/>
            </a:solidFill>
            <a:headEnd type="triangle" w="med" len="med"/>
            <a:tailEnd type="triangle" w="med" len="med"/>
          </a:ln>
        </p:spPr>
      </p:cxnSp>
      <p:cxnSp>
        <p:nvCxnSpPr>
          <p:cNvPr id="50" name="Line 11">
            <a:extLst>
              <a:ext uri="{FF2B5EF4-FFF2-40B4-BE49-F238E27FC236}">
                <a16:creationId xmlns:a16="http://schemas.microsoft.com/office/drawing/2014/main" id="{8C655232-AC43-894E-C60B-8628E0D0FA53}"/>
              </a:ext>
            </a:extLst>
          </p:cNvPr>
          <p:cNvCxnSpPr>
            <a:cxnSpLocks/>
            <a:stCxn id="48" idx="0"/>
            <a:endCxn id="42" idx="2"/>
          </p:cNvCxnSpPr>
          <p:nvPr/>
        </p:nvCxnSpPr>
        <p:spPr>
          <a:xfrm rot="16200000" flipV="1">
            <a:off x="9821337" y="4365066"/>
            <a:ext cx="1329210" cy="966"/>
          </a:xfrm>
          <a:prstGeom prst="curvedConnector3">
            <a:avLst>
              <a:gd name="adj1" fmla="val 50000"/>
            </a:avLst>
          </a:prstGeom>
          <a:ln>
            <a:solidFill>
              <a:srgbClr val="000000"/>
            </a:solidFill>
            <a:headEnd type="triangle" w="med" len="med"/>
            <a:tailEnd type="triangle" w="med" len="med"/>
          </a:ln>
        </p:spPr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3E8A8507-BB91-70F8-7799-41524CB04AB9}"/>
              </a:ext>
            </a:extLst>
          </p:cNvPr>
          <p:cNvSpPr txBox="1"/>
          <p:nvPr/>
        </p:nvSpPr>
        <p:spPr>
          <a:xfrm>
            <a:off x="389513" y="3356839"/>
            <a:ext cx="502236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Newest storage node spec (last year):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24*18TiB HDD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2*16C/32T Xeon Silver 4514Y@2.0-3.4GHz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256GB RAM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25Gb Networking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Typical gateway host spec: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2*16C/32T Xeon Silver 4214R@3.5GHz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192GiB RAM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25Gb Networking</a:t>
            </a:r>
          </a:p>
        </p:txBody>
      </p:sp>
      <p:pic>
        <p:nvPicPr>
          <p:cNvPr id="5" name="Picture 4" descr="A blue circle with black background&#10;&#10;Description automatically generated">
            <a:extLst>
              <a:ext uri="{FF2B5EF4-FFF2-40B4-BE49-F238E27FC236}">
                <a16:creationId xmlns:a16="http://schemas.microsoft.com/office/drawing/2014/main" id="{A98405B3-6B3A-C924-D5FA-5BAB90265C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65203" y="413522"/>
            <a:ext cx="1463167" cy="701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3956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DC21CF-8E30-C64D-86A6-53F752318A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B48A203-833F-240E-CB8F-3DC519A18383}"/>
              </a:ext>
            </a:extLst>
          </p:cNvPr>
          <p:cNvSpPr/>
          <p:nvPr/>
        </p:nvSpPr>
        <p:spPr>
          <a:xfrm>
            <a:off x="416314" y="1387942"/>
            <a:ext cx="1071946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Sirius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“Our private cloud needs block device storage”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flash, 3*replication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Deneb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“Local users want a large shared filesystem”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8-12TB HDDs, 8+3 EC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Arided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“People want to self-provision shares on a high-performance filesystem”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flash, 3*replication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6C1C42A-66C6-FE49-6977-5CF84F46D370}"/>
              </a:ext>
            </a:extLst>
          </p:cNvPr>
          <p:cNvSpPr txBox="1"/>
          <p:nvPr/>
        </p:nvSpPr>
        <p:spPr>
          <a:xfrm>
            <a:off x="403341" y="345182"/>
            <a:ext cx="6356456" cy="76944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4400" b="1" spc="-150" dirty="0">
                <a:solidFill>
                  <a:srgbClr val="2E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Non-WLCG Services</a:t>
            </a:r>
          </a:p>
        </p:txBody>
      </p:sp>
    </p:spTree>
    <p:extLst>
      <p:ext uri="{BB962C8B-B14F-4D97-AF65-F5344CB8AC3E}">
        <p14:creationId xmlns:p14="http://schemas.microsoft.com/office/powerpoint/2010/main" val="11891068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060839-960C-05A1-4578-7E1215504A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EB316A73-9762-1395-3F83-99F07AB993CA}"/>
              </a:ext>
            </a:extLst>
          </p:cNvPr>
          <p:cNvSpPr txBox="1"/>
          <p:nvPr/>
        </p:nvSpPr>
        <p:spPr>
          <a:xfrm>
            <a:off x="403340" y="345182"/>
            <a:ext cx="7343659" cy="14465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4400" b="1" spc="-150" dirty="0">
                <a:solidFill>
                  <a:srgbClr val="2E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Early Problems: the 2015 disk generation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E092C4E-F223-8B20-C98D-D8FF39F3B557}"/>
              </a:ext>
            </a:extLst>
          </p:cNvPr>
          <p:cNvSpPr/>
          <p:nvPr/>
        </p:nvSpPr>
        <p:spPr>
          <a:xfrm>
            <a:off x="416314" y="1940392"/>
            <a:ext cx="1071946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Early Echo hardware generation had a really bad batch of HDDs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Constant bad sectors, crashes, etc.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Major time sink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Implemented “</a:t>
            </a:r>
            <a:r>
              <a:rPr lang="en-GB" sz="2400" dirty="0" err="1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recyclotron</a:t>
            </a: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Dedicated SN which repeatedly overwrote disks until they either failed or remapped all sectors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Give the disk firmware chance to fix itself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 fail cleanly, in which case get a warranty return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Vendor agreed that warranty replacement disks would be from a different supplier</a:t>
            </a:r>
          </a:p>
        </p:txBody>
      </p:sp>
    </p:spTree>
    <p:extLst>
      <p:ext uri="{BB962C8B-B14F-4D97-AF65-F5344CB8AC3E}">
        <p14:creationId xmlns:p14="http://schemas.microsoft.com/office/powerpoint/2010/main" val="29937635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3F9758-E5D3-74C0-7C86-8AB1FEB5F7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F87F6C2-EAF0-23AD-2C79-2A83B102EC11}"/>
              </a:ext>
            </a:extLst>
          </p:cNvPr>
          <p:cNvSpPr/>
          <p:nvPr/>
        </p:nvSpPr>
        <p:spPr>
          <a:xfrm>
            <a:off x="416314" y="1940392"/>
            <a:ext cx="543203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2016: Sirius was the original underpinning storage for our private cloud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RBD Ceph cluster providing block storage for the system volumes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bought HDD storage nodes.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 nearly enough IOPS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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Whole new procurement needed for </a:t>
            </a:r>
            <a:r>
              <a:rPr lang="en-GB" sz="2000" dirty="0" err="1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NVMe</a:t>
            </a:r>
            <a:r>
              <a:rPr lang="en-GB" sz="20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storage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Re-used SNs for the first iteration of Deneb</a:t>
            </a:r>
            <a:endParaRPr lang="en-GB" sz="2000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5CCEADE-2803-01D0-F53B-7EE66FEFD43F}"/>
              </a:ext>
            </a:extLst>
          </p:cNvPr>
          <p:cNvSpPr txBox="1"/>
          <p:nvPr/>
        </p:nvSpPr>
        <p:spPr>
          <a:xfrm>
            <a:off x="403340" y="345182"/>
            <a:ext cx="5811193" cy="14465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4400" b="1" spc="-150" dirty="0">
                <a:solidFill>
                  <a:srgbClr val="2E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Early Problems: Sirius storage media</a:t>
            </a:r>
          </a:p>
        </p:txBody>
      </p:sp>
      <p:pic>
        <p:nvPicPr>
          <p:cNvPr id="2" name="Picture 1" descr="A bright light in the dark&#10;&#10;Description automatically generated">
            <a:extLst>
              <a:ext uri="{FF2B5EF4-FFF2-40B4-BE49-F238E27FC236}">
                <a16:creationId xmlns:a16="http://schemas.microsoft.com/office/drawing/2014/main" id="{072DA407-017A-ABB6-8D15-6EED435132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4532" y="0"/>
            <a:ext cx="5977467" cy="685800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F867A62-E895-B983-1CAD-7786E3AC7608}"/>
              </a:ext>
            </a:extLst>
          </p:cNvPr>
          <p:cNvSpPr txBox="1"/>
          <p:nvPr/>
        </p:nvSpPr>
        <p:spPr>
          <a:xfrm>
            <a:off x="6214533" y="6487005"/>
            <a:ext cx="59774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NASA, ESA, H. Bond (</a:t>
            </a:r>
            <a:r>
              <a:rPr lang="en-GB" sz="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STScI</a:t>
            </a:r>
            <a:r>
              <a:rPr lang="en-GB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and M. Barstow (University of Leicester) - </a:t>
            </a:r>
            <a:r>
              <a:rPr lang="en-GB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http://www.spacetelescope.org/images/heic0516a/, </a:t>
            </a:r>
            <a:r>
              <a:rPr lang="en-GB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 Domain, </a:t>
            </a:r>
            <a:r>
              <a:rPr lang="en-GB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https://commons.wikimedia.org/w/index.php?curid=477445</a:t>
            </a:r>
            <a:endParaRPr lang="en-GB" sz="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62029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E1B2FB-DAEC-38B5-D911-85845DEF5F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A4D191E9-8AC3-EE14-F3F0-B790CD8019F5}"/>
              </a:ext>
            </a:extLst>
          </p:cNvPr>
          <p:cNvSpPr txBox="1"/>
          <p:nvPr/>
        </p:nvSpPr>
        <p:spPr>
          <a:xfrm>
            <a:off x="403340" y="345182"/>
            <a:ext cx="7343659" cy="14465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4400" b="1" spc="-150" dirty="0">
                <a:solidFill>
                  <a:srgbClr val="2E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Early Mishaps: Echo EC Backfill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DE73734-76BD-6836-5EBA-BBAFD28E346C}"/>
              </a:ext>
            </a:extLst>
          </p:cNvPr>
          <p:cNvSpPr/>
          <p:nvPr/>
        </p:nvSpPr>
        <p:spPr>
          <a:xfrm>
            <a:off x="416314" y="1940392"/>
            <a:ext cx="1071946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2017, Echo (Ceph Luminous)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some cases, when a disk failed Ceph would identify the wrong disk.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Admins saw crashing disks, removed crashing disks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Removed 5 disks before realising error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8+3 EC means we can tolerate only 3 losses…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23k ATLAS files lost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</a:t>
            </a:r>
            <a:endParaRPr lang="en-GB" sz="2400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787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12AD7C-4BF1-5E30-DAA0-58925DF9C1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B886FDB-C9F8-57D4-40C0-F5EB5145615F}"/>
              </a:ext>
            </a:extLst>
          </p:cNvPr>
          <p:cNvSpPr txBox="1"/>
          <p:nvPr/>
        </p:nvSpPr>
        <p:spPr>
          <a:xfrm>
            <a:off x="403340" y="345182"/>
            <a:ext cx="9839210" cy="76944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4400" b="1" spc="-150" dirty="0">
                <a:solidFill>
                  <a:srgbClr val="2E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Xrootd Vector Read Overload (I)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108FF2-DE9B-7483-8E4E-B6862A1B5370}"/>
              </a:ext>
            </a:extLst>
          </p:cNvPr>
          <p:cNvSpPr/>
          <p:nvPr/>
        </p:nvSpPr>
        <p:spPr>
          <a:xfrm>
            <a:off x="416313" y="1940392"/>
            <a:ext cx="940502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Local batch has an XrootD gateway on every worker node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Massive parallel throughput available with no reference to MD server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Parallel ongoing story – quest to optimise data transfers from storage to worker.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Immutable files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Trade-off between throughput intensive read patterns (copy-to-scratch) and IOPS intensive read patterns (‘vector read’)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847884"/>
      </p:ext>
    </p:extLst>
  </p:cSld>
  <p:clrMapOvr>
    <a:masterClrMapping/>
  </p:clrMapOvr>
</p:sld>
</file>

<file path=ppt/theme/theme1.xml><?xml version="1.0" encoding="utf-8"?>
<a:theme xmlns:a="http://schemas.openxmlformats.org/drawingml/2006/main" name="Font and logo master">
  <a:themeElements>
    <a:clrScheme name="STFC theme">
      <a:dk1>
        <a:srgbClr val="2E2C61"/>
      </a:dk1>
      <a:lt1>
        <a:srgbClr val="FFFFFF"/>
      </a:lt1>
      <a:dk2>
        <a:srgbClr val="2E2C61"/>
      </a:dk2>
      <a:lt2>
        <a:srgbClr val="FFFFFF"/>
      </a:lt2>
      <a:accent1>
        <a:srgbClr val="1E5DF8"/>
      </a:accent1>
      <a:accent2>
        <a:srgbClr val="003088"/>
      </a:accent2>
      <a:accent3>
        <a:srgbClr val="F08900"/>
      </a:accent3>
      <a:accent4>
        <a:srgbClr val="616161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Font WITHOUT logo master">
  <a:themeElements>
    <a:clrScheme name="STFC theme">
      <a:dk1>
        <a:srgbClr val="2E2C61"/>
      </a:dk1>
      <a:lt1>
        <a:srgbClr val="FFFFFF"/>
      </a:lt1>
      <a:dk2>
        <a:srgbClr val="2E2C61"/>
      </a:dk2>
      <a:lt2>
        <a:srgbClr val="FFFFFF"/>
      </a:lt2>
      <a:accent1>
        <a:srgbClr val="1E5DF8"/>
      </a:accent1>
      <a:accent2>
        <a:srgbClr val="003088"/>
      </a:accent2>
      <a:accent3>
        <a:srgbClr val="F08900"/>
      </a:accent3>
      <a:accent4>
        <a:srgbClr val="616161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5CDD6A94A459459C297F10E8F74457" ma:contentTypeVersion="14" ma:contentTypeDescription="Create a new document." ma:contentTypeScope="" ma:versionID="a8d77cd685431dcf4cf1fca2f07cb51e">
  <xsd:schema xmlns:xsd="http://www.w3.org/2001/XMLSchema" xmlns:xs="http://www.w3.org/2001/XMLSchema" xmlns:p="http://schemas.microsoft.com/office/2006/metadata/properties" xmlns:ns2="1e0c0f35-d0b2-43fb-b8b8-147d937ebf45" xmlns:ns3="2e24dfb7-a69e-40eb-b94f-44b9ca9c25ed" targetNamespace="http://schemas.microsoft.com/office/2006/metadata/properties" ma:root="true" ma:fieldsID="597157de75d07e5cf34596620867d05c" ns2:_="" ns3:_="">
    <xsd:import namespace="1e0c0f35-d0b2-43fb-b8b8-147d937ebf45"/>
    <xsd:import namespace="2e24dfb7-a69e-40eb-b94f-44b9ca9c25e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Year" minOccurs="0"/>
                <xsd:element ref="ns2:MediaServiceAutoTag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0c0f35-d0b2-43fb-b8b8-147d937ebf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Year" ma:index="12" nillable="true" ma:displayName="Year" ma:default="2022" ma:format="Dropdown" ma:internalName="Year">
      <xsd:simpleType>
        <xsd:restriction base="dms:Choice">
          <xsd:enumeration value="2007"/>
          <xsd:enumeration value="2008"/>
          <xsd:enumeration value="2009"/>
          <xsd:enumeration value="2010"/>
          <xsd:enumeration value="2011"/>
          <xsd:enumeration value="2012"/>
          <xsd:enumeration value="2013"/>
          <xsd:enumeration value="2014"/>
          <xsd:enumeration value="2015"/>
          <xsd:enumeration value="2016"/>
          <xsd:enumeration value="2017"/>
          <xsd:enumeration value="2018"/>
          <xsd:enumeration value="2019"/>
          <xsd:enumeration value="2020"/>
          <xsd:enumeration value="2021"/>
          <xsd:enumeration value="2022"/>
          <xsd:enumeration value="N/A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2f5dd817-92c5-4985-aefa-795407915ae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24dfb7-a69e-40eb-b94f-44b9ca9c25ed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b5ce2244-f3a2-4f8c-9fdd-a2abf5b0a3d3}" ma:internalName="TaxCatchAll" ma:showField="CatchAllData" ma:web="834c96a2-eb0c-4033-b35f-0261faddef2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Year xmlns="1e0c0f35-d0b2-43fb-b8b8-147d937ebf45">2022</Year>
    <TaxCatchAll xmlns="2e24dfb7-a69e-40eb-b94f-44b9ca9c25ed" xsi:nil="true"/>
    <lcf76f155ced4ddcb4097134ff3c332f xmlns="1e0c0f35-d0b2-43fb-b8b8-147d937ebf4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678AA82-5F24-4C22-A821-D5CA6C25667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e0c0f35-d0b2-43fb-b8b8-147d937ebf45"/>
    <ds:schemaRef ds:uri="2e24dfb7-a69e-40eb-b94f-44b9ca9c25e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2343E82-7DC5-4DF1-896D-E8C717438D0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D5FE28F-E808-4D13-89A4-C40B1B8D9C60}">
  <ds:schemaRefs>
    <ds:schemaRef ds:uri="http://schemas.microsoft.com/office/2006/metadata/properties"/>
    <ds:schemaRef ds:uri="http://schemas.microsoft.com/office/infopath/2007/PartnerControls"/>
    <ds:schemaRef ds:uri="1e0c0f35-d0b2-43fb-b8b8-147d937ebf45"/>
    <ds:schemaRef ds:uri="2e24dfb7-a69e-40eb-b94f-44b9ca9c25e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3989</TotalTime>
  <Words>1217</Words>
  <Application>Microsoft Office PowerPoint</Application>
  <PresentationFormat>Widescreen</PresentationFormat>
  <Paragraphs>203</Paragraphs>
  <Slides>17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Arial Regular</vt:lpstr>
      <vt:lpstr>Calibri</vt:lpstr>
      <vt:lpstr>Lucida Grande</vt:lpstr>
      <vt:lpstr>Wingdings</vt:lpstr>
      <vt:lpstr>Font and logo master</vt:lpstr>
      <vt:lpstr>Font WITHOUT logo master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STFC PowerPoint template - basic</dc:title>
  <dc:creator>Philip Millard</dc:creator>
  <cp:lastModifiedBy>Appleyard, Robert (STFC,RAL,SC)</cp:lastModifiedBy>
  <cp:revision>191</cp:revision>
  <cp:lastPrinted>2019-10-02T08:27:37Z</cp:lastPrinted>
  <dcterms:created xsi:type="dcterms:W3CDTF">2019-09-17T08:04:08Z</dcterms:created>
  <dcterms:modified xsi:type="dcterms:W3CDTF">2025-12-03T13:34:09Z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0x0101000D5CDD6A94A459459C297F10E8F74457</vt:lpwstr>
  </property>
</Properties>
</file>