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theme/themeOverride1.xml" ContentType="application/vnd.openxmlformats-officedocument.themeOverride+xml"/>
  <Override PartName="/ppt/notesSlides/notesSlide8.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87" r:id="rId1"/>
  </p:sldMasterIdLst>
  <p:notesMasterIdLst>
    <p:notesMasterId r:id="rId27"/>
  </p:notesMasterIdLst>
  <p:handoutMasterIdLst>
    <p:handoutMasterId r:id="rId28"/>
  </p:handoutMasterIdLst>
  <p:sldIdLst>
    <p:sldId id="435" r:id="rId2"/>
    <p:sldId id="465" r:id="rId3"/>
    <p:sldId id="445" r:id="rId4"/>
    <p:sldId id="496" r:id="rId5"/>
    <p:sldId id="498" r:id="rId6"/>
    <p:sldId id="488" r:id="rId7"/>
    <p:sldId id="497" r:id="rId8"/>
    <p:sldId id="499" r:id="rId9"/>
    <p:sldId id="500" r:id="rId10"/>
    <p:sldId id="501" r:id="rId11"/>
    <p:sldId id="502" r:id="rId12"/>
    <p:sldId id="503" r:id="rId13"/>
    <p:sldId id="447" r:id="rId14"/>
    <p:sldId id="428" r:id="rId15"/>
    <p:sldId id="420" r:id="rId16"/>
    <p:sldId id="455" r:id="rId17"/>
    <p:sldId id="453" r:id="rId18"/>
    <p:sldId id="456" r:id="rId19"/>
    <p:sldId id="457" r:id="rId20"/>
    <p:sldId id="483" r:id="rId21"/>
    <p:sldId id="484" r:id="rId22"/>
    <p:sldId id="485" r:id="rId23"/>
    <p:sldId id="482" r:id="rId24"/>
    <p:sldId id="486" r:id="rId25"/>
    <p:sldId id="4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9C4D9E0D-F660-466C-9AD9-F7A926B663E7}">
          <p14:sldIdLst>
            <p14:sldId id="435"/>
            <p14:sldId id="465"/>
            <p14:sldId id="445"/>
            <p14:sldId id="496"/>
            <p14:sldId id="498"/>
            <p14:sldId id="488"/>
            <p14:sldId id="497"/>
            <p14:sldId id="499"/>
            <p14:sldId id="500"/>
            <p14:sldId id="501"/>
            <p14:sldId id="502"/>
            <p14:sldId id="503"/>
            <p14:sldId id="447"/>
            <p14:sldId id="428"/>
            <p14:sldId id="420"/>
            <p14:sldId id="455"/>
            <p14:sldId id="453"/>
            <p14:sldId id="456"/>
            <p14:sldId id="457"/>
            <p14:sldId id="483"/>
            <p14:sldId id="484"/>
            <p14:sldId id="485"/>
            <p14:sldId id="482"/>
            <p14:sldId id="486"/>
            <p14:sldId id="460"/>
          </p14:sldIdLst>
        </p14:section>
        <p14:section name="Başlıksız Bölüm" id="{577A9DFA-6FB6-4EB3-B712-6B2553D59C0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ra Yüksel" initials="EY" lastIdx="2" clrIdx="0">
    <p:extLst>
      <p:ext uri="{19B8F6BF-5375-455C-9EA6-DF929625EA0E}">
        <p15:presenceInfo xmlns:p15="http://schemas.microsoft.com/office/powerpoint/2012/main" userId="256fc0b8e1d221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DF5E43"/>
    <a:srgbClr val="0000FF"/>
    <a:srgbClr val="3F9936"/>
    <a:srgbClr val="FF3300"/>
    <a:srgbClr val="D561BC"/>
    <a:srgbClr val="E5DAEE"/>
    <a:srgbClr val="E9B3EA"/>
    <a:srgbClr val="9900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6F7C1-FD1E-4793-B7C8-1291B29F27DD}" v="31" dt="2026-04-11T10:13:05.37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8531" autoAdjust="0"/>
  </p:normalViewPr>
  <p:slideViewPr>
    <p:cSldViewPr snapToGrid="0">
      <p:cViewPr varScale="1">
        <p:scale>
          <a:sx n="53" d="100"/>
          <a:sy n="53" d="100"/>
        </p:scale>
        <p:origin x="12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0E741D-5FE2-522E-740C-5EA46ACE97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20BB3C1-4289-EC9C-B5D8-0F06CBAB4D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469C1C-4CAD-4918-A13C-840FAF57081D}" type="datetimeFigureOut">
              <a:rPr lang="en-GB" smtClean="0"/>
              <a:t>14/04/2026</a:t>
            </a:fld>
            <a:endParaRPr lang="en-GB"/>
          </a:p>
        </p:txBody>
      </p:sp>
      <p:sp>
        <p:nvSpPr>
          <p:cNvPr id="4" name="Footer Placeholder 3">
            <a:extLst>
              <a:ext uri="{FF2B5EF4-FFF2-40B4-BE49-F238E27FC236}">
                <a16:creationId xmlns:a16="http://schemas.microsoft.com/office/drawing/2014/main" id="{06622EA1-982C-2E19-1481-4D7AFE7AF8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C65B93C-4D34-6C3E-1EB8-44E4AEB20F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8051DF-0EB3-4919-BF1F-963D5312D97A}" type="slidenum">
              <a:rPr lang="en-GB" smtClean="0"/>
              <a:t>‹#›</a:t>
            </a:fld>
            <a:endParaRPr lang="en-GB"/>
          </a:p>
        </p:txBody>
      </p:sp>
    </p:spTree>
    <p:extLst>
      <p:ext uri="{BB962C8B-B14F-4D97-AF65-F5344CB8AC3E}">
        <p14:creationId xmlns:p14="http://schemas.microsoft.com/office/powerpoint/2010/main" val="184214874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39.94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234 0,'-15'27,"-1"-2,-2 0,-39 43,39-49,1 1,1 0,0 1,2 1,-21 42,33-60,0 1,1 0,-1 0,1 0,0-1,0 1,0 0,1 1,0-1,0 0,0 0,2 8,-1-11,0 0,0 1,0-1,1 0,-1 0,1 0,-1 0,1 0,0 0,0 0,0 0,0-1,0 1,0-1,0 0,0 1,1-1,-1 0,0 0,1 0,-1-1,1 1,-1-1,1 1,0-1,2 0,5 1,0 0,0-1,0-1,0 1,0-2,0 1,0-1,16-6,5-5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2.97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26,'0'0</inkml:trace>
  <inkml:trace contextRef="#ctx0" brushRef="#br0" timeOffset="1">158 0,'4'0,"2"0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3.30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1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234 0,'-15'27,"-1"-2,-2 0,-39 43,39-49,1 1,1 0,0 1,2 1,-21 42,33-60,0 1,1 0,-1 0,1 0,0-1,0 1,0 0,1 1,0-1,0 0,0 0,2 8,-1-11,0 0,0 1,0-1,1 0,-1 0,1 0,-1 0,1 0,0 0,0 0,0 0,0-1,0 1,0-1,0 0,0 1,1-1,-1 0,0 0,1 0,-1-1,1 1,-1-1,1 1,0-1,2 0,5 1,0 0,0-1,0-1,0 1,0-2,0 1,0-1,16-6,5-5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1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10,'0'-4,"0"-2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1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2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2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1,'5'0,"5"0,6 0,5 0,3 9,-3 3</inkml:trace>
  <inkml:trace contextRef="#ctx0" brushRef="#br0" timeOffset="1">131 53,'0'0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2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0,'4'0,"2"0</inkml:trace>
  <inkml:trace contextRef="#ctx0" brushRef="#br0" timeOffset="1">185 53,'0'4,"4"11,11 11,2 11,-1 3,1-1,-3-2,-3-3,-4-4,-3-1,-3-2,0-5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2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11,'4'-5,"2"-1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2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158 131,'0'0</inkml:trace>
  <inkml:trace contextRef="#ctx0" brushRef="#br0" timeOffset="1">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0.28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10,'0'-4,"0"-2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2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176 1,'0'0</inkml:trace>
  <inkml:trace contextRef="#ctx0" brushRef="#br0" timeOffset="1">150 1,'-5'0,"-5"0,-6 9,-13 3,-16 8,1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3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26,'0'0</inkml:trace>
  <inkml:trace contextRef="#ctx0" brushRef="#br0" timeOffset="1">158 0,'4'0,"2"0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3T11:03:09.63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0.63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0.97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1.30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1,'5'0,"5"0,6 0,5 0,3 9,-3 3</inkml:trace>
  <inkml:trace contextRef="#ctx0" brushRef="#br0" timeOffset="1">131 53,'0'0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1.64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0,'4'0,"2"0</inkml:trace>
  <inkml:trace contextRef="#ctx0" brushRef="#br0" timeOffset="1">185 53,'0'4,"4"11,11 11,2 11,-1 3,1-1,-3-2,-3-3,-4-4,-3-1,-3-2,0-5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1.98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11,'4'-5,"2"-1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2.32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158 131,'0'0</inkml:trace>
  <inkml:trace contextRef="#ctx0" brushRef="#br0" timeOffset="1">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1:28:42.64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176 1,'0'0</inkml:trace>
  <inkml:trace contextRef="#ctx0" brushRef="#br0" timeOffset="1">150 1,'-5'0,"-5"0,-6 9,-13 3,-16 8,1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C9C90-AC74-4B0A-8BFB-C6C0FDE059CE}" type="datetimeFigureOut">
              <a:rPr lang="tr-TR" smtClean="0"/>
              <a:t>14.04.2026</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E9D33-0699-4C40-A72A-02872D72DBB6}" type="slidenum">
              <a:rPr lang="tr-TR" smtClean="0"/>
              <a:t>‹#›</a:t>
            </a:fld>
            <a:endParaRPr lang="tr-TR" dirty="0"/>
          </a:p>
        </p:txBody>
      </p:sp>
    </p:spTree>
    <p:extLst>
      <p:ext uri="{BB962C8B-B14F-4D97-AF65-F5344CB8AC3E}">
        <p14:creationId xmlns:p14="http://schemas.microsoft.com/office/powerpoint/2010/main" val="30398890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1</a:t>
            </a:fld>
            <a:endParaRPr lang="tr-TR" dirty="0"/>
          </a:p>
        </p:txBody>
      </p:sp>
    </p:spTree>
    <p:extLst>
      <p:ext uri="{BB962C8B-B14F-4D97-AF65-F5344CB8AC3E}">
        <p14:creationId xmlns:p14="http://schemas.microsoft.com/office/powerpoint/2010/main" val="323896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19</a:t>
            </a:fld>
            <a:endParaRPr lang="tr-TR" dirty="0"/>
          </a:p>
        </p:txBody>
      </p:sp>
    </p:spTree>
    <p:extLst>
      <p:ext uri="{BB962C8B-B14F-4D97-AF65-F5344CB8AC3E}">
        <p14:creationId xmlns:p14="http://schemas.microsoft.com/office/powerpoint/2010/main" val="311244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20</a:t>
            </a:fld>
            <a:endParaRPr lang="tr-TR" dirty="0"/>
          </a:p>
        </p:txBody>
      </p:sp>
    </p:spTree>
    <p:extLst>
      <p:ext uri="{BB962C8B-B14F-4D97-AF65-F5344CB8AC3E}">
        <p14:creationId xmlns:p14="http://schemas.microsoft.com/office/powerpoint/2010/main" val="4202991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21</a:t>
            </a:fld>
            <a:endParaRPr lang="tr-TR" dirty="0"/>
          </a:p>
        </p:txBody>
      </p:sp>
    </p:spTree>
    <p:extLst>
      <p:ext uri="{BB962C8B-B14F-4D97-AF65-F5344CB8AC3E}">
        <p14:creationId xmlns:p14="http://schemas.microsoft.com/office/powerpoint/2010/main" val="229064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801BC-66CE-CB05-359D-4849D8536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CEF16-DFE2-657E-A8C9-164558AF792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F7C0192-F18C-64BF-8354-50414157C9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6411B3-26D2-0918-5195-FB27D0705FB6}"/>
              </a:ext>
            </a:extLst>
          </p:cNvPr>
          <p:cNvSpPr>
            <a:spLocks noGrp="1"/>
          </p:cNvSpPr>
          <p:nvPr>
            <p:ph type="sldNum" sz="quarter" idx="5"/>
          </p:nvPr>
        </p:nvSpPr>
        <p:spPr/>
        <p:txBody>
          <a:bodyPr/>
          <a:lstStyle/>
          <a:p>
            <a:fld id="{35BE9D33-0699-4C40-A72A-02872D72DBB6}" type="slidenum">
              <a:rPr lang="tr-TR" smtClean="0"/>
              <a:t>23</a:t>
            </a:fld>
            <a:endParaRPr lang="tr-TR" dirty="0"/>
          </a:p>
        </p:txBody>
      </p:sp>
    </p:spTree>
    <p:extLst>
      <p:ext uri="{BB962C8B-B14F-4D97-AF65-F5344CB8AC3E}">
        <p14:creationId xmlns:p14="http://schemas.microsoft.com/office/powerpoint/2010/main" val="263184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A17D2-1955-B0C9-14B0-4CF748E4A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32843-6623-D988-EEB1-47A41212968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7D798D5-BCE7-DEB2-E151-546F0B61526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54F71F-81FB-7C19-E012-25ED700A2E9E}"/>
              </a:ext>
            </a:extLst>
          </p:cNvPr>
          <p:cNvSpPr>
            <a:spLocks noGrp="1"/>
          </p:cNvSpPr>
          <p:nvPr>
            <p:ph type="sldNum" sz="quarter" idx="5"/>
          </p:nvPr>
        </p:nvSpPr>
        <p:spPr/>
        <p:txBody>
          <a:bodyPr/>
          <a:lstStyle/>
          <a:p>
            <a:fld id="{35BE9D33-0699-4C40-A72A-02872D72DBB6}" type="slidenum">
              <a:rPr lang="tr-TR" smtClean="0"/>
              <a:t>2</a:t>
            </a:fld>
            <a:endParaRPr lang="tr-TR" dirty="0"/>
          </a:p>
        </p:txBody>
      </p:sp>
    </p:spTree>
    <p:extLst>
      <p:ext uri="{BB962C8B-B14F-4D97-AF65-F5344CB8AC3E}">
        <p14:creationId xmlns:p14="http://schemas.microsoft.com/office/powerpoint/2010/main" val="121499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3</a:t>
            </a:fld>
            <a:endParaRPr lang="tr-TR" dirty="0"/>
          </a:p>
        </p:txBody>
      </p:sp>
    </p:spTree>
    <p:extLst>
      <p:ext uri="{BB962C8B-B14F-4D97-AF65-F5344CB8AC3E}">
        <p14:creationId xmlns:p14="http://schemas.microsoft.com/office/powerpoint/2010/main" val="410744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9</a:t>
            </a:fld>
            <a:endParaRPr lang="tr-TR" dirty="0"/>
          </a:p>
        </p:txBody>
      </p:sp>
    </p:spTree>
    <p:extLst>
      <p:ext uri="{BB962C8B-B14F-4D97-AF65-F5344CB8AC3E}">
        <p14:creationId xmlns:p14="http://schemas.microsoft.com/office/powerpoint/2010/main" val="323150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11</a:t>
            </a:fld>
            <a:endParaRPr lang="tr-TR" dirty="0"/>
          </a:p>
        </p:txBody>
      </p:sp>
    </p:spTree>
    <p:extLst>
      <p:ext uri="{BB962C8B-B14F-4D97-AF65-F5344CB8AC3E}">
        <p14:creationId xmlns:p14="http://schemas.microsoft.com/office/powerpoint/2010/main" val="43168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14</a:t>
            </a:fld>
            <a:endParaRPr lang="tr-TR" dirty="0"/>
          </a:p>
        </p:txBody>
      </p:sp>
    </p:spTree>
    <p:extLst>
      <p:ext uri="{BB962C8B-B14F-4D97-AF65-F5344CB8AC3E}">
        <p14:creationId xmlns:p14="http://schemas.microsoft.com/office/powerpoint/2010/main" val="238963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15</a:t>
            </a:fld>
            <a:endParaRPr lang="tr-TR" dirty="0"/>
          </a:p>
        </p:txBody>
      </p:sp>
    </p:spTree>
    <p:extLst>
      <p:ext uri="{BB962C8B-B14F-4D97-AF65-F5344CB8AC3E}">
        <p14:creationId xmlns:p14="http://schemas.microsoft.com/office/powerpoint/2010/main" val="422647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16</a:t>
            </a:fld>
            <a:endParaRPr lang="tr-TR" dirty="0"/>
          </a:p>
        </p:txBody>
      </p:sp>
    </p:spTree>
    <p:extLst>
      <p:ext uri="{BB962C8B-B14F-4D97-AF65-F5344CB8AC3E}">
        <p14:creationId xmlns:p14="http://schemas.microsoft.com/office/powerpoint/2010/main" val="415679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BE9D33-0699-4C40-A72A-02872D72DBB6}" type="slidenum">
              <a:rPr lang="tr-TR" smtClean="0"/>
              <a:t>17</a:t>
            </a:fld>
            <a:endParaRPr lang="tr-TR" dirty="0"/>
          </a:p>
        </p:txBody>
      </p:sp>
    </p:spTree>
    <p:extLst>
      <p:ext uri="{BB962C8B-B14F-4D97-AF65-F5344CB8AC3E}">
        <p14:creationId xmlns:p14="http://schemas.microsoft.com/office/powerpoint/2010/main" val="288834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A045-FE64-1FC0-27DB-CC625DCC01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A73509-050A-0125-50EC-000CD4714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398" indent="0" algn="ctr">
              <a:buNone/>
              <a:defRPr sz="1800"/>
            </a:lvl3pPr>
            <a:lvl4pPr marL="1371599" indent="0" algn="ctr">
              <a:buNone/>
              <a:defRPr sz="1600"/>
            </a:lvl4pPr>
            <a:lvl5pPr marL="1828798" indent="0" algn="ctr">
              <a:buNone/>
              <a:defRPr sz="1600"/>
            </a:lvl5pPr>
            <a:lvl6pPr marL="2285998" indent="0" algn="ctr">
              <a:buNone/>
              <a:defRPr sz="1600"/>
            </a:lvl6pPr>
            <a:lvl7pPr marL="2743196" indent="0" algn="ctr">
              <a:buNone/>
              <a:defRPr sz="1600"/>
            </a:lvl7pPr>
            <a:lvl8pPr marL="3200397" indent="0" algn="ctr">
              <a:buNone/>
              <a:defRPr sz="1600"/>
            </a:lvl8pPr>
            <a:lvl9pPr marL="3657597"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ADEBE1-ACDA-B86D-BAA5-947EFF6A8657}"/>
              </a:ext>
            </a:extLst>
          </p:cNvPr>
          <p:cNvSpPr>
            <a:spLocks noGrp="1"/>
          </p:cNvSpPr>
          <p:nvPr>
            <p:ph type="dt" sz="half" idx="10"/>
          </p:nvPr>
        </p:nvSpPr>
        <p:spPr/>
        <p:txBody>
          <a:bodyPr/>
          <a:lstStyle/>
          <a:p>
            <a:fld id="{81CA30FF-3554-4B9C-91CE-DD770B226896}" type="datetime1">
              <a:rPr lang="en-US" smtClean="0"/>
              <a:t>4/14/2026</a:t>
            </a:fld>
            <a:endParaRPr lang="en-US" dirty="0"/>
          </a:p>
        </p:txBody>
      </p:sp>
      <p:sp>
        <p:nvSpPr>
          <p:cNvPr id="5" name="Footer Placeholder 4">
            <a:extLst>
              <a:ext uri="{FF2B5EF4-FFF2-40B4-BE49-F238E27FC236}">
                <a16:creationId xmlns:a16="http://schemas.microsoft.com/office/drawing/2014/main" id="{D148F2A9-6C64-7400-2066-701C10CF89BF}"/>
              </a:ext>
            </a:extLst>
          </p:cNvPr>
          <p:cNvSpPr>
            <a:spLocks noGrp="1"/>
          </p:cNvSpPr>
          <p:nvPr>
            <p:ph type="ftr" sz="quarter" idx="11"/>
          </p:nvPr>
        </p:nvSpPr>
        <p:spPr/>
        <p:txBody>
          <a:bodyPr/>
          <a:lstStyle/>
          <a:p>
            <a:r>
              <a:rPr lang="en-US" dirty="0"/>
              <a:t>Esra Yüksel</a:t>
            </a:r>
          </a:p>
        </p:txBody>
      </p:sp>
      <p:sp>
        <p:nvSpPr>
          <p:cNvPr id="6" name="Slide Number Placeholder 5">
            <a:extLst>
              <a:ext uri="{FF2B5EF4-FFF2-40B4-BE49-F238E27FC236}">
                <a16:creationId xmlns:a16="http://schemas.microsoft.com/office/drawing/2014/main" id="{2DBE0B68-851B-5342-9068-EA202413B56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382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4C67-F6AF-AC89-2C8D-F70724E126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519893-6988-3EDF-9AC3-F1153C04E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BA9339-0ED7-9BE1-4D24-03866C200622}"/>
              </a:ext>
            </a:extLst>
          </p:cNvPr>
          <p:cNvSpPr>
            <a:spLocks noGrp="1"/>
          </p:cNvSpPr>
          <p:nvPr>
            <p:ph type="dt" sz="half" idx="10"/>
          </p:nvPr>
        </p:nvSpPr>
        <p:spPr/>
        <p:txBody>
          <a:bodyPr/>
          <a:lstStyle/>
          <a:p>
            <a:fld id="{D6DCCE71-4B6C-4601-8A18-DC534605F962}" type="datetime1">
              <a:rPr lang="en-US" smtClean="0"/>
              <a:t>4/14/2026</a:t>
            </a:fld>
            <a:endParaRPr lang="en-US" dirty="0"/>
          </a:p>
        </p:txBody>
      </p:sp>
      <p:sp>
        <p:nvSpPr>
          <p:cNvPr id="5" name="Footer Placeholder 4">
            <a:extLst>
              <a:ext uri="{FF2B5EF4-FFF2-40B4-BE49-F238E27FC236}">
                <a16:creationId xmlns:a16="http://schemas.microsoft.com/office/drawing/2014/main" id="{5B1F06B9-2E7B-D5D6-40DC-C08E343B7B44}"/>
              </a:ext>
            </a:extLst>
          </p:cNvPr>
          <p:cNvSpPr>
            <a:spLocks noGrp="1"/>
          </p:cNvSpPr>
          <p:nvPr>
            <p:ph type="ftr" sz="quarter" idx="11"/>
          </p:nvPr>
        </p:nvSpPr>
        <p:spPr/>
        <p:txBody>
          <a:bodyPr/>
          <a:lstStyle/>
          <a:p>
            <a:r>
              <a:rPr lang="en-US" dirty="0"/>
              <a:t>Esra Yüksel</a:t>
            </a:r>
          </a:p>
        </p:txBody>
      </p:sp>
      <p:sp>
        <p:nvSpPr>
          <p:cNvPr id="6" name="Slide Number Placeholder 5">
            <a:extLst>
              <a:ext uri="{FF2B5EF4-FFF2-40B4-BE49-F238E27FC236}">
                <a16:creationId xmlns:a16="http://schemas.microsoft.com/office/drawing/2014/main" id="{B0E1C759-7027-6A92-AC54-5B3ABCE408A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709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D7E3A-A346-38E3-32F6-65869E393C2E}"/>
              </a:ext>
            </a:extLst>
          </p:cNvPr>
          <p:cNvSpPr>
            <a:spLocks noGrp="1"/>
          </p:cNvSpPr>
          <p:nvPr>
            <p:ph type="title" orient="vert"/>
          </p:nvPr>
        </p:nvSpPr>
        <p:spPr>
          <a:xfrm>
            <a:off x="8724901" y="365125"/>
            <a:ext cx="262890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F9DDED-B1C6-5A42-FBD2-B2D6FE946BF5}"/>
              </a:ext>
            </a:extLst>
          </p:cNvPr>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2C4126-CFAD-6EB3-E1AA-E901273137E4}"/>
              </a:ext>
            </a:extLst>
          </p:cNvPr>
          <p:cNvSpPr>
            <a:spLocks noGrp="1"/>
          </p:cNvSpPr>
          <p:nvPr>
            <p:ph type="dt" sz="half" idx="10"/>
          </p:nvPr>
        </p:nvSpPr>
        <p:spPr/>
        <p:txBody>
          <a:bodyPr/>
          <a:lstStyle/>
          <a:p>
            <a:fld id="{05FCA79D-7187-43E3-9992-E680D0E01A7F}" type="datetime1">
              <a:rPr lang="en-US" smtClean="0"/>
              <a:t>4/14/2026</a:t>
            </a:fld>
            <a:endParaRPr lang="en-US" dirty="0"/>
          </a:p>
        </p:txBody>
      </p:sp>
      <p:sp>
        <p:nvSpPr>
          <p:cNvPr id="5" name="Footer Placeholder 4">
            <a:extLst>
              <a:ext uri="{FF2B5EF4-FFF2-40B4-BE49-F238E27FC236}">
                <a16:creationId xmlns:a16="http://schemas.microsoft.com/office/drawing/2014/main" id="{DAA24759-8F64-9541-96E5-2B7915018F78}"/>
              </a:ext>
            </a:extLst>
          </p:cNvPr>
          <p:cNvSpPr>
            <a:spLocks noGrp="1"/>
          </p:cNvSpPr>
          <p:nvPr>
            <p:ph type="ftr" sz="quarter" idx="11"/>
          </p:nvPr>
        </p:nvSpPr>
        <p:spPr/>
        <p:txBody>
          <a:bodyPr/>
          <a:lstStyle/>
          <a:p>
            <a:r>
              <a:rPr lang="en-US" dirty="0"/>
              <a:t>Esra Yüksel</a:t>
            </a:r>
          </a:p>
        </p:txBody>
      </p:sp>
      <p:sp>
        <p:nvSpPr>
          <p:cNvPr id="6" name="Slide Number Placeholder 5">
            <a:extLst>
              <a:ext uri="{FF2B5EF4-FFF2-40B4-BE49-F238E27FC236}">
                <a16:creationId xmlns:a16="http://schemas.microsoft.com/office/drawing/2014/main" id="{8318177E-38A4-8320-8FB7-B3A8B4999E5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8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762-2658-BA91-BF54-8C5E011303C8}"/>
              </a:ext>
            </a:extLst>
          </p:cNvPr>
          <p:cNvSpPr>
            <a:spLocks noGrp="1"/>
          </p:cNvSpPr>
          <p:nvPr>
            <p:ph type="ctrTitle" hasCustomPrompt="1"/>
          </p:nvPr>
        </p:nvSpPr>
        <p:spPr>
          <a:xfrm>
            <a:off x="676658" y="494455"/>
            <a:ext cx="8595361" cy="550577"/>
          </a:xfrm>
        </p:spPr>
        <p:txBody>
          <a:bodyPr anchor="ctr">
            <a:noAutofit/>
          </a:bodyPr>
          <a:lstStyle>
            <a:lvl1pPr algn="l">
              <a:lnSpc>
                <a:spcPct val="100000"/>
              </a:lnSpc>
              <a:defRPr sz="2200" cap="all" spc="600" baseline="0">
                <a:solidFill>
                  <a:srgbClr val="25384A"/>
                </a:solidFill>
                <a:latin typeface="Gotham" panose="02000604030000020004" pitchFamily="2" charset="0"/>
              </a:defRPr>
            </a:lvl1pPr>
          </a:lstStyle>
          <a:p>
            <a:r>
              <a:rPr lang="en-GB" dirty="0"/>
              <a:t>Blank Slide</a:t>
            </a:r>
            <a:endParaRPr lang="en-US" dirty="0"/>
          </a:p>
        </p:txBody>
      </p:sp>
      <p:pic>
        <p:nvPicPr>
          <p:cNvPr id="7" name="Picture 6">
            <a:extLst>
              <a:ext uri="{FF2B5EF4-FFF2-40B4-BE49-F238E27FC236}">
                <a16:creationId xmlns:a16="http://schemas.microsoft.com/office/drawing/2014/main" id="{377429F4-9DF5-8042-BC0C-1B1126301FD6}"/>
              </a:ext>
            </a:extLst>
          </p:cNvPr>
          <p:cNvPicPr>
            <a:picLocks noChangeAspect="1"/>
          </p:cNvPicPr>
          <p:nvPr userDrawn="1"/>
        </p:nvPicPr>
        <p:blipFill>
          <a:blip r:embed="rId2"/>
          <a:srcRect/>
          <a:stretch/>
        </p:blipFill>
        <p:spPr>
          <a:xfrm>
            <a:off x="8407518" y="1"/>
            <a:ext cx="3784481" cy="1207686"/>
          </a:xfrm>
          <a:prstGeom prst="rect">
            <a:avLst/>
          </a:prstGeom>
        </p:spPr>
      </p:pic>
      <p:sp>
        <p:nvSpPr>
          <p:cNvPr id="4" name="Footer Placeholder 3">
            <a:extLst>
              <a:ext uri="{FF2B5EF4-FFF2-40B4-BE49-F238E27FC236}">
                <a16:creationId xmlns:a16="http://schemas.microsoft.com/office/drawing/2014/main" id="{3ED254C0-1A8B-65AA-E0C9-1BAFB85E89B6}"/>
              </a:ext>
            </a:extLst>
          </p:cNvPr>
          <p:cNvSpPr>
            <a:spLocks noGrp="1"/>
          </p:cNvSpPr>
          <p:nvPr>
            <p:ph type="ftr" sz="quarter" idx="15"/>
          </p:nvPr>
        </p:nvSpPr>
        <p:spPr>
          <a:xfrm>
            <a:off x="4038600" y="6356351"/>
            <a:ext cx="4114800" cy="365125"/>
          </a:xfrm>
        </p:spPr>
        <p:txBody>
          <a:bodyPr/>
          <a:lstStyle>
            <a:lvl1pPr>
              <a:defRPr lang="en-GB" sz="1200" kern="1200" dirty="0" smtClean="0">
                <a:solidFill>
                  <a:srgbClr val="25384A"/>
                </a:solidFill>
                <a:latin typeface="Gotham" panose="02000604030000020004" pitchFamily="2" charset="0"/>
                <a:ea typeface="+mn-ea"/>
                <a:cs typeface="+mn-cs"/>
              </a:defRPr>
            </a:lvl1pPr>
          </a:lstStyle>
          <a:p>
            <a:r>
              <a:rPr lang="en-GB"/>
              <a:t>Esra Yüksel</a:t>
            </a:r>
            <a:endParaRPr lang="en-GB" dirty="0"/>
          </a:p>
        </p:txBody>
      </p:sp>
      <p:sp>
        <p:nvSpPr>
          <p:cNvPr id="5" name="Slide Number Placeholder 4">
            <a:extLst>
              <a:ext uri="{FF2B5EF4-FFF2-40B4-BE49-F238E27FC236}">
                <a16:creationId xmlns:a16="http://schemas.microsoft.com/office/drawing/2014/main" id="{C0AAD403-52D1-D71C-C72C-BA06E5E32E55}"/>
              </a:ext>
            </a:extLst>
          </p:cNvPr>
          <p:cNvSpPr>
            <a:spLocks noGrp="1"/>
          </p:cNvSpPr>
          <p:nvPr>
            <p:ph type="sldNum" sz="quarter" idx="16"/>
          </p:nvPr>
        </p:nvSpPr>
        <p:spPr/>
        <p:txBody>
          <a:bodyPr/>
          <a:lstStyle>
            <a:lvl1pPr marL="0" algn="r" defTabSz="914398" rtl="0" eaLnBrk="1" latinLnBrk="0" hangingPunct="1">
              <a:defRPr lang="en-GB" sz="1200" kern="1200" smtClean="0">
                <a:solidFill>
                  <a:srgbClr val="25384A"/>
                </a:solidFill>
                <a:latin typeface="Gotham" panose="02000604030000020004" pitchFamily="2" charset="0"/>
                <a:ea typeface="+mn-ea"/>
                <a:cs typeface="+mn-cs"/>
              </a:defRPr>
            </a:lvl1pPr>
          </a:lstStyle>
          <a:p>
            <a:fld id="{583DDE54-A93F-264A-8772-B0E2E830415F}" type="slidenum">
              <a:rPr lang="en-GB" smtClean="0"/>
              <a:pPr/>
              <a:t>‹#›</a:t>
            </a:fld>
            <a:endParaRPr lang="en-GB" dirty="0"/>
          </a:p>
        </p:txBody>
      </p:sp>
    </p:spTree>
    <p:extLst>
      <p:ext uri="{BB962C8B-B14F-4D97-AF65-F5344CB8AC3E}">
        <p14:creationId xmlns:p14="http://schemas.microsoft.com/office/powerpoint/2010/main" val="15837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7D75-97D3-8435-44CE-8CAD97F13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6F3CE5-1FBF-89CF-2AC8-9197B8A74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7CA81D-8CEA-83B6-5672-6778FC56EE04}"/>
              </a:ext>
            </a:extLst>
          </p:cNvPr>
          <p:cNvSpPr>
            <a:spLocks noGrp="1"/>
          </p:cNvSpPr>
          <p:nvPr>
            <p:ph type="dt" sz="half" idx="10"/>
          </p:nvPr>
        </p:nvSpPr>
        <p:spPr/>
        <p:txBody>
          <a:bodyPr/>
          <a:lstStyle/>
          <a:p>
            <a:fld id="{8832F625-BC3D-4AEF-9A57-C7282CDE13F7}" type="datetime1">
              <a:rPr lang="en-US" smtClean="0"/>
              <a:t>4/14/2026</a:t>
            </a:fld>
            <a:endParaRPr lang="en-US" dirty="0"/>
          </a:p>
        </p:txBody>
      </p:sp>
      <p:sp>
        <p:nvSpPr>
          <p:cNvPr id="5" name="Footer Placeholder 4">
            <a:extLst>
              <a:ext uri="{FF2B5EF4-FFF2-40B4-BE49-F238E27FC236}">
                <a16:creationId xmlns:a16="http://schemas.microsoft.com/office/drawing/2014/main" id="{FD0E34A1-B023-7B06-252F-EC0E7DB526EA}"/>
              </a:ext>
            </a:extLst>
          </p:cNvPr>
          <p:cNvSpPr>
            <a:spLocks noGrp="1"/>
          </p:cNvSpPr>
          <p:nvPr>
            <p:ph type="ftr" sz="quarter" idx="11"/>
          </p:nvPr>
        </p:nvSpPr>
        <p:spPr/>
        <p:txBody>
          <a:bodyPr/>
          <a:lstStyle/>
          <a:p>
            <a:r>
              <a:rPr lang="en-US" dirty="0"/>
              <a:t>Esra Yüksel</a:t>
            </a:r>
          </a:p>
        </p:txBody>
      </p:sp>
      <p:sp>
        <p:nvSpPr>
          <p:cNvPr id="6" name="Slide Number Placeholder 5">
            <a:extLst>
              <a:ext uri="{FF2B5EF4-FFF2-40B4-BE49-F238E27FC236}">
                <a16:creationId xmlns:a16="http://schemas.microsoft.com/office/drawing/2014/main" id="{FFC15F17-982F-2B77-0BB3-2C4CDB7D176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029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DD67-0267-1A7C-7EC8-E530714046D4}"/>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60BD23-DBD7-9C62-A24F-79F672F1D92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398" indent="0">
              <a:buNone/>
              <a:defRPr sz="1800">
                <a:solidFill>
                  <a:schemeClr val="tx1">
                    <a:tint val="75000"/>
                  </a:schemeClr>
                </a:solidFill>
              </a:defRPr>
            </a:lvl3pPr>
            <a:lvl4pPr marL="1371599" indent="0">
              <a:buNone/>
              <a:defRPr sz="1600">
                <a:solidFill>
                  <a:schemeClr val="tx1">
                    <a:tint val="75000"/>
                  </a:schemeClr>
                </a:solidFill>
              </a:defRPr>
            </a:lvl4pPr>
            <a:lvl5pPr marL="1828798" indent="0">
              <a:buNone/>
              <a:defRPr sz="1600">
                <a:solidFill>
                  <a:schemeClr val="tx1">
                    <a:tint val="75000"/>
                  </a:schemeClr>
                </a:solidFill>
              </a:defRPr>
            </a:lvl5pPr>
            <a:lvl6pPr marL="2285998" indent="0">
              <a:buNone/>
              <a:defRPr sz="1600">
                <a:solidFill>
                  <a:schemeClr val="tx1">
                    <a:tint val="75000"/>
                  </a:schemeClr>
                </a:solidFill>
              </a:defRPr>
            </a:lvl6pPr>
            <a:lvl7pPr marL="2743196" indent="0">
              <a:buNone/>
              <a:defRPr sz="1600">
                <a:solidFill>
                  <a:schemeClr val="tx1">
                    <a:tint val="75000"/>
                  </a:schemeClr>
                </a:solidFill>
              </a:defRPr>
            </a:lvl7pPr>
            <a:lvl8pPr marL="3200397" indent="0">
              <a:buNone/>
              <a:defRPr sz="1600">
                <a:solidFill>
                  <a:schemeClr val="tx1">
                    <a:tint val="75000"/>
                  </a:schemeClr>
                </a:solidFill>
              </a:defRPr>
            </a:lvl8pPr>
            <a:lvl9pPr marL="365759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BDD6AE-0581-EB8C-14F9-CDD475FC3A55}"/>
              </a:ext>
            </a:extLst>
          </p:cNvPr>
          <p:cNvSpPr>
            <a:spLocks noGrp="1"/>
          </p:cNvSpPr>
          <p:nvPr>
            <p:ph type="dt" sz="half" idx="10"/>
          </p:nvPr>
        </p:nvSpPr>
        <p:spPr/>
        <p:txBody>
          <a:bodyPr/>
          <a:lstStyle/>
          <a:p>
            <a:fld id="{452B57D0-9451-402B-B4F9-EB51EDB3943D}" type="datetime1">
              <a:rPr lang="en-US" smtClean="0"/>
              <a:t>4/14/2026</a:t>
            </a:fld>
            <a:endParaRPr lang="en-US" dirty="0"/>
          </a:p>
        </p:txBody>
      </p:sp>
      <p:sp>
        <p:nvSpPr>
          <p:cNvPr id="5" name="Footer Placeholder 4">
            <a:extLst>
              <a:ext uri="{FF2B5EF4-FFF2-40B4-BE49-F238E27FC236}">
                <a16:creationId xmlns:a16="http://schemas.microsoft.com/office/drawing/2014/main" id="{C95BE947-B978-4192-4FC5-AF3D93580709}"/>
              </a:ext>
            </a:extLst>
          </p:cNvPr>
          <p:cNvSpPr>
            <a:spLocks noGrp="1"/>
          </p:cNvSpPr>
          <p:nvPr>
            <p:ph type="ftr" sz="quarter" idx="11"/>
          </p:nvPr>
        </p:nvSpPr>
        <p:spPr/>
        <p:txBody>
          <a:bodyPr/>
          <a:lstStyle/>
          <a:p>
            <a:r>
              <a:rPr lang="en-US" dirty="0"/>
              <a:t>Esra Yüksel</a:t>
            </a:r>
          </a:p>
        </p:txBody>
      </p:sp>
      <p:sp>
        <p:nvSpPr>
          <p:cNvPr id="6" name="Slide Number Placeholder 5">
            <a:extLst>
              <a:ext uri="{FF2B5EF4-FFF2-40B4-BE49-F238E27FC236}">
                <a16:creationId xmlns:a16="http://schemas.microsoft.com/office/drawing/2014/main" id="{FB30EEB5-48C8-0254-3807-F69EB6B3687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517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F80B-1471-808D-28AD-6C462AAC32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950DAE-63C6-E2F2-0C14-CA29DB52C5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446AE9-5FB7-4549-6984-8D2FE0E36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679C26-0F7B-A39E-1F73-8027FE1B8EB1}"/>
              </a:ext>
            </a:extLst>
          </p:cNvPr>
          <p:cNvSpPr>
            <a:spLocks noGrp="1"/>
          </p:cNvSpPr>
          <p:nvPr>
            <p:ph type="dt" sz="half" idx="10"/>
          </p:nvPr>
        </p:nvSpPr>
        <p:spPr/>
        <p:txBody>
          <a:bodyPr/>
          <a:lstStyle/>
          <a:p>
            <a:fld id="{D2153CA4-C983-4F36-A44B-D940716334CE}" type="datetime1">
              <a:rPr lang="en-US" smtClean="0"/>
              <a:t>4/14/2026</a:t>
            </a:fld>
            <a:endParaRPr lang="en-US" dirty="0"/>
          </a:p>
        </p:txBody>
      </p:sp>
      <p:sp>
        <p:nvSpPr>
          <p:cNvPr id="6" name="Footer Placeholder 5">
            <a:extLst>
              <a:ext uri="{FF2B5EF4-FFF2-40B4-BE49-F238E27FC236}">
                <a16:creationId xmlns:a16="http://schemas.microsoft.com/office/drawing/2014/main" id="{EC6A12C6-7CE9-C2FE-1AA2-F74104FC4DA3}"/>
              </a:ext>
            </a:extLst>
          </p:cNvPr>
          <p:cNvSpPr>
            <a:spLocks noGrp="1"/>
          </p:cNvSpPr>
          <p:nvPr>
            <p:ph type="ftr" sz="quarter" idx="11"/>
          </p:nvPr>
        </p:nvSpPr>
        <p:spPr/>
        <p:txBody>
          <a:bodyPr/>
          <a:lstStyle/>
          <a:p>
            <a:r>
              <a:rPr lang="en-US" dirty="0"/>
              <a:t>Esra Yüksel</a:t>
            </a:r>
          </a:p>
        </p:txBody>
      </p:sp>
      <p:sp>
        <p:nvSpPr>
          <p:cNvPr id="7" name="Slide Number Placeholder 6">
            <a:extLst>
              <a:ext uri="{FF2B5EF4-FFF2-40B4-BE49-F238E27FC236}">
                <a16:creationId xmlns:a16="http://schemas.microsoft.com/office/drawing/2014/main" id="{15EDB6B6-5AC1-3FEE-C799-F669CB53731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138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8926-3F17-DEBA-7B88-603A1E5FFAB2}"/>
              </a:ext>
            </a:extLst>
          </p:cNvPr>
          <p:cNvSpPr>
            <a:spLocks noGrp="1"/>
          </p:cNvSpPr>
          <p:nvPr>
            <p:ph type="title"/>
          </p:nvPr>
        </p:nvSpPr>
        <p:spPr>
          <a:xfrm>
            <a:off x="839788" y="365128"/>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5D23C0-981F-606A-13A7-D896550A75F0}"/>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398" indent="0">
              <a:buNone/>
              <a:defRPr sz="1800" b="1"/>
            </a:lvl3pPr>
            <a:lvl4pPr marL="1371599" indent="0">
              <a:buNone/>
              <a:defRPr sz="1600" b="1"/>
            </a:lvl4pPr>
            <a:lvl5pPr marL="1828798" indent="0">
              <a:buNone/>
              <a:defRPr sz="1600" b="1"/>
            </a:lvl5pPr>
            <a:lvl6pPr marL="2285998" indent="0">
              <a:buNone/>
              <a:defRPr sz="1600" b="1"/>
            </a:lvl6pPr>
            <a:lvl7pPr marL="2743196" indent="0">
              <a:buNone/>
              <a:defRPr sz="1600" b="1"/>
            </a:lvl7pPr>
            <a:lvl8pPr marL="3200397" indent="0">
              <a:buNone/>
              <a:defRPr sz="1600" b="1"/>
            </a:lvl8pPr>
            <a:lvl9pPr marL="365759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9A0047-07C4-4C78-896F-82F0B0E42BB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D938DD-178A-D80E-7E9A-0728DC4A04D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398" indent="0">
              <a:buNone/>
              <a:defRPr sz="1800" b="1"/>
            </a:lvl3pPr>
            <a:lvl4pPr marL="1371599" indent="0">
              <a:buNone/>
              <a:defRPr sz="1600" b="1"/>
            </a:lvl4pPr>
            <a:lvl5pPr marL="1828798" indent="0">
              <a:buNone/>
              <a:defRPr sz="1600" b="1"/>
            </a:lvl5pPr>
            <a:lvl6pPr marL="2285998" indent="0">
              <a:buNone/>
              <a:defRPr sz="1600" b="1"/>
            </a:lvl6pPr>
            <a:lvl7pPr marL="2743196" indent="0">
              <a:buNone/>
              <a:defRPr sz="1600" b="1"/>
            </a:lvl7pPr>
            <a:lvl8pPr marL="3200397" indent="0">
              <a:buNone/>
              <a:defRPr sz="1600" b="1"/>
            </a:lvl8pPr>
            <a:lvl9pPr marL="365759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E07FA-0F1A-FFC7-8033-3FBBCC37FC5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ECB368-FD3C-B66F-7C67-6B507CD17762}"/>
              </a:ext>
            </a:extLst>
          </p:cNvPr>
          <p:cNvSpPr>
            <a:spLocks noGrp="1"/>
          </p:cNvSpPr>
          <p:nvPr>
            <p:ph type="dt" sz="half" idx="10"/>
          </p:nvPr>
        </p:nvSpPr>
        <p:spPr/>
        <p:txBody>
          <a:bodyPr/>
          <a:lstStyle/>
          <a:p>
            <a:fld id="{D3B5C696-3635-41F1-B9D7-30AF9429D866}" type="datetime1">
              <a:rPr lang="en-US" smtClean="0"/>
              <a:t>4/14/2026</a:t>
            </a:fld>
            <a:endParaRPr lang="en-US" dirty="0"/>
          </a:p>
        </p:txBody>
      </p:sp>
      <p:sp>
        <p:nvSpPr>
          <p:cNvPr id="8" name="Footer Placeholder 7">
            <a:extLst>
              <a:ext uri="{FF2B5EF4-FFF2-40B4-BE49-F238E27FC236}">
                <a16:creationId xmlns:a16="http://schemas.microsoft.com/office/drawing/2014/main" id="{E81EAF25-5C17-FF03-0445-635D78F43F83}"/>
              </a:ext>
            </a:extLst>
          </p:cNvPr>
          <p:cNvSpPr>
            <a:spLocks noGrp="1"/>
          </p:cNvSpPr>
          <p:nvPr>
            <p:ph type="ftr" sz="quarter" idx="11"/>
          </p:nvPr>
        </p:nvSpPr>
        <p:spPr/>
        <p:txBody>
          <a:bodyPr/>
          <a:lstStyle/>
          <a:p>
            <a:r>
              <a:rPr lang="en-US" dirty="0"/>
              <a:t>Esra Yüksel</a:t>
            </a:r>
          </a:p>
        </p:txBody>
      </p:sp>
      <p:sp>
        <p:nvSpPr>
          <p:cNvPr id="9" name="Slide Number Placeholder 8">
            <a:extLst>
              <a:ext uri="{FF2B5EF4-FFF2-40B4-BE49-F238E27FC236}">
                <a16:creationId xmlns:a16="http://schemas.microsoft.com/office/drawing/2014/main" id="{BF657692-2287-5368-970D-04098E1F887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278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4F3D-F102-5837-FB50-103C0064A2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DEA83D-6911-2603-5091-19D38D494CFE}"/>
              </a:ext>
            </a:extLst>
          </p:cNvPr>
          <p:cNvSpPr>
            <a:spLocks noGrp="1"/>
          </p:cNvSpPr>
          <p:nvPr>
            <p:ph type="dt" sz="half" idx="10"/>
          </p:nvPr>
        </p:nvSpPr>
        <p:spPr/>
        <p:txBody>
          <a:bodyPr/>
          <a:lstStyle/>
          <a:p>
            <a:fld id="{7564BAE1-8C0F-4D55-90C9-240B5D240EFE}" type="datetime1">
              <a:rPr lang="en-US" smtClean="0"/>
              <a:t>4/14/2026</a:t>
            </a:fld>
            <a:endParaRPr lang="en-US" dirty="0"/>
          </a:p>
        </p:txBody>
      </p:sp>
      <p:sp>
        <p:nvSpPr>
          <p:cNvPr id="4" name="Footer Placeholder 3">
            <a:extLst>
              <a:ext uri="{FF2B5EF4-FFF2-40B4-BE49-F238E27FC236}">
                <a16:creationId xmlns:a16="http://schemas.microsoft.com/office/drawing/2014/main" id="{DA5E9A16-8E58-D2C5-651F-DEACAC4441E6}"/>
              </a:ext>
            </a:extLst>
          </p:cNvPr>
          <p:cNvSpPr>
            <a:spLocks noGrp="1"/>
          </p:cNvSpPr>
          <p:nvPr>
            <p:ph type="ftr" sz="quarter" idx="11"/>
          </p:nvPr>
        </p:nvSpPr>
        <p:spPr/>
        <p:txBody>
          <a:bodyPr/>
          <a:lstStyle/>
          <a:p>
            <a:r>
              <a:rPr lang="en-US" dirty="0"/>
              <a:t>Esra Yüksel</a:t>
            </a:r>
          </a:p>
        </p:txBody>
      </p:sp>
      <p:sp>
        <p:nvSpPr>
          <p:cNvPr id="5" name="Slide Number Placeholder 4">
            <a:extLst>
              <a:ext uri="{FF2B5EF4-FFF2-40B4-BE49-F238E27FC236}">
                <a16:creationId xmlns:a16="http://schemas.microsoft.com/office/drawing/2014/main" id="{B34220F9-1D70-30A5-9ECE-0FD56D51EE1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517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9CEA9-013B-2EA2-4897-706F0A14C77A}"/>
              </a:ext>
            </a:extLst>
          </p:cNvPr>
          <p:cNvSpPr>
            <a:spLocks noGrp="1"/>
          </p:cNvSpPr>
          <p:nvPr>
            <p:ph type="dt" sz="half" idx="10"/>
          </p:nvPr>
        </p:nvSpPr>
        <p:spPr/>
        <p:txBody>
          <a:bodyPr/>
          <a:lstStyle/>
          <a:p>
            <a:fld id="{F99393ED-FD35-4447-BFEE-D5E6270ACDD8}" type="datetime1">
              <a:rPr lang="en-US" smtClean="0"/>
              <a:t>4/14/2026</a:t>
            </a:fld>
            <a:endParaRPr lang="en-US" dirty="0"/>
          </a:p>
        </p:txBody>
      </p:sp>
      <p:sp>
        <p:nvSpPr>
          <p:cNvPr id="3" name="Footer Placeholder 2">
            <a:extLst>
              <a:ext uri="{FF2B5EF4-FFF2-40B4-BE49-F238E27FC236}">
                <a16:creationId xmlns:a16="http://schemas.microsoft.com/office/drawing/2014/main" id="{80380CCD-0544-F245-A409-41680EAD8095}"/>
              </a:ext>
            </a:extLst>
          </p:cNvPr>
          <p:cNvSpPr>
            <a:spLocks noGrp="1"/>
          </p:cNvSpPr>
          <p:nvPr>
            <p:ph type="ftr" sz="quarter" idx="11"/>
          </p:nvPr>
        </p:nvSpPr>
        <p:spPr/>
        <p:txBody>
          <a:bodyPr/>
          <a:lstStyle/>
          <a:p>
            <a:r>
              <a:rPr lang="en-US" dirty="0"/>
              <a:t>Esra Yüksel</a:t>
            </a:r>
          </a:p>
        </p:txBody>
      </p:sp>
      <p:sp>
        <p:nvSpPr>
          <p:cNvPr id="4" name="Slide Number Placeholder 3">
            <a:extLst>
              <a:ext uri="{FF2B5EF4-FFF2-40B4-BE49-F238E27FC236}">
                <a16:creationId xmlns:a16="http://schemas.microsoft.com/office/drawing/2014/main" id="{3B687685-61A3-5E2A-2FAE-84F5616B7AA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685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2736-A550-D899-61DC-ABD1115FA88E}"/>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48B6D8-7493-F31D-47AB-8D06CC4BE7A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C04CA1-F5AB-46F7-86A0-5F8EDF3EAED5}"/>
              </a:ext>
            </a:extLst>
          </p:cNvPr>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398" indent="0">
              <a:buNone/>
              <a:defRPr sz="1200"/>
            </a:lvl3pPr>
            <a:lvl4pPr marL="1371599" indent="0">
              <a:buNone/>
              <a:defRPr sz="1000"/>
            </a:lvl4pPr>
            <a:lvl5pPr marL="1828798" indent="0">
              <a:buNone/>
              <a:defRPr sz="1000"/>
            </a:lvl5pPr>
            <a:lvl6pPr marL="2285998" indent="0">
              <a:buNone/>
              <a:defRPr sz="1000"/>
            </a:lvl6pPr>
            <a:lvl7pPr marL="2743196" indent="0">
              <a:buNone/>
              <a:defRPr sz="1000"/>
            </a:lvl7pPr>
            <a:lvl8pPr marL="3200397" indent="0">
              <a:buNone/>
              <a:defRPr sz="1000"/>
            </a:lvl8pPr>
            <a:lvl9pPr marL="365759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F5F561-457A-5DC8-7D03-C5AAD4F42EA1}"/>
              </a:ext>
            </a:extLst>
          </p:cNvPr>
          <p:cNvSpPr>
            <a:spLocks noGrp="1"/>
          </p:cNvSpPr>
          <p:nvPr>
            <p:ph type="dt" sz="half" idx="10"/>
          </p:nvPr>
        </p:nvSpPr>
        <p:spPr/>
        <p:txBody>
          <a:bodyPr/>
          <a:lstStyle/>
          <a:p>
            <a:fld id="{68B19201-7FC9-4604-9A80-18066A2DB1D6}" type="datetime1">
              <a:rPr lang="en-US" smtClean="0"/>
              <a:t>4/14/2026</a:t>
            </a:fld>
            <a:endParaRPr lang="en-US" dirty="0"/>
          </a:p>
        </p:txBody>
      </p:sp>
      <p:sp>
        <p:nvSpPr>
          <p:cNvPr id="6" name="Footer Placeholder 5">
            <a:extLst>
              <a:ext uri="{FF2B5EF4-FFF2-40B4-BE49-F238E27FC236}">
                <a16:creationId xmlns:a16="http://schemas.microsoft.com/office/drawing/2014/main" id="{811F8433-1633-B500-FC8B-B9984554C507}"/>
              </a:ext>
            </a:extLst>
          </p:cNvPr>
          <p:cNvSpPr>
            <a:spLocks noGrp="1"/>
          </p:cNvSpPr>
          <p:nvPr>
            <p:ph type="ftr" sz="quarter" idx="11"/>
          </p:nvPr>
        </p:nvSpPr>
        <p:spPr/>
        <p:txBody>
          <a:bodyPr/>
          <a:lstStyle/>
          <a:p>
            <a:r>
              <a:rPr lang="en-US" dirty="0"/>
              <a:t>Esra Yüksel</a:t>
            </a:r>
          </a:p>
        </p:txBody>
      </p:sp>
      <p:sp>
        <p:nvSpPr>
          <p:cNvPr id="7" name="Slide Number Placeholder 6">
            <a:extLst>
              <a:ext uri="{FF2B5EF4-FFF2-40B4-BE49-F238E27FC236}">
                <a16:creationId xmlns:a16="http://schemas.microsoft.com/office/drawing/2014/main" id="{184D8496-3CA9-4D11-3A7D-7755BE45191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796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6106-C4CC-F855-345C-B3119D85166D}"/>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37608D-FA25-3CFA-E126-5B45DB20C2CC}"/>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398" indent="0">
              <a:buNone/>
              <a:defRPr sz="2400"/>
            </a:lvl3pPr>
            <a:lvl4pPr marL="1371599" indent="0">
              <a:buNone/>
              <a:defRPr sz="2000"/>
            </a:lvl4pPr>
            <a:lvl5pPr marL="1828798" indent="0">
              <a:buNone/>
              <a:defRPr sz="2000"/>
            </a:lvl5pPr>
            <a:lvl6pPr marL="2285998" indent="0">
              <a:buNone/>
              <a:defRPr sz="2000"/>
            </a:lvl6pPr>
            <a:lvl7pPr marL="2743196" indent="0">
              <a:buNone/>
              <a:defRPr sz="2000"/>
            </a:lvl7pPr>
            <a:lvl8pPr marL="3200397" indent="0">
              <a:buNone/>
              <a:defRPr sz="2000"/>
            </a:lvl8pPr>
            <a:lvl9pPr marL="3657597" indent="0">
              <a:buNone/>
              <a:defRPr sz="2000"/>
            </a:lvl9pPr>
          </a:lstStyle>
          <a:p>
            <a:endParaRPr lang="en-GB"/>
          </a:p>
        </p:txBody>
      </p:sp>
      <p:sp>
        <p:nvSpPr>
          <p:cNvPr id="4" name="Text Placeholder 3">
            <a:extLst>
              <a:ext uri="{FF2B5EF4-FFF2-40B4-BE49-F238E27FC236}">
                <a16:creationId xmlns:a16="http://schemas.microsoft.com/office/drawing/2014/main" id="{E4FA527F-1409-5297-953D-807198D79C63}"/>
              </a:ext>
            </a:extLst>
          </p:cNvPr>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398" indent="0">
              <a:buNone/>
              <a:defRPr sz="1200"/>
            </a:lvl3pPr>
            <a:lvl4pPr marL="1371599" indent="0">
              <a:buNone/>
              <a:defRPr sz="1000"/>
            </a:lvl4pPr>
            <a:lvl5pPr marL="1828798" indent="0">
              <a:buNone/>
              <a:defRPr sz="1000"/>
            </a:lvl5pPr>
            <a:lvl6pPr marL="2285998" indent="0">
              <a:buNone/>
              <a:defRPr sz="1000"/>
            </a:lvl6pPr>
            <a:lvl7pPr marL="2743196" indent="0">
              <a:buNone/>
              <a:defRPr sz="1000"/>
            </a:lvl7pPr>
            <a:lvl8pPr marL="3200397" indent="0">
              <a:buNone/>
              <a:defRPr sz="1000"/>
            </a:lvl8pPr>
            <a:lvl9pPr marL="365759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33786-93F0-5D49-B031-AD5930C4E973}"/>
              </a:ext>
            </a:extLst>
          </p:cNvPr>
          <p:cNvSpPr>
            <a:spLocks noGrp="1"/>
          </p:cNvSpPr>
          <p:nvPr>
            <p:ph type="dt" sz="half" idx="10"/>
          </p:nvPr>
        </p:nvSpPr>
        <p:spPr/>
        <p:txBody>
          <a:bodyPr/>
          <a:lstStyle/>
          <a:p>
            <a:fld id="{6F8666DE-133E-4C1D-B74E-1973D4DDA131}" type="datetime1">
              <a:rPr lang="en-US" smtClean="0"/>
              <a:t>4/14/2026</a:t>
            </a:fld>
            <a:endParaRPr lang="en-US" dirty="0"/>
          </a:p>
        </p:txBody>
      </p:sp>
      <p:sp>
        <p:nvSpPr>
          <p:cNvPr id="6" name="Footer Placeholder 5">
            <a:extLst>
              <a:ext uri="{FF2B5EF4-FFF2-40B4-BE49-F238E27FC236}">
                <a16:creationId xmlns:a16="http://schemas.microsoft.com/office/drawing/2014/main" id="{76746DEF-3D16-7C84-E16E-3ADAA378BB3A}"/>
              </a:ext>
            </a:extLst>
          </p:cNvPr>
          <p:cNvSpPr>
            <a:spLocks noGrp="1"/>
          </p:cNvSpPr>
          <p:nvPr>
            <p:ph type="ftr" sz="quarter" idx="11"/>
          </p:nvPr>
        </p:nvSpPr>
        <p:spPr/>
        <p:txBody>
          <a:bodyPr/>
          <a:lstStyle/>
          <a:p>
            <a:r>
              <a:rPr lang="en-GB"/>
              <a:t>Esra Yüksel</a:t>
            </a:r>
          </a:p>
        </p:txBody>
      </p:sp>
      <p:sp>
        <p:nvSpPr>
          <p:cNvPr id="7" name="Slide Number Placeholder 6">
            <a:extLst>
              <a:ext uri="{FF2B5EF4-FFF2-40B4-BE49-F238E27FC236}">
                <a16:creationId xmlns:a16="http://schemas.microsoft.com/office/drawing/2014/main" id="{23543292-7140-A0D0-0C43-4D5B57D398D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381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43A6CF-82D6-FC4D-1807-1F6033E74B1C}"/>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B45E07-CEBF-BF45-3FE0-C14EA1D81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EF161-C063-67FD-357E-54D79C1D2DA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B9773-DB84-420A-A9CD-461AF3C8EDAA}" type="datetime1">
              <a:rPr lang="en-US" smtClean="0"/>
              <a:t>4/14/2026</a:t>
            </a:fld>
            <a:endParaRPr lang="en-US" dirty="0"/>
          </a:p>
        </p:txBody>
      </p:sp>
      <p:sp>
        <p:nvSpPr>
          <p:cNvPr id="5" name="Footer Placeholder 4">
            <a:extLst>
              <a:ext uri="{FF2B5EF4-FFF2-40B4-BE49-F238E27FC236}">
                <a16:creationId xmlns:a16="http://schemas.microsoft.com/office/drawing/2014/main" id="{81377CC0-71E6-5069-F08B-679D7F85409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Esra Yüksel</a:t>
            </a:r>
          </a:p>
        </p:txBody>
      </p:sp>
      <p:sp>
        <p:nvSpPr>
          <p:cNvPr id="6" name="Slide Number Placeholder 5">
            <a:extLst>
              <a:ext uri="{FF2B5EF4-FFF2-40B4-BE49-F238E27FC236}">
                <a16:creationId xmlns:a16="http://schemas.microsoft.com/office/drawing/2014/main" id="{57F875FB-AD69-46AA-3EE9-BCB9B236ED5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890266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ftr="0" dt="0"/>
  <p:txStyles>
    <p:titleStyle>
      <a:lvl1pPr algn="l" defTabSz="914398"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0" indent="-228600"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3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8" indent="-228600"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8"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9"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7"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7"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6"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6"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8" rtl="0" eaLnBrk="1" latinLnBrk="0" hangingPunct="1">
        <a:defRPr sz="1800" kern="1200">
          <a:solidFill>
            <a:schemeClr val="tx1"/>
          </a:solidFill>
          <a:latin typeface="+mn-lt"/>
          <a:ea typeface="+mn-ea"/>
          <a:cs typeface="+mn-cs"/>
        </a:defRPr>
      </a:lvl1pPr>
      <a:lvl2pPr marL="457200"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9" algn="l" defTabSz="914398" rtl="0" eaLnBrk="1" latinLnBrk="0" hangingPunct="1">
        <a:defRPr sz="1800" kern="1200">
          <a:solidFill>
            <a:schemeClr val="tx1"/>
          </a:solidFill>
          <a:latin typeface="+mn-lt"/>
          <a:ea typeface="+mn-ea"/>
          <a:cs typeface="+mn-cs"/>
        </a:defRPr>
      </a:lvl4pPr>
      <a:lvl5pPr marL="1828798" algn="l" defTabSz="914398" rtl="0" eaLnBrk="1" latinLnBrk="0" hangingPunct="1">
        <a:defRPr sz="1800" kern="1200">
          <a:solidFill>
            <a:schemeClr val="tx1"/>
          </a:solidFill>
          <a:latin typeface="+mn-lt"/>
          <a:ea typeface="+mn-ea"/>
          <a:cs typeface="+mn-cs"/>
        </a:defRPr>
      </a:lvl5pPr>
      <a:lvl6pPr marL="2285998" algn="l" defTabSz="914398" rtl="0" eaLnBrk="1" latinLnBrk="0" hangingPunct="1">
        <a:defRPr sz="1800" kern="1200">
          <a:solidFill>
            <a:schemeClr val="tx1"/>
          </a:solidFill>
          <a:latin typeface="+mn-lt"/>
          <a:ea typeface="+mn-ea"/>
          <a:cs typeface="+mn-cs"/>
        </a:defRPr>
      </a:lvl6pPr>
      <a:lvl7pPr marL="2743196" algn="l" defTabSz="914398" rtl="0" eaLnBrk="1" latinLnBrk="0" hangingPunct="1">
        <a:defRPr sz="1800" kern="1200">
          <a:solidFill>
            <a:schemeClr val="tx1"/>
          </a:solidFill>
          <a:latin typeface="+mn-lt"/>
          <a:ea typeface="+mn-ea"/>
          <a:cs typeface="+mn-cs"/>
        </a:defRPr>
      </a:lvl7pPr>
      <a:lvl8pPr marL="3200397" algn="l" defTabSz="914398" rtl="0" eaLnBrk="1" latinLnBrk="0" hangingPunct="1">
        <a:defRPr sz="1800" kern="1200">
          <a:solidFill>
            <a:schemeClr val="tx1"/>
          </a:solidFill>
          <a:latin typeface="+mn-lt"/>
          <a:ea typeface="+mn-ea"/>
          <a:cs typeface="+mn-cs"/>
        </a:defRPr>
      </a:lvl8pPr>
      <a:lvl9pPr marL="3657597" algn="l" defTabSz="9143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4.gif"/><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170.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150.png"/><Relationship Id="rId4" Type="http://schemas.openxmlformats.org/officeDocument/2006/relationships/image" Target="../media/image48.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7.xml"/><Relationship Id="rId18" Type="http://schemas.openxmlformats.org/officeDocument/2006/relationships/image" Target="../media/image370.png"/><Relationship Id="rId3" Type="http://schemas.openxmlformats.org/officeDocument/2006/relationships/customXml" Target="../ink/ink1.xml"/><Relationship Id="rId21" Type="http://schemas.openxmlformats.org/officeDocument/2006/relationships/customXml" Target="../ink/ink11.xml"/><Relationship Id="rId7" Type="http://schemas.openxmlformats.org/officeDocument/2006/relationships/customXml" Target="../ink/ink3.xml"/><Relationship Id="rId12" Type="http://schemas.openxmlformats.org/officeDocument/2006/relationships/image" Target="../media/image63.png"/><Relationship Id="rId17" Type="http://schemas.openxmlformats.org/officeDocument/2006/relationships/customXml" Target="../ink/ink9.xml"/><Relationship Id="rId25" Type="http://schemas.openxmlformats.org/officeDocument/2006/relationships/image" Target="../media/image60.png"/><Relationship Id="rId2" Type="http://schemas.openxmlformats.org/officeDocument/2006/relationships/notesSlide" Target="../notesSlides/notesSlide7.xml"/><Relationship Id="rId16" Type="http://schemas.openxmlformats.org/officeDocument/2006/relationships/image" Target="../media/image360.png"/><Relationship Id="rId20" Type="http://schemas.openxmlformats.org/officeDocument/2006/relationships/image" Target="../media/image380.png"/><Relationship Id="rId1" Type="http://schemas.openxmlformats.org/officeDocument/2006/relationships/slideLayout" Target="../slideLayouts/slideLayout7.xml"/><Relationship Id="rId6" Type="http://schemas.openxmlformats.org/officeDocument/2006/relationships/image" Target="../media/image320.png"/><Relationship Id="rId11" Type="http://schemas.openxmlformats.org/officeDocument/2006/relationships/customXml" Target="../ink/ink6.xml"/><Relationship Id="rId24" Type="http://schemas.openxmlformats.org/officeDocument/2006/relationships/image" Target="../media/image59.png"/><Relationship Id="rId5" Type="http://schemas.openxmlformats.org/officeDocument/2006/relationships/customXml" Target="../ink/ink2.xml"/><Relationship Id="rId15" Type="http://schemas.openxmlformats.org/officeDocument/2006/relationships/customXml" Target="../ink/ink8.xml"/><Relationship Id="rId23" Type="http://schemas.openxmlformats.org/officeDocument/2006/relationships/image" Target="../media/image58.png"/><Relationship Id="rId10" Type="http://schemas.openxmlformats.org/officeDocument/2006/relationships/image" Target="../media/image33.png"/><Relationship Id="rId19" Type="http://schemas.openxmlformats.org/officeDocument/2006/relationships/customXml" Target="../ink/ink10.xml"/><Relationship Id="rId4" Type="http://schemas.openxmlformats.org/officeDocument/2006/relationships/image" Target="../media/image310.png"/><Relationship Id="rId9" Type="http://schemas.openxmlformats.org/officeDocument/2006/relationships/customXml" Target="../ink/ink5.xml"/><Relationship Id="rId14" Type="http://schemas.openxmlformats.org/officeDocument/2006/relationships/image" Target="../media/image64.png"/><Relationship Id="rId22" Type="http://schemas.openxmlformats.org/officeDocument/2006/relationships/image" Target="../media/image57.png"/></Relationships>
</file>

<file path=ppt/slides/_rels/slide16.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customXml" Target="../ink/ink20.xml"/><Relationship Id="rId26" Type="http://schemas.openxmlformats.org/officeDocument/2006/relationships/hyperlink" Target="https://www.nature.com/articles/s41467-023-40613-2#auth-Nils-Paar-Aff1" TargetMode="External"/><Relationship Id="rId3" Type="http://schemas.openxmlformats.org/officeDocument/2006/relationships/notesSlide" Target="../notesSlides/notesSlide8.xml"/><Relationship Id="rId21" Type="http://schemas.openxmlformats.org/officeDocument/2006/relationships/image" Target="../media/image380.png"/><Relationship Id="rId34" Type="http://schemas.openxmlformats.org/officeDocument/2006/relationships/image" Target="../media/image60.png"/><Relationship Id="rId7" Type="http://schemas.openxmlformats.org/officeDocument/2006/relationships/image" Target="../media/image320.png"/><Relationship Id="rId12" Type="http://schemas.openxmlformats.org/officeDocument/2006/relationships/customXml" Target="../ink/ink17.xml"/><Relationship Id="rId17" Type="http://schemas.openxmlformats.org/officeDocument/2006/relationships/image" Target="../media/image360.png"/><Relationship Id="rId25" Type="http://schemas.openxmlformats.org/officeDocument/2006/relationships/hyperlink" Target="https://www.nature.com/articles/s41467-023-40613-2#auth-Tamara-Nik_i_-Aff1" TargetMode="External"/><Relationship Id="rId33" Type="http://schemas.openxmlformats.org/officeDocument/2006/relationships/image" Target="../media/image59.png"/><Relationship Id="rId2" Type="http://schemas.openxmlformats.org/officeDocument/2006/relationships/slideLayout" Target="../slideLayouts/slideLayout12.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62.png"/><Relationship Id="rId1" Type="http://schemas.openxmlformats.org/officeDocument/2006/relationships/themeOverride" Target="../theme/themeOverride1.xml"/><Relationship Id="rId6" Type="http://schemas.openxmlformats.org/officeDocument/2006/relationships/customXml" Target="../ink/ink13.xml"/><Relationship Id="rId11" Type="http://schemas.openxmlformats.org/officeDocument/2006/relationships/image" Target="../media/image33.png"/><Relationship Id="rId24" Type="http://schemas.openxmlformats.org/officeDocument/2006/relationships/hyperlink" Target="https://www.nature.com/articles/s41467-023-40613-2#auth-Esra-Y_ksel-Aff2" TargetMode="External"/><Relationship Id="rId32" Type="http://schemas.openxmlformats.org/officeDocument/2006/relationships/image" Target="../media/image58.png"/><Relationship Id="rId5" Type="http://schemas.openxmlformats.org/officeDocument/2006/relationships/image" Target="../media/image310.png"/><Relationship Id="rId15" Type="http://schemas.openxmlformats.org/officeDocument/2006/relationships/image" Target="../media/image64.png"/><Relationship Id="rId23" Type="http://schemas.openxmlformats.org/officeDocument/2006/relationships/hyperlink" Target="https://www.nature.com/articles/s41467-023-40613-2#auth-Ante-Ravli_-Aff1" TargetMode="External"/><Relationship Id="rId28" Type="http://schemas.openxmlformats.org/officeDocument/2006/relationships/image" Target="../media/image61.gif"/><Relationship Id="rId10" Type="http://schemas.openxmlformats.org/officeDocument/2006/relationships/customXml" Target="../ink/ink16.xml"/><Relationship Id="rId19" Type="http://schemas.openxmlformats.org/officeDocument/2006/relationships/image" Target="../media/image370.png"/><Relationship Id="rId31" Type="http://schemas.openxmlformats.org/officeDocument/2006/relationships/image" Target="../media/image64.png"/><Relationship Id="rId4" Type="http://schemas.openxmlformats.org/officeDocument/2006/relationships/customXml" Target="../ink/ink12.xml"/><Relationship Id="rId9" Type="http://schemas.openxmlformats.org/officeDocument/2006/relationships/customXml" Target="../ink/ink15.xml"/><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hyperlink" Target="https://www.nature.com/ncomms" TargetMode="External"/><Relationship Id="rId30" Type="http://schemas.openxmlformats.org/officeDocument/2006/relationships/image" Target="../media/image63.png"/><Relationship Id="rId8" Type="http://schemas.openxmlformats.org/officeDocument/2006/relationships/customXml" Target="../ink/ink14.xml"/></Relationships>
</file>

<file path=ppt/slides/_rels/slide17.xml.rels><?xml version="1.0" encoding="UTF-8" standalone="yes"?>
<Relationships xmlns="http://schemas.openxmlformats.org/package/2006/relationships"><Relationship Id="rId8" Type="http://schemas.openxmlformats.org/officeDocument/2006/relationships/hyperlink" Target="https://www.nature.com/ncomms" TargetMode="External"/><Relationship Id="rId3" Type="http://schemas.openxmlformats.org/officeDocument/2006/relationships/image" Target="../media/image65.png"/><Relationship Id="rId7" Type="http://schemas.openxmlformats.org/officeDocument/2006/relationships/hyperlink" Target="https://www.nature.com/articles/s41467-023-40613-2#auth-Nils-Paar-Aff1"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www.nature.com/articles/s41467-023-40613-2#auth-Tamara-Nik_i_-Aff1" TargetMode="External"/><Relationship Id="rId5" Type="http://schemas.openxmlformats.org/officeDocument/2006/relationships/hyperlink" Target="https://www.nature.com/articles/s41467-023-40613-2#auth-Esra-Y_ksel-Aff2" TargetMode="External"/><Relationship Id="rId4" Type="http://schemas.openxmlformats.org/officeDocument/2006/relationships/hyperlink" Target="https://www.nature.com/articles/s41467-023-40613-2#auth-Ante-Ravli_-Aff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www.nature.com/ncomms" TargetMode="External"/><Relationship Id="rId3" Type="http://schemas.openxmlformats.org/officeDocument/2006/relationships/image" Target="../media/image67.png"/><Relationship Id="rId7" Type="http://schemas.openxmlformats.org/officeDocument/2006/relationships/hyperlink" Target="https://www.nature.com/articles/s41467-023-40613-2#auth-Nils-Paar-Aff1"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nature.com/articles/s41467-023-40613-2#auth-Tamara-Nik_i_-Aff1" TargetMode="External"/><Relationship Id="rId5" Type="http://schemas.openxmlformats.org/officeDocument/2006/relationships/hyperlink" Target="https://www.nature.com/articles/s41467-023-40613-2#auth-Esra-Y_ksel-Aff2" TargetMode="External"/><Relationship Id="rId4" Type="http://schemas.openxmlformats.org/officeDocument/2006/relationships/hyperlink" Target="https://www.nature.com/articles/s41467-023-40613-2#auth-Ante-Ravli_-Aff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10.png"/></Relationships>
</file>

<file path=ppt/slides/_rels/slide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40.png"/></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oleObject" Target="../embeddings/oleObject1.bin"/><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gif"/><Relationship Id="rId4" Type="http://schemas.openxmlformats.org/officeDocument/2006/relationships/image" Target="../media/image33.gi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39000" b="-3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59A2CA-4C51-20F9-8160-E3AEAACF42B1}"/>
              </a:ext>
            </a:extLst>
          </p:cNvPr>
          <p:cNvSpPr txBox="1"/>
          <p:nvPr/>
        </p:nvSpPr>
        <p:spPr>
          <a:xfrm>
            <a:off x="950977" y="2346654"/>
            <a:ext cx="10507627" cy="2164695"/>
          </a:xfrm>
          <a:prstGeom prst="rect">
            <a:avLst/>
          </a:prstGeom>
          <a:noFill/>
        </p:spPr>
        <p:txBody>
          <a:bodyPr wrap="square" rtlCol="0">
            <a:spAutoFit/>
          </a:bodyPr>
          <a:lstStyle/>
          <a:p>
            <a:pPr algn="ctr">
              <a:defRPr/>
            </a:pPr>
            <a:r>
              <a:rPr lang="en-US" sz="3600" b="1" dirty="0">
                <a:solidFill>
                  <a:schemeClr val="bg1">
                    <a:lumMod val="75000"/>
                    <a:lumOff val="25000"/>
                  </a:schemeClr>
                </a:solidFill>
              </a:rPr>
              <a:t>Recent Progress in Nuclear Structure Theory with Nuclear Energy Density Functionals</a:t>
            </a:r>
          </a:p>
          <a:p>
            <a:pPr algn="ctr">
              <a:lnSpc>
                <a:spcPct val="150000"/>
              </a:lnSpc>
              <a:defRPr/>
            </a:pPr>
            <a:r>
              <a:rPr lang="en-GB" sz="2800" b="1" dirty="0">
                <a:solidFill>
                  <a:schemeClr val="bg1">
                    <a:lumMod val="75000"/>
                    <a:lumOff val="25000"/>
                  </a:schemeClr>
                </a:solidFill>
              </a:rPr>
              <a:t>Esra Yüksel</a:t>
            </a:r>
          </a:p>
          <a:p>
            <a:pPr algn="ctr">
              <a:lnSpc>
                <a:spcPct val="107000"/>
              </a:lnSpc>
              <a:spcAft>
                <a:spcPts val="800"/>
              </a:spcAft>
            </a:pPr>
            <a:r>
              <a:rPr lang="en-GB" sz="2000" b="1" dirty="0">
                <a:solidFill>
                  <a:schemeClr val="bg1">
                    <a:lumMod val="75000"/>
                    <a:lumOff val="25000"/>
                  </a:schemeClr>
                </a:solidFill>
              </a:rPr>
              <a:t>School of Mathematics and Physics, University of Surrey, Guildford, UK</a:t>
            </a:r>
          </a:p>
        </p:txBody>
      </p:sp>
      <p:pic>
        <p:nvPicPr>
          <p:cNvPr id="4" name="Graphic 3">
            <a:extLst>
              <a:ext uri="{FF2B5EF4-FFF2-40B4-BE49-F238E27FC236}">
                <a16:creationId xmlns:a16="http://schemas.microsoft.com/office/drawing/2014/main" id="{448E80E3-EA57-C433-3E89-7D21D958E3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92009" y="5587319"/>
            <a:ext cx="3672000" cy="1083991"/>
          </a:xfrm>
          <a:prstGeom prst="rect">
            <a:avLst/>
          </a:prstGeom>
        </p:spPr>
      </p:pic>
      <p:sp>
        <p:nvSpPr>
          <p:cNvPr id="5" name="TextBox 4">
            <a:extLst>
              <a:ext uri="{FF2B5EF4-FFF2-40B4-BE49-F238E27FC236}">
                <a16:creationId xmlns:a16="http://schemas.microsoft.com/office/drawing/2014/main" id="{314FCFB0-A4E8-9210-BCE1-36DBABF4CAC7}"/>
              </a:ext>
            </a:extLst>
          </p:cNvPr>
          <p:cNvSpPr txBox="1"/>
          <p:nvPr/>
        </p:nvSpPr>
        <p:spPr>
          <a:xfrm>
            <a:off x="598345" y="307683"/>
            <a:ext cx="10507627" cy="830997"/>
          </a:xfrm>
          <a:prstGeom prst="rect">
            <a:avLst/>
          </a:prstGeom>
          <a:noFill/>
        </p:spPr>
        <p:txBody>
          <a:bodyPr wrap="square">
            <a:spAutoFit/>
          </a:bodyPr>
          <a:lstStyle/>
          <a:p>
            <a:pPr algn="ctr"/>
            <a:r>
              <a:rPr lang="en-US" sz="2400" b="1" dirty="0">
                <a:solidFill>
                  <a:schemeClr val="bg1">
                    <a:lumMod val="75000"/>
                    <a:lumOff val="25000"/>
                  </a:schemeClr>
                </a:solidFill>
                <a:latin typeface="Aptos Display" panose="020B0004020202020204" pitchFamily="34" charset="0"/>
              </a:rPr>
              <a:t>UK Nuclear Physics Early Career Research Forum 2026</a:t>
            </a:r>
          </a:p>
          <a:p>
            <a:pPr algn="ctr"/>
            <a:r>
              <a:rPr lang="en-US" sz="2400" b="1" dirty="0">
                <a:solidFill>
                  <a:schemeClr val="bg1">
                    <a:lumMod val="75000"/>
                    <a:lumOff val="25000"/>
                  </a:schemeClr>
                </a:solidFill>
                <a:latin typeface="Aptos Display" panose="020B0004020202020204" pitchFamily="34" charset="0"/>
              </a:rPr>
              <a:t>16 April 2026</a:t>
            </a:r>
          </a:p>
        </p:txBody>
      </p:sp>
      <p:sp>
        <p:nvSpPr>
          <p:cNvPr id="3" name="Rectangle 2">
            <a:extLst>
              <a:ext uri="{FF2B5EF4-FFF2-40B4-BE49-F238E27FC236}">
                <a16:creationId xmlns:a16="http://schemas.microsoft.com/office/drawing/2014/main" id="{3C660F81-5D90-5CB1-3645-91A28226A819}"/>
              </a:ext>
            </a:extLst>
          </p:cNvPr>
          <p:cNvSpPr/>
          <p:nvPr/>
        </p:nvSpPr>
        <p:spPr>
          <a:xfrm>
            <a:off x="0" y="3513221"/>
            <a:ext cx="12192000" cy="36000"/>
          </a:xfrm>
          <a:prstGeom prst="rect">
            <a:avLst/>
          </a:prstGeom>
          <a:solidFill>
            <a:schemeClr val="tx2">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812B25B9-971E-4DD4-E992-4B809785CDEB}"/>
              </a:ext>
            </a:extLst>
          </p:cNvPr>
          <p:cNvSpPr txBox="1"/>
          <p:nvPr/>
        </p:nvSpPr>
        <p:spPr>
          <a:xfrm>
            <a:off x="227991" y="6024979"/>
            <a:ext cx="7909308" cy="646331"/>
          </a:xfrm>
          <a:prstGeom prst="rect">
            <a:avLst/>
          </a:prstGeom>
          <a:noFill/>
          <a:ln w="127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In collaboration with: </a:t>
            </a:r>
            <a:r>
              <a:rPr kumimoji="0" lang="en-US" sz="1800" b="0" i="0" u="none" strike="noStrike" kern="0" cap="none" spc="0" normalizeH="0" baseline="0" noProof="0" dirty="0">
                <a:ln>
                  <a:noFill/>
                </a:ln>
                <a:solidFill>
                  <a:prstClr val="black">
                    <a:lumMod val="75000"/>
                    <a:lumOff val="25000"/>
                  </a:prstClr>
                </a:solidFill>
                <a:effectLst/>
                <a:uLnTx/>
                <a:uFillTx/>
                <a:latin typeface="Aptos" panose="020B0004020202020204" pitchFamily="34" charset="0"/>
                <a:ea typeface="+mn-ea"/>
                <a:cs typeface="+mn-cs"/>
              </a:rPr>
              <a:t>N. Paar </a:t>
            </a:r>
            <a:r>
              <a:rPr kumimoji="0" lang="en-US" altLang="ja-JP" sz="1800" b="0" i="0" u="none" strike="noStrike" kern="0" cap="none" spc="0" normalizeH="0" baseline="0" noProof="0" dirty="0">
                <a:ln>
                  <a:noFill/>
                </a:ln>
                <a:solidFill>
                  <a:prstClr val="black">
                    <a:lumMod val="75000"/>
                    <a:lumOff val="25000"/>
                  </a:prstClr>
                </a:solidFill>
                <a:effectLst/>
                <a:uLnTx/>
                <a:uFillTx/>
                <a:latin typeface="Aptos" panose="020B0004020202020204" pitchFamily="34" charset="0"/>
                <a:ea typeface="游ゴシック" panose="020B0400000000000000" pitchFamily="34" charset="-128"/>
                <a:cs typeface="+mn-cs"/>
              </a:rPr>
              <a:t>A. Ravlić, T. Nikšić, A. Kaur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kern="0" dirty="0">
                <a:solidFill>
                  <a:prstClr val="black">
                    <a:lumMod val="75000"/>
                    <a:lumOff val="25000"/>
                  </a:prstClr>
                </a:solidFill>
                <a:latin typeface="Aptos" panose="020B0004020202020204" pitchFamily="34" charset="0"/>
                <a:ea typeface="游ゴシック" panose="020B0400000000000000" pitchFamily="34" charset="-128"/>
              </a:rPr>
              <a:t>Miriam Davies, Paul Stevenson (Surrey)</a:t>
            </a:r>
            <a:endParaRPr kumimoji="0" lang="en-US" altLang="ja-JP" sz="1800" b="0" i="0" u="none" strike="noStrike" kern="0" cap="none" spc="0" normalizeH="0" baseline="0" noProof="0" dirty="0">
              <a:ln>
                <a:noFill/>
              </a:ln>
              <a:solidFill>
                <a:prstClr val="black">
                  <a:lumMod val="75000"/>
                  <a:lumOff val="25000"/>
                </a:prstClr>
              </a:solidFill>
              <a:effectLst/>
              <a:uLnTx/>
              <a:uFillTx/>
              <a:latin typeface="Aptos" panose="020B0004020202020204" pitchFamily="34" charset="0"/>
              <a:ea typeface="游ゴシック" panose="020B0400000000000000" pitchFamily="34" charset="-128"/>
              <a:cs typeface="+mn-cs"/>
            </a:endParaRPr>
          </a:p>
        </p:txBody>
      </p:sp>
    </p:spTree>
    <p:extLst>
      <p:ext uri="{BB962C8B-B14F-4D97-AF65-F5344CB8AC3E}">
        <p14:creationId xmlns:p14="http://schemas.microsoft.com/office/powerpoint/2010/main" val="41147771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0018A5-2E09-959D-1303-557D0CED9F59}"/>
              </a:ext>
            </a:extLst>
          </p:cNvPr>
          <p:cNvSpPr>
            <a:spLocks noGrp="1"/>
          </p:cNvSpPr>
          <p:nvPr>
            <p:ph type="sldNum" sz="quarter" idx="16"/>
          </p:nvPr>
        </p:nvSpPr>
        <p:spPr/>
        <p:txBody>
          <a:bodyPr/>
          <a:lstStyle/>
          <a:p>
            <a:fld id="{583DDE54-A93F-264A-8772-B0E2E830415F}" type="slidenum">
              <a:rPr lang="en-GB" smtClean="0">
                <a:latin typeface="+mn-lt"/>
              </a:rPr>
              <a:pPr/>
              <a:t>10</a:t>
            </a:fld>
            <a:endParaRPr lang="en-GB" dirty="0">
              <a:latin typeface="+mn-lt"/>
            </a:endParaRPr>
          </a:p>
        </p:txBody>
      </p:sp>
      <p:sp>
        <p:nvSpPr>
          <p:cNvPr id="7" name="Title 1">
            <a:extLst>
              <a:ext uri="{FF2B5EF4-FFF2-40B4-BE49-F238E27FC236}">
                <a16:creationId xmlns:a16="http://schemas.microsoft.com/office/drawing/2014/main" id="{49620172-84BD-198C-B17B-D8ADA2285E12}"/>
              </a:ext>
            </a:extLst>
          </p:cNvPr>
          <p:cNvSpPr txBox="1">
            <a:spLocks/>
          </p:cNvSpPr>
          <p:nvPr/>
        </p:nvSpPr>
        <p:spPr>
          <a:xfrm>
            <a:off x="562055" y="11660"/>
            <a:ext cx="10711542" cy="676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pPr>
            <a:r>
              <a:rPr lang="en-US" sz="2800" b="1" dirty="0">
                <a:solidFill>
                  <a:schemeClr val="tx1">
                    <a:lumMod val="75000"/>
                    <a:lumOff val="25000"/>
                  </a:schemeClr>
                </a:solidFill>
                <a:latin typeface="+mn-lt"/>
                <a:ea typeface="+mn-ea"/>
                <a:cs typeface="+mn-cs"/>
              </a:rPr>
              <a:t>OPTIMIZATION OF THE DD-PCX</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EAA459F-5E87-E95A-C6EE-AE6A1F1A2642}"/>
                  </a:ext>
                </a:extLst>
              </p:cNvPr>
              <p:cNvSpPr txBox="1"/>
              <p:nvPr/>
            </p:nvSpPr>
            <p:spPr>
              <a:xfrm>
                <a:off x="382235" y="808345"/>
                <a:ext cx="11204472" cy="714876"/>
              </a:xfrm>
              <a:prstGeom prst="rect">
                <a:avLst/>
              </a:prstGeom>
              <a:noFill/>
            </p:spPr>
            <p:txBody>
              <a:bodyPr wrap="square">
                <a:spAutoFit/>
              </a:bodyPr>
              <a:lstStyle/>
              <a:p>
                <a:pPr algn="just"/>
                <a:r>
                  <a:rPr lang="en-US" sz="2000" dirty="0"/>
                  <a:t>A unified computational framework of the RHB model and self-consistent relativistic (Q)RPA is established to constrain the 12 model parameters by minimizing the </a:t>
                </a:r>
                <a14:m>
                  <m:oMath xmlns:m="http://schemas.openxmlformats.org/officeDocument/2006/math">
                    <m:sSup>
                      <m:sSupPr>
                        <m:ctrlPr>
                          <a:rPr lang="en-US" sz="2000" i="1" smtClean="0"/>
                        </m:ctrlPr>
                      </m:sSupPr>
                      <m:e>
                        <m:r>
                          <a:rPr lang="en-US" sz="2000" i="1" smtClean="0">
                            <a:ea typeface="Cambria Math" panose="02040503050406030204" pitchFamily="18" charset="0"/>
                          </a:rPr>
                          <m:t>𝜒</m:t>
                        </m:r>
                      </m:e>
                      <m:sup>
                        <m:r>
                          <a:rPr lang="en-US" sz="2000" b="0" i="1" smtClean="0"/>
                          <m:t>2</m:t>
                        </m:r>
                      </m:sup>
                    </m:sSup>
                  </m:oMath>
                </a14:m>
                <a:r>
                  <a:rPr lang="en-US" sz="2000" dirty="0"/>
                  <a:t>objective function.</a:t>
                </a:r>
              </a:p>
            </p:txBody>
          </p:sp>
        </mc:Choice>
        <mc:Fallback>
          <p:sp>
            <p:nvSpPr>
              <p:cNvPr id="8" name="TextBox 7">
                <a:extLst>
                  <a:ext uri="{FF2B5EF4-FFF2-40B4-BE49-F238E27FC236}">
                    <a16:creationId xmlns:a16="http://schemas.microsoft.com/office/drawing/2014/main" id="{9EAA459F-5E87-E95A-C6EE-AE6A1F1A2642}"/>
                  </a:ext>
                </a:extLst>
              </p:cNvPr>
              <p:cNvSpPr txBox="1">
                <a:spLocks noRot="1" noChangeAspect="1" noMove="1" noResize="1" noEditPoints="1" noAdjustHandles="1" noChangeArrowheads="1" noChangeShapeType="1" noTextEdit="1"/>
              </p:cNvSpPr>
              <p:nvPr/>
            </p:nvSpPr>
            <p:spPr>
              <a:xfrm>
                <a:off x="382235" y="808345"/>
                <a:ext cx="11204472" cy="714876"/>
              </a:xfrm>
              <a:prstGeom prst="rect">
                <a:avLst/>
              </a:prstGeom>
              <a:blipFill>
                <a:blip r:embed="rId2"/>
                <a:stretch>
                  <a:fillRect l="-598" t="-5128" r="-544" b="-15385"/>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E7F85FCA-425F-3D5E-DAA9-5EBB0D0F3189}"/>
              </a:ext>
            </a:extLst>
          </p:cNvPr>
          <p:cNvSpPr txBox="1"/>
          <p:nvPr/>
        </p:nvSpPr>
        <p:spPr>
          <a:xfrm>
            <a:off x="382235" y="1736707"/>
            <a:ext cx="6455488" cy="1631216"/>
          </a:xfrm>
          <a:prstGeom prst="rect">
            <a:avLst/>
          </a:prstGeom>
          <a:noFill/>
        </p:spPr>
        <p:txBody>
          <a:bodyPr wrap="square">
            <a:spAutoFit/>
          </a:bodyPr>
          <a:lstStyle/>
          <a:p>
            <a:pPr marL="342900" indent="-342900" algn="l">
              <a:buFont typeface="Wingdings" panose="05000000000000000000" pitchFamily="2" charset="2"/>
              <a:buChar char="ü"/>
            </a:pPr>
            <a:r>
              <a:rPr lang="en-US" sz="2000" b="1" i="0" u="none" strike="noStrike" baseline="0" dirty="0"/>
              <a:t>Ground-state properties </a:t>
            </a:r>
            <a:r>
              <a:rPr lang="en-US" sz="2000" b="1" dirty="0"/>
              <a:t>of selected nuclei</a:t>
            </a:r>
            <a:endParaRPr lang="en-US" sz="2000" b="1" i="0" u="none" strike="noStrike" baseline="0" dirty="0"/>
          </a:p>
          <a:p>
            <a:pPr marL="285750" indent="-285750" algn="l">
              <a:buFont typeface="Arial" panose="020B0604020202020204" pitchFamily="34" charset="0"/>
              <a:buChar char="•"/>
            </a:pPr>
            <a:r>
              <a:rPr lang="en-US" sz="2000" b="0" i="0" u="none" strike="noStrike" baseline="0" dirty="0"/>
              <a:t>Binding energies (34 nuclei)</a:t>
            </a:r>
          </a:p>
          <a:p>
            <a:pPr marL="285750" indent="-285750" algn="l">
              <a:buFont typeface="Arial" panose="020B0604020202020204" pitchFamily="34" charset="0"/>
              <a:buChar char="•"/>
            </a:pPr>
            <a:r>
              <a:rPr lang="en-US" sz="2000" b="0" i="0" u="none" strike="noStrike" baseline="0" dirty="0"/>
              <a:t>Charge radii (26 nuclei)</a:t>
            </a:r>
          </a:p>
          <a:p>
            <a:pPr marL="285750" indent="-285750" algn="l">
              <a:buFont typeface="Arial" panose="020B0604020202020204" pitchFamily="34" charset="0"/>
              <a:buChar char="•"/>
            </a:pPr>
            <a:r>
              <a:rPr lang="en-US" sz="2000" b="0" i="0" u="none" strike="noStrike" baseline="0" dirty="0"/>
              <a:t>Mean pairing gaps (15 nuclei) of the selected open-shell nuclei</a:t>
            </a:r>
          </a:p>
        </p:txBody>
      </p:sp>
      <p:sp>
        <p:nvSpPr>
          <p:cNvPr id="10" name="TextBox 9">
            <a:extLst>
              <a:ext uri="{FF2B5EF4-FFF2-40B4-BE49-F238E27FC236}">
                <a16:creationId xmlns:a16="http://schemas.microsoft.com/office/drawing/2014/main" id="{C73D9634-D026-A0FC-B1F4-24F3CB487710}"/>
              </a:ext>
            </a:extLst>
          </p:cNvPr>
          <p:cNvSpPr txBox="1"/>
          <p:nvPr/>
        </p:nvSpPr>
        <p:spPr>
          <a:xfrm>
            <a:off x="3049484" y="5769478"/>
            <a:ext cx="3297809" cy="523220"/>
          </a:xfrm>
          <a:prstGeom prst="rect">
            <a:avLst/>
          </a:prstGeom>
          <a:noFill/>
        </p:spPr>
        <p:txBody>
          <a:bodyPr wrap="square">
            <a:spAutoFit/>
          </a:bodyPr>
          <a:lstStyle/>
          <a:p>
            <a:r>
              <a:rPr lang="en-GB" sz="1400" dirty="0">
                <a:solidFill>
                  <a:schemeClr val="bg2">
                    <a:lumMod val="25000"/>
                  </a:schemeClr>
                </a:solidFill>
                <a:ea typeface="Cambria" panose="02040503050406030204" pitchFamily="18" charset="0"/>
              </a:rPr>
              <a:t>A. </a:t>
            </a:r>
            <a:r>
              <a:rPr lang="en-GB" sz="1400" dirty="0" err="1">
                <a:solidFill>
                  <a:schemeClr val="bg2">
                    <a:lumMod val="25000"/>
                  </a:schemeClr>
                </a:solidFill>
                <a:ea typeface="Cambria" panose="02040503050406030204" pitchFamily="18" charset="0"/>
              </a:rPr>
              <a:t>Tamii</a:t>
            </a:r>
            <a:r>
              <a:rPr lang="en-GB" sz="1400" dirty="0">
                <a:solidFill>
                  <a:schemeClr val="bg2">
                    <a:lumMod val="25000"/>
                  </a:schemeClr>
                </a:solidFill>
                <a:ea typeface="Cambria" panose="02040503050406030204" pitchFamily="18" charset="0"/>
              </a:rPr>
              <a:t> et al. PRL 107, 062502 (2011)</a:t>
            </a:r>
          </a:p>
          <a:p>
            <a:r>
              <a:rPr lang="en-GB" sz="1400" dirty="0">
                <a:solidFill>
                  <a:schemeClr val="bg2">
                    <a:lumMod val="25000"/>
                  </a:schemeClr>
                </a:solidFill>
                <a:ea typeface="Cambria" panose="02040503050406030204" pitchFamily="18" charset="0"/>
              </a:rPr>
              <a:t>A. </a:t>
            </a:r>
            <a:r>
              <a:rPr lang="en-GB" sz="1400" dirty="0" err="1">
                <a:solidFill>
                  <a:schemeClr val="bg2">
                    <a:lumMod val="25000"/>
                  </a:schemeClr>
                </a:solidFill>
                <a:ea typeface="Cambria" panose="02040503050406030204" pitchFamily="18" charset="0"/>
              </a:rPr>
              <a:t>Tamii</a:t>
            </a:r>
            <a:r>
              <a:rPr lang="en-GB" sz="1400" dirty="0">
                <a:solidFill>
                  <a:schemeClr val="bg2">
                    <a:lumMod val="25000"/>
                  </a:schemeClr>
                </a:solidFill>
                <a:ea typeface="Cambria" panose="02040503050406030204" pitchFamily="18" charset="0"/>
              </a:rPr>
              <a:t> (private communication (2015)</a:t>
            </a:r>
          </a:p>
        </p:txBody>
      </p:sp>
      <p:sp>
        <p:nvSpPr>
          <p:cNvPr id="11" name="TextBox 10">
            <a:extLst>
              <a:ext uri="{FF2B5EF4-FFF2-40B4-BE49-F238E27FC236}">
                <a16:creationId xmlns:a16="http://schemas.microsoft.com/office/drawing/2014/main" id="{BB103EFE-9A01-107A-0418-1543A98ECD2F}"/>
              </a:ext>
            </a:extLst>
          </p:cNvPr>
          <p:cNvSpPr txBox="1"/>
          <p:nvPr/>
        </p:nvSpPr>
        <p:spPr>
          <a:xfrm>
            <a:off x="7694715" y="1701936"/>
            <a:ext cx="4097242" cy="2062103"/>
          </a:xfrm>
          <a:prstGeom prst="rect">
            <a:avLst/>
          </a:prstGeom>
          <a:noFill/>
        </p:spPr>
        <p:txBody>
          <a:bodyPr wrap="square">
            <a:spAutoFit/>
          </a:bodyPr>
          <a:lstStyle/>
          <a:p>
            <a:pPr algn="ctr"/>
            <a:r>
              <a:rPr lang="en-GB" sz="2800" b="1" dirty="0">
                <a:ln>
                  <a:solidFill>
                    <a:schemeClr val="bg1">
                      <a:lumMod val="75000"/>
                      <a:lumOff val="25000"/>
                      <a:alpha val="10000"/>
                    </a:schemeClr>
                  </a:solidFill>
                </a:ln>
                <a:solidFill>
                  <a:schemeClr val="tx1">
                    <a:lumMod val="95000"/>
                  </a:schemeClr>
                </a:solidFill>
                <a:effectLst>
                  <a:outerShdw blurRad="9525" dist="25400" dir="14640000" algn="tl" rotWithShape="0">
                    <a:schemeClr val="bg1">
                      <a:alpha val="30000"/>
                    </a:schemeClr>
                  </a:outerShdw>
                </a:effectLst>
                <a:ea typeface="+mj-ea"/>
                <a:cs typeface="Trebuchet MS"/>
              </a:rPr>
              <a:t>DD-PCX</a:t>
            </a:r>
          </a:p>
          <a:p>
            <a:pPr algn="ctr"/>
            <a:endParaRPr lang="en-GB" sz="2000" b="1" dirty="0"/>
          </a:p>
          <a:p>
            <a:pPr algn="just"/>
            <a:r>
              <a:rPr lang="en-US" sz="2000" dirty="0"/>
              <a:t>The first EDF constrained by nuclear ground state properties, dipole polarizability and ISGMR excitation energy</a:t>
            </a:r>
          </a:p>
        </p:txBody>
      </p:sp>
      <p:sp>
        <p:nvSpPr>
          <p:cNvPr id="12" name="Right Brace 11">
            <a:extLst>
              <a:ext uri="{FF2B5EF4-FFF2-40B4-BE49-F238E27FC236}">
                <a16:creationId xmlns:a16="http://schemas.microsoft.com/office/drawing/2014/main" id="{51D74EC6-3061-7FD5-63CE-FE99836E9830}"/>
              </a:ext>
            </a:extLst>
          </p:cNvPr>
          <p:cNvSpPr/>
          <p:nvPr/>
        </p:nvSpPr>
        <p:spPr>
          <a:xfrm>
            <a:off x="7042973" y="1701936"/>
            <a:ext cx="668594" cy="4349456"/>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C00000"/>
              </a:solidFill>
            </a:endParaRPr>
          </a:p>
        </p:txBody>
      </p:sp>
      <p:sp>
        <p:nvSpPr>
          <p:cNvPr id="13" name="TextBox 12">
            <a:extLst>
              <a:ext uri="{FF2B5EF4-FFF2-40B4-BE49-F238E27FC236}">
                <a16:creationId xmlns:a16="http://schemas.microsoft.com/office/drawing/2014/main" id="{8914D271-B7E4-85F6-56E6-41581F9A7767}"/>
              </a:ext>
            </a:extLst>
          </p:cNvPr>
          <p:cNvSpPr txBox="1"/>
          <p:nvPr/>
        </p:nvSpPr>
        <p:spPr>
          <a:xfrm>
            <a:off x="7711567" y="4338164"/>
            <a:ext cx="4097242" cy="1323439"/>
          </a:xfrm>
          <a:prstGeom prst="rect">
            <a:avLst/>
          </a:prstGeom>
          <a:noFill/>
        </p:spPr>
        <p:txBody>
          <a:bodyPr wrap="square">
            <a:spAutoFit/>
          </a:bodyPr>
          <a:lstStyle/>
          <a:p>
            <a:pPr algn="ctr"/>
            <a:r>
              <a:rPr lang="en-US" sz="2000" b="1" dirty="0"/>
              <a:t>Correct Symmetry energy </a:t>
            </a:r>
          </a:p>
          <a:p>
            <a:pPr algn="ctr"/>
            <a:r>
              <a:rPr lang="en-US" sz="2000" b="1" dirty="0"/>
              <a:t>and</a:t>
            </a:r>
            <a:endParaRPr lang="en-GB" sz="2000" b="1" dirty="0"/>
          </a:p>
          <a:p>
            <a:pPr algn="ctr"/>
            <a:r>
              <a:rPr lang="en-GB" sz="2000" b="1" dirty="0"/>
              <a:t>Nuclear matter incompressibility</a:t>
            </a:r>
            <a:r>
              <a:rPr lang="en-GB" sz="2000" dirty="0"/>
              <a:t> </a:t>
            </a:r>
          </a:p>
          <a:p>
            <a:pPr algn="ctr"/>
            <a:endParaRPr lang="en-US" sz="2000" dirty="0"/>
          </a:p>
        </p:txBody>
      </p:sp>
      <p:sp>
        <p:nvSpPr>
          <p:cNvPr id="14" name="Arrow: Down 13">
            <a:extLst>
              <a:ext uri="{FF2B5EF4-FFF2-40B4-BE49-F238E27FC236}">
                <a16:creationId xmlns:a16="http://schemas.microsoft.com/office/drawing/2014/main" id="{A6C289FE-79E5-9F4C-A40C-67682F235519}"/>
              </a:ext>
            </a:extLst>
          </p:cNvPr>
          <p:cNvSpPr/>
          <p:nvPr/>
        </p:nvSpPr>
        <p:spPr>
          <a:xfrm>
            <a:off x="9558480" y="3528528"/>
            <a:ext cx="293443" cy="658762"/>
          </a:xfrm>
          <a:prstGeom prst="downArrow">
            <a:avLst/>
          </a:prstGeom>
          <a:solidFill>
            <a:srgbClr val="C00000"/>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47BB15A7-06A4-3ED5-9AD8-F8FC0BC9C9E3}"/>
                  </a:ext>
                </a:extLst>
              </p:cNvPr>
              <p:cNvSpPr txBox="1"/>
              <p:nvPr/>
            </p:nvSpPr>
            <p:spPr>
              <a:xfrm>
                <a:off x="382235" y="3653770"/>
                <a:ext cx="7131221" cy="2065694"/>
              </a:xfrm>
              <a:prstGeom prst="rect">
                <a:avLst/>
              </a:prstGeom>
              <a:noFill/>
            </p:spPr>
            <p:txBody>
              <a:bodyPr wrap="square">
                <a:spAutoFit/>
              </a:bodyPr>
              <a:lstStyle/>
              <a:p>
                <a:pPr marL="342900" indent="-342900" algn="l">
                  <a:buFont typeface="Wingdings" panose="05000000000000000000" pitchFamily="2" charset="2"/>
                  <a:buChar char="ü"/>
                </a:pPr>
                <a:r>
                  <a:rPr lang="en-US" sz="2000" b="1" i="0" u="none" strike="noStrike" baseline="0" dirty="0"/>
                  <a:t>Two observables on collective excitations:</a:t>
                </a:r>
              </a:p>
              <a:p>
                <a:pPr marL="285750" indent="-285750" algn="l">
                  <a:buFont typeface="Arial" panose="020B0604020202020204" pitchFamily="34" charset="0"/>
                  <a:buChar char="•"/>
                </a:pPr>
                <a:r>
                  <a:rPr lang="en-US" sz="2000" dirty="0"/>
                  <a:t>T</a:t>
                </a:r>
                <a:r>
                  <a:rPr lang="en-US" sz="2000" b="0" i="0" u="none" strike="noStrike" baseline="0" dirty="0"/>
                  <a:t>he constrained ISGMR energy </a:t>
                </a:r>
                <a14:m>
                  <m:oMath xmlns:m="http://schemas.openxmlformats.org/officeDocument/2006/math">
                    <m:sSub>
                      <m:sSubPr>
                        <m:ctrlPr>
                          <a:rPr lang="en-US" sz="2000" b="0" i="1" u="none" strike="noStrike" baseline="0" smtClean="0"/>
                        </m:ctrlPr>
                      </m:sSubPr>
                      <m:e>
                        <m:r>
                          <a:rPr lang="en-US" sz="2000" b="0" i="1" u="none" strike="noStrike" baseline="0" smtClean="0"/>
                          <m:t>𝐸</m:t>
                        </m:r>
                      </m:e>
                      <m:sub>
                        <m:r>
                          <a:rPr lang="en-US" sz="2000" b="0" i="1" u="none" strike="noStrike" baseline="0" smtClean="0"/>
                          <m:t>𝐼𝑆𝐺𝑀𝑅</m:t>
                        </m:r>
                      </m:sub>
                    </m:sSub>
                    <m:r>
                      <a:rPr lang="en-US" sz="2000" b="0" i="0" u="none" strike="noStrike" baseline="0" smtClean="0"/>
                      <m:t>=</m:t>
                    </m:r>
                    <m:rad>
                      <m:radPr>
                        <m:degHide m:val="on"/>
                        <m:ctrlPr>
                          <a:rPr lang="en-US" sz="2000" b="0" i="1" u="none" strike="noStrike" baseline="0" smtClean="0"/>
                        </m:ctrlPr>
                      </m:radPr>
                      <m:deg/>
                      <m:e>
                        <m:sSub>
                          <m:sSubPr>
                            <m:ctrlPr>
                              <a:rPr lang="en-US" sz="2000" b="0" i="1" u="none" strike="noStrike" baseline="0" smtClean="0"/>
                            </m:ctrlPr>
                          </m:sSubPr>
                          <m:e>
                            <m:r>
                              <a:rPr lang="en-US" sz="2000" b="0" i="1" u="none" strike="noStrike" baseline="0" smtClean="0"/>
                              <m:t>𝑚</m:t>
                            </m:r>
                          </m:e>
                          <m:sub>
                            <m:r>
                              <a:rPr lang="en-US" sz="2000" b="0" i="1" u="none" strike="noStrike" baseline="0" smtClean="0"/>
                              <m:t>1</m:t>
                            </m:r>
                          </m:sub>
                        </m:sSub>
                        <m:r>
                          <a:rPr lang="en-US" sz="2000" b="0" i="1" u="none" strike="noStrike" baseline="0" smtClean="0"/>
                          <m:t>/</m:t>
                        </m:r>
                        <m:sSub>
                          <m:sSubPr>
                            <m:ctrlPr>
                              <a:rPr lang="en-US" sz="2000" b="0" i="1" u="none" strike="noStrike" baseline="0" smtClean="0"/>
                            </m:ctrlPr>
                          </m:sSubPr>
                          <m:e>
                            <m:r>
                              <a:rPr lang="en-US" sz="2000" b="0" i="1" u="none" strike="noStrike" baseline="0" smtClean="0"/>
                              <m:t>𝑚</m:t>
                            </m:r>
                          </m:e>
                          <m:sub>
                            <m:r>
                              <a:rPr lang="en-US" sz="2000" b="0" i="1" u="none" strike="noStrike" baseline="0" smtClean="0"/>
                              <m:t>−1</m:t>
                            </m:r>
                          </m:sub>
                        </m:sSub>
                      </m:e>
                    </m:rad>
                  </m:oMath>
                </a14:m>
                <a:endParaRPr lang="en-US" sz="2000" b="0" i="0" u="none" strike="noStrike" baseline="0" dirty="0"/>
              </a:p>
              <a:p>
                <a:r>
                  <a:rPr lang="en-US" sz="2000" dirty="0">
                    <a:solidFill>
                      <a:srgbClr val="7030A0"/>
                    </a:solidFill>
                  </a:rPr>
                  <a:t>      </a:t>
                </a:r>
                <a:r>
                  <a:rPr lang="en-US" sz="2000" dirty="0">
                    <a:solidFill>
                      <a:srgbClr val="C00000"/>
                    </a:solidFill>
                  </a:rPr>
                  <a:t>Exp. Data for </a:t>
                </a:r>
                <a:r>
                  <a:rPr lang="en-US" sz="2000" baseline="30000" dirty="0">
                    <a:solidFill>
                      <a:srgbClr val="C00000"/>
                    </a:solidFill>
                  </a:rPr>
                  <a:t>208</a:t>
                </a:r>
                <a:r>
                  <a:rPr lang="en-US" sz="2000" dirty="0">
                    <a:solidFill>
                      <a:srgbClr val="C00000"/>
                    </a:solidFill>
                  </a:rPr>
                  <a:t>Pb </a:t>
                </a:r>
                <a14:m>
                  <m:oMath xmlns:m="http://schemas.openxmlformats.org/officeDocument/2006/math">
                    <m:sSubSup>
                      <m:sSubSupPr>
                        <m:ctrlPr>
                          <a:rPr lang="en-US" sz="2000" i="1" smtClean="0">
                            <a:solidFill>
                              <a:srgbClr val="C00000"/>
                            </a:solidFill>
                          </a:rPr>
                        </m:ctrlPr>
                      </m:sSubSupPr>
                      <m:e>
                        <m:r>
                          <a:rPr lang="en-US" sz="2000" b="0" i="1" smtClean="0">
                            <a:solidFill>
                              <a:srgbClr val="C00000"/>
                            </a:solidFill>
                          </a:rPr>
                          <m:t>𝐸</m:t>
                        </m:r>
                      </m:e>
                      <m:sub>
                        <m:r>
                          <a:rPr lang="en-US" sz="2000" b="0" i="1" smtClean="0">
                            <a:solidFill>
                              <a:srgbClr val="C00000"/>
                            </a:solidFill>
                          </a:rPr>
                          <m:t>𝐼𝑆𝐺𝑀𝑅</m:t>
                        </m:r>
                      </m:sub>
                      <m:sup>
                        <m:r>
                          <a:rPr lang="en-US" sz="2000" b="0" i="1" smtClean="0">
                            <a:solidFill>
                              <a:srgbClr val="C00000"/>
                            </a:solidFill>
                          </a:rPr>
                          <m:t>𝑒𝑥𝑝</m:t>
                        </m:r>
                        <m:r>
                          <a:rPr lang="en-US" sz="2000" b="0" i="1" smtClean="0">
                            <a:solidFill>
                              <a:srgbClr val="C00000"/>
                            </a:solidFill>
                          </a:rPr>
                          <m:t>.</m:t>
                        </m:r>
                      </m:sup>
                    </m:sSubSup>
                    <m:r>
                      <a:rPr lang="en-US" sz="2000" b="0" i="1" smtClean="0">
                        <a:solidFill>
                          <a:srgbClr val="C00000"/>
                        </a:solidFill>
                      </a:rPr>
                      <m:t>=13.5</m:t>
                    </m:r>
                    <m:r>
                      <a:rPr lang="en-US" sz="2000" b="0" i="1" smtClean="0">
                        <a:solidFill>
                          <a:srgbClr val="C00000"/>
                        </a:solidFill>
                        <a:ea typeface="Cambria Math" panose="02040503050406030204" pitchFamily="18" charset="0"/>
                      </a:rPr>
                      <m:t>±0.1</m:t>
                    </m:r>
                    <m:r>
                      <a:rPr lang="en-US" sz="2000" b="0" i="1" smtClean="0">
                        <a:solidFill>
                          <a:srgbClr val="C00000"/>
                        </a:solidFill>
                      </a:rPr>
                      <m:t> </m:t>
                    </m:r>
                    <m:r>
                      <a:rPr lang="en-US" sz="2000" b="0" i="1" smtClean="0">
                        <a:solidFill>
                          <a:srgbClr val="C00000"/>
                        </a:solidFill>
                      </a:rPr>
                      <m:t>𝑀𝑒𝑉</m:t>
                    </m:r>
                  </m:oMath>
                </a14:m>
                <a:endParaRPr lang="en-US" sz="2000" b="0" i="0" u="none" strike="noStrike" baseline="0" dirty="0">
                  <a:solidFill>
                    <a:srgbClr val="C00000"/>
                  </a:solidFill>
                </a:endParaRPr>
              </a:p>
              <a:p>
                <a:pPr algn="l"/>
                <a:r>
                  <a:rPr lang="da-DK" sz="1600" dirty="0">
                    <a:solidFill>
                      <a:srgbClr val="C00000"/>
                    </a:solidFill>
                  </a:rPr>
                  <a:t>        D. Patel et al., PLB 726, 178 (2013</a:t>
                </a:r>
                <a:r>
                  <a:rPr lang="da-DK" sz="2000" b="0" i="0" u="none" strike="noStrike" baseline="0" dirty="0">
                    <a:solidFill>
                      <a:srgbClr val="C00000"/>
                    </a:solidFill>
                  </a:rPr>
                  <a:t>).</a:t>
                </a:r>
                <a:endParaRPr lang="en-US" sz="2000" b="0" i="0" u="none" strike="noStrike" baseline="0" dirty="0">
                  <a:solidFill>
                    <a:srgbClr val="C00000"/>
                  </a:solidFill>
                </a:endParaRPr>
              </a:p>
              <a:p>
                <a:pPr algn="l"/>
                <a:endParaRPr lang="en-US" sz="2000" dirty="0">
                  <a:solidFill>
                    <a:srgbClr val="FF99FF"/>
                  </a:solidFill>
                </a:endParaRPr>
              </a:p>
              <a:p>
                <a:pPr marL="285750" indent="-285750" algn="l">
                  <a:buFont typeface="Arial" panose="020B0604020202020204" pitchFamily="34" charset="0"/>
                  <a:buChar char="•"/>
                </a:pPr>
                <a:r>
                  <a:rPr lang="en-US" sz="2000" b="0" i="0" u="none" strike="noStrike" baseline="0" dirty="0"/>
                  <a:t>Dipole polarizability for </a:t>
                </a:r>
                <a:r>
                  <a:rPr lang="en-US" sz="2000" b="0" i="0" u="none" strike="noStrike" baseline="30000" dirty="0"/>
                  <a:t>208</a:t>
                </a:r>
                <a:r>
                  <a:rPr lang="en-US" sz="2000" b="0" i="0" u="none" strike="noStrike" baseline="0" dirty="0"/>
                  <a:t>Pb (</a:t>
                </a:r>
                <a14:m>
                  <m:oMath xmlns:m="http://schemas.openxmlformats.org/officeDocument/2006/math">
                    <m:sSub>
                      <m:sSubPr>
                        <m:ctrlPr>
                          <a:rPr lang="en-US" sz="2000" b="0" i="1" u="none" strike="noStrike" baseline="0" smtClean="0">
                            <a:ea typeface="Cambria Math" panose="02040503050406030204" pitchFamily="18" charset="0"/>
                          </a:rPr>
                        </m:ctrlPr>
                      </m:sSubPr>
                      <m:e>
                        <m:r>
                          <a:rPr lang="en-US" sz="2000" b="0" i="1" u="none" strike="noStrike" baseline="0" smtClean="0">
                            <a:ea typeface="Cambria Math" panose="02040503050406030204" pitchFamily="18" charset="0"/>
                          </a:rPr>
                          <m:t>𝛼</m:t>
                        </m:r>
                      </m:e>
                      <m:sub>
                        <m:r>
                          <a:rPr lang="en-US" sz="2000" b="0" i="1" u="none" strike="noStrike" baseline="0" smtClean="0">
                            <a:ea typeface="Cambria Math" panose="02040503050406030204" pitchFamily="18" charset="0"/>
                          </a:rPr>
                          <m:t>𝐷</m:t>
                        </m:r>
                      </m:sub>
                    </m:sSub>
                  </m:oMath>
                </a14:m>
                <a:r>
                  <a:rPr lang="en-US" sz="2000" b="0" i="0" u="none" strike="noStrike" baseline="0" dirty="0"/>
                  <a:t>) </a:t>
                </a:r>
                <a:r>
                  <a:rPr lang="en-US" sz="2000" b="0" i="0" u="none" strike="noStrike" dirty="0"/>
                  <a:t> </a:t>
                </a:r>
                <a:r>
                  <a:rPr lang="en-US" sz="2000" b="0" i="0" u="none" strike="noStrike" dirty="0">
                    <a:sym typeface="Wingdings" panose="05000000000000000000" pitchFamily="2" charset="2"/>
                  </a:rPr>
                  <a:t> </a:t>
                </a:r>
                <a14:m>
                  <m:oMath xmlns:m="http://schemas.openxmlformats.org/officeDocument/2006/math">
                    <m:sSubSup>
                      <m:sSubSupPr>
                        <m:ctrlPr>
                          <a:rPr lang="en-US" sz="2000" b="0" i="1" u="none" strike="noStrike" baseline="0" smtClean="0">
                            <a:solidFill>
                              <a:srgbClr val="C00000"/>
                            </a:solidFill>
                          </a:rPr>
                        </m:ctrlPr>
                      </m:sSubSupPr>
                      <m:e>
                        <m:r>
                          <a:rPr lang="en-US" sz="2000" b="0" i="1" u="none" strike="noStrike" baseline="0" smtClean="0">
                            <a:solidFill>
                              <a:srgbClr val="C00000"/>
                            </a:solidFill>
                            <a:ea typeface="Cambria Math" panose="02040503050406030204" pitchFamily="18" charset="0"/>
                          </a:rPr>
                          <m:t>𝛼</m:t>
                        </m:r>
                      </m:e>
                      <m:sub>
                        <m:r>
                          <a:rPr lang="en-US" sz="2000" b="0" i="1" u="none" strike="noStrike" baseline="0" smtClean="0">
                            <a:solidFill>
                              <a:srgbClr val="C00000"/>
                            </a:solidFill>
                          </a:rPr>
                          <m:t>𝐷</m:t>
                        </m:r>
                      </m:sub>
                      <m:sup>
                        <m:r>
                          <a:rPr lang="en-US" sz="2000" b="0" i="1" u="none" strike="noStrike" baseline="0" smtClean="0">
                            <a:solidFill>
                              <a:srgbClr val="C00000"/>
                            </a:solidFill>
                          </a:rPr>
                          <m:t>𝑒𝑥𝑝</m:t>
                        </m:r>
                      </m:sup>
                    </m:sSubSup>
                    <m:r>
                      <a:rPr lang="en-US" sz="2000" b="0" i="1" u="none" strike="noStrike" baseline="0" smtClean="0">
                        <a:solidFill>
                          <a:srgbClr val="C00000"/>
                        </a:solidFill>
                      </a:rPr>
                      <m:t>=19.60</m:t>
                    </m:r>
                    <m:r>
                      <a:rPr lang="en-US" sz="2000" b="0" i="1" u="none" strike="noStrike" baseline="0" smtClean="0">
                        <a:solidFill>
                          <a:srgbClr val="C00000"/>
                        </a:solidFill>
                        <a:ea typeface="Cambria Math" panose="02040503050406030204" pitchFamily="18" charset="0"/>
                      </a:rPr>
                      <m:t>±0.6</m:t>
                    </m:r>
                    <m:r>
                      <a:rPr lang="en-US" sz="2000" b="0" i="1" u="none" strike="noStrike" baseline="0" smtClean="0">
                        <a:solidFill>
                          <a:srgbClr val="C00000"/>
                        </a:solidFill>
                      </a:rPr>
                      <m:t> </m:t>
                    </m:r>
                    <m:sSup>
                      <m:sSupPr>
                        <m:ctrlPr>
                          <a:rPr lang="en-US" sz="2000" b="0" i="1" u="none" strike="noStrike" baseline="0" smtClean="0">
                            <a:solidFill>
                              <a:srgbClr val="C00000"/>
                            </a:solidFill>
                          </a:rPr>
                        </m:ctrlPr>
                      </m:sSupPr>
                      <m:e>
                        <m:r>
                          <a:rPr lang="en-US" sz="2000" b="0" i="1" u="none" strike="noStrike" baseline="0" smtClean="0">
                            <a:solidFill>
                              <a:srgbClr val="C00000"/>
                            </a:solidFill>
                          </a:rPr>
                          <m:t>𝑓𝑚</m:t>
                        </m:r>
                      </m:e>
                      <m:sup>
                        <m:r>
                          <a:rPr lang="en-US" sz="2000" b="0" i="1" u="none" strike="noStrike" baseline="0" smtClean="0">
                            <a:solidFill>
                              <a:srgbClr val="C00000"/>
                            </a:solidFill>
                          </a:rPr>
                          <m:t>3</m:t>
                        </m:r>
                      </m:sup>
                    </m:sSup>
                  </m:oMath>
                </a14:m>
                <a:endParaRPr lang="en-US" sz="2000" b="0" i="0" u="none" strike="noStrike" baseline="0" dirty="0"/>
              </a:p>
            </p:txBody>
          </p:sp>
        </mc:Choice>
        <mc:Fallback>
          <p:sp>
            <p:nvSpPr>
              <p:cNvPr id="15" name="TextBox 14">
                <a:extLst>
                  <a:ext uri="{FF2B5EF4-FFF2-40B4-BE49-F238E27FC236}">
                    <a16:creationId xmlns:a16="http://schemas.microsoft.com/office/drawing/2014/main" id="{47BB15A7-06A4-3ED5-9AD8-F8FC0BC9C9E3}"/>
                  </a:ext>
                </a:extLst>
              </p:cNvPr>
              <p:cNvSpPr txBox="1">
                <a:spLocks noRot="1" noChangeAspect="1" noMove="1" noResize="1" noEditPoints="1" noAdjustHandles="1" noChangeArrowheads="1" noChangeShapeType="1" noTextEdit="1"/>
              </p:cNvSpPr>
              <p:nvPr/>
            </p:nvSpPr>
            <p:spPr>
              <a:xfrm>
                <a:off x="382235" y="3653770"/>
                <a:ext cx="7131221" cy="2065694"/>
              </a:xfrm>
              <a:prstGeom prst="rect">
                <a:avLst/>
              </a:prstGeom>
              <a:blipFill>
                <a:blip r:embed="rId3"/>
                <a:stretch>
                  <a:fillRect l="-769" t="-1475" b="-4130"/>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CB1945B4-2315-F8AD-B913-6FDD05668A96}"/>
              </a:ext>
            </a:extLst>
          </p:cNvPr>
          <p:cNvSpPr txBox="1"/>
          <p:nvPr/>
        </p:nvSpPr>
        <p:spPr>
          <a:xfrm>
            <a:off x="7664128" y="5384604"/>
            <a:ext cx="4375589"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lumMod val="25000"/>
                  </a:schemeClr>
                </a:solidFill>
                <a:effectLst/>
                <a:uLnTx/>
                <a:uFillTx/>
                <a:ea typeface="+mn-ea"/>
                <a:cs typeface="+mn-cs"/>
              </a:rPr>
              <a:t>E. Yüksel, T. </a:t>
            </a:r>
            <a:r>
              <a:rPr kumimoji="0" lang="en-US" sz="1200" b="0" i="0" u="none" strike="noStrike" kern="1200" cap="none" spc="0" normalizeH="0" baseline="0" noProof="0" dirty="0" err="1">
                <a:ln>
                  <a:noFill/>
                </a:ln>
                <a:solidFill>
                  <a:schemeClr val="bg2">
                    <a:lumMod val="25000"/>
                  </a:schemeClr>
                </a:solidFill>
                <a:effectLst/>
                <a:uLnTx/>
                <a:uFillTx/>
                <a:ea typeface="+mn-ea"/>
                <a:cs typeface="+mn-cs"/>
              </a:rPr>
              <a:t>Marketin</a:t>
            </a:r>
            <a:r>
              <a:rPr kumimoji="0" lang="en-US" sz="1200" b="0" i="0" u="none" strike="noStrike" kern="1200" cap="none" spc="0" normalizeH="0" baseline="0" noProof="0" dirty="0">
                <a:ln>
                  <a:noFill/>
                </a:ln>
                <a:solidFill>
                  <a:schemeClr val="bg2">
                    <a:lumMod val="25000"/>
                  </a:schemeClr>
                </a:solidFill>
                <a:effectLst/>
                <a:uLnTx/>
                <a:uFillTx/>
                <a:ea typeface="+mn-ea"/>
                <a:cs typeface="+mn-cs"/>
              </a:rPr>
              <a:t>, and N. </a:t>
            </a:r>
            <a:r>
              <a:rPr kumimoji="0" lang="en-US" sz="1200" b="0" i="0" u="none" strike="noStrike" kern="1200" cap="none" spc="0" normalizeH="0" baseline="0" noProof="0" dirty="0" err="1">
                <a:ln>
                  <a:noFill/>
                </a:ln>
                <a:solidFill>
                  <a:schemeClr val="bg2">
                    <a:lumMod val="25000"/>
                  </a:schemeClr>
                </a:solidFill>
                <a:effectLst/>
                <a:uLnTx/>
                <a:uFillTx/>
                <a:ea typeface="+mn-ea"/>
                <a:cs typeface="+mn-cs"/>
              </a:rPr>
              <a:t>Paar</a:t>
            </a:r>
            <a:r>
              <a:rPr kumimoji="0" lang="en-US" sz="1200" b="0" i="0" u="none" strike="noStrike" kern="1200" cap="none" spc="0" normalizeH="0" baseline="0" noProof="0" dirty="0">
                <a:ln>
                  <a:noFill/>
                </a:ln>
                <a:solidFill>
                  <a:schemeClr val="bg2">
                    <a:lumMod val="25000"/>
                  </a:schemeClr>
                </a:solidFill>
                <a:effectLst/>
                <a:uLnTx/>
                <a:uFillTx/>
                <a:ea typeface="+mn-ea"/>
                <a:cs typeface="+mn-cs"/>
              </a:rPr>
              <a:t>, Phys. Rev. C 99, 034318 (2019).</a:t>
            </a:r>
            <a:endParaRPr kumimoji="0" lang="en-GB" sz="1200" b="0" i="0" u="none" strike="noStrike" kern="1200" cap="none" spc="0" normalizeH="0" baseline="0" noProof="0" dirty="0">
              <a:ln>
                <a:noFill/>
              </a:ln>
              <a:solidFill>
                <a:schemeClr val="bg2">
                  <a:lumMod val="25000"/>
                </a:schemeClr>
              </a:solidFill>
              <a:effectLst/>
              <a:uLnTx/>
              <a:uFillTx/>
              <a:ea typeface="+mn-ea"/>
              <a:cs typeface="+mn-cs"/>
            </a:endParaRPr>
          </a:p>
        </p:txBody>
      </p:sp>
      <p:sp>
        <p:nvSpPr>
          <p:cNvPr id="17" name="TextBox 16">
            <a:extLst>
              <a:ext uri="{FF2B5EF4-FFF2-40B4-BE49-F238E27FC236}">
                <a16:creationId xmlns:a16="http://schemas.microsoft.com/office/drawing/2014/main" id="{7DD34B0F-51C9-224F-6329-EE9602DFC6CD}"/>
              </a:ext>
            </a:extLst>
          </p:cNvPr>
          <p:cNvSpPr txBox="1"/>
          <p:nvPr/>
        </p:nvSpPr>
        <p:spPr>
          <a:xfrm>
            <a:off x="3276169" y="3159275"/>
            <a:ext cx="450241" cy="553998"/>
          </a:xfrm>
          <a:prstGeom prst="rect">
            <a:avLst/>
          </a:prstGeom>
          <a:noFill/>
        </p:spPr>
        <p:txBody>
          <a:bodyPr wrap="square" lIns="0" tIns="0" rIns="0" bIns="0" rtlCol="0">
            <a:spAutoFit/>
          </a:bodyPr>
          <a:lstStyle/>
          <a:p>
            <a:r>
              <a:rPr lang="en-US" sz="3600" b="1" dirty="0"/>
              <a:t>+</a:t>
            </a:r>
            <a:endParaRPr lang="en-GB" sz="3600" b="1" dirty="0"/>
          </a:p>
        </p:txBody>
      </p:sp>
    </p:spTree>
    <p:extLst>
      <p:ext uri="{BB962C8B-B14F-4D97-AF65-F5344CB8AC3E}">
        <p14:creationId xmlns:p14="http://schemas.microsoft.com/office/powerpoint/2010/main" val="10861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p:bldP spid="14" grpId="0" animBg="1"/>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0BD62D-7AD2-FBCA-3BB8-14462CD03A19}"/>
              </a:ext>
            </a:extLst>
          </p:cNvPr>
          <p:cNvSpPr>
            <a:spLocks noGrp="1"/>
          </p:cNvSpPr>
          <p:nvPr>
            <p:ph type="sldNum" sz="quarter" idx="16"/>
          </p:nvPr>
        </p:nvSpPr>
        <p:spPr/>
        <p:txBody>
          <a:bodyPr/>
          <a:lstStyle/>
          <a:p>
            <a:fld id="{583DDE54-A93F-264A-8772-B0E2E830415F}" type="slidenum">
              <a:rPr lang="en-GB" smtClean="0">
                <a:latin typeface="+mn-lt"/>
              </a:rPr>
              <a:pPr/>
              <a:t>11</a:t>
            </a:fld>
            <a:endParaRPr lang="en-GB" dirty="0">
              <a:latin typeface="+mn-lt"/>
            </a:endParaRPr>
          </a:p>
        </p:txBody>
      </p:sp>
      <p:sp>
        <p:nvSpPr>
          <p:cNvPr id="6" name="Title 1">
            <a:extLst>
              <a:ext uri="{FF2B5EF4-FFF2-40B4-BE49-F238E27FC236}">
                <a16:creationId xmlns:a16="http://schemas.microsoft.com/office/drawing/2014/main" id="{D5F9757A-6BE6-54E1-7B0E-5875957E6990}"/>
              </a:ext>
            </a:extLst>
          </p:cNvPr>
          <p:cNvSpPr txBox="1">
            <a:spLocks/>
          </p:cNvSpPr>
          <p:nvPr/>
        </p:nvSpPr>
        <p:spPr>
          <a:xfrm>
            <a:off x="5011728" y="492419"/>
            <a:ext cx="5814058" cy="676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600" b="1" dirty="0">
                <a:solidFill>
                  <a:schemeClr val="tx1">
                    <a:lumMod val="75000"/>
                    <a:lumOff val="25000"/>
                  </a:schemeClr>
                </a:solidFill>
                <a:latin typeface="+mn-lt"/>
                <a:ea typeface="+mn-ea"/>
                <a:cs typeface="+mn-cs"/>
              </a:rPr>
              <a:t>DD-PCX : Nuclear Matter Properties</a:t>
            </a:r>
          </a:p>
        </p:txBody>
      </p:sp>
      <p:pic>
        <p:nvPicPr>
          <p:cNvPr id="7" name="Picture 6">
            <a:extLst>
              <a:ext uri="{FF2B5EF4-FFF2-40B4-BE49-F238E27FC236}">
                <a16:creationId xmlns:a16="http://schemas.microsoft.com/office/drawing/2014/main" id="{429D8D93-D89D-E1A7-D42D-FA522295136A}"/>
              </a:ext>
            </a:extLst>
          </p:cNvPr>
          <p:cNvPicPr>
            <a:picLocks noChangeAspect="1"/>
          </p:cNvPicPr>
          <p:nvPr/>
        </p:nvPicPr>
        <p:blipFill rotWithShape="1">
          <a:blip r:embed="rId3"/>
          <a:srcRect b="7174"/>
          <a:stretch/>
        </p:blipFill>
        <p:spPr>
          <a:xfrm>
            <a:off x="5126943" y="1776979"/>
            <a:ext cx="6178806" cy="2965315"/>
          </a:xfrm>
          <a:prstGeom prst="rect">
            <a:avLst/>
          </a:prstGeom>
        </p:spPr>
      </p:pic>
      <p:sp>
        <p:nvSpPr>
          <p:cNvPr id="8" name="TextBox 7">
            <a:extLst>
              <a:ext uri="{FF2B5EF4-FFF2-40B4-BE49-F238E27FC236}">
                <a16:creationId xmlns:a16="http://schemas.microsoft.com/office/drawing/2014/main" id="{1BA50BD6-23C6-2CE9-6918-AD631996C34B}"/>
              </a:ext>
            </a:extLst>
          </p:cNvPr>
          <p:cNvSpPr txBox="1"/>
          <p:nvPr/>
        </p:nvSpPr>
        <p:spPr>
          <a:xfrm>
            <a:off x="5208137" y="1201604"/>
            <a:ext cx="6275668" cy="707886"/>
          </a:xfrm>
          <a:prstGeom prst="rect">
            <a:avLst/>
          </a:prstGeom>
          <a:noFill/>
        </p:spPr>
        <p:txBody>
          <a:bodyPr wrap="square">
            <a:spAutoFit/>
          </a:bodyPr>
          <a:lstStyle/>
          <a:p>
            <a:pPr algn="just"/>
            <a:r>
              <a:rPr lang="en-US" sz="2000" b="0" i="0" u="none" strike="noStrike" baseline="0" dirty="0">
                <a:solidFill>
                  <a:schemeClr val="tx1">
                    <a:lumMod val="95000"/>
                  </a:schemeClr>
                </a:solidFill>
              </a:rPr>
              <a:t>The properties of nuclear matter around the saturation point for the DD-PCX, DD-PC1 and DD-ME2  interactions.</a:t>
            </a:r>
            <a:endParaRPr lang="en-GB" sz="2000" dirty="0">
              <a:solidFill>
                <a:schemeClr val="tx1">
                  <a:lumMod val="95000"/>
                </a:schemeClr>
              </a:solidFill>
            </a:endParaRPr>
          </a:p>
        </p:txBody>
      </p:sp>
      <p:sp>
        <p:nvSpPr>
          <p:cNvPr id="9" name="TextBox 8">
            <a:extLst>
              <a:ext uri="{FF2B5EF4-FFF2-40B4-BE49-F238E27FC236}">
                <a16:creationId xmlns:a16="http://schemas.microsoft.com/office/drawing/2014/main" id="{A75B3FB7-3A52-86EF-BE33-78CA01B40A8C}"/>
              </a:ext>
            </a:extLst>
          </p:cNvPr>
          <p:cNvSpPr txBox="1"/>
          <p:nvPr/>
        </p:nvSpPr>
        <p:spPr>
          <a:xfrm>
            <a:off x="5635500" y="5553925"/>
            <a:ext cx="6556500" cy="369332"/>
          </a:xfrm>
          <a:prstGeom prst="rect">
            <a:avLst/>
          </a:prstGeom>
          <a:noFill/>
        </p:spPr>
        <p:txBody>
          <a:bodyPr wrap="square">
            <a:spAutoFit/>
          </a:bodyPr>
          <a:lstStyle/>
          <a:p>
            <a:r>
              <a:rPr lang="en-US" dirty="0">
                <a:solidFill>
                  <a:schemeClr val="bg2">
                    <a:lumMod val="25000"/>
                  </a:schemeClr>
                </a:solidFill>
              </a:rPr>
              <a:t>E. Yüksel, T. </a:t>
            </a:r>
            <a:r>
              <a:rPr lang="en-US" dirty="0" err="1">
                <a:solidFill>
                  <a:schemeClr val="bg2">
                    <a:lumMod val="25000"/>
                  </a:schemeClr>
                </a:solidFill>
              </a:rPr>
              <a:t>Marketin</a:t>
            </a:r>
            <a:r>
              <a:rPr lang="en-US" dirty="0">
                <a:solidFill>
                  <a:schemeClr val="bg2">
                    <a:lumMod val="25000"/>
                  </a:schemeClr>
                </a:solidFill>
              </a:rPr>
              <a:t>, and N. </a:t>
            </a:r>
            <a:r>
              <a:rPr lang="en-US" dirty="0" err="1">
                <a:solidFill>
                  <a:schemeClr val="bg2">
                    <a:lumMod val="25000"/>
                  </a:schemeClr>
                </a:solidFill>
              </a:rPr>
              <a:t>Paar</a:t>
            </a:r>
            <a:r>
              <a:rPr lang="en-US" dirty="0">
                <a:solidFill>
                  <a:schemeClr val="bg2">
                    <a:lumMod val="25000"/>
                  </a:schemeClr>
                </a:solidFill>
              </a:rPr>
              <a:t>, Phys. Rev. C 99, 034318 (2019).</a:t>
            </a:r>
            <a:endParaRPr lang="en-GB" dirty="0">
              <a:solidFill>
                <a:schemeClr val="bg2">
                  <a:lumMod val="25000"/>
                </a:schemeClr>
              </a:solidFil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0C3B805-69B8-9240-4C5D-793A77A1E200}"/>
                  </a:ext>
                </a:extLst>
              </p:cNvPr>
              <p:cNvSpPr txBox="1"/>
              <p:nvPr/>
            </p:nvSpPr>
            <p:spPr>
              <a:xfrm>
                <a:off x="5256568" y="4742294"/>
                <a:ext cx="6178806" cy="707886"/>
              </a:xfrm>
              <a:prstGeom prst="rect">
                <a:avLst/>
              </a:prstGeom>
              <a:noFill/>
            </p:spPr>
            <p:txBody>
              <a:bodyPr wrap="square">
                <a:spAutoFit/>
              </a:bodyPr>
              <a:lstStyle>
                <a:defPPr>
                  <a:defRPr lang="en-US"/>
                </a:defPPr>
                <a:lvl1pPr algn="just">
                  <a:defRPr sz="2000">
                    <a:solidFill>
                      <a:schemeClr val="tx1">
                        <a:lumMod val="95000"/>
                      </a:schemeClr>
                    </a:solidFill>
                    <a:latin typeface="CMR10"/>
                  </a:defRPr>
                </a:lvl1pPr>
              </a:lstStyle>
              <a:p>
                <a:pPr marL="342900" indent="-342900">
                  <a:buFont typeface="Wingdings" panose="05000000000000000000" pitchFamily="2" charset="2"/>
                  <a:buChar char="Ø"/>
                </a:pPr>
                <a:r>
                  <a:rPr lang="en-GB" dirty="0">
                    <a:latin typeface="+mn-lt"/>
                  </a:rPr>
                  <a:t>DD-PCX </a:t>
                </a:r>
                <a:r>
                  <a:rPr lang="en-US" dirty="0">
                    <a:latin typeface="+mn-lt"/>
                  </a:rPr>
                  <a:t>interaction values for </a:t>
                </a:r>
                <a14:m>
                  <m:oMath xmlns:m="http://schemas.openxmlformats.org/officeDocument/2006/math">
                    <m:r>
                      <a:rPr lang="en-US" i="1" dirty="0" smtClean="0">
                        <a:latin typeface="+mn-lt"/>
                      </a:rPr>
                      <m:t>𝐽</m:t>
                    </m:r>
                  </m:oMath>
                </a14:m>
                <a:r>
                  <a:rPr lang="en-US" dirty="0">
                    <a:latin typeface="+mn-lt"/>
                  </a:rPr>
                  <a:t> and </a:t>
                </a:r>
                <a14:m>
                  <m:oMath xmlns:m="http://schemas.openxmlformats.org/officeDocument/2006/math">
                    <m:r>
                      <a:rPr lang="en-US" i="1" dirty="0" smtClean="0">
                        <a:latin typeface="+mn-lt"/>
                      </a:rPr>
                      <m:t>𝐿</m:t>
                    </m:r>
                  </m:oMath>
                </a14:m>
                <a:r>
                  <a:rPr lang="en-US" dirty="0">
                    <a:latin typeface="+mn-lt"/>
                  </a:rPr>
                  <a:t> agree with the suggested values from previous studies</a:t>
                </a:r>
                <a:endParaRPr lang="en-GB" dirty="0">
                  <a:latin typeface="+mn-lt"/>
                </a:endParaRPr>
              </a:p>
            </p:txBody>
          </p:sp>
        </mc:Choice>
        <mc:Fallback>
          <p:sp>
            <p:nvSpPr>
              <p:cNvPr id="10" name="TextBox 9">
                <a:extLst>
                  <a:ext uri="{FF2B5EF4-FFF2-40B4-BE49-F238E27FC236}">
                    <a16:creationId xmlns:a16="http://schemas.microsoft.com/office/drawing/2014/main" id="{70C3B805-69B8-9240-4C5D-793A77A1E200}"/>
                  </a:ext>
                </a:extLst>
              </p:cNvPr>
              <p:cNvSpPr txBox="1">
                <a:spLocks noRot="1" noChangeAspect="1" noMove="1" noResize="1" noEditPoints="1" noAdjustHandles="1" noChangeArrowheads="1" noChangeShapeType="1" noTextEdit="1"/>
              </p:cNvSpPr>
              <p:nvPr/>
            </p:nvSpPr>
            <p:spPr>
              <a:xfrm>
                <a:off x="5256568" y="4742294"/>
                <a:ext cx="6178806" cy="707886"/>
              </a:xfrm>
              <a:prstGeom prst="rect">
                <a:avLst/>
              </a:prstGeom>
              <a:blipFill>
                <a:blip r:embed="rId4"/>
                <a:stretch>
                  <a:fillRect l="-888" t="-5172" r="-986" b="-14655"/>
                </a:stretch>
              </a:blipFill>
            </p:spPr>
            <p:txBody>
              <a:bodyPr/>
              <a:lstStyle/>
              <a:p>
                <a:r>
                  <a:rPr lang="en-GB">
                    <a:noFill/>
                  </a:rPr>
                  <a:t> </a:t>
                </a:r>
              </a:p>
            </p:txBody>
          </p:sp>
        </mc:Fallback>
      </mc:AlternateContent>
      <p:pic>
        <p:nvPicPr>
          <p:cNvPr id="11" name="Picture 10" descr="Chart, histogram&#10;&#10;Description automatically generated">
            <a:extLst>
              <a:ext uri="{FF2B5EF4-FFF2-40B4-BE49-F238E27FC236}">
                <a16:creationId xmlns:a16="http://schemas.microsoft.com/office/drawing/2014/main" id="{81BA3CC9-F8E8-28E8-E262-76A8806C8213}"/>
              </a:ext>
            </a:extLst>
          </p:cNvPr>
          <p:cNvPicPr>
            <a:picLocks noChangeAspect="1"/>
          </p:cNvPicPr>
          <p:nvPr/>
        </p:nvPicPr>
        <p:blipFill>
          <a:blip r:embed="rId5"/>
          <a:stretch>
            <a:fillRect/>
          </a:stretch>
        </p:blipFill>
        <p:spPr>
          <a:xfrm>
            <a:off x="944759" y="738082"/>
            <a:ext cx="3839741" cy="5646678"/>
          </a:xfrm>
          <a:prstGeom prst="rect">
            <a:avLst/>
          </a:prstGeom>
        </p:spPr>
      </p:pic>
      <p:sp>
        <p:nvSpPr>
          <p:cNvPr id="12" name="TextBox 11">
            <a:extLst>
              <a:ext uri="{FF2B5EF4-FFF2-40B4-BE49-F238E27FC236}">
                <a16:creationId xmlns:a16="http://schemas.microsoft.com/office/drawing/2014/main" id="{C168BCA4-CB91-4D5E-C9A5-2ED3C80ED27A}"/>
              </a:ext>
            </a:extLst>
          </p:cNvPr>
          <p:cNvSpPr txBox="1"/>
          <p:nvPr/>
        </p:nvSpPr>
        <p:spPr>
          <a:xfrm>
            <a:off x="262148" y="6396335"/>
            <a:ext cx="7407500" cy="461665"/>
          </a:xfrm>
          <a:prstGeom prst="rect">
            <a:avLst/>
          </a:prstGeom>
          <a:noFill/>
        </p:spPr>
        <p:txBody>
          <a:bodyPr wrap="square">
            <a:spAutoFit/>
          </a:bodyPr>
          <a:lstStyle/>
          <a:p>
            <a:pPr algn="just"/>
            <a:r>
              <a:rPr lang="en-GB" sz="1200" b="0" i="0" dirty="0">
                <a:solidFill>
                  <a:schemeClr val="bg2">
                    <a:lumMod val="25000"/>
                  </a:schemeClr>
                </a:solidFill>
                <a:effectLst/>
              </a:rPr>
              <a:t>C. </a:t>
            </a:r>
            <a:r>
              <a:rPr lang="en-GB" sz="1200" b="0" i="0" dirty="0" err="1">
                <a:solidFill>
                  <a:schemeClr val="bg2">
                    <a:lumMod val="25000"/>
                  </a:schemeClr>
                </a:solidFill>
                <a:effectLst/>
              </a:rPr>
              <a:t>Drischler</a:t>
            </a:r>
            <a:r>
              <a:rPr lang="en-GB" sz="1200" b="0" i="0" dirty="0">
                <a:solidFill>
                  <a:schemeClr val="bg2">
                    <a:lumMod val="25000"/>
                  </a:schemeClr>
                </a:solidFill>
                <a:effectLst/>
              </a:rPr>
              <a:t>, R. J. </a:t>
            </a:r>
            <a:r>
              <a:rPr lang="en-GB" sz="1200" b="0" i="0" dirty="0" err="1">
                <a:solidFill>
                  <a:schemeClr val="bg2">
                    <a:lumMod val="25000"/>
                  </a:schemeClr>
                </a:solidFill>
                <a:effectLst/>
              </a:rPr>
              <a:t>Furnstahl</a:t>
            </a:r>
            <a:r>
              <a:rPr lang="en-GB" sz="1200" b="0" i="0" dirty="0">
                <a:solidFill>
                  <a:schemeClr val="bg2">
                    <a:lumMod val="25000"/>
                  </a:schemeClr>
                </a:solidFill>
                <a:effectLst/>
              </a:rPr>
              <a:t>, J. A. Melendez, and D. R. Phillips PRL, </a:t>
            </a:r>
            <a:r>
              <a:rPr lang="en-GB" sz="1200" b="1" i="0" dirty="0">
                <a:solidFill>
                  <a:schemeClr val="bg2">
                    <a:lumMod val="25000"/>
                  </a:schemeClr>
                </a:solidFill>
                <a:effectLst/>
              </a:rPr>
              <a:t>125</a:t>
            </a:r>
            <a:r>
              <a:rPr lang="en-GB" sz="1200" b="0" i="0" dirty="0">
                <a:solidFill>
                  <a:schemeClr val="bg2">
                    <a:lumMod val="25000"/>
                  </a:schemeClr>
                </a:solidFill>
                <a:effectLst/>
              </a:rPr>
              <a:t>, 202702, 2020.</a:t>
            </a:r>
          </a:p>
          <a:p>
            <a:pPr algn="just"/>
            <a:r>
              <a:rPr lang="en-GB" sz="1200" dirty="0">
                <a:solidFill>
                  <a:schemeClr val="bg2">
                    <a:lumMod val="25000"/>
                  </a:schemeClr>
                </a:solidFill>
              </a:rPr>
              <a:t>https://github.com/buqeye/nuclear-matter-convergence/tree/master/analysis/Esym-L</a:t>
            </a:r>
            <a:endParaRPr lang="en-GB" sz="1200" b="0" i="0" dirty="0">
              <a:solidFill>
                <a:schemeClr val="bg2">
                  <a:lumMod val="25000"/>
                </a:schemeClr>
              </a:solidFill>
              <a:effectLst/>
            </a:endParaRPr>
          </a:p>
        </p:txBody>
      </p:sp>
      <p:sp>
        <p:nvSpPr>
          <p:cNvPr id="13" name="Star: 5 Points 12">
            <a:extLst>
              <a:ext uri="{FF2B5EF4-FFF2-40B4-BE49-F238E27FC236}">
                <a16:creationId xmlns:a16="http://schemas.microsoft.com/office/drawing/2014/main" id="{CB33B329-FB1B-97EC-7C48-B5F1A9152BB0}"/>
              </a:ext>
            </a:extLst>
          </p:cNvPr>
          <p:cNvSpPr/>
          <p:nvPr/>
        </p:nvSpPr>
        <p:spPr>
          <a:xfrm>
            <a:off x="3343976" y="3472182"/>
            <a:ext cx="216000" cy="180000"/>
          </a:xfrm>
          <a:prstGeom prst="star5">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31A39FD-A07D-DAF5-29AB-E507D856874F}"/>
              </a:ext>
            </a:extLst>
          </p:cNvPr>
          <p:cNvSpPr/>
          <p:nvPr/>
        </p:nvSpPr>
        <p:spPr>
          <a:xfrm>
            <a:off x="5492125" y="3758255"/>
            <a:ext cx="3421625" cy="8003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p:txBody>
      </p:sp>
      <p:sp>
        <p:nvSpPr>
          <p:cNvPr id="15" name="TextBox 14">
            <a:extLst>
              <a:ext uri="{FF2B5EF4-FFF2-40B4-BE49-F238E27FC236}">
                <a16:creationId xmlns:a16="http://schemas.microsoft.com/office/drawing/2014/main" id="{BC891740-BD94-CC52-9218-58B243A9B42B}"/>
              </a:ext>
            </a:extLst>
          </p:cNvPr>
          <p:cNvSpPr txBox="1"/>
          <p:nvPr/>
        </p:nvSpPr>
        <p:spPr>
          <a:xfrm>
            <a:off x="3572168" y="3376755"/>
            <a:ext cx="113394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0" lang="en-GB" sz="1800" b="1" i="0" u="none" strike="noStrike" kern="1200" cap="none" spc="0" normalizeH="0" baseline="0" noProof="0" dirty="0">
                <a:ln>
                  <a:noFill/>
                </a:ln>
                <a:solidFill>
                  <a:srgbClr val="C00000"/>
                </a:solidFill>
                <a:effectLst/>
                <a:uLnTx/>
                <a:uFillTx/>
              </a:rPr>
              <a:t>DD-PCX</a:t>
            </a:r>
            <a:endParaRPr lang="en-GB" b="1" dirty="0">
              <a:solidFill>
                <a:srgbClr val="C00000"/>
              </a:solidFill>
            </a:endParaRPr>
          </a:p>
        </p:txBody>
      </p:sp>
    </p:spTree>
    <p:extLst>
      <p:ext uri="{BB962C8B-B14F-4D97-AF65-F5344CB8AC3E}">
        <p14:creationId xmlns:p14="http://schemas.microsoft.com/office/powerpoint/2010/main" val="33952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C5C9FC-9123-8BBC-CC2E-A16EC6BA9800}"/>
              </a:ext>
            </a:extLst>
          </p:cNvPr>
          <p:cNvSpPr>
            <a:spLocks noGrp="1"/>
          </p:cNvSpPr>
          <p:nvPr>
            <p:ph type="sldNum" sz="quarter" idx="16"/>
          </p:nvPr>
        </p:nvSpPr>
        <p:spPr/>
        <p:txBody>
          <a:bodyPr/>
          <a:lstStyle/>
          <a:p>
            <a:fld id="{583DDE54-A93F-264A-8772-B0E2E830415F}" type="slidenum">
              <a:rPr lang="en-GB" smtClean="0">
                <a:latin typeface="+mn-lt"/>
              </a:rPr>
              <a:pPr/>
              <a:t>12</a:t>
            </a:fld>
            <a:endParaRPr lang="en-GB" dirty="0">
              <a:latin typeface="+mn-lt"/>
            </a:endParaRPr>
          </a:p>
        </p:txBody>
      </p:sp>
      <p:sp>
        <p:nvSpPr>
          <p:cNvPr id="8" name="Title 1">
            <a:extLst>
              <a:ext uri="{FF2B5EF4-FFF2-40B4-BE49-F238E27FC236}">
                <a16:creationId xmlns:a16="http://schemas.microsoft.com/office/drawing/2014/main" id="{79000327-8BD8-777F-AC15-C2B774FF5B09}"/>
              </a:ext>
            </a:extLst>
          </p:cNvPr>
          <p:cNvSpPr txBox="1">
            <a:spLocks/>
          </p:cNvSpPr>
          <p:nvPr/>
        </p:nvSpPr>
        <p:spPr>
          <a:xfrm>
            <a:off x="728515" y="293278"/>
            <a:ext cx="4920923" cy="676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600" b="1" dirty="0">
                <a:solidFill>
                  <a:schemeClr val="tx1">
                    <a:lumMod val="75000"/>
                    <a:lumOff val="25000"/>
                  </a:schemeClr>
                </a:solidFill>
                <a:latin typeface="+mn-lt"/>
                <a:ea typeface="+mn-ea"/>
                <a:cs typeface="+mn-cs"/>
              </a:rPr>
              <a:t>DD-PCX : DIPOLE POLARIZABILITY</a:t>
            </a:r>
          </a:p>
        </p:txBody>
      </p:sp>
      <p:sp>
        <p:nvSpPr>
          <p:cNvPr id="9" name="TextBox 8">
            <a:extLst>
              <a:ext uri="{FF2B5EF4-FFF2-40B4-BE49-F238E27FC236}">
                <a16:creationId xmlns:a16="http://schemas.microsoft.com/office/drawing/2014/main" id="{2907A0DC-BD7C-F014-BB8F-3DF0F99FD8CF}"/>
              </a:ext>
            </a:extLst>
          </p:cNvPr>
          <p:cNvSpPr txBox="1"/>
          <p:nvPr/>
        </p:nvSpPr>
        <p:spPr>
          <a:xfrm>
            <a:off x="7551837" y="1563452"/>
            <a:ext cx="4478855" cy="1477328"/>
          </a:xfrm>
          <a:prstGeom prst="rect">
            <a:avLst/>
          </a:prstGeom>
          <a:noFill/>
          <a:ln w="28575">
            <a:solidFill>
              <a:srgbClr val="C00000"/>
            </a:solidFill>
          </a:ln>
        </p:spPr>
        <p:txBody>
          <a:bodyPr wrap="square">
            <a:spAutoFit/>
          </a:bodyPr>
          <a:lstStyle/>
          <a:p>
            <a:pPr algn="just"/>
            <a:r>
              <a:rPr lang="en-US" dirty="0"/>
              <a:t>O</a:t>
            </a:r>
            <a:r>
              <a:rPr lang="en-US" sz="1800" i="0" u="none" strike="noStrike" baseline="0" dirty="0"/>
              <a:t>nly the DD-PCX interaction better reproduces the experimental </a:t>
            </a:r>
            <a:r>
              <a:rPr lang="en-US" dirty="0"/>
              <a:t>results  for all nuclei under consideration, while the DD-ME2 and DD-PC1 interactions mainly overestimate the measured values. </a:t>
            </a:r>
            <a:endParaRPr lang="en-GB" dirty="0"/>
          </a:p>
        </p:txBody>
      </p:sp>
      <p:sp>
        <p:nvSpPr>
          <p:cNvPr id="10" name="TextBox 9">
            <a:extLst>
              <a:ext uri="{FF2B5EF4-FFF2-40B4-BE49-F238E27FC236}">
                <a16:creationId xmlns:a16="http://schemas.microsoft.com/office/drawing/2014/main" id="{6CE32349-67CF-F4A7-8D31-7814D96E2CA6}"/>
              </a:ext>
            </a:extLst>
          </p:cNvPr>
          <p:cNvSpPr txBox="1"/>
          <p:nvPr/>
        </p:nvSpPr>
        <p:spPr>
          <a:xfrm>
            <a:off x="1070953" y="6226168"/>
            <a:ext cx="6639741" cy="338554"/>
          </a:xfrm>
          <a:prstGeom prst="rect">
            <a:avLst/>
          </a:prstGeom>
          <a:noFill/>
        </p:spPr>
        <p:txBody>
          <a:bodyPr wrap="square">
            <a:spAutoFit/>
          </a:bodyPr>
          <a:lstStyle/>
          <a:p>
            <a:r>
              <a:rPr lang="en-US" sz="1600" dirty="0">
                <a:solidFill>
                  <a:schemeClr val="bg2">
                    <a:lumMod val="25000"/>
                  </a:schemeClr>
                </a:solidFill>
              </a:rPr>
              <a:t>E. Yüksel, T. </a:t>
            </a:r>
            <a:r>
              <a:rPr lang="en-US" sz="1600" dirty="0" err="1">
                <a:solidFill>
                  <a:schemeClr val="bg2">
                    <a:lumMod val="25000"/>
                  </a:schemeClr>
                </a:solidFill>
              </a:rPr>
              <a:t>Marketin</a:t>
            </a:r>
            <a:r>
              <a:rPr lang="en-US" sz="1600" dirty="0">
                <a:solidFill>
                  <a:schemeClr val="bg2">
                    <a:lumMod val="25000"/>
                  </a:schemeClr>
                </a:solidFill>
              </a:rPr>
              <a:t>, and N. </a:t>
            </a:r>
            <a:r>
              <a:rPr lang="en-US" sz="1600" dirty="0" err="1">
                <a:solidFill>
                  <a:schemeClr val="bg2">
                    <a:lumMod val="25000"/>
                  </a:schemeClr>
                </a:solidFill>
              </a:rPr>
              <a:t>Paar</a:t>
            </a:r>
            <a:r>
              <a:rPr lang="en-US" sz="1600" dirty="0">
                <a:solidFill>
                  <a:schemeClr val="bg2">
                    <a:lumMod val="25000"/>
                  </a:schemeClr>
                </a:solidFill>
              </a:rPr>
              <a:t>, Phys. Rev. C 99, 034318 (2019).</a:t>
            </a:r>
            <a:endParaRPr lang="en-GB" sz="1600" dirty="0">
              <a:solidFill>
                <a:schemeClr val="bg2">
                  <a:lumMod val="25000"/>
                </a:schemeClr>
              </a:solidFill>
            </a:endParaRPr>
          </a:p>
        </p:txBody>
      </p:sp>
      <p:sp>
        <p:nvSpPr>
          <p:cNvPr id="11" name="TextBox 10">
            <a:extLst>
              <a:ext uri="{FF2B5EF4-FFF2-40B4-BE49-F238E27FC236}">
                <a16:creationId xmlns:a16="http://schemas.microsoft.com/office/drawing/2014/main" id="{A1E0560A-E297-BE39-7656-EE57CE0F1C3F}"/>
              </a:ext>
            </a:extLst>
          </p:cNvPr>
          <p:cNvSpPr txBox="1"/>
          <p:nvPr/>
        </p:nvSpPr>
        <p:spPr>
          <a:xfrm>
            <a:off x="7551837" y="3234132"/>
            <a:ext cx="4640163" cy="2308324"/>
          </a:xfrm>
          <a:prstGeom prst="rect">
            <a:avLst/>
          </a:prstGeom>
          <a:noFill/>
          <a:ln w="28575" cap="flat" cmpd="sng" algn="ctr">
            <a:solidFill>
              <a:srgbClr val="FFFF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ctr"/>
            <a:r>
              <a:rPr lang="nn-NO" b="1" dirty="0">
                <a:solidFill>
                  <a:schemeClr val="tx1"/>
                </a:solidFill>
              </a:rPr>
              <a:t>Experimental Data</a:t>
            </a:r>
          </a:p>
          <a:p>
            <a:r>
              <a:rPr lang="nn-NO" b="1" dirty="0">
                <a:solidFill>
                  <a:schemeClr val="tx1"/>
                </a:solidFill>
              </a:rPr>
              <a:t>48Ca </a:t>
            </a:r>
            <a:r>
              <a:rPr lang="nn-NO" dirty="0">
                <a:solidFill>
                  <a:schemeClr val="tx1">
                    <a:lumMod val="95000"/>
                  </a:schemeClr>
                </a:solidFill>
              </a:rPr>
              <a:t>- J. Birkhan et al., PRL 118, 252501 (2017).</a:t>
            </a:r>
          </a:p>
          <a:p>
            <a:r>
              <a:rPr lang="en-GB" b="1" dirty="0">
                <a:solidFill>
                  <a:schemeClr val="tx1"/>
                </a:solidFill>
              </a:rPr>
              <a:t>68Ni -</a:t>
            </a:r>
            <a:r>
              <a:rPr lang="en-GB" dirty="0">
                <a:solidFill>
                  <a:schemeClr val="tx1">
                    <a:lumMod val="95000"/>
                  </a:schemeClr>
                </a:solidFill>
              </a:rPr>
              <a:t>D. M. Rossi et al., PRL 111, 242503 (2013).</a:t>
            </a:r>
          </a:p>
          <a:p>
            <a:r>
              <a:rPr lang="da-DK" b="1" dirty="0">
                <a:solidFill>
                  <a:schemeClr val="tx1"/>
                </a:solidFill>
              </a:rPr>
              <a:t>112-124Sn –</a:t>
            </a:r>
            <a:r>
              <a:rPr lang="da-DK" dirty="0">
                <a:solidFill>
                  <a:schemeClr val="tx1">
                    <a:lumMod val="95000"/>
                  </a:schemeClr>
                </a:solidFill>
              </a:rPr>
              <a:t>S. Bassaueret al., PLB 810, 135804 (2020).</a:t>
            </a:r>
          </a:p>
          <a:p>
            <a:r>
              <a:rPr lang="en-GB" b="1" dirty="0">
                <a:solidFill>
                  <a:schemeClr val="tx1"/>
                </a:solidFill>
              </a:rPr>
              <a:t>208Pb –</a:t>
            </a:r>
            <a:r>
              <a:rPr lang="en-GB" dirty="0">
                <a:solidFill>
                  <a:schemeClr val="tx1">
                    <a:lumMod val="95000"/>
                  </a:schemeClr>
                </a:solidFill>
              </a:rPr>
              <a:t>A. </a:t>
            </a:r>
            <a:r>
              <a:rPr lang="en-GB" dirty="0" err="1">
                <a:solidFill>
                  <a:schemeClr val="tx1">
                    <a:lumMod val="95000"/>
                  </a:schemeClr>
                </a:solidFill>
              </a:rPr>
              <a:t>Tamiiet</a:t>
            </a:r>
            <a:r>
              <a:rPr lang="en-GB" dirty="0">
                <a:solidFill>
                  <a:schemeClr val="tx1">
                    <a:lumMod val="95000"/>
                  </a:schemeClr>
                </a:solidFill>
              </a:rPr>
              <a:t> al., PRL 107, 062502 (2011); A. </a:t>
            </a:r>
            <a:r>
              <a:rPr lang="en-GB" dirty="0" err="1">
                <a:solidFill>
                  <a:schemeClr val="tx1">
                    <a:lumMod val="95000"/>
                  </a:schemeClr>
                </a:solidFill>
              </a:rPr>
              <a:t>Tamii</a:t>
            </a:r>
            <a:r>
              <a:rPr lang="en-GB" dirty="0">
                <a:solidFill>
                  <a:schemeClr val="tx1">
                    <a:lumMod val="95000"/>
                  </a:schemeClr>
                </a:solidFill>
              </a:rPr>
              <a:t> (priv. comm.) (2015).</a:t>
            </a:r>
          </a:p>
        </p:txBody>
      </p:sp>
      <p:pic>
        <p:nvPicPr>
          <p:cNvPr id="14" name="Picture 13">
            <a:extLst>
              <a:ext uri="{FF2B5EF4-FFF2-40B4-BE49-F238E27FC236}">
                <a16:creationId xmlns:a16="http://schemas.microsoft.com/office/drawing/2014/main" id="{A503F0AA-56D5-DFEE-DF7F-47E25313EC09}"/>
              </a:ext>
            </a:extLst>
          </p:cNvPr>
          <p:cNvPicPr>
            <a:picLocks noChangeAspect="1"/>
          </p:cNvPicPr>
          <p:nvPr/>
        </p:nvPicPr>
        <p:blipFill>
          <a:blip r:embed="rId2"/>
          <a:stretch>
            <a:fillRect/>
          </a:stretch>
        </p:blipFill>
        <p:spPr>
          <a:xfrm>
            <a:off x="161308" y="1075940"/>
            <a:ext cx="7283132" cy="5044376"/>
          </a:xfrm>
          <a:prstGeom prst="rect">
            <a:avLst/>
          </a:prstGeom>
        </p:spPr>
      </p:pic>
    </p:spTree>
    <p:extLst>
      <p:ext uri="{BB962C8B-B14F-4D97-AF65-F5344CB8AC3E}">
        <p14:creationId xmlns:p14="http://schemas.microsoft.com/office/powerpoint/2010/main" val="303725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F96C77C-1066-9AD5-02AC-3D36C522D557}"/>
              </a:ext>
            </a:extLst>
          </p:cNvPr>
          <p:cNvSpPr>
            <a:spLocks noGrp="1"/>
          </p:cNvSpPr>
          <p:nvPr>
            <p:ph type="ctrTitle"/>
          </p:nvPr>
        </p:nvSpPr>
        <p:spPr/>
        <p:txBody>
          <a:bodyPr/>
          <a:lstStyle/>
          <a:p>
            <a:r>
              <a:rPr lang="en-US" sz="3200" b="1" cap="none" spc="0" dirty="0">
                <a:solidFill>
                  <a:schemeClr val="tx1">
                    <a:lumMod val="75000"/>
                    <a:lumOff val="25000"/>
                  </a:schemeClr>
                </a:solidFill>
                <a:latin typeface="+mn-lt"/>
                <a:ea typeface="+mn-ea"/>
                <a:cs typeface="+mn-cs"/>
              </a:rPr>
              <a:t>Finite temperature RHB</a:t>
            </a:r>
            <a:br>
              <a:rPr lang="tr-TR" sz="2400" b="1" dirty="0">
                <a:solidFill>
                  <a:schemeClr val="tx1">
                    <a:lumMod val="75000"/>
                    <a:lumOff val="25000"/>
                  </a:schemeClr>
                </a:solidFill>
                <a:latin typeface="+mn-lt"/>
              </a:rPr>
            </a:br>
            <a:endParaRPr lang="en-GB" b="1" dirty="0">
              <a:solidFill>
                <a:schemeClr val="tx1">
                  <a:lumMod val="75000"/>
                  <a:lumOff val="25000"/>
                </a:schemeClr>
              </a:solidFill>
              <a:latin typeface="+mn-lt"/>
            </a:endParaRPr>
          </a:p>
        </p:txBody>
      </p:sp>
      <p:sp>
        <p:nvSpPr>
          <p:cNvPr id="2" name="Unvan 10">
            <a:extLst>
              <a:ext uri="{FF2B5EF4-FFF2-40B4-BE49-F238E27FC236}">
                <a16:creationId xmlns:a16="http://schemas.microsoft.com/office/drawing/2014/main" id="{FB253CC0-967D-4C36-650F-2072DA1031B9}"/>
              </a:ext>
            </a:extLst>
          </p:cNvPr>
          <p:cNvSpPr txBox="1">
            <a:spLocks/>
          </p:cNvSpPr>
          <p:nvPr/>
        </p:nvSpPr>
        <p:spPr>
          <a:xfrm>
            <a:off x="439016" y="-793808"/>
            <a:ext cx="10914784" cy="845531"/>
          </a:xfrm>
          <a:prstGeom prst="rect">
            <a:avLst/>
          </a:prstGeom>
        </p:spPr>
        <p:txBody>
          <a:bodyPr vert="horz" lIns="91440" tIns="45720" rIns="91440" bIns="45720" rtlCol="0" anchor="b">
            <a:normAutofit/>
          </a:bodyPr>
          <a:lstStyle>
            <a:defPPr>
              <a:defRPr lang="en-US"/>
            </a:defPPr>
            <a:lvl1pPr algn="ctr">
              <a:lnSpc>
                <a:spcPct val="85000"/>
              </a:lnSpc>
              <a:spcBef>
                <a:spcPct val="0"/>
              </a:spcBef>
              <a:buNone/>
              <a:defRPr sz="4000" b="1" i="1" spc="-50" baseline="0">
                <a:solidFill>
                  <a:schemeClr val="tx1">
                    <a:lumMod val="75000"/>
                    <a:lumOff val="25000"/>
                  </a:schemeClr>
                </a:solidFill>
                <a:latin typeface="+mj-lt"/>
                <a:ea typeface="+mj-ea"/>
                <a:cs typeface="+mj-cs"/>
              </a:defRPr>
            </a:lvl1pPr>
          </a:lstStyle>
          <a:p>
            <a:endParaRPr lang="tr-TR" sz="3200" i="0" dirty="0">
              <a:latin typeface="+mn-lt"/>
            </a:endParaRPr>
          </a:p>
        </p:txBody>
      </p:sp>
      <p:sp>
        <p:nvSpPr>
          <p:cNvPr id="3" name="TextBox 2">
            <a:extLst>
              <a:ext uri="{FF2B5EF4-FFF2-40B4-BE49-F238E27FC236}">
                <a16:creationId xmlns:a16="http://schemas.microsoft.com/office/drawing/2014/main" id="{D5E7AD3E-9D4E-57E6-B2FB-41B2C201F883}"/>
              </a:ext>
            </a:extLst>
          </p:cNvPr>
          <p:cNvSpPr txBox="1"/>
          <p:nvPr/>
        </p:nvSpPr>
        <p:spPr>
          <a:xfrm>
            <a:off x="417133" y="1000495"/>
            <a:ext cx="11159292" cy="646331"/>
          </a:xfrm>
          <a:prstGeom prst="rect">
            <a:avLst/>
          </a:prstGeom>
          <a:noFill/>
        </p:spPr>
        <p:txBody>
          <a:bodyPr wrap="square">
            <a:spAutoFit/>
          </a:bodyPr>
          <a:lstStyle/>
          <a:p>
            <a:pPr marL="285751" indent="-285751" algn="just">
              <a:buFont typeface="Wingdings" panose="05000000000000000000" pitchFamily="2" charset="2"/>
              <a:buChar char="ü"/>
            </a:pPr>
            <a:r>
              <a:rPr lang="en-US" dirty="0">
                <a:solidFill>
                  <a:schemeClr val="tx2">
                    <a:lumMod val="50000"/>
                  </a:schemeClr>
                </a:solidFill>
              </a:rPr>
              <a:t>Nuclei at finite temperature can be treated as open systems that </a:t>
            </a:r>
            <a:r>
              <a:rPr lang="en-US" b="1" dirty="0">
                <a:solidFill>
                  <a:srgbClr val="DF5E43"/>
                </a:solidFill>
              </a:rPr>
              <a:t>exchange both heat and particles </a:t>
            </a:r>
            <a:r>
              <a:rPr lang="en-US" dirty="0">
                <a:solidFill>
                  <a:schemeClr val="tx2">
                    <a:lumMod val="50000"/>
                  </a:schemeClr>
                </a:solidFill>
              </a:rPr>
              <a:t>described within the </a:t>
            </a:r>
            <a:r>
              <a:rPr lang="en-US" b="1" dirty="0">
                <a:solidFill>
                  <a:schemeClr val="accent1"/>
                </a:solidFill>
              </a:rPr>
              <a:t>grand-canonical ensemble</a:t>
            </a:r>
            <a:r>
              <a:rPr lang="en-US" dirty="0">
                <a:solidFill>
                  <a:schemeClr val="accent1"/>
                </a:solidFill>
              </a:rPr>
              <a:t>. </a:t>
            </a:r>
            <a:r>
              <a:rPr lang="en-US" dirty="0">
                <a:solidFill>
                  <a:schemeClr val="tx2">
                    <a:lumMod val="50000"/>
                  </a:schemeClr>
                </a:solidFill>
              </a:rPr>
              <a:t>Such a system is characterized by its grand-potential:</a:t>
            </a:r>
            <a:endParaRPr lang="en-GB" dirty="0">
              <a:solidFill>
                <a:schemeClr val="tx2">
                  <a:lumMod val="50000"/>
                </a:schemeClr>
              </a:solidFill>
            </a:endParaRPr>
          </a:p>
        </p:txBody>
      </p:sp>
      <p:pic>
        <p:nvPicPr>
          <p:cNvPr id="4" name="Picture 3">
            <a:extLst>
              <a:ext uri="{FF2B5EF4-FFF2-40B4-BE49-F238E27FC236}">
                <a16:creationId xmlns:a16="http://schemas.microsoft.com/office/drawing/2014/main" id="{41967467-985D-0D5A-5E16-A475F8B3B426}"/>
              </a:ext>
            </a:extLst>
          </p:cNvPr>
          <p:cNvPicPr>
            <a:picLocks noChangeAspect="1"/>
          </p:cNvPicPr>
          <p:nvPr/>
        </p:nvPicPr>
        <p:blipFill rotWithShape="1">
          <a:blip r:embed="rId2"/>
          <a:srcRect l="6544" t="22317" r="8995" b="18496"/>
          <a:stretch/>
        </p:blipFill>
        <p:spPr>
          <a:xfrm>
            <a:off x="9393811" y="1345368"/>
            <a:ext cx="1959989" cy="281317"/>
          </a:xfrm>
          <a:prstGeom prst="rect">
            <a:avLst/>
          </a:prstGeom>
        </p:spPr>
      </p:pic>
      <p:sp>
        <p:nvSpPr>
          <p:cNvPr id="5" name="TextBox 4">
            <a:extLst>
              <a:ext uri="{FF2B5EF4-FFF2-40B4-BE49-F238E27FC236}">
                <a16:creationId xmlns:a16="http://schemas.microsoft.com/office/drawing/2014/main" id="{9380C345-B321-9B77-E669-59B31C92334B}"/>
              </a:ext>
            </a:extLst>
          </p:cNvPr>
          <p:cNvSpPr txBox="1"/>
          <p:nvPr/>
        </p:nvSpPr>
        <p:spPr>
          <a:xfrm>
            <a:off x="420479" y="1651360"/>
            <a:ext cx="11159291" cy="369332"/>
          </a:xfrm>
          <a:prstGeom prst="rect">
            <a:avLst/>
          </a:prstGeom>
          <a:noFill/>
        </p:spPr>
        <p:txBody>
          <a:bodyPr wrap="square">
            <a:spAutoFit/>
          </a:bodyPr>
          <a:lstStyle>
            <a:defPPr>
              <a:defRPr lang="en-US"/>
            </a:defPPr>
            <a:lvl1pPr algn="just">
              <a:defRPr i="1">
                <a:solidFill>
                  <a:schemeClr val="tx2">
                    <a:lumMod val="50000"/>
                  </a:schemeClr>
                </a:solidFill>
              </a:defRPr>
            </a:lvl1pPr>
          </a:lstStyle>
          <a:p>
            <a:pPr marL="285751" indent="-285751">
              <a:buFont typeface="Wingdings" panose="05000000000000000000" pitchFamily="2" charset="2"/>
              <a:buChar char="ü"/>
            </a:pPr>
            <a:r>
              <a:rPr lang="en-US" i="0" dirty="0"/>
              <a:t>Variation of the grand-canonical potential with respect to the density:</a:t>
            </a:r>
            <a:endParaRPr lang="en-GB" i="0" dirty="0"/>
          </a:p>
        </p:txBody>
      </p:sp>
      <p:pic>
        <p:nvPicPr>
          <p:cNvPr id="6" name="Picture 5">
            <a:extLst>
              <a:ext uri="{FF2B5EF4-FFF2-40B4-BE49-F238E27FC236}">
                <a16:creationId xmlns:a16="http://schemas.microsoft.com/office/drawing/2014/main" id="{70A78596-BC60-F991-F2B3-EA9A4B0890FE}"/>
              </a:ext>
            </a:extLst>
          </p:cNvPr>
          <p:cNvPicPr>
            <a:picLocks noChangeAspect="1"/>
          </p:cNvPicPr>
          <p:nvPr/>
        </p:nvPicPr>
        <p:blipFill>
          <a:blip r:embed="rId3"/>
          <a:stretch>
            <a:fillRect/>
          </a:stretch>
        </p:blipFill>
        <p:spPr>
          <a:xfrm>
            <a:off x="7310348" y="1586521"/>
            <a:ext cx="716505" cy="550577"/>
          </a:xfrm>
          <a:prstGeom prst="rect">
            <a:avLst/>
          </a:prstGeom>
        </p:spPr>
      </p:pic>
      <p:sp>
        <p:nvSpPr>
          <p:cNvPr id="7" name="TextBox 6">
            <a:extLst>
              <a:ext uri="{FF2B5EF4-FFF2-40B4-BE49-F238E27FC236}">
                <a16:creationId xmlns:a16="http://schemas.microsoft.com/office/drawing/2014/main" id="{DC52E796-E973-3F39-DBCC-38CE0D994432}"/>
              </a:ext>
            </a:extLst>
          </p:cNvPr>
          <p:cNvSpPr txBox="1"/>
          <p:nvPr/>
        </p:nvSpPr>
        <p:spPr>
          <a:xfrm>
            <a:off x="417138" y="2070042"/>
            <a:ext cx="9227607" cy="369332"/>
          </a:xfrm>
          <a:prstGeom prst="rect">
            <a:avLst/>
          </a:prstGeom>
          <a:noFill/>
        </p:spPr>
        <p:txBody>
          <a:bodyPr wrap="square">
            <a:spAutoFit/>
          </a:bodyPr>
          <a:lstStyle>
            <a:defPPr>
              <a:defRPr lang="en-US"/>
            </a:defPPr>
            <a:lvl1pPr algn="just">
              <a:defRPr i="1">
                <a:solidFill>
                  <a:schemeClr val="tx2">
                    <a:lumMod val="50000"/>
                  </a:schemeClr>
                </a:solidFill>
              </a:defRPr>
            </a:lvl1pPr>
          </a:lstStyle>
          <a:p>
            <a:pPr marL="285751" indent="-285751">
              <a:buFont typeface="Wingdings" panose="05000000000000000000" pitchFamily="2" charset="2"/>
              <a:buChar char="ü"/>
            </a:pPr>
            <a:r>
              <a:rPr lang="en-US" i="0" dirty="0"/>
              <a:t>This leads to the finite-temperature relativistic Hartree </a:t>
            </a:r>
            <a:r>
              <a:rPr lang="en-US" i="0" dirty="0" err="1"/>
              <a:t>Bogoliubov</a:t>
            </a:r>
            <a:r>
              <a:rPr lang="en-US" i="0" dirty="0"/>
              <a:t> (FT-RHB) equations</a:t>
            </a:r>
            <a:endParaRPr lang="en-GB" i="0" dirty="0"/>
          </a:p>
        </p:txBody>
      </p:sp>
      <p:pic>
        <p:nvPicPr>
          <p:cNvPr id="9" name="Picture 8">
            <a:extLst>
              <a:ext uri="{FF2B5EF4-FFF2-40B4-BE49-F238E27FC236}">
                <a16:creationId xmlns:a16="http://schemas.microsoft.com/office/drawing/2014/main" id="{F897D456-D329-9FF3-BB3A-F3636898E0AA}"/>
              </a:ext>
            </a:extLst>
          </p:cNvPr>
          <p:cNvPicPr>
            <a:picLocks noChangeAspect="1"/>
          </p:cNvPicPr>
          <p:nvPr/>
        </p:nvPicPr>
        <p:blipFill>
          <a:blip r:embed="rId4"/>
          <a:stretch>
            <a:fillRect/>
          </a:stretch>
        </p:blipFill>
        <p:spPr>
          <a:xfrm>
            <a:off x="3404433" y="2456763"/>
            <a:ext cx="5184693" cy="1029108"/>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6EED668-55C6-F5A9-C67B-FAFF5301E121}"/>
                  </a:ext>
                </a:extLst>
              </p:cNvPr>
              <p:cNvSpPr txBox="1"/>
              <p:nvPr/>
            </p:nvSpPr>
            <p:spPr>
              <a:xfrm>
                <a:off x="5899550" y="3661098"/>
                <a:ext cx="3217291" cy="1200329"/>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just">
                  <a:defRPr i="1">
                    <a:solidFill>
                      <a:schemeClr val="tx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dirty="0"/>
                  <a:t>The particle number subsidiary condition </a:t>
                </a:r>
                <a14:m>
                  <m:oMath xmlns:m="http://schemas.openxmlformats.org/officeDocument/2006/math">
                    <m:r>
                      <a:rPr lang="en-US">
                        <a:latin typeface="Cambria Math" panose="02040503050406030204" pitchFamily="18" charset="0"/>
                      </a:rPr>
                      <m:t>𝑇𝑟</m:t>
                    </m:r>
                    <m:d>
                      <m:dPr>
                        <m:begChr m:val="["/>
                        <m:endChr m:val="]"/>
                        <m:ctrlPr>
                          <a:rPr lang="en-US" i="1">
                            <a:latin typeface="Cambria Math" panose="02040503050406030204" pitchFamily="18" charset="0"/>
                          </a:rPr>
                        </m:ctrlPr>
                      </m:dPr>
                      <m:e>
                        <m:r>
                          <a:rPr lang="en-US">
                            <a:latin typeface="Cambria Math" panose="02040503050406030204" pitchFamily="18" charset="0"/>
                          </a:rPr>
                          <m:t>𝜌</m:t>
                        </m:r>
                      </m:e>
                    </m:d>
                    <m:r>
                      <a:rPr lang="en-US">
                        <a:latin typeface="Cambria Math" panose="02040503050406030204" pitchFamily="18" charset="0"/>
                      </a:rPr>
                      <m:t>=</m:t>
                    </m:r>
                    <m:r>
                      <a:rPr lang="en-US">
                        <a:latin typeface="Cambria Math" panose="02040503050406030204" pitchFamily="18" charset="0"/>
                      </a:rPr>
                      <m:t>𝑁</m:t>
                    </m:r>
                  </m:oMath>
                </a14:m>
                <a:endParaRPr lang="en-US" dirty="0"/>
              </a:p>
              <a:p>
                <a:pPr algn="l"/>
                <a:r>
                  <a:rPr lang="en-US" dirty="0"/>
                  <a:t>where </a:t>
                </a:r>
                <a14:m>
                  <m:oMath xmlns:m="http://schemas.openxmlformats.org/officeDocument/2006/math">
                    <m:r>
                      <a:rPr lang="en-US" dirty="0">
                        <a:latin typeface="Cambria Math" panose="02040503050406030204" pitchFamily="18" charset="0"/>
                      </a:rPr>
                      <m:t>𝑁</m:t>
                    </m:r>
                  </m:oMath>
                </a14:m>
                <a:r>
                  <a:rPr lang="en-US" dirty="0"/>
                  <a:t> is either the proton or the neutron particle number.</a:t>
                </a:r>
                <a:endParaRPr lang="en-GB" dirty="0"/>
              </a:p>
            </p:txBody>
          </p:sp>
        </mc:Choice>
        <mc:Fallback xmlns="">
          <p:sp>
            <p:nvSpPr>
              <p:cNvPr id="12" name="TextBox 11">
                <a:extLst>
                  <a:ext uri="{FF2B5EF4-FFF2-40B4-BE49-F238E27FC236}">
                    <a16:creationId xmlns:a16="http://schemas.microsoft.com/office/drawing/2014/main" id="{E6EED668-55C6-F5A9-C67B-FAFF5301E121}"/>
                  </a:ext>
                </a:extLst>
              </p:cNvPr>
              <p:cNvSpPr txBox="1">
                <a:spLocks noRot="1" noChangeAspect="1" noMove="1" noResize="1" noEditPoints="1" noAdjustHandles="1" noChangeArrowheads="1" noChangeShapeType="1" noTextEdit="1"/>
              </p:cNvSpPr>
              <p:nvPr/>
            </p:nvSpPr>
            <p:spPr>
              <a:xfrm>
                <a:off x="5899550" y="3661098"/>
                <a:ext cx="3217291" cy="1200329"/>
              </a:xfrm>
              <a:prstGeom prst="rect">
                <a:avLst/>
              </a:prstGeom>
              <a:blipFill>
                <a:blip r:embed="rId5"/>
                <a:stretch>
                  <a:fillRect l="-1313" t="-1990" b="-5970"/>
                </a:stretch>
              </a:blipFill>
              <a:ln w="28575">
                <a:solidFill>
                  <a:srgbClr val="00B050"/>
                </a:solidFill>
              </a:ln>
            </p:spPr>
            <p:txBody>
              <a:bodyPr/>
              <a:lstStyle/>
              <a:p>
                <a:r>
                  <a:rPr lang="en-GB">
                    <a:noFill/>
                  </a:rPr>
                  <a:t> </a:t>
                </a:r>
              </a:p>
            </p:txBody>
          </p:sp>
        </mc:Fallback>
      </mc:AlternateContent>
      <p:pic>
        <p:nvPicPr>
          <p:cNvPr id="13" name="Picture 12">
            <a:extLst>
              <a:ext uri="{FF2B5EF4-FFF2-40B4-BE49-F238E27FC236}">
                <a16:creationId xmlns:a16="http://schemas.microsoft.com/office/drawing/2014/main" id="{89BD1779-57AA-65F2-E388-B1E07B07A43C}"/>
              </a:ext>
            </a:extLst>
          </p:cNvPr>
          <p:cNvPicPr>
            <a:picLocks noChangeAspect="1"/>
          </p:cNvPicPr>
          <p:nvPr/>
        </p:nvPicPr>
        <p:blipFill>
          <a:blip r:embed="rId6"/>
          <a:stretch>
            <a:fillRect/>
          </a:stretch>
        </p:blipFill>
        <p:spPr>
          <a:xfrm>
            <a:off x="640582" y="3670183"/>
            <a:ext cx="5044140" cy="2665244"/>
          </a:xfrm>
          <a:prstGeom prst="rect">
            <a:avLst/>
          </a:prstGeom>
          <a:ln w="28575">
            <a:solidFill>
              <a:srgbClr val="00B050"/>
            </a:solidFill>
          </a:ln>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E6984D6-7F1A-61AE-A1A9-E97161F4FB9F}"/>
                  </a:ext>
                </a:extLst>
              </p:cNvPr>
              <p:cNvSpPr txBox="1"/>
              <p:nvPr/>
            </p:nvSpPr>
            <p:spPr>
              <a:xfrm>
                <a:off x="5905769" y="5144182"/>
                <a:ext cx="2945689" cy="669735"/>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a:defRPr i="1">
                    <a:solidFill>
                      <a:schemeClr val="tx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US">
                              <a:latin typeface="Cambria Math" panose="02040503050406030204" pitchFamily="18" charset="0"/>
                            </a:rPr>
                            <m:t>𝑓</m:t>
                          </m:r>
                        </m:e>
                        <m:sub>
                          <m:r>
                            <a:rPr lang="en-US">
                              <a:latin typeface="Cambria Math" panose="02040503050406030204" pitchFamily="18" charset="0"/>
                            </a:rPr>
                            <m:t>𝑘</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m:t>
                          </m:r>
                          <m:sSup>
                            <m:sSupPr>
                              <m:ctrlPr>
                                <a:rPr lang="en-US" i="1">
                                  <a:latin typeface="Cambria Math" panose="02040503050406030204" pitchFamily="18" charset="0"/>
                                </a:rPr>
                              </m:ctrlPr>
                            </m:sSupPr>
                            <m:e>
                              <m:r>
                                <a:rPr lang="en-US">
                                  <a:latin typeface="Cambria Math" panose="02040503050406030204" pitchFamily="18" charset="0"/>
                                </a:rPr>
                                <m:t>𝑒𝑥𝑝</m:t>
                              </m:r>
                            </m:e>
                            <m:sup>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𝐸</m:t>
                                      </m:r>
                                    </m:e>
                                    <m:sub>
                                      <m:r>
                                        <a:rPr lang="en-US">
                                          <a:latin typeface="Cambria Math" panose="02040503050406030204" pitchFamily="18" charset="0"/>
                                        </a:rPr>
                                        <m:t>𝑘</m:t>
                                      </m:r>
                                    </m:sub>
                                  </m:sSub>
                                </m:num>
                                <m:den>
                                  <m:sSub>
                                    <m:sSubPr>
                                      <m:ctrlPr>
                                        <a:rPr lang="en-US" i="1">
                                          <a:latin typeface="Cambria Math" panose="02040503050406030204" pitchFamily="18" charset="0"/>
                                        </a:rPr>
                                      </m:ctrlPr>
                                    </m:sSubPr>
                                    <m:e>
                                      <m:r>
                                        <a:rPr lang="en-US">
                                          <a:latin typeface="Cambria Math" panose="02040503050406030204" pitchFamily="18" charset="0"/>
                                        </a:rPr>
                                        <m:t>𝑘</m:t>
                                      </m:r>
                                    </m:e>
                                    <m:sub>
                                      <m:r>
                                        <a:rPr lang="en-US">
                                          <a:latin typeface="Cambria Math" panose="02040503050406030204" pitchFamily="18" charset="0"/>
                                        </a:rPr>
                                        <m:t>𝐵</m:t>
                                      </m:r>
                                    </m:sub>
                                  </m:sSub>
                                  <m:r>
                                    <a:rPr lang="en-US">
                                      <a:latin typeface="Cambria Math" panose="02040503050406030204" pitchFamily="18" charset="0"/>
                                    </a:rPr>
                                    <m:t>𝑇</m:t>
                                  </m:r>
                                </m:den>
                              </m:f>
                            </m:sup>
                          </m:sSup>
                        </m:den>
                      </m:f>
                    </m:oMath>
                  </m:oMathPara>
                </a14:m>
                <a:endParaRPr lang="en-GB" dirty="0"/>
              </a:p>
            </p:txBody>
          </p:sp>
        </mc:Choice>
        <mc:Fallback xmlns="">
          <p:sp>
            <p:nvSpPr>
              <p:cNvPr id="14" name="TextBox 13">
                <a:extLst>
                  <a:ext uri="{FF2B5EF4-FFF2-40B4-BE49-F238E27FC236}">
                    <a16:creationId xmlns:a16="http://schemas.microsoft.com/office/drawing/2014/main" id="{7E6984D6-7F1A-61AE-A1A9-E97161F4FB9F}"/>
                  </a:ext>
                </a:extLst>
              </p:cNvPr>
              <p:cNvSpPr txBox="1">
                <a:spLocks noRot="1" noChangeAspect="1" noMove="1" noResize="1" noEditPoints="1" noAdjustHandles="1" noChangeArrowheads="1" noChangeShapeType="1" noTextEdit="1"/>
              </p:cNvSpPr>
              <p:nvPr/>
            </p:nvSpPr>
            <p:spPr>
              <a:xfrm>
                <a:off x="5905769" y="5144182"/>
                <a:ext cx="2945689" cy="669735"/>
              </a:xfrm>
              <a:prstGeom prst="rect">
                <a:avLst/>
              </a:prstGeom>
              <a:blipFill>
                <a:blip r:embed="rId7"/>
                <a:stretch>
                  <a:fillRect/>
                </a:stretch>
              </a:blipFill>
              <a:ln w="28575">
                <a:solidFill>
                  <a:srgbClr val="00B050"/>
                </a:solidFill>
              </a:ln>
            </p:spPr>
            <p:txBody>
              <a:bodyPr/>
              <a:lstStyle/>
              <a:p>
                <a:r>
                  <a:rPr lang="en-GB">
                    <a:noFill/>
                  </a:rPr>
                  <a:t> </a:t>
                </a:r>
              </a:p>
            </p:txBody>
          </p:sp>
        </mc:Fallback>
      </mc:AlternateContent>
      <p:sp>
        <p:nvSpPr>
          <p:cNvPr id="15" name="TextBox 14">
            <a:extLst>
              <a:ext uri="{FF2B5EF4-FFF2-40B4-BE49-F238E27FC236}">
                <a16:creationId xmlns:a16="http://schemas.microsoft.com/office/drawing/2014/main" id="{1F93B689-87BD-59DE-9B57-0B57ACE4960A}"/>
              </a:ext>
            </a:extLst>
          </p:cNvPr>
          <p:cNvSpPr txBox="1"/>
          <p:nvPr/>
        </p:nvSpPr>
        <p:spPr>
          <a:xfrm>
            <a:off x="114884" y="6519741"/>
            <a:ext cx="11962236" cy="276999"/>
          </a:xfrm>
          <a:prstGeom prst="rect">
            <a:avLst/>
          </a:prstGeom>
          <a:noFill/>
        </p:spPr>
        <p:txBody>
          <a:bodyPr wrap="square">
            <a:spAutoFit/>
          </a:bodyPr>
          <a:lstStyle/>
          <a:p>
            <a:r>
              <a:rPr lang="en-US" sz="1200" dirty="0"/>
              <a:t>A. L. Goodman, </a:t>
            </a:r>
            <a:r>
              <a:rPr lang="en-US" sz="1200" dirty="0" err="1"/>
              <a:t>Nucl</a:t>
            </a:r>
            <a:r>
              <a:rPr lang="en-US" sz="1200" dirty="0"/>
              <a:t>. Phys. A 352, 30 (1981); A. L. Goodman, </a:t>
            </a:r>
            <a:r>
              <a:rPr lang="en-US" sz="1200" dirty="0" err="1"/>
              <a:t>Nucl</a:t>
            </a:r>
            <a:r>
              <a:rPr lang="en-US" sz="1200" dirty="0"/>
              <a:t>. Phys. A 352, 45 (1981); A. L. Goodman, Phys. Rev. C 34, 1942 (1986); J. </a:t>
            </a:r>
            <a:r>
              <a:rPr lang="en-US" sz="1200" dirty="0" err="1"/>
              <a:t>Egido</a:t>
            </a:r>
            <a:r>
              <a:rPr lang="en-US" sz="1200" dirty="0"/>
              <a:t>, P. Ring, and H. </a:t>
            </a:r>
            <a:r>
              <a:rPr lang="en-US" sz="1200" dirty="0" err="1"/>
              <a:t>Mang</a:t>
            </a:r>
            <a:r>
              <a:rPr lang="en-US" sz="1200" dirty="0"/>
              <a:t>, </a:t>
            </a:r>
            <a:r>
              <a:rPr lang="en-US" sz="1200" dirty="0" err="1"/>
              <a:t>Nucl</a:t>
            </a:r>
            <a:r>
              <a:rPr lang="en-US" sz="1200" dirty="0"/>
              <a:t>. Phys. A 451, 7</a:t>
            </a:r>
            <a:endParaRPr lang="en-GB" sz="1200" dirty="0"/>
          </a:p>
        </p:txBody>
      </p:sp>
      <p:sp>
        <p:nvSpPr>
          <p:cNvPr id="16" name="Slide Number Placeholder 15">
            <a:extLst>
              <a:ext uri="{FF2B5EF4-FFF2-40B4-BE49-F238E27FC236}">
                <a16:creationId xmlns:a16="http://schemas.microsoft.com/office/drawing/2014/main" id="{1F01E785-E2EF-A5A1-77D3-5F6F5FDA453E}"/>
              </a:ext>
            </a:extLst>
          </p:cNvPr>
          <p:cNvSpPr>
            <a:spLocks noGrp="1"/>
          </p:cNvSpPr>
          <p:nvPr>
            <p:ph type="sldNum" sz="quarter" idx="16"/>
          </p:nvPr>
        </p:nvSpPr>
        <p:spPr/>
        <p:txBody>
          <a:bodyPr/>
          <a:lstStyle/>
          <a:p>
            <a:fld id="{583DDE54-A93F-264A-8772-B0E2E830415F}" type="slidenum">
              <a:rPr lang="en-GB" smtClean="0">
                <a:latin typeface="+mn-lt"/>
              </a:rPr>
              <a:pPr/>
              <a:t>13</a:t>
            </a:fld>
            <a:endParaRPr lang="en-GB" dirty="0">
              <a:latin typeface="+mn-lt"/>
            </a:endParaRPr>
          </a:p>
        </p:txBody>
      </p:sp>
      <p:pic>
        <p:nvPicPr>
          <p:cNvPr id="8" name="Picture 7">
            <a:extLst>
              <a:ext uri="{FF2B5EF4-FFF2-40B4-BE49-F238E27FC236}">
                <a16:creationId xmlns:a16="http://schemas.microsoft.com/office/drawing/2014/main" id="{E34DBA9D-1E1B-F310-C46C-BA2A270F9999}"/>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Lst>
          </a:blip>
          <a:stretch>
            <a:fillRect/>
          </a:stretch>
        </p:blipFill>
        <p:spPr>
          <a:xfrm>
            <a:off x="9272018" y="3193150"/>
            <a:ext cx="2591547" cy="3060883"/>
          </a:xfrm>
          <a:prstGeom prst="rect">
            <a:avLst/>
          </a:prstGeom>
        </p:spPr>
      </p:pic>
    </p:spTree>
    <p:extLst>
      <p:ext uri="{BB962C8B-B14F-4D97-AF65-F5344CB8AC3E}">
        <p14:creationId xmlns:p14="http://schemas.microsoft.com/office/powerpoint/2010/main" val="263164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7A262-E638-F0EA-098E-EFC831C915E3}"/>
              </a:ext>
            </a:extLst>
          </p:cNvPr>
          <p:cNvPicPr>
            <a:picLocks noChangeAspect="1"/>
          </p:cNvPicPr>
          <p:nvPr/>
        </p:nvPicPr>
        <p:blipFill>
          <a:blip r:embed="rId4"/>
          <a:stretch>
            <a:fillRect/>
          </a:stretch>
        </p:blipFill>
        <p:spPr>
          <a:xfrm>
            <a:off x="2" y="201817"/>
            <a:ext cx="6923807" cy="5832148"/>
          </a:xfrm>
          <a:prstGeom prst="rect">
            <a:avLst/>
          </a:prstGeom>
        </p:spPr>
      </p:pic>
      <p:pic>
        <p:nvPicPr>
          <p:cNvPr id="1026" name="Picture 2">
            <a:extLst>
              <a:ext uri="{FF2B5EF4-FFF2-40B4-BE49-F238E27FC236}">
                <a16:creationId xmlns:a16="http://schemas.microsoft.com/office/drawing/2014/main" id="{6BC496E2-8FAF-EEBD-E92A-215FF6EEE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807" y="2132570"/>
            <a:ext cx="5150940" cy="39013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A85490F-7337-A050-AE52-8FDB0FDBBDD8}"/>
              </a:ext>
            </a:extLst>
          </p:cNvPr>
          <p:cNvPicPr>
            <a:picLocks noChangeAspect="1"/>
          </p:cNvPicPr>
          <p:nvPr/>
        </p:nvPicPr>
        <p:blipFill>
          <a:blip r:embed="rId6"/>
          <a:stretch>
            <a:fillRect/>
          </a:stretch>
        </p:blipFill>
        <p:spPr>
          <a:xfrm>
            <a:off x="6923807" y="104470"/>
            <a:ext cx="5150940" cy="1982788"/>
          </a:xfrm>
          <a:prstGeom prst="rect">
            <a:avLst/>
          </a:prstGeom>
        </p:spPr>
      </p:pic>
      <p:pic>
        <p:nvPicPr>
          <p:cNvPr id="4" name="Picture 3">
            <a:extLst>
              <a:ext uri="{FF2B5EF4-FFF2-40B4-BE49-F238E27FC236}">
                <a16:creationId xmlns:a16="http://schemas.microsoft.com/office/drawing/2014/main" id="{7F64759E-6228-90A1-362D-80236C74E1C0}"/>
              </a:ext>
            </a:extLst>
          </p:cNvPr>
          <p:cNvPicPr>
            <a:picLocks noChangeAspect="1"/>
          </p:cNvPicPr>
          <p:nvPr/>
        </p:nvPicPr>
        <p:blipFill>
          <a:blip r:embed="rId7"/>
          <a:stretch>
            <a:fillRect/>
          </a:stretch>
        </p:blipFill>
        <p:spPr>
          <a:xfrm>
            <a:off x="6923807" y="3535604"/>
            <a:ext cx="5112628" cy="1515979"/>
          </a:xfrm>
          <a:prstGeom prst="rect">
            <a:avLst/>
          </a:prstGeom>
        </p:spPr>
      </p:pic>
      <p:pic>
        <p:nvPicPr>
          <p:cNvPr id="7" name="Picture 6">
            <a:extLst>
              <a:ext uri="{FF2B5EF4-FFF2-40B4-BE49-F238E27FC236}">
                <a16:creationId xmlns:a16="http://schemas.microsoft.com/office/drawing/2014/main" id="{21A3202A-8A87-AB44-BDA9-E7869DBCD11D}"/>
              </a:ext>
            </a:extLst>
          </p:cNvPr>
          <p:cNvPicPr>
            <a:picLocks noChangeAspect="1"/>
          </p:cNvPicPr>
          <p:nvPr/>
        </p:nvPicPr>
        <p:blipFill>
          <a:blip r:embed="rId8"/>
          <a:stretch>
            <a:fillRect/>
          </a:stretch>
        </p:blipFill>
        <p:spPr>
          <a:xfrm>
            <a:off x="54413" y="2202267"/>
            <a:ext cx="6680874" cy="4453916"/>
          </a:xfrm>
          <a:prstGeom prst="rect">
            <a:avLst/>
          </a:prstGeom>
        </p:spPr>
      </p:pic>
    </p:spTree>
    <p:extLst>
      <p:ext uri="{BB962C8B-B14F-4D97-AF65-F5344CB8AC3E}">
        <p14:creationId xmlns:p14="http://schemas.microsoft.com/office/powerpoint/2010/main" val="39638208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0">
            <a:extLst>
              <a:ext uri="{FF2B5EF4-FFF2-40B4-BE49-F238E27FC236}">
                <a16:creationId xmlns:a16="http://schemas.microsoft.com/office/drawing/2014/main" id="{0442F041-44DC-16B4-07A8-4FCF3444A50F}"/>
              </a:ext>
            </a:extLst>
          </p:cNvPr>
          <p:cNvSpPr txBox="1">
            <a:spLocks/>
          </p:cNvSpPr>
          <p:nvPr/>
        </p:nvSpPr>
        <p:spPr>
          <a:xfrm>
            <a:off x="788925" y="281386"/>
            <a:ext cx="12192000" cy="499676"/>
          </a:xfrm>
          <a:prstGeom prst="rect">
            <a:avLst/>
          </a:prstGeom>
        </p:spPr>
        <p:txBody>
          <a:bodyPr vert="horz" lIns="91440" tIns="45720" rIns="91440" bIns="45720" rtlCol="0" anchor="ctr">
            <a:noAutofit/>
          </a:bodyPr>
          <a:lstStyle>
            <a:defPPr>
              <a:defRPr lang="en-US"/>
            </a:defPPr>
            <a:lvl1pPr defTabSz="914398">
              <a:lnSpc>
                <a:spcPct val="100000"/>
              </a:lnSpc>
              <a:spcBef>
                <a:spcPct val="0"/>
              </a:spcBef>
              <a:buNone/>
              <a:defRPr sz="3200" b="1" cap="none" spc="0" baseline="0">
                <a:solidFill>
                  <a:schemeClr val="tx1">
                    <a:lumMod val="75000"/>
                    <a:lumOff val="25000"/>
                  </a:schemeClr>
                </a:solidFill>
              </a:defRPr>
            </a:lvl1pPr>
          </a:lstStyle>
          <a:p>
            <a:r>
              <a:rPr lang="en-US" sz="2800" dirty="0"/>
              <a:t>How do the nuclear properties change with increasing temperature?</a:t>
            </a:r>
            <a:endParaRPr lang="tr-TR" sz="2800" dirty="0"/>
          </a:p>
        </p:txBody>
      </p:sp>
      <p:sp>
        <p:nvSpPr>
          <p:cNvPr id="7" name="Oval 6">
            <a:extLst>
              <a:ext uri="{FF2B5EF4-FFF2-40B4-BE49-F238E27FC236}">
                <a16:creationId xmlns:a16="http://schemas.microsoft.com/office/drawing/2014/main" id="{9EA43AD2-06A3-811F-5714-162B45F95775}"/>
              </a:ext>
            </a:extLst>
          </p:cNvPr>
          <p:cNvSpPr>
            <a:spLocks noGrp="1" noRot="1" noMove="1" noResize="1" noEditPoints="1" noAdjustHandles="1" noChangeArrowheads="1" noChangeShapeType="1"/>
          </p:cNvSpPr>
          <p:nvPr/>
        </p:nvSpPr>
        <p:spPr>
          <a:xfrm>
            <a:off x="6703065" y="818779"/>
            <a:ext cx="387465" cy="38095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58D9B633-89F9-8063-8533-521B60245FD2}"/>
                  </a:ext>
                </a:extLst>
              </p14:cNvPr>
              <p14:cNvContentPartPr/>
              <p14:nvPr/>
            </p14:nvContentPartPr>
            <p14:xfrm>
              <a:off x="622421" y="989519"/>
              <a:ext cx="84600" cy="152280"/>
            </p14:xfrm>
          </p:contentPart>
        </mc:Choice>
        <mc:Fallback xmlns="">
          <p:pic>
            <p:nvPicPr>
              <p:cNvPr id="13" name="Ink 12">
                <a:extLst>
                  <a:ext uri="{FF2B5EF4-FFF2-40B4-BE49-F238E27FC236}">
                    <a16:creationId xmlns:a16="http://schemas.microsoft.com/office/drawing/2014/main" id="{58D9B633-89F9-8063-8533-521B60245FD2}"/>
                  </a:ext>
                </a:extLst>
              </p:cNvPr>
              <p:cNvPicPr/>
              <p:nvPr/>
            </p:nvPicPr>
            <p:blipFill>
              <a:blip r:embed="rId4"/>
              <a:stretch>
                <a:fillRect/>
              </a:stretch>
            </p:blipFill>
            <p:spPr>
              <a:xfrm>
                <a:off x="568190" y="881774"/>
                <a:ext cx="192700" cy="3674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0F02B891-F3FB-DE31-72E8-3756648A74E9}"/>
                  </a:ext>
                </a:extLst>
              </p14:cNvPr>
              <p14:cNvContentPartPr/>
              <p14:nvPr/>
            </p14:nvContentPartPr>
            <p14:xfrm>
              <a:off x="725381" y="1051799"/>
              <a:ext cx="360" cy="3960"/>
            </p14:xfrm>
          </p:contentPart>
        </mc:Choice>
        <mc:Fallback xmlns="">
          <p:pic>
            <p:nvPicPr>
              <p:cNvPr id="14" name="Ink 13">
                <a:extLst>
                  <a:ext uri="{FF2B5EF4-FFF2-40B4-BE49-F238E27FC236}">
                    <a16:creationId xmlns:a16="http://schemas.microsoft.com/office/drawing/2014/main" id="{0F02B891-F3FB-DE31-72E8-3756648A74E9}"/>
                  </a:ext>
                </a:extLst>
              </p:cNvPr>
              <p:cNvPicPr/>
              <p:nvPr/>
            </p:nvPicPr>
            <p:blipFill>
              <a:blip r:embed="rId6"/>
              <a:stretch>
                <a:fillRect/>
              </a:stretch>
            </p:blipFill>
            <p:spPr>
              <a:xfrm>
                <a:off x="671381" y="943799"/>
                <a:ext cx="10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E21E4251-D8EB-2336-EDC7-03D7BA2D8801}"/>
                  </a:ext>
                </a:extLst>
              </p14:cNvPr>
              <p14:cNvContentPartPr/>
              <p14:nvPr/>
            </p14:nvContentPartPr>
            <p14:xfrm>
              <a:off x="612341" y="1196879"/>
              <a:ext cx="360" cy="360"/>
            </p14:xfrm>
          </p:contentPart>
        </mc:Choice>
        <mc:Fallback xmlns="">
          <p:pic>
            <p:nvPicPr>
              <p:cNvPr id="15" name="Ink 14">
                <a:extLst>
                  <a:ext uri="{FF2B5EF4-FFF2-40B4-BE49-F238E27FC236}">
                    <a16:creationId xmlns:a16="http://schemas.microsoft.com/office/drawing/2014/main" id="{E21E4251-D8EB-2336-EDC7-03D7BA2D8801}"/>
                  </a:ext>
                </a:extLst>
              </p:cNvPr>
              <p:cNvPicPr/>
              <p:nvPr/>
            </p:nvPicPr>
            <p:blipFill>
              <a:blip r:embed="rId6"/>
              <a:stretch>
                <a:fillRect/>
              </a:stretch>
            </p:blipFill>
            <p:spPr>
              <a:xfrm>
                <a:off x="558341" y="108887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B534001B-0D77-6E8A-03C6-7BF0DEE496F2}"/>
                  </a:ext>
                </a:extLst>
              </p14:cNvPr>
              <p14:cNvContentPartPr/>
              <p14:nvPr/>
            </p14:nvContentPartPr>
            <p14:xfrm>
              <a:off x="678581" y="1111919"/>
              <a:ext cx="360" cy="360"/>
            </p14:xfrm>
          </p:contentPart>
        </mc:Choice>
        <mc:Fallback xmlns="">
          <p:pic>
            <p:nvPicPr>
              <p:cNvPr id="16" name="Ink 15">
                <a:extLst>
                  <a:ext uri="{FF2B5EF4-FFF2-40B4-BE49-F238E27FC236}">
                    <a16:creationId xmlns:a16="http://schemas.microsoft.com/office/drawing/2014/main" id="{B534001B-0D77-6E8A-03C6-7BF0DEE496F2}"/>
                  </a:ext>
                </a:extLst>
              </p:cNvPr>
              <p:cNvPicPr/>
              <p:nvPr/>
            </p:nvPicPr>
            <p:blipFill>
              <a:blip r:embed="rId6"/>
              <a:stretch>
                <a:fillRect/>
              </a:stretch>
            </p:blipFill>
            <p:spPr>
              <a:xfrm>
                <a:off x="624581" y="100391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BBAA3560-ECE0-858C-4B66-FB59353EC86B}"/>
                  </a:ext>
                </a:extLst>
              </p14:cNvPr>
              <p14:cNvContentPartPr/>
              <p14:nvPr/>
            </p14:nvContentPartPr>
            <p14:xfrm>
              <a:off x="706661" y="1111919"/>
              <a:ext cx="47520" cy="19080"/>
            </p14:xfrm>
          </p:contentPart>
        </mc:Choice>
        <mc:Fallback xmlns="">
          <p:pic>
            <p:nvPicPr>
              <p:cNvPr id="17" name="Ink 16">
                <a:extLst>
                  <a:ext uri="{FF2B5EF4-FFF2-40B4-BE49-F238E27FC236}">
                    <a16:creationId xmlns:a16="http://schemas.microsoft.com/office/drawing/2014/main" id="{BBAA3560-ECE0-858C-4B66-FB59353EC86B}"/>
                  </a:ext>
                </a:extLst>
              </p:cNvPr>
              <p:cNvPicPr/>
              <p:nvPr/>
            </p:nvPicPr>
            <p:blipFill>
              <a:blip r:embed="rId10"/>
              <a:stretch>
                <a:fillRect/>
              </a:stretch>
            </p:blipFill>
            <p:spPr>
              <a:xfrm>
                <a:off x="652661" y="1003919"/>
                <a:ext cx="155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C113F8A5-D472-3112-08C5-8BCE94F27222}"/>
                  </a:ext>
                </a:extLst>
              </p14:cNvPr>
              <p14:cNvContentPartPr/>
              <p14:nvPr/>
            </p14:nvContentPartPr>
            <p14:xfrm>
              <a:off x="631061" y="989519"/>
              <a:ext cx="105120" cy="141480"/>
            </p14:xfrm>
          </p:contentPart>
        </mc:Choice>
        <mc:Fallback xmlns="">
          <p:pic>
            <p:nvPicPr>
              <p:cNvPr id="18" name="Ink 17">
                <a:extLst>
                  <a:ext uri="{FF2B5EF4-FFF2-40B4-BE49-F238E27FC236}">
                    <a16:creationId xmlns:a16="http://schemas.microsoft.com/office/drawing/2014/main" id="{C113F8A5-D472-3112-08C5-8BCE94F27222}"/>
                  </a:ext>
                </a:extLst>
              </p:cNvPr>
              <p:cNvPicPr/>
              <p:nvPr/>
            </p:nvPicPr>
            <p:blipFill>
              <a:blip r:embed="rId12"/>
              <a:stretch>
                <a:fillRect/>
              </a:stretch>
            </p:blipFill>
            <p:spPr>
              <a:xfrm>
                <a:off x="577061" y="881793"/>
                <a:ext cx="212760" cy="35657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8C0F9BDB-A8C0-B58D-1602-DBF917BF252E}"/>
                  </a:ext>
                </a:extLst>
              </p14:cNvPr>
              <p14:cNvContentPartPr/>
              <p14:nvPr/>
            </p14:nvContentPartPr>
            <p14:xfrm>
              <a:off x="734741" y="1146119"/>
              <a:ext cx="4320" cy="4320"/>
            </p14:xfrm>
          </p:contentPart>
        </mc:Choice>
        <mc:Fallback xmlns="">
          <p:pic>
            <p:nvPicPr>
              <p:cNvPr id="19" name="Ink 18">
                <a:extLst>
                  <a:ext uri="{FF2B5EF4-FFF2-40B4-BE49-F238E27FC236}">
                    <a16:creationId xmlns:a16="http://schemas.microsoft.com/office/drawing/2014/main" id="{8C0F9BDB-A8C0-B58D-1602-DBF917BF252E}"/>
                  </a:ext>
                </a:extLst>
              </p:cNvPr>
              <p:cNvPicPr/>
              <p:nvPr/>
            </p:nvPicPr>
            <p:blipFill>
              <a:blip r:embed="rId14"/>
              <a:stretch>
                <a:fillRect/>
              </a:stretch>
            </p:blipFill>
            <p:spPr>
              <a:xfrm>
                <a:off x="675832" y="1038119"/>
                <a:ext cx="121745"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DD5CC564-B6FC-577F-9110-A9CFE7E92556}"/>
                  </a:ext>
                </a:extLst>
              </p14:cNvPr>
              <p14:cNvContentPartPr/>
              <p14:nvPr/>
            </p14:nvContentPartPr>
            <p14:xfrm>
              <a:off x="763181" y="1046039"/>
              <a:ext cx="56880" cy="47520"/>
            </p14:xfrm>
          </p:contentPart>
        </mc:Choice>
        <mc:Fallback xmlns="">
          <p:pic>
            <p:nvPicPr>
              <p:cNvPr id="20" name="Ink 19">
                <a:extLst>
                  <a:ext uri="{FF2B5EF4-FFF2-40B4-BE49-F238E27FC236}">
                    <a16:creationId xmlns:a16="http://schemas.microsoft.com/office/drawing/2014/main" id="{DD5CC564-B6FC-577F-9110-A9CFE7E92556}"/>
                  </a:ext>
                </a:extLst>
              </p:cNvPr>
              <p:cNvPicPr/>
              <p:nvPr/>
            </p:nvPicPr>
            <p:blipFill>
              <a:blip r:embed="rId16"/>
              <a:stretch>
                <a:fillRect/>
              </a:stretch>
            </p:blipFill>
            <p:spPr>
              <a:xfrm>
                <a:off x="709181" y="937215"/>
                <a:ext cx="164520" cy="26480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FFE725EE-63F1-768F-C888-9B5AB18AFB43}"/>
                  </a:ext>
                </a:extLst>
              </p14:cNvPr>
              <p14:cNvContentPartPr/>
              <p14:nvPr/>
            </p14:nvContentPartPr>
            <p14:xfrm>
              <a:off x="681101" y="1036319"/>
              <a:ext cx="63720" cy="22680"/>
            </p14:xfrm>
          </p:contentPart>
        </mc:Choice>
        <mc:Fallback xmlns="">
          <p:pic>
            <p:nvPicPr>
              <p:cNvPr id="21" name="Ink 20">
                <a:extLst>
                  <a:ext uri="{FF2B5EF4-FFF2-40B4-BE49-F238E27FC236}">
                    <a16:creationId xmlns:a16="http://schemas.microsoft.com/office/drawing/2014/main" id="{FFE725EE-63F1-768F-C888-9B5AB18AFB43}"/>
                  </a:ext>
                </a:extLst>
              </p:cNvPr>
              <p:cNvPicPr/>
              <p:nvPr/>
            </p:nvPicPr>
            <p:blipFill>
              <a:blip r:embed="rId18"/>
              <a:stretch>
                <a:fillRect/>
              </a:stretch>
            </p:blipFill>
            <p:spPr>
              <a:xfrm>
                <a:off x="626794" y="928319"/>
                <a:ext cx="171972"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13939080-D2C4-910D-59C1-6C8904A6BA5B}"/>
                  </a:ext>
                </a:extLst>
              </p14:cNvPr>
              <p14:cNvContentPartPr/>
              <p14:nvPr/>
            </p14:nvContentPartPr>
            <p14:xfrm>
              <a:off x="565181" y="1102919"/>
              <a:ext cx="60840" cy="9720"/>
            </p14:xfrm>
          </p:contentPart>
        </mc:Choice>
        <mc:Fallback xmlns="">
          <p:pic>
            <p:nvPicPr>
              <p:cNvPr id="22" name="Ink 21">
                <a:extLst>
                  <a:ext uri="{FF2B5EF4-FFF2-40B4-BE49-F238E27FC236}">
                    <a16:creationId xmlns:a16="http://schemas.microsoft.com/office/drawing/2014/main" id="{13939080-D2C4-910D-59C1-6C8904A6BA5B}"/>
                  </a:ext>
                </a:extLst>
              </p:cNvPr>
              <p:cNvPicPr/>
              <p:nvPr/>
            </p:nvPicPr>
            <p:blipFill>
              <a:blip r:embed="rId20"/>
              <a:stretch>
                <a:fillRect/>
              </a:stretch>
            </p:blipFill>
            <p:spPr>
              <a:xfrm>
                <a:off x="510860" y="994919"/>
                <a:ext cx="169121"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9D395303-365D-B742-A65D-0EB835C0085D}"/>
                  </a:ext>
                </a:extLst>
              </p14:cNvPr>
              <p14:cNvContentPartPr/>
              <p14:nvPr/>
            </p14:nvContentPartPr>
            <p14:xfrm>
              <a:off x="650141" y="1093199"/>
              <a:ext cx="360" cy="360"/>
            </p14:xfrm>
          </p:contentPart>
        </mc:Choice>
        <mc:Fallback xmlns="">
          <p:pic>
            <p:nvPicPr>
              <p:cNvPr id="23" name="Ink 22">
                <a:extLst>
                  <a:ext uri="{FF2B5EF4-FFF2-40B4-BE49-F238E27FC236}">
                    <a16:creationId xmlns:a16="http://schemas.microsoft.com/office/drawing/2014/main" id="{9D395303-365D-B742-A65D-0EB835C0085D}"/>
                  </a:ext>
                </a:extLst>
              </p:cNvPr>
              <p:cNvPicPr/>
              <p:nvPr/>
            </p:nvPicPr>
            <p:blipFill>
              <a:blip r:embed="rId6"/>
              <a:stretch>
                <a:fillRect/>
              </a:stretch>
            </p:blipFill>
            <p:spPr>
              <a:xfrm>
                <a:off x="596141" y="985199"/>
                <a:ext cx="108000" cy="216000"/>
              </a:xfrm>
              <a:prstGeom prst="rect">
                <a:avLst/>
              </a:prstGeom>
            </p:spPr>
          </p:pic>
        </mc:Fallback>
      </mc:AlternateContent>
      <p:pic>
        <p:nvPicPr>
          <p:cNvPr id="37" name="Picture 36">
            <a:extLst>
              <a:ext uri="{FF2B5EF4-FFF2-40B4-BE49-F238E27FC236}">
                <a16:creationId xmlns:a16="http://schemas.microsoft.com/office/drawing/2014/main" id="{242878C6-4EE4-C062-C5D7-C24C0158D212}"/>
              </a:ext>
            </a:extLst>
          </p:cNvPr>
          <p:cNvPicPr>
            <a:picLocks noChangeAspect="1"/>
          </p:cNvPicPr>
          <p:nvPr/>
        </p:nvPicPr>
        <p:blipFill rotWithShape="1">
          <a:blip r:embed="rId22"/>
          <a:srcRect l="50000" t="3904" r="1804"/>
          <a:stretch/>
        </p:blipFill>
        <p:spPr>
          <a:xfrm>
            <a:off x="6082320" y="818777"/>
            <a:ext cx="5476023" cy="5508000"/>
          </a:xfrm>
          <a:prstGeom prst="rect">
            <a:avLst/>
          </a:prstGeom>
        </p:spPr>
      </p:pic>
      <p:pic>
        <p:nvPicPr>
          <p:cNvPr id="39" name="Picture 38">
            <a:extLst>
              <a:ext uri="{FF2B5EF4-FFF2-40B4-BE49-F238E27FC236}">
                <a16:creationId xmlns:a16="http://schemas.microsoft.com/office/drawing/2014/main" id="{3AC4EFE4-7DA2-D3DD-C2B6-F4C276A26D15}"/>
              </a:ext>
            </a:extLst>
          </p:cNvPr>
          <p:cNvPicPr>
            <a:picLocks noChangeAspect="1"/>
          </p:cNvPicPr>
          <p:nvPr/>
        </p:nvPicPr>
        <p:blipFill rotWithShape="1">
          <a:blip r:embed="rId22"/>
          <a:srcRect l="-237" t="4005" r="51134"/>
          <a:stretch/>
        </p:blipFill>
        <p:spPr>
          <a:xfrm>
            <a:off x="477445" y="818778"/>
            <a:ext cx="5361259" cy="5287431"/>
          </a:xfrm>
          <a:prstGeom prst="rect">
            <a:avLst/>
          </a:prstGeom>
        </p:spPr>
      </p:pic>
      <p:sp>
        <p:nvSpPr>
          <p:cNvPr id="5" name="Slide Number Placeholder 4">
            <a:extLst>
              <a:ext uri="{FF2B5EF4-FFF2-40B4-BE49-F238E27FC236}">
                <a16:creationId xmlns:a16="http://schemas.microsoft.com/office/drawing/2014/main" id="{34DF0969-569A-1CCF-1E0D-2DED3E95867F}"/>
              </a:ext>
            </a:extLst>
          </p:cNvPr>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2" name="Picture 1" descr="A blue oval with black squares&#10;&#10;Description automatically generated">
            <a:extLst>
              <a:ext uri="{FF2B5EF4-FFF2-40B4-BE49-F238E27FC236}">
                <a16:creationId xmlns:a16="http://schemas.microsoft.com/office/drawing/2014/main" id="{AC2D3397-68DC-2944-F044-01B1EC59273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95692" y="6039226"/>
            <a:ext cx="432499" cy="690249"/>
          </a:xfrm>
          <a:prstGeom prst="rect">
            <a:avLst/>
          </a:prstGeom>
        </p:spPr>
      </p:pic>
      <p:pic>
        <p:nvPicPr>
          <p:cNvPr id="3" name="Picture 2" descr="A yellow and black circle with a dotted line&#10;&#10;Description automatically generated">
            <a:extLst>
              <a:ext uri="{FF2B5EF4-FFF2-40B4-BE49-F238E27FC236}">
                <a16:creationId xmlns:a16="http://schemas.microsoft.com/office/drawing/2014/main" id="{3EBA0895-344F-52F9-E8AD-E8ED3DB8F84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809967" y="6092871"/>
            <a:ext cx="600196" cy="600196"/>
          </a:xfrm>
          <a:prstGeom prst="rect">
            <a:avLst/>
          </a:prstGeom>
        </p:spPr>
      </p:pic>
      <p:pic>
        <p:nvPicPr>
          <p:cNvPr id="6" name="Picture 5" descr="A red oval object with black lines&#10;&#10;Description automatically generated">
            <a:extLst>
              <a:ext uri="{FF2B5EF4-FFF2-40B4-BE49-F238E27FC236}">
                <a16:creationId xmlns:a16="http://schemas.microsoft.com/office/drawing/2014/main" id="{D18639C1-7D0F-E9B4-25C0-F7288E46281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82100" y="6143917"/>
            <a:ext cx="792000" cy="480859"/>
          </a:xfrm>
          <a:prstGeom prst="rect">
            <a:avLst/>
          </a:prstGeom>
        </p:spPr>
      </p:pic>
    </p:spTree>
    <p:extLst>
      <p:ext uri="{BB962C8B-B14F-4D97-AF65-F5344CB8AC3E}">
        <p14:creationId xmlns:p14="http://schemas.microsoft.com/office/powerpoint/2010/main" val="11538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ayt Numarası Yer Tutucusu 5">
            <a:extLst>
              <a:ext uri="{FF2B5EF4-FFF2-40B4-BE49-F238E27FC236}">
                <a16:creationId xmlns:a16="http://schemas.microsoft.com/office/drawing/2014/main" id="{27C1B6B9-713C-9F3D-FB12-BA79D4C0FD22}"/>
              </a:ext>
            </a:extLst>
          </p:cNvPr>
          <p:cNvSpPr txBox="1">
            <a:spLocks/>
          </p:cNvSpPr>
          <p:nvPr/>
        </p:nvSpPr>
        <p:spPr>
          <a:xfrm>
            <a:off x="10880725" y="6459539"/>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051"/>
              <a:pPr/>
              <a:t>16</a:t>
            </a:fld>
            <a:endParaRPr lang="en-US" sz="1051"/>
          </a:p>
        </p:txBody>
      </p:sp>
      <p:sp>
        <p:nvSpPr>
          <p:cNvPr id="4" name="Unvan 10">
            <a:extLst>
              <a:ext uri="{FF2B5EF4-FFF2-40B4-BE49-F238E27FC236}">
                <a16:creationId xmlns:a16="http://schemas.microsoft.com/office/drawing/2014/main" id="{52909797-2BB7-92D2-85DA-C36C226ED02B}"/>
              </a:ext>
            </a:extLst>
          </p:cNvPr>
          <p:cNvSpPr txBox="1">
            <a:spLocks/>
          </p:cNvSpPr>
          <p:nvPr/>
        </p:nvSpPr>
        <p:spPr>
          <a:xfrm>
            <a:off x="-3669631" y="-773304"/>
            <a:ext cx="12192000" cy="499676"/>
          </a:xfrm>
          <a:prstGeom prst="rect">
            <a:avLst/>
          </a:prstGeom>
        </p:spPr>
        <p:txBody>
          <a:bodyPr vert="horz" lIns="91440" tIns="45720" rIns="91440" bIns="45720" rtlCol="0" anchor="b">
            <a:noAutofit/>
          </a:bodyPr>
          <a:lstStyle>
            <a:defPPr>
              <a:defRPr lang="en-US"/>
            </a:defPPr>
            <a:lvl1pPr algn="ctr">
              <a:lnSpc>
                <a:spcPct val="85000"/>
              </a:lnSpc>
              <a:spcBef>
                <a:spcPct val="0"/>
              </a:spcBef>
              <a:buNone/>
              <a:defRPr sz="4000" b="1" i="1" spc="-50" baseline="0">
                <a:solidFill>
                  <a:schemeClr val="tx1">
                    <a:lumMod val="75000"/>
                    <a:lumOff val="25000"/>
                  </a:schemeClr>
                </a:solidFill>
                <a:latin typeface="+mj-lt"/>
                <a:ea typeface="+mj-ea"/>
                <a:cs typeface="+mj-cs"/>
              </a:defRPr>
            </a:lvl1pPr>
          </a:lstStyle>
          <a:p>
            <a:endParaRPr lang="tr-TR" sz="2800" i="0" dirty="0">
              <a:latin typeface="Aptos Display" panose="020B00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80E15F6-D94D-B5D6-EE81-645F4FED1ADF}"/>
                  </a:ext>
                </a:extLst>
              </p14:cNvPr>
              <p14:cNvContentPartPr/>
              <p14:nvPr/>
            </p14:nvContentPartPr>
            <p14:xfrm>
              <a:off x="622421" y="989519"/>
              <a:ext cx="84600" cy="152280"/>
            </p14:xfrm>
          </p:contentPart>
        </mc:Choice>
        <mc:Fallback xmlns="">
          <p:pic>
            <p:nvPicPr>
              <p:cNvPr id="6" name="Ink 5">
                <a:extLst>
                  <a:ext uri="{FF2B5EF4-FFF2-40B4-BE49-F238E27FC236}">
                    <a16:creationId xmlns:a16="http://schemas.microsoft.com/office/drawing/2014/main" id="{080E15F6-D94D-B5D6-EE81-645F4FED1ADF}"/>
                  </a:ext>
                </a:extLst>
              </p:cNvPr>
              <p:cNvPicPr/>
              <p:nvPr/>
            </p:nvPicPr>
            <p:blipFill>
              <a:blip r:embed="rId5"/>
              <a:stretch>
                <a:fillRect/>
              </a:stretch>
            </p:blipFill>
            <p:spPr>
              <a:xfrm>
                <a:off x="568190" y="881774"/>
                <a:ext cx="192700" cy="3674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C6CCF46-1996-8470-277C-471EFAB0D9FF}"/>
                  </a:ext>
                </a:extLst>
              </p14:cNvPr>
              <p14:cNvContentPartPr/>
              <p14:nvPr/>
            </p14:nvContentPartPr>
            <p14:xfrm>
              <a:off x="725381" y="1051799"/>
              <a:ext cx="360" cy="3960"/>
            </p14:xfrm>
          </p:contentPart>
        </mc:Choice>
        <mc:Fallback xmlns="">
          <p:pic>
            <p:nvPicPr>
              <p:cNvPr id="7" name="Ink 6">
                <a:extLst>
                  <a:ext uri="{FF2B5EF4-FFF2-40B4-BE49-F238E27FC236}">
                    <a16:creationId xmlns:a16="http://schemas.microsoft.com/office/drawing/2014/main" id="{EC6CCF46-1996-8470-277C-471EFAB0D9FF}"/>
                  </a:ext>
                </a:extLst>
              </p:cNvPr>
              <p:cNvPicPr/>
              <p:nvPr/>
            </p:nvPicPr>
            <p:blipFill>
              <a:blip r:embed="rId7"/>
              <a:stretch>
                <a:fillRect/>
              </a:stretch>
            </p:blipFill>
            <p:spPr>
              <a:xfrm>
                <a:off x="671381" y="943799"/>
                <a:ext cx="10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19EB562-6EB5-4BF6-6155-679134F3E8C0}"/>
                  </a:ext>
                </a:extLst>
              </p14:cNvPr>
              <p14:cNvContentPartPr/>
              <p14:nvPr/>
            </p14:nvContentPartPr>
            <p14:xfrm>
              <a:off x="612341" y="1196879"/>
              <a:ext cx="360" cy="360"/>
            </p14:xfrm>
          </p:contentPart>
        </mc:Choice>
        <mc:Fallback xmlns="">
          <p:pic>
            <p:nvPicPr>
              <p:cNvPr id="9" name="Ink 8">
                <a:extLst>
                  <a:ext uri="{FF2B5EF4-FFF2-40B4-BE49-F238E27FC236}">
                    <a16:creationId xmlns:a16="http://schemas.microsoft.com/office/drawing/2014/main" id="{419EB562-6EB5-4BF6-6155-679134F3E8C0}"/>
                  </a:ext>
                </a:extLst>
              </p:cNvPr>
              <p:cNvPicPr/>
              <p:nvPr/>
            </p:nvPicPr>
            <p:blipFill>
              <a:blip r:embed="rId7"/>
              <a:stretch>
                <a:fillRect/>
              </a:stretch>
            </p:blipFill>
            <p:spPr>
              <a:xfrm>
                <a:off x="558341" y="108887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D52CBEC5-9200-448C-C199-0182DBBC38FF}"/>
                  </a:ext>
                </a:extLst>
              </p14:cNvPr>
              <p14:cNvContentPartPr/>
              <p14:nvPr/>
            </p14:nvContentPartPr>
            <p14:xfrm>
              <a:off x="678581" y="1111919"/>
              <a:ext cx="360" cy="360"/>
            </p14:xfrm>
          </p:contentPart>
        </mc:Choice>
        <mc:Fallback xmlns="">
          <p:pic>
            <p:nvPicPr>
              <p:cNvPr id="10" name="Ink 9">
                <a:extLst>
                  <a:ext uri="{FF2B5EF4-FFF2-40B4-BE49-F238E27FC236}">
                    <a16:creationId xmlns:a16="http://schemas.microsoft.com/office/drawing/2014/main" id="{D52CBEC5-9200-448C-C199-0182DBBC38FF}"/>
                  </a:ext>
                </a:extLst>
              </p:cNvPr>
              <p:cNvPicPr/>
              <p:nvPr/>
            </p:nvPicPr>
            <p:blipFill>
              <a:blip r:embed="rId7"/>
              <a:stretch>
                <a:fillRect/>
              </a:stretch>
            </p:blipFill>
            <p:spPr>
              <a:xfrm>
                <a:off x="624581" y="100391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E5783749-592B-B2DA-8167-1321F98F345E}"/>
                  </a:ext>
                </a:extLst>
              </p14:cNvPr>
              <p14:cNvContentPartPr/>
              <p14:nvPr/>
            </p14:nvContentPartPr>
            <p14:xfrm>
              <a:off x="706661" y="1111919"/>
              <a:ext cx="47520" cy="19080"/>
            </p14:xfrm>
          </p:contentPart>
        </mc:Choice>
        <mc:Fallback xmlns="">
          <p:pic>
            <p:nvPicPr>
              <p:cNvPr id="11" name="Ink 10">
                <a:extLst>
                  <a:ext uri="{FF2B5EF4-FFF2-40B4-BE49-F238E27FC236}">
                    <a16:creationId xmlns:a16="http://schemas.microsoft.com/office/drawing/2014/main" id="{E5783749-592B-B2DA-8167-1321F98F345E}"/>
                  </a:ext>
                </a:extLst>
              </p:cNvPr>
              <p:cNvPicPr/>
              <p:nvPr/>
            </p:nvPicPr>
            <p:blipFill>
              <a:blip r:embed="rId11"/>
              <a:stretch>
                <a:fillRect/>
              </a:stretch>
            </p:blipFill>
            <p:spPr>
              <a:xfrm>
                <a:off x="652661" y="1003919"/>
                <a:ext cx="155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3D2F24B-4172-4F6E-B750-36E3E3DEA3B2}"/>
                  </a:ext>
                </a:extLst>
              </p14:cNvPr>
              <p14:cNvContentPartPr/>
              <p14:nvPr/>
            </p14:nvContentPartPr>
            <p14:xfrm>
              <a:off x="631061" y="989519"/>
              <a:ext cx="105120" cy="141480"/>
            </p14:xfrm>
          </p:contentPart>
        </mc:Choice>
        <mc:Fallback xmlns="">
          <p:pic>
            <p:nvPicPr>
              <p:cNvPr id="12" name="Ink 11">
                <a:extLst>
                  <a:ext uri="{FF2B5EF4-FFF2-40B4-BE49-F238E27FC236}">
                    <a16:creationId xmlns:a16="http://schemas.microsoft.com/office/drawing/2014/main" id="{53D2F24B-4172-4F6E-B750-36E3E3DEA3B2}"/>
                  </a:ext>
                </a:extLst>
              </p:cNvPr>
              <p:cNvPicPr/>
              <p:nvPr/>
            </p:nvPicPr>
            <p:blipFill>
              <a:blip r:embed="rId13"/>
              <a:stretch>
                <a:fillRect/>
              </a:stretch>
            </p:blipFill>
            <p:spPr>
              <a:xfrm>
                <a:off x="577061" y="881793"/>
                <a:ext cx="212760" cy="35657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FF40577-8C23-0396-9388-68A2B88A493E}"/>
                  </a:ext>
                </a:extLst>
              </p14:cNvPr>
              <p14:cNvContentPartPr/>
              <p14:nvPr/>
            </p14:nvContentPartPr>
            <p14:xfrm>
              <a:off x="734741" y="1146119"/>
              <a:ext cx="4320" cy="4320"/>
            </p14:xfrm>
          </p:contentPart>
        </mc:Choice>
        <mc:Fallback xmlns="">
          <p:pic>
            <p:nvPicPr>
              <p:cNvPr id="13" name="Ink 12">
                <a:extLst>
                  <a:ext uri="{FF2B5EF4-FFF2-40B4-BE49-F238E27FC236}">
                    <a16:creationId xmlns:a16="http://schemas.microsoft.com/office/drawing/2014/main" id="{3FF40577-8C23-0396-9388-68A2B88A493E}"/>
                  </a:ext>
                </a:extLst>
              </p:cNvPr>
              <p:cNvPicPr/>
              <p:nvPr/>
            </p:nvPicPr>
            <p:blipFill>
              <a:blip r:embed="rId15"/>
              <a:stretch>
                <a:fillRect/>
              </a:stretch>
            </p:blipFill>
            <p:spPr>
              <a:xfrm>
                <a:off x="675832" y="1038119"/>
                <a:ext cx="121745"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FC49FBEE-211B-0B56-9BBC-5B82640187C2}"/>
                  </a:ext>
                </a:extLst>
              </p14:cNvPr>
              <p14:cNvContentPartPr/>
              <p14:nvPr/>
            </p14:nvContentPartPr>
            <p14:xfrm>
              <a:off x="763181" y="1046039"/>
              <a:ext cx="56880" cy="47520"/>
            </p14:xfrm>
          </p:contentPart>
        </mc:Choice>
        <mc:Fallback xmlns="">
          <p:pic>
            <p:nvPicPr>
              <p:cNvPr id="14" name="Ink 13">
                <a:extLst>
                  <a:ext uri="{FF2B5EF4-FFF2-40B4-BE49-F238E27FC236}">
                    <a16:creationId xmlns:a16="http://schemas.microsoft.com/office/drawing/2014/main" id="{FC49FBEE-211B-0B56-9BBC-5B82640187C2}"/>
                  </a:ext>
                </a:extLst>
              </p:cNvPr>
              <p:cNvPicPr/>
              <p:nvPr/>
            </p:nvPicPr>
            <p:blipFill>
              <a:blip r:embed="rId17"/>
              <a:stretch>
                <a:fillRect/>
              </a:stretch>
            </p:blipFill>
            <p:spPr>
              <a:xfrm>
                <a:off x="709181" y="937215"/>
                <a:ext cx="164520" cy="26480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59217236-B0EE-84D8-A5F2-FDF93C10202E}"/>
                  </a:ext>
                </a:extLst>
              </p14:cNvPr>
              <p14:cNvContentPartPr/>
              <p14:nvPr/>
            </p14:nvContentPartPr>
            <p14:xfrm>
              <a:off x="681101" y="1036319"/>
              <a:ext cx="63720" cy="22680"/>
            </p14:xfrm>
          </p:contentPart>
        </mc:Choice>
        <mc:Fallback xmlns="">
          <p:pic>
            <p:nvPicPr>
              <p:cNvPr id="15" name="Ink 14">
                <a:extLst>
                  <a:ext uri="{FF2B5EF4-FFF2-40B4-BE49-F238E27FC236}">
                    <a16:creationId xmlns:a16="http://schemas.microsoft.com/office/drawing/2014/main" id="{59217236-B0EE-84D8-A5F2-FDF93C10202E}"/>
                  </a:ext>
                </a:extLst>
              </p:cNvPr>
              <p:cNvPicPr/>
              <p:nvPr/>
            </p:nvPicPr>
            <p:blipFill>
              <a:blip r:embed="rId19"/>
              <a:stretch>
                <a:fillRect/>
              </a:stretch>
            </p:blipFill>
            <p:spPr>
              <a:xfrm>
                <a:off x="626794" y="928319"/>
                <a:ext cx="171972"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48F4E77-169F-7422-0BE8-CECD2F7CA1C7}"/>
                  </a:ext>
                </a:extLst>
              </p14:cNvPr>
              <p14:cNvContentPartPr/>
              <p14:nvPr/>
            </p14:nvContentPartPr>
            <p14:xfrm>
              <a:off x="565181" y="1102919"/>
              <a:ext cx="60840" cy="9720"/>
            </p14:xfrm>
          </p:contentPart>
        </mc:Choice>
        <mc:Fallback xmlns="">
          <p:pic>
            <p:nvPicPr>
              <p:cNvPr id="16" name="Ink 15">
                <a:extLst>
                  <a:ext uri="{FF2B5EF4-FFF2-40B4-BE49-F238E27FC236}">
                    <a16:creationId xmlns:a16="http://schemas.microsoft.com/office/drawing/2014/main" id="{648F4E77-169F-7422-0BE8-CECD2F7CA1C7}"/>
                  </a:ext>
                </a:extLst>
              </p:cNvPr>
              <p:cNvPicPr/>
              <p:nvPr/>
            </p:nvPicPr>
            <p:blipFill>
              <a:blip r:embed="rId21"/>
              <a:stretch>
                <a:fillRect/>
              </a:stretch>
            </p:blipFill>
            <p:spPr>
              <a:xfrm>
                <a:off x="510860" y="994919"/>
                <a:ext cx="169121"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BF40FE09-2BF1-B867-602A-021B0F266588}"/>
                  </a:ext>
                </a:extLst>
              </p14:cNvPr>
              <p14:cNvContentPartPr/>
              <p14:nvPr/>
            </p14:nvContentPartPr>
            <p14:xfrm>
              <a:off x="650141" y="1093199"/>
              <a:ext cx="360" cy="360"/>
            </p14:xfrm>
          </p:contentPart>
        </mc:Choice>
        <mc:Fallback xmlns="">
          <p:pic>
            <p:nvPicPr>
              <p:cNvPr id="18" name="Ink 17">
                <a:extLst>
                  <a:ext uri="{FF2B5EF4-FFF2-40B4-BE49-F238E27FC236}">
                    <a16:creationId xmlns:a16="http://schemas.microsoft.com/office/drawing/2014/main" id="{BF40FE09-2BF1-B867-602A-021B0F266588}"/>
                  </a:ext>
                </a:extLst>
              </p:cNvPr>
              <p:cNvPicPr/>
              <p:nvPr/>
            </p:nvPicPr>
            <p:blipFill>
              <a:blip r:embed="rId7"/>
              <a:stretch>
                <a:fillRect/>
              </a:stretch>
            </p:blipFill>
            <p:spPr>
              <a:xfrm>
                <a:off x="596141" y="985199"/>
                <a:ext cx="108000" cy="216000"/>
              </a:xfrm>
              <a:prstGeom prst="rect">
                <a:avLst/>
              </a:prstGeom>
            </p:spPr>
          </p:pic>
        </mc:Fallback>
      </mc:AlternateContent>
      <p:sp>
        <p:nvSpPr>
          <p:cNvPr id="19" name="TextBox 18">
            <a:extLst>
              <a:ext uri="{FF2B5EF4-FFF2-40B4-BE49-F238E27FC236}">
                <a16:creationId xmlns:a16="http://schemas.microsoft.com/office/drawing/2014/main" id="{F63AAF46-0807-5AE0-92A2-5FBA6CE495C6}"/>
              </a:ext>
            </a:extLst>
          </p:cNvPr>
          <p:cNvSpPr txBox="1"/>
          <p:nvPr/>
        </p:nvSpPr>
        <p:spPr>
          <a:xfrm>
            <a:off x="1252848" y="6015692"/>
            <a:ext cx="8616885" cy="523220"/>
          </a:xfrm>
          <a:prstGeom prst="rect">
            <a:avLst/>
          </a:prstGeom>
          <a:noFill/>
          <a:ln>
            <a:solidFill>
              <a:srgbClr val="FF0000"/>
            </a:solidFill>
          </a:ln>
        </p:spPr>
        <p:txBody>
          <a:bodyPr wrap="square">
            <a:spAutoFit/>
          </a:bodyPr>
          <a:lstStyle/>
          <a:p>
            <a:pPr algn="ctr"/>
            <a:r>
              <a:rPr lang="en-GB" sz="1400" b="1" dirty="0">
                <a:solidFill>
                  <a:srgbClr val="222222"/>
                </a:solidFill>
                <a:latin typeface="Harding"/>
              </a:rPr>
              <a:t>Expanding the limits of nuclear stability at finite temperature</a:t>
            </a:r>
          </a:p>
          <a:p>
            <a:pPr algn="ctr"/>
            <a:r>
              <a:rPr lang="en-GB" sz="1400" dirty="0">
                <a:solidFill>
                  <a:srgbClr val="006699"/>
                </a:solidFill>
                <a:latin typeface="-apple-system"/>
                <a:hlinkClick r:id="rId23"/>
              </a:rPr>
              <a:t>Ante </a:t>
            </a:r>
            <a:r>
              <a:rPr lang="en-GB" sz="1400" dirty="0" err="1">
                <a:solidFill>
                  <a:srgbClr val="006699"/>
                </a:solidFill>
                <a:latin typeface="-apple-system"/>
                <a:hlinkClick r:id="rId23"/>
              </a:rPr>
              <a:t>Ravlić</a:t>
            </a:r>
            <a:r>
              <a:rPr lang="en-GB" sz="1400" dirty="0">
                <a:solidFill>
                  <a:srgbClr val="222222"/>
                </a:solidFill>
                <a:latin typeface="-apple-system"/>
              </a:rPr>
              <a:t>, </a:t>
            </a:r>
            <a:r>
              <a:rPr lang="en-GB" sz="1400" dirty="0">
                <a:solidFill>
                  <a:srgbClr val="006699"/>
                </a:solidFill>
                <a:latin typeface="-apple-system"/>
                <a:hlinkClick r:id="rId24"/>
              </a:rPr>
              <a:t>Esra Yüksel</a:t>
            </a:r>
            <a:r>
              <a:rPr lang="en-GB" sz="1400" dirty="0">
                <a:solidFill>
                  <a:srgbClr val="222222"/>
                </a:solidFill>
                <a:latin typeface="-apple-system"/>
              </a:rPr>
              <a:t>, </a:t>
            </a:r>
            <a:r>
              <a:rPr lang="en-GB" sz="1400" dirty="0">
                <a:solidFill>
                  <a:srgbClr val="006699"/>
                </a:solidFill>
                <a:latin typeface="-apple-system"/>
                <a:hlinkClick r:id="rId25"/>
              </a:rPr>
              <a:t>Tamara </a:t>
            </a:r>
            <a:r>
              <a:rPr lang="en-GB" sz="1400" dirty="0" err="1">
                <a:solidFill>
                  <a:srgbClr val="006699"/>
                </a:solidFill>
                <a:latin typeface="-apple-system"/>
                <a:hlinkClick r:id="rId25"/>
              </a:rPr>
              <a:t>Nikšić</a:t>
            </a:r>
            <a:r>
              <a:rPr lang="en-GB" sz="1400" dirty="0">
                <a:solidFill>
                  <a:srgbClr val="222222"/>
                </a:solidFill>
                <a:latin typeface="-apple-system"/>
              </a:rPr>
              <a:t> &amp; </a:t>
            </a:r>
            <a:r>
              <a:rPr lang="en-GB" sz="1400" dirty="0">
                <a:solidFill>
                  <a:srgbClr val="006699"/>
                </a:solidFill>
                <a:latin typeface="-apple-system"/>
                <a:hlinkClick r:id="rId26"/>
              </a:rPr>
              <a:t>Nils </a:t>
            </a:r>
            <a:r>
              <a:rPr lang="en-GB" sz="1400" dirty="0" err="1">
                <a:solidFill>
                  <a:srgbClr val="006699"/>
                </a:solidFill>
                <a:latin typeface="-apple-system"/>
                <a:hlinkClick r:id="rId26"/>
              </a:rPr>
              <a:t>Paar</a:t>
            </a:r>
            <a:r>
              <a:rPr lang="en-GB" sz="1400" dirty="0">
                <a:solidFill>
                  <a:srgbClr val="222222"/>
                </a:solidFill>
                <a:latin typeface="-apple-system"/>
              </a:rPr>
              <a:t> , </a:t>
            </a:r>
            <a:r>
              <a:rPr lang="en-GB" sz="1400" i="1" dirty="0">
                <a:solidFill>
                  <a:srgbClr val="006699"/>
                </a:solidFill>
                <a:latin typeface="-apple-system"/>
                <a:hlinkClick r:id="rId27"/>
              </a:rPr>
              <a:t>Nature Communications</a:t>
            </a:r>
            <a:r>
              <a:rPr lang="en-GB" sz="1400" dirty="0">
                <a:solidFill>
                  <a:srgbClr val="222222"/>
                </a:solidFill>
                <a:latin typeface="-apple-system"/>
              </a:rPr>
              <a:t> </a:t>
            </a:r>
            <a:r>
              <a:rPr lang="en-GB" sz="1400" b="1" dirty="0">
                <a:solidFill>
                  <a:srgbClr val="222222"/>
                </a:solidFill>
                <a:latin typeface="-apple-system"/>
              </a:rPr>
              <a:t>volume 14</a:t>
            </a:r>
            <a:r>
              <a:rPr lang="en-GB" sz="1400" dirty="0">
                <a:solidFill>
                  <a:srgbClr val="222222"/>
                </a:solidFill>
                <a:latin typeface="-apple-system"/>
              </a:rPr>
              <a:t>, Article number: 4834 (2023)</a:t>
            </a:r>
          </a:p>
        </p:txBody>
      </p:sp>
      <p:pic>
        <p:nvPicPr>
          <p:cNvPr id="20" name="Picture 19" descr="A graph showing a number of particles&#10;&#10;Description automatically generated">
            <a:extLst>
              <a:ext uri="{FF2B5EF4-FFF2-40B4-BE49-F238E27FC236}">
                <a16:creationId xmlns:a16="http://schemas.microsoft.com/office/drawing/2014/main" id="{07547DEB-5D94-CA5E-4C4B-6D93EB41A7FF}"/>
              </a:ext>
            </a:extLst>
          </p:cNvPr>
          <p:cNvPicPr>
            <a:picLocks noChangeAspect="1"/>
          </p:cNvPicPr>
          <p:nvPr/>
        </p:nvPicPr>
        <p:blipFill rotWithShape="1">
          <a:blip r:embed="rId28" cstate="email">
            <a:extLst>
              <a:ext uri="{28A0092B-C50C-407E-A947-70E740481C1C}">
                <a14:useLocalDpi xmlns:a14="http://schemas.microsoft.com/office/drawing/2010/main" val="0"/>
              </a:ext>
            </a:extLst>
          </a:blip>
          <a:srcRect l="4571" t="7373" r="10719"/>
          <a:stretch/>
        </p:blipFill>
        <p:spPr>
          <a:xfrm>
            <a:off x="1140381" y="1093197"/>
            <a:ext cx="8841819" cy="4834051"/>
          </a:xfrm>
          <a:prstGeom prst="rect">
            <a:avLst/>
          </a:prstGeom>
        </p:spPr>
      </p:pic>
      <p:pic>
        <p:nvPicPr>
          <p:cNvPr id="21" name="Picture 20" descr="A blue oval with black squares&#10;&#10;Description automatically generated">
            <a:extLst>
              <a:ext uri="{FF2B5EF4-FFF2-40B4-BE49-F238E27FC236}">
                <a16:creationId xmlns:a16="http://schemas.microsoft.com/office/drawing/2014/main" id="{F46E5C40-0CF5-FB08-20DE-89FE2C1F5F5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347798" y="1471993"/>
            <a:ext cx="626203" cy="999395"/>
          </a:xfrm>
          <a:prstGeom prst="rect">
            <a:avLst/>
          </a:prstGeom>
        </p:spPr>
      </p:pic>
      <p:pic>
        <p:nvPicPr>
          <p:cNvPr id="23" name="Picture 22" descr="A yellow and black circle with a dotted line&#10;&#10;Description automatically generated">
            <a:extLst>
              <a:ext uri="{FF2B5EF4-FFF2-40B4-BE49-F238E27FC236}">
                <a16:creationId xmlns:a16="http://schemas.microsoft.com/office/drawing/2014/main" id="{0A1B9220-6072-60C1-B24E-EDBF0790C92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312655" y="2867945"/>
            <a:ext cx="740100" cy="740100"/>
          </a:xfrm>
          <a:prstGeom prst="rect">
            <a:avLst/>
          </a:prstGeom>
        </p:spPr>
      </p:pic>
      <p:pic>
        <p:nvPicPr>
          <p:cNvPr id="24" name="Picture 23" descr="A red oval object with black lines&#10;&#10;Description automatically generated">
            <a:extLst>
              <a:ext uri="{FF2B5EF4-FFF2-40B4-BE49-F238E27FC236}">
                <a16:creationId xmlns:a16="http://schemas.microsoft.com/office/drawing/2014/main" id="{469E6AE7-3558-F2C8-32A8-2DD942FCD9BC}"/>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165236" y="4046193"/>
            <a:ext cx="1034941" cy="628357"/>
          </a:xfrm>
          <a:prstGeom prst="rect">
            <a:avLst/>
          </a:prstGeom>
        </p:spPr>
      </p:pic>
      <p:sp>
        <p:nvSpPr>
          <p:cNvPr id="25" name="TextBox 3">
            <a:extLst>
              <a:ext uri="{FF2B5EF4-FFF2-40B4-BE49-F238E27FC236}">
                <a16:creationId xmlns:a16="http://schemas.microsoft.com/office/drawing/2014/main" id="{FC65992C-C7BD-57FF-AA1E-DF44BFB52783}"/>
              </a:ext>
            </a:extLst>
          </p:cNvPr>
          <p:cNvSpPr txBox="1"/>
          <p:nvPr/>
        </p:nvSpPr>
        <p:spPr>
          <a:xfrm>
            <a:off x="10292052" y="4774623"/>
            <a:ext cx="781304" cy="307777"/>
          </a:xfrm>
          <a:prstGeom prst="rect">
            <a:avLst/>
          </a:prstGeom>
          <a:noFill/>
        </p:spPr>
        <p:txBody>
          <a:bodyPr wrap="none" rtlCol="0">
            <a:spAutoFit/>
          </a:bodyPr>
          <a:lstStyle>
            <a:defPPr>
              <a:defRPr lang="de-DE"/>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HR" sz="1400" dirty="0">
                <a:latin typeface="Aptos Display" panose="020B0004020202020204" pitchFamily="34" charset="0"/>
              </a:rPr>
              <a:t>OBLATE</a:t>
            </a:r>
          </a:p>
        </p:txBody>
      </p:sp>
      <p:sp>
        <p:nvSpPr>
          <p:cNvPr id="26" name="TextBox 13">
            <a:extLst>
              <a:ext uri="{FF2B5EF4-FFF2-40B4-BE49-F238E27FC236}">
                <a16:creationId xmlns:a16="http://schemas.microsoft.com/office/drawing/2014/main" id="{8955CFF6-AF57-B14D-FC07-32B8D7B4DEB8}"/>
              </a:ext>
            </a:extLst>
          </p:cNvPr>
          <p:cNvSpPr txBox="1"/>
          <p:nvPr/>
        </p:nvSpPr>
        <p:spPr>
          <a:xfrm>
            <a:off x="10161902" y="3659640"/>
            <a:ext cx="1275683" cy="307777"/>
          </a:xfrm>
          <a:prstGeom prst="rect">
            <a:avLst/>
          </a:prstGeom>
          <a:noFill/>
        </p:spPr>
        <p:txBody>
          <a:bodyPr wrap="square">
            <a:spAutoFit/>
          </a:bodyPr>
          <a:lstStyle>
            <a:defPPr>
              <a:defRPr lang="en-US"/>
            </a:defPPr>
            <a:lvl1pPr fontAlgn="base">
              <a:spcBef>
                <a:spcPct val="0"/>
              </a:spcBef>
              <a:spcAft>
                <a:spcPct val="0"/>
              </a:spcAft>
              <a:defRPr sz="1400">
                <a:latin typeface="Aptos Display" panose="020B0004020202020204" pitchFamily="34" charset="0"/>
                <a:ea typeface="ＭＳ Ｐゴシック" charset="0"/>
                <a:cs typeface="ＭＳ Ｐゴシック" charset="0"/>
              </a:defRPr>
            </a:lvl1pPr>
            <a:lvl2pPr fontAlgn="base">
              <a:spcBef>
                <a:spcPct val="0"/>
              </a:spcBef>
              <a:spcAft>
                <a:spcPct val="0"/>
              </a:spcAft>
              <a:defRPr sz="2000">
                <a:latin typeface="Arial" charset="0"/>
                <a:ea typeface="ＭＳ Ｐゴシック" charset="0"/>
                <a:cs typeface="ＭＳ Ｐゴシック" charset="0"/>
              </a:defRPr>
            </a:lvl2pPr>
            <a:lvl3pPr fontAlgn="base">
              <a:spcBef>
                <a:spcPct val="0"/>
              </a:spcBef>
              <a:spcAft>
                <a:spcPct val="0"/>
              </a:spcAft>
              <a:defRPr sz="2000">
                <a:latin typeface="Arial" charset="0"/>
                <a:ea typeface="ＭＳ Ｐゴシック" charset="0"/>
                <a:cs typeface="ＭＳ Ｐゴシック" charset="0"/>
              </a:defRPr>
            </a:lvl3pPr>
            <a:lvl4pPr fontAlgn="base">
              <a:spcBef>
                <a:spcPct val="0"/>
              </a:spcBef>
              <a:spcAft>
                <a:spcPct val="0"/>
              </a:spcAft>
              <a:defRPr sz="2000">
                <a:latin typeface="Arial" charset="0"/>
                <a:ea typeface="ＭＳ Ｐゴシック" charset="0"/>
                <a:cs typeface="ＭＳ Ｐゴシック" charset="0"/>
              </a:defRPr>
            </a:lvl4pPr>
            <a:lvl5pPr fontAlgn="base">
              <a:spcBef>
                <a:spcPct val="0"/>
              </a:spcBef>
              <a:spcAft>
                <a:spcPct val="0"/>
              </a:spcAft>
              <a:defRPr sz="2000">
                <a:latin typeface="Arial" charset="0"/>
                <a:ea typeface="ＭＳ Ｐゴシック" charset="0"/>
                <a:cs typeface="ＭＳ Ｐゴシック" charset="0"/>
              </a:defRPr>
            </a:lvl5pPr>
            <a:lvl6pPr defTabSz="457200">
              <a:defRPr sz="2000">
                <a:latin typeface="Arial" charset="0"/>
                <a:ea typeface="ＭＳ Ｐゴシック" charset="0"/>
                <a:cs typeface="ＭＳ Ｐゴシック" charset="0"/>
              </a:defRPr>
            </a:lvl6pPr>
            <a:lvl7pPr defTabSz="457200">
              <a:defRPr sz="2000">
                <a:latin typeface="Arial" charset="0"/>
                <a:ea typeface="ＭＳ Ｐゴシック" charset="0"/>
                <a:cs typeface="ＭＳ Ｐゴシック" charset="0"/>
              </a:defRPr>
            </a:lvl7pPr>
            <a:lvl8pPr defTabSz="457200">
              <a:defRPr sz="2000">
                <a:latin typeface="Arial" charset="0"/>
                <a:ea typeface="ＭＳ Ｐゴシック" charset="0"/>
                <a:cs typeface="ＭＳ Ｐゴシック" charset="0"/>
              </a:defRPr>
            </a:lvl8pPr>
            <a:lvl9pPr defTabSz="457200">
              <a:defRPr sz="2000">
                <a:latin typeface="Arial" charset="0"/>
                <a:ea typeface="ＭＳ Ｐゴシック" charset="0"/>
                <a:cs typeface="ＭＳ Ｐゴシック" charset="0"/>
              </a:defRPr>
            </a:lvl9pPr>
          </a:lstStyle>
          <a:p>
            <a:r>
              <a:rPr lang="en-HR" dirty="0"/>
              <a:t>SPHERICAL</a:t>
            </a:r>
          </a:p>
        </p:txBody>
      </p:sp>
      <p:sp>
        <p:nvSpPr>
          <p:cNvPr id="27" name="TextBox 17">
            <a:extLst>
              <a:ext uri="{FF2B5EF4-FFF2-40B4-BE49-F238E27FC236}">
                <a16:creationId xmlns:a16="http://schemas.microsoft.com/office/drawing/2014/main" id="{66D8D72B-09CC-53C7-6DAB-9B4ACDEE2F7A}"/>
              </a:ext>
            </a:extLst>
          </p:cNvPr>
          <p:cNvSpPr txBox="1"/>
          <p:nvPr/>
        </p:nvSpPr>
        <p:spPr>
          <a:xfrm>
            <a:off x="10256888" y="2527294"/>
            <a:ext cx="1160632" cy="307777"/>
          </a:xfrm>
          <a:prstGeom prst="rect">
            <a:avLst/>
          </a:prstGeom>
          <a:noFill/>
        </p:spPr>
        <p:txBody>
          <a:bodyPr wrap="square">
            <a:spAutoFit/>
          </a:bodyPr>
          <a:lstStyle>
            <a:defPPr>
              <a:defRPr lang="de-DE"/>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HR" sz="1400" dirty="0">
                <a:latin typeface="Aptos Display" panose="020B0004020202020204" pitchFamily="34" charset="0"/>
              </a:rPr>
              <a:t>PROLATE</a:t>
            </a:r>
          </a:p>
        </p:txBody>
      </p:sp>
      <p:sp>
        <p:nvSpPr>
          <p:cNvPr id="5" name="Unvan 10">
            <a:extLst>
              <a:ext uri="{FF2B5EF4-FFF2-40B4-BE49-F238E27FC236}">
                <a16:creationId xmlns:a16="http://schemas.microsoft.com/office/drawing/2014/main" id="{7E0BE4CD-C5DA-D773-FCFB-EF922CB34935}"/>
              </a:ext>
            </a:extLst>
          </p:cNvPr>
          <p:cNvSpPr txBox="1">
            <a:spLocks noGrp="1"/>
          </p:cNvSpPr>
          <p:nvPr>
            <p:ph type="ctrTitle"/>
          </p:nvPr>
        </p:nvSpPr>
        <p:spPr>
          <a:xfrm>
            <a:off x="838422" y="552057"/>
            <a:ext cx="9290325" cy="550863"/>
          </a:xfrm>
          <a:prstGeom prst="rect">
            <a:avLst/>
          </a:prstGeom>
        </p:spPr>
        <p:txBody>
          <a:bodyPr vert="horz" lIns="91440" tIns="45720" rIns="91440" bIns="45720" rtlCol="0" anchor="ctr">
            <a:noAutofit/>
          </a:bodyPr>
          <a:lstStyle>
            <a:defPPr>
              <a:defRPr lang="en-US"/>
            </a:defPPr>
            <a:lvl1pPr algn="ctr">
              <a:lnSpc>
                <a:spcPct val="85000"/>
              </a:lnSpc>
              <a:spcBef>
                <a:spcPct val="0"/>
              </a:spcBef>
              <a:buNone/>
              <a:defRPr sz="4000" b="1" i="1" spc="-50" baseline="0">
                <a:solidFill>
                  <a:schemeClr val="tx1">
                    <a:lumMod val="75000"/>
                    <a:lumOff val="25000"/>
                  </a:schemeClr>
                </a:solidFill>
                <a:latin typeface="+mj-lt"/>
                <a:ea typeface="+mj-ea"/>
                <a:cs typeface="+mj-cs"/>
              </a:defRPr>
            </a:lvl1pPr>
          </a:lstStyle>
          <a:p>
            <a:r>
              <a:rPr lang="en-US" sz="2800" i="0" cap="none" spc="0" dirty="0">
                <a:latin typeface="+mn-lt"/>
                <a:ea typeface="+mn-ea"/>
                <a:cs typeface="+mn-cs"/>
              </a:rPr>
              <a:t>How do the nuclear properties change with increasing temperature?</a:t>
            </a:r>
            <a:endParaRPr lang="tr-TR" sz="2800" i="0" cap="none" spc="0" dirty="0">
              <a:latin typeface="+mn-lt"/>
              <a:ea typeface="+mn-ea"/>
              <a:cs typeface="+mn-cs"/>
            </a:endParaRPr>
          </a:p>
        </p:txBody>
      </p:sp>
      <p:sp>
        <p:nvSpPr>
          <p:cNvPr id="28" name="Slide Number Placeholder 27">
            <a:extLst>
              <a:ext uri="{FF2B5EF4-FFF2-40B4-BE49-F238E27FC236}">
                <a16:creationId xmlns:a16="http://schemas.microsoft.com/office/drawing/2014/main" id="{89D20781-3EA7-A973-FEFD-91B54850AC24}"/>
              </a:ext>
            </a:extLst>
          </p:cNvPr>
          <p:cNvSpPr>
            <a:spLocks noGrp="1"/>
          </p:cNvSpPr>
          <p:nvPr>
            <p:ph type="sldNum" sz="quarter" idx="16"/>
          </p:nvPr>
        </p:nvSpPr>
        <p:spPr/>
        <p:txBody>
          <a:bodyPr/>
          <a:lstStyle/>
          <a:p>
            <a:fld id="{583DDE54-A93F-264A-8772-B0E2E830415F}" type="slidenum">
              <a:rPr lang="en-GB" smtClean="0"/>
              <a:pPr/>
              <a:t>16</a:t>
            </a:fld>
            <a:endParaRPr lang="en-GB" dirty="0"/>
          </a:p>
        </p:txBody>
      </p:sp>
      <p:pic>
        <p:nvPicPr>
          <p:cNvPr id="2" name="Picture 1" descr="A blue oval with black squares&#10;&#10;Description automatically generated">
            <a:extLst>
              <a:ext uri="{FF2B5EF4-FFF2-40B4-BE49-F238E27FC236}">
                <a16:creationId xmlns:a16="http://schemas.microsoft.com/office/drawing/2014/main" id="{E1BD9CD4-BE3C-CDAF-4995-4321E00A1F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466456" y="1618022"/>
            <a:ext cx="432499" cy="690249"/>
          </a:xfrm>
          <a:prstGeom prst="rect">
            <a:avLst/>
          </a:prstGeom>
        </p:spPr>
      </p:pic>
      <p:pic>
        <p:nvPicPr>
          <p:cNvPr id="3" name="Picture 2" descr="A yellow and black circle with a dotted line&#10;&#10;Description automatically generated">
            <a:extLst>
              <a:ext uri="{FF2B5EF4-FFF2-40B4-BE49-F238E27FC236}">
                <a16:creationId xmlns:a16="http://schemas.microsoft.com/office/drawing/2014/main" id="{4F406451-03FE-AF00-A7CB-3F36254ED47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373805" y="3065659"/>
            <a:ext cx="600196" cy="600196"/>
          </a:xfrm>
          <a:prstGeom prst="rect">
            <a:avLst/>
          </a:prstGeom>
        </p:spPr>
      </p:pic>
      <p:pic>
        <p:nvPicPr>
          <p:cNvPr id="8" name="Picture 7" descr="A red oval object with black lines&#10;&#10;Description automatically generated">
            <a:extLst>
              <a:ext uri="{FF2B5EF4-FFF2-40B4-BE49-F238E27FC236}">
                <a16:creationId xmlns:a16="http://schemas.microsoft.com/office/drawing/2014/main" id="{7249B47B-0021-CE62-0030-8F255DF98C5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292052" y="4289802"/>
            <a:ext cx="792000" cy="480859"/>
          </a:xfrm>
          <a:prstGeom prst="rect">
            <a:avLst/>
          </a:prstGeom>
        </p:spPr>
      </p:pic>
      <p:pic>
        <p:nvPicPr>
          <p:cNvPr id="22" name="Picture 21" descr="A yellow and black circle with a dotted line&#10;&#10;Description automatically generated">
            <a:extLst>
              <a:ext uri="{FF2B5EF4-FFF2-40B4-BE49-F238E27FC236}">
                <a16:creationId xmlns:a16="http://schemas.microsoft.com/office/drawing/2014/main" id="{7B8A4E2D-0B7D-7D93-F4CF-4A879EBF595A}"/>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451423" y="2945943"/>
            <a:ext cx="600196" cy="600196"/>
          </a:xfrm>
          <a:prstGeom prst="rect">
            <a:avLst/>
          </a:prstGeom>
        </p:spPr>
      </p:pic>
      <p:pic>
        <p:nvPicPr>
          <p:cNvPr id="30" name="Picture 29" descr="A red oval object with black lines&#10;&#10;Description automatically generated">
            <a:extLst>
              <a:ext uri="{FF2B5EF4-FFF2-40B4-BE49-F238E27FC236}">
                <a16:creationId xmlns:a16="http://schemas.microsoft.com/office/drawing/2014/main" id="{D4558AE3-AC7C-4FCA-94CD-CB5756D2F7D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327479" y="4160460"/>
            <a:ext cx="792000" cy="480859"/>
          </a:xfrm>
          <a:prstGeom prst="rect">
            <a:avLst/>
          </a:prstGeom>
        </p:spPr>
      </p:pic>
    </p:spTree>
    <p:extLst>
      <p:ext uri="{BB962C8B-B14F-4D97-AF65-F5344CB8AC3E}">
        <p14:creationId xmlns:p14="http://schemas.microsoft.com/office/powerpoint/2010/main" val="18633713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5">
            <a:extLst>
              <a:ext uri="{FF2B5EF4-FFF2-40B4-BE49-F238E27FC236}">
                <a16:creationId xmlns:a16="http://schemas.microsoft.com/office/drawing/2014/main" id="{27C1B6B9-713C-9F3D-FB12-BA79D4C0FD22}"/>
              </a:ext>
            </a:extLst>
          </p:cNvPr>
          <p:cNvSpPr txBox="1">
            <a:spLocks/>
          </p:cNvSpPr>
          <p:nvPr/>
        </p:nvSpPr>
        <p:spPr>
          <a:xfrm>
            <a:off x="10880725" y="6459539"/>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051"/>
              <a:pPr/>
              <a:t>17</a:t>
            </a:fld>
            <a:endParaRPr lang="en-US" sz="1051"/>
          </a:p>
        </p:txBody>
      </p:sp>
      <p:sp>
        <p:nvSpPr>
          <p:cNvPr id="22" name="Title 21">
            <a:extLst>
              <a:ext uri="{FF2B5EF4-FFF2-40B4-BE49-F238E27FC236}">
                <a16:creationId xmlns:a16="http://schemas.microsoft.com/office/drawing/2014/main" id="{3F96C77C-1066-9AD5-02AC-3D36C522D557}"/>
              </a:ext>
            </a:extLst>
          </p:cNvPr>
          <p:cNvSpPr>
            <a:spLocks noGrp="1"/>
          </p:cNvSpPr>
          <p:nvPr>
            <p:ph type="ctrTitle"/>
          </p:nvPr>
        </p:nvSpPr>
        <p:spPr>
          <a:xfrm>
            <a:off x="315150" y="364986"/>
            <a:ext cx="9094665" cy="550577"/>
          </a:xfrm>
        </p:spPr>
        <p:txBody>
          <a:bodyPr vert="horz" lIns="91440" tIns="45720" rIns="91440" bIns="45720" rtlCol="0" anchor="ctr">
            <a:noAutofit/>
          </a:bodyPr>
          <a:lstStyle/>
          <a:p>
            <a:pPr algn="ctr">
              <a:lnSpc>
                <a:spcPct val="85000"/>
              </a:lnSpc>
              <a:spcBef>
                <a:spcPts val="0"/>
              </a:spcBef>
            </a:pPr>
            <a:br>
              <a:rPr lang="en-US" sz="2800" b="1" cap="none" spc="0" dirty="0">
                <a:solidFill>
                  <a:schemeClr val="tx1">
                    <a:lumMod val="75000"/>
                    <a:lumOff val="25000"/>
                  </a:schemeClr>
                </a:solidFill>
                <a:latin typeface="Aptos Display" panose="020B0004020202020204" pitchFamily="34" charset="0"/>
                <a:ea typeface="+mn-ea"/>
                <a:cs typeface="+mn-cs"/>
              </a:rPr>
            </a:br>
            <a:r>
              <a:rPr lang="en-US" sz="2800" b="1" cap="none" spc="0" dirty="0">
                <a:solidFill>
                  <a:schemeClr val="tx1">
                    <a:lumMod val="75000"/>
                    <a:lumOff val="25000"/>
                  </a:schemeClr>
                </a:solidFill>
                <a:latin typeface="Aptos Display" panose="020B0004020202020204" pitchFamily="34" charset="0"/>
                <a:ea typeface="+mn-ea"/>
                <a:cs typeface="+mn-cs"/>
              </a:rPr>
              <a:t>The limits of the nuclear landscape at finite temperature</a:t>
            </a:r>
            <a:br>
              <a:rPr lang="tr-TR" sz="2800" b="1" cap="none" spc="0" dirty="0">
                <a:solidFill>
                  <a:schemeClr val="tx1">
                    <a:lumMod val="75000"/>
                    <a:lumOff val="25000"/>
                  </a:schemeClr>
                </a:solidFill>
                <a:latin typeface="Aptos Display" panose="020B0004020202020204" pitchFamily="34" charset="0"/>
                <a:ea typeface="+mn-ea"/>
                <a:cs typeface="+mn-cs"/>
              </a:rPr>
            </a:br>
            <a:endParaRPr lang="en-GB" sz="2800" b="1" cap="none" spc="0" dirty="0">
              <a:solidFill>
                <a:schemeClr val="tx1">
                  <a:lumMod val="75000"/>
                  <a:lumOff val="25000"/>
                </a:schemeClr>
              </a:solidFill>
              <a:latin typeface="Aptos Display" panose="020B0004020202020204" pitchFamily="34" charset="0"/>
              <a:ea typeface="+mn-ea"/>
              <a:cs typeface="+mn-cs"/>
            </a:endParaRPr>
          </a:p>
        </p:txBody>
      </p:sp>
      <p:sp>
        <p:nvSpPr>
          <p:cNvPr id="3" name="Unvan 10">
            <a:extLst>
              <a:ext uri="{FF2B5EF4-FFF2-40B4-BE49-F238E27FC236}">
                <a16:creationId xmlns:a16="http://schemas.microsoft.com/office/drawing/2014/main" id="{12696DE3-88A5-639B-C37F-1C19C0D24CDA}"/>
              </a:ext>
            </a:extLst>
          </p:cNvPr>
          <p:cNvSpPr txBox="1">
            <a:spLocks/>
          </p:cNvSpPr>
          <p:nvPr/>
        </p:nvSpPr>
        <p:spPr>
          <a:xfrm>
            <a:off x="-248275" y="-645537"/>
            <a:ext cx="12192002" cy="625651"/>
          </a:xfrm>
          <a:prstGeom prst="rect">
            <a:avLst/>
          </a:prstGeom>
        </p:spPr>
        <p:txBody>
          <a:bodyPr vert="horz" lIns="91440" tIns="45720" rIns="91440" bIns="45720" rtlCol="0" anchor="b">
            <a:noAutofit/>
          </a:bodyPr>
          <a:lstStyle>
            <a:defPPr>
              <a:defRPr lang="en-US"/>
            </a:defPPr>
            <a:lvl1pPr algn="ctr">
              <a:lnSpc>
                <a:spcPct val="85000"/>
              </a:lnSpc>
              <a:spcBef>
                <a:spcPct val="0"/>
              </a:spcBef>
              <a:buNone/>
              <a:defRPr sz="4000" b="1" i="1" spc="-50" baseline="0">
                <a:solidFill>
                  <a:schemeClr val="tx1">
                    <a:lumMod val="75000"/>
                    <a:lumOff val="25000"/>
                  </a:schemeClr>
                </a:solidFill>
                <a:latin typeface="+mj-lt"/>
                <a:ea typeface="+mj-ea"/>
                <a:cs typeface="+mj-cs"/>
              </a:defRPr>
            </a:lvl1pPr>
          </a:lstStyle>
          <a:p>
            <a:endParaRPr lang="tr-TR" sz="3200" i="0" dirty="0">
              <a:latin typeface="Aptos Display" panose="020B0004020202020204" pitchFamily="34" charset="0"/>
            </a:endParaRPr>
          </a:p>
        </p:txBody>
      </p:sp>
      <p:pic>
        <p:nvPicPr>
          <p:cNvPr id="4" name="Picture 3">
            <a:extLst>
              <a:ext uri="{FF2B5EF4-FFF2-40B4-BE49-F238E27FC236}">
                <a16:creationId xmlns:a16="http://schemas.microsoft.com/office/drawing/2014/main" id="{897650FD-9DD6-0A0B-2DBD-3E1F5AF8A6BE}"/>
              </a:ext>
            </a:extLst>
          </p:cNvPr>
          <p:cNvPicPr>
            <a:picLocks noChangeAspect="1"/>
          </p:cNvPicPr>
          <p:nvPr/>
        </p:nvPicPr>
        <p:blipFill rotWithShape="1">
          <a:blip r:embed="rId3"/>
          <a:srcRect t="2363"/>
          <a:stretch/>
        </p:blipFill>
        <p:spPr>
          <a:xfrm>
            <a:off x="855616" y="1088646"/>
            <a:ext cx="9668921" cy="4921540"/>
          </a:xfrm>
          <a:prstGeom prst="rect">
            <a:avLst/>
          </a:prstGeom>
        </p:spPr>
      </p:pic>
      <p:sp>
        <p:nvSpPr>
          <p:cNvPr id="5" name="TextBox 4">
            <a:extLst>
              <a:ext uri="{FF2B5EF4-FFF2-40B4-BE49-F238E27FC236}">
                <a16:creationId xmlns:a16="http://schemas.microsoft.com/office/drawing/2014/main" id="{176A41D7-0F36-BF6C-311E-42E018067276}"/>
              </a:ext>
            </a:extLst>
          </p:cNvPr>
          <p:cNvSpPr txBox="1"/>
          <p:nvPr/>
        </p:nvSpPr>
        <p:spPr>
          <a:xfrm>
            <a:off x="1843484" y="6118879"/>
            <a:ext cx="8616885" cy="523220"/>
          </a:xfrm>
          <a:prstGeom prst="rect">
            <a:avLst/>
          </a:prstGeom>
          <a:noFill/>
          <a:ln>
            <a:solidFill>
              <a:srgbClr val="FF0000"/>
            </a:solidFill>
          </a:ln>
        </p:spPr>
        <p:txBody>
          <a:bodyPr wrap="square">
            <a:spAutoFit/>
          </a:bodyPr>
          <a:lstStyle/>
          <a:p>
            <a:pPr algn="l"/>
            <a:r>
              <a:rPr lang="en-GB" sz="1400" b="1" dirty="0">
                <a:solidFill>
                  <a:srgbClr val="222222"/>
                </a:solidFill>
                <a:latin typeface="Harding"/>
              </a:rPr>
              <a:t>Expanding the limits of nuclear stability at finite temperature</a:t>
            </a:r>
          </a:p>
          <a:p>
            <a:pPr algn="l"/>
            <a:r>
              <a:rPr lang="en-GB" sz="1400" dirty="0">
                <a:solidFill>
                  <a:srgbClr val="006699"/>
                </a:solidFill>
                <a:latin typeface="-apple-system"/>
                <a:hlinkClick r:id="rId4"/>
              </a:rPr>
              <a:t>Ante </a:t>
            </a:r>
            <a:r>
              <a:rPr lang="en-GB" sz="1400" dirty="0" err="1">
                <a:solidFill>
                  <a:srgbClr val="006699"/>
                </a:solidFill>
                <a:latin typeface="-apple-system"/>
                <a:hlinkClick r:id="rId4"/>
              </a:rPr>
              <a:t>Ravlić</a:t>
            </a:r>
            <a:r>
              <a:rPr lang="en-GB" sz="1400" dirty="0">
                <a:solidFill>
                  <a:srgbClr val="222222"/>
                </a:solidFill>
                <a:latin typeface="-apple-system"/>
              </a:rPr>
              <a:t>, </a:t>
            </a:r>
            <a:r>
              <a:rPr lang="en-GB" sz="1400" dirty="0">
                <a:solidFill>
                  <a:srgbClr val="006699"/>
                </a:solidFill>
                <a:latin typeface="-apple-system"/>
                <a:hlinkClick r:id="rId5"/>
              </a:rPr>
              <a:t>Esra Yüksel</a:t>
            </a:r>
            <a:r>
              <a:rPr lang="en-GB" sz="1400" dirty="0">
                <a:solidFill>
                  <a:srgbClr val="222222"/>
                </a:solidFill>
                <a:latin typeface="-apple-system"/>
              </a:rPr>
              <a:t>, </a:t>
            </a:r>
            <a:r>
              <a:rPr lang="en-GB" sz="1400" dirty="0">
                <a:solidFill>
                  <a:srgbClr val="006699"/>
                </a:solidFill>
                <a:latin typeface="-apple-system"/>
                <a:hlinkClick r:id="rId6"/>
              </a:rPr>
              <a:t>Tamara </a:t>
            </a:r>
            <a:r>
              <a:rPr lang="en-GB" sz="1400" dirty="0" err="1">
                <a:solidFill>
                  <a:srgbClr val="006699"/>
                </a:solidFill>
                <a:latin typeface="-apple-system"/>
                <a:hlinkClick r:id="rId6"/>
              </a:rPr>
              <a:t>Nikšić</a:t>
            </a:r>
            <a:r>
              <a:rPr lang="en-GB" sz="1400" dirty="0">
                <a:solidFill>
                  <a:srgbClr val="222222"/>
                </a:solidFill>
                <a:latin typeface="-apple-system"/>
              </a:rPr>
              <a:t> &amp; </a:t>
            </a:r>
            <a:r>
              <a:rPr lang="en-GB" sz="1400" dirty="0">
                <a:solidFill>
                  <a:srgbClr val="006699"/>
                </a:solidFill>
                <a:latin typeface="-apple-system"/>
                <a:hlinkClick r:id="rId7"/>
              </a:rPr>
              <a:t>Nils </a:t>
            </a:r>
            <a:r>
              <a:rPr lang="en-GB" sz="1400" dirty="0" err="1">
                <a:solidFill>
                  <a:srgbClr val="006699"/>
                </a:solidFill>
                <a:latin typeface="-apple-system"/>
                <a:hlinkClick r:id="rId7"/>
              </a:rPr>
              <a:t>Paar</a:t>
            </a:r>
            <a:r>
              <a:rPr lang="en-GB" sz="1400" dirty="0">
                <a:solidFill>
                  <a:srgbClr val="222222"/>
                </a:solidFill>
                <a:latin typeface="-apple-system"/>
              </a:rPr>
              <a:t> , </a:t>
            </a:r>
            <a:r>
              <a:rPr lang="en-GB" sz="1400" i="1" dirty="0">
                <a:solidFill>
                  <a:srgbClr val="006699"/>
                </a:solidFill>
                <a:latin typeface="-apple-system"/>
                <a:hlinkClick r:id="rId8"/>
              </a:rPr>
              <a:t>Nature Communications</a:t>
            </a:r>
            <a:r>
              <a:rPr lang="en-GB" sz="1400" dirty="0">
                <a:solidFill>
                  <a:srgbClr val="222222"/>
                </a:solidFill>
                <a:latin typeface="-apple-system"/>
              </a:rPr>
              <a:t> </a:t>
            </a:r>
            <a:r>
              <a:rPr lang="en-GB" sz="1400" b="1" dirty="0">
                <a:solidFill>
                  <a:srgbClr val="222222"/>
                </a:solidFill>
                <a:latin typeface="-apple-system"/>
              </a:rPr>
              <a:t>volume 14</a:t>
            </a:r>
            <a:r>
              <a:rPr lang="en-GB" sz="1400" dirty="0">
                <a:solidFill>
                  <a:srgbClr val="222222"/>
                </a:solidFill>
                <a:latin typeface="-apple-system"/>
              </a:rPr>
              <a:t>, Article number: 4834 (2023)</a:t>
            </a:r>
          </a:p>
        </p:txBody>
      </p:sp>
      <p:sp>
        <p:nvSpPr>
          <p:cNvPr id="6" name="TextBox 5">
            <a:extLst>
              <a:ext uri="{FF2B5EF4-FFF2-40B4-BE49-F238E27FC236}">
                <a16:creationId xmlns:a16="http://schemas.microsoft.com/office/drawing/2014/main" id="{B0A86B53-395D-5D95-C302-6DF06603C659}"/>
              </a:ext>
            </a:extLst>
          </p:cNvPr>
          <p:cNvSpPr txBox="1"/>
          <p:nvPr/>
        </p:nvSpPr>
        <p:spPr>
          <a:xfrm flipH="1">
            <a:off x="10524537" y="1252629"/>
            <a:ext cx="1497877" cy="1015663"/>
          </a:xfrm>
          <a:prstGeom prst="rect">
            <a:avLst/>
          </a:prstGeom>
          <a:noFill/>
        </p:spPr>
        <p:txBody>
          <a:bodyPr wrap="square" rtlCol="0">
            <a:spAutoFit/>
          </a:bodyPr>
          <a:lstStyle/>
          <a:p>
            <a:pPr marL="285751" indent="-285751">
              <a:buFont typeface="Arial" panose="020B0604020202020204" pitchFamily="34" charset="0"/>
              <a:buChar char="•"/>
            </a:pPr>
            <a:r>
              <a:rPr lang="en-US" sz="2000" b="1" i="1" dirty="0">
                <a:solidFill>
                  <a:srgbClr val="203864"/>
                </a:solidFill>
                <a:latin typeface="Aptos Display" panose="020B0004020202020204" pitchFamily="34" charset="0"/>
              </a:rPr>
              <a:t>DD-ME2</a:t>
            </a:r>
          </a:p>
          <a:p>
            <a:pPr marL="285751" indent="-285751">
              <a:buFont typeface="Arial" panose="020B0604020202020204" pitchFamily="34" charset="0"/>
              <a:buChar char="•"/>
            </a:pPr>
            <a:r>
              <a:rPr lang="en-US" sz="2000" b="1" i="1" dirty="0">
                <a:solidFill>
                  <a:srgbClr val="203864"/>
                </a:solidFill>
                <a:latin typeface="Aptos Display" panose="020B0004020202020204" pitchFamily="34" charset="0"/>
              </a:rPr>
              <a:t>DD-PC1</a:t>
            </a:r>
          </a:p>
          <a:p>
            <a:pPr marL="285751" indent="-285751">
              <a:buFont typeface="Arial" panose="020B0604020202020204" pitchFamily="34" charset="0"/>
              <a:buChar char="•"/>
            </a:pPr>
            <a:r>
              <a:rPr lang="en-US" sz="2000" b="1" i="1" dirty="0">
                <a:solidFill>
                  <a:srgbClr val="203864"/>
                </a:solidFill>
                <a:latin typeface="Aptos Display" panose="020B0004020202020204" pitchFamily="34" charset="0"/>
              </a:rPr>
              <a:t>DD-PCX</a:t>
            </a:r>
            <a:endParaRPr lang="en-GB" sz="2000" b="1" i="1" dirty="0">
              <a:solidFill>
                <a:srgbClr val="203864"/>
              </a:solidFill>
              <a:latin typeface="Aptos Display" panose="020B0004020202020204" pitchFamily="34" charset="0"/>
            </a:endParaRPr>
          </a:p>
        </p:txBody>
      </p:sp>
      <p:sp>
        <p:nvSpPr>
          <p:cNvPr id="7" name="Slide Number Placeholder 6">
            <a:extLst>
              <a:ext uri="{FF2B5EF4-FFF2-40B4-BE49-F238E27FC236}">
                <a16:creationId xmlns:a16="http://schemas.microsoft.com/office/drawing/2014/main" id="{DB4A6D1A-0C5C-41B7-9022-6C9EB626E2EF}"/>
              </a:ext>
            </a:extLst>
          </p:cNvPr>
          <p:cNvSpPr>
            <a:spLocks noGrp="1"/>
          </p:cNvSpPr>
          <p:nvPr>
            <p:ph type="sldNum" sz="quarter" idx="16"/>
          </p:nvPr>
        </p:nvSpPr>
        <p:spPr/>
        <p:txBody>
          <a:bodyPr/>
          <a:lstStyle/>
          <a:p>
            <a:fld id="{583DDE54-A93F-264A-8772-B0E2E830415F}" type="slidenum">
              <a:rPr lang="en-GB" smtClean="0"/>
              <a:pPr/>
              <a:t>17</a:t>
            </a:fld>
            <a:endParaRPr lang="en-GB" dirty="0"/>
          </a:p>
        </p:txBody>
      </p:sp>
    </p:spTree>
    <p:extLst>
      <p:ext uri="{BB962C8B-B14F-4D97-AF65-F5344CB8AC3E}">
        <p14:creationId xmlns:p14="http://schemas.microsoft.com/office/powerpoint/2010/main" val="93847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5">
            <a:extLst>
              <a:ext uri="{FF2B5EF4-FFF2-40B4-BE49-F238E27FC236}">
                <a16:creationId xmlns:a16="http://schemas.microsoft.com/office/drawing/2014/main" id="{27C1B6B9-713C-9F3D-FB12-BA79D4C0FD22}"/>
              </a:ext>
            </a:extLst>
          </p:cNvPr>
          <p:cNvSpPr txBox="1">
            <a:spLocks/>
          </p:cNvSpPr>
          <p:nvPr/>
        </p:nvSpPr>
        <p:spPr>
          <a:xfrm>
            <a:off x="10880725" y="6459539"/>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051"/>
              <a:pPr/>
              <a:t>18</a:t>
            </a:fld>
            <a:endParaRPr lang="en-US" sz="1051"/>
          </a:p>
        </p:txBody>
      </p:sp>
      <p:sp>
        <p:nvSpPr>
          <p:cNvPr id="22" name="Title 21">
            <a:extLst>
              <a:ext uri="{FF2B5EF4-FFF2-40B4-BE49-F238E27FC236}">
                <a16:creationId xmlns:a16="http://schemas.microsoft.com/office/drawing/2014/main" id="{3F96C77C-1066-9AD5-02AC-3D36C522D557}"/>
              </a:ext>
            </a:extLst>
          </p:cNvPr>
          <p:cNvSpPr>
            <a:spLocks noGrp="1"/>
          </p:cNvSpPr>
          <p:nvPr>
            <p:ph type="ctrTitle"/>
          </p:nvPr>
        </p:nvSpPr>
        <p:spPr>
          <a:xfrm>
            <a:off x="453373" y="303068"/>
            <a:ext cx="9180855" cy="550577"/>
          </a:xfrm>
        </p:spPr>
        <p:txBody>
          <a:bodyPr vert="horz" lIns="91440" tIns="45720" rIns="91440" bIns="45720" rtlCol="0" anchor="ctr">
            <a:noAutofit/>
          </a:bodyPr>
          <a:lstStyle/>
          <a:p>
            <a:pPr algn="ctr">
              <a:lnSpc>
                <a:spcPct val="85000"/>
              </a:lnSpc>
              <a:spcBef>
                <a:spcPts val="0"/>
              </a:spcBef>
            </a:pPr>
            <a:br>
              <a:rPr lang="en-US" sz="2800" b="1" cap="none" spc="0" dirty="0">
                <a:solidFill>
                  <a:schemeClr val="tx1">
                    <a:lumMod val="75000"/>
                    <a:lumOff val="25000"/>
                  </a:schemeClr>
                </a:solidFill>
                <a:latin typeface="+mn-lt"/>
                <a:ea typeface="+mn-ea"/>
                <a:cs typeface="+mn-cs"/>
              </a:rPr>
            </a:br>
            <a:r>
              <a:rPr lang="en-US" sz="2800" b="1" cap="none" spc="0" dirty="0">
                <a:solidFill>
                  <a:schemeClr val="tx1">
                    <a:lumMod val="75000"/>
                    <a:lumOff val="25000"/>
                  </a:schemeClr>
                </a:solidFill>
                <a:latin typeface="+mn-lt"/>
                <a:ea typeface="+mn-ea"/>
                <a:cs typeface="+mn-cs"/>
              </a:rPr>
              <a:t>The limits of the nuclear landscape at finite temperature</a:t>
            </a:r>
            <a:br>
              <a:rPr lang="tr-TR" sz="2800" b="1" cap="none" spc="0" dirty="0">
                <a:solidFill>
                  <a:schemeClr val="tx1">
                    <a:lumMod val="75000"/>
                    <a:lumOff val="25000"/>
                  </a:schemeClr>
                </a:solidFill>
                <a:latin typeface="+mn-lt"/>
                <a:ea typeface="+mn-ea"/>
                <a:cs typeface="+mn-cs"/>
              </a:rPr>
            </a:br>
            <a:endParaRPr lang="en-GB" sz="2800" b="1" cap="none" spc="0" dirty="0">
              <a:solidFill>
                <a:schemeClr val="tx1">
                  <a:lumMod val="75000"/>
                  <a:lumOff val="25000"/>
                </a:schemeClr>
              </a:solidFill>
              <a:latin typeface="+mn-lt"/>
              <a:ea typeface="+mn-ea"/>
              <a:cs typeface="+mn-cs"/>
            </a:endParaRPr>
          </a:p>
        </p:txBody>
      </p:sp>
      <p:sp>
        <p:nvSpPr>
          <p:cNvPr id="4" name="TextBox 3">
            <a:extLst>
              <a:ext uri="{FF2B5EF4-FFF2-40B4-BE49-F238E27FC236}">
                <a16:creationId xmlns:a16="http://schemas.microsoft.com/office/drawing/2014/main" id="{E2CFE3BF-45C0-DBC1-D06E-7D86CAEB0BD1}"/>
              </a:ext>
            </a:extLst>
          </p:cNvPr>
          <p:cNvSpPr txBox="1"/>
          <p:nvPr/>
        </p:nvSpPr>
        <p:spPr>
          <a:xfrm>
            <a:off x="742375" y="5171664"/>
            <a:ext cx="10707255" cy="1225868"/>
          </a:xfrm>
          <a:prstGeom prst="roundRect">
            <a:avLst/>
          </a:prstGeom>
          <a:solidFill>
            <a:schemeClr val="bg1"/>
          </a:solidFill>
          <a:ln w="28575">
            <a:solidFill>
              <a:schemeClr val="accent1"/>
            </a:solidFill>
          </a:ln>
        </p:spPr>
        <p:txBody>
          <a:bodyPr wrap="square">
            <a:spAutoFit/>
          </a:bodyPr>
          <a:lstStyle/>
          <a:p>
            <a:pPr algn="ctr"/>
            <a:r>
              <a:rPr lang="en-US" sz="2200" b="1" dirty="0">
                <a:solidFill>
                  <a:srgbClr val="DF5E43"/>
                </a:solidFill>
              </a:rPr>
              <a:t>One step further in our understanding the evolution of nuclei in hot stellar environments</a:t>
            </a:r>
          </a:p>
          <a:p>
            <a:pPr algn="ctr"/>
            <a:r>
              <a:rPr lang="en-US" sz="2200" dirty="0">
                <a:solidFill>
                  <a:srgbClr val="203864"/>
                </a:solidFill>
              </a:rPr>
              <a:t>“The nuclear drip lines should be viewed as limits that change dynamically with temperature.”</a:t>
            </a:r>
            <a:endParaRPr lang="en-GB" sz="2200" dirty="0">
              <a:solidFill>
                <a:srgbClr val="203864"/>
              </a:solidFill>
            </a:endParaRPr>
          </a:p>
        </p:txBody>
      </p:sp>
      <p:pic>
        <p:nvPicPr>
          <p:cNvPr id="6" name="Picture 5" descr="A graph of a number of objects&#10;&#10;Description automatically generated with medium confidence">
            <a:extLst>
              <a:ext uri="{FF2B5EF4-FFF2-40B4-BE49-F238E27FC236}">
                <a16:creationId xmlns:a16="http://schemas.microsoft.com/office/drawing/2014/main" id="{1E6D5E42-044B-8C57-F917-7178D5CD0C7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178" t="8710" r="10026"/>
          <a:stretch/>
        </p:blipFill>
        <p:spPr>
          <a:xfrm>
            <a:off x="1890823" y="853644"/>
            <a:ext cx="7922303" cy="4214831"/>
          </a:xfrm>
          <a:prstGeom prst="rect">
            <a:avLst/>
          </a:prstGeom>
        </p:spPr>
      </p:pic>
      <p:sp>
        <p:nvSpPr>
          <p:cNvPr id="7" name="Slide Number Placeholder 6">
            <a:extLst>
              <a:ext uri="{FF2B5EF4-FFF2-40B4-BE49-F238E27FC236}">
                <a16:creationId xmlns:a16="http://schemas.microsoft.com/office/drawing/2014/main" id="{829DBA57-57C4-AF96-0AE7-63D591110ACD}"/>
              </a:ext>
            </a:extLst>
          </p:cNvPr>
          <p:cNvSpPr>
            <a:spLocks noGrp="1"/>
          </p:cNvSpPr>
          <p:nvPr>
            <p:ph type="sldNum" sz="quarter" idx="16"/>
          </p:nvPr>
        </p:nvSpPr>
        <p:spPr/>
        <p:txBody>
          <a:bodyPr/>
          <a:lstStyle/>
          <a:p>
            <a:fld id="{583DDE54-A93F-264A-8772-B0E2E830415F}" type="slidenum">
              <a:rPr lang="en-GB" smtClean="0"/>
              <a:pPr/>
              <a:t>18</a:t>
            </a:fld>
            <a:endParaRPr lang="en-GB" dirty="0"/>
          </a:p>
        </p:txBody>
      </p:sp>
    </p:spTree>
    <p:extLst>
      <p:ext uri="{BB962C8B-B14F-4D97-AF65-F5344CB8AC3E}">
        <p14:creationId xmlns:p14="http://schemas.microsoft.com/office/powerpoint/2010/main" val="6118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8EF5D-8CF5-A64D-9DFF-75F703330C06}"/>
              </a:ext>
            </a:extLst>
          </p:cNvPr>
          <p:cNvPicPr>
            <a:picLocks noChangeAspect="1"/>
          </p:cNvPicPr>
          <p:nvPr/>
        </p:nvPicPr>
        <p:blipFill>
          <a:blip r:embed="rId3"/>
          <a:stretch>
            <a:fillRect/>
          </a:stretch>
        </p:blipFill>
        <p:spPr>
          <a:xfrm>
            <a:off x="712264" y="930476"/>
            <a:ext cx="10767473" cy="4613765"/>
          </a:xfrm>
          <a:prstGeom prst="rect">
            <a:avLst/>
          </a:prstGeom>
        </p:spPr>
      </p:pic>
      <p:sp>
        <p:nvSpPr>
          <p:cNvPr id="17" name="Slayt Numarası Yer Tutucusu 5">
            <a:extLst>
              <a:ext uri="{FF2B5EF4-FFF2-40B4-BE49-F238E27FC236}">
                <a16:creationId xmlns:a16="http://schemas.microsoft.com/office/drawing/2014/main" id="{27C1B6B9-713C-9F3D-FB12-BA79D4C0FD22}"/>
              </a:ext>
            </a:extLst>
          </p:cNvPr>
          <p:cNvSpPr txBox="1">
            <a:spLocks/>
          </p:cNvSpPr>
          <p:nvPr/>
        </p:nvSpPr>
        <p:spPr>
          <a:xfrm>
            <a:off x="10880725" y="6459539"/>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051"/>
              <a:pPr/>
              <a:t>19</a:t>
            </a:fld>
            <a:endParaRPr lang="en-US" sz="1051"/>
          </a:p>
        </p:txBody>
      </p:sp>
      <p:sp>
        <p:nvSpPr>
          <p:cNvPr id="22" name="Title 21">
            <a:extLst>
              <a:ext uri="{FF2B5EF4-FFF2-40B4-BE49-F238E27FC236}">
                <a16:creationId xmlns:a16="http://schemas.microsoft.com/office/drawing/2014/main" id="{3F96C77C-1066-9AD5-02AC-3D36C522D557}"/>
              </a:ext>
            </a:extLst>
          </p:cNvPr>
          <p:cNvSpPr>
            <a:spLocks noGrp="1"/>
          </p:cNvSpPr>
          <p:nvPr>
            <p:ph type="ctrTitle"/>
          </p:nvPr>
        </p:nvSpPr>
        <p:spPr>
          <a:xfrm>
            <a:off x="517169" y="231176"/>
            <a:ext cx="8595361" cy="550577"/>
          </a:xfrm>
        </p:spPr>
        <p:txBody>
          <a:bodyPr vert="horz" lIns="91440" tIns="45720" rIns="91440" bIns="45720" rtlCol="0" anchor="ctr">
            <a:noAutofit/>
          </a:bodyPr>
          <a:lstStyle/>
          <a:p>
            <a:pPr algn="ctr">
              <a:lnSpc>
                <a:spcPct val="85000"/>
              </a:lnSpc>
              <a:spcBef>
                <a:spcPts val="0"/>
              </a:spcBef>
            </a:pPr>
            <a:r>
              <a:rPr lang="en-US" sz="2800" b="1" cap="none" spc="0" dirty="0">
                <a:solidFill>
                  <a:schemeClr val="tx1">
                    <a:lumMod val="75000"/>
                    <a:lumOff val="25000"/>
                  </a:schemeClr>
                </a:solidFill>
                <a:latin typeface="+mn-lt"/>
                <a:ea typeface="+mn-ea"/>
                <a:cs typeface="+mn-cs"/>
              </a:rPr>
              <a:t>Impact of temperature on the number of bound nuclei</a:t>
            </a:r>
            <a:endParaRPr lang="en-GB" sz="2800" b="1" cap="none" spc="0" dirty="0">
              <a:solidFill>
                <a:schemeClr val="tx1">
                  <a:lumMod val="75000"/>
                  <a:lumOff val="25000"/>
                </a:schemeClr>
              </a:solidFill>
              <a:latin typeface="+mn-lt"/>
              <a:ea typeface="+mn-ea"/>
              <a:cs typeface="+mn-cs"/>
            </a:endParaRPr>
          </a:p>
        </p:txBody>
      </p:sp>
      <p:sp>
        <p:nvSpPr>
          <p:cNvPr id="6" name="TextBox 5">
            <a:extLst>
              <a:ext uri="{FF2B5EF4-FFF2-40B4-BE49-F238E27FC236}">
                <a16:creationId xmlns:a16="http://schemas.microsoft.com/office/drawing/2014/main" id="{897E7903-5FE7-BC30-E1A3-34C4CB28781B}"/>
              </a:ext>
            </a:extLst>
          </p:cNvPr>
          <p:cNvSpPr txBox="1"/>
          <p:nvPr/>
        </p:nvSpPr>
        <p:spPr>
          <a:xfrm>
            <a:off x="1532376" y="6015692"/>
            <a:ext cx="8616885" cy="523220"/>
          </a:xfrm>
          <a:prstGeom prst="rect">
            <a:avLst/>
          </a:prstGeom>
          <a:noFill/>
          <a:ln>
            <a:solidFill>
              <a:srgbClr val="FF0000"/>
            </a:solidFill>
          </a:ln>
        </p:spPr>
        <p:txBody>
          <a:bodyPr wrap="square">
            <a:spAutoFit/>
          </a:bodyPr>
          <a:lstStyle/>
          <a:p>
            <a:pPr algn="ctr"/>
            <a:r>
              <a:rPr lang="en-GB" sz="1400" b="1" dirty="0">
                <a:solidFill>
                  <a:srgbClr val="222222"/>
                </a:solidFill>
                <a:latin typeface="+mj-lt"/>
              </a:rPr>
              <a:t>Expanding the limits of nuclear stability at finite temperature</a:t>
            </a:r>
          </a:p>
          <a:p>
            <a:pPr algn="ctr"/>
            <a:r>
              <a:rPr lang="en-GB" sz="1400" dirty="0">
                <a:solidFill>
                  <a:srgbClr val="006699"/>
                </a:solidFill>
                <a:latin typeface="+mj-lt"/>
                <a:hlinkClick r:id="rId4"/>
              </a:rPr>
              <a:t>Ante </a:t>
            </a:r>
            <a:r>
              <a:rPr lang="en-GB" sz="1400" dirty="0" err="1">
                <a:solidFill>
                  <a:srgbClr val="006699"/>
                </a:solidFill>
                <a:latin typeface="+mj-lt"/>
                <a:hlinkClick r:id="rId4"/>
              </a:rPr>
              <a:t>Ravlić</a:t>
            </a:r>
            <a:r>
              <a:rPr lang="en-GB" sz="1400" dirty="0">
                <a:solidFill>
                  <a:srgbClr val="222222"/>
                </a:solidFill>
                <a:latin typeface="+mj-lt"/>
              </a:rPr>
              <a:t>, </a:t>
            </a:r>
            <a:r>
              <a:rPr lang="en-GB" sz="1400" dirty="0">
                <a:solidFill>
                  <a:srgbClr val="006699"/>
                </a:solidFill>
                <a:latin typeface="+mj-lt"/>
                <a:hlinkClick r:id="rId5"/>
              </a:rPr>
              <a:t>Esra Yüksel</a:t>
            </a:r>
            <a:r>
              <a:rPr lang="en-GB" sz="1400" dirty="0">
                <a:solidFill>
                  <a:srgbClr val="222222"/>
                </a:solidFill>
                <a:latin typeface="+mj-lt"/>
              </a:rPr>
              <a:t>, </a:t>
            </a:r>
            <a:r>
              <a:rPr lang="en-GB" sz="1400" dirty="0">
                <a:solidFill>
                  <a:srgbClr val="006699"/>
                </a:solidFill>
                <a:latin typeface="+mj-lt"/>
                <a:hlinkClick r:id="rId6"/>
              </a:rPr>
              <a:t>Tamara </a:t>
            </a:r>
            <a:r>
              <a:rPr lang="en-GB" sz="1400" dirty="0" err="1">
                <a:solidFill>
                  <a:srgbClr val="006699"/>
                </a:solidFill>
                <a:latin typeface="+mj-lt"/>
                <a:hlinkClick r:id="rId6"/>
              </a:rPr>
              <a:t>Nikšić</a:t>
            </a:r>
            <a:r>
              <a:rPr lang="en-GB" sz="1400" dirty="0">
                <a:solidFill>
                  <a:srgbClr val="222222"/>
                </a:solidFill>
                <a:latin typeface="+mj-lt"/>
              </a:rPr>
              <a:t> &amp; </a:t>
            </a:r>
            <a:r>
              <a:rPr lang="en-GB" sz="1400" dirty="0">
                <a:solidFill>
                  <a:srgbClr val="006699"/>
                </a:solidFill>
                <a:latin typeface="+mj-lt"/>
                <a:hlinkClick r:id="rId7"/>
              </a:rPr>
              <a:t>Nils </a:t>
            </a:r>
            <a:r>
              <a:rPr lang="en-GB" sz="1400" dirty="0" err="1">
                <a:solidFill>
                  <a:srgbClr val="006699"/>
                </a:solidFill>
                <a:latin typeface="+mj-lt"/>
                <a:hlinkClick r:id="rId7"/>
              </a:rPr>
              <a:t>Paar</a:t>
            </a:r>
            <a:r>
              <a:rPr lang="en-GB" sz="1400" dirty="0">
                <a:solidFill>
                  <a:srgbClr val="222222"/>
                </a:solidFill>
                <a:latin typeface="+mj-lt"/>
              </a:rPr>
              <a:t> , </a:t>
            </a:r>
            <a:r>
              <a:rPr lang="en-GB" sz="1400" i="1" dirty="0">
                <a:solidFill>
                  <a:srgbClr val="006699"/>
                </a:solidFill>
                <a:latin typeface="+mj-lt"/>
                <a:hlinkClick r:id="rId8"/>
              </a:rPr>
              <a:t>Nature Communications</a:t>
            </a:r>
            <a:r>
              <a:rPr lang="en-GB" sz="1400" dirty="0">
                <a:solidFill>
                  <a:srgbClr val="222222"/>
                </a:solidFill>
                <a:latin typeface="+mj-lt"/>
              </a:rPr>
              <a:t> </a:t>
            </a:r>
            <a:r>
              <a:rPr lang="en-GB" sz="1400" b="1" dirty="0">
                <a:solidFill>
                  <a:srgbClr val="222222"/>
                </a:solidFill>
                <a:latin typeface="+mj-lt"/>
              </a:rPr>
              <a:t>volume 14</a:t>
            </a:r>
            <a:r>
              <a:rPr lang="en-GB" sz="1400" dirty="0">
                <a:solidFill>
                  <a:srgbClr val="222222"/>
                </a:solidFill>
                <a:latin typeface="+mj-lt"/>
              </a:rPr>
              <a:t>, Article number: 4834 (2023)</a:t>
            </a:r>
          </a:p>
        </p:txBody>
      </p:sp>
      <p:sp>
        <p:nvSpPr>
          <p:cNvPr id="7" name="TextBox 6">
            <a:extLst>
              <a:ext uri="{FF2B5EF4-FFF2-40B4-BE49-F238E27FC236}">
                <a16:creationId xmlns:a16="http://schemas.microsoft.com/office/drawing/2014/main" id="{E8682A63-B10B-F7AB-EFFC-4A4FE5FD5276}"/>
              </a:ext>
            </a:extLst>
          </p:cNvPr>
          <p:cNvSpPr txBox="1"/>
          <p:nvPr/>
        </p:nvSpPr>
        <p:spPr>
          <a:xfrm>
            <a:off x="374065" y="5518904"/>
            <a:ext cx="11443871" cy="408623"/>
          </a:xfrm>
          <a:prstGeom prst="roundRect">
            <a:avLst/>
          </a:prstGeom>
          <a:noFill/>
          <a:ln w="19050">
            <a:solidFill>
              <a:schemeClr val="accent1"/>
            </a:solidFill>
          </a:ln>
        </p:spPr>
        <p:txBody>
          <a:bodyPr wrap="square">
            <a:spAutoFit/>
          </a:bodyPr>
          <a:lstStyle>
            <a:defPPr>
              <a:defRPr lang="en-US"/>
            </a:defPPr>
            <a:lvl1pPr>
              <a:defRPr sz="1400" b="1" i="0">
                <a:solidFill>
                  <a:srgbClr val="222222"/>
                </a:solidFill>
                <a:effectLst/>
                <a:latin typeface="Harding"/>
              </a:defRPr>
            </a:lvl1pPr>
          </a:lstStyle>
          <a:p>
            <a:pPr algn="ctr"/>
            <a:r>
              <a:rPr lang="en-US" sz="1800" dirty="0">
                <a:solidFill>
                  <a:srgbClr val="DF5E43"/>
                </a:solidFill>
                <a:latin typeface="+mn-lt"/>
              </a:rPr>
              <a:t>At higher temperatures, the total number of bound nuclei increases with temperature due to thermal shell quenching</a:t>
            </a:r>
            <a:endParaRPr lang="en-GB" sz="1800" dirty="0">
              <a:solidFill>
                <a:srgbClr val="DF5E43"/>
              </a:solidFill>
              <a:latin typeface="+mn-lt"/>
            </a:endParaRPr>
          </a:p>
        </p:txBody>
      </p:sp>
      <p:sp>
        <p:nvSpPr>
          <p:cNvPr id="9" name="Slide Number Placeholder 8">
            <a:extLst>
              <a:ext uri="{FF2B5EF4-FFF2-40B4-BE49-F238E27FC236}">
                <a16:creationId xmlns:a16="http://schemas.microsoft.com/office/drawing/2014/main" id="{F6400983-C20E-41E2-753D-7F04753A63E0}"/>
              </a:ext>
            </a:extLst>
          </p:cNvPr>
          <p:cNvSpPr>
            <a:spLocks noGrp="1"/>
          </p:cNvSpPr>
          <p:nvPr>
            <p:ph type="sldNum" sz="quarter" idx="16"/>
          </p:nvPr>
        </p:nvSpPr>
        <p:spPr/>
        <p:txBody>
          <a:bodyPr/>
          <a:lstStyle/>
          <a:p>
            <a:fld id="{583DDE54-A93F-264A-8772-B0E2E830415F}" type="slidenum">
              <a:rPr lang="en-GB" smtClean="0"/>
              <a:pPr/>
              <a:t>19</a:t>
            </a:fld>
            <a:endParaRPr lang="en-GB" dirty="0"/>
          </a:p>
        </p:txBody>
      </p:sp>
    </p:spTree>
    <p:extLst>
      <p:ext uri="{BB962C8B-B14F-4D97-AF65-F5344CB8AC3E}">
        <p14:creationId xmlns:p14="http://schemas.microsoft.com/office/powerpoint/2010/main" val="59291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DB25-F342-3A49-4363-CA6A785B444C}"/>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4C327252-A297-C132-12FF-51530EFB17B2}"/>
              </a:ext>
            </a:extLst>
          </p:cNvPr>
          <p:cNvSpPr>
            <a:spLocks noGrp="1"/>
          </p:cNvSpPr>
          <p:nvPr>
            <p:ph type="ctrTitle"/>
          </p:nvPr>
        </p:nvSpPr>
        <p:spPr>
          <a:xfrm>
            <a:off x="438126" y="322017"/>
            <a:ext cx="8595361" cy="550577"/>
          </a:xfrm>
        </p:spPr>
        <p:txBody>
          <a:bodyPr/>
          <a:lstStyle/>
          <a:p>
            <a:pPr>
              <a:spcBef>
                <a:spcPts val="0"/>
              </a:spcBef>
              <a:defRPr/>
            </a:pPr>
            <a:r>
              <a:rPr lang="en-US" sz="3200" b="1" cap="none" spc="0" dirty="0">
                <a:solidFill>
                  <a:schemeClr val="tx1">
                    <a:lumMod val="75000"/>
                    <a:lumOff val="25000"/>
                  </a:schemeClr>
                </a:solidFill>
                <a:latin typeface="+mn-lt"/>
                <a:ea typeface="+mn-ea"/>
                <a:cs typeface="+mn-cs"/>
              </a:rPr>
              <a:t>Nuclear Landscape</a:t>
            </a:r>
            <a:endParaRPr lang="en-GB" b="1" dirty="0">
              <a:solidFill>
                <a:schemeClr val="tx1">
                  <a:lumMod val="75000"/>
                  <a:lumOff val="25000"/>
                </a:schemeClr>
              </a:solidFill>
              <a:latin typeface="+mn-lt"/>
            </a:endParaRPr>
          </a:p>
        </p:txBody>
      </p:sp>
      <p:pic>
        <p:nvPicPr>
          <p:cNvPr id="23" name="Picture 22">
            <a:extLst>
              <a:ext uri="{FF2B5EF4-FFF2-40B4-BE49-F238E27FC236}">
                <a16:creationId xmlns:a16="http://schemas.microsoft.com/office/drawing/2014/main" id="{24593C8A-288B-933F-08A4-8CBF5024AB22}"/>
              </a:ext>
            </a:extLst>
          </p:cNvPr>
          <p:cNvPicPr>
            <a:picLocks noGrp="1" noRot="1" noMove="1" noResize="1" noEditPoints="1" noAdjustHandles="1" noChangeArrowheads="1" noChangeShapeType="1" noCrop="1"/>
          </p:cNvPicPr>
          <p:nvPr/>
        </p:nvPicPr>
        <p:blipFill>
          <a:blip r:embed="rId3"/>
          <a:stretch>
            <a:fillRect/>
          </a:stretch>
        </p:blipFill>
        <p:spPr>
          <a:xfrm>
            <a:off x="-1730212" y="1267317"/>
            <a:ext cx="9936000" cy="5093020"/>
          </a:xfrm>
          <a:prstGeom prst="rect">
            <a:avLst/>
          </a:prstGeom>
        </p:spPr>
      </p:pic>
      <p:sp>
        <p:nvSpPr>
          <p:cNvPr id="24" name="Metin kutusu 8">
            <a:extLst>
              <a:ext uri="{FF2B5EF4-FFF2-40B4-BE49-F238E27FC236}">
                <a16:creationId xmlns:a16="http://schemas.microsoft.com/office/drawing/2014/main" id="{C485A900-A3B1-379F-7114-B5342E4E208D}"/>
              </a:ext>
            </a:extLst>
          </p:cNvPr>
          <p:cNvSpPr txBox="1"/>
          <p:nvPr/>
        </p:nvSpPr>
        <p:spPr>
          <a:xfrm>
            <a:off x="5191030" y="5236231"/>
            <a:ext cx="6434331" cy="1003697"/>
          </a:xfrm>
          <a:prstGeom prst="snip1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285750" marR="0" lvl="0" indent="-285750" algn="just" fontAlgn="auto">
              <a:lnSpc>
                <a:spcPct val="100000"/>
              </a:lnSpc>
              <a:spcBef>
                <a:spcPts val="0"/>
              </a:spcBef>
              <a:spcAft>
                <a:spcPts val="0"/>
              </a:spcAft>
              <a:buClrTx/>
              <a:buSzTx/>
              <a:buFont typeface="Wingdings" panose="05000000000000000000" pitchFamily="2" charset="2"/>
              <a:buChar char="ü"/>
              <a:tabLst/>
              <a:defRPr sz="1600">
                <a:solidFill>
                  <a:prstClr val="black"/>
                </a:solidFill>
                <a:latin typeface="Aptos Display" panose="020B0004020202020204" pitchFamily="34" charset="0"/>
              </a:defRPr>
            </a:lvl1pPr>
          </a:lstStyle>
          <a:p>
            <a:pPr marL="0" indent="0" algn="ctr">
              <a:buNone/>
            </a:pPr>
            <a:r>
              <a:rPr lang="en-US" sz="1800" b="1" dirty="0">
                <a:solidFill>
                  <a:srgbClr val="DF5E43"/>
                </a:solidFill>
                <a:latin typeface="+mn-lt"/>
              </a:rPr>
              <a:t>How do</a:t>
            </a:r>
            <a:r>
              <a:rPr lang="tr-TR" sz="1800" b="1" dirty="0">
                <a:solidFill>
                  <a:srgbClr val="DF5E43"/>
                </a:solidFill>
                <a:latin typeface="+mn-lt"/>
              </a:rPr>
              <a:t> </a:t>
            </a:r>
            <a:r>
              <a:rPr lang="en-US" sz="1800" b="1" dirty="0">
                <a:solidFill>
                  <a:srgbClr val="DF5E43"/>
                </a:solidFill>
                <a:latin typeface="+mn-lt"/>
              </a:rPr>
              <a:t>nuclear properties change with increasing neutron number and  temperature? </a:t>
            </a:r>
          </a:p>
          <a:p>
            <a:pPr marL="0" indent="0" algn="ctr">
              <a:buNone/>
            </a:pPr>
            <a:r>
              <a:rPr lang="en-US" sz="1800" b="1" dirty="0">
                <a:solidFill>
                  <a:srgbClr val="DF5E43"/>
                </a:solidFill>
                <a:latin typeface="+mn-lt"/>
              </a:rPr>
              <a:t>How the nuclear drip lines evolve?</a:t>
            </a:r>
          </a:p>
        </p:txBody>
      </p:sp>
      <p:sp>
        <p:nvSpPr>
          <p:cNvPr id="25" name="TextBox 24">
            <a:extLst>
              <a:ext uri="{FF2B5EF4-FFF2-40B4-BE49-F238E27FC236}">
                <a16:creationId xmlns:a16="http://schemas.microsoft.com/office/drawing/2014/main" id="{E58CB569-0E49-A35E-22FF-1EADD691E4A9}"/>
              </a:ext>
            </a:extLst>
          </p:cNvPr>
          <p:cNvSpPr txBox="1"/>
          <p:nvPr/>
        </p:nvSpPr>
        <p:spPr>
          <a:xfrm>
            <a:off x="7800977" y="6550223"/>
            <a:ext cx="4667251" cy="307777"/>
          </a:xfrm>
          <a:prstGeom prst="rect">
            <a:avLst/>
          </a:prstGeom>
          <a:noFill/>
        </p:spPr>
        <p:txBody>
          <a:bodyPr wrap="square">
            <a:spAutoFit/>
          </a:bodyPr>
          <a:lstStyle/>
          <a:p>
            <a:r>
              <a:rPr lang="en-US" sz="1400" i="1" dirty="0"/>
              <a:t>Credit for the figure: </a:t>
            </a:r>
            <a:r>
              <a:rPr lang="en-US" sz="1400" i="1" dirty="0" err="1"/>
              <a:t>Colourful</a:t>
            </a:r>
            <a:r>
              <a:rPr lang="en-US" sz="1400" i="1" dirty="0"/>
              <a:t> Nuclide Chart (anu.edu.au)</a:t>
            </a:r>
            <a:endParaRPr lang="en-GB" sz="1400" i="1" dirty="0"/>
          </a:p>
        </p:txBody>
      </p:sp>
      <p:sp>
        <p:nvSpPr>
          <p:cNvPr id="26" name="Unvan 10">
            <a:extLst>
              <a:ext uri="{FF2B5EF4-FFF2-40B4-BE49-F238E27FC236}">
                <a16:creationId xmlns:a16="http://schemas.microsoft.com/office/drawing/2014/main" id="{5A95C1F5-A84A-C5CD-166A-7DC1F07F56FE}"/>
              </a:ext>
            </a:extLst>
          </p:cNvPr>
          <p:cNvSpPr txBox="1">
            <a:spLocks/>
          </p:cNvSpPr>
          <p:nvPr/>
        </p:nvSpPr>
        <p:spPr>
          <a:xfrm>
            <a:off x="638608" y="-65218"/>
            <a:ext cx="10914784" cy="83923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tr-TR" sz="3200" b="1" i="1" dirty="0">
              <a:latin typeface="+mn-lt"/>
            </a:endParaRPr>
          </a:p>
        </p:txBody>
      </p:sp>
      <p:sp>
        <p:nvSpPr>
          <p:cNvPr id="27" name="TextBox 26">
            <a:extLst>
              <a:ext uri="{FF2B5EF4-FFF2-40B4-BE49-F238E27FC236}">
                <a16:creationId xmlns:a16="http://schemas.microsoft.com/office/drawing/2014/main" id="{29288053-B72C-F0BD-C02C-027612D073A2}"/>
              </a:ext>
            </a:extLst>
          </p:cNvPr>
          <p:cNvSpPr txBox="1"/>
          <p:nvPr/>
        </p:nvSpPr>
        <p:spPr>
          <a:xfrm>
            <a:off x="7353025" y="1239701"/>
            <a:ext cx="4755998" cy="1200329"/>
          </a:xfrm>
          <a:prstGeom prst="rect">
            <a:avLst/>
          </a:prstGeom>
          <a:ln w="28575">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1" indent="-285751" algn="just" defTabSz="914398">
              <a:buFont typeface="Wingdings" panose="05000000000000000000" pitchFamily="2" charset="2"/>
              <a:buChar char="ü"/>
              <a:defRPr/>
            </a:pPr>
            <a:r>
              <a:rPr lang="en-US" dirty="0">
                <a:solidFill>
                  <a:prstClr val="black"/>
                </a:solidFill>
              </a:rPr>
              <a:t>Studying the changes in nuclear properties under extreme conditions is not only important for nuclear physics, but also for some astrophysical events.</a:t>
            </a:r>
            <a:endParaRPr lang="en-US" b="1" dirty="0">
              <a:solidFill>
                <a:srgbClr val="DF5E43"/>
              </a:solidFill>
            </a:endParaRPr>
          </a:p>
        </p:txBody>
      </p:sp>
      <p:sp>
        <p:nvSpPr>
          <p:cNvPr id="30" name="TextBox 29">
            <a:extLst>
              <a:ext uri="{FF2B5EF4-FFF2-40B4-BE49-F238E27FC236}">
                <a16:creationId xmlns:a16="http://schemas.microsoft.com/office/drawing/2014/main" id="{A72E85C9-7724-B995-2775-0676AD6FCED8}"/>
              </a:ext>
            </a:extLst>
          </p:cNvPr>
          <p:cNvSpPr txBox="1"/>
          <p:nvPr/>
        </p:nvSpPr>
        <p:spPr>
          <a:xfrm>
            <a:off x="315651" y="1955409"/>
            <a:ext cx="4125645" cy="1477328"/>
          </a:xfrm>
          <a:prstGeom prst="rect">
            <a:avLst/>
          </a:prstGeom>
          <a:noFill/>
        </p:spPr>
        <p:txBody>
          <a:bodyPr wrap="square">
            <a:spAutoFit/>
          </a:bodyPr>
          <a:lstStyle>
            <a:defPPr>
              <a:defRPr lang="en-US"/>
            </a:defPPr>
            <a:lvl1pPr marL="285750" marR="0" lvl="0" indent="-285750" algn="just" fontAlgn="auto">
              <a:lnSpc>
                <a:spcPct val="100000"/>
              </a:lnSpc>
              <a:spcBef>
                <a:spcPts val="0"/>
              </a:spcBef>
              <a:spcAft>
                <a:spcPts val="0"/>
              </a:spcAft>
              <a:buClrTx/>
              <a:buSzTx/>
              <a:buFont typeface="Wingdings" panose="05000000000000000000" pitchFamily="2" charset="2"/>
              <a:buChar char="ü"/>
              <a:tabLst/>
              <a:defRPr kumimoji="0" sz="1600" b="0" i="1" u="none" strike="noStrike" cap="none" spc="0" normalizeH="0" baseline="0">
                <a:ln>
                  <a:noFill/>
                </a:ln>
                <a:solidFill>
                  <a:prstClr val="black"/>
                </a:solidFill>
                <a:effectLst/>
                <a:uLnTx/>
                <a:uFillTx/>
                <a:latin typeface="Calibri" panose="020F0502020204030204"/>
              </a:defRPr>
            </a:lvl1pPr>
          </a:lstStyle>
          <a:p>
            <a:pPr marL="0" indent="0" algn="ctr" defTabSz="457200">
              <a:buNone/>
              <a:defRPr/>
            </a:pPr>
            <a:r>
              <a:rPr lang="en-US" sz="1800" b="1" i="0" dirty="0">
                <a:solidFill>
                  <a:srgbClr val="DF5E43"/>
                </a:solidFill>
                <a:latin typeface="+mn-lt"/>
              </a:rPr>
              <a:t>What can we learn using nuclear EDFs?</a:t>
            </a:r>
            <a:endParaRPr lang="en-US" sz="1800" i="0" dirty="0">
              <a:solidFill>
                <a:srgbClr val="DF5E43"/>
              </a:solidFill>
              <a:latin typeface="+mn-lt"/>
            </a:endParaRPr>
          </a:p>
          <a:p>
            <a:r>
              <a:rPr lang="en-US" sz="1800" i="0" dirty="0">
                <a:latin typeface="+mn-lt"/>
              </a:rPr>
              <a:t>Static and dynamic properties of atomic nuclei across the nuclide map  </a:t>
            </a:r>
          </a:p>
          <a:p>
            <a:r>
              <a:rPr lang="en-US" sz="1800" i="0" dirty="0">
                <a:latin typeface="+mn-lt"/>
              </a:rPr>
              <a:t>Nuclear processes and reactions</a:t>
            </a:r>
          </a:p>
          <a:p>
            <a:r>
              <a:rPr lang="en-US" sz="1800" i="0" dirty="0">
                <a:latin typeface="+mn-lt"/>
              </a:rPr>
              <a:t>Equation of state (EOS)</a:t>
            </a:r>
          </a:p>
        </p:txBody>
      </p:sp>
      <p:pic>
        <p:nvPicPr>
          <p:cNvPr id="31" name="Picture 4" descr="Neutron star">
            <a:extLst>
              <a:ext uri="{FF2B5EF4-FFF2-40B4-BE49-F238E27FC236}">
                <a16:creationId xmlns:a16="http://schemas.microsoft.com/office/drawing/2014/main" id="{810D4CCE-1A2C-16C8-BACB-B9398EF95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370" y="2675440"/>
            <a:ext cx="2604652" cy="1759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57857917-7A0D-1C86-0B63-F62A11E5061A}"/>
              </a:ext>
            </a:extLst>
          </p:cNvPr>
          <p:cNvPicPr>
            <a:picLocks noChangeAspect="1"/>
          </p:cNvPicPr>
          <p:nvPr/>
        </p:nvPicPr>
        <p:blipFill rotWithShape="1">
          <a:blip r:embed="rId5"/>
          <a:srcRect t="5280" r="2511"/>
          <a:stretch/>
        </p:blipFill>
        <p:spPr>
          <a:xfrm>
            <a:off x="6743463" y="2650205"/>
            <a:ext cx="2733209" cy="1164301"/>
          </a:xfrm>
          <a:prstGeom prst="rect">
            <a:avLst/>
          </a:prstGeom>
        </p:spPr>
      </p:pic>
      <p:sp>
        <p:nvSpPr>
          <p:cNvPr id="33" name="TextBox 32">
            <a:extLst>
              <a:ext uri="{FF2B5EF4-FFF2-40B4-BE49-F238E27FC236}">
                <a16:creationId xmlns:a16="http://schemas.microsoft.com/office/drawing/2014/main" id="{6DBF19DC-D2D0-85BA-C1E8-4057D9D5C3C2}"/>
              </a:ext>
            </a:extLst>
          </p:cNvPr>
          <p:cNvSpPr txBox="1"/>
          <p:nvPr/>
        </p:nvSpPr>
        <p:spPr>
          <a:xfrm>
            <a:off x="6773808" y="3788948"/>
            <a:ext cx="3127641" cy="261610"/>
          </a:xfrm>
          <a:prstGeom prst="rect">
            <a:avLst/>
          </a:prstGeom>
          <a:noFill/>
        </p:spPr>
        <p:txBody>
          <a:bodyPr wrap="square">
            <a:spAutoFit/>
          </a:bodyPr>
          <a:lstStyle/>
          <a:p>
            <a:r>
              <a:rPr lang="en-US" sz="1100" dirty="0">
                <a:solidFill>
                  <a:prstClr val="black"/>
                </a:solidFill>
              </a:rPr>
              <a:t>The Astrophysical Journal, 855:99 (9pp), 2018</a:t>
            </a:r>
            <a:endParaRPr lang="en-GB" sz="1100" dirty="0">
              <a:solidFill>
                <a:prstClr val="black"/>
              </a:solidFill>
            </a:endParaRPr>
          </a:p>
        </p:txBody>
      </p:sp>
      <p:sp>
        <p:nvSpPr>
          <p:cNvPr id="34" name="TextBox 33">
            <a:extLst>
              <a:ext uri="{FF2B5EF4-FFF2-40B4-BE49-F238E27FC236}">
                <a16:creationId xmlns:a16="http://schemas.microsoft.com/office/drawing/2014/main" id="{386B8D69-A83C-7C51-04A0-C30FB71EE73F}"/>
              </a:ext>
            </a:extLst>
          </p:cNvPr>
          <p:cNvSpPr txBox="1">
            <a:spLocks/>
          </p:cNvSpPr>
          <p:nvPr/>
        </p:nvSpPr>
        <p:spPr>
          <a:xfrm>
            <a:off x="9552735" y="2737035"/>
            <a:ext cx="2323617" cy="261610"/>
          </a:xfrm>
          <a:prstGeom prst="rect">
            <a:avLst/>
          </a:prstGeom>
          <a:noFill/>
        </p:spPr>
        <p:txBody>
          <a:bodyPr wrap="square">
            <a:spAutoFit/>
          </a:bodyPr>
          <a:lstStyle/>
          <a:p>
            <a:r>
              <a:rPr lang="pt-BR" sz="1100" dirty="0">
                <a:solidFill>
                  <a:prstClr val="white"/>
                </a:solidFill>
              </a:rPr>
              <a:t>A neutron star. Image: NASA</a:t>
            </a:r>
          </a:p>
        </p:txBody>
      </p:sp>
      <p:sp>
        <p:nvSpPr>
          <p:cNvPr id="35" name="TextBox 34">
            <a:extLst>
              <a:ext uri="{FF2B5EF4-FFF2-40B4-BE49-F238E27FC236}">
                <a16:creationId xmlns:a16="http://schemas.microsoft.com/office/drawing/2014/main" id="{D2ABBFE5-D51D-648D-46BE-9AB63246BF8C}"/>
              </a:ext>
            </a:extLst>
          </p:cNvPr>
          <p:cNvSpPr txBox="1"/>
          <p:nvPr/>
        </p:nvSpPr>
        <p:spPr>
          <a:xfrm>
            <a:off x="213989" y="1065343"/>
            <a:ext cx="5540635" cy="923330"/>
          </a:xfrm>
          <a:prstGeom prst="rect">
            <a:avLst/>
          </a:prstGeom>
          <a:noFill/>
        </p:spPr>
        <p:txBody>
          <a:bodyPr wrap="square">
            <a:spAutoFit/>
          </a:bodyPr>
          <a:lstStyle>
            <a:defPPr>
              <a:defRPr lang="en-US"/>
            </a:defPPr>
            <a:lvl1pPr marR="0" lvl="0" indent="0" algn="ctr" defTabSz="457200" fontAlgn="auto">
              <a:lnSpc>
                <a:spcPct val="100000"/>
              </a:lnSpc>
              <a:spcBef>
                <a:spcPts val="0"/>
              </a:spcBef>
              <a:spcAft>
                <a:spcPts val="0"/>
              </a:spcAft>
              <a:buClrTx/>
              <a:buSzTx/>
              <a:buFontTx/>
              <a:buNone/>
              <a:tabLst/>
              <a:defRPr kumimoji="0" b="1" i="0" u="none" strike="noStrike" cap="none" spc="0" normalizeH="0" baseline="0">
                <a:ln>
                  <a:noFill/>
                </a:ln>
                <a:solidFill>
                  <a:srgbClr val="C00000"/>
                </a:solidFill>
                <a:effectLst/>
                <a:uLnTx/>
                <a:uFillTx/>
                <a:latin typeface="Aptos Display" panose="020B0004020202020204" pitchFamily="34" charset="0"/>
              </a:defRPr>
            </a:lvl1pPr>
          </a:lstStyle>
          <a:p>
            <a:pPr marL="285751" indent="-285751" algn="just">
              <a:buFont typeface="Wingdings" panose="05000000000000000000" pitchFamily="2" charset="2"/>
              <a:buChar char="ü"/>
            </a:pPr>
            <a:r>
              <a:rPr lang="en-US" dirty="0">
                <a:solidFill>
                  <a:srgbClr val="DF5E43"/>
                </a:solidFill>
                <a:latin typeface="+mn-lt"/>
              </a:rPr>
              <a:t>Nuclear energy density functionals (EDF): </a:t>
            </a:r>
            <a:r>
              <a:rPr lang="en-US" b="0" dirty="0">
                <a:solidFill>
                  <a:schemeClr val="tx1">
                    <a:lumMod val="85000"/>
                    <a:lumOff val="15000"/>
                  </a:schemeClr>
                </a:solidFill>
                <a:latin typeface="+mn-lt"/>
              </a:rPr>
              <a:t>The many-body problem is mapped onto a one body problem without explicitly  involving inter-nucleon interactions!</a:t>
            </a:r>
          </a:p>
        </p:txBody>
      </p:sp>
      <p:sp>
        <p:nvSpPr>
          <p:cNvPr id="36" name="TextBox 35">
            <a:extLst>
              <a:ext uri="{FF2B5EF4-FFF2-40B4-BE49-F238E27FC236}">
                <a16:creationId xmlns:a16="http://schemas.microsoft.com/office/drawing/2014/main" id="{A26FFE82-1877-1839-A843-75DFAD540381}"/>
              </a:ext>
            </a:extLst>
          </p:cNvPr>
          <p:cNvSpPr txBox="1"/>
          <p:nvPr/>
        </p:nvSpPr>
        <p:spPr>
          <a:xfrm>
            <a:off x="4429076" y="4546162"/>
            <a:ext cx="7667727" cy="646331"/>
          </a:xfrm>
          <a:prstGeom prst="rect">
            <a:avLst/>
          </a:prstGeom>
          <a:noFill/>
        </p:spPr>
        <p:txBody>
          <a:bodyPr wrap="square">
            <a:spAutoFit/>
          </a:bodyPr>
          <a:lstStyle>
            <a:defPPr>
              <a:defRPr lang="en-US"/>
            </a:defPPr>
            <a:lvl1pPr marL="285750" marR="0" lvl="0" indent="-285750" algn="just" fontAlgn="auto">
              <a:lnSpc>
                <a:spcPct val="100000"/>
              </a:lnSpc>
              <a:spcBef>
                <a:spcPts val="0"/>
              </a:spcBef>
              <a:spcAft>
                <a:spcPts val="0"/>
              </a:spcAft>
              <a:buClrTx/>
              <a:buSzTx/>
              <a:buFont typeface="Wingdings" panose="05000000000000000000" pitchFamily="2" charset="2"/>
              <a:buChar char="ü"/>
              <a:tabLst/>
              <a:defRPr kumimoji="0" sz="1600" b="0" i="1" u="none" strike="noStrike" cap="none" spc="0" normalizeH="0" baseline="0">
                <a:ln>
                  <a:noFill/>
                </a:ln>
                <a:solidFill>
                  <a:prstClr val="black"/>
                </a:solidFill>
                <a:effectLst/>
                <a:uLnTx/>
                <a:uFillTx/>
                <a:latin typeface="Aptos Display" panose="020B0004020202020204" pitchFamily="34" charset="0"/>
              </a:defRPr>
            </a:lvl1pPr>
          </a:lstStyle>
          <a:p>
            <a:r>
              <a:rPr lang="en-US" sz="1800" b="1" dirty="0">
                <a:solidFill>
                  <a:srgbClr val="DF5E43"/>
                </a:solidFill>
                <a:latin typeface="+mn-lt"/>
              </a:rPr>
              <a:t>In stellar environments nuclei appear at finite temperatures</a:t>
            </a:r>
            <a:r>
              <a:rPr lang="en-US" sz="1800" i="0" dirty="0">
                <a:latin typeface="+mn-lt"/>
              </a:rPr>
              <a:t>, becoming extremely hot in core-collapse supernovae and neutron-star mergers.  </a:t>
            </a:r>
          </a:p>
        </p:txBody>
      </p:sp>
      <p:sp>
        <p:nvSpPr>
          <p:cNvPr id="37" name="Slide Number Placeholder 36">
            <a:extLst>
              <a:ext uri="{FF2B5EF4-FFF2-40B4-BE49-F238E27FC236}">
                <a16:creationId xmlns:a16="http://schemas.microsoft.com/office/drawing/2014/main" id="{D06BD13B-188E-D159-4025-8737D59ED68C}"/>
              </a:ext>
            </a:extLst>
          </p:cNvPr>
          <p:cNvSpPr>
            <a:spLocks noGrp="1"/>
          </p:cNvSpPr>
          <p:nvPr>
            <p:ph type="sldNum" sz="quarter" idx="16"/>
          </p:nvPr>
        </p:nvSpPr>
        <p:spPr/>
        <p:txBody>
          <a:bodyPr/>
          <a:lstStyle/>
          <a:p>
            <a:fld id="{583DDE54-A93F-264A-8772-B0E2E830415F}" type="slidenum">
              <a:rPr lang="en-GB" smtClean="0">
                <a:latin typeface="+mn-lt"/>
              </a:rPr>
              <a:pPr/>
              <a:t>2</a:t>
            </a:fld>
            <a:endParaRPr lang="en-GB" dirty="0">
              <a:latin typeface="+mn-lt"/>
            </a:endParaRPr>
          </a:p>
        </p:txBody>
      </p:sp>
      <p:cxnSp>
        <p:nvCxnSpPr>
          <p:cNvPr id="3" name="Straight Arrow Connector 2">
            <a:extLst>
              <a:ext uri="{FF2B5EF4-FFF2-40B4-BE49-F238E27FC236}">
                <a16:creationId xmlns:a16="http://schemas.microsoft.com/office/drawing/2014/main" id="{AFFDC34B-DBA9-9FA1-6A2D-D06A61A601DF}"/>
              </a:ext>
            </a:extLst>
          </p:cNvPr>
          <p:cNvCxnSpPr>
            <a:cxnSpLocks/>
          </p:cNvCxnSpPr>
          <p:nvPr/>
        </p:nvCxnSpPr>
        <p:spPr>
          <a:xfrm flipV="1">
            <a:off x="213991" y="3721145"/>
            <a:ext cx="0" cy="2163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A256A91E-7F3A-32D5-431D-0A92311CC435}"/>
              </a:ext>
            </a:extLst>
          </p:cNvPr>
          <p:cNvCxnSpPr>
            <a:cxnSpLocks/>
          </p:cNvCxnSpPr>
          <p:nvPr/>
        </p:nvCxnSpPr>
        <p:spPr>
          <a:xfrm rot="16200000">
            <a:off x="1537271" y="5185473"/>
            <a:ext cx="0" cy="2163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3463AC8-2C4C-414B-7C58-0BD7D49E7194}"/>
              </a:ext>
            </a:extLst>
          </p:cNvPr>
          <p:cNvSpPr txBox="1"/>
          <p:nvPr/>
        </p:nvSpPr>
        <p:spPr>
          <a:xfrm>
            <a:off x="956429" y="5930752"/>
            <a:ext cx="1766317" cy="369332"/>
          </a:xfrm>
          <a:prstGeom prst="rect">
            <a:avLst/>
          </a:prstGeom>
          <a:noFill/>
        </p:spPr>
        <p:txBody>
          <a:bodyPr wrap="none" rtlCol="0">
            <a:spAutoFit/>
          </a:bodyPr>
          <a:lstStyle/>
          <a:p>
            <a:r>
              <a:rPr lang="en-US" dirty="0"/>
              <a:t>Neutron number</a:t>
            </a:r>
            <a:endParaRPr lang="en-GB" dirty="0"/>
          </a:p>
        </p:txBody>
      </p:sp>
      <p:sp>
        <p:nvSpPr>
          <p:cNvPr id="6" name="TextBox 5">
            <a:extLst>
              <a:ext uri="{FF2B5EF4-FFF2-40B4-BE49-F238E27FC236}">
                <a16:creationId xmlns:a16="http://schemas.microsoft.com/office/drawing/2014/main" id="{D00950B7-093C-5F1B-E9A5-D1059B5527DE}"/>
              </a:ext>
            </a:extLst>
          </p:cNvPr>
          <p:cNvSpPr txBox="1"/>
          <p:nvPr/>
        </p:nvSpPr>
        <p:spPr>
          <a:xfrm rot="16200000">
            <a:off x="-467595" y="4604070"/>
            <a:ext cx="1618200" cy="369332"/>
          </a:xfrm>
          <a:prstGeom prst="rect">
            <a:avLst/>
          </a:prstGeom>
          <a:noFill/>
        </p:spPr>
        <p:txBody>
          <a:bodyPr wrap="none" rtlCol="0">
            <a:spAutoFit/>
          </a:bodyPr>
          <a:lstStyle/>
          <a:p>
            <a:r>
              <a:rPr lang="en-US" dirty="0"/>
              <a:t>Proton number</a:t>
            </a:r>
            <a:endParaRPr lang="en-GB" dirty="0"/>
          </a:p>
        </p:txBody>
      </p:sp>
      <p:pic>
        <p:nvPicPr>
          <p:cNvPr id="7" name="Picture 6">
            <a:extLst>
              <a:ext uri="{FF2B5EF4-FFF2-40B4-BE49-F238E27FC236}">
                <a16:creationId xmlns:a16="http://schemas.microsoft.com/office/drawing/2014/main" id="{D40C71A8-4C63-4168-1EE3-F2EC717365B2}"/>
              </a:ext>
            </a:extLst>
          </p:cNvPr>
          <p:cNvPicPr>
            <a:picLocks noChangeAspect="1"/>
          </p:cNvPicPr>
          <p:nvPr/>
        </p:nvPicPr>
        <p:blipFill>
          <a:blip r:embed="rId6"/>
          <a:stretch>
            <a:fillRect/>
          </a:stretch>
        </p:blipFill>
        <p:spPr>
          <a:xfrm>
            <a:off x="5145063" y="3185024"/>
            <a:ext cx="1622075" cy="1340130"/>
          </a:xfrm>
          <a:prstGeom prst="rect">
            <a:avLst/>
          </a:prstGeom>
        </p:spPr>
      </p:pic>
      <p:sp>
        <p:nvSpPr>
          <p:cNvPr id="9" name="TextBox 8">
            <a:extLst>
              <a:ext uri="{FF2B5EF4-FFF2-40B4-BE49-F238E27FC236}">
                <a16:creationId xmlns:a16="http://schemas.microsoft.com/office/drawing/2014/main" id="{A6AAD1F5-05FF-6DB4-7941-D88D278157B9}"/>
              </a:ext>
            </a:extLst>
          </p:cNvPr>
          <p:cNvSpPr txBox="1"/>
          <p:nvPr/>
        </p:nvSpPr>
        <p:spPr>
          <a:xfrm>
            <a:off x="6767137" y="4004645"/>
            <a:ext cx="2501779" cy="430887"/>
          </a:xfrm>
          <a:prstGeom prst="rect">
            <a:avLst/>
          </a:prstGeom>
          <a:noFill/>
        </p:spPr>
        <p:txBody>
          <a:bodyPr wrap="square">
            <a:spAutoFit/>
          </a:bodyPr>
          <a:lstStyle/>
          <a:p>
            <a:pPr algn="l">
              <a:spcAft>
                <a:spcPts val="1200"/>
              </a:spcAft>
            </a:pPr>
            <a:r>
              <a:rPr lang="en-GB" sz="1100" b="0" i="0" dirty="0">
                <a:solidFill>
                  <a:srgbClr val="222222"/>
                </a:solidFill>
                <a:effectLst/>
              </a:rPr>
              <a:t>PS </a:t>
            </a:r>
            <a:r>
              <a:rPr lang="en-GB" sz="1100" b="0" i="0" dirty="0" err="1">
                <a:solidFill>
                  <a:srgbClr val="222222"/>
                </a:solidFill>
                <a:effectLst/>
              </a:rPr>
              <a:t>Koliogiannis</a:t>
            </a:r>
            <a:r>
              <a:rPr lang="en-GB" sz="1100" b="0" i="0" dirty="0">
                <a:solidFill>
                  <a:srgbClr val="222222"/>
                </a:solidFill>
                <a:effectLst/>
              </a:rPr>
              <a:t>, E Yuksel, N </a:t>
            </a:r>
            <a:r>
              <a:rPr lang="en-GB" sz="1100" b="0" i="0" dirty="0" err="1">
                <a:solidFill>
                  <a:srgbClr val="222222"/>
                </a:solidFill>
                <a:effectLst/>
              </a:rPr>
              <a:t>Paar,arXiv</a:t>
            </a:r>
            <a:r>
              <a:rPr lang="en-GB" sz="1100" b="0" i="0" dirty="0">
                <a:solidFill>
                  <a:srgbClr val="222222"/>
                </a:solidFill>
                <a:effectLst/>
              </a:rPr>
              <a:t> preprint arXiv:2412.15936</a:t>
            </a:r>
          </a:p>
        </p:txBody>
      </p:sp>
    </p:spTree>
    <p:extLst>
      <p:ext uri="{BB962C8B-B14F-4D97-AF65-F5344CB8AC3E}">
        <p14:creationId xmlns:p14="http://schemas.microsoft.com/office/powerpoint/2010/main" val="34811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0" grpId="0"/>
      <p:bldP spid="33" grpId="0"/>
      <p:bldP spid="35" grpId="0"/>
      <p:bldP spid="36" grpId="0"/>
      <p:bldP spid="5" grpId="0"/>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C6CF-4758-4837-55C9-46E9B1FD3DC3}"/>
              </a:ext>
            </a:extLst>
          </p:cNvPr>
          <p:cNvSpPr>
            <a:spLocks noGrp="1"/>
          </p:cNvSpPr>
          <p:nvPr>
            <p:ph type="ctrTitle"/>
          </p:nvPr>
        </p:nvSpPr>
        <p:spPr/>
        <p:txBody>
          <a:bodyPr/>
          <a:lstStyle/>
          <a:p>
            <a:r>
              <a:rPr lang="en-US" sz="2800" b="1" cap="none" spc="0" dirty="0">
                <a:solidFill>
                  <a:schemeClr val="tx1">
                    <a:lumMod val="75000"/>
                    <a:lumOff val="25000"/>
                  </a:schemeClr>
                </a:solidFill>
                <a:latin typeface="+mn-lt"/>
                <a:ea typeface="+mn-ea"/>
                <a:cs typeface="+mn-cs"/>
              </a:rPr>
              <a:t>Electric and magnetic γ-ray strength functions</a:t>
            </a:r>
            <a:endParaRPr lang="en-GB" sz="2800" b="1" cap="none" spc="0" dirty="0">
              <a:solidFill>
                <a:schemeClr val="tx1">
                  <a:lumMod val="75000"/>
                  <a:lumOff val="25000"/>
                </a:schemeClr>
              </a:solidFill>
              <a:latin typeface="+mn-lt"/>
              <a:ea typeface="+mn-ea"/>
              <a:cs typeface="+mn-cs"/>
            </a:endParaRPr>
          </a:p>
        </p:txBody>
      </p:sp>
      <p:sp>
        <p:nvSpPr>
          <p:cNvPr id="3" name="Slide Number Placeholder 2">
            <a:extLst>
              <a:ext uri="{FF2B5EF4-FFF2-40B4-BE49-F238E27FC236}">
                <a16:creationId xmlns:a16="http://schemas.microsoft.com/office/drawing/2014/main" id="{54186193-DE0D-1128-3C26-E8709ACF183D}"/>
              </a:ext>
            </a:extLst>
          </p:cNvPr>
          <p:cNvSpPr>
            <a:spLocks noGrp="1"/>
          </p:cNvSpPr>
          <p:nvPr>
            <p:ph type="sldNum" sz="quarter" idx="16"/>
          </p:nvPr>
        </p:nvSpPr>
        <p:spPr/>
        <p:txBody>
          <a:bodyPr/>
          <a:lstStyle/>
          <a:p>
            <a:fld id="{583DDE54-A93F-264A-8772-B0E2E830415F}" type="slidenum">
              <a:rPr lang="en-GB" smtClean="0">
                <a:latin typeface="+mn-lt"/>
              </a:rPr>
              <a:pPr/>
              <a:t>20</a:t>
            </a:fld>
            <a:endParaRPr lang="en-GB" dirty="0">
              <a:latin typeface="+mn-lt"/>
            </a:endParaRPr>
          </a:p>
        </p:txBody>
      </p:sp>
      <p:pic>
        <p:nvPicPr>
          <p:cNvPr id="5" name="Picture 4">
            <a:extLst>
              <a:ext uri="{FF2B5EF4-FFF2-40B4-BE49-F238E27FC236}">
                <a16:creationId xmlns:a16="http://schemas.microsoft.com/office/drawing/2014/main" id="{2FD5FF3D-2478-FCA4-BC93-426B22FC1C38}"/>
              </a:ext>
            </a:extLst>
          </p:cNvPr>
          <p:cNvPicPr>
            <a:picLocks noChangeAspect="1"/>
          </p:cNvPicPr>
          <p:nvPr/>
        </p:nvPicPr>
        <p:blipFill>
          <a:blip r:embed="rId3"/>
          <a:srcRect l="2629" t="6283" r="1331" b="14084"/>
          <a:stretch/>
        </p:blipFill>
        <p:spPr>
          <a:xfrm>
            <a:off x="320634" y="1413162"/>
            <a:ext cx="11709070" cy="4061363"/>
          </a:xfrm>
          <a:prstGeom prst="rect">
            <a:avLst/>
          </a:prstGeom>
        </p:spPr>
      </p:pic>
      <p:pic>
        <p:nvPicPr>
          <p:cNvPr id="7" name="Picture 6">
            <a:extLst>
              <a:ext uri="{FF2B5EF4-FFF2-40B4-BE49-F238E27FC236}">
                <a16:creationId xmlns:a16="http://schemas.microsoft.com/office/drawing/2014/main" id="{BF9F81AD-7E07-6F1B-C7F2-36261A81662E}"/>
              </a:ext>
            </a:extLst>
          </p:cNvPr>
          <p:cNvPicPr>
            <a:picLocks noChangeAspect="1"/>
          </p:cNvPicPr>
          <p:nvPr/>
        </p:nvPicPr>
        <p:blipFill>
          <a:blip r:embed="rId4"/>
          <a:stretch>
            <a:fillRect/>
          </a:stretch>
        </p:blipFill>
        <p:spPr>
          <a:xfrm>
            <a:off x="1986732" y="5576015"/>
            <a:ext cx="3382399" cy="824282"/>
          </a:xfrm>
          <a:prstGeom prst="rect">
            <a:avLst/>
          </a:prstGeom>
        </p:spPr>
      </p:pic>
      <p:pic>
        <p:nvPicPr>
          <p:cNvPr id="9" name="Picture 8">
            <a:extLst>
              <a:ext uri="{FF2B5EF4-FFF2-40B4-BE49-F238E27FC236}">
                <a16:creationId xmlns:a16="http://schemas.microsoft.com/office/drawing/2014/main" id="{FB48453B-D0E0-8770-9C92-3D3A4ACA5D64}"/>
              </a:ext>
            </a:extLst>
          </p:cNvPr>
          <p:cNvPicPr>
            <a:picLocks noChangeAspect="1"/>
          </p:cNvPicPr>
          <p:nvPr/>
        </p:nvPicPr>
        <p:blipFill>
          <a:blip r:embed="rId5"/>
          <a:stretch>
            <a:fillRect/>
          </a:stretch>
        </p:blipFill>
        <p:spPr>
          <a:xfrm>
            <a:off x="6045035" y="5635872"/>
            <a:ext cx="5131130" cy="812429"/>
          </a:xfrm>
          <a:prstGeom prst="rect">
            <a:avLst/>
          </a:prstGeom>
        </p:spPr>
      </p:pic>
      <p:sp>
        <p:nvSpPr>
          <p:cNvPr id="11" name="TextBox 10">
            <a:extLst>
              <a:ext uri="{FF2B5EF4-FFF2-40B4-BE49-F238E27FC236}">
                <a16:creationId xmlns:a16="http://schemas.microsoft.com/office/drawing/2014/main" id="{1A4EDB72-5211-38B3-F229-45931D690C2E}"/>
              </a:ext>
            </a:extLst>
          </p:cNvPr>
          <p:cNvSpPr txBox="1"/>
          <p:nvPr/>
        </p:nvSpPr>
        <p:spPr>
          <a:xfrm>
            <a:off x="676658" y="6501787"/>
            <a:ext cx="11482567" cy="276999"/>
          </a:xfrm>
          <a:prstGeom prst="rect">
            <a:avLst/>
          </a:prstGeom>
          <a:noFill/>
        </p:spPr>
        <p:txBody>
          <a:bodyPr wrap="square">
            <a:spAutoFit/>
          </a:bodyPr>
          <a:lstStyle/>
          <a:p>
            <a:r>
              <a:rPr lang="en-GB" sz="1200" b="0" i="0" dirty="0">
                <a:solidFill>
                  <a:schemeClr val="tx1">
                    <a:lumMod val="85000"/>
                    <a:lumOff val="15000"/>
                  </a:schemeClr>
                </a:solidFill>
                <a:effectLst/>
              </a:rPr>
              <a:t>A. Kaur, E Yüksel, N Paar, </a:t>
            </a:r>
            <a:r>
              <a:rPr lang="en-GB" sz="1200" dirty="0">
                <a:solidFill>
                  <a:schemeClr val="tx1">
                    <a:lumMod val="85000"/>
                    <a:lumOff val="15000"/>
                  </a:schemeClr>
                </a:solidFill>
              </a:rPr>
              <a:t>Electric and magnetic -ray strength functions at finite-temperature, </a:t>
            </a:r>
            <a:r>
              <a:rPr lang="en-US" sz="1200" dirty="0">
                <a:solidFill>
                  <a:schemeClr val="tx1">
                    <a:lumMod val="85000"/>
                    <a:lumOff val="15000"/>
                  </a:schemeClr>
                </a:solidFill>
              </a:rPr>
              <a:t>Physical Review C 112 (1), 014307</a:t>
            </a:r>
            <a:r>
              <a:rPr lang="en-GB" sz="1200" dirty="0">
                <a:solidFill>
                  <a:schemeClr val="tx1">
                    <a:lumMod val="85000"/>
                    <a:lumOff val="15000"/>
                  </a:schemeClr>
                </a:solidFill>
              </a:rPr>
              <a:t>)</a:t>
            </a:r>
          </a:p>
        </p:txBody>
      </p:sp>
    </p:spTree>
    <p:extLst>
      <p:ext uri="{BB962C8B-B14F-4D97-AF65-F5344CB8AC3E}">
        <p14:creationId xmlns:p14="http://schemas.microsoft.com/office/powerpoint/2010/main" val="309524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DCFFF6-DA62-8356-EBC6-08C24DB9BB78}"/>
              </a:ext>
            </a:extLst>
          </p:cNvPr>
          <p:cNvSpPr>
            <a:spLocks noGrp="1"/>
          </p:cNvSpPr>
          <p:nvPr>
            <p:ph type="sldNum" sz="quarter" idx="16"/>
          </p:nvPr>
        </p:nvSpPr>
        <p:spPr/>
        <p:txBody>
          <a:bodyPr/>
          <a:lstStyle/>
          <a:p>
            <a:fld id="{583DDE54-A93F-264A-8772-B0E2E830415F}" type="slidenum">
              <a:rPr lang="en-GB" smtClean="0"/>
              <a:pPr/>
              <a:t>21</a:t>
            </a:fld>
            <a:endParaRPr lang="en-GB" dirty="0"/>
          </a:p>
        </p:txBody>
      </p:sp>
      <p:pic>
        <p:nvPicPr>
          <p:cNvPr id="5" name="Picture 4">
            <a:extLst>
              <a:ext uri="{FF2B5EF4-FFF2-40B4-BE49-F238E27FC236}">
                <a16:creationId xmlns:a16="http://schemas.microsoft.com/office/drawing/2014/main" id="{11CF5392-D7D2-EEB0-7719-DF7DA92B8939}"/>
              </a:ext>
            </a:extLst>
          </p:cNvPr>
          <p:cNvPicPr>
            <a:picLocks noChangeAspect="1"/>
          </p:cNvPicPr>
          <p:nvPr/>
        </p:nvPicPr>
        <p:blipFill>
          <a:blip r:embed="rId3"/>
          <a:srcRect t="2151"/>
          <a:stretch/>
        </p:blipFill>
        <p:spPr>
          <a:xfrm>
            <a:off x="306332" y="118753"/>
            <a:ext cx="5082134" cy="648149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865AEA3-27EA-AC06-2D9B-5EE56DEC60CF}"/>
                  </a:ext>
                </a:extLst>
              </p:cNvPr>
              <p:cNvSpPr txBox="1"/>
              <p:nvPr/>
            </p:nvSpPr>
            <p:spPr>
              <a:xfrm>
                <a:off x="5224839" y="889843"/>
                <a:ext cx="6497202" cy="5078313"/>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a:solidFill>
                      <a:schemeClr val="tx2">
                        <a:lumMod val="50000"/>
                      </a:schemeClr>
                    </a:solidFill>
                  </a:rPr>
                  <a:t>Temperature evolution of FT-RQRPA calculated E1+M1 </a:t>
                </a:r>
                <a:r>
                  <a:rPr lang="en-US" dirty="0" err="1">
                    <a:solidFill>
                      <a:schemeClr val="tx2">
                        <a:lumMod val="50000"/>
                      </a:schemeClr>
                    </a:solidFill>
                  </a:rPr>
                  <a:t>γSFs</a:t>
                </a:r>
                <a:r>
                  <a:rPr lang="en-US" dirty="0">
                    <a:solidFill>
                      <a:schemeClr val="tx2">
                        <a:lumMod val="50000"/>
                      </a:schemeClr>
                    </a:solidFill>
                  </a:rPr>
                  <a:t> (f1) from T = 0 to 1.5 MeV.</a:t>
                </a: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The high-energy GDR region shows excellent agreement with the (p, p′ ) data.</a:t>
                </a: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The Oslo data is also consistent with the low-energy region, particularly the </a:t>
                </a:r>
                <a14:m>
                  <m:oMath xmlns:m="http://schemas.openxmlformats.org/officeDocument/2006/math">
                    <m:r>
                      <a:rPr lang="en-US" dirty="0">
                        <a:solidFill>
                          <a:schemeClr val="tx2">
                            <a:lumMod val="50000"/>
                          </a:schemeClr>
                        </a:solidFill>
                        <a:latin typeface="Cambria Math" panose="02040503050406030204" pitchFamily="18" charset="0"/>
                      </a:rPr>
                      <m:t>𝐸</m:t>
                    </m:r>
                    <m:r>
                      <a:rPr lang="en-US" dirty="0">
                        <a:solidFill>
                          <a:schemeClr val="tx2">
                            <a:lumMod val="50000"/>
                          </a:schemeClr>
                        </a:solidFill>
                        <a:latin typeface="Cambria Math" panose="02040503050406030204" pitchFamily="18" charset="0"/>
                      </a:rPr>
                      <m:t>𝛾</m:t>
                    </m:r>
                    <m:r>
                      <a:rPr lang="en-US" dirty="0">
                        <a:solidFill>
                          <a:schemeClr val="tx2">
                            <a:lumMod val="50000"/>
                          </a:schemeClr>
                        </a:solidFill>
                        <a:latin typeface="Cambria Math" panose="02040503050406030204" pitchFamily="18" charset="0"/>
                      </a:rPr>
                      <m:t> ≈ 4–10</m:t>
                    </m:r>
                  </m:oMath>
                </a14:m>
                <a:r>
                  <a:rPr lang="en-US" dirty="0">
                    <a:solidFill>
                      <a:schemeClr val="tx2">
                        <a:lumMod val="50000"/>
                      </a:schemeClr>
                    </a:solidFill>
                  </a:rPr>
                  <a:t> MeV range.</a:t>
                </a:r>
              </a:p>
              <a:p>
                <a:endParaRPr lang="en-US" dirty="0">
                  <a:solidFill>
                    <a:schemeClr val="tx2">
                      <a:lumMod val="50000"/>
                    </a:schemeClr>
                  </a:solidFill>
                </a:endParaRPr>
              </a:p>
              <a:p>
                <a:pPr marL="285750" indent="-285750" algn="just">
                  <a:buFont typeface="Arial" panose="020B0604020202020204" pitchFamily="34" charset="0"/>
                  <a:buChar char="•"/>
                </a:pPr>
                <a:r>
                  <a:rPr lang="en-US" dirty="0">
                    <a:solidFill>
                      <a:schemeClr val="tx2">
                        <a:lumMod val="50000"/>
                      </a:schemeClr>
                    </a:solidFill>
                  </a:rPr>
                  <a:t>The pygmy dipole strength dominates the tail of the gamma strength function, especially above 4 MeV. </a:t>
                </a: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However, no enhancement ‘or’ </a:t>
                </a:r>
                <a:r>
                  <a:rPr lang="en-US" dirty="0" err="1">
                    <a:solidFill>
                      <a:schemeClr val="tx2">
                        <a:lumMod val="50000"/>
                      </a:schemeClr>
                    </a:solidFill>
                  </a:rPr>
                  <a:t>upbend</a:t>
                </a:r>
                <a:r>
                  <a:rPr lang="en-US" dirty="0">
                    <a:solidFill>
                      <a:schemeClr val="tx2">
                        <a:lumMod val="50000"/>
                      </a:schemeClr>
                    </a:solidFill>
                  </a:rPr>
                  <a:t> is seen as we approach </a:t>
                </a:r>
                <a14:m>
                  <m:oMath xmlns:m="http://schemas.openxmlformats.org/officeDocument/2006/math">
                    <m:r>
                      <a:rPr lang="en-US" dirty="0">
                        <a:solidFill>
                          <a:schemeClr val="tx2">
                            <a:lumMod val="50000"/>
                          </a:schemeClr>
                        </a:solidFill>
                        <a:latin typeface="Cambria Math" panose="02040503050406030204" pitchFamily="18" charset="0"/>
                      </a:rPr>
                      <m:t>𝐸</m:t>
                    </m:r>
                    <m:r>
                      <a:rPr lang="en-US" dirty="0">
                        <a:solidFill>
                          <a:schemeClr val="tx2">
                            <a:lumMod val="50000"/>
                          </a:schemeClr>
                        </a:solidFill>
                        <a:latin typeface="Cambria Math" panose="02040503050406030204" pitchFamily="18" charset="0"/>
                      </a:rPr>
                      <m:t>𝛾</m:t>
                    </m:r>
                    <m:r>
                      <a:rPr lang="en-US" dirty="0">
                        <a:solidFill>
                          <a:schemeClr val="tx2">
                            <a:lumMod val="50000"/>
                          </a:schemeClr>
                        </a:solidFill>
                        <a:latin typeface="Cambria Math" panose="02040503050406030204" pitchFamily="18" charset="0"/>
                      </a:rPr>
                      <m:t> = 0 </m:t>
                    </m:r>
                  </m:oMath>
                </a14:m>
                <a:r>
                  <a:rPr lang="en-US" dirty="0">
                    <a:solidFill>
                      <a:schemeClr val="tx2">
                        <a:lumMod val="50000"/>
                      </a:schemeClr>
                    </a:solidFill>
                  </a:rPr>
                  <a:t>MeV at zero temperature; instead, the f1 curve gets smaller.</a:t>
                </a:r>
              </a:p>
              <a:p>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From T = 0.5 to 1.5 MeV, the low energy region is highly sensitive to temperature effects. </a:t>
                </a:r>
                <a:endParaRPr lang="en-GB" dirty="0">
                  <a:solidFill>
                    <a:schemeClr val="tx2">
                      <a:lumMod val="50000"/>
                    </a:schemeClr>
                  </a:solidFill>
                </a:endParaRPr>
              </a:p>
            </p:txBody>
          </p:sp>
        </mc:Choice>
        <mc:Fallback xmlns="">
          <p:sp>
            <p:nvSpPr>
              <p:cNvPr id="7" name="TextBox 6">
                <a:extLst>
                  <a:ext uri="{FF2B5EF4-FFF2-40B4-BE49-F238E27FC236}">
                    <a16:creationId xmlns:a16="http://schemas.microsoft.com/office/drawing/2014/main" id="{5865AEA3-27EA-AC06-2D9B-5EE56DEC60CF}"/>
                  </a:ext>
                </a:extLst>
              </p:cNvPr>
              <p:cNvSpPr txBox="1">
                <a:spLocks noRot="1" noChangeAspect="1" noMove="1" noResize="1" noEditPoints="1" noAdjustHandles="1" noChangeArrowheads="1" noChangeShapeType="1" noTextEdit="1"/>
              </p:cNvSpPr>
              <p:nvPr/>
            </p:nvSpPr>
            <p:spPr>
              <a:xfrm>
                <a:off x="5224839" y="889843"/>
                <a:ext cx="6497202" cy="5078313"/>
              </a:xfrm>
              <a:prstGeom prst="rect">
                <a:avLst/>
              </a:prstGeom>
              <a:blipFill>
                <a:blip r:embed="rId4"/>
                <a:stretch>
                  <a:fillRect l="-563" t="-720" r="-1501" b="-960"/>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BD362F9E-9AAA-77ED-04F0-EA1BBDE50525}"/>
              </a:ext>
            </a:extLst>
          </p:cNvPr>
          <p:cNvSpPr txBox="1"/>
          <p:nvPr/>
        </p:nvSpPr>
        <p:spPr>
          <a:xfrm>
            <a:off x="676658" y="6501787"/>
            <a:ext cx="11482567" cy="276999"/>
          </a:xfrm>
          <a:prstGeom prst="rect">
            <a:avLst/>
          </a:prstGeom>
          <a:noFill/>
        </p:spPr>
        <p:txBody>
          <a:bodyPr wrap="square">
            <a:spAutoFit/>
          </a:bodyPr>
          <a:lstStyle/>
          <a:p>
            <a:r>
              <a:rPr lang="en-GB" sz="1200" b="0" i="0" dirty="0">
                <a:solidFill>
                  <a:schemeClr val="tx1">
                    <a:lumMod val="85000"/>
                    <a:lumOff val="15000"/>
                  </a:schemeClr>
                </a:solidFill>
                <a:effectLst/>
              </a:rPr>
              <a:t>A. Kaur, E Yüksel, N Paar, </a:t>
            </a:r>
            <a:r>
              <a:rPr lang="en-GB" sz="1200" dirty="0">
                <a:solidFill>
                  <a:schemeClr val="tx1">
                    <a:lumMod val="85000"/>
                    <a:lumOff val="15000"/>
                  </a:schemeClr>
                </a:solidFill>
              </a:rPr>
              <a:t>Electric and magnetic -ray strength functions at finite-temperature, </a:t>
            </a:r>
            <a:r>
              <a:rPr lang="en-US" sz="1200" dirty="0">
                <a:solidFill>
                  <a:schemeClr val="tx1">
                    <a:lumMod val="85000"/>
                    <a:lumOff val="15000"/>
                  </a:schemeClr>
                </a:solidFill>
              </a:rPr>
              <a:t>Physical Review C 112 (1), 014307</a:t>
            </a:r>
            <a:r>
              <a:rPr lang="en-GB" sz="1200" dirty="0">
                <a:solidFill>
                  <a:schemeClr val="tx1">
                    <a:lumMod val="85000"/>
                    <a:lumOff val="15000"/>
                  </a:schemeClr>
                </a:solidFill>
              </a:rPr>
              <a:t>)</a:t>
            </a:r>
          </a:p>
        </p:txBody>
      </p:sp>
    </p:spTree>
    <p:extLst>
      <p:ext uri="{BB962C8B-B14F-4D97-AF65-F5344CB8AC3E}">
        <p14:creationId xmlns:p14="http://schemas.microsoft.com/office/powerpoint/2010/main" val="393923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4CAB8-E716-1665-D258-C4A33DBE1F6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F33CFC-E604-9F07-55E1-564F6EB56892}"/>
              </a:ext>
            </a:extLst>
          </p:cNvPr>
          <p:cNvSpPr>
            <a:spLocks noGrp="1"/>
          </p:cNvSpPr>
          <p:nvPr>
            <p:ph type="sldNum" sz="quarter" idx="16"/>
          </p:nvPr>
        </p:nvSpPr>
        <p:spPr/>
        <p:txBody>
          <a:bodyPr/>
          <a:lstStyle/>
          <a:p>
            <a:fld id="{583DDE54-A93F-264A-8772-B0E2E830415F}" type="slidenum">
              <a:rPr lang="en-GB" smtClean="0">
                <a:latin typeface="+mn-lt"/>
              </a:rPr>
              <a:pPr/>
              <a:t>22</a:t>
            </a:fld>
            <a:endParaRPr lang="en-GB" dirty="0">
              <a:latin typeface="+mn-lt"/>
            </a:endParaRPr>
          </a:p>
        </p:txBody>
      </p:sp>
      <p:pic>
        <p:nvPicPr>
          <p:cNvPr id="4" name="Picture 3">
            <a:extLst>
              <a:ext uri="{FF2B5EF4-FFF2-40B4-BE49-F238E27FC236}">
                <a16:creationId xmlns:a16="http://schemas.microsoft.com/office/drawing/2014/main" id="{49178992-03A2-FCC7-8B05-88C7A2F9A531}"/>
              </a:ext>
            </a:extLst>
          </p:cNvPr>
          <p:cNvPicPr>
            <a:picLocks noChangeAspect="1"/>
          </p:cNvPicPr>
          <p:nvPr/>
        </p:nvPicPr>
        <p:blipFill>
          <a:blip r:embed="rId2"/>
          <a:stretch>
            <a:fillRect/>
          </a:stretch>
        </p:blipFill>
        <p:spPr>
          <a:xfrm>
            <a:off x="276107" y="1113740"/>
            <a:ext cx="11639786" cy="4392000"/>
          </a:xfrm>
          <a:prstGeom prst="rect">
            <a:avLst/>
          </a:prstGeom>
        </p:spPr>
      </p:pic>
      <p:sp>
        <p:nvSpPr>
          <p:cNvPr id="6" name="Title 1">
            <a:extLst>
              <a:ext uri="{FF2B5EF4-FFF2-40B4-BE49-F238E27FC236}">
                <a16:creationId xmlns:a16="http://schemas.microsoft.com/office/drawing/2014/main" id="{06D1E4DD-1B23-8AFF-CFFE-1E177F909987}"/>
              </a:ext>
            </a:extLst>
          </p:cNvPr>
          <p:cNvSpPr>
            <a:spLocks noGrp="1"/>
          </p:cNvSpPr>
          <p:nvPr>
            <p:ph type="ctrTitle"/>
          </p:nvPr>
        </p:nvSpPr>
        <p:spPr>
          <a:xfrm>
            <a:off x="676658" y="494455"/>
            <a:ext cx="8595361" cy="550577"/>
          </a:xfrm>
        </p:spPr>
        <p:txBody>
          <a:bodyPr/>
          <a:lstStyle/>
          <a:p>
            <a:r>
              <a:rPr lang="en-US" sz="2800" b="1" cap="none" spc="0" dirty="0">
                <a:solidFill>
                  <a:schemeClr val="tx1">
                    <a:lumMod val="75000"/>
                    <a:lumOff val="25000"/>
                  </a:schemeClr>
                </a:solidFill>
                <a:latin typeface="+mn-lt"/>
                <a:ea typeface="+mn-ea"/>
                <a:cs typeface="+mn-cs"/>
              </a:rPr>
              <a:t>Electric and magnetic γ-ray strength functions</a:t>
            </a:r>
            <a:endParaRPr lang="en-GB" sz="2800" b="1" cap="none" spc="0" dirty="0">
              <a:solidFill>
                <a:schemeClr val="tx1">
                  <a:lumMod val="75000"/>
                  <a:lumOff val="25000"/>
                </a:schemeClr>
              </a:solidFill>
              <a:latin typeface="+mn-lt"/>
              <a:ea typeface="+mn-ea"/>
              <a:cs typeface="+mn-cs"/>
            </a:endParaRPr>
          </a:p>
        </p:txBody>
      </p:sp>
      <p:sp>
        <p:nvSpPr>
          <p:cNvPr id="5" name="TextBox 4">
            <a:extLst>
              <a:ext uri="{FF2B5EF4-FFF2-40B4-BE49-F238E27FC236}">
                <a16:creationId xmlns:a16="http://schemas.microsoft.com/office/drawing/2014/main" id="{D2DE6521-36D0-D574-5FCD-BBD69DE3C406}"/>
              </a:ext>
            </a:extLst>
          </p:cNvPr>
          <p:cNvSpPr txBox="1"/>
          <p:nvPr/>
        </p:nvSpPr>
        <p:spPr>
          <a:xfrm>
            <a:off x="439386" y="5505740"/>
            <a:ext cx="11250106" cy="646331"/>
          </a:xfrm>
          <a:prstGeom prst="rect">
            <a:avLst/>
          </a:prstGeom>
          <a:noFill/>
        </p:spPr>
        <p:txBody>
          <a:bodyPr wrap="square">
            <a:spAutoFit/>
          </a:bodyPr>
          <a:lstStyle/>
          <a:p>
            <a:pPr marL="285750" indent="-285750">
              <a:buFont typeface="Arial" panose="020B0604020202020204" pitchFamily="34" charset="0"/>
              <a:buChar char="•"/>
            </a:pPr>
            <a:r>
              <a:rPr lang="en-US" dirty="0"/>
              <a:t>Oslo data I, II and III represent the lower, recommended and upper limits of experimental measurements normalized within or at the limits of the range of uncertainties.</a:t>
            </a:r>
            <a:endParaRPr lang="en-GB" dirty="0"/>
          </a:p>
        </p:txBody>
      </p:sp>
      <p:sp>
        <p:nvSpPr>
          <p:cNvPr id="2" name="TextBox 1">
            <a:extLst>
              <a:ext uri="{FF2B5EF4-FFF2-40B4-BE49-F238E27FC236}">
                <a16:creationId xmlns:a16="http://schemas.microsoft.com/office/drawing/2014/main" id="{2F3C43AE-11A3-3EE7-6B65-1769994E876F}"/>
              </a:ext>
            </a:extLst>
          </p:cNvPr>
          <p:cNvSpPr txBox="1"/>
          <p:nvPr/>
        </p:nvSpPr>
        <p:spPr>
          <a:xfrm>
            <a:off x="709433" y="6444478"/>
            <a:ext cx="11482567" cy="276999"/>
          </a:xfrm>
          <a:prstGeom prst="rect">
            <a:avLst/>
          </a:prstGeom>
          <a:noFill/>
        </p:spPr>
        <p:txBody>
          <a:bodyPr wrap="square">
            <a:spAutoFit/>
          </a:bodyPr>
          <a:lstStyle/>
          <a:p>
            <a:r>
              <a:rPr lang="en-GB" sz="1200" b="0" i="0" dirty="0">
                <a:solidFill>
                  <a:schemeClr val="tx1">
                    <a:lumMod val="85000"/>
                    <a:lumOff val="15000"/>
                  </a:schemeClr>
                </a:solidFill>
                <a:effectLst/>
              </a:rPr>
              <a:t>A. Kaur, E Yüksel, N Paar, </a:t>
            </a:r>
            <a:r>
              <a:rPr lang="en-GB" sz="1200" dirty="0">
                <a:solidFill>
                  <a:schemeClr val="tx1">
                    <a:lumMod val="85000"/>
                    <a:lumOff val="15000"/>
                  </a:schemeClr>
                </a:solidFill>
              </a:rPr>
              <a:t>Electric and magnetic -ray strength functions at finite-temperature, </a:t>
            </a:r>
            <a:r>
              <a:rPr lang="en-US" sz="1200" dirty="0">
                <a:solidFill>
                  <a:schemeClr val="tx1">
                    <a:lumMod val="85000"/>
                    <a:lumOff val="15000"/>
                  </a:schemeClr>
                </a:solidFill>
              </a:rPr>
              <a:t>Physical Review C 112 (1), 014307</a:t>
            </a:r>
            <a:r>
              <a:rPr lang="en-GB" sz="1200" dirty="0">
                <a:solidFill>
                  <a:schemeClr val="tx1">
                    <a:lumMod val="85000"/>
                    <a:lumOff val="15000"/>
                  </a:schemeClr>
                </a:solidFill>
              </a:rPr>
              <a:t>)</a:t>
            </a:r>
          </a:p>
        </p:txBody>
      </p:sp>
    </p:spTree>
    <p:extLst>
      <p:ext uri="{BB962C8B-B14F-4D97-AF65-F5344CB8AC3E}">
        <p14:creationId xmlns:p14="http://schemas.microsoft.com/office/powerpoint/2010/main" val="3696485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0DBDB-C50D-AF1C-F926-775B7D8232C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CB4B065-8DDA-0D92-405A-3DF573F37105}"/>
              </a:ext>
            </a:extLst>
          </p:cNvPr>
          <p:cNvPicPr>
            <a:picLocks noChangeAspect="1"/>
          </p:cNvPicPr>
          <p:nvPr/>
        </p:nvPicPr>
        <p:blipFill>
          <a:blip r:embed="rId3"/>
          <a:srcRect t="2105"/>
          <a:stretch/>
        </p:blipFill>
        <p:spPr>
          <a:xfrm>
            <a:off x="420919" y="1047750"/>
            <a:ext cx="11214336" cy="4229081"/>
          </a:xfrm>
          <a:prstGeom prst="rect">
            <a:avLst/>
          </a:prstGeom>
        </p:spPr>
      </p:pic>
      <p:sp>
        <p:nvSpPr>
          <p:cNvPr id="17" name="Slayt Numarası Yer Tutucusu 5">
            <a:extLst>
              <a:ext uri="{FF2B5EF4-FFF2-40B4-BE49-F238E27FC236}">
                <a16:creationId xmlns:a16="http://schemas.microsoft.com/office/drawing/2014/main" id="{EDC742CB-022B-EF35-25B6-FB2E4A7D9D88}"/>
              </a:ext>
            </a:extLst>
          </p:cNvPr>
          <p:cNvSpPr txBox="1">
            <a:spLocks/>
          </p:cNvSpPr>
          <p:nvPr/>
        </p:nvSpPr>
        <p:spPr>
          <a:xfrm>
            <a:off x="10880725" y="6459539"/>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051"/>
              <a:pPr/>
              <a:t>23</a:t>
            </a:fld>
            <a:endParaRPr lang="en-US" sz="1051"/>
          </a:p>
        </p:txBody>
      </p:sp>
      <p:sp>
        <p:nvSpPr>
          <p:cNvPr id="22" name="Title 21">
            <a:extLst>
              <a:ext uri="{FF2B5EF4-FFF2-40B4-BE49-F238E27FC236}">
                <a16:creationId xmlns:a16="http://schemas.microsoft.com/office/drawing/2014/main" id="{ABEA7479-6792-7F10-73AA-095C584E0523}"/>
              </a:ext>
            </a:extLst>
          </p:cNvPr>
          <p:cNvSpPr>
            <a:spLocks noGrp="1"/>
          </p:cNvSpPr>
          <p:nvPr>
            <p:ph type="ctrTitle"/>
          </p:nvPr>
        </p:nvSpPr>
        <p:spPr>
          <a:xfrm>
            <a:off x="453373" y="303068"/>
            <a:ext cx="9180855" cy="550577"/>
          </a:xfrm>
        </p:spPr>
        <p:txBody>
          <a:bodyPr/>
          <a:lstStyle/>
          <a:p>
            <a:pPr>
              <a:spcBef>
                <a:spcPts val="0"/>
              </a:spcBef>
              <a:defRPr/>
            </a:pPr>
            <a:br>
              <a:rPr lang="en-US" sz="2800" b="1" cap="none" spc="-51" dirty="0">
                <a:solidFill>
                  <a:schemeClr val="tx1">
                    <a:lumMod val="75000"/>
                    <a:lumOff val="25000"/>
                  </a:schemeClr>
                </a:solidFill>
                <a:latin typeface="+mn-lt"/>
              </a:rPr>
            </a:br>
            <a:r>
              <a:rPr lang="en-US" sz="2800" b="1" cap="none" spc="-51" dirty="0">
                <a:solidFill>
                  <a:schemeClr val="tx1">
                    <a:lumMod val="75000"/>
                    <a:lumOff val="25000"/>
                  </a:schemeClr>
                </a:solidFill>
                <a:latin typeface="+mn-lt"/>
              </a:rPr>
              <a:t> </a:t>
            </a:r>
            <a:r>
              <a:rPr lang="en-US" sz="2800" b="1" cap="none" spc="0" dirty="0">
                <a:solidFill>
                  <a:schemeClr val="tx1">
                    <a:lumMod val="75000"/>
                    <a:lumOff val="25000"/>
                  </a:schemeClr>
                </a:solidFill>
                <a:latin typeface="+mn-lt"/>
                <a:ea typeface="+mn-ea"/>
                <a:cs typeface="+mn-cs"/>
              </a:rPr>
              <a:t>β-decay half-lives in stellar environments </a:t>
            </a:r>
            <a:br>
              <a:rPr lang="tr-TR" sz="3200" cap="none" spc="0" dirty="0">
                <a:solidFill>
                  <a:prstClr val="black"/>
                </a:solidFill>
                <a:latin typeface="+mn-lt"/>
                <a:ea typeface="+mn-ea"/>
                <a:cs typeface="+mn-cs"/>
              </a:rPr>
            </a:br>
            <a:endParaRPr lang="en-GB" dirty="0">
              <a:latin typeface="+mn-lt"/>
            </a:endParaRPr>
          </a:p>
        </p:txBody>
      </p:sp>
      <p:sp>
        <p:nvSpPr>
          <p:cNvPr id="7" name="Slide Number Placeholder 6">
            <a:extLst>
              <a:ext uri="{FF2B5EF4-FFF2-40B4-BE49-F238E27FC236}">
                <a16:creationId xmlns:a16="http://schemas.microsoft.com/office/drawing/2014/main" id="{C7C529A6-FA36-4868-1109-6933FF364477}"/>
              </a:ext>
            </a:extLst>
          </p:cNvPr>
          <p:cNvSpPr>
            <a:spLocks noGrp="1"/>
          </p:cNvSpPr>
          <p:nvPr>
            <p:ph type="sldNum" sz="quarter" idx="16"/>
          </p:nvPr>
        </p:nvSpPr>
        <p:spPr/>
        <p:txBody>
          <a:bodyPr/>
          <a:lstStyle/>
          <a:p>
            <a:fld id="{583DDE54-A93F-264A-8772-B0E2E830415F}" type="slidenum">
              <a:rPr lang="en-GB" smtClean="0">
                <a:latin typeface="+mn-lt"/>
              </a:rPr>
              <a:pPr/>
              <a:t>23</a:t>
            </a:fld>
            <a:endParaRPr lang="en-GB" dirty="0">
              <a:latin typeface="+mn-l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3E24744-DDE1-5F71-A1B6-51C9C90B51AE}"/>
                  </a:ext>
                </a:extLst>
              </p:cNvPr>
              <p:cNvSpPr txBox="1"/>
              <p:nvPr/>
            </p:nvSpPr>
            <p:spPr>
              <a:xfrm>
                <a:off x="453372" y="5210268"/>
                <a:ext cx="11181883" cy="1021556"/>
              </a:xfrm>
              <a:prstGeom prst="roundRect">
                <a:avLst/>
              </a:prstGeom>
              <a:noFill/>
              <a:ln w="19050">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marL="285750" indent="-285750" algn="just">
                  <a:buFont typeface="Arial" panose="020B0604020202020204" pitchFamily="34" charset="0"/>
                  <a:buChar char="•"/>
                  <a:defRPr i="1">
                    <a:solidFill>
                      <a:schemeClr val="tx1">
                        <a:lumMod val="85000"/>
                        <a:lumOff val="15000"/>
                      </a:schemeClr>
                    </a:solidFill>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i="0" dirty="0">
                    <a:latin typeface="+mn-lt"/>
                  </a:rPr>
                  <a:t>In the majority of the nuclide</a:t>
                </a:r>
                <a:r>
                  <a:rPr lang="tr-TR" i="0" dirty="0">
                    <a:latin typeface="+mn-lt"/>
                  </a:rPr>
                  <a:t> </a:t>
                </a:r>
                <a:r>
                  <a:rPr lang="en-US" i="0" dirty="0">
                    <a:latin typeface="+mn-lt"/>
                  </a:rPr>
                  <a:t>map, a </a:t>
                </a:r>
                <a:r>
                  <a:rPr lang="en-US" b="1" i="0" dirty="0">
                    <a:latin typeface="+mn-lt"/>
                  </a:rPr>
                  <a:t>decrease in the </a:t>
                </a:r>
                <a14:m>
                  <m:oMath xmlns:m="http://schemas.openxmlformats.org/officeDocument/2006/math">
                    <m:r>
                      <a:rPr lang="en-US" b="1" i="0">
                        <a:latin typeface="Cambria Math" panose="02040503050406030204" pitchFamily="18" charset="0"/>
                      </a:rPr>
                      <m:t>𝛃</m:t>
                    </m:r>
                  </m:oMath>
                </a14:m>
                <a:r>
                  <a:rPr lang="en-US" b="1" i="0" dirty="0">
                    <a:latin typeface="+mn-lt"/>
                  </a:rPr>
                  <a:t>-decay half-lives </a:t>
                </a:r>
                <a:r>
                  <a:rPr lang="en-US" i="0" dirty="0">
                    <a:latin typeface="+mn-lt"/>
                  </a:rPr>
                  <a:t>is obtained </a:t>
                </a:r>
                <a:r>
                  <a:rPr lang="en-US" b="1" i="0" dirty="0">
                    <a:latin typeface="+mn-lt"/>
                  </a:rPr>
                  <a:t>with</a:t>
                </a:r>
                <a:r>
                  <a:rPr lang="tr-TR" b="1" i="0" dirty="0">
                    <a:latin typeface="+mn-lt"/>
                  </a:rPr>
                  <a:t> </a:t>
                </a:r>
                <a:r>
                  <a:rPr lang="en-US" b="1" i="0" dirty="0">
                    <a:latin typeface="+mn-lt"/>
                  </a:rPr>
                  <a:t>increasing temperature</a:t>
                </a:r>
                <a:r>
                  <a:rPr lang="tr-TR" i="0" dirty="0">
                    <a:latin typeface="+mn-lt"/>
                  </a:rPr>
                  <a:t>.</a:t>
                </a:r>
              </a:p>
              <a:p>
                <a:r>
                  <a:rPr lang="tr-TR" i="0" dirty="0">
                    <a:latin typeface="+mn-lt"/>
                  </a:rPr>
                  <a:t>N</a:t>
                </a:r>
                <a:r>
                  <a:rPr lang="en-US" i="0" dirty="0" err="1">
                    <a:latin typeface="+mn-lt"/>
                  </a:rPr>
                  <a:t>uclei</a:t>
                </a:r>
                <a:r>
                  <a:rPr lang="en-US" i="0" dirty="0">
                    <a:latin typeface="+mn-lt"/>
                  </a:rPr>
                  <a:t> showing</a:t>
                </a:r>
                <a:r>
                  <a:rPr lang="tr-TR" i="0" dirty="0">
                    <a:latin typeface="+mn-lt"/>
                  </a:rPr>
                  <a:t> </a:t>
                </a:r>
                <a:r>
                  <a:rPr lang="en-US" i="0" dirty="0">
                    <a:latin typeface="+mn-lt"/>
                  </a:rPr>
                  <a:t>the most change are those with initially long half-lives</a:t>
                </a:r>
                <a:r>
                  <a:rPr lang="tr-TR" i="0" dirty="0">
                    <a:latin typeface="+mn-lt"/>
                  </a:rPr>
                  <a:t> </a:t>
                </a:r>
                <a:r>
                  <a:rPr lang="en-US" i="0" dirty="0">
                    <a:latin typeface="+mn-lt"/>
                  </a:rPr>
                  <a:t>(magic, semi-magic, and close to the valley of stability</a:t>
                </a:r>
                <a:r>
                  <a:rPr lang="tr-TR" i="0" dirty="0">
                    <a:latin typeface="+mn-lt"/>
                  </a:rPr>
                  <a:t>). </a:t>
                </a:r>
                <a:endParaRPr lang="en-US" i="0" dirty="0">
                  <a:latin typeface="+mn-lt"/>
                </a:endParaRPr>
              </a:p>
            </p:txBody>
          </p:sp>
        </mc:Choice>
        <mc:Fallback xmlns="">
          <p:sp>
            <p:nvSpPr>
              <p:cNvPr id="6" name="TextBox 5">
                <a:extLst>
                  <a:ext uri="{FF2B5EF4-FFF2-40B4-BE49-F238E27FC236}">
                    <a16:creationId xmlns:a16="http://schemas.microsoft.com/office/drawing/2014/main" id="{53E24744-DDE1-5F71-A1B6-51C9C90B51AE}"/>
                  </a:ext>
                </a:extLst>
              </p:cNvPr>
              <p:cNvSpPr txBox="1">
                <a:spLocks noRot="1" noChangeAspect="1" noMove="1" noResize="1" noEditPoints="1" noAdjustHandles="1" noChangeArrowheads="1" noChangeShapeType="1" noTextEdit="1"/>
              </p:cNvSpPr>
              <p:nvPr/>
            </p:nvSpPr>
            <p:spPr>
              <a:xfrm>
                <a:off x="453372" y="5210268"/>
                <a:ext cx="11181883" cy="1021556"/>
              </a:xfrm>
              <a:prstGeom prst="roundRect">
                <a:avLst/>
              </a:prstGeom>
              <a:blipFill>
                <a:blip r:embed="rId4"/>
                <a:stretch>
                  <a:fillRect b="-4192"/>
                </a:stretch>
              </a:blipFill>
              <a:ln w="19050">
                <a:noFill/>
              </a:ln>
            </p:spPr>
            <p:txBody>
              <a:bodyPr/>
              <a:lstStyle/>
              <a:p>
                <a:r>
                  <a:rPr lang="en-GB">
                    <a:noFill/>
                  </a:rPr>
                  <a:t> </a:t>
                </a:r>
              </a:p>
            </p:txBody>
          </p:sp>
        </mc:Fallback>
      </mc:AlternateContent>
      <p:sp>
        <p:nvSpPr>
          <p:cNvPr id="8" name="TextBox 7">
            <a:extLst>
              <a:ext uri="{FF2B5EF4-FFF2-40B4-BE49-F238E27FC236}">
                <a16:creationId xmlns:a16="http://schemas.microsoft.com/office/drawing/2014/main" id="{7E1BD457-0385-C000-BAA3-CC7417D66E39}"/>
              </a:ext>
            </a:extLst>
          </p:cNvPr>
          <p:cNvSpPr txBox="1"/>
          <p:nvPr/>
        </p:nvSpPr>
        <p:spPr>
          <a:xfrm>
            <a:off x="6779163" y="6402889"/>
            <a:ext cx="4468168" cy="276999"/>
          </a:xfrm>
          <a:prstGeom prst="rect">
            <a:avLst/>
          </a:prstGeom>
          <a:noFill/>
        </p:spPr>
        <p:txBody>
          <a:bodyPr wrap="square">
            <a:spAutoFit/>
          </a:bodyPr>
          <a:lstStyle/>
          <a:p>
            <a:r>
              <a:rPr lang="en-GB" sz="1200" b="1" dirty="0"/>
              <a:t>A. </a:t>
            </a:r>
            <a:r>
              <a:rPr lang="en-GB" sz="1200" b="1" dirty="0" err="1"/>
              <a:t>Ravlić</a:t>
            </a:r>
            <a:r>
              <a:rPr lang="en-GB" sz="1200" b="1" dirty="0"/>
              <a:t>, E. Yüksel, Y. F. Niu, N. Paar, PRC 104, 054318 (2021)</a:t>
            </a:r>
            <a:endParaRPr lang="en-HR" sz="1200" b="1" dirty="0"/>
          </a:p>
        </p:txBody>
      </p:sp>
    </p:spTree>
    <p:extLst>
      <p:ext uri="{BB962C8B-B14F-4D97-AF65-F5344CB8AC3E}">
        <p14:creationId xmlns:p14="http://schemas.microsoft.com/office/powerpoint/2010/main" val="878919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D1D7D-17DA-C921-4125-4621794385D8}"/>
              </a:ext>
            </a:extLst>
          </p:cNvPr>
          <p:cNvSpPr>
            <a:spLocks noGrp="1"/>
          </p:cNvSpPr>
          <p:nvPr>
            <p:ph type="sldNum" sz="quarter" idx="16"/>
          </p:nvPr>
        </p:nvSpPr>
        <p:spPr/>
        <p:txBody>
          <a:bodyPr/>
          <a:lstStyle/>
          <a:p>
            <a:fld id="{583DDE54-A93F-264A-8772-B0E2E830415F}" type="slidenum">
              <a:rPr lang="en-GB" smtClean="0"/>
              <a:pPr/>
              <a:t>24</a:t>
            </a:fld>
            <a:endParaRPr lang="en-GB" dirty="0"/>
          </a:p>
        </p:txBody>
      </p:sp>
      <p:pic>
        <p:nvPicPr>
          <p:cNvPr id="5" name="Picture 4">
            <a:extLst>
              <a:ext uri="{FF2B5EF4-FFF2-40B4-BE49-F238E27FC236}">
                <a16:creationId xmlns:a16="http://schemas.microsoft.com/office/drawing/2014/main" id="{C6885647-649B-D699-4C8E-51527D129935}"/>
              </a:ext>
            </a:extLst>
          </p:cNvPr>
          <p:cNvPicPr>
            <a:picLocks noChangeAspect="1"/>
          </p:cNvPicPr>
          <p:nvPr/>
        </p:nvPicPr>
        <p:blipFill>
          <a:blip r:embed="rId2"/>
          <a:stretch>
            <a:fillRect/>
          </a:stretch>
        </p:blipFill>
        <p:spPr>
          <a:xfrm>
            <a:off x="1573108" y="873991"/>
            <a:ext cx="9045784" cy="5110017"/>
          </a:xfrm>
          <a:prstGeom prst="rect">
            <a:avLst/>
          </a:prstGeom>
        </p:spPr>
      </p:pic>
      <p:sp>
        <p:nvSpPr>
          <p:cNvPr id="6" name="TextBox 5">
            <a:extLst>
              <a:ext uri="{FF2B5EF4-FFF2-40B4-BE49-F238E27FC236}">
                <a16:creationId xmlns:a16="http://schemas.microsoft.com/office/drawing/2014/main" id="{F98F29C1-0B24-7A83-9160-1B088C31BD52}"/>
              </a:ext>
            </a:extLst>
          </p:cNvPr>
          <p:cNvSpPr txBox="1"/>
          <p:nvPr/>
        </p:nvSpPr>
        <p:spPr>
          <a:xfrm>
            <a:off x="6444915" y="5989123"/>
            <a:ext cx="5147691" cy="510778"/>
          </a:xfrm>
          <a:prstGeom prst="round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i="1" dirty="0"/>
              <a:t>See Miriam Davies’ talk this afternoon.</a:t>
            </a:r>
            <a:endParaRPr lang="en-GB" sz="2400" b="1" i="1" dirty="0">
              <a:solidFill>
                <a:srgbClr val="203864"/>
              </a:solidFill>
            </a:endParaRPr>
          </a:p>
        </p:txBody>
      </p:sp>
      <p:sp>
        <p:nvSpPr>
          <p:cNvPr id="7" name="Title 2">
            <a:extLst>
              <a:ext uri="{FF2B5EF4-FFF2-40B4-BE49-F238E27FC236}">
                <a16:creationId xmlns:a16="http://schemas.microsoft.com/office/drawing/2014/main" id="{08238B91-18A7-8DBB-6642-D35AC15AC919}"/>
              </a:ext>
            </a:extLst>
          </p:cNvPr>
          <p:cNvSpPr>
            <a:spLocks noGrp="1"/>
          </p:cNvSpPr>
          <p:nvPr>
            <p:ph type="ctrTitle"/>
          </p:nvPr>
        </p:nvSpPr>
        <p:spPr>
          <a:xfrm>
            <a:off x="338413" y="380137"/>
            <a:ext cx="8595361" cy="550577"/>
          </a:xfrm>
        </p:spPr>
        <p:txBody>
          <a:bodyPr vert="horz" lIns="91440" tIns="45720" rIns="91440" bIns="45720" rtlCol="0" anchor="ctr">
            <a:noAutofit/>
          </a:bodyPr>
          <a:lstStyle/>
          <a:p>
            <a:pPr>
              <a:lnSpc>
                <a:spcPct val="85000"/>
              </a:lnSpc>
              <a:spcBef>
                <a:spcPts val="0"/>
              </a:spcBef>
            </a:pPr>
            <a:r>
              <a:rPr lang="en-US" sz="2800" b="1" cap="none" spc="0" dirty="0">
                <a:solidFill>
                  <a:schemeClr val="tx1">
                    <a:lumMod val="75000"/>
                    <a:lumOff val="25000"/>
                  </a:schemeClr>
                </a:solidFill>
                <a:latin typeface="+mn-lt"/>
                <a:ea typeface="+mn-ea"/>
                <a:cs typeface="+mn-cs"/>
              </a:rPr>
              <a:t>Clustering or Localization in nuclei</a:t>
            </a:r>
            <a:endParaRPr lang="en-GB" sz="2800" b="1" cap="none" spc="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139925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etin kutusu 4">
            <a:extLst>
              <a:ext uri="{FF2B5EF4-FFF2-40B4-BE49-F238E27FC236}">
                <a16:creationId xmlns:a16="http://schemas.microsoft.com/office/drawing/2014/main" id="{5FE6D771-8067-03EE-B2B3-5D2622C659C0}"/>
              </a:ext>
            </a:extLst>
          </p:cNvPr>
          <p:cNvSpPr txBox="1"/>
          <p:nvPr/>
        </p:nvSpPr>
        <p:spPr>
          <a:xfrm>
            <a:off x="353967" y="597123"/>
            <a:ext cx="11284228" cy="5632311"/>
          </a:xfrm>
          <a:prstGeom prst="rect">
            <a:avLst/>
          </a:prstGeom>
          <a:noFill/>
        </p:spPr>
        <p:txBody>
          <a:bodyPr wrap="square">
            <a:spAutoFit/>
          </a:bodyPr>
          <a:lstStyle/>
          <a:p>
            <a:pPr algn="ctr"/>
            <a:endParaRPr lang="en-GB" b="1" dirty="0">
              <a:solidFill>
                <a:srgbClr val="32F66F"/>
              </a:solidFill>
            </a:endParaRPr>
          </a:p>
          <a:p>
            <a:pPr marR="0" lvl="0" algn="just" defTabSz="914400" rtl="0" eaLnBrk="1" fontAlgn="auto" latinLnBrk="0" hangingPunct="1">
              <a:lnSpc>
                <a:spcPct val="100000"/>
              </a:lnSpc>
              <a:spcBef>
                <a:spcPts val="0"/>
              </a:spcBef>
              <a:spcAft>
                <a:spcPts val="0"/>
              </a:spcAft>
              <a:buClrTx/>
              <a:buSzTx/>
              <a:tabLst/>
              <a:defRPr/>
            </a:pPr>
            <a:r>
              <a:rPr lang="en-GB" b="1" dirty="0"/>
              <a:t>We implemented the experimental data in the optimization of the </a:t>
            </a:r>
            <a:r>
              <a:rPr lang="en-GB" b="1" dirty="0" err="1"/>
              <a:t>RNEDfs</a:t>
            </a:r>
            <a:endParaRPr lang="en-GB" b="1" dirty="0"/>
          </a:p>
          <a:p>
            <a:pPr marR="0" lvl="0" algn="just" defTabSz="914400" rtl="0" eaLnBrk="1" fontAlgn="auto" latinLnBrk="0" hangingPunct="1">
              <a:lnSpc>
                <a:spcPct val="100000"/>
              </a:lnSpc>
              <a:spcBef>
                <a:spcPts val="0"/>
              </a:spcBef>
              <a:spcAft>
                <a:spcPts val="0"/>
              </a:spcAft>
              <a:buClrTx/>
              <a:buSzTx/>
              <a:tabLst/>
              <a:defRPr/>
            </a:pPr>
            <a:endParaRPr lang="en-GB" b="1" dirty="0"/>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dirty="0"/>
              <a:t> </a:t>
            </a:r>
            <a:r>
              <a:rPr lang="en-US" dirty="0"/>
              <a:t>Clearly, the optimization of the isovector channel of the REDFs is of utmost importance to better describe the nuclear properties, especially near the drip lines.</a:t>
            </a:r>
          </a:p>
          <a:p>
            <a:pPr algn="ctr"/>
            <a:endParaRPr lang="en-GB" b="1" dirty="0">
              <a:solidFill>
                <a:schemeClr val="tx1">
                  <a:lumMod val="95000"/>
                </a:schemeClr>
              </a:solidFill>
            </a:endParaRPr>
          </a:p>
          <a:p>
            <a:pPr marL="342900" indent="-342900" algn="just">
              <a:buFont typeface="Wingdings" panose="05000000000000000000" pitchFamily="2" charset="2"/>
              <a:buChar char="ü"/>
            </a:pPr>
            <a:r>
              <a:rPr lang="en-GB" dirty="0"/>
              <a:t>DD-PCX </a:t>
            </a:r>
            <a:r>
              <a:rPr lang="en-GB" dirty="0">
                <a:sym typeface="Wingdings" panose="05000000000000000000" pitchFamily="2" charset="2"/>
              </a:rPr>
              <a:t></a:t>
            </a:r>
            <a:r>
              <a:rPr lang="en-GB" dirty="0"/>
              <a:t> </a:t>
            </a:r>
            <a:r>
              <a:rPr lang="en-US" dirty="0"/>
              <a:t>The first EDF constrained by nuclear ground state properties and collective excitation properties. Findings for the NM properties around the saturation densities agree with the expectations form previous studies.</a:t>
            </a:r>
            <a:endParaRPr lang="en-US" dirty="0">
              <a:solidFill>
                <a:srgbClr val="222222"/>
              </a:solidFill>
            </a:endParaRPr>
          </a:p>
          <a:p>
            <a:pPr marL="342899" indent="-342899" algn="just">
              <a:buFont typeface="Arial" panose="020B0604020202020204" pitchFamily="34" charset="0"/>
              <a:buChar char="•"/>
            </a:pPr>
            <a:endParaRPr lang="en-US" dirty="0">
              <a:solidFill>
                <a:srgbClr val="22222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We developed self-consistent Finite temperature RHB+BLV code to study the properties of nuclei and nuclear drip lines at finite temperatures</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indent="-285750" algn="just">
              <a:buFont typeface="Wingdings" panose="05000000000000000000" pitchFamily="2" charset="2"/>
              <a:buChar char="ü"/>
            </a:pPr>
            <a:r>
              <a:rPr lang="en-US" dirty="0">
                <a:solidFill>
                  <a:srgbClr val="222222"/>
                </a:solidFill>
              </a:rPr>
              <a:t>It has been found that for the correct description of nuclear properties at finite temperatures, the continuum subtraction procedure is essential, especially for nuclei near the drip lines and at high temperatures</a:t>
            </a:r>
          </a:p>
          <a:p>
            <a:pPr marL="285750" indent="-285750" algn="just">
              <a:buFont typeface="Wingdings" panose="05000000000000000000" pitchFamily="2" charset="2"/>
              <a:buChar char="ü"/>
            </a:pPr>
            <a:endParaRPr lang="en-US" dirty="0">
              <a:solidFill>
                <a:srgbClr val="222222"/>
              </a:solidFill>
            </a:endParaRPr>
          </a:p>
          <a:p>
            <a:pPr marL="285750" indent="-285750" algn="just">
              <a:buFont typeface="Wingdings" panose="05000000000000000000" pitchFamily="2" charset="2"/>
              <a:buChar char="ü"/>
            </a:pPr>
            <a:r>
              <a:rPr lang="en-US" dirty="0">
                <a:solidFill>
                  <a:srgbClr val="222222"/>
                </a:solidFill>
              </a:rPr>
              <a:t>The temperature leads to changes in nuclear structure, excitation properties of nuclei and weak interaction processes.</a:t>
            </a:r>
          </a:p>
          <a:p>
            <a:pPr marL="285750" indent="-285750" algn="just">
              <a:buFont typeface="Wingdings" panose="05000000000000000000" pitchFamily="2" charset="2"/>
              <a:buChar char="ü"/>
            </a:pPr>
            <a:endParaRPr lang="en-US" dirty="0">
              <a:solidFill>
                <a:srgbClr val="222222"/>
              </a:solidFill>
            </a:endParaRPr>
          </a:p>
          <a:p>
            <a:pPr marL="285750" indent="-285750" algn="just">
              <a:buFont typeface="Wingdings" panose="05000000000000000000" pitchFamily="2" charset="2"/>
              <a:buChar char="ü"/>
            </a:pPr>
            <a:r>
              <a:rPr lang="en-US" dirty="0">
                <a:solidFill>
                  <a:srgbClr val="222222"/>
                </a:solidFill>
              </a:rPr>
              <a:t>The main outcome is that the </a:t>
            </a:r>
            <a:r>
              <a:rPr lang="en-US" b="1" dirty="0">
                <a:solidFill>
                  <a:srgbClr val="DF5E43"/>
                </a:solidFill>
              </a:rPr>
              <a:t>nuclear drip lines should be viewed as limits that change dynamically with temperature.</a:t>
            </a:r>
          </a:p>
          <a:p>
            <a:pPr algn="just"/>
            <a:endParaRPr lang="en-US" b="1" dirty="0">
              <a:solidFill>
                <a:srgbClr val="FF0000"/>
              </a:solidFill>
            </a:endParaRPr>
          </a:p>
        </p:txBody>
      </p:sp>
      <p:sp>
        <p:nvSpPr>
          <p:cNvPr id="24" name="Unvan 10">
            <a:extLst>
              <a:ext uri="{FF2B5EF4-FFF2-40B4-BE49-F238E27FC236}">
                <a16:creationId xmlns:a16="http://schemas.microsoft.com/office/drawing/2014/main" id="{1F69B203-D4B7-BF36-A6CD-12619CD73F6B}"/>
              </a:ext>
            </a:extLst>
          </p:cNvPr>
          <p:cNvSpPr txBox="1">
            <a:spLocks/>
          </p:cNvSpPr>
          <p:nvPr/>
        </p:nvSpPr>
        <p:spPr>
          <a:xfrm>
            <a:off x="138223" y="124153"/>
            <a:ext cx="12192000" cy="815225"/>
          </a:xfrm>
          <a:prstGeom prst="rect">
            <a:avLst/>
          </a:prstGeom>
        </p:spPr>
        <p:txBody>
          <a:bodyPr vert="horz" lIns="91440" tIns="45720" rIns="91440" bIns="45720" rtlCol="0" anchor="ctr">
            <a:noAutofit/>
          </a:bodyPr>
          <a:lstStyle>
            <a:defPPr>
              <a:defRPr lang="en-US"/>
            </a:defPPr>
            <a:lvl1pPr>
              <a:lnSpc>
                <a:spcPct val="100000"/>
              </a:lnSpc>
              <a:spcBef>
                <a:spcPts val="0"/>
              </a:spcBef>
              <a:buNone/>
              <a:defRPr sz="2800" b="1" cap="none" spc="-50" baseline="0">
                <a:solidFill>
                  <a:schemeClr val="tx1">
                    <a:lumMod val="75000"/>
                    <a:lumOff val="25000"/>
                  </a:schemeClr>
                </a:solidFill>
                <a:latin typeface="Aptos Display" panose="020B0004020202020204" pitchFamily="34" charset="0"/>
                <a:ea typeface="+mj-ea"/>
                <a:cs typeface="+mj-cs"/>
              </a:defRPr>
            </a:lvl1pPr>
          </a:lstStyle>
          <a:p>
            <a:r>
              <a:rPr lang="en-US" sz="3200" dirty="0"/>
              <a:t>    </a:t>
            </a:r>
            <a:r>
              <a:rPr lang="tr-TR" sz="3200" dirty="0"/>
              <a:t>Conclus</a:t>
            </a:r>
            <a:r>
              <a:rPr lang="en-US" sz="3200" dirty="0"/>
              <a:t>i</a:t>
            </a:r>
            <a:r>
              <a:rPr lang="tr-TR" sz="3200" dirty="0"/>
              <a:t>ons</a:t>
            </a:r>
            <a:r>
              <a:rPr lang="en-US" sz="3200" dirty="0"/>
              <a:t> </a:t>
            </a:r>
            <a:endParaRPr lang="tr-TR" sz="3200" dirty="0"/>
          </a:p>
        </p:txBody>
      </p:sp>
      <p:sp>
        <p:nvSpPr>
          <p:cNvPr id="29" name="Slide Number Placeholder 28">
            <a:extLst>
              <a:ext uri="{FF2B5EF4-FFF2-40B4-BE49-F238E27FC236}">
                <a16:creationId xmlns:a16="http://schemas.microsoft.com/office/drawing/2014/main" id="{B8B4554B-1DA2-E56F-6EDB-28844D815865}"/>
              </a:ext>
            </a:extLst>
          </p:cNvPr>
          <p:cNvSpPr>
            <a:spLocks noGrp="1"/>
          </p:cNvSpPr>
          <p:nvPr>
            <p:ph type="sldNum" sz="quarter" idx="16"/>
          </p:nvPr>
        </p:nvSpPr>
        <p:spPr/>
        <p:txBody>
          <a:bodyPr/>
          <a:lstStyle/>
          <a:p>
            <a:fld id="{583DDE54-A93F-264A-8772-B0E2E830415F}" type="slidenum">
              <a:rPr lang="en-GB" smtClean="0"/>
              <a:pPr/>
              <a:t>25</a:t>
            </a:fld>
            <a:endParaRPr lang="en-GB" dirty="0"/>
          </a:p>
        </p:txBody>
      </p:sp>
      <p:sp>
        <p:nvSpPr>
          <p:cNvPr id="6" name="TextBox 5">
            <a:extLst>
              <a:ext uri="{FF2B5EF4-FFF2-40B4-BE49-F238E27FC236}">
                <a16:creationId xmlns:a16="http://schemas.microsoft.com/office/drawing/2014/main" id="{88C1B269-D991-8C15-29DA-00143A21F6CE}"/>
              </a:ext>
            </a:extLst>
          </p:cNvPr>
          <p:cNvSpPr txBox="1">
            <a:spLocks/>
          </p:cNvSpPr>
          <p:nvPr/>
        </p:nvSpPr>
        <p:spPr>
          <a:xfrm>
            <a:off x="5823284" y="5769733"/>
            <a:ext cx="2959769" cy="919401"/>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latin typeface="Aptos" panose="020B0004020202020204" pitchFamily="34" charset="0"/>
              </a:rPr>
              <a:t>Thanks for listening! </a:t>
            </a:r>
          </a:p>
          <a:p>
            <a:r>
              <a:rPr lang="en-US" sz="2400" dirty="0">
                <a:latin typeface="Aptos" panose="020B0004020202020204" pitchFamily="34" charset="0"/>
              </a:rPr>
              <a:t>Any questions?</a:t>
            </a:r>
          </a:p>
        </p:txBody>
      </p:sp>
    </p:spTree>
    <p:extLst>
      <p:ext uri="{BB962C8B-B14F-4D97-AF65-F5344CB8AC3E}">
        <p14:creationId xmlns:p14="http://schemas.microsoft.com/office/powerpoint/2010/main" val="35939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5">
            <a:extLst>
              <a:ext uri="{FF2B5EF4-FFF2-40B4-BE49-F238E27FC236}">
                <a16:creationId xmlns:a16="http://schemas.microsoft.com/office/drawing/2014/main" id="{27C1B6B9-713C-9F3D-FB12-BA79D4C0FD22}"/>
              </a:ext>
            </a:extLst>
          </p:cNvPr>
          <p:cNvSpPr txBox="1">
            <a:spLocks/>
          </p:cNvSpPr>
          <p:nvPr/>
        </p:nvSpPr>
        <p:spPr>
          <a:xfrm>
            <a:off x="10880725" y="6459539"/>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051"/>
              <a:pPr/>
              <a:t>3</a:t>
            </a:fld>
            <a:endParaRPr lang="en-US" sz="1051"/>
          </a:p>
        </p:txBody>
      </p:sp>
      <p:sp>
        <p:nvSpPr>
          <p:cNvPr id="22" name="Title 21">
            <a:extLst>
              <a:ext uri="{FF2B5EF4-FFF2-40B4-BE49-F238E27FC236}">
                <a16:creationId xmlns:a16="http://schemas.microsoft.com/office/drawing/2014/main" id="{3F96C77C-1066-9AD5-02AC-3D36C522D557}"/>
              </a:ext>
            </a:extLst>
          </p:cNvPr>
          <p:cNvSpPr>
            <a:spLocks noGrp="1"/>
          </p:cNvSpPr>
          <p:nvPr>
            <p:ph type="ctrTitle"/>
          </p:nvPr>
        </p:nvSpPr>
        <p:spPr>
          <a:xfrm>
            <a:off x="384723" y="525521"/>
            <a:ext cx="9627551" cy="550577"/>
          </a:xfrm>
        </p:spPr>
        <p:txBody>
          <a:bodyPr/>
          <a:lstStyle/>
          <a:p>
            <a:r>
              <a:rPr lang="en-US" sz="3200" b="1" cap="none" spc="0" dirty="0">
                <a:solidFill>
                  <a:schemeClr val="tx1">
                    <a:lumMod val="75000"/>
                    <a:lumOff val="25000"/>
                  </a:schemeClr>
                </a:solidFill>
                <a:latin typeface="+mn-lt"/>
                <a:ea typeface="+mn-ea"/>
                <a:cs typeface="+mn-cs"/>
              </a:rPr>
              <a:t>Relativistic n</a:t>
            </a:r>
            <a:r>
              <a:rPr lang="tr-TR" sz="3200" b="1" cap="none" spc="0" dirty="0">
                <a:solidFill>
                  <a:schemeClr val="tx1">
                    <a:lumMod val="75000"/>
                    <a:lumOff val="25000"/>
                  </a:schemeClr>
                </a:solidFill>
                <a:latin typeface="+mn-lt"/>
                <a:ea typeface="+mn-ea"/>
                <a:cs typeface="+mn-cs"/>
              </a:rPr>
              <a:t>uclear energy dens</a:t>
            </a:r>
            <a:r>
              <a:rPr lang="en-US" sz="3200" b="1" cap="none" spc="0" dirty="0">
                <a:solidFill>
                  <a:schemeClr val="tx1">
                    <a:lumMod val="75000"/>
                    <a:lumOff val="25000"/>
                  </a:schemeClr>
                </a:solidFill>
                <a:latin typeface="+mn-lt"/>
                <a:ea typeface="+mn-ea"/>
                <a:cs typeface="+mn-cs"/>
              </a:rPr>
              <a:t>i</a:t>
            </a:r>
            <a:r>
              <a:rPr lang="tr-TR" sz="3200" b="1" cap="none" spc="0" dirty="0">
                <a:solidFill>
                  <a:schemeClr val="tx1">
                    <a:lumMod val="75000"/>
                    <a:lumOff val="25000"/>
                  </a:schemeClr>
                </a:solidFill>
                <a:latin typeface="+mn-lt"/>
                <a:ea typeface="+mn-ea"/>
                <a:cs typeface="+mn-cs"/>
              </a:rPr>
              <a:t>ty funct</a:t>
            </a:r>
            <a:r>
              <a:rPr lang="en-US" sz="3200" b="1" cap="none" spc="0" dirty="0" err="1">
                <a:solidFill>
                  <a:schemeClr val="tx1">
                    <a:lumMod val="75000"/>
                    <a:lumOff val="25000"/>
                  </a:schemeClr>
                </a:solidFill>
                <a:latin typeface="+mn-lt"/>
                <a:ea typeface="+mn-ea"/>
                <a:cs typeface="+mn-cs"/>
              </a:rPr>
              <a:t>ionals</a:t>
            </a:r>
            <a:r>
              <a:rPr lang="tr-TR" sz="3200" b="1" cap="none" spc="0" dirty="0">
                <a:solidFill>
                  <a:schemeClr val="tx1">
                    <a:lumMod val="75000"/>
                    <a:lumOff val="25000"/>
                  </a:schemeClr>
                </a:solidFill>
                <a:latin typeface="+mn-lt"/>
                <a:ea typeface="+mn-ea"/>
                <a:cs typeface="+mn-cs"/>
              </a:rPr>
              <a:t> (</a:t>
            </a:r>
            <a:r>
              <a:rPr lang="en-US" sz="3200" b="1" cap="none" spc="0" dirty="0">
                <a:solidFill>
                  <a:schemeClr val="tx1">
                    <a:lumMod val="75000"/>
                    <a:lumOff val="25000"/>
                  </a:schemeClr>
                </a:solidFill>
                <a:latin typeface="+mn-lt"/>
                <a:ea typeface="+mn-ea"/>
                <a:cs typeface="+mn-cs"/>
              </a:rPr>
              <a:t>R</a:t>
            </a:r>
            <a:r>
              <a:rPr lang="tr-TR" sz="3200" b="1" cap="none" spc="0" dirty="0">
                <a:solidFill>
                  <a:schemeClr val="tx1">
                    <a:lumMod val="75000"/>
                    <a:lumOff val="25000"/>
                  </a:schemeClr>
                </a:solidFill>
                <a:latin typeface="+mn-lt"/>
                <a:ea typeface="+mn-ea"/>
                <a:cs typeface="+mn-cs"/>
              </a:rPr>
              <a:t>EDF)</a:t>
            </a:r>
            <a:br>
              <a:rPr lang="tr-TR" sz="2400" dirty="0">
                <a:solidFill>
                  <a:schemeClr val="tx1">
                    <a:lumMod val="75000"/>
                    <a:lumOff val="25000"/>
                  </a:schemeClr>
                </a:solidFill>
                <a:latin typeface="+mn-lt"/>
              </a:rPr>
            </a:br>
            <a:endParaRPr lang="en-GB" dirty="0">
              <a:solidFill>
                <a:schemeClr val="tx1">
                  <a:lumMod val="75000"/>
                  <a:lumOff val="25000"/>
                </a:schemeClr>
              </a:solidFill>
              <a:latin typeface="+mn-lt"/>
            </a:endParaRPr>
          </a:p>
        </p:txBody>
      </p:sp>
      <p:sp>
        <p:nvSpPr>
          <p:cNvPr id="2" name="Unvan 10">
            <a:extLst>
              <a:ext uri="{FF2B5EF4-FFF2-40B4-BE49-F238E27FC236}">
                <a16:creationId xmlns:a16="http://schemas.microsoft.com/office/drawing/2014/main" id="{40E354E4-6990-5A5F-35F5-6516EBA2D229}"/>
              </a:ext>
            </a:extLst>
          </p:cNvPr>
          <p:cNvSpPr txBox="1">
            <a:spLocks/>
          </p:cNvSpPr>
          <p:nvPr/>
        </p:nvSpPr>
        <p:spPr>
          <a:xfrm>
            <a:off x="3" y="1"/>
            <a:ext cx="12191999" cy="703525"/>
          </a:xfrm>
          <a:prstGeom prst="rect">
            <a:avLst/>
          </a:prstGeom>
        </p:spPr>
        <p:txBody>
          <a:bodyPr vert="horz" lIns="91440" tIns="45720" rIns="91440" bIns="45720" rtlCol="0" anchor="b">
            <a:normAutofit/>
          </a:bodyPr>
          <a:lstStyle>
            <a:defPPr>
              <a:defRPr lang="en-US"/>
            </a:defPPr>
            <a:lvl1pPr algn="ctr">
              <a:lnSpc>
                <a:spcPct val="85000"/>
              </a:lnSpc>
              <a:spcBef>
                <a:spcPct val="0"/>
              </a:spcBef>
              <a:buNone/>
              <a:defRPr sz="4000" b="1" i="1" spc="-50" baseline="0">
                <a:solidFill>
                  <a:schemeClr val="tx1">
                    <a:lumMod val="75000"/>
                    <a:lumOff val="25000"/>
                  </a:schemeClr>
                </a:solidFill>
                <a:latin typeface="+mj-lt"/>
                <a:ea typeface="+mj-ea"/>
                <a:cs typeface="+mj-cs"/>
              </a:defRPr>
            </a:lvl1pPr>
          </a:lstStyle>
          <a:p>
            <a:endParaRPr lang="tr-TR" sz="3200" i="0" dirty="0">
              <a:latin typeface="+mn-lt"/>
            </a:endParaRPr>
          </a:p>
        </p:txBody>
      </p:sp>
      <p:sp>
        <p:nvSpPr>
          <p:cNvPr id="5" name="TextBox 4">
            <a:extLst>
              <a:ext uri="{FF2B5EF4-FFF2-40B4-BE49-F238E27FC236}">
                <a16:creationId xmlns:a16="http://schemas.microsoft.com/office/drawing/2014/main" id="{1D3EB2C8-F3FD-36AF-2BFE-85E33285EBFB}"/>
              </a:ext>
            </a:extLst>
          </p:cNvPr>
          <p:cNvSpPr txBox="1"/>
          <p:nvPr/>
        </p:nvSpPr>
        <p:spPr>
          <a:xfrm>
            <a:off x="691853" y="6455847"/>
            <a:ext cx="7080547" cy="461665"/>
          </a:xfrm>
          <a:prstGeom prst="rect">
            <a:avLst/>
          </a:prstGeom>
          <a:noFill/>
        </p:spPr>
        <p:txBody>
          <a:bodyPr wrap="square">
            <a:spAutoFit/>
          </a:bodyPr>
          <a:lstStyle/>
          <a:p>
            <a:r>
              <a:rPr lang="en-US" sz="1200" dirty="0"/>
              <a:t>*T. </a:t>
            </a:r>
            <a:r>
              <a:rPr lang="en-US" sz="1200" dirty="0" err="1"/>
              <a:t>Nikšic</a:t>
            </a:r>
            <a:r>
              <a:rPr lang="en-US" sz="1200" dirty="0"/>
              <a:t>, N. </a:t>
            </a:r>
            <a:r>
              <a:rPr lang="en-US" sz="1200" dirty="0" err="1"/>
              <a:t>Paar</a:t>
            </a:r>
            <a:r>
              <a:rPr lang="en-US" sz="1200" dirty="0"/>
              <a:t>, D. </a:t>
            </a:r>
            <a:r>
              <a:rPr lang="en-US" sz="1200" dirty="0" err="1"/>
              <a:t>Vretenar</a:t>
            </a:r>
            <a:r>
              <a:rPr lang="en-US" sz="1200" dirty="0"/>
              <a:t>, and P. Ring, </a:t>
            </a:r>
            <a:r>
              <a:rPr lang="en-US" sz="1200" dirty="0" err="1"/>
              <a:t>Comput</a:t>
            </a:r>
            <a:r>
              <a:rPr lang="en-US" sz="1200" dirty="0"/>
              <a:t>. Phys. </a:t>
            </a:r>
            <a:r>
              <a:rPr lang="en-US" sz="1200" dirty="0" err="1"/>
              <a:t>Commun</a:t>
            </a:r>
            <a:r>
              <a:rPr lang="en-US" sz="1200" dirty="0"/>
              <a:t>. 185, 1808 (2014).</a:t>
            </a:r>
          </a:p>
          <a:p>
            <a:endParaRPr lang="en-GB" sz="1200" dirty="0"/>
          </a:p>
        </p:txBody>
      </p:sp>
      <p:sp>
        <p:nvSpPr>
          <p:cNvPr id="6" name="TextBox 5">
            <a:extLst>
              <a:ext uri="{FF2B5EF4-FFF2-40B4-BE49-F238E27FC236}">
                <a16:creationId xmlns:a16="http://schemas.microsoft.com/office/drawing/2014/main" id="{70EA5858-D73C-EB02-5539-569F824457BC}"/>
              </a:ext>
            </a:extLst>
          </p:cNvPr>
          <p:cNvSpPr txBox="1"/>
          <p:nvPr/>
        </p:nvSpPr>
        <p:spPr>
          <a:xfrm>
            <a:off x="6257774" y="1811859"/>
            <a:ext cx="5760000" cy="4392692"/>
          </a:xfrm>
          <a:prstGeom prst="round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indent="0">
              <a:buFont typeface="+mj-lt"/>
              <a:buNone/>
              <a:defRPr b="1" i="1">
                <a:solidFill>
                  <a:srgbClr val="0000FF"/>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GB" i="0" dirty="0">
                <a:solidFill>
                  <a:srgbClr val="00B050"/>
                </a:solidFill>
              </a:rPr>
              <a:t>Point coupling models: </a:t>
            </a:r>
            <a:r>
              <a:rPr lang="en-GB" b="0" i="0" dirty="0">
                <a:solidFill>
                  <a:schemeClr val="tx2">
                    <a:lumMod val="50000"/>
                  </a:schemeClr>
                </a:solidFill>
              </a:rPr>
              <a:t>Effective Lagrangian with four-fermion (contact) interaction terms; isoscalar-scalar (S), isoscalar-vector (V), isovector-vector (TV), derivative term</a:t>
            </a:r>
          </a:p>
          <a:p>
            <a:pPr algn="just"/>
            <a:endParaRPr lang="en-GB" b="0" i="0" dirty="0">
              <a:solidFill>
                <a:schemeClr val="tx2">
                  <a:lumMod val="50000"/>
                </a:schemeClr>
              </a:solidFill>
            </a:endParaRPr>
          </a:p>
          <a:p>
            <a:pPr algn="just"/>
            <a:endParaRPr lang="en-GB" b="0" i="0" dirty="0">
              <a:solidFill>
                <a:schemeClr val="tx2">
                  <a:lumMod val="50000"/>
                </a:schemeClr>
              </a:solidFill>
            </a:endParaRPr>
          </a:p>
          <a:p>
            <a:pPr algn="just"/>
            <a:endParaRPr lang="en-GB" b="0" i="0" dirty="0">
              <a:solidFill>
                <a:schemeClr val="tx2">
                  <a:lumMod val="50000"/>
                </a:schemeClr>
              </a:solidFill>
            </a:endParaRPr>
          </a:p>
          <a:p>
            <a:pPr algn="just"/>
            <a:endParaRPr lang="en-GB" b="0" i="0" dirty="0">
              <a:solidFill>
                <a:schemeClr val="tx2">
                  <a:lumMod val="50000"/>
                </a:schemeClr>
              </a:solidFill>
            </a:endParaRPr>
          </a:p>
          <a:p>
            <a:pPr algn="just"/>
            <a:r>
              <a:rPr lang="en-GB" b="0" i="0" dirty="0">
                <a:solidFill>
                  <a:schemeClr val="tx2">
                    <a:lumMod val="50000"/>
                  </a:schemeClr>
                </a:solidFill>
              </a:rPr>
              <a:t> </a:t>
            </a:r>
          </a:p>
          <a:p>
            <a:endParaRPr lang="en-GB" b="0" i="0" dirty="0">
              <a:solidFill>
                <a:schemeClr val="tx2">
                  <a:lumMod val="50000"/>
                </a:schemeClr>
              </a:solidFill>
            </a:endParaRPr>
          </a:p>
          <a:p>
            <a:endParaRPr lang="en-GB" b="0" i="0" dirty="0">
              <a:solidFill>
                <a:schemeClr val="tx2">
                  <a:lumMod val="50000"/>
                </a:schemeClr>
              </a:solidFill>
            </a:endParaRPr>
          </a:p>
          <a:p>
            <a:endParaRPr lang="en-GB" b="0" i="0" dirty="0">
              <a:solidFill>
                <a:schemeClr val="tx2">
                  <a:lumMod val="50000"/>
                </a:schemeClr>
              </a:solidFill>
            </a:endParaRPr>
          </a:p>
          <a:p>
            <a:endParaRPr lang="en-GB" b="0" i="0" dirty="0">
              <a:solidFill>
                <a:schemeClr val="tx2">
                  <a:lumMod val="50000"/>
                </a:schemeClr>
              </a:solidFill>
            </a:endParaRPr>
          </a:p>
          <a:p>
            <a:endParaRPr lang="en-GB" b="0" i="0" dirty="0">
              <a:solidFill>
                <a:schemeClr val="tx2">
                  <a:lumMod val="50000"/>
                </a:schemeClr>
              </a:solidFill>
            </a:endParaRPr>
          </a:p>
        </p:txBody>
      </p:sp>
      <p:sp>
        <p:nvSpPr>
          <p:cNvPr id="7" name="TextBox 6">
            <a:extLst>
              <a:ext uri="{FF2B5EF4-FFF2-40B4-BE49-F238E27FC236}">
                <a16:creationId xmlns:a16="http://schemas.microsoft.com/office/drawing/2014/main" id="{35993462-7A20-CA02-4B31-D28CCDD109D6}"/>
              </a:ext>
            </a:extLst>
          </p:cNvPr>
          <p:cNvSpPr txBox="1"/>
          <p:nvPr/>
        </p:nvSpPr>
        <p:spPr>
          <a:xfrm>
            <a:off x="335998" y="1811859"/>
            <a:ext cx="5760000" cy="4392692"/>
          </a:xfrm>
          <a:prstGeom prst="round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indent="0">
              <a:buFont typeface="+mj-lt"/>
              <a:buNone/>
              <a:defRPr b="1" i="1">
                <a:solidFill>
                  <a:srgbClr val="0000FF"/>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GB" i="0" dirty="0">
                <a:solidFill>
                  <a:schemeClr val="accent1"/>
                </a:solidFill>
              </a:rPr>
              <a:t>Meson-exchange models:</a:t>
            </a:r>
            <a:r>
              <a:rPr lang="en-US" i="0" dirty="0">
                <a:solidFill>
                  <a:schemeClr val="accent1"/>
                </a:solidFill>
              </a:rPr>
              <a:t> </a:t>
            </a:r>
            <a:r>
              <a:rPr lang="en-US" b="0" i="0" dirty="0">
                <a:solidFill>
                  <a:schemeClr val="tx2">
                    <a:lumMod val="50000"/>
                  </a:schemeClr>
                </a:solidFill>
              </a:rPr>
              <a:t>the isoscalar–scalar σ meson, the isoscalar–vector ω meson, and the isovector–vector ρ meson build the minimal set of meson fields for the description of nuclei description of bulk and single-particle nuclear properties</a:t>
            </a:r>
          </a:p>
          <a:p>
            <a:pPr algn="just"/>
            <a:endParaRPr lang="en-US" b="0" dirty="0">
              <a:solidFill>
                <a:schemeClr val="tx2">
                  <a:lumMod val="50000"/>
                </a:schemeClr>
              </a:solidFill>
            </a:endParaRPr>
          </a:p>
          <a:p>
            <a:pPr algn="just"/>
            <a:endParaRPr lang="en-US" b="0" dirty="0">
              <a:solidFill>
                <a:schemeClr val="tx2">
                  <a:lumMod val="50000"/>
                </a:schemeClr>
              </a:solidFill>
            </a:endParaRPr>
          </a:p>
          <a:p>
            <a:pPr algn="just"/>
            <a:endParaRPr lang="en-US" b="0" dirty="0">
              <a:solidFill>
                <a:schemeClr val="tx2">
                  <a:lumMod val="50000"/>
                </a:schemeClr>
              </a:solidFill>
            </a:endParaRPr>
          </a:p>
          <a:p>
            <a:pPr algn="just"/>
            <a:endParaRPr lang="en-US" b="0" dirty="0">
              <a:solidFill>
                <a:schemeClr val="tx2">
                  <a:lumMod val="50000"/>
                </a:schemeClr>
              </a:solidFill>
            </a:endParaRPr>
          </a:p>
          <a:p>
            <a:pPr algn="just"/>
            <a:endParaRPr lang="en-US" b="0" dirty="0">
              <a:solidFill>
                <a:schemeClr val="tx2">
                  <a:lumMod val="50000"/>
                </a:schemeClr>
              </a:solidFill>
            </a:endParaRPr>
          </a:p>
          <a:p>
            <a:endParaRPr lang="en-GB" b="0" dirty="0">
              <a:solidFill>
                <a:schemeClr val="tx2">
                  <a:lumMod val="50000"/>
                </a:schemeClr>
              </a:solidFill>
            </a:endParaRPr>
          </a:p>
          <a:p>
            <a:endParaRPr lang="en-GB" b="0" dirty="0">
              <a:solidFill>
                <a:schemeClr val="tx2">
                  <a:lumMod val="50000"/>
                </a:schemeClr>
              </a:solidFill>
            </a:endParaRPr>
          </a:p>
          <a:p>
            <a:endParaRPr lang="en-GB" b="0" dirty="0">
              <a:solidFill>
                <a:schemeClr val="tx2">
                  <a:lumMod val="50000"/>
                </a:schemeClr>
              </a:solidFill>
            </a:endParaRPr>
          </a:p>
          <a:p>
            <a:endParaRPr lang="en-GB" b="0" dirty="0">
              <a:solidFill>
                <a:schemeClr val="tx2">
                  <a:lumMod val="50000"/>
                </a:schemeClr>
              </a:solidFill>
            </a:endParaRPr>
          </a:p>
        </p:txBody>
      </p:sp>
      <p:pic>
        <p:nvPicPr>
          <p:cNvPr id="10" name="Picture 9">
            <a:extLst>
              <a:ext uri="{FF2B5EF4-FFF2-40B4-BE49-F238E27FC236}">
                <a16:creationId xmlns:a16="http://schemas.microsoft.com/office/drawing/2014/main" id="{C6F8D610-C629-662C-A2FD-DFF2FABAB003}"/>
              </a:ext>
            </a:extLst>
          </p:cNvPr>
          <p:cNvPicPr>
            <a:picLocks noChangeAspect="1"/>
          </p:cNvPicPr>
          <p:nvPr/>
        </p:nvPicPr>
        <p:blipFill>
          <a:blip r:embed="rId3"/>
          <a:stretch>
            <a:fillRect/>
          </a:stretch>
        </p:blipFill>
        <p:spPr>
          <a:xfrm>
            <a:off x="6948752" y="4024454"/>
            <a:ext cx="4575459" cy="1907751"/>
          </a:xfrm>
          <a:prstGeom prst="rect">
            <a:avLst/>
          </a:prstGeom>
        </p:spPr>
      </p:pic>
      <p:pic>
        <p:nvPicPr>
          <p:cNvPr id="11" name="Picture 10">
            <a:extLst>
              <a:ext uri="{FF2B5EF4-FFF2-40B4-BE49-F238E27FC236}">
                <a16:creationId xmlns:a16="http://schemas.microsoft.com/office/drawing/2014/main" id="{1E54D22A-7359-1C77-F5AD-45023B8CF4CA}"/>
              </a:ext>
            </a:extLst>
          </p:cNvPr>
          <p:cNvPicPr>
            <a:picLocks noChangeAspect="1"/>
          </p:cNvPicPr>
          <p:nvPr/>
        </p:nvPicPr>
        <p:blipFill>
          <a:blip r:embed="rId4"/>
          <a:stretch>
            <a:fillRect/>
          </a:stretch>
        </p:blipFill>
        <p:spPr>
          <a:xfrm>
            <a:off x="7432333" y="3068099"/>
            <a:ext cx="3249231" cy="841799"/>
          </a:xfrm>
          <a:prstGeom prst="rect">
            <a:avLst/>
          </a:prstGeom>
        </p:spPr>
      </p:pic>
      <p:pic>
        <p:nvPicPr>
          <p:cNvPr id="12" name="Picture 11">
            <a:extLst>
              <a:ext uri="{FF2B5EF4-FFF2-40B4-BE49-F238E27FC236}">
                <a16:creationId xmlns:a16="http://schemas.microsoft.com/office/drawing/2014/main" id="{A5945A67-7BE3-3A91-BC16-C09628A4D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333" y="3589716"/>
            <a:ext cx="3223043" cy="1016288"/>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
        <p:nvSpPr>
          <p:cNvPr id="13" name="Slide Number Placeholder 12">
            <a:extLst>
              <a:ext uri="{FF2B5EF4-FFF2-40B4-BE49-F238E27FC236}">
                <a16:creationId xmlns:a16="http://schemas.microsoft.com/office/drawing/2014/main" id="{D52464AB-E243-7974-7082-1693EE2626F3}"/>
              </a:ext>
            </a:extLst>
          </p:cNvPr>
          <p:cNvSpPr>
            <a:spLocks noGrp="1"/>
          </p:cNvSpPr>
          <p:nvPr>
            <p:ph type="sldNum" sz="quarter" idx="16"/>
          </p:nvPr>
        </p:nvSpPr>
        <p:spPr/>
        <p:txBody>
          <a:bodyPr/>
          <a:lstStyle/>
          <a:p>
            <a:fld id="{583DDE54-A93F-264A-8772-B0E2E830415F}" type="slidenum">
              <a:rPr lang="en-GB" smtClean="0">
                <a:latin typeface="+mn-lt"/>
              </a:rPr>
              <a:pPr/>
              <a:t>3</a:t>
            </a:fld>
            <a:endParaRPr lang="en-GB" dirty="0">
              <a:latin typeface="+mn-lt"/>
            </a:endParaRPr>
          </a:p>
        </p:txBody>
      </p:sp>
      <p:sp>
        <p:nvSpPr>
          <p:cNvPr id="8" name="TextBox 7">
            <a:extLst>
              <a:ext uri="{FF2B5EF4-FFF2-40B4-BE49-F238E27FC236}">
                <a16:creationId xmlns:a16="http://schemas.microsoft.com/office/drawing/2014/main" id="{5E23C8BA-EC01-DD2A-39E0-62008A9F0597}"/>
              </a:ext>
            </a:extLst>
          </p:cNvPr>
          <p:cNvSpPr txBox="1"/>
          <p:nvPr/>
        </p:nvSpPr>
        <p:spPr>
          <a:xfrm>
            <a:off x="391314" y="996013"/>
            <a:ext cx="10969079" cy="646331"/>
          </a:xfrm>
          <a:prstGeom prst="rect">
            <a:avLst/>
          </a:prstGeom>
          <a:noFill/>
        </p:spPr>
        <p:txBody>
          <a:bodyPr wrap="square">
            <a:spAutoFit/>
          </a:bodyPr>
          <a:lstStyle/>
          <a:p>
            <a:pPr marL="285751" indent="-285751" defTabSz="914398">
              <a:buFont typeface="Wingdings" panose="05000000000000000000" pitchFamily="2" charset="2"/>
              <a:buChar char="ü"/>
              <a:defRPr/>
            </a:pPr>
            <a:r>
              <a:rPr lang="en-US" dirty="0">
                <a:solidFill>
                  <a:srgbClr val="44546A">
                    <a:lumMod val="50000"/>
                  </a:srgbClr>
                </a:solidFill>
              </a:rPr>
              <a:t>Nuclear Energy Density Functionals are successful in the description of static and dynamic properties of nuclei.</a:t>
            </a:r>
            <a:r>
              <a:rPr lang="tr-TR" dirty="0">
                <a:solidFill>
                  <a:srgbClr val="44546A">
                    <a:lumMod val="50000"/>
                  </a:srgbClr>
                </a:solidFill>
              </a:rPr>
              <a:t> </a:t>
            </a:r>
          </a:p>
          <a:p>
            <a:pPr marL="285751" indent="-285751" defTabSz="914398">
              <a:buFont typeface="Wingdings" panose="05000000000000000000" pitchFamily="2" charset="2"/>
              <a:buChar char="ü"/>
              <a:defRPr/>
            </a:pPr>
            <a:r>
              <a:rPr lang="en-US" dirty="0">
                <a:solidFill>
                  <a:srgbClr val="44546A">
                    <a:lumMod val="50000"/>
                  </a:srgbClr>
                </a:solidFill>
              </a:rPr>
              <a:t>Interaction between nucleons </a:t>
            </a:r>
            <a:r>
              <a:rPr lang="tr-TR" dirty="0">
                <a:solidFill>
                  <a:srgbClr val="44546A">
                    <a:lumMod val="50000"/>
                  </a:srgbClr>
                </a:solidFill>
              </a:rPr>
              <a:t>is</a:t>
            </a:r>
            <a:r>
              <a:rPr lang="en-US" dirty="0">
                <a:solidFill>
                  <a:srgbClr val="44546A">
                    <a:lumMod val="50000"/>
                  </a:srgbClr>
                </a:solidFill>
              </a:rPr>
              <a:t> represented by a functional which depends on the </a:t>
            </a:r>
            <a:r>
              <a:rPr lang="en-US" dirty="0">
                <a:solidFill>
                  <a:prstClr val="black"/>
                </a:solidFill>
              </a:rPr>
              <a:t>densities</a:t>
            </a:r>
            <a:r>
              <a:rPr lang="en-US" dirty="0">
                <a:solidFill>
                  <a:srgbClr val="44546A">
                    <a:lumMod val="50000"/>
                  </a:srgbClr>
                </a:solidFill>
              </a:rPr>
              <a:t> and </a:t>
            </a:r>
            <a:r>
              <a:rPr lang="en-US" dirty="0">
                <a:solidFill>
                  <a:prstClr val="black"/>
                </a:solidFill>
              </a:rPr>
              <a:t>currents</a:t>
            </a:r>
            <a:r>
              <a:rPr lang="tr-TR" dirty="0">
                <a:solidFill>
                  <a:srgbClr val="44546A">
                    <a:lumMod val="50000"/>
                  </a:srgbClr>
                </a:solidFill>
              </a:rPr>
              <a:t>.</a:t>
            </a:r>
            <a:endParaRPr lang="en-US" dirty="0">
              <a:solidFill>
                <a:srgbClr val="44546A">
                  <a:lumMod val="50000"/>
                </a:srgbClr>
              </a:solidFill>
            </a:endParaRPr>
          </a:p>
        </p:txBody>
      </p:sp>
      <p:pic>
        <p:nvPicPr>
          <p:cNvPr id="3" name="Picture 2">
            <a:extLst>
              <a:ext uri="{FF2B5EF4-FFF2-40B4-BE49-F238E27FC236}">
                <a16:creationId xmlns:a16="http://schemas.microsoft.com/office/drawing/2014/main" id="{6959258C-CC0D-21AF-A0C4-011A22CE12C3}"/>
              </a:ext>
            </a:extLst>
          </p:cNvPr>
          <p:cNvPicPr>
            <a:picLocks noChangeAspect="1"/>
          </p:cNvPicPr>
          <p:nvPr/>
        </p:nvPicPr>
        <p:blipFill>
          <a:blip r:embed="rId6"/>
          <a:stretch>
            <a:fillRect/>
          </a:stretch>
        </p:blipFill>
        <p:spPr>
          <a:xfrm>
            <a:off x="691853" y="4561379"/>
            <a:ext cx="4902831" cy="1476120"/>
          </a:xfrm>
          <a:prstGeom prst="rect">
            <a:avLst/>
          </a:prstGeom>
        </p:spPr>
      </p:pic>
    </p:spTree>
    <p:extLst>
      <p:ext uri="{BB962C8B-B14F-4D97-AF65-F5344CB8AC3E}">
        <p14:creationId xmlns:p14="http://schemas.microsoft.com/office/powerpoint/2010/main" val="245786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3574-2A61-1C2A-1D6E-FF010FABF8B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6F8EEE-BC17-6B94-75E2-7F51A252D947}"/>
              </a:ext>
            </a:extLst>
          </p:cNvPr>
          <p:cNvSpPr>
            <a:spLocks noGrp="1"/>
          </p:cNvSpPr>
          <p:nvPr>
            <p:ph type="sldNum" sz="quarter" idx="16"/>
          </p:nvPr>
        </p:nvSpPr>
        <p:spPr/>
        <p:txBody>
          <a:bodyPr/>
          <a:lstStyle/>
          <a:p>
            <a:fld id="{583DDE54-A93F-264A-8772-B0E2E830415F}" type="slidenum">
              <a:rPr lang="en-GB" smtClean="0">
                <a:latin typeface="+mn-lt"/>
              </a:rPr>
              <a:pPr/>
              <a:t>4</a:t>
            </a:fld>
            <a:endParaRPr lang="en-GB" dirty="0">
              <a:latin typeface="+mn-lt"/>
            </a:endParaRPr>
          </a:p>
        </p:txBody>
      </p:sp>
      <p:sp>
        <p:nvSpPr>
          <p:cNvPr id="5" name="TextBox 4">
            <a:extLst>
              <a:ext uri="{FF2B5EF4-FFF2-40B4-BE49-F238E27FC236}">
                <a16:creationId xmlns:a16="http://schemas.microsoft.com/office/drawing/2014/main" id="{B317CC63-E2C4-24F2-BF9E-06F3AB90301A}"/>
              </a:ext>
            </a:extLst>
          </p:cNvPr>
          <p:cNvSpPr txBox="1"/>
          <p:nvPr/>
        </p:nvSpPr>
        <p:spPr>
          <a:xfrm>
            <a:off x="335360" y="260648"/>
            <a:ext cx="8544949" cy="424732"/>
          </a:xfrm>
          <a:prstGeom prst="rect">
            <a:avLst/>
          </a:prstGeom>
          <a:noFill/>
        </p:spPr>
        <p:txBody>
          <a:bodyPr wrap="square">
            <a:spAutoFit/>
          </a:bodyPr>
          <a:lstStyle/>
          <a:p>
            <a:pPr defTabSz="609585" eaLnBrk="0" fontAlgn="base" hangingPunct="0">
              <a:lnSpc>
                <a:spcPct val="90000"/>
              </a:lnSpc>
              <a:spcBef>
                <a:spcPct val="0"/>
              </a:spcBef>
              <a:spcAft>
                <a:spcPct val="0"/>
              </a:spcAft>
              <a:defRPr/>
            </a:pPr>
            <a:r>
              <a:rPr lang="en-US" sz="2400" dirty="0">
                <a:solidFill>
                  <a:schemeClr val="bg1"/>
                </a:solidFill>
                <a:cs typeface="Times New Roman" panose="02020603050405020304" pitchFamily="18" charset="0"/>
              </a:rPr>
              <a:t>HOW DO WE CONSTRAIN THE NUCLEAR EDFs?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F245501-E7A3-6058-314E-3D9BA48F6854}"/>
                  </a:ext>
                </a:extLst>
              </p:cNvPr>
              <p:cNvSpPr txBox="1"/>
              <p:nvPr/>
            </p:nvSpPr>
            <p:spPr>
              <a:xfrm>
                <a:off x="233802" y="1063111"/>
                <a:ext cx="11581324" cy="1392241"/>
              </a:xfrm>
              <a:prstGeom prst="rect">
                <a:avLst/>
              </a:prstGeom>
              <a:noFill/>
            </p:spPr>
            <p:txBody>
              <a:bodyPr wrap="square">
                <a:spAutoFit/>
              </a:bodyPr>
              <a:lstStyle/>
              <a:p>
                <a:pPr marL="380990" indent="-380990" algn="just">
                  <a:buFont typeface="Wingdings" panose="05000000000000000000" pitchFamily="2" charset="2"/>
                  <a:buChar char="Ø"/>
                </a:pPr>
                <a:r>
                  <a:rPr lang="en-US" sz="2100" dirty="0"/>
                  <a:t>The new interactions are optimized by minimizing the </a:t>
                </a:r>
                <a14:m>
                  <m:oMath xmlns:m="http://schemas.openxmlformats.org/officeDocument/2006/math">
                    <m:sSup>
                      <m:sSupPr>
                        <m:ctrlPr>
                          <a:rPr lang="en-US" sz="2100" i="1"/>
                        </m:ctrlPr>
                      </m:sSupPr>
                      <m:e>
                        <m:r>
                          <a:rPr lang="en-US" sz="2100"/>
                          <m:t>𝜒</m:t>
                        </m:r>
                      </m:e>
                      <m:sup>
                        <m:r>
                          <a:rPr lang="en-US" sz="2100"/>
                          <m:t>2</m:t>
                        </m:r>
                      </m:sup>
                    </m:sSup>
                  </m:oMath>
                </a14:m>
                <a:r>
                  <a:rPr lang="en-US" sz="2100" dirty="0"/>
                  <a:t> function.</a:t>
                </a:r>
              </a:p>
              <a:p>
                <a:pPr marL="380990" indent="-380990" algn="just">
                  <a:buFont typeface="Wingdings" panose="05000000000000000000" pitchFamily="2" charset="2"/>
                  <a:buChar char="Ø"/>
                </a:pPr>
                <a:r>
                  <a:rPr lang="en-US" sz="2100" dirty="0"/>
                  <a:t>Exp. data on the ground-state properties of nuclei: </a:t>
                </a:r>
                <a:r>
                  <a:rPr lang="en-US" sz="2100" b="1" dirty="0">
                    <a:solidFill>
                      <a:schemeClr val="accent1">
                        <a:lumMod val="75000"/>
                      </a:schemeClr>
                    </a:solidFill>
                  </a:rPr>
                  <a:t>mass, radii, </a:t>
                </a:r>
                <a:r>
                  <a:rPr lang="en-US" sz="2100" b="1" dirty="0" err="1">
                    <a:solidFill>
                      <a:schemeClr val="accent1">
                        <a:lumMod val="75000"/>
                      </a:schemeClr>
                    </a:solidFill>
                  </a:rPr>
                  <a:t>s.o</a:t>
                </a:r>
                <a:r>
                  <a:rPr lang="en-US" sz="2100" b="1" dirty="0">
                    <a:solidFill>
                      <a:schemeClr val="accent1">
                        <a:lumMod val="75000"/>
                      </a:schemeClr>
                    </a:solidFill>
                  </a:rPr>
                  <a:t> splitting, deformation properties, etc</a:t>
                </a:r>
                <a:r>
                  <a:rPr lang="en-US" sz="2100" b="1" dirty="0">
                    <a:solidFill>
                      <a:schemeClr val="accent5"/>
                    </a:solidFill>
                  </a:rPr>
                  <a:t>. </a:t>
                </a:r>
              </a:p>
              <a:p>
                <a:pPr algn="just">
                  <a:buFont typeface="Wingdings" panose="05000000000000000000" pitchFamily="2" charset="2"/>
                  <a:buChar char="Ø"/>
                </a:pPr>
                <a:endParaRPr lang="en-US" sz="2100" dirty="0"/>
              </a:p>
            </p:txBody>
          </p:sp>
        </mc:Choice>
        <mc:Fallback>
          <p:sp>
            <p:nvSpPr>
              <p:cNvPr id="6" name="TextBox 5">
                <a:extLst>
                  <a:ext uri="{FF2B5EF4-FFF2-40B4-BE49-F238E27FC236}">
                    <a16:creationId xmlns:a16="http://schemas.microsoft.com/office/drawing/2014/main" id="{EF245501-E7A3-6058-314E-3D9BA48F6854}"/>
                  </a:ext>
                </a:extLst>
              </p:cNvPr>
              <p:cNvSpPr txBox="1">
                <a:spLocks noRot="1" noChangeAspect="1" noMove="1" noResize="1" noEditPoints="1" noAdjustHandles="1" noChangeArrowheads="1" noChangeShapeType="1" noTextEdit="1"/>
              </p:cNvSpPr>
              <p:nvPr/>
            </p:nvSpPr>
            <p:spPr>
              <a:xfrm>
                <a:off x="233802" y="1063111"/>
                <a:ext cx="11581324" cy="1392241"/>
              </a:xfrm>
              <a:prstGeom prst="rect">
                <a:avLst/>
              </a:prstGeom>
              <a:blipFill>
                <a:blip r:embed="rId2"/>
                <a:stretch>
                  <a:fillRect l="-526" t="-1747" r="-632"/>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E9C314D7-0D7A-4046-F9F3-6B97748F6868}"/>
              </a:ext>
            </a:extLst>
          </p:cNvPr>
          <p:cNvPicPr>
            <a:picLocks noChangeAspect="1"/>
          </p:cNvPicPr>
          <p:nvPr/>
        </p:nvPicPr>
        <p:blipFill>
          <a:blip r:embed="rId3"/>
          <a:stretch>
            <a:fillRect/>
          </a:stretch>
        </p:blipFill>
        <p:spPr>
          <a:xfrm>
            <a:off x="623392" y="2277444"/>
            <a:ext cx="4220165" cy="1158339"/>
          </a:xfrm>
          <a:prstGeom prst="rect">
            <a:avLst/>
          </a:prstGeom>
          <a:ln w="28575">
            <a:solidFill>
              <a:srgbClr val="002060"/>
            </a:solidFill>
          </a:ln>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D330DF5-244C-8713-D8F2-FC89B9E8DEE6}"/>
                  </a:ext>
                </a:extLst>
              </p:cNvPr>
              <p:cNvSpPr txBox="1"/>
              <p:nvPr/>
            </p:nvSpPr>
            <p:spPr>
              <a:xfrm>
                <a:off x="5085905" y="2201775"/>
                <a:ext cx="6842772" cy="1113575"/>
              </a:xfrm>
              <a:prstGeom prst="rect">
                <a:avLst/>
              </a:prstGeom>
              <a:noFill/>
              <a:ln w="28575">
                <a:noFill/>
              </a:ln>
            </p:spPr>
            <p:txBody>
              <a:bodyPr wrap="square">
                <a:spAutoFit/>
              </a:bodyPr>
              <a:lstStyle/>
              <a:p>
                <a:pPr marL="342891" indent="-342891">
                  <a:buFont typeface="Arial" panose="020B0604020202020204" pitchFamily="34" charset="0"/>
                  <a:buChar char="•"/>
                </a:pPr>
                <a14:m>
                  <m:oMath xmlns:m="http://schemas.openxmlformats.org/officeDocument/2006/math">
                    <m:sSub>
                      <m:sSubPr>
                        <m:ctrlPr>
                          <a:rPr lang="en-US" sz="2133" i="1"/>
                        </m:ctrlPr>
                      </m:sSubPr>
                      <m:e>
                        <m:r>
                          <a:rPr lang="en-US" sz="2133" i="1"/>
                          <m:t>𝑁</m:t>
                        </m:r>
                      </m:e>
                      <m:sub>
                        <m:r>
                          <a:rPr lang="en-US" sz="2133" i="1"/>
                          <m:t>𝑜</m:t>
                        </m:r>
                      </m:sub>
                    </m:sSub>
                  </m:oMath>
                </a14:m>
                <a:r>
                  <a:rPr lang="en-US" sz="2133" dirty="0"/>
                  <a:t> is the number of observables</a:t>
                </a:r>
              </a:p>
              <a:p>
                <a:pPr marL="342891" indent="-342891">
                  <a:buFont typeface="Arial" panose="020B0604020202020204" pitchFamily="34" charset="0"/>
                  <a:buChar char="•"/>
                </a:pPr>
                <a:r>
                  <a:rPr lang="en-US" sz="2133" dirty="0"/>
                  <a:t>The </a:t>
                </a:r>
                <a14:m>
                  <m:oMath xmlns:m="http://schemas.openxmlformats.org/officeDocument/2006/math">
                    <m:sSubSup>
                      <m:sSubSupPr>
                        <m:ctrlPr>
                          <a:rPr lang="en-US" sz="2133" i="1"/>
                        </m:ctrlPr>
                      </m:sSubSupPr>
                      <m:e>
                        <m:r>
                          <a:rPr lang="en-US" sz="2133" i="1">
                            <a:ea typeface="Cambria Math" panose="02040503050406030204" pitchFamily="18" charset="0"/>
                          </a:rPr>
                          <m:t>𝒪</m:t>
                        </m:r>
                      </m:e>
                      <m:sub>
                        <m:r>
                          <a:rPr lang="en-US" sz="2133" i="1"/>
                          <m:t>𝑘</m:t>
                        </m:r>
                      </m:sub>
                      <m:sup>
                        <m:r>
                          <a:rPr lang="en-US" sz="2133" i="1"/>
                          <m:t>𝑡h𝑒𝑜</m:t>
                        </m:r>
                        <m:r>
                          <a:rPr lang="en-US" sz="2133" i="1"/>
                          <m:t>.</m:t>
                        </m:r>
                      </m:sup>
                    </m:sSubSup>
                  </m:oMath>
                </a14:m>
                <a:r>
                  <a:rPr lang="en-US" sz="2133" dirty="0"/>
                  <a:t> (</a:t>
                </a:r>
                <a14:m>
                  <m:oMath xmlns:m="http://schemas.openxmlformats.org/officeDocument/2006/math">
                    <m:sSubSup>
                      <m:sSubSupPr>
                        <m:ctrlPr>
                          <a:rPr lang="en-US" sz="2133" i="1"/>
                        </m:ctrlPr>
                      </m:sSubSupPr>
                      <m:e>
                        <m:r>
                          <a:rPr lang="en-US" sz="2133" i="1">
                            <a:ea typeface="Cambria Math" panose="02040503050406030204" pitchFamily="18" charset="0"/>
                          </a:rPr>
                          <m:t>𝒪</m:t>
                        </m:r>
                      </m:e>
                      <m:sub>
                        <m:r>
                          <a:rPr lang="en-US" sz="2133" i="1"/>
                          <m:t>𝑘</m:t>
                        </m:r>
                      </m:sub>
                      <m:sup>
                        <m:r>
                          <a:rPr lang="en-US" sz="2133" i="1"/>
                          <m:t>𝑒𝑥𝑝</m:t>
                        </m:r>
                        <m:r>
                          <a:rPr lang="en-US" sz="2133" i="1"/>
                          <m:t>.</m:t>
                        </m:r>
                      </m:sup>
                    </m:sSubSup>
                  </m:oMath>
                </a14:m>
                <a:r>
                  <a:rPr lang="en-US" sz="2133" dirty="0"/>
                  <a:t>) stands for the calculated (exp.) values</a:t>
                </a:r>
              </a:p>
              <a:p>
                <a:pPr marL="342891" indent="-342891">
                  <a:buFont typeface="Arial" panose="020B0604020202020204" pitchFamily="34" charset="0"/>
                  <a:buChar char="•"/>
                </a:pPr>
                <a14:m>
                  <m:oMath xmlns:m="http://schemas.openxmlformats.org/officeDocument/2006/math">
                    <m:sSub>
                      <m:sSubPr>
                        <m:ctrlPr>
                          <a:rPr lang="en-GB" sz="2133" i="1"/>
                        </m:ctrlPr>
                      </m:sSubPr>
                      <m:e>
                        <m:r>
                          <a:rPr lang="en-US" sz="2133" i="1">
                            <a:ea typeface="Cambria Math" panose="02040503050406030204" pitchFamily="18" charset="0"/>
                          </a:rPr>
                          <m:t>∆</m:t>
                        </m:r>
                        <m:r>
                          <a:rPr lang="en-US" sz="2133" i="1">
                            <a:ea typeface="Cambria Math" panose="02040503050406030204" pitchFamily="18" charset="0"/>
                          </a:rPr>
                          <m:t>𝒪</m:t>
                        </m:r>
                      </m:e>
                      <m:sub>
                        <m:r>
                          <a:rPr lang="en-US" sz="2133" i="1"/>
                          <m:t>𝑘</m:t>
                        </m:r>
                      </m:sub>
                    </m:sSub>
                  </m:oMath>
                </a14:m>
                <a:r>
                  <a:rPr lang="en-GB" sz="2133" dirty="0"/>
                  <a:t> represents the adopted errors.</a:t>
                </a:r>
                <a:endParaRPr lang="en-US" sz="2133" dirty="0"/>
              </a:p>
            </p:txBody>
          </p:sp>
        </mc:Choice>
        <mc:Fallback>
          <p:sp>
            <p:nvSpPr>
              <p:cNvPr id="8" name="TextBox 7">
                <a:extLst>
                  <a:ext uri="{FF2B5EF4-FFF2-40B4-BE49-F238E27FC236}">
                    <a16:creationId xmlns:a16="http://schemas.microsoft.com/office/drawing/2014/main" id="{5D330DF5-244C-8713-D8F2-FC89B9E8DEE6}"/>
                  </a:ext>
                </a:extLst>
              </p:cNvPr>
              <p:cNvSpPr txBox="1">
                <a:spLocks noRot="1" noChangeAspect="1" noMove="1" noResize="1" noEditPoints="1" noAdjustHandles="1" noChangeArrowheads="1" noChangeShapeType="1" noTextEdit="1"/>
              </p:cNvSpPr>
              <p:nvPr/>
            </p:nvSpPr>
            <p:spPr>
              <a:xfrm>
                <a:off x="5085905" y="2201775"/>
                <a:ext cx="6842772" cy="1113575"/>
              </a:xfrm>
              <a:prstGeom prst="rect">
                <a:avLst/>
              </a:prstGeom>
              <a:blipFill>
                <a:blip r:embed="rId4"/>
                <a:stretch>
                  <a:fillRect l="-890" t="-2732" b="-10383"/>
                </a:stretch>
              </a:blipFill>
              <a:ln w="28575">
                <a:noFill/>
              </a:ln>
            </p:spPr>
            <p:txBody>
              <a:bodyPr/>
              <a:lstStyle/>
              <a:p>
                <a:r>
                  <a:rPr lang="en-GB">
                    <a:noFill/>
                  </a:rPr>
                  <a:t> </a:t>
                </a:r>
              </a:p>
            </p:txBody>
          </p:sp>
        </mc:Fallback>
      </mc:AlternateContent>
      <p:sp>
        <p:nvSpPr>
          <p:cNvPr id="9" name="TextBox 8">
            <a:extLst>
              <a:ext uri="{FF2B5EF4-FFF2-40B4-BE49-F238E27FC236}">
                <a16:creationId xmlns:a16="http://schemas.microsoft.com/office/drawing/2014/main" id="{E1C145B2-F28B-B9B0-812C-73B840861908}"/>
              </a:ext>
            </a:extLst>
          </p:cNvPr>
          <p:cNvSpPr txBox="1"/>
          <p:nvPr/>
        </p:nvSpPr>
        <p:spPr>
          <a:xfrm>
            <a:off x="409750" y="3723993"/>
            <a:ext cx="11254869" cy="1077026"/>
          </a:xfrm>
          <a:prstGeom prst="rect">
            <a:avLst/>
          </a:prstGeom>
          <a:noFill/>
        </p:spPr>
        <p:txBody>
          <a:bodyPr wrap="square">
            <a:spAutoFit/>
          </a:bodyPr>
          <a:lstStyle/>
          <a:p>
            <a:pPr marL="171446" indent="-171446" algn="just">
              <a:buFont typeface="Wingdings" panose="05000000000000000000" pitchFamily="2" charset="2"/>
              <a:buChar char="Ø"/>
            </a:pPr>
            <a:r>
              <a:rPr lang="en-US" sz="2100" dirty="0">
                <a:cs typeface="Times New Roman" panose="02020603050405020304" pitchFamily="18" charset="0"/>
              </a:rPr>
              <a:t> These observables are </a:t>
            </a:r>
            <a:r>
              <a:rPr lang="en-US" sz="2100" b="1" dirty="0">
                <a:solidFill>
                  <a:srgbClr val="C00000"/>
                </a:solidFill>
                <a:cs typeface="Times New Roman" panose="02020603050405020304" pitchFamily="18" charset="0"/>
              </a:rPr>
              <a:t>not sufficient to constrain the isovector channel of the effective interaction</a:t>
            </a:r>
            <a:r>
              <a:rPr lang="en-US" sz="2100" b="1" dirty="0">
                <a:solidFill>
                  <a:schemeClr val="accent2"/>
                </a:solidFill>
                <a:cs typeface="Times New Roman" panose="02020603050405020304" pitchFamily="18" charset="0"/>
              </a:rPr>
              <a:t>, </a:t>
            </a:r>
            <a:r>
              <a:rPr lang="en-US" sz="2100" dirty="0">
                <a:cs typeface="Times New Roman" panose="02020603050405020304" pitchFamily="18" charset="0"/>
              </a:rPr>
              <a:t>which is particularly significant for neutron-rich nuclei, neutron skins, symmetry energy, and neutron stars.</a:t>
            </a:r>
          </a:p>
        </p:txBody>
      </p:sp>
      <p:sp>
        <p:nvSpPr>
          <p:cNvPr id="10" name="TextBox 9">
            <a:extLst>
              <a:ext uri="{FF2B5EF4-FFF2-40B4-BE49-F238E27FC236}">
                <a16:creationId xmlns:a16="http://schemas.microsoft.com/office/drawing/2014/main" id="{C8D14B59-3A47-9980-E401-6D545FCD4972}"/>
              </a:ext>
            </a:extLst>
          </p:cNvPr>
          <p:cNvSpPr txBox="1"/>
          <p:nvPr/>
        </p:nvSpPr>
        <p:spPr>
          <a:xfrm>
            <a:off x="2733475" y="5049439"/>
            <a:ext cx="7166616" cy="1200329"/>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defRPr sz="2000" i="1">
                <a:latin typeface="Cambria Math" panose="02040503050406030204" pitchFamily="18" charset="0"/>
              </a:defRPr>
            </a:lvl1pPr>
          </a:lstStyle>
          <a:p>
            <a:pPr algn="ctr"/>
            <a:r>
              <a:rPr lang="en-US" sz="2400" b="1" i="0" dirty="0">
                <a:latin typeface="+mn-lt"/>
                <a:cs typeface="Times New Roman" panose="02020603050405020304" pitchFamily="18" charset="0"/>
              </a:rPr>
              <a:t> Symmetry energy is not well constrained!</a:t>
            </a:r>
          </a:p>
          <a:p>
            <a:pPr algn="ctr"/>
            <a:r>
              <a:rPr lang="en-US" sz="2400" i="0" dirty="0">
                <a:latin typeface="+mn-lt"/>
                <a:cs typeface="Times New Roman" panose="02020603050405020304" pitchFamily="18" charset="0"/>
              </a:rPr>
              <a:t>We need relevant observables to constrain the isovector channel of the effective interactions!</a:t>
            </a:r>
            <a:endParaRPr lang="en-GB" sz="2400" i="0" dirty="0">
              <a:latin typeface="+mn-lt"/>
              <a:cs typeface="Times New Roman" panose="02020603050405020304" pitchFamily="18" charset="0"/>
            </a:endParaRPr>
          </a:p>
        </p:txBody>
      </p:sp>
      <p:sp>
        <p:nvSpPr>
          <p:cNvPr id="11" name="TextBox 10">
            <a:extLst>
              <a:ext uri="{FF2B5EF4-FFF2-40B4-BE49-F238E27FC236}">
                <a16:creationId xmlns:a16="http://schemas.microsoft.com/office/drawing/2014/main" id="{7438F583-C812-5A14-178E-4780FD505337}"/>
              </a:ext>
            </a:extLst>
          </p:cNvPr>
          <p:cNvSpPr txBox="1"/>
          <p:nvPr/>
        </p:nvSpPr>
        <p:spPr>
          <a:xfrm>
            <a:off x="571082" y="286763"/>
            <a:ext cx="8544949" cy="584775"/>
          </a:xfrm>
          <a:prstGeom prst="rect">
            <a:avLst/>
          </a:prstGeom>
        </p:spPr>
        <p:txBody>
          <a:bodyPr vert="horz" lIns="91440" tIns="45720" rIns="91440" bIns="45720" rtlCol="0" anchor="ctr">
            <a:noAutofit/>
          </a:bodyPr>
          <a:lstStyle>
            <a:lvl1pPr defTabSz="914398">
              <a:lnSpc>
                <a:spcPct val="100000"/>
              </a:lnSpc>
              <a:spcBef>
                <a:spcPct val="0"/>
              </a:spcBef>
              <a:buNone/>
              <a:defRPr sz="3200" b="1" cap="none" spc="0" baseline="0">
                <a:solidFill>
                  <a:schemeClr val="tx1">
                    <a:lumMod val="75000"/>
                    <a:lumOff val="25000"/>
                  </a:schemeClr>
                </a:solidFill>
              </a:defRPr>
            </a:lvl1pPr>
          </a:lstStyle>
          <a:p>
            <a:r>
              <a:rPr lang="en-US" dirty="0"/>
              <a:t>How do we constrain the nuclear </a:t>
            </a:r>
            <a:r>
              <a:rPr lang="en-US" dirty="0" err="1"/>
              <a:t>edfs</a:t>
            </a:r>
            <a:r>
              <a:rPr lang="en-US" dirty="0"/>
              <a:t>?</a:t>
            </a:r>
          </a:p>
        </p:txBody>
      </p:sp>
    </p:spTree>
    <p:extLst>
      <p:ext uri="{BB962C8B-B14F-4D97-AF65-F5344CB8AC3E}">
        <p14:creationId xmlns:p14="http://schemas.microsoft.com/office/powerpoint/2010/main" val="194118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CC058-D5FD-E465-1520-E55D286623D9}"/>
              </a:ext>
            </a:extLst>
          </p:cNvPr>
          <p:cNvSpPr>
            <a:spLocks noGrp="1"/>
          </p:cNvSpPr>
          <p:nvPr>
            <p:ph type="sldNum" sz="quarter" idx="16"/>
          </p:nvPr>
        </p:nvSpPr>
        <p:spPr/>
        <p:txBody>
          <a:bodyPr/>
          <a:lstStyle/>
          <a:p>
            <a:fld id="{583DDE54-A93F-264A-8772-B0E2E830415F}" type="slidenum">
              <a:rPr lang="en-GB" smtClean="0"/>
              <a:pPr/>
              <a:t>5</a:t>
            </a:fld>
            <a:endParaRPr lang="en-GB" dirty="0"/>
          </a:p>
        </p:txBody>
      </p:sp>
      <p:sp>
        <p:nvSpPr>
          <p:cNvPr id="7" name="Title 1">
            <a:extLst>
              <a:ext uri="{FF2B5EF4-FFF2-40B4-BE49-F238E27FC236}">
                <a16:creationId xmlns:a16="http://schemas.microsoft.com/office/drawing/2014/main" id="{58B007B5-AFA4-08AB-1C36-14CD4A3D3EF3}"/>
              </a:ext>
            </a:extLst>
          </p:cNvPr>
          <p:cNvSpPr txBox="1">
            <a:spLocks/>
          </p:cNvSpPr>
          <p:nvPr/>
        </p:nvSpPr>
        <p:spPr>
          <a:xfrm>
            <a:off x="-1275616" y="60846"/>
            <a:ext cx="10711542" cy="676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800" b="1" dirty="0">
                <a:solidFill>
                  <a:schemeClr val="tx1">
                    <a:lumMod val="75000"/>
                    <a:lumOff val="25000"/>
                  </a:schemeClr>
                </a:solidFill>
                <a:latin typeface="+mn-lt"/>
                <a:ea typeface="+mn-ea"/>
                <a:cs typeface="+mn-cs"/>
              </a:rPr>
              <a:t>Nuclear equation of state and symmetry energy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331FD55-C904-5C13-B19D-E1F116F321CB}"/>
                  </a:ext>
                </a:extLst>
              </p:cNvPr>
              <p:cNvSpPr txBox="1"/>
              <p:nvPr/>
            </p:nvSpPr>
            <p:spPr>
              <a:xfrm>
                <a:off x="184976" y="724055"/>
                <a:ext cx="10487036" cy="707886"/>
              </a:xfrm>
              <a:prstGeom prst="rect">
                <a:avLst/>
              </a:prstGeom>
              <a:noFill/>
            </p:spPr>
            <p:txBody>
              <a:bodyPr wrap="square">
                <a:spAutoFit/>
              </a:bodyPr>
              <a:lstStyle/>
              <a:p>
                <a:r>
                  <a:rPr lang="en-US" sz="2000" dirty="0">
                    <a:solidFill>
                      <a:schemeClr val="tx1"/>
                    </a:solidFill>
                    <a:latin typeface="CMR10"/>
                  </a:rPr>
                  <a:t>The binding energy per particle around the saturation density can be expanded as power series around </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𝛿</m:t>
                    </m:r>
                    <m:r>
                      <a:rPr lang="en-US" sz="2000" b="0" i="1" smtClean="0">
                        <a:solidFill>
                          <a:schemeClr val="tx1"/>
                        </a:solidFill>
                        <a:latin typeface="Cambria Math" panose="02040503050406030204" pitchFamily="18" charset="0"/>
                        <a:ea typeface="Cambria Math" panose="02040503050406030204" pitchFamily="18" charset="0"/>
                      </a:rPr>
                      <m:t>→0</m:t>
                    </m:r>
                  </m:oMath>
                </a14:m>
                <a:endParaRPr lang="en-GB" sz="2000" dirty="0">
                  <a:solidFill>
                    <a:schemeClr val="tx1"/>
                  </a:solidFill>
                  <a:latin typeface="CMR10"/>
                </a:endParaRPr>
              </a:p>
            </p:txBody>
          </p:sp>
        </mc:Choice>
        <mc:Fallback>
          <p:sp>
            <p:nvSpPr>
              <p:cNvPr id="8" name="TextBox 7">
                <a:extLst>
                  <a:ext uri="{FF2B5EF4-FFF2-40B4-BE49-F238E27FC236}">
                    <a16:creationId xmlns:a16="http://schemas.microsoft.com/office/drawing/2014/main" id="{F331FD55-C904-5C13-B19D-E1F116F321CB}"/>
                  </a:ext>
                </a:extLst>
              </p:cNvPr>
              <p:cNvSpPr txBox="1">
                <a:spLocks noRot="1" noChangeAspect="1" noMove="1" noResize="1" noEditPoints="1" noAdjustHandles="1" noChangeArrowheads="1" noChangeShapeType="1" noTextEdit="1"/>
              </p:cNvSpPr>
              <p:nvPr/>
            </p:nvSpPr>
            <p:spPr>
              <a:xfrm>
                <a:off x="184976" y="724055"/>
                <a:ext cx="10487036" cy="707886"/>
              </a:xfrm>
              <a:prstGeom prst="rect">
                <a:avLst/>
              </a:prstGeom>
              <a:blipFill>
                <a:blip r:embed="rId2"/>
                <a:stretch>
                  <a:fillRect l="-581" t="-5172" b="-14655"/>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DD127520-9375-D83E-A197-17EED45C89A4}"/>
              </a:ext>
            </a:extLst>
          </p:cNvPr>
          <p:cNvPicPr>
            <a:picLocks noChangeAspect="1"/>
          </p:cNvPicPr>
          <p:nvPr/>
        </p:nvPicPr>
        <p:blipFill>
          <a:blip r:embed="rId3"/>
          <a:stretch>
            <a:fillRect/>
          </a:stretch>
        </p:blipFill>
        <p:spPr>
          <a:xfrm>
            <a:off x="1323461" y="1443376"/>
            <a:ext cx="4560785" cy="879352"/>
          </a:xfrm>
          <a:prstGeom prst="rect">
            <a:avLst/>
          </a:prstGeom>
          <a:ln w="38100">
            <a:solidFill>
              <a:schemeClr val="bg2">
                <a:lumMod val="50000"/>
              </a:schemeClr>
            </a:solidFill>
            <a:tailEnd type="triangle"/>
          </a:ln>
        </p:spPr>
      </p:pic>
      <p:pic>
        <p:nvPicPr>
          <p:cNvPr id="10" name="Picture 9">
            <a:extLst>
              <a:ext uri="{FF2B5EF4-FFF2-40B4-BE49-F238E27FC236}">
                <a16:creationId xmlns:a16="http://schemas.microsoft.com/office/drawing/2014/main" id="{048B6635-43FC-6F6B-9CAA-77935032D063}"/>
              </a:ext>
            </a:extLst>
          </p:cNvPr>
          <p:cNvPicPr>
            <a:picLocks noChangeAspect="1"/>
          </p:cNvPicPr>
          <p:nvPr/>
        </p:nvPicPr>
        <p:blipFill>
          <a:blip r:embed="rId4"/>
          <a:stretch>
            <a:fillRect/>
          </a:stretch>
        </p:blipFill>
        <p:spPr>
          <a:xfrm>
            <a:off x="7989662" y="1276086"/>
            <a:ext cx="2892527" cy="416524"/>
          </a:xfrm>
          <a:prstGeom prst="rect">
            <a:avLst/>
          </a:prstGeom>
          <a:ln w="38100">
            <a:solidFill>
              <a:schemeClr val="tx1">
                <a:lumMod val="50000"/>
                <a:lumOff val="50000"/>
              </a:schemeClr>
            </a:solidFill>
            <a:tailEnd type="triangle"/>
          </a:ln>
        </p:spPr>
      </p:pic>
      <p:sp>
        <p:nvSpPr>
          <p:cNvPr id="11" name="TextBox 10">
            <a:extLst>
              <a:ext uri="{FF2B5EF4-FFF2-40B4-BE49-F238E27FC236}">
                <a16:creationId xmlns:a16="http://schemas.microsoft.com/office/drawing/2014/main" id="{41AD29A0-EA05-1FDD-19BF-93A3490A06C9}"/>
              </a:ext>
            </a:extLst>
          </p:cNvPr>
          <p:cNvSpPr txBox="1"/>
          <p:nvPr/>
        </p:nvSpPr>
        <p:spPr>
          <a:xfrm>
            <a:off x="345132" y="2674125"/>
            <a:ext cx="3851927" cy="400110"/>
          </a:xfrm>
          <a:prstGeom prst="rect">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wrap="square">
            <a:spAutoFit/>
          </a:bodyPr>
          <a:lstStyle>
            <a:defPPr>
              <a:defRPr lang="en-US"/>
            </a:defPPr>
            <a:lvl1pPr>
              <a:defRPr sz="2000"/>
            </a:lvl1pPr>
          </a:lstStyle>
          <a:p>
            <a:r>
              <a:rPr lang="en-US" dirty="0" err="1">
                <a:solidFill>
                  <a:schemeClr val="tx1">
                    <a:lumMod val="95000"/>
                  </a:schemeClr>
                </a:solidFill>
              </a:rPr>
              <a:t>EoS</a:t>
            </a:r>
            <a:r>
              <a:rPr lang="en-US" dirty="0">
                <a:solidFill>
                  <a:schemeClr val="tx1">
                    <a:lumMod val="95000"/>
                  </a:schemeClr>
                </a:solidFill>
              </a:rPr>
              <a:t> of symmetric nuclear matter</a:t>
            </a:r>
            <a:endParaRPr lang="en-GB" dirty="0">
              <a:solidFill>
                <a:schemeClr val="tx1">
                  <a:lumMod val="95000"/>
                </a:schemeClr>
              </a:solidFill>
            </a:endParaRPr>
          </a:p>
        </p:txBody>
      </p:sp>
      <p:cxnSp>
        <p:nvCxnSpPr>
          <p:cNvPr id="12" name="Straight Arrow Connector 11">
            <a:extLst>
              <a:ext uri="{FF2B5EF4-FFF2-40B4-BE49-F238E27FC236}">
                <a16:creationId xmlns:a16="http://schemas.microsoft.com/office/drawing/2014/main" id="{C2F1BBD3-05C4-9452-868B-A938C5614C89}"/>
              </a:ext>
            </a:extLst>
          </p:cNvPr>
          <p:cNvCxnSpPr>
            <a:cxnSpLocks/>
          </p:cNvCxnSpPr>
          <p:nvPr/>
        </p:nvCxnSpPr>
        <p:spPr>
          <a:xfrm flipH="1">
            <a:off x="2722695" y="2141052"/>
            <a:ext cx="516588" cy="6179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453B70A-EFA5-6E19-05A5-0733647230D2}"/>
              </a:ext>
            </a:extLst>
          </p:cNvPr>
          <p:cNvCxnSpPr>
            <a:cxnSpLocks/>
          </p:cNvCxnSpPr>
          <p:nvPr/>
        </p:nvCxnSpPr>
        <p:spPr>
          <a:xfrm>
            <a:off x="4215730" y="2111516"/>
            <a:ext cx="845574" cy="58151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6F5494-EA0A-26FB-0995-C4E425A01796}"/>
              </a:ext>
            </a:extLst>
          </p:cNvPr>
          <p:cNvSpPr txBox="1"/>
          <p:nvPr/>
        </p:nvSpPr>
        <p:spPr>
          <a:xfrm>
            <a:off x="4394838" y="2669154"/>
            <a:ext cx="2163881" cy="400110"/>
          </a:xfrm>
          <a:prstGeom prst="rect">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txBody>
          <a:bodyPr wrap="square">
            <a:spAutoFit/>
          </a:bodyPr>
          <a:lstStyle>
            <a:defPPr>
              <a:defRPr lang="en-US"/>
            </a:defPPr>
            <a:lvl1pPr>
              <a:defRPr sz="2000"/>
            </a:lvl1pPr>
          </a:lstStyle>
          <a:p>
            <a:r>
              <a:rPr lang="en-US" dirty="0">
                <a:solidFill>
                  <a:schemeClr val="tx1">
                    <a:lumMod val="95000"/>
                  </a:schemeClr>
                </a:solidFill>
              </a:rPr>
              <a:t>Symmetry energy</a:t>
            </a:r>
            <a:endParaRPr lang="en-GB" dirty="0">
              <a:solidFill>
                <a:schemeClr val="tx1">
                  <a:lumMod val="95000"/>
                </a:schemeClr>
              </a:solidFill>
            </a:endParaRPr>
          </a:p>
        </p:txBody>
      </p:sp>
      <p:pic>
        <p:nvPicPr>
          <p:cNvPr id="15" name="Picture 14">
            <a:extLst>
              <a:ext uri="{FF2B5EF4-FFF2-40B4-BE49-F238E27FC236}">
                <a16:creationId xmlns:a16="http://schemas.microsoft.com/office/drawing/2014/main" id="{122A1B00-93F9-C96C-1AA0-F9097C3318A9}"/>
              </a:ext>
            </a:extLst>
          </p:cNvPr>
          <p:cNvPicPr>
            <a:picLocks noChangeAspect="1"/>
          </p:cNvPicPr>
          <p:nvPr/>
        </p:nvPicPr>
        <p:blipFill rotWithShape="1">
          <a:blip r:embed="rId5"/>
          <a:srcRect l="2415" r="2261"/>
          <a:stretch/>
        </p:blipFill>
        <p:spPr>
          <a:xfrm>
            <a:off x="345132" y="4558739"/>
            <a:ext cx="6192468" cy="791449"/>
          </a:xfrm>
          <a:prstGeom prst="rect">
            <a:avLst/>
          </a:prstGeom>
          <a:ln w="38100">
            <a:solidFill>
              <a:srgbClr val="0070C0"/>
            </a:solidFill>
            <a:tailEnd type="triangle"/>
          </a:ln>
        </p:spPr>
      </p:pic>
      <p:graphicFrame>
        <p:nvGraphicFramePr>
          <p:cNvPr id="16" name="Object 15">
            <a:extLst>
              <a:ext uri="{FF2B5EF4-FFF2-40B4-BE49-F238E27FC236}">
                <a16:creationId xmlns:a16="http://schemas.microsoft.com/office/drawing/2014/main" id="{8513DB7C-D279-2F90-ACFB-6FAED88FE629}"/>
              </a:ext>
            </a:extLst>
          </p:cNvPr>
          <p:cNvGraphicFramePr>
            <a:graphicFrameLocks noChangeAspect="1"/>
          </p:cNvGraphicFramePr>
          <p:nvPr>
            <p:extLst>
              <p:ext uri="{D42A27DB-BD31-4B8C-83A1-F6EECF244321}">
                <p14:modId xmlns:p14="http://schemas.microsoft.com/office/powerpoint/2010/main" val="3239411149"/>
              </p:ext>
            </p:extLst>
          </p:nvPr>
        </p:nvGraphicFramePr>
        <p:xfrm>
          <a:off x="6693647" y="1883052"/>
          <a:ext cx="5551316" cy="4246957"/>
        </p:xfrm>
        <a:graphic>
          <a:graphicData uri="http://schemas.openxmlformats.org/presentationml/2006/ole">
            <mc:AlternateContent xmlns:mc="http://schemas.openxmlformats.org/markup-compatibility/2006">
              <mc:Choice xmlns:v="urn:schemas-microsoft-com:vml" Requires="v">
                <p:oleObj name="Graph" r:id="rId6" imgW="9802131" imgH="7502416" progId="Origin95.Graph">
                  <p:embed/>
                </p:oleObj>
              </mc:Choice>
              <mc:Fallback>
                <p:oleObj name="Graph" r:id="rId6" imgW="9802131" imgH="7502416" progId="Origin95.Graph">
                  <p:embed/>
                  <p:pic>
                    <p:nvPicPr>
                      <p:cNvPr id="25" name="Object 24">
                        <a:extLst>
                          <a:ext uri="{FF2B5EF4-FFF2-40B4-BE49-F238E27FC236}">
                            <a16:creationId xmlns:a16="http://schemas.microsoft.com/office/drawing/2014/main" id="{EC518602-640B-3D8E-B45D-587BFD7F5923}"/>
                          </a:ext>
                        </a:extLst>
                      </p:cNvPr>
                      <p:cNvPicPr/>
                      <p:nvPr/>
                    </p:nvPicPr>
                    <p:blipFill>
                      <a:blip r:embed="rId7"/>
                      <a:stretch>
                        <a:fillRect/>
                      </a:stretch>
                    </p:blipFill>
                    <p:spPr>
                      <a:xfrm>
                        <a:off x="6693647" y="1883052"/>
                        <a:ext cx="5551316" cy="4246957"/>
                      </a:xfrm>
                      <a:prstGeom prst="rect">
                        <a:avLst/>
                      </a:prstGeom>
                    </p:spPr>
                  </p:pic>
                </p:oleObj>
              </mc:Fallback>
            </mc:AlternateContent>
          </a:graphicData>
        </a:graphic>
      </p:graphicFrame>
      <p:sp>
        <p:nvSpPr>
          <p:cNvPr id="17" name="Oval 16">
            <a:extLst>
              <a:ext uri="{FF2B5EF4-FFF2-40B4-BE49-F238E27FC236}">
                <a16:creationId xmlns:a16="http://schemas.microsoft.com/office/drawing/2014/main" id="{2DF1457E-6B2A-40B8-5591-2FBDB47C997F}"/>
              </a:ext>
            </a:extLst>
          </p:cNvPr>
          <p:cNvSpPr/>
          <p:nvPr/>
        </p:nvSpPr>
        <p:spPr>
          <a:xfrm>
            <a:off x="1064555" y="4737305"/>
            <a:ext cx="334297" cy="449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DA94A3D-4055-AC48-0C2B-E22812E5BDCE}"/>
              </a:ext>
            </a:extLst>
          </p:cNvPr>
          <p:cNvSpPr/>
          <p:nvPr/>
        </p:nvSpPr>
        <p:spPr>
          <a:xfrm>
            <a:off x="1518537" y="4711515"/>
            <a:ext cx="334297" cy="501095"/>
          </a:xfrm>
          <a:prstGeom prst="ellipse">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Arrow Connector 18">
            <a:extLst>
              <a:ext uri="{FF2B5EF4-FFF2-40B4-BE49-F238E27FC236}">
                <a16:creationId xmlns:a16="http://schemas.microsoft.com/office/drawing/2014/main" id="{8DC24FA6-4862-847E-D1BF-46C5B1A89C8C}"/>
              </a:ext>
            </a:extLst>
          </p:cNvPr>
          <p:cNvCxnSpPr>
            <a:cxnSpLocks/>
          </p:cNvCxnSpPr>
          <p:nvPr/>
        </p:nvCxnSpPr>
        <p:spPr>
          <a:xfrm flipH="1">
            <a:off x="1231702" y="5232686"/>
            <a:ext cx="1" cy="587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ADF587A-F7E2-C1C7-D90E-C61A7BEE98F8}"/>
              </a:ext>
            </a:extLst>
          </p:cNvPr>
          <p:cNvPicPr>
            <a:picLocks noChangeAspect="1"/>
          </p:cNvPicPr>
          <p:nvPr/>
        </p:nvPicPr>
        <p:blipFill>
          <a:blip r:embed="rId8"/>
          <a:stretch>
            <a:fillRect/>
          </a:stretch>
        </p:blipFill>
        <p:spPr>
          <a:xfrm>
            <a:off x="701320" y="5939567"/>
            <a:ext cx="1481776" cy="473683"/>
          </a:xfrm>
          <a:prstGeom prst="rect">
            <a:avLst/>
          </a:prstGeom>
          <a:ln w="38100">
            <a:solidFill>
              <a:srgbClr val="FF0000"/>
            </a:solidFill>
            <a:tailEnd type="triangle"/>
          </a:ln>
        </p:spPr>
      </p:pic>
      <p:pic>
        <p:nvPicPr>
          <p:cNvPr id="21" name="Picture 20">
            <a:extLst>
              <a:ext uri="{FF2B5EF4-FFF2-40B4-BE49-F238E27FC236}">
                <a16:creationId xmlns:a16="http://schemas.microsoft.com/office/drawing/2014/main" id="{8AAF6E71-A149-59B0-D2B6-ECCD9C761A4B}"/>
              </a:ext>
            </a:extLst>
          </p:cNvPr>
          <p:cNvPicPr>
            <a:picLocks noChangeAspect="1"/>
          </p:cNvPicPr>
          <p:nvPr/>
        </p:nvPicPr>
        <p:blipFill>
          <a:blip r:embed="rId9"/>
          <a:stretch>
            <a:fillRect/>
          </a:stretch>
        </p:blipFill>
        <p:spPr>
          <a:xfrm>
            <a:off x="2382286" y="5881829"/>
            <a:ext cx="1853650" cy="642872"/>
          </a:xfrm>
          <a:prstGeom prst="rect">
            <a:avLst/>
          </a:prstGeom>
          <a:ln w="38100">
            <a:solidFill>
              <a:srgbClr val="CC66FF"/>
            </a:solidFill>
            <a:tailEnd type="triangle"/>
          </a:ln>
        </p:spPr>
      </p:pic>
      <p:cxnSp>
        <p:nvCxnSpPr>
          <p:cNvPr id="22" name="Straight Arrow Connector 21">
            <a:extLst>
              <a:ext uri="{FF2B5EF4-FFF2-40B4-BE49-F238E27FC236}">
                <a16:creationId xmlns:a16="http://schemas.microsoft.com/office/drawing/2014/main" id="{1D489E07-926B-9A0F-E632-A231498CA5EB}"/>
              </a:ext>
            </a:extLst>
          </p:cNvPr>
          <p:cNvCxnSpPr/>
          <p:nvPr/>
        </p:nvCxnSpPr>
        <p:spPr>
          <a:xfrm>
            <a:off x="1782151" y="5212610"/>
            <a:ext cx="1027812" cy="569752"/>
          </a:xfrm>
          <a:prstGeom prst="straightConnector1">
            <a:avLst/>
          </a:prstGeom>
          <a:noFill/>
          <a:ln w="28575">
            <a:solidFill>
              <a:srgbClr val="CC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23" name="Picture 22">
            <a:extLst>
              <a:ext uri="{FF2B5EF4-FFF2-40B4-BE49-F238E27FC236}">
                <a16:creationId xmlns:a16="http://schemas.microsoft.com/office/drawing/2014/main" id="{7EC259CE-3170-32D5-9FCB-2F56893E5666}"/>
              </a:ext>
            </a:extLst>
          </p:cNvPr>
          <p:cNvPicPr>
            <a:picLocks noChangeAspect="1"/>
          </p:cNvPicPr>
          <p:nvPr/>
        </p:nvPicPr>
        <p:blipFill rotWithShape="1">
          <a:blip r:embed="rId10"/>
          <a:srcRect l="9239"/>
          <a:stretch/>
        </p:blipFill>
        <p:spPr>
          <a:xfrm>
            <a:off x="4478343" y="5899795"/>
            <a:ext cx="2578026" cy="606940"/>
          </a:xfrm>
          <a:prstGeom prst="rect">
            <a:avLst/>
          </a:prstGeom>
          <a:noFill/>
          <a:ln w="28575">
            <a:solidFill>
              <a:srgbClr val="00B050"/>
            </a:solidFill>
          </a:ln>
        </p:spPr>
      </p:pic>
      <p:sp>
        <p:nvSpPr>
          <p:cNvPr id="24" name="Oval 23">
            <a:extLst>
              <a:ext uri="{FF2B5EF4-FFF2-40B4-BE49-F238E27FC236}">
                <a16:creationId xmlns:a16="http://schemas.microsoft.com/office/drawing/2014/main" id="{4B0D0A51-5385-7114-A8F1-5F26B126A5B6}"/>
              </a:ext>
            </a:extLst>
          </p:cNvPr>
          <p:cNvSpPr/>
          <p:nvPr/>
        </p:nvSpPr>
        <p:spPr>
          <a:xfrm>
            <a:off x="3165564" y="4682526"/>
            <a:ext cx="551604" cy="50109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Arrow Connector 24">
            <a:extLst>
              <a:ext uri="{FF2B5EF4-FFF2-40B4-BE49-F238E27FC236}">
                <a16:creationId xmlns:a16="http://schemas.microsoft.com/office/drawing/2014/main" id="{2A033220-3F63-3E24-A86B-3CEF24848BDC}"/>
              </a:ext>
            </a:extLst>
          </p:cNvPr>
          <p:cNvCxnSpPr>
            <a:cxnSpLocks/>
          </p:cNvCxnSpPr>
          <p:nvPr/>
        </p:nvCxnSpPr>
        <p:spPr>
          <a:xfrm>
            <a:off x="3642953" y="5129899"/>
            <a:ext cx="1185967" cy="690350"/>
          </a:xfrm>
          <a:prstGeom prst="straightConnector1">
            <a:avLst/>
          </a:prstGeom>
          <a:noFill/>
          <a:ln w="28575">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26" name="Picture 25">
            <a:extLst>
              <a:ext uri="{FF2B5EF4-FFF2-40B4-BE49-F238E27FC236}">
                <a16:creationId xmlns:a16="http://schemas.microsoft.com/office/drawing/2014/main" id="{AABA80E5-953B-41A7-F6E5-EDC678DE3BE8}"/>
              </a:ext>
            </a:extLst>
          </p:cNvPr>
          <p:cNvPicPr>
            <a:picLocks noChangeAspect="1"/>
          </p:cNvPicPr>
          <p:nvPr/>
        </p:nvPicPr>
        <p:blipFill rotWithShape="1">
          <a:blip r:embed="rId11"/>
          <a:srcRect r="2865"/>
          <a:stretch/>
        </p:blipFill>
        <p:spPr>
          <a:xfrm>
            <a:off x="345132" y="3435398"/>
            <a:ext cx="5315259" cy="764046"/>
          </a:xfrm>
          <a:prstGeom prst="rect">
            <a:avLst/>
          </a:prstGeom>
          <a:ln w="28575">
            <a:solidFill>
              <a:srgbClr val="00B050"/>
            </a:solidFill>
            <a:tailEnd type="triangle"/>
          </a:ln>
        </p:spPr>
      </p:pic>
      <p:sp>
        <p:nvSpPr>
          <p:cNvPr id="28" name="TextBox 27">
            <a:extLst>
              <a:ext uri="{FF2B5EF4-FFF2-40B4-BE49-F238E27FC236}">
                <a16:creationId xmlns:a16="http://schemas.microsoft.com/office/drawing/2014/main" id="{6162995C-21B4-42F3-8979-B1618AADF92B}"/>
              </a:ext>
            </a:extLst>
          </p:cNvPr>
          <p:cNvSpPr txBox="1"/>
          <p:nvPr/>
        </p:nvSpPr>
        <p:spPr>
          <a:xfrm>
            <a:off x="7418841" y="5965259"/>
            <a:ext cx="4463137" cy="584775"/>
          </a:xfrm>
          <a:prstGeom prst="rect">
            <a:avLst/>
          </a:prstGeom>
          <a:noFill/>
        </p:spPr>
        <p:txBody>
          <a:bodyPr wrap="square">
            <a:spAutoFit/>
          </a:bodyPr>
          <a:lstStyle/>
          <a:p>
            <a:pPr algn="just"/>
            <a:r>
              <a:rPr lang="en-US" sz="1600" dirty="0">
                <a:latin typeface="CMR10"/>
              </a:rPr>
              <a:t>Figure 1: Equation of state of symmetric nuclear matter and pure neutron matter.</a:t>
            </a:r>
          </a:p>
        </p:txBody>
      </p:sp>
    </p:spTree>
    <p:extLst>
      <p:ext uri="{BB962C8B-B14F-4D97-AF65-F5344CB8AC3E}">
        <p14:creationId xmlns:p14="http://schemas.microsoft.com/office/powerpoint/2010/main" val="242361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18" grpId="0" animBg="1"/>
      <p:bldP spid="24"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06EF4-8FAF-9955-CD12-8287774C28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98D5CA-1C0E-EF52-C6EE-0CADFE695D5A}"/>
              </a:ext>
            </a:extLst>
          </p:cNvPr>
          <p:cNvSpPr>
            <a:spLocks noGrp="1"/>
          </p:cNvSpPr>
          <p:nvPr>
            <p:ph type="sldNum" sz="quarter" idx="16"/>
          </p:nvPr>
        </p:nvSpPr>
        <p:spPr/>
        <p:txBody>
          <a:bodyPr/>
          <a:lstStyle/>
          <a:p>
            <a:fld id="{583DDE54-A93F-264A-8772-B0E2E830415F}" type="slidenum">
              <a:rPr lang="en-GB" smtClean="0"/>
              <a:pPr/>
              <a:t>6</a:t>
            </a:fld>
            <a:endParaRPr lang="en-GB" dirty="0"/>
          </a:p>
        </p:txBody>
      </p:sp>
      <p:pic>
        <p:nvPicPr>
          <p:cNvPr id="5" name="Picture 4">
            <a:extLst>
              <a:ext uri="{FF2B5EF4-FFF2-40B4-BE49-F238E27FC236}">
                <a16:creationId xmlns:a16="http://schemas.microsoft.com/office/drawing/2014/main" id="{E9F92BB0-61F1-55F3-9B7D-FFB44B2B02B4}"/>
              </a:ext>
            </a:extLst>
          </p:cNvPr>
          <p:cNvPicPr>
            <a:picLocks noChangeAspect="1"/>
          </p:cNvPicPr>
          <p:nvPr/>
        </p:nvPicPr>
        <p:blipFill>
          <a:blip r:embed="rId2"/>
          <a:stretch>
            <a:fillRect/>
          </a:stretch>
        </p:blipFill>
        <p:spPr>
          <a:xfrm>
            <a:off x="196887" y="1368307"/>
            <a:ext cx="5778797" cy="4311872"/>
          </a:xfrm>
          <a:prstGeom prst="rect">
            <a:avLst/>
          </a:prstGeom>
        </p:spPr>
      </p:pic>
      <p:pic>
        <p:nvPicPr>
          <p:cNvPr id="7" name="Picture 6">
            <a:extLst>
              <a:ext uri="{FF2B5EF4-FFF2-40B4-BE49-F238E27FC236}">
                <a16:creationId xmlns:a16="http://schemas.microsoft.com/office/drawing/2014/main" id="{390E3809-BB60-A040-4E18-C5220A7A53F2}"/>
              </a:ext>
            </a:extLst>
          </p:cNvPr>
          <p:cNvPicPr>
            <a:picLocks noChangeAspect="1"/>
          </p:cNvPicPr>
          <p:nvPr/>
        </p:nvPicPr>
        <p:blipFill>
          <a:blip r:embed="rId3"/>
          <a:stretch>
            <a:fillRect/>
          </a:stretch>
        </p:blipFill>
        <p:spPr>
          <a:xfrm>
            <a:off x="5746462" y="1368307"/>
            <a:ext cx="5607338" cy="4178515"/>
          </a:xfrm>
          <a:prstGeom prst="rect">
            <a:avLst/>
          </a:prstGeom>
        </p:spPr>
      </p:pic>
      <p:sp>
        <p:nvSpPr>
          <p:cNvPr id="9" name="Title 21">
            <a:extLst>
              <a:ext uri="{FF2B5EF4-FFF2-40B4-BE49-F238E27FC236}">
                <a16:creationId xmlns:a16="http://schemas.microsoft.com/office/drawing/2014/main" id="{CED01CC0-E8FF-C65C-47B2-2B911966C9ED}"/>
              </a:ext>
            </a:extLst>
          </p:cNvPr>
          <p:cNvSpPr txBox="1">
            <a:spLocks/>
          </p:cNvSpPr>
          <p:nvPr/>
        </p:nvSpPr>
        <p:spPr>
          <a:xfrm>
            <a:off x="0" y="550202"/>
            <a:ext cx="8832300" cy="550577"/>
          </a:xfrm>
          <a:prstGeom prst="rect">
            <a:avLst/>
          </a:prstGeom>
        </p:spPr>
        <p:txBody>
          <a:bodyPr vert="horz" lIns="91440" tIns="45720" rIns="91440" bIns="45720" rtlCol="0" anchor="b">
            <a:normAutofit/>
          </a:bodyPr>
          <a:lstStyle>
            <a:defPPr>
              <a:defRPr lang="en-US"/>
            </a:defPPr>
            <a:lvl1pPr algn="ctr" defTabSz="457200">
              <a:lnSpc>
                <a:spcPct val="90000"/>
              </a:lnSpc>
              <a:spcBef>
                <a:spcPct val="0"/>
              </a:spcBef>
              <a:buNone/>
              <a:defRPr sz="2800" b="1">
                <a:ln>
                  <a:solidFill>
                    <a:schemeClr val="bg1">
                      <a:lumMod val="75000"/>
                      <a:lumOff val="25000"/>
                      <a:alpha val="10000"/>
                    </a:schemeClr>
                  </a:solidFill>
                </a:ln>
                <a:solidFill>
                  <a:schemeClr val="tx1">
                    <a:lumMod val="75000"/>
                    <a:lumOff val="25000"/>
                  </a:schemeClr>
                </a:solidFill>
                <a:effectLst>
                  <a:outerShdw blurRad="9525" dist="25400" dir="14640000" algn="tl" rotWithShape="0">
                    <a:schemeClr val="bg1">
                      <a:alpha val="3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Two-proton and two-neutron drip lines for nuclei</a:t>
            </a:r>
            <a:endParaRPr lang="en-GB" dirty="0"/>
          </a:p>
        </p:txBody>
      </p:sp>
    </p:spTree>
    <p:extLst>
      <p:ext uri="{BB962C8B-B14F-4D97-AF65-F5344CB8AC3E}">
        <p14:creationId xmlns:p14="http://schemas.microsoft.com/office/powerpoint/2010/main" val="107390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D84EF8E-4329-0614-46CE-1CDDAD69934D}"/>
              </a:ext>
            </a:extLst>
          </p:cNvPr>
          <p:cNvSpPr txBox="1">
            <a:spLocks/>
          </p:cNvSpPr>
          <p:nvPr/>
        </p:nvSpPr>
        <p:spPr bwMode="auto">
          <a:xfrm>
            <a:off x="9319684" y="6559551"/>
            <a:ext cx="2844800" cy="2815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normAutofit/>
          </a:bodyPr>
          <a:lstStyle>
            <a:defPPr>
              <a:defRPr lang="en-US"/>
            </a:defPPr>
            <a:lvl1pPr marL="0" algn="r" defTabSz="914398" rtl="0" eaLnBrk="1" latinLnBrk="0" hangingPunct="1">
              <a:spcBef>
                <a:spcPct val="20000"/>
              </a:spcBef>
              <a:buFont typeface="Arial" panose="020B0604020202020204" pitchFamily="34" charset="0"/>
              <a:defRPr lang="en-GB" sz="1200" kern="1200">
                <a:solidFill>
                  <a:schemeClr val="tx1"/>
                </a:solidFill>
                <a:latin typeface="Georgia" panose="02040502050405020303" pitchFamily="18" charset="0"/>
                <a:ea typeface="MS PGothic" panose="020B0600070205080204" pitchFamily="34" charset="-128"/>
                <a:cs typeface="Georgia" panose="02040502050405020303" pitchFamily="18" charset="0"/>
              </a:defRPr>
            </a:lvl1pPr>
            <a:lvl2pPr marL="990575" indent="-380990" algn="l" defTabSz="914400" rtl="0" eaLnBrk="1" latinLnBrk="0" hangingPunct="1">
              <a:spcBef>
                <a:spcPct val="20000"/>
              </a:spcBef>
              <a:buFont typeface="Arial" panose="020B0604020202020204" pitchFamily="34" charset="0"/>
              <a:buChar char="–"/>
              <a:defRPr sz="3733" kern="1200">
                <a:solidFill>
                  <a:schemeClr val="tx1"/>
                </a:solidFill>
                <a:latin typeface="Calibri" panose="020F0502020204030204" pitchFamily="34" charset="0"/>
                <a:ea typeface="MS PGothic" panose="020B0600070205080204" pitchFamily="34" charset="-128"/>
                <a:cs typeface="+mn-cs"/>
              </a:defRPr>
            </a:lvl2pPr>
            <a:lvl3pPr marL="1523962" indent="-304792"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mn-cs"/>
              </a:defRPr>
            </a:lvl3pPr>
            <a:lvl4pPr marL="2133547" indent="-304792" algn="l" defTabSz="914400" rtl="0" eaLnBrk="1" latinLnBrk="0" hangingPunct="1">
              <a:spcBef>
                <a:spcPct val="20000"/>
              </a:spcBef>
              <a:buFont typeface="Arial" panose="020B0604020202020204" pitchFamily="34" charset="0"/>
              <a:buChar char="–"/>
              <a:defRPr sz="2667" kern="1200">
                <a:solidFill>
                  <a:schemeClr val="tx1"/>
                </a:solidFill>
                <a:latin typeface="Calibri" panose="020F0502020204030204" pitchFamily="34" charset="0"/>
                <a:ea typeface="MS PGothic" panose="020B0600070205080204" pitchFamily="34" charset="-128"/>
                <a:cs typeface="+mn-cs"/>
              </a:defRPr>
            </a:lvl4pPr>
            <a:lvl5pPr marL="2743131" indent="-304792" algn="l" defTabSz="914400" rtl="0" eaLnBrk="1" latinLnBrk="0" hangingPunct="1">
              <a:spcBef>
                <a:spcPct val="20000"/>
              </a:spcBef>
              <a:buFont typeface="Arial" panose="020B0604020202020204" pitchFamily="34" charset="0"/>
              <a:buChar char="»"/>
              <a:defRPr sz="2667" kern="1200">
                <a:solidFill>
                  <a:schemeClr val="tx1"/>
                </a:solidFill>
                <a:latin typeface="Calibri" panose="020F0502020204030204" pitchFamily="34" charset="0"/>
                <a:ea typeface="MS PGothic" panose="020B0600070205080204" pitchFamily="34" charset="-128"/>
                <a:cs typeface="+mn-cs"/>
              </a:defRPr>
            </a:lvl5pPr>
            <a:lvl6pPr marL="3352716" indent="-304792" algn="l" defTabSz="609585" rtl="0" eaLnBrk="0" fontAlgn="base" latinLnBrk="0" hangingPunct="0">
              <a:spcBef>
                <a:spcPct val="20000"/>
              </a:spcBef>
              <a:spcAft>
                <a:spcPct val="0"/>
              </a:spcAft>
              <a:buFont typeface="Arial" panose="020B0604020202020204" pitchFamily="34" charset="0"/>
              <a:buChar char="»"/>
              <a:defRPr sz="2667" kern="1200">
                <a:solidFill>
                  <a:schemeClr val="tx1"/>
                </a:solidFill>
                <a:latin typeface="Calibri" panose="020F0502020204030204" pitchFamily="34" charset="0"/>
                <a:ea typeface="MS PGothic" panose="020B0600070205080204" pitchFamily="34" charset="-128"/>
                <a:cs typeface="+mn-cs"/>
              </a:defRPr>
            </a:lvl6pPr>
            <a:lvl7pPr marL="3962301" indent="-304792" algn="l" defTabSz="609585" rtl="0" eaLnBrk="0" fontAlgn="base" latinLnBrk="0" hangingPunct="0">
              <a:spcBef>
                <a:spcPct val="20000"/>
              </a:spcBef>
              <a:spcAft>
                <a:spcPct val="0"/>
              </a:spcAft>
              <a:buFont typeface="Arial" panose="020B0604020202020204" pitchFamily="34" charset="0"/>
              <a:buChar char="»"/>
              <a:defRPr sz="2667" kern="1200">
                <a:solidFill>
                  <a:schemeClr val="tx1"/>
                </a:solidFill>
                <a:latin typeface="Calibri" panose="020F0502020204030204" pitchFamily="34" charset="0"/>
                <a:ea typeface="MS PGothic" panose="020B0600070205080204" pitchFamily="34" charset="-128"/>
                <a:cs typeface="+mn-cs"/>
              </a:defRPr>
            </a:lvl7pPr>
            <a:lvl8pPr marL="4571886" indent="-304792" algn="l" defTabSz="609585" rtl="0" eaLnBrk="0" fontAlgn="base" latinLnBrk="0" hangingPunct="0">
              <a:spcBef>
                <a:spcPct val="20000"/>
              </a:spcBef>
              <a:spcAft>
                <a:spcPct val="0"/>
              </a:spcAft>
              <a:buFont typeface="Arial" panose="020B0604020202020204" pitchFamily="34" charset="0"/>
              <a:buChar char="»"/>
              <a:defRPr sz="2667" kern="1200">
                <a:solidFill>
                  <a:schemeClr val="tx1"/>
                </a:solidFill>
                <a:latin typeface="Calibri" panose="020F0502020204030204" pitchFamily="34" charset="0"/>
                <a:ea typeface="MS PGothic" panose="020B0600070205080204" pitchFamily="34" charset="-128"/>
                <a:cs typeface="+mn-cs"/>
              </a:defRPr>
            </a:lvl8pPr>
            <a:lvl9pPr marL="5181470" indent="-304792" algn="l" defTabSz="609585" rtl="0" eaLnBrk="0" fontAlgn="base" latinLnBrk="0" hangingPunct="0">
              <a:spcBef>
                <a:spcPct val="20000"/>
              </a:spcBef>
              <a:spcAft>
                <a:spcPct val="0"/>
              </a:spcAft>
              <a:buFont typeface="Arial" panose="020B0604020202020204" pitchFamily="34" charset="0"/>
              <a:buChar char="»"/>
              <a:defRPr sz="2667"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spcAft>
                <a:spcPts val="800"/>
              </a:spcAft>
              <a:defRPr/>
            </a:pPr>
            <a:fld id="{E27756DF-D3C7-4B87-A613-6907F6A743A9}" type="slidenum">
              <a:rPr lang="en-US" altLang="en-US" sz="1067" smtClean="0">
                <a:cs typeface="+mn-cs"/>
              </a:rPr>
              <a:pPr>
                <a:lnSpc>
                  <a:spcPct val="90000"/>
                </a:lnSpc>
                <a:spcBef>
                  <a:spcPct val="0"/>
                </a:spcBef>
                <a:spcAft>
                  <a:spcPts val="800"/>
                </a:spcAft>
                <a:defRPr/>
              </a:pPr>
              <a:t>7</a:t>
            </a:fld>
            <a:endParaRPr lang="en-US" altLang="en-US" sz="1067" dirty="0">
              <a:cs typeface="+mn-cs"/>
            </a:endParaRPr>
          </a:p>
        </p:txBody>
      </p:sp>
      <p:sp>
        <p:nvSpPr>
          <p:cNvPr id="5" name="Title 1">
            <a:extLst>
              <a:ext uri="{FF2B5EF4-FFF2-40B4-BE49-F238E27FC236}">
                <a16:creationId xmlns:a16="http://schemas.microsoft.com/office/drawing/2014/main" id="{3455158C-B0A3-D8EB-22D1-BC81446C64A6}"/>
              </a:ext>
            </a:extLst>
          </p:cNvPr>
          <p:cNvSpPr txBox="1">
            <a:spLocks/>
          </p:cNvSpPr>
          <p:nvPr/>
        </p:nvSpPr>
        <p:spPr>
          <a:xfrm>
            <a:off x="475300" y="209641"/>
            <a:ext cx="10711543" cy="676811"/>
          </a:xfrm>
          <a:prstGeom prst="rect">
            <a:avLst/>
          </a:prstGeom>
        </p:spPr>
        <p:txBody>
          <a:bodyPr vert="horz" lIns="91440" tIns="45720" rIns="91440" bIns="45720" rtlCol="0" anchor="ctr">
            <a:noAutofit/>
          </a:bodyPr>
          <a:lstStyle>
            <a:defPPr>
              <a:defRPr lang="en-US"/>
            </a:defPPr>
            <a:lvl1pPr defTabSz="914398">
              <a:lnSpc>
                <a:spcPct val="100000"/>
              </a:lnSpc>
              <a:spcBef>
                <a:spcPct val="0"/>
              </a:spcBef>
              <a:buNone/>
              <a:defRPr sz="3200" b="1" cap="none" spc="0" baseline="0">
                <a:solidFill>
                  <a:schemeClr val="tx1">
                    <a:lumMod val="75000"/>
                    <a:lumOff val="25000"/>
                  </a:schemeClr>
                </a:solidFil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Influence of the symmetry energy on the binding energies</a:t>
            </a:r>
          </a:p>
        </p:txBody>
      </p:sp>
      <p:pic>
        <p:nvPicPr>
          <p:cNvPr id="6" name="Picture 5">
            <a:extLst>
              <a:ext uri="{FF2B5EF4-FFF2-40B4-BE49-F238E27FC236}">
                <a16:creationId xmlns:a16="http://schemas.microsoft.com/office/drawing/2014/main" id="{6E056398-F6DB-7114-A811-FC448B24173F}"/>
              </a:ext>
            </a:extLst>
          </p:cNvPr>
          <p:cNvPicPr>
            <a:picLocks noChangeAspect="1"/>
          </p:cNvPicPr>
          <p:nvPr/>
        </p:nvPicPr>
        <p:blipFill>
          <a:blip r:embed="rId2"/>
          <a:stretch>
            <a:fillRect/>
          </a:stretch>
        </p:blipFill>
        <p:spPr>
          <a:xfrm>
            <a:off x="190083" y="776228"/>
            <a:ext cx="5264400" cy="5872131"/>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61057DD-2681-49CD-FB55-E1F6FD3029E4}"/>
                  </a:ext>
                </a:extLst>
              </p:cNvPr>
              <p:cNvSpPr txBox="1"/>
              <p:nvPr/>
            </p:nvSpPr>
            <p:spPr>
              <a:xfrm>
                <a:off x="5454483" y="1028734"/>
                <a:ext cx="6403820" cy="3374642"/>
              </a:xfrm>
              <a:prstGeom prst="rect">
                <a:avLst/>
              </a:prstGeom>
              <a:ln w="28575">
                <a:noFill/>
              </a:ln>
            </p:spPr>
            <p:txBody>
              <a:bodyPr wrap="square">
                <a:spAutoFit/>
              </a:bodyPr>
              <a:lstStyle/>
              <a:p>
                <a:pPr marL="285744" indent="-285744" algn="just">
                  <a:buFont typeface="Wingdings" panose="05000000000000000000" pitchFamily="2" charset="2"/>
                  <a:buChar char="ü"/>
                </a:pPr>
                <a:r>
                  <a:rPr lang="en-GB" sz="2133" dirty="0">
                    <a:solidFill>
                      <a:schemeClr val="tx1"/>
                    </a:solidFill>
                    <a:cs typeface="Times New Roman" panose="02020603050405020304" pitchFamily="18" charset="0"/>
                  </a:rPr>
                  <a:t>Axially-deformed </a:t>
                </a:r>
                <a:r>
                  <a:rPr lang="en-US" sz="2133" dirty="0">
                    <a:solidFill>
                      <a:schemeClr val="tx1"/>
                    </a:solidFill>
                    <a:cs typeface="Times New Roman" panose="02020603050405020304" pitchFamily="18" charset="0"/>
                  </a:rPr>
                  <a:t>RHB with the DD-PCJ and DD-MEJ effective interactions.</a:t>
                </a:r>
              </a:p>
              <a:p>
                <a:pPr algn="just"/>
                <a:endParaRPr lang="en-US" sz="2133" dirty="0">
                  <a:solidFill>
                    <a:schemeClr val="tx1"/>
                  </a:solidFill>
                  <a:cs typeface="Times New Roman" panose="02020603050405020304" pitchFamily="18" charset="0"/>
                </a:endParaRPr>
              </a:p>
              <a:p>
                <a:pPr marL="285744" indent="-285744" algn="just">
                  <a:buFont typeface="Wingdings" panose="05000000000000000000" pitchFamily="2" charset="2"/>
                  <a:buChar char="ü"/>
                </a:pPr>
                <a:r>
                  <a:rPr lang="en-US" sz="2133" dirty="0">
                    <a:solidFill>
                      <a:schemeClr val="tx1"/>
                    </a:solidFill>
                    <a:cs typeface="Times New Roman" panose="02020603050405020304" pitchFamily="18" charset="0"/>
                  </a:rPr>
                  <a:t>The effect of increasing </a:t>
                </a:r>
                <a14:m>
                  <m:oMath xmlns:m="http://schemas.openxmlformats.org/officeDocument/2006/math">
                    <m:r>
                      <a:rPr lang="en-US" sz="2133" i="1" dirty="0">
                        <a:solidFill>
                          <a:schemeClr val="tx1"/>
                        </a:solidFill>
                        <a:cs typeface="Times New Roman" panose="02020603050405020304" pitchFamily="18" charset="0"/>
                      </a:rPr>
                      <m:t>𝐽</m:t>
                    </m:r>
                  </m:oMath>
                </a14:m>
                <a:r>
                  <a:rPr lang="en-US" sz="2133" dirty="0">
                    <a:solidFill>
                      <a:schemeClr val="tx1"/>
                    </a:solidFill>
                    <a:cs typeface="Times New Roman" panose="02020603050405020304" pitchFamily="18" charset="0"/>
                  </a:rPr>
                  <a:t> on the binding energy is negligible for nuclei closer to the valley of stability.</a:t>
                </a:r>
              </a:p>
              <a:p>
                <a:pPr algn="just"/>
                <a:endParaRPr lang="en-US" sz="2133" dirty="0">
                  <a:solidFill>
                    <a:schemeClr val="tx1"/>
                  </a:solidFill>
                  <a:cs typeface="Times New Roman" panose="02020603050405020304" pitchFamily="18" charset="0"/>
                </a:endParaRPr>
              </a:p>
              <a:p>
                <a:pPr marL="285744" indent="-285744" algn="just">
                  <a:buFont typeface="Wingdings" panose="05000000000000000000" pitchFamily="2" charset="2"/>
                  <a:buChar char="ü"/>
                </a:pPr>
                <a:r>
                  <a:rPr lang="en-US" sz="2133" dirty="0">
                    <a:solidFill>
                      <a:schemeClr val="tx1"/>
                    </a:solidFill>
                    <a:cs typeface="Times New Roman" panose="02020603050405020304" pitchFamily="18" charset="0"/>
                  </a:rPr>
                  <a:t>In general, </a:t>
                </a:r>
                <a:r>
                  <a:rPr lang="en-US" sz="2133" b="1" dirty="0">
                    <a:solidFill>
                      <a:schemeClr val="tx1"/>
                    </a:solidFill>
                    <a:cs typeface="Times New Roman" panose="02020603050405020304" pitchFamily="18" charset="0"/>
                  </a:rPr>
                  <a:t>increasing </a:t>
                </a:r>
                <a14:m>
                  <m:oMath xmlns:m="http://schemas.openxmlformats.org/officeDocument/2006/math">
                    <m:r>
                      <a:rPr lang="en-US" sz="2133" b="1" i="1" dirty="0">
                        <a:solidFill>
                          <a:schemeClr val="tx1"/>
                        </a:solidFill>
                        <a:cs typeface="Times New Roman" panose="02020603050405020304" pitchFamily="18" charset="0"/>
                      </a:rPr>
                      <m:t>𝐉</m:t>
                    </m:r>
                    <m:r>
                      <a:rPr lang="en-US" sz="2133" b="1" dirty="0">
                        <a:solidFill>
                          <a:schemeClr val="tx1"/>
                        </a:solidFill>
                        <a:cs typeface="Times New Roman" panose="02020603050405020304" pitchFamily="18" charset="0"/>
                      </a:rPr>
                      <m:t> (</m:t>
                    </m:r>
                    <m:r>
                      <a:rPr lang="en-US" sz="2133" b="1" i="1" dirty="0">
                        <a:solidFill>
                          <a:schemeClr val="tx1"/>
                        </a:solidFill>
                        <a:cs typeface="Times New Roman" panose="02020603050405020304" pitchFamily="18" charset="0"/>
                      </a:rPr>
                      <m:t>𝐋</m:t>
                    </m:r>
                    <m:r>
                      <a:rPr lang="en-US" sz="2133" b="1" dirty="0">
                        <a:solidFill>
                          <a:schemeClr val="tx1"/>
                        </a:solidFill>
                        <a:cs typeface="Times New Roman" panose="02020603050405020304" pitchFamily="18" charset="0"/>
                      </a:rPr>
                      <m:t>) </m:t>
                    </m:r>
                  </m:oMath>
                </a14:m>
                <a:r>
                  <a:rPr lang="en-US" sz="2133" b="1" dirty="0">
                    <a:solidFill>
                      <a:schemeClr val="tx1"/>
                    </a:solidFill>
                    <a:cs typeface="Times New Roman" panose="02020603050405020304" pitchFamily="18" charset="0"/>
                  </a:rPr>
                  <a:t>makes nuclei more bound</a:t>
                </a:r>
                <a:r>
                  <a:rPr lang="en-US" sz="2133" dirty="0">
                    <a:solidFill>
                      <a:schemeClr val="tx1"/>
                    </a:solidFill>
                    <a:cs typeface="Times New Roman" panose="02020603050405020304" pitchFamily="18" charset="0"/>
                  </a:rPr>
                  <a:t>, with a more pronounced effect towards the neutron drip line. Thus, the position of the two-neutron drip lines is also affected.</a:t>
                </a:r>
              </a:p>
            </p:txBody>
          </p:sp>
        </mc:Choice>
        <mc:Fallback>
          <p:sp>
            <p:nvSpPr>
              <p:cNvPr id="7" name="TextBox 6">
                <a:extLst>
                  <a:ext uri="{FF2B5EF4-FFF2-40B4-BE49-F238E27FC236}">
                    <a16:creationId xmlns:a16="http://schemas.microsoft.com/office/drawing/2014/main" id="{A61057DD-2681-49CD-FB55-E1F6FD3029E4}"/>
                  </a:ext>
                </a:extLst>
              </p:cNvPr>
              <p:cNvSpPr txBox="1">
                <a:spLocks noRot="1" noChangeAspect="1" noMove="1" noResize="1" noEditPoints="1" noAdjustHandles="1" noChangeArrowheads="1" noChangeShapeType="1" noTextEdit="1"/>
              </p:cNvSpPr>
              <p:nvPr/>
            </p:nvSpPr>
            <p:spPr>
              <a:xfrm>
                <a:off x="5454483" y="1028734"/>
                <a:ext cx="6403820" cy="3374642"/>
              </a:xfrm>
              <a:prstGeom prst="rect">
                <a:avLst/>
              </a:prstGeom>
              <a:blipFill>
                <a:blip r:embed="rId3"/>
                <a:stretch>
                  <a:fillRect l="-952" t="-904" r="-1143" b="-2712"/>
                </a:stretch>
              </a:blipFill>
              <a:ln w="28575">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A1BAF73-97EF-AA82-517A-4A42288CA082}"/>
                  </a:ext>
                </a:extLst>
              </p:cNvPr>
              <p:cNvSpPr txBox="1"/>
              <p:nvPr/>
            </p:nvSpPr>
            <p:spPr>
              <a:xfrm>
                <a:off x="6596682" y="4677231"/>
                <a:ext cx="4108369" cy="1077026"/>
              </a:xfrm>
              <a:prstGeom prst="rect">
                <a:avLst/>
              </a:prstGeom>
              <a:ln w="28575">
                <a:solidFill>
                  <a:schemeClr val="accent2"/>
                </a:solidFill>
              </a:ln>
            </p:spPr>
            <p:txBody>
              <a:bodyPr wrap="square">
                <a:spAutoFit/>
              </a:bodyPr>
              <a:lstStyle>
                <a:defPPr>
                  <a:defRPr lang="en-US"/>
                </a:defPPr>
                <a:lvl1pPr marL="285750" indent="-285750" algn="just">
                  <a:buFont typeface="Wingdings" panose="05000000000000000000" pitchFamily="2" charset="2"/>
                  <a:buChar char="ü"/>
                  <a:defRPr sz="2000">
                    <a:latin typeface="CMR10"/>
                  </a:defRPr>
                </a:lvl1pPr>
              </a:lstStyle>
              <a:p>
                <a:pPr marL="0" indent="0" algn="l">
                  <a:buNone/>
                </a:pPr>
                <a:r>
                  <a:rPr lang="en-US" sz="2133" b="1" dirty="0">
                    <a:solidFill>
                      <a:schemeClr val="tx1"/>
                    </a:solidFill>
                    <a:latin typeface="+mn-lt"/>
                    <a:cs typeface="Times New Roman" panose="02020603050405020304" pitchFamily="18" charset="0"/>
                  </a:rPr>
                  <a:t>Drip line nuclei (exp.):</a:t>
                </a:r>
              </a:p>
              <a:p>
                <a:pPr marL="0" indent="0" algn="l">
                  <a:buNone/>
                </a:pPr>
                <a:r>
                  <a:rPr lang="en-US" sz="2133" dirty="0">
                    <a:solidFill>
                      <a:schemeClr val="tx1"/>
                    </a:solidFill>
                    <a:latin typeface="+mn-lt"/>
                    <a:cs typeface="Times New Roman" panose="02020603050405020304" pitchFamily="18" charset="0"/>
                  </a:rPr>
                  <a:t>34Ne – favors </a:t>
                </a:r>
                <a14:m>
                  <m:oMath xmlns:m="http://schemas.openxmlformats.org/officeDocument/2006/math">
                    <m:r>
                      <a:rPr lang="en-US" sz="2133" i="1" dirty="0">
                        <a:solidFill>
                          <a:schemeClr val="tx1"/>
                        </a:solidFill>
                        <a:latin typeface="+mn-lt"/>
                      </a:rPr>
                      <m:t>𝐽</m:t>
                    </m:r>
                    <m:r>
                      <a:rPr lang="en-US" sz="2133" i="1" dirty="0">
                        <a:solidFill>
                          <a:schemeClr val="tx1"/>
                        </a:solidFill>
                        <a:latin typeface="+mn-lt"/>
                      </a:rPr>
                      <m:t>=32,34 </m:t>
                    </m:r>
                  </m:oMath>
                </a14:m>
                <a:r>
                  <a:rPr lang="en-US" sz="2133" dirty="0">
                    <a:solidFill>
                      <a:schemeClr val="tx1"/>
                    </a:solidFill>
                    <a:latin typeface="+mn-lt"/>
                    <a:cs typeface="Times New Roman" panose="02020603050405020304" pitchFamily="18" charset="0"/>
                  </a:rPr>
                  <a:t>MeV</a:t>
                </a:r>
              </a:p>
              <a:p>
                <a:pPr marL="0" indent="0" algn="l">
                  <a:buNone/>
                </a:pPr>
                <a:r>
                  <a:rPr lang="en-US" sz="2133" dirty="0">
                    <a:solidFill>
                      <a:schemeClr val="tx1"/>
                    </a:solidFill>
                    <a:latin typeface="+mn-lt"/>
                    <a:cs typeface="Times New Roman" panose="02020603050405020304" pitchFamily="18" charset="0"/>
                  </a:rPr>
                  <a:t>40Mg (?) – favors </a:t>
                </a:r>
                <a14:m>
                  <m:oMath xmlns:m="http://schemas.openxmlformats.org/officeDocument/2006/math">
                    <m:r>
                      <a:rPr lang="en-US" sz="2133" i="1" dirty="0">
                        <a:solidFill>
                          <a:schemeClr val="tx1"/>
                        </a:solidFill>
                        <a:latin typeface="+mn-lt"/>
                      </a:rPr>
                      <m:t>𝐽</m:t>
                    </m:r>
                    <m:r>
                      <a:rPr lang="en-US" sz="2133" i="1" dirty="0">
                        <a:solidFill>
                          <a:schemeClr val="tx1"/>
                        </a:solidFill>
                        <a:latin typeface="+mn-lt"/>
                      </a:rPr>
                      <m:t>=32,34 </m:t>
                    </m:r>
                  </m:oMath>
                </a14:m>
                <a:r>
                  <a:rPr lang="en-US" sz="2133" dirty="0">
                    <a:solidFill>
                      <a:schemeClr val="tx1"/>
                    </a:solidFill>
                    <a:latin typeface="+mn-lt"/>
                    <a:cs typeface="Times New Roman" panose="02020603050405020304" pitchFamily="18" charset="0"/>
                  </a:rPr>
                  <a:t>MeV</a:t>
                </a:r>
                <a:endParaRPr lang="en-GB" sz="2133" dirty="0">
                  <a:solidFill>
                    <a:schemeClr val="tx1"/>
                  </a:solidFill>
                  <a:latin typeface="+mn-lt"/>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FA1BAF73-97EF-AA82-517A-4A42288CA082}"/>
                  </a:ext>
                </a:extLst>
              </p:cNvPr>
              <p:cNvSpPr txBox="1">
                <a:spLocks noRot="1" noChangeAspect="1" noMove="1" noResize="1" noEditPoints="1" noAdjustHandles="1" noChangeArrowheads="1" noChangeShapeType="1" noTextEdit="1"/>
              </p:cNvSpPr>
              <p:nvPr/>
            </p:nvSpPr>
            <p:spPr>
              <a:xfrm>
                <a:off x="6596682" y="4677231"/>
                <a:ext cx="4108369" cy="1077026"/>
              </a:xfrm>
              <a:prstGeom prst="rect">
                <a:avLst/>
              </a:prstGeom>
              <a:blipFill>
                <a:blip r:embed="rId4"/>
                <a:stretch>
                  <a:fillRect l="-1473" t="-1648" b="-8242"/>
                </a:stretch>
              </a:blipFill>
              <a:ln w="28575">
                <a:solidFill>
                  <a:schemeClr val="accent2"/>
                </a:solidFill>
              </a:ln>
            </p:spPr>
            <p:txBody>
              <a:bodyPr/>
              <a:lstStyle/>
              <a:p>
                <a:r>
                  <a:rPr lang="en-GB">
                    <a:noFill/>
                  </a:rPr>
                  <a:t> </a:t>
                </a:r>
              </a:p>
            </p:txBody>
          </p:sp>
        </mc:Fallback>
      </mc:AlternateContent>
      <p:sp>
        <p:nvSpPr>
          <p:cNvPr id="9" name="TextBox 8">
            <a:extLst>
              <a:ext uri="{FF2B5EF4-FFF2-40B4-BE49-F238E27FC236}">
                <a16:creationId xmlns:a16="http://schemas.microsoft.com/office/drawing/2014/main" id="{49D4C8F0-2F90-D603-3310-D8C59983B680}"/>
              </a:ext>
            </a:extLst>
          </p:cNvPr>
          <p:cNvSpPr txBox="1"/>
          <p:nvPr/>
        </p:nvSpPr>
        <p:spPr>
          <a:xfrm>
            <a:off x="5831072" y="6317114"/>
            <a:ext cx="6033773" cy="318100"/>
          </a:xfrm>
          <a:prstGeom prst="rect">
            <a:avLst/>
          </a:prstGeom>
          <a:ln w="28575">
            <a:noFill/>
          </a:ln>
        </p:spPr>
        <p:txBody>
          <a:bodyPr wrap="square">
            <a:spAutoFit/>
          </a:bodyPr>
          <a:lstStyle>
            <a:defPPr>
              <a:defRPr lang="en-US"/>
            </a:defPPr>
            <a:lvl1pPr indent="0" algn="just">
              <a:buFont typeface="Wingdings" panose="05000000000000000000" pitchFamily="2" charset="2"/>
              <a:buNone/>
              <a:defRPr sz="2000" b="1">
                <a:solidFill>
                  <a:schemeClr val="tx1"/>
                </a:solidFill>
                <a:latin typeface="CMR1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sz="1467" b="0" dirty="0">
                <a:latin typeface="+mj-lt"/>
              </a:rPr>
              <a:t>A. </a:t>
            </a:r>
            <a:r>
              <a:rPr lang="en-GB" sz="1467" b="0" dirty="0" err="1">
                <a:latin typeface="+mj-lt"/>
              </a:rPr>
              <a:t>Ravlić</a:t>
            </a:r>
            <a:r>
              <a:rPr lang="en-GB" sz="1467" b="0" dirty="0">
                <a:latin typeface="+mj-lt"/>
              </a:rPr>
              <a:t>, E. Yuksel, T. </a:t>
            </a:r>
            <a:r>
              <a:rPr lang="en-GB" sz="1467" b="0" dirty="0" err="1">
                <a:latin typeface="+mj-lt"/>
              </a:rPr>
              <a:t>Nikšić</a:t>
            </a:r>
            <a:r>
              <a:rPr lang="en-GB" sz="1467" b="0" dirty="0">
                <a:latin typeface="+mj-lt"/>
              </a:rPr>
              <a:t>, N. </a:t>
            </a:r>
            <a:r>
              <a:rPr lang="en-GB" sz="1467" b="0" dirty="0" err="1">
                <a:latin typeface="+mj-lt"/>
              </a:rPr>
              <a:t>Paar</a:t>
            </a:r>
            <a:r>
              <a:rPr lang="en-GB" sz="1467" b="0" dirty="0">
                <a:latin typeface="+mj-lt"/>
              </a:rPr>
              <a:t>, </a:t>
            </a:r>
            <a:r>
              <a:rPr lang="en-US" sz="1467" b="0" dirty="0">
                <a:latin typeface="+mj-lt"/>
              </a:rPr>
              <a:t>Phys. Rev. C 108, 054305 (2023).</a:t>
            </a:r>
          </a:p>
        </p:txBody>
      </p:sp>
    </p:spTree>
    <p:extLst>
      <p:ext uri="{BB962C8B-B14F-4D97-AF65-F5344CB8AC3E}">
        <p14:creationId xmlns:p14="http://schemas.microsoft.com/office/powerpoint/2010/main" val="146914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81974E-7F70-007E-8ECA-ACFAB7D036A7}"/>
              </a:ext>
            </a:extLst>
          </p:cNvPr>
          <p:cNvSpPr>
            <a:spLocks noGrp="1"/>
          </p:cNvSpPr>
          <p:nvPr>
            <p:ph type="sldNum" sz="quarter" idx="16"/>
          </p:nvPr>
        </p:nvSpPr>
        <p:spPr/>
        <p:txBody>
          <a:bodyPr/>
          <a:lstStyle/>
          <a:p>
            <a:fld id="{583DDE54-A93F-264A-8772-B0E2E830415F}" type="slidenum">
              <a:rPr lang="en-GB" smtClean="0">
                <a:latin typeface="+mn-lt"/>
              </a:rPr>
              <a:pPr/>
              <a:t>8</a:t>
            </a:fld>
            <a:endParaRPr lang="en-GB" dirty="0">
              <a:latin typeface="+mn-lt"/>
            </a:endParaRPr>
          </a:p>
        </p:txBody>
      </p:sp>
      <p:sp>
        <p:nvSpPr>
          <p:cNvPr id="6" name="Title 1">
            <a:extLst>
              <a:ext uri="{FF2B5EF4-FFF2-40B4-BE49-F238E27FC236}">
                <a16:creationId xmlns:a16="http://schemas.microsoft.com/office/drawing/2014/main" id="{282FAF0A-6DA8-1B59-0447-A977A7FB64A0}"/>
              </a:ext>
            </a:extLst>
          </p:cNvPr>
          <p:cNvSpPr txBox="1">
            <a:spLocks/>
          </p:cNvSpPr>
          <p:nvPr/>
        </p:nvSpPr>
        <p:spPr>
          <a:xfrm>
            <a:off x="420670" y="138892"/>
            <a:ext cx="7033889" cy="676810"/>
          </a:xfrm>
          <a:prstGeom prst="rect">
            <a:avLst/>
          </a:prstGeom>
        </p:spPr>
        <p:txBody>
          <a:bodyPr vert="horz" lIns="91440" tIns="45720" rIns="91440" bIns="45720" rtlCol="0" anchor="b">
            <a:normAutofit/>
          </a:bodyPr>
          <a:lstStyle>
            <a:defPPr>
              <a:defRPr lang="en-US"/>
            </a:defPPr>
            <a:lvl1pPr algn="ctr" defTabSz="457200">
              <a:lnSpc>
                <a:spcPct val="90000"/>
              </a:lnSpc>
              <a:spcBef>
                <a:spcPct val="0"/>
              </a:spcBef>
              <a:buNone/>
              <a:defRPr sz="2800" b="1">
                <a:ln>
                  <a:solidFill>
                    <a:schemeClr val="bg1">
                      <a:lumMod val="75000"/>
                      <a:lumOff val="25000"/>
                      <a:alpha val="10000"/>
                    </a:schemeClr>
                  </a:solidFill>
                </a:ln>
                <a:solidFill>
                  <a:schemeClr val="tx1">
                    <a:lumMod val="75000"/>
                    <a:lumOff val="25000"/>
                  </a:schemeClr>
                </a:solidFill>
                <a:effectLst>
                  <a:outerShdw blurRad="9525" dist="25400" dir="14640000" algn="tl" rotWithShape="0">
                    <a:schemeClr val="bg1">
                      <a:alpha val="3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How do we better constrain the nuclear </a:t>
            </a:r>
            <a:r>
              <a:rPr lang="en-US" dirty="0" err="1"/>
              <a:t>edfs</a:t>
            </a:r>
            <a:r>
              <a:rPr lang="en-US" dirty="0"/>
              <a: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3E106C5-46F0-CD15-77EF-E8FEE0FA53D4}"/>
                  </a:ext>
                </a:extLst>
              </p:cNvPr>
              <p:cNvSpPr txBox="1"/>
              <p:nvPr/>
            </p:nvSpPr>
            <p:spPr>
              <a:xfrm>
                <a:off x="167579" y="760520"/>
                <a:ext cx="7733477" cy="1174681"/>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solidFill>
                      <a:schemeClr val="tx1"/>
                    </a:solidFill>
                  </a:rPr>
                  <a:t>The neutron skin thickness </a:t>
                </a:r>
                <a14:m>
                  <m:oMath xmlns:m="http://schemas.openxmlformats.org/officeDocument/2006/math">
                    <m:sSub>
                      <m:sSubPr>
                        <m:ctrlPr>
                          <a:rPr lang="en-US" sz="2000" i="1" dirty="0" smtClean="0">
                            <a:solidFill>
                              <a:schemeClr val="tx1"/>
                            </a:solidFill>
                          </a:rPr>
                        </m:ctrlPr>
                      </m:sSubPr>
                      <m:e>
                        <m:r>
                          <a:rPr lang="en-US" sz="2000" i="1" dirty="0" smtClean="0">
                            <a:solidFill>
                              <a:schemeClr val="tx1"/>
                            </a:solidFill>
                            <a:ea typeface="Cambria Math" panose="02040503050406030204" pitchFamily="18" charset="0"/>
                          </a:rPr>
                          <m:t>∆</m:t>
                        </m:r>
                        <m:r>
                          <a:rPr lang="en-US" sz="2000" b="0" i="1" dirty="0" smtClean="0">
                            <a:solidFill>
                              <a:schemeClr val="tx1"/>
                            </a:solidFill>
                          </a:rPr>
                          <m:t>𝑟</m:t>
                        </m:r>
                      </m:e>
                      <m:sub>
                        <m:r>
                          <a:rPr lang="en-US" sz="2000" b="0" i="1" dirty="0" smtClean="0">
                            <a:solidFill>
                              <a:schemeClr val="tx1"/>
                            </a:solidFill>
                          </a:rPr>
                          <m:t>𝑛𝑝</m:t>
                        </m:r>
                      </m:sub>
                    </m:sSub>
                    <m:r>
                      <a:rPr lang="en-US" sz="2000" b="0" i="1" dirty="0" smtClean="0">
                        <a:solidFill>
                          <a:schemeClr val="tx1"/>
                        </a:solidFill>
                      </a:rPr>
                      <m:t>=</m:t>
                    </m:r>
                    <m:sSup>
                      <m:sSupPr>
                        <m:ctrlPr>
                          <a:rPr lang="en-US" sz="2000" b="0" i="1" dirty="0" smtClean="0">
                            <a:solidFill>
                              <a:schemeClr val="tx1"/>
                            </a:solidFill>
                          </a:rPr>
                        </m:ctrlPr>
                      </m:sSupPr>
                      <m:e>
                        <m:d>
                          <m:dPr>
                            <m:begChr m:val="⟨"/>
                            <m:endChr m:val="⟩"/>
                            <m:ctrlPr>
                              <a:rPr lang="en-US" sz="2000" i="1" dirty="0">
                                <a:solidFill>
                                  <a:schemeClr val="tx1"/>
                                </a:solidFill>
                              </a:rPr>
                            </m:ctrlPr>
                          </m:dPr>
                          <m:e>
                            <m:sSubSup>
                              <m:sSubSupPr>
                                <m:ctrlPr>
                                  <a:rPr lang="en-US" sz="2000" i="1" dirty="0">
                                    <a:solidFill>
                                      <a:schemeClr val="tx1"/>
                                    </a:solidFill>
                                  </a:rPr>
                                </m:ctrlPr>
                              </m:sSubSupPr>
                              <m:e>
                                <m:r>
                                  <a:rPr lang="en-US" sz="2000" i="1" dirty="0">
                                    <a:solidFill>
                                      <a:schemeClr val="tx1"/>
                                    </a:solidFill>
                                  </a:rPr>
                                  <m:t>𝑟</m:t>
                                </m:r>
                              </m:e>
                              <m:sub>
                                <m:r>
                                  <a:rPr lang="en-US" sz="2000" i="1" dirty="0">
                                    <a:solidFill>
                                      <a:schemeClr val="tx1"/>
                                    </a:solidFill>
                                  </a:rPr>
                                  <m:t>𝑛</m:t>
                                </m:r>
                              </m:sub>
                              <m:sup>
                                <m:r>
                                  <a:rPr lang="en-US" sz="2000" i="1" dirty="0">
                                    <a:solidFill>
                                      <a:schemeClr val="tx1"/>
                                    </a:solidFill>
                                  </a:rPr>
                                  <m:t>2</m:t>
                                </m:r>
                              </m:sup>
                            </m:sSubSup>
                          </m:e>
                        </m:d>
                      </m:e>
                      <m:sup>
                        <m:r>
                          <a:rPr lang="en-US" sz="2000" b="0" i="1" dirty="0" smtClean="0">
                            <a:solidFill>
                              <a:schemeClr val="tx1"/>
                            </a:solidFill>
                          </a:rPr>
                          <m:t>1/2</m:t>
                        </m:r>
                      </m:sup>
                    </m:sSup>
                    <m:r>
                      <a:rPr lang="en-US" sz="2000" b="0" i="1" dirty="0" smtClean="0">
                        <a:solidFill>
                          <a:schemeClr val="tx1"/>
                        </a:solidFill>
                      </a:rPr>
                      <m:t>−</m:t>
                    </m:r>
                    <m:sSup>
                      <m:sSupPr>
                        <m:ctrlPr>
                          <a:rPr lang="en-US" sz="2000" i="1" dirty="0">
                            <a:latin typeface="Cambria Math" panose="02040503050406030204" pitchFamily="18" charset="0"/>
                          </a:rPr>
                        </m:ctrlPr>
                      </m:sSupPr>
                      <m:e>
                        <m:d>
                          <m:dPr>
                            <m:begChr m:val="⟨"/>
                            <m:endChr m:val="⟩"/>
                            <m:ctrlPr>
                              <a:rPr lang="en-US" sz="2000" i="1" dirty="0">
                                <a:latin typeface="Cambria Math" panose="02040503050406030204" pitchFamily="18" charset="0"/>
                              </a:rPr>
                            </m:ctrlPr>
                          </m:dPr>
                          <m:e>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𝑟</m:t>
                                </m:r>
                              </m:e>
                              <m:sub>
                                <m:r>
                                  <a:rPr lang="en-US" sz="2000" b="0" i="1" dirty="0" smtClean="0">
                                    <a:latin typeface="Cambria Math" panose="02040503050406030204" pitchFamily="18" charset="0"/>
                                  </a:rPr>
                                  <m:t>𝑝</m:t>
                                </m:r>
                              </m:sub>
                              <m:sup>
                                <m:r>
                                  <a:rPr lang="en-US" sz="2000" i="1" dirty="0">
                                    <a:latin typeface="Cambria Math" panose="02040503050406030204" pitchFamily="18" charset="0"/>
                                  </a:rPr>
                                  <m:t>2</m:t>
                                </m:r>
                              </m:sup>
                            </m:sSubSup>
                          </m:e>
                        </m:d>
                      </m:e>
                      <m:sup>
                        <m:r>
                          <a:rPr lang="en-US" sz="2000" i="1" dirty="0">
                            <a:latin typeface="Cambria Math" panose="02040503050406030204" pitchFamily="18" charset="0"/>
                          </a:rPr>
                          <m:t>1/2</m:t>
                        </m:r>
                      </m:sup>
                    </m:sSup>
                  </m:oMath>
                </a14:m>
                <a:r>
                  <a:rPr lang="en-US" sz="2000" dirty="0">
                    <a:solidFill>
                      <a:schemeClr val="tx1"/>
                    </a:solidFill>
                  </a:rPr>
                  <a:t>is one of the possible observables that could be used to probe the isovector channel of the EDFs. </a:t>
                </a:r>
              </a:p>
            </p:txBody>
          </p:sp>
        </mc:Choice>
        <mc:Fallback>
          <p:sp>
            <p:nvSpPr>
              <p:cNvPr id="7" name="TextBox 6">
                <a:extLst>
                  <a:ext uri="{FF2B5EF4-FFF2-40B4-BE49-F238E27FC236}">
                    <a16:creationId xmlns:a16="http://schemas.microsoft.com/office/drawing/2014/main" id="{23E106C5-46F0-CD15-77EF-E8FEE0FA53D4}"/>
                  </a:ext>
                </a:extLst>
              </p:cNvPr>
              <p:cNvSpPr txBox="1">
                <a:spLocks noRot="1" noChangeAspect="1" noMove="1" noResize="1" noEditPoints="1" noAdjustHandles="1" noChangeArrowheads="1" noChangeShapeType="1" noTextEdit="1"/>
              </p:cNvSpPr>
              <p:nvPr/>
            </p:nvSpPr>
            <p:spPr>
              <a:xfrm>
                <a:off x="167579" y="760520"/>
                <a:ext cx="7733477" cy="1174681"/>
              </a:xfrm>
              <a:prstGeom prst="rect">
                <a:avLst/>
              </a:prstGeom>
              <a:blipFill>
                <a:blip r:embed="rId2"/>
                <a:stretch>
                  <a:fillRect l="-709" r="-867" b="-5729"/>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0E6EF257-6FF1-5DEC-452C-33BEC1826084}"/>
              </a:ext>
            </a:extLst>
          </p:cNvPr>
          <p:cNvSpPr txBox="1"/>
          <p:nvPr/>
        </p:nvSpPr>
        <p:spPr>
          <a:xfrm>
            <a:off x="420670" y="2903766"/>
            <a:ext cx="7399200" cy="707886"/>
          </a:xfrm>
          <a:prstGeom prst="rect">
            <a:avLst/>
          </a:prstGeom>
          <a:noFill/>
          <a:ln w="38100">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solidFill>
                  <a:schemeClr val="tx1"/>
                </a:solidFill>
              </a:rPr>
              <a:t>Nuclear collective excitations can provide important constraints for the EDFs</a:t>
            </a:r>
            <a:endParaRPr lang="en-GB" sz="2000" b="1" dirty="0">
              <a:solidFill>
                <a:schemeClr val="tx1"/>
              </a:solidFill>
            </a:endParaRPr>
          </a:p>
        </p:txBody>
      </p:sp>
      <p:pic>
        <p:nvPicPr>
          <p:cNvPr id="9" name="Picture 8">
            <a:extLst>
              <a:ext uri="{FF2B5EF4-FFF2-40B4-BE49-F238E27FC236}">
                <a16:creationId xmlns:a16="http://schemas.microsoft.com/office/drawing/2014/main" id="{4B23E1A9-B6E0-BF06-45AC-27825706945D}"/>
              </a:ext>
            </a:extLst>
          </p:cNvPr>
          <p:cNvPicPr>
            <a:picLocks noChangeAspect="1"/>
          </p:cNvPicPr>
          <p:nvPr/>
        </p:nvPicPr>
        <p:blipFill rotWithShape="1">
          <a:blip r:embed="rId3"/>
          <a:srcRect l="3420" t="7885" r="4238" b="2594"/>
          <a:stretch/>
        </p:blipFill>
        <p:spPr>
          <a:xfrm>
            <a:off x="7901056" y="700987"/>
            <a:ext cx="4238104" cy="2927329"/>
          </a:xfrm>
          <a:prstGeom prst="rect">
            <a:avLst/>
          </a:prstGeom>
        </p:spPr>
      </p:pic>
      <p:sp>
        <p:nvSpPr>
          <p:cNvPr id="10" name="TextBox 9">
            <a:extLst>
              <a:ext uri="{FF2B5EF4-FFF2-40B4-BE49-F238E27FC236}">
                <a16:creationId xmlns:a16="http://schemas.microsoft.com/office/drawing/2014/main" id="{6BFD2C4D-146A-0269-78C0-1E857E668A40}"/>
              </a:ext>
            </a:extLst>
          </p:cNvPr>
          <p:cNvSpPr txBox="1"/>
          <p:nvPr/>
        </p:nvSpPr>
        <p:spPr>
          <a:xfrm>
            <a:off x="7901056" y="3628316"/>
            <a:ext cx="4238104" cy="307777"/>
          </a:xfrm>
          <a:prstGeom prst="rect">
            <a:avLst/>
          </a:prstGeom>
          <a:noFill/>
        </p:spPr>
        <p:txBody>
          <a:bodyPr wrap="square">
            <a:spAutoFit/>
          </a:bodyPr>
          <a:lstStyle/>
          <a:p>
            <a:r>
              <a:rPr lang="en-US" sz="1400" b="1" dirty="0">
                <a:solidFill>
                  <a:schemeClr val="tx1">
                    <a:lumMod val="95000"/>
                  </a:schemeClr>
                </a:solidFill>
              </a:rPr>
              <a:t>X. Roca-</a:t>
            </a:r>
            <a:r>
              <a:rPr lang="en-US" sz="1400" b="1" dirty="0" err="1">
                <a:solidFill>
                  <a:schemeClr val="tx1">
                    <a:lumMod val="95000"/>
                  </a:schemeClr>
                </a:solidFill>
              </a:rPr>
              <a:t>Maza</a:t>
            </a:r>
            <a:r>
              <a:rPr lang="en-US" sz="1400" b="1" dirty="0">
                <a:solidFill>
                  <a:schemeClr val="tx1">
                    <a:lumMod val="95000"/>
                  </a:schemeClr>
                </a:solidFill>
              </a:rPr>
              <a:t>, et al, Phys</a:t>
            </a:r>
            <a:r>
              <a:rPr lang="en-US" sz="1400" b="1" i="0" dirty="0">
                <a:solidFill>
                  <a:schemeClr val="tx1">
                    <a:lumMod val="95000"/>
                  </a:schemeClr>
                </a:solidFill>
                <a:effectLst/>
              </a:rPr>
              <a:t>. Rev. Lett. 106, 252501, 2011.</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E2EE233-C1D4-9F65-E039-4BD9BEBC5F51}"/>
                  </a:ext>
                </a:extLst>
              </p:cNvPr>
              <p:cNvSpPr txBox="1"/>
              <p:nvPr/>
            </p:nvSpPr>
            <p:spPr>
              <a:xfrm>
                <a:off x="767418" y="1980668"/>
                <a:ext cx="6720348" cy="731547"/>
              </a:xfrm>
              <a:prstGeom prst="rect">
                <a:avLst/>
              </a:prstGeom>
              <a:noFill/>
            </p:spPr>
            <p:txBody>
              <a:bodyPr wrap="square">
                <a:spAutoFit/>
              </a:bodyPr>
              <a:lstStyle/>
              <a:p>
                <a:pPr algn="ctr"/>
                <a:r>
                  <a:rPr lang="en-US" sz="2000" b="1" dirty="0">
                    <a:solidFill>
                      <a:srgbClr val="C00000"/>
                    </a:solidFill>
                  </a:rPr>
                  <a:t>The neutron skin thickness </a:t>
                </a:r>
                <a14:m>
                  <m:oMath xmlns:m="http://schemas.openxmlformats.org/officeDocument/2006/math">
                    <m:sSub>
                      <m:sSubPr>
                        <m:ctrlPr>
                          <a:rPr lang="en-US" sz="2000" b="1" i="1" dirty="0" smtClean="0">
                            <a:solidFill>
                              <a:srgbClr val="C00000"/>
                            </a:solidFill>
                          </a:rPr>
                        </m:ctrlPr>
                      </m:sSubPr>
                      <m:e>
                        <m:r>
                          <a:rPr lang="en-US" sz="2000" b="1" i="1" dirty="0" smtClean="0">
                            <a:solidFill>
                              <a:srgbClr val="C00000"/>
                            </a:solidFill>
                            <a:ea typeface="Cambria Math" panose="02040503050406030204" pitchFamily="18" charset="0"/>
                          </a:rPr>
                          <m:t>∆</m:t>
                        </m:r>
                        <m:r>
                          <a:rPr lang="en-US" sz="2000" b="1" i="1" dirty="0" smtClean="0">
                            <a:solidFill>
                              <a:srgbClr val="C00000"/>
                            </a:solidFill>
                          </a:rPr>
                          <m:t>𝒓</m:t>
                        </m:r>
                      </m:e>
                      <m:sub>
                        <m:r>
                          <a:rPr lang="en-US" sz="2000" b="1" i="1" dirty="0" smtClean="0">
                            <a:solidFill>
                              <a:srgbClr val="C00000"/>
                            </a:solidFill>
                          </a:rPr>
                          <m:t>𝒏𝒑</m:t>
                        </m:r>
                      </m:sub>
                    </m:sSub>
                  </m:oMath>
                </a14:m>
                <a:r>
                  <a:rPr lang="en-GB" sz="2000" b="1" dirty="0">
                    <a:solidFill>
                      <a:srgbClr val="C00000"/>
                    </a:solidFill>
                  </a:rPr>
                  <a:t> </a:t>
                </a:r>
                <a:r>
                  <a:rPr lang="en-GB" sz="2000" b="1" dirty="0">
                    <a:solidFill>
                      <a:srgbClr val="C00000"/>
                    </a:solidFill>
                    <a:sym typeface="Wingdings" panose="05000000000000000000" pitchFamily="2" charset="2"/>
                  </a:rPr>
                  <a:t></a:t>
                </a:r>
                <a:r>
                  <a:rPr lang="en-GB" sz="2000" b="1" dirty="0">
                    <a:solidFill>
                      <a:srgbClr val="C00000"/>
                    </a:solidFill>
                  </a:rPr>
                  <a:t> Experimental data has large uncertainties and model dependent!</a:t>
                </a:r>
              </a:p>
            </p:txBody>
          </p:sp>
        </mc:Choice>
        <mc:Fallback>
          <p:sp>
            <p:nvSpPr>
              <p:cNvPr id="11" name="TextBox 10">
                <a:extLst>
                  <a:ext uri="{FF2B5EF4-FFF2-40B4-BE49-F238E27FC236}">
                    <a16:creationId xmlns:a16="http://schemas.microsoft.com/office/drawing/2014/main" id="{9E2EE233-C1D4-9F65-E039-4BD9BEBC5F51}"/>
                  </a:ext>
                </a:extLst>
              </p:cNvPr>
              <p:cNvSpPr txBox="1">
                <a:spLocks noRot="1" noChangeAspect="1" noMove="1" noResize="1" noEditPoints="1" noAdjustHandles="1" noChangeArrowheads="1" noChangeShapeType="1" noTextEdit="1"/>
              </p:cNvSpPr>
              <p:nvPr/>
            </p:nvSpPr>
            <p:spPr>
              <a:xfrm>
                <a:off x="767418" y="1980668"/>
                <a:ext cx="6720348" cy="731547"/>
              </a:xfrm>
              <a:prstGeom prst="rect">
                <a:avLst/>
              </a:prstGeom>
              <a:blipFill>
                <a:blip r:embed="rId4"/>
                <a:stretch>
                  <a:fillRect t="-5000" b="-14167"/>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0CA29093-7A73-45B4-7C36-00CFBCF20B46}"/>
              </a:ext>
            </a:extLst>
          </p:cNvPr>
          <p:cNvSpPr txBox="1"/>
          <p:nvPr/>
        </p:nvSpPr>
        <p:spPr>
          <a:xfrm>
            <a:off x="420670" y="4014684"/>
            <a:ext cx="3706922" cy="123110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ctr">
              <a:defRPr sz="2000" b="1">
                <a:solidFill>
                  <a:schemeClr val="tx1">
                    <a:lumMod val="95000"/>
                  </a:schemeClr>
                </a:solidFill>
                <a:latin typeface="CMR10"/>
              </a:defRPr>
            </a:lvl1pPr>
          </a:lstStyle>
          <a:p>
            <a:r>
              <a:rPr lang="en-GB" sz="1800" dirty="0">
                <a:solidFill>
                  <a:schemeClr val="tx1"/>
                </a:solidFill>
                <a:latin typeface="+mn-lt"/>
              </a:rPr>
              <a:t>Isoscalar Excitations</a:t>
            </a:r>
          </a:p>
          <a:p>
            <a:pPr algn="l"/>
            <a:r>
              <a:rPr lang="en-GB" sz="1800" b="0" dirty="0">
                <a:solidFill>
                  <a:schemeClr val="tx1"/>
                </a:solidFill>
                <a:latin typeface="+mn-lt"/>
              </a:rPr>
              <a:t>Isoscalar giant monopole resonance</a:t>
            </a:r>
          </a:p>
          <a:p>
            <a:pPr algn="l"/>
            <a:r>
              <a:rPr lang="en-GB" sz="1800" b="0" dirty="0">
                <a:solidFill>
                  <a:schemeClr val="tx1"/>
                </a:solidFill>
                <a:latin typeface="+mn-lt"/>
              </a:rPr>
              <a:t>Isoscalar giant dipole resonance </a:t>
            </a:r>
          </a:p>
          <a:p>
            <a:pPr algn="l"/>
            <a:r>
              <a:rPr lang="en-GB" sz="1800" b="0" dirty="0">
                <a:solidFill>
                  <a:schemeClr val="tx1"/>
                </a:solidFill>
                <a:latin typeface="+mn-lt"/>
              </a:rPr>
              <a:t>Isoscalar giant quadrupole resonance</a:t>
            </a:r>
          </a:p>
        </p:txBody>
      </p:sp>
      <p:sp>
        <p:nvSpPr>
          <p:cNvPr id="13" name="TextBox 12">
            <a:extLst>
              <a:ext uri="{FF2B5EF4-FFF2-40B4-BE49-F238E27FC236}">
                <a16:creationId xmlns:a16="http://schemas.microsoft.com/office/drawing/2014/main" id="{F64E0F92-31D3-8A32-13BF-F4704B05BAE1}"/>
              </a:ext>
            </a:extLst>
          </p:cNvPr>
          <p:cNvSpPr txBox="1"/>
          <p:nvPr/>
        </p:nvSpPr>
        <p:spPr>
          <a:xfrm>
            <a:off x="4315128" y="4062477"/>
            <a:ext cx="3561743" cy="120032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ctr">
              <a:defRPr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Isovector Excitations</a:t>
            </a:r>
          </a:p>
          <a:p>
            <a:pPr algn="l"/>
            <a:r>
              <a:rPr lang="en-GB" b="0" dirty="0"/>
              <a:t>Isovector GDR, Dipole polarizability  </a:t>
            </a:r>
          </a:p>
          <a:p>
            <a:pPr algn="l"/>
            <a:r>
              <a:rPr lang="en-GB" b="0" dirty="0"/>
              <a:t>Pygmy dipole strength </a:t>
            </a:r>
          </a:p>
          <a:p>
            <a:pPr algn="l"/>
            <a:r>
              <a:rPr lang="en-GB" b="0" dirty="0"/>
              <a:t>Isovector GQR</a:t>
            </a:r>
          </a:p>
        </p:txBody>
      </p:sp>
      <p:sp>
        <p:nvSpPr>
          <p:cNvPr id="14" name="TextBox 13">
            <a:extLst>
              <a:ext uri="{FF2B5EF4-FFF2-40B4-BE49-F238E27FC236}">
                <a16:creationId xmlns:a16="http://schemas.microsoft.com/office/drawing/2014/main" id="{FF05367B-A783-E6CE-4802-8F198A90697D}"/>
              </a:ext>
            </a:extLst>
          </p:cNvPr>
          <p:cNvSpPr txBox="1"/>
          <p:nvPr/>
        </p:nvSpPr>
        <p:spPr>
          <a:xfrm>
            <a:off x="8064408" y="4043092"/>
            <a:ext cx="3706922" cy="120032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ctr">
              <a:defRPr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Charge-exchange modes</a:t>
            </a:r>
          </a:p>
          <a:p>
            <a:pPr algn="l"/>
            <a:r>
              <a:rPr lang="en-GB" b="0" dirty="0"/>
              <a:t>Isobaric </a:t>
            </a:r>
            <a:r>
              <a:rPr lang="en-GB" b="0" dirty="0" err="1"/>
              <a:t>analog</a:t>
            </a:r>
            <a:r>
              <a:rPr lang="en-GB" b="0" dirty="0"/>
              <a:t> resonance </a:t>
            </a:r>
          </a:p>
          <a:p>
            <a:pPr algn="l"/>
            <a:r>
              <a:rPr lang="en-GB" b="0" dirty="0"/>
              <a:t>Gamow-Teller resonance</a:t>
            </a:r>
          </a:p>
          <a:p>
            <a:pPr algn="l"/>
            <a:r>
              <a:rPr lang="en-GB" b="0" dirty="0"/>
              <a:t>Spin-dipole resonance</a:t>
            </a:r>
          </a:p>
        </p:txBody>
      </p:sp>
      <p:sp>
        <p:nvSpPr>
          <p:cNvPr id="15" name="TextBox 14">
            <a:extLst>
              <a:ext uri="{FF2B5EF4-FFF2-40B4-BE49-F238E27FC236}">
                <a16:creationId xmlns:a16="http://schemas.microsoft.com/office/drawing/2014/main" id="{7120BE9B-9316-E250-4AA5-D41F4BA1B610}"/>
              </a:ext>
            </a:extLst>
          </p:cNvPr>
          <p:cNvSpPr txBox="1"/>
          <p:nvPr/>
        </p:nvSpPr>
        <p:spPr>
          <a:xfrm>
            <a:off x="2343028" y="5562079"/>
            <a:ext cx="7505944" cy="461665"/>
          </a:xfrm>
          <a:prstGeom prst="rect">
            <a:avLst/>
          </a:prstGeom>
          <a:noFill/>
          <a:ln w="38100">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a:solidFill>
                  <a:schemeClr val="tx1">
                    <a:lumMod val="95000"/>
                  </a:schemeClr>
                </a:solidFill>
              </a:rPr>
              <a:t>Excitations in nuclei and EOS are related to each other!</a:t>
            </a:r>
          </a:p>
        </p:txBody>
      </p:sp>
    </p:spTree>
    <p:extLst>
      <p:ext uri="{BB962C8B-B14F-4D97-AF65-F5344CB8AC3E}">
        <p14:creationId xmlns:p14="http://schemas.microsoft.com/office/powerpoint/2010/main" val="192592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1E33BA-963E-50A5-FDAD-3DCDD7F89194}"/>
              </a:ext>
            </a:extLst>
          </p:cNvPr>
          <p:cNvSpPr>
            <a:spLocks noGrp="1"/>
          </p:cNvSpPr>
          <p:nvPr>
            <p:ph type="sldNum" sz="quarter" idx="16"/>
          </p:nvPr>
        </p:nvSpPr>
        <p:spPr/>
        <p:txBody>
          <a:bodyPr/>
          <a:lstStyle/>
          <a:p>
            <a:fld id="{583DDE54-A93F-264A-8772-B0E2E830415F}" type="slidenum">
              <a:rPr lang="en-GB" smtClean="0"/>
              <a:pPr/>
              <a:t>9</a:t>
            </a:fld>
            <a:endParaRPr lang="en-GB" dirty="0"/>
          </a:p>
        </p:txBody>
      </p:sp>
      <p:sp>
        <p:nvSpPr>
          <p:cNvPr id="4" name="Date Placeholder 1">
            <a:extLst>
              <a:ext uri="{FF2B5EF4-FFF2-40B4-BE49-F238E27FC236}">
                <a16:creationId xmlns:a16="http://schemas.microsoft.com/office/drawing/2014/main" id="{40DC9445-8A7D-F7D4-CB16-4F90AB9DEF4E}"/>
              </a:ext>
            </a:extLst>
          </p:cNvPr>
          <p:cNvSpPr txBox="1">
            <a:spLocks/>
          </p:cNvSpPr>
          <p:nvPr/>
        </p:nvSpPr>
        <p:spPr>
          <a:xfrm>
            <a:off x="8530397" y="638476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19/10/2023</a:t>
            </a:r>
            <a:endParaRPr lang="en-US" dirty="0"/>
          </a:p>
        </p:txBody>
      </p:sp>
      <p:sp>
        <p:nvSpPr>
          <p:cNvPr id="5" name="Slide Number Placeholder 3">
            <a:extLst>
              <a:ext uri="{FF2B5EF4-FFF2-40B4-BE49-F238E27FC236}">
                <a16:creationId xmlns:a16="http://schemas.microsoft.com/office/drawing/2014/main" id="{6B9F60F7-1CA8-19D0-82F6-F7BECE6815FD}"/>
              </a:ext>
            </a:extLst>
          </p:cNvPr>
          <p:cNvSpPr txBox="1">
            <a:spLocks/>
          </p:cNvSpPr>
          <p:nvPr/>
        </p:nvSpPr>
        <p:spPr>
          <a:xfrm>
            <a:off x="11273597" y="6384760"/>
            <a:ext cx="7535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9</a:t>
            </a:fld>
            <a:endParaRPr lang="en-US" dirty="0"/>
          </a:p>
        </p:txBody>
      </p:sp>
      <p:sp>
        <p:nvSpPr>
          <p:cNvPr id="6" name="Title 1">
            <a:extLst>
              <a:ext uri="{FF2B5EF4-FFF2-40B4-BE49-F238E27FC236}">
                <a16:creationId xmlns:a16="http://schemas.microsoft.com/office/drawing/2014/main" id="{034652EE-1527-06AC-355E-3B361A29BC50}"/>
              </a:ext>
            </a:extLst>
          </p:cNvPr>
          <p:cNvSpPr txBox="1">
            <a:spLocks/>
          </p:cNvSpPr>
          <p:nvPr/>
        </p:nvSpPr>
        <p:spPr>
          <a:xfrm>
            <a:off x="500380" y="77980"/>
            <a:ext cx="4451707" cy="676810"/>
          </a:xfrm>
          <a:prstGeom prst="rect">
            <a:avLst/>
          </a:prstGeom>
        </p:spPr>
        <p:txBody>
          <a:bodyPr vert="horz" lIns="91440" tIns="45720" rIns="91440" bIns="45720" rtlCol="0" anchor="b">
            <a:normAutofit/>
          </a:bodyPr>
          <a:lstStyle>
            <a:defPPr>
              <a:defRPr lang="en-US"/>
            </a:defPPr>
            <a:lvl1pPr algn="ctr" defTabSz="457200">
              <a:lnSpc>
                <a:spcPct val="90000"/>
              </a:lnSpc>
              <a:spcBef>
                <a:spcPct val="0"/>
              </a:spcBef>
              <a:buNone/>
              <a:defRPr sz="2800" b="1">
                <a:ln>
                  <a:solidFill>
                    <a:schemeClr val="bg1">
                      <a:lumMod val="75000"/>
                      <a:lumOff val="25000"/>
                      <a:alpha val="10000"/>
                    </a:schemeClr>
                  </a:solidFill>
                </a:ln>
                <a:solidFill>
                  <a:schemeClr val="tx1">
                    <a:lumMod val="75000"/>
                    <a:lumOff val="25000"/>
                  </a:schemeClr>
                </a:solidFill>
                <a:effectLst>
                  <a:outerShdw blurRad="9525" dist="25400" dir="14640000" algn="tl" rotWithShape="0">
                    <a:schemeClr val="bg1">
                      <a:alpha val="30000"/>
                    </a:scheme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Excitations in nuclei and </a:t>
            </a:r>
            <a:r>
              <a:rPr lang="en-US" dirty="0" err="1"/>
              <a:t>eos</a:t>
            </a:r>
            <a:endParaRPr lang="en-US" dirty="0"/>
          </a:p>
        </p:txBody>
      </p:sp>
      <p:pic>
        <p:nvPicPr>
          <p:cNvPr id="7" name="Picture 6">
            <a:extLst>
              <a:ext uri="{FF2B5EF4-FFF2-40B4-BE49-F238E27FC236}">
                <a16:creationId xmlns:a16="http://schemas.microsoft.com/office/drawing/2014/main" id="{51DA42F2-AFFB-AD67-10F9-8A2FE165AC3C}"/>
              </a:ext>
            </a:extLst>
          </p:cNvPr>
          <p:cNvPicPr>
            <a:picLocks noChangeAspect="1"/>
          </p:cNvPicPr>
          <p:nvPr/>
        </p:nvPicPr>
        <p:blipFill rotWithShape="1">
          <a:blip r:embed="rId3"/>
          <a:srcRect l="3384" t="8331"/>
          <a:stretch/>
        </p:blipFill>
        <p:spPr>
          <a:xfrm>
            <a:off x="233315" y="918320"/>
            <a:ext cx="3400221" cy="2294834"/>
          </a:xfrm>
          <a:prstGeom prst="rect">
            <a:avLst/>
          </a:prstGeom>
        </p:spPr>
      </p:pic>
      <p:pic>
        <p:nvPicPr>
          <p:cNvPr id="8" name="Resim 10" descr="paraşüt, renkli, açık hava nesnesi içeren bir resim&#10;&#10;Açıklama otomatik olarak oluşturuldu">
            <a:extLst>
              <a:ext uri="{FF2B5EF4-FFF2-40B4-BE49-F238E27FC236}">
                <a16:creationId xmlns:a16="http://schemas.microsoft.com/office/drawing/2014/main" id="{FE4CCF87-4354-7A96-EC52-16E1093654E2}"/>
              </a:ext>
            </a:extLst>
          </p:cNvPr>
          <p:cNvPicPr>
            <a:picLocks noChangeAspect="1"/>
          </p:cNvPicPr>
          <p:nvPr/>
        </p:nvPicPr>
        <p:blipFill>
          <a:blip r:embed="rId4"/>
          <a:stretch>
            <a:fillRect/>
          </a:stretch>
        </p:blipFill>
        <p:spPr>
          <a:xfrm>
            <a:off x="2906719" y="1106059"/>
            <a:ext cx="1808129" cy="1381168"/>
          </a:xfrm>
          <a:prstGeom prst="rect">
            <a:avLst/>
          </a:prstGeom>
        </p:spPr>
      </p:pic>
      <p:sp>
        <p:nvSpPr>
          <p:cNvPr id="9" name="TextBox 8">
            <a:extLst>
              <a:ext uri="{FF2B5EF4-FFF2-40B4-BE49-F238E27FC236}">
                <a16:creationId xmlns:a16="http://schemas.microsoft.com/office/drawing/2014/main" id="{8798AD14-2E70-59BA-7FF5-1A013C075C05}"/>
              </a:ext>
            </a:extLst>
          </p:cNvPr>
          <p:cNvSpPr txBox="1"/>
          <p:nvPr/>
        </p:nvSpPr>
        <p:spPr>
          <a:xfrm>
            <a:off x="7795954" y="889530"/>
            <a:ext cx="4231188" cy="1261884"/>
          </a:xfrm>
          <a:prstGeom prst="rect">
            <a:avLst/>
          </a:prstGeom>
          <a:noFill/>
        </p:spPr>
        <p:txBody>
          <a:bodyPr wrap="square" rtlCol="0">
            <a:spAutoFit/>
          </a:bodyPr>
          <a:lstStyle/>
          <a:p>
            <a:pPr algn="just"/>
            <a:r>
              <a:rPr lang="en-US" sz="1900" dirty="0">
                <a:latin typeface="CMR10"/>
              </a:rPr>
              <a:t>Giant dipole resonance and Dipole polarizability are sensitive to the properties of </a:t>
            </a:r>
            <a:r>
              <a:rPr lang="en-US" sz="1900" dirty="0">
                <a:solidFill>
                  <a:srgbClr val="C00000"/>
                </a:solidFill>
                <a:latin typeface="CMR10"/>
              </a:rPr>
              <a:t>symmetry energy </a:t>
            </a:r>
            <a:r>
              <a:rPr lang="en-US" sz="1900" dirty="0">
                <a:latin typeface="CMR10"/>
              </a:rPr>
              <a:t>and can be used in the optimization of the EDFs.</a:t>
            </a:r>
            <a:endParaRPr lang="en-GB" sz="1900" dirty="0">
              <a:latin typeface="CMR10"/>
            </a:endParaRPr>
          </a:p>
        </p:txBody>
      </p:sp>
      <p:pic>
        <p:nvPicPr>
          <p:cNvPr id="10" name="Picture 9">
            <a:extLst>
              <a:ext uri="{FF2B5EF4-FFF2-40B4-BE49-F238E27FC236}">
                <a16:creationId xmlns:a16="http://schemas.microsoft.com/office/drawing/2014/main" id="{122A0BC2-2F94-0E18-A95C-282E08FD6CB9}"/>
              </a:ext>
            </a:extLst>
          </p:cNvPr>
          <p:cNvPicPr>
            <a:picLocks noChangeAspect="1"/>
          </p:cNvPicPr>
          <p:nvPr/>
        </p:nvPicPr>
        <p:blipFill rotWithShape="1">
          <a:blip r:embed="rId5"/>
          <a:stretch/>
        </p:blipFill>
        <p:spPr>
          <a:xfrm>
            <a:off x="7874034" y="2269141"/>
            <a:ext cx="4104000" cy="684000"/>
          </a:xfrm>
          <a:prstGeom prst="rect">
            <a:avLst/>
          </a:prstGeom>
          <a:ln w="28575">
            <a:solidFill>
              <a:srgbClr val="002060"/>
            </a:solidFill>
          </a:ln>
        </p:spPr>
      </p:pic>
      <p:sp>
        <p:nvSpPr>
          <p:cNvPr id="11" name="TextBox 10">
            <a:extLst>
              <a:ext uri="{FF2B5EF4-FFF2-40B4-BE49-F238E27FC236}">
                <a16:creationId xmlns:a16="http://schemas.microsoft.com/office/drawing/2014/main" id="{F7810264-48AD-AD08-5975-ED7C950CEA83}"/>
              </a:ext>
            </a:extLst>
          </p:cNvPr>
          <p:cNvSpPr txBox="1"/>
          <p:nvPr/>
        </p:nvSpPr>
        <p:spPr>
          <a:xfrm>
            <a:off x="213966" y="3186868"/>
            <a:ext cx="3776252" cy="523220"/>
          </a:xfrm>
          <a:prstGeom prst="rect">
            <a:avLst/>
          </a:prstGeom>
          <a:noFill/>
        </p:spPr>
        <p:txBody>
          <a:bodyPr wrap="square">
            <a:spAutoFit/>
          </a:bodyPr>
          <a:lstStyle/>
          <a:p>
            <a:r>
              <a:rPr lang="en-US" sz="1400" dirty="0">
                <a:solidFill>
                  <a:schemeClr val="bg2">
                    <a:lumMod val="25000"/>
                  </a:schemeClr>
                </a:solidFill>
                <a:latin typeface="CMMI10"/>
              </a:rPr>
              <a:t>D. </a:t>
            </a:r>
            <a:r>
              <a:rPr lang="en-US" sz="1400" dirty="0" err="1">
                <a:solidFill>
                  <a:schemeClr val="bg2">
                    <a:lumMod val="25000"/>
                  </a:schemeClr>
                </a:solidFill>
                <a:latin typeface="CMMI10"/>
              </a:rPr>
              <a:t>Vretenar</a:t>
            </a:r>
            <a:r>
              <a:rPr lang="en-US" sz="1400" dirty="0">
                <a:solidFill>
                  <a:schemeClr val="bg2">
                    <a:lumMod val="25000"/>
                  </a:schemeClr>
                </a:solidFill>
                <a:latin typeface="CMMI10"/>
              </a:rPr>
              <a:t>, et.al, Phys. Rev. C, 68, 024310, 2003.</a:t>
            </a:r>
          </a:p>
          <a:p>
            <a:endParaRPr lang="en-GB" sz="1400" dirty="0">
              <a:solidFill>
                <a:srgbClr val="FF99FF"/>
              </a:solidFill>
              <a:latin typeface="CMMI10"/>
            </a:endParaRPr>
          </a:p>
        </p:txBody>
      </p:sp>
      <p:sp>
        <p:nvSpPr>
          <p:cNvPr id="12" name="TextBox 11">
            <a:extLst>
              <a:ext uri="{FF2B5EF4-FFF2-40B4-BE49-F238E27FC236}">
                <a16:creationId xmlns:a16="http://schemas.microsoft.com/office/drawing/2014/main" id="{D41A2428-7181-B6C6-24EA-EF2532C6C426}"/>
              </a:ext>
            </a:extLst>
          </p:cNvPr>
          <p:cNvSpPr txBox="1"/>
          <p:nvPr/>
        </p:nvSpPr>
        <p:spPr>
          <a:xfrm>
            <a:off x="102153" y="6225737"/>
            <a:ext cx="6096000" cy="307777"/>
          </a:xfrm>
          <a:prstGeom prst="rect">
            <a:avLst/>
          </a:prstGeom>
          <a:noFill/>
        </p:spPr>
        <p:txBody>
          <a:bodyPr wrap="square">
            <a:spAutoFit/>
          </a:bodyPr>
          <a:lstStyle>
            <a:defPPr>
              <a:defRPr lang="en-US"/>
            </a:defPPr>
            <a:lvl1pPr>
              <a:defRPr sz="1600">
                <a:solidFill>
                  <a:srgbClr val="FF9966"/>
                </a:solidFill>
                <a:latin typeface="CMMI10"/>
              </a:defRPr>
            </a:lvl1pPr>
          </a:lstStyle>
          <a:p>
            <a:r>
              <a:rPr lang="tr-TR" sz="1400" dirty="0">
                <a:solidFill>
                  <a:schemeClr val="bg2">
                    <a:lumMod val="25000"/>
                  </a:schemeClr>
                </a:solidFill>
              </a:rPr>
              <a:t> Kernphysik Homepage( H.J.Wollersheim ) (gsi.de)</a:t>
            </a:r>
          </a:p>
        </p:txBody>
      </p:sp>
      <p:pic>
        <p:nvPicPr>
          <p:cNvPr id="13" name="Picture 12">
            <a:extLst>
              <a:ext uri="{FF2B5EF4-FFF2-40B4-BE49-F238E27FC236}">
                <a16:creationId xmlns:a16="http://schemas.microsoft.com/office/drawing/2014/main" id="{9DF27DF9-040A-733A-49A1-002554232A22}"/>
              </a:ext>
            </a:extLst>
          </p:cNvPr>
          <p:cNvPicPr>
            <a:picLocks noChangeAspect="1"/>
          </p:cNvPicPr>
          <p:nvPr/>
        </p:nvPicPr>
        <p:blipFill>
          <a:blip r:embed="rId6"/>
          <a:stretch>
            <a:fillRect/>
          </a:stretch>
        </p:blipFill>
        <p:spPr>
          <a:xfrm>
            <a:off x="4675822" y="892026"/>
            <a:ext cx="3081079" cy="2275551"/>
          </a:xfrm>
          <a:prstGeom prst="rect">
            <a:avLst/>
          </a:prstGeom>
        </p:spPr>
      </p:pic>
      <p:sp>
        <p:nvSpPr>
          <p:cNvPr id="14" name="TextBox 13">
            <a:extLst>
              <a:ext uri="{FF2B5EF4-FFF2-40B4-BE49-F238E27FC236}">
                <a16:creationId xmlns:a16="http://schemas.microsoft.com/office/drawing/2014/main" id="{D9E5D6F0-0924-DCFF-D486-980EA9C1A2E1}"/>
              </a:ext>
            </a:extLst>
          </p:cNvPr>
          <p:cNvSpPr txBox="1"/>
          <p:nvPr/>
        </p:nvSpPr>
        <p:spPr>
          <a:xfrm>
            <a:off x="4639406" y="3161296"/>
            <a:ext cx="3117495" cy="307777"/>
          </a:xfrm>
          <a:prstGeom prst="rect">
            <a:avLst/>
          </a:prstGeom>
          <a:noFill/>
        </p:spPr>
        <p:txBody>
          <a:bodyPr wrap="square">
            <a:spAutoFit/>
          </a:bodyPr>
          <a:lstStyle>
            <a:defPPr>
              <a:defRPr lang="en-US"/>
            </a:defPPr>
            <a:lvl1pPr>
              <a:defRPr sz="1400">
                <a:solidFill>
                  <a:srgbClr val="FF99FF"/>
                </a:solidFill>
                <a:latin typeface="CMMI1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err="1">
                <a:solidFill>
                  <a:schemeClr val="bg2">
                    <a:lumMod val="25000"/>
                  </a:schemeClr>
                </a:solidFill>
              </a:rPr>
              <a:t>Yüksel</a:t>
            </a:r>
            <a:r>
              <a:rPr lang="en-US" dirty="0">
                <a:solidFill>
                  <a:schemeClr val="bg2">
                    <a:lumMod val="25000"/>
                  </a:schemeClr>
                </a:solidFill>
              </a:rPr>
              <a:t>, et.al., Universe 7, 71, 2021.</a:t>
            </a:r>
            <a:endParaRPr lang="en-GB" dirty="0">
              <a:solidFill>
                <a:schemeClr val="bg2">
                  <a:lumMod val="25000"/>
                </a:schemeClr>
              </a:solidFill>
            </a:endParaRPr>
          </a:p>
        </p:txBody>
      </p:sp>
      <p:pic>
        <p:nvPicPr>
          <p:cNvPr id="15" name="Picture 14">
            <a:extLst>
              <a:ext uri="{FF2B5EF4-FFF2-40B4-BE49-F238E27FC236}">
                <a16:creationId xmlns:a16="http://schemas.microsoft.com/office/drawing/2014/main" id="{8E1D1823-916B-0751-61E9-9ED25FBDC508}"/>
              </a:ext>
            </a:extLst>
          </p:cNvPr>
          <p:cNvPicPr>
            <a:picLocks noChangeAspect="1"/>
          </p:cNvPicPr>
          <p:nvPr/>
        </p:nvPicPr>
        <p:blipFill>
          <a:blip r:embed="rId7"/>
          <a:stretch>
            <a:fillRect/>
          </a:stretch>
        </p:blipFill>
        <p:spPr>
          <a:xfrm>
            <a:off x="4756539" y="3540215"/>
            <a:ext cx="3075805" cy="3034303"/>
          </a:xfrm>
          <a:prstGeom prst="rect">
            <a:avLst/>
          </a:prstGeom>
        </p:spPr>
      </p:pic>
      <p:sp>
        <p:nvSpPr>
          <p:cNvPr id="16" name="TextBox 15">
            <a:extLst>
              <a:ext uri="{FF2B5EF4-FFF2-40B4-BE49-F238E27FC236}">
                <a16:creationId xmlns:a16="http://schemas.microsoft.com/office/drawing/2014/main" id="{0345DE53-6D4E-39E7-6AB5-2E025BAC8775}"/>
              </a:ext>
            </a:extLst>
          </p:cNvPr>
          <p:cNvSpPr txBox="1"/>
          <p:nvPr/>
        </p:nvSpPr>
        <p:spPr>
          <a:xfrm>
            <a:off x="7874034" y="3710088"/>
            <a:ext cx="4104000" cy="969496"/>
          </a:xfrm>
          <a:prstGeom prst="rect">
            <a:avLst/>
          </a:prstGeom>
          <a:noFill/>
        </p:spPr>
        <p:txBody>
          <a:bodyPr wrap="square">
            <a:spAutoFit/>
          </a:bodyPr>
          <a:lstStyle/>
          <a:p>
            <a:pPr algn="just"/>
            <a:r>
              <a:rPr lang="en-US" sz="1900" dirty="0">
                <a:latin typeface="CMR10"/>
              </a:rPr>
              <a:t>The isoscalar monopole resonance  properties are essential to </a:t>
            </a:r>
            <a:r>
              <a:rPr lang="en-US" sz="1900" dirty="0">
                <a:solidFill>
                  <a:srgbClr val="C00000"/>
                </a:solidFill>
                <a:latin typeface="CMR10"/>
              </a:rPr>
              <a:t>constrain the incompressibility of nuclear matter</a:t>
            </a:r>
            <a:r>
              <a:rPr lang="en-US" sz="1900" dirty="0">
                <a:solidFill>
                  <a:srgbClr val="32F66F"/>
                </a:solidFill>
                <a:latin typeface="CMR10"/>
              </a:rPr>
              <a:t>.</a:t>
            </a:r>
            <a:endParaRPr lang="en-GB" sz="1900" dirty="0">
              <a:solidFill>
                <a:srgbClr val="32F66F"/>
              </a:solidFill>
              <a:latin typeface="CMR10"/>
            </a:endParaRPr>
          </a:p>
        </p:txBody>
      </p:sp>
      <p:pic>
        <p:nvPicPr>
          <p:cNvPr id="17" name="Picture 16">
            <a:extLst>
              <a:ext uri="{FF2B5EF4-FFF2-40B4-BE49-F238E27FC236}">
                <a16:creationId xmlns:a16="http://schemas.microsoft.com/office/drawing/2014/main" id="{629D167C-6B15-6DA0-63FD-D99E5B7B2A29}"/>
              </a:ext>
            </a:extLst>
          </p:cNvPr>
          <p:cNvPicPr>
            <a:picLocks noChangeAspect="1"/>
          </p:cNvPicPr>
          <p:nvPr/>
        </p:nvPicPr>
        <p:blipFill>
          <a:blip r:embed="rId8"/>
          <a:stretch>
            <a:fillRect/>
          </a:stretch>
        </p:blipFill>
        <p:spPr>
          <a:xfrm>
            <a:off x="8648447" y="4931739"/>
            <a:ext cx="2625150" cy="969496"/>
          </a:xfrm>
          <a:prstGeom prst="rect">
            <a:avLst/>
          </a:prstGeom>
          <a:ln w="28575">
            <a:solidFill>
              <a:srgbClr val="002060"/>
            </a:solidFill>
          </a:ln>
        </p:spPr>
      </p:pic>
      <p:pic>
        <p:nvPicPr>
          <p:cNvPr id="18" name="Picture 17">
            <a:extLst>
              <a:ext uri="{FF2B5EF4-FFF2-40B4-BE49-F238E27FC236}">
                <a16:creationId xmlns:a16="http://schemas.microsoft.com/office/drawing/2014/main" id="{0E729F49-ADEE-CC9D-B7DD-B5E7D8914F23}"/>
              </a:ext>
            </a:extLst>
          </p:cNvPr>
          <p:cNvPicPr>
            <a:picLocks noChangeAspect="1"/>
          </p:cNvPicPr>
          <p:nvPr/>
        </p:nvPicPr>
        <p:blipFill>
          <a:blip r:embed="rId9"/>
          <a:stretch>
            <a:fillRect/>
          </a:stretch>
        </p:blipFill>
        <p:spPr>
          <a:xfrm>
            <a:off x="274132" y="3540215"/>
            <a:ext cx="3199795" cy="2381459"/>
          </a:xfrm>
          <a:prstGeom prst="rect">
            <a:avLst/>
          </a:prstGeom>
        </p:spPr>
      </p:pic>
      <p:pic>
        <p:nvPicPr>
          <p:cNvPr id="19" name="Resim 11" descr="paraşüt, açık hava nesnesi, renkli içeren bir resim&#10;&#10;Açıklama otomatik olarak oluşturuldu">
            <a:extLst>
              <a:ext uri="{FF2B5EF4-FFF2-40B4-BE49-F238E27FC236}">
                <a16:creationId xmlns:a16="http://schemas.microsoft.com/office/drawing/2014/main" id="{DAEBCA0F-AA20-24A4-84E2-6A27D7662AEA}"/>
              </a:ext>
            </a:extLst>
          </p:cNvPr>
          <p:cNvPicPr>
            <a:picLocks noChangeAspect="1"/>
          </p:cNvPicPr>
          <p:nvPr/>
        </p:nvPicPr>
        <p:blipFill>
          <a:blip r:embed="rId10"/>
          <a:stretch>
            <a:fillRect/>
          </a:stretch>
        </p:blipFill>
        <p:spPr>
          <a:xfrm>
            <a:off x="2824422" y="4168715"/>
            <a:ext cx="1911283" cy="1447906"/>
          </a:xfrm>
          <a:prstGeom prst="rect">
            <a:avLst/>
          </a:prstGeom>
        </p:spPr>
      </p:pic>
      <p:sp>
        <p:nvSpPr>
          <p:cNvPr id="20" name="TextBox 19">
            <a:extLst>
              <a:ext uri="{FF2B5EF4-FFF2-40B4-BE49-F238E27FC236}">
                <a16:creationId xmlns:a16="http://schemas.microsoft.com/office/drawing/2014/main" id="{2AEA7E0C-3BB6-93A1-94D0-D6ECB03ED4D5}"/>
              </a:ext>
            </a:extLst>
          </p:cNvPr>
          <p:cNvSpPr txBox="1"/>
          <p:nvPr/>
        </p:nvSpPr>
        <p:spPr>
          <a:xfrm>
            <a:off x="141206" y="5964753"/>
            <a:ext cx="3849012" cy="307777"/>
          </a:xfrm>
          <a:prstGeom prst="rect">
            <a:avLst/>
          </a:prstGeom>
          <a:noFill/>
        </p:spPr>
        <p:txBody>
          <a:bodyPr wrap="square">
            <a:spAutoFit/>
          </a:bodyPr>
          <a:lstStyle>
            <a:defPPr>
              <a:defRPr lang="en-US"/>
            </a:defPPr>
            <a:lvl1pPr>
              <a:defRPr sz="1400">
                <a:solidFill>
                  <a:srgbClr val="FF9966"/>
                </a:solidFill>
                <a:latin typeface="CMMI10"/>
              </a:defRPr>
            </a:lvl1pPr>
          </a:lstStyle>
          <a:p>
            <a:r>
              <a:rPr lang="en-US" dirty="0">
                <a:solidFill>
                  <a:schemeClr val="bg2">
                    <a:lumMod val="25000"/>
                  </a:schemeClr>
                </a:solidFill>
              </a:rPr>
              <a:t>Y. K. Gupta et. al., Phys. Lett., B760:482–485, 2016.</a:t>
            </a:r>
            <a:endParaRPr lang="en-GB" dirty="0">
              <a:solidFill>
                <a:schemeClr val="bg2">
                  <a:lumMod val="25000"/>
                </a:schemeClr>
              </a:solidFill>
            </a:endParaRPr>
          </a:p>
        </p:txBody>
      </p:sp>
    </p:spTree>
    <p:extLst>
      <p:ext uri="{BB962C8B-B14F-4D97-AF65-F5344CB8AC3E}">
        <p14:creationId xmlns:p14="http://schemas.microsoft.com/office/powerpoint/2010/main" val="40902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6"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Metadata/LabelInfo.xml><?xml version="1.0" encoding="utf-8"?>
<clbl:labelList xmlns:clbl="http://schemas.microsoft.com/office/2020/mipLabelMetadata">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Template/>
  <TotalTime>0</TotalTime>
  <Words>2270</Words>
  <Application>Microsoft Office PowerPoint</Application>
  <PresentationFormat>Widescreen</PresentationFormat>
  <Paragraphs>243</Paragraphs>
  <Slides>25</Slides>
  <Notes>13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1" baseType="lpstr">
      <vt:lpstr>-apple-system</vt:lpstr>
      <vt:lpstr>Aptos</vt:lpstr>
      <vt:lpstr>Aptos Display</vt:lpstr>
      <vt:lpstr>Arial</vt:lpstr>
      <vt:lpstr>Calibri</vt:lpstr>
      <vt:lpstr>Calibri Light</vt:lpstr>
      <vt:lpstr>Cambria</vt:lpstr>
      <vt:lpstr>Cambria Math</vt:lpstr>
      <vt:lpstr>CMMI10</vt:lpstr>
      <vt:lpstr>CMR10</vt:lpstr>
      <vt:lpstr>Gotham</vt:lpstr>
      <vt:lpstr>Harding</vt:lpstr>
      <vt:lpstr>Times New Roman</vt:lpstr>
      <vt:lpstr>Wingdings</vt:lpstr>
      <vt:lpstr>Office Theme</vt:lpstr>
      <vt:lpstr>Origin Project</vt:lpstr>
      <vt:lpstr>PowerPoint Presentation</vt:lpstr>
      <vt:lpstr>Nuclear Landscape</vt:lpstr>
      <vt:lpstr>Relativistic nuclear energy density functionals (REDF)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Finite temperature RHB </vt:lpstr>
      <vt:lpstr>PowerPoint Presentation</vt:lpstr>
      <vt:lpstr>PowerPoint Presentation</vt:lpstr>
      <vt:lpstr>How do the nuclear properties change with increasing temperature?</vt:lpstr>
      <vt:lpstr> The limits of the nuclear landscape at finite temperature </vt:lpstr>
      <vt:lpstr> The limits of the nuclear landscape at finite temperature </vt:lpstr>
      <vt:lpstr>Impact of temperature on the number of bound nuclei</vt:lpstr>
      <vt:lpstr>Electric and magnetic γ-ray strength functions</vt:lpstr>
      <vt:lpstr>PowerPoint Presentation</vt:lpstr>
      <vt:lpstr>Electric and magnetic γ-ray strength functions</vt:lpstr>
      <vt:lpstr>  β-decay half-lives in stellar environments  </vt:lpstr>
      <vt:lpstr>Clustering or Localization in nuclei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central depression in nucleonic densities using the self-consistent mean-field models</dc:title>
  <dc:creator>yuksel</dc:creator>
  <cp:lastModifiedBy>Yuksel, Esra Dr (Maths &amp; Physics)</cp:lastModifiedBy>
  <cp:revision>380</cp:revision>
  <dcterms:created xsi:type="dcterms:W3CDTF">2021-08-06T15:17:55Z</dcterms:created>
  <dcterms:modified xsi:type="dcterms:W3CDTF">2026-04-15T08:46:59Z</dcterms:modified>
</cp:coreProperties>
</file>