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01" r:id="rId2"/>
    <p:sldId id="305" r:id="rId3"/>
    <p:sldId id="317" r:id="rId4"/>
    <p:sldId id="315" r:id="rId5"/>
    <p:sldId id="316" r:id="rId6"/>
    <p:sldId id="310" r:id="rId7"/>
    <p:sldId id="311" r:id="rId8"/>
    <p:sldId id="312" r:id="rId9"/>
    <p:sldId id="313" r:id="rId10"/>
    <p:sldId id="319" r:id="rId11"/>
    <p:sldId id="320" r:id="rId12"/>
    <p:sldId id="314" r:id="rId13"/>
    <p:sldId id="318" r:id="rId14"/>
    <p:sldId id="3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84A"/>
    <a:srgbClr val="E9EBED"/>
    <a:srgbClr val="872046"/>
    <a:srgbClr val="FC9BC1"/>
    <a:srgbClr val="EF6181"/>
    <a:srgbClr val="C04D3A"/>
    <a:srgbClr val="365AC4"/>
    <a:srgbClr val="D57903"/>
    <a:srgbClr val="CB3340"/>
    <a:srgbClr val="349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1"/>
    <p:restoredTop sz="94726"/>
  </p:normalViewPr>
  <p:slideViewPr>
    <p:cSldViewPr snapToGrid="0">
      <p:cViewPr>
        <p:scale>
          <a:sx n="84" d="100"/>
          <a:sy n="84" d="100"/>
        </p:scale>
        <p:origin x="108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5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D2D71-F84C-234F-8709-9097672961D2}" type="datetimeFigureOut">
              <a:rPr lang="en-US" smtClean="0"/>
              <a:t>4/15/26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59787-1E21-8F46-B778-F1B8A493E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90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176672-0E65-E3A9-3460-482E9AD4FF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6314" y="1591733"/>
            <a:ext cx="3753681" cy="141111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 cap="all" spc="7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6C82845-606C-6B6A-8247-030236E9A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6314" y="3025423"/>
            <a:ext cx="3753681" cy="1140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61C2B7-268A-8B7D-0308-EEC2B6E99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315" y="4165600"/>
            <a:ext cx="3753681" cy="71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Version | Date |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Right Slide">
    <p:bg>
      <p:bgPr>
        <a:solidFill>
          <a:srgbClr val="E9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428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all" spc="6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/>
              <a:t>Content &amp; Graph Slide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A0BCA-54DE-D775-4EF7-CE252CA374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654" y="3822192"/>
            <a:ext cx="4828033" cy="2256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D11AF-86CA-7CCA-5212-C4FCCEF1E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655" y="3221620"/>
            <a:ext cx="4828033" cy="3936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EC32F78-ACB6-CA05-21BE-57DBC9D83B2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5733288" y="1856233"/>
            <a:ext cx="5072825" cy="4221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+mn-lt"/>
              </a:defRPr>
            </a:lvl1pPr>
          </a:lstStyle>
          <a:p>
            <a:r>
              <a:rPr lang="en-US" dirty="0"/>
              <a:t>Add chart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8103FF-F162-6FCE-A20D-44665E447D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653" y="1856233"/>
            <a:ext cx="4828035" cy="497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cap="all" spc="600" baseline="0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>
                <a:latin typeface="Gotham Bold" panose="02000604030000020004" pitchFamily="2" charset="0"/>
              </a:defRPr>
            </a:lvl2pPr>
            <a:lvl3pPr marL="914400" indent="0">
              <a:buNone/>
              <a:defRPr>
                <a:latin typeface="Gotham Bold" panose="02000604030000020004" pitchFamily="2" charset="0"/>
              </a:defRPr>
            </a:lvl3pPr>
            <a:lvl4pPr marL="1371600" indent="0">
              <a:buNone/>
              <a:defRPr>
                <a:latin typeface="Gotham Bold" panose="02000604030000020004" pitchFamily="2" charset="0"/>
              </a:defRPr>
            </a:lvl4pPr>
            <a:lvl5pPr marL="1828800" indent="0">
              <a:buNone/>
              <a:defRPr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AEE39D-72D3-3EB7-680B-CFC703096C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653" y="2386585"/>
            <a:ext cx="4828035" cy="5428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cap="all" spc="600" baseline="0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>
                <a:latin typeface="Gotham Bold" panose="02000604030000020004" pitchFamily="2" charset="0"/>
              </a:defRPr>
            </a:lvl2pPr>
            <a:lvl3pPr marL="914400" indent="0">
              <a:buNone/>
              <a:defRPr>
                <a:latin typeface="Gotham Bold" panose="02000604030000020004" pitchFamily="2" charset="0"/>
              </a:defRPr>
            </a:lvl3pPr>
            <a:lvl4pPr marL="1371600" indent="0">
              <a:buNone/>
              <a:defRPr>
                <a:latin typeface="Gotham Bold" panose="02000604030000020004" pitchFamily="2" charset="0"/>
              </a:defRPr>
            </a:lvl4pPr>
            <a:lvl5pPr marL="1828800" indent="0">
              <a:buNone/>
              <a:defRPr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F13B2D7-7FD1-5484-EA2A-A87F179D34E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413C828-A88A-8307-D120-E5C32F01DBC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46DC7FF0-015B-A635-0766-690829634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3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Left Slide">
    <p:bg>
      <p:bgPr>
        <a:solidFill>
          <a:srgbClr val="E9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428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all" spc="6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/>
              <a:t>Content &amp; Graph Slide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A0BCA-54DE-D775-4EF7-CE252CA374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8454" y="3197633"/>
            <a:ext cx="3851803" cy="22791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D11AF-86CA-7CCA-5212-C4FCCEF1E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8456" y="2597062"/>
            <a:ext cx="3851801" cy="3936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EC32F78-ACB6-CA05-21BE-57DBC9D83B2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676655" y="1856233"/>
            <a:ext cx="6486145" cy="42219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+mn-lt"/>
              </a:defRPr>
            </a:lvl1pPr>
          </a:lstStyle>
          <a:p>
            <a:r>
              <a:rPr lang="en-US" dirty="0"/>
              <a:t>Add chart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1CA63-2DAB-22CF-784B-2A59054DFC5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7C1DFB-836B-0FD6-5162-4DD94505BBC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88AF205B-9767-9A9A-6F86-A32838847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01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Slide">
    <p:bg>
      <p:bgPr>
        <a:solidFill>
          <a:srgbClr val="E9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428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all" spc="6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/>
              <a:t>Smart Art Slide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A0BCA-54DE-D775-4EF7-CE252CA374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654" y="3822192"/>
            <a:ext cx="4828033" cy="2256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D11AF-86CA-7CCA-5212-C4FCCEF1E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655" y="3221620"/>
            <a:ext cx="4828033" cy="3936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8103FF-F162-6FCE-A20D-44665E447D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653" y="1856233"/>
            <a:ext cx="4828035" cy="4971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cap="all" spc="600" baseline="0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>
                <a:latin typeface="Gotham Bold" panose="02000604030000020004" pitchFamily="2" charset="0"/>
              </a:defRPr>
            </a:lvl2pPr>
            <a:lvl3pPr marL="914400" indent="0">
              <a:buNone/>
              <a:defRPr>
                <a:latin typeface="Gotham Bold" panose="02000604030000020004" pitchFamily="2" charset="0"/>
              </a:defRPr>
            </a:lvl3pPr>
            <a:lvl4pPr marL="1371600" indent="0">
              <a:buNone/>
              <a:defRPr>
                <a:latin typeface="Gotham Bold" panose="02000604030000020004" pitchFamily="2" charset="0"/>
              </a:defRPr>
            </a:lvl4pPr>
            <a:lvl5pPr marL="1828800" indent="0">
              <a:buNone/>
              <a:defRPr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AEE39D-72D3-3EB7-680B-CFC703096C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653" y="2386585"/>
            <a:ext cx="4828035" cy="5428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cap="all" spc="600" baseline="0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>
                <a:latin typeface="Gotham Bold" panose="02000604030000020004" pitchFamily="2" charset="0"/>
              </a:defRPr>
            </a:lvl2pPr>
            <a:lvl3pPr marL="914400" indent="0">
              <a:buNone/>
              <a:defRPr>
                <a:latin typeface="Gotham Bold" panose="02000604030000020004" pitchFamily="2" charset="0"/>
              </a:defRPr>
            </a:lvl3pPr>
            <a:lvl4pPr marL="1371600" indent="0">
              <a:buNone/>
              <a:defRPr>
                <a:latin typeface="Gotham Bold" panose="02000604030000020004" pitchFamily="2" charset="0"/>
              </a:defRPr>
            </a:lvl4pPr>
            <a:lvl5pPr marL="1828800" indent="0">
              <a:buNone/>
              <a:defRPr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154AE11F-1A80-E380-57DA-D7DCD2DB884F}"/>
              </a:ext>
            </a:extLst>
          </p:cNvPr>
          <p:cNvSpPr>
            <a:spLocks noGrp="1"/>
          </p:cNvSpPr>
          <p:nvPr>
            <p:ph type="dgm" sz="quarter" idx="20" hasCustomPrompt="1"/>
          </p:nvPr>
        </p:nvSpPr>
        <p:spPr>
          <a:xfrm>
            <a:off x="5733287" y="1859055"/>
            <a:ext cx="5072825" cy="42191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+mn-lt"/>
              </a:defRPr>
            </a:lvl1pPr>
          </a:lstStyle>
          <a:p>
            <a:r>
              <a:rPr lang="en-US" dirty="0"/>
              <a:t>Add Smart Art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0D9FAA8-D89C-EC99-28A8-21042358505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12DA03-7F2C-F84D-7A00-55FB7FC5F5C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EA0934D3-0ACB-1BAC-1884-5E1EA5AD4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80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Image Slide">
    <p:bg>
      <p:bgPr>
        <a:solidFill>
          <a:srgbClr val="E9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all" spc="6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/>
              <a:t>Quote &amp; Image Slide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CEEDC-73B8-3C13-431A-0FF581AA0FFB}"/>
              </a:ext>
            </a:extLst>
          </p:cNvPr>
          <p:cNvSpPr txBox="1"/>
          <p:nvPr userDrawn="1"/>
        </p:nvSpPr>
        <p:spPr>
          <a:xfrm>
            <a:off x="4550229" y="1333346"/>
            <a:ext cx="15893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rgbClr val="2538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58E89E-4D23-324F-94DB-AB8ADC672E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0383" y="5439292"/>
            <a:ext cx="5687633" cy="6389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50" b="1" cap="all" spc="300" baseline="0">
                <a:solidFill>
                  <a:srgbClr val="F1B53D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rgbClr val="F1B53D"/>
                </a:solidFill>
                <a:latin typeface="Gotham Bold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F1B53D"/>
                </a:solidFill>
                <a:latin typeface="Gotham Bold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F1B53D"/>
                </a:solidFill>
                <a:latin typeface="Gotham Bold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F1B53D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Name of Quoter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DD6E06-5250-16B9-ED59-FEA27A834A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62050" y="1899685"/>
            <a:ext cx="3105150" cy="30905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+mn-lt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A0E94F-0A52-AA42-65DC-D90DBC741C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0383" y="1785939"/>
            <a:ext cx="5687633" cy="36302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 sz="3600">
                <a:latin typeface="Gotham Bold" panose="02000604030000020004" pitchFamily="2" charset="0"/>
              </a:defRPr>
            </a:lvl2pPr>
            <a:lvl3pPr marL="914400" indent="0">
              <a:buNone/>
              <a:defRPr sz="3600">
                <a:latin typeface="Gotham Bold" panose="02000604030000020004" pitchFamily="2" charset="0"/>
              </a:defRPr>
            </a:lvl3pPr>
            <a:lvl4pPr marL="1371600" indent="0">
              <a:buNone/>
              <a:defRPr sz="3600">
                <a:latin typeface="Gotham Bold" panose="02000604030000020004" pitchFamily="2" charset="0"/>
              </a:defRPr>
            </a:lvl4pPr>
            <a:lvl5pPr marL="1828800" indent="0">
              <a:buNone/>
              <a:defRPr sz="3600"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Example of a Quote with image,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mau</a:t>
            </a:r>
            <a:r>
              <a:rPr lang="en-GB" dirty="0"/>
              <a:t> </a:t>
            </a:r>
            <a:r>
              <a:rPr lang="en-GB" dirty="0" err="1"/>
              <a:t>ris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, </a:t>
            </a:r>
            <a:r>
              <a:rPr lang="en-GB" dirty="0" err="1"/>
              <a:t>dapibus</a:t>
            </a:r>
            <a:r>
              <a:rPr lang="en-GB" dirty="0"/>
              <a:t> et </a:t>
            </a:r>
            <a:r>
              <a:rPr lang="en-GB" dirty="0" err="1"/>
              <a:t>sagi</a:t>
            </a:r>
            <a:r>
              <a:rPr lang="en-GB" dirty="0"/>
              <a:t> </a:t>
            </a:r>
            <a:r>
              <a:rPr lang="en-GB" dirty="0" err="1"/>
              <a:t>ttis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,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. Nam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924E08-0644-5D6E-9FAA-3ACA4797EB56}"/>
              </a:ext>
            </a:extLst>
          </p:cNvPr>
          <p:cNvSpPr txBox="1"/>
          <p:nvPr userDrawn="1"/>
        </p:nvSpPr>
        <p:spPr>
          <a:xfrm rot="10800000">
            <a:off x="9505098" y="3111869"/>
            <a:ext cx="15893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rgbClr val="2538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EBBB4-59A2-0CCF-77C5-3DA158EF4D4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59B622-FB32-8246-C117-E6FDA1845D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5C36FDE9-1609-448B-9474-912ECB945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63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&amp; Single Text Slide">
    <p:bg>
      <p:bgPr>
        <a:solidFill>
          <a:srgbClr val="E9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9229345" cy="5505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all" spc="6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/>
              <a:t>Multi Image &amp; Single Text Slide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DD6E06-5250-16B9-ED59-FEA27A834A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015" y="1586381"/>
            <a:ext cx="2754087" cy="21427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+mn-lt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A00B76-43CA-36C5-E67D-3B0C41245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5110" y="3962120"/>
            <a:ext cx="4261977" cy="18051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36C03B4-4029-8BD8-280F-FBE754F432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55111" y="3361548"/>
            <a:ext cx="4261977" cy="3936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68D267-A099-8F3B-2428-E6331A53B3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55110" y="1963503"/>
            <a:ext cx="4261978" cy="4971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cap="all" spc="600" baseline="0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>
                <a:latin typeface="Gotham Bold" panose="02000604030000020004" pitchFamily="2" charset="0"/>
              </a:defRPr>
            </a:lvl2pPr>
            <a:lvl3pPr marL="914400" indent="0">
              <a:buNone/>
              <a:defRPr>
                <a:latin typeface="Gotham Bold" panose="02000604030000020004" pitchFamily="2" charset="0"/>
              </a:defRPr>
            </a:lvl3pPr>
            <a:lvl4pPr marL="1371600" indent="0">
              <a:buNone/>
              <a:defRPr>
                <a:latin typeface="Gotham Bold" panose="02000604030000020004" pitchFamily="2" charset="0"/>
              </a:defRPr>
            </a:lvl4pPr>
            <a:lvl5pPr marL="1828800" indent="0">
              <a:buNone/>
              <a:defRPr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797D8A9-68F0-5AB4-FE04-0067A7F9B3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5110" y="2493855"/>
            <a:ext cx="4261978" cy="5428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cap="all" spc="600" baseline="0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>
                <a:latin typeface="Gotham Bold" panose="02000604030000020004" pitchFamily="2" charset="0"/>
              </a:defRPr>
            </a:lvl2pPr>
            <a:lvl3pPr marL="914400" indent="0">
              <a:buNone/>
              <a:defRPr>
                <a:latin typeface="Gotham Bold" panose="02000604030000020004" pitchFamily="2" charset="0"/>
              </a:defRPr>
            </a:lvl3pPr>
            <a:lvl4pPr marL="1371600" indent="0">
              <a:buNone/>
              <a:defRPr>
                <a:latin typeface="Gotham Bold" panose="02000604030000020004" pitchFamily="2" charset="0"/>
              </a:defRPr>
            </a:lvl4pPr>
            <a:lvl5pPr marL="1828800" indent="0">
              <a:buNone/>
              <a:defRPr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B7D6B52-BE43-C74C-5180-BC2FDB0294A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85144" y="1586381"/>
            <a:ext cx="2754087" cy="21427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+mn-lt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40E04002-73D5-1687-D3B3-D927FDF18CA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67015" y="3876357"/>
            <a:ext cx="2754087" cy="21427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+mn-lt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17FD03EE-66BA-4284-2081-CD46EA774B5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685144" y="3876357"/>
            <a:ext cx="2754087" cy="21427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+mn-lt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A3C08E-7878-2518-FDEC-465A815E593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3A90F82-FAAB-2892-5D04-1C90AAC40AF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B37D8E55-F2CE-E5E8-7B27-CA74AC9221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26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/Rankings Slide">
    <p:bg>
      <p:bgPr>
        <a:solidFill>
          <a:srgbClr val="E9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all" spc="6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/>
              <a:t>Stats/</a:t>
            </a:r>
            <a:r>
              <a:rPr lang="en-GB" dirty="0" err="1"/>
              <a:t>RAnkings</a:t>
            </a:r>
            <a:r>
              <a:rPr lang="en-GB" dirty="0"/>
              <a:t> Slide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A00B76-43CA-36C5-E67D-3B0C41245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8496" y="4263529"/>
            <a:ext cx="3017286" cy="12596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Add stat/ranking - emphasize words with different weights and sizes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EE314C-0617-D2FB-1F18-2AC197C0FA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7357" y="4263529"/>
            <a:ext cx="3017286" cy="12596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Add stat/ranking - emphasize words with different weights and sizes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96D2F06-5EC4-D65F-CFC0-F43909DB81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7872" y="4263529"/>
            <a:ext cx="3017286" cy="12596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Add stat/ranking - emphasize words with different weights and sizes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63515A0-0B2E-EC1C-4227-DEE34420946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32436" y="2094515"/>
            <a:ext cx="3849408" cy="21122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9600" b="1">
                <a:latin typeface="+mj-lt"/>
              </a:defRPr>
            </a:lvl1pPr>
            <a:lvl2pPr marL="457200" indent="0" algn="ctr">
              <a:buNone/>
              <a:defRPr b="1">
                <a:latin typeface="+mj-lt"/>
              </a:defRPr>
            </a:lvl2pPr>
            <a:lvl3pPr marL="914400" indent="0" algn="ctr">
              <a:buNone/>
              <a:defRPr b="1">
                <a:latin typeface="+mj-lt"/>
              </a:defRPr>
            </a:lvl3pPr>
            <a:lvl4pPr marL="1371600" indent="0" algn="ctr">
              <a:buNone/>
              <a:defRPr b="1">
                <a:latin typeface="+mj-lt"/>
              </a:defRPr>
            </a:lvl4pPr>
            <a:lvl5pPr marL="1828800" indent="0" algn="ctr">
              <a:buNone/>
              <a:defRPr b="1">
                <a:latin typeface="+mj-lt"/>
              </a:defRPr>
            </a:lvl5pPr>
          </a:lstStyle>
          <a:p>
            <a:pPr lvl="0"/>
            <a:r>
              <a:rPr lang="en-GB" dirty="0"/>
              <a:t>Add stat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AE43CC0-C854-B4E4-8A7A-803862C38AB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EFA81B1-28D2-E3E9-BCE0-5EBEFEED412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1C792BB9-7A33-1E4A-0060-E49F0BC4AF1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166886" y="2094515"/>
            <a:ext cx="3849408" cy="21122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9600" b="1">
                <a:latin typeface="+mj-lt"/>
              </a:defRPr>
            </a:lvl1pPr>
            <a:lvl2pPr marL="457200" indent="0" algn="ctr">
              <a:buNone/>
              <a:defRPr b="1">
                <a:latin typeface="+mj-lt"/>
              </a:defRPr>
            </a:lvl2pPr>
            <a:lvl3pPr marL="914400" indent="0" algn="ctr">
              <a:buNone/>
              <a:defRPr b="1">
                <a:latin typeface="+mj-lt"/>
              </a:defRPr>
            </a:lvl3pPr>
            <a:lvl4pPr marL="1371600" indent="0" algn="ctr">
              <a:buNone/>
              <a:defRPr b="1">
                <a:latin typeface="+mj-lt"/>
              </a:defRPr>
            </a:lvl4pPr>
            <a:lvl5pPr marL="1828800" indent="0" algn="ctr">
              <a:buNone/>
              <a:defRPr b="1">
                <a:latin typeface="+mj-lt"/>
              </a:defRPr>
            </a:lvl5pPr>
          </a:lstStyle>
          <a:p>
            <a:pPr lvl="0"/>
            <a:r>
              <a:rPr lang="en-GB" dirty="0"/>
              <a:t>Add stat</a:t>
            </a:r>
            <a:endParaRPr lang="en-US" dirty="0"/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50AF7F5B-C073-071A-1FB3-3C5925D126A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743463" y="2094515"/>
            <a:ext cx="3849408" cy="21122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9600" b="1">
                <a:latin typeface="+mj-lt"/>
              </a:defRPr>
            </a:lvl1pPr>
            <a:lvl2pPr marL="457200" indent="0" algn="ctr">
              <a:buNone/>
              <a:defRPr b="1">
                <a:latin typeface="+mj-lt"/>
              </a:defRPr>
            </a:lvl2pPr>
            <a:lvl3pPr marL="914400" indent="0" algn="ctr">
              <a:buNone/>
              <a:defRPr b="1">
                <a:latin typeface="+mj-lt"/>
              </a:defRPr>
            </a:lvl3pPr>
            <a:lvl4pPr marL="1371600" indent="0" algn="ctr">
              <a:buNone/>
              <a:defRPr b="1">
                <a:latin typeface="+mj-lt"/>
              </a:defRPr>
            </a:lvl4pPr>
            <a:lvl5pPr marL="1828800" indent="0" algn="ctr">
              <a:buNone/>
              <a:defRPr b="1">
                <a:latin typeface="+mj-lt"/>
              </a:defRPr>
            </a:lvl5pPr>
          </a:lstStyle>
          <a:p>
            <a:pPr lvl="0"/>
            <a:r>
              <a:rPr lang="en-GB" dirty="0"/>
              <a:t>Add stat</a:t>
            </a:r>
            <a:endParaRPr lang="en-US" dirty="0"/>
          </a:p>
        </p:txBody>
      </p:sp>
      <p:pic>
        <p:nvPicPr>
          <p:cNvPr id="4" name="Picture 3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8309F86E-935E-AEF1-6348-D9BE5B0E49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10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33A5E3D-54AB-5D90-1A4F-6D061ED5D3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51685" y="4331367"/>
            <a:ext cx="3288630" cy="1684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Find our more at…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8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176672-0E65-E3A9-3460-482E9AD4FF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6314" y="1591733"/>
            <a:ext cx="3753681" cy="141111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 cap="all" spc="7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6C82845-606C-6B6A-8247-030236E9A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6314" y="3025423"/>
            <a:ext cx="3753681" cy="1140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61C2B7-268A-8B7D-0308-EEC2B6E99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315" y="4165600"/>
            <a:ext cx="3753681" cy="71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Version | Date |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0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5086C1-255A-B11E-1A14-A1D75DA629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91733"/>
            <a:ext cx="9144000" cy="141111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 cap="all" spc="7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DIVIDER SLIDE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4D685F9-F397-874F-C24A-A0C1C8D65D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25423"/>
            <a:ext cx="9144000" cy="1140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DIVIDER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6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all" spc="6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/>
              <a:t>Blank Slide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1F560-62F5-A931-CD5E-B4B0BA7053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46AFF-25F8-97CF-F8D7-91EEFDD938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34ECB5C0-E758-1D5D-5434-B7F747176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4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bg>
      <p:bgPr>
        <a:solidFill>
          <a:srgbClr val="E9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all" spc="6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/>
              <a:t>Body Copy Slide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2694CB-0E4C-795B-5664-9056C48464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5887" y="1539481"/>
            <a:ext cx="9420226" cy="45618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9119E7-C932-1CCC-24FC-29F9BEB1B1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E743F0B-98E9-BC4C-D1A8-F6ED56A659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9C4CDDD9-0D42-055A-849A-BBA04DAC2E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0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bg>
      <p:bgPr>
        <a:solidFill>
          <a:srgbClr val="E9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all" spc="6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 err="1"/>
              <a:t>BUllet</a:t>
            </a:r>
            <a:r>
              <a:rPr lang="en-GB" dirty="0"/>
              <a:t> Copy Slide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2694CB-0E4C-795B-5664-9056C48464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5887" y="1539481"/>
            <a:ext cx="9420226" cy="4561870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>
              <a:buClr>
                <a:schemeClr val="bg2"/>
              </a:buClr>
              <a:buFont typeface="Arial" panose="020B0604020202020204" pitchFamily="34" charset="0"/>
              <a:buChar char="•"/>
              <a:defRPr sz="1500">
                <a:solidFill>
                  <a:srgbClr val="25384A"/>
                </a:solidFill>
                <a:latin typeface="+mn-lt"/>
              </a:defRPr>
            </a:lvl1pPr>
            <a:lvl2pPr marL="504000" indent="-180000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rgbClr val="25384A"/>
                </a:solidFill>
                <a:latin typeface="+mn-lt"/>
              </a:defRPr>
            </a:lvl2pPr>
            <a:lvl3pPr marL="792000" indent="-180000">
              <a:buClr>
                <a:schemeClr val="bg2"/>
              </a:buClr>
              <a:buFont typeface="Arial" panose="020B0604020202020204" pitchFamily="34" charset="0"/>
              <a:buChar char="•"/>
              <a:defRPr sz="1200">
                <a:solidFill>
                  <a:srgbClr val="25384A"/>
                </a:solidFill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First level bullet</a:t>
            </a:r>
          </a:p>
          <a:p>
            <a:pPr lvl="1"/>
            <a:r>
              <a:rPr lang="en-GB" dirty="0"/>
              <a:t>Second level bullet</a:t>
            </a:r>
          </a:p>
          <a:p>
            <a:pPr lvl="2"/>
            <a:r>
              <a:rPr lang="en-GB" dirty="0"/>
              <a:t>Third level bullet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1DDD2-30F6-739C-E79D-957FCC3C33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D8EB8-D799-FACB-B378-14BEFEE3A5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ED0453EC-15B4-F0B9-C8F2-1D352D8A6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2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ub Title Slide">
    <p:bg>
      <p:bgPr>
        <a:solidFill>
          <a:srgbClr val="E9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642616"/>
            <a:ext cx="6096000" cy="319125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000" b="1" cap="all" spc="7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/>
              <a:t>SUB TITLE</a:t>
            </a:r>
            <a:br>
              <a:rPr lang="en-GB" dirty="0"/>
            </a:br>
            <a:r>
              <a:rPr lang="en-GB" dirty="0"/>
              <a:t>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E25ABD-50A6-E04E-0600-8597CDF894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25384A"/>
                </a:solidFill>
                <a:latin typeface="+mn-lt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DA21D-8002-4E2C-D995-9B97AE4C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300DF-91BE-05DE-11CC-BA18FFDF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B33C2C77-0EF8-D900-DE2F-45121373E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 Slide">
    <p:bg>
      <p:bgPr>
        <a:solidFill>
          <a:srgbClr val="E9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428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all" spc="6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/>
              <a:t>Content &amp; Table Slide</a:t>
            </a:r>
            <a:endParaRPr lang="en-US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C3C0078C-C869-4E28-0365-2BBF6E34D6E5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385887" y="1553869"/>
            <a:ext cx="9420225" cy="274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+mn-lt"/>
              </a:defRPr>
            </a:lvl1pPr>
          </a:lstStyle>
          <a:p>
            <a:r>
              <a:rPr lang="en-US" dirty="0"/>
              <a:t>Add table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6F08BDA-E418-2248-72A4-CD7157AA2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5887" y="4855243"/>
            <a:ext cx="9420226" cy="12461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6AFF7E4-457E-28E6-5572-B7618DF1A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5888" y="4466209"/>
            <a:ext cx="9420225" cy="3936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6AFD8-12F1-BC52-474D-FAD2316FFF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BF489-DAB1-3458-7F0C-8AC131E371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2D7D106E-20B6-59A1-2112-9CB7D7E2D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7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Slide">
    <p:bg>
      <p:bgPr>
        <a:solidFill>
          <a:srgbClr val="E9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428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all" spc="600" baseline="0">
                <a:solidFill>
                  <a:srgbClr val="25384A"/>
                </a:solidFill>
                <a:latin typeface="+mj-lt"/>
              </a:defRPr>
            </a:lvl1pPr>
          </a:lstStyle>
          <a:p>
            <a:r>
              <a:rPr lang="en-GB" dirty="0"/>
              <a:t>Content &amp; Graph Slide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A0BCA-54DE-D775-4EF7-CE252CA374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5887" y="1767062"/>
            <a:ext cx="9420226" cy="12461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D11AF-86CA-7CCA-5212-C4FCCEF1E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5888" y="1378028"/>
            <a:ext cx="9420225" cy="3936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25384A"/>
                </a:solidFill>
                <a:latin typeface="+mj-lt"/>
              </a:defRPr>
            </a:lvl1pPr>
            <a:lvl2pPr marL="457200" indent="0">
              <a:buNone/>
              <a:defRPr sz="1600" b="1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None/>
              <a:defRPr sz="1400" b="1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None/>
              <a:defRPr sz="1200" b="1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 dirty="0"/>
              <a:t>Sub headline or lead para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DEC32F78-ACB6-CA05-21BE-57DBC9D83B2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385888" y="3190875"/>
            <a:ext cx="9420225" cy="288732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25384A"/>
                </a:solidFill>
                <a:latin typeface="+mn-lt"/>
              </a:defRPr>
            </a:lvl1pPr>
          </a:lstStyle>
          <a:p>
            <a:r>
              <a:rPr lang="en-US" dirty="0"/>
              <a:t>Add chart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AB159-FB39-D2DF-F001-088B8563B29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85EDC6-F415-C847-BD17-846A22BB0BD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C9D06DFD-A6D8-8C6A-E6C0-D3C84A7280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7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7FD69FB-B0CF-6331-976B-26CA862E7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4779" y="638502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25384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6114B52-309A-9544-B1F8-789C2FCF2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26379" y="61036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25384A"/>
                </a:solidFill>
              </a:defRPr>
            </a:lvl1pPr>
          </a:lstStyle>
          <a:p>
            <a:fld id="{2128F9EF-70E5-F04A-8CB7-DB6F82CAB6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4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7" r:id="rId2"/>
    <p:sldLayoutId id="2147483694" r:id="rId3"/>
    <p:sldLayoutId id="2147483665" r:id="rId4"/>
    <p:sldLayoutId id="2147483682" r:id="rId5"/>
    <p:sldLayoutId id="2147483683" r:id="rId6"/>
    <p:sldLayoutId id="2147483662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2" r:id="rId13"/>
    <p:sldLayoutId id="2147483678" r:id="rId14"/>
    <p:sldLayoutId id="2147483679" r:id="rId15"/>
    <p:sldLayoutId id="214748369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FA6E-BCC0-7715-FFC7-5E290A8D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314" y="1591733"/>
            <a:ext cx="5783296" cy="1411112"/>
          </a:xfrm>
        </p:spPr>
        <p:txBody>
          <a:bodyPr/>
          <a:lstStyle/>
          <a:p>
            <a:r>
              <a:rPr lang="en-GB" dirty="0"/>
              <a:t>A vision for UK Nuclear physics in 2050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9419C-BD6D-1122-8FE8-DA4324D06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6314" y="3025423"/>
            <a:ext cx="5860414" cy="1140177"/>
          </a:xfrm>
        </p:spPr>
        <p:txBody>
          <a:bodyPr/>
          <a:lstStyle/>
          <a:p>
            <a:r>
              <a:rPr lang="en-GB" sz="2000" dirty="0"/>
              <a:t>Towards an exact model of the atomic nucleus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7BAFD-C491-2A8E-459D-E7273F9D5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Jack Henderson</a:t>
            </a:r>
          </a:p>
          <a:p>
            <a:r>
              <a:rPr lang="en-GB" dirty="0"/>
              <a:t>ECR forum 16/04/2026</a:t>
            </a:r>
          </a:p>
        </p:txBody>
      </p:sp>
    </p:spTree>
    <p:extLst>
      <p:ext uri="{BB962C8B-B14F-4D97-AF65-F5344CB8AC3E}">
        <p14:creationId xmlns:p14="http://schemas.microsoft.com/office/powerpoint/2010/main" val="2565519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11978-4BF3-E368-573F-A9F36AA0C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A32E6-BA41-18A6-8049-E69521FD31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FUSion</a:t>
            </a:r>
            <a:r>
              <a:rPr lang="en-US" dirty="0"/>
              <a:t>] reactors as a driver?</a:t>
            </a:r>
          </a:p>
        </p:txBody>
      </p:sp>
      <p:sp>
        <p:nvSpPr>
          <p:cNvPr id="4" name="Plus 3">
            <a:extLst>
              <a:ext uri="{FF2B5EF4-FFF2-40B4-BE49-F238E27FC236}">
                <a16:creationId xmlns:a16="http://schemas.microsoft.com/office/drawing/2014/main" id="{29A45BBF-F887-CEC5-8E5F-41934FA1983C}"/>
              </a:ext>
            </a:extLst>
          </p:cNvPr>
          <p:cNvSpPr/>
          <p:nvPr/>
        </p:nvSpPr>
        <p:spPr>
          <a:xfrm>
            <a:off x="5975808" y="2132254"/>
            <a:ext cx="540000" cy="540000"/>
          </a:xfrm>
          <a:prstGeom prst="mathPl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DF8C0F-68C5-90C0-B901-D08C55AF3482}"/>
              </a:ext>
            </a:extLst>
          </p:cNvPr>
          <p:cNvSpPr/>
          <p:nvPr/>
        </p:nvSpPr>
        <p:spPr>
          <a:xfrm>
            <a:off x="5939808" y="2096254"/>
            <a:ext cx="612000" cy="61200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95AE2-AAC8-9409-57C1-A4B082712DCE}"/>
              </a:ext>
            </a:extLst>
          </p:cNvPr>
          <p:cNvSpPr txBox="1"/>
          <p:nvPr/>
        </p:nvSpPr>
        <p:spPr>
          <a:xfrm>
            <a:off x="6842760" y="1816588"/>
            <a:ext cx="4672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Novel method for medical radioisotope production</a:t>
            </a:r>
          </a:p>
          <a:p>
            <a:endParaRPr lang="en-US" dirty="0"/>
          </a:p>
          <a:p>
            <a:r>
              <a:rPr lang="en-US" dirty="0"/>
              <a:t>Evitts </a:t>
            </a:r>
            <a:r>
              <a:rPr lang="en-US" i="1" dirty="0"/>
              <a:t>et al.</a:t>
            </a:r>
            <a:r>
              <a:rPr lang="en-US" dirty="0"/>
              <a:t> App. Rad. Iso. </a:t>
            </a:r>
            <a:r>
              <a:rPr lang="en-US" b="1" dirty="0"/>
              <a:t>226</a:t>
            </a:r>
            <a:r>
              <a:rPr lang="en-US" dirty="0"/>
              <a:t> 112163 (2025)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FEB6D-944C-0149-F6CE-7E1FCB3FC108}"/>
              </a:ext>
            </a:extLst>
          </p:cNvPr>
          <p:cNvSpPr txBox="1"/>
          <p:nvPr/>
        </p:nvSpPr>
        <p:spPr>
          <a:xfrm>
            <a:off x="6096000" y="4065475"/>
            <a:ext cx="5044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Can you put an (IG)ISOL target in a Tokomak?</a:t>
            </a:r>
          </a:p>
          <a:p>
            <a:endParaRPr lang="en-US" sz="2000" dirty="0"/>
          </a:p>
          <a:p>
            <a:r>
              <a:rPr lang="en-US" sz="2000" dirty="0"/>
              <a:t>What isotopes would it produce?</a:t>
            </a:r>
          </a:p>
          <a:p>
            <a:endParaRPr lang="en-US" sz="2000" dirty="0"/>
          </a:p>
          <a:p>
            <a:r>
              <a:rPr lang="en-US" sz="2000" dirty="0"/>
              <a:t>Can we do the (weak) r-process in the lab?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7B13F-A056-88D1-9E77-6FE0863F89E5}"/>
              </a:ext>
            </a:extLst>
          </p:cNvPr>
          <p:cNvSpPr txBox="1"/>
          <p:nvPr/>
        </p:nvSpPr>
        <p:spPr>
          <a:xfrm>
            <a:off x="7228096" y="6178882"/>
            <a:ext cx="2236510" cy="369332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Contact: JH, JB, RS</a:t>
            </a:r>
          </a:p>
        </p:txBody>
      </p:sp>
      <p:pic>
        <p:nvPicPr>
          <p:cNvPr id="13" name="Picture 1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9A30C01-CA09-E018-1A44-1034D7348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77" y="1356359"/>
            <a:ext cx="3694288" cy="5266509"/>
          </a:xfrm>
          <a:prstGeom prst="rect">
            <a:avLst/>
          </a:prstGeom>
          <a:ln w="22225"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20028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7F0F7-FE48-90E7-E8E3-5F011BA5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169D4F9-276B-5D00-CE68-07E26C639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77" y="1356359"/>
            <a:ext cx="3694288" cy="5266509"/>
          </a:xfrm>
          <a:prstGeom prst="rect">
            <a:avLst/>
          </a:prstGeom>
          <a:ln w="22225">
            <a:solidFill>
              <a:schemeClr val="tx1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B055EB-10AE-F951-956F-B06D774949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FUSion</a:t>
            </a:r>
            <a:r>
              <a:rPr lang="en-US" dirty="0"/>
              <a:t>] reactors as a driver?</a:t>
            </a:r>
          </a:p>
        </p:txBody>
      </p:sp>
      <p:sp>
        <p:nvSpPr>
          <p:cNvPr id="4" name="Plus 3">
            <a:extLst>
              <a:ext uri="{FF2B5EF4-FFF2-40B4-BE49-F238E27FC236}">
                <a16:creationId xmlns:a16="http://schemas.microsoft.com/office/drawing/2014/main" id="{0A590055-C0BF-9CAE-D202-98A135D352EE}"/>
              </a:ext>
            </a:extLst>
          </p:cNvPr>
          <p:cNvSpPr/>
          <p:nvPr/>
        </p:nvSpPr>
        <p:spPr>
          <a:xfrm>
            <a:off x="5975808" y="2132254"/>
            <a:ext cx="540000" cy="540000"/>
          </a:xfrm>
          <a:prstGeom prst="mathPl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7A61E3-7544-417E-AF74-82512874A7E0}"/>
              </a:ext>
            </a:extLst>
          </p:cNvPr>
          <p:cNvSpPr/>
          <p:nvPr/>
        </p:nvSpPr>
        <p:spPr>
          <a:xfrm>
            <a:off x="5939808" y="2096254"/>
            <a:ext cx="612000" cy="61200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0ECE2-5B97-9F23-E1F4-74AD9EBADCA4}"/>
              </a:ext>
            </a:extLst>
          </p:cNvPr>
          <p:cNvSpPr txBox="1"/>
          <p:nvPr/>
        </p:nvSpPr>
        <p:spPr>
          <a:xfrm>
            <a:off x="6842760" y="1816588"/>
            <a:ext cx="4672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Novel method for medical radioisotope production</a:t>
            </a:r>
          </a:p>
          <a:p>
            <a:endParaRPr lang="en-US" dirty="0"/>
          </a:p>
          <a:p>
            <a:r>
              <a:rPr lang="en-US" dirty="0"/>
              <a:t>Evitts </a:t>
            </a:r>
            <a:r>
              <a:rPr lang="en-US" i="1" dirty="0"/>
              <a:t>et al.</a:t>
            </a:r>
            <a:r>
              <a:rPr lang="en-US" dirty="0"/>
              <a:t> App. Rad. Iso. </a:t>
            </a:r>
            <a:r>
              <a:rPr lang="en-US" b="1" dirty="0"/>
              <a:t>226</a:t>
            </a:r>
            <a:r>
              <a:rPr lang="en-US" dirty="0"/>
              <a:t> 112163 (2025)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86DAD-4D16-5F7F-6F58-F7D90947F0B6}"/>
              </a:ext>
            </a:extLst>
          </p:cNvPr>
          <p:cNvSpPr txBox="1"/>
          <p:nvPr/>
        </p:nvSpPr>
        <p:spPr>
          <a:xfrm>
            <a:off x="6096000" y="4065475"/>
            <a:ext cx="5044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Can you put an (IG)ISOL target in a Tokomak?</a:t>
            </a:r>
          </a:p>
          <a:p>
            <a:endParaRPr lang="en-US" sz="2000" dirty="0"/>
          </a:p>
          <a:p>
            <a:r>
              <a:rPr lang="en-US" sz="2000" dirty="0"/>
              <a:t>What isotopes would it produce?</a:t>
            </a:r>
          </a:p>
          <a:p>
            <a:endParaRPr lang="en-US" sz="2000" dirty="0"/>
          </a:p>
          <a:p>
            <a:r>
              <a:rPr lang="en-US" sz="2000" dirty="0"/>
              <a:t>Can we do the (weak) r-process in the lab?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C80FC-F29E-5E09-4294-280394F38450}"/>
              </a:ext>
            </a:extLst>
          </p:cNvPr>
          <p:cNvSpPr txBox="1"/>
          <p:nvPr/>
        </p:nvSpPr>
        <p:spPr>
          <a:xfrm>
            <a:off x="7228096" y="6178882"/>
            <a:ext cx="2236510" cy="369332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Contact: JH, JB, 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096106-B61A-5571-18D9-E26422D25F15}"/>
              </a:ext>
            </a:extLst>
          </p:cNvPr>
          <p:cNvSpPr/>
          <p:nvPr/>
        </p:nvSpPr>
        <p:spPr>
          <a:xfrm>
            <a:off x="381000" y="1244117"/>
            <a:ext cx="11445240" cy="543100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E12D34-2465-2923-3674-308346102D9E}"/>
              </a:ext>
            </a:extLst>
          </p:cNvPr>
          <p:cNvSpPr txBox="1"/>
          <p:nvPr/>
        </p:nvSpPr>
        <p:spPr>
          <a:xfrm>
            <a:off x="1627557" y="2949418"/>
            <a:ext cx="9375724" cy="267765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See also: a fission driver</a:t>
            </a:r>
          </a:p>
          <a:p>
            <a:endParaRPr lang="en-US" sz="2400" dirty="0"/>
          </a:p>
          <a:p>
            <a:r>
              <a:rPr lang="en-US" sz="2400" dirty="0"/>
              <a:t>Has been considered before e.g. MAFF (Munich) and PIAFA (ILL)</a:t>
            </a:r>
          </a:p>
          <a:p>
            <a:endParaRPr lang="en-US" sz="2400" dirty="0"/>
          </a:p>
          <a:p>
            <a:r>
              <a:rPr lang="en-US" sz="2400" dirty="0"/>
              <a:t>Might also be possible? SMR/AMRs will be coming online in the coming decade – some might have quite different neutron spectra to traditional reactors</a:t>
            </a:r>
          </a:p>
        </p:txBody>
      </p:sp>
      <p:pic>
        <p:nvPicPr>
          <p:cNvPr id="9218" name="Picture 2" descr="Mark Twain - Wikipedia">
            <a:extLst>
              <a:ext uri="{FF2B5EF4-FFF2-40B4-BE49-F238E27FC236}">
                <a16:creationId xmlns:a16="http://schemas.microsoft.com/office/drawing/2014/main" id="{018071F1-B50C-F8C7-AD1C-12E831E2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51" y="693540"/>
            <a:ext cx="1929630" cy="2708253"/>
          </a:xfrm>
          <a:prstGeom prst="rect">
            <a:avLst/>
          </a:prstGeom>
          <a:noFill/>
          <a:ln w="19050"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722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DC8DF-27EE-C595-91BF-E8DCF5ECF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C7B2B-08E0-9404-96CF-9D803B8CAD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Going underground?</a:t>
            </a:r>
          </a:p>
        </p:txBody>
      </p:sp>
      <p:pic>
        <p:nvPicPr>
          <p:cNvPr id="4098" name="Picture 2" descr="History | LZ Dark Matter Experiment">
            <a:extLst>
              <a:ext uri="{FF2B5EF4-FFF2-40B4-BE49-F238E27FC236}">
                <a16:creationId xmlns:a16="http://schemas.microsoft.com/office/drawing/2014/main" id="{3A1B99AC-528F-0882-65D9-83CA5D7F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27" y="1203960"/>
            <a:ext cx="3791458" cy="5394960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A32B8F-3915-A103-5690-40C08096E06E}"/>
              </a:ext>
            </a:extLst>
          </p:cNvPr>
          <p:cNvSpPr txBox="1"/>
          <p:nvPr/>
        </p:nvSpPr>
        <p:spPr>
          <a:xfrm>
            <a:off x="5958840" y="1305341"/>
            <a:ext cx="5166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Historical discussions about low-background facility in </a:t>
            </a:r>
            <a:r>
              <a:rPr lang="en-US" dirty="0" err="1"/>
              <a:t>Boulby</a:t>
            </a:r>
            <a:r>
              <a:rPr lang="en-US" dirty="0"/>
              <a:t> for nuclear astro measurements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Probably not internationally competitive now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uses for low-backgrounds:</a:t>
            </a:r>
          </a:p>
          <a:p>
            <a:endParaRPr lang="en-US" dirty="0"/>
          </a:p>
          <a:p>
            <a:r>
              <a:rPr lang="en-US" dirty="0"/>
              <a:t>Rare-event searches (neutrino-induced events?)</a:t>
            </a:r>
          </a:p>
          <a:p>
            <a:endParaRPr lang="en-US" dirty="0"/>
          </a:p>
          <a:p>
            <a:r>
              <a:rPr lang="en-US" dirty="0"/>
              <a:t>Quantum science? Decoherence of quantum systems from cosmic radiation</a:t>
            </a:r>
          </a:p>
          <a:p>
            <a:endParaRPr lang="en-US" dirty="0"/>
          </a:p>
          <a:p>
            <a:r>
              <a:rPr lang="en-US" dirty="0"/>
              <a:t>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3CA12-0A2B-67A7-E302-4A718B33B784}"/>
              </a:ext>
            </a:extLst>
          </p:cNvPr>
          <p:cNvSpPr txBox="1"/>
          <p:nvPr/>
        </p:nvSpPr>
        <p:spPr>
          <a:xfrm>
            <a:off x="5958840" y="6035040"/>
            <a:ext cx="2582758" cy="369332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Contacts: RSS, CB, PP</a:t>
            </a:r>
          </a:p>
        </p:txBody>
      </p:sp>
      <p:pic>
        <p:nvPicPr>
          <p:cNvPr id="4100" name="Picture 4" descr="The Jam, Target - Supersize Badge">
            <a:extLst>
              <a:ext uri="{FF2B5EF4-FFF2-40B4-BE49-F238E27FC236}">
                <a16:creationId xmlns:a16="http://schemas.microsoft.com/office/drawing/2014/main" id="{8EF31A27-5A8F-7696-586D-DFFF236CB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253" y="4998720"/>
            <a:ext cx="1691640" cy="169164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04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CA38-2F5B-E5A5-AEA2-8F26B8AA72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4" name="Picture 3" descr="A starry sky with white text&#10;&#10;AI-generated content may be incorrect.">
            <a:extLst>
              <a:ext uri="{FF2B5EF4-FFF2-40B4-BE49-F238E27FC236}">
                <a16:creationId xmlns:a16="http://schemas.microsoft.com/office/drawing/2014/main" id="{36F3D3CA-6401-5A0A-EC01-2994235CD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88" y="1403933"/>
            <a:ext cx="10334824" cy="40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16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814B20-E206-73BC-0138-A30BA7AEE5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4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C8D4DD9-4131-2759-6346-8AAA6FC1C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44" y="602534"/>
            <a:ext cx="4380120" cy="2437632"/>
          </a:xfrm>
          <a:prstGeom prst="rect">
            <a:avLst/>
          </a:prstGeom>
          <a:ln w="38100">
            <a:solidFill>
              <a:schemeClr val="tx1">
                <a:lumMod val="50000"/>
              </a:schemeClr>
            </a:solidFill>
          </a:ln>
        </p:spPr>
      </p:pic>
      <p:pic>
        <p:nvPicPr>
          <p:cNvPr id="4" name="Picture 3" descr="A close-up of a person&#10;&#10;AI-generated content may be incorrect.">
            <a:extLst>
              <a:ext uri="{FF2B5EF4-FFF2-40B4-BE49-F238E27FC236}">
                <a16:creationId xmlns:a16="http://schemas.microsoft.com/office/drawing/2014/main" id="{AE6CDE49-1A16-3B39-F4C0-B3DB5F72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169" y="1190385"/>
            <a:ext cx="6055833" cy="1849781"/>
          </a:xfrm>
          <a:prstGeom prst="rect">
            <a:avLst/>
          </a:prstGeom>
          <a:ln w="38100">
            <a:solidFill>
              <a:schemeClr val="tx1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59E1EF-95CE-AD7D-3974-95681711059B}"/>
              </a:ext>
            </a:extLst>
          </p:cNvPr>
          <p:cNvSpPr txBox="1"/>
          <p:nvPr/>
        </p:nvSpPr>
        <p:spPr>
          <a:xfrm>
            <a:off x="875144" y="3562795"/>
            <a:ext cx="5486172" cy="25545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National investment in quantum computing, AI/ML, fusion, …</a:t>
            </a:r>
          </a:p>
          <a:p>
            <a:endParaRPr lang="en-US" sz="2000" dirty="0"/>
          </a:p>
          <a:p>
            <a:r>
              <a:rPr lang="en-US" sz="2000" dirty="0"/>
              <a:t>How do we </a:t>
            </a:r>
            <a:r>
              <a:rPr lang="en-US" sz="2000" dirty="0" err="1"/>
              <a:t>maximise</a:t>
            </a:r>
            <a:r>
              <a:rPr lang="en-US" sz="2000" dirty="0"/>
              <a:t> the impacts of these investments on nuclear physics</a:t>
            </a:r>
          </a:p>
          <a:p>
            <a:endParaRPr lang="en-US" sz="2000" dirty="0"/>
          </a:p>
          <a:p>
            <a:r>
              <a:rPr lang="en-US" sz="2000" dirty="0"/>
              <a:t>How do we </a:t>
            </a:r>
            <a:r>
              <a:rPr lang="en-US" sz="2000" dirty="0" err="1"/>
              <a:t>maximise</a:t>
            </a:r>
            <a:r>
              <a:rPr lang="en-US" sz="2000" dirty="0"/>
              <a:t> the impact of nuclear physics on these investments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62E754-3A58-5620-A69E-50A9E9324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556" y="3423086"/>
            <a:ext cx="4955540" cy="2095950"/>
          </a:xfrm>
          <a:prstGeom prst="rect">
            <a:avLst/>
          </a:prstGeom>
          <a:ln w="38100"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791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B6CD-25B5-3607-7D89-DB0ABC3ACD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 &amp; 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D4CD7-B237-890E-79CE-87DE8BDB82F4}"/>
              </a:ext>
            </a:extLst>
          </p:cNvPr>
          <p:cNvSpPr txBox="1"/>
          <p:nvPr/>
        </p:nvSpPr>
        <p:spPr>
          <a:xfrm>
            <a:off x="676655" y="2398098"/>
            <a:ext cx="104851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Involved in initial discussions:</a:t>
            </a:r>
          </a:p>
          <a:p>
            <a:r>
              <a:rPr lang="en-US" dirty="0"/>
              <a:t>Jack Henderson (JH), Kara Lynch (KL), Tom Day-Goodacre (TDG), Jack Bishop (JB), Matthew Williams (MW), </a:t>
            </a:r>
            <a:r>
              <a:rPr lang="en-US" b="1" dirty="0"/>
              <a:t>Philippos Papadakis (PP), </a:t>
            </a:r>
            <a:r>
              <a:rPr lang="en-US" dirty="0"/>
              <a:t>Ragan Singh-Sidhu (RSS), Carlo Bruno (CB), James Gerald </a:t>
            </a:r>
            <a:r>
              <a:rPr lang="en-US" dirty="0" err="1"/>
              <a:t>Cubiss</a:t>
            </a:r>
            <a:r>
              <a:rPr lang="en-US" dirty="0"/>
              <a:t> (JC), Matteo </a:t>
            </a:r>
            <a:r>
              <a:rPr lang="en-US" dirty="0" err="1"/>
              <a:t>Vorabbi</a:t>
            </a:r>
            <a:r>
              <a:rPr lang="en-US" dirty="0"/>
              <a:t> (MV), Robin Smith (RS), Rachel Montgomery (RM), Pascal Reiter (MPR), Liam Gaffney (LPG), Toby Wright (TW), Esra Yuksel (EY)</a:t>
            </a:r>
          </a:p>
          <a:p>
            <a:endParaRPr lang="en-US" dirty="0"/>
          </a:p>
          <a:p>
            <a:r>
              <a:rPr lang="en-US" dirty="0"/>
              <a:t>At the meeting at the </a:t>
            </a:r>
            <a:r>
              <a:rPr lang="en-US" dirty="0" err="1"/>
              <a:t>IoP</a:t>
            </a:r>
            <a:r>
              <a:rPr lang="en-US" dirty="0"/>
              <a:t>:</a:t>
            </a:r>
          </a:p>
          <a:p>
            <a:r>
              <a:rPr lang="en-US" dirty="0"/>
              <a:t>Andy Briscoe, Frank Browne, Chris Cousins, Siddharth Doshi, Jacob Heery, Calum Jones, Joseph O'Neill, Connor O'Shea, Jagjit Singh</a:t>
            </a:r>
          </a:p>
        </p:txBody>
      </p:sp>
    </p:spTree>
    <p:extLst>
      <p:ext uri="{BB962C8B-B14F-4D97-AF65-F5344CB8AC3E}">
        <p14:creationId xmlns:p14="http://schemas.microsoft.com/office/powerpoint/2010/main" val="25359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E510B-32B0-EE5E-D2ED-74F385313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46C66-D004-599F-B01D-55AD399221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Quantum computing</a:t>
            </a:r>
          </a:p>
        </p:txBody>
      </p:sp>
      <p:pic>
        <p:nvPicPr>
          <p:cNvPr id="4" name="Picture 3" descr="A close-up of a blue background&#10;&#10;AI-generated content may be incorrect.">
            <a:extLst>
              <a:ext uri="{FF2B5EF4-FFF2-40B4-BE49-F238E27FC236}">
                <a16:creationId xmlns:a16="http://schemas.microsoft.com/office/drawing/2014/main" id="{8023D5B2-4473-8190-036B-7FA2FF0EF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5" y="2029460"/>
            <a:ext cx="7772400" cy="3135894"/>
          </a:xfrm>
          <a:prstGeom prst="rect">
            <a:avLst/>
          </a:prstGeom>
        </p:spPr>
      </p:pic>
      <p:pic>
        <p:nvPicPr>
          <p:cNvPr id="3074" name="Picture 2" descr="Photo of Paul Stevenson from 2025">
            <a:extLst>
              <a:ext uri="{FF2B5EF4-FFF2-40B4-BE49-F238E27FC236}">
                <a16:creationId xmlns:a16="http://schemas.microsoft.com/office/drawing/2014/main" id="{634F9F7D-8898-2E9C-1897-EC49CFD78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265" y="1855973"/>
            <a:ext cx="1984507" cy="1984507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4BF209-667A-A981-438F-9F002C118104}"/>
              </a:ext>
            </a:extLst>
          </p:cNvPr>
          <p:cNvSpPr txBox="1"/>
          <p:nvPr/>
        </p:nvSpPr>
        <p:spPr>
          <a:xfrm>
            <a:off x="8753050" y="3988806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 Stevenson (Surrey)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569BDC-50B5-8E31-31C3-C9ADBBF6BEE6}"/>
              </a:ext>
            </a:extLst>
          </p:cNvPr>
          <p:cNvSpPr txBox="1"/>
          <p:nvPr/>
        </p:nvSpPr>
        <p:spPr>
          <a:xfrm>
            <a:off x="5958840" y="6035040"/>
            <a:ext cx="1980029" cy="369332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Contacts: JH, MV</a:t>
            </a:r>
          </a:p>
        </p:txBody>
      </p:sp>
    </p:spTree>
    <p:extLst>
      <p:ext uri="{BB962C8B-B14F-4D97-AF65-F5344CB8AC3E}">
        <p14:creationId xmlns:p14="http://schemas.microsoft.com/office/powerpoint/2010/main" val="530483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5C213-5D18-434F-E169-7FE0D8D70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29AB-3B52-28C9-8F92-D8CC3B4438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/>
              <a:t>MEthods</a:t>
            </a:r>
            <a:endParaRPr lang="en-US" dirty="0"/>
          </a:p>
        </p:txBody>
      </p:sp>
      <p:pic>
        <p:nvPicPr>
          <p:cNvPr id="4" name="Picture 3" descr="A blue and pink circle with white text&#10;&#10;AI-generated content may be incorrect.">
            <a:extLst>
              <a:ext uri="{FF2B5EF4-FFF2-40B4-BE49-F238E27FC236}">
                <a16:creationId xmlns:a16="http://schemas.microsoft.com/office/drawing/2014/main" id="{D7676DF0-DB5A-3CCB-3D3B-D1BCF8F4C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3269232"/>
            <a:ext cx="10393680" cy="3182633"/>
          </a:xfrm>
          <a:prstGeom prst="rect">
            <a:avLst/>
          </a:prstGeom>
        </p:spPr>
      </p:pic>
      <p:pic>
        <p:nvPicPr>
          <p:cNvPr id="6" name="Picture 5" descr="A logo for a science technology facility&#10;&#10;AI-generated content may be incorrect.">
            <a:extLst>
              <a:ext uri="{FF2B5EF4-FFF2-40B4-BE49-F238E27FC236}">
                <a16:creationId xmlns:a16="http://schemas.microsoft.com/office/drawing/2014/main" id="{DF3C72AC-FA1D-8824-F4C8-83C5ACE99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40" y="3322824"/>
            <a:ext cx="2997200" cy="116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6B818F-1043-0307-8EB9-57AE06DCCF9A}"/>
              </a:ext>
            </a:extLst>
          </p:cNvPr>
          <p:cNvSpPr txBox="1"/>
          <p:nvPr/>
        </p:nvSpPr>
        <p:spPr>
          <a:xfrm>
            <a:off x="868680" y="1463040"/>
            <a:ext cx="986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can we use modern methods in data science to improve nuclear science? For example: can we use ML to develop first-principles nuclear Hamiltonians?</a:t>
            </a:r>
          </a:p>
          <a:p>
            <a:endParaRPr lang="en-US" dirty="0"/>
          </a:p>
          <a:p>
            <a:pPr lvl="3"/>
            <a:r>
              <a:rPr lang="en-US" dirty="0"/>
              <a:t>How can we improve nuclear data for applications by coupling cutting-edge nuclear physics and data science</a:t>
            </a: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D2FB2D4B-FB66-4805-4088-D20631651340}"/>
              </a:ext>
            </a:extLst>
          </p:cNvPr>
          <p:cNvSpPr/>
          <p:nvPr/>
        </p:nvSpPr>
        <p:spPr>
          <a:xfrm>
            <a:off x="1310640" y="2407920"/>
            <a:ext cx="518160" cy="53244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E6CC4E-A6B7-0D60-8692-D47383AFE51D}"/>
              </a:ext>
            </a:extLst>
          </p:cNvPr>
          <p:cNvSpPr/>
          <p:nvPr/>
        </p:nvSpPr>
        <p:spPr>
          <a:xfrm>
            <a:off x="1263720" y="2368144"/>
            <a:ext cx="612000" cy="61200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factory&#10;&#10;AI-generated content may be incorrect.">
            <a:extLst>
              <a:ext uri="{FF2B5EF4-FFF2-40B4-BE49-F238E27FC236}">
                <a16:creationId xmlns:a16="http://schemas.microsoft.com/office/drawing/2014/main" id="{43F4317F-4362-93DE-A3A7-AF9B2526A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842" y="2688012"/>
            <a:ext cx="4606515" cy="324923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19C10-3F90-2B6F-35C0-5AECE09ACBDF}"/>
              </a:ext>
            </a:extLst>
          </p:cNvPr>
          <p:cNvSpPr txBox="1"/>
          <p:nvPr/>
        </p:nvSpPr>
        <p:spPr>
          <a:xfrm>
            <a:off x="6190253" y="3101009"/>
            <a:ext cx="5180112" cy="22467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ISIS-II upgrade:</a:t>
            </a:r>
          </a:p>
          <a:p>
            <a:endParaRPr lang="en-US" sz="2000" dirty="0"/>
          </a:p>
          <a:p>
            <a:r>
              <a:rPr lang="en-US" sz="2000" dirty="0"/>
              <a:t>Is there a route for an ISOL-like (IGISOL?) facility? Neutron-induced spallation?</a:t>
            </a:r>
          </a:p>
          <a:p>
            <a:endParaRPr lang="en-US" sz="2000" dirty="0"/>
          </a:p>
          <a:p>
            <a:r>
              <a:rPr lang="en-US" sz="2000" dirty="0"/>
              <a:t>Would also provide access to studies of </a:t>
            </a:r>
            <a:r>
              <a:rPr lang="en-US" sz="2000" i="1" dirty="0"/>
              <a:t>novel radioisotopes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213B4-4A7A-51A5-9CE9-3FE1A965E520}"/>
              </a:ext>
            </a:extLst>
          </p:cNvPr>
          <p:cNvSpPr txBox="1"/>
          <p:nvPr/>
        </p:nvSpPr>
        <p:spPr>
          <a:xfrm>
            <a:off x="875144" y="1565692"/>
            <a:ext cx="10630218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Conventional fragmentation/ISOL likely reaching the limits of their reach – novel approaches are required (discovery </a:t>
            </a:r>
            <a:r>
              <a:rPr lang="en-US" b="1" dirty="0"/>
              <a:t>or</a:t>
            </a:r>
            <a:r>
              <a:rPr lang="en-US" dirty="0"/>
              <a:t> precision): </a:t>
            </a:r>
            <a:r>
              <a:rPr lang="en-US" b="1" dirty="0"/>
              <a:t>Now</a:t>
            </a:r>
            <a:r>
              <a:rPr lang="en-US" dirty="0"/>
              <a:t> is the time to think about next-generation technologies.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75C936-9A59-9BE1-66F1-1079D769B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US" dirty="0"/>
              <a:t>ISOL @ RAL?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4C324-B3AA-D518-FC58-5BAE464E5CAE}"/>
              </a:ext>
            </a:extLst>
          </p:cNvPr>
          <p:cNvSpPr txBox="1"/>
          <p:nvPr/>
        </p:nvSpPr>
        <p:spPr>
          <a:xfrm>
            <a:off x="6461760" y="5937250"/>
            <a:ext cx="2531462" cy="369332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Contacts: </a:t>
            </a:r>
            <a:r>
              <a:rPr lang="en-US" b="1" dirty="0"/>
              <a:t>TDG</a:t>
            </a:r>
            <a:r>
              <a:rPr lang="en-US" dirty="0"/>
              <a:t>, JC, JH</a:t>
            </a:r>
          </a:p>
        </p:txBody>
      </p:sp>
    </p:spTree>
    <p:extLst>
      <p:ext uri="{BB962C8B-B14F-4D97-AF65-F5344CB8AC3E}">
        <p14:creationId xmlns:p14="http://schemas.microsoft.com/office/powerpoint/2010/main" val="3273383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EC295-0173-D46E-8ACB-23690577D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F3273122-7330-16B6-2D45-D85E981C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2" y="2690784"/>
            <a:ext cx="5080972" cy="8380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 descr="A close up of a text&#10;&#10;AI-generated content may be incorrect.">
            <a:extLst>
              <a:ext uri="{FF2B5EF4-FFF2-40B4-BE49-F238E27FC236}">
                <a16:creationId xmlns:a16="http://schemas.microsoft.com/office/drawing/2014/main" id="{78470866-8752-B638-7B3D-4B12670C3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86" y="3849628"/>
            <a:ext cx="5557958" cy="7890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622F54AE-05D0-C4A7-1A5B-E29A126A9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253" y="2633093"/>
            <a:ext cx="5463705" cy="27652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A close up of a calendar&#10;&#10;AI-generated content may be incorrect.">
            <a:extLst>
              <a:ext uri="{FF2B5EF4-FFF2-40B4-BE49-F238E27FC236}">
                <a16:creationId xmlns:a16="http://schemas.microsoft.com/office/drawing/2014/main" id="{9EA4FE3A-E64E-68CE-F43E-7127636EB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42" y="4736433"/>
            <a:ext cx="5239906" cy="7588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 descr="A close up of a logo&#10;&#10;AI-generated content may be incorrect.">
            <a:extLst>
              <a:ext uri="{FF2B5EF4-FFF2-40B4-BE49-F238E27FC236}">
                <a16:creationId xmlns:a16="http://schemas.microsoft.com/office/drawing/2014/main" id="{436075F3-1A39-BDC2-9536-945FBAC17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86" y="5593114"/>
            <a:ext cx="5597714" cy="7903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9F5B00-BA28-FD9B-E31A-66FA00F5D32B}"/>
              </a:ext>
            </a:extLst>
          </p:cNvPr>
          <p:cNvSpPr txBox="1"/>
          <p:nvPr/>
        </p:nvSpPr>
        <p:spPr>
          <a:xfrm>
            <a:off x="6887689" y="5593114"/>
            <a:ext cx="4823496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Area of UK leadership – laser accelerated ion/electron[photon] beams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F9DC88-05FF-2758-9373-56C53DFCAFF4}"/>
              </a:ext>
            </a:extLst>
          </p:cNvPr>
          <p:cNvSpPr txBox="1"/>
          <p:nvPr/>
        </p:nvSpPr>
        <p:spPr>
          <a:xfrm>
            <a:off x="875144" y="1565692"/>
            <a:ext cx="10630218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Conventional fragmentation/ISOL likely reaching the limits of their reach – novel approaches are required (discovery </a:t>
            </a:r>
            <a:r>
              <a:rPr lang="en-US" b="1" dirty="0"/>
              <a:t>or</a:t>
            </a:r>
            <a:r>
              <a:rPr lang="en-US" dirty="0"/>
              <a:t> precision): </a:t>
            </a:r>
            <a:r>
              <a:rPr lang="en-US" b="1" dirty="0"/>
              <a:t>Now</a:t>
            </a:r>
            <a:r>
              <a:rPr lang="en-US" dirty="0"/>
              <a:t> is the time to think about next-generation technologies.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D4D09D-9520-4508-1468-1B6C5215C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US" dirty="0"/>
              <a:t>Laser driven beams?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502F8-AE27-3AA7-2414-0CDF336925A8}"/>
              </a:ext>
            </a:extLst>
          </p:cNvPr>
          <p:cNvSpPr txBox="1"/>
          <p:nvPr/>
        </p:nvSpPr>
        <p:spPr>
          <a:xfrm>
            <a:off x="6995160" y="1045029"/>
            <a:ext cx="2454518" cy="369332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Contacts: JC, JH, MW</a:t>
            </a:r>
          </a:p>
        </p:txBody>
      </p:sp>
    </p:spTree>
    <p:extLst>
      <p:ext uri="{BB962C8B-B14F-4D97-AF65-F5344CB8AC3E}">
        <p14:creationId xmlns:p14="http://schemas.microsoft.com/office/powerpoint/2010/main" val="36222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FBECF-C827-C329-76D0-7B6175F2B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3817899-8E5C-BB65-5B99-428E314D6E8A}"/>
              </a:ext>
            </a:extLst>
          </p:cNvPr>
          <p:cNvSpPr/>
          <p:nvPr/>
        </p:nvSpPr>
        <p:spPr>
          <a:xfrm>
            <a:off x="5022574" y="4021224"/>
            <a:ext cx="6361043" cy="270016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E0F2A-F40E-B32E-BC31-5542E7AB83F1}"/>
              </a:ext>
            </a:extLst>
          </p:cNvPr>
          <p:cNvSpPr txBox="1"/>
          <p:nvPr/>
        </p:nvSpPr>
        <p:spPr>
          <a:xfrm>
            <a:off x="875144" y="1565692"/>
            <a:ext cx="10630218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Conventional fragmentation/ISOL likely reaching the limits of their reach – novel approaches are required (discovery </a:t>
            </a:r>
            <a:r>
              <a:rPr lang="en-US" b="1" dirty="0"/>
              <a:t>or</a:t>
            </a:r>
            <a:r>
              <a:rPr lang="en-US" dirty="0"/>
              <a:t> precision): </a:t>
            </a:r>
            <a:r>
              <a:rPr lang="en-US" b="1" dirty="0"/>
              <a:t>Now</a:t>
            </a:r>
            <a:r>
              <a:rPr lang="en-US" dirty="0"/>
              <a:t> is the time to think about next-generation technologies.</a:t>
            </a:r>
          </a:p>
        </p:txBody>
      </p:sp>
      <p:pic>
        <p:nvPicPr>
          <p:cNvPr id="2" name="Picture 1" descr="A graph of a graph showing a red line&#10;&#10;AI-generated content may be incorrect.">
            <a:extLst>
              <a:ext uri="{FF2B5EF4-FFF2-40B4-BE49-F238E27FC236}">
                <a16:creationId xmlns:a16="http://schemas.microsoft.com/office/drawing/2014/main" id="{59AAB216-8695-5CCE-43FC-3BD3BB99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25" y="4037408"/>
            <a:ext cx="6126173" cy="2197616"/>
          </a:xfrm>
          <a:prstGeom prst="rect">
            <a:avLst/>
          </a:prstGeom>
          <a:ln w="19050">
            <a:noFill/>
          </a:ln>
        </p:spPr>
      </p:pic>
      <p:pic>
        <p:nvPicPr>
          <p:cNvPr id="6" name="Picture 5" descr="A graph of a graph of energy&#10;&#10;AI-generated content may be incorrect.">
            <a:extLst>
              <a:ext uri="{FF2B5EF4-FFF2-40B4-BE49-F238E27FC236}">
                <a16:creationId xmlns:a16="http://schemas.microsoft.com/office/drawing/2014/main" id="{E6CC648D-EE08-24E5-3E7E-35D2C2D37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60" y="2503009"/>
            <a:ext cx="3484810" cy="36791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B6A1D0-FEC4-BA32-B6C8-8B9FBB088655}"/>
              </a:ext>
            </a:extLst>
          </p:cNvPr>
          <p:cNvSpPr txBox="1"/>
          <p:nvPr/>
        </p:nvSpPr>
        <p:spPr>
          <a:xfrm>
            <a:off x="5146225" y="2503009"/>
            <a:ext cx="6126173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Quantum sensors (STJs &amp; MMCs) provide exceptional resolution and sensitivity.</a:t>
            </a:r>
          </a:p>
          <a:p>
            <a:endParaRPr lang="en-US" sz="2000" dirty="0"/>
          </a:p>
          <a:p>
            <a:r>
              <a:rPr lang="en-US" sz="2000" dirty="0"/>
              <a:t>At present: </a:t>
            </a:r>
            <a:r>
              <a:rPr lang="en-US" sz="2000" b="1" dirty="0"/>
              <a:t>very </a:t>
            </a:r>
            <a:r>
              <a:rPr lang="en-US" sz="2000" dirty="0"/>
              <a:t>limited UK capacity (NPL).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CB356-FC9A-FCC1-D268-02F8E8C8B1B9}"/>
              </a:ext>
            </a:extLst>
          </p:cNvPr>
          <p:cNvSpPr txBox="1"/>
          <p:nvPr/>
        </p:nvSpPr>
        <p:spPr>
          <a:xfrm>
            <a:off x="6019801" y="6115879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72814-381F-2089-FB64-9C39CDC0C30C}"/>
              </a:ext>
            </a:extLst>
          </p:cNvPr>
          <p:cNvSpPr txBox="1"/>
          <p:nvPr/>
        </p:nvSpPr>
        <p:spPr>
          <a:xfrm>
            <a:off x="6957813" y="6137208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9E48B2-1FF1-1243-3B02-34DDBFEEB7EB}"/>
              </a:ext>
            </a:extLst>
          </p:cNvPr>
          <p:cNvSpPr txBox="1"/>
          <p:nvPr/>
        </p:nvSpPr>
        <p:spPr>
          <a:xfrm>
            <a:off x="7954478" y="613234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E18CF9-B5F2-BA71-B111-38B399E8FF96}"/>
              </a:ext>
            </a:extLst>
          </p:cNvPr>
          <p:cNvSpPr txBox="1"/>
          <p:nvPr/>
        </p:nvSpPr>
        <p:spPr>
          <a:xfrm>
            <a:off x="8933365" y="613583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98B51-E1ED-F8D2-5ABE-412C13EEA39D}"/>
              </a:ext>
            </a:extLst>
          </p:cNvPr>
          <p:cNvSpPr txBox="1"/>
          <p:nvPr/>
        </p:nvSpPr>
        <p:spPr>
          <a:xfrm>
            <a:off x="9899000" y="6137208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66BD99-1A44-931E-2B62-9BB69B0E80AC}"/>
              </a:ext>
            </a:extLst>
          </p:cNvPr>
          <p:cNvSpPr txBox="1"/>
          <p:nvPr/>
        </p:nvSpPr>
        <p:spPr>
          <a:xfrm>
            <a:off x="7624283" y="6413616"/>
            <a:ext cx="1101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Energy (keV)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C41CF9-8CE8-C2E4-C8DB-467F0AD958EC}"/>
              </a:ext>
            </a:extLst>
          </p:cNvPr>
          <p:cNvSpPr txBox="1"/>
          <p:nvPr/>
        </p:nvSpPr>
        <p:spPr>
          <a:xfrm>
            <a:off x="2799855" y="6440120"/>
            <a:ext cx="410882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Friedrich LLNL-CONF-819945 (2021)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4ECAF0-DD03-23FB-67CC-B14A40C58404}"/>
              </a:ext>
            </a:extLst>
          </p:cNvPr>
          <p:cNvSpPr txBox="1"/>
          <p:nvPr/>
        </p:nvSpPr>
        <p:spPr>
          <a:xfrm>
            <a:off x="51592" y="2324540"/>
            <a:ext cx="364163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Friedrich PRL </a:t>
            </a:r>
            <a:r>
              <a:rPr lang="en-US" b="1" dirty="0"/>
              <a:t>126 </a:t>
            </a:r>
            <a:r>
              <a:rPr lang="en-US" dirty="0"/>
              <a:t>021803 (2021)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6499862-F4F1-9B71-641F-1D8B419F1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US" dirty="0"/>
              <a:t>Quantum sensors?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492907-4B8A-C144-7D65-F7DC9F7EE7B5}"/>
              </a:ext>
            </a:extLst>
          </p:cNvPr>
          <p:cNvSpPr txBox="1"/>
          <p:nvPr/>
        </p:nvSpPr>
        <p:spPr>
          <a:xfrm>
            <a:off x="6387209" y="914400"/>
            <a:ext cx="1390124" cy="369332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Contact: JH</a:t>
            </a:r>
          </a:p>
        </p:txBody>
      </p:sp>
    </p:spTree>
    <p:extLst>
      <p:ext uri="{BB962C8B-B14F-4D97-AF65-F5344CB8AC3E}">
        <p14:creationId xmlns:p14="http://schemas.microsoft.com/office/powerpoint/2010/main" val="2964731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28A4D-F7F7-3FF9-D35D-36504FAA37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FUSion</a:t>
            </a:r>
            <a:r>
              <a:rPr lang="en-US" dirty="0"/>
              <a:t>] reactors as a driver?</a:t>
            </a:r>
          </a:p>
        </p:txBody>
      </p:sp>
      <p:pic>
        <p:nvPicPr>
          <p:cNvPr id="1026" name="Picture 2" descr="UK leads way in fusion energy plant design as snapshot of STEP development  released | New Civil Engineer">
            <a:extLst>
              <a:ext uri="{FF2B5EF4-FFF2-40B4-BE49-F238E27FC236}">
                <a16:creationId xmlns:a16="http://schemas.microsoft.com/office/drawing/2014/main" id="{0AB36ABB-E028-E8AC-C693-AB68D1966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" y="1706880"/>
            <a:ext cx="4215385" cy="281025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47F941-5A1B-3583-0160-EF6327503325}"/>
              </a:ext>
            </a:extLst>
          </p:cNvPr>
          <p:cNvSpPr txBox="1"/>
          <p:nvPr/>
        </p:nvSpPr>
        <p:spPr>
          <a:xfrm>
            <a:off x="676655" y="4983480"/>
            <a:ext cx="4733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14 MeV neutrons from a fusion reactor: </a:t>
            </a:r>
          </a:p>
          <a:p>
            <a:r>
              <a:rPr lang="en-US" sz="2000" dirty="0"/>
              <a:t>10</a:t>
            </a:r>
            <a:r>
              <a:rPr lang="en-US" sz="2000" baseline="30000" dirty="0"/>
              <a:t>18</a:t>
            </a:r>
            <a:r>
              <a:rPr lang="en-US" sz="2000" dirty="0"/>
              <a:t> / cm</a:t>
            </a:r>
            <a:r>
              <a:rPr lang="en-US" sz="2000" baseline="30000" dirty="0"/>
              <a:t>2</a:t>
            </a:r>
            <a:r>
              <a:rPr lang="en-US" sz="2000" dirty="0"/>
              <a:t> / s</a:t>
            </a:r>
          </a:p>
          <a:p>
            <a:endParaRPr lang="en-US" sz="2000" dirty="0"/>
          </a:p>
          <a:p>
            <a:r>
              <a:rPr lang="en-US" sz="2000" dirty="0"/>
              <a:t>At the blanket (energy generation point)</a:t>
            </a:r>
          </a:p>
        </p:txBody>
      </p:sp>
      <p:sp>
        <p:nvSpPr>
          <p:cNvPr id="4" name="Plus 3">
            <a:extLst>
              <a:ext uri="{FF2B5EF4-FFF2-40B4-BE49-F238E27FC236}">
                <a16:creationId xmlns:a16="http://schemas.microsoft.com/office/drawing/2014/main" id="{9E63DCA9-C2AD-ADCE-C034-6F63E2F1C718}"/>
              </a:ext>
            </a:extLst>
          </p:cNvPr>
          <p:cNvSpPr/>
          <p:nvPr/>
        </p:nvSpPr>
        <p:spPr>
          <a:xfrm>
            <a:off x="5975808" y="2132254"/>
            <a:ext cx="540000" cy="540000"/>
          </a:xfrm>
          <a:prstGeom prst="mathPlu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81AB36-7CC9-0D94-FF08-CAD87746EF03}"/>
              </a:ext>
            </a:extLst>
          </p:cNvPr>
          <p:cNvSpPr/>
          <p:nvPr/>
        </p:nvSpPr>
        <p:spPr>
          <a:xfrm>
            <a:off x="5939808" y="2096254"/>
            <a:ext cx="612000" cy="61200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CE452-7894-FBFE-D74A-DD9B30E99507}"/>
              </a:ext>
            </a:extLst>
          </p:cNvPr>
          <p:cNvSpPr txBox="1"/>
          <p:nvPr/>
        </p:nvSpPr>
        <p:spPr>
          <a:xfrm>
            <a:off x="6842760" y="1816588"/>
            <a:ext cx="4672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Novel method for medical radioisotope production</a:t>
            </a:r>
          </a:p>
          <a:p>
            <a:endParaRPr lang="en-US" dirty="0"/>
          </a:p>
          <a:p>
            <a:r>
              <a:rPr lang="en-US" dirty="0"/>
              <a:t>Evitts </a:t>
            </a:r>
            <a:r>
              <a:rPr lang="en-US" i="1" dirty="0"/>
              <a:t>et al.</a:t>
            </a:r>
            <a:r>
              <a:rPr lang="en-US" dirty="0"/>
              <a:t> App. Rad. Iso. </a:t>
            </a:r>
            <a:r>
              <a:rPr lang="en-US" b="1" dirty="0"/>
              <a:t>226</a:t>
            </a:r>
            <a:r>
              <a:rPr lang="en-US" dirty="0"/>
              <a:t> 112163 (2025)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BD91F1-3A0B-DE33-A6B5-C1F2EF688BEC}"/>
              </a:ext>
            </a:extLst>
          </p:cNvPr>
          <p:cNvSpPr txBox="1"/>
          <p:nvPr/>
        </p:nvSpPr>
        <p:spPr>
          <a:xfrm>
            <a:off x="6096000" y="4065475"/>
            <a:ext cx="5044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Can you put an (IG)ISOL target in a Tokomak?</a:t>
            </a:r>
          </a:p>
          <a:p>
            <a:endParaRPr lang="en-US" sz="2000" dirty="0"/>
          </a:p>
          <a:p>
            <a:r>
              <a:rPr lang="en-US" sz="2000" dirty="0"/>
              <a:t>What isotopes would it produce?</a:t>
            </a:r>
          </a:p>
          <a:p>
            <a:endParaRPr lang="en-US" sz="2000" dirty="0"/>
          </a:p>
          <a:p>
            <a:r>
              <a:rPr lang="en-US" sz="2000" dirty="0"/>
              <a:t>Can we do the (weak) r-process in the lab?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C68B1-69E1-5DB2-50EB-2F9D27875185}"/>
              </a:ext>
            </a:extLst>
          </p:cNvPr>
          <p:cNvSpPr txBox="1"/>
          <p:nvPr/>
        </p:nvSpPr>
        <p:spPr>
          <a:xfrm>
            <a:off x="7228096" y="6178882"/>
            <a:ext cx="2236510" cy="369332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Contact: JH, JB, RS</a:t>
            </a:r>
          </a:p>
        </p:txBody>
      </p:sp>
    </p:spTree>
    <p:extLst>
      <p:ext uri="{BB962C8B-B14F-4D97-AF65-F5344CB8AC3E}">
        <p14:creationId xmlns:p14="http://schemas.microsoft.com/office/powerpoint/2010/main" val="2572468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y of Surrey">
      <a:dk1>
        <a:srgbClr val="243849"/>
      </a:dk1>
      <a:lt1>
        <a:srgbClr val="FEFFFE"/>
      </a:lt1>
      <a:dk2>
        <a:srgbClr val="253749"/>
      </a:dk2>
      <a:lt2>
        <a:srgbClr val="F1B43D"/>
      </a:lt2>
      <a:accent1>
        <a:srgbClr val="90199D"/>
      </a:accent1>
      <a:accent2>
        <a:srgbClr val="00A4B1"/>
      </a:accent2>
      <a:accent3>
        <a:srgbClr val="3559C3"/>
      </a:accent3>
      <a:accent4>
        <a:srgbClr val="349352"/>
      </a:accent4>
      <a:accent5>
        <a:srgbClr val="EF6180"/>
      </a:accent5>
      <a:accent6>
        <a:srgbClr val="CB323F"/>
      </a:accent6>
      <a:hlink>
        <a:srgbClr val="D47903"/>
      </a:hlink>
      <a:folHlink>
        <a:srgbClr val="871F4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_blue" id="{F42F7C20-8B1B-0E4F-9161-D051CD842C85}" vid="{A260EB51-92E9-334B-878F-1D62FB719A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810</TotalTime>
  <Words>764</Words>
  <Application>Microsoft Macintosh PowerPoint</Application>
  <PresentationFormat>Widescreen</PresentationFormat>
  <Paragraphs>103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Gotham Bold</vt:lpstr>
      <vt:lpstr>Office Theme</vt:lpstr>
      <vt:lpstr>A vision for UK Nuclear physics in 2050</vt:lpstr>
      <vt:lpstr>PowerPoint Presentation</vt:lpstr>
      <vt:lpstr>Intro &amp; background</vt:lpstr>
      <vt:lpstr>Quantum computing</vt:lpstr>
      <vt:lpstr>Data MEthods</vt:lpstr>
      <vt:lpstr>ISOL @ RAL?</vt:lpstr>
      <vt:lpstr>Laser driven beams?</vt:lpstr>
      <vt:lpstr>Quantum sensors?</vt:lpstr>
      <vt:lpstr>[FUSion] reactors as a driver?</vt:lpstr>
      <vt:lpstr>[FUSion] reactors as a driver?</vt:lpstr>
      <vt:lpstr>[FUSion] reactors as a driver?</vt:lpstr>
      <vt:lpstr>Going underground?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Henderson, Jack Dr (Maths &amp; Physics)</dc:creator>
  <cp:lastModifiedBy>Henderson, Jack Dr (Maths &amp; Physics)</cp:lastModifiedBy>
  <cp:revision>1</cp:revision>
  <dcterms:created xsi:type="dcterms:W3CDTF">2026-04-15T18:22:03Z</dcterms:created>
  <dcterms:modified xsi:type="dcterms:W3CDTF">2026-04-16T07:52:18Z</dcterms:modified>
</cp:coreProperties>
</file>