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3" r:id="rId2"/>
    <p:sldMasterId id="2147483710" r:id="rId3"/>
    <p:sldMasterId id="2147483725" r:id="rId4"/>
  </p:sldMasterIdLst>
  <p:notesMasterIdLst>
    <p:notesMasterId r:id="rId33"/>
  </p:notesMasterIdLst>
  <p:sldIdLst>
    <p:sldId id="2110" r:id="rId5"/>
    <p:sldId id="1225" r:id="rId6"/>
    <p:sldId id="2170" r:id="rId7"/>
    <p:sldId id="466" r:id="rId8"/>
    <p:sldId id="266" r:id="rId9"/>
    <p:sldId id="2125" r:id="rId10"/>
    <p:sldId id="292" r:id="rId11"/>
    <p:sldId id="2162" r:id="rId12"/>
    <p:sldId id="27089" r:id="rId13"/>
    <p:sldId id="325" r:id="rId14"/>
    <p:sldId id="2173" r:id="rId15"/>
    <p:sldId id="27094" r:id="rId16"/>
    <p:sldId id="1519" r:id="rId17"/>
    <p:sldId id="27079" r:id="rId18"/>
    <p:sldId id="27080" r:id="rId19"/>
    <p:sldId id="27095" r:id="rId20"/>
    <p:sldId id="27096" r:id="rId21"/>
    <p:sldId id="12452" r:id="rId22"/>
    <p:sldId id="1523" r:id="rId23"/>
    <p:sldId id="673" r:id="rId24"/>
    <p:sldId id="383" r:id="rId25"/>
    <p:sldId id="426" r:id="rId26"/>
    <p:sldId id="449" r:id="rId27"/>
    <p:sldId id="462" r:id="rId28"/>
    <p:sldId id="12456" r:id="rId29"/>
    <p:sldId id="817" r:id="rId30"/>
    <p:sldId id="594" r:id="rId31"/>
    <p:sldId id="29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8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983"/>
    <p:restoredTop sz="94578"/>
  </p:normalViewPr>
  <p:slideViewPr>
    <p:cSldViewPr snapToGrid="0" snapToObjects="1" showGuides="1">
      <p:cViewPr varScale="1">
        <p:scale>
          <a:sx n="106" d="100"/>
          <a:sy n="106" d="100"/>
        </p:scale>
        <p:origin x="184" y="232"/>
      </p:cViewPr>
      <p:guideLst>
        <p:guide orient="horz" pos="324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0551E2-CE37-5043-A204-69301A651825}" type="datetimeFigureOut">
              <a:rPr lang="en-US" smtClean="0"/>
              <a:t>2/27/2026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802427-157A-AE4F-A2FD-9CAB18612E72}" type="slidenum">
              <a:rPr lang="en-US" smtClean="0"/>
              <a:t>‹#›</a:t>
            </a:fld>
            <a:endParaRPr lang="en-US" dirty="0"/>
          </a:p>
        </p:txBody>
      </p:sp>
    </p:spTree>
    <p:extLst>
      <p:ext uri="{BB962C8B-B14F-4D97-AF65-F5344CB8AC3E}">
        <p14:creationId xmlns:p14="http://schemas.microsoft.com/office/powerpoint/2010/main" val="142930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ea typeface="ＭＳ Ｐゴシック" pitchFamily="34" charset="-128"/>
              </a:defRPr>
            </a:lvl1pPr>
            <a:lvl2pPr marL="742950" indent="-285750">
              <a:spcBef>
                <a:spcPct val="30000"/>
              </a:spcBef>
              <a:defRPr sz="1200">
                <a:solidFill>
                  <a:schemeClr val="tx1"/>
                </a:solidFill>
                <a:latin typeface="Calibri" pitchFamily="34" charset="0"/>
                <a:ea typeface="ＭＳ Ｐゴシック" pitchFamily="34" charset="-128"/>
              </a:defRPr>
            </a:lvl2pPr>
            <a:lvl3pPr marL="1143000" indent="-228600">
              <a:spcBef>
                <a:spcPct val="30000"/>
              </a:spcBef>
              <a:defRPr sz="1200">
                <a:solidFill>
                  <a:schemeClr val="tx1"/>
                </a:solidFill>
                <a:latin typeface="Calibri" pitchFamily="34" charset="0"/>
                <a:ea typeface="ＭＳ Ｐゴシック" pitchFamily="34" charset="-128"/>
              </a:defRPr>
            </a:lvl3pPr>
            <a:lvl4pPr marL="1600200" indent="-228600">
              <a:spcBef>
                <a:spcPct val="30000"/>
              </a:spcBef>
              <a:defRPr sz="1200">
                <a:solidFill>
                  <a:schemeClr val="tx1"/>
                </a:solidFill>
                <a:latin typeface="Calibri" pitchFamily="34" charset="0"/>
                <a:ea typeface="ＭＳ Ｐゴシック" pitchFamily="34" charset="-128"/>
              </a:defRPr>
            </a:lvl4pPr>
            <a:lvl5pPr marL="2057400" indent="-22860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DE73992-DA92-4F71-859F-47452BAF6F29}" type="slidenum">
              <a:rPr kumimoji="0" lang="en-US"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415016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a:extLst>
              <a:ext uri="{FF2B5EF4-FFF2-40B4-BE49-F238E27FC236}">
                <a16:creationId xmlns:a16="http://schemas.microsoft.com/office/drawing/2014/main" id="{71738E90-94E5-114A-9E4F-F48ED1D5CD4A}"/>
              </a:ext>
            </a:extLst>
          </p:cNvPr>
          <p:cNvSpPr>
            <a:spLocks noGrp="1" noRot="1" noChangeAspect="1" noChangeArrowheads="1" noTextEdit="1"/>
          </p:cNvSpPr>
          <p:nvPr>
            <p:ph type="sldImg"/>
          </p:nvPr>
        </p:nvSpPr>
        <p:spPr>
          <a:ln/>
        </p:spPr>
      </p:sp>
      <p:sp>
        <p:nvSpPr>
          <p:cNvPr id="11266" name="Notes Placeholder 2">
            <a:extLst>
              <a:ext uri="{FF2B5EF4-FFF2-40B4-BE49-F238E27FC236}">
                <a16:creationId xmlns:a16="http://schemas.microsoft.com/office/drawing/2014/main" id="{83A1CFAF-E843-1F48-BFB0-FF7AF50316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University of Wisconsin, Department of Medical Physics academic spin-off companies as well as the creation of other companies in the Madison Metro area from their faculty founders (continuous lines) or executives (dashed lines). Lunar Corporation developed the first bone mineral density scans. Radiation Measurements Inc and Standard Imaging produce quality assurance products for radiation oncology and radiology. Geometrics produced the Pinnacle radiation oncology treatment planning systems which is used on about one million patients per year worldwide. TomoTherapy pioneered rotational intensity modulated radiotherapy and CT image guided therapy. Many of these companies are now owned by multinational public corporations but still operate in Madison WI. Most of these companies employed Medical Physics trainees and former staff members. Not shown is General Electric Medical Systems, Shine Medical Technologies and Phoenix Nuclear Laboratories which also employ our trainees but were not founded by Medical Physics faculty. </a:t>
            </a:r>
          </a:p>
        </p:txBody>
      </p:sp>
      <p:sp>
        <p:nvSpPr>
          <p:cNvPr id="11267" name="Slide Number Placeholder 3">
            <a:extLst>
              <a:ext uri="{FF2B5EF4-FFF2-40B4-BE49-F238E27FC236}">
                <a16:creationId xmlns:a16="http://schemas.microsoft.com/office/drawing/2014/main" id="{835C695A-2366-DE4A-92E7-2CB1CA6CE07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rgbClr val="FFFFCC"/>
                </a:solidFill>
                <a:latin typeface="Tahoma" panose="020B0604030504040204" pitchFamily="34" charset="0"/>
                <a:ea typeface="ＭＳ Ｐゴシック" panose="020B0600070205080204" pitchFamily="34" charset="-128"/>
              </a:defRPr>
            </a:lvl1pPr>
            <a:lvl2pPr marL="742950" indent="-285750" defTabSz="457200">
              <a:defRPr sz="2400">
                <a:solidFill>
                  <a:srgbClr val="FFFFCC"/>
                </a:solidFill>
                <a:latin typeface="Tahoma" panose="020B0604030504040204" pitchFamily="34" charset="0"/>
                <a:ea typeface="ＭＳ Ｐゴシック" panose="020B0600070205080204" pitchFamily="34" charset="-128"/>
              </a:defRPr>
            </a:lvl2pPr>
            <a:lvl3pPr marL="1143000" indent="-228600" defTabSz="457200">
              <a:defRPr sz="2400">
                <a:solidFill>
                  <a:srgbClr val="FFFFCC"/>
                </a:solidFill>
                <a:latin typeface="Tahoma" panose="020B0604030504040204" pitchFamily="34" charset="0"/>
                <a:ea typeface="ＭＳ Ｐゴシック" panose="020B0600070205080204" pitchFamily="34" charset="-128"/>
              </a:defRPr>
            </a:lvl3pPr>
            <a:lvl4pPr marL="1600200" indent="-228600" defTabSz="457200">
              <a:defRPr sz="2400">
                <a:solidFill>
                  <a:srgbClr val="FFFFCC"/>
                </a:solidFill>
                <a:latin typeface="Tahoma" panose="020B0604030504040204" pitchFamily="34" charset="0"/>
                <a:ea typeface="ＭＳ Ｐゴシック" panose="020B0600070205080204" pitchFamily="34" charset="-128"/>
              </a:defRPr>
            </a:lvl4pPr>
            <a:lvl5pPr marL="2057400" indent="-228600" defTabSz="457200">
              <a:defRPr sz="2400">
                <a:solidFill>
                  <a:srgbClr val="FFFFCC"/>
                </a:solidFill>
                <a:latin typeface="Tahoma" panose="020B060403050404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fld id="{584BFA25-982F-5642-BC70-628D3656BD51}" type="slidenum">
              <a:rPr lang="en-AU" altLang="en-US" sz="1200" smtClean="0">
                <a:solidFill>
                  <a:srgbClr val="000000"/>
                </a:solidFill>
                <a:latin typeface="Arial" panose="020B0604020202020204" pitchFamily="34" charset="0"/>
              </a:rPr>
              <a:pPr/>
              <a:t>4</a:t>
            </a:fld>
            <a:endParaRPr lang="en-AU" altLang="en-US" sz="1200">
              <a:solidFill>
                <a:srgbClr val="000000"/>
              </a:solidFill>
              <a:latin typeface="Arial" panose="020B0604020202020204" pitchFamily="34" charset="0"/>
            </a:endParaRPr>
          </a:p>
        </p:txBody>
      </p:sp>
    </p:spTree>
    <p:extLst>
      <p:ext uri="{BB962C8B-B14F-4D97-AF65-F5344CB8AC3E}">
        <p14:creationId xmlns:p14="http://schemas.microsoft.com/office/powerpoint/2010/main" val="359592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84DB0034-C04E-62F0-C3F1-DA06771799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66788">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66788">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4FF7F96-DADE-584F-9863-76CE7F31F540}" type="slidenum">
              <a:rPr lang="en-US" altLang="en-US" sz="1300">
                <a:solidFill>
                  <a:srgbClr val="FFFFCC"/>
                </a:solidFill>
                <a:latin typeface="Tahoma" panose="020B0604030504040204" pitchFamily="34" charset="0"/>
              </a:rPr>
              <a:pPr>
                <a:spcBef>
                  <a:spcPct val="0"/>
                </a:spcBef>
              </a:pPr>
              <a:t>20</a:t>
            </a:fld>
            <a:endParaRPr lang="en-US" altLang="en-US" sz="1300">
              <a:solidFill>
                <a:srgbClr val="FFFFCC"/>
              </a:solidFill>
              <a:latin typeface="Tahoma" panose="020B0604030504040204" pitchFamily="34" charset="0"/>
            </a:endParaRPr>
          </a:p>
        </p:txBody>
      </p:sp>
      <p:sp>
        <p:nvSpPr>
          <p:cNvPr id="20482" name="Rectangle 2">
            <a:extLst>
              <a:ext uri="{FF2B5EF4-FFF2-40B4-BE49-F238E27FC236}">
                <a16:creationId xmlns:a16="http://schemas.microsoft.com/office/drawing/2014/main" id="{367BF1DA-512E-D08E-EE66-1EE9A0D501BE}"/>
              </a:ext>
            </a:extLst>
          </p:cNvPr>
          <p:cNvSpPr>
            <a:spLocks noGrp="1" noRot="1" noChangeAspect="1" noChangeArrowheads="1" noTextEdit="1"/>
          </p:cNvSpPr>
          <p:nvPr>
            <p:ph type="sldImg"/>
          </p:nvPr>
        </p:nvSpPr>
        <p:spPr>
          <a:xfrm>
            <a:off x="474663" y="728663"/>
            <a:ext cx="6367462" cy="3582987"/>
          </a:xfrm>
          <a:ln/>
        </p:spPr>
      </p:sp>
      <p:sp>
        <p:nvSpPr>
          <p:cNvPr id="472067" name="Rectangle 3">
            <a:extLst>
              <a:ext uri="{FF2B5EF4-FFF2-40B4-BE49-F238E27FC236}">
                <a16:creationId xmlns:a16="http://schemas.microsoft.com/office/drawing/2014/main" id="{FE04E2DD-53F0-3C1F-901E-5DABC4FE3391}"/>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AF9AEEB-8958-31B8-7672-237CD29B05BD}"/>
              </a:ext>
            </a:extLst>
          </p:cNvPr>
          <p:cNvSpPr>
            <a:spLocks noGrp="1" noRot="1" noChangeAspect="1" noChangeArrowheads="1" noTextEdit="1"/>
          </p:cNvSpPr>
          <p:nvPr>
            <p:ph type="sldImg"/>
          </p:nvPr>
        </p:nvSpPr>
        <p:spPr>
          <a:xfrm>
            <a:off x="1106488" y="698500"/>
            <a:ext cx="4648200" cy="3486150"/>
          </a:xfrm>
          <a:ln/>
        </p:spPr>
      </p:sp>
      <p:sp>
        <p:nvSpPr>
          <p:cNvPr id="215043" name="Rectangle 3">
            <a:extLst>
              <a:ext uri="{FF2B5EF4-FFF2-40B4-BE49-F238E27FC236}">
                <a16:creationId xmlns:a16="http://schemas.microsoft.com/office/drawing/2014/main" id="{2DBDC704-09BB-FFE5-15DF-5451B48D21E5}"/>
              </a:ext>
            </a:extLst>
          </p:cNvPr>
          <p:cNvSpPr>
            <a:spLocks noGrp="1" noChangeArrowheads="1"/>
          </p:cNvSpPr>
          <p:nvPr>
            <p:ph type="body" idx="1"/>
          </p:nvPr>
        </p:nvSpPr>
        <p:spPr>
          <a:xfrm>
            <a:off x="685800" y="4416425"/>
            <a:ext cx="5486400" cy="418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6220-7542-57F9-94EE-6C8BDEF6E6B4}"/>
            </a:ext>
          </a:extLst>
        </p:cNvPr>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F6AF4644-544B-83BF-7270-A480E7200290}"/>
              </a:ext>
            </a:extLst>
          </p:cNvPr>
          <p:cNvSpPr>
            <a:spLocks noGrp="1" noRot="1" noChangeAspect="1"/>
          </p:cNvSpPr>
          <p:nvPr>
            <p:ph type="sldImg"/>
          </p:nvPr>
        </p:nvSpPr>
        <p:spPr bwMode="auto">
          <a:noFill/>
          <a:ln>
            <a:solidFill>
              <a:srgbClr val="000000"/>
            </a:solidFill>
            <a:miter lim="800000"/>
            <a:headEnd/>
            <a:tailEnd/>
          </a:ln>
        </p:spPr>
      </p:sp>
      <p:sp>
        <p:nvSpPr>
          <p:cNvPr id="103427" name="Notes Placeholder 2">
            <a:extLst>
              <a:ext uri="{FF2B5EF4-FFF2-40B4-BE49-F238E27FC236}">
                <a16:creationId xmlns:a16="http://schemas.microsoft.com/office/drawing/2014/main" id="{026BF277-5449-0A35-C32A-208EB7A82406}"/>
              </a:ext>
            </a:extLst>
          </p:cNvPr>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03428" name="Slide Number Placeholder 3">
            <a:extLst>
              <a:ext uri="{FF2B5EF4-FFF2-40B4-BE49-F238E27FC236}">
                <a16:creationId xmlns:a16="http://schemas.microsoft.com/office/drawing/2014/main" id="{0EDBCF88-4E19-86E7-B761-F8291C8210AB}"/>
              </a:ext>
            </a:extLst>
          </p:cNvPr>
          <p:cNvSpPr>
            <a:spLocks noGrp="1"/>
          </p:cNvSpPr>
          <p:nvPr>
            <p:ph type="sldNum" sz="quarter" idx="5"/>
          </p:nvPr>
        </p:nvSpPr>
        <p:spPr bwMode="auto">
          <a:noFill/>
          <a:ln>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D9C163-93AF-FC48-A0D5-6227C6D2D862}" type="slidenum">
              <a:rPr kumimoji="0" lang="en-US" sz="1200" b="0" i="0" u="none" strike="noStrike" kern="1200" cap="none" spc="0" normalizeH="0" baseline="0" noProof="0" smtClean="0">
                <a:ln>
                  <a:noFill/>
                </a:ln>
                <a:solidFill>
                  <a:prstClr val="black"/>
                </a:solidFill>
                <a:effectLst/>
                <a:uLnTx/>
                <a:uFillTx/>
                <a:latin typeface="Calibri"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mn-ea"/>
              <a:cs typeface="+mn-cs"/>
            </a:endParaRPr>
          </a:p>
        </p:txBody>
      </p:sp>
    </p:spTree>
    <p:extLst>
      <p:ext uri="{BB962C8B-B14F-4D97-AF65-F5344CB8AC3E}">
        <p14:creationId xmlns:p14="http://schemas.microsoft.com/office/powerpoint/2010/main" val="3613129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343400"/>
          </a:xfrm>
        </p:spPr>
        <p:txBody>
          <a:bodyPr/>
          <a:lstStyle/>
          <a:p>
            <a:pPr lvl="0"/>
            <a:endParaRPr lang="en-US" noProof="0" dirty="0"/>
          </a:p>
        </p:txBody>
      </p:sp>
      <p:sp>
        <p:nvSpPr>
          <p:cNvPr id="4" name="Text Placeholder 3"/>
          <p:cNvSpPr>
            <a:spLocks noGrp="1"/>
          </p:cNvSpPr>
          <p:nvPr>
            <p:ph type="body" sz="half" idx="2"/>
          </p:nvPr>
        </p:nvSpPr>
        <p:spPr>
          <a:xfrm>
            <a:off x="6197600" y="1981200"/>
            <a:ext cx="508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343400"/>
          </a:xfrm>
        </p:spPr>
        <p:txBody>
          <a:bodyPr/>
          <a:lstStyle/>
          <a:p>
            <a:pPr lvl="0"/>
            <a:endParaRPr lang="en-US"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aption 1">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09600" y="5875079"/>
            <a:ext cx="10972800" cy="692700"/>
          </a:xfrm>
          <a:prstGeom prst="rect">
            <a:avLst/>
          </a:prstGeom>
        </p:spPr>
        <p:txBody>
          <a:bodyPr/>
          <a:lstStyle>
            <a:lvl1pPr algn="ctr" rtl="0">
              <a:spcBef>
                <a:spcPts val="270"/>
              </a:spcBef>
              <a:buSzPct val="100000"/>
              <a:buFont typeface="Montserrat"/>
              <a:buNone/>
              <a:defRPr sz="1200">
                <a:latin typeface="Montserrat"/>
                <a:ea typeface="Montserrat"/>
                <a:cs typeface="Montserrat"/>
                <a:sym typeface="Montserrat"/>
              </a:defRPr>
            </a:lvl1pPr>
          </a:lstStyle>
          <a:p>
            <a:endParaRPr/>
          </a:p>
        </p:txBody>
      </p:sp>
      <p:sp>
        <p:nvSpPr>
          <p:cNvPr id="3" name="Shape 26">
            <a:extLst>
              <a:ext uri="{FF2B5EF4-FFF2-40B4-BE49-F238E27FC236}">
                <a16:creationId xmlns:a16="http://schemas.microsoft.com/office/drawing/2014/main" id="{F736BD96-84F0-0C42-97F9-9BAF72BE7E54}"/>
              </a:ext>
            </a:extLst>
          </p:cNvPr>
          <p:cNvSpPr txBox="1">
            <a:spLocks noGrp="1"/>
          </p:cNvSpPr>
          <p:nvPr>
            <p:ph type="sldNum" idx="10"/>
          </p:nvPr>
        </p:nvSpPr>
        <p:spPr>
          <a:xfrm>
            <a:off x="11408834" y="6332538"/>
            <a:ext cx="732367" cy="525462"/>
          </a:xfrm>
          <a:prstGeom prst="rect">
            <a:avLst/>
          </a:prstGeom>
        </p:spPr>
        <p:txBody>
          <a:bodyPr vert="horz" wrap="square" lIns="91440" tIns="45720" rIns="91440" bIns="45720" numCol="1" anchor="t" anchorCtr="0" compatLnSpc="1">
            <a:prstTxWarp prst="textNoShape">
              <a:avLst/>
            </a:prstTxWarp>
            <a:noAutofit/>
          </a:bodyPr>
          <a:lstStyle>
            <a:lvl1pPr>
              <a:defRPr sz="1800"/>
            </a:lvl1pPr>
          </a:lstStyle>
          <a:p>
            <a:fld id="{28048058-4CE2-6E4B-BA34-71C52EB02346}" type="slidenum">
              <a:rPr lang="en-US" altLang="en-US"/>
              <a:pPr/>
              <a:t>‹#›</a:t>
            </a:fld>
            <a:endParaRPr lang="en-US" altLang="en-US"/>
          </a:p>
        </p:txBody>
      </p:sp>
    </p:spTree>
    <p:extLst>
      <p:ext uri="{BB962C8B-B14F-4D97-AF65-F5344CB8AC3E}">
        <p14:creationId xmlns:p14="http://schemas.microsoft.com/office/powerpoint/2010/main" val="2805410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rporate - 1 textcolumn, 1 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D15A607-3860-EA41-98F4-5B3B7C1EB4EC}"/>
              </a:ext>
            </a:extLst>
          </p:cNvPr>
          <p:cNvSpPr>
            <a:spLocks noGrp="1"/>
          </p:cNvSpPr>
          <p:nvPr>
            <p:ph type="title" hasCustomPrompt="1"/>
          </p:nvPr>
        </p:nvSpPr>
        <p:spPr>
          <a:xfrm>
            <a:off x="623888" y="614363"/>
            <a:ext cx="11125199" cy="337546"/>
          </a:xfrm>
          <a:prstGeom prst="rect">
            <a:avLst/>
          </a:prstGeom>
        </p:spPr>
        <p:txBody>
          <a:bodyPr vert="horz" lIns="0" tIns="0" rIns="91440" bIns="45720" rtlCol="0" anchor="t">
            <a:noAutofit/>
          </a:bodyPr>
          <a:lstStyle>
            <a:lvl1pPr>
              <a:defRPr sz="2600"/>
            </a:lvl1pPr>
          </a:lstStyle>
          <a:p>
            <a:r>
              <a:rPr lang="en-US"/>
              <a:t>Corporate HEADING HERE – 26 PT ARIAL FONT, ALL CAPS</a:t>
            </a:r>
          </a:p>
        </p:txBody>
      </p:sp>
      <p:sp>
        <p:nvSpPr>
          <p:cNvPr id="9" name="Text Placeholder 23">
            <a:extLst>
              <a:ext uri="{FF2B5EF4-FFF2-40B4-BE49-F238E27FC236}">
                <a16:creationId xmlns:a16="http://schemas.microsoft.com/office/drawing/2014/main" id="{406F687F-B2DA-8349-B043-0D6CA83C03EC}"/>
              </a:ext>
            </a:extLst>
          </p:cNvPr>
          <p:cNvSpPr>
            <a:spLocks noGrp="1"/>
          </p:cNvSpPr>
          <p:nvPr>
            <p:ph type="body" sz="quarter" idx="14" hasCustomPrompt="1"/>
          </p:nvPr>
        </p:nvSpPr>
        <p:spPr>
          <a:xfrm>
            <a:off x="620712" y="1027171"/>
            <a:ext cx="11128375" cy="337546"/>
          </a:xfrm>
          <a:prstGeom prst="rect">
            <a:avLst/>
          </a:prstGeom>
        </p:spPr>
        <p:txBody>
          <a:bodyPr/>
          <a:lstStyle>
            <a:lvl1pPr marL="0" indent="0">
              <a:buNone/>
              <a:defRPr lang="en-US" sz="2200" kern="1200" dirty="0" smtClean="0">
                <a:solidFill>
                  <a:schemeClr val="bg2"/>
                </a:solidFill>
                <a:latin typeface="Arial" panose="020B0604020202020204" pitchFamily="34" charset="0"/>
                <a:ea typeface="+mj-ea"/>
                <a:cs typeface="+mj-cs"/>
              </a:defRPr>
            </a:lvl1pPr>
          </a:lstStyle>
          <a:p>
            <a:pPr lvl="0"/>
            <a:r>
              <a:rPr lang="en-US" err="1"/>
              <a:t>Subheadline</a:t>
            </a:r>
            <a:r>
              <a:rPr lang="en-US"/>
              <a:t> optional here, delete if unwanted</a:t>
            </a:r>
          </a:p>
        </p:txBody>
      </p:sp>
      <p:sp>
        <p:nvSpPr>
          <p:cNvPr id="19" name="Text Placeholder 18">
            <a:extLst>
              <a:ext uri="{FF2B5EF4-FFF2-40B4-BE49-F238E27FC236}">
                <a16:creationId xmlns:a16="http://schemas.microsoft.com/office/drawing/2014/main" id="{A35BF769-BC92-E443-906D-BE16AF03DE7F}"/>
              </a:ext>
            </a:extLst>
          </p:cNvPr>
          <p:cNvSpPr>
            <a:spLocks noGrp="1"/>
          </p:cNvSpPr>
          <p:nvPr>
            <p:ph type="body" sz="quarter" idx="13"/>
          </p:nvPr>
        </p:nvSpPr>
        <p:spPr>
          <a:xfrm>
            <a:off x="623888" y="1713600"/>
            <a:ext cx="5472112" cy="390923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1EA4766B-03ED-3446-AE01-00B4F8E16FDF}"/>
              </a:ext>
            </a:extLst>
          </p:cNvPr>
          <p:cNvSpPr>
            <a:spLocks noGrp="1"/>
          </p:cNvSpPr>
          <p:nvPr>
            <p:ph sz="quarter" idx="16" hasCustomPrompt="1"/>
          </p:nvPr>
        </p:nvSpPr>
        <p:spPr>
          <a:xfrm>
            <a:off x="6254750" y="1712913"/>
            <a:ext cx="5494338" cy="3909235"/>
          </a:xfrm>
          <a:prstGeom prst="rect">
            <a:avLst/>
          </a:prstGeom>
          <a:ln w="19050">
            <a:gradFill>
              <a:gsLst>
                <a:gs pos="43500">
                  <a:schemeClr val="bg2">
                    <a:lumMod val="60000"/>
                    <a:lumOff val="40000"/>
                  </a:schemeClr>
                </a:gs>
                <a:gs pos="83000">
                  <a:schemeClr val="bg2">
                    <a:lumMod val="50000"/>
                  </a:schemeClr>
                </a:gs>
                <a:gs pos="4000">
                  <a:schemeClr val="bg2"/>
                </a:gs>
              </a:gsLst>
              <a:lin ang="5400000" scaled="1"/>
            </a:gradFill>
          </a:ln>
        </p:spPr>
        <p:txBody>
          <a:bodyPr vert="horz" lIns="0" tIns="1152000" rIns="91440" bIns="108000" rtlCol="0" anchor="t">
            <a:normAutofit/>
          </a:bodyPr>
          <a:lstStyle>
            <a:lvl1pPr>
              <a:buFontTx/>
              <a:buNone/>
              <a:defRPr lang="en-SE" sz="2400" dirty="0"/>
            </a:lvl1pPr>
          </a:lstStyle>
          <a:p>
            <a:pPr marL="0" lvl="0" indent="0" algn="ctr">
              <a:buNone/>
            </a:pPr>
            <a:r>
              <a:rPr lang="en-US"/>
              <a:t>Insert image, graph, or other media</a:t>
            </a:r>
          </a:p>
        </p:txBody>
      </p:sp>
      <p:sp>
        <p:nvSpPr>
          <p:cNvPr id="6" name="Slide Number Placeholder 5">
            <a:extLst>
              <a:ext uri="{FF2B5EF4-FFF2-40B4-BE49-F238E27FC236}">
                <a16:creationId xmlns:a16="http://schemas.microsoft.com/office/drawing/2014/main" id="{EE7AA966-58FA-3441-8353-0313EE339D9C}"/>
              </a:ext>
            </a:extLst>
          </p:cNvPr>
          <p:cNvSpPr>
            <a:spLocks noGrp="1"/>
          </p:cNvSpPr>
          <p:nvPr>
            <p:ph type="sldNum" sz="quarter" idx="12"/>
          </p:nvPr>
        </p:nvSpPr>
        <p:spPr>
          <a:xfrm>
            <a:off x="595313" y="6108699"/>
            <a:ext cx="1331912" cy="337546"/>
          </a:xfrm>
          <a:prstGeom prst="rect">
            <a:avLst/>
          </a:prstGeom>
        </p:spPr>
        <p:txBody>
          <a:bodyPr/>
          <a:lstStyle/>
          <a:p>
            <a:fld id="{06280A95-FC57-6B4D-99E3-08DFC8DCA2F6}" type="slidenum">
              <a:rPr lang="en-US" smtClean="0"/>
              <a:t>‹#›</a:t>
            </a:fld>
            <a:endParaRPr lang="en-US"/>
          </a:p>
        </p:txBody>
      </p:sp>
      <p:cxnSp>
        <p:nvCxnSpPr>
          <p:cNvPr id="11" name="Straight Connector 10">
            <a:extLst>
              <a:ext uri="{FF2B5EF4-FFF2-40B4-BE49-F238E27FC236}">
                <a16:creationId xmlns:a16="http://schemas.microsoft.com/office/drawing/2014/main" id="{A336D55A-D661-E244-907F-FB1EE89C26E3}"/>
              </a:ext>
            </a:extLst>
          </p:cNvPr>
          <p:cNvCxnSpPr/>
          <p:nvPr userDrawn="1"/>
        </p:nvCxnSpPr>
        <p:spPr>
          <a:xfrm>
            <a:off x="620713" y="524366"/>
            <a:ext cx="27860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862014"/>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a:xfrm>
            <a:off x="162715" y="454277"/>
            <a:ext cx="11839536" cy="1527349"/>
          </a:xfrm>
          <a:prstGeom prst="rect">
            <a:avLst/>
          </a:prstGeom>
          <a:gradFill flip="none" rotWithShape="1">
            <a:gsLst>
              <a:gs pos="39000">
                <a:schemeClr val="bg1">
                  <a:lumMod val="65000"/>
                </a:schemeClr>
              </a:gs>
              <a:gs pos="100000">
                <a:srgbClr val="FFFFFF">
                  <a:alpha val="67000"/>
                </a:srgbClr>
              </a:gs>
            </a:gsLst>
            <a:lin ang="5400000" scaled="0"/>
            <a:tileRect/>
          </a:gra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4"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pic>
        <p:nvPicPr>
          <p:cNvPr id="7" name="Picture 11" descr="CPAC_Logo-rgb.png"/>
          <p:cNvPicPr>
            <a:picLocks noChangeAspect="1"/>
          </p:cNvPicPr>
          <p:nvPr userDrawn="1"/>
        </p:nvPicPr>
        <p:blipFill>
          <a:blip r:embed="rId3" cstate="print"/>
          <a:srcRect/>
          <a:stretch>
            <a:fillRect/>
          </a:stretch>
        </p:blipFill>
        <p:spPr bwMode="auto">
          <a:xfrm>
            <a:off x="1727200" y="2327276"/>
            <a:ext cx="7315200" cy="1992313"/>
          </a:xfrm>
          <a:prstGeom prst="rect">
            <a:avLst/>
          </a:prstGeom>
          <a:noFill/>
          <a:ln w="9525">
            <a:noFill/>
            <a:miter lim="800000"/>
            <a:headEnd/>
            <a:tailEnd/>
          </a:ln>
        </p:spPr>
      </p:pic>
      <p:sp>
        <p:nvSpPr>
          <p:cNvPr id="6" name="Subtitle 8"/>
          <p:cNvSpPr>
            <a:spLocks noGrp="1"/>
          </p:cNvSpPr>
          <p:nvPr>
            <p:ph type="subTitle" idx="1"/>
          </p:nvPr>
        </p:nvSpPr>
        <p:spPr>
          <a:xfrm>
            <a:off x="1727200" y="4732441"/>
            <a:ext cx="8534400" cy="744248"/>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5" name="Title 1"/>
          <p:cNvSpPr>
            <a:spLocks noGrp="1"/>
          </p:cNvSpPr>
          <p:nvPr>
            <p:ph type="title"/>
          </p:nvPr>
        </p:nvSpPr>
        <p:spPr>
          <a:xfrm>
            <a:off x="420647" y="274638"/>
            <a:ext cx="11303519" cy="1143000"/>
          </a:xfrm>
          <a:effectLst/>
        </p:spPr>
        <p:txBody>
          <a:bodyPr>
            <a:noAutofit/>
          </a:bodyPr>
          <a:lstStyle>
            <a:lvl1pPr algn="ctr">
              <a:defRPr>
                <a:solidFill>
                  <a:schemeClr val="bg1"/>
                </a:solidFill>
              </a:defRPr>
            </a:lvl1pPr>
          </a:lstStyle>
          <a:p>
            <a:r>
              <a:rPr lang="en-US" dirty="0"/>
              <a:t>Click to edit Master title style</a:t>
            </a:r>
          </a:p>
        </p:txBody>
      </p:sp>
      <p:sp>
        <p:nvSpPr>
          <p:cNvPr id="8" name="Date Placeholder 2"/>
          <p:cNvSpPr>
            <a:spLocks noGrp="1"/>
          </p:cNvSpPr>
          <p:nvPr>
            <p:ph type="dt" sz="half" idx="10"/>
          </p:nvPr>
        </p:nvSpPr>
        <p:spPr>
          <a:xfrm>
            <a:off x="8422217" y="6329363"/>
            <a:ext cx="3302000" cy="476250"/>
          </a:xfrm>
        </p:spPr>
        <p:txBody>
          <a:bodyPr/>
          <a:lstStyle>
            <a:lvl1pPr>
              <a:defRPr/>
            </a:lvl1pPr>
          </a:lstStyle>
          <a:p>
            <a:pPr>
              <a:defRPr/>
            </a:pPr>
            <a:fld id="{5A79DBBC-39C3-AD4D-8444-4E36893857C3}" type="datetime1">
              <a:rPr lang="en-US"/>
              <a:pPr>
                <a:defRPr/>
              </a:pPr>
              <a:t>2/27/2026</a:t>
            </a:fld>
            <a:endParaRPr lang="en-US"/>
          </a:p>
        </p:txBody>
      </p:sp>
      <p:sp>
        <p:nvSpPr>
          <p:cNvPr id="9" name="Footer Placeholder 3"/>
          <p:cNvSpPr>
            <a:spLocks noGrp="1"/>
          </p:cNvSpPr>
          <p:nvPr>
            <p:ph type="ftr" sz="quarter" idx="11"/>
          </p:nvPr>
        </p:nvSpPr>
        <p:spPr>
          <a:xfrm>
            <a:off x="1219200" y="6348413"/>
            <a:ext cx="5283200" cy="457200"/>
          </a:xfrm>
        </p:spPr>
        <p:txBody>
          <a:bodyPr/>
          <a:lstStyle>
            <a:lvl1pPr>
              <a:defRPr/>
            </a:lvl1pPr>
          </a:lstStyle>
          <a:p>
            <a:pPr>
              <a:defRPr/>
            </a:pPr>
            <a:r>
              <a:rPr lang="en-US"/>
              <a:t>CPAC Confidential</a:t>
            </a:r>
          </a:p>
        </p:txBody>
      </p:sp>
      <p:sp>
        <p:nvSpPr>
          <p:cNvPr id="10" name="Slide Number Placeholder 4"/>
          <p:cNvSpPr>
            <a:spLocks noGrp="1"/>
          </p:cNvSpPr>
          <p:nvPr>
            <p:ph type="sldNum" sz="quarter" idx="12"/>
          </p:nvPr>
        </p:nvSpPr>
        <p:spPr/>
        <p:txBody>
          <a:bodyPr/>
          <a:lstStyle>
            <a:lvl1pPr>
              <a:defRPr/>
            </a:lvl1pPr>
          </a:lstStyle>
          <a:p>
            <a:pPr>
              <a:defRPr/>
            </a:pPr>
            <a:fld id="{3ACC6200-99AF-EF4E-8751-9669CE1AB6D4}" type="slidenum">
              <a:rPr lang="en-US"/>
              <a:pPr>
                <a:defRPr/>
              </a:pPr>
              <a:t>‹#›</a:t>
            </a:fld>
            <a:endParaRPr lang="en-US"/>
          </a:p>
        </p:txBody>
      </p:sp>
    </p:spTree>
    <p:extLst>
      <p:ext uri="{BB962C8B-B14F-4D97-AF65-F5344CB8AC3E}">
        <p14:creationId xmlns:p14="http://schemas.microsoft.com/office/powerpoint/2010/main" val="3275867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p:txBody>
          <a:bodyPr/>
          <a:lstStyle/>
          <a:p>
            <a:r>
              <a:rPr lang="en-US" dirty="0"/>
              <a:t>Click to edit Master title style</a:t>
            </a:r>
          </a:p>
        </p:txBody>
      </p:sp>
      <p:sp>
        <p:nvSpPr>
          <p:cNvPr id="8" name="Content Placeholder 7"/>
          <p:cNvSpPr>
            <a:spLocks noGrp="1"/>
          </p:cNvSpPr>
          <p:nvPr>
            <p:ph sz="quarter" idx="1"/>
          </p:nvPr>
        </p:nvSpPr>
        <p:spPr>
          <a:xfrm>
            <a:off x="1219200" y="1447800"/>
            <a:ext cx="10363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8229600" y="6329363"/>
            <a:ext cx="3302000" cy="476250"/>
          </a:xfrm>
        </p:spPr>
        <p:txBody>
          <a:bodyPr/>
          <a:lstStyle>
            <a:lvl1pPr>
              <a:defRPr/>
            </a:lvl1pPr>
          </a:lstStyle>
          <a:p>
            <a:pPr>
              <a:defRPr/>
            </a:pPr>
            <a:fld id="{95547F93-5906-5742-8F1E-8E7F43033CD6}" type="datetime1">
              <a:rPr lang="en-US"/>
              <a:pPr>
                <a:defRPr/>
              </a:pPr>
              <a:t>2/27/2026</a:t>
            </a:fld>
            <a:endParaRPr lang="en-US"/>
          </a:p>
        </p:txBody>
      </p:sp>
      <p:sp>
        <p:nvSpPr>
          <p:cNvPr id="6" name="Footer Placeholder 4"/>
          <p:cNvSpPr>
            <a:spLocks noGrp="1"/>
          </p:cNvSpPr>
          <p:nvPr>
            <p:ph type="ftr" sz="quarter" idx="11"/>
          </p:nvPr>
        </p:nvSpPr>
        <p:spPr>
          <a:xfrm>
            <a:off x="1219200" y="6348413"/>
            <a:ext cx="5283200" cy="457200"/>
          </a:xfrm>
        </p:spPr>
        <p:txBody>
          <a:bodyPr/>
          <a:lstStyle>
            <a:lvl1pPr>
              <a:defRPr/>
            </a:lvl1pPr>
          </a:lstStyle>
          <a:p>
            <a:pPr>
              <a:defRPr/>
            </a:pPr>
            <a:r>
              <a:rPr lang="en-US"/>
              <a:t>CPAC Confidential</a:t>
            </a:r>
          </a:p>
        </p:txBody>
      </p:sp>
      <p:sp>
        <p:nvSpPr>
          <p:cNvPr id="7" name="Slide Number Placeholder 5"/>
          <p:cNvSpPr>
            <a:spLocks noGrp="1"/>
          </p:cNvSpPr>
          <p:nvPr>
            <p:ph type="sldNum" sz="quarter" idx="12"/>
          </p:nvPr>
        </p:nvSpPr>
        <p:spPr>
          <a:ln w="12700">
            <a:solidFill>
              <a:srgbClr val="969696"/>
            </a:solidFill>
          </a:ln>
        </p:spPr>
        <p:txBody>
          <a:bodyPr/>
          <a:lstStyle>
            <a:lvl1pPr>
              <a:defRPr/>
            </a:lvl1pPr>
          </a:lstStyle>
          <a:p>
            <a:pPr>
              <a:defRPr/>
            </a:pPr>
            <a:fld id="{BC8AFB98-BDFD-C142-8425-6252D56F9004}" type="slidenum">
              <a:rPr lang="en-US"/>
              <a:pPr>
                <a:defRPr/>
              </a:pPr>
              <a:t>‹#›</a:t>
            </a:fld>
            <a:endParaRPr lang="en-US"/>
          </a:p>
        </p:txBody>
      </p:sp>
    </p:spTree>
    <p:extLst>
      <p:ext uri="{BB962C8B-B14F-4D97-AF65-F5344CB8AC3E}">
        <p14:creationId xmlns:p14="http://schemas.microsoft.com/office/powerpoint/2010/main" val="611767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p:txBody>
          <a:bodyPr/>
          <a:lstStyle/>
          <a:p>
            <a:r>
              <a:rPr lang="en-US" dirty="0"/>
              <a:t>Click to edit Master title style</a:t>
            </a:r>
          </a:p>
        </p:txBody>
      </p:sp>
      <p:sp>
        <p:nvSpPr>
          <p:cNvPr id="9" name="Content Placeholder 8"/>
          <p:cNvSpPr>
            <a:spLocks noGrp="1"/>
          </p:cNvSpPr>
          <p:nvPr>
            <p:ph sz="quarter" idx="1"/>
          </p:nvPr>
        </p:nvSpPr>
        <p:spPr>
          <a:xfrm>
            <a:off x="1219200" y="1447800"/>
            <a:ext cx="49987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
          </p:nvPr>
        </p:nvSpPr>
        <p:spPr>
          <a:xfrm>
            <a:off x="6578600" y="1447800"/>
            <a:ext cx="49987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fld id="{CE695E01-437E-0548-8D4F-333674143297}" type="datetime1">
              <a:rPr lang="en-US"/>
              <a:pPr>
                <a:defRPr/>
              </a:pPr>
              <a:t>2/27/2026</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CPAC Confidential</a:t>
            </a:r>
          </a:p>
        </p:txBody>
      </p:sp>
      <p:sp>
        <p:nvSpPr>
          <p:cNvPr id="8" name="Slide Number Placeholder 6"/>
          <p:cNvSpPr>
            <a:spLocks noGrp="1"/>
          </p:cNvSpPr>
          <p:nvPr>
            <p:ph type="sldNum" sz="quarter" idx="12"/>
          </p:nvPr>
        </p:nvSpPr>
        <p:spPr/>
        <p:txBody>
          <a:bodyPr/>
          <a:lstStyle>
            <a:lvl1pPr>
              <a:defRPr/>
            </a:lvl1pPr>
          </a:lstStyle>
          <a:p>
            <a:pPr>
              <a:defRPr/>
            </a:pPr>
            <a:fld id="{2DC8FDDC-84F0-A549-B777-230E34705C79}" type="slidenum">
              <a:rPr lang="en-US"/>
              <a:pPr>
                <a:defRPr/>
              </a:pPr>
              <a:t>‹#›</a:t>
            </a:fld>
            <a:endParaRPr lang="en-US"/>
          </a:p>
        </p:txBody>
      </p:sp>
    </p:spTree>
    <p:extLst>
      <p:ext uri="{BB962C8B-B14F-4D97-AF65-F5344CB8AC3E}">
        <p14:creationId xmlns:p14="http://schemas.microsoft.com/office/powerpoint/2010/main" val="1132321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6"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a:xfrm>
            <a:off x="1219200" y="273050"/>
            <a:ext cx="103632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anchor="b">
            <a:noAutofit/>
          </a:bodyPr>
          <a:lstStyle>
            <a:lvl1pPr marL="0" indent="0">
              <a:buNone/>
              <a:defRPr sz="2000" b="0" i="0">
                <a:solidFill>
                  <a:srgbClr val="FF7800"/>
                </a:solidFill>
                <a:latin typeface="Arial Bold"/>
                <a:ea typeface="+mj-ea"/>
                <a:cs typeface="Arial Bold"/>
              </a:defRPr>
            </a:lvl1pPr>
            <a:lvl2pPr>
              <a:buNone/>
              <a:defRPr sz="2000" b="1"/>
            </a:lvl2pPr>
            <a:lvl3pPr>
              <a:buNone/>
              <a:defRPr sz="1800" b="1"/>
            </a:lvl3pPr>
            <a:lvl4pPr>
              <a:buNone/>
              <a:defRPr sz="1600" b="1"/>
            </a:lvl4pPr>
            <a:lvl5pPr>
              <a:buNone/>
              <a:defRPr sz="1600" b="1"/>
            </a:lvl5pPr>
          </a:lstStyle>
          <a:p>
            <a:pPr lvl="0"/>
            <a:r>
              <a:rPr lang="en-US" dirty="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anchor="b">
            <a:noAutofit/>
          </a:bodyPr>
          <a:lstStyle>
            <a:lvl1pPr marL="0" indent="0">
              <a:buNone/>
              <a:defRPr sz="2000" b="0" i="0">
                <a:solidFill>
                  <a:srgbClr val="FF7800"/>
                </a:solidFill>
                <a:latin typeface="Arial Bold"/>
                <a:ea typeface="+mj-ea"/>
                <a:cs typeface="Arial Bold"/>
              </a:defRPr>
            </a:lvl1pPr>
            <a:lvl2pPr>
              <a:buNone/>
              <a:defRPr sz="2000" b="1"/>
            </a:lvl2pPr>
            <a:lvl3pPr>
              <a:buNone/>
              <a:defRPr sz="1800" b="1"/>
            </a:lvl3pPr>
            <a:lvl4pPr>
              <a:buNone/>
              <a:defRPr sz="1600" b="1"/>
            </a:lvl4pPr>
            <a:lvl5pPr>
              <a:buNone/>
              <a:defRPr sz="1600" b="1"/>
            </a:lvl5pPr>
          </a:lstStyle>
          <a:p>
            <a:pPr lvl="0"/>
            <a:r>
              <a:rPr lang="en-US" dirty="0"/>
              <a:t>Click to edit Master text styles</a:t>
            </a:r>
          </a:p>
        </p:txBody>
      </p:sp>
      <p:sp>
        <p:nvSpPr>
          <p:cNvPr id="11" name="Content Placeholder 10"/>
          <p:cNvSpPr>
            <a:spLocks noGrp="1"/>
          </p:cNvSpPr>
          <p:nvPr>
            <p:ph sz="half" idx="2"/>
          </p:nvPr>
        </p:nvSpPr>
        <p:spPr>
          <a:xfrm>
            <a:off x="1219200" y="2247900"/>
            <a:ext cx="4978400" cy="3886200"/>
          </a:xfrm>
        </p:spPr>
        <p:txBody>
          <a:bodyPr>
            <a:normAutofit/>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half" idx="4"/>
          </p:nvPr>
        </p:nvSpPr>
        <p:spPr>
          <a:xfrm>
            <a:off x="6604000" y="2247900"/>
            <a:ext cx="4978400" cy="3886200"/>
          </a:xfrm>
        </p:spPr>
        <p:txBody>
          <a:bodyPr>
            <a:normAutofit/>
          </a:bodyPr>
          <a:lstStyle>
            <a:lvl1pPr>
              <a:defRPr sz="1800"/>
            </a:lvl1pPr>
            <a:lvl2pPr>
              <a:defRPr sz="16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6"/>
          <p:cNvSpPr>
            <a:spLocks noGrp="1"/>
          </p:cNvSpPr>
          <p:nvPr>
            <p:ph type="dt" sz="half" idx="10"/>
          </p:nvPr>
        </p:nvSpPr>
        <p:spPr/>
        <p:txBody>
          <a:bodyPr/>
          <a:lstStyle>
            <a:lvl1pPr>
              <a:defRPr/>
            </a:lvl1pPr>
          </a:lstStyle>
          <a:p>
            <a:pPr>
              <a:defRPr/>
            </a:pPr>
            <a:fld id="{8ADFAA19-3312-CF44-B0E2-24B63DA8B88F}" type="datetime1">
              <a:rPr lang="en-US"/>
              <a:pPr>
                <a:defRPr/>
              </a:pPr>
              <a:t>2/27/2026</a:t>
            </a:fld>
            <a:endParaRPr lang="en-US"/>
          </a:p>
        </p:txBody>
      </p:sp>
      <p:sp>
        <p:nvSpPr>
          <p:cNvPr id="9" name="Footer Placeholder 7"/>
          <p:cNvSpPr>
            <a:spLocks noGrp="1"/>
          </p:cNvSpPr>
          <p:nvPr>
            <p:ph type="ftr" sz="quarter" idx="11"/>
          </p:nvPr>
        </p:nvSpPr>
        <p:spPr/>
        <p:txBody>
          <a:bodyPr/>
          <a:lstStyle>
            <a:lvl1pPr>
              <a:defRPr/>
            </a:lvl1pPr>
          </a:lstStyle>
          <a:p>
            <a:pPr>
              <a:defRPr/>
            </a:pPr>
            <a:r>
              <a:rPr lang="en-US"/>
              <a:t>CPAC Confidential</a:t>
            </a:r>
          </a:p>
        </p:txBody>
      </p:sp>
      <p:sp>
        <p:nvSpPr>
          <p:cNvPr id="10" name="Slide Number Placeholder 8"/>
          <p:cNvSpPr>
            <a:spLocks noGrp="1"/>
          </p:cNvSpPr>
          <p:nvPr>
            <p:ph type="sldNum" sz="quarter" idx="12"/>
          </p:nvPr>
        </p:nvSpPr>
        <p:spPr/>
        <p:txBody>
          <a:bodyPr/>
          <a:lstStyle>
            <a:lvl1pPr>
              <a:defRPr/>
            </a:lvl1pPr>
          </a:lstStyle>
          <a:p>
            <a:pPr>
              <a:defRPr/>
            </a:pPr>
            <a:fld id="{46EA1F95-E687-E24C-BECD-1465D3CD0893}" type="slidenum">
              <a:rPr lang="en-US"/>
              <a:pPr>
                <a:defRPr/>
              </a:pPr>
              <a:t>‹#›</a:t>
            </a:fld>
            <a:endParaRPr lang="en-US"/>
          </a:p>
        </p:txBody>
      </p:sp>
    </p:spTree>
    <p:extLst>
      <p:ext uri="{BB962C8B-B14F-4D97-AF65-F5344CB8AC3E}">
        <p14:creationId xmlns:p14="http://schemas.microsoft.com/office/powerpoint/2010/main" val="38370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219200" y="273050"/>
            <a:ext cx="10363200" cy="1143000"/>
          </a:xfrm>
        </p:spPr>
        <p:txBody>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pPr>
              <a:defRPr/>
            </a:pPr>
            <a:fld id="{92B5A5CA-1FC6-8745-A5CC-FD7D870CBDC6}" type="datetime1">
              <a:rPr lang="en-US"/>
              <a:pPr>
                <a:defRPr/>
              </a:pPr>
              <a:t>2/27/2026</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CPAC Confidential</a:t>
            </a:r>
          </a:p>
        </p:txBody>
      </p:sp>
      <p:sp>
        <p:nvSpPr>
          <p:cNvPr id="5" name="Slide Number Placeholder 4"/>
          <p:cNvSpPr>
            <a:spLocks noGrp="1"/>
          </p:cNvSpPr>
          <p:nvPr>
            <p:ph type="sldNum" sz="quarter" idx="12"/>
          </p:nvPr>
        </p:nvSpPr>
        <p:spPr/>
        <p:txBody>
          <a:bodyPr/>
          <a:lstStyle>
            <a:lvl1pPr>
              <a:defRPr/>
            </a:lvl1pPr>
          </a:lstStyle>
          <a:p>
            <a:pPr>
              <a:defRPr/>
            </a:pPr>
            <a:fld id="{C0BC3298-9E8A-CF49-8EEB-62F47D71F367}" type="slidenum">
              <a:rPr lang="en-US"/>
              <a:pPr>
                <a:defRPr/>
              </a:pPr>
              <a:t>‹#›</a:t>
            </a:fld>
            <a:endParaRPr lang="en-US"/>
          </a:p>
        </p:txBody>
      </p:sp>
    </p:spTree>
    <p:extLst>
      <p:ext uri="{BB962C8B-B14F-4D97-AF65-F5344CB8AC3E}">
        <p14:creationId xmlns:p14="http://schemas.microsoft.com/office/powerpoint/2010/main" val="164533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1"/>
          <p:cNvSpPr>
            <a:spLocks noGrp="1"/>
          </p:cNvSpPr>
          <p:nvPr>
            <p:ph type="title"/>
          </p:nvPr>
        </p:nvSpPr>
        <p:spPr>
          <a:xfrm>
            <a:off x="1219200" y="273050"/>
            <a:ext cx="10363200" cy="1143000"/>
          </a:xfrm>
        </p:spPr>
        <p:txBody>
          <a:bodyPr/>
          <a:lstStyle>
            <a:lvl1pPr>
              <a:defRPr/>
            </a:lvl1pPr>
          </a:lstStyle>
          <a:p>
            <a:r>
              <a:rPr lang="en-US" dirty="0"/>
              <a:t>Click to edit Master title style</a:t>
            </a:r>
          </a:p>
        </p:txBody>
      </p:sp>
      <p:sp>
        <p:nvSpPr>
          <p:cNvPr id="3" name="Date Placeholder 1"/>
          <p:cNvSpPr>
            <a:spLocks noGrp="1"/>
          </p:cNvSpPr>
          <p:nvPr>
            <p:ph type="dt" sz="half" idx="10"/>
          </p:nvPr>
        </p:nvSpPr>
        <p:spPr/>
        <p:txBody>
          <a:bodyPr/>
          <a:lstStyle>
            <a:lvl1pPr>
              <a:defRPr/>
            </a:lvl1pPr>
          </a:lstStyle>
          <a:p>
            <a:pPr>
              <a:defRPr/>
            </a:pPr>
            <a:fld id="{AA8FEE43-0894-5E49-9221-43A4C61121BC}" type="datetime1">
              <a:rPr lang="en-US"/>
              <a:pPr>
                <a:defRPr/>
              </a:pPr>
              <a:t>2/27/2026</a:t>
            </a:fld>
            <a:endParaRPr lang="en-US"/>
          </a:p>
        </p:txBody>
      </p:sp>
      <p:sp>
        <p:nvSpPr>
          <p:cNvPr id="4" name="Footer Placeholder 2"/>
          <p:cNvSpPr>
            <a:spLocks noGrp="1"/>
          </p:cNvSpPr>
          <p:nvPr>
            <p:ph type="ftr" sz="quarter" idx="11"/>
          </p:nvPr>
        </p:nvSpPr>
        <p:spPr/>
        <p:txBody>
          <a:bodyPr/>
          <a:lstStyle>
            <a:lvl1pPr>
              <a:defRPr/>
            </a:lvl1pPr>
          </a:lstStyle>
          <a:p>
            <a:pPr>
              <a:defRPr/>
            </a:pPr>
            <a:r>
              <a:rPr lang="en-US"/>
              <a:t>CPAC Confidential</a:t>
            </a:r>
          </a:p>
        </p:txBody>
      </p:sp>
      <p:sp>
        <p:nvSpPr>
          <p:cNvPr id="6" name="Slide Number Placeholder 3"/>
          <p:cNvSpPr>
            <a:spLocks noGrp="1"/>
          </p:cNvSpPr>
          <p:nvPr>
            <p:ph type="sldNum" sz="quarter" idx="12"/>
          </p:nvPr>
        </p:nvSpPr>
        <p:spPr/>
        <p:txBody>
          <a:bodyPr/>
          <a:lstStyle>
            <a:lvl1pPr>
              <a:defRPr/>
            </a:lvl1pPr>
          </a:lstStyle>
          <a:p>
            <a:pPr>
              <a:defRPr/>
            </a:pPr>
            <a:fld id="{53F4BA08-1A37-074F-B737-8C58770BC80A}" type="slidenum">
              <a:rPr lang="en-US"/>
              <a:pPr>
                <a:defRPr/>
              </a:pPr>
              <a:t>‹#›</a:t>
            </a:fld>
            <a:endParaRPr lang="en-US"/>
          </a:p>
        </p:txBody>
      </p:sp>
    </p:spTree>
    <p:extLst>
      <p:ext uri="{BB962C8B-B14F-4D97-AF65-F5344CB8AC3E}">
        <p14:creationId xmlns:p14="http://schemas.microsoft.com/office/powerpoint/2010/main" val="1510893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4"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a:xfrm>
            <a:off x="1219200" y="273050"/>
            <a:ext cx="10363200" cy="1143000"/>
          </a:xfrm>
        </p:spPr>
        <p:txBody>
          <a:bodyPr/>
          <a:lstStyle>
            <a:lvl1pPr algn="l">
              <a:buNone/>
              <a:defRPr sz="4000" b="0"/>
            </a:lvl1pPr>
          </a:lstStyle>
          <a:p>
            <a:r>
              <a:rPr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11" name="Content Placeholder 10"/>
          <p:cNvSpPr>
            <a:spLocks noGrp="1"/>
          </p:cNvSpPr>
          <p:nvPr>
            <p:ph sz="quarter" idx="1"/>
          </p:nvPr>
        </p:nvSpPr>
        <p:spPr>
          <a:xfrm>
            <a:off x="3962400" y="1600200"/>
            <a:ext cx="762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p:txBody>
          <a:bodyPr/>
          <a:lstStyle>
            <a:lvl1pPr>
              <a:defRPr/>
            </a:lvl1pPr>
          </a:lstStyle>
          <a:p>
            <a:pPr>
              <a:defRPr/>
            </a:pPr>
            <a:fld id="{9FB20C42-85E3-E844-AFFF-905AA584561E}" type="datetime1">
              <a:rPr lang="en-US"/>
              <a:pPr>
                <a:defRPr/>
              </a:pPr>
              <a:t>2/27/2026</a:t>
            </a:fld>
            <a:endParaRPr lang="en-US"/>
          </a:p>
        </p:txBody>
      </p:sp>
      <p:sp>
        <p:nvSpPr>
          <p:cNvPr id="7" name="Footer Placeholder 5"/>
          <p:cNvSpPr>
            <a:spLocks noGrp="1"/>
          </p:cNvSpPr>
          <p:nvPr>
            <p:ph type="ftr" sz="quarter" idx="11"/>
          </p:nvPr>
        </p:nvSpPr>
        <p:spPr/>
        <p:txBody>
          <a:bodyPr/>
          <a:lstStyle>
            <a:lvl1pPr>
              <a:defRPr/>
            </a:lvl1pPr>
          </a:lstStyle>
          <a:p>
            <a:pPr>
              <a:defRPr/>
            </a:pPr>
            <a:r>
              <a:rPr lang="en-US"/>
              <a:t>CPAC Confidential</a:t>
            </a:r>
          </a:p>
        </p:txBody>
      </p:sp>
      <p:sp>
        <p:nvSpPr>
          <p:cNvPr id="8" name="Slide Number Placeholder 6"/>
          <p:cNvSpPr>
            <a:spLocks noGrp="1"/>
          </p:cNvSpPr>
          <p:nvPr>
            <p:ph type="sldNum" sz="quarter" idx="12"/>
          </p:nvPr>
        </p:nvSpPr>
        <p:spPr/>
        <p:txBody>
          <a:bodyPr/>
          <a:lstStyle>
            <a:lvl1pPr>
              <a:defRPr/>
            </a:lvl1pPr>
          </a:lstStyle>
          <a:p>
            <a:pPr>
              <a:defRPr/>
            </a:pPr>
            <a:fld id="{52A8FA7A-DC19-8243-A75F-C78355FA20A8}" type="slidenum">
              <a:rPr lang="en-US"/>
              <a:pPr>
                <a:defRPr/>
              </a:pPr>
              <a:t>‹#›</a:t>
            </a:fld>
            <a:endParaRPr lang="en-US"/>
          </a:p>
        </p:txBody>
      </p:sp>
    </p:spTree>
    <p:extLst>
      <p:ext uri="{BB962C8B-B14F-4D97-AF65-F5344CB8AC3E}">
        <p14:creationId xmlns:p14="http://schemas.microsoft.com/office/powerpoint/2010/main" val="1416403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flipV="1">
            <a:off x="194734" y="4648200"/>
            <a:ext cx="11755967" cy="173038"/>
          </a:xfrm>
          <a:prstGeom prst="rect">
            <a:avLst/>
          </a:prstGeom>
          <a:solidFill>
            <a:srgbClr val="FF7800"/>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p:nvSpPr>
        <p:spPr>
          <a:xfrm>
            <a:off x="194734" y="4648201"/>
            <a:ext cx="11755967" cy="47625"/>
          </a:xfrm>
          <a:prstGeom prst="rect">
            <a:avLst/>
          </a:prstGeom>
          <a:solidFill>
            <a:schemeClr val="bg1">
              <a:lumMod val="85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p:nvSpPr>
        <p:spPr>
          <a:xfrm>
            <a:off x="194734" y="4773614"/>
            <a:ext cx="11755967" cy="47625"/>
          </a:xfrm>
          <a:prstGeom prst="rect">
            <a:avLst/>
          </a:prstGeom>
          <a:solidFill>
            <a:srgbClr val="969696"/>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8" name="Picture 7"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a:off x="291219" y="242694"/>
            <a:ext cx="11605523" cy="4206614"/>
          </a:xfrm>
          <a:prstGeom prst="round2SameRect">
            <a:avLst>
              <a:gd name="adj1" fmla="val 3686"/>
              <a:gd name="adj2" fmla="val 50000"/>
            </a:avLst>
          </a:prstGeom>
          <a:solidFill>
            <a:schemeClr val="bg1">
              <a:lumMod val="95000"/>
            </a:schemeClr>
          </a:solidFill>
          <a:ln w="6350">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B4D7BC29-C7E3-B742-96D7-EFCD8B3F22F8}" type="datetime1">
              <a:rPr lang="en-US"/>
              <a:pPr>
                <a:defRPr/>
              </a:pPr>
              <a:t>2/27/2026</a:t>
            </a:fld>
            <a:endParaRPr lang="en-US"/>
          </a:p>
        </p:txBody>
      </p:sp>
      <p:sp>
        <p:nvSpPr>
          <p:cNvPr id="10" name="Footer Placeholder 5"/>
          <p:cNvSpPr>
            <a:spLocks noGrp="1"/>
          </p:cNvSpPr>
          <p:nvPr>
            <p:ph type="ftr" sz="quarter" idx="11"/>
          </p:nvPr>
        </p:nvSpPr>
        <p:spPr>
          <a:xfrm>
            <a:off x="1219200" y="6172200"/>
            <a:ext cx="5181600" cy="457200"/>
          </a:xfrm>
        </p:spPr>
        <p:txBody>
          <a:bodyPr/>
          <a:lstStyle>
            <a:lvl1pPr>
              <a:defRPr/>
            </a:lvl1pPr>
          </a:lstStyle>
          <a:p>
            <a:pPr>
              <a:defRPr/>
            </a:pPr>
            <a:r>
              <a:rPr lang="en-US"/>
              <a:t>CPAC Confidential</a:t>
            </a:r>
          </a:p>
        </p:txBody>
      </p:sp>
      <p:sp>
        <p:nvSpPr>
          <p:cNvPr id="11" name="Slide Number Placeholder 6"/>
          <p:cNvSpPr>
            <a:spLocks noGrp="1"/>
          </p:cNvSpPr>
          <p:nvPr>
            <p:ph type="sldNum" sz="quarter" idx="12"/>
          </p:nvPr>
        </p:nvSpPr>
        <p:spPr>
          <a:xfrm>
            <a:off x="194733" y="6208713"/>
            <a:ext cx="609600" cy="457200"/>
          </a:xfrm>
        </p:spPr>
        <p:txBody>
          <a:bodyPr/>
          <a:lstStyle>
            <a:lvl1pPr>
              <a:defRPr/>
            </a:lvl1pPr>
          </a:lstStyle>
          <a:p>
            <a:pPr>
              <a:defRPr/>
            </a:pPr>
            <a:fld id="{9FE080F2-A7B2-364A-856A-F8A772869A7D}" type="slidenum">
              <a:rPr lang="en-US"/>
              <a:pPr>
                <a:defRPr/>
              </a:pPr>
              <a:t>‹#›</a:t>
            </a:fld>
            <a:endParaRPr lang="en-US"/>
          </a:p>
        </p:txBody>
      </p:sp>
    </p:spTree>
    <p:extLst>
      <p:ext uri="{BB962C8B-B14F-4D97-AF65-F5344CB8AC3E}">
        <p14:creationId xmlns:p14="http://schemas.microsoft.com/office/powerpoint/2010/main" val="863132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3"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94E2BA2-F00D-2D47-89C5-DE2BEEC44E91}" type="datetime1">
              <a:rPr lang="en-US"/>
              <a:pPr>
                <a:defRPr/>
              </a:pPr>
              <a:t>2/27/2026</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CPAC Confidential</a:t>
            </a:r>
          </a:p>
        </p:txBody>
      </p:sp>
      <p:sp>
        <p:nvSpPr>
          <p:cNvPr id="7" name="Slide Number Placeholder 5"/>
          <p:cNvSpPr>
            <a:spLocks noGrp="1"/>
          </p:cNvSpPr>
          <p:nvPr>
            <p:ph type="sldNum" sz="quarter" idx="12"/>
          </p:nvPr>
        </p:nvSpPr>
        <p:spPr/>
        <p:txBody>
          <a:bodyPr/>
          <a:lstStyle>
            <a:lvl1pPr>
              <a:defRPr/>
            </a:lvl1pPr>
          </a:lstStyle>
          <a:p>
            <a:pPr>
              <a:defRPr/>
            </a:pPr>
            <a:fld id="{D5F30A27-296E-E749-A652-472B1B3BB415}" type="slidenum">
              <a:rPr lang="en-US"/>
              <a:pPr>
                <a:defRPr/>
              </a:pPr>
              <a:t>‹#›</a:t>
            </a:fld>
            <a:endParaRPr lang="en-US"/>
          </a:p>
        </p:txBody>
      </p:sp>
    </p:spTree>
    <p:extLst>
      <p:ext uri="{BB962C8B-B14F-4D97-AF65-F5344CB8AC3E}">
        <p14:creationId xmlns:p14="http://schemas.microsoft.com/office/powerpoint/2010/main" val="1278753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2" name="Vertical Title 1"/>
          <p:cNvSpPr>
            <a:spLocks noGrp="1"/>
          </p:cNvSpPr>
          <p:nvPr>
            <p:ph type="title" orient="vert"/>
          </p:nvPr>
        </p:nvSpPr>
        <p:spPr>
          <a:xfrm>
            <a:off x="8839200" y="1035476"/>
            <a:ext cx="2682240" cy="509069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1035475"/>
            <a:ext cx="7416800" cy="50906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BEBF1C0-9221-5941-AF72-FC3479D6B6EF}" type="datetime1">
              <a:rPr lang="en-US"/>
              <a:pPr>
                <a:defRPr/>
              </a:pPr>
              <a:t>2/27/2026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510366-F4CD-AB4B-96FC-C113B0B978BC}" type="slidenum">
              <a:rPr lang="en-US"/>
              <a:pPr>
                <a:defRPr/>
              </a:pPr>
              <a:t>‹#›</a:t>
            </a:fld>
            <a:endParaRPr lang="en-US"/>
          </a:p>
        </p:txBody>
      </p:sp>
    </p:spTree>
    <p:extLst>
      <p:ext uri="{BB962C8B-B14F-4D97-AF65-F5344CB8AC3E}">
        <p14:creationId xmlns:p14="http://schemas.microsoft.com/office/powerpoint/2010/main" val="2979874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22863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fontAlgn="auto">
              <a:spcBef>
                <a:spcPts val="0"/>
              </a:spcBef>
              <a:spcAft>
                <a:spcPts val="0"/>
              </a:spcAft>
              <a:defRPr>
                <a:latin typeface="+mn-lt"/>
              </a:defRPr>
            </a:lvl1pPr>
          </a:lstStyle>
          <a:p>
            <a:pPr>
              <a:defRPr/>
            </a:pPr>
            <a:endParaRPr 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45F20F02-D456-7B45-9C87-D919F7CCFEE8}" type="slidenum">
              <a:rPr lang="en-US"/>
              <a:pPr>
                <a:defRPr/>
              </a:pPr>
              <a:t>‹#›</a:t>
            </a:fld>
            <a:endParaRPr lang="en-US"/>
          </a:p>
        </p:txBody>
      </p:sp>
    </p:spTree>
    <p:extLst>
      <p:ext uri="{BB962C8B-B14F-4D97-AF65-F5344CB8AC3E}">
        <p14:creationId xmlns:p14="http://schemas.microsoft.com/office/powerpoint/2010/main" val="4121652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1BE86175-86B7-8843-8906-EC633B43B730}" type="slidenum">
              <a:rPr lang="en-US"/>
              <a:pPr>
                <a:defRPr/>
              </a:pPr>
              <a:t>‹#›</a:t>
            </a:fld>
            <a:endParaRPr lang="en-US"/>
          </a:p>
        </p:txBody>
      </p:sp>
    </p:spTree>
    <p:extLst>
      <p:ext uri="{BB962C8B-B14F-4D97-AF65-F5344CB8AC3E}">
        <p14:creationId xmlns:p14="http://schemas.microsoft.com/office/powerpoint/2010/main" val="2251579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256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1625600" y="1981200"/>
            <a:ext cx="4876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625600" y="4114800"/>
            <a:ext cx="4876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705600" y="1981200"/>
            <a:ext cx="4876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224925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F6E59627-5168-2346-A883-ADEC3B46765C}"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F6553C-1584-A347-A584-D67E162045D0}" type="slidenum">
              <a:rPr lang="en-US"/>
              <a:pPr>
                <a:defRPr/>
              </a:pPr>
              <a:t>‹#›</a:t>
            </a:fld>
            <a:endParaRPr lang="en-US" dirty="0"/>
          </a:p>
        </p:txBody>
      </p:sp>
    </p:spTree>
    <p:extLst>
      <p:ext uri="{BB962C8B-B14F-4D97-AF65-F5344CB8AC3E}">
        <p14:creationId xmlns:p14="http://schemas.microsoft.com/office/powerpoint/2010/main" val="2962487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3"/>
          <p:cNvSpPr/>
          <p:nvPr userDrawn="1"/>
        </p:nvSpPr>
        <p:spPr>
          <a:xfrm>
            <a:off x="162715" y="454277"/>
            <a:ext cx="11839536" cy="1527349"/>
          </a:xfrm>
          <a:prstGeom prst="rect">
            <a:avLst/>
          </a:prstGeom>
          <a:gradFill flip="none" rotWithShape="1">
            <a:gsLst>
              <a:gs pos="39000">
                <a:schemeClr val="bg1">
                  <a:lumMod val="65000"/>
                </a:schemeClr>
              </a:gs>
              <a:gs pos="100000">
                <a:srgbClr val="FFFFFF">
                  <a:alpha val="67000"/>
                </a:srgbClr>
              </a:gs>
            </a:gsLst>
            <a:lin ang="5400000" scaled="0"/>
            <a:tileRect/>
          </a:gra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5" name="Picture 12" descr="CPAC_Bar.png"/>
          <p:cNvPicPr>
            <a:picLocks noChangeAspect="1"/>
          </p:cNvPicPr>
          <p:nvPr userDrawn="1"/>
        </p:nvPicPr>
        <p:blipFill>
          <a:blip r:embed="rId2" cstate="print"/>
          <a:srcRect b="87499"/>
          <a:stretch>
            <a:fillRect/>
          </a:stretch>
        </p:blipFill>
        <p:spPr>
          <a:xfrm>
            <a:off x="0" y="0"/>
            <a:ext cx="12192000" cy="857250"/>
          </a:xfrm>
          <a:prstGeom prst="rect">
            <a:avLst/>
          </a:prstGeom>
          <a:effectLst>
            <a:outerShdw blurRad="50800" dist="38100" dir="5400000">
              <a:srgbClr val="000000">
                <a:alpha val="43000"/>
              </a:srgbClr>
            </a:outerShdw>
          </a:effectLst>
        </p:spPr>
      </p:pic>
      <p:sp>
        <p:nvSpPr>
          <p:cNvPr id="6" name="Subtitle 8"/>
          <p:cNvSpPr>
            <a:spLocks noGrp="1"/>
          </p:cNvSpPr>
          <p:nvPr>
            <p:ph type="subTitle" idx="1" hasCustomPrompt="1"/>
          </p:nvPr>
        </p:nvSpPr>
        <p:spPr>
          <a:xfrm>
            <a:off x="1805205" y="5000310"/>
            <a:ext cx="8534400" cy="506411"/>
          </a:xfrm>
        </p:spPr>
        <p:txBody>
          <a:bodyPr anchor="b" anchorCtr="0"/>
          <a:lstStyle>
            <a:lvl1pPr marL="0" indent="0" algn="ctr">
              <a:buNone/>
              <a:defRPr sz="2800" baseline="0">
                <a:solidFill>
                  <a:schemeClr val="tx2"/>
                </a:solidFill>
                <a:latin typeface="Arial" pitchFamily="34" charset="0"/>
                <a:cs typeface="Arial"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insert name</a:t>
            </a:r>
          </a:p>
        </p:txBody>
      </p:sp>
      <p:sp>
        <p:nvSpPr>
          <p:cNvPr id="15" name="Title 1"/>
          <p:cNvSpPr>
            <a:spLocks noGrp="1"/>
          </p:cNvSpPr>
          <p:nvPr>
            <p:ph type="title"/>
          </p:nvPr>
        </p:nvSpPr>
        <p:spPr>
          <a:xfrm>
            <a:off x="420647" y="1290320"/>
            <a:ext cx="11303519" cy="1422400"/>
          </a:xfrm>
          <a:effectLst/>
        </p:spPr>
        <p:txBody>
          <a:bodyPr anchor="ctr" anchorCtr="0">
            <a:noAutofit/>
          </a:bodyPr>
          <a:lstStyle>
            <a:lvl1pPr algn="ctr" rtl="0" eaLnBrk="0" fontAlgn="base" hangingPunct="0">
              <a:spcBef>
                <a:spcPct val="0"/>
              </a:spcBef>
              <a:spcAft>
                <a:spcPct val="0"/>
              </a:spcAft>
              <a:defRPr lang="en-US" sz="4400" b="0" kern="1200" dirty="0">
                <a:solidFill>
                  <a:srgbClr val="D18D05"/>
                </a:solidFill>
                <a:effectLst>
                  <a:outerShdw blurRad="50800" dist="38100" dir="5400000" algn="t" rotWithShape="0">
                    <a:schemeClr val="bg1">
                      <a:lumMod val="65000"/>
                      <a:alpha val="40000"/>
                    </a:schemeClr>
                  </a:outerShdw>
                </a:effectLst>
                <a:latin typeface="Calibri" pitchFamily="34" charset="0"/>
                <a:ea typeface="+mj-ea"/>
                <a:cs typeface="Arial" pitchFamily="34" charset="0"/>
              </a:defRPr>
            </a:lvl1pPr>
          </a:lstStyle>
          <a:p>
            <a:r>
              <a:rPr lang="en-US"/>
              <a:t>Click to edit Master title style</a:t>
            </a:r>
            <a:endParaRPr lang="en-US" dirty="0"/>
          </a:p>
        </p:txBody>
      </p:sp>
      <p:sp>
        <p:nvSpPr>
          <p:cNvPr id="10" name="TextBox 9"/>
          <p:cNvSpPr txBox="1"/>
          <p:nvPr userDrawn="1"/>
        </p:nvSpPr>
        <p:spPr>
          <a:xfrm>
            <a:off x="254425" y="6503989"/>
            <a:ext cx="1822449" cy="187325"/>
          </a:xfrm>
          <a:prstGeom prst="rect">
            <a:avLst/>
          </a:prstGeom>
        </p:spPr>
        <p:txBody>
          <a:bodyPr bIns="91440" anchor="ctr"/>
          <a:lstStyle/>
          <a:p>
            <a:pPr defTabSz="914400" fontAlgn="auto">
              <a:spcAft>
                <a:spcPts val="0"/>
              </a:spcAft>
              <a:defRPr/>
            </a:pPr>
            <a:r>
              <a:rPr lang="en-US" sz="1000" dirty="0"/>
              <a:t>CPAC Confidential</a:t>
            </a:r>
          </a:p>
        </p:txBody>
      </p:sp>
      <p:pic>
        <p:nvPicPr>
          <p:cNvPr id="11" name="Picture 13" descr="CPAC_Logo-rgb.png"/>
          <p:cNvPicPr>
            <a:picLocks noChangeAspect="1"/>
          </p:cNvPicPr>
          <p:nvPr userDrawn="1"/>
        </p:nvPicPr>
        <p:blipFill>
          <a:blip r:embed="rId3" cstate="print"/>
          <a:srcRect/>
          <a:stretch>
            <a:fillRect/>
          </a:stretch>
        </p:blipFill>
        <p:spPr bwMode="auto">
          <a:xfrm>
            <a:off x="1994859" y="2713356"/>
            <a:ext cx="7315200" cy="1992313"/>
          </a:xfrm>
          <a:prstGeom prst="rect">
            <a:avLst/>
          </a:prstGeom>
          <a:noFill/>
          <a:ln w="9525">
            <a:noFill/>
            <a:miter lim="800000"/>
            <a:headEnd/>
            <a:tailEnd/>
          </a:ln>
        </p:spPr>
      </p:pic>
      <p:sp>
        <p:nvSpPr>
          <p:cNvPr id="16" name="Text Placeholder 15"/>
          <p:cNvSpPr>
            <a:spLocks noGrp="1"/>
          </p:cNvSpPr>
          <p:nvPr>
            <p:ph type="body" sz="quarter" idx="10" hasCustomPrompt="1"/>
          </p:nvPr>
        </p:nvSpPr>
        <p:spPr>
          <a:xfrm>
            <a:off x="1805517" y="5517199"/>
            <a:ext cx="8534400" cy="517525"/>
          </a:xfrm>
        </p:spPr>
        <p:txBody>
          <a:bodyPr/>
          <a:lstStyle>
            <a:lvl1pPr algn="ctr">
              <a:buNone/>
              <a:defRPr lang="en-US" sz="2800" kern="1200" baseline="0" dirty="0" smtClean="0">
                <a:solidFill>
                  <a:schemeClr val="tx2"/>
                </a:solidFill>
                <a:latin typeface="Arial" pitchFamily="34" charset="0"/>
                <a:ea typeface="Century Schoolbook" pitchFamily="18" charset="0"/>
                <a:cs typeface="Arial" pitchFamily="34" charset="0"/>
              </a:defRPr>
            </a:lvl1pPr>
          </a:lstStyle>
          <a:p>
            <a:pPr lvl="0"/>
            <a:r>
              <a:rPr lang="en-US" dirty="0"/>
              <a:t>Click to insert date</a:t>
            </a:r>
          </a:p>
        </p:txBody>
      </p:sp>
    </p:spTree>
    <p:extLst>
      <p:ext uri="{BB962C8B-B14F-4D97-AF65-F5344CB8AC3E}">
        <p14:creationId xmlns:p14="http://schemas.microsoft.com/office/powerpoint/2010/main" val="8984870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9FA13C96-FF3E-134A-9315-2B31EC2C02C0}"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130EFA-03BD-0B41-B343-70217C2547CE}" type="slidenum">
              <a:rPr lang="en-US"/>
              <a:pPr>
                <a:defRPr/>
              </a:pPr>
              <a:t>‹#›</a:t>
            </a:fld>
            <a:endParaRPr lang="en-US" dirty="0"/>
          </a:p>
        </p:txBody>
      </p:sp>
    </p:spTree>
    <p:extLst>
      <p:ext uri="{BB962C8B-B14F-4D97-AF65-F5344CB8AC3E}">
        <p14:creationId xmlns:p14="http://schemas.microsoft.com/office/powerpoint/2010/main" val="2219164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1D2C6017-D29A-334D-A48C-7B92467CA1FB}"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AB6F87-7CCA-1640-A1FA-F22E78C743D0}" type="slidenum">
              <a:rPr lang="en-US"/>
              <a:pPr>
                <a:defRPr/>
              </a:pPr>
              <a:t>‹#›</a:t>
            </a:fld>
            <a:endParaRPr lang="en-US" dirty="0"/>
          </a:p>
        </p:txBody>
      </p:sp>
    </p:spTree>
    <p:extLst>
      <p:ext uri="{BB962C8B-B14F-4D97-AF65-F5344CB8AC3E}">
        <p14:creationId xmlns:p14="http://schemas.microsoft.com/office/powerpoint/2010/main" val="631043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4B67F2FC-AA9A-0047-ABA2-0C0B1B07AA9F}"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916852-7BF4-9041-BC13-7687A7D0EAEE}" type="slidenum">
              <a:rPr lang="en-US"/>
              <a:pPr>
                <a:defRPr/>
              </a:pPr>
              <a:t>‹#›</a:t>
            </a:fld>
            <a:endParaRPr lang="en-US" dirty="0"/>
          </a:p>
        </p:txBody>
      </p:sp>
    </p:spTree>
    <p:extLst>
      <p:ext uri="{BB962C8B-B14F-4D97-AF65-F5344CB8AC3E}">
        <p14:creationId xmlns:p14="http://schemas.microsoft.com/office/powerpoint/2010/main" val="2385690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7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873E1D53-00CD-974C-A975-657DA7080A8C}"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5C541A-9CBD-3F40-AFB1-4D916C642354}" type="slidenum">
              <a:rPr lang="en-US"/>
              <a:pPr>
                <a:defRPr/>
              </a:pPr>
              <a:t>‹#›</a:t>
            </a:fld>
            <a:endParaRPr lang="en-US" dirty="0"/>
          </a:p>
        </p:txBody>
      </p:sp>
    </p:spTree>
    <p:extLst>
      <p:ext uri="{BB962C8B-B14F-4D97-AF65-F5344CB8AC3E}">
        <p14:creationId xmlns:p14="http://schemas.microsoft.com/office/powerpoint/2010/main" val="1052194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6BC58B76-C729-3F4B-9FB6-C10815BB3C67}"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23BEE5-C0B5-4A44-BD94-65771B7DEBE1}" type="slidenum">
              <a:rPr lang="en-US"/>
              <a:pPr>
                <a:defRPr/>
              </a:pPr>
              <a:t>‹#›</a:t>
            </a:fld>
            <a:endParaRPr lang="en-US" dirty="0"/>
          </a:p>
        </p:txBody>
      </p:sp>
    </p:spTree>
    <p:extLst>
      <p:ext uri="{BB962C8B-B14F-4D97-AF65-F5344CB8AC3E}">
        <p14:creationId xmlns:p14="http://schemas.microsoft.com/office/powerpoint/2010/main" val="31412596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Media">
  <p:cSld name="Titel, Text und Medienclip">
    <p:spTree>
      <p:nvGrpSpPr>
        <p:cNvPr id="1" name=""/>
        <p:cNvGrpSpPr/>
        <p:nvPr/>
      </p:nvGrpSpPr>
      <p:grpSpPr>
        <a:xfrm>
          <a:off x="0" y="0"/>
          <a:ext cx="0" cy="0"/>
          <a:chOff x="0" y="0"/>
          <a:chExt cx="0" cy="0"/>
        </a:xfrm>
      </p:grpSpPr>
      <p:sp>
        <p:nvSpPr>
          <p:cNvPr id="2" name="Titel 1"/>
          <p:cNvSpPr>
            <a:spLocks noGrp="1"/>
          </p:cNvSpPr>
          <p:nvPr>
            <p:ph type="title"/>
          </p:nvPr>
        </p:nvSpPr>
        <p:spPr>
          <a:xfrm>
            <a:off x="719589" y="263210"/>
            <a:ext cx="8187965" cy="400110"/>
          </a:xfrm>
          <a:prstGeom prst="rect">
            <a:avLst/>
          </a:prstGeom>
        </p:spPr>
        <p:txBody>
          <a:bodyPr/>
          <a:lstStyle/>
          <a:p>
            <a:r>
              <a:rPr lang="de-DE"/>
              <a:t>Titelmasterformat durch Klicken bearbeiten</a:t>
            </a:r>
          </a:p>
        </p:txBody>
      </p:sp>
      <p:sp>
        <p:nvSpPr>
          <p:cNvPr id="3" name="Textplatzhalter 2"/>
          <p:cNvSpPr>
            <a:spLocks noGrp="1"/>
          </p:cNvSpPr>
          <p:nvPr>
            <p:ph type="body" sz="half" idx="1"/>
          </p:nvPr>
        </p:nvSpPr>
        <p:spPr>
          <a:xfrm>
            <a:off x="719589" y="1592486"/>
            <a:ext cx="5408820" cy="4680899"/>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p:cNvSpPr>
            <a:spLocks noGrp="1"/>
          </p:cNvSpPr>
          <p:nvPr>
            <p:ph type="media" sz="half" idx="2"/>
          </p:nvPr>
        </p:nvSpPr>
        <p:spPr>
          <a:xfrm>
            <a:off x="6255395" y="1592486"/>
            <a:ext cx="5410141" cy="4680899"/>
          </a:xfrm>
          <a:prstGeom prst="rect">
            <a:avLst/>
          </a:prstGeom>
        </p:spPr>
        <p:txBody>
          <a:bodyPr/>
          <a:lstStyle/>
          <a:p>
            <a:pPr lvl="0"/>
            <a:endParaRPr lang="de-DE" noProof="0">
              <a:sym typeface="Gill Sans" charset="0"/>
            </a:endParaRPr>
          </a:p>
        </p:txBody>
      </p:sp>
    </p:spTree>
    <p:extLst>
      <p:ext uri="{BB962C8B-B14F-4D97-AF65-F5344CB8AC3E}">
        <p14:creationId xmlns:p14="http://schemas.microsoft.com/office/powerpoint/2010/main" val="2668107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6F169DC9-37E1-8843-A54F-5CFE8EB2BF12}"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74CFBB-F6A6-F645-A058-CDAA448ECC6A}" type="slidenum">
              <a:rPr lang="en-US"/>
              <a:pPr>
                <a:defRPr/>
              </a:pPr>
              <a:t>‹#›</a:t>
            </a:fld>
            <a:endParaRPr lang="en-US" dirty="0"/>
          </a:p>
        </p:txBody>
      </p:sp>
    </p:spTree>
    <p:extLst>
      <p:ext uri="{BB962C8B-B14F-4D97-AF65-F5344CB8AC3E}">
        <p14:creationId xmlns:p14="http://schemas.microsoft.com/office/powerpoint/2010/main" val="32007911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8454CBE4-33B6-8E44-B2FA-3B808FE413F8}"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36D088-E7CC-3A4E-A8BD-A4772073C2C5}" type="slidenum">
              <a:rPr lang="en-US"/>
              <a:pPr>
                <a:defRPr/>
              </a:pPr>
              <a:t>‹#›</a:t>
            </a:fld>
            <a:endParaRPr lang="en-US" dirty="0"/>
          </a:p>
        </p:txBody>
      </p:sp>
    </p:spTree>
    <p:extLst>
      <p:ext uri="{BB962C8B-B14F-4D97-AF65-F5344CB8AC3E}">
        <p14:creationId xmlns:p14="http://schemas.microsoft.com/office/powerpoint/2010/main" val="2528008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18037410-701D-AF4C-9D40-AD301A86AB2F}"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FD1FAC-DD14-4A4D-9F3B-71C53F772B47}" type="slidenum">
              <a:rPr lang="en-US"/>
              <a:pPr>
                <a:defRPr/>
              </a:pPr>
              <a:t>‹#›</a:t>
            </a:fld>
            <a:endParaRPr lang="en-US" dirty="0"/>
          </a:p>
        </p:txBody>
      </p:sp>
    </p:spTree>
    <p:extLst>
      <p:ext uri="{BB962C8B-B14F-4D97-AF65-F5344CB8AC3E}">
        <p14:creationId xmlns:p14="http://schemas.microsoft.com/office/powerpoint/2010/main" val="127393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Vertical Title and Text">
    <p:spTree>
      <p:nvGrpSpPr>
        <p:cNvPr id="1" name=""/>
        <p:cNvGrpSpPr/>
        <p:nvPr/>
      </p:nvGrpSpPr>
      <p:grpSpPr>
        <a:xfrm>
          <a:off x="0" y="0"/>
          <a:ext cx="0" cy="0"/>
          <a:chOff x="0" y="0"/>
          <a:chExt cx="0" cy="0"/>
        </a:xfrm>
      </p:grpSpPr>
      <p:pic>
        <p:nvPicPr>
          <p:cNvPr id="3" name="Picture 2" descr="CPAC_Bar.png"/>
          <p:cNvPicPr>
            <a:picLocks noChangeAspect="1"/>
          </p:cNvPicPr>
          <p:nvPr userDrawn="1"/>
        </p:nvPicPr>
        <p:blipFill>
          <a:blip r:embed="rId2" cstate="print"/>
          <a:srcRect b="87498"/>
          <a:stretch>
            <a:fillRect/>
          </a:stretch>
        </p:blipFill>
        <p:spPr bwMode="auto">
          <a:xfrm>
            <a:off x="0" y="0"/>
            <a:ext cx="12192000" cy="857250"/>
          </a:xfrm>
          <a:prstGeom prst="rect">
            <a:avLst/>
          </a:prstGeom>
          <a:noFill/>
          <a:ln w="9525">
            <a:noFill/>
            <a:miter lim="800000"/>
            <a:headEnd/>
            <a:tailEnd/>
          </a:ln>
          <a:effectLst>
            <a:outerShdw blurRad="63500" dist="38100" dir="5400000" rotWithShape="0">
              <a:srgbClr val="000000">
                <a:alpha val="42999"/>
              </a:srgbClr>
            </a:outerShdw>
          </a:effectLst>
        </p:spPr>
      </p:pic>
      <p:sp>
        <p:nvSpPr>
          <p:cNvPr id="8" name="Title 7"/>
          <p:cNvSpPr>
            <a:spLocks noGrp="1"/>
          </p:cNvSpPr>
          <p:nvPr>
            <p:ph type="title"/>
          </p:nvPr>
        </p:nvSpPr>
        <p:spPr>
          <a:xfrm>
            <a:off x="203200" y="152400"/>
            <a:ext cx="10363200" cy="487362"/>
          </a:xfrm>
        </p:spPr>
        <p:txBody>
          <a:bodyPr/>
          <a:lstStyle>
            <a:lvl1pPr>
              <a:defRPr sz="2800">
                <a:solidFill>
                  <a:srgbClr val="0070C0"/>
                </a:solidFill>
                <a:latin typeface="Cambria"/>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fld id="{5985720A-51AD-9342-865E-031F771FE698}" type="datetime1">
              <a:rPr lang="en-US"/>
              <a:pPr>
                <a:defRPr/>
              </a:pPr>
              <a:t>2/27/2026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3A9A81-3A4E-D84F-8882-4959831D13E7}" type="slidenum">
              <a:rPr lang="en-US"/>
              <a:pPr>
                <a:defRPr/>
              </a:pPr>
              <a:t>‹#›</a:t>
            </a:fld>
            <a:endParaRPr lang="en-US" dirty="0"/>
          </a:p>
        </p:txBody>
      </p:sp>
    </p:spTree>
    <p:extLst>
      <p:ext uri="{BB962C8B-B14F-4D97-AF65-F5344CB8AC3E}">
        <p14:creationId xmlns:p14="http://schemas.microsoft.com/office/powerpoint/2010/main" val="30600346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25B3-A5CD-614B-9329-E3F44A3959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16A3AB-C29E-D840-85A4-8195EA2F34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8BEE9A-A21C-214B-9B3F-B57194797E4E}"/>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419DBECA-53EA-CC4D-9C2E-4ABBD4F65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561AA-5241-0544-A469-023CEDD35E84}"/>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41273576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2E22E-6E1F-FA48-A979-85871ABF27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E6257C-A4F3-A140-9FF8-EF4CF21F48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C18D-A1CF-804B-99B5-A5F0ABEC075E}"/>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9AA6D42B-BE48-6444-8D03-6F38D37D5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B6FAD-A877-7D44-AB05-4A340F8580BB}"/>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5791866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976D7-F9A5-AC4E-BB4B-FDB7117652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359B54-B1F5-474B-AA18-036023600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B4364B-181D-F147-A6BB-E459F0412C0E}"/>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B8B41042-3DC4-5E4E-B4D5-0985A52A97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CBDC5-1202-914C-AD5A-709DA5BBDFB0}"/>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479417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F8F10-BA88-3243-B549-3F1426E1506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D87051-1BCA-C443-B16E-72C6DCAD9B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3ECF2B-B088-484F-936B-9BEA3DA51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A0459-6760-1E4F-947D-F483CEE83CD8}"/>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6" name="Footer Placeholder 5">
            <a:extLst>
              <a:ext uri="{FF2B5EF4-FFF2-40B4-BE49-F238E27FC236}">
                <a16:creationId xmlns:a16="http://schemas.microsoft.com/office/drawing/2014/main" id="{D326E802-F08A-B148-A3CC-031D3668A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CEB25-6BAA-4341-A34E-7F5705B614FD}"/>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3840234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E67F-54C4-E646-869B-35AE3A80AC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3BC37F-6CED-4F4B-8756-8C34A5F50D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0D1CB-6409-EC42-9248-CD39CCD68B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10D15-D752-554A-9645-4EBDBB8C9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A1D8E6-A201-5343-95AD-CD2ACF4D0C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48415D-F6DF-EF43-A92E-B8882FCC2CB0}"/>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8" name="Footer Placeholder 7">
            <a:extLst>
              <a:ext uri="{FF2B5EF4-FFF2-40B4-BE49-F238E27FC236}">
                <a16:creationId xmlns:a16="http://schemas.microsoft.com/office/drawing/2014/main" id="{03F68691-E98D-1E48-A9DB-10EF36702B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286D85-F969-8745-8B36-8E9335779492}"/>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671262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25F6-19CD-9F4D-B9BF-58C69511F0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624B17-08D6-0243-B169-A7D3A978292A}"/>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4" name="Footer Placeholder 3">
            <a:extLst>
              <a:ext uri="{FF2B5EF4-FFF2-40B4-BE49-F238E27FC236}">
                <a16:creationId xmlns:a16="http://schemas.microsoft.com/office/drawing/2014/main" id="{CC710AC8-4189-6546-96DC-9B7D17C6E0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8078B0-A12B-6E47-A62E-C6DEC040AFBE}"/>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323952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00951F-9746-754B-8F81-243970061459}"/>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3" name="Footer Placeholder 2">
            <a:extLst>
              <a:ext uri="{FF2B5EF4-FFF2-40B4-BE49-F238E27FC236}">
                <a16:creationId xmlns:a16="http://schemas.microsoft.com/office/drawing/2014/main" id="{01E8AC84-F2BA-BA46-9DCB-13CADB8B07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782B28-893A-2042-855F-CF489BE92E1E}"/>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6414839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0246-5448-6640-BA05-5A66AD5C7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460AC-A2DE-F74B-A8C1-8F41638D13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3BFADB-994D-634A-9543-8CCD31B217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920478-B89A-8B4D-BD5F-1554565B6492}"/>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6" name="Footer Placeholder 5">
            <a:extLst>
              <a:ext uri="{FF2B5EF4-FFF2-40B4-BE49-F238E27FC236}">
                <a16:creationId xmlns:a16="http://schemas.microsoft.com/office/drawing/2014/main" id="{DB317A81-22C5-0740-A63F-ACEE4099C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E9D84-2AE8-B144-AAAC-D6D738498F78}"/>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971552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033C5-5CBB-6245-B3AC-EEBF1BBF1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CD9E1-E6EB-214D-837E-9EED5F552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5BF6F4-8719-B04E-B1B5-FFAD622AA1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E8249-60E2-6149-A84A-FFC765E847C8}"/>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6" name="Footer Placeholder 5">
            <a:extLst>
              <a:ext uri="{FF2B5EF4-FFF2-40B4-BE49-F238E27FC236}">
                <a16:creationId xmlns:a16="http://schemas.microsoft.com/office/drawing/2014/main" id="{C29E0B3D-7810-4E47-9705-A92FB258D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FE90DD-F5D2-C34D-B112-0B2753A0C9F0}"/>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19278190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182E4-597A-3742-8CED-B23E85EEC8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897FE7-0587-264E-BFEE-6CBA081A97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E1FF-36A0-E845-9BEF-1F34CBB93204}"/>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9B1E1057-159C-4644-8083-04D6C6DE9C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8A0A4C-06ED-3641-B4FA-B2C0D3548FD4}"/>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1899153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EDAF3C-AA63-C441-800B-9156F1AD73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F1656A-5786-024E-ACF4-F43A02AA2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D7BBA1-D79E-FF40-A6BB-75D61AF4B8C8}"/>
              </a:ext>
            </a:extLst>
          </p:cNvPr>
          <p:cNvSpPr>
            <a:spLocks noGrp="1"/>
          </p:cNvSpPr>
          <p:nvPr>
            <p:ph type="dt" sz="half" idx="10"/>
          </p:nvPr>
        </p:nvSpPr>
        <p:spPr/>
        <p:txBody>
          <a:body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3644A330-1035-3345-9BF0-0CA924E3B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BA2ED-E0BC-424F-AF5B-ECE7AD09E7C7}"/>
              </a:ext>
            </a:extLst>
          </p:cNvPr>
          <p:cNvSpPr>
            <a:spLocks noGrp="1"/>
          </p:cNvSpPr>
          <p:nvPr>
            <p:ph type="sldNum" sz="quarter" idx="12"/>
          </p:nvPr>
        </p:nvSpPr>
        <p:spPr/>
        <p:txBody>
          <a:bodyPr/>
          <a:lstStyle/>
          <a:p>
            <a:fld id="{289CD2A8-D590-444E-8540-083E938FE912}" type="slidenum">
              <a:rPr lang="en-US" smtClean="0"/>
              <a:t>‹#›</a:t>
            </a:fld>
            <a:endParaRPr lang="en-US"/>
          </a:p>
        </p:txBody>
      </p:sp>
    </p:spTree>
    <p:extLst>
      <p:ext uri="{BB962C8B-B14F-4D97-AF65-F5344CB8AC3E}">
        <p14:creationId xmlns:p14="http://schemas.microsoft.com/office/powerpoint/2010/main" val="27203191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Caption 1">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609600" y="5875079"/>
            <a:ext cx="10972800" cy="692700"/>
          </a:xfrm>
          <a:prstGeom prst="rect">
            <a:avLst/>
          </a:prstGeom>
        </p:spPr>
        <p:txBody>
          <a:bodyPr/>
          <a:lstStyle>
            <a:lvl1pPr algn="ctr" rtl="0">
              <a:spcBef>
                <a:spcPts val="270"/>
              </a:spcBef>
              <a:buSzPct val="100000"/>
              <a:buFont typeface="Montserrat"/>
              <a:buNone/>
              <a:defRPr sz="1200">
                <a:latin typeface="Montserrat"/>
                <a:ea typeface="Montserrat"/>
                <a:cs typeface="Montserrat"/>
                <a:sym typeface="Montserrat"/>
              </a:defRPr>
            </a:lvl1pPr>
          </a:lstStyle>
          <a:p>
            <a:endParaRPr/>
          </a:p>
        </p:txBody>
      </p:sp>
      <p:sp>
        <p:nvSpPr>
          <p:cNvPr id="3" name="Shape 26">
            <a:extLst>
              <a:ext uri="{FF2B5EF4-FFF2-40B4-BE49-F238E27FC236}">
                <a16:creationId xmlns:a16="http://schemas.microsoft.com/office/drawing/2014/main" id="{F736BD96-84F0-0C42-97F9-9BAF72BE7E54}"/>
              </a:ext>
            </a:extLst>
          </p:cNvPr>
          <p:cNvSpPr txBox="1">
            <a:spLocks noGrp="1"/>
          </p:cNvSpPr>
          <p:nvPr>
            <p:ph type="sldNum" idx="10"/>
          </p:nvPr>
        </p:nvSpPr>
        <p:spPr>
          <a:xfrm>
            <a:off x="11408834" y="6332538"/>
            <a:ext cx="732367" cy="525462"/>
          </a:xfrm>
          <a:prstGeom prst="rect">
            <a:avLst/>
          </a:prstGeom>
        </p:spPr>
        <p:txBody>
          <a:bodyPr vert="horz" wrap="square" lIns="91440" tIns="45720" rIns="91440" bIns="45720" numCol="1" anchor="t" anchorCtr="0" compatLnSpc="1">
            <a:prstTxWarp prst="textNoShape">
              <a:avLst/>
            </a:prstTxWarp>
            <a:noAutofit/>
          </a:bodyPr>
          <a:lstStyle>
            <a:lvl1pPr>
              <a:defRPr sz="1800"/>
            </a:lvl1pPr>
          </a:lstStyle>
          <a:p>
            <a:fld id="{28048058-4CE2-6E4B-BA34-71C52EB02346}" type="slidenum">
              <a:rPr lang="en-US" altLang="en-US"/>
              <a:pPr/>
              <a:t>‹#›</a:t>
            </a:fld>
            <a:endParaRPr lang="en-US" altLang="en-US"/>
          </a:p>
        </p:txBody>
      </p:sp>
    </p:spTree>
    <p:extLst>
      <p:ext uri="{BB962C8B-B14F-4D97-AF65-F5344CB8AC3E}">
        <p14:creationId xmlns:p14="http://schemas.microsoft.com/office/powerpoint/2010/main" val="915141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2_Photo - Horizontal">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36C06-E06B-95F9-F1A5-CE5567094B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385289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RayStation - 1 text column, no image">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5D46F14C-92F9-ED42-A13A-F73537B3A83F}"/>
              </a:ext>
            </a:extLst>
          </p:cNvPr>
          <p:cNvSpPr>
            <a:spLocks noGrp="1"/>
          </p:cNvSpPr>
          <p:nvPr>
            <p:ph type="title" hasCustomPrompt="1"/>
          </p:nvPr>
        </p:nvSpPr>
        <p:spPr>
          <a:xfrm>
            <a:off x="623890" y="614363"/>
            <a:ext cx="11125199" cy="337546"/>
          </a:xfrm>
          <a:prstGeom prst="rect">
            <a:avLst/>
          </a:prstGeom>
        </p:spPr>
        <p:txBody>
          <a:bodyPr vert="horz" lIns="0" tIns="0" rIns="91440" bIns="45720" rtlCol="0" anchor="t">
            <a:noAutofit/>
          </a:bodyPr>
          <a:lstStyle>
            <a:lvl1pPr>
              <a:defRPr sz="1950"/>
            </a:lvl1pPr>
          </a:lstStyle>
          <a:p>
            <a:r>
              <a:rPr lang="en-US"/>
              <a:t>HEADING HERE – 26 PT ARIAL FONT, ALL CAPS</a:t>
            </a:r>
          </a:p>
        </p:txBody>
      </p:sp>
      <p:sp>
        <p:nvSpPr>
          <p:cNvPr id="9" name="Text Placeholder 23">
            <a:extLst>
              <a:ext uri="{FF2B5EF4-FFF2-40B4-BE49-F238E27FC236}">
                <a16:creationId xmlns:a16="http://schemas.microsoft.com/office/drawing/2014/main" id="{1F8F0A8A-DBA7-4E41-9B8E-F2B467BECD41}"/>
              </a:ext>
            </a:extLst>
          </p:cNvPr>
          <p:cNvSpPr>
            <a:spLocks noGrp="1"/>
          </p:cNvSpPr>
          <p:nvPr>
            <p:ph type="body" sz="quarter" idx="14" hasCustomPrompt="1"/>
          </p:nvPr>
        </p:nvSpPr>
        <p:spPr>
          <a:xfrm>
            <a:off x="620714" y="1027171"/>
            <a:ext cx="11128375" cy="337546"/>
          </a:xfrm>
          <a:prstGeom prst="rect">
            <a:avLst/>
          </a:prstGeom>
        </p:spPr>
        <p:txBody>
          <a:bodyPr/>
          <a:lstStyle>
            <a:lvl1pPr marL="0" indent="0">
              <a:buNone/>
              <a:defRPr lang="en-US" sz="1650" kern="1200" dirty="0" smtClean="0">
                <a:solidFill>
                  <a:schemeClr val="bg2"/>
                </a:solidFill>
                <a:latin typeface="Arial" panose="020B0604020202020204" pitchFamily="34" charset="0"/>
                <a:ea typeface="+mj-ea"/>
                <a:cs typeface="+mj-cs"/>
              </a:defRPr>
            </a:lvl1pPr>
          </a:lstStyle>
          <a:p>
            <a:pPr lvl="0"/>
            <a:r>
              <a:rPr lang="en-US" err="1"/>
              <a:t>Subheadline</a:t>
            </a:r>
            <a:r>
              <a:rPr lang="en-US"/>
              <a:t> optional here, delete if unwanted</a:t>
            </a:r>
          </a:p>
        </p:txBody>
      </p:sp>
      <p:sp>
        <p:nvSpPr>
          <p:cNvPr id="6" name="Slide Number Placeholder 5">
            <a:extLst>
              <a:ext uri="{FF2B5EF4-FFF2-40B4-BE49-F238E27FC236}">
                <a16:creationId xmlns:a16="http://schemas.microsoft.com/office/drawing/2014/main" id="{EE7AA966-58FA-3441-8353-0313EE339D9C}"/>
              </a:ext>
            </a:extLst>
          </p:cNvPr>
          <p:cNvSpPr>
            <a:spLocks noGrp="1"/>
          </p:cNvSpPr>
          <p:nvPr>
            <p:ph type="sldNum" sz="quarter" idx="12"/>
          </p:nvPr>
        </p:nvSpPr>
        <p:spPr>
          <a:xfrm>
            <a:off x="595313" y="6108701"/>
            <a:ext cx="1331912" cy="141289"/>
          </a:xfrm>
          <a:prstGeom prst="rect">
            <a:avLst/>
          </a:prstGeom>
        </p:spPr>
        <p:txBody>
          <a:bodyPr/>
          <a:lstStyle/>
          <a:p>
            <a:fld id="{06280A95-FC57-6B4D-99E3-08DFC8DCA2F6}" type="slidenum">
              <a:rPr lang="en-US" smtClean="0"/>
              <a:t>‹#›</a:t>
            </a:fld>
            <a:endParaRPr lang="en-US"/>
          </a:p>
        </p:txBody>
      </p:sp>
      <p:cxnSp>
        <p:nvCxnSpPr>
          <p:cNvPr id="7" name="Straight Connector 6">
            <a:extLst>
              <a:ext uri="{FF2B5EF4-FFF2-40B4-BE49-F238E27FC236}">
                <a16:creationId xmlns:a16="http://schemas.microsoft.com/office/drawing/2014/main" id="{59C58643-17B9-D74C-BA54-C9997C132EA4}"/>
              </a:ext>
            </a:extLst>
          </p:cNvPr>
          <p:cNvCxnSpPr/>
          <p:nvPr userDrawn="1"/>
        </p:nvCxnSpPr>
        <p:spPr>
          <a:xfrm>
            <a:off x="620714" y="524366"/>
            <a:ext cx="27860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B926D2FD-8EAF-45A8-A15E-13CCEC5C8496}"/>
              </a:ext>
            </a:extLst>
          </p:cNvPr>
          <p:cNvSpPr>
            <a:spLocks noGrp="1"/>
          </p:cNvSpPr>
          <p:nvPr>
            <p:ph sz="quarter" idx="15"/>
          </p:nvPr>
        </p:nvSpPr>
        <p:spPr>
          <a:xfrm>
            <a:off x="622802" y="1713602"/>
            <a:ext cx="8459727" cy="4155759"/>
          </a:xfrm>
          <a:custGeom>
            <a:avLst/>
            <a:gdLst>
              <a:gd name="connsiteX0" fmla="*/ 0 w 8459727"/>
              <a:gd name="connsiteY0" fmla="*/ 0 h 4155759"/>
              <a:gd name="connsiteX1" fmla="*/ 8459727 w 8459727"/>
              <a:gd name="connsiteY1" fmla="*/ 0 h 4155759"/>
              <a:gd name="connsiteX2" fmla="*/ 8459727 w 8459727"/>
              <a:gd name="connsiteY2" fmla="*/ 4155759 h 4155759"/>
              <a:gd name="connsiteX3" fmla="*/ 0 w 8459727"/>
              <a:gd name="connsiteY3" fmla="*/ 4155759 h 4155759"/>
            </a:gdLst>
            <a:ahLst/>
            <a:cxnLst>
              <a:cxn ang="0">
                <a:pos x="connsiteX0" y="connsiteY0"/>
              </a:cxn>
              <a:cxn ang="0">
                <a:pos x="connsiteX1" y="connsiteY1"/>
              </a:cxn>
              <a:cxn ang="0">
                <a:pos x="connsiteX2" y="connsiteY2"/>
              </a:cxn>
              <a:cxn ang="0">
                <a:pos x="connsiteX3" y="connsiteY3"/>
              </a:cxn>
            </a:cxnLst>
            <a:rect l="l" t="t" r="r" b="b"/>
            <a:pathLst>
              <a:path w="8459727" h="4155759">
                <a:moveTo>
                  <a:pt x="0" y="0"/>
                </a:moveTo>
                <a:lnTo>
                  <a:pt x="8459727" y="0"/>
                </a:lnTo>
                <a:lnTo>
                  <a:pt x="8459727" y="4155759"/>
                </a:lnTo>
                <a:lnTo>
                  <a:pt x="0" y="4155759"/>
                </a:lnTo>
                <a:close/>
              </a:path>
            </a:pathLst>
          </a:custGeom>
        </p:spPr>
        <p:txBody>
          <a:bodyPr wrap="square">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29339502"/>
      </p:ext>
    </p:extLst>
  </p:cSld>
  <p:clrMapOvr>
    <a:masterClrMapping/>
  </p:clrMapOvr>
  <p:extLst>
    <p:ext uri="{DCECCB84-F9BA-43D5-87BE-67443E8EF086}">
      <p15:sldGuideLst xmlns:p15="http://schemas.microsoft.com/office/powerpoint/2012/main">
        <p15:guide id="1" pos="3840">
          <p15:clr>
            <a:srgbClr val="FBAE40"/>
          </p15:clr>
        </p15:guide>
        <p15:guide id="2" pos="39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826443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27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800584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2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72527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27626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2251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27583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76148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904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6317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1"/>
            <a:ext cx="10363200" cy="677863"/>
          </a:xfrm>
        </p:spPr>
        <p:txBody>
          <a:bodyPr/>
          <a:lstStyle/>
          <a:p>
            <a:r>
              <a:rPr lang="en-US"/>
              <a:t>Click to edit Master title style</a:t>
            </a:r>
          </a:p>
        </p:txBody>
      </p:sp>
      <p:sp>
        <p:nvSpPr>
          <p:cNvPr id="3" name="Text Placeholder 2"/>
          <p:cNvSpPr>
            <a:spLocks noGrp="1"/>
          </p:cNvSpPr>
          <p:nvPr>
            <p:ph type="body" sz="half" idx="1"/>
          </p:nvPr>
        </p:nvSpPr>
        <p:spPr>
          <a:xfrm>
            <a:off x="1117600" y="1181100"/>
            <a:ext cx="508000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181100"/>
            <a:ext cx="508000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1C7635-FEA8-E022-3C46-4B4CEC2474E6}"/>
              </a:ext>
            </a:extLst>
          </p:cNvPr>
          <p:cNvSpPr>
            <a:spLocks noGrp="1"/>
          </p:cNvSpPr>
          <p:nvPr>
            <p:ph type="dt" sz="half" idx="10"/>
          </p:nvPr>
        </p:nvSpPr>
        <p:spPr>
          <a:xfrm>
            <a:off x="914400" y="6248400"/>
            <a:ext cx="2540000" cy="457200"/>
          </a:xfrm>
          <a:prstGeom prst="rect">
            <a:avLst/>
          </a:prstGeom>
        </p:spPr>
        <p:txBody>
          <a:bodyPr/>
          <a:lstStyle>
            <a:lvl1pPr>
              <a:defRPr>
                <a:latin typeface="Tahoma" charset="0"/>
                <a:ea typeface="ＭＳ Ｐゴシック" charset="0"/>
                <a:cs typeface="ＭＳ Ｐゴシック" charset="0"/>
              </a:defRPr>
            </a:lvl1pPr>
          </a:lstStyle>
          <a:p>
            <a:pPr>
              <a:defRPr/>
            </a:pPr>
            <a:r>
              <a:rPr lang="en-US"/>
              <a:t>18 July 2006</a:t>
            </a:r>
          </a:p>
        </p:txBody>
      </p:sp>
      <p:sp>
        <p:nvSpPr>
          <p:cNvPr id="6" name="Footer Placeholder 5">
            <a:extLst>
              <a:ext uri="{FF2B5EF4-FFF2-40B4-BE49-F238E27FC236}">
                <a16:creationId xmlns:a16="http://schemas.microsoft.com/office/drawing/2014/main" id="{E092591F-4B13-0819-E1FB-4B6B31C2D69D}"/>
              </a:ext>
            </a:extLst>
          </p:cNvPr>
          <p:cNvSpPr>
            <a:spLocks noGrp="1"/>
          </p:cNvSpPr>
          <p:nvPr>
            <p:ph type="ftr" sz="quarter" idx="11"/>
          </p:nvPr>
        </p:nvSpPr>
        <p:spPr>
          <a:xfrm>
            <a:off x="4165600" y="6248400"/>
            <a:ext cx="3860800" cy="457200"/>
          </a:xfrm>
          <a:prstGeom prst="rect">
            <a:avLst/>
          </a:prstGeom>
        </p:spPr>
        <p:txBody>
          <a:bodyPr/>
          <a:lstStyle>
            <a:lvl1pPr>
              <a:defRPr>
                <a:latin typeface="Tahoma" charset="0"/>
                <a:ea typeface="ＭＳ Ｐゴシック" charset="0"/>
                <a:cs typeface="ＭＳ Ｐゴシック" charset="0"/>
              </a:defRPr>
            </a:lvl1pPr>
          </a:lstStyle>
          <a:p>
            <a:pPr>
              <a:defRPr/>
            </a:pPr>
            <a:r>
              <a:rPr lang="en-US"/>
              <a:t>K. Johns</a:t>
            </a:r>
          </a:p>
        </p:txBody>
      </p:sp>
      <p:sp>
        <p:nvSpPr>
          <p:cNvPr id="7" name="Slide Number Placeholder 6">
            <a:extLst>
              <a:ext uri="{FF2B5EF4-FFF2-40B4-BE49-F238E27FC236}">
                <a16:creationId xmlns:a16="http://schemas.microsoft.com/office/drawing/2014/main" id="{D90AB353-3CBA-CE6B-029F-37A9F281215D}"/>
              </a:ext>
            </a:extLst>
          </p:cNvPr>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96D192F-C9F3-E045-8F6D-89FBD6506691}" type="slidenum">
              <a:rPr lang="en-US" altLang="en-US"/>
              <a:pPr/>
              <a:t>‹#›</a:t>
            </a:fld>
            <a:endParaRPr lang="en-US" altLang="en-US"/>
          </a:p>
        </p:txBody>
      </p:sp>
    </p:spTree>
    <p:extLst>
      <p:ext uri="{BB962C8B-B14F-4D97-AF65-F5344CB8AC3E}">
        <p14:creationId xmlns:p14="http://schemas.microsoft.com/office/powerpoint/2010/main" val="30449477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1"/>
            <a:ext cx="10363200" cy="677863"/>
          </a:xfrm>
        </p:spPr>
        <p:txBody>
          <a:bodyPr/>
          <a:lstStyle/>
          <a:p>
            <a:r>
              <a:rPr lang="en-US"/>
              <a:t>Click to edit Master title style</a:t>
            </a:r>
          </a:p>
        </p:txBody>
      </p:sp>
      <p:sp>
        <p:nvSpPr>
          <p:cNvPr id="3" name="Text Placeholder 2"/>
          <p:cNvSpPr>
            <a:spLocks noGrp="1"/>
          </p:cNvSpPr>
          <p:nvPr>
            <p:ph type="body" sz="half" idx="1"/>
          </p:nvPr>
        </p:nvSpPr>
        <p:spPr>
          <a:xfrm>
            <a:off x="1117600" y="1181100"/>
            <a:ext cx="5080000" cy="5111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181100"/>
            <a:ext cx="5080000" cy="247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813176"/>
            <a:ext cx="5080000" cy="2479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A6208AA-0D2D-2456-E5C9-6E88A3C613D9}"/>
              </a:ext>
            </a:extLst>
          </p:cNvPr>
          <p:cNvSpPr>
            <a:spLocks noGrp="1"/>
          </p:cNvSpPr>
          <p:nvPr>
            <p:ph type="dt" sz="half" idx="10"/>
          </p:nvPr>
        </p:nvSpPr>
        <p:spPr>
          <a:xfrm>
            <a:off x="914400" y="6248400"/>
            <a:ext cx="2540000" cy="457200"/>
          </a:xfrm>
          <a:prstGeom prst="rect">
            <a:avLst/>
          </a:prstGeom>
        </p:spPr>
        <p:txBody>
          <a:bodyPr/>
          <a:lstStyle>
            <a:lvl1pPr>
              <a:defRPr>
                <a:latin typeface="Tahoma" charset="0"/>
                <a:ea typeface="ＭＳ Ｐゴシック" charset="0"/>
                <a:cs typeface="ＭＳ Ｐゴシック" charset="0"/>
              </a:defRPr>
            </a:lvl1pPr>
          </a:lstStyle>
          <a:p>
            <a:pPr>
              <a:defRPr/>
            </a:pPr>
            <a:r>
              <a:rPr lang="en-US"/>
              <a:t>18 July 2006</a:t>
            </a:r>
          </a:p>
        </p:txBody>
      </p:sp>
      <p:sp>
        <p:nvSpPr>
          <p:cNvPr id="7" name="Footer Placeholder 6">
            <a:extLst>
              <a:ext uri="{FF2B5EF4-FFF2-40B4-BE49-F238E27FC236}">
                <a16:creationId xmlns:a16="http://schemas.microsoft.com/office/drawing/2014/main" id="{6AC2B100-CF7B-0FEE-9BEB-794F4433DA9E}"/>
              </a:ext>
            </a:extLst>
          </p:cNvPr>
          <p:cNvSpPr>
            <a:spLocks noGrp="1"/>
          </p:cNvSpPr>
          <p:nvPr>
            <p:ph type="ftr" sz="quarter" idx="11"/>
          </p:nvPr>
        </p:nvSpPr>
        <p:spPr>
          <a:xfrm>
            <a:off x="4165600" y="6248400"/>
            <a:ext cx="3860800" cy="457200"/>
          </a:xfrm>
          <a:prstGeom prst="rect">
            <a:avLst/>
          </a:prstGeom>
        </p:spPr>
        <p:txBody>
          <a:bodyPr/>
          <a:lstStyle>
            <a:lvl1pPr>
              <a:defRPr>
                <a:latin typeface="Tahoma" charset="0"/>
                <a:ea typeface="ＭＳ Ｐゴシック" charset="0"/>
                <a:cs typeface="ＭＳ Ｐゴシック" charset="0"/>
              </a:defRPr>
            </a:lvl1pPr>
          </a:lstStyle>
          <a:p>
            <a:pPr>
              <a:defRPr/>
            </a:pPr>
            <a:r>
              <a:rPr lang="en-US"/>
              <a:t>K. Johns</a:t>
            </a:r>
          </a:p>
        </p:txBody>
      </p:sp>
      <p:sp>
        <p:nvSpPr>
          <p:cNvPr id="8" name="Slide Number Placeholder 7">
            <a:extLst>
              <a:ext uri="{FF2B5EF4-FFF2-40B4-BE49-F238E27FC236}">
                <a16:creationId xmlns:a16="http://schemas.microsoft.com/office/drawing/2014/main" id="{FBBB242B-9022-0526-1397-B52375242432}"/>
              </a:ext>
            </a:extLst>
          </p:cNvPr>
          <p:cNvSpPr>
            <a:spLocks noGrp="1"/>
          </p:cNvSpPr>
          <p:nvPr>
            <p:ph type="sldNum" sz="quarter" idx="12"/>
          </p:nvPr>
        </p:nvSpPr>
        <p:spPr>
          <a:xfrm>
            <a:off x="8737600" y="6248400"/>
            <a:ext cx="2540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E9B0A027-F63E-B04A-A379-AABD9FE2E8C8}" type="slidenum">
              <a:rPr lang="en-US" altLang="en-US"/>
              <a:pPr/>
              <a:t>‹#›</a:t>
            </a:fld>
            <a:endParaRPr lang="en-US" altLang="en-US"/>
          </a:p>
        </p:txBody>
      </p:sp>
    </p:spTree>
    <p:extLst>
      <p:ext uri="{BB962C8B-B14F-4D97-AF65-F5344CB8AC3E}">
        <p14:creationId xmlns:p14="http://schemas.microsoft.com/office/powerpoint/2010/main" val="7042977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56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566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ext, Bullets Only">
    <p:spTree>
      <p:nvGrpSpPr>
        <p:cNvPr id="1" name=""/>
        <p:cNvGrpSpPr/>
        <p:nvPr/>
      </p:nvGrpSpPr>
      <p:grpSpPr>
        <a:xfrm>
          <a:off x="0" y="0"/>
          <a:ext cx="0" cy="0"/>
          <a:chOff x="0" y="0"/>
          <a:chExt cx="0" cy="0"/>
        </a:xfrm>
      </p:grpSpPr>
      <p:sp>
        <p:nvSpPr>
          <p:cNvPr id="6" name="Title 5"/>
          <p:cNvSpPr>
            <a:spLocks noGrp="1"/>
          </p:cNvSpPr>
          <p:nvPr>
            <p:ph type="title"/>
          </p:nvPr>
        </p:nvSpPr>
        <p:spPr>
          <a:xfrm>
            <a:off x="609600" y="135466"/>
            <a:ext cx="10972800" cy="914400"/>
          </a:xfrm>
        </p:spPr>
        <p:txBody>
          <a:bodyPr/>
          <a:lstStyle/>
          <a:p>
            <a:r>
              <a:rPr lang="en-US"/>
              <a:t>Click to edit Master title style</a:t>
            </a:r>
            <a:endParaRPr lang="en-US" dirty="0"/>
          </a:p>
        </p:txBody>
      </p:sp>
      <p:sp>
        <p:nvSpPr>
          <p:cNvPr id="10" name="Text Placeholder 9"/>
          <p:cNvSpPr>
            <a:spLocks noGrp="1"/>
          </p:cNvSpPr>
          <p:nvPr>
            <p:ph type="body" sz="quarter" idx="10"/>
          </p:nvPr>
        </p:nvSpPr>
        <p:spPr>
          <a:xfrm>
            <a:off x="609600" y="1234440"/>
            <a:ext cx="10972800" cy="5102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352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71"/>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image" Target="../media/image4.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3.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4.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p:cNvSpPr>
            <a:spLocks noGrp="1" noChangeArrowheads="1"/>
          </p:cNvSpPr>
          <p:nvPr>
            <p:ph type="body" idx="1"/>
          </p:nvPr>
        </p:nvSpPr>
        <p:spPr bwMode="auto">
          <a:xfrm>
            <a:off x="914400" y="1981200"/>
            <a:ext cx="10363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Tree>
    <p:extLst>
      <p:ext uri="{BB962C8B-B14F-4D97-AF65-F5344CB8AC3E}">
        <p14:creationId xmlns:p14="http://schemas.microsoft.com/office/powerpoint/2010/main" val="249384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1" r:id="rId14"/>
    <p:sldLayoutId id="2147483682" r:id="rId15"/>
  </p:sldLayoutIdLst>
  <p:hf sldNum="0" hdr="0" ftr="0" dt="0"/>
  <p:txStyles>
    <p:title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CC"/>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FFFFCC"/>
          </a:solidFill>
          <a:latin typeface="+mn-lt"/>
          <a:ea typeface="+mn-ea"/>
        </a:defRPr>
      </a:lvl2pPr>
      <a:lvl3pPr marL="1143000" indent="-228600" algn="l" rtl="0" eaLnBrk="0" fontAlgn="base" hangingPunct="0">
        <a:spcBef>
          <a:spcPct val="20000"/>
        </a:spcBef>
        <a:spcAft>
          <a:spcPct val="0"/>
        </a:spcAft>
        <a:buChar char="•"/>
        <a:defRPr sz="2400">
          <a:solidFill>
            <a:srgbClr val="FFFFCC"/>
          </a:solidFill>
          <a:latin typeface="+mn-lt"/>
          <a:ea typeface="+mn-ea"/>
        </a:defRPr>
      </a:lvl3pPr>
      <a:lvl4pPr marL="1600200" indent="-228600" algn="l" rtl="0" eaLnBrk="0" fontAlgn="base" hangingPunct="0">
        <a:spcBef>
          <a:spcPct val="20000"/>
        </a:spcBef>
        <a:spcAft>
          <a:spcPct val="0"/>
        </a:spcAft>
        <a:buChar char="–"/>
        <a:defRPr sz="2000">
          <a:solidFill>
            <a:srgbClr val="FFFFCC"/>
          </a:solidFill>
          <a:latin typeface="+mn-lt"/>
          <a:ea typeface="+mn-ea"/>
        </a:defRPr>
      </a:lvl4pPr>
      <a:lvl5pPr marL="2057400" indent="-228600" algn="l" rtl="0" eaLnBrk="0" fontAlgn="base" hangingPunct="0">
        <a:spcBef>
          <a:spcPct val="20000"/>
        </a:spcBef>
        <a:spcAft>
          <a:spcPct val="0"/>
        </a:spcAft>
        <a:buChar char="»"/>
        <a:defRPr sz="2000">
          <a:solidFill>
            <a:srgbClr val="FFFFCC"/>
          </a:solidFill>
          <a:latin typeface="+mn-lt"/>
          <a:ea typeface="+mn-ea"/>
        </a:defRPr>
      </a:lvl5pPr>
      <a:lvl6pPr marL="2514600" indent="-228600" algn="l" rtl="0" fontAlgn="base">
        <a:spcBef>
          <a:spcPct val="20000"/>
        </a:spcBef>
        <a:spcAft>
          <a:spcPct val="0"/>
        </a:spcAft>
        <a:buChar char="»"/>
        <a:defRPr sz="2000">
          <a:solidFill>
            <a:srgbClr val="FFFFCC"/>
          </a:solidFill>
          <a:latin typeface="+mn-lt"/>
          <a:ea typeface="+mn-ea"/>
        </a:defRPr>
      </a:lvl6pPr>
      <a:lvl7pPr marL="2971800" indent="-228600" algn="l" rtl="0" fontAlgn="base">
        <a:spcBef>
          <a:spcPct val="20000"/>
        </a:spcBef>
        <a:spcAft>
          <a:spcPct val="0"/>
        </a:spcAft>
        <a:buChar char="»"/>
        <a:defRPr sz="2000">
          <a:solidFill>
            <a:srgbClr val="FFFFCC"/>
          </a:solidFill>
          <a:latin typeface="+mn-lt"/>
          <a:ea typeface="+mn-ea"/>
        </a:defRPr>
      </a:lvl7pPr>
      <a:lvl8pPr marL="3429000" indent="-228600" algn="l" rtl="0" fontAlgn="base">
        <a:spcBef>
          <a:spcPct val="20000"/>
        </a:spcBef>
        <a:spcAft>
          <a:spcPct val="0"/>
        </a:spcAft>
        <a:buChar char="»"/>
        <a:defRPr sz="2000">
          <a:solidFill>
            <a:srgbClr val="FFFFCC"/>
          </a:solidFill>
          <a:latin typeface="+mn-lt"/>
          <a:ea typeface="+mn-ea"/>
        </a:defRPr>
      </a:lvl8pPr>
      <a:lvl9pPr marL="3886200" indent="-228600" algn="l" rtl="0" fontAlgn="base">
        <a:spcBef>
          <a:spcPct val="20000"/>
        </a:spcBef>
        <a:spcAft>
          <a:spcPct val="0"/>
        </a:spcAft>
        <a:buChar char="»"/>
        <a:defRPr sz="2000">
          <a:solidFill>
            <a:srgbClr val="FFFFC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CPAC_BKND.png"/>
          <p:cNvPicPr>
            <a:picLocks noChangeAspect="1"/>
          </p:cNvPicPr>
          <p:nvPr userDrawn="1"/>
        </p:nvPicPr>
        <p:blipFill>
          <a:blip r:embed="rId28" cstate="print"/>
          <a:srcRect/>
          <a:stretch>
            <a:fillRect/>
          </a:stretch>
        </p:blipFill>
        <p:spPr bwMode="auto">
          <a:xfrm>
            <a:off x="0" y="0"/>
            <a:ext cx="12192000" cy="6858000"/>
          </a:xfrm>
          <a:prstGeom prst="rect">
            <a:avLst/>
          </a:prstGeom>
          <a:noFill/>
          <a:ln w="9525">
            <a:noFill/>
            <a:miter lim="800000"/>
            <a:headEnd/>
            <a:tailEnd/>
          </a:ln>
        </p:spPr>
      </p:pic>
      <p:sp>
        <p:nvSpPr>
          <p:cNvPr id="1027" name="Title Placeholder 21"/>
          <p:cNvSpPr>
            <a:spLocks noGrp="1"/>
          </p:cNvSpPr>
          <p:nvPr>
            <p:ph type="title"/>
          </p:nvPr>
        </p:nvSpPr>
        <p:spPr bwMode="auto">
          <a:xfrm>
            <a:off x="1219200" y="274638"/>
            <a:ext cx="103632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en-US"/>
              <a:t>Click to edit Master title style</a:t>
            </a:r>
          </a:p>
        </p:txBody>
      </p:sp>
      <p:sp>
        <p:nvSpPr>
          <p:cNvPr id="1028" name="Text Placeholder 12"/>
          <p:cNvSpPr>
            <a:spLocks noGrp="1"/>
          </p:cNvSpPr>
          <p:nvPr>
            <p:ph type="body" idx="1"/>
          </p:nvPr>
        </p:nvSpPr>
        <p:spPr bwMode="auto">
          <a:xfrm>
            <a:off x="1219200" y="144780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latin typeface="Perpetua" charset="0"/>
              </a:defRPr>
            </a:lvl1pPr>
          </a:lstStyle>
          <a:p>
            <a:pPr>
              <a:defRPr/>
            </a:pPr>
            <a:fld id="{57584F1E-DD52-DF4C-9011-973DE8F21060}" type="datetime1">
              <a:rPr lang="en-US"/>
              <a:pPr>
                <a:defRPr/>
              </a:pPr>
              <a:t>2/27/2026</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23" name="Slide Number Placeholder 22"/>
          <p:cNvSpPr>
            <a:spLocks noGrp="1"/>
          </p:cNvSpPr>
          <p:nvPr>
            <p:ph type="sldNum" sz="quarter" idx="4"/>
          </p:nvPr>
        </p:nvSpPr>
        <p:spPr>
          <a:xfrm>
            <a:off x="65617" y="6348413"/>
            <a:ext cx="609600" cy="457200"/>
          </a:xfrm>
          <a:prstGeom prst="ellipse">
            <a:avLst/>
          </a:prstGeom>
          <a:gradFill flip="none" rotWithShape="1">
            <a:gsLst>
              <a:gs pos="100000">
                <a:srgbClr val="969696"/>
              </a:gs>
              <a:gs pos="36000">
                <a:srgbClr val="FF7800"/>
              </a:gs>
            </a:gsLst>
            <a:path path="circle">
              <a:fillToRect l="50000" t="50000" r="50000" b="50000"/>
            </a:path>
            <a:tileRect/>
          </a:gradFill>
        </p:spPr>
        <p:txBody>
          <a:bodyPr vert="horz" wrap="none" lIns="0" tIns="0" rIns="0" bIns="0" numCol="1" anchor="ctr" anchorCtr="1" compatLnSpc="1">
            <a:prstTxWarp prst="textNoShape">
              <a:avLst/>
            </a:prstTxWarp>
            <a:noAutofit/>
          </a:bodyPr>
          <a:lstStyle>
            <a:lvl1pPr algn="ctr">
              <a:defRPr sz="1400">
                <a:solidFill>
                  <a:srgbClr val="FFFFFF"/>
                </a:solidFill>
                <a:latin typeface="Franklin Gothic Book" charset="0"/>
              </a:defRPr>
            </a:lvl1pPr>
          </a:lstStyle>
          <a:p>
            <a:pPr>
              <a:defRPr/>
            </a:pPr>
            <a:fld id="{1B5C48AB-4AC0-724D-9CF2-B38DF58056F0}" type="slidenum">
              <a:rPr lang="en-US"/>
              <a:pPr>
                <a:defRPr/>
              </a:pPr>
              <a:t>‹#›</a:t>
            </a:fld>
            <a:endParaRPr lang="en-US"/>
          </a:p>
        </p:txBody>
      </p:sp>
      <p:sp>
        <p:nvSpPr>
          <p:cNvPr id="8" name="TextBox 7"/>
          <p:cNvSpPr txBox="1"/>
          <p:nvPr userDrawn="1"/>
        </p:nvSpPr>
        <p:spPr>
          <a:xfrm>
            <a:off x="4866218" y="6329363"/>
            <a:ext cx="2654300" cy="476250"/>
          </a:xfrm>
          <a:prstGeom prst="rect">
            <a:avLst/>
          </a:prstGeom>
        </p:spPr>
        <p:txBody>
          <a:bodyPr bIns="91440" anchor="ctr">
            <a:normAutofit/>
          </a:bodyPr>
          <a:lstStyle/>
          <a:p>
            <a:pPr fontAlgn="auto">
              <a:spcBef>
                <a:spcPts val="0"/>
              </a:spcBef>
              <a:spcAft>
                <a:spcPts val="0"/>
              </a:spcAft>
              <a:defRPr/>
            </a:pPr>
            <a:r>
              <a:rPr lang="en-US" sz="1600" dirty="0">
                <a:latin typeface="+mn-lt"/>
              </a:rPr>
              <a:t>CPAC Confidential</a:t>
            </a:r>
          </a:p>
        </p:txBody>
      </p:sp>
    </p:spTree>
    <p:extLst>
      <p:ext uri="{BB962C8B-B14F-4D97-AF65-F5344CB8AC3E}">
        <p14:creationId xmlns:p14="http://schemas.microsoft.com/office/powerpoint/2010/main" val="9588698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Lst>
  <p:txStyles>
    <p:titleStyle>
      <a:lvl1pPr algn="l" rtl="0" eaLnBrk="0" fontAlgn="base" hangingPunct="0">
        <a:spcBef>
          <a:spcPct val="0"/>
        </a:spcBef>
        <a:spcAft>
          <a:spcPct val="0"/>
        </a:spcAft>
        <a:defRPr sz="4000" kern="1200">
          <a:solidFill>
            <a:schemeClr val="tx2"/>
          </a:solidFill>
          <a:latin typeface="Arial Bold"/>
          <a:ea typeface="Arial Bold" charset="0"/>
          <a:cs typeface="Arial Bold"/>
        </a:defRPr>
      </a:lvl1pPr>
      <a:lvl2pPr algn="l" rtl="0" eaLnBrk="0" fontAlgn="base" hangingPunct="0">
        <a:spcBef>
          <a:spcPct val="0"/>
        </a:spcBef>
        <a:spcAft>
          <a:spcPct val="0"/>
        </a:spcAft>
        <a:defRPr sz="4000">
          <a:solidFill>
            <a:schemeClr val="tx2"/>
          </a:solidFill>
          <a:latin typeface="Arial Bold" pitchFamily="34" charset="0"/>
          <a:ea typeface="Arial Bold" charset="0"/>
          <a:cs typeface="Arial Bold" pitchFamily="34" charset="0"/>
        </a:defRPr>
      </a:lvl2pPr>
      <a:lvl3pPr algn="l" rtl="0" eaLnBrk="0" fontAlgn="base" hangingPunct="0">
        <a:spcBef>
          <a:spcPct val="0"/>
        </a:spcBef>
        <a:spcAft>
          <a:spcPct val="0"/>
        </a:spcAft>
        <a:defRPr sz="4000">
          <a:solidFill>
            <a:schemeClr val="tx2"/>
          </a:solidFill>
          <a:latin typeface="Arial Bold" pitchFamily="34" charset="0"/>
          <a:ea typeface="Arial Bold" charset="0"/>
          <a:cs typeface="Arial Bold" pitchFamily="34" charset="0"/>
        </a:defRPr>
      </a:lvl3pPr>
      <a:lvl4pPr algn="l" rtl="0" eaLnBrk="0" fontAlgn="base" hangingPunct="0">
        <a:spcBef>
          <a:spcPct val="0"/>
        </a:spcBef>
        <a:spcAft>
          <a:spcPct val="0"/>
        </a:spcAft>
        <a:defRPr sz="4000">
          <a:solidFill>
            <a:schemeClr val="tx2"/>
          </a:solidFill>
          <a:latin typeface="Arial Bold" pitchFamily="34" charset="0"/>
          <a:ea typeface="Arial Bold" charset="0"/>
          <a:cs typeface="Arial Bold" pitchFamily="34" charset="0"/>
        </a:defRPr>
      </a:lvl4pPr>
      <a:lvl5pPr algn="l" rtl="0" eaLnBrk="0" fontAlgn="base" hangingPunct="0">
        <a:spcBef>
          <a:spcPct val="0"/>
        </a:spcBef>
        <a:spcAft>
          <a:spcPct val="0"/>
        </a:spcAft>
        <a:defRPr sz="4000">
          <a:solidFill>
            <a:schemeClr val="tx2"/>
          </a:solidFill>
          <a:latin typeface="Arial Bold" pitchFamily="34" charset="0"/>
          <a:ea typeface="Arial Bold" charset="0"/>
          <a:cs typeface="Arial Bold" pitchFamily="34" charset="0"/>
        </a:defRPr>
      </a:lvl5pPr>
      <a:lvl6pPr marL="457200" algn="l" rtl="0" fontAlgn="base">
        <a:spcBef>
          <a:spcPct val="0"/>
        </a:spcBef>
        <a:spcAft>
          <a:spcPct val="0"/>
        </a:spcAft>
        <a:defRPr sz="4000">
          <a:solidFill>
            <a:schemeClr val="tx2"/>
          </a:solidFill>
          <a:latin typeface="Arial Bold" pitchFamily="34" charset="0"/>
          <a:cs typeface="Arial Bold" pitchFamily="34" charset="0"/>
        </a:defRPr>
      </a:lvl6pPr>
      <a:lvl7pPr marL="914400" algn="l" rtl="0" fontAlgn="base">
        <a:spcBef>
          <a:spcPct val="0"/>
        </a:spcBef>
        <a:spcAft>
          <a:spcPct val="0"/>
        </a:spcAft>
        <a:defRPr sz="4000">
          <a:solidFill>
            <a:schemeClr val="tx2"/>
          </a:solidFill>
          <a:latin typeface="Arial Bold" pitchFamily="34" charset="0"/>
          <a:cs typeface="Arial Bold" pitchFamily="34" charset="0"/>
        </a:defRPr>
      </a:lvl7pPr>
      <a:lvl8pPr marL="1371600" algn="l" rtl="0" fontAlgn="base">
        <a:spcBef>
          <a:spcPct val="0"/>
        </a:spcBef>
        <a:spcAft>
          <a:spcPct val="0"/>
        </a:spcAft>
        <a:defRPr sz="4000">
          <a:solidFill>
            <a:schemeClr val="tx2"/>
          </a:solidFill>
          <a:latin typeface="Arial Bold" pitchFamily="34" charset="0"/>
          <a:cs typeface="Arial Bold" pitchFamily="34" charset="0"/>
        </a:defRPr>
      </a:lvl8pPr>
      <a:lvl9pPr marL="1828800" algn="l" rtl="0" fontAlgn="base">
        <a:spcBef>
          <a:spcPct val="0"/>
        </a:spcBef>
        <a:spcAft>
          <a:spcPct val="0"/>
        </a:spcAft>
        <a:defRPr sz="4000">
          <a:solidFill>
            <a:schemeClr val="tx2"/>
          </a:solidFill>
          <a:latin typeface="Arial Bold" pitchFamily="34" charset="0"/>
          <a:cs typeface="Arial Bold" pitchFamily="34" charset="0"/>
        </a:defRPr>
      </a:lvl9pPr>
    </p:titleStyle>
    <p:bodyStyle>
      <a:lvl1pPr marL="273050" indent="-273050" algn="l" rtl="0" eaLnBrk="0" fontAlgn="base" hangingPunct="0">
        <a:spcBef>
          <a:spcPts val="575"/>
        </a:spcBef>
        <a:spcAft>
          <a:spcPts val="600"/>
        </a:spcAft>
        <a:buClr>
          <a:srgbClr val="FF7800"/>
        </a:buClr>
        <a:buSzPct val="85000"/>
        <a:buFont typeface="Wingdings 2" charset="2"/>
        <a:buChar char=""/>
        <a:defRPr sz="2000" kern="1200">
          <a:solidFill>
            <a:schemeClr val="tx1"/>
          </a:solidFill>
          <a:latin typeface="Century Schoolbook"/>
          <a:ea typeface="Century Schoolbook" pitchFamily="18" charset="0"/>
          <a:cs typeface="Century Schoolbook"/>
        </a:defRPr>
      </a:lvl1pPr>
      <a:lvl2pPr marL="547688" indent="-228600" algn="l" rtl="0" eaLnBrk="0" fontAlgn="base" hangingPunct="0">
        <a:spcBef>
          <a:spcPts val="375"/>
        </a:spcBef>
        <a:spcAft>
          <a:spcPts val="600"/>
        </a:spcAft>
        <a:buClr>
          <a:srgbClr val="969696"/>
        </a:buClr>
        <a:buSzPct val="85000"/>
        <a:buFont typeface="Wingdings 2" charset="2"/>
        <a:buChar char=""/>
        <a:defRPr kern="1200">
          <a:solidFill>
            <a:schemeClr val="tx1"/>
          </a:solidFill>
          <a:latin typeface="Century Schoolbook"/>
          <a:ea typeface="Century Schoolbook" pitchFamily="18" charset="0"/>
          <a:cs typeface="Century Schoolbook"/>
        </a:defRPr>
      </a:lvl2pPr>
      <a:lvl3pPr marL="822325" indent="-228600" algn="l" rtl="0" eaLnBrk="0" fontAlgn="base" hangingPunct="0">
        <a:spcBef>
          <a:spcPts val="375"/>
        </a:spcBef>
        <a:spcAft>
          <a:spcPts val="600"/>
        </a:spcAft>
        <a:buClr>
          <a:srgbClr val="969696"/>
        </a:buClr>
        <a:buSzPct val="85000"/>
        <a:buFont typeface="Wingdings 2" charset="2"/>
        <a:buChar char=""/>
        <a:defRPr sz="1600" kern="1200">
          <a:solidFill>
            <a:schemeClr val="tx1"/>
          </a:solidFill>
          <a:latin typeface="Century Schoolbook"/>
          <a:ea typeface="Century Schoolbook" pitchFamily="18" charset="0"/>
          <a:cs typeface="Century Schoolbook"/>
        </a:defRPr>
      </a:lvl3pPr>
      <a:lvl4pPr marL="1096963" indent="-228600" algn="l" rtl="0" eaLnBrk="0" fontAlgn="base" hangingPunct="0">
        <a:spcBef>
          <a:spcPts val="375"/>
        </a:spcBef>
        <a:spcAft>
          <a:spcPts val="600"/>
        </a:spcAft>
        <a:buClr>
          <a:srgbClr val="969696"/>
        </a:buClr>
        <a:buSzPct val="80000"/>
        <a:buFont typeface="Wingdings 2" charset="2"/>
        <a:buChar char=""/>
        <a:defRPr sz="1600" kern="1200">
          <a:solidFill>
            <a:schemeClr val="tx1"/>
          </a:solidFill>
          <a:latin typeface="Century Schoolbook"/>
          <a:ea typeface="Century Schoolbook" pitchFamily="18" charset="0"/>
          <a:cs typeface="Century Schoolbook"/>
        </a:defRPr>
      </a:lvl4pPr>
      <a:lvl5pPr marL="1371600" indent="-228600" algn="l" rtl="0" eaLnBrk="0" fontAlgn="base" hangingPunct="0">
        <a:spcBef>
          <a:spcPts val="375"/>
        </a:spcBef>
        <a:spcAft>
          <a:spcPts val="600"/>
        </a:spcAft>
        <a:buClr>
          <a:srgbClr val="969696"/>
        </a:buClr>
        <a:buSzPct val="50000"/>
        <a:buFont typeface="Wingdings" charset="2"/>
        <a:buChar char=""/>
        <a:defRPr sz="1600" kern="1200">
          <a:solidFill>
            <a:schemeClr val="tx1"/>
          </a:solidFill>
          <a:latin typeface="Century Schoolbook"/>
          <a:ea typeface="Century Schoolbook" pitchFamily="18" charset="0"/>
          <a:cs typeface="Century Schoolbook"/>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C62FC7-015E-854B-91F2-5EF44AA331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016E33-A6F6-944D-ABC4-5809BC3D6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5F084-DC68-8B45-8A25-D79620B274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86C869-486A-B242-A00F-0B99E3E9D4F2}" type="datetimeFigureOut">
              <a:rPr lang="en-US" smtClean="0"/>
              <a:t>2/27/2026</a:t>
            </a:fld>
            <a:endParaRPr lang="en-US"/>
          </a:p>
        </p:txBody>
      </p:sp>
      <p:sp>
        <p:nvSpPr>
          <p:cNvPr id="5" name="Footer Placeholder 4">
            <a:extLst>
              <a:ext uri="{FF2B5EF4-FFF2-40B4-BE49-F238E27FC236}">
                <a16:creationId xmlns:a16="http://schemas.microsoft.com/office/drawing/2014/main" id="{3DA14C0A-D981-8F46-8DC6-7C0B5F82B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4F2ACF-6EDC-9D44-8A50-B5318DACA8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9CD2A8-D590-444E-8540-083E938FE912}" type="slidenum">
              <a:rPr lang="en-US" smtClean="0"/>
              <a:t>‹#›</a:t>
            </a:fld>
            <a:endParaRPr lang="en-US"/>
          </a:p>
        </p:txBody>
      </p:sp>
    </p:spTree>
    <p:extLst>
      <p:ext uri="{BB962C8B-B14F-4D97-AF65-F5344CB8AC3E}">
        <p14:creationId xmlns:p14="http://schemas.microsoft.com/office/powerpoint/2010/main" val="21556085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8656B5C-9D0F-EE21-0F9F-5811D54FAD97}"/>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1E1DD7BE-A31A-55B6-AB3B-1A5FAB169D55}"/>
              </a:ext>
            </a:extLst>
          </p:cNvPr>
          <p:cNvSpPr>
            <a:spLocks noGrp="1" noChangeArrowheads="1"/>
          </p:cNvSpPr>
          <p:nvPr>
            <p:ph type="body" idx="1"/>
          </p:nvPr>
        </p:nvSpPr>
        <p:spPr bwMode="auto">
          <a:xfrm>
            <a:off x="914400" y="1981200"/>
            <a:ext cx="10363200" cy="4343400"/>
          </a:xfrm>
          <a:prstGeom prst="rect">
            <a:avLst/>
          </a:prstGeom>
          <a:noFill/>
          <a:ln>
            <a:noFill/>
          </a:ln>
          <a:effectLst/>
          <a:extLst>
            <a:ext uri="{909E8E84-426E-40dd-AFC4-6F175D3DCCD1}">
              <a14:hiddenFill xmlns:a14="http://schemas.microsoft.com/office/drawing/2010/main" xmlns="">
                <a:solidFill>
                  <a:srgbClr val="00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21627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CC"/>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FFFFCC"/>
          </a:solidFill>
          <a:latin typeface="+mn-lt"/>
          <a:ea typeface="+mn-ea"/>
        </a:defRPr>
      </a:lvl2pPr>
      <a:lvl3pPr marL="1143000" indent="-228600" algn="l" rtl="0" eaLnBrk="0" fontAlgn="base" hangingPunct="0">
        <a:spcBef>
          <a:spcPct val="20000"/>
        </a:spcBef>
        <a:spcAft>
          <a:spcPct val="0"/>
        </a:spcAft>
        <a:buChar char="•"/>
        <a:defRPr sz="2400">
          <a:solidFill>
            <a:srgbClr val="FFFFCC"/>
          </a:solidFill>
          <a:latin typeface="+mn-lt"/>
          <a:ea typeface="+mn-ea"/>
        </a:defRPr>
      </a:lvl3pPr>
      <a:lvl4pPr marL="1600200" indent="-228600" algn="l" rtl="0" eaLnBrk="0" fontAlgn="base" hangingPunct="0">
        <a:spcBef>
          <a:spcPct val="20000"/>
        </a:spcBef>
        <a:spcAft>
          <a:spcPct val="0"/>
        </a:spcAft>
        <a:buChar char="–"/>
        <a:defRPr sz="2000">
          <a:solidFill>
            <a:srgbClr val="FFFFCC"/>
          </a:solidFill>
          <a:latin typeface="+mn-lt"/>
          <a:ea typeface="+mn-ea"/>
        </a:defRPr>
      </a:lvl4pPr>
      <a:lvl5pPr marL="2057400" indent="-228600" algn="l" rtl="0" eaLnBrk="0" fontAlgn="base" hangingPunct="0">
        <a:spcBef>
          <a:spcPct val="20000"/>
        </a:spcBef>
        <a:spcAft>
          <a:spcPct val="0"/>
        </a:spcAft>
        <a:buChar char="»"/>
        <a:defRPr sz="2000">
          <a:solidFill>
            <a:srgbClr val="FFFFCC"/>
          </a:solidFill>
          <a:latin typeface="+mn-lt"/>
          <a:ea typeface="+mn-ea"/>
        </a:defRPr>
      </a:lvl5pPr>
      <a:lvl6pPr marL="2514600" indent="-228600" algn="l" rtl="0" fontAlgn="base">
        <a:spcBef>
          <a:spcPct val="20000"/>
        </a:spcBef>
        <a:spcAft>
          <a:spcPct val="0"/>
        </a:spcAft>
        <a:buChar char="»"/>
        <a:defRPr sz="2000">
          <a:solidFill>
            <a:srgbClr val="FFFFCC"/>
          </a:solidFill>
          <a:latin typeface="+mn-lt"/>
          <a:ea typeface="+mn-ea"/>
        </a:defRPr>
      </a:lvl6pPr>
      <a:lvl7pPr marL="2971800" indent="-228600" algn="l" rtl="0" fontAlgn="base">
        <a:spcBef>
          <a:spcPct val="20000"/>
        </a:spcBef>
        <a:spcAft>
          <a:spcPct val="0"/>
        </a:spcAft>
        <a:buChar char="»"/>
        <a:defRPr sz="2000">
          <a:solidFill>
            <a:srgbClr val="FFFFCC"/>
          </a:solidFill>
          <a:latin typeface="+mn-lt"/>
          <a:ea typeface="+mn-ea"/>
        </a:defRPr>
      </a:lvl7pPr>
      <a:lvl8pPr marL="3429000" indent="-228600" algn="l" rtl="0" fontAlgn="base">
        <a:spcBef>
          <a:spcPct val="20000"/>
        </a:spcBef>
        <a:spcAft>
          <a:spcPct val="0"/>
        </a:spcAft>
        <a:buChar char="»"/>
        <a:defRPr sz="2000">
          <a:solidFill>
            <a:srgbClr val="FFFFCC"/>
          </a:solidFill>
          <a:latin typeface="+mn-lt"/>
          <a:ea typeface="+mn-ea"/>
        </a:defRPr>
      </a:lvl8pPr>
      <a:lvl9pPr marL="3886200" indent="-228600" algn="l" rtl="0" fontAlgn="base">
        <a:spcBef>
          <a:spcPct val="20000"/>
        </a:spcBef>
        <a:spcAft>
          <a:spcPct val="0"/>
        </a:spcAft>
        <a:buChar char="»"/>
        <a:defRPr sz="2000">
          <a:solidFill>
            <a:srgbClr val="FFFFCC"/>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5.xml"/><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57.xml"/><Relationship Id="rId4" Type="http://schemas.openxmlformats.org/officeDocument/2006/relationships/image" Target="../media/image52.emf"/></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AutoShape 23" descr="Image result for us map with wisconsin highlighted"/>
          <p:cNvSpPr>
            <a:spLocks noChangeAspect="1" noChangeArrowheads="1"/>
          </p:cNvSpPr>
          <p:nvPr/>
        </p:nvSpPr>
        <p:spPr bwMode="auto">
          <a:xfrm>
            <a:off x="207433" y="-143933"/>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itchFamily="34" charset="0"/>
              <a:buChar char="•"/>
              <a:defRPr sz="3200">
                <a:solidFill>
                  <a:schemeClr val="tx1"/>
                </a:solidFill>
                <a:latin typeface="Helvetica Neue Light" charset="0"/>
                <a:ea typeface="ＭＳ Ｐゴシック" pitchFamily="34" charset="-128"/>
                <a:cs typeface="Helvetica Neue Light" charset="0"/>
              </a:defRPr>
            </a:lvl1pPr>
            <a:lvl2pPr marL="742950" indent="-285750">
              <a:spcBef>
                <a:spcPct val="20000"/>
              </a:spcBef>
              <a:buFont typeface="Arial" pitchFamily="34" charset="0"/>
              <a:buChar char="–"/>
              <a:defRPr sz="2800">
                <a:solidFill>
                  <a:schemeClr val="tx1"/>
                </a:solidFill>
                <a:latin typeface="Helvetica Neue Light" charset="0"/>
                <a:ea typeface="Helvetica Neue Light" charset="0"/>
                <a:cs typeface="Helvetica Neue Light" charset="0"/>
              </a:defRPr>
            </a:lvl2pPr>
            <a:lvl3pPr marL="1143000" indent="-228600">
              <a:spcBef>
                <a:spcPct val="20000"/>
              </a:spcBef>
              <a:buFont typeface="Arial" pitchFamily="34" charset="0"/>
              <a:buChar char="•"/>
              <a:defRPr sz="2400">
                <a:solidFill>
                  <a:schemeClr val="tx1"/>
                </a:solidFill>
                <a:latin typeface="Helvetica Neue Light" charset="0"/>
                <a:ea typeface="Helvetica Neue Light" charset="0"/>
                <a:cs typeface="Helvetica Neue Light" charset="0"/>
              </a:defRPr>
            </a:lvl3pPr>
            <a:lvl4pPr marL="1600200" indent="-228600">
              <a:spcBef>
                <a:spcPct val="20000"/>
              </a:spcBef>
              <a:buFont typeface="Arial" pitchFamily="34" charset="0"/>
              <a:buChar char="–"/>
              <a:defRPr sz="2000">
                <a:solidFill>
                  <a:schemeClr val="tx1"/>
                </a:solidFill>
                <a:latin typeface="Helvetica Neue Light" charset="0"/>
                <a:ea typeface="Helvetica Neue Light" charset="0"/>
                <a:cs typeface="Helvetica Neue Light" charset="0"/>
              </a:defRPr>
            </a:lvl4pPr>
            <a:lvl5pPr marL="2057400" indent="-228600">
              <a:spcBef>
                <a:spcPct val="20000"/>
              </a:spcBef>
              <a:buFont typeface="Arial" pitchFamily="34" charset="0"/>
              <a:buChar char="»"/>
              <a:defRPr sz="2000">
                <a:solidFill>
                  <a:schemeClr val="tx1"/>
                </a:solidFill>
                <a:latin typeface="Helvetica Neue Light" charset="0"/>
                <a:ea typeface="Helvetica Neue Light" charset="0"/>
                <a:cs typeface="Helvetica Neue Light"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Helvetica Neue Light" charset="0"/>
                <a:ea typeface="Helvetica Neue Light" charset="0"/>
                <a:cs typeface="Helvetica Neue Light"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Helvetica Neue Light" charset="0"/>
                <a:ea typeface="Helvetica Neue Light" charset="0"/>
                <a:cs typeface="Helvetica Neue Light"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Helvetica Neue Light" charset="0"/>
                <a:ea typeface="Helvetica Neue Light" charset="0"/>
                <a:cs typeface="Helvetica Neue Light"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Helvetica Neue Light" charset="0"/>
                <a:ea typeface="Helvetica Neue Light" charset="0"/>
                <a:cs typeface="Helvetica Neue Light" charset="0"/>
              </a:defRPr>
            </a:lvl9pPr>
          </a:lstStyle>
          <a:p>
            <a:pPr defTabSz="609585" fontAlgn="base">
              <a:spcBef>
                <a:spcPct val="0"/>
              </a:spcBef>
              <a:spcAft>
                <a:spcPct val="0"/>
              </a:spcAft>
              <a:buNone/>
              <a:defRPr/>
            </a:pPr>
            <a:endParaRPr lang="en-US" altLang="en-US" sz="2400" dirty="0">
              <a:solidFill>
                <a:prstClr val="black"/>
              </a:solidFill>
              <a:latin typeface="Arial" pitchFamily="34" charset="0"/>
            </a:endParaRPr>
          </a:p>
        </p:txBody>
      </p:sp>
      <p:sp>
        <p:nvSpPr>
          <p:cNvPr id="2" name="TextBox 1">
            <a:extLst>
              <a:ext uri="{FF2B5EF4-FFF2-40B4-BE49-F238E27FC236}">
                <a16:creationId xmlns:a16="http://schemas.microsoft.com/office/drawing/2014/main" id="{1AE1C201-350C-2943-A594-230CE1C58482}"/>
              </a:ext>
            </a:extLst>
          </p:cNvPr>
          <p:cNvSpPr txBox="1"/>
          <p:nvPr/>
        </p:nvSpPr>
        <p:spPr>
          <a:xfrm>
            <a:off x="7334225" y="2988503"/>
            <a:ext cx="4774402" cy="1938992"/>
          </a:xfrm>
          <a:prstGeom prst="rect">
            <a:avLst/>
          </a:prstGeom>
          <a:noFill/>
        </p:spPr>
        <p:txBody>
          <a:bodyPr wrap="square" rtlCol="0">
            <a:spAutoFit/>
          </a:bodyPr>
          <a:lstStyle/>
          <a:p>
            <a:pPr algn="ctr"/>
            <a:r>
              <a:rPr lang="en-US" sz="3000" b="1" dirty="0">
                <a:solidFill>
                  <a:schemeClr val="bg1"/>
                </a:solidFill>
              </a:rPr>
              <a:t>Rock Mackie, PhD</a:t>
            </a:r>
          </a:p>
          <a:p>
            <a:pPr algn="ctr"/>
            <a:r>
              <a:rPr lang="en-US" sz="3000" b="1" dirty="0">
                <a:solidFill>
                  <a:schemeClr val="bg1"/>
                </a:solidFill>
              </a:rPr>
              <a:t>Emeritus Professor</a:t>
            </a:r>
          </a:p>
          <a:p>
            <a:pPr algn="ctr"/>
            <a:r>
              <a:rPr lang="en-US" sz="3000" b="1" dirty="0">
                <a:solidFill>
                  <a:schemeClr val="bg1"/>
                </a:solidFill>
              </a:rPr>
              <a:t>UW-Madison</a:t>
            </a:r>
          </a:p>
          <a:p>
            <a:pPr algn="ctr"/>
            <a:endParaRPr lang="en-US" sz="3000" b="1" dirty="0">
              <a:solidFill>
                <a:schemeClr val="bg1"/>
              </a:solidFill>
            </a:endParaRPr>
          </a:p>
        </p:txBody>
      </p:sp>
      <p:sp>
        <p:nvSpPr>
          <p:cNvPr id="8" name="Rectangle 2050">
            <a:extLst>
              <a:ext uri="{FF2B5EF4-FFF2-40B4-BE49-F238E27FC236}">
                <a16:creationId xmlns:a16="http://schemas.microsoft.com/office/drawing/2014/main" id="{E48754FF-68A6-214D-9B40-6478D23AC28B}"/>
              </a:ext>
            </a:extLst>
          </p:cNvPr>
          <p:cNvSpPr>
            <a:spLocks noGrp="1" noChangeArrowheads="1"/>
          </p:cNvSpPr>
          <p:nvPr>
            <p:ph type="ctrTitle"/>
          </p:nvPr>
        </p:nvSpPr>
        <p:spPr>
          <a:xfrm>
            <a:off x="298879" y="89617"/>
            <a:ext cx="11634790" cy="1471612"/>
          </a:xfrm>
        </p:spPr>
        <p:txBody>
          <a:bodyPr/>
          <a:lstStyle/>
          <a:p>
            <a:r>
              <a:rPr lang="en-US" b="1" dirty="0"/>
              <a:t>Translating Innovative Radiotherapy Technology into Clinical Practice</a:t>
            </a:r>
            <a:endParaRPr lang="en-US" altLang="x-none" sz="3200" dirty="0"/>
          </a:p>
        </p:txBody>
      </p:sp>
      <p:pic>
        <p:nvPicPr>
          <p:cNvPr id="9" name="Picture 8">
            <a:extLst>
              <a:ext uri="{FF2B5EF4-FFF2-40B4-BE49-F238E27FC236}">
                <a16:creationId xmlns:a16="http://schemas.microsoft.com/office/drawing/2014/main" id="{17CB816E-7EB0-8E4E-81F8-4C7F66B9C262}"/>
              </a:ext>
            </a:extLst>
          </p:cNvPr>
          <p:cNvPicPr>
            <a:picLocks noChangeAspect="1"/>
          </p:cNvPicPr>
          <p:nvPr/>
        </p:nvPicPr>
        <p:blipFill>
          <a:blip r:embed="rId3"/>
          <a:stretch>
            <a:fillRect/>
          </a:stretch>
        </p:blipFill>
        <p:spPr>
          <a:xfrm>
            <a:off x="369133" y="1632479"/>
            <a:ext cx="6965092" cy="4579495"/>
          </a:xfrm>
          <a:prstGeom prst="rect">
            <a:avLst/>
          </a:prstGeom>
        </p:spPr>
      </p:pic>
      <p:sp>
        <p:nvSpPr>
          <p:cNvPr id="3" name="TextBox 2">
            <a:extLst>
              <a:ext uri="{FF2B5EF4-FFF2-40B4-BE49-F238E27FC236}">
                <a16:creationId xmlns:a16="http://schemas.microsoft.com/office/drawing/2014/main" id="{9BC5F4F6-7CC8-F1AF-B2BF-72AFCDB48B18}"/>
              </a:ext>
            </a:extLst>
          </p:cNvPr>
          <p:cNvSpPr txBox="1"/>
          <p:nvPr/>
        </p:nvSpPr>
        <p:spPr>
          <a:xfrm>
            <a:off x="1331277" y="6379366"/>
            <a:ext cx="5322483" cy="369332"/>
          </a:xfrm>
          <a:prstGeom prst="rect">
            <a:avLst/>
          </a:prstGeom>
          <a:noFill/>
        </p:spPr>
        <p:txBody>
          <a:bodyPr wrap="none" rtlCol="0">
            <a:spAutoFit/>
          </a:bodyPr>
          <a:lstStyle/>
          <a:p>
            <a:r>
              <a:rPr lang="en-US" b="1" dirty="0">
                <a:solidFill>
                  <a:schemeClr val="bg1"/>
                </a:solidFill>
              </a:rPr>
              <a:t>UW-Madison Is on the Shores of Lake Mendota</a:t>
            </a:r>
          </a:p>
        </p:txBody>
      </p:sp>
    </p:spTree>
    <p:extLst>
      <p:ext uri="{BB962C8B-B14F-4D97-AF65-F5344CB8AC3E}">
        <p14:creationId xmlns:p14="http://schemas.microsoft.com/office/powerpoint/2010/main" val="340918912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4486" y="851700"/>
            <a:ext cx="9607828" cy="5605617"/>
          </a:xfrm>
          <a:prstGeom prst="rect">
            <a:avLst/>
          </a:prstGeom>
        </p:spPr>
      </p:pic>
      <p:sp>
        <p:nvSpPr>
          <p:cNvPr id="3" name="Text Box 4"/>
          <p:cNvSpPr txBox="1">
            <a:spLocks noChangeArrowheads="1"/>
          </p:cNvSpPr>
          <p:nvPr/>
        </p:nvSpPr>
        <p:spPr bwMode="auto">
          <a:xfrm>
            <a:off x="1274920" y="174381"/>
            <a:ext cx="9939040" cy="55399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000" b="1" dirty="0">
                <a:solidFill>
                  <a:srgbClr val="FFFF00"/>
                </a:solidFill>
              </a:rPr>
              <a:t>“We Have Always Done It This Way”</a:t>
            </a:r>
          </a:p>
        </p:txBody>
      </p:sp>
      <p:grpSp>
        <p:nvGrpSpPr>
          <p:cNvPr id="6" name="Group 5">
            <a:extLst>
              <a:ext uri="{FF2B5EF4-FFF2-40B4-BE49-F238E27FC236}">
                <a16:creationId xmlns:a16="http://schemas.microsoft.com/office/drawing/2014/main" id="{7877C849-454A-73E4-CA5B-5811B9F0D690}"/>
              </a:ext>
            </a:extLst>
          </p:cNvPr>
          <p:cNvGrpSpPr/>
          <p:nvPr/>
        </p:nvGrpSpPr>
        <p:grpSpPr>
          <a:xfrm>
            <a:off x="675016" y="749675"/>
            <a:ext cx="6627484" cy="5809666"/>
            <a:chOff x="675016" y="749675"/>
            <a:chExt cx="6627484" cy="5809666"/>
          </a:xfrm>
        </p:grpSpPr>
        <p:pic>
          <p:nvPicPr>
            <p:cNvPr id="4" name="Picture 2" descr="Image result for iphone&quot;">
              <a:extLst>
                <a:ext uri="{FF2B5EF4-FFF2-40B4-BE49-F238E27FC236}">
                  <a16:creationId xmlns:a16="http://schemas.microsoft.com/office/drawing/2014/main" id="{FBEBFFA4-E53B-BC62-9AB6-28B5FA08B2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79" r="23986"/>
            <a:stretch/>
          </p:blipFill>
          <p:spPr bwMode="auto">
            <a:xfrm>
              <a:off x="4198145" y="749675"/>
              <a:ext cx="3104355" cy="58096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96AC416-BEA5-D87F-1E8D-88B604593CA4}"/>
                </a:ext>
              </a:extLst>
            </p:cNvPr>
            <p:cNvSpPr txBox="1"/>
            <p:nvPr/>
          </p:nvSpPr>
          <p:spPr>
            <a:xfrm>
              <a:off x="675016" y="2385522"/>
              <a:ext cx="3987800" cy="1938992"/>
            </a:xfrm>
            <a:prstGeom prst="rect">
              <a:avLst/>
            </a:prstGeom>
            <a:noFill/>
          </p:spPr>
          <p:txBody>
            <a:bodyPr wrap="square" rtlCol="0">
              <a:spAutoFit/>
            </a:bodyPr>
            <a:lstStyle/>
            <a:p>
              <a:r>
                <a:rPr lang="en-US" sz="2400" b="1" dirty="0">
                  <a:solidFill>
                    <a:schemeClr val="accent3"/>
                  </a:solidFill>
                </a:rPr>
                <a:t>Music player, data storage, camera, fax, game player, internet browser, pager, telephone, etc., …</a:t>
              </a:r>
            </a:p>
          </p:txBody>
        </p:sp>
      </p:grpSp>
      <p:sp>
        <p:nvSpPr>
          <p:cNvPr id="7" name="TextBox 6">
            <a:extLst>
              <a:ext uri="{FF2B5EF4-FFF2-40B4-BE49-F238E27FC236}">
                <a16:creationId xmlns:a16="http://schemas.microsoft.com/office/drawing/2014/main" id="{98610017-2907-B11F-F9DB-A84D67C32657}"/>
              </a:ext>
            </a:extLst>
          </p:cNvPr>
          <p:cNvSpPr txBox="1"/>
          <p:nvPr/>
        </p:nvSpPr>
        <p:spPr>
          <a:xfrm>
            <a:off x="7818056" y="2754854"/>
            <a:ext cx="2929458" cy="1569660"/>
          </a:xfrm>
          <a:prstGeom prst="rect">
            <a:avLst/>
          </a:prstGeom>
          <a:noFill/>
        </p:spPr>
        <p:txBody>
          <a:bodyPr wrap="square" rtlCol="0">
            <a:spAutoFit/>
          </a:bodyPr>
          <a:lstStyle/>
          <a:p>
            <a:r>
              <a:rPr lang="en-US" sz="2400" b="1" dirty="0">
                <a:solidFill>
                  <a:schemeClr val="accent3"/>
                </a:solidFill>
              </a:rPr>
              <a:t>A Cell Phone Cannot Replace All Features but</a:t>
            </a:r>
          </a:p>
          <a:p>
            <a:r>
              <a:rPr lang="en-US" sz="2400" b="1" dirty="0">
                <a:solidFill>
                  <a:schemeClr val="accent3"/>
                </a:solidFill>
              </a:rPr>
              <a:t>Expands Horizons</a:t>
            </a:r>
          </a:p>
        </p:txBody>
      </p:sp>
    </p:spTree>
    <p:extLst>
      <p:ext uri="{BB962C8B-B14F-4D97-AF65-F5344CB8AC3E}">
        <p14:creationId xmlns:p14="http://schemas.microsoft.com/office/powerpoint/2010/main" val="379903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E512325-11C9-2142-AFE0-B70D3D77EB89}"/>
              </a:ext>
            </a:extLst>
          </p:cNvPr>
          <p:cNvSpPr txBox="1">
            <a:spLocks/>
          </p:cNvSpPr>
          <p:nvPr/>
        </p:nvSpPr>
        <p:spPr bwMode="auto">
          <a:xfrm>
            <a:off x="1506538" y="0"/>
            <a:ext cx="9072562"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rgbClr val="FFFFCC"/>
                </a:solidFill>
                <a:latin typeface="+mj-lt"/>
                <a:ea typeface="+mj-ea"/>
                <a:cs typeface="ＭＳ Ｐゴシック" charset="0"/>
              </a:defRPr>
            </a:lvl1pPr>
            <a:lvl2pPr algn="ctr" rtl="0" eaLnBrk="0" fontAlgn="base" hangingPunct="0">
              <a:spcBef>
                <a:spcPct val="0"/>
              </a:spcBef>
              <a:spcAft>
                <a:spcPct val="0"/>
              </a:spcAft>
              <a:defRPr sz="4400">
                <a:solidFill>
                  <a:srgbClr val="FFFFCC"/>
                </a:solidFill>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latin typeface="Tahoma" charset="0"/>
                <a:ea typeface="ＭＳ Ｐゴシック" charset="0"/>
                <a:cs typeface="ＭＳ Ｐゴシック" charset="0"/>
              </a:defRPr>
            </a:lvl5pPr>
            <a:lvl6pPr marL="457200" algn="ctr" rtl="0" fontAlgn="base">
              <a:spcBef>
                <a:spcPct val="0"/>
              </a:spcBef>
              <a:spcAft>
                <a:spcPct val="0"/>
              </a:spcAft>
              <a:defRPr sz="4400">
                <a:solidFill>
                  <a:srgbClr val="FFFFCC"/>
                </a:solidFill>
                <a:latin typeface="Tahoma" charset="0"/>
                <a:ea typeface="ＭＳ Ｐゴシック" charset="0"/>
              </a:defRPr>
            </a:lvl6pPr>
            <a:lvl7pPr marL="914400" algn="ctr" rtl="0" fontAlgn="base">
              <a:spcBef>
                <a:spcPct val="0"/>
              </a:spcBef>
              <a:spcAft>
                <a:spcPct val="0"/>
              </a:spcAft>
              <a:defRPr sz="4400">
                <a:solidFill>
                  <a:srgbClr val="FFFFCC"/>
                </a:solidFill>
                <a:latin typeface="Tahoma" charset="0"/>
                <a:ea typeface="ＭＳ Ｐゴシック" charset="0"/>
              </a:defRPr>
            </a:lvl7pPr>
            <a:lvl8pPr marL="1371600" algn="ctr" rtl="0" fontAlgn="base">
              <a:spcBef>
                <a:spcPct val="0"/>
              </a:spcBef>
              <a:spcAft>
                <a:spcPct val="0"/>
              </a:spcAft>
              <a:defRPr sz="4400">
                <a:solidFill>
                  <a:srgbClr val="FFFFCC"/>
                </a:solidFill>
                <a:latin typeface="Tahoma" charset="0"/>
                <a:ea typeface="ＭＳ Ｐゴシック" charset="0"/>
              </a:defRPr>
            </a:lvl8pPr>
            <a:lvl9pPr marL="1828800" algn="ctr" rtl="0" fontAlgn="base">
              <a:spcBef>
                <a:spcPct val="0"/>
              </a:spcBef>
              <a:spcAft>
                <a:spcPct val="0"/>
              </a:spcAft>
              <a:defRPr sz="4400">
                <a:solidFill>
                  <a:srgbClr val="FFFFCC"/>
                </a:solidFill>
                <a:latin typeface="Tahoma" charset="0"/>
                <a:ea typeface="ＭＳ Ｐゴシック" charset="0"/>
              </a:defRPr>
            </a:lvl9pPr>
          </a:lstStyle>
          <a:p>
            <a:pPr>
              <a:defRPr/>
            </a:pPr>
            <a:r>
              <a:rPr lang="en-US" altLang="en-US" sz="4000" b="1" kern="0" dirty="0">
                <a:solidFill>
                  <a:srgbClr val="FFFF00"/>
                </a:solidFill>
                <a:latin typeface="Arial" charset="0"/>
              </a:rPr>
              <a:t>Flow Chart for Company Formation</a:t>
            </a:r>
          </a:p>
        </p:txBody>
      </p:sp>
      <p:sp>
        <p:nvSpPr>
          <p:cNvPr id="10242" name="Text Box 3">
            <a:extLst>
              <a:ext uri="{FF2B5EF4-FFF2-40B4-BE49-F238E27FC236}">
                <a16:creationId xmlns:a16="http://schemas.microsoft.com/office/drawing/2014/main" id="{3821FD68-164A-CC45-91C0-40C0A0411FCC}"/>
              </a:ext>
            </a:extLst>
          </p:cNvPr>
          <p:cNvSpPr txBox="1">
            <a:spLocks noChangeArrowheads="1"/>
          </p:cNvSpPr>
          <p:nvPr/>
        </p:nvSpPr>
        <p:spPr bwMode="auto">
          <a:xfrm>
            <a:off x="3143250" y="1219200"/>
            <a:ext cx="5951538" cy="54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000">
                <a:solidFill>
                  <a:srgbClr val="FFFFCC"/>
                </a:solidFill>
                <a:latin typeface="Tahoma" panose="020B0604030504040204" pitchFamily="34" charset="0"/>
                <a:ea typeface="ＭＳ Ｐゴシック" panose="020B0600070205080204" pitchFamily="34" charset="-128"/>
              </a:defRPr>
            </a:lvl1pPr>
            <a:lvl2pPr marL="914400" indent="-457200">
              <a:defRPr sz="2000">
                <a:solidFill>
                  <a:srgbClr val="FFFFCC"/>
                </a:solidFill>
                <a:latin typeface="Tahoma" panose="020B0604030504040204" pitchFamily="34" charset="0"/>
                <a:ea typeface="ＭＳ Ｐゴシック" panose="020B0600070205080204" pitchFamily="34" charset="-128"/>
              </a:defRPr>
            </a:lvl2pPr>
            <a:lvl3pPr marL="1371600" indent="-457200">
              <a:defRPr sz="2000">
                <a:solidFill>
                  <a:srgbClr val="FFFFCC"/>
                </a:solidFill>
                <a:latin typeface="Tahoma" panose="020B0604030504040204" pitchFamily="34" charset="0"/>
                <a:ea typeface="ＭＳ Ｐゴシック" panose="020B0600070205080204" pitchFamily="34" charset="-128"/>
              </a:defRPr>
            </a:lvl3pPr>
            <a:lvl4pPr marL="1828800" indent="-457200">
              <a:defRPr sz="2000">
                <a:solidFill>
                  <a:srgbClr val="FFFFCC"/>
                </a:solidFill>
                <a:latin typeface="Tahoma" panose="020B0604030504040204" pitchFamily="34" charset="0"/>
                <a:ea typeface="ＭＳ Ｐゴシック" panose="020B0600070205080204" pitchFamily="34" charset="-128"/>
              </a:defRPr>
            </a:lvl4pPr>
            <a:lvl5pPr marL="2286000" indent="-457200">
              <a:defRPr sz="2000">
                <a:solidFill>
                  <a:srgbClr val="FFFFCC"/>
                </a:solidFill>
                <a:latin typeface="Tahoma" panose="020B0604030504040204" pitchFamily="34" charset="0"/>
                <a:ea typeface="ＭＳ Ｐゴシック" panose="020B0600070205080204" pitchFamily="34" charset="-128"/>
              </a:defRPr>
            </a:lvl5pPr>
            <a:lvl6pPr marL="2743200" indent="-457200" eaLnBrk="0" fontAlgn="base" hangingPunct="0">
              <a:spcBef>
                <a:spcPct val="0"/>
              </a:spcBef>
              <a:spcAft>
                <a:spcPct val="0"/>
              </a:spcAft>
              <a:defRPr sz="2000">
                <a:solidFill>
                  <a:srgbClr val="FFFFCC"/>
                </a:solidFill>
                <a:latin typeface="Tahoma" panose="020B0604030504040204" pitchFamily="34" charset="0"/>
                <a:ea typeface="ＭＳ Ｐゴシック" panose="020B0600070205080204" pitchFamily="34" charset="-128"/>
              </a:defRPr>
            </a:lvl6pPr>
            <a:lvl7pPr marL="3200400" indent="-457200" eaLnBrk="0" fontAlgn="base" hangingPunct="0">
              <a:spcBef>
                <a:spcPct val="0"/>
              </a:spcBef>
              <a:spcAft>
                <a:spcPct val="0"/>
              </a:spcAft>
              <a:defRPr sz="2000">
                <a:solidFill>
                  <a:srgbClr val="FFFFCC"/>
                </a:solidFill>
                <a:latin typeface="Tahoma" panose="020B0604030504040204" pitchFamily="34" charset="0"/>
                <a:ea typeface="ＭＳ Ｐゴシック" panose="020B0600070205080204" pitchFamily="34" charset="-128"/>
              </a:defRPr>
            </a:lvl7pPr>
            <a:lvl8pPr marL="3657600" indent="-457200" eaLnBrk="0" fontAlgn="base" hangingPunct="0">
              <a:spcBef>
                <a:spcPct val="0"/>
              </a:spcBef>
              <a:spcAft>
                <a:spcPct val="0"/>
              </a:spcAft>
              <a:defRPr sz="2000">
                <a:solidFill>
                  <a:srgbClr val="FFFFCC"/>
                </a:solidFill>
                <a:latin typeface="Tahoma" panose="020B0604030504040204" pitchFamily="34" charset="0"/>
                <a:ea typeface="ＭＳ Ｐゴシック" panose="020B0600070205080204" pitchFamily="34" charset="-128"/>
              </a:defRPr>
            </a:lvl8pPr>
            <a:lvl9pPr marL="4114800" indent="-457200" eaLnBrk="0" fontAlgn="base" hangingPunct="0">
              <a:spcBef>
                <a:spcPct val="0"/>
              </a:spcBef>
              <a:spcAft>
                <a:spcPct val="0"/>
              </a:spcAft>
              <a:defRPr sz="2000">
                <a:solidFill>
                  <a:srgbClr val="FFFFCC"/>
                </a:solidFill>
                <a:latin typeface="Tahoma" panose="020B0604030504040204" pitchFamily="34" charset="0"/>
                <a:ea typeface="ＭＳ Ｐゴシック" panose="020B0600070205080204" pitchFamily="34" charset="-128"/>
              </a:defRPr>
            </a:lvl9pPr>
          </a:lstStyle>
          <a:p>
            <a:pPr eaLnBrk="1" hangingPunct="1">
              <a:lnSpc>
                <a:spcPct val="150000"/>
              </a:lnSpc>
              <a:buFontTx/>
              <a:buChar char="•"/>
            </a:pPr>
            <a:r>
              <a:rPr lang="en-US" altLang="en-US" sz="2600" b="1" dirty="0">
                <a:solidFill>
                  <a:schemeClr val="bg1"/>
                </a:solidFill>
                <a:latin typeface="Arial" panose="020B0604020202020204" pitchFamily="34" charset="0"/>
              </a:rPr>
              <a:t>Identify an important problem.</a:t>
            </a:r>
          </a:p>
          <a:p>
            <a:pPr eaLnBrk="1" hangingPunct="1">
              <a:lnSpc>
                <a:spcPct val="150000"/>
              </a:lnSpc>
              <a:buFontTx/>
              <a:buChar char="•"/>
            </a:pPr>
            <a:r>
              <a:rPr lang="en-US" altLang="en-US" sz="2600" b="1" dirty="0">
                <a:solidFill>
                  <a:schemeClr val="bg1"/>
                </a:solidFill>
                <a:latin typeface="Arial" panose="020B0604020202020204" pitchFamily="34" charset="0"/>
              </a:rPr>
              <a:t>Arrive at a technical solution to the problem and see if there is a patent or the solution is known.</a:t>
            </a:r>
          </a:p>
          <a:p>
            <a:pPr eaLnBrk="1" hangingPunct="1">
              <a:lnSpc>
                <a:spcPct val="150000"/>
              </a:lnSpc>
              <a:buFontTx/>
              <a:buChar char="•"/>
            </a:pPr>
            <a:r>
              <a:rPr lang="en-US" altLang="en-US" sz="2600" b="1" dirty="0">
                <a:solidFill>
                  <a:schemeClr val="bg1"/>
                </a:solidFill>
                <a:latin typeface="Arial" panose="020B0604020202020204" pitchFamily="34" charset="0"/>
              </a:rPr>
              <a:t>If there isn’t, file a patent.</a:t>
            </a:r>
          </a:p>
          <a:p>
            <a:pPr eaLnBrk="1" hangingPunct="1">
              <a:lnSpc>
                <a:spcPct val="150000"/>
              </a:lnSpc>
              <a:buFontTx/>
              <a:buChar char="•"/>
            </a:pPr>
            <a:r>
              <a:rPr lang="en-US" altLang="en-US" sz="2600" b="1" dirty="0">
                <a:solidFill>
                  <a:schemeClr val="bg1"/>
                </a:solidFill>
                <a:latin typeface="Arial" panose="020B0604020202020204" pitchFamily="34" charset="0"/>
              </a:rPr>
              <a:t>Will sufficient customers like your solution?</a:t>
            </a:r>
          </a:p>
          <a:p>
            <a:pPr eaLnBrk="1" hangingPunct="1">
              <a:lnSpc>
                <a:spcPct val="150000"/>
              </a:lnSpc>
              <a:buFontTx/>
              <a:buChar char="•"/>
            </a:pPr>
            <a:r>
              <a:rPr lang="en-US" altLang="en-US" sz="2600" b="1" dirty="0">
                <a:solidFill>
                  <a:schemeClr val="bg1"/>
                </a:solidFill>
                <a:latin typeface="Arial" panose="020B0604020202020204" pitchFamily="34" charset="0"/>
              </a:rPr>
              <a:t>Do investors like your business plan?</a:t>
            </a:r>
          </a:p>
        </p:txBody>
      </p:sp>
      <p:sp>
        <p:nvSpPr>
          <p:cNvPr id="3" name="U-Turn Arrow 2">
            <a:extLst>
              <a:ext uri="{FF2B5EF4-FFF2-40B4-BE49-F238E27FC236}">
                <a16:creationId xmlns:a16="http://schemas.microsoft.com/office/drawing/2014/main" id="{4F407FC2-623D-AA40-A589-3D9C7E81218A}"/>
              </a:ext>
            </a:extLst>
          </p:cNvPr>
          <p:cNvSpPr/>
          <p:nvPr/>
        </p:nvSpPr>
        <p:spPr bwMode="auto">
          <a:xfrm rot="16200000">
            <a:off x="1110458" y="2869406"/>
            <a:ext cx="2781303" cy="877887"/>
          </a:xfrm>
          <a:prstGeom prst="utur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eaLnBrk="1" hangingPunct="1">
              <a:defRPr/>
            </a:pPr>
            <a:endParaRPr lang="en-US">
              <a:latin typeface="Tahoma" charset="0"/>
              <a:ea typeface="ＭＳ Ｐゴシック" charset="0"/>
            </a:endParaRPr>
          </a:p>
        </p:txBody>
      </p:sp>
      <p:sp>
        <p:nvSpPr>
          <p:cNvPr id="5" name="U-Turn Arrow 4">
            <a:extLst>
              <a:ext uri="{FF2B5EF4-FFF2-40B4-BE49-F238E27FC236}">
                <a16:creationId xmlns:a16="http://schemas.microsoft.com/office/drawing/2014/main" id="{568067D9-1D67-D74C-ACF3-71CD8358C456}"/>
              </a:ext>
            </a:extLst>
          </p:cNvPr>
          <p:cNvSpPr/>
          <p:nvPr/>
        </p:nvSpPr>
        <p:spPr bwMode="auto">
          <a:xfrm rot="16200000">
            <a:off x="-257169" y="2646364"/>
            <a:ext cx="4610100" cy="1654175"/>
          </a:xfrm>
          <a:prstGeom prst="uturnArrow">
            <a:avLst>
              <a:gd name="adj1" fmla="val 14697"/>
              <a:gd name="adj2" fmla="val 25000"/>
              <a:gd name="adj3" fmla="val 25000"/>
              <a:gd name="adj4" fmla="val 43750"/>
              <a:gd name="adj5" fmla="val 75000"/>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extLst>
        </p:spPr>
        <p:txBody>
          <a:bodyPr/>
          <a:lstStyle/>
          <a:p>
            <a:pPr eaLnBrk="1" hangingPunct="1">
              <a:defRPr/>
            </a:pPr>
            <a:endParaRPr lang="en-US">
              <a:latin typeface="Tahoma" charset="0"/>
              <a:ea typeface="ＭＳ Ｐゴシック" charset="0"/>
            </a:endParaRPr>
          </a:p>
        </p:txBody>
      </p:sp>
      <p:sp>
        <p:nvSpPr>
          <p:cNvPr id="4" name="TextBox 3">
            <a:extLst>
              <a:ext uri="{FF2B5EF4-FFF2-40B4-BE49-F238E27FC236}">
                <a16:creationId xmlns:a16="http://schemas.microsoft.com/office/drawing/2014/main" id="{51A6AAA5-B169-C14C-BDE7-4D853AAF8BA6}"/>
              </a:ext>
            </a:extLst>
          </p:cNvPr>
          <p:cNvSpPr txBox="1"/>
          <p:nvPr/>
        </p:nvSpPr>
        <p:spPr>
          <a:xfrm>
            <a:off x="9036895" y="3530600"/>
            <a:ext cx="2792752" cy="769441"/>
          </a:xfrm>
          <a:prstGeom prst="rect">
            <a:avLst/>
          </a:prstGeom>
          <a:noFill/>
        </p:spPr>
        <p:txBody>
          <a:bodyPr wrap="none" rtlCol="0">
            <a:spAutoFit/>
          </a:bodyPr>
          <a:lstStyle/>
          <a:p>
            <a:pPr algn="ctr"/>
            <a:r>
              <a:rPr lang="en-US" sz="2200" b="1" dirty="0">
                <a:solidFill>
                  <a:srgbClr val="FFFF00"/>
                </a:solidFill>
              </a:rPr>
              <a:t>Protect Intellectual </a:t>
            </a:r>
          </a:p>
          <a:p>
            <a:pPr algn="ctr"/>
            <a:r>
              <a:rPr lang="en-US" sz="2200" b="1" dirty="0">
                <a:solidFill>
                  <a:srgbClr val="FFFF00"/>
                </a:solidFill>
              </a:rPr>
              <a:t>Property</a:t>
            </a:r>
          </a:p>
        </p:txBody>
      </p:sp>
      <p:sp>
        <p:nvSpPr>
          <p:cNvPr id="7" name="TextBox 6">
            <a:extLst>
              <a:ext uri="{FF2B5EF4-FFF2-40B4-BE49-F238E27FC236}">
                <a16:creationId xmlns:a16="http://schemas.microsoft.com/office/drawing/2014/main" id="{773C74C4-AA16-1440-AEB9-6F02B64DB73E}"/>
              </a:ext>
            </a:extLst>
          </p:cNvPr>
          <p:cNvSpPr txBox="1"/>
          <p:nvPr/>
        </p:nvSpPr>
        <p:spPr>
          <a:xfrm>
            <a:off x="9087304" y="4635500"/>
            <a:ext cx="2850696" cy="769441"/>
          </a:xfrm>
          <a:prstGeom prst="rect">
            <a:avLst/>
          </a:prstGeom>
          <a:noFill/>
        </p:spPr>
        <p:txBody>
          <a:bodyPr wrap="square" rtlCol="0">
            <a:spAutoFit/>
          </a:bodyPr>
          <a:lstStyle/>
          <a:p>
            <a:pPr algn="ctr"/>
            <a:r>
              <a:rPr lang="en-US" sz="2200" b="1" dirty="0">
                <a:solidFill>
                  <a:srgbClr val="FFFF00"/>
                </a:solidFill>
              </a:rPr>
              <a:t>Test Business Plan With Customers</a:t>
            </a:r>
          </a:p>
        </p:txBody>
      </p:sp>
      <p:sp>
        <p:nvSpPr>
          <p:cNvPr id="8" name="TextBox 7">
            <a:extLst>
              <a:ext uri="{FF2B5EF4-FFF2-40B4-BE49-F238E27FC236}">
                <a16:creationId xmlns:a16="http://schemas.microsoft.com/office/drawing/2014/main" id="{03C7B0EF-BBA1-694F-9D7D-24014D6E1B77}"/>
              </a:ext>
            </a:extLst>
          </p:cNvPr>
          <p:cNvSpPr txBox="1"/>
          <p:nvPr/>
        </p:nvSpPr>
        <p:spPr>
          <a:xfrm>
            <a:off x="8795204" y="5626100"/>
            <a:ext cx="2850696" cy="430887"/>
          </a:xfrm>
          <a:prstGeom prst="rect">
            <a:avLst/>
          </a:prstGeom>
          <a:noFill/>
        </p:spPr>
        <p:txBody>
          <a:bodyPr wrap="square" rtlCol="0">
            <a:spAutoFit/>
          </a:bodyPr>
          <a:lstStyle/>
          <a:p>
            <a:pPr algn="ctr"/>
            <a:r>
              <a:rPr lang="en-US" sz="2200" b="1" dirty="0">
                <a:solidFill>
                  <a:srgbClr val="FFFF00"/>
                </a:solidFill>
              </a:rPr>
              <a:t>Get Investment</a:t>
            </a:r>
          </a:p>
        </p:txBody>
      </p:sp>
      <p:sp>
        <p:nvSpPr>
          <p:cNvPr id="9" name="TextBox 8">
            <a:extLst>
              <a:ext uri="{FF2B5EF4-FFF2-40B4-BE49-F238E27FC236}">
                <a16:creationId xmlns:a16="http://schemas.microsoft.com/office/drawing/2014/main" id="{A0A679F6-051B-C64C-8E76-DB40FB7677B7}"/>
              </a:ext>
            </a:extLst>
          </p:cNvPr>
          <p:cNvSpPr txBox="1"/>
          <p:nvPr/>
        </p:nvSpPr>
        <p:spPr>
          <a:xfrm>
            <a:off x="8763000" y="2501900"/>
            <a:ext cx="3187700" cy="430887"/>
          </a:xfrm>
          <a:prstGeom prst="rect">
            <a:avLst/>
          </a:prstGeom>
          <a:noFill/>
        </p:spPr>
        <p:txBody>
          <a:bodyPr wrap="square" rtlCol="0">
            <a:spAutoFit/>
          </a:bodyPr>
          <a:lstStyle/>
          <a:p>
            <a:pPr algn="ctr"/>
            <a:r>
              <a:rPr lang="en-US" sz="2200" b="1" dirty="0">
                <a:solidFill>
                  <a:srgbClr val="FFFF00"/>
                </a:solidFill>
              </a:rPr>
              <a:t>Develop a Solution</a:t>
            </a:r>
          </a:p>
        </p:txBody>
      </p:sp>
      <p:sp>
        <p:nvSpPr>
          <p:cNvPr id="10" name="TextBox 9">
            <a:extLst>
              <a:ext uri="{FF2B5EF4-FFF2-40B4-BE49-F238E27FC236}">
                <a16:creationId xmlns:a16="http://schemas.microsoft.com/office/drawing/2014/main" id="{587C3642-306D-3A4E-97DF-5472CD67B187}"/>
              </a:ext>
            </a:extLst>
          </p:cNvPr>
          <p:cNvSpPr txBox="1"/>
          <p:nvPr/>
        </p:nvSpPr>
        <p:spPr>
          <a:xfrm>
            <a:off x="8965227" y="1397000"/>
            <a:ext cx="2634055" cy="430887"/>
          </a:xfrm>
          <a:prstGeom prst="rect">
            <a:avLst/>
          </a:prstGeom>
          <a:noFill/>
        </p:spPr>
        <p:txBody>
          <a:bodyPr wrap="none" rtlCol="0">
            <a:spAutoFit/>
          </a:bodyPr>
          <a:lstStyle/>
          <a:p>
            <a:pPr algn="ctr"/>
            <a:r>
              <a:rPr lang="en-US" sz="2200" b="1" dirty="0">
                <a:solidFill>
                  <a:srgbClr val="FFFF00"/>
                </a:solidFill>
              </a:rPr>
              <a:t>Identify a Problem</a:t>
            </a:r>
          </a:p>
        </p:txBody>
      </p:sp>
    </p:spTree>
    <p:extLst>
      <p:ext uri="{BB962C8B-B14F-4D97-AF65-F5344CB8AC3E}">
        <p14:creationId xmlns:p14="http://schemas.microsoft.com/office/powerpoint/2010/main" val="639677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242">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A6DA2080-9DEC-7D47-891F-470DA6C41393}"/>
              </a:ext>
            </a:extLst>
          </p:cNvPr>
          <p:cNvSpPr>
            <a:spLocks noGrp="1" noChangeArrowheads="1"/>
          </p:cNvSpPr>
          <p:nvPr>
            <p:ph type="title"/>
          </p:nvPr>
        </p:nvSpPr>
        <p:spPr>
          <a:xfrm>
            <a:off x="2346175" y="-87085"/>
            <a:ext cx="7795259" cy="1143000"/>
          </a:xfrm>
        </p:spPr>
        <p:txBody>
          <a:bodyPr/>
          <a:lstStyle/>
          <a:p>
            <a:r>
              <a:rPr lang="en-US" altLang="en-US" sz="3600" b="1" dirty="0">
                <a:latin typeface="Arial" panose="020B0604020202020204" pitchFamily="34" charset="0"/>
                <a:cs typeface="Arial" panose="020B0604020202020204" pitchFamily="34" charset="0"/>
              </a:rPr>
              <a:t>Startup Scenario for Geometrics</a:t>
            </a:r>
          </a:p>
        </p:txBody>
      </p:sp>
      <p:sp>
        <p:nvSpPr>
          <p:cNvPr id="376835" name="Rectangle 3">
            <a:extLst>
              <a:ext uri="{FF2B5EF4-FFF2-40B4-BE49-F238E27FC236}">
                <a16:creationId xmlns:a16="http://schemas.microsoft.com/office/drawing/2014/main" id="{3D754750-007B-624F-A56C-FD7E6FF15B58}"/>
              </a:ext>
            </a:extLst>
          </p:cNvPr>
          <p:cNvSpPr>
            <a:spLocks noGrp="1" noChangeArrowheads="1"/>
          </p:cNvSpPr>
          <p:nvPr>
            <p:ph type="body" idx="1"/>
          </p:nvPr>
        </p:nvSpPr>
        <p:spPr>
          <a:xfrm>
            <a:off x="2621279" y="571500"/>
            <a:ext cx="9380465" cy="4343400"/>
          </a:xfrm>
        </p:spPr>
        <p:txBody>
          <a:bodyPr/>
          <a:lstStyle/>
          <a:p>
            <a:pPr>
              <a:buFontTx/>
              <a:buNone/>
            </a:pPr>
            <a:endParaRPr lang="en-US" altLang="en-US" sz="2400" b="1" dirty="0">
              <a:latin typeface="Calibri" panose="020F0502020204030204" pitchFamily="34" charset="0"/>
              <a:cs typeface="Calibri" panose="020F0502020204030204" pitchFamily="34" charset="0"/>
            </a:endParaRPr>
          </a:p>
          <a:p>
            <a:pPr marL="0" indent="0">
              <a:buNone/>
            </a:pPr>
            <a:r>
              <a:rPr lang="en-US" altLang="en-US" sz="2400" b="1" dirty="0">
                <a:solidFill>
                  <a:srgbClr val="FFFF00"/>
                </a:solidFill>
                <a:latin typeface="Calibri" panose="020F0502020204030204" pitchFamily="34" charset="0"/>
                <a:cs typeface="Calibri" panose="020F0502020204030204" pitchFamily="34" charset="0"/>
              </a:rPr>
              <a:t>Problem to Solve: </a:t>
            </a:r>
            <a:r>
              <a:rPr lang="en-US" altLang="en-US" sz="2400" b="1" dirty="0">
                <a:solidFill>
                  <a:schemeClr val="bg1"/>
                </a:solidFill>
                <a:latin typeface="Calibri" panose="020F0502020204030204" pitchFamily="34" charset="0"/>
                <a:cs typeface="Calibri" panose="020F0502020204030204" pitchFamily="34" charset="0"/>
              </a:rPr>
              <a:t>First FDA Cleared 3D CT-based radiation therapy treatment planning (RTP).</a:t>
            </a:r>
          </a:p>
          <a:p>
            <a:pPr marL="0" indent="0">
              <a:buNone/>
            </a:pPr>
            <a:r>
              <a:rPr lang="en-US" altLang="en-US" sz="2400" b="1" dirty="0">
                <a:solidFill>
                  <a:srgbClr val="FFFF00"/>
                </a:solidFill>
                <a:latin typeface="Calibri" panose="020F0502020204030204" pitchFamily="34" charset="0"/>
                <a:cs typeface="Calibri" panose="020F0502020204030204" pitchFamily="34" charset="0"/>
              </a:rPr>
              <a:t>Solution: </a:t>
            </a:r>
            <a:r>
              <a:rPr lang="en-US" altLang="en-US" sz="2400" b="1" dirty="0">
                <a:solidFill>
                  <a:schemeClr val="bg1"/>
                </a:solidFill>
                <a:latin typeface="Calibri" panose="020F0502020204030204" pitchFamily="34" charset="0"/>
                <a:cs typeface="Calibri" panose="020F0502020204030204" pitchFamily="34" charset="0"/>
              </a:rPr>
              <a:t>Convert university-backed stereotactic radiosurgery system to general RTP and get FDA clearance.</a:t>
            </a:r>
          </a:p>
          <a:p>
            <a:pPr marL="0" indent="0">
              <a:buNone/>
            </a:pPr>
            <a:r>
              <a:rPr lang="en-US" altLang="en-US" sz="2400" b="1" dirty="0">
                <a:solidFill>
                  <a:srgbClr val="FFFF00"/>
                </a:solidFill>
                <a:latin typeface="Calibri" panose="020F0502020204030204" pitchFamily="34" charset="0"/>
                <a:cs typeface="Calibri" panose="020F0502020204030204" pitchFamily="34" charset="0"/>
              </a:rPr>
              <a:t>IP Protection: </a:t>
            </a:r>
            <a:r>
              <a:rPr lang="en-US" altLang="en-US" sz="2400" b="1" dirty="0">
                <a:solidFill>
                  <a:schemeClr val="bg1"/>
                </a:solidFill>
                <a:latin typeface="Calibri" panose="020F0502020204030204" pitchFamily="34" charset="0"/>
                <a:cs typeface="Calibri" panose="020F0502020204030204" pitchFamily="34" charset="0"/>
              </a:rPr>
              <a:t>Copyright on source code. </a:t>
            </a:r>
          </a:p>
          <a:p>
            <a:pPr marL="0" indent="0">
              <a:buNone/>
            </a:pPr>
            <a:r>
              <a:rPr lang="en-US" altLang="en-US" sz="2400" b="1" dirty="0">
                <a:solidFill>
                  <a:srgbClr val="FFFF00"/>
                </a:solidFill>
                <a:latin typeface="Calibri" panose="020F0502020204030204" pitchFamily="34" charset="0"/>
                <a:cs typeface="Calibri" panose="020F0502020204030204" pitchFamily="34" charset="0"/>
              </a:rPr>
              <a:t>Customers Consulted: </a:t>
            </a:r>
            <a:r>
              <a:rPr lang="en-US" altLang="en-US" sz="2400" b="1" dirty="0">
                <a:solidFill>
                  <a:schemeClr val="bg1"/>
                </a:solidFill>
                <a:latin typeface="Calibri" panose="020F0502020204030204" pitchFamily="34" charset="0"/>
                <a:cs typeface="Calibri" panose="020F0502020204030204" pitchFamily="34" charset="0"/>
              </a:rPr>
              <a:t>Only UW-Madison medical physicists and radiation oncologists.</a:t>
            </a:r>
          </a:p>
          <a:p>
            <a:pPr marL="0" indent="0">
              <a:buNone/>
            </a:pPr>
            <a:r>
              <a:rPr lang="en-US" altLang="en-US" sz="2400" b="1" dirty="0">
                <a:solidFill>
                  <a:srgbClr val="FFFF00"/>
                </a:solidFill>
                <a:latin typeface="Calibri" panose="020F0502020204030204" pitchFamily="34" charset="0"/>
                <a:cs typeface="Calibri" panose="020F0502020204030204" pitchFamily="34" charset="0"/>
              </a:rPr>
              <a:t>Investor: </a:t>
            </a:r>
            <a:r>
              <a:rPr lang="en-US" altLang="en-US" sz="2400" b="1" dirty="0" err="1">
                <a:solidFill>
                  <a:schemeClr val="bg1"/>
                </a:solidFill>
                <a:latin typeface="Calibri" panose="020F0502020204030204" pitchFamily="34" charset="0"/>
                <a:cs typeface="Calibri" panose="020F0502020204030204" pitchFamily="34" charset="0"/>
              </a:rPr>
              <a:t>Adac</a:t>
            </a:r>
            <a:r>
              <a:rPr lang="en-US" altLang="en-US" sz="2400" b="1" dirty="0">
                <a:solidFill>
                  <a:schemeClr val="bg1"/>
                </a:solidFill>
                <a:latin typeface="Calibri" panose="020F0502020204030204" pitchFamily="34" charset="0"/>
                <a:cs typeface="Calibri" panose="020F0502020204030204" pitchFamily="34" charset="0"/>
              </a:rPr>
              <a:t> Corp. supplied advance against royalties (like a book deal).</a:t>
            </a:r>
          </a:p>
          <a:p>
            <a:pPr marL="0" indent="0">
              <a:buNone/>
            </a:pPr>
            <a:r>
              <a:rPr lang="en-US" altLang="en-US" sz="2400" b="1" dirty="0">
                <a:solidFill>
                  <a:srgbClr val="FFFF00"/>
                </a:solidFill>
                <a:latin typeface="Calibri" panose="020F0502020204030204" pitchFamily="34" charset="0"/>
                <a:cs typeface="Calibri" panose="020F0502020204030204" pitchFamily="34" charset="0"/>
              </a:rPr>
              <a:t>How’s It Going?: </a:t>
            </a:r>
            <a:r>
              <a:rPr lang="en-US" altLang="en-US" sz="2400" b="1" dirty="0">
                <a:solidFill>
                  <a:schemeClr val="bg1"/>
                </a:solidFill>
                <a:latin typeface="Calibri" panose="020F0502020204030204" pitchFamily="34" charset="0"/>
                <a:cs typeface="Calibri" panose="020F0502020204030204" pitchFamily="34" charset="0"/>
              </a:rPr>
              <a:t>Sold at a fraction of its value to </a:t>
            </a:r>
            <a:r>
              <a:rPr lang="en-US" altLang="en-US" sz="2400" b="1" dirty="0" err="1">
                <a:solidFill>
                  <a:schemeClr val="bg1"/>
                </a:solidFill>
                <a:latin typeface="Calibri" panose="020F0502020204030204" pitchFamily="34" charset="0"/>
                <a:cs typeface="Calibri" panose="020F0502020204030204" pitchFamily="34" charset="0"/>
              </a:rPr>
              <a:t>Adac</a:t>
            </a:r>
            <a:r>
              <a:rPr lang="en-US" altLang="en-US" sz="2400" b="1" dirty="0">
                <a:solidFill>
                  <a:schemeClr val="bg1"/>
                </a:solidFill>
                <a:latin typeface="Calibri" panose="020F0502020204030204" pitchFamily="34" charset="0"/>
                <a:cs typeface="Calibri" panose="020F0502020204030204" pitchFamily="34" charset="0"/>
              </a:rPr>
              <a:t> who named it Pinnacle</a:t>
            </a:r>
            <a:r>
              <a:rPr lang="en-US" altLang="en-US" sz="2400" b="1" baseline="30000" dirty="0">
                <a:solidFill>
                  <a:schemeClr val="bg1"/>
                </a:solidFill>
                <a:latin typeface="Calibri" panose="020F0502020204030204" pitchFamily="34" charset="0"/>
                <a:cs typeface="Calibri" panose="020F0502020204030204" pitchFamily="34" charset="0"/>
              </a:rPr>
              <a:t>3</a:t>
            </a:r>
            <a:r>
              <a:rPr lang="en-US" altLang="en-US" sz="2400" b="1" dirty="0">
                <a:solidFill>
                  <a:schemeClr val="bg1"/>
                </a:solidFill>
                <a:latin typeface="Calibri" panose="020F0502020204030204" pitchFamily="34" charset="0"/>
                <a:cs typeface="Calibri" panose="020F0502020204030204" pitchFamily="34" charset="0"/>
              </a:rPr>
              <a:t> and then </a:t>
            </a:r>
            <a:r>
              <a:rPr lang="en-US" altLang="en-US" sz="2400" b="1" dirty="0" err="1">
                <a:solidFill>
                  <a:schemeClr val="bg1"/>
                </a:solidFill>
                <a:latin typeface="Calibri" panose="020F0502020204030204" pitchFamily="34" charset="0"/>
                <a:cs typeface="Calibri" panose="020F0502020204030204" pitchFamily="34" charset="0"/>
              </a:rPr>
              <a:t>Adac</a:t>
            </a:r>
            <a:r>
              <a:rPr lang="en-US" altLang="en-US" sz="2400" b="1" dirty="0">
                <a:solidFill>
                  <a:schemeClr val="bg1"/>
                </a:solidFill>
                <a:latin typeface="Calibri" panose="020F0502020204030204" pitchFamily="34" charset="0"/>
                <a:cs typeface="Calibri" panose="020F0502020204030204" pitchFamily="34" charset="0"/>
              </a:rPr>
              <a:t> sold to Philips Medical. Hundreds of thousands of patients per year had Pinnacle</a:t>
            </a:r>
            <a:r>
              <a:rPr lang="en-US" altLang="en-US" sz="2400" b="1" baseline="30000" dirty="0">
                <a:solidFill>
                  <a:schemeClr val="bg1"/>
                </a:solidFill>
                <a:latin typeface="Calibri" panose="020F0502020204030204" pitchFamily="34" charset="0"/>
                <a:cs typeface="Calibri" panose="020F0502020204030204" pitchFamily="34" charset="0"/>
              </a:rPr>
              <a:t>3</a:t>
            </a:r>
            <a:r>
              <a:rPr lang="en-US" altLang="en-US" sz="2400" b="1" dirty="0">
                <a:solidFill>
                  <a:schemeClr val="bg1"/>
                </a:solidFill>
                <a:latin typeface="Calibri" panose="020F0502020204030204" pitchFamily="34" charset="0"/>
                <a:cs typeface="Calibri" panose="020F0502020204030204" pitchFamily="34" charset="0"/>
              </a:rPr>
              <a:t> plans at the peak of use. Withdrawn from market in 2021 after 25 yrs.</a:t>
            </a:r>
          </a:p>
        </p:txBody>
      </p:sp>
      <p:pic>
        <p:nvPicPr>
          <p:cNvPr id="2" name="Picture 5" descr="3-d_planning">
            <a:extLst>
              <a:ext uri="{FF2B5EF4-FFF2-40B4-BE49-F238E27FC236}">
                <a16:creationId xmlns:a16="http://schemas.microsoft.com/office/drawing/2014/main" id="{7165403D-D1A7-4661-44BD-385E11E8C9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476" t="14912" b="6675"/>
          <a:stretch>
            <a:fillRect/>
          </a:stretch>
        </p:blipFill>
        <p:spPr bwMode="auto">
          <a:xfrm>
            <a:off x="303735" y="4789341"/>
            <a:ext cx="1820953" cy="196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3-d_planning">
            <a:extLst>
              <a:ext uri="{FF2B5EF4-FFF2-40B4-BE49-F238E27FC236}">
                <a16:creationId xmlns:a16="http://schemas.microsoft.com/office/drawing/2014/main" id="{62365BC2-C9C6-FE0F-62CB-2F2F1FB998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476"/>
          <a:stretch>
            <a:fillRect/>
          </a:stretch>
        </p:blipFill>
        <p:spPr bwMode="auto">
          <a:xfrm>
            <a:off x="303735" y="107576"/>
            <a:ext cx="1812663" cy="240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3-d_planning">
            <a:extLst>
              <a:ext uri="{FF2B5EF4-FFF2-40B4-BE49-F238E27FC236}">
                <a16:creationId xmlns:a16="http://schemas.microsoft.com/office/drawing/2014/main" id="{2CB0E819-7652-D371-3A29-2B64152AD6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759" r="32645"/>
          <a:stretch>
            <a:fillRect/>
          </a:stretch>
        </p:blipFill>
        <p:spPr bwMode="auto">
          <a:xfrm>
            <a:off x="309281" y="2514600"/>
            <a:ext cx="1812664" cy="227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9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A6DA2080-9DEC-7D47-891F-470DA6C41393}"/>
              </a:ext>
            </a:extLst>
          </p:cNvPr>
          <p:cNvSpPr>
            <a:spLocks noGrp="1" noChangeArrowheads="1"/>
          </p:cNvSpPr>
          <p:nvPr>
            <p:ph type="title"/>
          </p:nvPr>
        </p:nvSpPr>
        <p:spPr>
          <a:xfrm>
            <a:off x="2783285" y="-21424"/>
            <a:ext cx="7795259" cy="1143000"/>
          </a:xfrm>
        </p:spPr>
        <p:txBody>
          <a:bodyPr/>
          <a:lstStyle/>
          <a:p>
            <a:r>
              <a:rPr lang="en-US" altLang="en-US" sz="3600" b="1" dirty="0">
                <a:latin typeface="Arial" panose="020B0604020202020204" pitchFamily="34" charset="0"/>
                <a:cs typeface="Arial" panose="020B0604020202020204" pitchFamily="34" charset="0"/>
              </a:rPr>
              <a:t>Startup Scenario for TomoTherapy</a:t>
            </a:r>
          </a:p>
        </p:txBody>
      </p:sp>
      <p:sp>
        <p:nvSpPr>
          <p:cNvPr id="376835" name="Rectangle 3">
            <a:extLst>
              <a:ext uri="{FF2B5EF4-FFF2-40B4-BE49-F238E27FC236}">
                <a16:creationId xmlns:a16="http://schemas.microsoft.com/office/drawing/2014/main" id="{3D754750-007B-624F-A56C-FD7E6FF15B58}"/>
              </a:ext>
            </a:extLst>
          </p:cNvPr>
          <p:cNvSpPr>
            <a:spLocks noGrp="1" noChangeArrowheads="1"/>
          </p:cNvSpPr>
          <p:nvPr>
            <p:ph type="body" idx="1"/>
          </p:nvPr>
        </p:nvSpPr>
        <p:spPr>
          <a:xfrm>
            <a:off x="2944906" y="834614"/>
            <a:ext cx="8958572" cy="4343400"/>
          </a:xfrm>
        </p:spPr>
        <p:txBody>
          <a:bodyPr/>
          <a:lstStyle/>
          <a:p>
            <a:pPr>
              <a:buFontTx/>
              <a:buNone/>
            </a:pPr>
            <a:endParaRPr lang="en-US" altLang="en-US" sz="2400" b="1" dirty="0"/>
          </a:p>
          <a:p>
            <a:pPr marL="0" indent="0">
              <a:buNone/>
            </a:pPr>
            <a:r>
              <a:rPr lang="en-US" altLang="en-US" sz="2400" b="1" dirty="0">
                <a:solidFill>
                  <a:srgbClr val="FFFF00"/>
                </a:solidFill>
              </a:rPr>
              <a:t>Problem to Solve: </a:t>
            </a:r>
            <a:r>
              <a:rPr lang="en-US" altLang="en-US" sz="2400" b="1" dirty="0">
                <a:solidFill>
                  <a:schemeClr val="bg1"/>
                </a:solidFill>
              </a:rPr>
              <a:t>Develop an IMRT and IGRT workhorse machine. </a:t>
            </a:r>
          </a:p>
          <a:p>
            <a:pPr marL="0" indent="0">
              <a:buNone/>
            </a:pPr>
            <a:r>
              <a:rPr lang="en-US" altLang="en-US" sz="2400" b="1" dirty="0">
                <a:solidFill>
                  <a:srgbClr val="FFFF00"/>
                </a:solidFill>
              </a:rPr>
              <a:t>Solution: </a:t>
            </a:r>
            <a:r>
              <a:rPr lang="en-US" altLang="en-US" sz="2400" b="1" dirty="0">
                <a:solidFill>
                  <a:schemeClr val="bg1"/>
                </a:solidFill>
              </a:rPr>
              <a:t>Helical tomotherapy (fan beam IMRT) and CT system.</a:t>
            </a:r>
          </a:p>
          <a:p>
            <a:pPr marL="0" indent="0">
              <a:buNone/>
            </a:pPr>
            <a:r>
              <a:rPr lang="en-US" altLang="en-US" sz="2400" b="1" dirty="0">
                <a:solidFill>
                  <a:srgbClr val="FFFF00"/>
                </a:solidFill>
              </a:rPr>
              <a:t>IP Protection: </a:t>
            </a:r>
            <a:r>
              <a:rPr lang="en-US" altLang="en-US" sz="2400" b="1" dirty="0">
                <a:solidFill>
                  <a:schemeClr val="bg1"/>
                </a:solidFill>
              </a:rPr>
              <a:t>University technology transfer organization, Wisconsin Alumni Research Foundation (WARF).</a:t>
            </a:r>
          </a:p>
          <a:p>
            <a:pPr marL="0" indent="0">
              <a:buNone/>
            </a:pPr>
            <a:r>
              <a:rPr lang="en-US" altLang="en-US" sz="2400" b="1" dirty="0">
                <a:solidFill>
                  <a:srgbClr val="FFFF00"/>
                </a:solidFill>
              </a:rPr>
              <a:t>Customers Consulted: </a:t>
            </a:r>
            <a:r>
              <a:rPr lang="en-US" altLang="en-US" sz="2400" b="1" dirty="0">
                <a:solidFill>
                  <a:schemeClr val="bg1"/>
                </a:solidFill>
              </a:rPr>
              <a:t>Previous tomotherapy customers (NOMOS serial tomotherapy).</a:t>
            </a:r>
          </a:p>
          <a:p>
            <a:pPr marL="0" indent="0">
              <a:buNone/>
            </a:pPr>
            <a:r>
              <a:rPr lang="en-US" altLang="en-US" sz="2400" b="1" dirty="0">
                <a:solidFill>
                  <a:srgbClr val="FFFF00"/>
                </a:solidFill>
              </a:rPr>
              <a:t>Investor: </a:t>
            </a:r>
            <a:r>
              <a:rPr lang="en-US" altLang="en-US" sz="2400" b="1" dirty="0">
                <a:solidFill>
                  <a:schemeClr val="bg1"/>
                </a:solidFill>
              </a:rPr>
              <a:t>Mainly Wisconsin investors including WARF.</a:t>
            </a:r>
          </a:p>
          <a:p>
            <a:pPr marL="0" indent="0">
              <a:buNone/>
            </a:pPr>
            <a:r>
              <a:rPr lang="en-US" altLang="en-US" sz="2400" b="1" dirty="0">
                <a:solidFill>
                  <a:srgbClr val="FFFF00"/>
                </a:solidFill>
                <a:cs typeface="Arial" panose="020B0604020202020204" pitchFamily="34" charset="0"/>
              </a:rPr>
              <a:t>How’s It Going?: </a:t>
            </a:r>
            <a:r>
              <a:rPr lang="en-US" altLang="en-US" sz="2400" b="1" dirty="0">
                <a:solidFill>
                  <a:schemeClr val="bg1"/>
                </a:solidFill>
                <a:cs typeface="Arial" panose="020B0604020202020204" pitchFamily="34" charset="0"/>
              </a:rPr>
              <a:t>TomoTherapy did an ~ $ 1 billion IPO in 2007 and merged with Accuray in 2011. &gt;100,000 patients/</a:t>
            </a:r>
            <a:r>
              <a:rPr lang="en-US" altLang="en-US" sz="2400" b="1" dirty="0" err="1">
                <a:solidFill>
                  <a:schemeClr val="bg1"/>
                </a:solidFill>
                <a:cs typeface="Arial" panose="020B0604020202020204" pitchFamily="34" charset="0"/>
              </a:rPr>
              <a:t>yr</a:t>
            </a:r>
            <a:r>
              <a:rPr lang="en-US" altLang="en-US" sz="2400" b="1" dirty="0">
                <a:solidFill>
                  <a:schemeClr val="bg1"/>
                </a:solidFill>
                <a:cs typeface="Arial" panose="020B0604020202020204" pitchFamily="34" charset="0"/>
              </a:rPr>
              <a:t> are treated with this technology.</a:t>
            </a:r>
            <a:endParaRPr lang="en-US" altLang="en-US" sz="2400" b="1" dirty="0">
              <a:solidFill>
                <a:schemeClr val="bg1"/>
              </a:solidFill>
            </a:endParaRPr>
          </a:p>
        </p:txBody>
      </p:sp>
      <p:pic>
        <p:nvPicPr>
          <p:cNvPr id="3" name="Picture 4">
            <a:extLst>
              <a:ext uri="{FF2B5EF4-FFF2-40B4-BE49-F238E27FC236}">
                <a16:creationId xmlns:a16="http://schemas.microsoft.com/office/drawing/2014/main" id="{CA60AB83-75FB-F816-D6CD-EB825E6C42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163"/>
          <a:stretch/>
        </p:blipFill>
        <p:spPr bwMode="auto">
          <a:xfrm>
            <a:off x="0" y="1110690"/>
            <a:ext cx="2752962" cy="28221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153588B_5901Rtchrgb">
            <a:extLst>
              <a:ext uri="{FF2B5EF4-FFF2-40B4-BE49-F238E27FC236}">
                <a16:creationId xmlns:a16="http://schemas.microsoft.com/office/drawing/2014/main" id="{A760BA54-E6CF-7E92-52F8-C9F1EC2C7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00" t="9891" r="6000" b="23737"/>
          <a:stretch>
            <a:fillRect/>
          </a:stretch>
        </p:blipFill>
        <p:spPr bwMode="auto">
          <a:xfrm>
            <a:off x="0" y="3859306"/>
            <a:ext cx="2783285" cy="239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455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6">
            <a:extLst>
              <a:ext uri="{FF2B5EF4-FFF2-40B4-BE49-F238E27FC236}">
                <a16:creationId xmlns:a16="http://schemas.microsoft.com/office/drawing/2014/main" id="{934A22E0-E784-CE31-605F-836A13105A2A}"/>
              </a:ext>
            </a:extLst>
          </p:cNvPr>
          <p:cNvSpPr/>
          <p:nvPr/>
        </p:nvSpPr>
        <p:spPr>
          <a:xfrm>
            <a:off x="6997158" y="4019867"/>
            <a:ext cx="4374963" cy="1548501"/>
          </a:xfrm>
          <a:prstGeom prst="roundRect">
            <a:avLst/>
          </a:prstGeom>
          <a:solidFill>
            <a:schemeClr val="bg1"/>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reycliff CF Demi Bold"/>
                <a:ea typeface="+mn-ea"/>
                <a:cs typeface="+mn-cs"/>
              </a:rPr>
              <a:t>UPRIGHT POSITIONING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969D">
                    <a:lumMod val="50000"/>
                  </a:srgbClr>
                </a:solidFill>
                <a:effectLst/>
                <a:uLnTx/>
                <a:uFillTx/>
                <a:latin typeface="Greycliff CF"/>
                <a:ea typeface="+mn-ea"/>
                <a:cs typeface="+mn-cs"/>
              </a:rPr>
              <a:t>An Upright Positioning System Treating from Head to Thigh</a:t>
            </a:r>
            <a:endParaRPr kumimoji="0" lang="en-GB" sz="1800" b="1" i="0" u="none" strike="noStrike" kern="1200" cap="none" spc="0" normalizeH="0" baseline="0" noProof="0" dirty="0">
              <a:ln>
                <a:noFill/>
              </a:ln>
              <a:solidFill>
                <a:srgbClr val="4A4A4A"/>
              </a:solidFill>
              <a:effectLst/>
              <a:uLnTx/>
              <a:uFillTx/>
              <a:latin typeface="Greycliff CF Demi Bold"/>
              <a:ea typeface="+mn-ea"/>
              <a:cs typeface="+mn-cs"/>
            </a:endParaRPr>
          </a:p>
        </p:txBody>
      </p:sp>
      <p:sp>
        <p:nvSpPr>
          <p:cNvPr id="4" name="Rectangle: Rounded Corners 17">
            <a:extLst>
              <a:ext uri="{FF2B5EF4-FFF2-40B4-BE49-F238E27FC236}">
                <a16:creationId xmlns:a16="http://schemas.microsoft.com/office/drawing/2014/main" id="{19774C1C-678D-ADE5-474A-EE545C16C2DB}"/>
              </a:ext>
            </a:extLst>
          </p:cNvPr>
          <p:cNvSpPr/>
          <p:nvPr/>
        </p:nvSpPr>
        <p:spPr>
          <a:xfrm>
            <a:off x="6997158" y="1977655"/>
            <a:ext cx="4374963" cy="1493423"/>
          </a:xfrm>
          <a:prstGeom prst="roundRect">
            <a:avLst/>
          </a:prstGeom>
          <a:solidFill>
            <a:schemeClr val="bg1"/>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A4A4A"/>
                </a:solidFill>
                <a:effectLst/>
                <a:uLnTx/>
                <a:uFillTx/>
                <a:latin typeface="Greycliff CF Demi Bold"/>
                <a:ea typeface="+mn-ea"/>
                <a:cs typeface="+mn-cs"/>
              </a:rPr>
              <a:t>FAN BEAM 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C969D">
                    <a:lumMod val="50000"/>
                  </a:srgbClr>
                </a:solidFill>
                <a:effectLst/>
                <a:uLnTx/>
                <a:uFillTx/>
                <a:latin typeface="Greycliff CF"/>
                <a:ea typeface="+mn-ea"/>
                <a:cs typeface="+mn-cs"/>
              </a:rPr>
              <a:t>A Dual-Energy CT Capable Of Imaging Head &amp; Neck, Breast &amp; Lung, Prostate</a:t>
            </a:r>
            <a:endParaRPr kumimoji="0" lang="en-GB" sz="1800" b="1" i="0" u="none" strike="noStrike" kern="1200" cap="none" spc="0" normalizeH="0" baseline="0" noProof="0" dirty="0">
              <a:ln>
                <a:noFill/>
              </a:ln>
              <a:solidFill>
                <a:srgbClr val="4A4A4A"/>
              </a:solidFill>
              <a:effectLst/>
              <a:uLnTx/>
              <a:uFillTx/>
              <a:latin typeface="Greycliff CF Demi Bold"/>
              <a:ea typeface="+mn-ea"/>
              <a:cs typeface="+mn-cs"/>
            </a:endParaRPr>
          </a:p>
        </p:txBody>
      </p:sp>
      <p:sp>
        <p:nvSpPr>
          <p:cNvPr id="5" name="TextBox 12">
            <a:extLst>
              <a:ext uri="{FF2B5EF4-FFF2-40B4-BE49-F238E27FC236}">
                <a16:creationId xmlns:a16="http://schemas.microsoft.com/office/drawing/2014/main" id="{AA291DF0-CB5D-4485-9FB5-3ACCA8A88454}"/>
              </a:ext>
            </a:extLst>
          </p:cNvPr>
          <p:cNvSpPr txBox="1"/>
          <p:nvPr/>
        </p:nvSpPr>
        <p:spPr>
          <a:xfrm>
            <a:off x="4278285" y="4143809"/>
            <a:ext cx="3635430" cy="8839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C969D">
                    <a:lumMod val="50000"/>
                  </a:srgbClr>
                </a:solidFill>
                <a:effectLst/>
                <a:uLnTx/>
                <a:uFillTx/>
                <a:latin typeface="Greycliff CF"/>
                <a:ea typeface="+mn-ea"/>
                <a:cs typeface="+mn-cs"/>
              </a:rPr>
            </a:br>
            <a:endParaRPr kumimoji="0" lang="en-PH" sz="1800" b="0" i="0" u="none" strike="noStrike" kern="1200" cap="none" spc="0" normalizeH="0" baseline="0" noProof="0" dirty="0">
              <a:ln>
                <a:noFill/>
              </a:ln>
              <a:solidFill>
                <a:srgbClr val="0C969D">
                  <a:lumMod val="50000"/>
                </a:srgbClr>
              </a:solidFill>
              <a:effectLst/>
              <a:uLnTx/>
              <a:uFillTx/>
              <a:latin typeface="Greycliff CF"/>
              <a:ea typeface="+mn-ea"/>
              <a:cs typeface="+mn-cs"/>
            </a:endParaRPr>
          </a:p>
        </p:txBody>
      </p:sp>
      <p:pic>
        <p:nvPicPr>
          <p:cNvPr id="8" name="Picture 7">
            <a:extLst>
              <a:ext uri="{FF2B5EF4-FFF2-40B4-BE49-F238E27FC236}">
                <a16:creationId xmlns:a16="http://schemas.microsoft.com/office/drawing/2014/main" id="{06B6E6CD-0631-CC19-25AE-61364C1B8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90" y="1652529"/>
            <a:ext cx="5324003" cy="4206740"/>
          </a:xfrm>
          <a:prstGeom prst="rect">
            <a:avLst/>
          </a:prstGeom>
          <a:solidFill>
            <a:schemeClr val="accent1">
              <a:lumMod val="20000"/>
              <a:lumOff val="80000"/>
            </a:schemeClr>
          </a:solidFill>
        </p:spPr>
      </p:pic>
      <p:cxnSp>
        <p:nvCxnSpPr>
          <p:cNvPr id="7" name="Straight Connector 6">
            <a:extLst>
              <a:ext uri="{FF2B5EF4-FFF2-40B4-BE49-F238E27FC236}">
                <a16:creationId xmlns:a16="http://schemas.microsoft.com/office/drawing/2014/main" id="{5BB2770C-355B-CD41-84CD-564021B8E25D}"/>
              </a:ext>
            </a:extLst>
          </p:cNvPr>
          <p:cNvCxnSpPr>
            <a:cxnSpLocks/>
          </p:cNvCxnSpPr>
          <p:nvPr/>
        </p:nvCxnSpPr>
        <p:spPr>
          <a:xfrm flipH="1">
            <a:off x="3444240" y="4693920"/>
            <a:ext cx="3552918" cy="0"/>
          </a:xfrm>
          <a:prstGeom prst="line">
            <a:avLst/>
          </a:prstGeom>
          <a:ln w="38100">
            <a:solidFill>
              <a:srgbClr val="0070C0"/>
            </a:solidFill>
          </a:ln>
        </p:spPr>
        <p:style>
          <a:lnRef idx="2">
            <a:schemeClr val="accent3"/>
          </a:lnRef>
          <a:fillRef idx="0">
            <a:schemeClr val="accent3"/>
          </a:fillRef>
          <a:effectRef idx="1">
            <a:schemeClr val="accent3"/>
          </a:effectRef>
          <a:fontRef idx="minor">
            <a:schemeClr val="tx1"/>
          </a:fontRef>
        </p:style>
      </p:cxnSp>
      <p:sp>
        <p:nvSpPr>
          <p:cNvPr id="9" name="TextBox 8">
            <a:extLst>
              <a:ext uri="{FF2B5EF4-FFF2-40B4-BE49-F238E27FC236}">
                <a16:creationId xmlns:a16="http://schemas.microsoft.com/office/drawing/2014/main" id="{4B7B53A0-6D45-36E9-0482-EF07B6EB33B2}"/>
              </a:ext>
            </a:extLst>
          </p:cNvPr>
          <p:cNvSpPr txBox="1"/>
          <p:nvPr/>
        </p:nvSpPr>
        <p:spPr>
          <a:xfrm>
            <a:off x="1891582" y="1275715"/>
            <a:ext cx="2836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Dax-Bold" pitchFamily="2" charset="0"/>
                <a:ea typeface="+mn-ea"/>
                <a:cs typeface="+mn-cs"/>
              </a:rPr>
              <a:t>Marie</a:t>
            </a:r>
            <a:r>
              <a:rPr kumimoji="0" lang="en-GB" sz="3600" b="1" i="0" u="none" strike="noStrike" kern="1200" cap="none" spc="0" normalizeH="0" baseline="30000" noProof="0" dirty="0">
                <a:ln>
                  <a:noFill/>
                </a:ln>
                <a:solidFill>
                  <a:schemeClr val="bg1"/>
                </a:solidFill>
                <a:effectLst/>
                <a:uLnTx/>
                <a:uFillTx/>
                <a:latin typeface="Dax-Bold" pitchFamily="2" charset="0"/>
                <a:ea typeface="+mn-ea"/>
                <a:cs typeface="+mn-cs"/>
              </a:rPr>
              <a:t>®</a:t>
            </a:r>
          </a:p>
        </p:txBody>
      </p:sp>
      <p:sp>
        <p:nvSpPr>
          <p:cNvPr id="10" name="Title 1">
            <a:extLst>
              <a:ext uri="{FF2B5EF4-FFF2-40B4-BE49-F238E27FC236}">
                <a16:creationId xmlns:a16="http://schemas.microsoft.com/office/drawing/2014/main" id="{36992E71-9190-A90D-74EE-06B884A079F2}"/>
              </a:ext>
            </a:extLst>
          </p:cNvPr>
          <p:cNvSpPr txBox="1">
            <a:spLocks/>
          </p:cNvSpPr>
          <p:nvPr/>
        </p:nvSpPr>
        <p:spPr>
          <a:xfrm>
            <a:off x="437005" y="248162"/>
            <a:ext cx="10498592" cy="102235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eaLnBrk="1" fontAlgn="auto" hangingPunct="1">
              <a:defRPr/>
            </a:pPr>
            <a:r>
              <a:rPr lang="en-US" sz="3200" b="1" kern="0" dirty="0">
                <a:solidFill>
                  <a:srgbClr val="FFFF00"/>
                </a:solidFill>
              </a:rPr>
              <a:t>Enabling Technology for Upright Radiotherapy</a:t>
            </a:r>
          </a:p>
        </p:txBody>
      </p:sp>
      <p:pic>
        <p:nvPicPr>
          <p:cNvPr id="11" name="Picture 10" descr="A logo for cancer&#10;&#10;Description automatically generated">
            <a:extLst>
              <a:ext uri="{FF2B5EF4-FFF2-40B4-BE49-F238E27FC236}">
                <a16:creationId xmlns:a16="http://schemas.microsoft.com/office/drawing/2014/main" id="{8DE12DA0-9AD8-AA31-4192-3C39A9C92D27}"/>
              </a:ext>
            </a:extLst>
          </p:cNvPr>
          <p:cNvPicPr>
            <a:picLocks noChangeAspect="1"/>
          </p:cNvPicPr>
          <p:nvPr/>
        </p:nvPicPr>
        <p:blipFill>
          <a:blip r:embed="rId3"/>
          <a:stretch>
            <a:fillRect/>
          </a:stretch>
        </p:blipFill>
        <p:spPr>
          <a:xfrm>
            <a:off x="10207520" y="6117157"/>
            <a:ext cx="1709783" cy="553737"/>
          </a:xfrm>
          <a:prstGeom prst="rect">
            <a:avLst/>
          </a:prstGeom>
        </p:spPr>
      </p:pic>
      <p:cxnSp>
        <p:nvCxnSpPr>
          <p:cNvPr id="6" name="Connector: Elbow 23">
            <a:extLst>
              <a:ext uri="{FF2B5EF4-FFF2-40B4-BE49-F238E27FC236}">
                <a16:creationId xmlns:a16="http://schemas.microsoft.com/office/drawing/2014/main" id="{AEEF7302-7FB6-A1DA-6D08-236E3DE3204D}"/>
              </a:ext>
            </a:extLst>
          </p:cNvPr>
          <p:cNvCxnSpPr>
            <a:cxnSpLocks/>
            <a:stCxn id="4" idx="1"/>
          </p:cNvCxnSpPr>
          <p:nvPr/>
        </p:nvCxnSpPr>
        <p:spPr>
          <a:xfrm rot="10800000">
            <a:off x="3178584" y="1927481"/>
            <a:ext cx="3818575" cy="796887"/>
          </a:xfrm>
          <a:prstGeom prst="bentConnector4">
            <a:avLst>
              <a:gd name="adj1" fmla="val 28734"/>
              <a:gd name="adj2" fmla="val 107650"/>
            </a:avLst>
          </a:prstGeom>
          <a:ln w="38100">
            <a:solidFill>
              <a:srgbClr val="0070C0"/>
            </a:solidFill>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7951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449C-DF79-F29D-CD63-23A53344C53A}"/>
              </a:ext>
            </a:extLst>
          </p:cNvPr>
          <p:cNvSpPr txBox="1">
            <a:spLocks/>
          </p:cNvSpPr>
          <p:nvPr/>
        </p:nvSpPr>
        <p:spPr>
          <a:xfrm>
            <a:off x="5307050" y="1504027"/>
            <a:ext cx="9156081" cy="730249"/>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a:lstStyle>
          <a:p>
            <a:r>
              <a:rPr lang="en-US" sz="3200" b="1" u="sng" kern="1200" dirty="0">
                <a:solidFill>
                  <a:schemeClr val="bg1"/>
                </a:solidFill>
                <a:latin typeface="Aptos" panose="02110004020202020204"/>
                <a:ea typeface="+mn-ea"/>
                <a:cs typeface="+mn-cs"/>
              </a:rPr>
              <a:t>Comfort, Stability</a:t>
            </a:r>
            <a:br>
              <a:rPr lang="en-US" sz="3200" b="1" u="sng" kern="1200" dirty="0">
                <a:solidFill>
                  <a:schemeClr val="bg1"/>
                </a:solidFill>
                <a:latin typeface="Aptos" panose="02110004020202020204"/>
                <a:ea typeface="+mn-ea"/>
                <a:cs typeface="+mn-cs"/>
              </a:rPr>
            </a:br>
            <a:r>
              <a:rPr lang="en-US" sz="3200" b="1" u="sng" kern="1200" dirty="0">
                <a:solidFill>
                  <a:schemeClr val="bg1"/>
                </a:solidFill>
                <a:latin typeface="Aptos" panose="02110004020202020204"/>
                <a:ea typeface="+mn-ea"/>
                <a:cs typeface="+mn-cs"/>
              </a:rPr>
              <a:t> and Faster to Setup</a:t>
            </a:r>
            <a:br>
              <a:rPr lang="en-US" sz="3200" b="1" u="sng" kern="1200" dirty="0">
                <a:solidFill>
                  <a:schemeClr val="bg1"/>
                </a:solidFill>
                <a:latin typeface="Aptos" panose="02110004020202020204"/>
                <a:ea typeface="+mn-ea"/>
                <a:cs typeface="+mn-cs"/>
              </a:rPr>
            </a:br>
            <a:endParaRPr lang="en-US" sz="3200" kern="0" dirty="0">
              <a:solidFill>
                <a:schemeClr val="bg1"/>
              </a:solidFill>
            </a:endParaRPr>
          </a:p>
        </p:txBody>
      </p:sp>
      <p:pic>
        <p:nvPicPr>
          <p:cNvPr id="3" name="Picture 2">
            <a:extLst>
              <a:ext uri="{FF2B5EF4-FFF2-40B4-BE49-F238E27FC236}">
                <a16:creationId xmlns:a16="http://schemas.microsoft.com/office/drawing/2014/main" id="{65C08739-C08A-6949-D290-90E5E74B0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582" y="765529"/>
            <a:ext cx="10302875" cy="58245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84D5CB-405C-3C4B-A372-699D46F8E290}"/>
              </a:ext>
            </a:extLst>
          </p:cNvPr>
          <p:cNvSpPr txBox="1"/>
          <p:nvPr/>
        </p:nvSpPr>
        <p:spPr>
          <a:xfrm>
            <a:off x="3039035" y="1347141"/>
            <a:ext cx="1391086" cy="461665"/>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Greycliff CF"/>
                <a:ea typeface="+mn-ea"/>
                <a:cs typeface="+mn-cs"/>
              </a:rPr>
              <a:t>SEAT PAN</a:t>
            </a:r>
          </a:p>
        </p:txBody>
      </p:sp>
      <p:sp>
        <p:nvSpPr>
          <p:cNvPr id="5" name="TextBox 4">
            <a:extLst>
              <a:ext uri="{FF2B5EF4-FFF2-40B4-BE49-F238E27FC236}">
                <a16:creationId xmlns:a16="http://schemas.microsoft.com/office/drawing/2014/main" id="{D5246983-04BB-D2D7-FB5B-543C1418B24A}"/>
              </a:ext>
            </a:extLst>
          </p:cNvPr>
          <p:cNvSpPr txBox="1"/>
          <p:nvPr/>
        </p:nvSpPr>
        <p:spPr>
          <a:xfrm>
            <a:off x="820021" y="3589796"/>
            <a:ext cx="1493101" cy="461665"/>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Greycliff CF"/>
                <a:ea typeface="+mn-ea"/>
                <a:cs typeface="+mn-cs"/>
              </a:rPr>
              <a:t>SHIN REST</a:t>
            </a:r>
          </a:p>
        </p:txBody>
      </p:sp>
      <p:sp>
        <p:nvSpPr>
          <p:cNvPr id="6" name="TextBox 5">
            <a:extLst>
              <a:ext uri="{FF2B5EF4-FFF2-40B4-BE49-F238E27FC236}">
                <a16:creationId xmlns:a16="http://schemas.microsoft.com/office/drawing/2014/main" id="{A880124E-0F63-9914-F28A-948C4AD12855}"/>
              </a:ext>
            </a:extLst>
          </p:cNvPr>
          <p:cNvSpPr txBox="1"/>
          <p:nvPr/>
        </p:nvSpPr>
        <p:spPr>
          <a:xfrm>
            <a:off x="9265305" y="4024957"/>
            <a:ext cx="1484894" cy="461665"/>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Greycliff CF"/>
                <a:ea typeface="+mn-ea"/>
                <a:cs typeface="+mn-cs"/>
              </a:rPr>
              <a:t>BACKREST</a:t>
            </a:r>
          </a:p>
        </p:txBody>
      </p:sp>
      <p:sp>
        <p:nvSpPr>
          <p:cNvPr id="7" name="TextBox 6">
            <a:extLst>
              <a:ext uri="{FF2B5EF4-FFF2-40B4-BE49-F238E27FC236}">
                <a16:creationId xmlns:a16="http://schemas.microsoft.com/office/drawing/2014/main" id="{91D50DBF-21E8-9706-8196-724C53E08E2C}"/>
              </a:ext>
            </a:extLst>
          </p:cNvPr>
          <p:cNvSpPr txBox="1"/>
          <p:nvPr/>
        </p:nvSpPr>
        <p:spPr>
          <a:xfrm>
            <a:off x="10215680" y="5357361"/>
            <a:ext cx="1537537" cy="461665"/>
          </a:xfrm>
          <a:prstGeom prst="rect">
            <a:avLst/>
          </a:prstGeom>
          <a:solidFill>
            <a:schemeClr val="accent2">
              <a:lumMod val="75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Greycliff CF"/>
                <a:ea typeface="+mn-ea"/>
                <a:cs typeface="+mn-cs"/>
              </a:rPr>
              <a:t>HEEL STOP</a:t>
            </a:r>
          </a:p>
        </p:txBody>
      </p:sp>
      <p:cxnSp>
        <p:nvCxnSpPr>
          <p:cNvPr id="8" name="Straight Connector 7">
            <a:extLst>
              <a:ext uri="{FF2B5EF4-FFF2-40B4-BE49-F238E27FC236}">
                <a16:creationId xmlns:a16="http://schemas.microsoft.com/office/drawing/2014/main" id="{A46BF9BA-9A67-0150-92AC-398E4B250AB2}"/>
              </a:ext>
            </a:extLst>
          </p:cNvPr>
          <p:cNvCxnSpPr>
            <a:cxnSpLocks/>
          </p:cNvCxnSpPr>
          <p:nvPr/>
        </p:nvCxnSpPr>
        <p:spPr>
          <a:xfrm>
            <a:off x="3818964" y="1888565"/>
            <a:ext cx="2586806" cy="2162896"/>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4605D8EE-41D0-7AA0-9D12-1836EDEE9CF8}"/>
              </a:ext>
            </a:extLst>
          </p:cNvPr>
          <p:cNvCxnSpPr>
            <a:cxnSpLocks/>
          </p:cNvCxnSpPr>
          <p:nvPr/>
        </p:nvCxnSpPr>
        <p:spPr>
          <a:xfrm>
            <a:off x="6654248" y="2678596"/>
            <a:ext cx="2514600" cy="1550504"/>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9F4F14D-F073-AD26-54D8-725B1DA4BB8E}"/>
              </a:ext>
            </a:extLst>
          </p:cNvPr>
          <p:cNvCxnSpPr>
            <a:cxnSpLocks/>
          </p:cNvCxnSpPr>
          <p:nvPr/>
        </p:nvCxnSpPr>
        <p:spPr>
          <a:xfrm flipV="1">
            <a:off x="5566283" y="5585791"/>
            <a:ext cx="4586539" cy="50668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132BC3C-EE82-691A-664F-78A063757767}"/>
              </a:ext>
            </a:extLst>
          </p:cNvPr>
          <p:cNvCxnSpPr>
            <a:cxnSpLocks/>
          </p:cNvCxnSpPr>
          <p:nvPr/>
        </p:nvCxnSpPr>
        <p:spPr>
          <a:xfrm>
            <a:off x="1580322" y="4184374"/>
            <a:ext cx="3260035" cy="1048578"/>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sp>
        <p:nvSpPr>
          <p:cNvPr id="13" name="Title 1">
            <a:extLst>
              <a:ext uri="{FF2B5EF4-FFF2-40B4-BE49-F238E27FC236}">
                <a16:creationId xmlns:a16="http://schemas.microsoft.com/office/drawing/2014/main" id="{B5FBF887-780F-F2BF-5807-4C1364E20009}"/>
              </a:ext>
            </a:extLst>
          </p:cNvPr>
          <p:cNvSpPr txBox="1">
            <a:spLocks/>
          </p:cNvSpPr>
          <p:nvPr/>
        </p:nvSpPr>
        <p:spPr>
          <a:xfrm>
            <a:off x="437005" y="248162"/>
            <a:ext cx="10498592" cy="1022350"/>
          </a:xfrm>
          <a:prstGeom prst="rect">
            <a:avLst/>
          </a:prstGeom>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eaLnBrk="1" fontAlgn="auto" hangingPunct="1">
              <a:defRPr/>
            </a:pPr>
            <a:r>
              <a:rPr lang="en-US" sz="3200" b="1" kern="0" dirty="0">
                <a:solidFill>
                  <a:srgbClr val="FFFF00"/>
                </a:solidFill>
              </a:rPr>
              <a:t>Muscles Relax and Hard to Move Around</a:t>
            </a:r>
          </a:p>
        </p:txBody>
      </p:sp>
      <p:pic>
        <p:nvPicPr>
          <p:cNvPr id="12" name="Picture 11" descr="A logo for cancer&#10;&#10;Description automatically generated">
            <a:extLst>
              <a:ext uri="{FF2B5EF4-FFF2-40B4-BE49-F238E27FC236}">
                <a16:creationId xmlns:a16="http://schemas.microsoft.com/office/drawing/2014/main" id="{63F14BC3-84C7-C9D6-EDD9-64E0A6AE7217}"/>
              </a:ext>
            </a:extLst>
          </p:cNvPr>
          <p:cNvPicPr>
            <a:picLocks noChangeAspect="1"/>
          </p:cNvPicPr>
          <p:nvPr/>
        </p:nvPicPr>
        <p:blipFill>
          <a:blip r:embed="rId3"/>
          <a:stretch>
            <a:fillRect/>
          </a:stretch>
        </p:blipFill>
        <p:spPr>
          <a:xfrm>
            <a:off x="10207520" y="6117157"/>
            <a:ext cx="1709783" cy="553737"/>
          </a:xfrm>
          <a:prstGeom prst="rect">
            <a:avLst/>
          </a:prstGeom>
        </p:spPr>
      </p:pic>
    </p:spTree>
    <p:extLst>
      <p:ext uri="{BB962C8B-B14F-4D97-AF65-F5344CB8AC3E}">
        <p14:creationId xmlns:p14="http://schemas.microsoft.com/office/powerpoint/2010/main" val="1091387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chine in a room&#10;&#10;AI-generated content may be incorrect.">
            <a:extLst>
              <a:ext uri="{FF2B5EF4-FFF2-40B4-BE49-F238E27FC236}">
                <a16:creationId xmlns:a16="http://schemas.microsoft.com/office/drawing/2014/main" id="{4A2D5D87-CF6B-747C-7704-2E0585E2FE69}"/>
              </a:ext>
            </a:extLst>
          </p:cNvPr>
          <p:cNvPicPr>
            <a:picLocks noChangeAspect="1"/>
          </p:cNvPicPr>
          <p:nvPr/>
        </p:nvPicPr>
        <p:blipFill>
          <a:blip r:embed="rId2">
            <a:extLst>
              <a:ext uri="{28A0092B-C50C-407E-A947-70E740481C1C}">
                <a14:useLocalDpi xmlns:a14="http://schemas.microsoft.com/office/drawing/2010/main" val="0"/>
              </a:ext>
            </a:extLst>
          </a:blip>
          <a:srcRect l="16224" r="15150"/>
          <a:stretch>
            <a:fillRect/>
          </a:stretch>
        </p:blipFill>
        <p:spPr>
          <a:xfrm>
            <a:off x="285009" y="1147639"/>
            <a:ext cx="5602944" cy="4772870"/>
          </a:xfrm>
          <a:prstGeom prst="rect">
            <a:avLst/>
          </a:prstGeom>
        </p:spPr>
      </p:pic>
      <p:sp>
        <p:nvSpPr>
          <p:cNvPr id="3" name="TextBox 2">
            <a:extLst>
              <a:ext uri="{FF2B5EF4-FFF2-40B4-BE49-F238E27FC236}">
                <a16:creationId xmlns:a16="http://schemas.microsoft.com/office/drawing/2014/main" id="{4CC95DA0-80FD-BB03-78B0-C65C1C2744DB}"/>
              </a:ext>
            </a:extLst>
          </p:cNvPr>
          <p:cNvSpPr txBox="1"/>
          <p:nvPr/>
        </p:nvSpPr>
        <p:spPr>
          <a:xfrm>
            <a:off x="849330" y="5959660"/>
            <a:ext cx="4474302" cy="707886"/>
          </a:xfrm>
          <a:prstGeom prst="rect">
            <a:avLst/>
          </a:prstGeom>
          <a:noFill/>
        </p:spPr>
        <p:txBody>
          <a:bodyPr wrap="none" rtlCol="0">
            <a:spAutoFit/>
          </a:bodyPr>
          <a:lstStyle/>
          <a:p>
            <a:r>
              <a:rPr lang="en-US" sz="2000" b="1" dirty="0" err="1">
                <a:solidFill>
                  <a:schemeClr val="bg1"/>
                </a:solidFill>
              </a:rPr>
              <a:t>Mevion</a:t>
            </a:r>
            <a:r>
              <a:rPr lang="en-US" sz="2000" b="1" dirty="0">
                <a:solidFill>
                  <a:schemeClr val="bg1"/>
                </a:solidFill>
              </a:rPr>
              <a:t> Fit® 250 MeV Proton Beam </a:t>
            </a:r>
          </a:p>
          <a:p>
            <a:pPr algn="ctr"/>
            <a:r>
              <a:rPr lang="en-US" sz="2000" b="1" dirty="0">
                <a:solidFill>
                  <a:schemeClr val="bg1"/>
                </a:solidFill>
              </a:rPr>
              <a:t>in A Photon Vault</a:t>
            </a:r>
          </a:p>
        </p:txBody>
      </p:sp>
      <p:sp>
        <p:nvSpPr>
          <p:cNvPr id="7" name="TextBox 6">
            <a:extLst>
              <a:ext uri="{FF2B5EF4-FFF2-40B4-BE49-F238E27FC236}">
                <a16:creationId xmlns:a16="http://schemas.microsoft.com/office/drawing/2014/main" id="{DF792A3A-E59B-B515-84A1-7E7BCF1A55EE}"/>
              </a:ext>
            </a:extLst>
          </p:cNvPr>
          <p:cNvSpPr txBox="1"/>
          <p:nvPr/>
        </p:nvSpPr>
        <p:spPr>
          <a:xfrm>
            <a:off x="6868370" y="6075863"/>
            <a:ext cx="4562467" cy="400110"/>
          </a:xfrm>
          <a:prstGeom prst="rect">
            <a:avLst/>
          </a:prstGeom>
          <a:noFill/>
        </p:spPr>
        <p:txBody>
          <a:bodyPr wrap="none" rtlCol="0">
            <a:spAutoFit/>
          </a:bodyPr>
          <a:lstStyle/>
          <a:p>
            <a:r>
              <a:rPr lang="en-US" sz="2000" b="1" dirty="0">
                <a:solidFill>
                  <a:schemeClr val="bg1"/>
                </a:solidFill>
              </a:rPr>
              <a:t>Leo Grace® 6 MV FFF Photon Beam</a:t>
            </a:r>
          </a:p>
        </p:txBody>
      </p:sp>
      <p:sp>
        <p:nvSpPr>
          <p:cNvPr id="8" name="TextBox 7">
            <a:extLst>
              <a:ext uri="{FF2B5EF4-FFF2-40B4-BE49-F238E27FC236}">
                <a16:creationId xmlns:a16="http://schemas.microsoft.com/office/drawing/2014/main" id="{81B1000E-ADB5-77E9-C224-C407F9E8F319}"/>
              </a:ext>
            </a:extLst>
          </p:cNvPr>
          <p:cNvSpPr txBox="1"/>
          <p:nvPr/>
        </p:nvSpPr>
        <p:spPr>
          <a:xfrm>
            <a:off x="1511856" y="207455"/>
            <a:ext cx="9227206" cy="584775"/>
          </a:xfrm>
          <a:prstGeom prst="rect">
            <a:avLst/>
          </a:prstGeom>
          <a:noFill/>
        </p:spPr>
        <p:txBody>
          <a:bodyPr wrap="none" rtlCol="0">
            <a:spAutoFit/>
          </a:bodyPr>
          <a:lstStyle/>
          <a:p>
            <a:r>
              <a:rPr lang="en-US" sz="3200" b="1" dirty="0">
                <a:solidFill>
                  <a:srgbClr val="FFFF00"/>
                </a:solidFill>
              </a:rPr>
              <a:t>Make Proton Beams Seem Like Photon Beams</a:t>
            </a:r>
          </a:p>
        </p:txBody>
      </p:sp>
      <p:pic>
        <p:nvPicPr>
          <p:cNvPr id="9" name="Picture 8" descr="A machine in a room&#10;&#10;AI-generated content may be incorrect.">
            <a:extLst>
              <a:ext uri="{FF2B5EF4-FFF2-40B4-BE49-F238E27FC236}">
                <a16:creationId xmlns:a16="http://schemas.microsoft.com/office/drawing/2014/main" id="{CF3DB814-3B44-28AA-0ECC-A57750B1033B}"/>
              </a:ext>
            </a:extLst>
          </p:cNvPr>
          <p:cNvPicPr>
            <a:picLocks noChangeAspect="1"/>
          </p:cNvPicPr>
          <p:nvPr/>
        </p:nvPicPr>
        <p:blipFill>
          <a:blip r:embed="rId3"/>
          <a:srcRect l="10338" r="8435"/>
          <a:stretch>
            <a:fillRect/>
          </a:stretch>
        </p:blipFill>
        <p:spPr>
          <a:xfrm>
            <a:off x="6096000" y="1147639"/>
            <a:ext cx="6081743" cy="4772870"/>
          </a:xfrm>
          <a:prstGeom prst="rect">
            <a:avLst/>
          </a:prstGeom>
        </p:spPr>
      </p:pic>
    </p:spTree>
    <p:extLst>
      <p:ext uri="{BB962C8B-B14F-4D97-AF65-F5344CB8AC3E}">
        <p14:creationId xmlns:p14="http://schemas.microsoft.com/office/powerpoint/2010/main" val="32041496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om with a scanner&#10;&#10;Description automatically generated">
            <a:extLst>
              <a:ext uri="{FF2B5EF4-FFF2-40B4-BE49-F238E27FC236}">
                <a16:creationId xmlns:a16="http://schemas.microsoft.com/office/drawing/2014/main" id="{E0BF8186-FF96-3FF0-41BD-48138A055117}"/>
              </a:ext>
            </a:extLst>
          </p:cNvPr>
          <p:cNvPicPr>
            <a:picLocks noChangeAspect="1"/>
          </p:cNvPicPr>
          <p:nvPr/>
        </p:nvPicPr>
        <p:blipFill>
          <a:blip r:embed="rId2"/>
          <a:srcRect l="10932" t="492" r="33526"/>
          <a:stretch>
            <a:fillRect/>
          </a:stretch>
        </p:blipFill>
        <p:spPr>
          <a:xfrm>
            <a:off x="215900" y="1858189"/>
            <a:ext cx="4229100" cy="4271550"/>
          </a:xfrm>
          <a:prstGeom prst="rect">
            <a:avLst/>
          </a:prstGeom>
        </p:spPr>
      </p:pic>
      <p:pic>
        <p:nvPicPr>
          <p:cNvPr id="3" name="Picture 2" descr="A room with white tables and white chairs&#10;&#10;Description automatically generated with medium confidence">
            <a:extLst>
              <a:ext uri="{FF2B5EF4-FFF2-40B4-BE49-F238E27FC236}">
                <a16:creationId xmlns:a16="http://schemas.microsoft.com/office/drawing/2014/main" id="{154B8A61-CD85-074B-78C8-60AD020918C6}"/>
              </a:ext>
            </a:extLst>
          </p:cNvPr>
          <p:cNvPicPr>
            <a:picLocks noChangeAspect="1"/>
          </p:cNvPicPr>
          <p:nvPr/>
        </p:nvPicPr>
        <p:blipFill>
          <a:blip r:embed="rId3"/>
          <a:srcRect r="4287"/>
          <a:stretch>
            <a:fillRect/>
          </a:stretch>
        </p:blipFill>
        <p:spPr>
          <a:xfrm>
            <a:off x="4700637" y="1858190"/>
            <a:ext cx="7275463" cy="4271550"/>
          </a:xfrm>
          <a:prstGeom prst="rect">
            <a:avLst/>
          </a:prstGeom>
        </p:spPr>
      </p:pic>
      <p:sp>
        <p:nvSpPr>
          <p:cNvPr id="4" name="TextBox 3">
            <a:extLst>
              <a:ext uri="{FF2B5EF4-FFF2-40B4-BE49-F238E27FC236}">
                <a16:creationId xmlns:a16="http://schemas.microsoft.com/office/drawing/2014/main" id="{A492F566-CF3F-5620-C23F-6F3473D19328}"/>
              </a:ext>
            </a:extLst>
          </p:cNvPr>
          <p:cNvSpPr txBox="1"/>
          <p:nvPr/>
        </p:nvSpPr>
        <p:spPr>
          <a:xfrm>
            <a:off x="215900" y="6129739"/>
            <a:ext cx="4390946" cy="461665"/>
          </a:xfrm>
          <a:prstGeom prst="rect">
            <a:avLst/>
          </a:prstGeom>
          <a:noFill/>
        </p:spPr>
        <p:txBody>
          <a:bodyPr wrap="none" rtlCol="0">
            <a:spAutoFit/>
          </a:bodyPr>
          <a:lstStyle/>
          <a:p>
            <a:r>
              <a:rPr lang="en-US" sz="2400" b="1" dirty="0">
                <a:solidFill>
                  <a:schemeClr val="bg1"/>
                </a:solidFill>
              </a:rPr>
              <a:t>Leo Marie® in a Theryq Vault</a:t>
            </a:r>
          </a:p>
        </p:txBody>
      </p:sp>
      <p:sp>
        <p:nvSpPr>
          <p:cNvPr id="5" name="TextBox 4">
            <a:extLst>
              <a:ext uri="{FF2B5EF4-FFF2-40B4-BE49-F238E27FC236}">
                <a16:creationId xmlns:a16="http://schemas.microsoft.com/office/drawing/2014/main" id="{51D5EF91-335D-53EC-346A-B404BDD41B6C}"/>
              </a:ext>
            </a:extLst>
          </p:cNvPr>
          <p:cNvSpPr txBox="1"/>
          <p:nvPr/>
        </p:nvSpPr>
        <p:spPr>
          <a:xfrm>
            <a:off x="5418498" y="6129739"/>
            <a:ext cx="5894562" cy="461665"/>
          </a:xfrm>
          <a:prstGeom prst="rect">
            <a:avLst/>
          </a:prstGeom>
          <a:noFill/>
        </p:spPr>
        <p:txBody>
          <a:bodyPr wrap="none" rtlCol="0">
            <a:spAutoFit/>
          </a:bodyPr>
          <a:lstStyle/>
          <a:p>
            <a:r>
              <a:rPr lang="en-US" sz="2400" b="1" dirty="0">
                <a:solidFill>
                  <a:schemeClr val="bg1"/>
                </a:solidFill>
              </a:rPr>
              <a:t>Theryq High-Energy Electron Beamline</a:t>
            </a:r>
          </a:p>
        </p:txBody>
      </p:sp>
      <p:sp>
        <p:nvSpPr>
          <p:cNvPr id="7" name="TextBox 6">
            <a:extLst>
              <a:ext uri="{FF2B5EF4-FFF2-40B4-BE49-F238E27FC236}">
                <a16:creationId xmlns:a16="http://schemas.microsoft.com/office/drawing/2014/main" id="{54C9B89A-4ACC-7CEE-A4E8-13AA1AD12227}"/>
              </a:ext>
            </a:extLst>
          </p:cNvPr>
          <p:cNvSpPr txBox="1"/>
          <p:nvPr/>
        </p:nvSpPr>
        <p:spPr>
          <a:xfrm>
            <a:off x="664029" y="266596"/>
            <a:ext cx="11136085" cy="1077218"/>
          </a:xfrm>
          <a:prstGeom prst="rect">
            <a:avLst/>
          </a:prstGeom>
          <a:noFill/>
        </p:spPr>
        <p:txBody>
          <a:bodyPr wrap="square">
            <a:spAutoFit/>
          </a:bodyPr>
          <a:lstStyle/>
          <a:p>
            <a:pPr algn="ctr"/>
            <a:r>
              <a:rPr lang="en-US" sz="3200" b="1" dirty="0">
                <a:solidFill>
                  <a:srgbClr val="FFFF00"/>
                </a:solidFill>
              </a:rPr>
              <a:t>Much Easier to Advance New Treatment</a:t>
            </a:r>
            <a:br>
              <a:rPr lang="en-US" sz="3200" b="1" dirty="0">
                <a:solidFill>
                  <a:srgbClr val="FFFF00"/>
                </a:solidFill>
              </a:rPr>
            </a:br>
            <a:r>
              <a:rPr lang="en-US" sz="3200" b="1" dirty="0">
                <a:solidFill>
                  <a:srgbClr val="FFFF00"/>
                </a:solidFill>
              </a:rPr>
              <a:t>Modalities Like Flash Radiotherapy</a:t>
            </a:r>
          </a:p>
        </p:txBody>
      </p:sp>
    </p:spTree>
    <p:extLst>
      <p:ext uri="{BB962C8B-B14F-4D97-AF65-F5344CB8AC3E}">
        <p14:creationId xmlns:p14="http://schemas.microsoft.com/office/powerpoint/2010/main" val="87298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AA4F-4535-EF3E-1D1C-FBC4FC680B2A}"/>
              </a:ext>
            </a:extLst>
          </p:cNvPr>
          <p:cNvSpPr>
            <a:spLocks noGrp="1"/>
          </p:cNvSpPr>
          <p:nvPr>
            <p:ph type="title"/>
          </p:nvPr>
        </p:nvSpPr>
        <p:spPr/>
        <p:txBody>
          <a:bodyPr/>
          <a:lstStyle/>
          <a:p>
            <a:r>
              <a:rPr lang="sv-SE" dirty="0">
                <a:solidFill>
                  <a:schemeClr val="bg1"/>
                </a:solidFill>
              </a:rPr>
              <a:t>UPRIGHT PHOTON BEAM ROTATION PLANNING IN RAYSTATION</a:t>
            </a:r>
            <a:endParaRPr lang="en-US" dirty="0">
              <a:solidFill>
                <a:schemeClr val="bg1"/>
              </a:solidFill>
            </a:endParaRPr>
          </a:p>
        </p:txBody>
      </p:sp>
      <p:sp>
        <p:nvSpPr>
          <p:cNvPr id="3" name="Text Placeholder 2">
            <a:extLst>
              <a:ext uri="{FF2B5EF4-FFF2-40B4-BE49-F238E27FC236}">
                <a16:creationId xmlns:a16="http://schemas.microsoft.com/office/drawing/2014/main" id="{96A1021D-C2FF-B0A7-033D-2F0EFDD536CB}"/>
              </a:ext>
            </a:extLst>
          </p:cNvPr>
          <p:cNvSpPr>
            <a:spLocks noGrp="1"/>
          </p:cNvSpPr>
          <p:nvPr>
            <p:ph type="body" sz="quarter" idx="14"/>
          </p:nvPr>
        </p:nvSpPr>
        <p:spPr/>
        <p:txBody>
          <a:bodyPr/>
          <a:lstStyle/>
          <a:p>
            <a:r>
              <a:rPr lang="sv-SE" err="1">
                <a:solidFill>
                  <a:schemeClr val="bg1"/>
                </a:solidFill>
              </a:rPr>
              <a:t>Helical</a:t>
            </a:r>
            <a:r>
              <a:rPr lang="sv-SE">
                <a:solidFill>
                  <a:schemeClr val="bg1"/>
                </a:solidFill>
              </a:rPr>
              <a:t> </a:t>
            </a:r>
            <a:r>
              <a:rPr lang="sv-SE" err="1">
                <a:solidFill>
                  <a:schemeClr val="bg1"/>
                </a:solidFill>
              </a:rPr>
              <a:t>treatments</a:t>
            </a:r>
            <a:endParaRPr lang="en-US">
              <a:solidFill>
                <a:schemeClr val="bg1"/>
              </a:solidFill>
            </a:endParaRPr>
          </a:p>
        </p:txBody>
      </p:sp>
      <p:pic>
        <p:nvPicPr>
          <p:cNvPr id="18" name="Picture 17" descr="A body with a body with a body with a body with a body with a body with a body with a body with a body with a body with a body with a body with a body with&#10;&#10;Description automatically generated">
            <a:extLst>
              <a:ext uri="{FF2B5EF4-FFF2-40B4-BE49-F238E27FC236}">
                <a16:creationId xmlns:a16="http://schemas.microsoft.com/office/drawing/2014/main" id="{4F77F0FB-23A7-7582-F3B3-FF1FFDDC2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9745" y="1499912"/>
            <a:ext cx="2344489" cy="3590659"/>
          </a:xfrm>
          <a:prstGeom prst="rect">
            <a:avLst/>
          </a:prstGeom>
        </p:spPr>
      </p:pic>
      <p:pic>
        <p:nvPicPr>
          <p:cNvPr id="20" name="Picture 19" descr="A screen shot of a video game&#10;&#10;Description automatically generated">
            <a:extLst>
              <a:ext uri="{FF2B5EF4-FFF2-40B4-BE49-F238E27FC236}">
                <a16:creationId xmlns:a16="http://schemas.microsoft.com/office/drawing/2014/main" id="{1C28E8C7-01DB-A695-B60C-9362E3BBE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907" y="1472873"/>
            <a:ext cx="3009900" cy="3590925"/>
          </a:xfrm>
          <a:prstGeom prst="rect">
            <a:avLst/>
          </a:prstGeom>
        </p:spPr>
      </p:pic>
      <p:pic>
        <p:nvPicPr>
          <p:cNvPr id="22" name="Picture 21" descr="A green alien with orange circles around its head&#10;&#10;Description automatically generated">
            <a:extLst>
              <a:ext uri="{FF2B5EF4-FFF2-40B4-BE49-F238E27FC236}">
                <a16:creationId xmlns:a16="http://schemas.microsoft.com/office/drawing/2014/main" id="{03B0E7C2-2595-8192-85B2-BBD0BCD46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799" y="1499912"/>
            <a:ext cx="4618619" cy="3563886"/>
          </a:xfrm>
          <a:prstGeom prst="rect">
            <a:avLst/>
          </a:prstGeom>
        </p:spPr>
      </p:pic>
      <p:sp>
        <p:nvSpPr>
          <p:cNvPr id="23" name="Text Placeholder 3">
            <a:extLst>
              <a:ext uri="{FF2B5EF4-FFF2-40B4-BE49-F238E27FC236}">
                <a16:creationId xmlns:a16="http://schemas.microsoft.com/office/drawing/2014/main" id="{C84CE5DB-F07B-C148-FB2C-762C45E4EA4A}"/>
              </a:ext>
            </a:extLst>
          </p:cNvPr>
          <p:cNvSpPr>
            <a:spLocks noGrp="1"/>
          </p:cNvSpPr>
          <p:nvPr>
            <p:ph type="body" sz="quarter" idx="13"/>
          </p:nvPr>
        </p:nvSpPr>
        <p:spPr>
          <a:xfrm>
            <a:off x="871575" y="5584762"/>
            <a:ext cx="9400581" cy="412121"/>
          </a:xfrm>
        </p:spPr>
        <p:txBody>
          <a:bodyPr/>
          <a:lstStyle/>
          <a:p>
            <a:r>
              <a:rPr lang="sv-SE" sz="2400" dirty="0">
                <a:solidFill>
                  <a:schemeClr val="bg1"/>
                </a:solidFill>
              </a:rPr>
              <a:t>3 Revolutions, </a:t>
            </a:r>
            <a:r>
              <a:rPr lang="sv-SE" sz="2400" dirty="0" err="1">
                <a:solidFill>
                  <a:schemeClr val="bg1"/>
                </a:solidFill>
              </a:rPr>
              <a:t>collimator</a:t>
            </a:r>
            <a:r>
              <a:rPr lang="sv-SE" sz="2400" dirty="0">
                <a:solidFill>
                  <a:schemeClr val="bg1"/>
                </a:solidFill>
              </a:rPr>
              <a:t> </a:t>
            </a:r>
            <a:r>
              <a:rPr lang="sv-SE" sz="2400" dirty="0" err="1">
                <a:solidFill>
                  <a:schemeClr val="bg1"/>
                </a:solidFill>
              </a:rPr>
              <a:t>angle</a:t>
            </a:r>
            <a:r>
              <a:rPr lang="sv-SE" sz="2400" dirty="0">
                <a:solidFill>
                  <a:schemeClr val="bg1"/>
                </a:solidFill>
              </a:rPr>
              <a:t> 10 </a:t>
            </a:r>
            <a:r>
              <a:rPr lang="sv-SE" sz="2400" dirty="0" err="1">
                <a:solidFill>
                  <a:schemeClr val="bg1"/>
                </a:solidFill>
              </a:rPr>
              <a:t>degrees</a:t>
            </a:r>
            <a:endParaRPr lang="sv-SE" sz="2400" dirty="0">
              <a:solidFill>
                <a:schemeClr val="bg1"/>
              </a:solidFill>
            </a:endParaRPr>
          </a:p>
          <a:p>
            <a:r>
              <a:rPr lang="sv-SE" sz="2400" dirty="0" err="1">
                <a:solidFill>
                  <a:schemeClr val="bg1"/>
                </a:solidFill>
              </a:rPr>
              <a:t>Similar</a:t>
            </a:r>
            <a:r>
              <a:rPr lang="sv-SE" sz="2400" dirty="0">
                <a:solidFill>
                  <a:schemeClr val="bg1"/>
                </a:solidFill>
              </a:rPr>
              <a:t> plan </a:t>
            </a:r>
            <a:r>
              <a:rPr lang="sv-SE" sz="2400" dirty="0" err="1">
                <a:solidFill>
                  <a:schemeClr val="bg1"/>
                </a:solidFill>
              </a:rPr>
              <a:t>quality</a:t>
            </a:r>
            <a:r>
              <a:rPr lang="sv-SE" sz="2400" dirty="0">
                <a:solidFill>
                  <a:schemeClr val="bg1"/>
                </a:solidFill>
              </a:rPr>
              <a:t> as 3 VMAT </a:t>
            </a:r>
            <a:r>
              <a:rPr lang="sv-SE" sz="2400" dirty="0" err="1">
                <a:solidFill>
                  <a:schemeClr val="bg1"/>
                </a:solidFill>
              </a:rPr>
              <a:t>beams</a:t>
            </a:r>
            <a:r>
              <a:rPr lang="sv-SE" sz="2400" dirty="0">
                <a:solidFill>
                  <a:schemeClr val="bg1"/>
                </a:solidFill>
              </a:rPr>
              <a:t> </a:t>
            </a:r>
            <a:r>
              <a:rPr lang="sv-SE" sz="2400" dirty="0" err="1">
                <a:solidFill>
                  <a:schemeClr val="bg1"/>
                </a:solidFill>
              </a:rPr>
              <a:t>with</a:t>
            </a:r>
            <a:r>
              <a:rPr lang="sv-SE" sz="2400" dirty="0">
                <a:solidFill>
                  <a:schemeClr val="bg1"/>
                </a:solidFill>
              </a:rPr>
              <a:t> different </a:t>
            </a:r>
            <a:r>
              <a:rPr lang="sv-SE" sz="2400" dirty="0" err="1">
                <a:solidFill>
                  <a:schemeClr val="bg1"/>
                </a:solidFill>
              </a:rPr>
              <a:t>isocenters</a:t>
            </a:r>
            <a:endParaRPr lang="en-US" sz="2400" dirty="0">
              <a:solidFill>
                <a:schemeClr val="bg1"/>
              </a:solidFill>
            </a:endParaRPr>
          </a:p>
        </p:txBody>
      </p:sp>
    </p:spTree>
    <p:extLst>
      <p:ext uri="{BB962C8B-B14F-4D97-AF65-F5344CB8AC3E}">
        <p14:creationId xmlns:p14="http://schemas.microsoft.com/office/powerpoint/2010/main" val="485932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a:extLst>
              <a:ext uri="{FF2B5EF4-FFF2-40B4-BE49-F238E27FC236}">
                <a16:creationId xmlns:a16="http://schemas.microsoft.com/office/drawing/2014/main" id="{A6DA2080-9DEC-7D47-891F-470DA6C41393}"/>
              </a:ext>
            </a:extLst>
          </p:cNvPr>
          <p:cNvSpPr>
            <a:spLocks noGrp="1" noChangeArrowheads="1"/>
          </p:cNvSpPr>
          <p:nvPr>
            <p:ph type="title"/>
          </p:nvPr>
        </p:nvSpPr>
        <p:spPr>
          <a:xfrm>
            <a:off x="2232182" y="27072"/>
            <a:ext cx="8533789" cy="1143000"/>
          </a:xfrm>
        </p:spPr>
        <p:txBody>
          <a:bodyPr/>
          <a:lstStyle/>
          <a:p>
            <a:r>
              <a:rPr lang="en-US" altLang="en-US" sz="3600" b="1" dirty="0">
                <a:latin typeface="Arial" panose="020B0604020202020204" pitchFamily="34" charset="0"/>
                <a:cs typeface="Arial" panose="020B0604020202020204" pitchFamily="34" charset="0"/>
              </a:rPr>
              <a:t>Startup Scenario for Leo Cancer Care</a:t>
            </a:r>
          </a:p>
        </p:txBody>
      </p:sp>
      <p:sp>
        <p:nvSpPr>
          <p:cNvPr id="376835" name="Rectangle 3">
            <a:extLst>
              <a:ext uri="{FF2B5EF4-FFF2-40B4-BE49-F238E27FC236}">
                <a16:creationId xmlns:a16="http://schemas.microsoft.com/office/drawing/2014/main" id="{3D754750-007B-624F-A56C-FD7E6FF15B58}"/>
              </a:ext>
            </a:extLst>
          </p:cNvPr>
          <p:cNvSpPr>
            <a:spLocks noGrp="1" noChangeArrowheads="1"/>
          </p:cNvSpPr>
          <p:nvPr>
            <p:ph type="body" idx="1"/>
          </p:nvPr>
        </p:nvSpPr>
        <p:spPr>
          <a:xfrm>
            <a:off x="5131287" y="904775"/>
            <a:ext cx="7060713" cy="4343400"/>
          </a:xfrm>
        </p:spPr>
        <p:txBody>
          <a:bodyPr/>
          <a:lstStyle/>
          <a:p>
            <a:pPr>
              <a:buFontTx/>
              <a:buNone/>
            </a:pPr>
            <a:endParaRPr lang="en-US" altLang="en-US" sz="2400" b="1" dirty="0"/>
          </a:p>
          <a:p>
            <a:pPr marL="0" indent="0">
              <a:buNone/>
            </a:pPr>
            <a:r>
              <a:rPr lang="en-US" altLang="en-US" sz="2400" b="1" dirty="0">
                <a:solidFill>
                  <a:srgbClr val="FFFF00"/>
                </a:solidFill>
              </a:rPr>
              <a:t>Problems to Solve: </a:t>
            </a:r>
            <a:r>
              <a:rPr lang="en-US" altLang="en-US" sz="2400" b="1" dirty="0"/>
              <a:t> </a:t>
            </a:r>
            <a:r>
              <a:rPr lang="en-US" altLang="en-US" sz="2400" b="1" dirty="0">
                <a:solidFill>
                  <a:schemeClr val="bg1"/>
                </a:solidFill>
              </a:rPr>
              <a:t>Lower cost</a:t>
            </a:r>
            <a:r>
              <a:rPr lang="en-US" altLang="en-US" sz="2400" b="1">
                <a:solidFill>
                  <a:schemeClr val="bg1"/>
                </a:solidFill>
              </a:rPr>
              <a:t>, usually better </a:t>
            </a:r>
            <a:r>
              <a:rPr lang="en-US" altLang="en-US" sz="2400" b="1" dirty="0">
                <a:solidFill>
                  <a:schemeClr val="bg1"/>
                </a:solidFill>
              </a:rPr>
              <a:t>posture, easier to setup, higher throughput.</a:t>
            </a:r>
          </a:p>
          <a:p>
            <a:pPr marL="0" indent="0">
              <a:buNone/>
            </a:pPr>
            <a:r>
              <a:rPr lang="en-US" altLang="en-US" sz="2400" b="1" dirty="0">
                <a:solidFill>
                  <a:srgbClr val="FFFF00"/>
                </a:solidFill>
              </a:rPr>
              <a:t>Solution: </a:t>
            </a:r>
            <a:r>
              <a:rPr lang="en-US" altLang="en-US" sz="2400" b="1" dirty="0">
                <a:solidFill>
                  <a:schemeClr val="bg1"/>
                </a:solidFill>
              </a:rPr>
              <a:t>Design upright positioning system with multiple postures and a CT scanner that can scan in treatment position.</a:t>
            </a:r>
          </a:p>
          <a:p>
            <a:pPr marL="0" indent="0">
              <a:buNone/>
            </a:pPr>
            <a:r>
              <a:rPr lang="en-US" altLang="en-US" sz="2400" b="1" dirty="0">
                <a:solidFill>
                  <a:srgbClr val="FFFF00"/>
                </a:solidFill>
              </a:rPr>
              <a:t>IP Protection: </a:t>
            </a:r>
            <a:r>
              <a:rPr lang="en-US" altLang="en-US" sz="2400" b="1" dirty="0">
                <a:solidFill>
                  <a:schemeClr val="bg1"/>
                </a:solidFill>
              </a:rPr>
              <a:t>Company patents.</a:t>
            </a:r>
          </a:p>
          <a:p>
            <a:pPr marL="0" indent="0">
              <a:buNone/>
            </a:pPr>
            <a:r>
              <a:rPr lang="en-US" altLang="en-US" sz="2400" b="1" dirty="0">
                <a:solidFill>
                  <a:srgbClr val="FFFF00"/>
                </a:solidFill>
              </a:rPr>
              <a:t>Customers Consulted: </a:t>
            </a:r>
            <a:r>
              <a:rPr lang="en-US" altLang="en-US" sz="2400" b="1" dirty="0">
                <a:solidFill>
                  <a:schemeClr val="bg1"/>
                </a:solidFill>
              </a:rPr>
              <a:t>Customers that could not afford particle therapy who wanted an opportunity to cut cost by half.</a:t>
            </a:r>
          </a:p>
          <a:p>
            <a:pPr marL="0" indent="0">
              <a:buNone/>
            </a:pPr>
            <a:r>
              <a:rPr lang="en-US" altLang="en-US" sz="2400" b="1" dirty="0">
                <a:solidFill>
                  <a:srgbClr val="FFFF00"/>
                </a:solidFill>
              </a:rPr>
              <a:t>Investors: </a:t>
            </a:r>
            <a:r>
              <a:rPr lang="en-US" altLang="en-US" sz="2400" b="1" dirty="0">
                <a:solidFill>
                  <a:schemeClr val="bg1"/>
                </a:solidFill>
              </a:rPr>
              <a:t>Global investors.</a:t>
            </a:r>
          </a:p>
          <a:p>
            <a:pPr marL="0" indent="0">
              <a:buNone/>
            </a:pPr>
            <a:r>
              <a:rPr lang="en-US" altLang="en-US" sz="2400" b="1" dirty="0">
                <a:solidFill>
                  <a:srgbClr val="FFFF00"/>
                </a:solidFill>
              </a:rPr>
              <a:t>How’s It Going?: </a:t>
            </a:r>
            <a:r>
              <a:rPr lang="en-US" altLang="en-US" sz="2400" b="1" dirty="0">
                <a:solidFill>
                  <a:schemeClr val="bg1"/>
                </a:solidFill>
              </a:rPr>
              <a:t>Proton RT sales, FDA cleared, photon version launched.</a:t>
            </a:r>
          </a:p>
        </p:txBody>
      </p:sp>
      <p:pic>
        <p:nvPicPr>
          <p:cNvPr id="5" name="Picture 4">
            <a:extLst>
              <a:ext uri="{FF2B5EF4-FFF2-40B4-BE49-F238E27FC236}">
                <a16:creationId xmlns:a16="http://schemas.microsoft.com/office/drawing/2014/main" id="{8DE59BF8-FB32-6A33-B625-E5185B3AC5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0" r="25516"/>
          <a:stretch>
            <a:fillRect/>
          </a:stretch>
        </p:blipFill>
        <p:spPr bwMode="auto">
          <a:xfrm>
            <a:off x="236480" y="1532966"/>
            <a:ext cx="4572557" cy="45268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F372D90-172D-984D-D4E3-94C21AA7274D}"/>
              </a:ext>
            </a:extLst>
          </p:cNvPr>
          <p:cNvSpPr txBox="1"/>
          <p:nvPr/>
        </p:nvSpPr>
        <p:spPr>
          <a:xfrm>
            <a:off x="485982" y="1986393"/>
            <a:ext cx="847220" cy="646331"/>
          </a:xfrm>
          <a:prstGeom prst="rect">
            <a:avLst/>
          </a:prstGeom>
          <a:solidFill>
            <a:schemeClr val="accent2">
              <a:lumMod val="75000"/>
            </a:schemeClr>
          </a:solidFill>
        </p:spPr>
        <p:txBody>
          <a:bodyPr wrap="none" rtlCol="0">
            <a:spAutoFit/>
          </a:bodyPr>
          <a:lstStyle/>
          <a:p>
            <a:r>
              <a:rPr lang="en-US" b="1" dirty="0">
                <a:solidFill>
                  <a:schemeClr val="bg1"/>
                </a:solidFill>
              </a:rPr>
              <a:t>SEAT </a:t>
            </a:r>
          </a:p>
          <a:p>
            <a:r>
              <a:rPr lang="en-US" b="1" dirty="0">
                <a:solidFill>
                  <a:schemeClr val="bg1"/>
                </a:solidFill>
              </a:rPr>
              <a:t>PAN</a:t>
            </a:r>
          </a:p>
        </p:txBody>
      </p:sp>
      <p:sp>
        <p:nvSpPr>
          <p:cNvPr id="7" name="TextBox 6">
            <a:extLst>
              <a:ext uri="{FF2B5EF4-FFF2-40B4-BE49-F238E27FC236}">
                <a16:creationId xmlns:a16="http://schemas.microsoft.com/office/drawing/2014/main" id="{F2F32F2E-30F8-05C2-0B0C-4B86B01A67DA}"/>
              </a:ext>
            </a:extLst>
          </p:cNvPr>
          <p:cNvSpPr txBox="1"/>
          <p:nvPr/>
        </p:nvSpPr>
        <p:spPr>
          <a:xfrm>
            <a:off x="174812" y="4269289"/>
            <a:ext cx="1415772" cy="369332"/>
          </a:xfrm>
          <a:prstGeom prst="rect">
            <a:avLst/>
          </a:prstGeom>
          <a:solidFill>
            <a:schemeClr val="accent2">
              <a:lumMod val="75000"/>
            </a:schemeClr>
          </a:solidFill>
        </p:spPr>
        <p:txBody>
          <a:bodyPr wrap="none" rtlCol="0">
            <a:spAutoFit/>
          </a:bodyPr>
          <a:lstStyle/>
          <a:p>
            <a:r>
              <a:rPr lang="en-US" b="1" dirty="0">
                <a:solidFill>
                  <a:schemeClr val="bg1"/>
                </a:solidFill>
              </a:rPr>
              <a:t>SHIN REST</a:t>
            </a:r>
          </a:p>
        </p:txBody>
      </p:sp>
      <p:sp>
        <p:nvSpPr>
          <p:cNvPr id="8" name="TextBox 7">
            <a:extLst>
              <a:ext uri="{FF2B5EF4-FFF2-40B4-BE49-F238E27FC236}">
                <a16:creationId xmlns:a16="http://schemas.microsoft.com/office/drawing/2014/main" id="{B048438D-9A03-56AC-9DA3-8C2E56CAA3E0}"/>
              </a:ext>
            </a:extLst>
          </p:cNvPr>
          <p:cNvSpPr txBox="1"/>
          <p:nvPr/>
        </p:nvSpPr>
        <p:spPr>
          <a:xfrm>
            <a:off x="3420104" y="3649311"/>
            <a:ext cx="1467068" cy="369332"/>
          </a:xfrm>
          <a:prstGeom prst="rect">
            <a:avLst/>
          </a:prstGeom>
          <a:solidFill>
            <a:schemeClr val="accent2">
              <a:lumMod val="75000"/>
            </a:schemeClr>
          </a:solidFill>
        </p:spPr>
        <p:txBody>
          <a:bodyPr wrap="none" rtlCol="0">
            <a:spAutoFit/>
          </a:bodyPr>
          <a:lstStyle/>
          <a:p>
            <a:r>
              <a:rPr lang="en-US" b="1" dirty="0">
                <a:solidFill>
                  <a:schemeClr val="bg1"/>
                </a:solidFill>
              </a:rPr>
              <a:t>BACKREST</a:t>
            </a:r>
          </a:p>
        </p:txBody>
      </p:sp>
      <p:sp>
        <p:nvSpPr>
          <p:cNvPr id="9" name="TextBox 8">
            <a:extLst>
              <a:ext uri="{FF2B5EF4-FFF2-40B4-BE49-F238E27FC236}">
                <a16:creationId xmlns:a16="http://schemas.microsoft.com/office/drawing/2014/main" id="{6CF32608-2AAA-87AE-471A-4D61F47C76A6}"/>
              </a:ext>
            </a:extLst>
          </p:cNvPr>
          <p:cNvSpPr txBox="1"/>
          <p:nvPr/>
        </p:nvSpPr>
        <p:spPr>
          <a:xfrm>
            <a:off x="3974845" y="5041597"/>
            <a:ext cx="930866" cy="646331"/>
          </a:xfrm>
          <a:prstGeom prst="rect">
            <a:avLst/>
          </a:prstGeom>
          <a:solidFill>
            <a:schemeClr val="accent2">
              <a:lumMod val="75000"/>
            </a:schemeClr>
          </a:solidFill>
        </p:spPr>
        <p:txBody>
          <a:bodyPr wrap="square" rtlCol="0">
            <a:spAutoFit/>
          </a:bodyPr>
          <a:lstStyle/>
          <a:p>
            <a:r>
              <a:rPr lang="en-US" b="1" dirty="0">
                <a:solidFill>
                  <a:schemeClr val="bg1"/>
                </a:solidFill>
              </a:rPr>
              <a:t>HEEL </a:t>
            </a:r>
          </a:p>
          <a:p>
            <a:r>
              <a:rPr lang="en-US" b="1" dirty="0">
                <a:solidFill>
                  <a:schemeClr val="bg1"/>
                </a:solidFill>
              </a:rPr>
              <a:t>STOP</a:t>
            </a:r>
          </a:p>
        </p:txBody>
      </p:sp>
    </p:spTree>
    <p:extLst>
      <p:ext uri="{BB962C8B-B14F-4D97-AF65-F5344CB8AC3E}">
        <p14:creationId xmlns:p14="http://schemas.microsoft.com/office/powerpoint/2010/main" val="3388906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2">
            <a:extLst>
              <a:ext uri="{FF2B5EF4-FFF2-40B4-BE49-F238E27FC236}">
                <a16:creationId xmlns:a16="http://schemas.microsoft.com/office/drawing/2014/main" id="{FD3BBD42-9873-574F-8633-9103DF3D6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
            <a:ext cx="9167813" cy="689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170" name="Group 1">
            <a:extLst>
              <a:ext uri="{FF2B5EF4-FFF2-40B4-BE49-F238E27FC236}">
                <a16:creationId xmlns:a16="http://schemas.microsoft.com/office/drawing/2014/main" id="{411519ED-FF4E-8148-B907-129C0F5C9995}"/>
              </a:ext>
            </a:extLst>
          </p:cNvPr>
          <p:cNvGrpSpPr>
            <a:grpSpLocks/>
          </p:cNvGrpSpPr>
          <p:nvPr/>
        </p:nvGrpSpPr>
        <p:grpSpPr bwMode="auto">
          <a:xfrm>
            <a:off x="2505694" y="714375"/>
            <a:ext cx="7347919" cy="5937653"/>
            <a:chOff x="1019794" y="901699"/>
            <a:chExt cx="7347919" cy="5937694"/>
          </a:xfrm>
        </p:grpSpPr>
        <p:sp>
          <p:nvSpPr>
            <p:cNvPr id="7171" name="Rectangle 1">
              <a:extLst>
                <a:ext uri="{FF2B5EF4-FFF2-40B4-BE49-F238E27FC236}">
                  <a16:creationId xmlns:a16="http://schemas.microsoft.com/office/drawing/2014/main" id="{3328FAA9-4116-4642-9EED-713F7DBE9FAE}"/>
                </a:ext>
              </a:extLst>
            </p:cNvPr>
            <p:cNvSpPr>
              <a:spLocks noChangeArrowheads="1"/>
            </p:cNvSpPr>
            <p:nvPr/>
          </p:nvSpPr>
          <p:spPr bwMode="auto">
            <a:xfrm>
              <a:off x="1019794" y="901699"/>
              <a:ext cx="7347919" cy="5937694"/>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rgbClr val="FFFFCC"/>
                  </a:solidFill>
                  <a:latin typeface="Tahoma" panose="020B0604030504040204" pitchFamily="34" charset="0"/>
                  <a:ea typeface="ＭＳ Ｐゴシック" panose="020B0600070205080204" pitchFamily="34" charset="-128"/>
                </a:defRPr>
              </a:lvl1pPr>
              <a:lvl2pPr marL="742950" indent="-285750">
                <a:spcBef>
                  <a:spcPct val="20000"/>
                </a:spcBef>
                <a:buChar char="–"/>
                <a:defRPr sz="2800">
                  <a:solidFill>
                    <a:srgbClr val="FFFFCC"/>
                  </a:solidFill>
                  <a:latin typeface="Tahoma" panose="020B0604030504040204" pitchFamily="34" charset="0"/>
                  <a:ea typeface="ＭＳ Ｐゴシック" panose="020B0600070205080204" pitchFamily="34" charset="-128"/>
                </a:defRPr>
              </a:lvl2pPr>
              <a:lvl3pPr marL="1143000" indent="-228600">
                <a:spcBef>
                  <a:spcPct val="20000"/>
                </a:spcBef>
                <a:buChar char="•"/>
                <a:defRPr sz="2400">
                  <a:solidFill>
                    <a:srgbClr val="FFFFCC"/>
                  </a:solidFill>
                  <a:latin typeface="Tahoma" panose="020B0604030504040204" pitchFamily="34" charset="0"/>
                  <a:ea typeface="ＭＳ Ｐゴシック" panose="020B0600070205080204" pitchFamily="34" charset="-128"/>
                </a:defRPr>
              </a:lvl3pPr>
              <a:lvl4pPr marL="1600200" indent="-228600">
                <a:spcBef>
                  <a:spcPct val="20000"/>
                </a:spcBef>
                <a:buChar char="–"/>
                <a:defRPr sz="2000">
                  <a:solidFill>
                    <a:srgbClr val="FFFFCC"/>
                  </a:solidFill>
                  <a:latin typeface="Tahoma" panose="020B0604030504040204" pitchFamily="34" charset="0"/>
                  <a:ea typeface="ＭＳ Ｐゴシック" panose="020B0600070205080204" pitchFamily="34" charset="-128"/>
                </a:defRPr>
              </a:lvl4pPr>
              <a:lvl5pPr marL="2057400" indent="-228600">
                <a:spcBef>
                  <a:spcPct val="20000"/>
                </a:spcBef>
                <a:buChar char="»"/>
                <a:defRPr sz="20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CC"/>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2" name="TextBox 3">
              <a:extLst>
                <a:ext uri="{FF2B5EF4-FFF2-40B4-BE49-F238E27FC236}">
                  <a16:creationId xmlns:a16="http://schemas.microsoft.com/office/drawing/2014/main" id="{EF61B010-A631-B64A-9395-B444D9575225}"/>
                </a:ext>
              </a:extLst>
            </p:cNvPr>
            <p:cNvSpPr txBox="1">
              <a:spLocks noChangeArrowheads="1"/>
            </p:cNvSpPr>
            <p:nvPr/>
          </p:nvSpPr>
          <p:spPr bwMode="auto">
            <a:xfrm>
              <a:off x="3576224" y="1765071"/>
              <a:ext cx="4329526" cy="50475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defTabSz="685800">
                <a:spcBef>
                  <a:spcPct val="20000"/>
                </a:spcBef>
                <a:buChar char="•"/>
                <a:defRPr sz="3200">
                  <a:solidFill>
                    <a:srgbClr val="FFFFCC"/>
                  </a:solidFill>
                  <a:latin typeface="Tahoma" charset="0"/>
                  <a:ea typeface="ＭＳ Ｐゴシック" charset="-128"/>
                </a:defRPr>
              </a:lvl1pPr>
              <a:lvl2pPr marL="742950" indent="-285750" defTabSz="685800">
                <a:spcBef>
                  <a:spcPct val="20000"/>
                </a:spcBef>
                <a:buChar char="–"/>
                <a:defRPr sz="2800">
                  <a:solidFill>
                    <a:srgbClr val="FFFFCC"/>
                  </a:solidFill>
                  <a:latin typeface="Tahoma" charset="0"/>
                  <a:ea typeface="ＭＳ Ｐゴシック" charset="-128"/>
                </a:defRPr>
              </a:lvl2pPr>
              <a:lvl3pPr marL="1143000" indent="-228600" defTabSz="685800">
                <a:spcBef>
                  <a:spcPct val="20000"/>
                </a:spcBef>
                <a:buChar char="•"/>
                <a:defRPr sz="2400">
                  <a:solidFill>
                    <a:srgbClr val="FFFFCC"/>
                  </a:solidFill>
                  <a:latin typeface="Tahoma" charset="0"/>
                  <a:ea typeface="ＭＳ Ｐゴシック" charset="-128"/>
                </a:defRPr>
              </a:lvl3pPr>
              <a:lvl4pPr marL="1600200" indent="-228600" defTabSz="685800">
                <a:spcBef>
                  <a:spcPct val="20000"/>
                </a:spcBef>
                <a:buChar char="–"/>
                <a:defRPr sz="2000">
                  <a:solidFill>
                    <a:srgbClr val="FFFFCC"/>
                  </a:solidFill>
                  <a:latin typeface="Tahoma" charset="0"/>
                  <a:ea typeface="ＭＳ Ｐゴシック" charset="-128"/>
                </a:defRPr>
              </a:lvl4pPr>
              <a:lvl5pPr marL="2057400" indent="-228600" defTabSz="685800">
                <a:spcBef>
                  <a:spcPct val="20000"/>
                </a:spcBef>
                <a:buChar char="»"/>
                <a:defRPr sz="2000">
                  <a:solidFill>
                    <a:srgbClr val="FFFFCC"/>
                  </a:solidFill>
                  <a:latin typeface="Tahoma" charset="0"/>
                  <a:ea typeface="ＭＳ Ｐゴシック" charset="-128"/>
                </a:defRPr>
              </a:lvl5pPr>
              <a:lvl6pPr marL="2514600" indent="-228600" defTabSz="685800" eaLnBrk="0" fontAlgn="base" hangingPunct="0">
                <a:spcBef>
                  <a:spcPct val="20000"/>
                </a:spcBef>
                <a:spcAft>
                  <a:spcPct val="0"/>
                </a:spcAft>
                <a:buChar char="»"/>
                <a:defRPr sz="2000">
                  <a:solidFill>
                    <a:srgbClr val="FFFFCC"/>
                  </a:solidFill>
                  <a:latin typeface="Tahoma" charset="0"/>
                  <a:ea typeface="ＭＳ Ｐゴシック" charset="-128"/>
                </a:defRPr>
              </a:lvl6pPr>
              <a:lvl7pPr marL="2971800" indent="-228600" defTabSz="685800" eaLnBrk="0" fontAlgn="base" hangingPunct="0">
                <a:spcBef>
                  <a:spcPct val="20000"/>
                </a:spcBef>
                <a:spcAft>
                  <a:spcPct val="0"/>
                </a:spcAft>
                <a:buChar char="»"/>
                <a:defRPr sz="2000">
                  <a:solidFill>
                    <a:srgbClr val="FFFFCC"/>
                  </a:solidFill>
                  <a:latin typeface="Tahoma" charset="0"/>
                  <a:ea typeface="ＭＳ Ｐゴシック" charset="-128"/>
                </a:defRPr>
              </a:lvl7pPr>
              <a:lvl8pPr marL="3429000" indent="-228600" defTabSz="685800" eaLnBrk="0" fontAlgn="base" hangingPunct="0">
                <a:spcBef>
                  <a:spcPct val="20000"/>
                </a:spcBef>
                <a:spcAft>
                  <a:spcPct val="0"/>
                </a:spcAft>
                <a:buChar char="»"/>
                <a:defRPr sz="2000">
                  <a:solidFill>
                    <a:srgbClr val="FFFFCC"/>
                  </a:solidFill>
                  <a:latin typeface="Tahoma" charset="0"/>
                  <a:ea typeface="ＭＳ Ｐゴシック" charset="-128"/>
                </a:defRPr>
              </a:lvl8pPr>
              <a:lvl9pPr marL="3886200" indent="-228600" defTabSz="685800" eaLnBrk="0" fontAlgn="base" hangingPunct="0">
                <a:spcBef>
                  <a:spcPct val="20000"/>
                </a:spcBef>
                <a:spcAft>
                  <a:spcPct val="0"/>
                </a:spcAft>
                <a:buChar char="»"/>
                <a:defRPr sz="2000">
                  <a:solidFill>
                    <a:srgbClr val="FFFFCC"/>
                  </a:solidFill>
                  <a:latin typeface="Tahoma" charset="0"/>
                  <a:ea typeface="ＭＳ Ｐゴシック" charset="-128"/>
                </a:defRPr>
              </a:lvl9pPr>
            </a:lstStyle>
            <a:p>
              <a:pPr>
                <a:spcBef>
                  <a:spcPct val="0"/>
                </a:spcBef>
                <a:defRPr/>
              </a:pPr>
              <a:r>
                <a:rPr lang="en-US" altLang="en-US" sz="1400" dirty="0">
                  <a:solidFill>
                    <a:schemeClr val="tx1"/>
                  </a:solidFill>
                  <a:latin typeface="Arial" charset="0"/>
                  <a:sym typeface="Arial" charset="0"/>
                </a:rPr>
                <a:t>I am a board member and investor in Shine Medical </a:t>
              </a:r>
              <a:r>
                <a:rPr lang="en-US" altLang="en-US" sz="1400" dirty="0" err="1">
                  <a:solidFill>
                    <a:schemeClr val="tx1"/>
                  </a:solidFill>
                  <a:latin typeface="Arial" charset="0"/>
                  <a:sym typeface="Arial" charset="0"/>
                </a:rPr>
                <a:t>Technologies</a:t>
              </a:r>
              <a:r>
                <a:rPr lang="en-US" altLang="en-US" sz="1400" baseline="30000" dirty="0" err="1">
                  <a:solidFill>
                    <a:schemeClr val="tx1"/>
                  </a:solidFill>
                  <a:latin typeface="Arial" charset="0"/>
                  <a:sym typeface="Arial" charset="0"/>
                </a:rPr>
                <a:t>TM</a:t>
              </a:r>
              <a:r>
                <a:rPr lang="en-US" altLang="en-US" sz="1400" dirty="0">
                  <a:solidFill>
                    <a:schemeClr val="tx1"/>
                  </a:solidFill>
                  <a:latin typeface="Arial" charset="0"/>
                  <a:sym typeface="Arial" charset="0"/>
                </a:rPr>
                <a:t>, a company developing a new technology for high specific activity medical radioisotopes. </a:t>
              </a:r>
            </a:p>
            <a:p>
              <a:pPr>
                <a:spcBef>
                  <a:spcPct val="0"/>
                </a:spcBef>
                <a:defRPr/>
              </a:pPr>
              <a:endParaRPr lang="en-US" altLang="en-US" sz="1400" dirty="0">
                <a:solidFill>
                  <a:schemeClr val="tx1"/>
                </a:solidFill>
                <a:latin typeface="Arial" charset="0"/>
                <a:sym typeface="Arial" charset="0"/>
              </a:endParaRPr>
            </a:p>
            <a:p>
              <a:pPr eaLnBrk="1" hangingPunct="1">
                <a:spcBef>
                  <a:spcPct val="0"/>
                </a:spcBef>
                <a:defRPr/>
              </a:pPr>
              <a:r>
                <a:rPr lang="en-US" altLang="en-US" sz="1400" dirty="0">
                  <a:solidFill>
                    <a:schemeClr val="tx1"/>
                  </a:solidFill>
                  <a:latin typeface="Arial" charset="0"/>
                  <a:sym typeface="Arial" charset="0"/>
                </a:rPr>
                <a:t>I am a co-founder of Asto CT</a:t>
              </a:r>
              <a:r>
                <a:rPr lang="en-US" altLang="en-US" sz="1400" baseline="30000" dirty="0">
                  <a:solidFill>
                    <a:schemeClr val="tx1"/>
                  </a:solidFill>
                  <a:latin typeface="Arial" charset="0"/>
                  <a:sym typeface="Arial" charset="0"/>
                </a:rPr>
                <a:t>TM</a:t>
              </a:r>
              <a:r>
                <a:rPr lang="en-US" altLang="en-US" sz="1400" dirty="0">
                  <a:solidFill>
                    <a:schemeClr val="tx1"/>
                  </a:solidFill>
                  <a:latin typeface="Arial" charset="0"/>
                  <a:sym typeface="Arial" charset="0"/>
                </a:rPr>
                <a:t>, a company developing an equine CT scanner. I am Chairman of the Board of Directors, and have ownership in the company. </a:t>
              </a:r>
            </a:p>
            <a:p>
              <a:pPr eaLnBrk="1" hangingPunct="1">
                <a:spcBef>
                  <a:spcPct val="0"/>
                </a:spcBef>
                <a:defRPr/>
              </a:pPr>
              <a:endParaRPr lang="en-US" altLang="en-US" sz="1400" dirty="0">
                <a:solidFill>
                  <a:schemeClr val="tx1"/>
                </a:solidFill>
                <a:latin typeface="Arial" charset="0"/>
                <a:sym typeface="Arial" charset="0"/>
              </a:endParaRPr>
            </a:p>
            <a:p>
              <a:pPr>
                <a:spcBef>
                  <a:spcPct val="0"/>
                </a:spcBef>
                <a:defRPr/>
              </a:pPr>
              <a:r>
                <a:rPr lang="en-US" altLang="en-US" sz="1400" dirty="0">
                  <a:solidFill>
                    <a:schemeClr val="tx1"/>
                  </a:solidFill>
                  <a:latin typeface="Arial" charset="0"/>
                  <a:sym typeface="Arial" charset="0"/>
                </a:rPr>
                <a:t>I am a board member and investor in Leo Cancer </a:t>
              </a:r>
              <a:r>
                <a:rPr lang="en-US" altLang="en-US" sz="1400" dirty="0" err="1">
                  <a:solidFill>
                    <a:schemeClr val="tx1"/>
                  </a:solidFill>
                  <a:latin typeface="Arial" charset="0"/>
                  <a:sym typeface="Arial" charset="0"/>
                </a:rPr>
                <a:t>Care</a:t>
              </a:r>
              <a:r>
                <a:rPr lang="en-US" altLang="en-US" sz="1400" baseline="30000" dirty="0" err="1">
                  <a:solidFill>
                    <a:schemeClr val="tx1"/>
                  </a:solidFill>
                  <a:latin typeface="Arial" charset="0"/>
                  <a:sym typeface="Arial" charset="0"/>
                </a:rPr>
                <a:t>TM</a:t>
              </a:r>
              <a:r>
                <a:rPr lang="en-US" altLang="en-US" sz="1400" dirty="0">
                  <a:solidFill>
                    <a:schemeClr val="tx1"/>
                  </a:solidFill>
                  <a:latin typeface="Arial" charset="0"/>
                  <a:sym typeface="Arial" charset="0"/>
                </a:rPr>
                <a:t>, a company developing an upright radiotherapy system for proton and x-ray radiotherapy. I am Chairman of the Board of Directors and have ownership in the company. </a:t>
              </a:r>
            </a:p>
            <a:p>
              <a:pPr>
                <a:spcBef>
                  <a:spcPct val="0"/>
                </a:spcBef>
                <a:defRPr/>
              </a:pPr>
              <a:endParaRPr lang="en-US" altLang="en-US" sz="1400" dirty="0">
                <a:solidFill>
                  <a:schemeClr val="tx1"/>
                </a:solidFill>
                <a:latin typeface="Arial" charset="0"/>
                <a:sym typeface="Arial" charset="0"/>
              </a:endParaRPr>
            </a:p>
            <a:p>
              <a:pPr eaLnBrk="1" hangingPunct="1">
                <a:spcBef>
                  <a:spcPct val="0"/>
                </a:spcBef>
                <a:defRPr/>
              </a:pPr>
              <a:r>
                <a:rPr lang="en-US" altLang="en-US" sz="1400" dirty="0">
                  <a:solidFill>
                    <a:schemeClr val="tx1"/>
                  </a:solidFill>
                  <a:latin typeface="Arial" charset="0"/>
                  <a:sym typeface="Arial" charset="0"/>
                </a:rPr>
                <a:t>I am an investor in </a:t>
              </a:r>
              <a:r>
                <a:rPr lang="en-US" altLang="en-US" sz="1400" dirty="0" err="1">
                  <a:solidFill>
                    <a:schemeClr val="tx1"/>
                  </a:solidFill>
                  <a:latin typeface="Arial" charset="0"/>
                  <a:sym typeface="Arial" charset="0"/>
                </a:rPr>
                <a:t>ImageMoverMD</a:t>
              </a:r>
              <a:r>
                <a:rPr lang="en-US" altLang="en-US" sz="1400" baseline="30000" dirty="0" err="1">
                  <a:solidFill>
                    <a:schemeClr val="tx1"/>
                  </a:solidFill>
                  <a:latin typeface="Arial" charset="0"/>
                  <a:sym typeface="Arial" charset="0"/>
                </a:rPr>
                <a:t>TM</a:t>
              </a:r>
              <a:r>
                <a:rPr lang="en-US" altLang="en-US" sz="1400" dirty="0">
                  <a:solidFill>
                    <a:schemeClr val="tx1"/>
                  </a:solidFill>
                  <a:latin typeface="Arial" charset="0"/>
                  <a:sym typeface="Arial" charset="0"/>
                </a:rPr>
                <a:t>, a medical image connectivity solution company.</a:t>
              </a:r>
            </a:p>
            <a:p>
              <a:pPr eaLnBrk="1" hangingPunct="1">
                <a:spcBef>
                  <a:spcPct val="0"/>
                </a:spcBef>
                <a:defRPr/>
              </a:pPr>
              <a:endParaRPr lang="en-US" altLang="en-US" sz="1400" dirty="0">
                <a:solidFill>
                  <a:schemeClr val="tx1"/>
                </a:solidFill>
                <a:latin typeface="Arial" charset="0"/>
                <a:sym typeface="Arial" charset="0"/>
              </a:endParaRPr>
            </a:p>
            <a:p>
              <a:pPr eaLnBrk="1" hangingPunct="1">
                <a:spcBef>
                  <a:spcPct val="0"/>
                </a:spcBef>
                <a:defRPr/>
              </a:pPr>
              <a:r>
                <a:rPr lang="en-US" altLang="en-US" sz="1400" dirty="0">
                  <a:solidFill>
                    <a:schemeClr val="tx1"/>
                  </a:solidFill>
                  <a:latin typeface="Arial" charset="0"/>
                  <a:sym typeface="Arial" charset="0"/>
                </a:rPr>
                <a:t>I am an investor in </a:t>
              </a:r>
              <a:r>
                <a:rPr lang="en-US" altLang="en-US" sz="1400" dirty="0" err="1">
                  <a:solidFill>
                    <a:schemeClr val="tx1"/>
                  </a:solidFill>
                  <a:latin typeface="Arial" charset="0"/>
                  <a:sym typeface="Arial" charset="0"/>
                </a:rPr>
                <a:t>Oncora</a:t>
              </a:r>
              <a:r>
                <a:rPr lang="en-US" altLang="en-US" sz="1400" baseline="30000" dirty="0" err="1">
                  <a:solidFill>
                    <a:schemeClr val="tx1"/>
                  </a:solidFill>
                  <a:latin typeface="Arial" charset="0"/>
                  <a:sym typeface="Arial" charset="0"/>
                </a:rPr>
                <a:t>TM</a:t>
              </a:r>
              <a:r>
                <a:rPr lang="en-US" altLang="en-US" sz="1400" dirty="0">
                  <a:solidFill>
                    <a:schemeClr val="tx1"/>
                  </a:solidFill>
                  <a:latin typeface="Arial" charset="0"/>
                  <a:sym typeface="Arial" charset="0"/>
                </a:rPr>
                <a:t>, a company developing predictive analytics for radiation oncology.</a:t>
              </a:r>
            </a:p>
            <a:p>
              <a:pPr eaLnBrk="1" hangingPunct="1">
                <a:spcBef>
                  <a:spcPct val="0"/>
                </a:spcBef>
                <a:defRPr/>
              </a:pPr>
              <a:endParaRPr lang="en-US" altLang="en-US" sz="1400" dirty="0">
                <a:solidFill>
                  <a:schemeClr val="tx1"/>
                </a:solidFill>
                <a:latin typeface="Arial" charset="0"/>
                <a:sym typeface="Arial" charset="0"/>
              </a:endParaRPr>
            </a:p>
          </p:txBody>
        </p:sp>
        <p:sp>
          <p:nvSpPr>
            <p:cNvPr id="5" name="Title 1">
              <a:extLst>
                <a:ext uri="{FF2B5EF4-FFF2-40B4-BE49-F238E27FC236}">
                  <a16:creationId xmlns:a16="http://schemas.microsoft.com/office/drawing/2014/main" id="{4A3433C9-A996-764A-ACEB-74CC35F619E4}"/>
                </a:ext>
              </a:extLst>
            </p:cNvPr>
            <p:cNvSpPr txBox="1">
              <a:spLocks/>
            </p:cNvSpPr>
            <p:nvPr/>
          </p:nvSpPr>
          <p:spPr>
            <a:xfrm>
              <a:off x="1155700" y="971550"/>
              <a:ext cx="7137400" cy="766768"/>
            </a:xfrm>
            <a:prstGeom prst="rect">
              <a:avLst/>
            </a:prstGeom>
            <a:solidFill>
              <a:schemeClr val="bg1"/>
            </a:solidFill>
          </p:spPr>
          <p:txBody>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stStyle>
            <a:p>
              <a:pPr algn="ctr" defTabSz="685800">
                <a:defRPr/>
              </a:pPr>
              <a:r>
                <a:rPr lang="en-US" sz="2400" b="1" kern="0" dirty="0">
                  <a:solidFill>
                    <a:schemeClr val="tx1"/>
                  </a:solidFill>
                </a:rPr>
                <a:t>Disclosure and Potential </a:t>
              </a:r>
            </a:p>
            <a:p>
              <a:pPr algn="ctr" defTabSz="685800">
                <a:defRPr/>
              </a:pPr>
              <a:r>
                <a:rPr lang="en-US" sz="2400" b="1" kern="0" dirty="0">
                  <a:solidFill>
                    <a:schemeClr val="tx1"/>
                  </a:solidFill>
                </a:rPr>
                <a:t>Conflicts of Interest Statement</a:t>
              </a:r>
            </a:p>
          </p:txBody>
        </p:sp>
        <p:pic>
          <p:nvPicPr>
            <p:cNvPr id="7174" name="Picture 1">
              <a:extLst>
                <a:ext uri="{FF2B5EF4-FFF2-40B4-BE49-F238E27FC236}">
                  <a16:creationId xmlns:a16="http://schemas.microsoft.com/office/drawing/2014/main" id="{C55FF670-08F6-B34B-AB08-E90BD95B6C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1758" y="5127786"/>
              <a:ext cx="1708150" cy="531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5" name="Picture 6">
              <a:extLst>
                <a:ext uri="{FF2B5EF4-FFF2-40B4-BE49-F238E27FC236}">
                  <a16:creationId xmlns:a16="http://schemas.microsoft.com/office/drawing/2014/main" id="{7FBC11F4-EBD2-B046-9FEA-FAF00CB7A8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0" y="5750881"/>
              <a:ext cx="1857375"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7" name="Picture 6" descr="Asto CT Logo.pdf">
              <a:extLst>
                <a:ext uri="{FF2B5EF4-FFF2-40B4-BE49-F238E27FC236}">
                  <a16:creationId xmlns:a16="http://schemas.microsoft.com/office/drawing/2014/main" id="{1B6B394B-0B6E-EE4E-BDFB-FADE7DA66B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16625" y="2790522"/>
              <a:ext cx="2114550" cy="741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79" name="Picture 1">
              <a:extLst>
                <a:ext uri="{FF2B5EF4-FFF2-40B4-BE49-F238E27FC236}">
                  <a16:creationId xmlns:a16="http://schemas.microsoft.com/office/drawing/2014/main" id="{B5FB3A49-860A-234A-8958-888317B8EEE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4450" y="4063679"/>
              <a:ext cx="2228850" cy="665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180" name="Picture 11" descr="shine-logo11-a">
              <a:extLst>
                <a:ext uri="{FF2B5EF4-FFF2-40B4-BE49-F238E27FC236}">
                  <a16:creationId xmlns:a16="http://schemas.microsoft.com/office/drawing/2014/main" id="{6BCADF50-1499-234A-8885-A743E270F3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2077"/>
            <a:stretch>
              <a:fillRect/>
            </a:stretch>
          </p:blipFill>
          <p:spPr bwMode="auto">
            <a:xfrm>
              <a:off x="1379951" y="1905723"/>
              <a:ext cx="1851764" cy="60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CF88EFA-EE8C-D4DB-1470-4F8E0F0CC0B1}"/>
              </a:ext>
            </a:extLst>
          </p:cNvPr>
          <p:cNvSpPr>
            <a:spLocks noGrp="1" noChangeArrowheads="1"/>
          </p:cNvSpPr>
          <p:nvPr>
            <p:ph type="title"/>
          </p:nvPr>
        </p:nvSpPr>
        <p:spPr>
          <a:xfrm>
            <a:off x="3141663" y="979488"/>
            <a:ext cx="6367462" cy="1143000"/>
          </a:xfrm>
        </p:spPr>
        <p:txBody>
          <a:bodyPr/>
          <a:lstStyle/>
          <a:p>
            <a:pPr eaLnBrk="1" hangingPunct="1">
              <a:lnSpc>
                <a:spcPct val="80000"/>
              </a:lnSpc>
            </a:pPr>
            <a:br>
              <a:rPr lang="en-US" altLang="en-US" sz="4800"/>
            </a:br>
            <a:br>
              <a:rPr lang="en-US" altLang="en-US" sz="4800"/>
            </a:br>
            <a:br>
              <a:rPr lang="en-US" altLang="en-US" sz="4800"/>
            </a:br>
            <a:endParaRPr lang="en-US" altLang="en-US" sz="4800"/>
          </a:p>
        </p:txBody>
      </p:sp>
      <p:sp>
        <p:nvSpPr>
          <p:cNvPr id="19458" name="Text Box 3">
            <a:extLst>
              <a:ext uri="{FF2B5EF4-FFF2-40B4-BE49-F238E27FC236}">
                <a16:creationId xmlns:a16="http://schemas.microsoft.com/office/drawing/2014/main" id="{39F816B2-5A2A-95A3-A682-DD9877AF35AE}"/>
              </a:ext>
            </a:extLst>
          </p:cNvPr>
          <p:cNvSpPr txBox="1">
            <a:spLocks noChangeArrowheads="1"/>
          </p:cNvSpPr>
          <p:nvPr/>
        </p:nvSpPr>
        <p:spPr bwMode="auto">
          <a:xfrm>
            <a:off x="774005" y="1234819"/>
            <a:ext cx="11125227" cy="532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rgbClr val="FFFFCC"/>
                </a:solidFill>
                <a:latin typeface="Tahoma" panose="020B0604030504040204" pitchFamily="34" charset="0"/>
                <a:ea typeface="ＭＳ Ｐゴシック" panose="020B0600070205080204" pitchFamily="34" charset="-128"/>
              </a:defRPr>
            </a:lvl1pPr>
            <a:lvl2pPr marL="914400" indent="-457200">
              <a:defRPr sz="2400">
                <a:solidFill>
                  <a:srgbClr val="FFFFCC"/>
                </a:solidFill>
                <a:latin typeface="Tahoma" panose="020B0604030504040204" pitchFamily="34" charset="0"/>
                <a:ea typeface="ＭＳ Ｐゴシック" panose="020B0600070205080204" pitchFamily="34" charset="-128"/>
              </a:defRPr>
            </a:lvl2pPr>
            <a:lvl3pPr marL="1371600" indent="-457200">
              <a:defRPr sz="2400">
                <a:solidFill>
                  <a:srgbClr val="FFFFCC"/>
                </a:solidFill>
                <a:latin typeface="Tahoma" panose="020B0604030504040204" pitchFamily="34" charset="0"/>
                <a:ea typeface="ＭＳ Ｐゴシック" panose="020B0600070205080204" pitchFamily="34" charset="-128"/>
              </a:defRPr>
            </a:lvl3pPr>
            <a:lvl4pPr marL="1828800" indent="-457200">
              <a:defRPr sz="2400">
                <a:solidFill>
                  <a:srgbClr val="FFFFCC"/>
                </a:solidFill>
                <a:latin typeface="Tahoma" panose="020B0604030504040204" pitchFamily="34" charset="0"/>
                <a:ea typeface="ＭＳ Ｐゴシック" panose="020B0600070205080204" pitchFamily="34" charset="-128"/>
              </a:defRPr>
            </a:lvl4pPr>
            <a:lvl5pPr marL="2286000" indent="-457200">
              <a:defRPr sz="2400">
                <a:solidFill>
                  <a:srgbClr val="FFFFCC"/>
                </a:solidFill>
                <a:latin typeface="Tahoma" panose="020B0604030504040204" pitchFamily="34" charset="0"/>
                <a:ea typeface="ＭＳ Ｐゴシック" panose="020B0600070205080204" pitchFamily="34" charset="-128"/>
              </a:defRPr>
            </a:lvl5pPr>
            <a:lvl6pPr marL="2743200" indent="-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3200400" indent="-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657600" indent="-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4114800" indent="-4572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hangingPunct="1">
              <a:lnSpc>
                <a:spcPct val="120000"/>
              </a:lnSpc>
              <a:buFontTx/>
              <a:buChar char="•"/>
            </a:pPr>
            <a:r>
              <a:rPr lang="en-US" altLang="en-US" sz="2600" b="1" dirty="0">
                <a:solidFill>
                  <a:schemeClr val="bg1"/>
                </a:solidFill>
                <a:latin typeface="Arial" panose="020B0604020202020204" pitchFamily="34" charset="0"/>
              </a:rPr>
              <a:t>Size and cost limits patient access.</a:t>
            </a:r>
          </a:p>
          <a:p>
            <a:pPr eaLnBrk="1" hangingPunct="1">
              <a:lnSpc>
                <a:spcPct val="120000"/>
              </a:lnSpc>
              <a:buFontTx/>
              <a:buChar char="•"/>
            </a:pPr>
            <a:r>
              <a:rPr lang="en-US" altLang="en-US" sz="2600" b="1" dirty="0">
                <a:solidFill>
                  <a:schemeClr val="bg1"/>
                </a:solidFill>
                <a:latin typeface="Arial" panose="020B0604020202020204" pitchFamily="34" charset="0"/>
              </a:rPr>
              <a:t>Need to put protons into a photon vault – few clinics can afford new construction, and nobody wants a three-story vault. </a:t>
            </a:r>
          </a:p>
          <a:p>
            <a:pPr eaLnBrk="1" hangingPunct="1">
              <a:lnSpc>
                <a:spcPct val="120000"/>
              </a:lnSpc>
              <a:buFontTx/>
              <a:buChar char="•"/>
            </a:pPr>
            <a:r>
              <a:rPr lang="en-US" altLang="en-US" sz="2600" b="1" dirty="0">
                <a:solidFill>
                  <a:schemeClr val="bg1"/>
                </a:solidFill>
                <a:latin typeface="Arial" panose="020B0604020202020204" pitchFamily="34" charset="0"/>
              </a:rPr>
              <a:t>Uncertainty in proton dose distributions and lack of good image verification means that it is not a yet a universal solution for radiotherapy.</a:t>
            </a:r>
          </a:p>
          <a:p>
            <a:pPr eaLnBrk="1" hangingPunct="1">
              <a:lnSpc>
                <a:spcPct val="120000"/>
              </a:lnSpc>
              <a:buFontTx/>
              <a:buChar char="•"/>
            </a:pPr>
            <a:r>
              <a:rPr lang="en-US" altLang="en-US" sz="2600" b="1" dirty="0">
                <a:solidFill>
                  <a:schemeClr val="bg1"/>
                </a:solidFill>
                <a:latin typeface="Arial" panose="020B0604020202020204" pitchFamily="34" charset="0"/>
              </a:rPr>
              <a:t>Particle radiotherapy can be made better but there is little coordinated demand like there was for 3D planning or IMRT because the gain in therapeutic ratio is not commensurate with cost.</a:t>
            </a:r>
          </a:p>
          <a:p>
            <a:pPr eaLnBrk="1" hangingPunct="1">
              <a:lnSpc>
                <a:spcPct val="120000"/>
              </a:lnSpc>
              <a:buFontTx/>
              <a:buChar char="•"/>
            </a:pPr>
            <a:endParaRPr lang="en-US" altLang="en-US" sz="2600" b="1" dirty="0">
              <a:solidFill>
                <a:srgbClr val="FFFDB7"/>
              </a:solidFill>
              <a:latin typeface="Arial" panose="020B0604020202020204" pitchFamily="34" charset="0"/>
            </a:endParaRPr>
          </a:p>
        </p:txBody>
      </p:sp>
      <p:sp>
        <p:nvSpPr>
          <p:cNvPr id="19459" name="Text Box 4">
            <a:extLst>
              <a:ext uri="{FF2B5EF4-FFF2-40B4-BE49-F238E27FC236}">
                <a16:creationId xmlns:a16="http://schemas.microsoft.com/office/drawing/2014/main" id="{C03A2E06-ADFC-FF35-AFAA-2F643A696D23}"/>
              </a:ext>
            </a:extLst>
          </p:cNvPr>
          <p:cNvSpPr txBox="1">
            <a:spLocks noChangeArrowheads="1"/>
          </p:cNvSpPr>
          <p:nvPr/>
        </p:nvSpPr>
        <p:spPr bwMode="auto">
          <a:xfrm>
            <a:off x="2139950" y="626183"/>
            <a:ext cx="7518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FFFFCC"/>
                </a:solidFill>
                <a:latin typeface="Tahoma" panose="020B0604030504040204" pitchFamily="34" charset="0"/>
                <a:ea typeface="ＭＳ Ｐゴシック" panose="020B0600070205080204" pitchFamily="34" charset="-128"/>
              </a:defRPr>
            </a:lvl1pPr>
            <a:lvl2pPr marL="742950" indent="-285750">
              <a:defRPr sz="2400">
                <a:solidFill>
                  <a:srgbClr val="FFFFCC"/>
                </a:solidFill>
                <a:latin typeface="Tahoma" panose="020B0604030504040204" pitchFamily="34" charset="0"/>
                <a:ea typeface="ＭＳ Ｐゴシック" panose="020B0600070205080204" pitchFamily="34" charset="-128"/>
              </a:defRPr>
            </a:lvl2pPr>
            <a:lvl3pPr marL="1143000" indent="-228600">
              <a:defRPr sz="2400">
                <a:solidFill>
                  <a:srgbClr val="FFFFCC"/>
                </a:solidFill>
                <a:latin typeface="Tahoma" panose="020B0604030504040204" pitchFamily="34" charset="0"/>
                <a:ea typeface="ＭＳ Ｐゴシック" panose="020B0600070205080204" pitchFamily="34" charset="-128"/>
              </a:defRPr>
            </a:lvl3pPr>
            <a:lvl4pPr marL="1600200" indent="-228600">
              <a:defRPr sz="2400">
                <a:solidFill>
                  <a:srgbClr val="FFFFCC"/>
                </a:solidFill>
                <a:latin typeface="Tahoma" panose="020B0604030504040204" pitchFamily="34" charset="0"/>
                <a:ea typeface="ＭＳ Ｐゴシック" panose="020B0600070205080204" pitchFamily="34" charset="-128"/>
              </a:defRPr>
            </a:lvl4pPr>
            <a:lvl5pPr marL="2057400" indent="-22860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algn="ctr" eaLnBrk="1" hangingPunct="1">
              <a:lnSpc>
                <a:spcPct val="80000"/>
              </a:lnSpc>
              <a:spcBef>
                <a:spcPct val="50000"/>
              </a:spcBef>
            </a:pPr>
            <a:r>
              <a:rPr lang="en-US" altLang="en-US" sz="4000" b="1" dirty="0">
                <a:solidFill>
                  <a:srgbClr val="FFFF00"/>
                </a:solidFill>
                <a:latin typeface="Arial" panose="020B0604020202020204" pitchFamily="34" charset="0"/>
              </a:rPr>
              <a:t>The Problems with Particles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FB876E2E-AD63-DA11-B3B7-C417B3DDFDBF}"/>
              </a:ext>
            </a:extLst>
          </p:cNvPr>
          <p:cNvSpPr>
            <a:spLocks noChangeArrowheads="1"/>
          </p:cNvSpPr>
          <p:nvPr/>
        </p:nvSpPr>
        <p:spPr bwMode="auto">
          <a:xfrm>
            <a:off x="1524001" y="24029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4051" name="Text Box 35">
            <a:extLst>
              <a:ext uri="{FF2B5EF4-FFF2-40B4-BE49-F238E27FC236}">
                <a16:creationId xmlns:a16="http://schemas.microsoft.com/office/drawing/2014/main" id="{FB094FED-D18E-DD28-68DE-1E291CD68488}"/>
              </a:ext>
            </a:extLst>
          </p:cNvPr>
          <p:cNvSpPr txBox="1">
            <a:spLocks noChangeArrowheads="1"/>
          </p:cNvSpPr>
          <p:nvPr/>
        </p:nvSpPr>
        <p:spPr bwMode="auto">
          <a:xfrm>
            <a:off x="2892489" y="6369351"/>
            <a:ext cx="5992812" cy="336550"/>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53882" dir="2700000" algn="ctr" rotWithShape="0">
                    <a:srgbClr val="6699FF">
                      <a:alpha val="50000"/>
                    </a:srgbClr>
                  </a:outerShdw>
                </a:effectLst>
              </a14:hiddenEffects>
            </a:ext>
          </a:extLst>
        </p:spPr>
        <p:txBody>
          <a:bodyPr wrap="none">
            <a:spAutoFit/>
          </a:bodyPr>
          <a:lstStyle/>
          <a:p>
            <a:pPr algn="ctr">
              <a:spcBef>
                <a:spcPct val="50000"/>
              </a:spcBef>
            </a:pPr>
            <a:r>
              <a:rPr lang="en-US" altLang="en-US" sz="1600" b="1" i="1" dirty="0">
                <a:solidFill>
                  <a:schemeClr val="bg1"/>
                </a:solidFill>
                <a:latin typeface="Tahoma" panose="020B0604030504040204" pitchFamily="34" charset="0"/>
                <a:ea typeface="ＭＳ Ｐゴシック" panose="020B0600070205080204" pitchFamily="34" charset="-128"/>
                <a:cs typeface="Arial" panose="020B0604020202020204" pitchFamily="34" charset="0"/>
              </a:rPr>
              <a:t>*Lawrence Livermore National Laboratory, Livermore CA</a:t>
            </a:r>
          </a:p>
        </p:txBody>
      </p:sp>
      <p:sp>
        <p:nvSpPr>
          <p:cNvPr id="214052" name="Rectangle 36">
            <a:extLst>
              <a:ext uri="{FF2B5EF4-FFF2-40B4-BE49-F238E27FC236}">
                <a16:creationId xmlns:a16="http://schemas.microsoft.com/office/drawing/2014/main" id="{708EE638-97A1-355C-F6A7-C179C84A789D}"/>
              </a:ext>
            </a:extLst>
          </p:cNvPr>
          <p:cNvSpPr>
            <a:spLocks noChangeArrowheads="1"/>
          </p:cNvSpPr>
          <p:nvPr/>
        </p:nvSpPr>
        <p:spPr bwMode="auto">
          <a:xfrm>
            <a:off x="1996677" y="142623"/>
            <a:ext cx="822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eaLnBrk="0" hangingPunct="0">
              <a:defRPr sz="4400">
                <a:solidFill>
                  <a:schemeClr val="tx2"/>
                </a:solidFill>
                <a:latin typeface="Arial" panose="020B0604020202020204" pitchFamily="34" charset="0"/>
              </a:defRPr>
            </a:lvl1pPr>
            <a:lvl2pPr algn="ctr" eaLnBrk="0" hangingPunct="0">
              <a:defRPr sz="4400">
                <a:solidFill>
                  <a:schemeClr val="tx2"/>
                </a:solidFill>
                <a:latin typeface="Arial" panose="020B0604020202020204" pitchFamily="34" charset="0"/>
              </a:defRPr>
            </a:lvl2pPr>
            <a:lvl3pPr algn="ctr" eaLnBrk="0" hangingPunct="0">
              <a:defRPr sz="4400">
                <a:solidFill>
                  <a:schemeClr val="tx2"/>
                </a:solidFill>
                <a:latin typeface="Arial" panose="020B0604020202020204" pitchFamily="34" charset="0"/>
              </a:defRPr>
            </a:lvl3pPr>
            <a:lvl4pPr algn="ctr" eaLnBrk="0" hangingPunct="0">
              <a:defRPr sz="4400">
                <a:solidFill>
                  <a:schemeClr val="tx2"/>
                </a:solidFill>
                <a:latin typeface="Arial" panose="020B0604020202020204" pitchFamily="34" charset="0"/>
              </a:defRPr>
            </a:lvl4pPr>
            <a:lvl5pPr algn="ctr" eaLnBrk="0" hangingPunct="0">
              <a:defRPr sz="4400">
                <a:solidFill>
                  <a:schemeClr val="tx2"/>
                </a:solidFill>
                <a:latin typeface="Arial" panose="020B0604020202020204" pitchFamily="34" charset="0"/>
              </a:defRPr>
            </a:lvl5pPr>
            <a:lvl6pPr marL="457200" algn="ctr" eaLnBrk="0" fontAlgn="base" hangingPunct="0">
              <a:spcBef>
                <a:spcPct val="0"/>
              </a:spcBef>
              <a:spcAft>
                <a:spcPct val="0"/>
              </a:spcAft>
              <a:defRPr sz="4400">
                <a:solidFill>
                  <a:schemeClr val="tx2"/>
                </a:solidFill>
                <a:latin typeface="Arial" panose="020B0604020202020204" pitchFamily="34" charset="0"/>
              </a:defRPr>
            </a:lvl6pPr>
            <a:lvl7pPr marL="914400" algn="ctr" eaLnBrk="0" fontAlgn="base" hangingPunct="0">
              <a:spcBef>
                <a:spcPct val="0"/>
              </a:spcBef>
              <a:spcAft>
                <a:spcPct val="0"/>
              </a:spcAft>
              <a:defRPr sz="4400">
                <a:solidFill>
                  <a:schemeClr val="tx2"/>
                </a:solidFill>
                <a:latin typeface="Arial" panose="020B0604020202020204" pitchFamily="34" charset="0"/>
              </a:defRPr>
            </a:lvl7pPr>
            <a:lvl8pPr marL="1371600" algn="ctr" eaLnBrk="0" fontAlgn="base" hangingPunct="0">
              <a:spcBef>
                <a:spcPct val="0"/>
              </a:spcBef>
              <a:spcAft>
                <a:spcPct val="0"/>
              </a:spcAft>
              <a:defRPr sz="4400">
                <a:solidFill>
                  <a:schemeClr val="tx2"/>
                </a:solidFill>
                <a:latin typeface="Arial" panose="020B0604020202020204" pitchFamily="34" charset="0"/>
              </a:defRPr>
            </a:lvl8pPr>
            <a:lvl9pPr marL="1828800" algn="ctr" eaLnBrk="0" fontAlgn="base" hangingPunct="0">
              <a:spcBef>
                <a:spcPct val="0"/>
              </a:spcBef>
              <a:spcAft>
                <a:spcPct val="0"/>
              </a:spcAft>
              <a:defRPr sz="4400">
                <a:solidFill>
                  <a:schemeClr val="tx2"/>
                </a:solidFill>
                <a:latin typeface="Arial" panose="020B0604020202020204" pitchFamily="34" charset="0"/>
              </a:defRPr>
            </a:lvl9pPr>
          </a:lstStyle>
          <a:p>
            <a:pPr algn="l"/>
            <a:r>
              <a:rPr lang="en-US" altLang="en-US" sz="3600" b="1" dirty="0">
                <a:solidFill>
                  <a:srgbClr val="FFFF00"/>
                </a:solidFill>
              </a:rPr>
              <a:t>Dielectric Wall Accelerator* (DWA)</a:t>
            </a:r>
          </a:p>
        </p:txBody>
      </p:sp>
      <p:grpSp>
        <p:nvGrpSpPr>
          <p:cNvPr id="2" name="Group 1">
            <a:extLst>
              <a:ext uri="{FF2B5EF4-FFF2-40B4-BE49-F238E27FC236}">
                <a16:creationId xmlns:a16="http://schemas.microsoft.com/office/drawing/2014/main" id="{BDA81A4C-05DE-C64D-56EB-0FB735F5EB35}"/>
              </a:ext>
            </a:extLst>
          </p:cNvPr>
          <p:cNvGrpSpPr/>
          <p:nvPr/>
        </p:nvGrpSpPr>
        <p:grpSpPr>
          <a:xfrm>
            <a:off x="1436914" y="1011364"/>
            <a:ext cx="9048997" cy="5187558"/>
            <a:chOff x="2435226" y="1346200"/>
            <a:chExt cx="7546975" cy="4140201"/>
          </a:xfrm>
        </p:grpSpPr>
        <p:sp>
          <p:nvSpPr>
            <p:cNvPr id="214019" name="AutoShape 3">
              <a:extLst>
                <a:ext uri="{FF2B5EF4-FFF2-40B4-BE49-F238E27FC236}">
                  <a16:creationId xmlns:a16="http://schemas.microsoft.com/office/drawing/2014/main" id="{0E1FE2B1-5016-5441-8593-FC81E1AF4309}"/>
                </a:ext>
              </a:extLst>
            </p:cNvPr>
            <p:cNvSpPr>
              <a:spLocks noChangeAspect="1" noChangeArrowheads="1"/>
            </p:cNvSpPr>
            <p:nvPr/>
          </p:nvSpPr>
          <p:spPr bwMode="auto">
            <a:xfrm>
              <a:off x="2435226" y="1428750"/>
              <a:ext cx="7318375" cy="4046538"/>
            </a:xfrm>
            <a:prstGeom prst="rect">
              <a:avLst/>
            </a:prstGeom>
            <a:solidFill>
              <a:srgbClr val="00CCFF"/>
            </a:solidFill>
            <a:ln w="9525">
              <a:solidFill>
                <a:srgbClr val="FFFFFF"/>
              </a:solidFill>
              <a:miter lim="800000"/>
              <a:headEnd/>
              <a:tailEnd/>
            </a:ln>
          </p:spPr>
          <p:txBody>
            <a:bodyPr/>
            <a:lstStyle/>
            <a:p>
              <a:pPr algn="ctr">
                <a:spcBef>
                  <a:spcPct val="50000"/>
                </a:spcBef>
              </a:pPr>
              <a:endParaRPr lang="en-US" altLang="en-US" sz="2000">
                <a:latin typeface="Tahoma" panose="020B0604030504040204" pitchFamily="34" charset="0"/>
                <a:ea typeface="ＭＳ Ｐゴシック" panose="020B0600070205080204" pitchFamily="34" charset="-128"/>
                <a:cs typeface="Arial" panose="020B0604020202020204" pitchFamily="34" charset="0"/>
              </a:endParaRPr>
            </a:p>
          </p:txBody>
        </p:sp>
        <p:sp>
          <p:nvSpPr>
            <p:cNvPr id="214020" name="Rectangle 4">
              <a:extLst>
                <a:ext uri="{FF2B5EF4-FFF2-40B4-BE49-F238E27FC236}">
                  <a16:creationId xmlns:a16="http://schemas.microsoft.com/office/drawing/2014/main" id="{144BED83-78EE-56A5-09C6-B5A9E32F919E}"/>
                </a:ext>
              </a:extLst>
            </p:cNvPr>
            <p:cNvSpPr>
              <a:spLocks noChangeArrowheads="1"/>
            </p:cNvSpPr>
            <p:nvPr/>
          </p:nvSpPr>
          <p:spPr bwMode="auto">
            <a:xfrm>
              <a:off x="5649914" y="3074988"/>
              <a:ext cx="625475" cy="1598612"/>
            </a:xfrm>
            <a:prstGeom prst="rect">
              <a:avLst/>
            </a:prstGeom>
            <a:solidFill>
              <a:srgbClr val="FFFFFF"/>
            </a:solidFill>
            <a:ln/>
          </p:spPr>
          <p:txBody>
            <a:bodyPr/>
            <a:lstStyle/>
            <a:p>
              <a:endParaRPr lang="en-US"/>
            </a:p>
          </p:txBody>
        </p:sp>
        <p:sp>
          <p:nvSpPr>
            <p:cNvPr id="214021" name="Line 5">
              <a:extLst>
                <a:ext uri="{FF2B5EF4-FFF2-40B4-BE49-F238E27FC236}">
                  <a16:creationId xmlns:a16="http://schemas.microsoft.com/office/drawing/2014/main" id="{7177194C-2AA7-EC65-4D75-05B3C14F27AB}"/>
                </a:ext>
              </a:extLst>
            </p:cNvPr>
            <p:cNvSpPr>
              <a:spLocks noChangeShapeType="1"/>
            </p:cNvSpPr>
            <p:nvPr/>
          </p:nvSpPr>
          <p:spPr bwMode="auto">
            <a:xfrm>
              <a:off x="5962650" y="2970213"/>
              <a:ext cx="0" cy="2095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22" name="Line 6">
              <a:extLst>
                <a:ext uri="{FF2B5EF4-FFF2-40B4-BE49-F238E27FC236}">
                  <a16:creationId xmlns:a16="http://schemas.microsoft.com/office/drawing/2014/main" id="{2C975B36-A87F-5FAA-2020-191E39CFA4A5}"/>
                </a:ext>
              </a:extLst>
            </p:cNvPr>
            <p:cNvSpPr>
              <a:spLocks noChangeShapeType="1"/>
            </p:cNvSpPr>
            <p:nvPr/>
          </p:nvSpPr>
          <p:spPr bwMode="auto">
            <a:xfrm>
              <a:off x="5951539" y="2732089"/>
              <a:ext cx="1587" cy="712787"/>
            </a:xfrm>
            <a:prstGeom prst="line">
              <a:avLst/>
            </a:prstGeom>
            <a:noFill/>
            <a:ln w="190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23" name="Line 7">
              <a:extLst>
                <a:ext uri="{FF2B5EF4-FFF2-40B4-BE49-F238E27FC236}">
                  <a16:creationId xmlns:a16="http://schemas.microsoft.com/office/drawing/2014/main" id="{F89EDDA1-5021-31E0-DCC1-5B95F6C01AA4}"/>
                </a:ext>
              </a:extLst>
            </p:cNvPr>
            <p:cNvSpPr>
              <a:spLocks noChangeShapeType="1"/>
            </p:cNvSpPr>
            <p:nvPr/>
          </p:nvSpPr>
          <p:spPr bwMode="auto">
            <a:xfrm flipV="1">
              <a:off x="5610226" y="4648200"/>
              <a:ext cx="714375" cy="0"/>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24" name="Line 8">
              <a:extLst>
                <a:ext uri="{FF2B5EF4-FFF2-40B4-BE49-F238E27FC236}">
                  <a16:creationId xmlns:a16="http://schemas.microsoft.com/office/drawing/2014/main" id="{A4D3A94F-1286-5AC3-A300-27AC0572CD0D}"/>
                </a:ext>
              </a:extLst>
            </p:cNvPr>
            <p:cNvSpPr>
              <a:spLocks noChangeShapeType="1"/>
            </p:cNvSpPr>
            <p:nvPr/>
          </p:nvSpPr>
          <p:spPr bwMode="auto">
            <a:xfrm flipV="1">
              <a:off x="5780089" y="3009900"/>
              <a:ext cx="358775"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25" name="Rectangle 9">
              <a:extLst>
                <a:ext uri="{FF2B5EF4-FFF2-40B4-BE49-F238E27FC236}">
                  <a16:creationId xmlns:a16="http://schemas.microsoft.com/office/drawing/2014/main" id="{9DFE4D1B-52C9-C105-5940-38C1981CADB9}"/>
                </a:ext>
              </a:extLst>
            </p:cNvPr>
            <p:cNvSpPr>
              <a:spLocks noChangeArrowheads="1"/>
            </p:cNvSpPr>
            <p:nvPr/>
          </p:nvSpPr>
          <p:spPr bwMode="auto">
            <a:xfrm>
              <a:off x="5778501" y="2611439"/>
              <a:ext cx="365125" cy="363537"/>
            </a:xfrm>
            <a:prstGeom prst="rect">
              <a:avLst/>
            </a:prstGeom>
            <a:solidFill>
              <a:srgbClr val="FF33CC"/>
            </a:solidFill>
            <a:ln w="19050">
              <a:solidFill>
                <a:srgbClr val="000000"/>
              </a:solidFill>
              <a:miter lim="800000"/>
              <a:headEnd/>
              <a:tailEnd/>
            </a:ln>
          </p:spPr>
          <p:txBody>
            <a:bodyPr/>
            <a:lstStyle/>
            <a:p>
              <a:endParaRPr lang="en-US"/>
            </a:p>
          </p:txBody>
        </p:sp>
        <p:sp>
          <p:nvSpPr>
            <p:cNvPr id="214026" name="Rectangle 10">
              <a:extLst>
                <a:ext uri="{FF2B5EF4-FFF2-40B4-BE49-F238E27FC236}">
                  <a16:creationId xmlns:a16="http://schemas.microsoft.com/office/drawing/2014/main" id="{48F243EC-4F73-F7DE-C78F-6C3F6A4ACEB2}"/>
                </a:ext>
              </a:extLst>
            </p:cNvPr>
            <p:cNvSpPr>
              <a:spLocks noChangeArrowheads="1"/>
            </p:cNvSpPr>
            <p:nvPr/>
          </p:nvSpPr>
          <p:spPr bwMode="auto">
            <a:xfrm>
              <a:off x="6334126" y="3132139"/>
              <a:ext cx="2016125" cy="1425575"/>
            </a:xfrm>
            <a:prstGeom prst="rect">
              <a:avLst/>
            </a:prstGeom>
            <a:blipFill dpi="0" rotWithShape="0">
              <a:blip r:embed="rId3"/>
              <a:srcRect/>
              <a:tile tx="0" ty="0" sx="100000" sy="100000" flip="none" algn="tl"/>
            </a:blipFill>
            <a:ln w="9525">
              <a:solidFill>
                <a:schemeClr val="hlink"/>
              </a:solidFill>
              <a:miter lim="800000"/>
              <a:headEnd/>
              <a:tailEnd/>
            </a:ln>
          </p:spPr>
          <p:txBody>
            <a:bodyPr/>
            <a:lstStyle/>
            <a:p>
              <a:endParaRPr lang="en-US"/>
            </a:p>
          </p:txBody>
        </p:sp>
        <p:sp>
          <p:nvSpPr>
            <p:cNvPr id="214027" name="Rectangle 11">
              <a:extLst>
                <a:ext uri="{FF2B5EF4-FFF2-40B4-BE49-F238E27FC236}">
                  <a16:creationId xmlns:a16="http://schemas.microsoft.com/office/drawing/2014/main" id="{02BC3CE8-0A31-B868-79ED-61F0AEA27E3E}"/>
                </a:ext>
              </a:extLst>
            </p:cNvPr>
            <p:cNvSpPr>
              <a:spLocks noChangeArrowheads="1"/>
            </p:cNvSpPr>
            <p:nvPr/>
          </p:nvSpPr>
          <p:spPr bwMode="auto">
            <a:xfrm>
              <a:off x="3575050" y="3132139"/>
              <a:ext cx="2014538" cy="1425575"/>
            </a:xfrm>
            <a:prstGeom prst="rect">
              <a:avLst/>
            </a:prstGeom>
            <a:blipFill dpi="0" rotWithShape="0">
              <a:blip r:embed="rId3"/>
              <a:srcRect/>
              <a:tile tx="0" ty="0" sx="100000" sy="100000" flip="none" algn="tl"/>
            </a:blipFill>
            <a:ln w="9525">
              <a:solidFill>
                <a:schemeClr val="hlink"/>
              </a:solidFill>
              <a:miter lim="800000"/>
              <a:headEnd/>
              <a:tailEnd/>
            </a:ln>
          </p:spPr>
          <p:txBody>
            <a:bodyPr/>
            <a:lstStyle/>
            <a:p>
              <a:endParaRPr lang="en-US"/>
            </a:p>
          </p:txBody>
        </p:sp>
        <p:sp>
          <p:nvSpPr>
            <p:cNvPr id="214028" name="Text Box 12">
              <a:extLst>
                <a:ext uri="{FF2B5EF4-FFF2-40B4-BE49-F238E27FC236}">
                  <a16:creationId xmlns:a16="http://schemas.microsoft.com/office/drawing/2014/main" id="{39BD26CD-2015-4962-74CB-41E3CB1C7084}"/>
                </a:ext>
              </a:extLst>
            </p:cNvPr>
            <p:cNvSpPr txBox="1">
              <a:spLocks noChangeArrowheads="1"/>
            </p:cNvSpPr>
            <p:nvPr/>
          </p:nvSpPr>
          <p:spPr bwMode="auto">
            <a:xfrm>
              <a:off x="3937001" y="2335213"/>
              <a:ext cx="14763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Proton</a:t>
              </a:r>
              <a:r>
                <a:rPr lang="en-US" altLang="ja-JP" sz="2200">
                  <a:latin typeface="Times New Roman" panose="02020603050405020304" pitchFamily="18" charset="0"/>
                  <a:ea typeface="Batang" panose="02030600000101010101" pitchFamily="18" charset="-127"/>
                  <a:cs typeface="Arial" panose="020B0604020202020204" pitchFamily="34" charset="0"/>
                </a:rPr>
                <a:t> </a:t>
              </a:r>
              <a:r>
                <a:rPr lang="en-US" altLang="ja-JP" sz="2200" b="1">
                  <a:latin typeface="Times New Roman" panose="02020603050405020304" pitchFamily="18" charset="0"/>
                  <a:ea typeface="Batang" panose="02030600000101010101" pitchFamily="18" charset="-127"/>
                  <a:cs typeface="Arial" panose="020B0604020202020204" pitchFamily="34" charset="0"/>
                </a:rPr>
                <a:t>Source</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29" name="Line 13">
              <a:extLst>
                <a:ext uri="{FF2B5EF4-FFF2-40B4-BE49-F238E27FC236}">
                  <a16:creationId xmlns:a16="http://schemas.microsoft.com/office/drawing/2014/main" id="{05F650C7-BD27-CF15-70DF-F05A089F9F7A}"/>
                </a:ext>
              </a:extLst>
            </p:cNvPr>
            <p:cNvSpPr>
              <a:spLocks noChangeShapeType="1"/>
            </p:cNvSpPr>
            <p:nvPr/>
          </p:nvSpPr>
          <p:spPr bwMode="auto">
            <a:xfrm>
              <a:off x="5065714" y="2733675"/>
              <a:ext cx="642937" cy="5238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0" name="Text Box 14">
              <a:extLst>
                <a:ext uri="{FF2B5EF4-FFF2-40B4-BE49-F238E27FC236}">
                  <a16:creationId xmlns:a16="http://schemas.microsoft.com/office/drawing/2014/main" id="{3E99D602-6216-4067-A1D6-0211F7DB64AF}"/>
                </a:ext>
              </a:extLst>
            </p:cNvPr>
            <p:cNvSpPr txBox="1">
              <a:spLocks noChangeArrowheads="1"/>
            </p:cNvSpPr>
            <p:nvPr/>
          </p:nvSpPr>
          <p:spPr bwMode="auto">
            <a:xfrm>
              <a:off x="8505826" y="2209800"/>
              <a:ext cx="14763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High</a:t>
              </a:r>
            </a:p>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Gradient</a:t>
              </a:r>
            </a:p>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Insulator</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31" name="Line 15">
              <a:extLst>
                <a:ext uri="{FF2B5EF4-FFF2-40B4-BE49-F238E27FC236}">
                  <a16:creationId xmlns:a16="http://schemas.microsoft.com/office/drawing/2014/main" id="{C0B3B89E-FE81-AAA4-960D-445C2DF6737A}"/>
                </a:ext>
              </a:extLst>
            </p:cNvPr>
            <p:cNvSpPr>
              <a:spLocks noChangeShapeType="1"/>
            </p:cNvSpPr>
            <p:nvPr/>
          </p:nvSpPr>
          <p:spPr bwMode="auto">
            <a:xfrm flipH="1">
              <a:off x="6299200" y="2590800"/>
              <a:ext cx="2235200" cy="9080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2" name="Line 16">
              <a:extLst>
                <a:ext uri="{FF2B5EF4-FFF2-40B4-BE49-F238E27FC236}">
                  <a16:creationId xmlns:a16="http://schemas.microsoft.com/office/drawing/2014/main" id="{2F237413-CFA1-13B0-7734-1FAFB8EC9450}"/>
                </a:ext>
              </a:extLst>
            </p:cNvPr>
            <p:cNvSpPr>
              <a:spLocks noChangeShapeType="1"/>
            </p:cNvSpPr>
            <p:nvPr/>
          </p:nvSpPr>
          <p:spPr bwMode="auto">
            <a:xfrm flipH="1" flipV="1">
              <a:off x="7064375" y="4610101"/>
              <a:ext cx="173038" cy="3651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3" name="Rectangle 17">
              <a:extLst>
                <a:ext uri="{FF2B5EF4-FFF2-40B4-BE49-F238E27FC236}">
                  <a16:creationId xmlns:a16="http://schemas.microsoft.com/office/drawing/2014/main" id="{FB56E171-0D6B-DE1E-8106-1774AF3E0E80}"/>
                </a:ext>
              </a:extLst>
            </p:cNvPr>
            <p:cNvSpPr>
              <a:spLocks noChangeArrowheads="1"/>
            </p:cNvSpPr>
            <p:nvPr/>
          </p:nvSpPr>
          <p:spPr bwMode="auto">
            <a:xfrm>
              <a:off x="3540126" y="3132139"/>
              <a:ext cx="123825" cy="1443037"/>
            </a:xfrm>
            <a:prstGeom prst="rect">
              <a:avLst/>
            </a:prstGeom>
            <a:blipFill dpi="0" rotWithShape="0">
              <a:blip r:embed="rId4"/>
              <a:srcRect/>
              <a:tile tx="0" ty="0" sx="100000" sy="100000" flip="none" algn="tl"/>
            </a:blipFill>
            <a:ln w="9525">
              <a:solidFill>
                <a:srgbClr val="000000"/>
              </a:solidFill>
              <a:miter lim="800000"/>
              <a:headEnd/>
              <a:tailEnd/>
            </a:ln>
          </p:spPr>
          <p:txBody>
            <a:bodyPr/>
            <a:lstStyle/>
            <a:p>
              <a:endParaRPr lang="en-US"/>
            </a:p>
          </p:txBody>
        </p:sp>
        <p:sp>
          <p:nvSpPr>
            <p:cNvPr id="214034" name="Rectangle 18">
              <a:extLst>
                <a:ext uri="{FF2B5EF4-FFF2-40B4-BE49-F238E27FC236}">
                  <a16:creationId xmlns:a16="http://schemas.microsoft.com/office/drawing/2014/main" id="{3A4CCD29-B499-8212-6363-A4CA5FCB6830}"/>
                </a:ext>
              </a:extLst>
            </p:cNvPr>
            <p:cNvSpPr>
              <a:spLocks noChangeArrowheads="1"/>
            </p:cNvSpPr>
            <p:nvPr/>
          </p:nvSpPr>
          <p:spPr bwMode="auto">
            <a:xfrm>
              <a:off x="8353425" y="3114675"/>
              <a:ext cx="122238" cy="1443038"/>
            </a:xfrm>
            <a:prstGeom prst="rect">
              <a:avLst/>
            </a:prstGeom>
            <a:blipFill dpi="0" rotWithShape="0">
              <a:blip r:embed="rId4"/>
              <a:srcRect/>
              <a:tile tx="0" ty="0" sx="100000" sy="100000" flip="none" algn="tl"/>
            </a:blipFill>
            <a:ln w="9525">
              <a:solidFill>
                <a:srgbClr val="000000"/>
              </a:solidFill>
              <a:miter lim="800000"/>
              <a:headEnd/>
              <a:tailEnd/>
            </a:ln>
          </p:spPr>
          <p:txBody>
            <a:bodyPr/>
            <a:lstStyle/>
            <a:p>
              <a:endParaRPr lang="en-US"/>
            </a:p>
          </p:txBody>
        </p:sp>
        <p:sp>
          <p:nvSpPr>
            <p:cNvPr id="214035" name="Line 19">
              <a:extLst>
                <a:ext uri="{FF2B5EF4-FFF2-40B4-BE49-F238E27FC236}">
                  <a16:creationId xmlns:a16="http://schemas.microsoft.com/office/drawing/2014/main" id="{19BE7354-705E-F2F2-B1E1-45AF1B1B6D14}"/>
                </a:ext>
              </a:extLst>
            </p:cNvPr>
            <p:cNvSpPr>
              <a:spLocks noChangeShapeType="1"/>
            </p:cNvSpPr>
            <p:nvPr/>
          </p:nvSpPr>
          <p:spPr bwMode="auto">
            <a:xfrm>
              <a:off x="5957889" y="2817814"/>
              <a:ext cx="1587" cy="17462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36" name="Line 20">
              <a:extLst>
                <a:ext uri="{FF2B5EF4-FFF2-40B4-BE49-F238E27FC236}">
                  <a16:creationId xmlns:a16="http://schemas.microsoft.com/office/drawing/2014/main" id="{3CCD16DA-C7FE-A6F4-B779-E4913FDA2105}"/>
                </a:ext>
              </a:extLst>
            </p:cNvPr>
            <p:cNvSpPr>
              <a:spLocks noChangeShapeType="1"/>
            </p:cNvSpPr>
            <p:nvPr/>
          </p:nvSpPr>
          <p:spPr bwMode="auto">
            <a:xfrm>
              <a:off x="5959475" y="3046414"/>
              <a:ext cx="1588" cy="174625"/>
            </a:xfrm>
            <a:prstGeom prst="line">
              <a:avLst/>
            </a:prstGeom>
            <a:noFill/>
            <a:ln w="762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037" name="Line 21">
              <a:extLst>
                <a:ext uri="{FF2B5EF4-FFF2-40B4-BE49-F238E27FC236}">
                  <a16:creationId xmlns:a16="http://schemas.microsoft.com/office/drawing/2014/main" id="{F86714A1-3B9B-AC54-0146-2B775FD0034D}"/>
                </a:ext>
              </a:extLst>
            </p:cNvPr>
            <p:cNvSpPr>
              <a:spLocks noChangeShapeType="1"/>
            </p:cNvSpPr>
            <p:nvPr/>
          </p:nvSpPr>
          <p:spPr bwMode="auto">
            <a:xfrm flipH="1">
              <a:off x="6164264" y="2803526"/>
              <a:ext cx="655637" cy="2063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38" name="Text Box 22">
              <a:extLst>
                <a:ext uri="{FF2B5EF4-FFF2-40B4-BE49-F238E27FC236}">
                  <a16:creationId xmlns:a16="http://schemas.microsoft.com/office/drawing/2014/main" id="{92CA372D-CD0D-4DDD-DC30-7907F7BEDAA7}"/>
                </a:ext>
              </a:extLst>
            </p:cNvPr>
            <p:cNvSpPr txBox="1">
              <a:spLocks noChangeArrowheads="1"/>
            </p:cNvSpPr>
            <p:nvPr/>
          </p:nvSpPr>
          <p:spPr bwMode="auto">
            <a:xfrm>
              <a:off x="7288214" y="4765675"/>
              <a:ext cx="1944687"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Stack of Blumleins</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39" name="Text Box 23">
              <a:extLst>
                <a:ext uri="{FF2B5EF4-FFF2-40B4-BE49-F238E27FC236}">
                  <a16:creationId xmlns:a16="http://schemas.microsoft.com/office/drawing/2014/main" id="{86478310-2357-3DFD-95C2-9D93229FCD86}"/>
                </a:ext>
              </a:extLst>
            </p:cNvPr>
            <p:cNvSpPr txBox="1">
              <a:spLocks noChangeArrowheads="1"/>
            </p:cNvSpPr>
            <p:nvPr/>
          </p:nvSpPr>
          <p:spPr bwMode="auto">
            <a:xfrm>
              <a:off x="2459039" y="4759326"/>
              <a:ext cx="2033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dirty="0" err="1">
                  <a:latin typeface="Times New Roman" panose="02020603050405020304" pitchFamily="18" charset="0"/>
                  <a:ea typeface="Batang" panose="02030600000101010101" pitchFamily="18" charset="-127"/>
                  <a:cs typeface="Arial" panose="020B0604020202020204" pitchFamily="34" charset="0"/>
                </a:rPr>
                <a:t>SiC</a:t>
              </a:r>
              <a:r>
                <a:rPr lang="en-US" altLang="ja-JP" sz="2200" b="1" dirty="0">
                  <a:latin typeface="Times New Roman" panose="02020603050405020304" pitchFamily="18" charset="0"/>
                  <a:ea typeface="Batang" panose="02030600000101010101" pitchFamily="18" charset="-127"/>
                  <a:cs typeface="Arial" panose="020B0604020202020204" pitchFamily="34" charset="0"/>
                </a:rPr>
                <a:t> Optical Switches</a:t>
              </a:r>
              <a:endParaRPr lang="en-US" altLang="en-US" sz="2200" dirty="0">
                <a:latin typeface="Times" pitchFamily="-109" charset="0"/>
                <a:ea typeface="Batang" panose="02030600000101010101" pitchFamily="18" charset="-127"/>
                <a:cs typeface="Arial" panose="020B0604020202020204" pitchFamily="34" charset="0"/>
              </a:endParaRPr>
            </a:p>
          </p:txBody>
        </p:sp>
        <p:sp>
          <p:nvSpPr>
            <p:cNvPr id="214040" name="Line 24">
              <a:extLst>
                <a:ext uri="{FF2B5EF4-FFF2-40B4-BE49-F238E27FC236}">
                  <a16:creationId xmlns:a16="http://schemas.microsoft.com/office/drawing/2014/main" id="{2A09B2F1-5F40-6775-7238-E0F111CDF924}"/>
                </a:ext>
              </a:extLst>
            </p:cNvPr>
            <p:cNvSpPr>
              <a:spLocks noChangeShapeType="1"/>
            </p:cNvSpPr>
            <p:nvPr/>
          </p:nvSpPr>
          <p:spPr bwMode="auto">
            <a:xfrm flipV="1">
              <a:off x="2963864" y="3968751"/>
              <a:ext cx="503237" cy="62547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41" name="Text Box 25">
              <a:extLst>
                <a:ext uri="{FF2B5EF4-FFF2-40B4-BE49-F238E27FC236}">
                  <a16:creationId xmlns:a16="http://schemas.microsoft.com/office/drawing/2014/main" id="{18638055-E317-8446-9B98-0D11A2D55951}"/>
                </a:ext>
              </a:extLst>
            </p:cNvPr>
            <p:cNvSpPr txBox="1">
              <a:spLocks noChangeArrowheads="1"/>
            </p:cNvSpPr>
            <p:nvPr/>
          </p:nvSpPr>
          <p:spPr bwMode="auto">
            <a:xfrm>
              <a:off x="4575175" y="4843464"/>
              <a:ext cx="182403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Monitor</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42" name="Line 26">
              <a:extLst>
                <a:ext uri="{FF2B5EF4-FFF2-40B4-BE49-F238E27FC236}">
                  <a16:creationId xmlns:a16="http://schemas.microsoft.com/office/drawing/2014/main" id="{7B27F9D3-E309-4F8B-C921-4D4F2CDD53C5}"/>
                </a:ext>
              </a:extLst>
            </p:cNvPr>
            <p:cNvSpPr>
              <a:spLocks noChangeShapeType="1"/>
            </p:cNvSpPr>
            <p:nvPr/>
          </p:nvSpPr>
          <p:spPr bwMode="auto">
            <a:xfrm flipV="1">
              <a:off x="5483225" y="4681539"/>
              <a:ext cx="381000" cy="2254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43" name="Text Box 27">
              <a:extLst>
                <a:ext uri="{FF2B5EF4-FFF2-40B4-BE49-F238E27FC236}">
                  <a16:creationId xmlns:a16="http://schemas.microsoft.com/office/drawing/2014/main" id="{B4EF7F48-A819-ED75-2F83-7C5DA00F40BD}"/>
                </a:ext>
              </a:extLst>
            </p:cNvPr>
            <p:cNvSpPr txBox="1">
              <a:spLocks noChangeArrowheads="1"/>
            </p:cNvSpPr>
            <p:nvPr/>
          </p:nvSpPr>
          <p:spPr bwMode="auto">
            <a:xfrm>
              <a:off x="6270626" y="2417764"/>
              <a:ext cx="1928813"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Focusing</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44" name="Rectangle 28">
              <a:extLst>
                <a:ext uri="{FF2B5EF4-FFF2-40B4-BE49-F238E27FC236}">
                  <a16:creationId xmlns:a16="http://schemas.microsoft.com/office/drawing/2014/main" id="{C9D60B2B-9AA2-1A89-018F-EEEB60CE8FFD}"/>
                </a:ext>
              </a:extLst>
            </p:cNvPr>
            <p:cNvSpPr>
              <a:spLocks noChangeArrowheads="1"/>
            </p:cNvSpPr>
            <p:nvPr/>
          </p:nvSpPr>
          <p:spPr bwMode="auto">
            <a:xfrm>
              <a:off x="5360988" y="2020888"/>
              <a:ext cx="1117600" cy="266700"/>
            </a:xfrm>
            <a:prstGeom prst="rect">
              <a:avLst/>
            </a:prstGeom>
            <a:blipFill dpi="0" rotWithShape="0">
              <a:blip r:embed="rId5"/>
              <a:srcRect/>
              <a:tile tx="0" ty="0" sx="100000" sy="100000" flip="none" algn="tl"/>
            </a:blipFill>
            <a:ln w="9525">
              <a:solidFill>
                <a:srgbClr val="000000"/>
              </a:solidFill>
              <a:miter lim="800000"/>
              <a:headEnd/>
              <a:tailEnd/>
            </a:ln>
          </p:spPr>
          <p:txBody>
            <a:bodyPr/>
            <a:lstStyle/>
            <a:p>
              <a:endParaRPr lang="en-US"/>
            </a:p>
          </p:txBody>
        </p:sp>
        <p:cxnSp>
          <p:nvCxnSpPr>
            <p:cNvPr id="214045" name="AutoShape 29">
              <a:extLst>
                <a:ext uri="{FF2B5EF4-FFF2-40B4-BE49-F238E27FC236}">
                  <a16:creationId xmlns:a16="http://schemas.microsoft.com/office/drawing/2014/main" id="{81D9D486-97A9-4284-B84B-33D9FD52374C}"/>
                </a:ext>
              </a:extLst>
            </p:cNvPr>
            <p:cNvCxnSpPr>
              <a:cxnSpLocks noChangeShapeType="1"/>
              <a:stCxn id="214044" idx="1"/>
              <a:endCxn id="214033" idx="0"/>
            </p:cNvCxnSpPr>
            <p:nvPr/>
          </p:nvCxnSpPr>
          <p:spPr bwMode="auto">
            <a:xfrm rot="10800000" flipV="1">
              <a:off x="3602038" y="2155826"/>
              <a:ext cx="1758950" cy="976313"/>
            </a:xfrm>
            <a:prstGeom prst="bentConnector2">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cxnSp>
          <p:nvCxnSpPr>
            <p:cNvPr id="214046" name="AutoShape 30">
              <a:extLst>
                <a:ext uri="{FF2B5EF4-FFF2-40B4-BE49-F238E27FC236}">
                  <a16:creationId xmlns:a16="http://schemas.microsoft.com/office/drawing/2014/main" id="{060691C7-3C7F-D72A-0F77-788CBC1925FD}"/>
                </a:ext>
              </a:extLst>
            </p:cNvPr>
            <p:cNvCxnSpPr>
              <a:cxnSpLocks noChangeShapeType="1"/>
              <a:stCxn id="214044" idx="3"/>
              <a:endCxn id="214034" idx="0"/>
            </p:cNvCxnSpPr>
            <p:nvPr/>
          </p:nvCxnSpPr>
          <p:spPr bwMode="auto">
            <a:xfrm>
              <a:off x="6478588" y="2155825"/>
              <a:ext cx="1936750" cy="958850"/>
            </a:xfrm>
            <a:prstGeom prst="bentConnector2">
              <a:avLst/>
            </a:prstGeom>
            <a:noFill/>
            <a:ln w="28575">
              <a:solidFill>
                <a:srgbClr val="000000"/>
              </a:solidFill>
              <a:miter lim="800000"/>
              <a:headEnd/>
              <a:tailEnd/>
            </a:ln>
            <a:extLst>
              <a:ext uri="{909E8E84-426E-40DD-AFC4-6F175D3DCCD1}">
                <a14:hiddenFill xmlns:a14="http://schemas.microsoft.com/office/drawing/2010/main">
                  <a:noFill/>
                </a14:hiddenFill>
              </a:ext>
            </a:extLst>
          </p:spPr>
        </p:cxnSp>
        <p:sp>
          <p:nvSpPr>
            <p:cNvPr id="214047" name="Text Box 31">
              <a:extLst>
                <a:ext uri="{FF2B5EF4-FFF2-40B4-BE49-F238E27FC236}">
                  <a16:creationId xmlns:a16="http://schemas.microsoft.com/office/drawing/2014/main" id="{5A2A30EE-E983-E6A6-8F37-1F29AD6EE0FD}"/>
                </a:ext>
              </a:extLst>
            </p:cNvPr>
            <p:cNvSpPr txBox="1">
              <a:spLocks noChangeArrowheads="1"/>
            </p:cNvSpPr>
            <p:nvPr/>
          </p:nvSpPr>
          <p:spPr bwMode="auto">
            <a:xfrm>
              <a:off x="3617914" y="1550989"/>
              <a:ext cx="142557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Laser</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48" name="Line 32">
              <a:extLst>
                <a:ext uri="{FF2B5EF4-FFF2-40B4-BE49-F238E27FC236}">
                  <a16:creationId xmlns:a16="http://schemas.microsoft.com/office/drawing/2014/main" id="{459A960A-16AA-4071-7E41-5966D7A42EA3}"/>
                </a:ext>
              </a:extLst>
            </p:cNvPr>
            <p:cNvSpPr>
              <a:spLocks noChangeShapeType="1"/>
            </p:cNvSpPr>
            <p:nvPr/>
          </p:nvSpPr>
          <p:spPr bwMode="auto">
            <a:xfrm>
              <a:off x="4492626" y="1778000"/>
              <a:ext cx="746125" cy="1222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49" name="Line 33">
              <a:extLst>
                <a:ext uri="{FF2B5EF4-FFF2-40B4-BE49-F238E27FC236}">
                  <a16:creationId xmlns:a16="http://schemas.microsoft.com/office/drawing/2014/main" id="{4D320ADA-4BE4-4CD9-FA90-09A03FA9FEB3}"/>
                </a:ext>
              </a:extLst>
            </p:cNvPr>
            <p:cNvSpPr>
              <a:spLocks noChangeShapeType="1"/>
            </p:cNvSpPr>
            <p:nvPr/>
          </p:nvSpPr>
          <p:spPr bwMode="auto">
            <a:xfrm flipH="1">
              <a:off x="7075489" y="1812926"/>
              <a:ext cx="319087" cy="301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14050" name="Text Box 34">
              <a:extLst>
                <a:ext uri="{FF2B5EF4-FFF2-40B4-BE49-F238E27FC236}">
                  <a16:creationId xmlns:a16="http://schemas.microsoft.com/office/drawing/2014/main" id="{1CCD4EED-2206-8DE2-ECA2-42EF0DBE5C23}"/>
                </a:ext>
              </a:extLst>
            </p:cNvPr>
            <p:cNvSpPr txBox="1">
              <a:spLocks noChangeArrowheads="1"/>
            </p:cNvSpPr>
            <p:nvPr/>
          </p:nvSpPr>
          <p:spPr bwMode="auto">
            <a:xfrm>
              <a:off x="7416801" y="1346200"/>
              <a:ext cx="142557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ja-JP" sz="2200" b="1">
                  <a:latin typeface="Times New Roman" panose="02020603050405020304" pitchFamily="18" charset="0"/>
                  <a:ea typeface="Batang" panose="02030600000101010101" pitchFamily="18" charset="-127"/>
                  <a:cs typeface="Arial" panose="020B0604020202020204" pitchFamily="34" charset="0"/>
                </a:rPr>
                <a:t>Optical Coupling</a:t>
              </a:r>
              <a:endParaRPr lang="en-US" altLang="en-US" sz="2200">
                <a:latin typeface="Times" pitchFamily="-109" charset="0"/>
                <a:ea typeface="Batang" panose="02030600000101010101" pitchFamily="18" charset="-127"/>
                <a:cs typeface="Arial" panose="020B0604020202020204" pitchFamily="34" charset="0"/>
              </a:endParaRPr>
            </a:p>
          </p:txBody>
        </p:sp>
        <p:sp>
          <p:nvSpPr>
            <p:cNvPr id="214053" name="Rectangle 37">
              <a:extLst>
                <a:ext uri="{FF2B5EF4-FFF2-40B4-BE49-F238E27FC236}">
                  <a16:creationId xmlns:a16="http://schemas.microsoft.com/office/drawing/2014/main" id="{4FB11A1A-708E-6046-FFDB-35F8101FB4DA}"/>
                </a:ext>
              </a:extLst>
            </p:cNvPr>
            <p:cNvSpPr>
              <a:spLocks noChangeArrowheads="1"/>
            </p:cNvSpPr>
            <p:nvPr/>
          </p:nvSpPr>
          <p:spPr bwMode="auto">
            <a:xfrm>
              <a:off x="5600700" y="4614863"/>
              <a:ext cx="723900" cy="88900"/>
            </a:xfrm>
            <a:prstGeom prst="rect">
              <a:avLst/>
            </a:prstGeom>
            <a:solidFill>
              <a:schemeClr val="accent1"/>
            </a:solidFill>
            <a:ln w="31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214054" name="Line 38">
              <a:extLst>
                <a:ext uri="{FF2B5EF4-FFF2-40B4-BE49-F238E27FC236}">
                  <a16:creationId xmlns:a16="http://schemas.microsoft.com/office/drawing/2014/main" id="{428CEF0A-703B-F17B-17DD-65CAF5053BA4}"/>
                </a:ext>
              </a:extLst>
            </p:cNvPr>
            <p:cNvSpPr>
              <a:spLocks noChangeShapeType="1"/>
            </p:cNvSpPr>
            <p:nvPr/>
          </p:nvSpPr>
          <p:spPr bwMode="auto">
            <a:xfrm>
              <a:off x="5776913" y="2971800"/>
              <a:ext cx="0" cy="714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4055" name="Line 39">
              <a:extLst>
                <a:ext uri="{FF2B5EF4-FFF2-40B4-BE49-F238E27FC236}">
                  <a16:creationId xmlns:a16="http://schemas.microsoft.com/office/drawing/2014/main" id="{97AD9609-46E5-A1F2-220F-EE5FE4508659}"/>
                </a:ext>
              </a:extLst>
            </p:cNvPr>
            <p:cNvSpPr>
              <a:spLocks noChangeShapeType="1"/>
            </p:cNvSpPr>
            <p:nvPr/>
          </p:nvSpPr>
          <p:spPr bwMode="auto">
            <a:xfrm>
              <a:off x="6138863" y="2981325"/>
              <a:ext cx="0" cy="71438"/>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14056" name="Group 40">
              <a:extLst>
                <a:ext uri="{FF2B5EF4-FFF2-40B4-BE49-F238E27FC236}">
                  <a16:creationId xmlns:a16="http://schemas.microsoft.com/office/drawing/2014/main" id="{D46DC5E5-442C-6A6A-E2AD-B87A6C8B6967}"/>
                </a:ext>
              </a:extLst>
            </p:cNvPr>
            <p:cNvGrpSpPr>
              <a:grpSpLocks/>
            </p:cNvGrpSpPr>
            <p:nvPr/>
          </p:nvGrpSpPr>
          <p:grpSpPr bwMode="auto">
            <a:xfrm>
              <a:off x="5780088" y="3005139"/>
              <a:ext cx="157162" cy="14287"/>
              <a:chOff x="2679" y="1893"/>
              <a:chExt cx="99" cy="9"/>
            </a:xfrm>
          </p:grpSpPr>
          <p:sp>
            <p:nvSpPr>
              <p:cNvPr id="214057" name="Line 41">
                <a:extLst>
                  <a:ext uri="{FF2B5EF4-FFF2-40B4-BE49-F238E27FC236}">
                    <a16:creationId xmlns:a16="http://schemas.microsoft.com/office/drawing/2014/main" id="{DCD739C0-6C5D-F770-4BF7-70FB6A6D4194}"/>
                  </a:ext>
                </a:extLst>
              </p:cNvPr>
              <p:cNvSpPr>
                <a:spLocks noChangeShapeType="1"/>
              </p:cNvSpPr>
              <p:nvPr/>
            </p:nvSpPr>
            <p:spPr bwMode="auto">
              <a:xfrm>
                <a:off x="2679" y="1902"/>
                <a:ext cx="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4058" name="Line 42">
                <a:extLst>
                  <a:ext uri="{FF2B5EF4-FFF2-40B4-BE49-F238E27FC236}">
                    <a16:creationId xmlns:a16="http://schemas.microsoft.com/office/drawing/2014/main" id="{7F6748B1-5019-844A-1991-374C7AF89F23}"/>
                  </a:ext>
                </a:extLst>
              </p:cNvPr>
              <p:cNvSpPr>
                <a:spLocks noChangeShapeType="1"/>
              </p:cNvSpPr>
              <p:nvPr/>
            </p:nvSpPr>
            <p:spPr bwMode="auto">
              <a:xfrm flipV="1">
                <a:off x="2763" y="1893"/>
                <a:ext cx="15" cy="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14059" name="Group 43">
              <a:extLst>
                <a:ext uri="{FF2B5EF4-FFF2-40B4-BE49-F238E27FC236}">
                  <a16:creationId xmlns:a16="http://schemas.microsoft.com/office/drawing/2014/main" id="{902CE0B7-FEE2-DA2D-A80C-6B76049E4453}"/>
                </a:ext>
              </a:extLst>
            </p:cNvPr>
            <p:cNvGrpSpPr>
              <a:grpSpLocks/>
            </p:cNvGrpSpPr>
            <p:nvPr/>
          </p:nvGrpSpPr>
          <p:grpSpPr bwMode="auto">
            <a:xfrm flipH="1">
              <a:off x="5980113" y="3005139"/>
              <a:ext cx="157162" cy="14287"/>
              <a:chOff x="2679" y="1893"/>
              <a:chExt cx="99" cy="9"/>
            </a:xfrm>
          </p:grpSpPr>
          <p:sp>
            <p:nvSpPr>
              <p:cNvPr id="214060" name="Line 44">
                <a:extLst>
                  <a:ext uri="{FF2B5EF4-FFF2-40B4-BE49-F238E27FC236}">
                    <a16:creationId xmlns:a16="http://schemas.microsoft.com/office/drawing/2014/main" id="{8FC5EE31-216C-6CD6-8A7F-BA07B6CDF3DE}"/>
                  </a:ext>
                </a:extLst>
              </p:cNvPr>
              <p:cNvSpPr>
                <a:spLocks noChangeShapeType="1"/>
              </p:cNvSpPr>
              <p:nvPr/>
            </p:nvSpPr>
            <p:spPr bwMode="auto">
              <a:xfrm>
                <a:off x="2679" y="1902"/>
                <a:ext cx="84"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4061" name="Line 45">
                <a:extLst>
                  <a:ext uri="{FF2B5EF4-FFF2-40B4-BE49-F238E27FC236}">
                    <a16:creationId xmlns:a16="http://schemas.microsoft.com/office/drawing/2014/main" id="{2AB5CA40-8A8B-607A-84CC-C9849AE05843}"/>
                  </a:ext>
                </a:extLst>
              </p:cNvPr>
              <p:cNvSpPr>
                <a:spLocks noChangeShapeType="1"/>
              </p:cNvSpPr>
              <p:nvPr/>
            </p:nvSpPr>
            <p:spPr bwMode="auto">
              <a:xfrm flipV="1">
                <a:off x="2763" y="1893"/>
                <a:ext cx="15" cy="9"/>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E8A60BB2-D936-2F5F-4BCF-DBBBAC66C04D}"/>
              </a:ext>
            </a:extLst>
          </p:cNvPr>
          <p:cNvSpPr>
            <a:spLocks noGrp="1" noChangeArrowheads="1"/>
          </p:cNvSpPr>
          <p:nvPr>
            <p:ph type="title" idx="4294967295"/>
          </p:nvPr>
        </p:nvSpPr>
        <p:spPr>
          <a:xfrm>
            <a:off x="906401" y="136916"/>
            <a:ext cx="9852644" cy="1012825"/>
          </a:xfrm>
        </p:spPr>
        <p:txBody>
          <a:bodyPr/>
          <a:lstStyle/>
          <a:p>
            <a:r>
              <a:rPr lang="en-US" altLang="en-US" sz="3200" b="1" dirty="0"/>
              <a:t>Compact Particle Accelerator Corporation (CPAC)</a:t>
            </a:r>
            <a:br>
              <a:rPr lang="en-US" altLang="en-US" sz="3200" b="1" dirty="0"/>
            </a:br>
            <a:r>
              <a:rPr lang="en-US" altLang="en-US" sz="3200" b="1" dirty="0"/>
              <a:t>Licensed the DWA from Livermore</a:t>
            </a:r>
            <a:endParaRPr lang="en-US" altLang="en-US" sz="3200" dirty="0"/>
          </a:p>
        </p:txBody>
      </p:sp>
      <p:grpSp>
        <p:nvGrpSpPr>
          <p:cNvPr id="283651" name="Group 8">
            <a:extLst>
              <a:ext uri="{FF2B5EF4-FFF2-40B4-BE49-F238E27FC236}">
                <a16:creationId xmlns:a16="http://schemas.microsoft.com/office/drawing/2014/main" id="{4E0F3CAA-76B5-B6EA-CE2B-BE0B82E1BAAD}"/>
              </a:ext>
            </a:extLst>
          </p:cNvPr>
          <p:cNvGrpSpPr>
            <a:grpSpLocks/>
          </p:cNvGrpSpPr>
          <p:nvPr/>
        </p:nvGrpSpPr>
        <p:grpSpPr bwMode="auto">
          <a:xfrm>
            <a:off x="12417425" y="1457325"/>
            <a:ext cx="3717925" cy="3733800"/>
            <a:chOff x="5187950" y="1866900"/>
            <a:chExt cx="3717925" cy="3733800"/>
          </a:xfrm>
        </p:grpSpPr>
        <p:pic>
          <p:nvPicPr>
            <p:cNvPr id="283652" name="Picture 8" descr="total view">
              <a:extLst>
                <a:ext uri="{FF2B5EF4-FFF2-40B4-BE49-F238E27FC236}">
                  <a16:creationId xmlns:a16="http://schemas.microsoft.com/office/drawing/2014/main" id="{1C2AFF50-ADBC-C683-8C1C-4D6E95D50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950" y="1987550"/>
              <a:ext cx="3717925"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3" name="Rectangle 6">
              <a:extLst>
                <a:ext uri="{FF2B5EF4-FFF2-40B4-BE49-F238E27FC236}">
                  <a16:creationId xmlns:a16="http://schemas.microsoft.com/office/drawing/2014/main" id="{B739894E-7BCF-8FC7-7D19-8393465D7425}"/>
                </a:ext>
              </a:extLst>
            </p:cNvPr>
            <p:cNvSpPr>
              <a:spLocks noChangeArrowheads="1"/>
            </p:cNvSpPr>
            <p:nvPr/>
          </p:nvSpPr>
          <p:spPr bwMode="auto">
            <a:xfrm>
              <a:off x="7096125" y="5391150"/>
              <a:ext cx="323850" cy="2095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FontTx/>
                <a:buChar char="•"/>
              </a:pPr>
              <a:endParaRPr lang="en-US" altLang="en-US" sz="2000" b="1" i="1">
                <a:ea typeface="ＭＳ Ｐゴシック" panose="020B0600070205080204" pitchFamily="34" charset="-128"/>
              </a:endParaRPr>
            </a:p>
          </p:txBody>
        </p:sp>
        <p:sp>
          <p:nvSpPr>
            <p:cNvPr id="283654" name="Rectangle 7">
              <a:extLst>
                <a:ext uri="{FF2B5EF4-FFF2-40B4-BE49-F238E27FC236}">
                  <a16:creationId xmlns:a16="http://schemas.microsoft.com/office/drawing/2014/main" id="{8D64AD98-CB5E-D6ED-0003-5682554805AD}"/>
                </a:ext>
              </a:extLst>
            </p:cNvPr>
            <p:cNvSpPr>
              <a:spLocks noChangeArrowheads="1"/>
            </p:cNvSpPr>
            <p:nvPr/>
          </p:nvSpPr>
          <p:spPr bwMode="auto">
            <a:xfrm>
              <a:off x="7038975" y="1866900"/>
              <a:ext cx="323850" cy="2095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ct val="20000"/>
                </a:spcBef>
                <a:buFontTx/>
                <a:buChar char="•"/>
              </a:pPr>
              <a:endParaRPr lang="en-US" altLang="en-US" sz="2000" b="1" i="1">
                <a:ea typeface="ＭＳ Ｐゴシック" panose="020B0600070205080204" pitchFamily="34" charset="-128"/>
              </a:endParaRPr>
            </a:p>
          </p:txBody>
        </p:sp>
      </p:grpSp>
      <p:pic>
        <p:nvPicPr>
          <p:cNvPr id="283655" name="Picture 2">
            <a:extLst>
              <a:ext uri="{FF2B5EF4-FFF2-40B4-BE49-F238E27FC236}">
                <a16:creationId xmlns:a16="http://schemas.microsoft.com/office/drawing/2014/main" id="{9399BEF1-6D1B-2022-BCA6-C49470991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1400175"/>
            <a:ext cx="32258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3656" name="Picture 3">
            <a:extLst>
              <a:ext uri="{FF2B5EF4-FFF2-40B4-BE49-F238E27FC236}">
                <a16:creationId xmlns:a16="http://schemas.microsoft.com/office/drawing/2014/main" id="{9A0C7F61-B458-B527-E37E-2C1F43370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350" y="3848101"/>
            <a:ext cx="3213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83657" name="Picture 4">
            <a:extLst>
              <a:ext uri="{FF2B5EF4-FFF2-40B4-BE49-F238E27FC236}">
                <a16:creationId xmlns:a16="http://schemas.microsoft.com/office/drawing/2014/main" id="{28D9AC3C-0C8D-5128-3783-FBE132821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0539" y="1362075"/>
            <a:ext cx="4637087"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TextBox 1">
            <a:extLst>
              <a:ext uri="{FF2B5EF4-FFF2-40B4-BE49-F238E27FC236}">
                <a16:creationId xmlns:a16="http://schemas.microsoft.com/office/drawing/2014/main" id="{E3B41495-FF91-0EC4-E372-7AD9E675D1EB}"/>
              </a:ext>
            </a:extLst>
          </p:cNvPr>
          <p:cNvSpPr txBox="1"/>
          <p:nvPr/>
        </p:nvSpPr>
        <p:spPr>
          <a:xfrm>
            <a:off x="762553" y="6320974"/>
            <a:ext cx="10666894" cy="400110"/>
          </a:xfrm>
          <a:prstGeom prst="rect">
            <a:avLst/>
          </a:prstGeom>
          <a:noFill/>
        </p:spPr>
        <p:txBody>
          <a:bodyPr wrap="none" rtlCol="0">
            <a:spAutoFit/>
          </a:bodyPr>
          <a:lstStyle/>
          <a:p>
            <a:r>
              <a:rPr lang="en-US" sz="2000" dirty="0">
                <a:solidFill>
                  <a:schemeClr val="bg1"/>
                </a:solidFill>
              </a:rPr>
              <a:t>Cooperative research and development agreement between CPAC and Lawrence Livermore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a:xfrm>
            <a:off x="1853541" y="0"/>
            <a:ext cx="8264236" cy="1143000"/>
          </a:xfrm>
        </p:spPr>
        <p:txBody>
          <a:bodyPr/>
          <a:lstStyle/>
          <a:p>
            <a:r>
              <a:rPr lang="en-US" altLang="en-US" sz="3600" b="1" dirty="0"/>
              <a:t>Major Lessons Learned from CPAC</a:t>
            </a:r>
          </a:p>
        </p:txBody>
      </p:sp>
      <p:sp>
        <p:nvSpPr>
          <p:cNvPr id="86018" name="Rectangle 3"/>
          <p:cNvSpPr>
            <a:spLocks noGrp="1" noChangeArrowheads="1"/>
          </p:cNvSpPr>
          <p:nvPr>
            <p:ph type="body" idx="1"/>
          </p:nvPr>
        </p:nvSpPr>
        <p:spPr>
          <a:xfrm>
            <a:off x="1099932" y="1073428"/>
            <a:ext cx="10310189" cy="4343400"/>
          </a:xfrm>
        </p:spPr>
        <p:txBody>
          <a:bodyPr/>
          <a:lstStyle/>
          <a:p>
            <a:r>
              <a:rPr lang="en-US" altLang="en-US" sz="2667" b="1" dirty="0">
                <a:solidFill>
                  <a:schemeClr val="bg1"/>
                </a:solidFill>
              </a:rPr>
              <a:t>Technology licensed from LLNL was not beyond the research stage.</a:t>
            </a:r>
          </a:p>
          <a:p>
            <a:r>
              <a:rPr lang="en-US" altLang="en-US" sz="2667" b="1" dirty="0">
                <a:solidFill>
                  <a:schemeClr val="bg1"/>
                </a:solidFill>
              </a:rPr>
              <a:t>Cree, the maker of the world’s best </a:t>
            </a:r>
            <a:r>
              <a:rPr lang="en-US" altLang="en-US" sz="2667" b="1" dirty="0" err="1">
                <a:solidFill>
                  <a:schemeClr val="bg1"/>
                </a:solidFill>
              </a:rPr>
              <a:t>SiC</a:t>
            </a:r>
            <a:r>
              <a:rPr lang="en-US" altLang="en-US" sz="2667" b="1" dirty="0">
                <a:solidFill>
                  <a:schemeClr val="bg1"/>
                </a:solidFill>
              </a:rPr>
              <a:t> got busy with the consumer diode business and decided not to address the high-voltage potential of the material.</a:t>
            </a:r>
          </a:p>
        </p:txBody>
      </p:sp>
      <p:grpSp>
        <p:nvGrpSpPr>
          <p:cNvPr id="86019" name="Group 32"/>
          <p:cNvGrpSpPr>
            <a:grpSpLocks/>
          </p:cNvGrpSpPr>
          <p:nvPr/>
        </p:nvGrpSpPr>
        <p:grpSpPr bwMode="auto">
          <a:xfrm>
            <a:off x="3352800" y="3581400"/>
            <a:ext cx="4800601" cy="2743200"/>
            <a:chOff x="1752600" y="3581400"/>
            <a:chExt cx="4800600" cy="2743200"/>
          </a:xfrm>
        </p:grpSpPr>
        <p:sp>
          <p:nvSpPr>
            <p:cNvPr id="86021" name="Rectangle 2"/>
            <p:cNvSpPr>
              <a:spLocks noChangeArrowheads="1"/>
            </p:cNvSpPr>
            <p:nvPr/>
          </p:nvSpPr>
          <p:spPr bwMode="auto">
            <a:xfrm>
              <a:off x="1752600" y="3581400"/>
              <a:ext cx="4800600" cy="2743200"/>
            </a:xfrm>
            <a:prstGeom prst="rect">
              <a:avLst/>
            </a:prstGeom>
            <a:solidFill>
              <a:schemeClr val="bg1"/>
            </a:solidFill>
            <a:ln w="9525">
              <a:solidFill>
                <a:schemeClr val="tx1"/>
              </a:solidFill>
              <a:round/>
              <a:headEnd/>
              <a:tailEnd/>
            </a:ln>
          </p:spPr>
          <p:txBody>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ahoma" charset="0"/>
                <a:ea typeface="ＭＳ Ｐゴシック" charset="-128"/>
                <a:cs typeface=""/>
              </a:endParaRPr>
            </a:p>
          </p:txBody>
        </p:sp>
        <p:pic>
          <p:nvPicPr>
            <p:cNvPr id="8602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4038600"/>
              <a:ext cx="3886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Box 3"/>
            <p:cNvSpPr txBox="1">
              <a:spLocks noChangeArrowheads="1"/>
            </p:cNvSpPr>
            <p:nvPr/>
          </p:nvSpPr>
          <p:spPr bwMode="auto">
            <a:xfrm>
              <a:off x="2565659" y="5791200"/>
              <a:ext cx="69121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2010</a:t>
              </a:r>
            </a:p>
          </p:txBody>
        </p:sp>
        <p:sp>
          <p:nvSpPr>
            <p:cNvPr id="86024" name="TextBox 6"/>
            <p:cNvSpPr txBox="1">
              <a:spLocks noChangeArrowheads="1"/>
            </p:cNvSpPr>
            <p:nvPr/>
          </p:nvSpPr>
          <p:spPr bwMode="auto">
            <a:xfrm>
              <a:off x="4185585" y="5791200"/>
              <a:ext cx="691215"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2015</a:t>
              </a:r>
            </a:p>
          </p:txBody>
        </p:sp>
        <p:cxnSp>
          <p:nvCxnSpPr>
            <p:cNvPr id="86025" name="Straight Connector 5"/>
            <p:cNvCxnSpPr>
              <a:cxnSpLocks noChangeShapeType="1"/>
            </p:cNvCxnSpPr>
            <p:nvPr/>
          </p:nvCxnSpPr>
          <p:spPr bwMode="auto">
            <a:xfrm flipV="1">
              <a:off x="2895600" y="5638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26" name="Straight Connector 9"/>
            <p:cNvCxnSpPr>
              <a:cxnSpLocks noChangeShapeType="1"/>
            </p:cNvCxnSpPr>
            <p:nvPr/>
          </p:nvCxnSpPr>
          <p:spPr bwMode="auto">
            <a:xfrm flipV="1">
              <a:off x="4495800" y="56388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6027" name="TextBox 10"/>
            <p:cNvSpPr txBox="1">
              <a:spLocks noChangeArrowheads="1"/>
            </p:cNvSpPr>
            <p:nvPr/>
          </p:nvSpPr>
          <p:spPr bwMode="auto">
            <a:xfrm>
              <a:off x="5937096" y="5562600"/>
              <a:ext cx="311304"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0</a:t>
              </a:r>
            </a:p>
          </p:txBody>
        </p:sp>
        <p:sp>
          <p:nvSpPr>
            <p:cNvPr id="86028" name="TextBox 11"/>
            <p:cNvSpPr txBox="1">
              <a:spLocks noChangeArrowheads="1"/>
            </p:cNvSpPr>
            <p:nvPr/>
          </p:nvSpPr>
          <p:spPr bwMode="auto">
            <a:xfrm>
              <a:off x="5912423" y="5181600"/>
              <a:ext cx="43794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20</a:t>
              </a:r>
            </a:p>
          </p:txBody>
        </p:sp>
        <p:sp>
          <p:nvSpPr>
            <p:cNvPr id="86029" name="TextBox 12"/>
            <p:cNvSpPr txBox="1">
              <a:spLocks noChangeArrowheads="1"/>
            </p:cNvSpPr>
            <p:nvPr/>
          </p:nvSpPr>
          <p:spPr bwMode="auto">
            <a:xfrm>
              <a:off x="5912423" y="4876800"/>
              <a:ext cx="43794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40</a:t>
              </a:r>
            </a:p>
          </p:txBody>
        </p:sp>
        <p:sp>
          <p:nvSpPr>
            <p:cNvPr id="86030" name="TextBox 13"/>
            <p:cNvSpPr txBox="1">
              <a:spLocks noChangeArrowheads="1"/>
            </p:cNvSpPr>
            <p:nvPr/>
          </p:nvSpPr>
          <p:spPr bwMode="auto">
            <a:xfrm>
              <a:off x="5912423" y="4572000"/>
              <a:ext cx="43794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60</a:t>
              </a:r>
            </a:p>
          </p:txBody>
        </p:sp>
        <p:sp>
          <p:nvSpPr>
            <p:cNvPr id="86031" name="TextBox 14"/>
            <p:cNvSpPr txBox="1">
              <a:spLocks noChangeArrowheads="1"/>
            </p:cNvSpPr>
            <p:nvPr/>
          </p:nvSpPr>
          <p:spPr bwMode="auto">
            <a:xfrm>
              <a:off x="5912423" y="4267200"/>
              <a:ext cx="43794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80</a:t>
              </a:r>
            </a:p>
          </p:txBody>
        </p:sp>
        <p:sp>
          <p:nvSpPr>
            <p:cNvPr id="86032" name="TextBox 15"/>
            <p:cNvSpPr txBox="1">
              <a:spLocks noChangeArrowheads="1"/>
            </p:cNvSpPr>
            <p:nvPr/>
          </p:nvSpPr>
          <p:spPr bwMode="auto">
            <a:xfrm>
              <a:off x="5912423" y="3962400"/>
              <a:ext cx="564578"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charset="0"/>
                  <a:ea typeface="ＭＳ Ｐゴシック" charset="-128"/>
                  <a:cs typeface=""/>
                </a:rPr>
                <a:t>100</a:t>
              </a:r>
            </a:p>
          </p:txBody>
        </p:sp>
        <p:sp>
          <p:nvSpPr>
            <p:cNvPr id="86033" name="TextBox 16"/>
            <p:cNvSpPr txBox="1">
              <a:spLocks noChangeArrowheads="1"/>
            </p:cNvSpPr>
            <p:nvPr/>
          </p:nvSpPr>
          <p:spPr bwMode="auto">
            <a:xfrm>
              <a:off x="2971800" y="3657600"/>
              <a:ext cx="252024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ahoma" charset="0"/>
                  <a:ea typeface="ＭＳ Ｐゴシック" charset="-128"/>
                  <a:cs typeface=""/>
                </a:rPr>
                <a:t>Cree Share Price ($)</a:t>
              </a:r>
            </a:p>
          </p:txBody>
        </p:sp>
        <p:cxnSp>
          <p:nvCxnSpPr>
            <p:cNvPr id="86034" name="Straight Connector 8"/>
            <p:cNvCxnSpPr>
              <a:cxnSpLocks noChangeShapeType="1"/>
            </p:cNvCxnSpPr>
            <p:nvPr/>
          </p:nvCxnSpPr>
          <p:spPr bwMode="auto">
            <a:xfrm>
              <a:off x="2133600" y="5715000"/>
              <a:ext cx="381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35" name="Straight Connector 19"/>
            <p:cNvCxnSpPr>
              <a:cxnSpLocks noChangeShapeType="1"/>
            </p:cNvCxnSpPr>
            <p:nvPr/>
          </p:nvCxnSpPr>
          <p:spPr bwMode="auto">
            <a:xfrm flipV="1">
              <a:off x="5867400" y="38862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36" name="Straight Connector 23"/>
            <p:cNvCxnSpPr>
              <a:cxnSpLocks noChangeShapeType="1"/>
            </p:cNvCxnSpPr>
            <p:nvPr/>
          </p:nvCxnSpPr>
          <p:spPr bwMode="auto">
            <a:xfrm rot="16200000" flipV="1">
              <a:off x="5867400" y="5334001"/>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37" name="Straight Connector 24"/>
            <p:cNvCxnSpPr>
              <a:cxnSpLocks noChangeShapeType="1"/>
            </p:cNvCxnSpPr>
            <p:nvPr/>
          </p:nvCxnSpPr>
          <p:spPr bwMode="auto">
            <a:xfrm rot="16200000" flipV="1">
              <a:off x="5867400" y="5029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38" name="Straight Connector 25"/>
            <p:cNvCxnSpPr>
              <a:cxnSpLocks noChangeShapeType="1"/>
            </p:cNvCxnSpPr>
            <p:nvPr/>
          </p:nvCxnSpPr>
          <p:spPr bwMode="auto">
            <a:xfrm rot="16200000" flipV="1">
              <a:off x="5867400" y="4724399"/>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39" name="Straight Connector 26"/>
            <p:cNvCxnSpPr>
              <a:cxnSpLocks noChangeShapeType="1"/>
            </p:cNvCxnSpPr>
            <p:nvPr/>
          </p:nvCxnSpPr>
          <p:spPr bwMode="auto">
            <a:xfrm rot="16200000" flipV="1">
              <a:off x="5867400" y="44196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6040" name="Straight Connector 27"/>
            <p:cNvCxnSpPr>
              <a:cxnSpLocks noChangeShapeType="1"/>
            </p:cNvCxnSpPr>
            <p:nvPr/>
          </p:nvCxnSpPr>
          <p:spPr bwMode="auto">
            <a:xfrm rot="16200000" flipV="1">
              <a:off x="5867400" y="4114801"/>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6041" name="Down Arrow 21"/>
            <p:cNvSpPr>
              <a:spLocks noChangeArrowheads="1"/>
            </p:cNvSpPr>
            <p:nvPr/>
          </p:nvSpPr>
          <p:spPr bwMode="auto">
            <a:xfrm>
              <a:off x="3276600" y="4343400"/>
              <a:ext cx="152400" cy="533400"/>
            </a:xfrm>
            <a:prstGeom prst="downArrow">
              <a:avLst>
                <a:gd name="adj1" fmla="val 50000"/>
                <a:gd name="adj2" fmla="val 50005"/>
              </a:avLst>
            </a:prstGeom>
            <a:solidFill>
              <a:schemeClr val="accent1"/>
            </a:solidFill>
            <a:ln w="9525">
              <a:solidFill>
                <a:srgbClr val="00B050"/>
              </a:solidFill>
              <a:round/>
              <a:headEnd/>
              <a:tailEnd/>
            </a:ln>
          </p:spPr>
          <p:txBody>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ahoma" charset="0"/>
                <a:ea typeface="ＭＳ Ｐゴシック" charset="-128"/>
                <a:cs typeface=""/>
              </a:endParaRPr>
            </a:p>
          </p:txBody>
        </p:sp>
        <p:sp>
          <p:nvSpPr>
            <p:cNvPr id="86042" name="Down Arrow 29"/>
            <p:cNvSpPr>
              <a:spLocks noChangeArrowheads="1"/>
            </p:cNvSpPr>
            <p:nvPr/>
          </p:nvSpPr>
          <p:spPr bwMode="auto">
            <a:xfrm>
              <a:off x="3810000" y="4114800"/>
              <a:ext cx="152400" cy="533400"/>
            </a:xfrm>
            <a:prstGeom prst="downArrow">
              <a:avLst>
                <a:gd name="adj1" fmla="val 50000"/>
                <a:gd name="adj2" fmla="val 50005"/>
              </a:avLst>
            </a:prstGeom>
            <a:solidFill>
              <a:srgbClr val="FF0000"/>
            </a:solidFill>
            <a:ln w="9525">
              <a:solidFill>
                <a:srgbClr val="FF0000"/>
              </a:solidFill>
              <a:round/>
              <a:headEnd/>
              <a:tailEnd/>
            </a:ln>
          </p:spPr>
          <p:txBody>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FFFFCC"/>
                </a:solidFill>
                <a:effectLst/>
                <a:uLnTx/>
                <a:uFillTx/>
                <a:latin typeface="Tahoma" charset="0"/>
                <a:ea typeface="ＭＳ Ｐゴシック" charset="-128"/>
                <a:cs typeface=""/>
              </a:endParaRPr>
            </a:p>
          </p:txBody>
        </p:sp>
        <p:sp>
          <p:nvSpPr>
            <p:cNvPr id="86043" name="TextBox 22"/>
            <p:cNvSpPr txBox="1">
              <a:spLocks noChangeArrowheads="1"/>
            </p:cNvSpPr>
            <p:nvPr/>
          </p:nvSpPr>
          <p:spPr bwMode="auto">
            <a:xfrm>
              <a:off x="2244215" y="4038600"/>
              <a:ext cx="1130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B050"/>
                  </a:solidFill>
                  <a:effectLst/>
                  <a:uLnTx/>
                  <a:uFillTx/>
                  <a:latin typeface="Tahoma" charset="0"/>
                  <a:ea typeface="ＭＳ Ｐゴシック" charset="-128"/>
                  <a:cs typeface=""/>
                </a:rPr>
                <a:t>Interest</a:t>
              </a:r>
            </a:p>
          </p:txBody>
        </p:sp>
        <p:sp>
          <p:nvSpPr>
            <p:cNvPr id="86044" name="TextBox 31"/>
            <p:cNvSpPr txBox="1">
              <a:spLocks noChangeArrowheads="1"/>
            </p:cNvSpPr>
            <p:nvPr/>
          </p:nvSpPr>
          <p:spPr bwMode="auto">
            <a:xfrm>
              <a:off x="4038600" y="4038600"/>
              <a:ext cx="1449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FF0000"/>
                  </a:solidFill>
                  <a:effectLst/>
                  <a:uLnTx/>
                  <a:uFillTx/>
                  <a:latin typeface="Tahoma" charset="0"/>
                  <a:ea typeface="ＭＳ Ｐゴシック" charset="-128"/>
                  <a:cs typeface=""/>
                </a:rPr>
                <a:t>Disinterest</a:t>
              </a:r>
            </a:p>
          </p:txBody>
        </p:sp>
      </p:grpSp>
      <p:sp>
        <p:nvSpPr>
          <p:cNvPr id="86020" name="TextBox 33"/>
          <p:cNvSpPr txBox="1">
            <a:spLocks noChangeArrowheads="1"/>
          </p:cNvSpPr>
          <p:nvPr/>
        </p:nvSpPr>
        <p:spPr bwMode="auto">
          <a:xfrm>
            <a:off x="4724401" y="6400802"/>
            <a:ext cx="23192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marL="0" marR="0" lvl="0" indent="0" algn="l" defTabSz="914377" rtl="0" eaLnBrk="0" fontAlgn="auto" latinLnBrk="0" hangingPunct="0">
              <a:lnSpc>
                <a:spcPct val="100000"/>
              </a:lnSpc>
              <a:spcBef>
                <a:spcPct val="0"/>
              </a:spcBef>
              <a:spcAft>
                <a:spcPts val="0"/>
              </a:spcAft>
              <a:buClrTx/>
              <a:buSzTx/>
              <a:buFontTx/>
              <a:buNone/>
              <a:tabLst/>
              <a:defRPr/>
            </a:pPr>
            <a:r>
              <a:rPr kumimoji="0" lang="en-US" altLang="en-US" sz="1600" b="0" i="0" u="none" strike="noStrike" kern="1200" cap="none" spc="0" normalizeH="0" baseline="0" noProof="0">
                <a:ln>
                  <a:noFill/>
                </a:ln>
                <a:solidFill>
                  <a:srgbClr val="FFFFCC"/>
                </a:solidFill>
                <a:effectLst/>
                <a:uLnTx/>
                <a:uFillTx/>
                <a:latin typeface="Tahoma" charset="0"/>
                <a:ea typeface="ＭＳ Ｐゴシック" charset="-128"/>
                <a:cs typeface=""/>
              </a:rPr>
              <a:t>Source: Google Finance</a:t>
            </a:r>
          </a:p>
        </p:txBody>
      </p:sp>
    </p:spTree>
    <p:extLst>
      <p:ext uri="{BB962C8B-B14F-4D97-AF65-F5344CB8AC3E}">
        <p14:creationId xmlns:p14="http://schemas.microsoft.com/office/powerpoint/2010/main" val="523523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105C7-4E08-FB00-EEFD-4988C7747BB4}"/>
            </a:ext>
          </a:extLst>
        </p:cNvPr>
        <p:cNvGrpSpPr/>
        <p:nvPr/>
      </p:nvGrpSpPr>
      <p:grpSpPr>
        <a:xfrm>
          <a:off x="0" y="0"/>
          <a:ext cx="0" cy="0"/>
          <a:chOff x="0" y="0"/>
          <a:chExt cx="0" cy="0"/>
        </a:xfrm>
      </p:grpSpPr>
      <p:sp>
        <p:nvSpPr>
          <p:cNvPr id="102402" name="Title 6">
            <a:extLst>
              <a:ext uri="{FF2B5EF4-FFF2-40B4-BE49-F238E27FC236}">
                <a16:creationId xmlns:a16="http://schemas.microsoft.com/office/drawing/2014/main" id="{AD27DC14-3A9A-A998-4311-A3DCB456BE4E}"/>
              </a:ext>
            </a:extLst>
          </p:cNvPr>
          <p:cNvSpPr>
            <a:spLocks noGrp="1"/>
          </p:cNvSpPr>
          <p:nvPr>
            <p:ph type="title"/>
          </p:nvPr>
        </p:nvSpPr>
        <p:spPr>
          <a:xfrm>
            <a:off x="1736766" y="1009186"/>
            <a:ext cx="7543800" cy="487363"/>
          </a:xfrm>
        </p:spPr>
        <p:txBody>
          <a:bodyPr/>
          <a:lstStyle/>
          <a:p>
            <a:r>
              <a:rPr lang="en-US" sz="3600" b="1" dirty="0">
                <a:solidFill>
                  <a:schemeClr val="bg2">
                    <a:lumMod val="25000"/>
                  </a:schemeClr>
                </a:solidFill>
                <a:latin typeface="Arial Bold" pitchFamily="34" charset="0"/>
                <a:cs typeface="Arial Bold" pitchFamily="34" charset="0"/>
              </a:rPr>
              <a:t>Patient Positioning System</a:t>
            </a:r>
          </a:p>
        </p:txBody>
      </p:sp>
      <p:sp>
        <p:nvSpPr>
          <p:cNvPr id="102403" name="Content Placeholder 3">
            <a:extLst>
              <a:ext uri="{FF2B5EF4-FFF2-40B4-BE49-F238E27FC236}">
                <a16:creationId xmlns:a16="http://schemas.microsoft.com/office/drawing/2014/main" id="{892E63CD-F54A-9EEC-72EE-A80CFBE836DB}"/>
              </a:ext>
            </a:extLst>
          </p:cNvPr>
          <p:cNvSpPr>
            <a:spLocks noGrp="1"/>
          </p:cNvSpPr>
          <p:nvPr>
            <p:ph sz="quarter" idx="4294967295"/>
          </p:nvPr>
        </p:nvSpPr>
        <p:spPr>
          <a:xfrm>
            <a:off x="1116281" y="1854530"/>
            <a:ext cx="6151418" cy="4572000"/>
          </a:xfrm>
        </p:spPr>
        <p:txBody>
          <a:bodyPr/>
          <a:lstStyle/>
          <a:p>
            <a:r>
              <a:rPr lang="en-US" dirty="0">
                <a:latin typeface="Century Schoolbook" charset="0"/>
                <a:ea typeface="Century Schoolbook" charset="0"/>
                <a:cs typeface="Century Schoolbook" charset="0"/>
              </a:rPr>
              <a:t>Laser system</a:t>
            </a:r>
          </a:p>
          <a:p>
            <a:r>
              <a:rPr lang="en-US" dirty="0">
                <a:latin typeface="Century Schoolbook" charset="0"/>
                <a:ea typeface="Century Schoolbook" charset="0"/>
                <a:cs typeface="Century Schoolbook" charset="0"/>
              </a:rPr>
              <a:t>Interchangeable Robotic Couch and Chair</a:t>
            </a:r>
          </a:p>
          <a:p>
            <a:r>
              <a:rPr lang="en-US" dirty="0">
                <a:latin typeface="Century Schoolbook" charset="0"/>
                <a:ea typeface="Century Schoolbook" charset="0"/>
                <a:cs typeface="Century Schoolbook" charset="0"/>
              </a:rPr>
              <a:t>6 Degrees of freedom</a:t>
            </a:r>
          </a:p>
          <a:p>
            <a:r>
              <a:rPr lang="en-US" dirty="0">
                <a:latin typeface="Century Schoolbook" charset="0"/>
                <a:ea typeface="Century Schoolbook" charset="0"/>
                <a:cs typeface="Century Schoolbook" charset="0"/>
              </a:rPr>
              <a:t>Anti-collision System</a:t>
            </a:r>
          </a:p>
          <a:p>
            <a:r>
              <a:rPr lang="en-US" dirty="0">
                <a:latin typeface="Century Schoolbook" charset="0"/>
                <a:ea typeface="Century Schoolbook" charset="0"/>
                <a:cs typeface="Century Schoolbook" charset="0"/>
              </a:rPr>
              <a:t>Ocular setup for chair</a:t>
            </a:r>
          </a:p>
          <a:p>
            <a:r>
              <a:rPr lang="en-US" dirty="0">
                <a:latin typeface="Century Schoolbook" charset="0"/>
                <a:ea typeface="Century Schoolbook" charset="0"/>
                <a:cs typeface="Century Schoolbook" charset="0"/>
              </a:rPr>
              <a:t>Integrated with delivery system</a:t>
            </a:r>
          </a:p>
          <a:p>
            <a:r>
              <a:rPr lang="en-US" dirty="0">
                <a:latin typeface="Century Schoolbook" charset="0"/>
                <a:ea typeface="Century Schoolbook" charset="0"/>
                <a:cs typeface="Century Schoolbook" charset="0"/>
              </a:rPr>
              <a:t>Tolerances for SRS</a:t>
            </a:r>
          </a:p>
          <a:p>
            <a:r>
              <a:rPr lang="en-US" dirty="0">
                <a:latin typeface="Century Schoolbook" charset="0"/>
                <a:ea typeface="Century Schoolbook" charset="0"/>
                <a:cs typeface="Century Schoolbook" charset="0"/>
              </a:rPr>
              <a:t>Standard immobilization device attachment</a:t>
            </a:r>
          </a:p>
          <a:p>
            <a:endParaRPr lang="en-US" dirty="0">
              <a:latin typeface="Century Schoolbook" charset="0"/>
              <a:ea typeface="Century Schoolbook" charset="0"/>
              <a:cs typeface="Century Schoolbook" charset="0"/>
            </a:endParaRPr>
          </a:p>
        </p:txBody>
      </p:sp>
      <p:pic>
        <p:nvPicPr>
          <p:cNvPr id="5" name="Content Placeholder 4" descr="Robotic Couch.png">
            <a:extLst>
              <a:ext uri="{FF2B5EF4-FFF2-40B4-BE49-F238E27FC236}">
                <a16:creationId xmlns:a16="http://schemas.microsoft.com/office/drawing/2014/main" id="{ABBB582C-F884-5575-BB3C-F696892DD90E}"/>
              </a:ext>
            </a:extLst>
          </p:cNvPr>
          <p:cNvPicPr>
            <a:picLocks noGrp="1" noChangeAspect="1"/>
          </p:cNvPicPr>
          <p:nvPr>
            <p:ph sz="quarter" idx="4294967295"/>
          </p:nvPr>
        </p:nvPicPr>
        <p:blipFill>
          <a:blip r:embed="rId3" cstate="print"/>
          <a:srcRect t="375" b="375"/>
          <a:stretch>
            <a:fillRect/>
          </a:stretch>
        </p:blipFill>
        <p:spPr>
          <a:xfrm>
            <a:off x="8515598" y="1186194"/>
            <a:ext cx="3048000" cy="2725737"/>
          </a:xfrm>
          <a:effectLst>
            <a:glow rad="101600">
              <a:schemeClr val="accent1">
                <a:alpha val="75000"/>
              </a:schemeClr>
            </a:glow>
            <a:softEdge rad="63500"/>
          </a:effectLst>
        </p:spPr>
      </p:pic>
      <p:pic>
        <p:nvPicPr>
          <p:cNvPr id="6" name="Content Placeholder 4" descr="Robotic Chair.png">
            <a:extLst>
              <a:ext uri="{FF2B5EF4-FFF2-40B4-BE49-F238E27FC236}">
                <a16:creationId xmlns:a16="http://schemas.microsoft.com/office/drawing/2014/main" id="{CDF8CC78-92D5-6D4D-BA4B-4013B379D3D7}"/>
              </a:ext>
            </a:extLst>
          </p:cNvPr>
          <p:cNvPicPr>
            <a:picLocks noChangeAspect="1"/>
          </p:cNvPicPr>
          <p:nvPr/>
        </p:nvPicPr>
        <p:blipFill>
          <a:blip r:embed="rId4" cstate="print"/>
          <a:srcRect t="1843" r="22269" b="-1861"/>
          <a:stretch>
            <a:fillRect/>
          </a:stretch>
        </p:blipFill>
        <p:spPr bwMode="auto">
          <a:xfrm>
            <a:off x="8134598" y="4140530"/>
            <a:ext cx="3454400" cy="2438400"/>
          </a:xfrm>
          <a:prstGeom prst="rect">
            <a:avLst/>
          </a:prstGeom>
          <a:noFill/>
          <a:ln w="9525">
            <a:noFill/>
            <a:miter lim="800000"/>
            <a:headEnd/>
            <a:tailEnd/>
          </a:ln>
          <a:effectLst>
            <a:glow rad="101600">
              <a:schemeClr val="accent1">
                <a:alpha val="75000"/>
              </a:schemeClr>
            </a:glow>
            <a:softEdge rad="63500"/>
          </a:effectLst>
        </p:spPr>
      </p:pic>
    </p:spTree>
    <p:extLst>
      <p:ext uri="{BB962C8B-B14F-4D97-AF65-F5344CB8AC3E}">
        <p14:creationId xmlns:p14="http://schemas.microsoft.com/office/powerpoint/2010/main" val="2366870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1CDA6-73BF-F460-01A4-431CAFE7D8AA}"/>
            </a:ext>
          </a:extLst>
        </p:cNvPr>
        <p:cNvGrpSpPr/>
        <p:nvPr/>
      </p:nvGrpSpPr>
      <p:grpSpPr>
        <a:xfrm>
          <a:off x="0" y="0"/>
          <a:ext cx="0" cy="0"/>
          <a:chOff x="0" y="0"/>
          <a:chExt cx="0" cy="0"/>
        </a:xfrm>
      </p:grpSpPr>
      <p:sp>
        <p:nvSpPr>
          <p:cNvPr id="376834" name="Rectangle 2">
            <a:extLst>
              <a:ext uri="{FF2B5EF4-FFF2-40B4-BE49-F238E27FC236}">
                <a16:creationId xmlns:a16="http://schemas.microsoft.com/office/drawing/2014/main" id="{BC9A19D7-CEB4-2079-FF89-6B90243E2489}"/>
              </a:ext>
            </a:extLst>
          </p:cNvPr>
          <p:cNvSpPr>
            <a:spLocks noGrp="1" noChangeArrowheads="1"/>
          </p:cNvSpPr>
          <p:nvPr>
            <p:ph type="title"/>
          </p:nvPr>
        </p:nvSpPr>
        <p:spPr>
          <a:xfrm>
            <a:off x="1920487" y="-106680"/>
            <a:ext cx="7795259" cy="1143000"/>
          </a:xfrm>
        </p:spPr>
        <p:txBody>
          <a:bodyPr/>
          <a:lstStyle/>
          <a:p>
            <a:r>
              <a:rPr lang="en-US" altLang="en-US" sz="3200" b="1" dirty="0">
                <a:latin typeface="Arial" panose="020B0604020202020204" pitchFamily="34" charset="0"/>
                <a:cs typeface="Arial" panose="020B0604020202020204" pitchFamily="34" charset="0"/>
              </a:rPr>
              <a:t>Startup Scenario for CPAC</a:t>
            </a:r>
          </a:p>
        </p:txBody>
      </p:sp>
      <p:sp>
        <p:nvSpPr>
          <p:cNvPr id="376835" name="Rectangle 3">
            <a:extLst>
              <a:ext uri="{FF2B5EF4-FFF2-40B4-BE49-F238E27FC236}">
                <a16:creationId xmlns:a16="http://schemas.microsoft.com/office/drawing/2014/main" id="{E0AA7B2C-215B-E726-EE8E-AB72452348E6}"/>
              </a:ext>
            </a:extLst>
          </p:cNvPr>
          <p:cNvSpPr>
            <a:spLocks noGrp="1" noChangeArrowheads="1"/>
          </p:cNvSpPr>
          <p:nvPr>
            <p:ph type="body" idx="1"/>
          </p:nvPr>
        </p:nvSpPr>
        <p:spPr>
          <a:xfrm>
            <a:off x="2344240" y="820195"/>
            <a:ext cx="9338458" cy="4343400"/>
          </a:xfrm>
        </p:spPr>
        <p:txBody>
          <a:bodyPr/>
          <a:lstStyle/>
          <a:p>
            <a:pPr>
              <a:lnSpc>
                <a:spcPct val="150000"/>
              </a:lnSpc>
              <a:buFontTx/>
              <a:buNone/>
            </a:pPr>
            <a:endParaRPr lang="en-US" altLang="en-US" sz="2400" b="1" dirty="0"/>
          </a:p>
          <a:p>
            <a:pPr marL="0" indent="0">
              <a:buNone/>
            </a:pPr>
            <a:r>
              <a:rPr lang="en-US" altLang="en-US" sz="2400" b="1" dirty="0">
                <a:solidFill>
                  <a:srgbClr val="FFFF00"/>
                </a:solidFill>
              </a:rPr>
              <a:t>Problem to Solve: </a:t>
            </a:r>
            <a:r>
              <a:rPr lang="en-US" altLang="en-US" sz="2400" b="1" dirty="0">
                <a:solidFill>
                  <a:schemeClr val="bg1"/>
                </a:solidFill>
              </a:rPr>
              <a:t>Cost of particle therapy too high so make the accelerator less expensive.</a:t>
            </a:r>
          </a:p>
          <a:p>
            <a:pPr marL="0" indent="0">
              <a:buNone/>
            </a:pPr>
            <a:r>
              <a:rPr lang="en-US" altLang="en-US" sz="2400" b="1" dirty="0">
                <a:solidFill>
                  <a:srgbClr val="FFFF00"/>
                </a:solidFill>
              </a:rPr>
              <a:t>Solution: </a:t>
            </a:r>
            <a:r>
              <a:rPr lang="en-US" altLang="en-US" sz="2400" b="1" dirty="0">
                <a:solidFill>
                  <a:schemeClr val="bg1"/>
                </a:solidFill>
              </a:rPr>
              <a:t>Develop a compact particle accelerator with a high energy gradient.</a:t>
            </a:r>
          </a:p>
          <a:p>
            <a:pPr marL="0" indent="0">
              <a:buNone/>
            </a:pPr>
            <a:r>
              <a:rPr lang="en-US" altLang="en-US" sz="2400" b="1" dirty="0">
                <a:solidFill>
                  <a:srgbClr val="FFFF00"/>
                </a:solidFill>
              </a:rPr>
              <a:t>IP Protection: </a:t>
            </a:r>
            <a:r>
              <a:rPr lang="en-US" altLang="en-US" sz="2400" b="1" dirty="0">
                <a:solidFill>
                  <a:schemeClr val="bg1"/>
                </a:solidFill>
              </a:rPr>
              <a:t>Lawrence Livermore National Laboratory, California.</a:t>
            </a:r>
          </a:p>
          <a:p>
            <a:pPr marL="0" indent="0">
              <a:buNone/>
            </a:pPr>
            <a:r>
              <a:rPr lang="en-US" altLang="en-US" sz="2400" b="1" dirty="0">
                <a:solidFill>
                  <a:srgbClr val="FFFF00"/>
                </a:solidFill>
              </a:rPr>
              <a:t>Customers Consulted: </a:t>
            </a:r>
            <a:r>
              <a:rPr lang="en-US" altLang="en-US" sz="2400" b="1" dirty="0">
                <a:solidFill>
                  <a:schemeClr val="bg1"/>
                </a:solidFill>
              </a:rPr>
              <a:t>A few proton customers.</a:t>
            </a:r>
            <a:endParaRPr lang="en-US" altLang="en-US" sz="2400" b="1" dirty="0">
              <a:solidFill>
                <a:srgbClr val="FFFF00"/>
              </a:solidFill>
            </a:endParaRPr>
          </a:p>
          <a:p>
            <a:pPr marL="0" indent="0">
              <a:buNone/>
            </a:pPr>
            <a:r>
              <a:rPr lang="en-US" altLang="en-US" sz="2400" b="1" dirty="0">
                <a:solidFill>
                  <a:srgbClr val="FFFF00"/>
                </a:solidFill>
              </a:rPr>
              <a:t>Investor: </a:t>
            </a:r>
            <a:r>
              <a:rPr lang="en-US" altLang="en-US" sz="2400" b="1" dirty="0">
                <a:solidFill>
                  <a:schemeClr val="bg1"/>
                </a:solidFill>
              </a:rPr>
              <a:t>TomoTherapy and some of their investors.</a:t>
            </a:r>
            <a:endParaRPr lang="en-US" altLang="en-US" sz="2400" b="1" dirty="0"/>
          </a:p>
          <a:p>
            <a:pPr marL="0" indent="0">
              <a:buNone/>
            </a:pPr>
            <a:r>
              <a:rPr lang="en-US" altLang="en-US" sz="2400" b="1" dirty="0">
                <a:solidFill>
                  <a:srgbClr val="FFFF00"/>
                </a:solidFill>
                <a:cs typeface="Arial" panose="020B0604020202020204" pitchFamily="34" charset="0"/>
              </a:rPr>
              <a:t>How’s It Going?: </a:t>
            </a:r>
            <a:r>
              <a:rPr lang="en-US" altLang="en-US" sz="2400" b="1" dirty="0">
                <a:solidFill>
                  <a:schemeClr val="bg1"/>
                </a:solidFill>
                <a:cs typeface="Arial" panose="020B0604020202020204" pitchFamily="34" charset="0"/>
              </a:rPr>
              <a:t>The Livermore science was immature (license when only the scaleup engineering is left). The high voltages switches failed to work as anticipated and the company went bankrupt. Don’t rely on one supplier for a critical component.</a:t>
            </a:r>
            <a:endParaRPr lang="en-US" altLang="en-US" sz="2400" b="1" dirty="0">
              <a:solidFill>
                <a:schemeClr val="bg1"/>
              </a:solidFill>
            </a:endParaRPr>
          </a:p>
        </p:txBody>
      </p:sp>
      <p:pic>
        <p:nvPicPr>
          <p:cNvPr id="2" name="Picture 1" descr="failed switches.tiff">
            <a:extLst>
              <a:ext uri="{FF2B5EF4-FFF2-40B4-BE49-F238E27FC236}">
                <a16:creationId xmlns:a16="http://schemas.microsoft.com/office/drawing/2014/main" id="{51CDA629-090F-2CA4-9CD9-94766552D8BA}"/>
              </a:ext>
            </a:extLst>
          </p:cNvPr>
          <p:cNvPicPr>
            <a:picLocks noChangeAspect="1"/>
          </p:cNvPicPr>
          <p:nvPr/>
        </p:nvPicPr>
        <p:blipFill>
          <a:blip r:embed="rId2">
            <a:extLst>
              <a:ext uri="{28A0092B-C50C-407E-A947-70E740481C1C}">
                <a14:useLocalDpi xmlns:a14="http://schemas.microsoft.com/office/drawing/2010/main" val="0"/>
              </a:ext>
            </a:extLst>
          </a:blip>
          <a:srcRect r="67518"/>
          <a:stretch>
            <a:fillRect/>
          </a:stretch>
        </p:blipFill>
        <p:spPr>
          <a:xfrm>
            <a:off x="414300" y="1383228"/>
            <a:ext cx="1544170" cy="1608667"/>
          </a:xfrm>
          <a:prstGeom prst="rect">
            <a:avLst/>
          </a:prstGeom>
        </p:spPr>
      </p:pic>
      <p:pic>
        <p:nvPicPr>
          <p:cNvPr id="3" name="Picture 2" descr="failed switches.tiff">
            <a:extLst>
              <a:ext uri="{FF2B5EF4-FFF2-40B4-BE49-F238E27FC236}">
                <a16:creationId xmlns:a16="http://schemas.microsoft.com/office/drawing/2014/main" id="{60EFC9F0-F254-5144-1F05-C8F373995A03}"/>
              </a:ext>
            </a:extLst>
          </p:cNvPr>
          <p:cNvPicPr>
            <a:picLocks noChangeAspect="1"/>
          </p:cNvPicPr>
          <p:nvPr/>
        </p:nvPicPr>
        <p:blipFill>
          <a:blip r:embed="rId2">
            <a:extLst>
              <a:ext uri="{28A0092B-C50C-407E-A947-70E740481C1C}">
                <a14:useLocalDpi xmlns:a14="http://schemas.microsoft.com/office/drawing/2010/main" val="0"/>
              </a:ext>
            </a:extLst>
          </a:blip>
          <a:srcRect r="67518"/>
          <a:stretch>
            <a:fillRect/>
          </a:stretch>
        </p:blipFill>
        <p:spPr>
          <a:xfrm>
            <a:off x="414300" y="5045356"/>
            <a:ext cx="1544170" cy="1608667"/>
          </a:xfrm>
          <a:prstGeom prst="rect">
            <a:avLst/>
          </a:prstGeom>
        </p:spPr>
      </p:pic>
      <p:pic>
        <p:nvPicPr>
          <p:cNvPr id="4" name="Picture 3" descr="failed switches.tiff">
            <a:extLst>
              <a:ext uri="{FF2B5EF4-FFF2-40B4-BE49-F238E27FC236}">
                <a16:creationId xmlns:a16="http://schemas.microsoft.com/office/drawing/2014/main" id="{B2519E8B-FE03-781E-3743-D911F559C8BF}"/>
              </a:ext>
            </a:extLst>
          </p:cNvPr>
          <p:cNvPicPr>
            <a:picLocks noChangeAspect="1"/>
          </p:cNvPicPr>
          <p:nvPr/>
        </p:nvPicPr>
        <p:blipFill>
          <a:blip r:embed="rId2">
            <a:extLst>
              <a:ext uri="{28A0092B-C50C-407E-A947-70E740481C1C}">
                <a14:useLocalDpi xmlns:a14="http://schemas.microsoft.com/office/drawing/2010/main" val="0"/>
              </a:ext>
            </a:extLst>
          </a:blip>
          <a:srcRect l="35805" r="31714"/>
          <a:stretch>
            <a:fillRect/>
          </a:stretch>
        </p:blipFill>
        <p:spPr>
          <a:xfrm>
            <a:off x="414300" y="3208171"/>
            <a:ext cx="1544170" cy="1608667"/>
          </a:xfrm>
          <a:prstGeom prst="rect">
            <a:avLst/>
          </a:prstGeom>
        </p:spPr>
      </p:pic>
    </p:spTree>
    <p:extLst>
      <p:ext uri="{BB962C8B-B14F-4D97-AF65-F5344CB8AC3E}">
        <p14:creationId xmlns:p14="http://schemas.microsoft.com/office/powerpoint/2010/main" val="3414571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3BCF4-68EE-231F-BB59-03B5AA2A1C46}"/>
            </a:ext>
          </a:extLst>
        </p:cNvPr>
        <p:cNvGrpSpPr/>
        <p:nvPr/>
      </p:nvGrpSpPr>
      <p:grpSpPr>
        <a:xfrm>
          <a:off x="0" y="0"/>
          <a:ext cx="0" cy="0"/>
          <a:chOff x="0" y="0"/>
          <a:chExt cx="0" cy="0"/>
        </a:xfrm>
      </p:grpSpPr>
      <p:sp>
        <p:nvSpPr>
          <p:cNvPr id="23555" name="Content Placeholder 2">
            <a:extLst>
              <a:ext uri="{FF2B5EF4-FFF2-40B4-BE49-F238E27FC236}">
                <a16:creationId xmlns:a16="http://schemas.microsoft.com/office/drawing/2014/main" id="{13A57EEB-0EE6-A849-A04B-766FC9C875FC}"/>
              </a:ext>
            </a:extLst>
          </p:cNvPr>
          <p:cNvSpPr>
            <a:spLocks noGrp="1"/>
          </p:cNvSpPr>
          <p:nvPr>
            <p:ph idx="1"/>
          </p:nvPr>
        </p:nvSpPr>
        <p:spPr>
          <a:xfrm>
            <a:off x="323207" y="1142310"/>
            <a:ext cx="7826375" cy="3824288"/>
          </a:xfrm>
        </p:spPr>
        <p:txBody>
          <a:bodyPr>
            <a:normAutofit/>
          </a:bodyPr>
          <a:lstStyle/>
          <a:p>
            <a:pPr lvl="1">
              <a:buFontTx/>
              <a:buNone/>
            </a:pPr>
            <a:r>
              <a:rPr lang="en-US" altLang="en-US" sz="2800" b="1"/>
              <a:t>Wakefield/Laser Accelerators</a:t>
            </a:r>
          </a:p>
          <a:p>
            <a:pPr lvl="1"/>
            <a:endParaRPr lang="en-US" altLang="en-US" b="1"/>
          </a:p>
          <a:p>
            <a:pPr lvl="1">
              <a:buFontTx/>
              <a:buNone/>
            </a:pPr>
            <a:endParaRPr lang="en-US" altLang="en-US" b="1"/>
          </a:p>
          <a:p>
            <a:pPr lvl="1">
              <a:buFontTx/>
              <a:buNone/>
            </a:pPr>
            <a:endParaRPr lang="en-US" altLang="en-US" b="1"/>
          </a:p>
          <a:p>
            <a:pPr lvl="1"/>
            <a:endParaRPr lang="en-US" altLang="en-US" b="1"/>
          </a:p>
          <a:p>
            <a:pPr lvl="1"/>
            <a:endParaRPr lang="en-US" altLang="en-US" b="1"/>
          </a:p>
          <a:p>
            <a:pPr lvl="1">
              <a:buFontTx/>
              <a:buNone/>
            </a:pPr>
            <a:endParaRPr lang="en-US" altLang="en-US" b="1"/>
          </a:p>
          <a:p>
            <a:pPr lvl="1">
              <a:buFontTx/>
              <a:buNone/>
            </a:pPr>
            <a:r>
              <a:rPr lang="en-US" altLang="en-US" sz="2800" b="1"/>
              <a:t>Dielectric Wall Accelerators</a:t>
            </a:r>
          </a:p>
          <a:p>
            <a:endParaRPr lang="en-US" altLang="en-US" b="1"/>
          </a:p>
        </p:txBody>
      </p:sp>
      <p:grpSp>
        <p:nvGrpSpPr>
          <p:cNvPr id="23556" name="Group 30">
            <a:extLst>
              <a:ext uri="{FF2B5EF4-FFF2-40B4-BE49-F238E27FC236}">
                <a16:creationId xmlns:a16="http://schemas.microsoft.com/office/drawing/2014/main" id="{D11955D6-832E-81E8-8147-EB96F143A903}"/>
              </a:ext>
            </a:extLst>
          </p:cNvPr>
          <p:cNvGrpSpPr>
            <a:grpSpLocks/>
          </p:cNvGrpSpPr>
          <p:nvPr/>
        </p:nvGrpSpPr>
        <p:grpSpPr bwMode="auto">
          <a:xfrm>
            <a:off x="5851361" y="969484"/>
            <a:ext cx="4529853" cy="2497806"/>
            <a:chOff x="3876675" y="1844584"/>
            <a:chExt cx="3567752" cy="1737615"/>
          </a:xfrm>
        </p:grpSpPr>
        <p:sp>
          <p:nvSpPr>
            <p:cNvPr id="32" name="Oval 31">
              <a:extLst>
                <a:ext uri="{FF2B5EF4-FFF2-40B4-BE49-F238E27FC236}">
                  <a16:creationId xmlns:a16="http://schemas.microsoft.com/office/drawing/2014/main" id="{FC7B83EC-B2FA-9CBF-93B7-C0FEB933F8AC}"/>
                </a:ext>
              </a:extLst>
            </p:cNvPr>
            <p:cNvSpPr/>
            <p:nvPr/>
          </p:nvSpPr>
          <p:spPr bwMode="auto">
            <a:xfrm>
              <a:off x="4731646" y="2368148"/>
              <a:ext cx="400199" cy="938003"/>
            </a:xfrm>
            <a:prstGeom prst="ellipse">
              <a:avLst/>
            </a:prstGeom>
            <a:solidFill>
              <a:srgbClr val="CCFF33"/>
            </a:solidFill>
            <a:ln w="9525" cap="flat" cmpd="sng" algn="ctr">
              <a:solidFill>
                <a:schemeClr val="tx1"/>
              </a:solidFill>
              <a:prstDash val="solid"/>
              <a:round/>
              <a:headEnd type="none" w="med" len="med"/>
              <a:tailEnd type="none" w="med" len="med"/>
            </a:ln>
            <a:effectLst>
              <a:softEdge rad="12700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Isosceles Triangle 32">
              <a:extLst>
                <a:ext uri="{FF2B5EF4-FFF2-40B4-BE49-F238E27FC236}">
                  <a16:creationId xmlns:a16="http://schemas.microsoft.com/office/drawing/2014/main" id="{231DC8ED-843D-05CF-F63D-7EFD00ED58AC}"/>
                </a:ext>
              </a:extLst>
            </p:cNvPr>
            <p:cNvSpPr/>
            <p:nvPr/>
          </p:nvSpPr>
          <p:spPr bwMode="auto">
            <a:xfrm rot="5400000">
              <a:off x="4490168" y="2173987"/>
              <a:ext cx="150793" cy="1314743"/>
            </a:xfrm>
            <a:prstGeom prst="triangle">
              <a:avLst/>
            </a:prstGeom>
            <a:solidFill>
              <a:schemeClr val="tx2">
                <a:lumMod val="40000"/>
                <a:lumOff val="6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41833EE6-B86C-C11E-E63B-1C56A3359EFC}"/>
                </a:ext>
              </a:extLst>
            </p:cNvPr>
            <p:cNvSpPr/>
            <p:nvPr/>
          </p:nvSpPr>
          <p:spPr bwMode="auto">
            <a:xfrm>
              <a:off x="5063630" y="2530272"/>
              <a:ext cx="932283" cy="607965"/>
            </a:xfrm>
            <a:prstGeom prst="ellipse">
              <a:avLst/>
            </a:prstGeom>
            <a:solidFill>
              <a:schemeClr val="accent1">
                <a:lumMod val="40000"/>
                <a:lumOff val="60000"/>
              </a:schemeClr>
            </a:solidFill>
            <a:ln w="9525" cap="flat" cmpd="sng" algn="ctr">
              <a:noFill/>
              <a:prstDash val="solid"/>
              <a:round/>
              <a:headEnd type="none" w="med" len="med"/>
              <a:tailEnd type="none" w="med" len="med"/>
            </a:ln>
            <a:effectLst>
              <a:glow rad="228600">
                <a:schemeClr val="accent1">
                  <a:satMod val="175000"/>
                  <a:alpha val="40000"/>
                </a:schemeClr>
              </a:glo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7EA11C1-1E7A-1DB8-798A-9423D3E3BDA6}"/>
                </a:ext>
              </a:extLst>
            </p:cNvPr>
            <p:cNvSpPr/>
            <p:nvPr/>
          </p:nvSpPr>
          <p:spPr bwMode="auto">
            <a:xfrm>
              <a:off x="5014318" y="2142640"/>
              <a:ext cx="159090" cy="1383238"/>
            </a:xfrm>
            <a:prstGeom prst="rect">
              <a:avLst/>
            </a:prstGeom>
            <a:solidFill>
              <a:schemeClr val="accent6">
                <a:lumMod val="60000"/>
                <a:lumOff val="40000"/>
              </a:schemeClr>
            </a:solidFill>
            <a:ln w="9525" cap="flat" cmpd="sng" algn="ctr">
              <a:no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3567" name="Straight Arrow Connector 35">
              <a:extLst>
                <a:ext uri="{FF2B5EF4-FFF2-40B4-BE49-F238E27FC236}">
                  <a16:creationId xmlns:a16="http://schemas.microsoft.com/office/drawing/2014/main" id="{89D5CD68-CBF2-2904-ACE3-D758009B96C2}"/>
                </a:ext>
              </a:extLst>
            </p:cNvPr>
            <p:cNvCxnSpPr>
              <a:cxnSpLocks noChangeShapeType="1"/>
            </p:cNvCxnSpPr>
            <p:nvPr/>
          </p:nvCxnSpPr>
          <p:spPr bwMode="auto">
            <a:xfrm flipV="1">
              <a:off x="5172593" y="2831359"/>
              <a:ext cx="500249"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sp>
          <p:nvSpPr>
            <p:cNvPr id="23568" name="TextBox 36">
              <a:extLst>
                <a:ext uri="{FF2B5EF4-FFF2-40B4-BE49-F238E27FC236}">
                  <a16:creationId xmlns:a16="http://schemas.microsoft.com/office/drawing/2014/main" id="{CD6AF924-5EDF-B462-D3A6-C167BC782121}"/>
                </a:ext>
              </a:extLst>
            </p:cNvPr>
            <p:cNvSpPr txBox="1">
              <a:spLocks noChangeArrowheads="1"/>
            </p:cNvSpPr>
            <p:nvPr/>
          </p:nvSpPr>
          <p:spPr bwMode="auto">
            <a:xfrm>
              <a:off x="4718192" y="1844584"/>
              <a:ext cx="627078" cy="2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2"/>
                  </a:solidFill>
                  <a:latin typeface="Arial" panose="020B0604020202020204" pitchFamily="34" charset="0"/>
                </a:defRPr>
              </a:lvl1pPr>
              <a:lvl2pPr marL="742950" indent="-285750" eaLnBrk="0" hangingPunct="0">
                <a:defRPr sz="1400">
                  <a:solidFill>
                    <a:schemeClr val="tx2"/>
                  </a:solidFill>
                  <a:latin typeface="Arial" panose="020B0604020202020204" pitchFamily="34" charset="0"/>
                </a:defRPr>
              </a:lvl2pPr>
              <a:lvl3pPr marL="1143000" indent="-228600" eaLnBrk="0" hangingPunct="0">
                <a:defRPr sz="1400">
                  <a:solidFill>
                    <a:schemeClr val="tx2"/>
                  </a:solidFill>
                  <a:latin typeface="Arial" panose="020B0604020202020204" pitchFamily="34" charset="0"/>
                </a:defRPr>
              </a:lvl3pPr>
              <a:lvl4pPr marL="1600200" indent="-228600" eaLnBrk="0" hangingPunct="0">
                <a:defRPr sz="1400">
                  <a:solidFill>
                    <a:schemeClr val="tx2"/>
                  </a:solidFill>
                  <a:latin typeface="Arial" panose="020B0604020202020204" pitchFamily="34" charset="0"/>
                </a:defRPr>
              </a:lvl4pPr>
              <a:lvl5pPr marL="2057400" indent="-228600" eaLnBrk="0" hangingPunct="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Target</a:t>
              </a:r>
            </a:p>
          </p:txBody>
        </p:sp>
        <p:sp>
          <p:nvSpPr>
            <p:cNvPr id="23569" name="TextBox 37">
              <a:extLst>
                <a:ext uri="{FF2B5EF4-FFF2-40B4-BE49-F238E27FC236}">
                  <a16:creationId xmlns:a16="http://schemas.microsoft.com/office/drawing/2014/main" id="{7A497D7F-1955-7EF3-2D3E-F5A02C61865A}"/>
                </a:ext>
              </a:extLst>
            </p:cNvPr>
            <p:cNvSpPr txBox="1">
              <a:spLocks noChangeArrowheads="1"/>
            </p:cNvSpPr>
            <p:nvPr/>
          </p:nvSpPr>
          <p:spPr bwMode="auto">
            <a:xfrm>
              <a:off x="5565516" y="1862882"/>
              <a:ext cx="1878911" cy="40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2"/>
                  </a:solidFill>
                  <a:latin typeface="Arial" panose="020B0604020202020204" pitchFamily="34" charset="0"/>
                </a:defRPr>
              </a:lvl1pPr>
              <a:lvl2pPr marL="742950" indent="-285750" eaLnBrk="0" hangingPunct="0">
                <a:defRPr sz="1400">
                  <a:solidFill>
                    <a:schemeClr val="tx2"/>
                  </a:solidFill>
                  <a:latin typeface="Arial" panose="020B0604020202020204" pitchFamily="34" charset="0"/>
                </a:defRPr>
              </a:lvl2pPr>
              <a:lvl3pPr marL="1143000" indent="-228600" eaLnBrk="0" hangingPunct="0">
                <a:defRPr sz="1400">
                  <a:solidFill>
                    <a:schemeClr val="tx2"/>
                  </a:solidFill>
                  <a:latin typeface="Arial" panose="020B0604020202020204" pitchFamily="34" charset="0"/>
                </a:defRPr>
              </a:lvl3pPr>
              <a:lvl4pPr marL="1600200" indent="-228600" eaLnBrk="0" hangingPunct="0">
                <a:defRPr sz="1400">
                  <a:solidFill>
                    <a:schemeClr val="tx2"/>
                  </a:solidFill>
                  <a:latin typeface="Arial" panose="020B0604020202020204" pitchFamily="34" charset="0"/>
                </a:defRPr>
              </a:lvl4pPr>
              <a:lvl5pPr marL="2057400" indent="-228600" eaLnBrk="0" hangingPunct="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Electron cloud creates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intense electric field</a:t>
              </a:r>
            </a:p>
          </p:txBody>
        </p:sp>
        <p:cxnSp>
          <p:nvCxnSpPr>
            <p:cNvPr id="23570" name="Straight Arrow Connector 38">
              <a:extLst>
                <a:ext uri="{FF2B5EF4-FFF2-40B4-BE49-F238E27FC236}">
                  <a16:creationId xmlns:a16="http://schemas.microsoft.com/office/drawing/2014/main" id="{1D1CE0E0-A860-8A44-C422-26817724709B}"/>
                </a:ext>
              </a:extLst>
            </p:cNvPr>
            <p:cNvCxnSpPr>
              <a:cxnSpLocks noChangeShapeType="1"/>
              <a:stCxn id="23569" idx="2"/>
            </p:cNvCxnSpPr>
            <p:nvPr/>
          </p:nvCxnSpPr>
          <p:spPr bwMode="auto">
            <a:xfrm flipH="1">
              <a:off x="5933882" y="2269685"/>
              <a:ext cx="571090" cy="125889"/>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71" name="TextBox 39">
              <a:extLst>
                <a:ext uri="{FF2B5EF4-FFF2-40B4-BE49-F238E27FC236}">
                  <a16:creationId xmlns:a16="http://schemas.microsoft.com/office/drawing/2014/main" id="{A9EF452F-0CA1-2E6F-C0DE-90056838C926}"/>
                </a:ext>
              </a:extLst>
            </p:cNvPr>
            <p:cNvSpPr txBox="1">
              <a:spLocks noChangeArrowheads="1"/>
            </p:cNvSpPr>
            <p:nvPr/>
          </p:nvSpPr>
          <p:spPr bwMode="auto">
            <a:xfrm>
              <a:off x="3876675" y="2732927"/>
              <a:ext cx="700467" cy="19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2"/>
                  </a:solidFill>
                  <a:latin typeface="Arial" panose="020B0604020202020204" pitchFamily="34" charset="0"/>
                </a:defRPr>
              </a:lvl1pPr>
              <a:lvl2pPr marL="742950" indent="-285750" eaLnBrk="0" hangingPunct="0">
                <a:defRPr sz="1400">
                  <a:solidFill>
                    <a:schemeClr val="tx2"/>
                  </a:solidFill>
                  <a:latin typeface="Arial" panose="020B0604020202020204" pitchFamily="34" charset="0"/>
                </a:defRPr>
              </a:lvl2pPr>
              <a:lvl3pPr marL="1143000" indent="-228600" eaLnBrk="0" hangingPunct="0">
                <a:defRPr sz="1400">
                  <a:solidFill>
                    <a:schemeClr val="tx2"/>
                  </a:solidFill>
                  <a:latin typeface="Arial" panose="020B0604020202020204" pitchFamily="34" charset="0"/>
                </a:defRPr>
              </a:lvl3pPr>
              <a:lvl4pPr marL="1600200" indent="-228600" eaLnBrk="0" hangingPunct="0">
                <a:defRPr sz="1400">
                  <a:solidFill>
                    <a:schemeClr val="tx2"/>
                  </a:solidFill>
                  <a:latin typeface="Arial" panose="020B0604020202020204" pitchFamily="34" charset="0"/>
                </a:defRPr>
              </a:lvl4pPr>
              <a:lvl5pPr marL="2057400" indent="-228600" eaLnBrk="0" hangingPunct="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800" b="0" i="0" u="none" strike="noStrike" kern="1200" cap="none" spc="0" normalizeH="0" baseline="0" noProof="0">
                  <a:ln>
                    <a:noFill/>
                  </a:ln>
                  <a:solidFill>
                    <a:srgbClr val="44546A"/>
                  </a:solidFill>
                  <a:effectLst/>
                  <a:uLnTx/>
                  <a:uFillTx/>
                  <a:latin typeface="Arial" panose="020B0604020202020204" pitchFamily="34" charset="0"/>
                  <a:ea typeface="+mn-ea"/>
                  <a:cs typeface="+mn-cs"/>
                </a:rPr>
                <a:t>Laser Beam</a:t>
              </a:r>
            </a:p>
          </p:txBody>
        </p:sp>
        <p:cxnSp>
          <p:nvCxnSpPr>
            <p:cNvPr id="23572" name="Straight Arrow Connector 40">
              <a:extLst>
                <a:ext uri="{FF2B5EF4-FFF2-40B4-BE49-F238E27FC236}">
                  <a16:creationId xmlns:a16="http://schemas.microsoft.com/office/drawing/2014/main" id="{794713B1-69C0-D549-430F-D4A9C7F7E55C}"/>
                </a:ext>
              </a:extLst>
            </p:cNvPr>
            <p:cNvCxnSpPr>
              <a:cxnSpLocks noChangeShapeType="1"/>
            </p:cNvCxnSpPr>
            <p:nvPr/>
          </p:nvCxnSpPr>
          <p:spPr bwMode="auto">
            <a:xfrm flipV="1">
              <a:off x="5172593" y="2732927"/>
              <a:ext cx="368547" cy="868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3" name="Straight Arrow Connector 41">
              <a:extLst>
                <a:ext uri="{FF2B5EF4-FFF2-40B4-BE49-F238E27FC236}">
                  <a16:creationId xmlns:a16="http://schemas.microsoft.com/office/drawing/2014/main" id="{98E1CB53-D897-FCA1-4E60-731D57E1473B}"/>
                </a:ext>
              </a:extLst>
            </p:cNvPr>
            <p:cNvCxnSpPr>
              <a:cxnSpLocks noChangeShapeType="1"/>
            </p:cNvCxnSpPr>
            <p:nvPr/>
          </p:nvCxnSpPr>
          <p:spPr bwMode="auto">
            <a:xfrm flipV="1">
              <a:off x="5172593" y="2785038"/>
              <a:ext cx="259402"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4" name="Straight Arrow Connector 42">
              <a:extLst>
                <a:ext uri="{FF2B5EF4-FFF2-40B4-BE49-F238E27FC236}">
                  <a16:creationId xmlns:a16="http://schemas.microsoft.com/office/drawing/2014/main" id="{4F5E5A8B-D544-0529-2029-3355EAF79204}"/>
                </a:ext>
              </a:extLst>
            </p:cNvPr>
            <p:cNvCxnSpPr>
              <a:cxnSpLocks noChangeShapeType="1"/>
            </p:cNvCxnSpPr>
            <p:nvPr/>
          </p:nvCxnSpPr>
          <p:spPr bwMode="auto">
            <a:xfrm flipV="1">
              <a:off x="5172593" y="2871891"/>
              <a:ext cx="418572" cy="868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5" name="Straight Arrow Connector 43">
              <a:extLst>
                <a:ext uri="{FF2B5EF4-FFF2-40B4-BE49-F238E27FC236}">
                  <a16:creationId xmlns:a16="http://schemas.microsoft.com/office/drawing/2014/main" id="{E95C0267-B728-A40E-F212-DA67C1674064}"/>
                </a:ext>
              </a:extLst>
            </p:cNvPr>
            <p:cNvCxnSpPr>
              <a:cxnSpLocks noChangeShapeType="1"/>
            </p:cNvCxnSpPr>
            <p:nvPr/>
          </p:nvCxnSpPr>
          <p:spPr bwMode="auto">
            <a:xfrm flipV="1">
              <a:off x="5172593" y="2924002"/>
              <a:ext cx="283778"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6" name="Straight Arrow Connector 44">
              <a:extLst>
                <a:ext uri="{FF2B5EF4-FFF2-40B4-BE49-F238E27FC236}">
                  <a16:creationId xmlns:a16="http://schemas.microsoft.com/office/drawing/2014/main" id="{0588531F-B8B1-5B11-C58F-0249974F4685}"/>
                </a:ext>
              </a:extLst>
            </p:cNvPr>
            <p:cNvCxnSpPr>
              <a:cxnSpLocks noChangeShapeType="1"/>
            </p:cNvCxnSpPr>
            <p:nvPr/>
          </p:nvCxnSpPr>
          <p:spPr bwMode="auto">
            <a:xfrm flipV="1">
              <a:off x="5172593" y="2970323"/>
              <a:ext cx="436581"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7" name="Straight Arrow Connector 45">
              <a:extLst>
                <a:ext uri="{FF2B5EF4-FFF2-40B4-BE49-F238E27FC236}">
                  <a16:creationId xmlns:a16="http://schemas.microsoft.com/office/drawing/2014/main" id="{29EF9FF6-6355-C0A5-9EC4-CD6972644FC9}"/>
                </a:ext>
              </a:extLst>
            </p:cNvPr>
            <p:cNvCxnSpPr>
              <a:cxnSpLocks noChangeShapeType="1"/>
            </p:cNvCxnSpPr>
            <p:nvPr/>
          </p:nvCxnSpPr>
          <p:spPr bwMode="auto">
            <a:xfrm flipV="1">
              <a:off x="5172593" y="2802409"/>
              <a:ext cx="450406" cy="868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8" name="Straight Arrow Connector 46">
              <a:extLst>
                <a:ext uri="{FF2B5EF4-FFF2-40B4-BE49-F238E27FC236}">
                  <a16:creationId xmlns:a16="http://schemas.microsoft.com/office/drawing/2014/main" id="{6970C282-6EB6-28AA-5FFD-9BCD5DB65C41}"/>
                </a:ext>
              </a:extLst>
            </p:cNvPr>
            <p:cNvCxnSpPr>
              <a:cxnSpLocks noChangeShapeType="1"/>
            </p:cNvCxnSpPr>
            <p:nvPr/>
          </p:nvCxnSpPr>
          <p:spPr bwMode="auto">
            <a:xfrm flipV="1">
              <a:off x="5172593" y="2756088"/>
              <a:ext cx="200282" cy="868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79" name="Straight Arrow Connector 47">
              <a:extLst>
                <a:ext uri="{FF2B5EF4-FFF2-40B4-BE49-F238E27FC236}">
                  <a16:creationId xmlns:a16="http://schemas.microsoft.com/office/drawing/2014/main" id="{4080CD62-85D5-D0A1-B744-FE95ABB602BA}"/>
                </a:ext>
              </a:extLst>
            </p:cNvPr>
            <p:cNvCxnSpPr>
              <a:cxnSpLocks noChangeShapeType="1"/>
            </p:cNvCxnSpPr>
            <p:nvPr/>
          </p:nvCxnSpPr>
          <p:spPr bwMode="auto">
            <a:xfrm flipV="1">
              <a:off x="5172593" y="2854520"/>
              <a:ext cx="349265" cy="2895"/>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80" name="Straight Arrow Connector 48">
              <a:extLst>
                <a:ext uri="{FF2B5EF4-FFF2-40B4-BE49-F238E27FC236}">
                  <a16:creationId xmlns:a16="http://schemas.microsoft.com/office/drawing/2014/main" id="{7074E25F-9A83-A55A-4668-6FD44228E377}"/>
                </a:ext>
              </a:extLst>
            </p:cNvPr>
            <p:cNvCxnSpPr>
              <a:cxnSpLocks noChangeShapeType="1"/>
            </p:cNvCxnSpPr>
            <p:nvPr/>
          </p:nvCxnSpPr>
          <p:spPr bwMode="auto">
            <a:xfrm flipV="1">
              <a:off x="5172593" y="2900841"/>
              <a:ext cx="218291" cy="2895"/>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81" name="Straight Arrow Connector 49">
              <a:extLst>
                <a:ext uri="{FF2B5EF4-FFF2-40B4-BE49-F238E27FC236}">
                  <a16:creationId xmlns:a16="http://schemas.microsoft.com/office/drawing/2014/main" id="{08E616A8-8DF7-8E75-7DBE-40A129337E27}"/>
                </a:ext>
              </a:extLst>
            </p:cNvPr>
            <p:cNvCxnSpPr>
              <a:cxnSpLocks noChangeShapeType="1"/>
            </p:cNvCxnSpPr>
            <p:nvPr/>
          </p:nvCxnSpPr>
          <p:spPr bwMode="auto">
            <a:xfrm flipV="1">
              <a:off x="5172593" y="2947162"/>
              <a:ext cx="392923" cy="2895"/>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82" name="Straight Arrow Connector 50">
              <a:extLst>
                <a:ext uri="{FF2B5EF4-FFF2-40B4-BE49-F238E27FC236}">
                  <a16:creationId xmlns:a16="http://schemas.microsoft.com/office/drawing/2014/main" id="{F35F9B0E-954E-F621-B603-0E68CE12C733}"/>
                </a:ext>
              </a:extLst>
            </p:cNvPr>
            <p:cNvCxnSpPr>
              <a:cxnSpLocks noChangeShapeType="1"/>
            </p:cNvCxnSpPr>
            <p:nvPr/>
          </p:nvCxnSpPr>
          <p:spPr bwMode="auto">
            <a:xfrm flipV="1">
              <a:off x="5172593" y="2993484"/>
              <a:ext cx="318522"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cxnSp>
          <p:nvCxnSpPr>
            <p:cNvPr id="23583" name="Straight Arrow Connector 51">
              <a:extLst>
                <a:ext uri="{FF2B5EF4-FFF2-40B4-BE49-F238E27FC236}">
                  <a16:creationId xmlns:a16="http://schemas.microsoft.com/office/drawing/2014/main" id="{E9A552B1-D436-6B6F-1C99-7F44CC26460B}"/>
                </a:ext>
              </a:extLst>
            </p:cNvPr>
            <p:cNvCxnSpPr>
              <a:cxnSpLocks noChangeShapeType="1"/>
            </p:cNvCxnSpPr>
            <p:nvPr/>
          </p:nvCxnSpPr>
          <p:spPr bwMode="auto">
            <a:xfrm flipV="1">
              <a:off x="5172593" y="2715557"/>
              <a:ext cx="275046" cy="2896"/>
            </a:xfrm>
            <a:prstGeom prst="straightConnector1">
              <a:avLst/>
            </a:prstGeom>
            <a:noFill/>
            <a:ln w="19050" algn="ctr">
              <a:solidFill>
                <a:srgbClr val="FF5050"/>
              </a:solidFill>
              <a:round/>
              <a:headEnd/>
              <a:tailEnd type="arrow" w="med" len="med"/>
            </a:ln>
            <a:extLst>
              <a:ext uri="{909E8E84-426E-40DD-AFC4-6F175D3DCCD1}">
                <a14:hiddenFill xmlns:a14="http://schemas.microsoft.com/office/drawing/2010/main">
                  <a:noFill/>
                </a14:hiddenFill>
              </a:ext>
            </a:extLst>
          </p:spPr>
        </p:cxnSp>
        <p:sp>
          <p:nvSpPr>
            <p:cNvPr id="23584" name="TextBox 52">
              <a:extLst>
                <a:ext uri="{FF2B5EF4-FFF2-40B4-BE49-F238E27FC236}">
                  <a16:creationId xmlns:a16="http://schemas.microsoft.com/office/drawing/2014/main" id="{4E2C9D62-8AC5-A98E-59BF-F9DD6F53738C}"/>
                </a:ext>
              </a:extLst>
            </p:cNvPr>
            <p:cNvSpPr txBox="1">
              <a:spLocks noChangeArrowheads="1"/>
            </p:cNvSpPr>
            <p:nvPr/>
          </p:nvSpPr>
          <p:spPr bwMode="auto">
            <a:xfrm>
              <a:off x="3902844" y="2085981"/>
              <a:ext cx="784289" cy="40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2"/>
                  </a:solidFill>
                  <a:latin typeface="Arial" panose="020B0604020202020204" pitchFamily="34" charset="0"/>
                </a:defRPr>
              </a:lvl1pPr>
              <a:lvl2pPr marL="742950" indent="-285750" eaLnBrk="0" hangingPunct="0">
                <a:defRPr sz="1400">
                  <a:solidFill>
                    <a:schemeClr val="tx2"/>
                  </a:solidFill>
                  <a:latin typeface="Arial" panose="020B0604020202020204" pitchFamily="34" charset="0"/>
                </a:defRPr>
              </a:lvl2pPr>
              <a:lvl3pPr marL="1143000" indent="-228600" eaLnBrk="0" hangingPunct="0">
                <a:defRPr sz="1400">
                  <a:solidFill>
                    <a:schemeClr val="tx2"/>
                  </a:solidFill>
                  <a:latin typeface="Arial" panose="020B0604020202020204" pitchFamily="34" charset="0"/>
                </a:defRPr>
              </a:lvl3pPr>
              <a:lvl4pPr marL="1600200" indent="-228600" eaLnBrk="0" hangingPunct="0">
                <a:defRPr sz="1400">
                  <a:solidFill>
                    <a:schemeClr val="tx2"/>
                  </a:solidFill>
                  <a:latin typeface="Arial" panose="020B0604020202020204" pitchFamily="34" charset="0"/>
                </a:defRPr>
              </a:lvl4pPr>
              <a:lvl5pPr marL="2057400" indent="-228600" eaLnBrk="0" hangingPunct="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Blow off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plasma</a:t>
              </a:r>
            </a:p>
          </p:txBody>
        </p:sp>
        <p:cxnSp>
          <p:nvCxnSpPr>
            <p:cNvPr id="23585" name="Straight Arrow Connector 53">
              <a:extLst>
                <a:ext uri="{FF2B5EF4-FFF2-40B4-BE49-F238E27FC236}">
                  <a16:creationId xmlns:a16="http://schemas.microsoft.com/office/drawing/2014/main" id="{5796000D-309F-FFEA-A3E2-58D903161E4E}"/>
                </a:ext>
              </a:extLst>
            </p:cNvPr>
            <p:cNvCxnSpPr>
              <a:cxnSpLocks noChangeShapeType="1"/>
            </p:cNvCxnSpPr>
            <p:nvPr/>
          </p:nvCxnSpPr>
          <p:spPr bwMode="auto">
            <a:xfrm>
              <a:off x="4736194" y="2431840"/>
              <a:ext cx="150075" cy="150544"/>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86" name="Straight Arrow Connector 54">
              <a:extLst>
                <a:ext uri="{FF2B5EF4-FFF2-40B4-BE49-F238E27FC236}">
                  <a16:creationId xmlns:a16="http://schemas.microsoft.com/office/drawing/2014/main" id="{048C5F18-6483-6B4F-6B89-22C17E6F0950}"/>
                </a:ext>
              </a:extLst>
            </p:cNvPr>
            <p:cNvCxnSpPr>
              <a:cxnSpLocks noChangeShapeType="1"/>
            </p:cNvCxnSpPr>
            <p:nvPr/>
          </p:nvCxnSpPr>
          <p:spPr bwMode="auto">
            <a:xfrm rot="16200000" flipV="1">
              <a:off x="5359994" y="3150251"/>
              <a:ext cx="353199" cy="109145"/>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3587" name="TextBox 55">
              <a:extLst>
                <a:ext uri="{FF2B5EF4-FFF2-40B4-BE49-F238E27FC236}">
                  <a16:creationId xmlns:a16="http://schemas.microsoft.com/office/drawing/2014/main" id="{05FE38A8-98C3-C633-3583-496962D362EF}"/>
                </a:ext>
              </a:extLst>
            </p:cNvPr>
            <p:cNvSpPr txBox="1">
              <a:spLocks noChangeArrowheads="1"/>
            </p:cNvSpPr>
            <p:nvPr/>
          </p:nvSpPr>
          <p:spPr bwMode="auto">
            <a:xfrm>
              <a:off x="5327398" y="3346682"/>
              <a:ext cx="1123913" cy="23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2"/>
                  </a:solidFill>
                  <a:latin typeface="Arial" panose="020B0604020202020204" pitchFamily="34" charset="0"/>
                </a:defRPr>
              </a:lvl1pPr>
              <a:lvl2pPr marL="742950" indent="-285750" eaLnBrk="0" hangingPunct="0">
                <a:defRPr sz="1400">
                  <a:solidFill>
                    <a:schemeClr val="tx2"/>
                  </a:solidFill>
                  <a:latin typeface="Arial" panose="020B0604020202020204" pitchFamily="34" charset="0"/>
                </a:defRPr>
              </a:lvl2pPr>
              <a:lvl3pPr marL="1143000" indent="-228600" eaLnBrk="0" hangingPunct="0">
                <a:defRPr sz="1400">
                  <a:solidFill>
                    <a:schemeClr val="tx2"/>
                  </a:solidFill>
                  <a:latin typeface="Arial" panose="020B0604020202020204" pitchFamily="34" charset="0"/>
                </a:defRPr>
              </a:lvl3pPr>
              <a:lvl4pPr marL="1600200" indent="-228600" eaLnBrk="0" hangingPunct="0">
                <a:defRPr sz="1400">
                  <a:solidFill>
                    <a:schemeClr val="tx2"/>
                  </a:solidFill>
                  <a:latin typeface="Arial" panose="020B0604020202020204" pitchFamily="34" charset="0"/>
                </a:defRPr>
              </a:lvl4pPr>
              <a:lvl5pPr marL="2057400" indent="-228600" eaLnBrk="0" hangingPunct="0">
                <a:defRPr sz="1400">
                  <a:solidFill>
                    <a:schemeClr val="tx2"/>
                  </a:solidFill>
                  <a:latin typeface="Arial" panose="020B0604020202020204" pitchFamily="34" charset="0"/>
                </a:defRPr>
              </a:lvl5pPr>
              <a:lvl6pPr marL="2514600" indent="-228600" eaLnBrk="0" fontAlgn="base" hangingPunct="0">
                <a:spcBef>
                  <a:spcPct val="0"/>
                </a:spcBef>
                <a:spcAft>
                  <a:spcPct val="0"/>
                </a:spcAft>
                <a:defRPr sz="1400">
                  <a:solidFill>
                    <a:schemeClr val="tx2"/>
                  </a:solidFill>
                  <a:latin typeface="Arial" panose="020B0604020202020204" pitchFamily="34" charset="0"/>
                </a:defRPr>
              </a:lvl6pPr>
              <a:lvl7pPr marL="2971800" indent="-228600" eaLnBrk="0" fontAlgn="base" hangingPunct="0">
                <a:spcBef>
                  <a:spcPct val="0"/>
                </a:spcBef>
                <a:spcAft>
                  <a:spcPct val="0"/>
                </a:spcAft>
                <a:defRPr sz="1400">
                  <a:solidFill>
                    <a:schemeClr val="tx2"/>
                  </a:solidFill>
                  <a:latin typeface="Arial" panose="020B0604020202020204" pitchFamily="34" charset="0"/>
                </a:defRPr>
              </a:lvl7pPr>
              <a:lvl8pPr marL="3429000" indent="-228600" eaLnBrk="0" fontAlgn="base" hangingPunct="0">
                <a:spcBef>
                  <a:spcPct val="0"/>
                </a:spcBef>
                <a:spcAft>
                  <a:spcPct val="0"/>
                </a:spcAft>
                <a:defRPr sz="1400">
                  <a:solidFill>
                    <a:schemeClr val="tx2"/>
                  </a:solidFill>
                  <a:latin typeface="Arial" panose="020B0604020202020204" pitchFamily="34" charset="0"/>
                </a:defRPr>
              </a:lvl8pPr>
              <a:lvl9pPr marL="3886200" indent="-228600" eaLnBrk="0" fontAlgn="base" hangingPunct="0">
                <a:spcBef>
                  <a:spcPct val="0"/>
                </a:spcBef>
                <a:spcAft>
                  <a:spcPct val="0"/>
                </a:spcAft>
                <a:defRPr sz="1400">
                  <a:solidFill>
                    <a:schemeClr val="tx2"/>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a:ln>
                    <a:noFill/>
                  </a:ln>
                  <a:solidFill>
                    <a:srgbClr val="44546A"/>
                  </a:solidFill>
                  <a:effectLst/>
                  <a:uLnTx/>
                  <a:uFillTx/>
                  <a:latin typeface="Arial" panose="020B0604020202020204" pitchFamily="34" charset="0"/>
                  <a:ea typeface="+mn-ea"/>
                  <a:cs typeface="+mn-cs"/>
                </a:rPr>
                <a:t>Fast protons</a:t>
              </a:r>
            </a:p>
          </p:txBody>
        </p:sp>
      </p:grpSp>
      <p:pic>
        <p:nvPicPr>
          <p:cNvPr id="23558" name="Picture 6" descr="https://str.llnl.gov/OctNov11/images/caporaso2.gif">
            <a:extLst>
              <a:ext uri="{FF2B5EF4-FFF2-40B4-BE49-F238E27FC236}">
                <a16:creationId xmlns:a16="http://schemas.microsoft.com/office/drawing/2014/main" id="{F4CC4EC0-6ABA-315D-A462-88592627E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9850" y="3589486"/>
            <a:ext cx="3933808" cy="311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9DE4C24-507E-557E-DF2C-807088D28C7A}"/>
              </a:ext>
            </a:extLst>
          </p:cNvPr>
          <p:cNvSpPr txBox="1"/>
          <p:nvPr/>
        </p:nvSpPr>
        <p:spPr>
          <a:xfrm>
            <a:off x="321881" y="166011"/>
            <a:ext cx="5832046"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Promising to Lower Cost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23DBFBE-DF72-EF7D-C1F6-E99D57808A82}"/>
              </a:ext>
            </a:extLst>
          </p:cNvPr>
          <p:cNvSpPr txBox="1"/>
          <p:nvPr/>
        </p:nvSpPr>
        <p:spPr>
          <a:xfrm>
            <a:off x="1444242" y="1749607"/>
            <a:ext cx="3788541"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Use a short laser pulse to ionize a target with high Z and hydrogen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Large energy and angular distribution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7F63873-9F78-061F-4D40-9C5F82BA7B5D}"/>
              </a:ext>
            </a:extLst>
          </p:cNvPr>
          <p:cNvSpPr txBox="1"/>
          <p:nvPr/>
        </p:nvSpPr>
        <p:spPr>
          <a:xfrm>
            <a:off x="1444243" y="4399540"/>
            <a:ext cx="3788540"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Generate a high gradient in an accelerator with fast acting switches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The switch lifetime is too short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BA24274-A713-85ED-3E9C-A6AF9661E91A}"/>
              </a:ext>
            </a:extLst>
          </p:cNvPr>
          <p:cNvSpPr txBox="1"/>
          <p:nvPr/>
        </p:nvSpPr>
        <p:spPr>
          <a:xfrm>
            <a:off x="51207" y="6307754"/>
            <a:ext cx="58606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Courtesy Richard Maughn, University of Pennsylvania</a:t>
            </a:r>
          </a:p>
        </p:txBody>
      </p:sp>
      <p:sp>
        <p:nvSpPr>
          <p:cNvPr id="4" name="TextBox 3">
            <a:extLst>
              <a:ext uri="{FF2B5EF4-FFF2-40B4-BE49-F238E27FC236}">
                <a16:creationId xmlns:a16="http://schemas.microsoft.com/office/drawing/2014/main" id="{90B456FB-DB82-6DB8-6210-B002B3E3C04D}"/>
              </a:ext>
            </a:extLst>
          </p:cNvPr>
          <p:cNvSpPr txBox="1"/>
          <p:nvPr/>
        </p:nvSpPr>
        <p:spPr>
          <a:xfrm rot="18107816">
            <a:off x="8316062" y="2226234"/>
            <a:ext cx="439101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a:ea typeface="+mn-ea"/>
                <a:cs typeface="+mn-cs"/>
              </a:rPr>
              <a:t>Difficult Research Directions</a:t>
            </a:r>
          </a:p>
        </p:txBody>
      </p:sp>
    </p:spTree>
    <p:extLst>
      <p:ext uri="{BB962C8B-B14F-4D97-AF65-F5344CB8AC3E}">
        <p14:creationId xmlns:p14="http://schemas.microsoft.com/office/powerpoint/2010/main" val="218695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descr="C:\Users\Owner\Documents\FFAG09\DL09-047-19.jpg">
            <a:extLst>
              <a:ext uri="{FF2B5EF4-FFF2-40B4-BE49-F238E27FC236}">
                <a16:creationId xmlns:a16="http://schemas.microsoft.com/office/drawing/2014/main" id="{2AE2BABF-6A53-0B08-E3AC-2ACBD0EEB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502"/>
          <a:stretch>
            <a:fillRect/>
          </a:stretch>
        </p:blipFill>
        <p:spPr bwMode="auto">
          <a:xfrm>
            <a:off x="1706563" y="2541949"/>
            <a:ext cx="3507374" cy="2573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4">
            <a:extLst>
              <a:ext uri="{FF2B5EF4-FFF2-40B4-BE49-F238E27FC236}">
                <a16:creationId xmlns:a16="http://schemas.microsoft.com/office/drawing/2014/main" id="{7694156C-B792-648B-031E-6E77667001D0}"/>
              </a:ext>
            </a:extLst>
          </p:cNvPr>
          <p:cNvSpPr txBox="1">
            <a:spLocks noChangeArrowheads="1"/>
          </p:cNvSpPr>
          <p:nvPr/>
        </p:nvSpPr>
        <p:spPr bwMode="auto">
          <a:xfrm>
            <a:off x="1622719" y="5180962"/>
            <a:ext cx="3263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algn="ctr" eaLnBrk="1" fontAlgn="base" hangingPunct="1">
              <a:spcBef>
                <a:spcPct val="0"/>
              </a:spcBef>
              <a:spcAft>
                <a:spcPct val="0"/>
              </a:spcAft>
            </a:pPr>
            <a:r>
              <a:rPr lang="en-US" altLang="en-US" sz="2000" dirty="0">
                <a:solidFill>
                  <a:schemeClr val="bg1"/>
                </a:solidFill>
              </a:rPr>
              <a:t>EMMA, </a:t>
            </a:r>
          </a:p>
          <a:p>
            <a:pPr algn="ctr" eaLnBrk="1" fontAlgn="base" hangingPunct="1">
              <a:spcBef>
                <a:spcPct val="0"/>
              </a:spcBef>
              <a:spcAft>
                <a:spcPct val="0"/>
              </a:spcAft>
            </a:pPr>
            <a:r>
              <a:rPr lang="en-US" altLang="en-US" sz="2000" dirty="0">
                <a:solidFill>
                  <a:schemeClr val="bg1"/>
                </a:solidFill>
              </a:rPr>
              <a:t>Daresbury Laboratory, U.K.</a:t>
            </a:r>
          </a:p>
        </p:txBody>
      </p:sp>
      <p:sp>
        <p:nvSpPr>
          <p:cNvPr id="35844" name="TextBox 32">
            <a:extLst>
              <a:ext uri="{FF2B5EF4-FFF2-40B4-BE49-F238E27FC236}">
                <a16:creationId xmlns:a16="http://schemas.microsoft.com/office/drawing/2014/main" id="{421B4C03-D3D6-C2DD-AA4C-D482A9DE2290}"/>
              </a:ext>
            </a:extLst>
          </p:cNvPr>
          <p:cNvSpPr txBox="1">
            <a:spLocks noChangeArrowheads="1"/>
          </p:cNvSpPr>
          <p:nvPr/>
        </p:nvSpPr>
        <p:spPr bwMode="auto">
          <a:xfrm>
            <a:off x="5440940" y="5565110"/>
            <a:ext cx="623454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chemeClr val="bg1"/>
                </a:solidFill>
              </a:rPr>
              <a:t>PAC ns-FFAG design is a  compact accelerator producing variable–energy ~DC beam up to 330-MeV for proton and 430 MeV/nucleon for ion therapy</a:t>
            </a:r>
          </a:p>
        </p:txBody>
      </p:sp>
      <p:sp>
        <p:nvSpPr>
          <p:cNvPr id="37" name="Rectangle 36">
            <a:extLst>
              <a:ext uri="{FF2B5EF4-FFF2-40B4-BE49-F238E27FC236}">
                <a16:creationId xmlns:a16="http://schemas.microsoft.com/office/drawing/2014/main" id="{03633F3F-512E-D5C7-89E0-CBB9A281605A}"/>
              </a:ext>
            </a:extLst>
          </p:cNvPr>
          <p:cNvSpPr/>
          <p:nvPr/>
        </p:nvSpPr>
        <p:spPr>
          <a:xfrm>
            <a:off x="2101850" y="193675"/>
            <a:ext cx="8153400" cy="1077218"/>
          </a:xfrm>
          <a:prstGeom prst="rect">
            <a:avLst/>
          </a:prstGeom>
        </p:spPr>
        <p:txBody>
          <a:bodyPr>
            <a:spAutoFit/>
          </a:bodyPr>
          <a:lstStyle/>
          <a:p>
            <a:pPr algn="ctr" fontAlgn="base">
              <a:spcBef>
                <a:spcPct val="0"/>
              </a:spcBef>
              <a:spcAft>
                <a:spcPct val="0"/>
              </a:spcAft>
              <a:defRPr/>
            </a:pPr>
            <a:r>
              <a:rPr lang="en-US" sz="3200" b="1" dirty="0">
                <a:solidFill>
                  <a:srgbClr val="FFFF00"/>
                </a:solidFill>
                <a:latin typeface="Arial"/>
                <a:ea typeface="ＭＳ Ｐゴシック" charset="0"/>
                <a:cs typeface="ＭＳ Ｐゴシック" charset="0"/>
              </a:rPr>
              <a:t>Evolution of the Fixed-Field Alternating Gradient (FFAG) Accelerator</a:t>
            </a:r>
          </a:p>
        </p:txBody>
      </p:sp>
      <p:sp>
        <p:nvSpPr>
          <p:cNvPr id="35853" name="TextBox 15">
            <a:extLst>
              <a:ext uri="{FF2B5EF4-FFF2-40B4-BE49-F238E27FC236}">
                <a16:creationId xmlns:a16="http://schemas.microsoft.com/office/drawing/2014/main" id="{EB771FE0-4E09-DB5A-4163-9F74CFD82241}"/>
              </a:ext>
            </a:extLst>
          </p:cNvPr>
          <p:cNvSpPr txBox="1">
            <a:spLocks noChangeArrowheads="1"/>
          </p:cNvSpPr>
          <p:nvPr/>
        </p:nvSpPr>
        <p:spPr bwMode="auto">
          <a:xfrm rot="16200000">
            <a:off x="5398294" y="3581551"/>
            <a:ext cx="1573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dirty="0"/>
              <a:t>&lt; 3 m</a:t>
            </a:r>
          </a:p>
        </p:txBody>
      </p:sp>
      <p:sp>
        <p:nvSpPr>
          <p:cNvPr id="35854" name="TextBox 33">
            <a:extLst>
              <a:ext uri="{FF2B5EF4-FFF2-40B4-BE49-F238E27FC236}">
                <a16:creationId xmlns:a16="http://schemas.microsoft.com/office/drawing/2014/main" id="{E077452E-D698-3D2B-50F9-B14E4C7AD2D2}"/>
              </a:ext>
            </a:extLst>
          </p:cNvPr>
          <p:cNvSpPr txBox="1">
            <a:spLocks noChangeArrowheads="1"/>
          </p:cNvSpPr>
          <p:nvPr/>
        </p:nvSpPr>
        <p:spPr bwMode="auto">
          <a:xfrm>
            <a:off x="7823201" y="5083176"/>
            <a:ext cx="1573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a:t>&lt; 5 m</a:t>
            </a:r>
          </a:p>
        </p:txBody>
      </p:sp>
      <p:grpSp>
        <p:nvGrpSpPr>
          <p:cNvPr id="2" name="Group 1">
            <a:extLst>
              <a:ext uri="{FF2B5EF4-FFF2-40B4-BE49-F238E27FC236}">
                <a16:creationId xmlns:a16="http://schemas.microsoft.com/office/drawing/2014/main" id="{C0F1BD6A-A825-A95E-08F5-1C7842E74F66}"/>
              </a:ext>
            </a:extLst>
          </p:cNvPr>
          <p:cNvGrpSpPr/>
          <p:nvPr/>
        </p:nvGrpSpPr>
        <p:grpSpPr>
          <a:xfrm>
            <a:off x="6456362" y="2541950"/>
            <a:ext cx="4088925" cy="2549163"/>
            <a:chOff x="6456363" y="3090864"/>
            <a:chExt cx="3473450" cy="2000249"/>
          </a:xfrm>
        </p:grpSpPr>
        <p:pic>
          <p:nvPicPr>
            <p:cNvPr id="35841" name="Picture 19" descr="Fig_Top_View_4m_050813a.jpg">
              <a:extLst>
                <a:ext uri="{FF2B5EF4-FFF2-40B4-BE49-F238E27FC236}">
                  <a16:creationId xmlns:a16="http://schemas.microsoft.com/office/drawing/2014/main" id="{5171D437-EA98-FB96-0EC0-1FCFCDEF4686}"/>
                </a:ext>
              </a:extLst>
            </p:cNvPr>
            <p:cNvPicPr>
              <a:picLocks noChangeAspect="1"/>
            </p:cNvPicPr>
            <p:nvPr/>
          </p:nvPicPr>
          <p:blipFill>
            <a:blip r:embed="rId3">
              <a:extLst>
                <a:ext uri="{28A0092B-C50C-407E-A947-70E740481C1C}">
                  <a14:useLocalDpi xmlns:a14="http://schemas.microsoft.com/office/drawing/2010/main" val="0"/>
                </a:ext>
              </a:extLst>
            </a:blip>
            <a:srcRect l="2444" t="-5215" r="13223" b="19695"/>
            <a:stretch>
              <a:fillRect/>
            </a:stretch>
          </p:blipFill>
          <p:spPr bwMode="auto">
            <a:xfrm>
              <a:off x="6456363" y="3101975"/>
              <a:ext cx="3473450"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a:extLst>
                <a:ext uri="{FF2B5EF4-FFF2-40B4-BE49-F238E27FC236}">
                  <a16:creationId xmlns:a16="http://schemas.microsoft.com/office/drawing/2014/main" id="{D1A45E51-A3A8-B303-E585-B4B9CF2826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3806825"/>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Box 21">
              <a:extLst>
                <a:ext uri="{FF2B5EF4-FFF2-40B4-BE49-F238E27FC236}">
                  <a16:creationId xmlns:a16="http://schemas.microsoft.com/office/drawing/2014/main" id="{DB4CC96A-8B5C-89DB-190A-B01F3C73912D}"/>
                </a:ext>
              </a:extLst>
            </p:cNvPr>
            <p:cNvSpPr txBox="1">
              <a:spLocks noChangeArrowheads="1"/>
            </p:cNvSpPr>
            <p:nvPr/>
          </p:nvSpPr>
          <p:spPr bwMode="auto">
            <a:xfrm>
              <a:off x="6456363" y="3090864"/>
              <a:ext cx="347345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400" b="1" dirty="0">
                  <a:solidFill>
                    <a:srgbClr val="C00000"/>
                  </a:solidFill>
                </a:rPr>
                <a:t>      70 - 430 MeV/nucleon Ion FFAG</a:t>
              </a:r>
            </a:p>
          </p:txBody>
        </p:sp>
        <p:cxnSp>
          <p:nvCxnSpPr>
            <p:cNvPr id="4" name="Straight Connector 3">
              <a:extLst>
                <a:ext uri="{FF2B5EF4-FFF2-40B4-BE49-F238E27FC236}">
                  <a16:creationId xmlns:a16="http://schemas.microsoft.com/office/drawing/2014/main" id="{6BD19919-FA4B-130B-F29D-1AD78AC3BE53}"/>
                </a:ext>
              </a:extLst>
            </p:cNvPr>
            <p:cNvCxnSpPr/>
            <p:nvPr/>
          </p:nvCxnSpPr>
          <p:spPr>
            <a:xfrm>
              <a:off x="7415213" y="3482975"/>
              <a:ext cx="14843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29D9B42-AC1D-6F15-04E6-9C6BB543DBEE}"/>
                </a:ext>
              </a:extLst>
            </p:cNvPr>
            <p:cNvCxnSpPr/>
            <p:nvPr/>
          </p:nvCxnSpPr>
          <p:spPr>
            <a:xfrm>
              <a:off x="7415213" y="3711575"/>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EF203B-6F72-FDD6-8728-3B651CC22654}"/>
                </a:ext>
              </a:extLst>
            </p:cNvPr>
            <p:cNvCxnSpPr/>
            <p:nvPr/>
          </p:nvCxnSpPr>
          <p:spPr>
            <a:xfrm>
              <a:off x="7415213" y="5006975"/>
              <a:ext cx="152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AA566-5FFF-1FEC-7A95-DA2D579C050B}"/>
                </a:ext>
              </a:extLst>
            </p:cNvPr>
            <p:cNvCxnSpPr/>
            <p:nvPr/>
          </p:nvCxnSpPr>
          <p:spPr>
            <a:xfrm>
              <a:off x="7415213" y="4775200"/>
              <a:ext cx="1524000" cy="0"/>
            </a:xfrm>
            <a:prstGeom prst="line">
              <a:avLst/>
            </a:prstGeom>
          </p:spPr>
          <p:style>
            <a:lnRef idx="1">
              <a:schemeClr val="accent1"/>
            </a:lnRef>
            <a:fillRef idx="0">
              <a:schemeClr val="accent1"/>
            </a:fillRef>
            <a:effectRef idx="0">
              <a:schemeClr val="accent1"/>
            </a:effectRef>
            <a:fontRef idx="minor">
              <a:schemeClr val="tx1"/>
            </a:fontRef>
          </p:style>
        </p:cxnSp>
        <p:sp>
          <p:nvSpPr>
            <p:cNvPr id="35852" name="TextBox 3">
              <a:extLst>
                <a:ext uri="{FF2B5EF4-FFF2-40B4-BE49-F238E27FC236}">
                  <a16:creationId xmlns:a16="http://schemas.microsoft.com/office/drawing/2014/main" id="{3DF268AB-0046-80D4-4EF9-F0CD43458B0E}"/>
                </a:ext>
              </a:extLst>
            </p:cNvPr>
            <p:cNvSpPr txBox="1">
              <a:spLocks noChangeArrowheads="1"/>
            </p:cNvSpPr>
            <p:nvPr/>
          </p:nvSpPr>
          <p:spPr bwMode="auto">
            <a:xfrm>
              <a:off x="7948613" y="4016376"/>
              <a:ext cx="685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000" b="1" i="1" dirty="0">
                  <a:solidFill>
                    <a:srgbClr val="000000"/>
                  </a:solidFill>
                  <a:latin typeface="Imprint MT Shadow" pitchFamily="82" charset="77"/>
                </a:rPr>
                <a:t>PAC</a:t>
              </a:r>
              <a:endParaRPr lang="en-US" altLang="en-US" sz="1800" dirty="0">
                <a:solidFill>
                  <a:srgbClr val="000000"/>
                </a:solidFill>
                <a:latin typeface="Arial" panose="020B0604020202020204" pitchFamily="34" charset="0"/>
                <a:cs typeface="Arial" panose="020B0604020202020204" pitchFamily="34" charset="0"/>
              </a:endParaRPr>
            </a:p>
          </p:txBody>
        </p:sp>
        <p:sp>
          <p:nvSpPr>
            <p:cNvPr id="35855" name="TextBox 4">
              <a:extLst>
                <a:ext uri="{FF2B5EF4-FFF2-40B4-BE49-F238E27FC236}">
                  <a16:creationId xmlns:a16="http://schemas.microsoft.com/office/drawing/2014/main" id="{3D128214-0DF9-C7A8-040D-D56940E61AF1}"/>
                </a:ext>
              </a:extLst>
            </p:cNvPr>
            <p:cNvSpPr txBox="1">
              <a:spLocks noChangeArrowheads="1"/>
            </p:cNvSpPr>
            <p:nvPr/>
          </p:nvSpPr>
          <p:spPr bwMode="auto">
            <a:xfrm>
              <a:off x="7415213" y="4473576"/>
              <a:ext cx="213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fontAlgn="base">
                <a:spcBef>
                  <a:spcPct val="0"/>
                </a:spcBef>
                <a:spcAft>
                  <a:spcPct val="0"/>
                </a:spcAft>
              </a:pPr>
              <a:r>
                <a:rPr lang="en-US" altLang="en-US" sz="1000" b="1" i="1">
                  <a:solidFill>
                    <a:srgbClr val="000000"/>
                  </a:solidFill>
                  <a:latin typeface="Imprint MT Shadow" pitchFamily="82" charset="77"/>
                </a:rPr>
                <a:t>Particle Accelerator Corp</a:t>
              </a:r>
              <a:endParaRPr lang="en-US" altLang="en-US" sz="1800">
                <a:solidFill>
                  <a:srgbClr val="000000"/>
                </a:solidFill>
                <a:latin typeface="Arial" panose="020B0604020202020204" pitchFamily="34" charset="0"/>
                <a:cs typeface="Arial" panose="020B0604020202020204" pitchFamily="34" charset="0"/>
              </a:endParaRPr>
            </a:p>
          </p:txBody>
        </p:sp>
      </p:grpSp>
      <p:sp>
        <p:nvSpPr>
          <p:cNvPr id="35856" name="TextBox 31">
            <a:extLst>
              <a:ext uri="{FF2B5EF4-FFF2-40B4-BE49-F238E27FC236}">
                <a16:creationId xmlns:a16="http://schemas.microsoft.com/office/drawing/2014/main" id="{CCCAF814-A8E6-DA1A-584B-3827894D5F15}"/>
              </a:ext>
            </a:extLst>
          </p:cNvPr>
          <p:cNvSpPr txBox="1">
            <a:spLocks noChangeArrowheads="1"/>
          </p:cNvSpPr>
          <p:nvPr/>
        </p:nvSpPr>
        <p:spPr bwMode="auto">
          <a:xfrm>
            <a:off x="572573" y="6324478"/>
            <a:ext cx="4218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1800" dirty="0">
                <a:solidFill>
                  <a:srgbClr val="FFFF00"/>
                </a:solidFill>
              </a:rPr>
              <a:t>Adapted from Carol Johnson, </a:t>
            </a:r>
            <a:r>
              <a:rPr lang="en-US" altLang="en-US" sz="1800" dirty="0" err="1">
                <a:solidFill>
                  <a:srgbClr val="FFFF00"/>
                </a:solidFill>
              </a:rPr>
              <a:t>FermiLab</a:t>
            </a:r>
            <a:r>
              <a:rPr lang="en-US" altLang="en-US" sz="1800" dirty="0">
                <a:solidFill>
                  <a:srgbClr val="FFFF00"/>
                </a:solidFill>
              </a:rPr>
              <a:t> </a:t>
            </a:r>
          </a:p>
        </p:txBody>
      </p:sp>
      <p:sp>
        <p:nvSpPr>
          <p:cNvPr id="35857" name="TextBox 32">
            <a:extLst>
              <a:ext uri="{FF2B5EF4-FFF2-40B4-BE49-F238E27FC236}">
                <a16:creationId xmlns:a16="http://schemas.microsoft.com/office/drawing/2014/main" id="{9D5A4052-7788-FB6E-D800-A5A2C1D0661A}"/>
              </a:ext>
            </a:extLst>
          </p:cNvPr>
          <p:cNvSpPr txBox="1">
            <a:spLocks noChangeArrowheads="1"/>
          </p:cNvSpPr>
          <p:nvPr/>
        </p:nvSpPr>
        <p:spPr bwMode="auto">
          <a:xfrm>
            <a:off x="1954506" y="5857794"/>
            <a:ext cx="3011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solidFill>
                  <a:schemeClr val="bg1"/>
                </a:solidFill>
              </a:rPr>
              <a:t>World’s first ns-FFAG</a:t>
            </a:r>
          </a:p>
        </p:txBody>
      </p:sp>
      <p:sp>
        <p:nvSpPr>
          <p:cNvPr id="35858" name="TextBox 32">
            <a:extLst>
              <a:ext uri="{FF2B5EF4-FFF2-40B4-BE49-F238E27FC236}">
                <a16:creationId xmlns:a16="http://schemas.microsoft.com/office/drawing/2014/main" id="{CB837522-A46D-2919-58E2-6E9AA6A35BE1}"/>
              </a:ext>
            </a:extLst>
          </p:cNvPr>
          <p:cNvSpPr txBox="1">
            <a:spLocks noChangeArrowheads="1"/>
          </p:cNvSpPr>
          <p:nvPr/>
        </p:nvSpPr>
        <p:spPr bwMode="auto">
          <a:xfrm>
            <a:off x="1126011" y="1313159"/>
            <a:ext cx="1011777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FFFFCC"/>
                </a:solidFill>
                <a:latin typeface="Tahoma" panose="020B0604030504040204" pitchFamily="34" charset="0"/>
                <a:ea typeface="ＭＳ Ｐゴシック" panose="020B0600070205080204" pitchFamily="34" charset="-128"/>
              </a:defRPr>
            </a:lvl1pPr>
            <a:lvl2pPr marL="742950" indent="-285750" eaLnBrk="0" hangingPunct="0">
              <a:defRPr sz="2400">
                <a:solidFill>
                  <a:srgbClr val="FFFFCC"/>
                </a:solidFill>
                <a:latin typeface="Tahoma" panose="020B0604030504040204" pitchFamily="34" charset="0"/>
                <a:ea typeface="ＭＳ Ｐゴシック" panose="020B0600070205080204" pitchFamily="34" charset="-128"/>
              </a:defRPr>
            </a:lvl2pPr>
            <a:lvl3pPr marL="1143000" indent="-228600" eaLnBrk="0" hangingPunct="0">
              <a:defRPr sz="2400">
                <a:solidFill>
                  <a:srgbClr val="FFFFCC"/>
                </a:solidFill>
                <a:latin typeface="Tahoma" panose="020B0604030504040204" pitchFamily="34" charset="0"/>
                <a:ea typeface="ＭＳ Ｐゴシック" panose="020B0600070205080204" pitchFamily="34" charset="-128"/>
              </a:defRPr>
            </a:lvl3pPr>
            <a:lvl4pPr marL="1600200" indent="-228600" eaLnBrk="0" hangingPunct="0">
              <a:defRPr sz="2400">
                <a:solidFill>
                  <a:srgbClr val="FFFFCC"/>
                </a:solidFill>
                <a:latin typeface="Tahoma" panose="020B0604030504040204" pitchFamily="34" charset="0"/>
                <a:ea typeface="ＭＳ Ｐゴシック" panose="020B0600070205080204" pitchFamily="34" charset="-128"/>
              </a:defRPr>
            </a:lvl4pPr>
            <a:lvl5pPr marL="2057400" indent="-228600" eaLnBrk="0" hangingPunct="0">
              <a:defRPr sz="2400">
                <a:solidFill>
                  <a:srgbClr val="FFFFCC"/>
                </a:solidFill>
                <a:latin typeface="Tahom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rgbClr val="FFFFCC"/>
                </a:solidFill>
                <a:latin typeface="Tahoma" panose="020B0604030504040204" pitchFamily="34" charset="0"/>
                <a:ea typeface="ＭＳ Ｐゴシック" panose="020B0600070205080204" pitchFamily="34" charset="-128"/>
              </a:defRPr>
            </a:lvl9pPr>
          </a:lstStyle>
          <a:p>
            <a:pPr eaLnBrk="1" fontAlgn="base" hangingPunct="1">
              <a:spcBef>
                <a:spcPct val="0"/>
              </a:spcBef>
              <a:spcAft>
                <a:spcPct val="0"/>
              </a:spcAft>
            </a:pPr>
            <a:r>
              <a:rPr lang="en-US" altLang="en-US" sz="2000" dirty="0"/>
              <a:t>Simultaneously invented by </a:t>
            </a:r>
            <a:r>
              <a:rPr lang="en-US" altLang="en-US" sz="2000" dirty="0" err="1"/>
              <a:t>Tihiro</a:t>
            </a:r>
            <a:r>
              <a:rPr lang="en-US" altLang="en-US" sz="2000" dirty="0"/>
              <a:t> </a:t>
            </a:r>
            <a:r>
              <a:rPr lang="en-US" altLang="en-US" sz="2000" dirty="0" err="1"/>
              <a:t>Ohkawa</a:t>
            </a:r>
            <a:r>
              <a:rPr lang="en-US" altLang="en-US" sz="2000" dirty="0"/>
              <a:t> in Japan, Keith Symon at the UW-Madison and Andrei </a:t>
            </a:r>
            <a:r>
              <a:rPr lang="en-US" altLang="en-US" sz="2000" dirty="0" err="1"/>
              <a:t>Kolomensky</a:t>
            </a:r>
            <a:r>
              <a:rPr lang="en-US" altLang="en-US" sz="2000" dirty="0"/>
              <a:t> in the USSR in 1950’s. The most intensive early studies were carried out by Symon, Donald Kerst and others at the UW-Madison.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a:xfrm>
            <a:off x="1378046" y="0"/>
            <a:ext cx="9306655" cy="1143000"/>
          </a:xfrm>
        </p:spPr>
        <p:txBody>
          <a:bodyPr/>
          <a:lstStyle/>
          <a:p>
            <a:pPr eaLnBrk="1" hangingPunct="1">
              <a:defRPr/>
            </a:pPr>
            <a:r>
              <a:rPr lang="en-US" sz="3200" b="1" dirty="0">
                <a:cs typeface="+mj-cs"/>
              </a:rPr>
              <a:t>Take Away Thoughts</a:t>
            </a:r>
          </a:p>
        </p:txBody>
      </p:sp>
      <p:sp>
        <p:nvSpPr>
          <p:cNvPr id="2" name="TextBox 1"/>
          <p:cNvSpPr txBox="1"/>
          <p:nvPr/>
        </p:nvSpPr>
        <p:spPr>
          <a:xfrm>
            <a:off x="3868435" y="1233530"/>
            <a:ext cx="7919803" cy="5262979"/>
          </a:xfrm>
          <a:prstGeom prst="rect">
            <a:avLst/>
          </a:prstGeom>
          <a:noFill/>
        </p:spPr>
        <p:txBody>
          <a:bodyPr wrap="square" rtlCol="0">
            <a:spAutoFit/>
          </a:bodyPr>
          <a:lstStyle/>
          <a:p>
            <a:pPr marL="342900" indent="-342900">
              <a:buFont typeface="Arial" charset="0"/>
              <a:buChar char="•"/>
            </a:pPr>
            <a:r>
              <a:rPr lang="en-US" sz="2400" b="1" dirty="0">
                <a:solidFill>
                  <a:srgbClr val="FFFFFF"/>
                </a:solidFill>
              </a:rPr>
              <a:t>Breakthrough technologies come from academia.</a:t>
            </a:r>
          </a:p>
          <a:p>
            <a:pPr marL="342900" indent="-342900">
              <a:buFont typeface="Arial" charset="0"/>
              <a:buChar char="•"/>
            </a:pPr>
            <a:r>
              <a:rPr lang="en-US" sz="2400" b="1" dirty="0">
                <a:solidFill>
                  <a:srgbClr val="FFFFFF"/>
                </a:solidFill>
              </a:rPr>
              <a:t>The most important problem is finding a big enough problem to solve.</a:t>
            </a:r>
          </a:p>
          <a:p>
            <a:pPr marL="342900" indent="-342900">
              <a:buFont typeface="Arial" charset="0"/>
              <a:buChar char="•"/>
            </a:pPr>
            <a:r>
              <a:rPr lang="en-US" sz="2400" b="1" dirty="0">
                <a:solidFill>
                  <a:srgbClr val="FFFFFF"/>
                </a:solidFill>
              </a:rPr>
              <a:t>The big problems to solve and their solutions are only obvious in hindsight.</a:t>
            </a:r>
          </a:p>
          <a:p>
            <a:pPr marL="342900" indent="-342900">
              <a:buFont typeface="Arial" charset="0"/>
              <a:buChar char="•"/>
            </a:pPr>
            <a:r>
              <a:rPr lang="en-US" sz="2400" b="1" dirty="0">
                <a:solidFill>
                  <a:srgbClr val="FFFFFF"/>
                </a:solidFill>
              </a:rPr>
              <a:t>Ask enough potential customers if your problem and solution are viable.</a:t>
            </a:r>
          </a:p>
          <a:p>
            <a:pPr marL="342900" indent="-342900">
              <a:buFont typeface="Arial" charset="0"/>
              <a:buChar char="•"/>
            </a:pPr>
            <a:r>
              <a:rPr lang="en-US" sz="2400" b="1" dirty="0">
                <a:solidFill>
                  <a:srgbClr val="FFFFFF"/>
                </a:solidFill>
              </a:rPr>
              <a:t>Don’t expect government, including national labs, to fully fund non-military development projects.</a:t>
            </a:r>
          </a:p>
          <a:p>
            <a:pPr marL="342900" indent="-342900">
              <a:buFont typeface="Arial" charset="0"/>
              <a:buChar char="•"/>
            </a:pPr>
            <a:r>
              <a:rPr lang="en-US" sz="2400" b="1" dirty="0">
                <a:solidFill>
                  <a:srgbClr val="FFFFFF"/>
                </a:solidFill>
              </a:rPr>
              <a:t>Companies are required to get regulatory clearance.</a:t>
            </a:r>
          </a:p>
          <a:p>
            <a:pPr marL="342900" indent="-342900">
              <a:buFont typeface="Arial" charset="0"/>
              <a:buChar char="•"/>
            </a:pPr>
            <a:r>
              <a:rPr lang="en-US" sz="2400" b="1" dirty="0">
                <a:solidFill>
                  <a:srgbClr val="FFFFFF"/>
                </a:solidFill>
              </a:rPr>
              <a:t>Will find a market if the product is less costly, better, and easier to use.</a:t>
            </a:r>
          </a:p>
          <a:p>
            <a:pPr marL="342900" indent="-342900">
              <a:buFont typeface="Arial" charset="0"/>
              <a:buChar char="•"/>
            </a:pPr>
            <a:endParaRPr lang="en-US" sz="2400" b="1" dirty="0">
              <a:solidFill>
                <a:srgbClr val="FFFFFF"/>
              </a:solidFill>
            </a:endParaRPr>
          </a:p>
        </p:txBody>
      </p:sp>
      <p:pic>
        <p:nvPicPr>
          <p:cNvPr id="6" name="Picture 5" descr="clipart community.png">
            <a:extLst>
              <a:ext uri="{FF2B5EF4-FFF2-40B4-BE49-F238E27FC236}">
                <a16:creationId xmlns:a16="http://schemas.microsoft.com/office/drawing/2014/main" id="{C5A501AD-512C-F34F-AF34-F3E0D63A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814" y="2779076"/>
            <a:ext cx="3194656" cy="1681530"/>
          </a:xfrm>
          <a:prstGeom prst="rect">
            <a:avLst/>
          </a:prstGeom>
        </p:spPr>
      </p:pic>
      <p:sp>
        <p:nvSpPr>
          <p:cNvPr id="4" name="TextBox 3">
            <a:extLst>
              <a:ext uri="{FF2B5EF4-FFF2-40B4-BE49-F238E27FC236}">
                <a16:creationId xmlns:a16="http://schemas.microsoft.com/office/drawing/2014/main" id="{69D54568-D719-C646-95A0-DD855D8163F2}"/>
              </a:ext>
            </a:extLst>
          </p:cNvPr>
          <p:cNvSpPr txBox="1"/>
          <p:nvPr/>
        </p:nvSpPr>
        <p:spPr>
          <a:xfrm>
            <a:off x="411386" y="4650065"/>
            <a:ext cx="3068084" cy="461665"/>
          </a:xfrm>
          <a:prstGeom prst="rect">
            <a:avLst/>
          </a:prstGeom>
          <a:noFill/>
        </p:spPr>
        <p:txBody>
          <a:bodyPr wrap="none" rtlCol="0">
            <a:spAutoFit/>
          </a:bodyPr>
          <a:lstStyle/>
          <a:p>
            <a:r>
              <a:rPr lang="en-US" sz="2400" dirty="0">
                <a:solidFill>
                  <a:srgbClr val="FFFF00"/>
                </a:solidFill>
              </a:rPr>
              <a:t>It takes a community.</a:t>
            </a:r>
          </a:p>
        </p:txBody>
      </p:sp>
    </p:spTree>
    <p:extLst>
      <p:ext uri="{BB962C8B-B14F-4D97-AF65-F5344CB8AC3E}">
        <p14:creationId xmlns:p14="http://schemas.microsoft.com/office/powerpoint/2010/main" val="276911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t_scan_set">
            <a:extLst>
              <a:ext uri="{FF2B5EF4-FFF2-40B4-BE49-F238E27FC236}">
                <a16:creationId xmlns:a16="http://schemas.microsoft.com/office/drawing/2014/main" id="{029E6608-8440-64F5-9B62-5CBAAAAD9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835" y="853026"/>
            <a:ext cx="3796819" cy="3133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092750B1-310D-9799-2EC0-9C5CDCE5825C}"/>
              </a:ext>
            </a:extLst>
          </p:cNvPr>
          <p:cNvSpPr txBox="1"/>
          <p:nvPr/>
        </p:nvSpPr>
        <p:spPr>
          <a:xfrm>
            <a:off x="4286850" y="2173610"/>
            <a:ext cx="1809150" cy="646331"/>
          </a:xfrm>
          <a:prstGeom prst="rect">
            <a:avLst/>
          </a:prstGeom>
          <a:noFill/>
        </p:spPr>
        <p:txBody>
          <a:bodyPr wrap="none" rtlCol="0">
            <a:spAutoFit/>
          </a:bodyPr>
          <a:lstStyle/>
          <a:p>
            <a:r>
              <a:rPr lang="en-US" dirty="0">
                <a:solidFill>
                  <a:schemeClr val="bg1"/>
                </a:solidFill>
              </a:rPr>
              <a:t>Geometrics</a:t>
            </a:r>
          </a:p>
          <a:p>
            <a:r>
              <a:rPr lang="en-US" dirty="0">
                <a:solidFill>
                  <a:schemeClr val="bg1"/>
                </a:solidFill>
              </a:rPr>
              <a:t>(Pinnacle RTP)</a:t>
            </a:r>
          </a:p>
        </p:txBody>
      </p:sp>
      <p:pic>
        <p:nvPicPr>
          <p:cNvPr id="4" name="Picture 1">
            <a:extLst>
              <a:ext uri="{FF2B5EF4-FFF2-40B4-BE49-F238E27FC236}">
                <a16:creationId xmlns:a16="http://schemas.microsoft.com/office/drawing/2014/main" id="{55652665-7ABE-4254-4F7D-C0CD42A1E0F9}"/>
              </a:ext>
            </a:extLst>
          </p:cNvPr>
          <p:cNvPicPr>
            <a:picLocks noChangeAspect="1"/>
          </p:cNvPicPr>
          <p:nvPr/>
        </p:nvPicPr>
        <p:blipFill rotWithShape="1">
          <a:blip r:embed="rId5">
            <a:extLst>
              <a:ext uri="{28A0092B-C50C-407E-A947-70E740481C1C}">
                <a14:useLocalDpi xmlns:a14="http://schemas.microsoft.com/office/drawing/2010/main" val="0"/>
              </a:ext>
            </a:extLst>
          </a:blip>
          <a:srcRect t="16885" b="8759"/>
          <a:stretch>
            <a:fillRect/>
          </a:stretch>
        </p:blipFill>
        <p:spPr bwMode="auto">
          <a:xfrm>
            <a:off x="6615775" y="853026"/>
            <a:ext cx="3160431" cy="313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0A183FE-C9CE-91F7-1DD1-ECFD5E83D010}"/>
              </a:ext>
            </a:extLst>
          </p:cNvPr>
          <p:cNvSpPr txBox="1"/>
          <p:nvPr/>
        </p:nvSpPr>
        <p:spPr>
          <a:xfrm>
            <a:off x="10026288" y="2312109"/>
            <a:ext cx="1595373" cy="369332"/>
          </a:xfrm>
          <a:prstGeom prst="rect">
            <a:avLst/>
          </a:prstGeom>
          <a:noFill/>
        </p:spPr>
        <p:txBody>
          <a:bodyPr wrap="none" rtlCol="0">
            <a:spAutoFit/>
          </a:bodyPr>
          <a:lstStyle/>
          <a:p>
            <a:r>
              <a:rPr lang="en-US" dirty="0">
                <a:solidFill>
                  <a:schemeClr val="bg1"/>
                </a:solidFill>
              </a:rPr>
              <a:t>TomoTherapy</a:t>
            </a:r>
          </a:p>
        </p:txBody>
      </p:sp>
      <p:pic>
        <p:nvPicPr>
          <p:cNvPr id="6" name="Picture 1">
            <a:extLst>
              <a:ext uri="{FF2B5EF4-FFF2-40B4-BE49-F238E27FC236}">
                <a16:creationId xmlns:a16="http://schemas.microsoft.com/office/drawing/2014/main" id="{F80883C9-8569-EC39-CC40-BD95EA29A7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4660"/>
          <a:stretch>
            <a:fillRect/>
          </a:stretch>
        </p:blipFill>
        <p:spPr bwMode="auto">
          <a:xfrm>
            <a:off x="438398" y="4111835"/>
            <a:ext cx="3812257" cy="261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766B928-DF52-BFD9-D4ED-DB91386B3B8C}"/>
              </a:ext>
            </a:extLst>
          </p:cNvPr>
          <p:cNvSpPr txBox="1"/>
          <p:nvPr/>
        </p:nvSpPr>
        <p:spPr>
          <a:xfrm>
            <a:off x="4382677" y="5292077"/>
            <a:ext cx="808748" cy="369332"/>
          </a:xfrm>
          <a:prstGeom prst="rect">
            <a:avLst/>
          </a:prstGeom>
          <a:noFill/>
        </p:spPr>
        <p:txBody>
          <a:bodyPr wrap="none" rtlCol="0">
            <a:spAutoFit/>
          </a:bodyPr>
          <a:lstStyle/>
          <a:p>
            <a:r>
              <a:rPr lang="en-US" dirty="0">
                <a:solidFill>
                  <a:schemeClr val="bg1"/>
                </a:solidFill>
              </a:rPr>
              <a:t>CPAC</a:t>
            </a:r>
          </a:p>
        </p:txBody>
      </p:sp>
      <p:pic>
        <p:nvPicPr>
          <p:cNvPr id="12" name="North.mp4" descr="North.mp4">
            <a:hlinkClick r:id="" action="ppaction://media"/>
            <a:extLst>
              <a:ext uri="{FF2B5EF4-FFF2-40B4-BE49-F238E27FC236}">
                <a16:creationId xmlns:a16="http://schemas.microsoft.com/office/drawing/2014/main" id="{B657E714-FC0C-579F-DD02-AD20AF59A129}"/>
              </a:ext>
            </a:extLst>
          </p:cNvPr>
          <p:cNvPicPr>
            <a:picLocks noChangeAspect="1"/>
          </p:cNvPicPr>
          <p:nvPr>
            <a:videoFile r:link="rId2"/>
            <p:extLst>
              <p:ext uri="{DAA4B4D4-6D71-4841-9C94-3DE7FCFB9230}">
                <p14:media xmlns:p14="http://schemas.microsoft.com/office/powerpoint/2010/main" r:embed="rId1"/>
              </p:ext>
            </p:extLst>
          </p:nvPr>
        </p:nvPicPr>
        <p:blipFill>
          <a:blip r:embed="rId7"/>
          <a:srcRect l="2055" t="3590" r="-2055" b="40568"/>
          <a:stretch>
            <a:fillRect/>
          </a:stretch>
        </p:blipFill>
        <p:spPr>
          <a:xfrm>
            <a:off x="6615775" y="4025735"/>
            <a:ext cx="3229120" cy="2702967"/>
          </a:xfrm>
          <a:prstGeom prst="rect">
            <a:avLst/>
          </a:prstGeom>
        </p:spPr>
      </p:pic>
      <p:sp>
        <p:nvSpPr>
          <p:cNvPr id="13" name="TextBox 12">
            <a:extLst>
              <a:ext uri="{FF2B5EF4-FFF2-40B4-BE49-F238E27FC236}">
                <a16:creationId xmlns:a16="http://schemas.microsoft.com/office/drawing/2014/main" id="{E309B73E-C42E-4199-B150-E33815F00F54}"/>
              </a:ext>
            </a:extLst>
          </p:cNvPr>
          <p:cNvSpPr txBox="1"/>
          <p:nvPr/>
        </p:nvSpPr>
        <p:spPr>
          <a:xfrm>
            <a:off x="9936325" y="5107411"/>
            <a:ext cx="1941557" cy="369332"/>
          </a:xfrm>
          <a:prstGeom prst="rect">
            <a:avLst/>
          </a:prstGeom>
          <a:noFill/>
        </p:spPr>
        <p:txBody>
          <a:bodyPr wrap="none" rtlCol="0">
            <a:spAutoFit/>
          </a:bodyPr>
          <a:lstStyle/>
          <a:p>
            <a:r>
              <a:rPr lang="en-US" dirty="0">
                <a:solidFill>
                  <a:schemeClr val="bg1"/>
                </a:solidFill>
              </a:rPr>
              <a:t>Leo Cancer Care</a:t>
            </a:r>
          </a:p>
        </p:txBody>
      </p:sp>
      <p:sp>
        <p:nvSpPr>
          <p:cNvPr id="17" name="Cross 16">
            <a:extLst>
              <a:ext uri="{FF2B5EF4-FFF2-40B4-BE49-F238E27FC236}">
                <a16:creationId xmlns:a16="http://schemas.microsoft.com/office/drawing/2014/main" id="{88A9F54A-904D-111A-5D74-DBA65204C42A}"/>
              </a:ext>
            </a:extLst>
          </p:cNvPr>
          <p:cNvSpPr/>
          <p:nvPr/>
        </p:nvSpPr>
        <p:spPr>
          <a:xfrm rot="2704753" flipH="1">
            <a:off x="1221583" y="4063094"/>
            <a:ext cx="2530700" cy="2457966"/>
          </a:xfrm>
          <a:prstGeom prst="plus">
            <a:avLst>
              <a:gd name="adj" fmla="val 454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C827E1EE-60F7-6761-1F5E-D228218F06AA}"/>
              </a:ext>
            </a:extLst>
          </p:cNvPr>
          <p:cNvSpPr txBox="1"/>
          <p:nvPr/>
        </p:nvSpPr>
        <p:spPr>
          <a:xfrm>
            <a:off x="712519" y="111689"/>
            <a:ext cx="10747167" cy="646331"/>
          </a:xfrm>
          <a:prstGeom prst="rect">
            <a:avLst/>
          </a:prstGeom>
          <a:noFill/>
        </p:spPr>
        <p:txBody>
          <a:bodyPr wrap="square">
            <a:spAutoFit/>
          </a:bodyPr>
          <a:lstStyle/>
          <a:p>
            <a:r>
              <a:rPr lang="en-US" sz="3600" b="1" dirty="0">
                <a:solidFill>
                  <a:srgbClr val="FFFF00"/>
                </a:solidFill>
              </a:rPr>
              <a:t>Radiotherapy Technologies I Have Co-founded</a:t>
            </a:r>
            <a:endParaRPr lang="en-US" sz="3600" dirty="0">
              <a:solidFill>
                <a:srgbClr val="FFFF00"/>
              </a:solidFill>
            </a:endParaRPr>
          </a:p>
        </p:txBody>
      </p:sp>
    </p:spTree>
    <p:extLst>
      <p:ext uri="{BB962C8B-B14F-4D97-AF65-F5344CB8AC3E}">
        <p14:creationId xmlns:p14="http://schemas.microsoft.com/office/powerpoint/2010/main" val="360512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3000" fill="hold"/>
                                        <p:tgtEl>
                                          <p:spTgt spid="12"/>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12"/>
                </p:tgtEl>
              </p:cMediaNode>
            </p:video>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childTnLst>
        </p:cTn>
      </p:par>
    </p:tnLst>
    <p:bldLst>
      <p:bldP spid="17" grpId="0" animBg="1"/>
      <p:bldP spid="1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78A36CDE-74AB-F441-9084-FD19EA75D74B}"/>
              </a:ext>
            </a:extLst>
          </p:cNvPr>
          <p:cNvSpPr>
            <a:spLocks noGrp="1" noChangeArrowheads="1"/>
          </p:cNvSpPr>
          <p:nvPr>
            <p:ph type="title"/>
          </p:nvPr>
        </p:nvSpPr>
        <p:spPr>
          <a:xfrm>
            <a:off x="871538" y="117475"/>
            <a:ext cx="10521950" cy="857250"/>
          </a:xfrm>
        </p:spPr>
        <p:txBody>
          <a:bodyPr/>
          <a:lstStyle/>
          <a:p>
            <a:pPr eaLnBrk="1" hangingPunct="1">
              <a:defRPr/>
            </a:pPr>
            <a:r>
              <a:rPr lang="en-US" sz="3000" b="1">
                <a:cs typeface="+mj-cs"/>
              </a:rPr>
              <a:t>University of Wisconsin Medical Physics Dept. Spin-Offs</a:t>
            </a:r>
          </a:p>
        </p:txBody>
      </p:sp>
      <p:grpSp>
        <p:nvGrpSpPr>
          <p:cNvPr id="10242" name="Group 1">
            <a:extLst>
              <a:ext uri="{FF2B5EF4-FFF2-40B4-BE49-F238E27FC236}">
                <a16:creationId xmlns:a16="http://schemas.microsoft.com/office/drawing/2014/main" id="{DE209771-E52C-B34A-8A85-FFC71DB307EF}"/>
              </a:ext>
            </a:extLst>
          </p:cNvPr>
          <p:cNvGrpSpPr>
            <a:grpSpLocks/>
          </p:cNvGrpSpPr>
          <p:nvPr/>
        </p:nvGrpSpPr>
        <p:grpSpPr bwMode="auto">
          <a:xfrm>
            <a:off x="914400" y="1058863"/>
            <a:ext cx="10580688" cy="5516562"/>
            <a:chOff x="1700348" y="1829991"/>
            <a:chExt cx="8909904" cy="4105275"/>
          </a:xfrm>
        </p:grpSpPr>
        <p:sp>
          <p:nvSpPr>
            <p:cNvPr id="10243" name="Line 36">
              <a:extLst>
                <a:ext uri="{FF2B5EF4-FFF2-40B4-BE49-F238E27FC236}">
                  <a16:creationId xmlns:a16="http://schemas.microsoft.com/office/drawing/2014/main" id="{CD56BE73-D0E8-9649-9914-ED17A9AFA665}"/>
                </a:ext>
              </a:extLst>
            </p:cNvPr>
            <p:cNvSpPr>
              <a:spLocks noChangeShapeType="1"/>
            </p:cNvSpPr>
            <p:nvPr/>
          </p:nvSpPr>
          <p:spPr bwMode="auto">
            <a:xfrm>
              <a:off x="7014551" y="3011239"/>
              <a:ext cx="747" cy="40616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4" name="Line 34">
              <a:extLst>
                <a:ext uri="{FF2B5EF4-FFF2-40B4-BE49-F238E27FC236}">
                  <a16:creationId xmlns:a16="http://schemas.microsoft.com/office/drawing/2014/main" id="{911809B0-32F8-EF47-B5D8-2F2D27EF3F20}"/>
                </a:ext>
              </a:extLst>
            </p:cNvPr>
            <p:cNvSpPr>
              <a:spLocks noChangeShapeType="1"/>
            </p:cNvSpPr>
            <p:nvPr/>
          </p:nvSpPr>
          <p:spPr bwMode="auto">
            <a:xfrm>
              <a:off x="5815151" y="5114041"/>
              <a:ext cx="2381" cy="33218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5" name="Line 38">
              <a:extLst>
                <a:ext uri="{FF2B5EF4-FFF2-40B4-BE49-F238E27FC236}">
                  <a16:creationId xmlns:a16="http://schemas.microsoft.com/office/drawing/2014/main" id="{378D945A-CF4D-CC4D-902E-AE00F58E1F38}"/>
                </a:ext>
              </a:extLst>
            </p:cNvPr>
            <p:cNvSpPr>
              <a:spLocks noChangeShapeType="1"/>
            </p:cNvSpPr>
            <p:nvPr/>
          </p:nvSpPr>
          <p:spPr bwMode="auto">
            <a:xfrm>
              <a:off x="7300282" y="3019299"/>
              <a:ext cx="9816" cy="162325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46" name="Rectangle 32">
              <a:extLst>
                <a:ext uri="{FF2B5EF4-FFF2-40B4-BE49-F238E27FC236}">
                  <a16:creationId xmlns:a16="http://schemas.microsoft.com/office/drawing/2014/main" id="{439C46B2-ECE9-6342-A363-83922A904C6D}"/>
                </a:ext>
              </a:extLst>
            </p:cNvPr>
            <p:cNvSpPr>
              <a:spLocks noChangeArrowheads="1"/>
            </p:cNvSpPr>
            <p:nvPr/>
          </p:nvSpPr>
          <p:spPr bwMode="auto">
            <a:xfrm>
              <a:off x="1700348" y="4677966"/>
              <a:ext cx="1485900" cy="1257300"/>
            </a:xfrm>
            <a:prstGeom prst="rect">
              <a:avLst/>
            </a:prstGeom>
            <a:solidFill>
              <a:schemeClr val="tx1"/>
            </a:solidFill>
            <a:ln w="9525">
              <a:solidFill>
                <a:schemeClr val="tx1"/>
              </a:solidFill>
              <a:miter lim="800000"/>
              <a:headEnd/>
              <a:tailEnd/>
            </a:ln>
          </p:spPr>
          <p:txBody>
            <a:bodyPr wrap="none" anchor="ctr"/>
            <a:lstStyle>
              <a:lvl1pPr defTabSz="685800">
                <a:spcBef>
                  <a:spcPct val="20000"/>
                </a:spcBef>
                <a:buChar char="•"/>
                <a:defRPr sz="3200">
                  <a:solidFill>
                    <a:srgbClr val="FFFFCC"/>
                  </a:solidFill>
                  <a:latin typeface="Arial" panose="020B0604020202020204" pitchFamily="34" charset="0"/>
                  <a:ea typeface="ＭＳ Ｐゴシック" panose="020B0600070205080204" pitchFamily="34" charset="-128"/>
                </a:defRPr>
              </a:lvl1pPr>
              <a:lvl2pPr marL="742950" indent="-285750" defTabSz="685800">
                <a:spcBef>
                  <a:spcPct val="20000"/>
                </a:spcBef>
                <a:buChar char="–"/>
                <a:defRPr sz="2800">
                  <a:solidFill>
                    <a:srgbClr val="FFFFCC"/>
                  </a:solidFill>
                  <a:latin typeface="Arial" panose="020B0604020202020204" pitchFamily="34" charset="0"/>
                  <a:ea typeface="ＭＳ Ｐゴシック" panose="020B0600070205080204" pitchFamily="34" charset="-128"/>
                </a:defRPr>
              </a:lvl2pPr>
              <a:lvl3pPr marL="1143000" indent="-228600" defTabSz="685800">
                <a:spcBef>
                  <a:spcPct val="20000"/>
                </a:spcBef>
                <a:buChar char="•"/>
                <a:defRPr sz="2400">
                  <a:solidFill>
                    <a:srgbClr val="FFFFCC"/>
                  </a:solidFill>
                  <a:latin typeface="Arial" panose="020B0604020202020204" pitchFamily="34" charset="0"/>
                  <a:ea typeface="ＭＳ Ｐゴシック" panose="020B0600070205080204" pitchFamily="34" charset="-128"/>
                </a:defRPr>
              </a:lvl3pPr>
              <a:lvl4pPr marL="1600200" indent="-228600" defTabSz="685800">
                <a:spcBef>
                  <a:spcPct val="20000"/>
                </a:spcBef>
                <a:buChar char="–"/>
                <a:defRPr sz="2000">
                  <a:solidFill>
                    <a:srgbClr val="FFFFCC"/>
                  </a:solidFill>
                  <a:latin typeface="Arial" panose="020B0604020202020204" pitchFamily="34" charset="0"/>
                  <a:ea typeface="ＭＳ Ｐゴシック" panose="020B0600070205080204" pitchFamily="34" charset="-128"/>
                </a:defRPr>
              </a:lvl4pPr>
              <a:lvl5pPr marL="2057400" indent="-228600" defTabSz="685800">
                <a:spcBef>
                  <a:spcPct val="20000"/>
                </a:spcBef>
                <a:buChar char="»"/>
                <a:defRPr sz="2000">
                  <a:solidFill>
                    <a:srgbClr val="FFFFCC"/>
                  </a:solidFill>
                  <a:latin typeface="Arial" panose="020B0604020202020204" pitchFamily="34" charset="0"/>
                  <a:ea typeface="ＭＳ Ｐゴシック" panose="020B0600070205080204" pitchFamily="34" charset="-128"/>
                </a:defRPr>
              </a:lvl5pPr>
              <a:lvl6pPr marL="2514600" indent="-228600" defTabSz="685800" eaLnBrk="0" fontAlgn="base" hangingPunct="0">
                <a:spcBef>
                  <a:spcPct val="20000"/>
                </a:spcBef>
                <a:spcAft>
                  <a:spcPct val="0"/>
                </a:spcAft>
                <a:buChar char="»"/>
                <a:defRPr sz="2000">
                  <a:solidFill>
                    <a:srgbClr val="FFFFCC"/>
                  </a:solidFill>
                  <a:latin typeface="Arial" panose="020B0604020202020204" pitchFamily="34" charset="0"/>
                  <a:ea typeface="ＭＳ Ｐゴシック" panose="020B0600070205080204" pitchFamily="34" charset="-128"/>
                </a:defRPr>
              </a:lvl6pPr>
              <a:lvl7pPr marL="2971800" indent="-228600" defTabSz="685800" eaLnBrk="0" fontAlgn="base" hangingPunct="0">
                <a:spcBef>
                  <a:spcPct val="20000"/>
                </a:spcBef>
                <a:spcAft>
                  <a:spcPct val="0"/>
                </a:spcAft>
                <a:buChar char="»"/>
                <a:defRPr sz="2000">
                  <a:solidFill>
                    <a:srgbClr val="FFFFCC"/>
                  </a:solidFill>
                  <a:latin typeface="Arial" panose="020B0604020202020204" pitchFamily="34" charset="0"/>
                  <a:ea typeface="ＭＳ Ｐゴシック" panose="020B0600070205080204" pitchFamily="34" charset="-128"/>
                </a:defRPr>
              </a:lvl7pPr>
              <a:lvl8pPr marL="3429000" indent="-228600" defTabSz="685800" eaLnBrk="0" fontAlgn="base" hangingPunct="0">
                <a:spcBef>
                  <a:spcPct val="20000"/>
                </a:spcBef>
                <a:spcAft>
                  <a:spcPct val="0"/>
                </a:spcAft>
                <a:buChar char="»"/>
                <a:defRPr sz="2000">
                  <a:solidFill>
                    <a:srgbClr val="FFFFCC"/>
                  </a:solidFill>
                  <a:latin typeface="Arial" panose="020B0604020202020204" pitchFamily="34" charset="0"/>
                  <a:ea typeface="ＭＳ Ｐゴシック" panose="020B0600070205080204" pitchFamily="34" charset="-128"/>
                </a:defRPr>
              </a:lvl8pPr>
              <a:lvl9pPr marL="3886200" indent="-228600" defTabSz="685800" eaLnBrk="0" fontAlgn="base" hangingPunct="0">
                <a:spcBef>
                  <a:spcPct val="20000"/>
                </a:spcBef>
                <a:spcAft>
                  <a:spcPct val="0"/>
                </a:spcAft>
                <a:buChar char="»"/>
                <a:defRPr sz="2000">
                  <a:solidFill>
                    <a:srgbClr val="FFFFCC"/>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latin typeface="Tahoma" panose="020B0604030504040204" pitchFamily="34" charset="0"/>
              </a:endParaRPr>
            </a:p>
          </p:txBody>
        </p:sp>
        <p:sp>
          <p:nvSpPr>
            <p:cNvPr id="52230" name="Text Box 4">
              <a:extLst>
                <a:ext uri="{FF2B5EF4-FFF2-40B4-BE49-F238E27FC236}">
                  <a16:creationId xmlns:a16="http://schemas.microsoft.com/office/drawing/2014/main" id="{A265CC29-F4AA-E542-9792-0843668773FF}"/>
                </a:ext>
              </a:extLst>
            </p:cNvPr>
            <p:cNvSpPr txBox="1">
              <a:spLocks noChangeArrowheads="1"/>
            </p:cNvSpPr>
            <p:nvPr/>
          </p:nvSpPr>
          <p:spPr bwMode="auto">
            <a:xfrm>
              <a:off x="1904882" y="1845348"/>
              <a:ext cx="1562742" cy="507991"/>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Lunar Corporation</a:t>
              </a:r>
            </a:p>
            <a:p>
              <a:pPr algn="ctr" defTabSz="685800" eaLnBrk="1" hangingPunct="1">
                <a:spcBef>
                  <a:spcPct val="0"/>
                </a:spcBef>
                <a:buFontTx/>
                <a:buNone/>
                <a:defRPr/>
              </a:pPr>
              <a:r>
                <a:rPr lang="en-US" altLang="en-US" sz="1350">
                  <a:latin typeface="Tahoma" charset="0"/>
                </a:rPr>
                <a:t>(Now GE)</a:t>
              </a:r>
            </a:p>
          </p:txBody>
        </p:sp>
        <p:sp>
          <p:nvSpPr>
            <p:cNvPr id="52231" name="Text Box 5">
              <a:extLst>
                <a:ext uri="{FF2B5EF4-FFF2-40B4-BE49-F238E27FC236}">
                  <a16:creationId xmlns:a16="http://schemas.microsoft.com/office/drawing/2014/main" id="{D9A87114-7D96-7646-9E7D-1FDE3D7B5D1A}"/>
                </a:ext>
              </a:extLst>
            </p:cNvPr>
            <p:cNvSpPr txBox="1">
              <a:spLocks noChangeArrowheads="1"/>
            </p:cNvSpPr>
            <p:nvPr/>
          </p:nvSpPr>
          <p:spPr bwMode="auto">
            <a:xfrm>
              <a:off x="2863381" y="2643957"/>
              <a:ext cx="973205"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Bone Care</a:t>
              </a:r>
            </a:p>
          </p:txBody>
        </p:sp>
        <p:sp>
          <p:nvSpPr>
            <p:cNvPr id="52232" name="Text Box 6">
              <a:extLst>
                <a:ext uri="{FF2B5EF4-FFF2-40B4-BE49-F238E27FC236}">
                  <a16:creationId xmlns:a16="http://schemas.microsoft.com/office/drawing/2014/main" id="{65124031-DB60-2943-9AEE-DFFC27F3803F}"/>
                </a:ext>
              </a:extLst>
            </p:cNvPr>
            <p:cNvSpPr txBox="1">
              <a:spLocks noChangeArrowheads="1"/>
            </p:cNvSpPr>
            <p:nvPr/>
          </p:nvSpPr>
          <p:spPr bwMode="auto">
            <a:xfrm>
              <a:off x="4073203" y="1829991"/>
              <a:ext cx="1628246" cy="923835"/>
            </a:xfrm>
            <a:prstGeom prst="rect">
              <a:avLst/>
            </a:prstGeom>
            <a:solidFill>
              <a:srgbClr val="E5072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Radiation</a:t>
              </a:r>
            </a:p>
            <a:p>
              <a:pPr algn="ctr" defTabSz="685800" eaLnBrk="1" hangingPunct="1">
                <a:spcBef>
                  <a:spcPct val="0"/>
                </a:spcBef>
                <a:buFontTx/>
                <a:buNone/>
                <a:defRPr/>
              </a:pPr>
              <a:r>
                <a:rPr lang="en-US" altLang="en-US" sz="1350">
                  <a:latin typeface="Tahoma" charset="0"/>
                </a:rPr>
                <a:t>Measurements</a:t>
              </a:r>
            </a:p>
            <a:p>
              <a:pPr algn="ctr" defTabSz="685800" eaLnBrk="1" hangingPunct="1">
                <a:spcBef>
                  <a:spcPct val="0"/>
                </a:spcBef>
                <a:buFontTx/>
                <a:buNone/>
                <a:defRPr/>
              </a:pPr>
              <a:r>
                <a:rPr lang="en-US" altLang="en-US" sz="1350">
                  <a:latin typeface="Tahoma" charset="0"/>
                </a:rPr>
                <a:t>Inc.</a:t>
              </a:r>
            </a:p>
            <a:p>
              <a:pPr algn="ctr" defTabSz="685800" eaLnBrk="1" hangingPunct="1">
                <a:spcBef>
                  <a:spcPct val="0"/>
                </a:spcBef>
                <a:buFontTx/>
                <a:buNone/>
                <a:defRPr/>
              </a:pPr>
              <a:r>
                <a:rPr lang="en-US" altLang="en-US" sz="1350">
                  <a:latin typeface="Tahoma" charset="0"/>
                </a:rPr>
                <a:t>(Now Sun Nuclear)</a:t>
              </a:r>
            </a:p>
          </p:txBody>
        </p:sp>
        <p:sp>
          <p:nvSpPr>
            <p:cNvPr id="52233" name="Text Box 8">
              <a:extLst>
                <a:ext uri="{FF2B5EF4-FFF2-40B4-BE49-F238E27FC236}">
                  <a16:creationId xmlns:a16="http://schemas.microsoft.com/office/drawing/2014/main" id="{E6AC15BD-2AC4-A340-AE8B-6EAFA8F956E6}"/>
                </a:ext>
              </a:extLst>
            </p:cNvPr>
            <p:cNvSpPr txBox="1">
              <a:spLocks noChangeArrowheads="1"/>
            </p:cNvSpPr>
            <p:nvPr/>
          </p:nvSpPr>
          <p:spPr bwMode="auto">
            <a:xfrm>
              <a:off x="3670820" y="4516436"/>
              <a:ext cx="959837" cy="714731"/>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Advanced</a:t>
              </a:r>
            </a:p>
            <a:p>
              <a:pPr algn="ctr" defTabSz="685800" eaLnBrk="1" hangingPunct="1">
                <a:spcBef>
                  <a:spcPct val="0"/>
                </a:spcBef>
                <a:buFontTx/>
                <a:buNone/>
                <a:defRPr/>
              </a:pPr>
              <a:r>
                <a:rPr lang="en-US" altLang="en-US" sz="1350">
                  <a:latin typeface="Tahoma" charset="0"/>
                </a:rPr>
                <a:t>Medical </a:t>
              </a:r>
            </a:p>
            <a:p>
              <a:pPr algn="ctr" defTabSz="685800" eaLnBrk="1" hangingPunct="1">
                <a:spcBef>
                  <a:spcPct val="0"/>
                </a:spcBef>
                <a:buFontTx/>
                <a:buNone/>
                <a:defRPr/>
              </a:pPr>
              <a:r>
                <a:rPr lang="en-US" altLang="en-US" sz="1350">
                  <a:latin typeface="Tahoma" charset="0"/>
                </a:rPr>
                <a:t>Publishing</a:t>
              </a:r>
            </a:p>
          </p:txBody>
        </p:sp>
        <p:sp>
          <p:nvSpPr>
            <p:cNvPr id="52234" name="Text Box 9">
              <a:extLst>
                <a:ext uri="{FF2B5EF4-FFF2-40B4-BE49-F238E27FC236}">
                  <a16:creationId xmlns:a16="http://schemas.microsoft.com/office/drawing/2014/main" id="{28B6380A-E1EF-0B49-AC8A-0D8CAA28CC13}"/>
                </a:ext>
              </a:extLst>
            </p:cNvPr>
            <p:cNvSpPr txBox="1">
              <a:spLocks noChangeArrowheads="1"/>
            </p:cNvSpPr>
            <p:nvPr/>
          </p:nvSpPr>
          <p:spPr bwMode="auto">
            <a:xfrm>
              <a:off x="3614674" y="3044444"/>
              <a:ext cx="1076140" cy="923835"/>
            </a:xfrm>
            <a:prstGeom prst="rect">
              <a:avLst/>
            </a:prstGeom>
            <a:solidFill>
              <a:srgbClr val="E5072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Medical</a:t>
              </a:r>
            </a:p>
            <a:p>
              <a:pPr algn="ctr" defTabSz="685800" eaLnBrk="1" hangingPunct="1">
                <a:spcBef>
                  <a:spcPct val="0"/>
                </a:spcBef>
                <a:buFontTx/>
                <a:buNone/>
                <a:defRPr/>
              </a:pPr>
              <a:r>
                <a:rPr lang="en-US" altLang="en-US" sz="1350">
                  <a:latin typeface="Tahoma" charset="0"/>
                </a:rPr>
                <a:t>Physics</a:t>
              </a:r>
            </a:p>
            <a:p>
              <a:pPr algn="ctr" defTabSz="685800" eaLnBrk="1" hangingPunct="1">
                <a:spcBef>
                  <a:spcPct val="0"/>
                </a:spcBef>
                <a:buFontTx/>
                <a:buNone/>
                <a:defRPr/>
              </a:pPr>
              <a:r>
                <a:rPr lang="en-US" altLang="en-US" sz="1350">
                  <a:latin typeface="Tahoma" charset="0"/>
                </a:rPr>
                <a:t>Publishing</a:t>
              </a:r>
            </a:p>
            <a:p>
              <a:pPr algn="ctr" defTabSz="685800" eaLnBrk="1" hangingPunct="1">
                <a:spcBef>
                  <a:spcPct val="0"/>
                </a:spcBef>
                <a:buFontTx/>
                <a:buNone/>
                <a:defRPr/>
              </a:pPr>
              <a:r>
                <a:rPr lang="en-US" altLang="en-US" sz="1350">
                  <a:latin typeface="Tahoma" charset="0"/>
                </a:rPr>
                <a:t>Corporation</a:t>
              </a:r>
            </a:p>
          </p:txBody>
        </p:sp>
        <p:sp>
          <p:nvSpPr>
            <p:cNvPr id="52235" name="Text Box 10">
              <a:extLst>
                <a:ext uri="{FF2B5EF4-FFF2-40B4-BE49-F238E27FC236}">
                  <a16:creationId xmlns:a16="http://schemas.microsoft.com/office/drawing/2014/main" id="{0BB50488-B774-E741-B6AA-E8860547BE76}"/>
                </a:ext>
              </a:extLst>
            </p:cNvPr>
            <p:cNvSpPr txBox="1">
              <a:spLocks noChangeArrowheads="1"/>
            </p:cNvSpPr>
            <p:nvPr/>
          </p:nvSpPr>
          <p:spPr bwMode="auto">
            <a:xfrm>
              <a:off x="6059718" y="1845348"/>
              <a:ext cx="1820748" cy="507991"/>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Geometrics</a:t>
              </a:r>
            </a:p>
            <a:p>
              <a:pPr algn="ctr" defTabSz="685800" eaLnBrk="1" hangingPunct="1">
                <a:spcBef>
                  <a:spcPct val="0"/>
                </a:spcBef>
                <a:buFontTx/>
                <a:buNone/>
                <a:defRPr/>
              </a:pPr>
              <a:r>
                <a:rPr lang="en-US" altLang="en-US" sz="1350">
                  <a:latin typeface="Tahoma" charset="0"/>
                </a:rPr>
                <a:t>(Now Philips Medical)</a:t>
              </a:r>
            </a:p>
          </p:txBody>
        </p:sp>
        <p:sp>
          <p:nvSpPr>
            <p:cNvPr id="52236" name="Text Box 11">
              <a:extLst>
                <a:ext uri="{FF2B5EF4-FFF2-40B4-BE49-F238E27FC236}">
                  <a16:creationId xmlns:a16="http://schemas.microsoft.com/office/drawing/2014/main" id="{F9B37C6D-B241-B149-9380-4C1C710B5FCD}"/>
                </a:ext>
              </a:extLst>
            </p:cNvPr>
            <p:cNvSpPr txBox="1">
              <a:spLocks noChangeArrowheads="1"/>
            </p:cNvSpPr>
            <p:nvPr/>
          </p:nvSpPr>
          <p:spPr bwMode="auto">
            <a:xfrm>
              <a:off x="6889882" y="2633325"/>
              <a:ext cx="2924524" cy="377914"/>
            </a:xfrm>
            <a:prstGeom prst="rect">
              <a:avLst/>
            </a:prstGeom>
            <a:solidFill>
              <a:schemeClr val="accent2"/>
            </a:solidFill>
            <a:ln w="9525">
              <a:solidFill>
                <a:schemeClr val="bg1"/>
              </a:solidFill>
              <a:miter lim="800000"/>
              <a:headEnd/>
              <a:tailEnd/>
            </a:ln>
          </p:spPr>
          <p:txBody>
            <a:bodyPr wrap="squar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TomoTherapy</a:t>
              </a:r>
            </a:p>
            <a:p>
              <a:pPr algn="ctr" defTabSz="685800" eaLnBrk="1" hangingPunct="1">
                <a:spcBef>
                  <a:spcPct val="0"/>
                </a:spcBef>
                <a:buFontTx/>
                <a:buNone/>
                <a:defRPr/>
              </a:pPr>
              <a:r>
                <a:rPr lang="en-US" altLang="en-US" sz="1350">
                  <a:latin typeface="Tahoma" charset="0"/>
                </a:rPr>
                <a:t>(Now Accuray)</a:t>
              </a:r>
            </a:p>
          </p:txBody>
        </p:sp>
        <p:sp>
          <p:nvSpPr>
            <p:cNvPr id="52237" name="Text Box 12">
              <a:extLst>
                <a:ext uri="{FF2B5EF4-FFF2-40B4-BE49-F238E27FC236}">
                  <a16:creationId xmlns:a16="http://schemas.microsoft.com/office/drawing/2014/main" id="{B1D78310-FD38-294A-AB06-6373033F1854}"/>
                </a:ext>
              </a:extLst>
            </p:cNvPr>
            <p:cNvSpPr txBox="1">
              <a:spLocks noChangeArrowheads="1"/>
            </p:cNvSpPr>
            <p:nvPr/>
          </p:nvSpPr>
          <p:spPr bwMode="auto">
            <a:xfrm>
              <a:off x="5996887" y="4014352"/>
              <a:ext cx="1009299" cy="506810"/>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Ultravisual</a:t>
              </a:r>
            </a:p>
            <a:p>
              <a:pPr algn="ctr" defTabSz="685800" eaLnBrk="1" hangingPunct="1">
                <a:spcBef>
                  <a:spcPct val="0"/>
                </a:spcBef>
                <a:buFontTx/>
                <a:buNone/>
                <a:defRPr/>
              </a:pPr>
              <a:r>
                <a:rPr lang="en-US" altLang="en-US" sz="1350">
                  <a:latin typeface="Tahoma" charset="0"/>
                </a:rPr>
                <a:t>(Now IBM)</a:t>
              </a:r>
            </a:p>
          </p:txBody>
        </p:sp>
        <p:sp>
          <p:nvSpPr>
            <p:cNvPr id="52238" name="Text Box 13">
              <a:extLst>
                <a:ext uri="{FF2B5EF4-FFF2-40B4-BE49-F238E27FC236}">
                  <a16:creationId xmlns:a16="http://schemas.microsoft.com/office/drawing/2014/main" id="{24A408F3-F2B1-7A47-9809-C37B65F9D82A}"/>
                </a:ext>
              </a:extLst>
            </p:cNvPr>
            <p:cNvSpPr txBox="1">
              <a:spLocks noChangeArrowheads="1"/>
            </p:cNvSpPr>
            <p:nvPr/>
          </p:nvSpPr>
          <p:spPr bwMode="auto">
            <a:xfrm>
              <a:off x="5216184" y="3044444"/>
              <a:ext cx="871606" cy="507991"/>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Standard</a:t>
              </a:r>
            </a:p>
            <a:p>
              <a:pPr algn="ctr" defTabSz="685800" eaLnBrk="1" hangingPunct="1">
                <a:spcBef>
                  <a:spcPct val="0"/>
                </a:spcBef>
                <a:buFontTx/>
                <a:buNone/>
                <a:defRPr/>
              </a:pPr>
              <a:r>
                <a:rPr lang="en-US" altLang="en-US" sz="1350">
                  <a:latin typeface="Tahoma" charset="0"/>
                </a:rPr>
                <a:t>Imaging</a:t>
              </a:r>
            </a:p>
          </p:txBody>
        </p:sp>
        <p:sp>
          <p:nvSpPr>
            <p:cNvPr id="10256" name="Line 14">
              <a:extLst>
                <a:ext uri="{FF2B5EF4-FFF2-40B4-BE49-F238E27FC236}">
                  <a16:creationId xmlns:a16="http://schemas.microsoft.com/office/drawing/2014/main" id="{F1AA7318-0A8D-D74B-9679-471768A99E27}"/>
                </a:ext>
              </a:extLst>
            </p:cNvPr>
            <p:cNvSpPr>
              <a:spLocks noChangeShapeType="1"/>
            </p:cNvSpPr>
            <p:nvPr/>
          </p:nvSpPr>
          <p:spPr bwMode="auto">
            <a:xfrm>
              <a:off x="3174342" y="2358628"/>
              <a:ext cx="0" cy="2857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7" name="Line 15">
              <a:extLst>
                <a:ext uri="{FF2B5EF4-FFF2-40B4-BE49-F238E27FC236}">
                  <a16:creationId xmlns:a16="http://schemas.microsoft.com/office/drawing/2014/main" id="{D018D930-D116-464A-8800-4E2A9BA97B07}"/>
                </a:ext>
              </a:extLst>
            </p:cNvPr>
            <p:cNvSpPr>
              <a:spLocks noChangeShapeType="1"/>
            </p:cNvSpPr>
            <p:nvPr/>
          </p:nvSpPr>
          <p:spPr bwMode="auto">
            <a:xfrm>
              <a:off x="4438786" y="2758678"/>
              <a:ext cx="0" cy="2857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8" name="Line 16">
              <a:extLst>
                <a:ext uri="{FF2B5EF4-FFF2-40B4-BE49-F238E27FC236}">
                  <a16:creationId xmlns:a16="http://schemas.microsoft.com/office/drawing/2014/main" id="{4606C059-0A17-194E-8C29-3A518A384D1A}"/>
                </a:ext>
              </a:extLst>
            </p:cNvPr>
            <p:cNvSpPr>
              <a:spLocks noChangeShapeType="1"/>
            </p:cNvSpPr>
            <p:nvPr/>
          </p:nvSpPr>
          <p:spPr bwMode="auto">
            <a:xfrm>
              <a:off x="5410336" y="2758678"/>
              <a:ext cx="0" cy="285750"/>
            </a:xfrm>
            <a:prstGeom prst="line">
              <a:avLst/>
            </a:prstGeom>
            <a:noFill/>
            <a:ln w="571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59" name="Line 17">
              <a:extLst>
                <a:ext uri="{FF2B5EF4-FFF2-40B4-BE49-F238E27FC236}">
                  <a16:creationId xmlns:a16="http://schemas.microsoft.com/office/drawing/2014/main" id="{C9E21A84-7296-2040-957F-CAF1D060A2C2}"/>
                </a:ext>
              </a:extLst>
            </p:cNvPr>
            <p:cNvSpPr>
              <a:spLocks noChangeShapeType="1"/>
            </p:cNvSpPr>
            <p:nvPr/>
          </p:nvSpPr>
          <p:spPr bwMode="auto">
            <a:xfrm>
              <a:off x="4136367" y="3981450"/>
              <a:ext cx="5954" cy="502444"/>
            </a:xfrm>
            <a:prstGeom prst="line">
              <a:avLst/>
            </a:prstGeom>
            <a:noFill/>
            <a:ln w="571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0" name="Line 18">
              <a:extLst>
                <a:ext uri="{FF2B5EF4-FFF2-40B4-BE49-F238E27FC236}">
                  <a16:creationId xmlns:a16="http://schemas.microsoft.com/office/drawing/2014/main" id="{5E731759-E223-1B4F-BC97-0392042A1EA3}"/>
                </a:ext>
              </a:extLst>
            </p:cNvPr>
            <p:cNvSpPr>
              <a:spLocks noChangeShapeType="1"/>
            </p:cNvSpPr>
            <p:nvPr/>
          </p:nvSpPr>
          <p:spPr bwMode="auto">
            <a:xfrm>
              <a:off x="7174842" y="2358933"/>
              <a:ext cx="0" cy="28575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1" name="Line 19">
              <a:extLst>
                <a:ext uri="{FF2B5EF4-FFF2-40B4-BE49-F238E27FC236}">
                  <a16:creationId xmlns:a16="http://schemas.microsoft.com/office/drawing/2014/main" id="{F49B07CE-7718-0645-AFC3-B29C47906D2D}"/>
                </a:ext>
              </a:extLst>
            </p:cNvPr>
            <p:cNvSpPr>
              <a:spLocks noChangeShapeType="1"/>
            </p:cNvSpPr>
            <p:nvPr/>
          </p:nvSpPr>
          <p:spPr bwMode="auto">
            <a:xfrm>
              <a:off x="6381886" y="2347028"/>
              <a:ext cx="0" cy="1681163"/>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2" name="Line 21">
              <a:extLst>
                <a:ext uri="{FF2B5EF4-FFF2-40B4-BE49-F238E27FC236}">
                  <a16:creationId xmlns:a16="http://schemas.microsoft.com/office/drawing/2014/main" id="{8A92A7A4-9DDF-B648-82D7-936EBD5986E5}"/>
                </a:ext>
              </a:extLst>
            </p:cNvPr>
            <p:cNvSpPr>
              <a:spLocks noChangeShapeType="1"/>
            </p:cNvSpPr>
            <p:nvPr/>
          </p:nvSpPr>
          <p:spPr bwMode="auto">
            <a:xfrm>
              <a:off x="5072198" y="2730105"/>
              <a:ext cx="0" cy="117157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6" name="Text Box 22">
              <a:extLst>
                <a:ext uri="{FF2B5EF4-FFF2-40B4-BE49-F238E27FC236}">
                  <a16:creationId xmlns:a16="http://schemas.microsoft.com/office/drawing/2014/main" id="{0B1E3F87-E989-4545-89C4-82C9EF3C3A52}"/>
                </a:ext>
              </a:extLst>
            </p:cNvPr>
            <p:cNvSpPr txBox="1">
              <a:spLocks noChangeArrowheads="1"/>
            </p:cNvSpPr>
            <p:nvPr/>
          </p:nvSpPr>
          <p:spPr bwMode="auto">
            <a:xfrm>
              <a:off x="4763002" y="3902121"/>
              <a:ext cx="1033361" cy="714731"/>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Medical</a:t>
              </a:r>
            </a:p>
            <a:p>
              <a:pPr algn="ctr" defTabSz="685800" eaLnBrk="1" hangingPunct="1">
                <a:spcBef>
                  <a:spcPct val="0"/>
                </a:spcBef>
                <a:buFontTx/>
                <a:buNone/>
                <a:defRPr/>
              </a:pPr>
              <a:r>
                <a:rPr lang="en-US" altLang="en-US" sz="1350">
                  <a:latin typeface="Tahoma" charset="0"/>
                </a:rPr>
                <a:t>Physics</a:t>
              </a:r>
            </a:p>
            <a:p>
              <a:pPr algn="ctr" defTabSz="685800" eaLnBrk="1" hangingPunct="1">
                <a:spcBef>
                  <a:spcPct val="0"/>
                </a:spcBef>
                <a:buFontTx/>
                <a:buNone/>
                <a:defRPr/>
              </a:pPr>
              <a:r>
                <a:rPr lang="en-US" altLang="en-US" sz="1350">
                  <a:latin typeface="Tahoma" charset="0"/>
                </a:rPr>
                <a:t>Foundation</a:t>
              </a:r>
            </a:p>
          </p:txBody>
        </p:sp>
        <p:sp>
          <p:nvSpPr>
            <p:cNvPr id="52247" name="Text Box 23">
              <a:extLst>
                <a:ext uri="{FF2B5EF4-FFF2-40B4-BE49-F238E27FC236}">
                  <a16:creationId xmlns:a16="http://schemas.microsoft.com/office/drawing/2014/main" id="{851D6867-AB09-8E41-85C9-E094DA5EBD83}"/>
                </a:ext>
              </a:extLst>
            </p:cNvPr>
            <p:cNvSpPr txBox="1">
              <a:spLocks noChangeArrowheads="1"/>
            </p:cNvSpPr>
            <p:nvPr/>
          </p:nvSpPr>
          <p:spPr bwMode="auto">
            <a:xfrm>
              <a:off x="2526503" y="3143679"/>
              <a:ext cx="974542" cy="507991"/>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Mazess</a:t>
              </a:r>
            </a:p>
            <a:p>
              <a:pPr algn="ctr" defTabSz="685800" eaLnBrk="1" hangingPunct="1">
                <a:spcBef>
                  <a:spcPct val="0"/>
                </a:spcBef>
                <a:buFontTx/>
                <a:buNone/>
                <a:defRPr/>
              </a:pPr>
              <a:r>
                <a:rPr lang="en-US" altLang="en-US" sz="1350">
                  <a:latin typeface="Tahoma" charset="0"/>
                </a:rPr>
                <a:t>Fellowship</a:t>
              </a:r>
            </a:p>
          </p:txBody>
        </p:sp>
        <p:sp>
          <p:nvSpPr>
            <p:cNvPr id="10265" name="Line 24">
              <a:extLst>
                <a:ext uri="{FF2B5EF4-FFF2-40B4-BE49-F238E27FC236}">
                  <a16:creationId xmlns:a16="http://schemas.microsoft.com/office/drawing/2014/main" id="{4235F2EA-B3C6-2244-A85C-B30D089FC639}"/>
                </a:ext>
              </a:extLst>
            </p:cNvPr>
            <p:cNvSpPr>
              <a:spLocks noChangeShapeType="1"/>
            </p:cNvSpPr>
            <p:nvPr/>
          </p:nvSpPr>
          <p:spPr bwMode="auto">
            <a:xfrm>
              <a:off x="2717142" y="2358630"/>
              <a:ext cx="10716" cy="771525"/>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49" name="Text Box 25">
              <a:extLst>
                <a:ext uri="{FF2B5EF4-FFF2-40B4-BE49-F238E27FC236}">
                  <a16:creationId xmlns:a16="http://schemas.microsoft.com/office/drawing/2014/main" id="{300B2C6C-CB86-A340-BDF0-916A95C559A3}"/>
                </a:ext>
              </a:extLst>
            </p:cNvPr>
            <p:cNvSpPr txBox="1">
              <a:spLocks noChangeArrowheads="1"/>
            </p:cNvSpPr>
            <p:nvPr/>
          </p:nvSpPr>
          <p:spPr bwMode="auto">
            <a:xfrm>
              <a:off x="1963702" y="5534781"/>
              <a:ext cx="740598" cy="253995"/>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050">
                  <a:latin typeface="Tahoma" charset="0"/>
                </a:rPr>
                <a:t>For-Profit</a:t>
              </a:r>
            </a:p>
          </p:txBody>
        </p:sp>
        <p:sp>
          <p:nvSpPr>
            <p:cNvPr id="52250" name="Text Box 26">
              <a:extLst>
                <a:ext uri="{FF2B5EF4-FFF2-40B4-BE49-F238E27FC236}">
                  <a16:creationId xmlns:a16="http://schemas.microsoft.com/office/drawing/2014/main" id="{9FA29333-56F7-3B48-829A-B05D7C4DAD3C}"/>
                </a:ext>
              </a:extLst>
            </p:cNvPr>
            <p:cNvSpPr txBox="1">
              <a:spLocks noChangeArrowheads="1"/>
            </p:cNvSpPr>
            <p:nvPr/>
          </p:nvSpPr>
          <p:spPr bwMode="auto">
            <a:xfrm>
              <a:off x="1961028" y="4849583"/>
              <a:ext cx="999941" cy="253995"/>
            </a:xfrm>
            <a:prstGeom prst="rect">
              <a:avLst/>
            </a:prstGeom>
            <a:solidFill>
              <a:srgbClr val="E5072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050">
                  <a:latin typeface="Tahoma" charset="0"/>
                </a:rPr>
                <a:t>Not-For-Profit</a:t>
              </a:r>
            </a:p>
          </p:txBody>
        </p:sp>
        <p:sp>
          <p:nvSpPr>
            <p:cNvPr id="52251" name="Text Box 27">
              <a:extLst>
                <a:ext uri="{FF2B5EF4-FFF2-40B4-BE49-F238E27FC236}">
                  <a16:creationId xmlns:a16="http://schemas.microsoft.com/office/drawing/2014/main" id="{DF8E9E8B-B7A6-6646-A798-6F3B1331A16A}"/>
                </a:ext>
              </a:extLst>
            </p:cNvPr>
            <p:cNvSpPr txBox="1">
              <a:spLocks noChangeArrowheads="1"/>
            </p:cNvSpPr>
            <p:nvPr/>
          </p:nvSpPr>
          <p:spPr bwMode="auto">
            <a:xfrm>
              <a:off x="1962365" y="5192182"/>
              <a:ext cx="847544" cy="253995"/>
            </a:xfrm>
            <a:prstGeom prst="rect">
              <a:avLst/>
            </a:prstGeom>
            <a:solidFill>
              <a:schemeClr val="accent1"/>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050">
                  <a:latin typeface="Tahoma" charset="0"/>
                </a:rPr>
                <a:t>Foundation</a:t>
              </a:r>
            </a:p>
          </p:txBody>
        </p:sp>
        <p:sp>
          <p:nvSpPr>
            <p:cNvPr id="52254" name="Text Box 33">
              <a:extLst>
                <a:ext uri="{FF2B5EF4-FFF2-40B4-BE49-F238E27FC236}">
                  <a16:creationId xmlns:a16="http://schemas.microsoft.com/office/drawing/2014/main" id="{3054509F-6C6B-CA48-887F-1996F65267E0}"/>
                </a:ext>
              </a:extLst>
            </p:cNvPr>
            <p:cNvSpPr txBox="1">
              <a:spLocks noChangeArrowheads="1"/>
            </p:cNvSpPr>
            <p:nvPr/>
          </p:nvSpPr>
          <p:spPr bwMode="auto">
            <a:xfrm>
              <a:off x="6661286" y="4657019"/>
              <a:ext cx="822144"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OnLume</a:t>
              </a:r>
            </a:p>
          </p:txBody>
        </p:sp>
        <p:sp>
          <p:nvSpPr>
            <p:cNvPr id="10270" name="Line 34">
              <a:extLst>
                <a:ext uri="{FF2B5EF4-FFF2-40B4-BE49-F238E27FC236}">
                  <a16:creationId xmlns:a16="http://schemas.microsoft.com/office/drawing/2014/main" id="{22B3E727-81B3-2848-BADD-34E9EA0B1EE8}"/>
                </a:ext>
              </a:extLst>
            </p:cNvPr>
            <p:cNvSpPr>
              <a:spLocks noChangeShapeType="1"/>
            </p:cNvSpPr>
            <p:nvPr/>
          </p:nvSpPr>
          <p:spPr bwMode="auto">
            <a:xfrm>
              <a:off x="6151815" y="4535265"/>
              <a:ext cx="6235" cy="293024"/>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56" name="Text Box 35">
              <a:extLst>
                <a:ext uri="{FF2B5EF4-FFF2-40B4-BE49-F238E27FC236}">
                  <a16:creationId xmlns:a16="http://schemas.microsoft.com/office/drawing/2014/main" id="{229876A9-4791-0741-AF03-EBFE84F97CC4}"/>
                </a:ext>
              </a:extLst>
            </p:cNvPr>
            <p:cNvSpPr txBox="1">
              <a:spLocks noChangeArrowheads="1"/>
            </p:cNvSpPr>
            <p:nvPr/>
          </p:nvSpPr>
          <p:spPr bwMode="auto">
            <a:xfrm>
              <a:off x="6503542" y="3398856"/>
              <a:ext cx="652368"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t>CPAC</a:t>
              </a:r>
            </a:p>
          </p:txBody>
        </p:sp>
        <p:sp>
          <p:nvSpPr>
            <p:cNvPr id="52257" name="Text Box 37">
              <a:extLst>
                <a:ext uri="{FF2B5EF4-FFF2-40B4-BE49-F238E27FC236}">
                  <a16:creationId xmlns:a16="http://schemas.microsoft.com/office/drawing/2014/main" id="{841BEF90-00E3-D54E-8AB0-A6D99FCC348B}"/>
                </a:ext>
              </a:extLst>
            </p:cNvPr>
            <p:cNvSpPr txBox="1">
              <a:spLocks noChangeArrowheads="1"/>
            </p:cNvSpPr>
            <p:nvPr/>
          </p:nvSpPr>
          <p:spPr bwMode="auto">
            <a:xfrm>
              <a:off x="5276341" y="4840132"/>
              <a:ext cx="1009298"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Novashield</a:t>
              </a:r>
            </a:p>
          </p:txBody>
        </p:sp>
        <p:sp>
          <p:nvSpPr>
            <p:cNvPr id="10273" name="Line 19">
              <a:extLst>
                <a:ext uri="{FF2B5EF4-FFF2-40B4-BE49-F238E27FC236}">
                  <a16:creationId xmlns:a16="http://schemas.microsoft.com/office/drawing/2014/main" id="{B914EE8C-5BE0-B948-B99E-FFAA3BC344F0}"/>
                </a:ext>
              </a:extLst>
            </p:cNvPr>
            <p:cNvSpPr>
              <a:spLocks noChangeShapeType="1"/>
            </p:cNvSpPr>
            <p:nvPr/>
          </p:nvSpPr>
          <p:spPr bwMode="auto">
            <a:xfrm>
              <a:off x="2218270" y="2344343"/>
              <a:ext cx="14288" cy="1568053"/>
            </a:xfrm>
            <a:prstGeom prst="line">
              <a:avLst/>
            </a:prstGeom>
            <a:noFill/>
            <a:ln w="5715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59" name="Text Box 13">
              <a:extLst>
                <a:ext uri="{FF2B5EF4-FFF2-40B4-BE49-F238E27FC236}">
                  <a16:creationId xmlns:a16="http://schemas.microsoft.com/office/drawing/2014/main" id="{51229CA8-1596-ED4B-B4BA-A96A276E3FBE}"/>
                </a:ext>
              </a:extLst>
            </p:cNvPr>
            <p:cNvSpPr txBox="1">
              <a:spLocks noChangeArrowheads="1"/>
            </p:cNvSpPr>
            <p:nvPr/>
          </p:nvSpPr>
          <p:spPr bwMode="auto">
            <a:xfrm>
              <a:off x="1916913" y="3892670"/>
              <a:ext cx="1322115" cy="300069"/>
            </a:xfrm>
            <a:prstGeom prst="rect">
              <a:avLst/>
            </a:prstGeom>
            <a:solidFill>
              <a:schemeClr val="accent2"/>
            </a:solidFill>
            <a:ln w="9525">
              <a:solidFill>
                <a:schemeClr val="bg1"/>
              </a:solidFill>
              <a:miter lim="800000"/>
              <a:headEnd/>
              <a:tailEnd/>
            </a:ln>
          </p:spPr>
          <p:txBody>
            <a:bodyPr>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Sonic Foundry</a:t>
              </a:r>
            </a:p>
          </p:txBody>
        </p:sp>
        <p:sp>
          <p:nvSpPr>
            <p:cNvPr id="52260" name="Text Box 33">
              <a:extLst>
                <a:ext uri="{FF2B5EF4-FFF2-40B4-BE49-F238E27FC236}">
                  <a16:creationId xmlns:a16="http://schemas.microsoft.com/office/drawing/2014/main" id="{D733AAAB-8DD7-1741-9BF4-D722272F89FA}"/>
                </a:ext>
              </a:extLst>
            </p:cNvPr>
            <p:cNvSpPr txBox="1">
              <a:spLocks noChangeArrowheads="1"/>
            </p:cNvSpPr>
            <p:nvPr/>
          </p:nvSpPr>
          <p:spPr bwMode="auto">
            <a:xfrm>
              <a:off x="5049082" y="5456810"/>
              <a:ext cx="1085498"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HealthMyne</a:t>
              </a:r>
            </a:p>
          </p:txBody>
        </p:sp>
        <p:sp>
          <p:nvSpPr>
            <p:cNvPr id="10276" name="Line 38">
              <a:extLst>
                <a:ext uri="{FF2B5EF4-FFF2-40B4-BE49-F238E27FC236}">
                  <a16:creationId xmlns:a16="http://schemas.microsoft.com/office/drawing/2014/main" id="{A76F2956-CFC7-D94A-90C8-C04AF9F3556B}"/>
                </a:ext>
              </a:extLst>
            </p:cNvPr>
            <p:cNvSpPr>
              <a:spLocks noChangeShapeType="1"/>
            </p:cNvSpPr>
            <p:nvPr/>
          </p:nvSpPr>
          <p:spPr bwMode="auto">
            <a:xfrm>
              <a:off x="7591710" y="3019299"/>
              <a:ext cx="18268" cy="214355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62" name="Text Box 33">
              <a:extLst>
                <a:ext uri="{FF2B5EF4-FFF2-40B4-BE49-F238E27FC236}">
                  <a16:creationId xmlns:a16="http://schemas.microsoft.com/office/drawing/2014/main" id="{C152009D-623A-244C-A03E-8CDE0D08ACC4}"/>
                </a:ext>
              </a:extLst>
            </p:cNvPr>
            <p:cNvSpPr txBox="1">
              <a:spLocks noChangeArrowheads="1"/>
            </p:cNvSpPr>
            <p:nvPr/>
          </p:nvSpPr>
          <p:spPr bwMode="auto">
            <a:xfrm>
              <a:off x="7158583" y="5170917"/>
              <a:ext cx="778029"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dirty="0">
                  <a:latin typeface="Tahoma" charset="0"/>
                </a:rPr>
                <a:t>Asto CT</a:t>
              </a:r>
            </a:p>
          </p:txBody>
        </p:sp>
        <p:sp>
          <p:nvSpPr>
            <p:cNvPr id="52263" name="Text Box 22">
              <a:extLst>
                <a:ext uri="{FF2B5EF4-FFF2-40B4-BE49-F238E27FC236}">
                  <a16:creationId xmlns:a16="http://schemas.microsoft.com/office/drawing/2014/main" id="{FA794935-E5D8-D34E-88D7-CAD11A70AA94}"/>
                </a:ext>
              </a:extLst>
            </p:cNvPr>
            <p:cNvSpPr txBox="1">
              <a:spLocks noChangeArrowheads="1"/>
            </p:cNvSpPr>
            <p:nvPr/>
          </p:nvSpPr>
          <p:spPr bwMode="auto">
            <a:xfrm>
              <a:off x="9226642" y="3620172"/>
              <a:ext cx="787387" cy="300069"/>
            </a:xfrm>
            <a:prstGeom prst="rect">
              <a:avLst/>
            </a:prstGeom>
            <a:solidFill>
              <a:srgbClr val="FF0000"/>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err="1">
                  <a:latin typeface="Tahoma" charset="0"/>
                </a:rPr>
                <a:t>WiSolve</a:t>
              </a:r>
              <a:endParaRPr lang="en-US" altLang="en-US" sz="1350">
                <a:latin typeface="Tahoma" charset="0"/>
              </a:endParaRPr>
            </a:p>
          </p:txBody>
        </p:sp>
        <p:sp>
          <p:nvSpPr>
            <p:cNvPr id="10279" name="Line 34">
              <a:extLst>
                <a:ext uri="{FF2B5EF4-FFF2-40B4-BE49-F238E27FC236}">
                  <a16:creationId xmlns:a16="http://schemas.microsoft.com/office/drawing/2014/main" id="{3FC9DD57-7333-7F4F-8900-4F5471840A92}"/>
                </a:ext>
              </a:extLst>
            </p:cNvPr>
            <p:cNvSpPr>
              <a:spLocks noChangeShapeType="1"/>
            </p:cNvSpPr>
            <p:nvPr/>
          </p:nvSpPr>
          <p:spPr bwMode="auto">
            <a:xfrm>
              <a:off x="9601961" y="3019937"/>
              <a:ext cx="7880" cy="600206"/>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65" name="Text Box 33">
              <a:extLst>
                <a:ext uri="{FF2B5EF4-FFF2-40B4-BE49-F238E27FC236}">
                  <a16:creationId xmlns:a16="http://schemas.microsoft.com/office/drawing/2014/main" id="{5406823F-A326-9949-826D-B8403581ACC6}"/>
                </a:ext>
              </a:extLst>
            </p:cNvPr>
            <p:cNvSpPr txBox="1">
              <a:spLocks noChangeArrowheads="1"/>
            </p:cNvSpPr>
            <p:nvPr/>
          </p:nvSpPr>
          <p:spPr bwMode="auto">
            <a:xfrm>
              <a:off x="8564335" y="4133670"/>
              <a:ext cx="1089508" cy="715913"/>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dirty="0">
                  <a:latin typeface="Tahoma" charset="0"/>
                </a:rPr>
                <a:t>Medical </a:t>
              </a:r>
            </a:p>
            <a:p>
              <a:pPr algn="ctr" defTabSz="685800" eaLnBrk="1" hangingPunct="1">
                <a:spcBef>
                  <a:spcPct val="0"/>
                </a:spcBef>
                <a:buFontTx/>
                <a:buNone/>
                <a:defRPr/>
              </a:pPr>
              <a:r>
                <a:rPr lang="en-US" altLang="en-US" sz="1350" dirty="0">
                  <a:latin typeface="Tahoma" charset="0"/>
                </a:rPr>
                <a:t>Engineering</a:t>
              </a:r>
            </a:p>
            <a:p>
              <a:pPr algn="ctr" defTabSz="685800" eaLnBrk="1" hangingPunct="1">
                <a:spcBef>
                  <a:spcPct val="0"/>
                </a:spcBef>
                <a:buFontTx/>
                <a:buNone/>
                <a:defRPr/>
              </a:pPr>
              <a:r>
                <a:rPr lang="en-US" altLang="en-US" sz="1350" dirty="0">
                  <a:latin typeface="Tahoma" charset="0"/>
                </a:rPr>
                <a:t>Innovations</a:t>
              </a:r>
            </a:p>
          </p:txBody>
        </p:sp>
        <p:sp>
          <p:nvSpPr>
            <p:cNvPr id="10281" name="Line 38">
              <a:extLst>
                <a:ext uri="{FF2B5EF4-FFF2-40B4-BE49-F238E27FC236}">
                  <a16:creationId xmlns:a16="http://schemas.microsoft.com/office/drawing/2014/main" id="{B904F423-033E-3443-A613-6CD2C1E1AB90}"/>
                </a:ext>
              </a:extLst>
            </p:cNvPr>
            <p:cNvSpPr>
              <a:spLocks noChangeShapeType="1"/>
            </p:cNvSpPr>
            <p:nvPr/>
          </p:nvSpPr>
          <p:spPr bwMode="auto">
            <a:xfrm>
              <a:off x="9078111" y="3032465"/>
              <a:ext cx="18269" cy="1101205"/>
            </a:xfrm>
            <a:prstGeom prst="line">
              <a:avLst/>
            </a:prstGeom>
            <a:noFill/>
            <a:ln w="57150">
              <a:solidFill>
                <a:schemeClr val="bg1"/>
              </a:solidFill>
              <a:prstDash val="sys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67" name="Text Box 33">
              <a:extLst>
                <a:ext uri="{FF2B5EF4-FFF2-40B4-BE49-F238E27FC236}">
                  <a16:creationId xmlns:a16="http://schemas.microsoft.com/office/drawing/2014/main" id="{D040BEE7-4482-2342-B954-52752C3F826E}"/>
                </a:ext>
              </a:extLst>
            </p:cNvPr>
            <p:cNvSpPr txBox="1">
              <a:spLocks noChangeArrowheads="1"/>
            </p:cNvSpPr>
            <p:nvPr/>
          </p:nvSpPr>
          <p:spPr bwMode="auto">
            <a:xfrm>
              <a:off x="6185379" y="5571403"/>
              <a:ext cx="1138970"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ImageMover</a:t>
              </a:r>
            </a:p>
          </p:txBody>
        </p:sp>
        <p:sp>
          <p:nvSpPr>
            <p:cNvPr id="10283" name="Line 34">
              <a:extLst>
                <a:ext uri="{FF2B5EF4-FFF2-40B4-BE49-F238E27FC236}">
                  <a16:creationId xmlns:a16="http://schemas.microsoft.com/office/drawing/2014/main" id="{0C44D5F1-5C63-A44F-9F8F-37F8899F69C1}"/>
                </a:ext>
              </a:extLst>
            </p:cNvPr>
            <p:cNvSpPr>
              <a:spLocks noChangeShapeType="1"/>
            </p:cNvSpPr>
            <p:nvPr/>
          </p:nvSpPr>
          <p:spPr bwMode="auto">
            <a:xfrm>
              <a:off x="6376259" y="4526955"/>
              <a:ext cx="5629" cy="1044287"/>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 name="Text Box 10">
              <a:extLst>
                <a:ext uri="{FF2B5EF4-FFF2-40B4-BE49-F238E27FC236}">
                  <a16:creationId xmlns:a16="http://schemas.microsoft.com/office/drawing/2014/main" id="{9BE840E4-FC35-E64C-B4D7-EE1A92EF25E1}"/>
                </a:ext>
              </a:extLst>
            </p:cNvPr>
            <p:cNvSpPr txBox="1">
              <a:spLocks noChangeArrowheads="1"/>
            </p:cNvSpPr>
            <p:nvPr/>
          </p:nvSpPr>
          <p:spPr bwMode="auto">
            <a:xfrm>
              <a:off x="8539518" y="1848893"/>
              <a:ext cx="1042719"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err="1">
                  <a:latin typeface="Tahoma" charset="0"/>
                </a:rPr>
                <a:t>Thervoyant</a:t>
              </a:r>
              <a:endParaRPr lang="en-US" altLang="en-US" sz="1350">
                <a:latin typeface="Tahoma" charset="0"/>
              </a:endParaRPr>
            </a:p>
          </p:txBody>
        </p:sp>
        <p:sp>
          <p:nvSpPr>
            <p:cNvPr id="45" name="Text Box 10">
              <a:extLst>
                <a:ext uri="{FF2B5EF4-FFF2-40B4-BE49-F238E27FC236}">
                  <a16:creationId xmlns:a16="http://schemas.microsoft.com/office/drawing/2014/main" id="{86F1C2E7-0E0B-8C4A-B5AB-160F5D52A3AD}"/>
                </a:ext>
              </a:extLst>
            </p:cNvPr>
            <p:cNvSpPr txBox="1">
              <a:spLocks noChangeArrowheads="1"/>
            </p:cNvSpPr>
            <p:nvPr/>
          </p:nvSpPr>
          <p:spPr bwMode="auto">
            <a:xfrm>
              <a:off x="7984738" y="1847711"/>
              <a:ext cx="474571"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a:latin typeface="Tahoma" charset="0"/>
                </a:rPr>
                <a:t>AIQ</a:t>
              </a:r>
            </a:p>
          </p:txBody>
        </p:sp>
        <p:sp>
          <p:nvSpPr>
            <p:cNvPr id="46" name="Text Box 10">
              <a:extLst>
                <a:ext uri="{FF2B5EF4-FFF2-40B4-BE49-F238E27FC236}">
                  <a16:creationId xmlns:a16="http://schemas.microsoft.com/office/drawing/2014/main" id="{881573FD-5044-3940-97FA-0CC10B0E5A19}"/>
                </a:ext>
              </a:extLst>
            </p:cNvPr>
            <p:cNvSpPr txBox="1">
              <a:spLocks noChangeArrowheads="1"/>
            </p:cNvSpPr>
            <p:nvPr/>
          </p:nvSpPr>
          <p:spPr bwMode="auto">
            <a:xfrm>
              <a:off x="9669131" y="1847711"/>
              <a:ext cx="941121" cy="300069"/>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err="1">
                  <a:latin typeface="Tahoma" charset="0"/>
                </a:rPr>
                <a:t>Voximetry</a:t>
              </a:r>
              <a:endParaRPr lang="en-US" altLang="en-US" sz="1350">
                <a:latin typeface="Tahoma" charset="0"/>
              </a:endParaRPr>
            </a:p>
          </p:txBody>
        </p:sp>
        <p:sp>
          <p:nvSpPr>
            <p:cNvPr id="5" name="Line 38">
              <a:extLst>
                <a:ext uri="{FF2B5EF4-FFF2-40B4-BE49-F238E27FC236}">
                  <a16:creationId xmlns:a16="http://schemas.microsoft.com/office/drawing/2014/main" id="{95F7F1F4-DA50-81B2-A950-25EF28CDDA6D}"/>
                </a:ext>
              </a:extLst>
            </p:cNvPr>
            <p:cNvSpPr>
              <a:spLocks noChangeShapeType="1"/>
            </p:cNvSpPr>
            <p:nvPr/>
          </p:nvSpPr>
          <p:spPr bwMode="auto">
            <a:xfrm>
              <a:off x="8325776" y="3011239"/>
              <a:ext cx="18268" cy="214355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Text Box 33">
              <a:extLst>
                <a:ext uri="{FF2B5EF4-FFF2-40B4-BE49-F238E27FC236}">
                  <a16:creationId xmlns:a16="http://schemas.microsoft.com/office/drawing/2014/main" id="{D9FDC7F3-CBD7-9506-79E6-88CD05C0DA12}"/>
                </a:ext>
              </a:extLst>
            </p:cNvPr>
            <p:cNvSpPr txBox="1">
              <a:spLocks noChangeArrowheads="1"/>
            </p:cNvSpPr>
            <p:nvPr/>
          </p:nvSpPr>
          <p:spPr bwMode="auto">
            <a:xfrm>
              <a:off x="8084485" y="5162857"/>
              <a:ext cx="1213106" cy="223313"/>
            </a:xfrm>
            <a:prstGeom prst="rect">
              <a:avLst/>
            </a:prstGeom>
            <a:solidFill>
              <a:schemeClr val="accent2"/>
            </a:solidFill>
            <a:ln w="9525">
              <a:solidFill>
                <a:schemeClr val="bg1"/>
              </a:solidFill>
              <a:miter lim="800000"/>
              <a:headEnd/>
              <a:tailEnd/>
            </a:ln>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defTabSz="685800" eaLnBrk="1" hangingPunct="1">
                <a:spcBef>
                  <a:spcPct val="0"/>
                </a:spcBef>
                <a:buFontTx/>
                <a:buNone/>
                <a:defRPr/>
              </a:pPr>
              <a:r>
                <a:rPr lang="en-US" altLang="en-US" sz="1350" dirty="0">
                  <a:latin typeface="Tahoma" charset="0"/>
                </a:rPr>
                <a:t>Leo Cancer Care</a:t>
              </a:r>
            </a:p>
          </p:txBody>
        </p:sp>
      </p:grpSp>
      <p:sp>
        <p:nvSpPr>
          <p:cNvPr id="2" name="Oval 1">
            <a:extLst>
              <a:ext uri="{FF2B5EF4-FFF2-40B4-BE49-F238E27FC236}">
                <a16:creationId xmlns:a16="http://schemas.microsoft.com/office/drawing/2014/main" id="{FE66F4C0-6854-4A23-8D13-AA3319A692AE}"/>
              </a:ext>
            </a:extLst>
          </p:cNvPr>
          <p:cNvSpPr/>
          <p:nvPr/>
        </p:nvSpPr>
        <p:spPr bwMode="auto">
          <a:xfrm>
            <a:off x="6029453" y="950011"/>
            <a:ext cx="2286000" cy="915859"/>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CC"/>
              </a:solidFill>
              <a:effectLst/>
              <a:latin typeface="Tahoma" charset="0"/>
              <a:ea typeface="ＭＳ Ｐゴシック" charset="0"/>
            </a:endParaRPr>
          </a:p>
        </p:txBody>
      </p:sp>
      <p:sp>
        <p:nvSpPr>
          <p:cNvPr id="3" name="Oval 2">
            <a:extLst>
              <a:ext uri="{FF2B5EF4-FFF2-40B4-BE49-F238E27FC236}">
                <a16:creationId xmlns:a16="http://schemas.microsoft.com/office/drawing/2014/main" id="{3D01B492-B3A6-15AB-D13E-EBC129EDE9B2}"/>
              </a:ext>
            </a:extLst>
          </p:cNvPr>
          <p:cNvSpPr/>
          <p:nvPr/>
        </p:nvSpPr>
        <p:spPr bwMode="auto">
          <a:xfrm>
            <a:off x="7650277" y="1986132"/>
            <a:ext cx="2286000" cy="915859"/>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CC"/>
              </a:solidFill>
              <a:effectLst/>
              <a:latin typeface="Tahoma" charset="0"/>
              <a:ea typeface="ＭＳ Ｐゴシック" charset="0"/>
            </a:endParaRPr>
          </a:p>
        </p:txBody>
      </p:sp>
      <p:sp>
        <p:nvSpPr>
          <p:cNvPr id="7" name="Oval 6">
            <a:extLst>
              <a:ext uri="{FF2B5EF4-FFF2-40B4-BE49-F238E27FC236}">
                <a16:creationId xmlns:a16="http://schemas.microsoft.com/office/drawing/2014/main" id="{283B3755-D31C-8B3A-4346-DF163AA99F1B}"/>
              </a:ext>
            </a:extLst>
          </p:cNvPr>
          <p:cNvSpPr/>
          <p:nvPr/>
        </p:nvSpPr>
        <p:spPr bwMode="auto">
          <a:xfrm>
            <a:off x="8099427" y="5229593"/>
            <a:ext cx="2286000" cy="915859"/>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CC"/>
              </a:solidFill>
              <a:effectLst/>
              <a:latin typeface="Tahoma" charset="0"/>
              <a:ea typeface="ＭＳ Ｐゴシック" charset="0"/>
            </a:endParaRPr>
          </a:p>
        </p:txBody>
      </p:sp>
      <p:sp>
        <p:nvSpPr>
          <p:cNvPr id="4" name="Oval 3">
            <a:extLst>
              <a:ext uri="{FF2B5EF4-FFF2-40B4-BE49-F238E27FC236}">
                <a16:creationId xmlns:a16="http://schemas.microsoft.com/office/drawing/2014/main" id="{00A032C4-BF75-D61F-A85B-4EA5231A8070}"/>
              </a:ext>
            </a:extLst>
          </p:cNvPr>
          <p:cNvSpPr/>
          <p:nvPr/>
        </p:nvSpPr>
        <p:spPr bwMode="auto">
          <a:xfrm>
            <a:off x="6378824" y="2897186"/>
            <a:ext cx="1269429" cy="915859"/>
          </a:xfrm>
          <a:prstGeom prst="ellipse">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FFFFCC"/>
              </a:solidFill>
              <a:effectLst/>
              <a:latin typeface="Tahoma" charset="0"/>
              <a:ea typeface="ＭＳ Ｐゴシック" charset="0"/>
            </a:endParaRPr>
          </a:p>
        </p:txBody>
      </p:sp>
    </p:spTree>
    <p:extLst>
      <p:ext uri="{BB962C8B-B14F-4D97-AF65-F5344CB8AC3E}">
        <p14:creationId xmlns:p14="http://schemas.microsoft.com/office/powerpoint/2010/main" val="10001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min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60538" y="2060576"/>
            <a:ext cx="438150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mi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07150" y="2028826"/>
            <a:ext cx="39878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3"/>
          <p:cNvSpPr txBox="1">
            <a:spLocks noChangeArrowheads="1"/>
          </p:cNvSpPr>
          <p:nvPr/>
        </p:nvSpPr>
        <p:spPr bwMode="auto">
          <a:xfrm>
            <a:off x="2097089" y="5203826"/>
            <a:ext cx="3697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eaLnBrk="1" hangingPunct="1">
              <a:spcBef>
                <a:spcPct val="0"/>
              </a:spcBef>
              <a:buFontTx/>
              <a:buNone/>
            </a:pPr>
            <a:r>
              <a:rPr lang="en-US" altLang="x-none" sz="2400">
                <a:latin typeface="Tahoma" charset="0"/>
              </a:rPr>
              <a:t>The University is the Mine</a:t>
            </a:r>
          </a:p>
        </p:txBody>
      </p:sp>
      <p:sp>
        <p:nvSpPr>
          <p:cNvPr id="16388" name="TextBox 4"/>
          <p:cNvSpPr txBox="1">
            <a:spLocks noChangeArrowheads="1"/>
          </p:cNvSpPr>
          <p:nvPr/>
        </p:nvSpPr>
        <p:spPr bwMode="auto">
          <a:xfrm>
            <a:off x="6602413" y="5232401"/>
            <a:ext cx="3440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eaLnBrk="1" hangingPunct="1">
              <a:spcBef>
                <a:spcPct val="0"/>
              </a:spcBef>
              <a:buFontTx/>
              <a:buNone/>
            </a:pPr>
            <a:r>
              <a:rPr lang="en-US" altLang="x-none" sz="2400">
                <a:latin typeface="Tahoma" charset="0"/>
              </a:rPr>
              <a:t>The Company is the Mill</a:t>
            </a:r>
          </a:p>
        </p:txBody>
      </p:sp>
      <p:sp>
        <p:nvSpPr>
          <p:cNvPr id="6" name="Rectangle 5"/>
          <p:cNvSpPr/>
          <p:nvPr/>
        </p:nvSpPr>
        <p:spPr>
          <a:xfrm>
            <a:off x="1750993" y="919947"/>
            <a:ext cx="8643957" cy="954107"/>
          </a:xfrm>
          <a:prstGeom prst="rect">
            <a:avLst/>
          </a:prstGeom>
        </p:spPr>
        <p:txBody>
          <a:bodyPr wrap="square">
            <a:spAutoFit/>
          </a:bodyPr>
          <a:lstStyle/>
          <a:p>
            <a:pPr eaLnBrk="1" hangingPunct="1">
              <a:defRPr/>
            </a:pPr>
            <a:r>
              <a:rPr lang="en-US" sz="2800" b="1">
                <a:solidFill>
                  <a:srgbClr val="FFFFFF"/>
                </a:solidFill>
                <a:latin typeface="+mj-lt"/>
                <a:ea typeface="ＭＳ Ｐゴシック" charset="0"/>
                <a:cs typeface="ＭＳ Ｐゴシック" charset="0"/>
              </a:rPr>
              <a:t>Breakthrough ideas tend to come from academia and get implemented and refined in a company.</a:t>
            </a:r>
          </a:p>
        </p:txBody>
      </p:sp>
      <p:sp>
        <p:nvSpPr>
          <p:cNvPr id="7" name="Rectangle 2"/>
          <p:cNvSpPr txBox="1">
            <a:spLocks noChangeArrowheads="1"/>
          </p:cNvSpPr>
          <p:nvPr/>
        </p:nvSpPr>
        <p:spPr>
          <a:xfrm>
            <a:off x="1844675" y="123825"/>
            <a:ext cx="8229600" cy="1143000"/>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a:lstStyle>
          <a:p>
            <a:pPr eaLnBrk="1" hangingPunct="1">
              <a:defRPr/>
            </a:pPr>
            <a:r>
              <a:rPr lang="en-US" sz="3600" b="1" dirty="0">
                <a:cs typeface="+mj-cs"/>
              </a:rPr>
              <a:t>Role of Academia and Industry</a:t>
            </a:r>
          </a:p>
        </p:txBody>
      </p:sp>
      <p:sp>
        <p:nvSpPr>
          <p:cNvPr id="16391" name="Rectangle 7"/>
          <p:cNvSpPr>
            <a:spLocks noChangeArrowheads="1"/>
          </p:cNvSpPr>
          <p:nvPr/>
        </p:nvSpPr>
        <p:spPr bwMode="auto">
          <a:xfrm>
            <a:off x="2088614" y="5715001"/>
            <a:ext cx="8005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Arial" charset="0"/>
                <a:ea typeface="ＭＳ Ｐゴシック" charset="-128"/>
              </a:defRPr>
            </a:lvl1pPr>
            <a:lvl2pPr marL="742950" indent="-285750">
              <a:spcBef>
                <a:spcPct val="20000"/>
              </a:spcBef>
              <a:buChar char="–"/>
              <a:defRPr sz="2800">
                <a:solidFill>
                  <a:srgbClr val="FFFFCC"/>
                </a:solidFill>
                <a:latin typeface="Arial" charset="0"/>
                <a:ea typeface="ＭＳ Ｐゴシック" charset="-128"/>
              </a:defRPr>
            </a:lvl2pPr>
            <a:lvl3pPr marL="1143000" indent="-228600">
              <a:spcBef>
                <a:spcPct val="20000"/>
              </a:spcBef>
              <a:buChar char="•"/>
              <a:defRPr sz="2400">
                <a:solidFill>
                  <a:srgbClr val="FFFFCC"/>
                </a:solidFill>
                <a:latin typeface="Arial" charset="0"/>
                <a:ea typeface="ＭＳ Ｐゴシック" charset="-128"/>
              </a:defRPr>
            </a:lvl3pPr>
            <a:lvl4pPr marL="1600200" indent="-228600">
              <a:spcBef>
                <a:spcPct val="20000"/>
              </a:spcBef>
              <a:buChar char="–"/>
              <a:defRPr sz="2000">
                <a:solidFill>
                  <a:srgbClr val="FFFFCC"/>
                </a:solidFill>
                <a:latin typeface="Arial" charset="0"/>
                <a:ea typeface="ＭＳ Ｐゴシック" charset="-128"/>
              </a:defRPr>
            </a:lvl4pPr>
            <a:lvl5pPr marL="2057400" indent="-228600">
              <a:spcBef>
                <a:spcPct val="20000"/>
              </a:spcBef>
              <a:buChar char="»"/>
              <a:defRPr sz="2000">
                <a:solidFill>
                  <a:srgbClr val="FFFFCC"/>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FFFFCC"/>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FFFFCC"/>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FFFFCC"/>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FFFFCC"/>
                </a:solidFill>
                <a:latin typeface="Arial" charset="0"/>
                <a:ea typeface="ＭＳ Ｐゴシック" charset="-128"/>
              </a:defRPr>
            </a:lvl9pPr>
          </a:lstStyle>
          <a:p>
            <a:pPr algn="ctr" eaLnBrk="1" hangingPunct="1">
              <a:spcBef>
                <a:spcPct val="0"/>
              </a:spcBef>
              <a:buFontTx/>
              <a:buNone/>
            </a:pPr>
            <a:r>
              <a:rPr lang="en-US" altLang="x-none" sz="2600" b="1" dirty="0">
                <a:solidFill>
                  <a:srgbClr val="FFFFFF"/>
                </a:solidFill>
              </a:rPr>
              <a:t>A mill won</a:t>
            </a:r>
            <a:r>
              <a:rPr lang="en-US" altLang="en-US" sz="2600" b="1" dirty="0">
                <a:solidFill>
                  <a:srgbClr val="FFFFFF"/>
                </a:solidFill>
              </a:rPr>
              <a:t>’</a:t>
            </a:r>
            <a:r>
              <a:rPr lang="en-US" altLang="x-none" sz="2600" b="1" dirty="0">
                <a:solidFill>
                  <a:srgbClr val="FFFFFF"/>
                </a:solidFill>
              </a:rPr>
              <a:t>t last long if there is no mine, but a mill is required to get the product to market. </a:t>
            </a:r>
          </a:p>
        </p:txBody>
      </p:sp>
    </p:spTree>
    <p:extLst>
      <p:ext uri="{BB962C8B-B14F-4D97-AF65-F5344CB8AC3E}">
        <p14:creationId xmlns:p14="http://schemas.microsoft.com/office/powerpoint/2010/main" val="49491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1FF7D4-429C-6447-A2BC-75DFE755638E}"/>
              </a:ext>
            </a:extLst>
          </p:cNvPr>
          <p:cNvSpPr txBox="1">
            <a:spLocks noChangeArrowheads="1"/>
          </p:cNvSpPr>
          <p:nvPr/>
        </p:nvSpPr>
        <p:spPr>
          <a:xfrm>
            <a:off x="2225675" y="439738"/>
            <a:ext cx="7772400" cy="1143000"/>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a:lstStyle>
          <a:p>
            <a:pPr eaLnBrk="1" hangingPunct="1">
              <a:defRPr/>
            </a:pPr>
            <a:r>
              <a:rPr lang="en-US" sz="3600" b="1" kern="0" dirty="0">
                <a:cs typeface="+mj-cs"/>
              </a:rPr>
              <a:t>Who Are the Most Entrepreneurial Faculty in a University?</a:t>
            </a:r>
          </a:p>
        </p:txBody>
      </p:sp>
      <p:sp>
        <p:nvSpPr>
          <p:cNvPr id="4" name="TextBox 3">
            <a:extLst>
              <a:ext uri="{FF2B5EF4-FFF2-40B4-BE49-F238E27FC236}">
                <a16:creationId xmlns:a16="http://schemas.microsoft.com/office/drawing/2014/main" id="{A4AC435C-4663-3D43-9ED6-D4C08227A112}"/>
              </a:ext>
            </a:extLst>
          </p:cNvPr>
          <p:cNvSpPr txBox="1"/>
          <p:nvPr/>
        </p:nvSpPr>
        <p:spPr>
          <a:xfrm>
            <a:off x="2518348" y="2098623"/>
            <a:ext cx="5428089" cy="4161717"/>
          </a:xfrm>
          <a:prstGeom prst="rect">
            <a:avLst/>
          </a:prstGeom>
          <a:noFill/>
        </p:spPr>
        <p:txBody>
          <a:bodyPr wrap="none" rtlCol="0">
            <a:spAutoFit/>
          </a:bodyPr>
          <a:lstStyle/>
          <a:p>
            <a:pPr marL="342900" indent="-342900">
              <a:lnSpc>
                <a:spcPct val="150000"/>
              </a:lnSpc>
              <a:buFont typeface="+mj-lt"/>
              <a:buAutoNum type="arabicPeriod"/>
            </a:pPr>
            <a:r>
              <a:rPr lang="en-US" sz="3000" b="1">
                <a:solidFill>
                  <a:schemeClr val="bg1"/>
                </a:solidFill>
              </a:rPr>
              <a:t> Business School Faculty?</a:t>
            </a:r>
          </a:p>
          <a:p>
            <a:pPr marL="342900" indent="-342900">
              <a:lnSpc>
                <a:spcPct val="150000"/>
              </a:lnSpc>
              <a:buFont typeface="+mj-lt"/>
              <a:buAutoNum type="arabicPeriod"/>
            </a:pPr>
            <a:r>
              <a:rPr lang="en-US" sz="3000" b="1">
                <a:solidFill>
                  <a:schemeClr val="bg1"/>
                </a:solidFill>
              </a:rPr>
              <a:t> Life Sciences Faculty? </a:t>
            </a:r>
          </a:p>
          <a:p>
            <a:pPr marL="342900" indent="-342900">
              <a:lnSpc>
                <a:spcPct val="150000"/>
              </a:lnSpc>
              <a:buFont typeface="+mj-lt"/>
              <a:buAutoNum type="arabicPeriod"/>
            </a:pPr>
            <a:r>
              <a:rPr lang="en-US" sz="3000" b="1">
                <a:solidFill>
                  <a:schemeClr val="bg1"/>
                </a:solidFill>
              </a:rPr>
              <a:t> Engineers?</a:t>
            </a:r>
          </a:p>
          <a:p>
            <a:pPr marL="342900" indent="-342900">
              <a:lnSpc>
                <a:spcPct val="150000"/>
              </a:lnSpc>
              <a:buFont typeface="+mj-lt"/>
              <a:buAutoNum type="arabicPeriod"/>
            </a:pPr>
            <a:r>
              <a:rPr lang="en-US" sz="3000" b="1">
                <a:solidFill>
                  <a:schemeClr val="bg1"/>
                </a:solidFill>
              </a:rPr>
              <a:t> Medical Researchers?</a:t>
            </a:r>
          </a:p>
          <a:p>
            <a:pPr marL="342900" indent="-342900">
              <a:lnSpc>
                <a:spcPct val="150000"/>
              </a:lnSpc>
              <a:buFont typeface="+mj-lt"/>
              <a:buAutoNum type="arabicPeriod"/>
            </a:pPr>
            <a:r>
              <a:rPr lang="en-US" sz="3000" b="1">
                <a:solidFill>
                  <a:schemeClr val="bg1"/>
                </a:solidFill>
              </a:rPr>
              <a:t> Fine Arts Faculty?</a:t>
            </a:r>
          </a:p>
          <a:p>
            <a:pPr marL="342900" indent="-342900">
              <a:lnSpc>
                <a:spcPct val="150000"/>
              </a:lnSpc>
              <a:buFont typeface="+mj-lt"/>
              <a:buAutoNum type="arabicPeriod"/>
            </a:pPr>
            <a:endParaRPr lang="en-US" sz="3000" b="1">
              <a:solidFill>
                <a:schemeClr val="bg1"/>
              </a:solidFill>
            </a:endParaRPr>
          </a:p>
        </p:txBody>
      </p:sp>
      <p:sp>
        <p:nvSpPr>
          <p:cNvPr id="5" name="TextBox 4">
            <a:extLst>
              <a:ext uri="{FF2B5EF4-FFF2-40B4-BE49-F238E27FC236}">
                <a16:creationId xmlns:a16="http://schemas.microsoft.com/office/drawing/2014/main" id="{01FC638A-4595-0940-88B9-F751466A9B95}"/>
              </a:ext>
            </a:extLst>
          </p:cNvPr>
          <p:cNvSpPr txBox="1"/>
          <p:nvPr/>
        </p:nvSpPr>
        <p:spPr>
          <a:xfrm>
            <a:off x="8169640" y="2248524"/>
            <a:ext cx="1096775" cy="584775"/>
          </a:xfrm>
          <a:prstGeom prst="rect">
            <a:avLst/>
          </a:prstGeom>
          <a:noFill/>
        </p:spPr>
        <p:txBody>
          <a:bodyPr wrap="none" rtlCol="0">
            <a:spAutoFit/>
          </a:bodyPr>
          <a:lstStyle/>
          <a:p>
            <a:r>
              <a:rPr lang="en-US" sz="3200" b="1">
                <a:solidFill>
                  <a:srgbClr val="FFFF00"/>
                </a:solidFill>
              </a:rPr>
              <a:t>Rare</a:t>
            </a:r>
          </a:p>
        </p:txBody>
      </p:sp>
      <p:sp>
        <p:nvSpPr>
          <p:cNvPr id="6" name="TextBox 5">
            <a:extLst>
              <a:ext uri="{FF2B5EF4-FFF2-40B4-BE49-F238E27FC236}">
                <a16:creationId xmlns:a16="http://schemas.microsoft.com/office/drawing/2014/main" id="{1B4F68E0-A661-3842-8D81-7743319382BB}"/>
              </a:ext>
            </a:extLst>
          </p:cNvPr>
          <p:cNvSpPr txBox="1"/>
          <p:nvPr/>
        </p:nvSpPr>
        <p:spPr>
          <a:xfrm>
            <a:off x="8052215" y="4979233"/>
            <a:ext cx="1233030" cy="584775"/>
          </a:xfrm>
          <a:prstGeom prst="rect">
            <a:avLst/>
          </a:prstGeom>
          <a:noFill/>
        </p:spPr>
        <p:txBody>
          <a:bodyPr wrap="none" rtlCol="0">
            <a:spAutoFit/>
          </a:bodyPr>
          <a:lstStyle/>
          <a:p>
            <a:r>
              <a:rPr lang="en-US" sz="3200" b="1">
                <a:solidFill>
                  <a:srgbClr val="FFFF00"/>
                </a:solidFill>
              </a:rPr>
              <a:t>100%</a:t>
            </a:r>
          </a:p>
        </p:txBody>
      </p:sp>
    </p:spTree>
    <p:extLst>
      <p:ext uri="{BB962C8B-B14F-4D97-AF65-F5344CB8AC3E}">
        <p14:creationId xmlns:p14="http://schemas.microsoft.com/office/powerpoint/2010/main" val="130602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2000" fill="hold"/>
                                        <p:tgtEl>
                                          <p:spTgt spid="4">
                                            <p:txEl>
                                              <p:pRg st="4" end="4"/>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899" y="817065"/>
            <a:ext cx="7837879" cy="587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2A980BC0-BB2A-BC5F-D38B-7D2A186393F4}"/>
              </a:ext>
            </a:extLst>
          </p:cNvPr>
          <p:cNvSpPr txBox="1">
            <a:spLocks noChangeArrowheads="1"/>
          </p:cNvSpPr>
          <p:nvPr/>
        </p:nvSpPr>
        <p:spPr>
          <a:xfrm>
            <a:off x="1215242" y="47500"/>
            <a:ext cx="9761516" cy="1143000"/>
          </a:xfrm>
          <a:prstGeom prst="rect">
            <a:avLst/>
          </a:prstGeom>
        </p:spPr>
        <p:txBody>
          <a:bodyPr/>
          <a:lstStyle>
            <a:lvl1pPr algn="ctr" rtl="0" eaLnBrk="0" fontAlgn="base" hangingPunct="0">
              <a:spcBef>
                <a:spcPct val="0"/>
              </a:spcBef>
              <a:spcAft>
                <a:spcPct val="0"/>
              </a:spcAft>
              <a:defRPr sz="4400">
                <a:solidFill>
                  <a:srgbClr val="FFFF00"/>
                </a:solidFill>
                <a:latin typeface="+mj-lt"/>
                <a:ea typeface="+mj-ea"/>
                <a:cs typeface="ＭＳ Ｐゴシック" charset="0"/>
              </a:defRPr>
            </a:lvl1pPr>
            <a:lvl2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00"/>
                </a:solidFill>
                <a:latin typeface="Arial" charset="0"/>
                <a:ea typeface="ＭＳ Ｐゴシック" charset="0"/>
                <a:cs typeface="ＭＳ Ｐゴシック" charset="0"/>
              </a:defRPr>
            </a:lvl5pPr>
            <a:lvl6pPr marL="457200" algn="ctr" rtl="0" fontAlgn="base">
              <a:spcBef>
                <a:spcPct val="0"/>
              </a:spcBef>
              <a:spcAft>
                <a:spcPct val="0"/>
              </a:spcAft>
              <a:defRPr sz="4400">
                <a:solidFill>
                  <a:srgbClr val="FFFF00"/>
                </a:solidFill>
                <a:latin typeface="Arial" charset="0"/>
                <a:ea typeface="ＭＳ Ｐゴシック" charset="0"/>
              </a:defRPr>
            </a:lvl6pPr>
            <a:lvl7pPr marL="914400" algn="ctr" rtl="0" fontAlgn="base">
              <a:spcBef>
                <a:spcPct val="0"/>
              </a:spcBef>
              <a:spcAft>
                <a:spcPct val="0"/>
              </a:spcAft>
              <a:defRPr sz="4400">
                <a:solidFill>
                  <a:srgbClr val="FFFF00"/>
                </a:solidFill>
                <a:latin typeface="Arial" charset="0"/>
                <a:ea typeface="ＭＳ Ｐゴシック" charset="0"/>
              </a:defRPr>
            </a:lvl7pPr>
            <a:lvl8pPr marL="1371600" algn="ctr" rtl="0" fontAlgn="base">
              <a:spcBef>
                <a:spcPct val="0"/>
              </a:spcBef>
              <a:spcAft>
                <a:spcPct val="0"/>
              </a:spcAft>
              <a:defRPr sz="4400">
                <a:solidFill>
                  <a:srgbClr val="FFFF00"/>
                </a:solidFill>
                <a:latin typeface="Arial" charset="0"/>
                <a:ea typeface="ＭＳ Ｐゴシック" charset="0"/>
              </a:defRPr>
            </a:lvl8pPr>
            <a:lvl9pPr marL="1828800" algn="ctr" rtl="0" fontAlgn="base">
              <a:spcBef>
                <a:spcPct val="0"/>
              </a:spcBef>
              <a:spcAft>
                <a:spcPct val="0"/>
              </a:spcAft>
              <a:defRPr sz="4400">
                <a:solidFill>
                  <a:srgbClr val="FFFF00"/>
                </a:solidFill>
                <a:latin typeface="Arial" charset="0"/>
                <a:ea typeface="ＭＳ Ｐゴシック" charset="0"/>
              </a:defRPr>
            </a:lvl9pPr>
          </a:lstStyle>
          <a:p>
            <a:pPr eaLnBrk="1" hangingPunct="1">
              <a:defRPr/>
            </a:pPr>
            <a:r>
              <a:rPr lang="en-US" sz="3600" b="1" kern="0" dirty="0">
                <a:cs typeface="+mj-cs"/>
              </a:rPr>
              <a:t>History of US Research Funding 1953-2015</a:t>
            </a:r>
          </a:p>
        </p:txBody>
      </p:sp>
      <p:grpSp>
        <p:nvGrpSpPr>
          <p:cNvPr id="5" name="Group 4">
            <a:extLst>
              <a:ext uri="{FF2B5EF4-FFF2-40B4-BE49-F238E27FC236}">
                <a16:creationId xmlns:a16="http://schemas.microsoft.com/office/drawing/2014/main" id="{9E90C9C5-A566-6589-3BD2-868B298F6CE1}"/>
              </a:ext>
            </a:extLst>
          </p:cNvPr>
          <p:cNvGrpSpPr/>
          <p:nvPr/>
        </p:nvGrpSpPr>
        <p:grpSpPr>
          <a:xfrm>
            <a:off x="2018803" y="1318797"/>
            <a:ext cx="4609649" cy="3349338"/>
            <a:chOff x="3336964" y="1485403"/>
            <a:chExt cx="4609649" cy="3349338"/>
          </a:xfrm>
        </p:grpSpPr>
        <p:sp>
          <p:nvSpPr>
            <p:cNvPr id="3" name="Down Arrow Callout 2">
              <a:extLst>
                <a:ext uri="{FF2B5EF4-FFF2-40B4-BE49-F238E27FC236}">
                  <a16:creationId xmlns:a16="http://schemas.microsoft.com/office/drawing/2014/main" id="{23A76D0D-DF7B-9FA5-186F-BB1E9BE47F34}"/>
                </a:ext>
              </a:extLst>
            </p:cNvPr>
            <p:cNvSpPr/>
            <p:nvPr/>
          </p:nvSpPr>
          <p:spPr bwMode="auto">
            <a:xfrm>
              <a:off x="3336964" y="1485403"/>
              <a:ext cx="1270662" cy="1827812"/>
            </a:xfrm>
            <a:prstGeom prst="downArrowCallout">
              <a:avLst>
                <a:gd name="adj1" fmla="val 25000"/>
                <a:gd name="adj2" fmla="val 25935"/>
                <a:gd name="adj3" fmla="val 42855"/>
                <a:gd name="adj4" fmla="val 6241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ahoma" charset="0"/>
                  <a:ea typeface="ＭＳ Ｐゴシック" charset="0"/>
                </a:rPr>
                <a:t>Cold War Peak</a:t>
              </a:r>
            </a:p>
          </p:txBody>
        </p:sp>
        <p:sp>
          <p:nvSpPr>
            <p:cNvPr id="4" name="Down Arrow Callout 3">
              <a:extLst>
                <a:ext uri="{FF2B5EF4-FFF2-40B4-BE49-F238E27FC236}">
                  <a16:creationId xmlns:a16="http://schemas.microsoft.com/office/drawing/2014/main" id="{9CAC0102-EB56-15E5-994A-3F709FA9577A}"/>
                </a:ext>
              </a:extLst>
            </p:cNvPr>
            <p:cNvSpPr/>
            <p:nvPr/>
          </p:nvSpPr>
          <p:spPr bwMode="auto">
            <a:xfrm>
              <a:off x="6675951" y="3006929"/>
              <a:ext cx="1270662" cy="1827812"/>
            </a:xfrm>
            <a:prstGeom prst="downArrowCallout">
              <a:avLst>
                <a:gd name="adj1" fmla="val 25000"/>
                <a:gd name="adj2" fmla="val 25935"/>
                <a:gd name="adj3" fmla="val 42855"/>
                <a:gd name="adj4" fmla="val 6241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effectLst/>
                  <a:latin typeface="Tahoma" charset="0"/>
                  <a:ea typeface="ＭＳ Ｐゴシック" charset="0"/>
                </a:rPr>
                <a:t>Cold War ”Over”</a:t>
              </a:r>
            </a:p>
          </p:txBody>
        </p:sp>
      </p:grpSp>
      <p:sp>
        <p:nvSpPr>
          <p:cNvPr id="6" name="Rectangle 3">
            <a:extLst>
              <a:ext uri="{FF2B5EF4-FFF2-40B4-BE49-F238E27FC236}">
                <a16:creationId xmlns:a16="http://schemas.microsoft.com/office/drawing/2014/main" id="{E8831F1B-1E9D-8149-9691-82740EFA6D61}"/>
              </a:ext>
            </a:extLst>
          </p:cNvPr>
          <p:cNvSpPr txBox="1">
            <a:spLocks noChangeArrowheads="1"/>
          </p:cNvSpPr>
          <p:nvPr/>
        </p:nvSpPr>
        <p:spPr bwMode="auto">
          <a:xfrm>
            <a:off x="9053121" y="974909"/>
            <a:ext cx="264413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FFCC"/>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FFFFCC"/>
                </a:solidFill>
                <a:latin typeface="+mn-lt"/>
                <a:ea typeface="+mn-ea"/>
              </a:defRPr>
            </a:lvl2pPr>
            <a:lvl3pPr marL="1143000" indent="-228600" algn="l" rtl="0" eaLnBrk="0" fontAlgn="base" hangingPunct="0">
              <a:spcBef>
                <a:spcPct val="20000"/>
              </a:spcBef>
              <a:spcAft>
                <a:spcPct val="0"/>
              </a:spcAft>
              <a:buChar char="•"/>
              <a:defRPr sz="2400">
                <a:solidFill>
                  <a:srgbClr val="FFFFCC"/>
                </a:solidFill>
                <a:latin typeface="+mn-lt"/>
                <a:ea typeface="+mn-ea"/>
              </a:defRPr>
            </a:lvl3pPr>
            <a:lvl4pPr marL="1600200" indent="-228600" algn="l" rtl="0" eaLnBrk="0" fontAlgn="base" hangingPunct="0">
              <a:spcBef>
                <a:spcPct val="20000"/>
              </a:spcBef>
              <a:spcAft>
                <a:spcPct val="0"/>
              </a:spcAft>
              <a:buChar char="–"/>
              <a:defRPr sz="2000">
                <a:solidFill>
                  <a:srgbClr val="FFFFCC"/>
                </a:solidFill>
                <a:latin typeface="+mn-lt"/>
                <a:ea typeface="+mn-ea"/>
              </a:defRPr>
            </a:lvl4pPr>
            <a:lvl5pPr marL="2057400" indent="-228600" algn="l" rtl="0" eaLnBrk="0" fontAlgn="base" hangingPunct="0">
              <a:spcBef>
                <a:spcPct val="20000"/>
              </a:spcBef>
              <a:spcAft>
                <a:spcPct val="0"/>
              </a:spcAft>
              <a:buChar char="»"/>
              <a:defRPr sz="2000">
                <a:solidFill>
                  <a:srgbClr val="FFFFCC"/>
                </a:solidFill>
                <a:latin typeface="+mn-lt"/>
                <a:ea typeface="+mn-ea"/>
              </a:defRPr>
            </a:lvl5pPr>
            <a:lvl6pPr marL="2514600" indent="-228600" algn="l" rtl="0" fontAlgn="base">
              <a:spcBef>
                <a:spcPct val="20000"/>
              </a:spcBef>
              <a:spcAft>
                <a:spcPct val="0"/>
              </a:spcAft>
              <a:buChar char="»"/>
              <a:defRPr sz="2000">
                <a:solidFill>
                  <a:srgbClr val="FFFFCC"/>
                </a:solidFill>
                <a:latin typeface="+mn-lt"/>
                <a:ea typeface="+mn-ea"/>
              </a:defRPr>
            </a:lvl6pPr>
            <a:lvl7pPr marL="2971800" indent="-228600" algn="l" rtl="0" fontAlgn="base">
              <a:spcBef>
                <a:spcPct val="20000"/>
              </a:spcBef>
              <a:spcAft>
                <a:spcPct val="0"/>
              </a:spcAft>
              <a:buChar char="»"/>
              <a:defRPr sz="2000">
                <a:solidFill>
                  <a:srgbClr val="FFFFCC"/>
                </a:solidFill>
                <a:latin typeface="+mn-lt"/>
                <a:ea typeface="+mn-ea"/>
              </a:defRPr>
            </a:lvl7pPr>
            <a:lvl8pPr marL="3429000" indent="-228600" algn="l" rtl="0" fontAlgn="base">
              <a:spcBef>
                <a:spcPct val="20000"/>
              </a:spcBef>
              <a:spcAft>
                <a:spcPct val="0"/>
              </a:spcAft>
              <a:buChar char="»"/>
              <a:defRPr sz="2000">
                <a:solidFill>
                  <a:srgbClr val="FFFFCC"/>
                </a:solidFill>
                <a:latin typeface="+mn-lt"/>
                <a:ea typeface="+mn-ea"/>
              </a:defRPr>
            </a:lvl8pPr>
            <a:lvl9pPr marL="3886200" indent="-228600" algn="l" rtl="0" fontAlgn="base">
              <a:spcBef>
                <a:spcPct val="20000"/>
              </a:spcBef>
              <a:spcAft>
                <a:spcPct val="0"/>
              </a:spcAft>
              <a:buChar char="»"/>
              <a:defRPr sz="2000">
                <a:solidFill>
                  <a:srgbClr val="FFFFCC"/>
                </a:solidFill>
                <a:latin typeface="+mn-lt"/>
                <a:ea typeface="+mn-ea"/>
              </a:defRPr>
            </a:lvl9pPr>
          </a:lstStyle>
          <a:p>
            <a:pPr>
              <a:defRPr/>
            </a:pPr>
            <a:r>
              <a:rPr lang="en-US" sz="2400" b="1" kern="0" dirty="0">
                <a:solidFill>
                  <a:schemeClr val="bg1"/>
                </a:solidFill>
              </a:rPr>
              <a:t>At Cold War Peak, 70% of R&amp;D was Funded by the US Federal Government </a:t>
            </a:r>
          </a:p>
          <a:p>
            <a:pPr>
              <a:defRPr/>
            </a:pPr>
            <a:r>
              <a:rPr lang="en-US" sz="2400" b="1" kern="0" dirty="0">
                <a:solidFill>
                  <a:schemeClr val="bg1"/>
                </a:solidFill>
              </a:rPr>
              <a:t>Today about 75% of R&amp;D is Funded by Industry</a:t>
            </a:r>
          </a:p>
          <a:p>
            <a:pPr>
              <a:defRPr/>
            </a:pPr>
            <a:r>
              <a:rPr lang="en-US" sz="2400" b="1" kern="0" dirty="0">
                <a:solidFill>
                  <a:schemeClr val="bg1"/>
                </a:solidFill>
              </a:rPr>
              <a:t>Don’t look to Governments for Clinical Development</a:t>
            </a:r>
          </a:p>
        </p:txBody>
      </p:sp>
    </p:spTree>
    <p:extLst>
      <p:ext uri="{BB962C8B-B14F-4D97-AF65-F5344CB8AC3E}">
        <p14:creationId xmlns:p14="http://schemas.microsoft.com/office/powerpoint/2010/main" val="373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36B063A9-C49C-BB46-A157-A974CAC34C18}"/>
              </a:ext>
            </a:extLst>
          </p:cNvPr>
          <p:cNvSpPr>
            <a:spLocks noGrp="1" noChangeArrowheads="1"/>
          </p:cNvSpPr>
          <p:nvPr>
            <p:ph type="title"/>
          </p:nvPr>
        </p:nvSpPr>
        <p:spPr>
          <a:xfrm>
            <a:off x="823978" y="135034"/>
            <a:ext cx="10323540" cy="1143000"/>
          </a:xfrm>
        </p:spPr>
        <p:txBody>
          <a:bodyPr/>
          <a:lstStyle/>
          <a:p>
            <a:pPr algn="ctr"/>
            <a:r>
              <a:rPr lang="en-US" altLang="en-US" sz="3600" b="1" dirty="0">
                <a:latin typeface="Arial" panose="020B0604020202020204" pitchFamily="34" charset="0"/>
                <a:cs typeface="Arial" panose="020B0604020202020204" pitchFamily="34" charset="0"/>
              </a:rPr>
              <a:t>Regulatory Approval, Market Release and Post Market Surveillance Requires a Company</a:t>
            </a:r>
          </a:p>
        </p:txBody>
      </p:sp>
      <p:grpSp>
        <p:nvGrpSpPr>
          <p:cNvPr id="9" name="Group 8">
            <a:extLst>
              <a:ext uri="{FF2B5EF4-FFF2-40B4-BE49-F238E27FC236}">
                <a16:creationId xmlns:a16="http://schemas.microsoft.com/office/drawing/2014/main" id="{9ECDE975-E845-B749-A78B-A01F7BBD68ED}"/>
              </a:ext>
            </a:extLst>
          </p:cNvPr>
          <p:cNvGrpSpPr/>
          <p:nvPr/>
        </p:nvGrpSpPr>
        <p:grpSpPr>
          <a:xfrm>
            <a:off x="576233" y="1351480"/>
            <a:ext cx="10477589" cy="3861404"/>
            <a:chOff x="576233" y="1351480"/>
            <a:chExt cx="10477589" cy="3861404"/>
          </a:xfrm>
        </p:grpSpPr>
        <p:grpSp>
          <p:nvGrpSpPr>
            <p:cNvPr id="8" name="Group 7">
              <a:extLst>
                <a:ext uri="{FF2B5EF4-FFF2-40B4-BE49-F238E27FC236}">
                  <a16:creationId xmlns:a16="http://schemas.microsoft.com/office/drawing/2014/main" id="{F2F27D45-1DA5-9B48-9232-430FF36604B4}"/>
                </a:ext>
              </a:extLst>
            </p:cNvPr>
            <p:cNvGrpSpPr/>
            <p:nvPr/>
          </p:nvGrpSpPr>
          <p:grpSpPr>
            <a:xfrm>
              <a:off x="576233" y="1351480"/>
              <a:ext cx="10477589" cy="3861404"/>
              <a:chOff x="576233" y="1601847"/>
              <a:chExt cx="10477589" cy="3861404"/>
            </a:xfrm>
          </p:grpSpPr>
          <p:pic>
            <p:nvPicPr>
              <p:cNvPr id="2" name="Picture 1">
                <a:extLst>
                  <a:ext uri="{FF2B5EF4-FFF2-40B4-BE49-F238E27FC236}">
                    <a16:creationId xmlns:a16="http://schemas.microsoft.com/office/drawing/2014/main" id="{AAD96FD7-BC0F-E14A-9D26-CCC993A650EF}"/>
                  </a:ext>
                </a:extLst>
              </p:cNvPr>
              <p:cNvPicPr>
                <a:picLocks noChangeAspect="1"/>
              </p:cNvPicPr>
              <p:nvPr/>
            </p:nvPicPr>
            <p:blipFill>
              <a:blip r:embed="rId2"/>
              <a:stretch>
                <a:fillRect/>
              </a:stretch>
            </p:blipFill>
            <p:spPr>
              <a:xfrm>
                <a:off x="576233" y="1601847"/>
                <a:ext cx="10477589" cy="3861404"/>
              </a:xfrm>
              <a:prstGeom prst="rect">
                <a:avLst/>
              </a:prstGeom>
            </p:spPr>
          </p:pic>
          <p:sp>
            <p:nvSpPr>
              <p:cNvPr id="4" name="U-Turn Arrow 3">
                <a:extLst>
                  <a:ext uri="{FF2B5EF4-FFF2-40B4-BE49-F238E27FC236}">
                    <a16:creationId xmlns:a16="http://schemas.microsoft.com/office/drawing/2014/main" id="{A0F07D1E-0764-6A41-8A97-0501591405E6}"/>
                  </a:ext>
                </a:extLst>
              </p:cNvPr>
              <p:cNvSpPr/>
              <p:nvPr/>
            </p:nvSpPr>
            <p:spPr bwMode="auto">
              <a:xfrm flipV="1">
                <a:off x="4527630" y="4201610"/>
                <a:ext cx="3136739" cy="1157468"/>
              </a:xfrm>
              <a:prstGeom prst="uturnArrow">
                <a:avLst>
                  <a:gd name="adj1" fmla="val 25000"/>
                  <a:gd name="adj2" fmla="val 25000"/>
                  <a:gd name="adj3" fmla="val 24112"/>
                  <a:gd name="adj4" fmla="val 43750"/>
                  <a:gd name="adj5" fmla="val 100000"/>
                </a:avLst>
              </a:prstGeom>
              <a:solidFill>
                <a:srgbClr val="FF9300"/>
              </a:solidFill>
              <a:ln w="9525" cap="flat" cmpd="sng" algn="ctr">
                <a:solidFill>
                  <a:srgbClr val="FF93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300" b="1" i="0" u="none" strike="noStrike" cap="none" normalizeH="0" baseline="0" dirty="0">
                  <a:ln>
                    <a:noFill/>
                  </a:ln>
                  <a:solidFill>
                    <a:schemeClr val="bg1"/>
                  </a:solidFill>
                  <a:effectLst/>
                  <a:latin typeface="Tahoma" charset="0"/>
                  <a:ea typeface="ＭＳ Ｐゴシック" charset="0"/>
                </a:endParaRPr>
              </a:p>
            </p:txBody>
          </p:sp>
        </p:grpSp>
        <p:sp>
          <p:nvSpPr>
            <p:cNvPr id="6" name="TextBox 5">
              <a:extLst>
                <a:ext uri="{FF2B5EF4-FFF2-40B4-BE49-F238E27FC236}">
                  <a16:creationId xmlns:a16="http://schemas.microsoft.com/office/drawing/2014/main" id="{117AFB28-A72C-1E46-A7F9-13CC91D246A5}"/>
                </a:ext>
              </a:extLst>
            </p:cNvPr>
            <p:cNvSpPr txBox="1"/>
            <p:nvPr/>
          </p:nvSpPr>
          <p:spPr>
            <a:xfrm>
              <a:off x="4930813" y="4816323"/>
              <a:ext cx="2109873" cy="292388"/>
            </a:xfrm>
            <a:prstGeom prst="rect">
              <a:avLst/>
            </a:prstGeom>
            <a:noFill/>
          </p:spPr>
          <p:txBody>
            <a:bodyPr wrap="none" rtlCol="0">
              <a:spAutoFit/>
            </a:bodyPr>
            <a:lstStyle/>
            <a:p>
              <a:r>
                <a:rPr lang="en-US" sz="1300" b="1" dirty="0">
                  <a:solidFill>
                    <a:schemeClr val="bg1"/>
                  </a:solidFill>
                </a:rPr>
                <a:t>Substantial Equivalency</a:t>
              </a:r>
            </a:p>
          </p:txBody>
        </p:sp>
      </p:grpSp>
      <p:sp>
        <p:nvSpPr>
          <p:cNvPr id="7" name="TextBox 6">
            <a:extLst>
              <a:ext uri="{FF2B5EF4-FFF2-40B4-BE49-F238E27FC236}">
                <a16:creationId xmlns:a16="http://schemas.microsoft.com/office/drawing/2014/main" id="{E8B4C9F8-5958-A042-BF16-A9EE210F6290}"/>
              </a:ext>
            </a:extLst>
          </p:cNvPr>
          <p:cNvSpPr txBox="1"/>
          <p:nvPr/>
        </p:nvSpPr>
        <p:spPr>
          <a:xfrm>
            <a:off x="1667909" y="5477799"/>
            <a:ext cx="8635679" cy="1200329"/>
          </a:xfrm>
          <a:prstGeom prst="rect">
            <a:avLst/>
          </a:prstGeom>
          <a:noFill/>
        </p:spPr>
        <p:txBody>
          <a:bodyPr wrap="square" rtlCol="0">
            <a:spAutoFit/>
          </a:bodyPr>
          <a:lstStyle/>
          <a:p>
            <a:r>
              <a:rPr lang="en-US" sz="2400" b="1" dirty="0">
                <a:solidFill>
                  <a:schemeClr val="bg1"/>
                </a:solidFill>
              </a:rPr>
              <a:t>Medical devices can receive a designation of “substantial equivalency” if there are is no new biology/medicine to prove and obviate the need for the clinical trial phase.</a:t>
            </a:r>
          </a:p>
        </p:txBody>
      </p:sp>
      <p:sp>
        <p:nvSpPr>
          <p:cNvPr id="3" name="Rectangle 2">
            <a:extLst>
              <a:ext uri="{FF2B5EF4-FFF2-40B4-BE49-F238E27FC236}">
                <a16:creationId xmlns:a16="http://schemas.microsoft.com/office/drawing/2014/main" id="{088D1C22-0412-B2EC-02ED-DE20120FA487}"/>
              </a:ext>
            </a:extLst>
          </p:cNvPr>
          <p:cNvSpPr/>
          <p:nvPr/>
        </p:nvSpPr>
        <p:spPr>
          <a:xfrm>
            <a:off x="4085113" y="1633241"/>
            <a:ext cx="6317672" cy="372851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14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77F09-A01D-3F17-1B5C-451D3DEFE88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D75F408-F63A-C81E-26E0-230D78805F3E}"/>
              </a:ext>
            </a:extLst>
          </p:cNvPr>
          <p:cNvSpPr txBox="1"/>
          <p:nvPr/>
        </p:nvSpPr>
        <p:spPr>
          <a:xfrm>
            <a:off x="896592" y="1272990"/>
            <a:ext cx="10053059" cy="4985980"/>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1"/>
                </a:solidFill>
              </a:rPr>
              <a:t>Formulate hypotheses and concentrate on tests that falsify the hypotheses (Karl Popper’s Falsifiability Principle)</a:t>
            </a:r>
          </a:p>
          <a:p>
            <a:pPr marL="342900" indent="-342900">
              <a:buFont typeface="Arial" panose="020B0604020202020204" pitchFamily="34" charset="0"/>
              <a:buChar char="•"/>
            </a:pPr>
            <a:r>
              <a:rPr lang="en-US" sz="2400" b="1" dirty="0">
                <a:solidFill>
                  <a:schemeClr val="bg1"/>
                </a:solidFill>
              </a:rPr>
              <a:t>In medicine, and other applied sciences, the hypotheses revolve around:</a:t>
            </a:r>
          </a:p>
          <a:p>
            <a:pPr marL="800100" lvl="1" indent="-342900">
              <a:buFont typeface="Arial" panose="020B0604020202020204" pitchFamily="34" charset="0"/>
              <a:buChar char="•"/>
            </a:pPr>
            <a:r>
              <a:rPr lang="en-US" sz="2400" b="1" dirty="0">
                <a:solidFill>
                  <a:schemeClr val="bg1"/>
                </a:solidFill>
              </a:rPr>
              <a:t>Works better (better outcomes like fewer complications)</a:t>
            </a:r>
          </a:p>
          <a:p>
            <a:pPr marL="800100" lvl="1" indent="-342900">
              <a:buFont typeface="Arial" panose="020B0604020202020204" pitchFamily="34" charset="0"/>
              <a:buChar char="•"/>
            </a:pPr>
            <a:r>
              <a:rPr lang="en-US" sz="2400" b="1" dirty="0">
                <a:solidFill>
                  <a:schemeClr val="bg1"/>
                </a:solidFill>
              </a:rPr>
              <a:t>Cost (less) or reimbursement (more)</a:t>
            </a:r>
          </a:p>
          <a:p>
            <a:pPr marL="800100" lvl="1" indent="-342900">
              <a:buFont typeface="Arial" panose="020B0604020202020204" pitchFamily="34" charset="0"/>
              <a:buChar char="•"/>
            </a:pPr>
            <a:r>
              <a:rPr lang="en-US" sz="2400" b="1" dirty="0">
                <a:solidFill>
                  <a:schemeClr val="bg1"/>
                </a:solidFill>
              </a:rPr>
              <a:t>Easier to use (less complicated or less prone to error)</a:t>
            </a:r>
          </a:p>
          <a:p>
            <a:pPr marL="342900" indent="-342900">
              <a:buFont typeface="Arial" panose="020B0604020202020204" pitchFamily="34" charset="0"/>
              <a:buChar char="•"/>
            </a:pPr>
            <a:r>
              <a:rPr lang="en-US" sz="2400" b="1" dirty="0">
                <a:solidFill>
                  <a:schemeClr val="bg1"/>
                </a:solidFill>
              </a:rPr>
              <a:t>Two out of three (e.g., better and easier to use) could be disruptive.</a:t>
            </a:r>
          </a:p>
          <a:p>
            <a:pPr marL="342900" indent="-342900">
              <a:buFont typeface="Arial" panose="020B0604020202020204" pitchFamily="34" charset="0"/>
              <a:buChar char="•"/>
            </a:pPr>
            <a:r>
              <a:rPr lang="en-US" sz="2400" b="1" dirty="0">
                <a:solidFill>
                  <a:schemeClr val="bg1"/>
                </a:solidFill>
              </a:rPr>
              <a:t>Three out of three always is disruptive.</a:t>
            </a:r>
          </a:p>
          <a:p>
            <a:pPr marL="342900" indent="-342900">
              <a:buFont typeface="Arial" panose="020B0604020202020204" pitchFamily="34" charset="0"/>
              <a:buChar char="•"/>
            </a:pPr>
            <a:r>
              <a:rPr lang="en-US" sz="2400" b="1" dirty="0">
                <a:solidFill>
                  <a:schemeClr val="bg1"/>
                </a:solidFill>
              </a:rPr>
              <a:t>Innovations, especially disruptive ones at first, run up against:</a:t>
            </a:r>
          </a:p>
          <a:p>
            <a:endParaRPr lang="en-US" sz="2400" b="1" dirty="0">
              <a:solidFill>
                <a:schemeClr val="bg1"/>
              </a:solidFill>
            </a:endParaRPr>
          </a:p>
          <a:p>
            <a:pPr lvl="1"/>
            <a:r>
              <a:rPr lang="en-US" sz="3000" b="1" dirty="0">
                <a:solidFill>
                  <a:schemeClr val="bg1"/>
                </a:solidFill>
              </a:rPr>
              <a:t>“We have always done it this way.”</a:t>
            </a:r>
          </a:p>
        </p:txBody>
      </p:sp>
      <p:sp>
        <p:nvSpPr>
          <p:cNvPr id="8" name="TextBox 7">
            <a:extLst>
              <a:ext uri="{FF2B5EF4-FFF2-40B4-BE49-F238E27FC236}">
                <a16:creationId xmlns:a16="http://schemas.microsoft.com/office/drawing/2014/main" id="{7FD35B63-0084-3D86-65D0-3BCFDE598AC3}"/>
              </a:ext>
            </a:extLst>
          </p:cNvPr>
          <p:cNvSpPr txBox="1"/>
          <p:nvPr/>
        </p:nvSpPr>
        <p:spPr>
          <a:xfrm>
            <a:off x="2655944" y="224404"/>
            <a:ext cx="6305957"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How To Judge Innovations?</a:t>
            </a:r>
          </a:p>
        </p:txBody>
      </p:sp>
    </p:spTree>
    <p:extLst>
      <p:ext uri="{BB962C8B-B14F-4D97-AF65-F5344CB8AC3E}">
        <p14:creationId xmlns:p14="http://schemas.microsoft.com/office/powerpoint/2010/main" val="150366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CC"/>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CC"/>
            </a:solidFill>
            <a:effectLst/>
            <a:latin typeface="Tahom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PAC">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76225" cap="flat" cmpd="sng" algn="ctr">
          <a:gradFill flip="none" rotWithShape="1">
            <a:gsLst>
              <a:gs pos="41000">
                <a:srgbClr val="FF7800"/>
              </a:gs>
              <a:gs pos="0">
                <a:srgbClr val="FFFFFF"/>
              </a:gs>
            </a:gsLst>
            <a:lin ang="0" scaled="1"/>
            <a:tileRect/>
          </a:gradFill>
          <a:prstDash val="solid"/>
          <a:miter lim="800000"/>
          <a:headEnd type="none" w="med" len="med"/>
          <a:tailEnd type="triangle" w="lg" len="lg"/>
        </a:ln>
        <a:effectLst/>
      </a:spPr>
      <a:bodyPr/>
      <a:lstStyle/>
      <a:style>
        <a:lnRef idx="1">
          <a:schemeClr val="accent1"/>
        </a:lnRef>
        <a:fillRef idx="0">
          <a:schemeClr val="accent1"/>
        </a:fillRef>
        <a:effectRef idx="0">
          <a:schemeClr val="accent1"/>
        </a:effectRef>
        <a:fontRef idx="minor">
          <a:schemeClr val="tx1"/>
        </a:fontRef>
      </a:style>
    </a:lnDef>
    <a:txDef>
      <a:spPr/>
      <a:bodyPr bIns="91440" anchor="ctr" anchorCtr="0">
        <a:normAutofit/>
      </a:bodyPr>
      <a:lstStyle>
        <a:defPPr marL="0" marR="0" indent="0" algn="ctr" defTabSz="914400" rtl="0" eaLnBrk="1" fontAlgn="auto" latinLnBrk="0" hangingPunct="1">
          <a:lnSpc>
            <a:spcPct val="100000"/>
          </a:lnSpc>
          <a:spcBef>
            <a:spcPct val="0"/>
          </a:spcBef>
          <a:spcAft>
            <a:spcPts val="0"/>
          </a:spcAft>
          <a:buClrTx/>
          <a:buSzTx/>
          <a:buFontTx/>
          <a:buNone/>
          <a:tabLst/>
          <a:defRPr kumimoji="0" sz="4000" b="0" i="0" u="none" strike="noStrike" kern="1200" cap="none" spc="0" normalizeH="0" baseline="0" noProof="0" dirty="0" smtClean="0">
            <a:ln>
              <a:noFill/>
            </a:ln>
            <a:solidFill>
              <a:srgbClr val="FFFFFF"/>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CC"/>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CC"/>
            </a:solidFill>
            <a:effectLst/>
            <a:latin typeface="Tahom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26039</TotalTime>
  <Words>1890</Words>
  <Application>Microsoft Office PowerPoint</Application>
  <PresentationFormat>Widescreen</PresentationFormat>
  <Paragraphs>271</Paragraphs>
  <Slides>28</Slides>
  <Notes>5</Notes>
  <HiddenSlides>0</HiddenSlides>
  <MMClips>1</MMClip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Default Design</vt:lpstr>
      <vt:lpstr>CPAC</vt:lpstr>
      <vt:lpstr>Office Theme</vt:lpstr>
      <vt:lpstr>1_Default Design</vt:lpstr>
      <vt:lpstr>Translating Innovative Radiotherapy Technology into Clinical Practice</vt:lpstr>
      <vt:lpstr>PowerPoint Presentation</vt:lpstr>
      <vt:lpstr>PowerPoint Presentation</vt:lpstr>
      <vt:lpstr>University of Wisconsin Medical Physics Dept. Spin-Offs</vt:lpstr>
      <vt:lpstr>PowerPoint Presentation</vt:lpstr>
      <vt:lpstr>PowerPoint Presentation</vt:lpstr>
      <vt:lpstr>PowerPoint Presentation</vt:lpstr>
      <vt:lpstr>Regulatory Approval, Market Release and Post Market Surveillance Requires a Company</vt:lpstr>
      <vt:lpstr>PowerPoint Presentation</vt:lpstr>
      <vt:lpstr>PowerPoint Presentation</vt:lpstr>
      <vt:lpstr>PowerPoint Presentation</vt:lpstr>
      <vt:lpstr>Startup Scenario for Geometrics</vt:lpstr>
      <vt:lpstr>Startup Scenario for TomoTherapy</vt:lpstr>
      <vt:lpstr>PowerPoint Presentation</vt:lpstr>
      <vt:lpstr>PowerPoint Presentation</vt:lpstr>
      <vt:lpstr>PowerPoint Presentation</vt:lpstr>
      <vt:lpstr>PowerPoint Presentation</vt:lpstr>
      <vt:lpstr>UPRIGHT PHOTON BEAM ROTATION PLANNING IN RAYSTATION</vt:lpstr>
      <vt:lpstr>Startup Scenario for Leo Cancer Care</vt:lpstr>
      <vt:lpstr>   </vt:lpstr>
      <vt:lpstr>PowerPoint Presentation</vt:lpstr>
      <vt:lpstr>Compact Particle Accelerator Corporation (CPAC) Licensed the DWA from Livermore</vt:lpstr>
      <vt:lpstr>Major Lessons Learned from CPAC</vt:lpstr>
      <vt:lpstr>Patient Positioning System</vt:lpstr>
      <vt:lpstr>Startup Scenario for CPAC</vt:lpstr>
      <vt:lpstr>PowerPoint Presentation</vt:lpstr>
      <vt:lpstr>PowerPoint Presentation</vt:lpstr>
      <vt:lpstr>Take Away Thoughts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Rock Mackie</cp:lastModifiedBy>
  <cp:revision>120</cp:revision>
  <dcterms:created xsi:type="dcterms:W3CDTF">2017-02-26T16:27:57Z</dcterms:created>
  <dcterms:modified xsi:type="dcterms:W3CDTF">2026-02-27T10:28:04Z</dcterms:modified>
</cp:coreProperties>
</file>