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39"/>
  </p:notesMasterIdLst>
  <p:sldIdLst>
    <p:sldId id="256" r:id="rId2"/>
    <p:sldId id="339" r:id="rId3"/>
    <p:sldId id="293" r:id="rId4"/>
    <p:sldId id="295" r:id="rId5"/>
    <p:sldId id="289" r:id="rId6"/>
    <p:sldId id="288" r:id="rId7"/>
    <p:sldId id="296" r:id="rId8"/>
    <p:sldId id="287" r:id="rId9"/>
    <p:sldId id="292" r:id="rId10"/>
    <p:sldId id="261" r:id="rId11"/>
    <p:sldId id="259" r:id="rId12"/>
    <p:sldId id="264" r:id="rId13"/>
    <p:sldId id="268" r:id="rId14"/>
    <p:sldId id="269" r:id="rId15"/>
    <p:sldId id="281" r:id="rId16"/>
    <p:sldId id="272" r:id="rId17"/>
    <p:sldId id="273" r:id="rId18"/>
    <p:sldId id="278" r:id="rId19"/>
    <p:sldId id="377" r:id="rId20"/>
    <p:sldId id="262" r:id="rId21"/>
    <p:sldId id="374" r:id="rId22"/>
    <p:sldId id="378" r:id="rId23"/>
    <p:sldId id="286" r:id="rId24"/>
    <p:sldId id="258" r:id="rId25"/>
    <p:sldId id="263" r:id="rId26"/>
    <p:sldId id="375" r:id="rId27"/>
    <p:sldId id="260" r:id="rId28"/>
    <p:sldId id="265" r:id="rId29"/>
    <p:sldId id="284" r:id="rId30"/>
    <p:sldId id="267" r:id="rId31"/>
    <p:sldId id="376" r:id="rId32"/>
    <p:sldId id="266" r:id="rId33"/>
    <p:sldId id="283" r:id="rId34"/>
    <p:sldId id="290" r:id="rId35"/>
    <p:sldId id="271" r:id="rId36"/>
    <p:sldId id="282" r:id="rId37"/>
    <p:sldId id="270" r:id="rId38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E9E393-4318-6046-ABAD-560392EA9579}">
          <p14:sldIdLst>
            <p14:sldId id="256"/>
            <p14:sldId id="339"/>
            <p14:sldId id="293"/>
            <p14:sldId id="295"/>
            <p14:sldId id="289"/>
            <p14:sldId id="288"/>
            <p14:sldId id="296"/>
            <p14:sldId id="287"/>
            <p14:sldId id="292"/>
            <p14:sldId id="261"/>
            <p14:sldId id="259"/>
            <p14:sldId id="264"/>
            <p14:sldId id="268"/>
            <p14:sldId id="269"/>
            <p14:sldId id="281"/>
            <p14:sldId id="272"/>
            <p14:sldId id="273"/>
            <p14:sldId id="278"/>
            <p14:sldId id="377"/>
            <p14:sldId id="262"/>
            <p14:sldId id="374"/>
            <p14:sldId id="378"/>
            <p14:sldId id="286"/>
            <p14:sldId id="258"/>
            <p14:sldId id="263"/>
            <p14:sldId id="375"/>
            <p14:sldId id="260"/>
            <p14:sldId id="265"/>
            <p14:sldId id="284"/>
            <p14:sldId id="267"/>
            <p14:sldId id="376"/>
            <p14:sldId id="266"/>
            <p14:sldId id="283"/>
            <p14:sldId id="290"/>
            <p14:sldId id="271"/>
            <p14:sldId id="282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Matthias" initials="MM" lastIdx="2" clrIdx="0">
    <p:extLst>
      <p:ext uri="{19B8F6BF-5375-455C-9EA6-DF929625EA0E}">
        <p15:presenceInfo xmlns:p15="http://schemas.microsoft.com/office/powerpoint/2012/main" userId="578102f97792cf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11A7DB"/>
    <a:srgbClr val="FE8602"/>
    <a:srgbClr val="A80000"/>
    <a:srgbClr val="F7ABAB"/>
    <a:srgbClr val="EC4040"/>
    <a:srgbClr val="810E05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85" autoAdjust="0"/>
    <p:restoredTop sz="96757" autoAdjust="0"/>
  </p:normalViewPr>
  <p:slideViewPr>
    <p:cSldViewPr snapToGrid="0">
      <p:cViewPr varScale="1">
        <p:scale>
          <a:sx n="105" d="100"/>
          <a:sy n="105" d="100"/>
        </p:scale>
        <p:origin x="51" y="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FD73F-1FBE-CE43-BFB7-0DAFCC193AA6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350F2B-4AC9-F340-B596-6C83490A5030}">
      <dgm:prSet custT="1"/>
      <dgm:spPr>
        <a:xfrm>
          <a:off x="84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0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20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255105E7-6C82-DA47-9A93-50B3B9F3833B}" type="par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C12B94A4-58C3-7A4E-A785-6DFA9B0FE79C}" type="sib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EE3E5B0D-9460-2B47-8D19-FCA30E096761}">
      <dgm:prSet custT="1"/>
      <dgm:spPr>
        <a:xfrm>
          <a:off x="22170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</a:t>
          </a: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cells</a:t>
          </a: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>
            <a:buNone/>
          </a:pPr>
          <a:r>
            <a:rPr lang="en-US" sz="14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600" b="1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4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70FE205D-0296-9340-B4F8-8E4B515DC220}" type="par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B9D0FA56-56A1-1F4E-8F6D-B4F95B3F0D6E}" type="sib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A1960A9D-C143-414D-A5E2-117B8B9679E0}">
      <dgm:prSet custT="1"/>
      <dgm:spPr>
        <a:xfrm>
          <a:off x="22170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</a:p>
        <a:p>
          <a:pPr>
            <a:buNone/>
          </a:pPr>
          <a:r>
            <a:rPr lang="en-US" sz="16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600" b="1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6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6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gm:t>
    </dgm:pt>
    <dgm:pt modelId="{A06D1740-48E5-9241-BEAE-F1F5A87239AE}" type="par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24E7E269-AD20-674E-A89A-B49D3EADECB7}" type="sib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52B007B3-09B9-B84D-890C-6B971D24EE9A}">
      <dgm:prSet custT="1"/>
      <dgm:spPr>
        <a:xfrm>
          <a:off x="2375079" y="0"/>
          <a:ext cx="2208586" cy="1670731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0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20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9A049BF-FF7B-A341-ACA3-A93A07FB85B1}" type="par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8A0B453A-C0EC-0842-AAC8-2D203AEB24E5}" type="sib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1CC2F62C-0EF2-884D-9998-4EDFF9ABDEF7}">
      <dgm:prSet custT="1"/>
      <dgm:spPr>
        <a:xfrm>
          <a:off x="259593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</a:p>
      </dgm:t>
    </dgm:pt>
    <dgm:pt modelId="{BD4ED93C-2B61-AA43-B589-AA63B07549A0}" type="parTrans" cxnId="{39A06303-2B3E-CE47-B781-9BE604634B66}">
      <dgm:prSet/>
      <dgm:spPr/>
      <dgm:t>
        <a:bodyPr/>
        <a:lstStyle/>
        <a:p>
          <a:endParaRPr lang="en-US"/>
        </a:p>
      </dgm:t>
    </dgm:pt>
    <dgm:pt modelId="{FC7CBDD2-0D73-7D4E-8933-4F637F8D0C41}" type="sibTrans" cxnId="{39A06303-2B3E-CE47-B781-9BE604634B66}">
      <dgm:prSet/>
      <dgm:spPr/>
      <dgm:t>
        <a:bodyPr/>
        <a:lstStyle/>
        <a:p>
          <a:endParaRPr lang="en-US"/>
        </a:p>
      </dgm:t>
    </dgm:pt>
    <dgm:pt modelId="{B60930C8-CA40-F24E-8AFA-C8AC65B591A2}">
      <dgm:prSet custT="1"/>
      <dgm:spPr>
        <a:xfrm>
          <a:off x="259593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>
            <a:buNone/>
          </a:pP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</a:t>
          </a:r>
        </a:p>
      </dgm:t>
    </dgm:pt>
    <dgm:pt modelId="{053401B7-BAC7-ED42-B92C-91C2B00BF67A}" type="parTrans" cxnId="{7590C16E-0C3B-D248-825D-2B8488E012C1}">
      <dgm:prSet/>
      <dgm:spPr/>
      <dgm:t>
        <a:bodyPr/>
        <a:lstStyle/>
        <a:p>
          <a:endParaRPr lang="en-US"/>
        </a:p>
      </dgm:t>
    </dgm:pt>
    <dgm:pt modelId="{AF20F444-A145-C044-BC5B-951C301BEA78}" type="sibTrans" cxnId="{7590C16E-0C3B-D248-825D-2B8488E012C1}">
      <dgm:prSet/>
      <dgm:spPr/>
      <dgm:t>
        <a:bodyPr/>
        <a:lstStyle/>
        <a:p>
          <a:endParaRPr lang="en-US"/>
        </a:p>
      </dgm:t>
    </dgm:pt>
    <dgm:pt modelId="{77EA00B1-F3D9-1948-A258-313D882EBDE6}" type="pres">
      <dgm:prSet presAssocID="{0F0FD73F-1FBE-CE43-BFB7-0DAFCC193AA6}" presName="theList" presStyleCnt="0">
        <dgm:presLayoutVars>
          <dgm:dir/>
          <dgm:animLvl val="lvl"/>
          <dgm:resizeHandles val="exact"/>
        </dgm:presLayoutVars>
      </dgm:prSet>
      <dgm:spPr/>
    </dgm:pt>
    <dgm:pt modelId="{8462473C-9763-4840-897D-6CE1C8749C98}" type="pres">
      <dgm:prSet presAssocID="{84350F2B-4AC9-F340-B596-6C83490A5030}" presName="compNode" presStyleCnt="0"/>
      <dgm:spPr/>
    </dgm:pt>
    <dgm:pt modelId="{2D036615-13F1-1042-8E55-F907927A51A1}" type="pres">
      <dgm:prSet presAssocID="{84350F2B-4AC9-F340-B596-6C83490A5030}" presName="aNode" presStyleLbl="bgShp" presStyleIdx="0" presStyleCnt="2" custLinFactNeighborY="-540"/>
      <dgm:spPr/>
    </dgm:pt>
    <dgm:pt modelId="{5401EA72-6F2D-D540-810A-E694CA3E26BD}" type="pres">
      <dgm:prSet presAssocID="{84350F2B-4AC9-F340-B596-6C83490A5030}" presName="textNode" presStyleLbl="bgShp" presStyleIdx="0" presStyleCnt="2"/>
      <dgm:spPr/>
    </dgm:pt>
    <dgm:pt modelId="{701EE2FC-BB53-CA4D-B6D1-45884CA4426A}" type="pres">
      <dgm:prSet presAssocID="{84350F2B-4AC9-F340-B596-6C83490A5030}" presName="compChildNode" presStyleCnt="0"/>
      <dgm:spPr/>
    </dgm:pt>
    <dgm:pt modelId="{A1AB0A53-7C4D-654B-A9BE-B7BF6A3D16BE}" type="pres">
      <dgm:prSet presAssocID="{84350F2B-4AC9-F340-B596-6C83490A5030}" presName="theInnerList" presStyleCnt="0"/>
      <dgm:spPr/>
    </dgm:pt>
    <dgm:pt modelId="{786BB921-19F8-0D47-86D3-62682DB7EE84}" type="pres">
      <dgm:prSet presAssocID="{EE3E5B0D-9460-2B47-8D19-FCA30E096761}" presName="childNode" presStyleLbl="node1" presStyleIdx="0" presStyleCnt="4">
        <dgm:presLayoutVars>
          <dgm:bulletEnabled val="1"/>
        </dgm:presLayoutVars>
      </dgm:prSet>
      <dgm:spPr/>
    </dgm:pt>
    <dgm:pt modelId="{29C3BE18-AB2C-8848-A7A2-BA12187DC625}" type="pres">
      <dgm:prSet presAssocID="{EE3E5B0D-9460-2B47-8D19-FCA30E096761}" presName="aSpace2" presStyleCnt="0"/>
      <dgm:spPr/>
    </dgm:pt>
    <dgm:pt modelId="{5BFE1577-6D88-0F44-B9D5-F5A48ED7686E}" type="pres">
      <dgm:prSet presAssocID="{A1960A9D-C143-414D-A5E2-117B8B9679E0}" presName="childNode" presStyleLbl="node1" presStyleIdx="1" presStyleCnt="4">
        <dgm:presLayoutVars>
          <dgm:bulletEnabled val="1"/>
        </dgm:presLayoutVars>
      </dgm:prSet>
      <dgm:spPr/>
    </dgm:pt>
    <dgm:pt modelId="{ED6E3CF8-0108-9749-9160-A678686BF160}" type="pres">
      <dgm:prSet presAssocID="{84350F2B-4AC9-F340-B596-6C83490A5030}" presName="aSpace" presStyleCnt="0"/>
      <dgm:spPr/>
    </dgm:pt>
    <dgm:pt modelId="{2BE17E28-2E51-CE47-A33D-359BF9D7183A}" type="pres">
      <dgm:prSet presAssocID="{52B007B3-09B9-B84D-890C-6B971D24EE9A}" presName="compNode" presStyleCnt="0"/>
      <dgm:spPr/>
    </dgm:pt>
    <dgm:pt modelId="{F81E2888-3D40-E34B-84AA-0CD0CFD175BC}" type="pres">
      <dgm:prSet presAssocID="{52B007B3-09B9-B84D-890C-6B971D24EE9A}" presName="aNode" presStyleLbl="bgShp" presStyleIdx="1" presStyleCnt="2"/>
      <dgm:spPr/>
    </dgm:pt>
    <dgm:pt modelId="{0514CB1A-19C2-C049-97B5-F6090F866127}" type="pres">
      <dgm:prSet presAssocID="{52B007B3-09B9-B84D-890C-6B971D24EE9A}" presName="textNode" presStyleLbl="bgShp" presStyleIdx="1" presStyleCnt="2"/>
      <dgm:spPr/>
    </dgm:pt>
    <dgm:pt modelId="{90598918-33A8-7A4D-983C-0E9E5E76BE42}" type="pres">
      <dgm:prSet presAssocID="{52B007B3-09B9-B84D-890C-6B971D24EE9A}" presName="compChildNode" presStyleCnt="0"/>
      <dgm:spPr/>
    </dgm:pt>
    <dgm:pt modelId="{31AAA3A1-104C-1745-A3DE-D8C71FEE77C1}" type="pres">
      <dgm:prSet presAssocID="{52B007B3-09B9-B84D-890C-6B971D24EE9A}" presName="theInnerList" presStyleCnt="0"/>
      <dgm:spPr/>
    </dgm:pt>
    <dgm:pt modelId="{FDCE0343-3A23-0442-A934-A834CA40BAB9}" type="pres">
      <dgm:prSet presAssocID="{1CC2F62C-0EF2-884D-9998-4EDFF9ABDEF7}" presName="childNode" presStyleLbl="node1" presStyleIdx="2" presStyleCnt="4">
        <dgm:presLayoutVars>
          <dgm:bulletEnabled val="1"/>
        </dgm:presLayoutVars>
      </dgm:prSet>
      <dgm:spPr/>
    </dgm:pt>
    <dgm:pt modelId="{4A0E9A65-BD85-0C4F-B1F7-51256AE1D35E}" type="pres">
      <dgm:prSet presAssocID="{1CC2F62C-0EF2-884D-9998-4EDFF9ABDEF7}" presName="aSpace2" presStyleCnt="0"/>
      <dgm:spPr/>
    </dgm:pt>
    <dgm:pt modelId="{4D5B7480-F9FC-374B-BD11-D9D2F5BAFED8}" type="pres">
      <dgm:prSet presAssocID="{B60930C8-CA40-F24E-8AFA-C8AC65B591A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39A06303-2B3E-CE47-B781-9BE604634B66}" srcId="{52B007B3-09B9-B84D-890C-6B971D24EE9A}" destId="{1CC2F62C-0EF2-884D-9998-4EDFF9ABDEF7}" srcOrd="0" destOrd="0" parTransId="{BD4ED93C-2B61-AA43-B589-AA63B07549A0}" sibTransId="{FC7CBDD2-0D73-7D4E-8933-4F637F8D0C41}"/>
    <dgm:cxn modelId="{B3FCDB0F-2113-8B45-A62C-62F8D5E0A878}" type="presOf" srcId="{0F0FD73F-1FBE-CE43-BFB7-0DAFCC193AA6}" destId="{77EA00B1-F3D9-1948-A258-313D882EBDE6}" srcOrd="0" destOrd="0" presId="urn:microsoft.com/office/officeart/2005/8/layout/lProcess2"/>
    <dgm:cxn modelId="{2CFE222D-98F5-064E-86FF-74B1FB06A751}" type="presOf" srcId="{84350F2B-4AC9-F340-B596-6C83490A5030}" destId="{2D036615-13F1-1042-8E55-F907927A51A1}" srcOrd="0" destOrd="0" presId="urn:microsoft.com/office/officeart/2005/8/layout/lProcess2"/>
    <dgm:cxn modelId="{2F1C9E2F-2E8C-BA4B-8A67-04502D798F9A}" type="presOf" srcId="{1CC2F62C-0EF2-884D-9998-4EDFF9ABDEF7}" destId="{FDCE0343-3A23-0442-A934-A834CA40BAB9}" srcOrd="0" destOrd="0" presId="urn:microsoft.com/office/officeart/2005/8/layout/lProcess2"/>
    <dgm:cxn modelId="{91E7603F-21EE-4E45-9FD9-CDBC9C6A1177}" type="presOf" srcId="{84350F2B-4AC9-F340-B596-6C83490A5030}" destId="{5401EA72-6F2D-D540-810A-E694CA3E26BD}" srcOrd="1" destOrd="0" presId="urn:microsoft.com/office/officeart/2005/8/layout/lProcess2"/>
    <dgm:cxn modelId="{7945C561-18E0-6646-BC74-B6EC0D165EB7}" type="presOf" srcId="{52B007B3-09B9-B84D-890C-6B971D24EE9A}" destId="{F81E2888-3D40-E34B-84AA-0CD0CFD175BC}" srcOrd="0" destOrd="0" presId="urn:microsoft.com/office/officeart/2005/8/layout/lProcess2"/>
    <dgm:cxn modelId="{623A1D62-6872-1B45-B329-8625C573B7AB}" srcId="{0F0FD73F-1FBE-CE43-BFB7-0DAFCC193AA6}" destId="{52B007B3-09B9-B84D-890C-6B971D24EE9A}" srcOrd="1" destOrd="0" parTransId="{69A049BF-FF7B-A341-ACA3-A93A07FB85B1}" sibTransId="{8A0B453A-C0EC-0842-AAC8-2D203AEB24E5}"/>
    <dgm:cxn modelId="{7590C16E-0C3B-D248-825D-2B8488E012C1}" srcId="{52B007B3-09B9-B84D-890C-6B971D24EE9A}" destId="{B60930C8-CA40-F24E-8AFA-C8AC65B591A2}" srcOrd="1" destOrd="0" parTransId="{053401B7-BAC7-ED42-B92C-91C2B00BF67A}" sibTransId="{AF20F444-A145-C044-BC5B-951C301BEA78}"/>
    <dgm:cxn modelId="{C6308C73-E698-804A-8428-50067894B1B1}" type="presOf" srcId="{B60930C8-CA40-F24E-8AFA-C8AC65B591A2}" destId="{4D5B7480-F9FC-374B-BD11-D9D2F5BAFED8}" srcOrd="0" destOrd="0" presId="urn:microsoft.com/office/officeart/2005/8/layout/lProcess2"/>
    <dgm:cxn modelId="{5BBBCF80-71C4-454D-AB89-1C112B57CC17}" type="presOf" srcId="{EE3E5B0D-9460-2B47-8D19-FCA30E096761}" destId="{786BB921-19F8-0D47-86D3-62682DB7EE84}" srcOrd="0" destOrd="0" presId="urn:microsoft.com/office/officeart/2005/8/layout/lProcess2"/>
    <dgm:cxn modelId="{8D4074AE-689E-E64B-BC52-94AE424C33EC}" type="presOf" srcId="{52B007B3-09B9-B84D-890C-6B971D24EE9A}" destId="{0514CB1A-19C2-C049-97B5-F6090F866127}" srcOrd="1" destOrd="0" presId="urn:microsoft.com/office/officeart/2005/8/layout/lProcess2"/>
    <dgm:cxn modelId="{9C49D9C8-369E-FA45-8B13-64299CE4D9FC}" type="presOf" srcId="{A1960A9D-C143-414D-A5E2-117B8B9679E0}" destId="{5BFE1577-6D88-0F44-B9D5-F5A48ED7686E}" srcOrd="0" destOrd="0" presId="urn:microsoft.com/office/officeart/2005/8/layout/lProcess2"/>
    <dgm:cxn modelId="{01C126CD-3BD2-5E4F-844F-96E7BE97EFCF}" srcId="{84350F2B-4AC9-F340-B596-6C83490A5030}" destId="{EE3E5B0D-9460-2B47-8D19-FCA30E096761}" srcOrd="0" destOrd="0" parTransId="{70FE205D-0296-9340-B4F8-8E4B515DC220}" sibTransId="{B9D0FA56-56A1-1F4E-8F6D-B4F95B3F0D6E}"/>
    <dgm:cxn modelId="{7E9C4CED-3C38-AF4A-9B6A-6C6BF313359C}" srcId="{0F0FD73F-1FBE-CE43-BFB7-0DAFCC193AA6}" destId="{84350F2B-4AC9-F340-B596-6C83490A5030}" srcOrd="0" destOrd="0" parTransId="{255105E7-6C82-DA47-9A93-50B3B9F3833B}" sibTransId="{C12B94A4-58C3-7A4E-A785-6DFA9B0FE79C}"/>
    <dgm:cxn modelId="{1CED32F7-D7BD-5D41-B0FE-291BDC4CA0C0}" srcId="{84350F2B-4AC9-F340-B596-6C83490A5030}" destId="{A1960A9D-C143-414D-A5E2-117B8B9679E0}" srcOrd="1" destOrd="0" parTransId="{A06D1740-48E5-9241-BEAE-F1F5A87239AE}" sibTransId="{24E7E269-AD20-674E-A89A-B49D3EADECB7}"/>
    <dgm:cxn modelId="{8E58C813-BE6D-BC43-9DEC-0968357DC7AD}" type="presParOf" srcId="{77EA00B1-F3D9-1948-A258-313D882EBDE6}" destId="{8462473C-9763-4840-897D-6CE1C8749C98}" srcOrd="0" destOrd="0" presId="urn:microsoft.com/office/officeart/2005/8/layout/lProcess2"/>
    <dgm:cxn modelId="{898F92A5-073A-354E-860B-011ABD16C168}" type="presParOf" srcId="{8462473C-9763-4840-897D-6CE1C8749C98}" destId="{2D036615-13F1-1042-8E55-F907927A51A1}" srcOrd="0" destOrd="0" presId="urn:microsoft.com/office/officeart/2005/8/layout/lProcess2"/>
    <dgm:cxn modelId="{73AD3208-942C-7B44-A605-6D2DF0BAB2D3}" type="presParOf" srcId="{8462473C-9763-4840-897D-6CE1C8749C98}" destId="{5401EA72-6F2D-D540-810A-E694CA3E26BD}" srcOrd="1" destOrd="0" presId="urn:microsoft.com/office/officeart/2005/8/layout/lProcess2"/>
    <dgm:cxn modelId="{F72D3945-B47C-114D-9863-49D3F14D9D5A}" type="presParOf" srcId="{8462473C-9763-4840-897D-6CE1C8749C98}" destId="{701EE2FC-BB53-CA4D-B6D1-45884CA4426A}" srcOrd="2" destOrd="0" presId="urn:microsoft.com/office/officeart/2005/8/layout/lProcess2"/>
    <dgm:cxn modelId="{C7F0CCF9-4A7A-9047-9C6E-549C7A93DA4A}" type="presParOf" srcId="{701EE2FC-BB53-CA4D-B6D1-45884CA4426A}" destId="{A1AB0A53-7C4D-654B-A9BE-B7BF6A3D16BE}" srcOrd="0" destOrd="0" presId="urn:microsoft.com/office/officeart/2005/8/layout/lProcess2"/>
    <dgm:cxn modelId="{74BE7867-695E-3E48-A576-38B79023268F}" type="presParOf" srcId="{A1AB0A53-7C4D-654B-A9BE-B7BF6A3D16BE}" destId="{786BB921-19F8-0D47-86D3-62682DB7EE84}" srcOrd="0" destOrd="0" presId="urn:microsoft.com/office/officeart/2005/8/layout/lProcess2"/>
    <dgm:cxn modelId="{F70151B1-5A69-7841-AB45-8688EE39C8A8}" type="presParOf" srcId="{A1AB0A53-7C4D-654B-A9BE-B7BF6A3D16BE}" destId="{29C3BE18-AB2C-8848-A7A2-BA12187DC625}" srcOrd="1" destOrd="0" presId="urn:microsoft.com/office/officeart/2005/8/layout/lProcess2"/>
    <dgm:cxn modelId="{05C37AF5-705E-2749-93F9-5AEBF694CC0D}" type="presParOf" srcId="{A1AB0A53-7C4D-654B-A9BE-B7BF6A3D16BE}" destId="{5BFE1577-6D88-0F44-B9D5-F5A48ED7686E}" srcOrd="2" destOrd="0" presId="urn:microsoft.com/office/officeart/2005/8/layout/lProcess2"/>
    <dgm:cxn modelId="{5AA60118-004B-154E-8FB9-811EBB8EE0DE}" type="presParOf" srcId="{77EA00B1-F3D9-1948-A258-313D882EBDE6}" destId="{ED6E3CF8-0108-9749-9160-A678686BF160}" srcOrd="1" destOrd="0" presId="urn:microsoft.com/office/officeart/2005/8/layout/lProcess2"/>
    <dgm:cxn modelId="{769C24C4-B9B4-344F-9713-B5BB61E18AF2}" type="presParOf" srcId="{77EA00B1-F3D9-1948-A258-313D882EBDE6}" destId="{2BE17E28-2E51-CE47-A33D-359BF9D7183A}" srcOrd="2" destOrd="0" presId="urn:microsoft.com/office/officeart/2005/8/layout/lProcess2"/>
    <dgm:cxn modelId="{49EAE0ED-AAE1-5040-AFDC-95963CFF1E54}" type="presParOf" srcId="{2BE17E28-2E51-CE47-A33D-359BF9D7183A}" destId="{F81E2888-3D40-E34B-84AA-0CD0CFD175BC}" srcOrd="0" destOrd="0" presId="urn:microsoft.com/office/officeart/2005/8/layout/lProcess2"/>
    <dgm:cxn modelId="{1C68489E-6880-A743-8DF2-839B351D6ED8}" type="presParOf" srcId="{2BE17E28-2E51-CE47-A33D-359BF9D7183A}" destId="{0514CB1A-19C2-C049-97B5-F6090F866127}" srcOrd="1" destOrd="0" presId="urn:microsoft.com/office/officeart/2005/8/layout/lProcess2"/>
    <dgm:cxn modelId="{FB0BB424-EE82-1E40-85AB-0187CFBD0B54}" type="presParOf" srcId="{2BE17E28-2E51-CE47-A33D-359BF9D7183A}" destId="{90598918-33A8-7A4D-983C-0E9E5E76BE42}" srcOrd="2" destOrd="0" presId="urn:microsoft.com/office/officeart/2005/8/layout/lProcess2"/>
    <dgm:cxn modelId="{E1D53E0C-D8D0-BF40-BE25-17B31531C0BA}" type="presParOf" srcId="{90598918-33A8-7A4D-983C-0E9E5E76BE42}" destId="{31AAA3A1-104C-1745-A3DE-D8C71FEE77C1}" srcOrd="0" destOrd="0" presId="urn:microsoft.com/office/officeart/2005/8/layout/lProcess2"/>
    <dgm:cxn modelId="{1AA6E446-171F-E848-951C-A4FCDEAF0C46}" type="presParOf" srcId="{31AAA3A1-104C-1745-A3DE-D8C71FEE77C1}" destId="{FDCE0343-3A23-0442-A934-A834CA40BAB9}" srcOrd="0" destOrd="0" presId="urn:microsoft.com/office/officeart/2005/8/layout/lProcess2"/>
    <dgm:cxn modelId="{EFEF7C81-EF74-F745-8B3A-676BC6720B74}" type="presParOf" srcId="{31AAA3A1-104C-1745-A3DE-D8C71FEE77C1}" destId="{4A0E9A65-BD85-0C4F-B1F7-51256AE1D35E}" srcOrd="1" destOrd="0" presId="urn:microsoft.com/office/officeart/2005/8/layout/lProcess2"/>
    <dgm:cxn modelId="{40920E7C-1D9E-614B-9032-2CB5763F6F47}" type="presParOf" srcId="{31AAA3A1-104C-1745-A3DE-D8C71FEE77C1}" destId="{4D5B7480-F9FC-374B-BD11-D9D2F5BAFED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FD73F-1FBE-CE43-BFB7-0DAFCC193AA6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350F2B-4AC9-F340-B596-6C83490A5030}">
      <dgm:prSet custT="1"/>
      <dgm:spPr>
        <a:xfrm>
          <a:off x="84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8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255105E7-6C82-DA47-9A93-50B3B9F3833B}" type="par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C12B94A4-58C3-7A4E-A785-6DFA9B0FE79C}" type="sib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E91F7CBE-02FB-4E47-8AAF-6DAB9CA3C66F}">
      <dgm:prSet custT="1"/>
      <dgm:spPr>
        <a:xfrm>
          <a:off x="474930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  </a:t>
          </a:r>
        </a:p>
      </dgm:t>
    </dgm:pt>
    <dgm:pt modelId="{059C3ED9-87EF-E042-A211-A84442D68302}" type="par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7F4EEFB-B809-FE4C-94B2-AF8477133B7C}" type="sib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E3E5B0D-9460-2B47-8D19-FCA30E096761}">
      <dgm:prSet custT="1"/>
      <dgm:spPr>
        <a:xfrm>
          <a:off x="22170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 cells 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70FE205D-0296-9340-B4F8-8E4B515DC220}" type="par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B9D0FA56-56A1-1F4E-8F6D-B4F95B3F0D6E}" type="sib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A1960A9D-C143-414D-A5E2-117B8B9679E0}">
      <dgm:prSet custT="1"/>
      <dgm:spPr>
        <a:xfrm>
          <a:off x="221708" y="1082956"/>
          <a:ext cx="1766868" cy="503748"/>
        </a:xfr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</a:p>
        <a:p>
          <a:pPr>
            <a:buNone/>
          </a:pP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gm:t>
    </dgm:pt>
    <dgm:pt modelId="{A06D1740-48E5-9241-BEAE-F1F5A87239AE}" type="par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24E7E269-AD20-674E-A89A-B49D3EADECB7}" type="sib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52B007B3-09B9-B84D-890C-6B971D24EE9A}">
      <dgm:prSet custT="1"/>
      <dgm:spPr>
        <a:xfrm>
          <a:off x="2375079" y="0"/>
          <a:ext cx="2208586" cy="1670731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8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9A049BF-FF7B-A341-ACA3-A93A07FB85B1}" type="par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8A0B453A-C0EC-0842-AAC8-2D203AEB24E5}" type="sib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63FD2E3E-BC0D-1F43-81F0-A3F1B0775B0B}">
      <dgm:prSet custT="1"/>
      <dgm:spPr>
        <a:xfrm>
          <a:off x="4979514" y="485533"/>
          <a:ext cx="1766868" cy="59742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u="sng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Electrons</a:t>
          </a:r>
        </a:p>
        <a:p>
          <a:pPr>
            <a:buFont typeface="Wingdings" pitchFamily="2" charset="2"/>
            <a:buNone/>
          </a:pPr>
          <a:r>
            <a:rPr lang="en-US" sz="1400" b="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  <a:p>
          <a:pPr>
            <a:buFont typeface="Wingdings" pitchFamily="2" charset="2"/>
            <a:buNone/>
          </a:pPr>
          <a:r>
            <a:rPr lang="en-US" sz="1400" b="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UHDR-IR</a:t>
          </a:r>
        </a:p>
      </dgm:t>
    </dgm:pt>
    <dgm:pt modelId="{7AD5DC31-7641-FD49-8A51-6A58C6FDB177}" type="parTrans" cxnId="{8B1234F4-B82B-DF43-9388-62EA5D25A397}">
      <dgm:prSet/>
      <dgm:spPr/>
      <dgm:t>
        <a:bodyPr/>
        <a:lstStyle/>
        <a:p>
          <a:endParaRPr lang="en-US"/>
        </a:p>
      </dgm:t>
    </dgm:pt>
    <dgm:pt modelId="{79039ED5-D2CA-FD46-B273-DE68EC16126E}" type="sibTrans" cxnId="{8B1234F4-B82B-DF43-9388-62EA5D25A397}">
      <dgm:prSet/>
      <dgm:spPr/>
      <dgm:t>
        <a:bodyPr/>
        <a:lstStyle/>
        <a:p>
          <a:endParaRPr lang="en-US"/>
        </a:p>
      </dgm:t>
    </dgm:pt>
    <dgm:pt modelId="{1CC2F62C-0EF2-884D-9998-4EDFF9ABDEF7}">
      <dgm:prSet custT="1"/>
      <dgm:spPr>
        <a:xfrm>
          <a:off x="259593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  <a:endParaRPr lang="en-US" sz="11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D4ED93C-2B61-AA43-B589-AA63B07549A0}" type="parTrans" cxnId="{39A06303-2B3E-CE47-B781-9BE604634B66}">
      <dgm:prSet/>
      <dgm:spPr/>
      <dgm:t>
        <a:bodyPr/>
        <a:lstStyle/>
        <a:p>
          <a:endParaRPr lang="en-US"/>
        </a:p>
      </dgm:t>
    </dgm:pt>
    <dgm:pt modelId="{FC7CBDD2-0D73-7D4E-8933-4F637F8D0C41}" type="sibTrans" cxnId="{39A06303-2B3E-CE47-B781-9BE604634B66}">
      <dgm:prSet/>
      <dgm:spPr/>
      <dgm:t>
        <a:bodyPr/>
        <a:lstStyle/>
        <a:p>
          <a:endParaRPr lang="en-US"/>
        </a:p>
      </dgm:t>
    </dgm:pt>
    <dgm:pt modelId="{B60930C8-CA40-F24E-8AFA-C8AC65B591A2}">
      <dgm:prSet custT="1"/>
      <dgm:spPr>
        <a:xfrm>
          <a:off x="259593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before IR</a:t>
          </a:r>
        </a:p>
      </dgm:t>
    </dgm:pt>
    <dgm:pt modelId="{053401B7-BAC7-ED42-B92C-91C2B00BF67A}" type="parTrans" cxnId="{7590C16E-0C3B-D248-825D-2B8488E012C1}">
      <dgm:prSet/>
      <dgm:spPr/>
      <dgm:t>
        <a:bodyPr/>
        <a:lstStyle/>
        <a:p>
          <a:endParaRPr lang="en-US"/>
        </a:p>
      </dgm:t>
    </dgm:pt>
    <dgm:pt modelId="{AF20F444-A145-C044-BC5B-951C301BEA78}" type="sibTrans" cxnId="{7590C16E-0C3B-D248-825D-2B8488E012C1}">
      <dgm:prSet/>
      <dgm:spPr/>
      <dgm:t>
        <a:bodyPr/>
        <a:lstStyle/>
        <a:p>
          <a:endParaRPr lang="en-US"/>
        </a:p>
      </dgm:t>
    </dgm:pt>
    <dgm:pt modelId="{77EA00B1-F3D9-1948-A258-313D882EBDE6}" type="pres">
      <dgm:prSet presAssocID="{0F0FD73F-1FBE-CE43-BFB7-0DAFCC193AA6}" presName="theList" presStyleCnt="0">
        <dgm:presLayoutVars>
          <dgm:dir/>
          <dgm:animLvl val="lvl"/>
          <dgm:resizeHandles val="exact"/>
        </dgm:presLayoutVars>
      </dgm:prSet>
      <dgm:spPr/>
    </dgm:pt>
    <dgm:pt modelId="{8462473C-9763-4840-897D-6CE1C8749C98}" type="pres">
      <dgm:prSet presAssocID="{84350F2B-4AC9-F340-B596-6C83490A5030}" presName="compNode" presStyleCnt="0"/>
      <dgm:spPr/>
    </dgm:pt>
    <dgm:pt modelId="{2D036615-13F1-1042-8E55-F907927A51A1}" type="pres">
      <dgm:prSet presAssocID="{84350F2B-4AC9-F340-B596-6C83490A5030}" presName="aNode" presStyleLbl="bgShp" presStyleIdx="0" presStyleCnt="3" custLinFactNeighborY="511"/>
      <dgm:spPr/>
    </dgm:pt>
    <dgm:pt modelId="{5401EA72-6F2D-D540-810A-E694CA3E26BD}" type="pres">
      <dgm:prSet presAssocID="{84350F2B-4AC9-F340-B596-6C83490A5030}" presName="textNode" presStyleLbl="bgShp" presStyleIdx="0" presStyleCnt="3"/>
      <dgm:spPr/>
    </dgm:pt>
    <dgm:pt modelId="{701EE2FC-BB53-CA4D-B6D1-45884CA4426A}" type="pres">
      <dgm:prSet presAssocID="{84350F2B-4AC9-F340-B596-6C83490A5030}" presName="compChildNode" presStyleCnt="0"/>
      <dgm:spPr/>
    </dgm:pt>
    <dgm:pt modelId="{A1AB0A53-7C4D-654B-A9BE-B7BF6A3D16BE}" type="pres">
      <dgm:prSet presAssocID="{84350F2B-4AC9-F340-B596-6C83490A5030}" presName="theInnerList" presStyleCnt="0"/>
      <dgm:spPr/>
    </dgm:pt>
    <dgm:pt modelId="{786BB921-19F8-0D47-86D3-62682DB7EE84}" type="pres">
      <dgm:prSet presAssocID="{EE3E5B0D-9460-2B47-8D19-FCA30E096761}" presName="childNode" presStyleLbl="node1" presStyleIdx="0" presStyleCnt="5" custScaleX="102245">
        <dgm:presLayoutVars>
          <dgm:bulletEnabled val="1"/>
        </dgm:presLayoutVars>
      </dgm:prSet>
      <dgm:spPr/>
    </dgm:pt>
    <dgm:pt modelId="{29C3BE18-AB2C-8848-A7A2-BA12187DC625}" type="pres">
      <dgm:prSet presAssocID="{EE3E5B0D-9460-2B47-8D19-FCA30E096761}" presName="aSpace2" presStyleCnt="0"/>
      <dgm:spPr/>
    </dgm:pt>
    <dgm:pt modelId="{5BFE1577-6D88-0F44-B9D5-F5A48ED7686E}" type="pres">
      <dgm:prSet presAssocID="{A1960A9D-C143-414D-A5E2-117B8B9679E0}" presName="childNode" presStyleLbl="node1" presStyleIdx="1" presStyleCnt="5" custScaleX="10449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D6E3CF8-0108-9749-9160-A678686BF160}" type="pres">
      <dgm:prSet presAssocID="{84350F2B-4AC9-F340-B596-6C83490A5030}" presName="aSpace" presStyleCnt="0"/>
      <dgm:spPr/>
    </dgm:pt>
    <dgm:pt modelId="{2BE17E28-2E51-CE47-A33D-359BF9D7183A}" type="pres">
      <dgm:prSet presAssocID="{52B007B3-09B9-B84D-890C-6B971D24EE9A}" presName="compNode" presStyleCnt="0"/>
      <dgm:spPr/>
    </dgm:pt>
    <dgm:pt modelId="{F81E2888-3D40-E34B-84AA-0CD0CFD175BC}" type="pres">
      <dgm:prSet presAssocID="{52B007B3-09B9-B84D-890C-6B971D24EE9A}" presName="aNode" presStyleLbl="bgShp" presStyleIdx="1" presStyleCnt="3"/>
      <dgm:spPr/>
    </dgm:pt>
    <dgm:pt modelId="{0514CB1A-19C2-C049-97B5-F6090F866127}" type="pres">
      <dgm:prSet presAssocID="{52B007B3-09B9-B84D-890C-6B971D24EE9A}" presName="textNode" presStyleLbl="bgShp" presStyleIdx="1" presStyleCnt="3"/>
      <dgm:spPr/>
    </dgm:pt>
    <dgm:pt modelId="{90598918-33A8-7A4D-983C-0E9E5E76BE42}" type="pres">
      <dgm:prSet presAssocID="{52B007B3-09B9-B84D-890C-6B971D24EE9A}" presName="compChildNode" presStyleCnt="0"/>
      <dgm:spPr/>
    </dgm:pt>
    <dgm:pt modelId="{31AAA3A1-104C-1745-A3DE-D8C71FEE77C1}" type="pres">
      <dgm:prSet presAssocID="{52B007B3-09B9-B84D-890C-6B971D24EE9A}" presName="theInnerList" presStyleCnt="0"/>
      <dgm:spPr/>
    </dgm:pt>
    <dgm:pt modelId="{FDCE0343-3A23-0442-A934-A834CA40BAB9}" type="pres">
      <dgm:prSet presAssocID="{1CC2F62C-0EF2-884D-9998-4EDFF9ABDEF7}" presName="childNode" presStyleLbl="node1" presStyleIdx="2" presStyleCnt="5">
        <dgm:presLayoutVars>
          <dgm:bulletEnabled val="1"/>
        </dgm:presLayoutVars>
      </dgm:prSet>
      <dgm:spPr/>
    </dgm:pt>
    <dgm:pt modelId="{4A0E9A65-BD85-0C4F-B1F7-51256AE1D35E}" type="pres">
      <dgm:prSet presAssocID="{1CC2F62C-0EF2-884D-9998-4EDFF9ABDEF7}" presName="aSpace2" presStyleCnt="0"/>
      <dgm:spPr/>
    </dgm:pt>
    <dgm:pt modelId="{4D5B7480-F9FC-374B-BD11-D9D2F5BAFED8}" type="pres">
      <dgm:prSet presAssocID="{B60930C8-CA40-F24E-8AFA-C8AC65B591A2}" presName="childNode" presStyleLbl="node1" presStyleIdx="3" presStyleCnt="5">
        <dgm:presLayoutVars>
          <dgm:bulletEnabled val="1"/>
        </dgm:presLayoutVars>
      </dgm:prSet>
      <dgm:spPr/>
    </dgm:pt>
    <dgm:pt modelId="{513F5CDF-6BAF-D94F-9C65-8721F6E80277}" type="pres">
      <dgm:prSet presAssocID="{52B007B3-09B9-B84D-890C-6B971D24EE9A}" presName="aSpace" presStyleCnt="0"/>
      <dgm:spPr/>
    </dgm:pt>
    <dgm:pt modelId="{101E7379-2618-8649-9B12-8C06167058DC}" type="pres">
      <dgm:prSet presAssocID="{E91F7CBE-02FB-4E47-8AAF-6DAB9CA3C66F}" presName="compNode" presStyleCnt="0"/>
      <dgm:spPr/>
    </dgm:pt>
    <dgm:pt modelId="{4C47385D-0D83-6B46-8844-9B04005E9D47}" type="pres">
      <dgm:prSet presAssocID="{E91F7CBE-02FB-4E47-8AAF-6DAB9CA3C66F}" presName="aNode" presStyleLbl="bgShp" presStyleIdx="2" presStyleCnt="3" custLinFactNeighborY="-483"/>
      <dgm:spPr/>
    </dgm:pt>
    <dgm:pt modelId="{941EA82C-E848-3F40-8BBE-91EDD5469EFC}" type="pres">
      <dgm:prSet presAssocID="{E91F7CBE-02FB-4E47-8AAF-6DAB9CA3C66F}" presName="textNode" presStyleLbl="bgShp" presStyleIdx="2" presStyleCnt="3"/>
      <dgm:spPr/>
    </dgm:pt>
    <dgm:pt modelId="{D59CD97C-6BDE-E84E-816A-6BB287BE31A9}" type="pres">
      <dgm:prSet presAssocID="{E91F7CBE-02FB-4E47-8AAF-6DAB9CA3C66F}" presName="compChildNode" presStyleCnt="0"/>
      <dgm:spPr/>
    </dgm:pt>
    <dgm:pt modelId="{0E65553B-F3FC-B84A-8524-D526BDB2F07C}" type="pres">
      <dgm:prSet presAssocID="{E91F7CBE-02FB-4E47-8AAF-6DAB9CA3C66F}" presName="theInnerList" presStyleCnt="0"/>
      <dgm:spPr/>
    </dgm:pt>
    <dgm:pt modelId="{D51CF102-3A54-0F46-9F39-6F819CFBA0B8}" type="pres">
      <dgm:prSet presAssocID="{63FD2E3E-BC0D-1F43-81F0-A3F1B0775B0B}" presName="childNode" presStyleLbl="node1" presStyleIdx="4" presStyleCnt="5" custScaleY="110285" custLinFactNeighborX="2405" custLinFactNeighborY="-6492">
        <dgm:presLayoutVars>
          <dgm:bulletEnabled val="1"/>
        </dgm:presLayoutVars>
      </dgm:prSet>
      <dgm:spPr/>
    </dgm:pt>
  </dgm:ptLst>
  <dgm:cxnLst>
    <dgm:cxn modelId="{39A06303-2B3E-CE47-B781-9BE604634B66}" srcId="{52B007B3-09B9-B84D-890C-6B971D24EE9A}" destId="{1CC2F62C-0EF2-884D-9998-4EDFF9ABDEF7}" srcOrd="0" destOrd="0" parTransId="{BD4ED93C-2B61-AA43-B589-AA63B07549A0}" sibTransId="{FC7CBDD2-0D73-7D4E-8933-4F637F8D0C41}"/>
    <dgm:cxn modelId="{B3FCDB0F-2113-8B45-A62C-62F8D5E0A878}" type="presOf" srcId="{0F0FD73F-1FBE-CE43-BFB7-0DAFCC193AA6}" destId="{77EA00B1-F3D9-1948-A258-313D882EBDE6}" srcOrd="0" destOrd="0" presId="urn:microsoft.com/office/officeart/2005/8/layout/lProcess2"/>
    <dgm:cxn modelId="{2CFE222D-98F5-064E-86FF-74B1FB06A751}" type="presOf" srcId="{84350F2B-4AC9-F340-B596-6C83490A5030}" destId="{2D036615-13F1-1042-8E55-F907927A51A1}" srcOrd="0" destOrd="0" presId="urn:microsoft.com/office/officeart/2005/8/layout/lProcess2"/>
    <dgm:cxn modelId="{2F1C9E2F-2E8C-BA4B-8A67-04502D798F9A}" type="presOf" srcId="{1CC2F62C-0EF2-884D-9998-4EDFF9ABDEF7}" destId="{FDCE0343-3A23-0442-A934-A834CA40BAB9}" srcOrd="0" destOrd="0" presId="urn:microsoft.com/office/officeart/2005/8/layout/lProcess2"/>
    <dgm:cxn modelId="{8DF5443E-00C6-614A-A5CE-9A65998E2C21}" srcId="{0F0FD73F-1FBE-CE43-BFB7-0DAFCC193AA6}" destId="{E91F7CBE-02FB-4E47-8AAF-6DAB9CA3C66F}" srcOrd="2" destOrd="0" parTransId="{059C3ED9-87EF-E042-A211-A84442D68302}" sibTransId="{E7F4EEFB-B809-FE4C-94B2-AF8477133B7C}"/>
    <dgm:cxn modelId="{91E7603F-21EE-4E45-9FD9-CDBC9C6A1177}" type="presOf" srcId="{84350F2B-4AC9-F340-B596-6C83490A5030}" destId="{5401EA72-6F2D-D540-810A-E694CA3E26BD}" srcOrd="1" destOrd="0" presId="urn:microsoft.com/office/officeart/2005/8/layout/lProcess2"/>
    <dgm:cxn modelId="{7945C561-18E0-6646-BC74-B6EC0D165EB7}" type="presOf" srcId="{52B007B3-09B9-B84D-890C-6B971D24EE9A}" destId="{F81E2888-3D40-E34B-84AA-0CD0CFD175BC}" srcOrd="0" destOrd="0" presId="urn:microsoft.com/office/officeart/2005/8/layout/lProcess2"/>
    <dgm:cxn modelId="{623A1D62-6872-1B45-B329-8625C573B7AB}" srcId="{0F0FD73F-1FBE-CE43-BFB7-0DAFCC193AA6}" destId="{52B007B3-09B9-B84D-890C-6B971D24EE9A}" srcOrd="1" destOrd="0" parTransId="{69A049BF-FF7B-A341-ACA3-A93A07FB85B1}" sibTransId="{8A0B453A-C0EC-0842-AAC8-2D203AEB24E5}"/>
    <dgm:cxn modelId="{7978E742-A1A0-A249-BCED-B506DF82F1D8}" type="presOf" srcId="{E91F7CBE-02FB-4E47-8AAF-6DAB9CA3C66F}" destId="{941EA82C-E848-3F40-8BBE-91EDD5469EFC}" srcOrd="1" destOrd="0" presId="urn:microsoft.com/office/officeart/2005/8/layout/lProcess2"/>
    <dgm:cxn modelId="{7590C16E-0C3B-D248-825D-2B8488E012C1}" srcId="{52B007B3-09B9-B84D-890C-6B971D24EE9A}" destId="{B60930C8-CA40-F24E-8AFA-C8AC65B591A2}" srcOrd="1" destOrd="0" parTransId="{053401B7-BAC7-ED42-B92C-91C2B00BF67A}" sibTransId="{AF20F444-A145-C044-BC5B-951C301BEA78}"/>
    <dgm:cxn modelId="{C6308C73-E698-804A-8428-50067894B1B1}" type="presOf" srcId="{B60930C8-CA40-F24E-8AFA-C8AC65B591A2}" destId="{4D5B7480-F9FC-374B-BD11-D9D2F5BAFED8}" srcOrd="0" destOrd="0" presId="urn:microsoft.com/office/officeart/2005/8/layout/lProcess2"/>
    <dgm:cxn modelId="{17B2AB7A-3818-CE4F-9492-7A2AAAE16096}" type="presOf" srcId="{63FD2E3E-BC0D-1F43-81F0-A3F1B0775B0B}" destId="{D51CF102-3A54-0F46-9F39-6F819CFBA0B8}" srcOrd="0" destOrd="0" presId="urn:microsoft.com/office/officeart/2005/8/layout/lProcess2"/>
    <dgm:cxn modelId="{5BBBCF80-71C4-454D-AB89-1C112B57CC17}" type="presOf" srcId="{EE3E5B0D-9460-2B47-8D19-FCA30E096761}" destId="{786BB921-19F8-0D47-86D3-62682DB7EE84}" srcOrd="0" destOrd="0" presId="urn:microsoft.com/office/officeart/2005/8/layout/lProcess2"/>
    <dgm:cxn modelId="{8D4074AE-689E-E64B-BC52-94AE424C33EC}" type="presOf" srcId="{52B007B3-09B9-B84D-890C-6B971D24EE9A}" destId="{0514CB1A-19C2-C049-97B5-F6090F866127}" srcOrd="1" destOrd="0" presId="urn:microsoft.com/office/officeart/2005/8/layout/lProcess2"/>
    <dgm:cxn modelId="{BBAB7FBD-988E-AA4C-8CF5-3AAD6F3AA999}" type="presOf" srcId="{E91F7CBE-02FB-4E47-8AAF-6DAB9CA3C66F}" destId="{4C47385D-0D83-6B46-8844-9B04005E9D47}" srcOrd="0" destOrd="0" presId="urn:microsoft.com/office/officeart/2005/8/layout/lProcess2"/>
    <dgm:cxn modelId="{9C49D9C8-369E-FA45-8B13-64299CE4D9FC}" type="presOf" srcId="{A1960A9D-C143-414D-A5E2-117B8B9679E0}" destId="{5BFE1577-6D88-0F44-B9D5-F5A48ED7686E}" srcOrd="0" destOrd="0" presId="urn:microsoft.com/office/officeart/2005/8/layout/lProcess2"/>
    <dgm:cxn modelId="{01C126CD-3BD2-5E4F-844F-96E7BE97EFCF}" srcId="{84350F2B-4AC9-F340-B596-6C83490A5030}" destId="{EE3E5B0D-9460-2B47-8D19-FCA30E096761}" srcOrd="0" destOrd="0" parTransId="{70FE205D-0296-9340-B4F8-8E4B515DC220}" sibTransId="{B9D0FA56-56A1-1F4E-8F6D-B4F95B3F0D6E}"/>
    <dgm:cxn modelId="{7E9C4CED-3C38-AF4A-9B6A-6C6BF313359C}" srcId="{0F0FD73F-1FBE-CE43-BFB7-0DAFCC193AA6}" destId="{84350F2B-4AC9-F340-B596-6C83490A5030}" srcOrd="0" destOrd="0" parTransId="{255105E7-6C82-DA47-9A93-50B3B9F3833B}" sibTransId="{C12B94A4-58C3-7A4E-A785-6DFA9B0FE79C}"/>
    <dgm:cxn modelId="{8B1234F4-B82B-DF43-9388-62EA5D25A397}" srcId="{E91F7CBE-02FB-4E47-8AAF-6DAB9CA3C66F}" destId="{63FD2E3E-BC0D-1F43-81F0-A3F1B0775B0B}" srcOrd="0" destOrd="0" parTransId="{7AD5DC31-7641-FD49-8A51-6A58C6FDB177}" sibTransId="{79039ED5-D2CA-FD46-B273-DE68EC16126E}"/>
    <dgm:cxn modelId="{1CED32F7-D7BD-5D41-B0FE-291BDC4CA0C0}" srcId="{84350F2B-4AC9-F340-B596-6C83490A5030}" destId="{A1960A9D-C143-414D-A5E2-117B8B9679E0}" srcOrd="1" destOrd="0" parTransId="{A06D1740-48E5-9241-BEAE-F1F5A87239AE}" sibTransId="{24E7E269-AD20-674E-A89A-B49D3EADECB7}"/>
    <dgm:cxn modelId="{8E58C813-BE6D-BC43-9DEC-0968357DC7AD}" type="presParOf" srcId="{77EA00B1-F3D9-1948-A258-313D882EBDE6}" destId="{8462473C-9763-4840-897D-6CE1C8749C98}" srcOrd="0" destOrd="0" presId="urn:microsoft.com/office/officeart/2005/8/layout/lProcess2"/>
    <dgm:cxn modelId="{898F92A5-073A-354E-860B-011ABD16C168}" type="presParOf" srcId="{8462473C-9763-4840-897D-6CE1C8749C98}" destId="{2D036615-13F1-1042-8E55-F907927A51A1}" srcOrd="0" destOrd="0" presId="urn:microsoft.com/office/officeart/2005/8/layout/lProcess2"/>
    <dgm:cxn modelId="{73AD3208-942C-7B44-A605-6D2DF0BAB2D3}" type="presParOf" srcId="{8462473C-9763-4840-897D-6CE1C8749C98}" destId="{5401EA72-6F2D-D540-810A-E694CA3E26BD}" srcOrd="1" destOrd="0" presId="urn:microsoft.com/office/officeart/2005/8/layout/lProcess2"/>
    <dgm:cxn modelId="{F72D3945-B47C-114D-9863-49D3F14D9D5A}" type="presParOf" srcId="{8462473C-9763-4840-897D-6CE1C8749C98}" destId="{701EE2FC-BB53-CA4D-B6D1-45884CA4426A}" srcOrd="2" destOrd="0" presId="urn:microsoft.com/office/officeart/2005/8/layout/lProcess2"/>
    <dgm:cxn modelId="{C7F0CCF9-4A7A-9047-9C6E-549C7A93DA4A}" type="presParOf" srcId="{701EE2FC-BB53-CA4D-B6D1-45884CA4426A}" destId="{A1AB0A53-7C4D-654B-A9BE-B7BF6A3D16BE}" srcOrd="0" destOrd="0" presId="urn:microsoft.com/office/officeart/2005/8/layout/lProcess2"/>
    <dgm:cxn modelId="{74BE7867-695E-3E48-A576-38B79023268F}" type="presParOf" srcId="{A1AB0A53-7C4D-654B-A9BE-B7BF6A3D16BE}" destId="{786BB921-19F8-0D47-86D3-62682DB7EE84}" srcOrd="0" destOrd="0" presId="urn:microsoft.com/office/officeart/2005/8/layout/lProcess2"/>
    <dgm:cxn modelId="{F70151B1-5A69-7841-AB45-8688EE39C8A8}" type="presParOf" srcId="{A1AB0A53-7C4D-654B-A9BE-B7BF6A3D16BE}" destId="{29C3BE18-AB2C-8848-A7A2-BA12187DC625}" srcOrd="1" destOrd="0" presId="urn:microsoft.com/office/officeart/2005/8/layout/lProcess2"/>
    <dgm:cxn modelId="{05C37AF5-705E-2749-93F9-5AEBF694CC0D}" type="presParOf" srcId="{A1AB0A53-7C4D-654B-A9BE-B7BF6A3D16BE}" destId="{5BFE1577-6D88-0F44-B9D5-F5A48ED7686E}" srcOrd="2" destOrd="0" presId="urn:microsoft.com/office/officeart/2005/8/layout/lProcess2"/>
    <dgm:cxn modelId="{5AA60118-004B-154E-8FB9-811EBB8EE0DE}" type="presParOf" srcId="{77EA00B1-F3D9-1948-A258-313D882EBDE6}" destId="{ED6E3CF8-0108-9749-9160-A678686BF160}" srcOrd="1" destOrd="0" presId="urn:microsoft.com/office/officeart/2005/8/layout/lProcess2"/>
    <dgm:cxn modelId="{769C24C4-B9B4-344F-9713-B5BB61E18AF2}" type="presParOf" srcId="{77EA00B1-F3D9-1948-A258-313D882EBDE6}" destId="{2BE17E28-2E51-CE47-A33D-359BF9D7183A}" srcOrd="2" destOrd="0" presId="urn:microsoft.com/office/officeart/2005/8/layout/lProcess2"/>
    <dgm:cxn modelId="{49EAE0ED-AAE1-5040-AFDC-95963CFF1E54}" type="presParOf" srcId="{2BE17E28-2E51-CE47-A33D-359BF9D7183A}" destId="{F81E2888-3D40-E34B-84AA-0CD0CFD175BC}" srcOrd="0" destOrd="0" presId="urn:microsoft.com/office/officeart/2005/8/layout/lProcess2"/>
    <dgm:cxn modelId="{1C68489E-6880-A743-8DF2-839B351D6ED8}" type="presParOf" srcId="{2BE17E28-2E51-CE47-A33D-359BF9D7183A}" destId="{0514CB1A-19C2-C049-97B5-F6090F866127}" srcOrd="1" destOrd="0" presId="urn:microsoft.com/office/officeart/2005/8/layout/lProcess2"/>
    <dgm:cxn modelId="{FB0BB424-EE82-1E40-85AB-0187CFBD0B54}" type="presParOf" srcId="{2BE17E28-2E51-CE47-A33D-359BF9D7183A}" destId="{90598918-33A8-7A4D-983C-0E9E5E76BE42}" srcOrd="2" destOrd="0" presId="urn:microsoft.com/office/officeart/2005/8/layout/lProcess2"/>
    <dgm:cxn modelId="{E1D53E0C-D8D0-BF40-BE25-17B31531C0BA}" type="presParOf" srcId="{90598918-33A8-7A4D-983C-0E9E5E76BE42}" destId="{31AAA3A1-104C-1745-A3DE-D8C71FEE77C1}" srcOrd="0" destOrd="0" presId="urn:microsoft.com/office/officeart/2005/8/layout/lProcess2"/>
    <dgm:cxn modelId="{1AA6E446-171F-E848-951C-A4FCDEAF0C46}" type="presParOf" srcId="{31AAA3A1-104C-1745-A3DE-D8C71FEE77C1}" destId="{FDCE0343-3A23-0442-A934-A834CA40BAB9}" srcOrd="0" destOrd="0" presId="urn:microsoft.com/office/officeart/2005/8/layout/lProcess2"/>
    <dgm:cxn modelId="{EFEF7C81-EF74-F745-8B3A-676BC6720B74}" type="presParOf" srcId="{31AAA3A1-104C-1745-A3DE-D8C71FEE77C1}" destId="{4A0E9A65-BD85-0C4F-B1F7-51256AE1D35E}" srcOrd="1" destOrd="0" presId="urn:microsoft.com/office/officeart/2005/8/layout/lProcess2"/>
    <dgm:cxn modelId="{40920E7C-1D9E-614B-9032-2CB5763F6F47}" type="presParOf" srcId="{31AAA3A1-104C-1745-A3DE-D8C71FEE77C1}" destId="{4D5B7480-F9FC-374B-BD11-D9D2F5BAFED8}" srcOrd="2" destOrd="0" presId="urn:microsoft.com/office/officeart/2005/8/layout/lProcess2"/>
    <dgm:cxn modelId="{E5D979B5-25A3-0547-91BB-23B973D6A3FD}" type="presParOf" srcId="{77EA00B1-F3D9-1948-A258-313D882EBDE6}" destId="{513F5CDF-6BAF-D94F-9C65-8721F6E80277}" srcOrd="3" destOrd="0" presId="urn:microsoft.com/office/officeart/2005/8/layout/lProcess2"/>
    <dgm:cxn modelId="{17D00765-A976-3345-866F-3DE4B4AEF2AB}" type="presParOf" srcId="{77EA00B1-F3D9-1948-A258-313D882EBDE6}" destId="{101E7379-2618-8649-9B12-8C06167058DC}" srcOrd="4" destOrd="0" presId="urn:microsoft.com/office/officeart/2005/8/layout/lProcess2"/>
    <dgm:cxn modelId="{051F3506-0728-2F48-B994-B7BC16538E39}" type="presParOf" srcId="{101E7379-2618-8649-9B12-8C06167058DC}" destId="{4C47385D-0D83-6B46-8844-9B04005E9D47}" srcOrd="0" destOrd="0" presId="urn:microsoft.com/office/officeart/2005/8/layout/lProcess2"/>
    <dgm:cxn modelId="{DF899271-2C1D-F74C-AE10-DF57954F6792}" type="presParOf" srcId="{101E7379-2618-8649-9B12-8C06167058DC}" destId="{941EA82C-E848-3F40-8BBE-91EDD5469EFC}" srcOrd="1" destOrd="0" presId="urn:microsoft.com/office/officeart/2005/8/layout/lProcess2"/>
    <dgm:cxn modelId="{494DFD2F-A1D6-5441-A746-C1146C25CA15}" type="presParOf" srcId="{101E7379-2618-8649-9B12-8C06167058DC}" destId="{D59CD97C-6BDE-E84E-816A-6BB287BE31A9}" srcOrd="2" destOrd="0" presId="urn:microsoft.com/office/officeart/2005/8/layout/lProcess2"/>
    <dgm:cxn modelId="{FB653519-F76F-5947-9875-52E341CA05CC}" type="presParOf" srcId="{D59CD97C-6BDE-E84E-816A-6BB287BE31A9}" destId="{0E65553B-F3FC-B84A-8524-D526BDB2F07C}" srcOrd="0" destOrd="0" presId="urn:microsoft.com/office/officeart/2005/8/layout/lProcess2"/>
    <dgm:cxn modelId="{70AA1BD1-19D8-BD44-97B9-86F12C530A68}" type="presParOf" srcId="{0E65553B-F3FC-B84A-8524-D526BDB2F07C}" destId="{D51CF102-3A54-0F46-9F39-6F819CFBA0B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FD73F-1FBE-CE43-BFB7-0DAFCC193AA6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350F2B-4AC9-F340-B596-6C83490A5030}">
      <dgm:prSet custT="1"/>
      <dgm:spPr>
        <a:xfrm>
          <a:off x="84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8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255105E7-6C82-DA47-9A93-50B3B9F3833B}" type="par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C12B94A4-58C3-7A4E-A785-6DFA9B0FE79C}" type="sib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E91F7CBE-02FB-4E47-8AAF-6DAB9CA3C66F}">
      <dgm:prSet custT="1"/>
      <dgm:spPr>
        <a:xfrm>
          <a:off x="474930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  </a:t>
          </a:r>
        </a:p>
      </dgm:t>
    </dgm:pt>
    <dgm:pt modelId="{059C3ED9-87EF-E042-A211-A84442D68302}" type="par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7F4EEFB-B809-FE4C-94B2-AF8477133B7C}" type="sib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E3E5B0D-9460-2B47-8D19-FCA30E096761}">
      <dgm:prSet custT="1"/>
      <dgm:spPr>
        <a:xfrm>
          <a:off x="22170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 cells 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70FE205D-0296-9340-B4F8-8E4B515DC220}" type="par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B9D0FA56-56A1-1F4E-8F6D-B4F95B3F0D6E}" type="sib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A1960A9D-C143-414D-A5E2-117B8B9679E0}">
      <dgm:prSet custT="1"/>
      <dgm:spPr>
        <a:xfrm>
          <a:off x="221708" y="1082956"/>
          <a:ext cx="1766868" cy="503748"/>
        </a:xfr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1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1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gm:t>
    </dgm:pt>
    <dgm:pt modelId="{A06D1740-48E5-9241-BEAE-F1F5A87239AE}" type="par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24E7E269-AD20-674E-A89A-B49D3EADECB7}" type="sib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52B007B3-09B9-B84D-890C-6B971D24EE9A}">
      <dgm:prSet custT="1"/>
      <dgm:spPr>
        <a:xfrm>
          <a:off x="2375079" y="0"/>
          <a:ext cx="2208586" cy="1670731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8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8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9A049BF-FF7B-A341-ACA3-A93A07FB85B1}" type="par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8A0B453A-C0EC-0842-AAC8-2D203AEB24E5}" type="sib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63FD2E3E-BC0D-1F43-81F0-A3F1B0775B0B}">
      <dgm:prSet custT="1"/>
      <dgm:spPr>
        <a:xfrm>
          <a:off x="4979514" y="485533"/>
          <a:ext cx="1766868" cy="59742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X-rays</a:t>
          </a:r>
        </a:p>
        <a:p>
          <a:pPr>
            <a:buFont typeface="Wingdings" pitchFamily="2" charset="2"/>
            <a:buNone/>
          </a:pPr>
          <a:r>
            <a:rPr lang="en-US" sz="1400" b="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</dgm:t>
    </dgm:pt>
    <dgm:pt modelId="{7AD5DC31-7641-FD49-8A51-6A58C6FDB177}" type="parTrans" cxnId="{8B1234F4-B82B-DF43-9388-62EA5D25A397}">
      <dgm:prSet/>
      <dgm:spPr/>
      <dgm:t>
        <a:bodyPr/>
        <a:lstStyle/>
        <a:p>
          <a:endParaRPr lang="en-US"/>
        </a:p>
      </dgm:t>
    </dgm:pt>
    <dgm:pt modelId="{79039ED5-D2CA-FD46-B273-DE68EC16126E}" type="sibTrans" cxnId="{8B1234F4-B82B-DF43-9388-62EA5D25A397}">
      <dgm:prSet/>
      <dgm:spPr/>
      <dgm:t>
        <a:bodyPr/>
        <a:lstStyle/>
        <a:p>
          <a:endParaRPr lang="en-US"/>
        </a:p>
      </dgm:t>
    </dgm:pt>
    <dgm:pt modelId="{1CC2F62C-0EF2-884D-9998-4EDFF9ABDEF7}">
      <dgm:prSet custT="1"/>
      <dgm:spPr>
        <a:xfrm>
          <a:off x="259593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  <a:endParaRPr lang="en-US" sz="11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D4ED93C-2B61-AA43-B589-AA63B07549A0}" type="parTrans" cxnId="{39A06303-2B3E-CE47-B781-9BE604634B66}">
      <dgm:prSet/>
      <dgm:spPr/>
      <dgm:t>
        <a:bodyPr/>
        <a:lstStyle/>
        <a:p>
          <a:endParaRPr lang="en-US"/>
        </a:p>
      </dgm:t>
    </dgm:pt>
    <dgm:pt modelId="{FC7CBDD2-0D73-7D4E-8933-4F637F8D0C41}" type="sibTrans" cxnId="{39A06303-2B3E-CE47-B781-9BE604634B66}">
      <dgm:prSet/>
      <dgm:spPr/>
      <dgm:t>
        <a:bodyPr/>
        <a:lstStyle/>
        <a:p>
          <a:endParaRPr lang="en-US"/>
        </a:p>
      </dgm:t>
    </dgm:pt>
    <dgm:pt modelId="{B60930C8-CA40-F24E-8AFA-C8AC65B591A2}">
      <dgm:prSet custT="1"/>
      <dgm:spPr>
        <a:xfrm>
          <a:off x="259593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before IR</a:t>
          </a:r>
        </a:p>
      </dgm:t>
    </dgm:pt>
    <dgm:pt modelId="{053401B7-BAC7-ED42-B92C-91C2B00BF67A}" type="parTrans" cxnId="{7590C16E-0C3B-D248-825D-2B8488E012C1}">
      <dgm:prSet/>
      <dgm:spPr/>
      <dgm:t>
        <a:bodyPr/>
        <a:lstStyle/>
        <a:p>
          <a:endParaRPr lang="en-US"/>
        </a:p>
      </dgm:t>
    </dgm:pt>
    <dgm:pt modelId="{AF20F444-A145-C044-BC5B-951C301BEA78}" type="sibTrans" cxnId="{7590C16E-0C3B-D248-825D-2B8488E012C1}">
      <dgm:prSet/>
      <dgm:spPr/>
      <dgm:t>
        <a:bodyPr/>
        <a:lstStyle/>
        <a:p>
          <a:endParaRPr lang="en-US"/>
        </a:p>
      </dgm:t>
    </dgm:pt>
    <dgm:pt modelId="{77EA00B1-F3D9-1948-A258-313D882EBDE6}" type="pres">
      <dgm:prSet presAssocID="{0F0FD73F-1FBE-CE43-BFB7-0DAFCC193AA6}" presName="theList" presStyleCnt="0">
        <dgm:presLayoutVars>
          <dgm:dir/>
          <dgm:animLvl val="lvl"/>
          <dgm:resizeHandles val="exact"/>
        </dgm:presLayoutVars>
      </dgm:prSet>
      <dgm:spPr/>
    </dgm:pt>
    <dgm:pt modelId="{8462473C-9763-4840-897D-6CE1C8749C98}" type="pres">
      <dgm:prSet presAssocID="{84350F2B-4AC9-F340-B596-6C83490A5030}" presName="compNode" presStyleCnt="0"/>
      <dgm:spPr/>
    </dgm:pt>
    <dgm:pt modelId="{2D036615-13F1-1042-8E55-F907927A51A1}" type="pres">
      <dgm:prSet presAssocID="{84350F2B-4AC9-F340-B596-6C83490A5030}" presName="aNode" presStyleLbl="bgShp" presStyleIdx="0" presStyleCnt="3" custLinFactNeighborY="511"/>
      <dgm:spPr/>
    </dgm:pt>
    <dgm:pt modelId="{5401EA72-6F2D-D540-810A-E694CA3E26BD}" type="pres">
      <dgm:prSet presAssocID="{84350F2B-4AC9-F340-B596-6C83490A5030}" presName="textNode" presStyleLbl="bgShp" presStyleIdx="0" presStyleCnt="3"/>
      <dgm:spPr/>
    </dgm:pt>
    <dgm:pt modelId="{701EE2FC-BB53-CA4D-B6D1-45884CA4426A}" type="pres">
      <dgm:prSet presAssocID="{84350F2B-4AC9-F340-B596-6C83490A5030}" presName="compChildNode" presStyleCnt="0"/>
      <dgm:spPr/>
    </dgm:pt>
    <dgm:pt modelId="{A1AB0A53-7C4D-654B-A9BE-B7BF6A3D16BE}" type="pres">
      <dgm:prSet presAssocID="{84350F2B-4AC9-F340-B596-6C83490A5030}" presName="theInnerList" presStyleCnt="0"/>
      <dgm:spPr/>
    </dgm:pt>
    <dgm:pt modelId="{786BB921-19F8-0D47-86D3-62682DB7EE84}" type="pres">
      <dgm:prSet presAssocID="{EE3E5B0D-9460-2B47-8D19-FCA30E096761}" presName="childNode" presStyleLbl="node1" presStyleIdx="0" presStyleCnt="5" custScaleX="102245">
        <dgm:presLayoutVars>
          <dgm:bulletEnabled val="1"/>
        </dgm:presLayoutVars>
      </dgm:prSet>
      <dgm:spPr/>
    </dgm:pt>
    <dgm:pt modelId="{29C3BE18-AB2C-8848-A7A2-BA12187DC625}" type="pres">
      <dgm:prSet presAssocID="{EE3E5B0D-9460-2B47-8D19-FCA30E096761}" presName="aSpace2" presStyleCnt="0"/>
      <dgm:spPr/>
    </dgm:pt>
    <dgm:pt modelId="{5BFE1577-6D88-0F44-B9D5-F5A48ED7686E}" type="pres">
      <dgm:prSet presAssocID="{A1960A9D-C143-414D-A5E2-117B8B9679E0}" presName="childNode" presStyleLbl="node1" presStyleIdx="1" presStyleCnt="5" custScaleX="10449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D6E3CF8-0108-9749-9160-A678686BF160}" type="pres">
      <dgm:prSet presAssocID="{84350F2B-4AC9-F340-B596-6C83490A5030}" presName="aSpace" presStyleCnt="0"/>
      <dgm:spPr/>
    </dgm:pt>
    <dgm:pt modelId="{2BE17E28-2E51-CE47-A33D-359BF9D7183A}" type="pres">
      <dgm:prSet presAssocID="{52B007B3-09B9-B84D-890C-6B971D24EE9A}" presName="compNode" presStyleCnt="0"/>
      <dgm:spPr/>
    </dgm:pt>
    <dgm:pt modelId="{F81E2888-3D40-E34B-84AA-0CD0CFD175BC}" type="pres">
      <dgm:prSet presAssocID="{52B007B3-09B9-B84D-890C-6B971D24EE9A}" presName="aNode" presStyleLbl="bgShp" presStyleIdx="1" presStyleCnt="3"/>
      <dgm:spPr/>
    </dgm:pt>
    <dgm:pt modelId="{0514CB1A-19C2-C049-97B5-F6090F866127}" type="pres">
      <dgm:prSet presAssocID="{52B007B3-09B9-B84D-890C-6B971D24EE9A}" presName="textNode" presStyleLbl="bgShp" presStyleIdx="1" presStyleCnt="3"/>
      <dgm:spPr/>
    </dgm:pt>
    <dgm:pt modelId="{90598918-33A8-7A4D-983C-0E9E5E76BE42}" type="pres">
      <dgm:prSet presAssocID="{52B007B3-09B9-B84D-890C-6B971D24EE9A}" presName="compChildNode" presStyleCnt="0"/>
      <dgm:spPr/>
    </dgm:pt>
    <dgm:pt modelId="{31AAA3A1-104C-1745-A3DE-D8C71FEE77C1}" type="pres">
      <dgm:prSet presAssocID="{52B007B3-09B9-B84D-890C-6B971D24EE9A}" presName="theInnerList" presStyleCnt="0"/>
      <dgm:spPr/>
    </dgm:pt>
    <dgm:pt modelId="{FDCE0343-3A23-0442-A934-A834CA40BAB9}" type="pres">
      <dgm:prSet presAssocID="{1CC2F62C-0EF2-884D-9998-4EDFF9ABDEF7}" presName="childNode" presStyleLbl="node1" presStyleIdx="2" presStyleCnt="5">
        <dgm:presLayoutVars>
          <dgm:bulletEnabled val="1"/>
        </dgm:presLayoutVars>
      </dgm:prSet>
      <dgm:spPr/>
    </dgm:pt>
    <dgm:pt modelId="{4A0E9A65-BD85-0C4F-B1F7-51256AE1D35E}" type="pres">
      <dgm:prSet presAssocID="{1CC2F62C-0EF2-884D-9998-4EDFF9ABDEF7}" presName="aSpace2" presStyleCnt="0"/>
      <dgm:spPr/>
    </dgm:pt>
    <dgm:pt modelId="{4D5B7480-F9FC-374B-BD11-D9D2F5BAFED8}" type="pres">
      <dgm:prSet presAssocID="{B60930C8-CA40-F24E-8AFA-C8AC65B591A2}" presName="childNode" presStyleLbl="node1" presStyleIdx="3" presStyleCnt="5">
        <dgm:presLayoutVars>
          <dgm:bulletEnabled val="1"/>
        </dgm:presLayoutVars>
      </dgm:prSet>
      <dgm:spPr/>
    </dgm:pt>
    <dgm:pt modelId="{513F5CDF-6BAF-D94F-9C65-8721F6E80277}" type="pres">
      <dgm:prSet presAssocID="{52B007B3-09B9-B84D-890C-6B971D24EE9A}" presName="aSpace" presStyleCnt="0"/>
      <dgm:spPr/>
    </dgm:pt>
    <dgm:pt modelId="{101E7379-2618-8649-9B12-8C06167058DC}" type="pres">
      <dgm:prSet presAssocID="{E91F7CBE-02FB-4E47-8AAF-6DAB9CA3C66F}" presName="compNode" presStyleCnt="0"/>
      <dgm:spPr/>
    </dgm:pt>
    <dgm:pt modelId="{4C47385D-0D83-6B46-8844-9B04005E9D47}" type="pres">
      <dgm:prSet presAssocID="{E91F7CBE-02FB-4E47-8AAF-6DAB9CA3C66F}" presName="aNode" presStyleLbl="bgShp" presStyleIdx="2" presStyleCnt="3" custLinFactNeighborY="-483"/>
      <dgm:spPr/>
    </dgm:pt>
    <dgm:pt modelId="{941EA82C-E848-3F40-8BBE-91EDD5469EFC}" type="pres">
      <dgm:prSet presAssocID="{E91F7CBE-02FB-4E47-8AAF-6DAB9CA3C66F}" presName="textNode" presStyleLbl="bgShp" presStyleIdx="2" presStyleCnt="3"/>
      <dgm:spPr/>
    </dgm:pt>
    <dgm:pt modelId="{D59CD97C-6BDE-E84E-816A-6BB287BE31A9}" type="pres">
      <dgm:prSet presAssocID="{E91F7CBE-02FB-4E47-8AAF-6DAB9CA3C66F}" presName="compChildNode" presStyleCnt="0"/>
      <dgm:spPr/>
    </dgm:pt>
    <dgm:pt modelId="{0E65553B-F3FC-B84A-8524-D526BDB2F07C}" type="pres">
      <dgm:prSet presAssocID="{E91F7CBE-02FB-4E47-8AAF-6DAB9CA3C66F}" presName="theInnerList" presStyleCnt="0"/>
      <dgm:spPr/>
    </dgm:pt>
    <dgm:pt modelId="{D51CF102-3A54-0F46-9F39-6F819CFBA0B8}" type="pres">
      <dgm:prSet presAssocID="{63FD2E3E-BC0D-1F43-81F0-A3F1B0775B0B}" presName="childNode" presStyleLbl="node1" presStyleIdx="4" presStyleCnt="5" custScaleY="110285" custLinFactNeighborX="2405" custLinFactNeighborY="-6492">
        <dgm:presLayoutVars>
          <dgm:bulletEnabled val="1"/>
        </dgm:presLayoutVars>
      </dgm:prSet>
      <dgm:spPr/>
    </dgm:pt>
  </dgm:ptLst>
  <dgm:cxnLst>
    <dgm:cxn modelId="{39A06303-2B3E-CE47-B781-9BE604634B66}" srcId="{52B007B3-09B9-B84D-890C-6B971D24EE9A}" destId="{1CC2F62C-0EF2-884D-9998-4EDFF9ABDEF7}" srcOrd="0" destOrd="0" parTransId="{BD4ED93C-2B61-AA43-B589-AA63B07549A0}" sibTransId="{FC7CBDD2-0D73-7D4E-8933-4F637F8D0C41}"/>
    <dgm:cxn modelId="{B3FCDB0F-2113-8B45-A62C-62F8D5E0A878}" type="presOf" srcId="{0F0FD73F-1FBE-CE43-BFB7-0DAFCC193AA6}" destId="{77EA00B1-F3D9-1948-A258-313D882EBDE6}" srcOrd="0" destOrd="0" presId="urn:microsoft.com/office/officeart/2005/8/layout/lProcess2"/>
    <dgm:cxn modelId="{2CFE222D-98F5-064E-86FF-74B1FB06A751}" type="presOf" srcId="{84350F2B-4AC9-F340-B596-6C83490A5030}" destId="{2D036615-13F1-1042-8E55-F907927A51A1}" srcOrd="0" destOrd="0" presId="urn:microsoft.com/office/officeart/2005/8/layout/lProcess2"/>
    <dgm:cxn modelId="{2F1C9E2F-2E8C-BA4B-8A67-04502D798F9A}" type="presOf" srcId="{1CC2F62C-0EF2-884D-9998-4EDFF9ABDEF7}" destId="{FDCE0343-3A23-0442-A934-A834CA40BAB9}" srcOrd="0" destOrd="0" presId="urn:microsoft.com/office/officeart/2005/8/layout/lProcess2"/>
    <dgm:cxn modelId="{8DF5443E-00C6-614A-A5CE-9A65998E2C21}" srcId="{0F0FD73F-1FBE-CE43-BFB7-0DAFCC193AA6}" destId="{E91F7CBE-02FB-4E47-8AAF-6DAB9CA3C66F}" srcOrd="2" destOrd="0" parTransId="{059C3ED9-87EF-E042-A211-A84442D68302}" sibTransId="{E7F4EEFB-B809-FE4C-94B2-AF8477133B7C}"/>
    <dgm:cxn modelId="{91E7603F-21EE-4E45-9FD9-CDBC9C6A1177}" type="presOf" srcId="{84350F2B-4AC9-F340-B596-6C83490A5030}" destId="{5401EA72-6F2D-D540-810A-E694CA3E26BD}" srcOrd="1" destOrd="0" presId="urn:microsoft.com/office/officeart/2005/8/layout/lProcess2"/>
    <dgm:cxn modelId="{7945C561-18E0-6646-BC74-B6EC0D165EB7}" type="presOf" srcId="{52B007B3-09B9-B84D-890C-6B971D24EE9A}" destId="{F81E2888-3D40-E34B-84AA-0CD0CFD175BC}" srcOrd="0" destOrd="0" presId="urn:microsoft.com/office/officeart/2005/8/layout/lProcess2"/>
    <dgm:cxn modelId="{623A1D62-6872-1B45-B329-8625C573B7AB}" srcId="{0F0FD73F-1FBE-CE43-BFB7-0DAFCC193AA6}" destId="{52B007B3-09B9-B84D-890C-6B971D24EE9A}" srcOrd="1" destOrd="0" parTransId="{69A049BF-FF7B-A341-ACA3-A93A07FB85B1}" sibTransId="{8A0B453A-C0EC-0842-AAC8-2D203AEB24E5}"/>
    <dgm:cxn modelId="{7978E742-A1A0-A249-BCED-B506DF82F1D8}" type="presOf" srcId="{E91F7CBE-02FB-4E47-8AAF-6DAB9CA3C66F}" destId="{941EA82C-E848-3F40-8BBE-91EDD5469EFC}" srcOrd="1" destOrd="0" presId="urn:microsoft.com/office/officeart/2005/8/layout/lProcess2"/>
    <dgm:cxn modelId="{7590C16E-0C3B-D248-825D-2B8488E012C1}" srcId="{52B007B3-09B9-B84D-890C-6B971D24EE9A}" destId="{B60930C8-CA40-F24E-8AFA-C8AC65B591A2}" srcOrd="1" destOrd="0" parTransId="{053401B7-BAC7-ED42-B92C-91C2B00BF67A}" sibTransId="{AF20F444-A145-C044-BC5B-951C301BEA78}"/>
    <dgm:cxn modelId="{C6308C73-E698-804A-8428-50067894B1B1}" type="presOf" srcId="{B60930C8-CA40-F24E-8AFA-C8AC65B591A2}" destId="{4D5B7480-F9FC-374B-BD11-D9D2F5BAFED8}" srcOrd="0" destOrd="0" presId="urn:microsoft.com/office/officeart/2005/8/layout/lProcess2"/>
    <dgm:cxn modelId="{17B2AB7A-3818-CE4F-9492-7A2AAAE16096}" type="presOf" srcId="{63FD2E3E-BC0D-1F43-81F0-A3F1B0775B0B}" destId="{D51CF102-3A54-0F46-9F39-6F819CFBA0B8}" srcOrd="0" destOrd="0" presId="urn:microsoft.com/office/officeart/2005/8/layout/lProcess2"/>
    <dgm:cxn modelId="{5BBBCF80-71C4-454D-AB89-1C112B57CC17}" type="presOf" srcId="{EE3E5B0D-9460-2B47-8D19-FCA30E096761}" destId="{786BB921-19F8-0D47-86D3-62682DB7EE84}" srcOrd="0" destOrd="0" presId="urn:microsoft.com/office/officeart/2005/8/layout/lProcess2"/>
    <dgm:cxn modelId="{8D4074AE-689E-E64B-BC52-94AE424C33EC}" type="presOf" srcId="{52B007B3-09B9-B84D-890C-6B971D24EE9A}" destId="{0514CB1A-19C2-C049-97B5-F6090F866127}" srcOrd="1" destOrd="0" presId="urn:microsoft.com/office/officeart/2005/8/layout/lProcess2"/>
    <dgm:cxn modelId="{BBAB7FBD-988E-AA4C-8CF5-3AAD6F3AA999}" type="presOf" srcId="{E91F7CBE-02FB-4E47-8AAF-6DAB9CA3C66F}" destId="{4C47385D-0D83-6B46-8844-9B04005E9D47}" srcOrd="0" destOrd="0" presId="urn:microsoft.com/office/officeart/2005/8/layout/lProcess2"/>
    <dgm:cxn modelId="{9C49D9C8-369E-FA45-8B13-64299CE4D9FC}" type="presOf" srcId="{A1960A9D-C143-414D-A5E2-117B8B9679E0}" destId="{5BFE1577-6D88-0F44-B9D5-F5A48ED7686E}" srcOrd="0" destOrd="0" presId="urn:microsoft.com/office/officeart/2005/8/layout/lProcess2"/>
    <dgm:cxn modelId="{01C126CD-3BD2-5E4F-844F-96E7BE97EFCF}" srcId="{84350F2B-4AC9-F340-B596-6C83490A5030}" destId="{EE3E5B0D-9460-2B47-8D19-FCA30E096761}" srcOrd="0" destOrd="0" parTransId="{70FE205D-0296-9340-B4F8-8E4B515DC220}" sibTransId="{B9D0FA56-56A1-1F4E-8F6D-B4F95B3F0D6E}"/>
    <dgm:cxn modelId="{7E9C4CED-3C38-AF4A-9B6A-6C6BF313359C}" srcId="{0F0FD73F-1FBE-CE43-BFB7-0DAFCC193AA6}" destId="{84350F2B-4AC9-F340-B596-6C83490A5030}" srcOrd="0" destOrd="0" parTransId="{255105E7-6C82-DA47-9A93-50B3B9F3833B}" sibTransId="{C12B94A4-58C3-7A4E-A785-6DFA9B0FE79C}"/>
    <dgm:cxn modelId="{8B1234F4-B82B-DF43-9388-62EA5D25A397}" srcId="{E91F7CBE-02FB-4E47-8AAF-6DAB9CA3C66F}" destId="{63FD2E3E-BC0D-1F43-81F0-A3F1B0775B0B}" srcOrd="0" destOrd="0" parTransId="{7AD5DC31-7641-FD49-8A51-6A58C6FDB177}" sibTransId="{79039ED5-D2CA-FD46-B273-DE68EC16126E}"/>
    <dgm:cxn modelId="{1CED32F7-D7BD-5D41-B0FE-291BDC4CA0C0}" srcId="{84350F2B-4AC9-F340-B596-6C83490A5030}" destId="{A1960A9D-C143-414D-A5E2-117B8B9679E0}" srcOrd="1" destOrd="0" parTransId="{A06D1740-48E5-9241-BEAE-F1F5A87239AE}" sibTransId="{24E7E269-AD20-674E-A89A-B49D3EADECB7}"/>
    <dgm:cxn modelId="{8E58C813-BE6D-BC43-9DEC-0968357DC7AD}" type="presParOf" srcId="{77EA00B1-F3D9-1948-A258-313D882EBDE6}" destId="{8462473C-9763-4840-897D-6CE1C8749C98}" srcOrd="0" destOrd="0" presId="urn:microsoft.com/office/officeart/2005/8/layout/lProcess2"/>
    <dgm:cxn modelId="{898F92A5-073A-354E-860B-011ABD16C168}" type="presParOf" srcId="{8462473C-9763-4840-897D-6CE1C8749C98}" destId="{2D036615-13F1-1042-8E55-F907927A51A1}" srcOrd="0" destOrd="0" presId="urn:microsoft.com/office/officeart/2005/8/layout/lProcess2"/>
    <dgm:cxn modelId="{73AD3208-942C-7B44-A605-6D2DF0BAB2D3}" type="presParOf" srcId="{8462473C-9763-4840-897D-6CE1C8749C98}" destId="{5401EA72-6F2D-D540-810A-E694CA3E26BD}" srcOrd="1" destOrd="0" presId="urn:microsoft.com/office/officeart/2005/8/layout/lProcess2"/>
    <dgm:cxn modelId="{F72D3945-B47C-114D-9863-49D3F14D9D5A}" type="presParOf" srcId="{8462473C-9763-4840-897D-6CE1C8749C98}" destId="{701EE2FC-BB53-CA4D-B6D1-45884CA4426A}" srcOrd="2" destOrd="0" presId="urn:microsoft.com/office/officeart/2005/8/layout/lProcess2"/>
    <dgm:cxn modelId="{C7F0CCF9-4A7A-9047-9C6E-549C7A93DA4A}" type="presParOf" srcId="{701EE2FC-BB53-CA4D-B6D1-45884CA4426A}" destId="{A1AB0A53-7C4D-654B-A9BE-B7BF6A3D16BE}" srcOrd="0" destOrd="0" presId="urn:microsoft.com/office/officeart/2005/8/layout/lProcess2"/>
    <dgm:cxn modelId="{74BE7867-695E-3E48-A576-38B79023268F}" type="presParOf" srcId="{A1AB0A53-7C4D-654B-A9BE-B7BF6A3D16BE}" destId="{786BB921-19F8-0D47-86D3-62682DB7EE84}" srcOrd="0" destOrd="0" presId="urn:microsoft.com/office/officeart/2005/8/layout/lProcess2"/>
    <dgm:cxn modelId="{F70151B1-5A69-7841-AB45-8688EE39C8A8}" type="presParOf" srcId="{A1AB0A53-7C4D-654B-A9BE-B7BF6A3D16BE}" destId="{29C3BE18-AB2C-8848-A7A2-BA12187DC625}" srcOrd="1" destOrd="0" presId="urn:microsoft.com/office/officeart/2005/8/layout/lProcess2"/>
    <dgm:cxn modelId="{05C37AF5-705E-2749-93F9-5AEBF694CC0D}" type="presParOf" srcId="{A1AB0A53-7C4D-654B-A9BE-B7BF6A3D16BE}" destId="{5BFE1577-6D88-0F44-B9D5-F5A48ED7686E}" srcOrd="2" destOrd="0" presId="urn:microsoft.com/office/officeart/2005/8/layout/lProcess2"/>
    <dgm:cxn modelId="{5AA60118-004B-154E-8FB9-811EBB8EE0DE}" type="presParOf" srcId="{77EA00B1-F3D9-1948-A258-313D882EBDE6}" destId="{ED6E3CF8-0108-9749-9160-A678686BF160}" srcOrd="1" destOrd="0" presId="urn:microsoft.com/office/officeart/2005/8/layout/lProcess2"/>
    <dgm:cxn modelId="{769C24C4-B9B4-344F-9713-B5BB61E18AF2}" type="presParOf" srcId="{77EA00B1-F3D9-1948-A258-313D882EBDE6}" destId="{2BE17E28-2E51-CE47-A33D-359BF9D7183A}" srcOrd="2" destOrd="0" presId="urn:microsoft.com/office/officeart/2005/8/layout/lProcess2"/>
    <dgm:cxn modelId="{49EAE0ED-AAE1-5040-AFDC-95963CFF1E54}" type="presParOf" srcId="{2BE17E28-2E51-CE47-A33D-359BF9D7183A}" destId="{F81E2888-3D40-E34B-84AA-0CD0CFD175BC}" srcOrd="0" destOrd="0" presId="urn:microsoft.com/office/officeart/2005/8/layout/lProcess2"/>
    <dgm:cxn modelId="{1C68489E-6880-A743-8DF2-839B351D6ED8}" type="presParOf" srcId="{2BE17E28-2E51-CE47-A33D-359BF9D7183A}" destId="{0514CB1A-19C2-C049-97B5-F6090F866127}" srcOrd="1" destOrd="0" presId="urn:microsoft.com/office/officeart/2005/8/layout/lProcess2"/>
    <dgm:cxn modelId="{FB0BB424-EE82-1E40-85AB-0187CFBD0B54}" type="presParOf" srcId="{2BE17E28-2E51-CE47-A33D-359BF9D7183A}" destId="{90598918-33A8-7A4D-983C-0E9E5E76BE42}" srcOrd="2" destOrd="0" presId="urn:microsoft.com/office/officeart/2005/8/layout/lProcess2"/>
    <dgm:cxn modelId="{E1D53E0C-D8D0-BF40-BE25-17B31531C0BA}" type="presParOf" srcId="{90598918-33A8-7A4D-983C-0E9E5E76BE42}" destId="{31AAA3A1-104C-1745-A3DE-D8C71FEE77C1}" srcOrd="0" destOrd="0" presId="urn:microsoft.com/office/officeart/2005/8/layout/lProcess2"/>
    <dgm:cxn modelId="{1AA6E446-171F-E848-951C-A4FCDEAF0C46}" type="presParOf" srcId="{31AAA3A1-104C-1745-A3DE-D8C71FEE77C1}" destId="{FDCE0343-3A23-0442-A934-A834CA40BAB9}" srcOrd="0" destOrd="0" presId="urn:microsoft.com/office/officeart/2005/8/layout/lProcess2"/>
    <dgm:cxn modelId="{EFEF7C81-EF74-F745-8B3A-676BC6720B74}" type="presParOf" srcId="{31AAA3A1-104C-1745-A3DE-D8C71FEE77C1}" destId="{4A0E9A65-BD85-0C4F-B1F7-51256AE1D35E}" srcOrd="1" destOrd="0" presId="urn:microsoft.com/office/officeart/2005/8/layout/lProcess2"/>
    <dgm:cxn modelId="{40920E7C-1D9E-614B-9032-2CB5763F6F47}" type="presParOf" srcId="{31AAA3A1-104C-1745-A3DE-D8C71FEE77C1}" destId="{4D5B7480-F9FC-374B-BD11-D9D2F5BAFED8}" srcOrd="2" destOrd="0" presId="urn:microsoft.com/office/officeart/2005/8/layout/lProcess2"/>
    <dgm:cxn modelId="{E5D979B5-25A3-0547-91BB-23B973D6A3FD}" type="presParOf" srcId="{77EA00B1-F3D9-1948-A258-313D882EBDE6}" destId="{513F5CDF-6BAF-D94F-9C65-8721F6E80277}" srcOrd="3" destOrd="0" presId="urn:microsoft.com/office/officeart/2005/8/layout/lProcess2"/>
    <dgm:cxn modelId="{17D00765-A976-3345-866F-3DE4B4AEF2AB}" type="presParOf" srcId="{77EA00B1-F3D9-1948-A258-313D882EBDE6}" destId="{101E7379-2618-8649-9B12-8C06167058DC}" srcOrd="4" destOrd="0" presId="urn:microsoft.com/office/officeart/2005/8/layout/lProcess2"/>
    <dgm:cxn modelId="{051F3506-0728-2F48-B994-B7BC16538E39}" type="presParOf" srcId="{101E7379-2618-8649-9B12-8C06167058DC}" destId="{4C47385D-0D83-6B46-8844-9B04005E9D47}" srcOrd="0" destOrd="0" presId="urn:microsoft.com/office/officeart/2005/8/layout/lProcess2"/>
    <dgm:cxn modelId="{DF899271-2C1D-F74C-AE10-DF57954F6792}" type="presParOf" srcId="{101E7379-2618-8649-9B12-8C06167058DC}" destId="{941EA82C-E848-3F40-8BBE-91EDD5469EFC}" srcOrd="1" destOrd="0" presId="urn:microsoft.com/office/officeart/2005/8/layout/lProcess2"/>
    <dgm:cxn modelId="{494DFD2F-A1D6-5441-A746-C1146C25CA15}" type="presParOf" srcId="{101E7379-2618-8649-9B12-8C06167058DC}" destId="{D59CD97C-6BDE-E84E-816A-6BB287BE31A9}" srcOrd="2" destOrd="0" presId="urn:microsoft.com/office/officeart/2005/8/layout/lProcess2"/>
    <dgm:cxn modelId="{FB653519-F76F-5947-9875-52E341CA05CC}" type="presParOf" srcId="{D59CD97C-6BDE-E84E-816A-6BB287BE31A9}" destId="{0E65553B-F3FC-B84A-8524-D526BDB2F07C}" srcOrd="0" destOrd="0" presId="urn:microsoft.com/office/officeart/2005/8/layout/lProcess2"/>
    <dgm:cxn modelId="{70AA1BD1-19D8-BD44-97B9-86F12C530A68}" type="presParOf" srcId="{0E65553B-F3FC-B84A-8524-D526BDB2F07C}" destId="{D51CF102-3A54-0F46-9F39-6F819CFBA0B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0FD73F-1FBE-CE43-BFB7-0DAFCC193AA6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350F2B-4AC9-F340-B596-6C83490A5030}">
      <dgm:prSet custT="1"/>
      <dgm:spPr>
        <a:xfrm>
          <a:off x="84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6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6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255105E7-6C82-DA47-9A93-50B3B9F3833B}" type="par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C12B94A4-58C3-7A4E-A785-6DFA9B0FE79C}" type="sibTrans" cxnId="{7E9C4CED-3C38-AF4A-9B6A-6C6BF313359C}">
      <dgm:prSet/>
      <dgm:spPr/>
      <dgm:t>
        <a:bodyPr/>
        <a:lstStyle/>
        <a:p>
          <a:endParaRPr lang="en-US" noProof="0" dirty="0"/>
        </a:p>
      </dgm:t>
    </dgm:pt>
    <dgm:pt modelId="{E91F7CBE-02FB-4E47-8AAF-6DAB9CA3C66F}">
      <dgm:prSet custT="1"/>
      <dgm:spPr>
        <a:xfrm>
          <a:off x="4749309" y="0"/>
          <a:ext cx="2208586" cy="1670731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US" sz="16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</a:t>
          </a:r>
        </a:p>
      </dgm:t>
    </dgm:pt>
    <dgm:pt modelId="{059C3ED9-87EF-E042-A211-A84442D68302}" type="par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7F4EEFB-B809-FE4C-94B2-AF8477133B7C}" type="sibTrans" cxnId="{8DF5443E-00C6-614A-A5CE-9A65998E2C21}">
      <dgm:prSet/>
      <dgm:spPr/>
      <dgm:t>
        <a:bodyPr/>
        <a:lstStyle/>
        <a:p>
          <a:endParaRPr lang="en-US" noProof="0" dirty="0"/>
        </a:p>
      </dgm:t>
    </dgm:pt>
    <dgm:pt modelId="{EE3E5B0D-9460-2B47-8D19-FCA30E096761}">
      <dgm:prSet custT="1"/>
      <dgm:spPr>
        <a:xfrm>
          <a:off x="22170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0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16HBE cells </a:t>
          </a:r>
          <a:r>
            <a:rPr lang="en-US" sz="10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000" b="1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human </a:t>
          </a:r>
          <a:r>
            <a:rPr lang="en-US" sz="10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bronchial epithelium)</a:t>
          </a:r>
        </a:p>
      </dgm:t>
    </dgm:pt>
    <dgm:pt modelId="{70FE205D-0296-9340-B4F8-8E4B515DC220}" type="par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B9D0FA56-56A1-1F4E-8F6D-B4F95B3F0D6E}" type="sibTrans" cxnId="{01C126CD-3BD2-5E4F-844F-96E7BE97EFCF}">
      <dgm:prSet/>
      <dgm:spPr/>
      <dgm:t>
        <a:bodyPr/>
        <a:lstStyle/>
        <a:p>
          <a:endParaRPr lang="en-US" noProof="0" dirty="0"/>
        </a:p>
      </dgm:t>
    </dgm:pt>
    <dgm:pt modelId="{A1960A9D-C143-414D-A5E2-117B8B9679E0}">
      <dgm:prSet custT="1"/>
      <dgm:spPr>
        <a:xfrm>
          <a:off x="22170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0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SCC25 cells </a:t>
          </a:r>
          <a:r>
            <a:rPr lang="en-US" sz="10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000" b="1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cancer,</a:t>
          </a:r>
          <a:r>
            <a:rPr lang="en-US" sz="10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0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gm:t>
    </dgm:pt>
    <dgm:pt modelId="{A06D1740-48E5-9241-BEAE-F1F5A87239AE}" type="par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24E7E269-AD20-674E-A89A-B49D3EADECB7}" type="sibTrans" cxnId="{1CED32F7-D7BD-5D41-B0FE-291BDC4CA0C0}">
      <dgm:prSet/>
      <dgm:spPr/>
      <dgm:t>
        <a:bodyPr/>
        <a:lstStyle/>
        <a:p>
          <a:endParaRPr lang="en-US" noProof="0" dirty="0"/>
        </a:p>
      </dgm:t>
    </dgm:pt>
    <dgm:pt modelId="{52B007B3-09B9-B84D-890C-6B971D24EE9A}">
      <dgm:prSet custT="1"/>
      <dgm:spPr>
        <a:xfrm>
          <a:off x="2375079" y="0"/>
          <a:ext cx="2208586" cy="1670731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600" b="1" u="sng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600" b="1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9A049BF-FF7B-A341-ACA3-A93A07FB85B1}" type="par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8A0B453A-C0EC-0842-AAC8-2D203AEB24E5}" type="sibTrans" cxnId="{623A1D62-6872-1B45-B329-8625C573B7AB}">
      <dgm:prSet/>
      <dgm:spPr/>
      <dgm:t>
        <a:bodyPr/>
        <a:lstStyle/>
        <a:p>
          <a:endParaRPr lang="en-US" noProof="0" dirty="0"/>
        </a:p>
      </dgm:t>
    </dgm:pt>
    <dgm:pt modelId="{63FD2E3E-BC0D-1F43-81F0-A3F1B0775B0B}">
      <dgm:prSet custT="1"/>
      <dgm:spPr>
        <a:xfrm>
          <a:off x="4979514" y="485533"/>
          <a:ext cx="1766868" cy="59742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u="sng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Electrons</a:t>
          </a:r>
        </a:p>
        <a:p>
          <a:pPr>
            <a:buFont typeface="Wingdings" pitchFamily="2" charset="2"/>
            <a:buNone/>
          </a:pPr>
          <a:r>
            <a:rPr lang="en-US" sz="1400" b="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  <a:p>
          <a:pPr>
            <a:buFont typeface="Wingdings" pitchFamily="2" charset="2"/>
            <a:buNone/>
          </a:pPr>
          <a:r>
            <a:rPr lang="en-US" sz="1400" b="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UHDR-IR</a:t>
          </a:r>
        </a:p>
      </dgm:t>
    </dgm:pt>
    <dgm:pt modelId="{7AD5DC31-7641-FD49-8A51-6A58C6FDB177}" type="parTrans" cxnId="{8B1234F4-B82B-DF43-9388-62EA5D25A397}">
      <dgm:prSet/>
      <dgm:spPr/>
      <dgm:t>
        <a:bodyPr/>
        <a:lstStyle/>
        <a:p>
          <a:endParaRPr lang="en-US"/>
        </a:p>
      </dgm:t>
    </dgm:pt>
    <dgm:pt modelId="{79039ED5-D2CA-FD46-B273-DE68EC16126E}" type="sibTrans" cxnId="{8B1234F4-B82B-DF43-9388-62EA5D25A397}">
      <dgm:prSet/>
      <dgm:spPr/>
      <dgm:t>
        <a:bodyPr/>
        <a:lstStyle/>
        <a:p>
          <a:endParaRPr lang="en-US"/>
        </a:p>
      </dgm:t>
    </dgm:pt>
    <dgm:pt modelId="{1CC2F62C-0EF2-884D-9998-4EDFF9ABDEF7}">
      <dgm:prSet custT="1"/>
      <dgm:spPr>
        <a:xfrm>
          <a:off x="2595938" y="501708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</a:p>
      </dgm:t>
    </dgm:pt>
    <dgm:pt modelId="{BD4ED93C-2B61-AA43-B589-AA63B07549A0}" type="parTrans" cxnId="{39A06303-2B3E-CE47-B781-9BE604634B66}">
      <dgm:prSet/>
      <dgm:spPr/>
      <dgm:t>
        <a:bodyPr/>
        <a:lstStyle/>
        <a:p>
          <a:endParaRPr lang="en-US"/>
        </a:p>
      </dgm:t>
    </dgm:pt>
    <dgm:pt modelId="{FC7CBDD2-0D73-7D4E-8933-4F637F8D0C41}" type="sibTrans" cxnId="{39A06303-2B3E-CE47-B781-9BE604634B66}">
      <dgm:prSet/>
      <dgm:spPr/>
      <dgm:t>
        <a:bodyPr/>
        <a:lstStyle/>
        <a:p>
          <a:endParaRPr lang="en-US"/>
        </a:p>
      </dgm:t>
    </dgm:pt>
    <dgm:pt modelId="{B60930C8-CA40-F24E-8AFA-C8AC65B591A2}">
      <dgm:prSet custT="1"/>
      <dgm:spPr>
        <a:xfrm>
          <a:off x="2595938" y="1082956"/>
          <a:ext cx="1766868" cy="50374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>
            <a:buNone/>
          </a:pPr>
          <a:r>
            <a:rPr lang="en-US" sz="1400" b="1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 h before IR</a:t>
          </a:r>
        </a:p>
      </dgm:t>
    </dgm:pt>
    <dgm:pt modelId="{053401B7-BAC7-ED42-B92C-91C2B00BF67A}" type="parTrans" cxnId="{7590C16E-0C3B-D248-825D-2B8488E012C1}">
      <dgm:prSet/>
      <dgm:spPr/>
      <dgm:t>
        <a:bodyPr/>
        <a:lstStyle/>
        <a:p>
          <a:endParaRPr lang="en-US"/>
        </a:p>
      </dgm:t>
    </dgm:pt>
    <dgm:pt modelId="{AF20F444-A145-C044-BC5B-951C301BEA78}" type="sibTrans" cxnId="{7590C16E-0C3B-D248-825D-2B8488E012C1}">
      <dgm:prSet/>
      <dgm:spPr/>
      <dgm:t>
        <a:bodyPr/>
        <a:lstStyle/>
        <a:p>
          <a:endParaRPr lang="en-US"/>
        </a:p>
      </dgm:t>
    </dgm:pt>
    <dgm:pt modelId="{77EA00B1-F3D9-1948-A258-313D882EBDE6}" type="pres">
      <dgm:prSet presAssocID="{0F0FD73F-1FBE-CE43-BFB7-0DAFCC193AA6}" presName="theList" presStyleCnt="0">
        <dgm:presLayoutVars>
          <dgm:dir/>
          <dgm:animLvl val="lvl"/>
          <dgm:resizeHandles val="exact"/>
        </dgm:presLayoutVars>
      </dgm:prSet>
      <dgm:spPr/>
    </dgm:pt>
    <dgm:pt modelId="{8462473C-9763-4840-897D-6CE1C8749C98}" type="pres">
      <dgm:prSet presAssocID="{84350F2B-4AC9-F340-B596-6C83490A5030}" presName="compNode" presStyleCnt="0"/>
      <dgm:spPr/>
    </dgm:pt>
    <dgm:pt modelId="{2D036615-13F1-1042-8E55-F907927A51A1}" type="pres">
      <dgm:prSet presAssocID="{84350F2B-4AC9-F340-B596-6C83490A5030}" presName="aNode" presStyleLbl="bgShp" presStyleIdx="0" presStyleCnt="3" custLinFactNeighborY="693"/>
      <dgm:spPr/>
    </dgm:pt>
    <dgm:pt modelId="{5401EA72-6F2D-D540-810A-E694CA3E26BD}" type="pres">
      <dgm:prSet presAssocID="{84350F2B-4AC9-F340-B596-6C83490A5030}" presName="textNode" presStyleLbl="bgShp" presStyleIdx="0" presStyleCnt="3"/>
      <dgm:spPr/>
    </dgm:pt>
    <dgm:pt modelId="{701EE2FC-BB53-CA4D-B6D1-45884CA4426A}" type="pres">
      <dgm:prSet presAssocID="{84350F2B-4AC9-F340-B596-6C83490A5030}" presName="compChildNode" presStyleCnt="0"/>
      <dgm:spPr/>
    </dgm:pt>
    <dgm:pt modelId="{A1AB0A53-7C4D-654B-A9BE-B7BF6A3D16BE}" type="pres">
      <dgm:prSet presAssocID="{84350F2B-4AC9-F340-B596-6C83490A5030}" presName="theInnerList" presStyleCnt="0"/>
      <dgm:spPr/>
    </dgm:pt>
    <dgm:pt modelId="{786BB921-19F8-0D47-86D3-62682DB7EE84}" type="pres">
      <dgm:prSet presAssocID="{EE3E5B0D-9460-2B47-8D19-FCA30E096761}" presName="childNode" presStyleLbl="node1" presStyleIdx="0" presStyleCnt="5">
        <dgm:presLayoutVars>
          <dgm:bulletEnabled val="1"/>
        </dgm:presLayoutVars>
      </dgm:prSet>
      <dgm:spPr/>
    </dgm:pt>
    <dgm:pt modelId="{29C3BE18-AB2C-8848-A7A2-BA12187DC625}" type="pres">
      <dgm:prSet presAssocID="{EE3E5B0D-9460-2B47-8D19-FCA30E096761}" presName="aSpace2" presStyleCnt="0"/>
      <dgm:spPr/>
    </dgm:pt>
    <dgm:pt modelId="{5BFE1577-6D88-0F44-B9D5-F5A48ED7686E}" type="pres">
      <dgm:prSet presAssocID="{A1960A9D-C143-414D-A5E2-117B8B9679E0}" presName="childNode" presStyleLbl="node1" presStyleIdx="1" presStyleCnt="5">
        <dgm:presLayoutVars>
          <dgm:bulletEnabled val="1"/>
        </dgm:presLayoutVars>
      </dgm:prSet>
      <dgm:spPr/>
    </dgm:pt>
    <dgm:pt modelId="{ED6E3CF8-0108-9749-9160-A678686BF160}" type="pres">
      <dgm:prSet presAssocID="{84350F2B-4AC9-F340-B596-6C83490A5030}" presName="aSpace" presStyleCnt="0"/>
      <dgm:spPr/>
    </dgm:pt>
    <dgm:pt modelId="{2BE17E28-2E51-CE47-A33D-359BF9D7183A}" type="pres">
      <dgm:prSet presAssocID="{52B007B3-09B9-B84D-890C-6B971D24EE9A}" presName="compNode" presStyleCnt="0"/>
      <dgm:spPr/>
    </dgm:pt>
    <dgm:pt modelId="{F81E2888-3D40-E34B-84AA-0CD0CFD175BC}" type="pres">
      <dgm:prSet presAssocID="{52B007B3-09B9-B84D-890C-6B971D24EE9A}" presName="aNode" presStyleLbl="bgShp" presStyleIdx="1" presStyleCnt="3"/>
      <dgm:spPr/>
    </dgm:pt>
    <dgm:pt modelId="{0514CB1A-19C2-C049-97B5-F6090F866127}" type="pres">
      <dgm:prSet presAssocID="{52B007B3-09B9-B84D-890C-6B971D24EE9A}" presName="textNode" presStyleLbl="bgShp" presStyleIdx="1" presStyleCnt="3"/>
      <dgm:spPr/>
    </dgm:pt>
    <dgm:pt modelId="{90598918-33A8-7A4D-983C-0E9E5E76BE42}" type="pres">
      <dgm:prSet presAssocID="{52B007B3-09B9-B84D-890C-6B971D24EE9A}" presName="compChildNode" presStyleCnt="0"/>
      <dgm:spPr/>
    </dgm:pt>
    <dgm:pt modelId="{31AAA3A1-104C-1745-A3DE-D8C71FEE77C1}" type="pres">
      <dgm:prSet presAssocID="{52B007B3-09B9-B84D-890C-6B971D24EE9A}" presName="theInnerList" presStyleCnt="0"/>
      <dgm:spPr/>
    </dgm:pt>
    <dgm:pt modelId="{FDCE0343-3A23-0442-A934-A834CA40BAB9}" type="pres">
      <dgm:prSet presAssocID="{1CC2F62C-0EF2-884D-9998-4EDFF9ABDEF7}" presName="childNode" presStyleLbl="node1" presStyleIdx="2" presStyleCnt="5">
        <dgm:presLayoutVars>
          <dgm:bulletEnabled val="1"/>
        </dgm:presLayoutVars>
      </dgm:prSet>
      <dgm:spPr/>
    </dgm:pt>
    <dgm:pt modelId="{4A0E9A65-BD85-0C4F-B1F7-51256AE1D35E}" type="pres">
      <dgm:prSet presAssocID="{1CC2F62C-0EF2-884D-9998-4EDFF9ABDEF7}" presName="aSpace2" presStyleCnt="0"/>
      <dgm:spPr/>
    </dgm:pt>
    <dgm:pt modelId="{4D5B7480-F9FC-374B-BD11-D9D2F5BAFED8}" type="pres">
      <dgm:prSet presAssocID="{B60930C8-CA40-F24E-8AFA-C8AC65B591A2}" presName="childNode" presStyleLbl="node1" presStyleIdx="3" presStyleCnt="5">
        <dgm:presLayoutVars>
          <dgm:bulletEnabled val="1"/>
        </dgm:presLayoutVars>
      </dgm:prSet>
      <dgm:spPr/>
    </dgm:pt>
    <dgm:pt modelId="{513F5CDF-6BAF-D94F-9C65-8721F6E80277}" type="pres">
      <dgm:prSet presAssocID="{52B007B3-09B9-B84D-890C-6B971D24EE9A}" presName="aSpace" presStyleCnt="0"/>
      <dgm:spPr/>
    </dgm:pt>
    <dgm:pt modelId="{101E7379-2618-8649-9B12-8C06167058DC}" type="pres">
      <dgm:prSet presAssocID="{E91F7CBE-02FB-4E47-8AAF-6DAB9CA3C66F}" presName="compNode" presStyleCnt="0"/>
      <dgm:spPr/>
    </dgm:pt>
    <dgm:pt modelId="{4C47385D-0D83-6B46-8844-9B04005E9D47}" type="pres">
      <dgm:prSet presAssocID="{E91F7CBE-02FB-4E47-8AAF-6DAB9CA3C66F}" presName="aNode" presStyleLbl="bgShp" presStyleIdx="2" presStyleCnt="3" custLinFactNeighborY="-483"/>
      <dgm:spPr/>
    </dgm:pt>
    <dgm:pt modelId="{941EA82C-E848-3F40-8BBE-91EDD5469EFC}" type="pres">
      <dgm:prSet presAssocID="{E91F7CBE-02FB-4E47-8AAF-6DAB9CA3C66F}" presName="textNode" presStyleLbl="bgShp" presStyleIdx="2" presStyleCnt="3"/>
      <dgm:spPr/>
    </dgm:pt>
    <dgm:pt modelId="{D59CD97C-6BDE-E84E-816A-6BB287BE31A9}" type="pres">
      <dgm:prSet presAssocID="{E91F7CBE-02FB-4E47-8AAF-6DAB9CA3C66F}" presName="compChildNode" presStyleCnt="0"/>
      <dgm:spPr/>
    </dgm:pt>
    <dgm:pt modelId="{0E65553B-F3FC-B84A-8524-D526BDB2F07C}" type="pres">
      <dgm:prSet presAssocID="{E91F7CBE-02FB-4E47-8AAF-6DAB9CA3C66F}" presName="theInnerList" presStyleCnt="0"/>
      <dgm:spPr/>
    </dgm:pt>
    <dgm:pt modelId="{D51CF102-3A54-0F46-9F39-6F819CFBA0B8}" type="pres">
      <dgm:prSet presAssocID="{63FD2E3E-BC0D-1F43-81F0-A3F1B0775B0B}" presName="childNode" presStyleLbl="node1" presStyleIdx="4" presStyleCnt="5" custScaleY="123403" custLinFactNeighborX="1011" custLinFactNeighborY="-874">
        <dgm:presLayoutVars>
          <dgm:bulletEnabled val="1"/>
        </dgm:presLayoutVars>
      </dgm:prSet>
      <dgm:spPr/>
    </dgm:pt>
  </dgm:ptLst>
  <dgm:cxnLst>
    <dgm:cxn modelId="{39A06303-2B3E-CE47-B781-9BE604634B66}" srcId="{52B007B3-09B9-B84D-890C-6B971D24EE9A}" destId="{1CC2F62C-0EF2-884D-9998-4EDFF9ABDEF7}" srcOrd="0" destOrd="0" parTransId="{BD4ED93C-2B61-AA43-B589-AA63B07549A0}" sibTransId="{FC7CBDD2-0D73-7D4E-8933-4F637F8D0C41}"/>
    <dgm:cxn modelId="{B3FCDB0F-2113-8B45-A62C-62F8D5E0A878}" type="presOf" srcId="{0F0FD73F-1FBE-CE43-BFB7-0DAFCC193AA6}" destId="{77EA00B1-F3D9-1948-A258-313D882EBDE6}" srcOrd="0" destOrd="0" presId="urn:microsoft.com/office/officeart/2005/8/layout/lProcess2"/>
    <dgm:cxn modelId="{2CFE222D-98F5-064E-86FF-74B1FB06A751}" type="presOf" srcId="{84350F2B-4AC9-F340-B596-6C83490A5030}" destId="{2D036615-13F1-1042-8E55-F907927A51A1}" srcOrd="0" destOrd="0" presId="urn:microsoft.com/office/officeart/2005/8/layout/lProcess2"/>
    <dgm:cxn modelId="{2F1C9E2F-2E8C-BA4B-8A67-04502D798F9A}" type="presOf" srcId="{1CC2F62C-0EF2-884D-9998-4EDFF9ABDEF7}" destId="{FDCE0343-3A23-0442-A934-A834CA40BAB9}" srcOrd="0" destOrd="0" presId="urn:microsoft.com/office/officeart/2005/8/layout/lProcess2"/>
    <dgm:cxn modelId="{8DF5443E-00C6-614A-A5CE-9A65998E2C21}" srcId="{0F0FD73F-1FBE-CE43-BFB7-0DAFCC193AA6}" destId="{E91F7CBE-02FB-4E47-8AAF-6DAB9CA3C66F}" srcOrd="2" destOrd="0" parTransId="{059C3ED9-87EF-E042-A211-A84442D68302}" sibTransId="{E7F4EEFB-B809-FE4C-94B2-AF8477133B7C}"/>
    <dgm:cxn modelId="{91E7603F-21EE-4E45-9FD9-CDBC9C6A1177}" type="presOf" srcId="{84350F2B-4AC9-F340-B596-6C83490A5030}" destId="{5401EA72-6F2D-D540-810A-E694CA3E26BD}" srcOrd="1" destOrd="0" presId="urn:microsoft.com/office/officeart/2005/8/layout/lProcess2"/>
    <dgm:cxn modelId="{7945C561-18E0-6646-BC74-B6EC0D165EB7}" type="presOf" srcId="{52B007B3-09B9-B84D-890C-6B971D24EE9A}" destId="{F81E2888-3D40-E34B-84AA-0CD0CFD175BC}" srcOrd="0" destOrd="0" presId="urn:microsoft.com/office/officeart/2005/8/layout/lProcess2"/>
    <dgm:cxn modelId="{623A1D62-6872-1B45-B329-8625C573B7AB}" srcId="{0F0FD73F-1FBE-CE43-BFB7-0DAFCC193AA6}" destId="{52B007B3-09B9-B84D-890C-6B971D24EE9A}" srcOrd="1" destOrd="0" parTransId="{69A049BF-FF7B-A341-ACA3-A93A07FB85B1}" sibTransId="{8A0B453A-C0EC-0842-AAC8-2D203AEB24E5}"/>
    <dgm:cxn modelId="{7978E742-A1A0-A249-BCED-B506DF82F1D8}" type="presOf" srcId="{E91F7CBE-02FB-4E47-8AAF-6DAB9CA3C66F}" destId="{941EA82C-E848-3F40-8BBE-91EDD5469EFC}" srcOrd="1" destOrd="0" presId="urn:microsoft.com/office/officeart/2005/8/layout/lProcess2"/>
    <dgm:cxn modelId="{7590C16E-0C3B-D248-825D-2B8488E012C1}" srcId="{52B007B3-09B9-B84D-890C-6B971D24EE9A}" destId="{B60930C8-CA40-F24E-8AFA-C8AC65B591A2}" srcOrd="1" destOrd="0" parTransId="{053401B7-BAC7-ED42-B92C-91C2B00BF67A}" sibTransId="{AF20F444-A145-C044-BC5B-951C301BEA78}"/>
    <dgm:cxn modelId="{C6308C73-E698-804A-8428-50067894B1B1}" type="presOf" srcId="{B60930C8-CA40-F24E-8AFA-C8AC65B591A2}" destId="{4D5B7480-F9FC-374B-BD11-D9D2F5BAFED8}" srcOrd="0" destOrd="0" presId="urn:microsoft.com/office/officeart/2005/8/layout/lProcess2"/>
    <dgm:cxn modelId="{17B2AB7A-3818-CE4F-9492-7A2AAAE16096}" type="presOf" srcId="{63FD2E3E-BC0D-1F43-81F0-A3F1B0775B0B}" destId="{D51CF102-3A54-0F46-9F39-6F819CFBA0B8}" srcOrd="0" destOrd="0" presId="urn:microsoft.com/office/officeart/2005/8/layout/lProcess2"/>
    <dgm:cxn modelId="{5BBBCF80-71C4-454D-AB89-1C112B57CC17}" type="presOf" srcId="{EE3E5B0D-9460-2B47-8D19-FCA30E096761}" destId="{786BB921-19F8-0D47-86D3-62682DB7EE84}" srcOrd="0" destOrd="0" presId="urn:microsoft.com/office/officeart/2005/8/layout/lProcess2"/>
    <dgm:cxn modelId="{8D4074AE-689E-E64B-BC52-94AE424C33EC}" type="presOf" srcId="{52B007B3-09B9-B84D-890C-6B971D24EE9A}" destId="{0514CB1A-19C2-C049-97B5-F6090F866127}" srcOrd="1" destOrd="0" presId="urn:microsoft.com/office/officeart/2005/8/layout/lProcess2"/>
    <dgm:cxn modelId="{BBAB7FBD-988E-AA4C-8CF5-3AAD6F3AA999}" type="presOf" srcId="{E91F7CBE-02FB-4E47-8AAF-6DAB9CA3C66F}" destId="{4C47385D-0D83-6B46-8844-9B04005E9D47}" srcOrd="0" destOrd="0" presId="urn:microsoft.com/office/officeart/2005/8/layout/lProcess2"/>
    <dgm:cxn modelId="{9C49D9C8-369E-FA45-8B13-64299CE4D9FC}" type="presOf" srcId="{A1960A9D-C143-414D-A5E2-117B8B9679E0}" destId="{5BFE1577-6D88-0F44-B9D5-F5A48ED7686E}" srcOrd="0" destOrd="0" presId="urn:microsoft.com/office/officeart/2005/8/layout/lProcess2"/>
    <dgm:cxn modelId="{01C126CD-3BD2-5E4F-844F-96E7BE97EFCF}" srcId="{84350F2B-4AC9-F340-B596-6C83490A5030}" destId="{EE3E5B0D-9460-2B47-8D19-FCA30E096761}" srcOrd="0" destOrd="0" parTransId="{70FE205D-0296-9340-B4F8-8E4B515DC220}" sibTransId="{B9D0FA56-56A1-1F4E-8F6D-B4F95B3F0D6E}"/>
    <dgm:cxn modelId="{7E9C4CED-3C38-AF4A-9B6A-6C6BF313359C}" srcId="{0F0FD73F-1FBE-CE43-BFB7-0DAFCC193AA6}" destId="{84350F2B-4AC9-F340-B596-6C83490A5030}" srcOrd="0" destOrd="0" parTransId="{255105E7-6C82-DA47-9A93-50B3B9F3833B}" sibTransId="{C12B94A4-58C3-7A4E-A785-6DFA9B0FE79C}"/>
    <dgm:cxn modelId="{8B1234F4-B82B-DF43-9388-62EA5D25A397}" srcId="{E91F7CBE-02FB-4E47-8AAF-6DAB9CA3C66F}" destId="{63FD2E3E-BC0D-1F43-81F0-A3F1B0775B0B}" srcOrd="0" destOrd="0" parTransId="{7AD5DC31-7641-FD49-8A51-6A58C6FDB177}" sibTransId="{79039ED5-D2CA-FD46-B273-DE68EC16126E}"/>
    <dgm:cxn modelId="{1CED32F7-D7BD-5D41-B0FE-291BDC4CA0C0}" srcId="{84350F2B-4AC9-F340-B596-6C83490A5030}" destId="{A1960A9D-C143-414D-A5E2-117B8B9679E0}" srcOrd="1" destOrd="0" parTransId="{A06D1740-48E5-9241-BEAE-F1F5A87239AE}" sibTransId="{24E7E269-AD20-674E-A89A-B49D3EADECB7}"/>
    <dgm:cxn modelId="{8E58C813-BE6D-BC43-9DEC-0968357DC7AD}" type="presParOf" srcId="{77EA00B1-F3D9-1948-A258-313D882EBDE6}" destId="{8462473C-9763-4840-897D-6CE1C8749C98}" srcOrd="0" destOrd="0" presId="urn:microsoft.com/office/officeart/2005/8/layout/lProcess2"/>
    <dgm:cxn modelId="{898F92A5-073A-354E-860B-011ABD16C168}" type="presParOf" srcId="{8462473C-9763-4840-897D-6CE1C8749C98}" destId="{2D036615-13F1-1042-8E55-F907927A51A1}" srcOrd="0" destOrd="0" presId="urn:microsoft.com/office/officeart/2005/8/layout/lProcess2"/>
    <dgm:cxn modelId="{73AD3208-942C-7B44-A605-6D2DF0BAB2D3}" type="presParOf" srcId="{8462473C-9763-4840-897D-6CE1C8749C98}" destId="{5401EA72-6F2D-D540-810A-E694CA3E26BD}" srcOrd="1" destOrd="0" presId="urn:microsoft.com/office/officeart/2005/8/layout/lProcess2"/>
    <dgm:cxn modelId="{F72D3945-B47C-114D-9863-49D3F14D9D5A}" type="presParOf" srcId="{8462473C-9763-4840-897D-6CE1C8749C98}" destId="{701EE2FC-BB53-CA4D-B6D1-45884CA4426A}" srcOrd="2" destOrd="0" presId="urn:microsoft.com/office/officeart/2005/8/layout/lProcess2"/>
    <dgm:cxn modelId="{C7F0CCF9-4A7A-9047-9C6E-549C7A93DA4A}" type="presParOf" srcId="{701EE2FC-BB53-CA4D-B6D1-45884CA4426A}" destId="{A1AB0A53-7C4D-654B-A9BE-B7BF6A3D16BE}" srcOrd="0" destOrd="0" presId="urn:microsoft.com/office/officeart/2005/8/layout/lProcess2"/>
    <dgm:cxn modelId="{74BE7867-695E-3E48-A576-38B79023268F}" type="presParOf" srcId="{A1AB0A53-7C4D-654B-A9BE-B7BF6A3D16BE}" destId="{786BB921-19F8-0D47-86D3-62682DB7EE84}" srcOrd="0" destOrd="0" presId="urn:microsoft.com/office/officeart/2005/8/layout/lProcess2"/>
    <dgm:cxn modelId="{F70151B1-5A69-7841-AB45-8688EE39C8A8}" type="presParOf" srcId="{A1AB0A53-7C4D-654B-A9BE-B7BF6A3D16BE}" destId="{29C3BE18-AB2C-8848-A7A2-BA12187DC625}" srcOrd="1" destOrd="0" presId="urn:microsoft.com/office/officeart/2005/8/layout/lProcess2"/>
    <dgm:cxn modelId="{05C37AF5-705E-2749-93F9-5AEBF694CC0D}" type="presParOf" srcId="{A1AB0A53-7C4D-654B-A9BE-B7BF6A3D16BE}" destId="{5BFE1577-6D88-0F44-B9D5-F5A48ED7686E}" srcOrd="2" destOrd="0" presId="urn:microsoft.com/office/officeart/2005/8/layout/lProcess2"/>
    <dgm:cxn modelId="{5AA60118-004B-154E-8FB9-811EBB8EE0DE}" type="presParOf" srcId="{77EA00B1-F3D9-1948-A258-313D882EBDE6}" destId="{ED6E3CF8-0108-9749-9160-A678686BF160}" srcOrd="1" destOrd="0" presId="urn:microsoft.com/office/officeart/2005/8/layout/lProcess2"/>
    <dgm:cxn modelId="{769C24C4-B9B4-344F-9713-B5BB61E18AF2}" type="presParOf" srcId="{77EA00B1-F3D9-1948-A258-313D882EBDE6}" destId="{2BE17E28-2E51-CE47-A33D-359BF9D7183A}" srcOrd="2" destOrd="0" presId="urn:microsoft.com/office/officeart/2005/8/layout/lProcess2"/>
    <dgm:cxn modelId="{49EAE0ED-AAE1-5040-AFDC-95963CFF1E54}" type="presParOf" srcId="{2BE17E28-2E51-CE47-A33D-359BF9D7183A}" destId="{F81E2888-3D40-E34B-84AA-0CD0CFD175BC}" srcOrd="0" destOrd="0" presId="urn:microsoft.com/office/officeart/2005/8/layout/lProcess2"/>
    <dgm:cxn modelId="{1C68489E-6880-A743-8DF2-839B351D6ED8}" type="presParOf" srcId="{2BE17E28-2E51-CE47-A33D-359BF9D7183A}" destId="{0514CB1A-19C2-C049-97B5-F6090F866127}" srcOrd="1" destOrd="0" presId="urn:microsoft.com/office/officeart/2005/8/layout/lProcess2"/>
    <dgm:cxn modelId="{FB0BB424-EE82-1E40-85AB-0187CFBD0B54}" type="presParOf" srcId="{2BE17E28-2E51-CE47-A33D-359BF9D7183A}" destId="{90598918-33A8-7A4D-983C-0E9E5E76BE42}" srcOrd="2" destOrd="0" presId="urn:microsoft.com/office/officeart/2005/8/layout/lProcess2"/>
    <dgm:cxn modelId="{E1D53E0C-D8D0-BF40-BE25-17B31531C0BA}" type="presParOf" srcId="{90598918-33A8-7A4D-983C-0E9E5E76BE42}" destId="{31AAA3A1-104C-1745-A3DE-D8C71FEE77C1}" srcOrd="0" destOrd="0" presId="urn:microsoft.com/office/officeart/2005/8/layout/lProcess2"/>
    <dgm:cxn modelId="{1AA6E446-171F-E848-951C-A4FCDEAF0C46}" type="presParOf" srcId="{31AAA3A1-104C-1745-A3DE-D8C71FEE77C1}" destId="{FDCE0343-3A23-0442-A934-A834CA40BAB9}" srcOrd="0" destOrd="0" presId="urn:microsoft.com/office/officeart/2005/8/layout/lProcess2"/>
    <dgm:cxn modelId="{EFEF7C81-EF74-F745-8B3A-676BC6720B74}" type="presParOf" srcId="{31AAA3A1-104C-1745-A3DE-D8C71FEE77C1}" destId="{4A0E9A65-BD85-0C4F-B1F7-51256AE1D35E}" srcOrd="1" destOrd="0" presId="urn:microsoft.com/office/officeart/2005/8/layout/lProcess2"/>
    <dgm:cxn modelId="{40920E7C-1D9E-614B-9032-2CB5763F6F47}" type="presParOf" srcId="{31AAA3A1-104C-1745-A3DE-D8C71FEE77C1}" destId="{4D5B7480-F9FC-374B-BD11-D9D2F5BAFED8}" srcOrd="2" destOrd="0" presId="urn:microsoft.com/office/officeart/2005/8/layout/lProcess2"/>
    <dgm:cxn modelId="{E5D979B5-25A3-0547-91BB-23B973D6A3FD}" type="presParOf" srcId="{77EA00B1-F3D9-1948-A258-313D882EBDE6}" destId="{513F5CDF-6BAF-D94F-9C65-8721F6E80277}" srcOrd="3" destOrd="0" presId="urn:microsoft.com/office/officeart/2005/8/layout/lProcess2"/>
    <dgm:cxn modelId="{17D00765-A976-3345-866F-3DE4B4AEF2AB}" type="presParOf" srcId="{77EA00B1-F3D9-1948-A258-313D882EBDE6}" destId="{101E7379-2618-8649-9B12-8C06167058DC}" srcOrd="4" destOrd="0" presId="urn:microsoft.com/office/officeart/2005/8/layout/lProcess2"/>
    <dgm:cxn modelId="{051F3506-0728-2F48-B994-B7BC16538E39}" type="presParOf" srcId="{101E7379-2618-8649-9B12-8C06167058DC}" destId="{4C47385D-0D83-6B46-8844-9B04005E9D47}" srcOrd="0" destOrd="0" presId="urn:microsoft.com/office/officeart/2005/8/layout/lProcess2"/>
    <dgm:cxn modelId="{DF899271-2C1D-F74C-AE10-DF57954F6792}" type="presParOf" srcId="{101E7379-2618-8649-9B12-8C06167058DC}" destId="{941EA82C-E848-3F40-8BBE-91EDD5469EFC}" srcOrd="1" destOrd="0" presId="urn:microsoft.com/office/officeart/2005/8/layout/lProcess2"/>
    <dgm:cxn modelId="{494DFD2F-A1D6-5441-A746-C1146C25CA15}" type="presParOf" srcId="{101E7379-2618-8649-9B12-8C06167058DC}" destId="{D59CD97C-6BDE-E84E-816A-6BB287BE31A9}" srcOrd="2" destOrd="0" presId="urn:microsoft.com/office/officeart/2005/8/layout/lProcess2"/>
    <dgm:cxn modelId="{FB653519-F76F-5947-9875-52E341CA05CC}" type="presParOf" srcId="{D59CD97C-6BDE-E84E-816A-6BB287BE31A9}" destId="{0E65553B-F3FC-B84A-8524-D526BDB2F07C}" srcOrd="0" destOrd="0" presId="urn:microsoft.com/office/officeart/2005/8/layout/lProcess2"/>
    <dgm:cxn modelId="{70AA1BD1-19D8-BD44-97B9-86F12C530A68}" type="presParOf" srcId="{0E65553B-F3FC-B84A-8524-D526BDB2F07C}" destId="{D51CF102-3A54-0F46-9F39-6F819CFBA0B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6615-13F1-1042-8E55-F907927A51A1}">
      <dsp:nvSpPr>
        <dsp:cNvPr id="0" name=""/>
        <dsp:cNvSpPr/>
      </dsp:nvSpPr>
      <dsp:spPr>
        <a:xfrm>
          <a:off x="3074" y="0"/>
          <a:ext cx="2957755" cy="2429408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2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24420" y="21346"/>
        <a:ext cx="2915063" cy="686130"/>
      </dsp:txXfrm>
    </dsp:sp>
    <dsp:sp modelId="{786BB921-19F8-0D47-86D3-62682DB7EE84}">
      <dsp:nvSpPr>
        <dsp:cNvPr id="0" name=""/>
        <dsp:cNvSpPr/>
      </dsp:nvSpPr>
      <dsp:spPr>
        <a:xfrm>
          <a:off x="298850" y="729534"/>
          <a:ext cx="2366204" cy="73249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</a:t>
          </a: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cells</a:t>
          </a: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600" b="1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320304" y="750988"/>
        <a:ext cx="2323296" cy="689591"/>
      </dsp:txXfrm>
    </dsp:sp>
    <dsp:sp modelId="{5BFE1577-6D88-0F44-B9D5-F5A48ED7686E}">
      <dsp:nvSpPr>
        <dsp:cNvPr id="0" name=""/>
        <dsp:cNvSpPr/>
      </dsp:nvSpPr>
      <dsp:spPr>
        <a:xfrm>
          <a:off x="298850" y="1574726"/>
          <a:ext cx="2366204" cy="73249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600" b="1" kern="1200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6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6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sp:txBody>
      <dsp:txXfrm>
        <a:off x="320304" y="1596180"/>
        <a:ext cx="2323296" cy="689591"/>
      </dsp:txXfrm>
    </dsp:sp>
    <dsp:sp modelId="{F81E2888-3D40-E34B-84AA-0CD0CFD175BC}">
      <dsp:nvSpPr>
        <dsp:cNvPr id="0" name=""/>
        <dsp:cNvSpPr/>
      </dsp:nvSpPr>
      <dsp:spPr>
        <a:xfrm>
          <a:off x="3182661" y="0"/>
          <a:ext cx="2957755" cy="2429408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20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204007" y="21346"/>
        <a:ext cx="2915063" cy="686130"/>
      </dsp:txXfrm>
    </dsp:sp>
    <dsp:sp modelId="{FDCE0343-3A23-0442-A934-A834CA40BAB9}">
      <dsp:nvSpPr>
        <dsp:cNvPr id="0" name=""/>
        <dsp:cNvSpPr/>
      </dsp:nvSpPr>
      <dsp:spPr>
        <a:xfrm>
          <a:off x="3478437" y="729534"/>
          <a:ext cx="2366204" cy="73249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</a:p>
      </dsp:txBody>
      <dsp:txXfrm>
        <a:off x="3499891" y="750988"/>
        <a:ext cx="2323296" cy="689591"/>
      </dsp:txXfrm>
    </dsp:sp>
    <dsp:sp modelId="{4D5B7480-F9FC-374B-BD11-D9D2F5BAFED8}">
      <dsp:nvSpPr>
        <dsp:cNvPr id="0" name=""/>
        <dsp:cNvSpPr/>
      </dsp:nvSpPr>
      <dsp:spPr>
        <a:xfrm>
          <a:off x="3478437" y="1574726"/>
          <a:ext cx="2366204" cy="732499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</a:t>
          </a:r>
        </a:p>
      </dsp:txBody>
      <dsp:txXfrm>
        <a:off x="3499891" y="1596180"/>
        <a:ext cx="2323296" cy="689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6615-13F1-1042-8E55-F907927A51A1}">
      <dsp:nvSpPr>
        <dsp:cNvPr id="0" name=""/>
        <dsp:cNvSpPr/>
      </dsp:nvSpPr>
      <dsp:spPr>
        <a:xfrm>
          <a:off x="681" y="0"/>
          <a:ext cx="1771417" cy="1560994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8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14397" y="13716"/>
        <a:ext cx="1743985" cy="440866"/>
      </dsp:txXfrm>
    </dsp:sp>
    <dsp:sp modelId="{786BB921-19F8-0D47-86D3-62682DB7EE84}">
      <dsp:nvSpPr>
        <dsp:cNvPr id="0" name=""/>
        <dsp:cNvSpPr/>
      </dsp:nvSpPr>
      <dsp:spPr>
        <a:xfrm>
          <a:off x="161915" y="468755"/>
          <a:ext cx="1448948" cy="47066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 cells 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175700" y="482540"/>
        <a:ext cx="1421378" cy="443091"/>
      </dsp:txXfrm>
    </dsp:sp>
    <dsp:sp modelId="{5BFE1577-6D88-0F44-B9D5-F5A48ED7686E}">
      <dsp:nvSpPr>
        <dsp:cNvPr id="0" name=""/>
        <dsp:cNvSpPr/>
      </dsp:nvSpPr>
      <dsp:spPr>
        <a:xfrm>
          <a:off x="145965" y="1011825"/>
          <a:ext cx="1480848" cy="47066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kern="1200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sp:txBody>
      <dsp:txXfrm>
        <a:off x="159750" y="1025610"/>
        <a:ext cx="1453278" cy="443091"/>
      </dsp:txXfrm>
    </dsp:sp>
    <dsp:sp modelId="{F81E2888-3D40-E34B-84AA-0CD0CFD175BC}">
      <dsp:nvSpPr>
        <dsp:cNvPr id="0" name=""/>
        <dsp:cNvSpPr/>
      </dsp:nvSpPr>
      <dsp:spPr>
        <a:xfrm>
          <a:off x="1904955" y="0"/>
          <a:ext cx="1771417" cy="1560994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8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918671" y="13716"/>
        <a:ext cx="1743985" cy="440866"/>
      </dsp:txXfrm>
    </dsp:sp>
    <dsp:sp modelId="{FDCE0343-3A23-0442-A934-A834CA40BAB9}">
      <dsp:nvSpPr>
        <dsp:cNvPr id="0" name=""/>
        <dsp:cNvSpPr/>
      </dsp:nvSpPr>
      <dsp:spPr>
        <a:xfrm>
          <a:off x="2082097" y="468755"/>
          <a:ext cx="1417134" cy="47066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  <a:endParaRPr lang="en-US" sz="11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095882" y="482540"/>
        <a:ext cx="1389564" cy="443091"/>
      </dsp:txXfrm>
    </dsp:sp>
    <dsp:sp modelId="{4D5B7480-F9FC-374B-BD11-D9D2F5BAFED8}">
      <dsp:nvSpPr>
        <dsp:cNvPr id="0" name=""/>
        <dsp:cNvSpPr/>
      </dsp:nvSpPr>
      <dsp:spPr>
        <a:xfrm>
          <a:off x="2082097" y="1011825"/>
          <a:ext cx="1417134" cy="47066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before IR</a:t>
          </a:r>
        </a:p>
      </dsp:txBody>
      <dsp:txXfrm>
        <a:off x="2095882" y="1025610"/>
        <a:ext cx="1389564" cy="443091"/>
      </dsp:txXfrm>
    </dsp:sp>
    <dsp:sp modelId="{4C47385D-0D83-6B46-8844-9B04005E9D47}">
      <dsp:nvSpPr>
        <dsp:cNvPr id="0" name=""/>
        <dsp:cNvSpPr/>
      </dsp:nvSpPr>
      <dsp:spPr>
        <a:xfrm>
          <a:off x="3809229" y="0"/>
          <a:ext cx="1771417" cy="1560994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  </a:t>
          </a:r>
        </a:p>
      </dsp:txBody>
      <dsp:txXfrm>
        <a:off x="3822945" y="13716"/>
        <a:ext cx="1743985" cy="440866"/>
      </dsp:txXfrm>
    </dsp:sp>
    <dsp:sp modelId="{D51CF102-3A54-0F46-9F39-6F819CFBA0B8}">
      <dsp:nvSpPr>
        <dsp:cNvPr id="0" name=""/>
        <dsp:cNvSpPr/>
      </dsp:nvSpPr>
      <dsp:spPr>
        <a:xfrm>
          <a:off x="4020453" y="408877"/>
          <a:ext cx="1417134" cy="1014095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Electrons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400" b="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400" b="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UHDR-IR</a:t>
          </a:r>
        </a:p>
      </dsp:txBody>
      <dsp:txXfrm>
        <a:off x="4050155" y="438579"/>
        <a:ext cx="1357730" cy="9546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6615-13F1-1042-8E55-F907927A51A1}">
      <dsp:nvSpPr>
        <dsp:cNvPr id="0" name=""/>
        <dsp:cNvSpPr/>
      </dsp:nvSpPr>
      <dsp:spPr>
        <a:xfrm>
          <a:off x="681" y="0"/>
          <a:ext cx="1771417" cy="1644839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8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15134" y="14453"/>
        <a:ext cx="1742511" cy="464545"/>
      </dsp:txXfrm>
    </dsp:sp>
    <dsp:sp modelId="{786BB921-19F8-0D47-86D3-62682DB7EE84}">
      <dsp:nvSpPr>
        <dsp:cNvPr id="0" name=""/>
        <dsp:cNvSpPr/>
      </dsp:nvSpPr>
      <dsp:spPr>
        <a:xfrm>
          <a:off x="161915" y="493933"/>
          <a:ext cx="1448948" cy="49594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HaCaT cells 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keratinocytes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176441" y="508459"/>
        <a:ext cx="1419896" cy="466889"/>
      </dsp:txXfrm>
    </dsp:sp>
    <dsp:sp modelId="{5BFE1577-6D88-0F44-B9D5-F5A48ED7686E}">
      <dsp:nvSpPr>
        <dsp:cNvPr id="0" name=""/>
        <dsp:cNvSpPr/>
      </dsp:nvSpPr>
      <dsp:spPr>
        <a:xfrm>
          <a:off x="145965" y="1066173"/>
          <a:ext cx="1480848" cy="49594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SAS cells 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100" b="1" kern="1200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,</a:t>
          </a:r>
          <a:r>
            <a:rPr lang="en-US" sz="11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1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sp:txBody>
      <dsp:txXfrm>
        <a:off x="160491" y="1080699"/>
        <a:ext cx="1451796" cy="466889"/>
      </dsp:txXfrm>
    </dsp:sp>
    <dsp:sp modelId="{F81E2888-3D40-E34B-84AA-0CD0CFD175BC}">
      <dsp:nvSpPr>
        <dsp:cNvPr id="0" name=""/>
        <dsp:cNvSpPr/>
      </dsp:nvSpPr>
      <dsp:spPr>
        <a:xfrm>
          <a:off x="1904955" y="0"/>
          <a:ext cx="1771417" cy="1644839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8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919408" y="14453"/>
        <a:ext cx="1742511" cy="464545"/>
      </dsp:txXfrm>
    </dsp:sp>
    <dsp:sp modelId="{FDCE0343-3A23-0442-A934-A834CA40BAB9}">
      <dsp:nvSpPr>
        <dsp:cNvPr id="0" name=""/>
        <dsp:cNvSpPr/>
      </dsp:nvSpPr>
      <dsp:spPr>
        <a:xfrm>
          <a:off x="2082097" y="493933"/>
          <a:ext cx="1417134" cy="49594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  <a:endParaRPr lang="en-US" sz="11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096623" y="508459"/>
        <a:ext cx="1388082" cy="466889"/>
      </dsp:txXfrm>
    </dsp:sp>
    <dsp:sp modelId="{4D5B7480-F9FC-374B-BD11-D9D2F5BAFED8}">
      <dsp:nvSpPr>
        <dsp:cNvPr id="0" name=""/>
        <dsp:cNvSpPr/>
      </dsp:nvSpPr>
      <dsp:spPr>
        <a:xfrm>
          <a:off x="2082097" y="1066173"/>
          <a:ext cx="1417134" cy="495941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1.5 h before IR</a:t>
          </a:r>
        </a:p>
      </dsp:txBody>
      <dsp:txXfrm>
        <a:off x="2096623" y="1080699"/>
        <a:ext cx="1388082" cy="466889"/>
      </dsp:txXfrm>
    </dsp:sp>
    <dsp:sp modelId="{4C47385D-0D83-6B46-8844-9B04005E9D47}">
      <dsp:nvSpPr>
        <dsp:cNvPr id="0" name=""/>
        <dsp:cNvSpPr/>
      </dsp:nvSpPr>
      <dsp:spPr>
        <a:xfrm>
          <a:off x="3809229" y="0"/>
          <a:ext cx="1771417" cy="1644839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  </a:t>
          </a:r>
        </a:p>
      </dsp:txBody>
      <dsp:txXfrm>
        <a:off x="3823682" y="14453"/>
        <a:ext cx="1742511" cy="464545"/>
      </dsp:txXfrm>
    </dsp:sp>
    <dsp:sp modelId="{D51CF102-3A54-0F46-9F39-6F819CFBA0B8}">
      <dsp:nvSpPr>
        <dsp:cNvPr id="0" name=""/>
        <dsp:cNvSpPr/>
      </dsp:nvSpPr>
      <dsp:spPr>
        <a:xfrm>
          <a:off x="4020453" y="430839"/>
          <a:ext cx="1417134" cy="1068565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X-rays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400" b="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</dsp:txBody>
      <dsp:txXfrm>
        <a:off x="4051750" y="462136"/>
        <a:ext cx="1354540" cy="1005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6615-13F1-1042-8E55-F907927A51A1}">
      <dsp:nvSpPr>
        <dsp:cNvPr id="0" name=""/>
        <dsp:cNvSpPr/>
      </dsp:nvSpPr>
      <dsp:spPr>
        <a:xfrm>
          <a:off x="681" y="0"/>
          <a:ext cx="1771417" cy="1563200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Cell line models</a:t>
          </a:r>
          <a:r>
            <a:rPr lang="en-US" sz="16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14416" y="13735"/>
        <a:ext cx="1743947" cy="441490"/>
      </dsp:txXfrm>
    </dsp:sp>
    <dsp:sp modelId="{786BB921-19F8-0D47-86D3-62682DB7EE84}">
      <dsp:nvSpPr>
        <dsp:cNvPr id="0" name=""/>
        <dsp:cNvSpPr/>
      </dsp:nvSpPr>
      <dsp:spPr>
        <a:xfrm>
          <a:off x="177823" y="469417"/>
          <a:ext cx="1417134" cy="471326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16HBE cells </a:t>
          </a:r>
          <a:r>
            <a:rPr lang="en-US" sz="10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000" b="1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healthy human </a:t>
          </a:r>
          <a:r>
            <a:rPr lang="en-US" sz="10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bronchial epithelium)</a:t>
          </a:r>
        </a:p>
      </dsp:txBody>
      <dsp:txXfrm>
        <a:off x="191628" y="483222"/>
        <a:ext cx="1389524" cy="443716"/>
      </dsp:txXfrm>
    </dsp:sp>
    <dsp:sp modelId="{5BFE1577-6D88-0F44-B9D5-F5A48ED7686E}">
      <dsp:nvSpPr>
        <dsp:cNvPr id="0" name=""/>
        <dsp:cNvSpPr/>
      </dsp:nvSpPr>
      <dsp:spPr>
        <a:xfrm>
          <a:off x="177823" y="1013255"/>
          <a:ext cx="1417134" cy="471326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SCC25 cells </a:t>
          </a:r>
          <a:r>
            <a:rPr lang="en-US" sz="10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en-US" sz="1000" b="1" kern="1200" noProof="0" dirty="0">
              <a:solidFill>
                <a:srgbClr val="0047B9"/>
              </a:solidFill>
              <a:latin typeface="Arial"/>
              <a:ea typeface="+mn-ea"/>
              <a:cs typeface="+mn-cs"/>
            </a:rPr>
            <a:t>H&amp;N cancer,</a:t>
          </a:r>
          <a:r>
            <a:rPr lang="en-US" sz="1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10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from human tongue) </a:t>
          </a:r>
        </a:p>
      </dsp:txBody>
      <dsp:txXfrm>
        <a:off x="191628" y="1027060"/>
        <a:ext cx="1389524" cy="443716"/>
      </dsp:txXfrm>
    </dsp:sp>
    <dsp:sp modelId="{F81E2888-3D40-E34B-84AA-0CD0CFD175BC}">
      <dsp:nvSpPr>
        <dsp:cNvPr id="0" name=""/>
        <dsp:cNvSpPr/>
      </dsp:nvSpPr>
      <dsp:spPr>
        <a:xfrm>
          <a:off x="1904955" y="0"/>
          <a:ext cx="1771417" cy="1563200"/>
        </a:xfrm>
        <a:prstGeom prst="roundRect">
          <a:avLst>
            <a:gd name="adj" fmla="val 10000"/>
          </a:avLst>
        </a:prstGeom>
        <a:solidFill>
          <a:srgbClr val="CBCFE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Drug treatment</a:t>
          </a:r>
          <a:endParaRPr lang="en-US" sz="1600" b="1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918690" y="13735"/>
        <a:ext cx="1743947" cy="441490"/>
      </dsp:txXfrm>
    </dsp:sp>
    <dsp:sp modelId="{FDCE0343-3A23-0442-A934-A834CA40BAB9}">
      <dsp:nvSpPr>
        <dsp:cNvPr id="0" name=""/>
        <dsp:cNvSpPr/>
      </dsp:nvSpPr>
      <dsp:spPr>
        <a:xfrm>
          <a:off x="2082097" y="469417"/>
          <a:ext cx="1417134" cy="471326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ATN-224</a:t>
          </a:r>
        </a:p>
      </dsp:txBody>
      <dsp:txXfrm>
        <a:off x="2095902" y="483222"/>
        <a:ext cx="1389524" cy="443716"/>
      </dsp:txXfrm>
    </dsp:sp>
    <dsp:sp modelId="{4D5B7480-F9FC-374B-BD11-D9D2F5BAFED8}">
      <dsp:nvSpPr>
        <dsp:cNvPr id="0" name=""/>
        <dsp:cNvSpPr/>
      </dsp:nvSpPr>
      <dsp:spPr>
        <a:xfrm>
          <a:off x="2082097" y="1013255"/>
          <a:ext cx="1417134" cy="471326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 h before IR</a:t>
          </a:r>
        </a:p>
      </dsp:txBody>
      <dsp:txXfrm>
        <a:off x="2095902" y="1027060"/>
        <a:ext cx="1389524" cy="443716"/>
      </dsp:txXfrm>
    </dsp:sp>
    <dsp:sp modelId="{4C47385D-0D83-6B46-8844-9B04005E9D47}">
      <dsp:nvSpPr>
        <dsp:cNvPr id="0" name=""/>
        <dsp:cNvSpPr/>
      </dsp:nvSpPr>
      <dsp:spPr>
        <a:xfrm>
          <a:off x="3809229" y="0"/>
          <a:ext cx="1771417" cy="1563200"/>
        </a:xfrm>
        <a:prstGeom prst="roundRect">
          <a:avLst>
            <a:gd name="adj" fmla="val 10000"/>
          </a:avLst>
        </a:prstGeom>
        <a:solidFill>
          <a:srgbClr val="0047B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IR Dose Rates</a:t>
          </a:r>
        </a:p>
      </dsp:txBody>
      <dsp:txXfrm>
        <a:off x="3822964" y="13735"/>
        <a:ext cx="1743947" cy="441490"/>
      </dsp:txXfrm>
    </dsp:sp>
    <dsp:sp modelId="{D51CF102-3A54-0F46-9F39-6F819CFBA0B8}">
      <dsp:nvSpPr>
        <dsp:cNvPr id="0" name=""/>
        <dsp:cNvSpPr/>
      </dsp:nvSpPr>
      <dsp:spPr>
        <a:xfrm>
          <a:off x="4000698" y="462261"/>
          <a:ext cx="1417134" cy="1015098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noProof="0" dirty="0">
              <a:solidFill>
                <a:srgbClr val="FF0000"/>
              </a:solidFill>
              <a:latin typeface="Arial"/>
              <a:ea typeface="+mn-ea"/>
              <a:cs typeface="+mn-cs"/>
            </a:rPr>
            <a:t>Electrons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400" b="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CONV-IR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400" b="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UHDR-IR</a:t>
          </a:r>
        </a:p>
      </dsp:txBody>
      <dsp:txXfrm>
        <a:off x="4030429" y="491992"/>
        <a:ext cx="1357672" cy="955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4" Type="http://schemas.openxmlformats.org/officeDocument/2006/relationships/image" Target="../media/image9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9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image" Target="../media/image97.emf"/><Relationship Id="rId4" Type="http://schemas.openxmlformats.org/officeDocument/2006/relationships/image" Target="../media/image100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4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0F9CB-098E-43A5-AB91-B1A68E26650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A5421-BCA4-4D70-947A-E6724B815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7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A5421-BCA4-4D70-947A-E6724B8152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65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By comparing  only the dose rates, 19 proteins are changing in the uhdr independently on the cell line, but between the 2 cell lines there are specific proteins in uhdr and in conv...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Activation inhibition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3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HBE are highly sensitive to 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Survival fraction (SF) drops </a:t>
            </a:r>
            <a:r>
              <a:rPr lang="en-US" b="1" dirty="0"/>
              <a:t>sharply already at 2 </a:t>
            </a:r>
            <a:r>
              <a:rPr lang="en-US" b="1" dirty="0" err="1"/>
              <a:t>Gy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8–12 </a:t>
            </a:r>
            <a:r>
              <a:rPr lang="en-US" dirty="0" err="1"/>
              <a:t>Gy</a:t>
            </a:r>
            <a:r>
              <a:rPr lang="en-US" dirty="0"/>
              <a:t>, survival is nearly </a:t>
            </a:r>
            <a:r>
              <a:rPr lang="en-US" b="1" dirty="0"/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HBE16 cells </a:t>
            </a:r>
            <a:r>
              <a:rPr lang="en-US" b="1" dirty="0"/>
              <a:t>benefit</a:t>
            </a:r>
            <a:r>
              <a:rPr lang="en-US" dirty="0"/>
              <a:t> from UHDR irradiation (greater survival = FLASH sparing)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82828"/>
                </a:solidFill>
                <a:effectLst/>
                <a:latin typeface="ThinSpaceFallback"/>
              </a:rPr>
              <a:t>can be engrafted on the vascularized </a:t>
            </a:r>
            <a:r>
              <a:rPr lang="en-US" b="0" i="0" dirty="0" err="1">
                <a:solidFill>
                  <a:srgbClr val="282828"/>
                </a:solidFill>
                <a:effectLst/>
                <a:latin typeface="ThinSpaceFallback"/>
              </a:rPr>
              <a:t>chorioallantoic</a:t>
            </a:r>
            <a:r>
              <a:rPr lang="en-US" b="0" i="0" dirty="0">
                <a:solidFill>
                  <a:srgbClr val="282828"/>
                </a:solidFill>
                <a:effectLst/>
                <a:latin typeface="ThinSpaceFallback"/>
              </a:rPr>
              <a:t> membrane (CAM) with high efficiencies </a:t>
            </a:r>
            <a:r>
              <a:rPr lang="en-US" b="0" i="0" dirty="0" err="1">
                <a:solidFill>
                  <a:srgbClr val="282828"/>
                </a:solidFill>
                <a:effectLst/>
                <a:latin typeface="ThinSpaceFallback"/>
              </a:rPr>
              <a:t>regardles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36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HBE are highly sensitive to 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Survival fraction (SF) drops </a:t>
            </a:r>
            <a:r>
              <a:rPr lang="en-US" b="1" dirty="0"/>
              <a:t>sharply already at 2 </a:t>
            </a:r>
            <a:r>
              <a:rPr lang="en-US" b="1" dirty="0" err="1"/>
              <a:t>Gy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8–12 </a:t>
            </a:r>
            <a:r>
              <a:rPr lang="en-US" dirty="0" err="1"/>
              <a:t>Gy</a:t>
            </a:r>
            <a:r>
              <a:rPr lang="en-US" dirty="0"/>
              <a:t>, survival is nearly </a:t>
            </a:r>
            <a:r>
              <a:rPr lang="en-US" b="1" dirty="0"/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HBE16 cells </a:t>
            </a:r>
            <a:r>
              <a:rPr lang="en-US" b="1" dirty="0"/>
              <a:t>benefit</a:t>
            </a:r>
            <a:r>
              <a:rPr lang="en-US" dirty="0"/>
              <a:t> from UHDR irradiation (greater survival = FLASH sparing)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Ionizing radiation generates a </a:t>
            </a:r>
            <a:r>
              <a:rPr lang="en-US" i="1" dirty="0"/>
              <a:t>burst</a:t>
            </a:r>
            <a:r>
              <a:rPr lang="en-US" dirty="0"/>
              <a:t> of water radiolysis </a:t>
            </a:r>
            <a:r>
              <a:rPr lang="en-US" dirty="0" err="1"/>
              <a:t>products: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the downstream species,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H₂O₂ is the longest-lived and most diffusible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capable of acting both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damaging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Suggesting that </a:t>
            </a:r>
            <a:r>
              <a:rPr lang="en-US" dirty="0"/>
              <a:t>The protective effect might be linked to </a:t>
            </a:r>
            <a:r>
              <a:rPr lang="en-US" b="1" dirty="0"/>
              <a:t>SOD inhibition</a:t>
            </a:r>
            <a:r>
              <a:rPr lang="en-US" dirty="0"/>
              <a:t>, not to generic metal chelation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4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HBE are highly sensitive to 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Survival fraction (SF) drops </a:t>
            </a:r>
            <a:r>
              <a:rPr lang="en-US" b="1" dirty="0"/>
              <a:t>sharply already at 2 </a:t>
            </a:r>
            <a:r>
              <a:rPr lang="en-US" b="1" dirty="0" err="1"/>
              <a:t>Gy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8–12 </a:t>
            </a:r>
            <a:r>
              <a:rPr lang="en-US" dirty="0" err="1"/>
              <a:t>Gy</a:t>
            </a:r>
            <a:r>
              <a:rPr lang="en-US" dirty="0"/>
              <a:t>, survival is nearly </a:t>
            </a:r>
            <a:r>
              <a:rPr lang="en-US" b="1" dirty="0"/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HBE16 cells </a:t>
            </a:r>
            <a:r>
              <a:rPr lang="en-US" b="1" dirty="0"/>
              <a:t>benefit</a:t>
            </a:r>
            <a:r>
              <a:rPr lang="en-US" dirty="0"/>
              <a:t> from UHDR irradiation (greater survival = FLASH sparing)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3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FLASH irradiation is less toxic and preserves survival compared to CONV (</a:t>
            </a:r>
            <a:r>
              <a:rPr lang="en-US" sz="1200" dirty="0"/>
              <a:t>but the graph does NOT show statistical significance between them (ask Giovanni to recheck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 Both IRs protect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ATN treatment protects and improves survival in CONV compare to CONV alone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CONV alone is the most damaging but in combination with ATN protects better and similarly to FLASH (</a:t>
            </a:r>
            <a:r>
              <a:rPr kumimoji="0" lang="en-US" altLang="en-US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isoefficacy</a:t>
            </a:r>
            <a:r>
              <a:rPr lang="en-US" altLang="en-US" sz="1200" dirty="0">
                <a:latin typeface="Arial" panose="020B0604020202020204" pitchFamily="34" charset="0"/>
              </a:rPr>
              <a:t>)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HBE are highly sensitive to 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Survival fraction (SF) drops </a:t>
            </a:r>
            <a:r>
              <a:rPr lang="en-US" b="1" dirty="0"/>
              <a:t>sharply already at 2 </a:t>
            </a:r>
            <a:r>
              <a:rPr lang="en-US" b="1" dirty="0" err="1"/>
              <a:t>Gy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8–12 </a:t>
            </a:r>
            <a:r>
              <a:rPr lang="en-US" dirty="0" err="1"/>
              <a:t>Gy</a:t>
            </a:r>
            <a:r>
              <a:rPr lang="en-US" dirty="0"/>
              <a:t>, survival is nearly </a:t>
            </a:r>
            <a:r>
              <a:rPr lang="en-US" b="1" dirty="0"/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HBE16 cells </a:t>
            </a:r>
            <a:r>
              <a:rPr lang="en-US" b="1" dirty="0"/>
              <a:t>benefit</a:t>
            </a:r>
            <a:r>
              <a:rPr lang="en-US" dirty="0"/>
              <a:t> from UHDR irradiation (greater survival = FLASH sparing)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ym typeface="Wingdings" panose="05000000000000000000" pitchFamily="2" charset="2"/>
              </a:rPr>
              <a:t> this </a:t>
            </a:r>
            <a:r>
              <a:rPr lang="it-IT" sz="1200" dirty="0"/>
              <a:t>may help to expand therapeutic window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53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HBE are highly sensitive to 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Survival fraction (SF) drops </a:t>
            </a:r>
            <a:r>
              <a:rPr lang="en-US" b="1" dirty="0"/>
              <a:t>sharply already at 2 </a:t>
            </a:r>
            <a:r>
              <a:rPr lang="en-US" b="1" dirty="0" err="1"/>
              <a:t>Gy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8–12 </a:t>
            </a:r>
            <a:r>
              <a:rPr lang="en-US" dirty="0" err="1"/>
              <a:t>Gy</a:t>
            </a:r>
            <a:r>
              <a:rPr lang="en-US" dirty="0"/>
              <a:t>, survival is nearly </a:t>
            </a:r>
            <a:r>
              <a:rPr lang="en-US" b="1" dirty="0"/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HBE16 cells </a:t>
            </a:r>
            <a:r>
              <a:rPr lang="en-US" b="1" dirty="0"/>
              <a:t>benefit</a:t>
            </a:r>
            <a:r>
              <a:rPr lang="en-US" dirty="0"/>
              <a:t> from UHDR irradiation (greater survival = FLASH sparing)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9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highlighting that the combination of high intensity (pico7nanosecond pulses) and UHDR is crucial for the FLASH effect </a:t>
            </a:r>
          </a:p>
          <a:p>
            <a:r>
              <a:rPr lang="en-US" dirty="0"/>
              <a:t>Evidence from </a:t>
            </a:r>
            <a:r>
              <a:rPr lang="en-US" b="1" dirty="0"/>
              <a:t>pure water radiolysis</a:t>
            </a:r>
            <a:r>
              <a:rPr lang="en-US" dirty="0"/>
              <a:t>, </a:t>
            </a:r>
            <a:r>
              <a:rPr lang="en-US" b="1" dirty="0"/>
              <a:t>buffered solutions</a:t>
            </a:r>
            <a:r>
              <a:rPr lang="en-US" dirty="0"/>
              <a:t>, and </a:t>
            </a:r>
            <a:r>
              <a:rPr lang="en-US" b="1" dirty="0"/>
              <a:t>biological-relevant media</a:t>
            </a:r>
            <a:r>
              <a:rPr lang="en-US" dirty="0"/>
              <a:t> increasingly shows </a:t>
            </a:r>
            <a:r>
              <a:rPr lang="en-US" b="1" dirty="0"/>
              <a:t>lower H₂O₂ (ROS) yields</a:t>
            </a:r>
            <a:r>
              <a:rPr lang="en-US" dirty="0"/>
              <a:t> at UHDR / FLASH than at conventional dose rates.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suggesting that rapid energy deposition alters initial chemical events, impacting later biological responses.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impact seems </a:t>
            </a:r>
            <a:r>
              <a:rPr lang="en-US" b="1" dirty="0"/>
              <a:t>dependent on environment (oxygen, solutes)</a:t>
            </a:r>
            <a:r>
              <a:rPr lang="en-US" dirty="0"/>
              <a:t>, suggesting that the FLASH effect might rely on chemical context, not only delivery parameters.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3FE38-F8DE-41AC-845D-A4E78B1DB8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3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0" y="4286250"/>
            <a:ext cx="9144000" cy="85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noProof="0" dirty="0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0" y="0"/>
            <a:ext cx="9144000" cy="42862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noProof="0" dirty="0"/>
          </a:p>
        </p:txBody>
      </p: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1568451" y="1335882"/>
            <a:ext cx="6365875" cy="990015"/>
          </a:xfrm>
        </p:spPr>
        <p:txBody>
          <a:bodyPr/>
          <a:lstStyle>
            <a:lvl1pPr>
              <a:lnSpc>
                <a:spcPts val="345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Titelmasterformat durch Klicken bearbeiten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 sz="quarter" idx="2"/>
          </p:nvPr>
        </p:nvSpPr>
        <p:spPr bwMode="black">
          <a:xfrm>
            <a:off x="66676" y="509588"/>
            <a:ext cx="1273175" cy="15478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chemeClr val="bg2"/>
                </a:solidFill>
                <a:latin typeface="+mn-lt"/>
              </a:defRPr>
            </a:lvl1pPr>
          </a:lstStyle>
          <a:p>
            <a:fld id="{F3FF298D-3B6E-4148-9C8C-48D9D21DA50B}" type="datetime1">
              <a:rPr lang="en-US" noProof="0"/>
              <a:pPr/>
              <a:t>2/27/2026</a:t>
            </a:fld>
            <a:endParaRPr lang="en-US" sz="1050" noProof="0" dirty="0">
              <a:latin typeface="Times New Roman" pitchFamily="18" charset="0"/>
            </a:endParaRPr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V="1">
            <a:off x="1600200" y="3450431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noProof="0" dirty="0"/>
          </a:p>
        </p:txBody>
      </p:sp>
      <p:sp>
        <p:nvSpPr>
          <p:cNvPr id="5159" name="Rectangle 3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65275" y="3448050"/>
            <a:ext cx="6400800" cy="400050"/>
          </a:xfrm>
        </p:spPr>
        <p:txBody>
          <a:bodyPr/>
          <a:lstStyle>
            <a:lvl1pPr marL="0" indent="0">
              <a:buFont typeface="Times" pitchFamily="18" charset="0"/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5160" name="Line 40"/>
          <p:cNvSpPr>
            <a:spLocks noChangeShapeType="1"/>
          </p:cNvSpPr>
          <p:nvPr/>
        </p:nvSpPr>
        <p:spPr bwMode="auto">
          <a:xfrm flipV="1">
            <a:off x="1600200" y="0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noProof="0" dirty="0"/>
          </a:p>
        </p:txBody>
      </p:sp>
      <p:pic>
        <p:nvPicPr>
          <p:cNvPr id="5170" name="Picture 50" descr="logo_hblau_engl.jpg                                            00007CB0 kunden sk                      BA8E7A1C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50" y="4536282"/>
            <a:ext cx="4135438" cy="435769"/>
          </a:xfrm>
          <a:prstGeom prst="rect">
            <a:avLst/>
          </a:prstGeom>
          <a:noFill/>
        </p:spPr>
      </p:pic>
      <p:sp>
        <p:nvSpPr>
          <p:cNvPr id="10" name="Text Box 65"/>
          <p:cNvSpPr txBox="1">
            <a:spLocks noChangeArrowheads="1"/>
          </p:cNvSpPr>
          <p:nvPr userDrawn="1"/>
        </p:nvSpPr>
        <p:spPr bwMode="auto">
          <a:xfrm>
            <a:off x="1600200" y="0"/>
            <a:ext cx="7543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65252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C4DD2-1A5F-44A1-8DCD-186EBA124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52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576103" y="285750"/>
            <a:ext cx="415498" cy="44577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451" y="285750"/>
            <a:ext cx="6557963" cy="44577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72AD6-F3FD-4D1F-A816-E9BDC89B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43135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5"/>
          <p:cNvSpPr>
            <a:spLocks noChangeShapeType="1"/>
          </p:cNvSpPr>
          <p:nvPr/>
        </p:nvSpPr>
        <p:spPr bwMode="auto">
          <a:xfrm flipV="1">
            <a:off x="1600200" y="3450431"/>
            <a:ext cx="0" cy="62865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sz="1350">
              <a:ea typeface="ＭＳ Ｐゴシック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V="1">
            <a:off x="1600200" y="-65485"/>
            <a:ext cx="0" cy="628651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sz="1350">
              <a:ea typeface="ＭＳ Ｐゴシック" charset="0"/>
            </a:endParaRPr>
          </a:p>
        </p:txBody>
      </p:sp>
      <p:sp>
        <p:nvSpPr>
          <p:cNvPr id="7" name="Text Box 65"/>
          <p:cNvSpPr txBox="1">
            <a:spLocks noChangeArrowheads="1"/>
          </p:cNvSpPr>
          <p:nvPr userDrawn="1"/>
        </p:nvSpPr>
        <p:spPr bwMode="auto">
          <a:xfrm>
            <a:off x="5343525" y="4811982"/>
            <a:ext cx="16129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500" dirty="0" err="1">
                <a:solidFill>
                  <a:schemeClr val="bg2"/>
                </a:solidFill>
                <a:latin typeface="Arial" charset="0"/>
              </a:rPr>
              <a:t>j.seco@dkfz.de</a:t>
            </a:r>
            <a:endParaRPr lang="de-DE" sz="15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9AF7740-A9AC-43C4-8DCD-51D3D763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22768" y="481198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200559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30640" y="352800"/>
            <a:ext cx="6282720" cy="545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3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144000" y="897840"/>
            <a:ext cx="8856000" cy="3941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BE00D0-F748-4154-B80E-75C0B2606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220169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9EBE-EE95-2D5C-5D0E-E5E51118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678A4-31D6-3B18-CE27-94434202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bg-B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8E675-6866-E07B-CCA0-2371E289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92EB-02C7-4672-962A-8A779E1B175A}" type="datetimeFigureOut">
              <a:rPr lang="bg-BG" smtClean="0"/>
              <a:t>27.2.2026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40D26-B1E2-6F74-A0BE-D5DA1D21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20CF7-9974-B53D-20A3-F093B86A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709A-7141-4DD5-BB6B-400B0F91C1B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46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4">
            <a:extLst>
              <a:ext uri="{FF2B5EF4-FFF2-40B4-BE49-F238E27FC236}">
                <a16:creationId xmlns:a16="http://schemas.microsoft.com/office/drawing/2014/main" id="{04B54C38-E252-47CB-A14D-55EFB9D9E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347233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CD5E80-A406-4BA6-A7D6-0F2FF7EB5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9482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451" y="742950"/>
            <a:ext cx="4397375" cy="4000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4226" y="742950"/>
            <a:ext cx="4397375" cy="4000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F6DAE04-77E8-41B4-B8FF-C7E95DEF3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21427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2316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348BC6B-8C43-4B3D-899B-B9AF3D099A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67305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D408418F-3C79-46EE-BB27-D18C041C9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57288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8280B339-EB6A-45B8-BFFC-44AF3CC85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325426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22327"/>
            <a:ext cx="3008313" cy="55399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C847FCC-F04F-4BF4-9597-B1E53E407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86557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702339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BDA1C46-30FD-4808-A602-0C17324E2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1400" b="1" i="0" dirty="0">
                <a:solidFill>
                  <a:schemeClr val="bg2"/>
                </a:solidFill>
                <a:latin typeface="Arial" charset="0"/>
              </a:rPr>
              <a:t> ‘Charged Particles for Cancer Therapy' workshop</a:t>
            </a:r>
          </a:p>
        </p:txBody>
      </p:sp>
    </p:spTree>
    <p:extLst>
      <p:ext uri="{BB962C8B-B14F-4D97-AF65-F5344CB8AC3E}">
        <p14:creationId xmlns:p14="http://schemas.microsoft.com/office/powerpoint/2010/main" val="193269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0" y="0"/>
            <a:ext cx="9144000" cy="4914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0" y="4914900"/>
            <a:ext cx="91440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4157" name="Rectangle 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" y="742950"/>
            <a:ext cx="89471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black">
          <a:xfrm>
            <a:off x="155264" y="4914600"/>
            <a:ext cx="920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en-US" sz="900" dirty="0">
                <a:solidFill>
                  <a:schemeClr val="bg2"/>
                </a:solidFill>
                <a:latin typeface="Arial" charset="0"/>
              </a:rPr>
              <a:t>Page </a:t>
            </a:r>
            <a:fld id="{021032A9-884C-4A2C-B4D9-01633A2AB012}" type="slidenum">
              <a:rPr lang="en-US" sz="900">
                <a:solidFill>
                  <a:schemeClr val="bg2"/>
                </a:solidFill>
                <a:latin typeface="Arial" charset="0"/>
              </a:rPr>
              <a:pPr eaLnBrk="1" hangingPunct="1"/>
              <a:t>‹#›</a:t>
            </a:fld>
            <a:endParaRPr lang="en-US" sz="9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61" name="Text Box 65"/>
          <p:cNvSpPr txBox="1">
            <a:spLocks noChangeArrowheads="1"/>
          </p:cNvSpPr>
          <p:nvPr userDrawn="1"/>
        </p:nvSpPr>
        <p:spPr bwMode="auto">
          <a:xfrm>
            <a:off x="991301" y="4888506"/>
            <a:ext cx="1219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 dirty="0" err="1">
                <a:solidFill>
                  <a:schemeClr val="bg2"/>
                </a:solidFill>
                <a:latin typeface="Arial" charset="0"/>
              </a:rPr>
              <a:t>j.seco@dkfz.de</a:t>
            </a:r>
            <a:endParaRPr lang="de-DE" sz="9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44450" y="285751"/>
            <a:ext cx="89471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1744664" y="342900"/>
            <a:ext cx="56546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1350">
              <a:solidFill>
                <a:schemeClr val="bg2"/>
              </a:solidFill>
            </a:endParaRPr>
          </a:p>
        </p:txBody>
      </p:sp>
      <p:sp>
        <p:nvSpPr>
          <p:cNvPr id="13" name="Line 76"/>
          <p:cNvSpPr>
            <a:spLocks noChangeShapeType="1"/>
          </p:cNvSpPr>
          <p:nvPr userDrawn="1"/>
        </p:nvSpPr>
        <p:spPr bwMode="auto">
          <a:xfrm flipV="1">
            <a:off x="926328" y="4943475"/>
            <a:ext cx="0" cy="19050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4" name="Line 76"/>
          <p:cNvSpPr>
            <a:spLocks noChangeShapeType="1"/>
          </p:cNvSpPr>
          <p:nvPr userDrawn="1"/>
        </p:nvSpPr>
        <p:spPr bwMode="auto">
          <a:xfrm flipV="1">
            <a:off x="1954630" y="4952999"/>
            <a:ext cx="0" cy="19050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23881C83-25F2-4D67-9D03-8F80D4F35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430" y="4886322"/>
            <a:ext cx="4694768" cy="365125"/>
          </a:xfrm>
          <a:prstGeom prst="rect">
            <a:avLst/>
          </a:prstGeom>
        </p:spPr>
        <p:txBody>
          <a:bodyPr/>
          <a:lstStyle>
            <a:lvl1pPr>
              <a:defRPr lang="es-ES" sz="1400" b="1" kern="1200" baseline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School for Radiation Biology, Porto, 19-21 February</a:t>
            </a:r>
          </a:p>
        </p:txBody>
      </p:sp>
      <p:pic>
        <p:nvPicPr>
          <p:cNvPr id="16" name="Picture 56" descr="logo_d_blau.jpg                                                00007C72 kunden sk                      BA8E7A1C:">
            <a:extLst>
              <a:ext uri="{FF2B5EF4-FFF2-40B4-BE49-F238E27FC236}">
                <a16:creationId xmlns:a16="http://schemas.microsoft.com/office/drawing/2014/main" id="{D86F8808-0FC1-4104-81D6-27A1D6A3C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99451" y="4943475"/>
            <a:ext cx="638175" cy="142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6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</a:defRPr>
      </a:lvl9pPr>
    </p:titleStyle>
    <p:bodyStyle>
      <a:lvl1pPr marL="142875" indent="-14287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14168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2pPr>
      <a:lvl3pPr marL="931069" indent="-140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3pPr>
      <a:lvl4pPr marL="1358504" indent="-13930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4pPr>
      <a:lvl5pPr marL="1785938" indent="-1381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5pPr>
      <a:lvl6pPr marL="2128838" indent="-1381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6pPr>
      <a:lvl7pPr marL="2471738" indent="-1381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7pPr>
      <a:lvl8pPr marL="2814638" indent="-1381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8pPr>
      <a:lvl9pPr marL="3157538" indent="-1381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5.jp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16.jp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2.emf"/><Relationship Id="rId5" Type="http://schemas.openxmlformats.org/officeDocument/2006/relationships/image" Target="../media/image19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43.jpg"/><Relationship Id="rId5" Type="http://schemas.openxmlformats.org/officeDocument/2006/relationships/image" Target="../media/image23.png"/><Relationship Id="rId15" Type="http://schemas.openxmlformats.org/officeDocument/2006/relationships/image" Target="../media/image4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68.e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66.e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emf"/><Relationship Id="rId20" Type="http://schemas.openxmlformats.org/officeDocument/2006/relationships/image" Target="../media/image69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emf"/><Relationship Id="rId11" Type="http://schemas.openxmlformats.org/officeDocument/2006/relationships/oleObject" Target="../embeddings/oleObject18.bin"/><Relationship Id="rId24" Type="http://schemas.openxmlformats.org/officeDocument/2006/relationships/image" Target="../media/image71.emf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72.emf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65.e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62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7.emf"/><Relationship Id="rId22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6.tif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5.emf"/><Relationship Id="rId4" Type="http://schemas.openxmlformats.org/officeDocument/2006/relationships/image" Target="../media/image77.tif"/><Relationship Id="rId9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8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81.emf"/><Relationship Id="rId4" Type="http://schemas.openxmlformats.org/officeDocument/2006/relationships/image" Target="../media/image78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3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42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92.jpg"/><Relationship Id="rId12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9.e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90.emf"/><Relationship Id="rId4" Type="http://schemas.openxmlformats.org/officeDocument/2006/relationships/image" Target="../media/image88.emf"/><Relationship Id="rId9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emf"/><Relationship Id="rId11" Type="http://schemas.openxmlformats.org/officeDocument/2006/relationships/image" Target="../media/image95.e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7.emf"/><Relationship Id="rId9" Type="http://schemas.openxmlformats.org/officeDocument/2006/relationships/image" Target="../media/image9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8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00.emf"/><Relationship Id="rId4" Type="http://schemas.openxmlformats.org/officeDocument/2006/relationships/image" Target="../media/image97.emf"/><Relationship Id="rId9" Type="http://schemas.openxmlformats.org/officeDocument/2006/relationships/oleObject" Target="../embeddings/oleObject4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11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8.e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10.emf"/><Relationship Id="rId5" Type="http://schemas.openxmlformats.org/officeDocument/2006/relationships/image" Target="../media/image107.emf"/><Relationship Id="rId15" Type="http://schemas.openxmlformats.org/officeDocument/2006/relationships/image" Target="../media/image112.e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09.emf"/><Relationship Id="rId14" Type="http://schemas.openxmlformats.org/officeDocument/2006/relationships/oleObject" Target="../embeddings/oleObject5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2CC319-88F7-499F-B21A-7D2A3DBFAAE0}"/>
              </a:ext>
            </a:extLst>
          </p:cNvPr>
          <p:cNvSpPr txBox="1">
            <a:spLocks/>
          </p:cNvSpPr>
          <p:nvPr/>
        </p:nvSpPr>
        <p:spPr>
          <a:xfrm>
            <a:off x="364108" y="937643"/>
            <a:ext cx="8779892" cy="109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chemistry insights into FLASH radiation: </a:t>
            </a:r>
          </a:p>
          <a:p>
            <a:pPr algn="ctr">
              <a:lnSpc>
                <a:spcPct val="100000"/>
              </a:lnSpc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novel interpretation of FLASH</a:t>
            </a:r>
            <a:endParaRPr lang="en-US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8BA976B-72E5-4A92-965A-AE8A7090660B}"/>
              </a:ext>
            </a:extLst>
          </p:cNvPr>
          <p:cNvSpPr txBox="1">
            <a:spLocks/>
          </p:cNvSpPr>
          <p:nvPr/>
        </p:nvSpPr>
        <p:spPr>
          <a:xfrm>
            <a:off x="2941092" y="2493859"/>
            <a:ext cx="3261815" cy="6147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Prof Dr. Joao Seco, DKFZ Heidelberg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38A01-307C-44A7-9470-7B58070276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238" y="4591667"/>
            <a:ext cx="3880514" cy="355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London, UK, February 27, 2026</a:t>
            </a:r>
            <a:endParaRPr lang="en-DE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C275E9CB-F6D5-4548-B7D2-DC1426063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32465"/>
              </p:ext>
            </p:extLst>
          </p:nvPr>
        </p:nvGraphicFramePr>
        <p:xfrm>
          <a:off x="923499" y="768823"/>
          <a:ext cx="6430497" cy="421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Prism 10" r:id="rId3" imgW="4389334" imgH="2636985" progId="Prism10.Document">
                  <p:embed/>
                </p:oleObj>
              </mc:Choice>
              <mc:Fallback>
                <p:oleObj name="Prism 10" r:id="rId3" imgW="4389334" imgH="2636985" progId="Prism10.Document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C275E9CB-F6D5-4548-B7D2-DC1426063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3499" y="768823"/>
                        <a:ext cx="6430497" cy="4219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F34BC4C-C8AC-4BC3-BD6E-63B3CF1347F4}"/>
              </a:ext>
            </a:extLst>
          </p:cNvPr>
          <p:cNvSpPr/>
          <p:nvPr/>
        </p:nvSpPr>
        <p:spPr>
          <a:xfrm>
            <a:off x="564108" y="0"/>
            <a:ext cx="7556311" cy="104177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8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inhibition after short-term ATN-224 exposure</a:t>
            </a:r>
            <a:endParaRPr lang="en-US" sz="38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9C22A-73F3-4DC9-AE72-5A6CCA349352}"/>
              </a:ext>
            </a:extLst>
          </p:cNvPr>
          <p:cNvSpPr/>
          <p:nvPr/>
        </p:nvSpPr>
        <p:spPr>
          <a:xfrm>
            <a:off x="2643116" y="2960553"/>
            <a:ext cx="360821" cy="154150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35E3A-A004-44E2-A35B-939BDC739D1F}"/>
              </a:ext>
            </a:extLst>
          </p:cNvPr>
          <p:cNvSpPr/>
          <p:nvPr/>
        </p:nvSpPr>
        <p:spPr>
          <a:xfrm>
            <a:off x="5204354" y="2909248"/>
            <a:ext cx="360821" cy="159280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A66F5E-3486-4217-91E9-165DC03C1110}"/>
              </a:ext>
            </a:extLst>
          </p:cNvPr>
          <p:cNvSpPr txBox="1"/>
          <p:nvPr/>
        </p:nvSpPr>
        <p:spPr>
          <a:xfrm>
            <a:off x="4813110" y="4912667"/>
            <a:ext cx="3227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991B42-DBF5-4F4F-A513-1A51D92DCD2D}"/>
              </a:ext>
            </a:extLst>
          </p:cNvPr>
          <p:cNvSpPr/>
          <p:nvPr/>
        </p:nvSpPr>
        <p:spPr>
          <a:xfrm>
            <a:off x="6217757" y="2960553"/>
            <a:ext cx="2926243" cy="12611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pc="-1" dirty="0">
                <a:solidFill>
                  <a:schemeClr val="tx1"/>
                </a:solidFill>
                <a:ea typeface="MS PGothic"/>
              </a:rPr>
              <a:t>SOD </a:t>
            </a:r>
            <a:r>
              <a:rPr lang="en-GB" sz="2000" b="1" spc="-1" dirty="0">
                <a:solidFill>
                  <a:schemeClr val="tx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recovery</a:t>
            </a:r>
            <a:r>
              <a:rPr lang="en-GB" sz="2000" b="1" spc="-1" dirty="0">
                <a:solidFill>
                  <a:schemeClr val="tx1"/>
                </a:solidFill>
                <a:ea typeface="MS PGothic"/>
              </a:rPr>
              <a:t> after ATN </a:t>
            </a:r>
            <a:r>
              <a:rPr lang="en-GB" sz="2000" b="1" spc="-1" dirty="0">
                <a:solidFill>
                  <a:schemeClr val="tx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removal:</a:t>
            </a:r>
          </a:p>
          <a:p>
            <a:pPr algn="ctr"/>
            <a:r>
              <a:rPr lang="en-GB" sz="2000" b="1" u="sng" spc="-1" dirty="0">
                <a:solidFill>
                  <a:schemeClr val="tx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Approximately 12 hrs</a:t>
            </a:r>
            <a:endParaRPr lang="en-US" sz="2000" u="sng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EA64D19-5626-4F36-9DA5-1F887868F942}"/>
              </a:ext>
            </a:extLst>
          </p:cNvPr>
          <p:cNvSpPr/>
          <p:nvPr/>
        </p:nvSpPr>
        <p:spPr bwMode="auto">
          <a:xfrm>
            <a:off x="3157182" y="4462818"/>
            <a:ext cx="1280749" cy="4498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C5FA0C-231B-416C-A73B-7C2EFF91E230}"/>
              </a:ext>
            </a:extLst>
          </p:cNvPr>
          <p:cNvSpPr/>
          <p:nvPr/>
        </p:nvSpPr>
        <p:spPr bwMode="auto">
          <a:xfrm>
            <a:off x="923499" y="1640006"/>
            <a:ext cx="509516" cy="202669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D1F40B8-639C-4B96-8C84-13FC2793C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634246"/>
              </p:ext>
            </p:extLst>
          </p:nvPr>
        </p:nvGraphicFramePr>
        <p:xfrm>
          <a:off x="1693616" y="863229"/>
          <a:ext cx="5581329" cy="156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77EC87F-F4B6-4D35-B28D-47E21B3CFB8A}"/>
              </a:ext>
            </a:extLst>
          </p:cNvPr>
          <p:cNvSpPr txBox="1">
            <a:spLocks/>
          </p:cNvSpPr>
          <p:nvPr/>
        </p:nvSpPr>
        <p:spPr>
          <a:xfrm>
            <a:off x="583377" y="259377"/>
            <a:ext cx="6972933" cy="2976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7B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r>
              <a:rPr lang="de-DE" sz="3000" b="1" u="sng" dirty="0">
                <a:latin typeface="Arial"/>
              </a:rPr>
              <a:t>Irradiation Experimental Conditions</a:t>
            </a:r>
          </a:p>
          <a:p>
            <a:pPr algn="ctr" defTabSz="685800">
              <a:lnSpc>
                <a:spcPct val="100000"/>
              </a:lnSpc>
              <a:defRPr/>
            </a:pPr>
            <a:r>
              <a:rPr lang="de-DE" sz="3000" b="1" dirty="0">
                <a:latin typeface="Arial"/>
              </a:rPr>
              <a:t>   </a:t>
            </a:r>
            <a:r>
              <a:rPr lang="de-DE" sz="3000" b="1" u="sng" dirty="0">
                <a:latin typeface="Arial"/>
              </a:rPr>
              <a:t>@ UA (Belgium)</a:t>
            </a:r>
            <a:endParaRPr lang="en-US" sz="3000" b="1" u="sng" dirty="0">
              <a:latin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026416-612B-4F14-A2B1-569462B18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21772"/>
              </p:ext>
            </p:extLst>
          </p:nvPr>
        </p:nvGraphicFramePr>
        <p:xfrm>
          <a:off x="2297373" y="2571749"/>
          <a:ext cx="3737667" cy="22959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83993">
                  <a:extLst>
                    <a:ext uri="{9D8B030D-6E8A-4147-A177-3AD203B41FA5}">
                      <a16:colId xmlns:a16="http://schemas.microsoft.com/office/drawing/2014/main" val="3442108825"/>
                    </a:ext>
                  </a:extLst>
                </a:gridCol>
                <a:gridCol w="983809">
                  <a:extLst>
                    <a:ext uri="{9D8B030D-6E8A-4147-A177-3AD203B41FA5}">
                      <a16:colId xmlns:a16="http://schemas.microsoft.com/office/drawing/2014/main" val="2399076004"/>
                    </a:ext>
                  </a:extLst>
                </a:gridCol>
                <a:gridCol w="1169865">
                  <a:extLst>
                    <a:ext uri="{9D8B030D-6E8A-4147-A177-3AD203B41FA5}">
                      <a16:colId xmlns:a16="http://schemas.microsoft.com/office/drawing/2014/main" val="2400210612"/>
                    </a:ext>
                  </a:extLst>
                </a:gridCol>
              </a:tblGrid>
              <a:tr h="51450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Electron –</a:t>
                      </a:r>
                      <a:r>
                        <a:rPr lang="en-US" sz="900" b="1" dirty="0"/>
                        <a:t> IR </a:t>
                      </a:r>
                      <a:r>
                        <a:rPr lang="en-US" sz="900" dirty="0"/>
                        <a:t>(</a:t>
                      </a:r>
                      <a:r>
                        <a:rPr lang="en-US" sz="900" dirty="0" err="1"/>
                        <a:t>eIR</a:t>
                      </a:r>
                      <a:r>
                        <a:rPr lang="en-US" sz="900" dirty="0"/>
                        <a:t>) (</a:t>
                      </a:r>
                      <a:r>
                        <a:rPr lang="en-US" sz="900" dirty="0" err="1"/>
                        <a:t>ElectronFlash</a:t>
                      </a:r>
                      <a:r>
                        <a:rPr lang="en-US" sz="900" dirty="0"/>
                        <a:t> LINAC – SIT S.p.A.)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9 MeV energy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01513"/>
                  </a:ext>
                </a:extLst>
              </a:tr>
              <a:tr h="285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 err="1"/>
                        <a:t>eCONV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eUHDR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9651398"/>
                  </a:ext>
                </a:extLst>
              </a:tr>
              <a:tr h="285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US" sz="900" b="1" dirty="0"/>
                        <a:t>Doses [Gy]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900" b="1" dirty="0"/>
                        <a:t>2, 5, 10, 14.6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2, 5, 10 14.6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719841"/>
                  </a:ext>
                </a:extLst>
              </a:tr>
              <a:tr h="285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Pulse Rate [Hz]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1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200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0153548"/>
                  </a:ext>
                </a:extLst>
              </a:tr>
              <a:tr h="285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Pulse Length [</a:t>
                      </a:r>
                      <a:r>
                        <a:rPr lang="el-GR" sz="900" b="1" dirty="0"/>
                        <a:t>μ</a:t>
                      </a:r>
                      <a:r>
                        <a:rPr lang="de-DE" sz="900" b="1" dirty="0"/>
                        <a:t>s]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1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~1.6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17509614"/>
                  </a:ext>
                </a:extLst>
              </a:tr>
              <a:tr h="355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Dose per Pulse [Gy]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~0.063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~1.05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9949500"/>
                  </a:ext>
                </a:extLst>
              </a:tr>
              <a:tr h="285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Mean Dose Rate [Gy/s]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~0.06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~220 - 400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71007118"/>
                  </a:ext>
                </a:extLst>
              </a:tr>
            </a:tbl>
          </a:graphicData>
        </a:graphic>
      </p:graphicFrame>
      <p:pic>
        <p:nvPicPr>
          <p:cNvPr id="6" name="Picture 11">
            <a:extLst>
              <a:ext uri="{FF2B5EF4-FFF2-40B4-BE49-F238E27FC236}">
                <a16:creationId xmlns:a16="http://schemas.microsoft.com/office/drawing/2014/main" id="{21BA2566-B84D-4615-9BD1-C1A37ADF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72" y="4624120"/>
            <a:ext cx="527032" cy="3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0C1E468-FE7B-46D0-84FC-494D2D26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14" y="4509006"/>
            <a:ext cx="991649" cy="4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E1777E8-FF77-4AD8-8999-361C4965B6D1}"/>
              </a:ext>
            </a:extLst>
          </p:cNvPr>
          <p:cNvSpPr/>
          <p:nvPr/>
        </p:nvSpPr>
        <p:spPr bwMode="auto">
          <a:xfrm>
            <a:off x="5063412" y="4509006"/>
            <a:ext cx="818865" cy="3751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 w="57150">
                <a:solidFill>
                  <a:srgbClr val="FF0000"/>
                </a:solidFill>
              </a:ln>
              <a:noFill/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F0BA4-5C2D-4987-8842-5A1CA039A5A6}"/>
              </a:ext>
            </a:extLst>
          </p:cNvPr>
          <p:cNvSpPr/>
          <p:nvPr/>
        </p:nvSpPr>
        <p:spPr>
          <a:xfrm>
            <a:off x="146779" y="88856"/>
            <a:ext cx="4643510" cy="67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50" b="1" spc="-1" dirty="0">
                <a:solidFill>
                  <a:srgbClr val="0047B9"/>
                </a:solidFill>
                <a:ea typeface="MS PGothic"/>
              </a:rPr>
              <a:t>   </a:t>
            </a:r>
            <a:r>
              <a:rPr lang="en-GB" sz="1350" b="1" spc="-1" dirty="0" err="1">
                <a:solidFill>
                  <a:srgbClr val="0047B9"/>
                </a:solidFill>
                <a:ea typeface="MS PGothic"/>
              </a:rPr>
              <a:t>eCONV</a:t>
            </a:r>
            <a:r>
              <a:rPr lang="en-GB" sz="1350" b="1" spc="-1" dirty="0">
                <a:solidFill>
                  <a:srgbClr val="0047B9"/>
                </a:solidFill>
                <a:ea typeface="MS PGothic"/>
              </a:rPr>
              <a:t>-IR and </a:t>
            </a:r>
            <a:r>
              <a:rPr lang="en-GB" sz="1350" b="1" spc="-1" dirty="0" err="1">
                <a:solidFill>
                  <a:srgbClr val="0047B9"/>
                </a:solidFill>
                <a:ea typeface="MS PGothic"/>
              </a:rPr>
              <a:t>eUHDR</a:t>
            </a:r>
            <a:r>
              <a:rPr lang="en-GB" sz="1350" b="1" spc="-1" dirty="0">
                <a:solidFill>
                  <a:srgbClr val="0047B9"/>
                </a:solidFill>
                <a:ea typeface="MS PGothic"/>
              </a:rPr>
              <a:t>-IR @ University of Antwerp     </a:t>
            </a:r>
          </a:p>
          <a:p>
            <a:pPr>
              <a:lnSpc>
                <a:spcPct val="150000"/>
              </a:lnSpc>
            </a:pPr>
            <a:r>
              <a:rPr lang="en-GB" sz="1350" b="1" spc="-1" dirty="0">
                <a:solidFill>
                  <a:srgbClr val="0047B9"/>
                </a:solidFill>
                <a:ea typeface="MS PGothic"/>
              </a:rPr>
              <a:t>   SURVIVAL CURVES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4CE593-4CD7-45C8-BE09-8CC627E2AFCD}"/>
              </a:ext>
            </a:extLst>
          </p:cNvPr>
          <p:cNvGrpSpPr/>
          <p:nvPr/>
        </p:nvGrpSpPr>
        <p:grpSpPr>
          <a:xfrm>
            <a:off x="170309" y="1052624"/>
            <a:ext cx="1538238" cy="3682315"/>
            <a:chOff x="195705" y="598455"/>
            <a:chExt cx="1782170" cy="3982011"/>
          </a:xfrm>
        </p:grpSpPr>
        <p:pic>
          <p:nvPicPr>
            <p:cNvPr id="5" name="Content Placeholder 4" descr="A large red and blue machine&#10;&#10;Description automatically generated">
              <a:extLst>
                <a:ext uri="{FF2B5EF4-FFF2-40B4-BE49-F238E27FC236}">
                  <a16:creationId xmlns:a16="http://schemas.microsoft.com/office/drawing/2014/main" id="{7A18EC7A-80E3-4FA5-BFB7-F43A76B40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227" b="22357"/>
            <a:stretch/>
          </p:blipFill>
          <p:spPr>
            <a:xfrm>
              <a:off x="385539" y="1223928"/>
              <a:ext cx="1408593" cy="136268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A plastic bottles on a green surface&#10;&#10;Description automatically generated">
              <a:extLst>
                <a:ext uri="{FF2B5EF4-FFF2-40B4-BE49-F238E27FC236}">
                  <a16:creationId xmlns:a16="http://schemas.microsoft.com/office/drawing/2014/main" id="{9E7ED0C4-AAE2-4ABF-B535-E0741BD1E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008" b="33201"/>
            <a:stretch/>
          </p:blipFill>
          <p:spPr>
            <a:xfrm>
              <a:off x="385539" y="2755899"/>
              <a:ext cx="1443400" cy="148296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553CB4-5A1C-46C0-AF90-41769116F86B}"/>
                </a:ext>
              </a:extLst>
            </p:cNvPr>
            <p:cNvSpPr/>
            <p:nvPr/>
          </p:nvSpPr>
          <p:spPr>
            <a:xfrm>
              <a:off x="195705" y="598455"/>
              <a:ext cx="1782170" cy="3982011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362903-76EA-4A32-8990-D10104D96F71}"/>
                </a:ext>
              </a:extLst>
            </p:cNvPr>
            <p:cNvSpPr txBox="1"/>
            <p:nvPr/>
          </p:nvSpPr>
          <p:spPr>
            <a:xfrm>
              <a:off x="256691" y="635087"/>
              <a:ext cx="1678904" cy="29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7B9"/>
                  </a:solidFill>
                </a:rPr>
                <a:t>Irradiation set-up</a:t>
              </a:r>
            </a:p>
          </p:txBody>
        </p:sp>
      </p:grp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8E6E7369-5F77-468C-B499-926BE14F2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0024" y="2619048"/>
          <a:ext cx="3264167" cy="232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" name="Prism 10" r:id="rId5" imgW="3697153" imgH="2636985" progId="Prism10.Document">
                  <p:embed/>
                </p:oleObj>
              </mc:Choice>
              <mc:Fallback>
                <p:oleObj name="Prism 10" r:id="rId5" imgW="3697153" imgH="2636985" progId="Prism10.Document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8E6E7369-5F77-468C-B499-926BE14F2F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0024" y="2619048"/>
                        <a:ext cx="3264167" cy="2329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43D6E200-679C-4F88-A522-6AEDE5F954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2398" y="748501"/>
          <a:ext cx="320873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" name="Prism 10" r:id="rId7" imgW="5405997" imgH="3208380" progId="Prism10.Document">
                  <p:embed/>
                </p:oleObj>
              </mc:Choice>
              <mc:Fallback>
                <p:oleObj name="Prism 10" r:id="rId7" imgW="5405997" imgH="3208380" progId="Prism10.Document">
                  <p:embed/>
                  <p:pic>
                    <p:nvPicPr>
                      <p:cNvPr id="75" name="Object 74">
                        <a:extLst>
                          <a:ext uri="{FF2B5EF4-FFF2-40B4-BE49-F238E27FC236}">
                            <a16:creationId xmlns:a16="http://schemas.microsoft.com/office/drawing/2014/main" id="{43D6E200-679C-4F88-A522-6AEDE5F954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72398" y="748501"/>
                        <a:ext cx="320873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8BEC1E67-7212-45A2-9306-08755AD0B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2391" y="2942984"/>
          <a:ext cx="3202781" cy="192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Prism 10" r:id="rId9" imgW="5389431" imgH="3243665" progId="Prism10.Document">
                  <p:embed/>
                </p:oleObj>
              </mc:Choice>
              <mc:Fallback>
                <p:oleObj name="Prism 10" r:id="rId9" imgW="5389431" imgH="3243665" progId="Prism10.Document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8BEC1E67-7212-45A2-9306-08755AD0B4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12391" y="2942984"/>
                        <a:ext cx="3202781" cy="1926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D1A296E-0D19-494A-AC9F-879035E290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3264" y="258850"/>
          <a:ext cx="3032501" cy="2522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Prism 10" r:id="rId11" imgW="3651416" imgH="3040958" progId="Prism10.Document">
                  <p:embed/>
                </p:oleObj>
              </mc:Choice>
              <mc:Fallback>
                <p:oleObj name="Prism 10" r:id="rId11" imgW="3651416" imgH="3040958" progId="Prism10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D1A296E-0D19-494A-AC9F-879035E290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43264" y="258850"/>
                        <a:ext cx="3032501" cy="2522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7E743F-3133-41EB-9347-C96BBE2BFAC0}"/>
              </a:ext>
            </a:extLst>
          </p:cNvPr>
          <p:cNvSpPr txBox="1"/>
          <p:nvPr/>
        </p:nvSpPr>
        <p:spPr>
          <a:xfrm>
            <a:off x="7601971" y="552230"/>
            <a:ext cx="1455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HaCaT 14.6 Gy -eIR</a:t>
            </a:r>
            <a:endParaRPr lang="en-US" sz="105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E343A-75AA-4D93-B454-1AA2D3CDFBCD}"/>
              </a:ext>
            </a:extLst>
          </p:cNvPr>
          <p:cNvSpPr txBox="1"/>
          <p:nvPr/>
        </p:nvSpPr>
        <p:spPr>
          <a:xfrm>
            <a:off x="7823419" y="2578061"/>
            <a:ext cx="1455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SAS 14.6 Gy -eIR</a:t>
            </a:r>
            <a:endParaRPr lang="en-US" sz="105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855D70-6A1F-4609-8C8E-21A80572676E}"/>
              </a:ext>
            </a:extLst>
          </p:cNvPr>
          <p:cNvSpPr txBox="1"/>
          <p:nvPr/>
        </p:nvSpPr>
        <p:spPr>
          <a:xfrm>
            <a:off x="4740322" y="4912667"/>
            <a:ext cx="329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C849A3-4B8F-428A-A1A8-2BA5CA9FC387}"/>
              </a:ext>
            </a:extLst>
          </p:cNvPr>
          <p:cNvSpPr/>
          <p:nvPr/>
        </p:nvSpPr>
        <p:spPr bwMode="auto">
          <a:xfrm>
            <a:off x="6200633" y="1423916"/>
            <a:ext cx="464024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411842-B300-4998-8CDA-FB538CEBE265}"/>
              </a:ext>
            </a:extLst>
          </p:cNvPr>
          <p:cNvSpPr/>
          <p:nvPr/>
        </p:nvSpPr>
        <p:spPr bwMode="auto">
          <a:xfrm>
            <a:off x="7039590" y="1389911"/>
            <a:ext cx="464024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2EC042-FC26-42BD-8058-3DD6AAECEA12}"/>
              </a:ext>
            </a:extLst>
          </p:cNvPr>
          <p:cNvSpPr/>
          <p:nvPr/>
        </p:nvSpPr>
        <p:spPr bwMode="auto">
          <a:xfrm>
            <a:off x="6298990" y="3443324"/>
            <a:ext cx="464024" cy="68711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40BF38-2C3E-4999-81A8-CEFB8C456014}"/>
              </a:ext>
            </a:extLst>
          </p:cNvPr>
          <p:cNvSpPr/>
          <p:nvPr/>
        </p:nvSpPr>
        <p:spPr bwMode="auto">
          <a:xfrm>
            <a:off x="7137947" y="3409319"/>
            <a:ext cx="464024" cy="68711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" grpId="0" animBg="1"/>
      <p:bldP spid="18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17E813C7-9180-461B-9666-91DDD3DCF3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525260"/>
              </p:ext>
            </p:extLst>
          </p:nvPr>
        </p:nvGraphicFramePr>
        <p:xfrm>
          <a:off x="4477889" y="1032598"/>
          <a:ext cx="4655827" cy="265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Prism 10" r:id="rId3" imgW="4733984" imgH="2703954" progId="Prism10.Document">
                  <p:embed/>
                </p:oleObj>
              </mc:Choice>
              <mc:Fallback>
                <p:oleObj name="Prism 10" r:id="rId3" imgW="4733984" imgH="2703954" progId="Prism10.Document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17E813C7-9180-461B-9666-91DDD3DCF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7889" y="1032598"/>
                        <a:ext cx="4655827" cy="2659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FF50E3C5-3DD4-4BA4-B0A4-05894E38BA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658827"/>
              </p:ext>
            </p:extLst>
          </p:nvPr>
        </p:nvGraphicFramePr>
        <p:xfrm>
          <a:off x="196550" y="917040"/>
          <a:ext cx="4589266" cy="27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Prism 10" r:id="rId5" imgW="4775039" imgH="2888298" progId="Prism10.Document">
                  <p:embed/>
                </p:oleObj>
              </mc:Choice>
              <mc:Fallback>
                <p:oleObj name="Prism 10" r:id="rId5" imgW="4775039" imgH="2888298" progId="Prism10.Document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FF50E3C5-3DD4-4BA4-B0A4-05894E38BA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550" y="917040"/>
                        <a:ext cx="4589266" cy="277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BA00BE-FBE6-4217-A26C-EA953940B16B}"/>
              </a:ext>
            </a:extLst>
          </p:cNvPr>
          <p:cNvSpPr/>
          <p:nvPr/>
        </p:nvSpPr>
        <p:spPr>
          <a:xfrm>
            <a:off x="2873350" y="3767406"/>
            <a:ext cx="2523207" cy="85030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SOD1 inhibition observed with TETA-4 at tested conditions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E2AFEA-39A7-44BD-9BA4-FF86168BB44D}"/>
              </a:ext>
            </a:extLst>
          </p:cNvPr>
          <p:cNvSpPr txBox="1">
            <a:spLocks/>
          </p:cNvSpPr>
          <p:nvPr/>
        </p:nvSpPr>
        <p:spPr>
          <a:xfrm>
            <a:off x="10284" y="0"/>
            <a:ext cx="9123432" cy="62208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7B9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defRPr/>
            </a:pPr>
            <a:r>
              <a:rPr lang="de-DE" sz="2600" b="1" dirty="0">
                <a:latin typeface="Arial"/>
              </a:rPr>
              <a:t>TETA-4 treatment: </a:t>
            </a:r>
            <a:r>
              <a:rPr lang="de-DE" sz="2600" b="1" dirty="0">
                <a:solidFill>
                  <a:schemeClr val="tx1"/>
                </a:solidFill>
                <a:latin typeface="Arial"/>
              </a:rPr>
              <a:t>Cu</a:t>
            </a:r>
            <a:r>
              <a:rPr lang="de-DE" sz="2600" b="1" baseline="30000" dirty="0">
                <a:solidFill>
                  <a:schemeClr val="tx1"/>
                </a:solidFill>
                <a:latin typeface="Arial"/>
              </a:rPr>
              <a:t>2+</a:t>
            </a:r>
            <a:r>
              <a:rPr lang="de-DE" sz="2600" b="1" dirty="0">
                <a:solidFill>
                  <a:schemeClr val="tx1"/>
                </a:solidFill>
                <a:latin typeface="Arial"/>
              </a:rPr>
              <a:t> Chelator but </a:t>
            </a:r>
            <a:r>
              <a:rPr lang="de-DE" sz="2600" b="1" dirty="0">
                <a:solidFill>
                  <a:srgbClr val="00B050"/>
                </a:solidFill>
                <a:latin typeface="Arial"/>
              </a:rPr>
              <a:t>NOT</a:t>
            </a:r>
            <a:r>
              <a:rPr lang="de-DE" sz="2600" b="1" dirty="0">
                <a:solidFill>
                  <a:schemeClr val="tx1"/>
                </a:solidFill>
                <a:latin typeface="Arial"/>
              </a:rPr>
              <a:t> </a:t>
            </a:r>
            <a:r>
              <a:rPr lang="de-DE" sz="2600" b="1" dirty="0">
                <a:solidFill>
                  <a:srgbClr val="00B050"/>
                </a:solidFill>
                <a:latin typeface="Arial"/>
              </a:rPr>
              <a:t>SOD inhibitor</a:t>
            </a:r>
            <a:endParaRPr lang="en-US" sz="2600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B5F0E-9A76-4062-9E48-35459DE8F944}"/>
              </a:ext>
            </a:extLst>
          </p:cNvPr>
          <p:cNvSpPr txBox="1"/>
          <p:nvPr/>
        </p:nvSpPr>
        <p:spPr>
          <a:xfrm>
            <a:off x="4785816" y="4912667"/>
            <a:ext cx="3254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A0F523B-01E9-4089-81FA-8B3EC472A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686571"/>
              </p:ext>
            </p:extLst>
          </p:nvPr>
        </p:nvGraphicFramePr>
        <p:xfrm>
          <a:off x="4855260" y="874160"/>
          <a:ext cx="1441847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" name="Prism 10" r:id="rId4" imgW="3238340" imgH="3337997" progId="Prism10.Document">
                  <p:embed/>
                </p:oleObj>
              </mc:Choice>
              <mc:Fallback>
                <p:oleObj name="Prism 10" r:id="rId4" imgW="3238340" imgH="3337997" progId="Prism10.Document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7A0F523B-01E9-4089-81FA-8B3EC472AF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5260" y="874160"/>
                        <a:ext cx="1441847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B54F44C-BA7C-429E-ABFC-AC1F024D8D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722338"/>
              </p:ext>
            </p:extLst>
          </p:nvPr>
        </p:nvGraphicFramePr>
        <p:xfrm>
          <a:off x="2092465" y="2884336"/>
          <a:ext cx="2745581" cy="14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" name="Prism 10" r:id="rId6" imgW="5119689" imgH="2905220" progId="Prism10.Document">
                  <p:embed/>
                </p:oleObj>
              </mc:Choice>
              <mc:Fallback>
                <p:oleObj name="Prism 10" r:id="rId6" imgW="5119689" imgH="2905220" progId="Prism10.Document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B54F44C-BA7C-429E-ABFC-AC1F024D8D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2465" y="2884336"/>
                        <a:ext cx="2745581" cy="14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0D3FDD1-D028-44BC-9D95-C4406A62D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476244"/>
              </p:ext>
            </p:extLst>
          </p:nvPr>
        </p:nvGraphicFramePr>
        <p:xfrm>
          <a:off x="2087056" y="963279"/>
          <a:ext cx="2768204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" name="Prism 10" r:id="rId8" imgW="5054145" imgH="2888298" progId="Prism10.Document">
                  <p:embed/>
                </p:oleObj>
              </mc:Choice>
              <mc:Fallback>
                <p:oleObj name="Prism 10" r:id="rId8" imgW="5054145" imgH="2888298" progId="Prism10.Documen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0D3FDD1-D028-44BC-9D95-C4406A62D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87056" y="963279"/>
                        <a:ext cx="2768204" cy="158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08591AAB-7DF2-410D-8272-15F753905D59}"/>
              </a:ext>
            </a:extLst>
          </p:cNvPr>
          <p:cNvSpPr/>
          <p:nvPr/>
        </p:nvSpPr>
        <p:spPr>
          <a:xfrm>
            <a:off x="2053000" y="207337"/>
            <a:ext cx="4379057" cy="4321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E99478B-6FDD-4C2E-93D5-12E1998F8238}"/>
              </a:ext>
            </a:extLst>
          </p:cNvPr>
          <p:cNvSpPr/>
          <p:nvPr/>
        </p:nvSpPr>
        <p:spPr>
          <a:xfrm>
            <a:off x="2135984" y="262575"/>
            <a:ext cx="4199279" cy="38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Survival Ability after SOD inhibition: 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eCONV</a:t>
            </a:r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-/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eUHDR</a:t>
            </a:r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32F64ED6-7306-4BB8-A1C2-D4EF4FB9B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715510"/>
              </p:ext>
            </p:extLst>
          </p:nvPr>
        </p:nvGraphicFramePr>
        <p:xfrm>
          <a:off x="4923213" y="2902745"/>
          <a:ext cx="1323975" cy="141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" name="Prism 10" r:id="rId10" imgW="3357185" imgH="3243665" progId="Prism10.Document">
                  <p:embed/>
                </p:oleObj>
              </mc:Choice>
              <mc:Fallback>
                <p:oleObj name="Prism 10" r:id="rId10" imgW="3357185" imgH="3243665" progId="Prism10.Document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32F64ED6-7306-4BB8-A1C2-D4EF4FB9B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23213" y="2902745"/>
                        <a:ext cx="1323975" cy="141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E07817-2F76-469D-AEB0-C014827FA848}"/>
              </a:ext>
            </a:extLst>
          </p:cNvPr>
          <p:cNvSpPr/>
          <p:nvPr/>
        </p:nvSpPr>
        <p:spPr>
          <a:xfrm>
            <a:off x="1676744" y="2312173"/>
            <a:ext cx="5223993" cy="7312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 chelation alone is not enough to account for the observed healthy cell protection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2AB9D-4E03-45E4-AA04-413E968AE1AA}"/>
              </a:ext>
            </a:extLst>
          </p:cNvPr>
          <p:cNvSpPr txBox="1"/>
          <p:nvPr/>
        </p:nvSpPr>
        <p:spPr>
          <a:xfrm>
            <a:off x="4972335" y="4912668"/>
            <a:ext cx="3240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D3D04F-F801-4999-8D71-00A79D46B9E5}"/>
              </a:ext>
            </a:extLst>
          </p:cNvPr>
          <p:cNvSpPr txBox="1"/>
          <p:nvPr/>
        </p:nvSpPr>
        <p:spPr>
          <a:xfrm>
            <a:off x="413983" y="456462"/>
            <a:ext cx="8143164" cy="3775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00" b="1" u="sng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Pilot </a:t>
            </a:r>
            <a:r>
              <a:rPr lang="en-US" sz="2600" b="1" i="1" u="sng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2600" b="1" u="sng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</a:t>
            </a:r>
            <a:r>
              <a:rPr lang="en-US" sz="26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CAM Model</a:t>
            </a:r>
          </a:p>
          <a:p>
            <a:pPr algn="ctr">
              <a:lnSpc>
                <a:spcPct val="200000"/>
              </a:lnSpc>
            </a:pPr>
            <a:r>
              <a:rPr lang="en-GB" sz="2600" b="1" spc="-1" dirty="0" err="1">
                <a:solidFill>
                  <a:srgbClr val="0047B9"/>
                </a:solidFill>
                <a:ea typeface="MS PGothic"/>
              </a:rPr>
              <a:t>eCONV</a:t>
            </a:r>
            <a:r>
              <a:rPr lang="en-GB" sz="2600" b="1" spc="-1" dirty="0">
                <a:solidFill>
                  <a:srgbClr val="0047B9"/>
                </a:solidFill>
                <a:ea typeface="MS PGothic"/>
              </a:rPr>
              <a:t>-IR and </a:t>
            </a:r>
            <a:r>
              <a:rPr lang="en-GB" sz="2600" b="1" spc="-1" dirty="0" err="1">
                <a:solidFill>
                  <a:srgbClr val="0047B9"/>
                </a:solidFill>
                <a:ea typeface="MS PGothic"/>
              </a:rPr>
              <a:t>eUHDR</a:t>
            </a:r>
            <a:r>
              <a:rPr lang="en-GB" sz="2600" b="1" spc="-1" dirty="0">
                <a:solidFill>
                  <a:srgbClr val="0047B9"/>
                </a:solidFill>
                <a:ea typeface="MS PGothic"/>
              </a:rPr>
              <a:t>-IR @University of Pisa and CPFR</a:t>
            </a:r>
          </a:p>
          <a:p>
            <a:pPr algn="ctr">
              <a:lnSpc>
                <a:spcPct val="200000"/>
              </a:lnSpc>
            </a:pPr>
            <a:endParaRPr lang="en-US" b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</a:t>
            </a:r>
            <a:r>
              <a:rPr lang="en-US" sz="28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chorioallantoic</a:t>
            </a:r>
            <a:r>
              <a:rPr lang="en-US" sz="28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membrane (CAM)</a:t>
            </a:r>
            <a:endParaRPr lang="en-GB" sz="2800" b="1" u="sng" spc="-1" dirty="0">
              <a:solidFill>
                <a:srgbClr val="00B050"/>
              </a:solidFill>
              <a:ea typeface="MS P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78310-D763-40BC-B086-8512EFDF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985" y="4468155"/>
            <a:ext cx="962842" cy="546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FFF08-6755-4B04-A2AF-27F80959F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916" y="4448876"/>
            <a:ext cx="592865" cy="558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721EC-89F1-4717-AAA5-BF9057AEB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874" y="4460477"/>
            <a:ext cx="513169" cy="546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DB549-3146-40CC-98D7-12B620E328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25" r="25628"/>
          <a:stretch/>
        </p:blipFill>
        <p:spPr>
          <a:xfrm>
            <a:off x="7162508" y="4377299"/>
            <a:ext cx="689842" cy="6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645200-2A6A-4030-87A2-6A9B0E4EB309}"/>
              </a:ext>
            </a:extLst>
          </p:cNvPr>
          <p:cNvSpPr/>
          <p:nvPr/>
        </p:nvSpPr>
        <p:spPr>
          <a:xfrm>
            <a:off x="323698" y="1008125"/>
            <a:ext cx="2848687" cy="30008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 Survival Dose-Response </a:t>
            </a:r>
            <a:endParaRPr lang="en-US" sz="120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CD1B2-DF9F-4C15-8308-A82F93A47008}"/>
              </a:ext>
            </a:extLst>
          </p:cNvPr>
          <p:cNvGrpSpPr/>
          <p:nvPr/>
        </p:nvGrpSpPr>
        <p:grpSpPr>
          <a:xfrm>
            <a:off x="61716" y="1800280"/>
            <a:ext cx="3110669" cy="1842080"/>
            <a:chOff x="140809" y="2410534"/>
            <a:chExt cx="4652962" cy="2384158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E51B304E-B42D-4027-904C-6B3E280605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0809" y="2410534"/>
            <a:ext cx="4652962" cy="2265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0" name="Prism 10" r:id="rId4" imgW="5558695" imgH="2706834" progId="Prism10.Document">
                    <p:embed/>
                  </p:oleObj>
                </mc:Choice>
                <mc:Fallback>
                  <p:oleObj name="Prism 10" r:id="rId4" imgW="5558695" imgH="2706834" progId="Prism10.Document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E51B304E-B42D-4027-904C-6B3E2806058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0809" y="2410534"/>
                          <a:ext cx="4652962" cy="2265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" name="Graphic 15" descr="Arrow: Straight with solid fill">
              <a:extLst>
                <a:ext uri="{FF2B5EF4-FFF2-40B4-BE49-F238E27FC236}">
                  <a16:creationId xmlns:a16="http://schemas.microsoft.com/office/drawing/2014/main" id="{2E86ADDD-83BC-4C3D-A6C7-BDED47F3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170969" y="4428932"/>
              <a:ext cx="365760" cy="365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CD8EE1C-5DF2-4657-B241-08C3E3D546EF}"/>
              </a:ext>
            </a:extLst>
          </p:cNvPr>
          <p:cNvSpPr/>
          <p:nvPr/>
        </p:nvSpPr>
        <p:spPr>
          <a:xfrm>
            <a:off x="1906862" y="2099855"/>
            <a:ext cx="848313" cy="130628"/>
          </a:xfrm>
          <a:prstGeom prst="ellipse">
            <a:avLst/>
          </a:prstGeom>
          <a:noFill/>
          <a:ln>
            <a:solidFill>
              <a:srgbClr val="A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Immagine 3">
            <a:extLst>
              <a:ext uri="{FF2B5EF4-FFF2-40B4-BE49-F238E27FC236}">
                <a16:creationId xmlns:a16="http://schemas.microsoft.com/office/drawing/2014/main" id="{FC5465A4-0A88-4125-9329-B33A164B9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22" y="87405"/>
            <a:ext cx="402337" cy="548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899B70-EBAE-4482-8A3D-5C3A7F243F52}"/>
              </a:ext>
            </a:extLst>
          </p:cNvPr>
          <p:cNvSpPr txBox="1"/>
          <p:nvPr/>
        </p:nvSpPr>
        <p:spPr>
          <a:xfrm>
            <a:off x="527659" y="3642361"/>
            <a:ext cx="95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ATN-224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E270A-68DB-43A3-910C-BC4CAE2B6D36}"/>
              </a:ext>
            </a:extLst>
          </p:cNvPr>
          <p:cNvSpPr txBox="1"/>
          <p:nvPr/>
        </p:nvSpPr>
        <p:spPr>
          <a:xfrm>
            <a:off x="4640240" y="4919199"/>
            <a:ext cx="339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B3FA71-7727-43D4-AD05-B091E995451D}"/>
              </a:ext>
            </a:extLst>
          </p:cNvPr>
          <p:cNvGrpSpPr/>
          <p:nvPr/>
        </p:nvGrpSpPr>
        <p:grpSpPr>
          <a:xfrm>
            <a:off x="3788395" y="1008126"/>
            <a:ext cx="5271795" cy="2969515"/>
            <a:chOff x="5051193" y="1344167"/>
            <a:chExt cx="7029060" cy="395935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FC738F-DC7F-4E14-89FA-73AF3CC18A94}"/>
                </a:ext>
              </a:extLst>
            </p:cNvPr>
            <p:cNvGrpSpPr/>
            <p:nvPr/>
          </p:nvGrpSpPr>
          <p:grpSpPr>
            <a:xfrm>
              <a:off x="5051193" y="1344167"/>
              <a:ext cx="7029060" cy="3959353"/>
              <a:chOff x="5065047" y="1344167"/>
              <a:chExt cx="7029060" cy="395935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43529DB-D19B-48D5-AD11-2D30ABC7605F}"/>
                  </a:ext>
                </a:extLst>
              </p:cNvPr>
              <p:cNvGrpSpPr/>
              <p:nvPr/>
            </p:nvGrpSpPr>
            <p:grpSpPr>
              <a:xfrm>
                <a:off x="5065047" y="1344167"/>
                <a:ext cx="7029060" cy="3959353"/>
                <a:chOff x="5065047" y="1344167"/>
                <a:chExt cx="7029060" cy="395935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E0D943C5-0616-4806-9B4A-2F733C309AC5}"/>
                    </a:ext>
                  </a:extLst>
                </p:cNvPr>
                <p:cNvGrpSpPr/>
                <p:nvPr/>
              </p:nvGrpSpPr>
              <p:grpSpPr>
                <a:xfrm>
                  <a:off x="5065047" y="1344167"/>
                  <a:ext cx="7029060" cy="3959353"/>
                  <a:chOff x="5065047" y="1344167"/>
                  <a:chExt cx="7029060" cy="3959353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8BF88A7-770F-46E7-A225-1588016DD6A6}"/>
                      </a:ext>
                    </a:extLst>
                  </p:cNvPr>
                  <p:cNvGrpSpPr/>
                  <p:nvPr/>
                </p:nvGrpSpPr>
                <p:grpSpPr>
                  <a:xfrm>
                    <a:off x="5065047" y="1344167"/>
                    <a:ext cx="7029060" cy="3959353"/>
                    <a:chOff x="5065047" y="1344167"/>
                    <a:chExt cx="7029060" cy="395935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326C1AF6-EB2C-439D-B654-12E2764B3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65047" y="1344167"/>
                      <a:ext cx="7029060" cy="3959353"/>
                      <a:chOff x="5065047" y="1344167"/>
                      <a:chExt cx="7029060" cy="3959353"/>
                    </a:xfrm>
                  </p:grpSpPr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DA1F95A1-42A6-4F79-94FF-13921BD43C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65047" y="1344167"/>
                        <a:ext cx="7029060" cy="3959353"/>
                        <a:chOff x="5065047" y="1344167"/>
                        <a:chExt cx="7029060" cy="3959353"/>
                      </a:xfrm>
                    </p:grpSpPr>
                    <p:grpSp>
                      <p:nvGrpSpPr>
                        <p:cNvPr id="7" name="Group 6">
                          <a:extLst>
                            <a:ext uri="{FF2B5EF4-FFF2-40B4-BE49-F238E27FC236}">
                              <a16:creationId xmlns:a16="http://schemas.microsoft.com/office/drawing/2014/main" id="{15DD9FA3-38C7-478D-8387-47E2757A5C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65047" y="1344167"/>
                          <a:ext cx="6943491" cy="3959353"/>
                          <a:chOff x="5065047" y="1344167"/>
                          <a:chExt cx="6943491" cy="3959353"/>
                        </a:xfrm>
                      </p:grpSpPr>
                      <p:grpSp>
                        <p:nvGrpSpPr>
                          <p:cNvPr id="4" name="Group 3">
                            <a:extLst>
                              <a:ext uri="{FF2B5EF4-FFF2-40B4-BE49-F238E27FC236}">
                                <a16:creationId xmlns:a16="http://schemas.microsoft.com/office/drawing/2014/main" id="{3AC46705-BF06-4272-9999-C05D064065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911212" y="1913474"/>
                            <a:ext cx="5097326" cy="3307525"/>
                            <a:chOff x="4894898" y="1767270"/>
                            <a:chExt cx="6941470" cy="3948552"/>
                          </a:xfrm>
                        </p:grpSpPr>
                        <p:pic>
                          <p:nvPicPr>
                            <p:cNvPr id="3" name="Picture 2">
                              <a:extLst>
                                <a:ext uri="{FF2B5EF4-FFF2-40B4-BE49-F238E27FC236}">
                                  <a16:creationId xmlns:a16="http://schemas.microsoft.com/office/drawing/2014/main" id="{8EB10FED-E5A6-4814-8C7D-CD2F413EEBC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clrChange>
                                <a:clrFrom>
                                  <a:srgbClr val="FFFFFF"/>
                                </a:clrFrom>
                                <a:clrTo>
                                  <a:srgbClr val="FFFFFF">
                                    <a:alpha val="0"/>
                                  </a:srgbClr>
                                </a:clrTo>
                              </a:clrChange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94898" y="1767270"/>
                              <a:ext cx="6941470" cy="394855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8" name="TextBox 7">
                              <a:extLst>
                                <a:ext uri="{FF2B5EF4-FFF2-40B4-BE49-F238E27FC236}">
                                  <a16:creationId xmlns:a16="http://schemas.microsoft.com/office/drawing/2014/main" id="{A23A6CE7-8F4E-4822-8F8D-4477B2BB398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979993" y="3933163"/>
                              <a:ext cx="914400" cy="53297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de-DE" sz="788" b="1" dirty="0"/>
                                <a:t>100 µM</a:t>
                              </a:r>
                              <a:endParaRPr lang="en-US" sz="788" b="1" dirty="0"/>
                            </a:p>
                          </p:txBody>
                        </p:sp>
                      </p:grpSp>
                      <p:sp>
                        <p:nvSpPr>
                          <p:cNvPr id="14" name="Rectangle: Rounded Corners 13">
                            <a:extLst>
                              <a:ext uri="{FF2B5EF4-FFF2-40B4-BE49-F238E27FC236}">
                                <a16:creationId xmlns:a16="http://schemas.microsoft.com/office/drawing/2014/main" id="{937A36A4-0F67-42D5-9813-94255EF974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82555" y="1344167"/>
                            <a:ext cx="3614057" cy="400110"/>
                          </a:xfrm>
                          <a:prstGeom prst="roundRect">
                            <a:avLst/>
                          </a:prstGeom>
                          <a:gradFill flip="none" rotWithShape="1">
                            <a:gsLst>
                              <a:gs pos="0">
                                <a:schemeClr val="accent1"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1"/>
                            <a:tileRect/>
                          </a:gradFill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de-DE" sz="1200" b="1" dirty="0">
                                <a:solidFill>
                                  <a:srgbClr val="0047B9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Irradiation treatment protocol</a:t>
                            </a:r>
                            <a:endParaRPr lang="en-US" sz="1200" b="1" dirty="0">
                              <a:solidFill>
                                <a:srgbClr val="0047B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grpSp>
                        <p:nvGrpSpPr>
                          <p:cNvPr id="5" name="Group 4">
                            <a:extLst>
                              <a:ext uri="{FF2B5EF4-FFF2-40B4-BE49-F238E27FC236}">
                                <a16:creationId xmlns:a16="http://schemas.microsoft.com/office/drawing/2014/main" id="{AA069254-B08D-406C-A42D-BB547941BA2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65047" y="1344168"/>
                            <a:ext cx="1876752" cy="3959352"/>
                            <a:chOff x="4709447" y="1344168"/>
                            <a:chExt cx="1876752" cy="3959352"/>
                          </a:xfrm>
                        </p:grpSpPr>
                        <p:pic>
                          <p:nvPicPr>
                            <p:cNvPr id="21" name="Immagine 13">
                              <a:extLst>
                                <a:ext uri="{FF2B5EF4-FFF2-40B4-BE49-F238E27FC236}">
                                  <a16:creationId xmlns:a16="http://schemas.microsoft.com/office/drawing/2014/main" id="{156818C1-7990-45C8-9442-4CEFB1CC299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80034" y="2038880"/>
                              <a:ext cx="1734085" cy="1293600"/>
                            </a:xfrm>
                            <a:prstGeom prst="rect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</p:pic>
                        <p:pic>
                          <p:nvPicPr>
                            <p:cNvPr id="22" name="Immagine 17">
                              <a:extLst>
                                <a:ext uri="{FF2B5EF4-FFF2-40B4-BE49-F238E27FC236}">
                                  <a16:creationId xmlns:a16="http://schemas.microsoft.com/office/drawing/2014/main" id="{ACD7F1DC-31F8-40A2-82F9-8B4B641E14E7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11"/>
                            <a:srcRect r="8435"/>
                            <a:stretch/>
                          </p:blipFill>
                          <p:spPr>
                            <a:xfrm>
                              <a:off x="4809420" y="3654132"/>
                              <a:ext cx="1704699" cy="1526520"/>
                            </a:xfrm>
                            <a:prstGeom prst="rect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</p:pic>
                        <p:sp>
                          <p:nvSpPr>
                            <p:cNvPr id="23" name="TextBox 22">
                              <a:extLst>
                                <a:ext uri="{FF2B5EF4-FFF2-40B4-BE49-F238E27FC236}">
                                  <a16:creationId xmlns:a16="http://schemas.microsoft.com/office/drawing/2014/main" id="{22B17691-B16D-4369-AE9F-B65CA471EAA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820271" y="1436500"/>
                              <a:ext cx="1630932" cy="55399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050" b="1" dirty="0">
                                  <a:solidFill>
                                    <a:srgbClr val="0047B9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Irradiation set-up</a:t>
                              </a:r>
                            </a:p>
                          </p:txBody>
                        </p:sp>
                        <p:sp>
                          <p:nvSpPr>
                            <p:cNvPr id="24" name="Rectangle 23">
                              <a:extLst>
                                <a:ext uri="{FF2B5EF4-FFF2-40B4-BE49-F238E27FC236}">
                                  <a16:creationId xmlns:a16="http://schemas.microsoft.com/office/drawing/2014/main" id="{02216B8F-AE2E-43D0-82AC-0CB695F91F8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709447" y="1344168"/>
                              <a:ext cx="1876752" cy="395935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sz="1350"/>
                            </a:p>
                          </p:txBody>
                        </p:sp>
                      </p:grpSp>
                    </p:grpSp>
                    <p:sp>
                      <p:nvSpPr>
                        <p:cNvPr id="11" name="Rectangle 10">
                          <a:extLst>
                            <a:ext uri="{FF2B5EF4-FFF2-40B4-BE49-F238E27FC236}">
                              <a16:creationId xmlns:a16="http://schemas.microsoft.com/office/drawing/2014/main" id="{B7CA1012-A0B4-44AD-8E28-BB91EFAE4D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935393" y="3231535"/>
                          <a:ext cx="989214" cy="2805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de-DE" sz="1350" dirty="0"/>
                            <a:t>&lt;&lt;&lt;&lt;&lt;&lt;&lt;</a:t>
                          </a:r>
                          <a:endParaRPr lang="en-US" sz="1350" dirty="0"/>
                        </a:p>
                      </p:txBody>
                    </p:sp>
                    <p:sp>
                      <p:nvSpPr>
                        <p:cNvPr id="26" name="Rectangle 25">
                          <a:extLst>
                            <a:ext uri="{FF2B5EF4-FFF2-40B4-BE49-F238E27FC236}">
                              <a16:creationId xmlns:a16="http://schemas.microsoft.com/office/drawing/2014/main" id="{C2A66AC4-CB0F-4EC4-AC0B-18EEABFC89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91449" y="3366655"/>
                          <a:ext cx="902658" cy="11130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de-DE" sz="1350" dirty="0"/>
                            <a:t>&lt;</a:t>
                          </a:r>
                          <a:endParaRPr lang="en-US" sz="1350" dirty="0"/>
                        </a:p>
                      </p:txBody>
                    </p:sp>
                  </p:grp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14C40E24-D707-4EC3-AD2F-D27117649A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24160" y="3332481"/>
                        <a:ext cx="989214" cy="14016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0"/>
                      </a:p>
                    </p:txBody>
                  </p:sp>
                </p:grp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3B1575ED-07C9-42CC-A9A4-49E118D48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548" y="3942522"/>
                      <a:ext cx="288235" cy="6824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E9498CA7-A697-4134-BBC3-5642BBB781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085" t="52975" r="14492" b="14651"/>
                  <a:stretch/>
                </p:blipFill>
                <p:spPr bwMode="auto">
                  <a:xfrm>
                    <a:off x="10577450" y="3711748"/>
                    <a:ext cx="1091980" cy="107079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D475484-FF9F-468D-8C84-C7B84A353262}"/>
                    </a:ext>
                  </a:extLst>
                </p:cNvPr>
                <p:cNvSpPr/>
                <p:nvPr/>
              </p:nvSpPr>
              <p:spPr>
                <a:xfrm>
                  <a:off x="10576125" y="3429000"/>
                  <a:ext cx="191266" cy="1954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939EBF8-E88D-442D-ACB3-0EF6D4DF2724}"/>
                    </a:ext>
                  </a:extLst>
                </p:cNvPr>
                <p:cNvSpPr/>
                <p:nvPr/>
              </p:nvSpPr>
              <p:spPr>
                <a:xfrm>
                  <a:off x="10820549" y="3231535"/>
                  <a:ext cx="191266" cy="1954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30B361-E3D7-40BC-A1BB-A42F1BBBE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76" t="38025" r="71775" b="49493"/>
              <a:stretch/>
            </p:blipFill>
            <p:spPr bwMode="auto">
              <a:xfrm>
                <a:off x="11012057" y="3197458"/>
                <a:ext cx="349161" cy="412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26618E-E492-4B15-80BD-E60665C99947}"/>
                </a:ext>
              </a:extLst>
            </p:cNvPr>
            <p:cNvSpPr/>
            <p:nvPr/>
          </p:nvSpPr>
          <p:spPr>
            <a:xfrm>
              <a:off x="10562271" y="3555672"/>
              <a:ext cx="244424" cy="314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BBAD5B5-FCF2-4B44-9248-42AF35E0B390}"/>
              </a:ext>
            </a:extLst>
          </p:cNvPr>
          <p:cNvSpPr txBox="1"/>
          <p:nvPr/>
        </p:nvSpPr>
        <p:spPr>
          <a:xfrm>
            <a:off x="666714" y="212326"/>
            <a:ext cx="77721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Effects of ATN-224 and IR on healthy eggs </a:t>
            </a:r>
          </a:p>
        </p:txBody>
      </p:sp>
    </p:spTree>
    <p:extLst>
      <p:ext uri="{BB962C8B-B14F-4D97-AF65-F5344CB8AC3E}">
        <p14:creationId xmlns:p14="http://schemas.microsoft.com/office/powerpoint/2010/main" val="7010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>
            <a:extLst>
              <a:ext uri="{FF2B5EF4-FFF2-40B4-BE49-F238E27FC236}">
                <a16:creationId xmlns:a16="http://schemas.microsoft.com/office/drawing/2014/main" id="{A8C5AE8E-CEE4-4B76-9FC1-C382BAA3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2" y="87405"/>
            <a:ext cx="402337" cy="548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803124-CB71-41E9-8B73-D563C0AB76E2}"/>
              </a:ext>
            </a:extLst>
          </p:cNvPr>
          <p:cNvSpPr txBox="1"/>
          <p:nvPr/>
        </p:nvSpPr>
        <p:spPr>
          <a:xfrm>
            <a:off x="666714" y="212326"/>
            <a:ext cx="77721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Effects of ATN-224 and IR on healthy eggs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090542A-BA11-4AE6-B233-4DC3CBED0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417989"/>
              </p:ext>
            </p:extLst>
          </p:nvPr>
        </p:nvGraphicFramePr>
        <p:xfrm>
          <a:off x="31112" y="1112255"/>
          <a:ext cx="4071554" cy="249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Prism 10" r:id="rId5" imgW="7334884" imgH="4491948" progId="Prism10.Document">
                  <p:embed/>
                </p:oleObj>
              </mc:Choice>
              <mc:Fallback>
                <p:oleObj name="Prism 10" r:id="rId5" imgW="7334884" imgH="4491948" progId="Prism10.Document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090542A-BA11-4AE6-B233-4DC3CBED0A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12" y="1112255"/>
                        <a:ext cx="4071554" cy="249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B16627-4D4A-4D09-9F8C-10FEAA049CB8}"/>
              </a:ext>
            </a:extLst>
          </p:cNvPr>
          <p:cNvSpPr txBox="1"/>
          <p:nvPr/>
        </p:nvSpPr>
        <p:spPr>
          <a:xfrm>
            <a:off x="3744859" y="2466033"/>
            <a:ext cx="818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CONV-IR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FA35F-CC41-43B1-ADE8-8708EA28CC64}"/>
              </a:ext>
            </a:extLst>
          </p:cNvPr>
          <p:cNvSpPr txBox="1"/>
          <p:nvPr/>
        </p:nvSpPr>
        <p:spPr>
          <a:xfrm>
            <a:off x="3744860" y="2123471"/>
            <a:ext cx="8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UHDR-IR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6DDF4-8055-4C67-9255-6000C9F475C4}"/>
              </a:ext>
            </a:extLst>
          </p:cNvPr>
          <p:cNvSpPr txBox="1"/>
          <p:nvPr/>
        </p:nvSpPr>
        <p:spPr>
          <a:xfrm>
            <a:off x="3744859" y="1647380"/>
            <a:ext cx="818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ATN -IR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6BA35-8896-4918-B025-7208E3AA3B1C}"/>
              </a:ext>
            </a:extLst>
          </p:cNvPr>
          <p:cNvSpPr txBox="1"/>
          <p:nvPr/>
        </p:nvSpPr>
        <p:spPr>
          <a:xfrm>
            <a:off x="4690861" y="3433963"/>
            <a:ext cx="44220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 </a:t>
            </a:r>
            <a:r>
              <a:rPr lang="de-DE" sz="2500" b="1" dirty="0" err="1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de-DE" sz="2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b="1" dirty="0" err="1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de-DE" sz="2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363AD2A-41D3-4D74-8C97-48FD4F657F80}"/>
              </a:ext>
            </a:extLst>
          </p:cNvPr>
          <p:cNvSpPr/>
          <p:nvPr/>
        </p:nvSpPr>
        <p:spPr>
          <a:xfrm>
            <a:off x="3631475" y="1621306"/>
            <a:ext cx="52251" cy="29893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DB1D2-31EF-4BA5-8A66-3B2233EC2AC6}"/>
              </a:ext>
            </a:extLst>
          </p:cNvPr>
          <p:cNvSpPr txBox="1"/>
          <p:nvPr/>
        </p:nvSpPr>
        <p:spPr>
          <a:xfrm>
            <a:off x="4598126" y="4912667"/>
            <a:ext cx="34420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760DEE9-3154-44E1-8057-42D1113A61D7}"/>
              </a:ext>
            </a:extLst>
          </p:cNvPr>
          <p:cNvSpPr/>
          <p:nvPr/>
        </p:nvSpPr>
        <p:spPr>
          <a:xfrm rot="10800000">
            <a:off x="4694828" y="1645529"/>
            <a:ext cx="436457" cy="102582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AA5E9-36F6-4BB9-9D6F-7F571A209144}"/>
              </a:ext>
            </a:extLst>
          </p:cNvPr>
          <p:cNvSpPr txBox="1"/>
          <p:nvPr/>
        </p:nvSpPr>
        <p:spPr>
          <a:xfrm>
            <a:off x="4426634" y="1030268"/>
            <a:ext cx="1073414" cy="5078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</a:p>
          <a:p>
            <a:pPr algn="ctr"/>
            <a:r>
              <a:rPr lang="de-DE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endParaRPr lang="en-US" sz="135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B1E534-6558-420F-B9CB-CDA34BC6E23B}"/>
              </a:ext>
            </a:extLst>
          </p:cNvPr>
          <p:cNvSpPr/>
          <p:nvPr/>
        </p:nvSpPr>
        <p:spPr bwMode="auto">
          <a:xfrm rot="1045470">
            <a:off x="1718789" y="1666478"/>
            <a:ext cx="2943695" cy="640619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31F85A-5D2B-4FEF-86A1-EF1C47B9D204}"/>
              </a:ext>
            </a:extLst>
          </p:cNvPr>
          <p:cNvSpPr/>
          <p:nvPr/>
        </p:nvSpPr>
        <p:spPr bwMode="auto">
          <a:xfrm rot="1045470">
            <a:off x="2481082" y="1286972"/>
            <a:ext cx="1973952" cy="659298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4373" name="Picture 37" descr="Bad news rubber stamp – Royalty-Free Vector | VectorStock">
            <a:extLst>
              <a:ext uri="{FF2B5EF4-FFF2-40B4-BE49-F238E27FC236}">
                <a16:creationId xmlns:a16="http://schemas.microsoft.com/office/drawing/2014/main" id="{C083DCC7-830F-4D00-AB99-41BACF3C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45" y="911269"/>
            <a:ext cx="2845610" cy="24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047D7B-B001-4959-8A4B-D3413088931E}"/>
              </a:ext>
            </a:extLst>
          </p:cNvPr>
          <p:cNvSpPr txBox="1"/>
          <p:nvPr/>
        </p:nvSpPr>
        <p:spPr>
          <a:xfrm>
            <a:off x="5041744" y="4019586"/>
            <a:ext cx="33607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500" b="1" dirty="0" err="1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b="1" dirty="0" err="1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de-DE" sz="2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Chemistry 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75" name="Picture 39" descr="Chemistry Images - Free Download on Freepik">
            <a:extLst>
              <a:ext uri="{FF2B5EF4-FFF2-40B4-BE49-F238E27FC236}">
                <a16:creationId xmlns:a16="http://schemas.microsoft.com/office/drawing/2014/main" id="{F937362A-A720-4393-9458-2E849FBF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49" y="3422880"/>
            <a:ext cx="1687702" cy="16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1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19" grpId="0" animBg="1"/>
      <p:bldP spid="2" grpId="0" animBg="1"/>
      <p:bldP spid="15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66E9733-5A91-4DF7-9106-695F9AC451CB}"/>
              </a:ext>
            </a:extLst>
          </p:cNvPr>
          <p:cNvSpPr txBox="1"/>
          <p:nvPr/>
        </p:nvSpPr>
        <p:spPr>
          <a:xfrm>
            <a:off x="108265" y="805589"/>
            <a:ext cx="8985443" cy="2183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779" indent="-1297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13" b="1" dirty="0">
                <a:latin typeface="Arial" panose="020B0604020202020204" pitchFamily="34" charset="0"/>
                <a:cs typeface="Arial" panose="020B0604020202020204" pitchFamily="34" charset="0"/>
              </a:rPr>
              <a:t>The healthy cell lines: </a:t>
            </a:r>
            <a:r>
              <a:rPr lang="en-US" sz="1313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responded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to UHDR with a “FLASH-like” effect resulting in increased survival</a:t>
            </a:r>
          </a:p>
          <a:p>
            <a:pPr>
              <a:lnSpc>
                <a:spcPct val="150000"/>
              </a:lnSpc>
            </a:pPr>
            <a:endParaRPr lang="en-US" sz="13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69" indent="-13096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13" b="1" dirty="0">
                <a:latin typeface="Arial" panose="020B0604020202020204" pitchFamily="34" charset="0"/>
                <a:cs typeface="Arial" panose="020B0604020202020204" pitchFamily="34" charset="0"/>
              </a:rPr>
              <a:t>The cancer cell lines: </a:t>
            </a:r>
            <a:r>
              <a:rPr lang="en-US" sz="1313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not respond 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with a “FLASH-like” effect resulting in no difference in survival </a:t>
            </a:r>
            <a:r>
              <a:rPr lang="en-US" sz="1313" i="1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CONV-IR</a:t>
            </a:r>
          </a:p>
          <a:p>
            <a:pPr>
              <a:lnSpc>
                <a:spcPct val="150000"/>
              </a:lnSpc>
            </a:pPr>
            <a:endParaRPr lang="en-US" sz="13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69" indent="-13096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13" b="1" dirty="0">
                <a:latin typeface="Arial" panose="020B0604020202020204" pitchFamily="34" charset="0"/>
                <a:cs typeface="Arial" panose="020B0604020202020204" pitchFamily="34" charset="0"/>
              </a:rPr>
              <a:t>ATN-224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13" b="1" dirty="0">
                <a:latin typeface="Arial" panose="020B0604020202020204" pitchFamily="34" charset="0"/>
                <a:cs typeface="Arial" panose="020B0604020202020204" pitchFamily="34" charset="0"/>
              </a:rPr>
              <a:t>pre-treatment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13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cells responded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to CONV-RT and UHDR with a “FLASH-like” effect resulting in 		             increased survival</a:t>
            </a:r>
            <a:endParaRPr lang="it-IT" sz="1313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A0AFC-9183-41D0-BB08-546AA7E89F36}"/>
              </a:ext>
            </a:extLst>
          </p:cNvPr>
          <p:cNvSpPr txBox="1"/>
          <p:nvPr/>
        </p:nvSpPr>
        <p:spPr>
          <a:xfrm>
            <a:off x="242817" y="138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CONCLUSIONS</a:t>
            </a:r>
            <a:endParaRPr lang="en-GB" sz="2800" b="1" spc="-1" dirty="0">
              <a:solidFill>
                <a:srgbClr val="0047B9"/>
              </a:solidFill>
              <a:highlight>
                <a:srgbClr val="FFFF00"/>
              </a:highlight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7FF6F52-1F1F-477A-9A05-A59DA20AE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1994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6AEC5C-1062-4DB7-B528-56619D01CB79}"/>
              </a:ext>
            </a:extLst>
          </p:cNvPr>
          <p:cNvGrpSpPr/>
          <p:nvPr/>
        </p:nvGrpSpPr>
        <p:grpSpPr>
          <a:xfrm>
            <a:off x="108265" y="2951884"/>
            <a:ext cx="9063446" cy="1376186"/>
            <a:chOff x="144353" y="3479601"/>
            <a:chExt cx="12084594" cy="18349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F9BE25-7850-4190-B071-6C14BA13A3D2}"/>
                </a:ext>
              </a:extLst>
            </p:cNvPr>
            <p:cNvSpPr/>
            <p:nvPr/>
          </p:nvSpPr>
          <p:spPr>
            <a:xfrm>
              <a:off x="144353" y="3479601"/>
              <a:ext cx="11651407" cy="183491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F43FEC-8A8D-4103-94CD-D823F4AD1A2A}"/>
                </a:ext>
              </a:extLst>
            </p:cNvPr>
            <p:cNvSpPr txBox="1"/>
            <p:nvPr/>
          </p:nvSpPr>
          <p:spPr>
            <a:xfrm>
              <a:off x="494148" y="3485970"/>
              <a:ext cx="11734799" cy="1699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sz="135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Selective modulation of the redox environment can differentially affect healthy and cancerous cells </a:t>
              </a:r>
            </a:p>
            <a:p>
              <a:pPr marL="214313" indent="-214313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Reducing H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via SOD inhibition could shift the oxidative balance and offers protection also in CONV-RT</a:t>
              </a:r>
            </a:p>
            <a:p>
              <a:pPr marL="214313" indent="-214313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alt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SOD-dependent ROS dynamics might play a central role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0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D3D04F-F801-4999-8D71-00A79D46B9E5}"/>
              </a:ext>
            </a:extLst>
          </p:cNvPr>
          <p:cNvSpPr txBox="1"/>
          <p:nvPr/>
        </p:nvSpPr>
        <p:spPr>
          <a:xfrm>
            <a:off x="500418" y="0"/>
            <a:ext cx="81431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UHDR from Laser Beams</a:t>
            </a:r>
            <a:endParaRPr lang="en-GB" b="1" u="sng" spc="-1" dirty="0">
              <a:solidFill>
                <a:srgbClr val="00B050"/>
              </a:solidFill>
              <a:ea typeface="MS P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53F08-6163-44BB-A442-3A5C74A936B8}"/>
              </a:ext>
            </a:extLst>
          </p:cNvPr>
          <p:cNvSpPr txBox="1"/>
          <p:nvPr/>
        </p:nvSpPr>
        <p:spPr>
          <a:xfrm>
            <a:off x="232065" y="464534"/>
            <a:ext cx="872086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UHDR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de-DE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de-DE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  <a:r>
              <a:rPr lang="de-DE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de-DE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Gy/s,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	ideal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radiation-chemistry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14FB4-2408-4980-8BAE-5809F1CB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" y="2248824"/>
            <a:ext cx="4498484" cy="2559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177FDB-70FD-49BD-89C2-8B5F4DB8A40D}"/>
              </a:ext>
            </a:extLst>
          </p:cNvPr>
          <p:cNvSpPr txBox="1"/>
          <p:nvPr/>
        </p:nvSpPr>
        <p:spPr>
          <a:xfrm>
            <a:off x="5550089" y="1879492"/>
            <a:ext cx="1919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</a:t>
            </a:r>
            <a:endParaRPr lang="en-DE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FB6B5-9737-4D92-866B-54AD5AD853C6}"/>
              </a:ext>
            </a:extLst>
          </p:cNvPr>
          <p:cNvSpPr txBox="1"/>
          <p:nvPr/>
        </p:nvSpPr>
        <p:spPr>
          <a:xfrm>
            <a:off x="1799230" y="1885612"/>
            <a:ext cx="1612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  <a:endParaRPr lang="en-DE" u="sng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E1106B-98F6-4A17-88E6-A8ED6AE5AECB}"/>
              </a:ext>
            </a:extLst>
          </p:cNvPr>
          <p:cNvGrpSpPr/>
          <p:nvPr/>
        </p:nvGrpSpPr>
        <p:grpSpPr>
          <a:xfrm>
            <a:off x="4871891" y="2248824"/>
            <a:ext cx="3919380" cy="2559585"/>
            <a:chOff x="4871891" y="2248824"/>
            <a:chExt cx="3919380" cy="25595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2F8AA3-3DAF-4623-A11E-FA509328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1891" y="2248824"/>
              <a:ext cx="3919380" cy="25595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39F18B-5CB5-4B74-BBD0-BD8DF477A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4771" y="4433916"/>
              <a:ext cx="950636" cy="374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0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7708" y="1204035"/>
            <a:ext cx="90331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/>
              <a:t>Impact of Radiation on Water and Biological Systems</a:t>
            </a:r>
          </a:p>
        </p:txBody>
      </p:sp>
    </p:spTree>
    <p:extLst>
      <p:ext uri="{BB962C8B-B14F-4D97-AF65-F5344CB8AC3E}">
        <p14:creationId xmlns:p14="http://schemas.microsoft.com/office/powerpoint/2010/main" val="291005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600BA6-1B29-4440-B558-A1F7A54AB8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8545" y="483588"/>
            <a:ext cx="4573441" cy="269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DB7A2-00E7-460C-A84A-DA42CADBC5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51" y="2236454"/>
            <a:ext cx="2546465" cy="222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A3749-EE6D-4491-912F-9534D1C1D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795" y="3224000"/>
            <a:ext cx="1106825" cy="628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FAEB4-E5FD-49A9-A5BD-E05F30059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278" y="2332756"/>
            <a:ext cx="689842" cy="649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A3D6D-AB05-45DE-9EC5-8193DAEB5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216" y="3125055"/>
            <a:ext cx="652475" cy="695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093A1A-08F3-4948-9D8F-6CA6EA7E3BC7}"/>
              </a:ext>
            </a:extLst>
          </p:cNvPr>
          <p:cNvSpPr txBox="1"/>
          <p:nvPr/>
        </p:nvSpPr>
        <p:spPr>
          <a:xfrm>
            <a:off x="1363870" y="-93930"/>
            <a:ext cx="48314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800" b="1" u="sng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sz="3800" b="1" u="sng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22E4E-975D-47DC-982B-1089764A4820}"/>
              </a:ext>
            </a:extLst>
          </p:cNvPr>
          <p:cNvSpPr txBox="1"/>
          <p:nvPr/>
        </p:nvSpPr>
        <p:spPr>
          <a:xfrm>
            <a:off x="5202690" y="2501435"/>
            <a:ext cx="1927962" cy="17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solidFill>
                  <a:srgbClr val="222222"/>
                </a:solidFill>
                <a:latin typeface="Arial" panose="020B0604020202020204" pitchFamily="34" charset="0"/>
              </a:rPr>
              <a:t>Prof. Valerio </a:t>
            </a:r>
            <a:r>
              <a:rPr lang="en-US" sz="1050" b="1" u="sng" dirty="0" err="1">
                <a:solidFill>
                  <a:srgbClr val="222222"/>
                </a:solidFill>
                <a:latin typeface="Arial" panose="020B0604020202020204" pitchFamily="34" charset="0"/>
              </a:rPr>
              <a:t>Voliani</a:t>
            </a:r>
            <a:r>
              <a:rPr lang="en-US" sz="1050" b="1" u="sn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050" b="1" u="sng" dirty="0">
                <a:solidFill>
                  <a:srgbClr val="222222"/>
                </a:solidFill>
                <a:latin typeface="Arial" panose="020B0604020202020204" pitchFamily="34" charset="0"/>
              </a:rPr>
              <a:t>Prof. Fabiola </a:t>
            </a:r>
            <a:r>
              <a:rPr lang="en-US" sz="1050" b="1" u="sng" dirty="0" err="1">
                <a:solidFill>
                  <a:srgbClr val="222222"/>
                </a:solidFill>
                <a:latin typeface="Arial" panose="020B0604020202020204" pitchFamily="34" charset="0"/>
              </a:rPr>
              <a:t>Paiar</a:t>
            </a:r>
            <a:endParaRPr lang="en-US" sz="1050" b="1" u="sng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 Giovanni </a:t>
            </a:r>
            <a:r>
              <a:rPr lang="en-US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Gadducci</a:t>
            </a:r>
            <a:endParaRPr lang="en-US" sz="105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 Noemi Giannini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 Alessandra </a:t>
            </a:r>
            <a:r>
              <a:rPr lang="en-US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Gonnelli</a:t>
            </a:r>
            <a:endParaRPr lang="en-US" sz="105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 Fabio Di Martino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Prof. Simone </a:t>
            </a:r>
            <a:r>
              <a:rPr lang="en-US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Capacciolix</a:t>
            </a:r>
            <a:endParaRPr lang="en-US" sz="105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FBA8B-BF76-4D98-96C6-7C994C159C25}"/>
              </a:ext>
            </a:extLst>
          </p:cNvPr>
          <p:cNvSpPr txBox="1"/>
          <p:nvPr/>
        </p:nvSpPr>
        <p:spPr>
          <a:xfrm>
            <a:off x="16966" y="759288"/>
            <a:ext cx="2354238" cy="2001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solidFill>
                  <a:srgbClr val="FF0000"/>
                </a:solidFill>
                <a:latin typeface="Arial" panose="020B0604020202020204" pitchFamily="34" charset="0"/>
              </a:rPr>
              <a:t>Dr Francesca Pagliari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 Daniel Garcia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Maria Rebouta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Anna Becker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Chiara Tagliavini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Rafael Cepeda Lopes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Niklas Jung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Elpida Theodoridou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E34CEE-FD56-4487-A58B-F210E2CC7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460" y="627648"/>
            <a:ext cx="1241383" cy="908311"/>
          </a:xfrm>
          <a:prstGeom prst="rect">
            <a:avLst/>
          </a:prstGeom>
        </p:spPr>
      </p:pic>
      <p:pic>
        <p:nvPicPr>
          <p:cNvPr id="27659" name="Picture 11">
            <a:extLst>
              <a:ext uri="{FF2B5EF4-FFF2-40B4-BE49-F238E27FC236}">
                <a16:creationId xmlns:a16="http://schemas.microsoft.com/office/drawing/2014/main" id="{EEDFED93-7866-4292-8738-3F08AF87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0" y="1333506"/>
            <a:ext cx="626143" cy="42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>
            <a:extLst>
              <a:ext uri="{FF2B5EF4-FFF2-40B4-BE49-F238E27FC236}">
                <a16:creationId xmlns:a16="http://schemas.microsoft.com/office/drawing/2014/main" id="{605802B3-D83D-4ACC-B849-50498341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44" y="1058657"/>
            <a:ext cx="1381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FE8B92-1D7B-44CA-9258-38CD45EC9F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7"/>
          <a:stretch/>
        </p:blipFill>
        <p:spPr>
          <a:xfrm>
            <a:off x="5026804" y="506976"/>
            <a:ext cx="2537460" cy="159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B8EDE5-4B03-4D17-85DF-55E1675E6873}"/>
              </a:ext>
            </a:extLst>
          </p:cNvPr>
          <p:cNvSpPr txBox="1"/>
          <p:nvPr/>
        </p:nvSpPr>
        <p:spPr>
          <a:xfrm>
            <a:off x="5207323" y="641602"/>
            <a:ext cx="1927962" cy="103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solidFill>
                  <a:srgbClr val="222222"/>
                </a:solidFill>
                <a:latin typeface="Arial" panose="020B0604020202020204" pitchFamily="34" charset="0"/>
              </a:rPr>
              <a:t>Prof. Pierre Montay-Gruel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Adrien Arrigo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Dr. Alessia </a:t>
            </a:r>
            <a:r>
              <a:rPr lang="en-US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Gasperini</a:t>
            </a:r>
            <a:endParaRPr lang="en-US" sz="105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Louize</a:t>
            </a:r>
            <a:r>
              <a:rPr lang="en-US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Brants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4A7056-0B87-4D24-BED0-FBE41317D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-20000"/>
          </a:blip>
          <a:stretch>
            <a:fillRect/>
          </a:stretch>
        </p:blipFill>
        <p:spPr>
          <a:xfrm>
            <a:off x="1526339" y="1300058"/>
            <a:ext cx="3651684" cy="273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25A293-1295-4CA7-ACD2-CEE583EB0C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125" r="25628"/>
          <a:stretch/>
        </p:blipFill>
        <p:spPr>
          <a:xfrm>
            <a:off x="8121457" y="2269583"/>
            <a:ext cx="689842" cy="678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D06A8-0201-4C11-9F7B-FA4295BDAF4A}"/>
              </a:ext>
            </a:extLst>
          </p:cNvPr>
          <p:cNvSpPr txBox="1"/>
          <p:nvPr/>
        </p:nvSpPr>
        <p:spPr>
          <a:xfrm>
            <a:off x="4104999" y="4521612"/>
            <a:ext cx="53028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u="sng" dirty="0"/>
              <a:t>Patent: WO2024208828 –Radioprotection by inhibition of Supeoxide dismutase 1</a:t>
            </a:r>
          </a:p>
          <a:p>
            <a:r>
              <a:rPr lang="de-DE" sz="1000" b="1" dirty="0"/>
              <a:t>Pagliari Francesca, Jansen Jeannette, Garcia Daniel, Seco Joao, Knoll Jan</a:t>
            </a:r>
            <a:endParaRPr lang="en-US" sz="10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2C4963-0117-4CE7-9A90-DC2ADE7FC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472" y="4502281"/>
            <a:ext cx="1568376" cy="348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DBAD88-6111-4995-999F-333815DB31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24" y="4465130"/>
            <a:ext cx="902128" cy="5600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46C876-5552-4691-BC95-C703F3875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" y="3959997"/>
            <a:ext cx="1501508" cy="504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F43ACF-0E31-4AC0-8FBE-7CDC0DD025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48" y="4215882"/>
            <a:ext cx="1406991" cy="248498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7380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951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7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526862E-4C12-43D7-87DC-8901919C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205979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8893C6-7C0C-4E91-9E86-08D9846E9FA8}"/>
              </a:ext>
            </a:extLst>
          </p:cNvPr>
          <p:cNvSpPr txBox="1"/>
          <p:nvPr/>
        </p:nvSpPr>
        <p:spPr>
          <a:xfrm>
            <a:off x="212045" y="667584"/>
            <a:ext cx="5766371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Reduced H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measurements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(pure water and simple model systems): show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lower H₂O₂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yields at UHDR than at conventional dose rates, for electrons, X-rays, protons and carbon ions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Montay-Gruel et al. (2019),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Kacem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(2022),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Sunnerberg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(2023), Zhang et al. (2024), etc...]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5D076-ABFB-4A71-913A-1D3DBA7C1A49}"/>
              </a:ext>
            </a:extLst>
          </p:cNvPr>
          <p:cNvSpPr txBox="1"/>
          <p:nvPr/>
        </p:nvSpPr>
        <p:spPr>
          <a:xfrm>
            <a:off x="262533" y="168179"/>
            <a:ext cx="60356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Conflicting Evidence on H</a:t>
            </a:r>
            <a:r>
              <a:rPr lang="de-DE" sz="15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5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in UHDR Radiotherapy</a:t>
            </a:r>
            <a:endParaRPr lang="en-US" sz="150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E5B0A9-6D1E-45DF-8078-CD747511E460}"/>
              </a:ext>
            </a:extLst>
          </p:cNvPr>
          <p:cNvSpPr txBox="1"/>
          <p:nvPr/>
        </p:nvSpPr>
        <p:spPr>
          <a:xfrm>
            <a:off x="262533" y="2473392"/>
            <a:ext cx="5766371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Increased H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Simulation studies: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predict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equal or even higher H₂O₂ yields at UHDR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due to reactive species build-up and enhanced radical–radical reactions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Molina-Hernández et al.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2025), D-Kondo et al. (2025), Okada et al. (2025),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…]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E3E864-981D-40FE-8063-3FCE35DD45BC}"/>
              </a:ext>
            </a:extLst>
          </p:cNvPr>
          <p:cNvGrpSpPr/>
          <p:nvPr/>
        </p:nvGrpSpPr>
        <p:grpSpPr>
          <a:xfrm>
            <a:off x="6171733" y="2541301"/>
            <a:ext cx="2523868" cy="1120874"/>
            <a:chOff x="7990820" y="3757293"/>
            <a:chExt cx="4075650" cy="174314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5480B48-2C04-4215-B711-01116F96B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0820" y="3757293"/>
              <a:ext cx="2542709" cy="94280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3D20F9-A611-42FF-BDC7-CB736997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51796">
              <a:off x="8293195" y="4393627"/>
              <a:ext cx="2710628" cy="11068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CC77FC3-6EB4-4919-8E58-CE2270A50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6182">
              <a:off x="9415693" y="4421568"/>
              <a:ext cx="2650777" cy="92037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871612-1577-4379-9703-D839F2987080}"/>
              </a:ext>
            </a:extLst>
          </p:cNvPr>
          <p:cNvGrpSpPr/>
          <p:nvPr/>
        </p:nvGrpSpPr>
        <p:grpSpPr>
          <a:xfrm>
            <a:off x="6053418" y="805467"/>
            <a:ext cx="2582116" cy="1300268"/>
            <a:chOff x="8172761" y="1162652"/>
            <a:chExt cx="3996049" cy="20772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85DF5D-8912-4ED1-A2F7-081B3055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15304">
              <a:off x="8172761" y="1162652"/>
              <a:ext cx="2354644" cy="11857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793A9B-109F-42A8-9084-3EFC1B15E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627"/>
            <a:stretch/>
          </p:blipFill>
          <p:spPr>
            <a:xfrm rot="1172951">
              <a:off x="10149535" y="1504824"/>
              <a:ext cx="2019275" cy="7158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10B135-433D-4464-AD9C-AA53C618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84309" y="2003614"/>
              <a:ext cx="2254493" cy="109486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3A9335-B58E-4076-98AA-9C5ED29B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202655">
              <a:off x="9480052" y="2455609"/>
              <a:ext cx="2522058" cy="78434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D990AC2-8EA9-45F7-9466-ED12A33A4141}"/>
              </a:ext>
            </a:extLst>
          </p:cNvPr>
          <p:cNvSpPr txBox="1"/>
          <p:nvPr/>
        </p:nvSpPr>
        <p:spPr>
          <a:xfrm>
            <a:off x="212045" y="4018671"/>
            <a:ext cx="7403601" cy="67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Combination of physics of radical production and how biological systems subsequently process them influences </a:t>
            </a:r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H₂O₂ outcomes</a:t>
            </a:r>
          </a:p>
        </p:txBody>
      </p:sp>
    </p:spTree>
    <p:extLst>
      <p:ext uri="{BB962C8B-B14F-4D97-AF65-F5344CB8AC3E}">
        <p14:creationId xmlns:p14="http://schemas.microsoft.com/office/powerpoint/2010/main" val="29973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20E4F60-8F60-4F81-860A-B3DCC95D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00" y="1305857"/>
            <a:ext cx="1390003" cy="13900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1F297D-2540-46BC-9855-F7B080E3A088}"/>
              </a:ext>
            </a:extLst>
          </p:cNvPr>
          <p:cNvSpPr/>
          <p:nvPr/>
        </p:nvSpPr>
        <p:spPr>
          <a:xfrm>
            <a:off x="134834" y="170814"/>
            <a:ext cx="79977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35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35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Biological Systems: a useful messenger, a potential threat, a tightly regulated molecule</a:t>
            </a:r>
            <a:endParaRPr lang="en-US" sz="1350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80C63-1C6B-46F9-9D89-B6E5F12F64A4}"/>
              </a:ext>
            </a:extLst>
          </p:cNvPr>
          <p:cNvSpPr txBox="1"/>
          <p:nvPr/>
        </p:nvSpPr>
        <p:spPr>
          <a:xfrm>
            <a:off x="134834" y="732346"/>
            <a:ext cx="3027414" cy="1223412"/>
          </a:xfrm>
          <a:prstGeom prst="rect">
            <a:avLst/>
          </a:prstGeom>
          <a:solidFill>
            <a:srgbClr val="EBF3F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Signaling Molecule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050" dirty="0">
                <a:latin typeface="Arial" panose="020B0604020202020204" pitchFamily="34" charset="0"/>
              </a:rPr>
              <a:t>Controls: proliferation, differentiation, migration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050" dirty="0">
                <a:latin typeface="Arial" panose="020B0604020202020204" pitchFamily="34" charset="0"/>
              </a:rPr>
              <a:t>Modulates redox-sensitive proteins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ACFC9822-7ECC-421A-8F0B-1269AC48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2198">
            <a:off x="3222884" y="1639603"/>
            <a:ext cx="686031" cy="570662"/>
          </a:xfrm>
          <a:prstGeom prst="rect">
            <a:avLst/>
          </a:prstGeom>
        </p:spPr>
      </p:pic>
      <p:pic>
        <p:nvPicPr>
          <p:cNvPr id="23" name="Graphic 22" descr="Back with solid fill">
            <a:extLst>
              <a:ext uri="{FF2B5EF4-FFF2-40B4-BE49-F238E27FC236}">
                <a16:creationId xmlns:a16="http://schemas.microsoft.com/office/drawing/2014/main" id="{5C48A82A-6FED-46FE-83DE-CCAAC50E7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5251" y="1354272"/>
            <a:ext cx="631321" cy="5706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46C168-33C9-4A7F-A6C9-39CB65C73BB6}"/>
              </a:ext>
            </a:extLst>
          </p:cNvPr>
          <p:cNvSpPr txBox="1"/>
          <p:nvPr/>
        </p:nvSpPr>
        <p:spPr>
          <a:xfrm>
            <a:off x="5081791" y="1162276"/>
            <a:ext cx="3927376" cy="1516634"/>
          </a:xfrm>
          <a:prstGeom prst="rect">
            <a:avLst/>
          </a:prstGeom>
          <a:solidFill>
            <a:srgbClr val="FFECC5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Damage Agent </a:t>
            </a:r>
          </a:p>
          <a:p>
            <a:pPr indent="1297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Drives lipid peroxidation, protein oxidation, and DNA damage</a:t>
            </a:r>
          </a:p>
          <a:p>
            <a:pPr indent="1297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Can initiate apoptotic and necrotic cell death pathways</a:t>
            </a:r>
          </a:p>
          <a:p>
            <a:pPr indent="1297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Synergizes with metal ions (Fenton chemistry → •OH generation)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26FADE-BC99-4B92-A895-2E1B36C772E9}"/>
              </a:ext>
            </a:extLst>
          </p:cNvPr>
          <p:cNvSpPr txBox="1"/>
          <p:nvPr/>
        </p:nvSpPr>
        <p:spPr>
          <a:xfrm>
            <a:off x="411273" y="4088568"/>
            <a:ext cx="8597894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H₂O₂ levels are not passive outputs of radiolysis, but the result of dynamic enzyme networks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3F3106-F489-436C-ABD8-925E8B2830A7}"/>
              </a:ext>
            </a:extLst>
          </p:cNvPr>
          <p:cNvSpPr txBox="1"/>
          <p:nvPr/>
        </p:nvSpPr>
        <p:spPr>
          <a:xfrm>
            <a:off x="1785004" y="3462758"/>
            <a:ext cx="5356376" cy="581762"/>
          </a:xfrm>
          <a:prstGeom prst="rect">
            <a:avLst/>
          </a:prstGeom>
          <a:gradFill flip="none" rotWithShape="1">
            <a:gsLst>
              <a:gs pos="100000">
                <a:srgbClr val="FCB75B">
                  <a:tint val="66000"/>
                  <a:satMod val="160000"/>
                </a:srgbClr>
              </a:gs>
              <a:gs pos="90500">
                <a:srgbClr val="FFDAA8"/>
              </a:gs>
              <a:gs pos="33000">
                <a:schemeClr val="tx2">
                  <a:lumMod val="10000"/>
                  <a:lumOff val="90000"/>
                </a:schemeClr>
              </a:gs>
              <a:gs pos="0">
                <a:schemeClr val="tx2">
                  <a:lumMod val="10000"/>
                  <a:lumOff val="9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Detoxification systems (catalase,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peroxiredoxins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and glutathione peroxidases)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Superoxide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dismutases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(SODs) convert superoxide into H₂O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80BEB4-E39E-43FF-9A94-2F2C7A74AE9D}"/>
              </a:ext>
            </a:extLst>
          </p:cNvPr>
          <p:cNvSpPr txBox="1"/>
          <p:nvPr/>
        </p:nvSpPr>
        <p:spPr>
          <a:xfrm>
            <a:off x="134834" y="1784783"/>
            <a:ext cx="3027413" cy="1516634"/>
          </a:xfrm>
          <a:prstGeom prst="rect">
            <a:avLst/>
          </a:prstGeom>
          <a:solidFill>
            <a:srgbClr val="EBF3F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Stress Response Regulator</a:t>
            </a:r>
          </a:p>
          <a:p>
            <a:pPr marL="89297" indent="-89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Coordinates responses to oxidative stress (e.g., NRF2 pathway)</a:t>
            </a:r>
          </a:p>
          <a:p>
            <a:pPr marL="89297" indent="-89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Triggers antioxidant defenses</a:t>
            </a:r>
          </a:p>
          <a:p>
            <a:pPr marL="89297" indent="-89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Involves in inflammatory responses (immune cells)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198CCD4-9877-425A-B7B2-14DD626BADA5}"/>
              </a:ext>
            </a:extLst>
          </p:cNvPr>
          <p:cNvGrpSpPr/>
          <p:nvPr/>
        </p:nvGrpSpPr>
        <p:grpSpPr>
          <a:xfrm>
            <a:off x="4114253" y="2626545"/>
            <a:ext cx="533607" cy="709633"/>
            <a:chOff x="5422397" y="3356009"/>
            <a:chExt cx="711475" cy="94617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A44F77B-2183-479D-AADD-5F312EA3428C}"/>
                </a:ext>
              </a:extLst>
            </p:cNvPr>
            <p:cNvSpPr txBox="1"/>
            <p:nvPr/>
          </p:nvSpPr>
          <p:spPr>
            <a:xfrm rot="16200000">
              <a:off x="5414562" y="3582877"/>
              <a:ext cx="946177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/>
                <a:t>Regulation</a:t>
              </a:r>
              <a:endParaRPr lang="en-US" sz="900" b="1" dirty="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A67A14A-46B2-4F7A-833E-197FE66D3E88}"/>
                </a:ext>
              </a:extLst>
            </p:cNvPr>
            <p:cNvGrpSpPr/>
            <p:nvPr/>
          </p:nvGrpSpPr>
          <p:grpSpPr>
            <a:xfrm>
              <a:off x="5422397" y="3498753"/>
              <a:ext cx="351272" cy="785924"/>
              <a:chOff x="5422397" y="3498753"/>
              <a:chExt cx="351272" cy="785924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4325B30-1211-4773-A7B9-848011EE2466}"/>
                  </a:ext>
                </a:extLst>
              </p:cNvPr>
              <p:cNvSpPr/>
              <p:nvPr/>
            </p:nvSpPr>
            <p:spPr>
              <a:xfrm rot="5400000">
                <a:off x="5464083" y="3457067"/>
                <a:ext cx="267900" cy="351272"/>
              </a:xfrm>
              <a:custGeom>
                <a:avLst/>
                <a:gdLst>
                  <a:gd name="connsiteX0" fmla="*/ 0 w 267900"/>
                  <a:gd name="connsiteY0" fmla="*/ 351273 h 351272"/>
                  <a:gd name="connsiteX1" fmla="*/ 99963 w 267900"/>
                  <a:gd name="connsiteY1" fmla="*/ 351273 h 351272"/>
                  <a:gd name="connsiteX2" fmla="*/ 267901 w 267900"/>
                  <a:gd name="connsiteY2" fmla="*/ 175636 h 351272"/>
                  <a:gd name="connsiteX3" fmla="*/ 99963 w 267900"/>
                  <a:gd name="connsiteY3" fmla="*/ 0 h 351272"/>
                  <a:gd name="connsiteX4" fmla="*/ 0 w 267900"/>
                  <a:gd name="connsiteY4" fmla="*/ 0 h 351272"/>
                  <a:gd name="connsiteX5" fmla="*/ 167938 w 267900"/>
                  <a:gd name="connsiteY5" fmla="*/ 175636 h 351272"/>
                  <a:gd name="connsiteX6" fmla="*/ 0 w 267900"/>
                  <a:gd name="connsiteY6" fmla="*/ 351273 h 35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900" h="351272">
                    <a:moveTo>
                      <a:pt x="0" y="351273"/>
                    </a:moveTo>
                    <a:lnTo>
                      <a:pt x="99963" y="351273"/>
                    </a:lnTo>
                    <a:lnTo>
                      <a:pt x="267901" y="175636"/>
                    </a:lnTo>
                    <a:lnTo>
                      <a:pt x="99963" y="0"/>
                    </a:lnTo>
                    <a:lnTo>
                      <a:pt x="0" y="0"/>
                    </a:lnTo>
                    <a:lnTo>
                      <a:pt x="167938" y="175636"/>
                    </a:lnTo>
                    <a:lnTo>
                      <a:pt x="0" y="3512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</a:schemeClr>
                  </a:gs>
                  <a:gs pos="100000">
                    <a:srgbClr val="FCB75B"/>
                  </a:gs>
                </a:gsLst>
                <a:lin ang="18900000" scaled="1"/>
                <a:tileRect/>
              </a:gra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02390F2-9451-45C1-9E26-B97639E4BA7A}"/>
                  </a:ext>
                </a:extLst>
              </p:cNvPr>
              <p:cNvSpPr/>
              <p:nvPr/>
            </p:nvSpPr>
            <p:spPr>
              <a:xfrm rot="5400000">
                <a:off x="5464083" y="3806653"/>
                <a:ext cx="267900" cy="351272"/>
              </a:xfrm>
              <a:custGeom>
                <a:avLst/>
                <a:gdLst>
                  <a:gd name="connsiteX0" fmla="*/ 0 w 267900"/>
                  <a:gd name="connsiteY0" fmla="*/ 351273 h 351272"/>
                  <a:gd name="connsiteX1" fmla="*/ 99963 w 267900"/>
                  <a:gd name="connsiteY1" fmla="*/ 351273 h 351272"/>
                  <a:gd name="connsiteX2" fmla="*/ 267901 w 267900"/>
                  <a:gd name="connsiteY2" fmla="*/ 175636 h 351272"/>
                  <a:gd name="connsiteX3" fmla="*/ 99963 w 267900"/>
                  <a:gd name="connsiteY3" fmla="*/ 0 h 351272"/>
                  <a:gd name="connsiteX4" fmla="*/ 0 w 267900"/>
                  <a:gd name="connsiteY4" fmla="*/ 0 h 351272"/>
                  <a:gd name="connsiteX5" fmla="*/ 167938 w 267900"/>
                  <a:gd name="connsiteY5" fmla="*/ 175636 h 351272"/>
                  <a:gd name="connsiteX6" fmla="*/ 0 w 267900"/>
                  <a:gd name="connsiteY6" fmla="*/ 351273 h 35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900" h="351272">
                    <a:moveTo>
                      <a:pt x="0" y="351273"/>
                    </a:moveTo>
                    <a:lnTo>
                      <a:pt x="99963" y="351273"/>
                    </a:lnTo>
                    <a:lnTo>
                      <a:pt x="267901" y="175636"/>
                    </a:lnTo>
                    <a:lnTo>
                      <a:pt x="99963" y="0"/>
                    </a:lnTo>
                    <a:lnTo>
                      <a:pt x="0" y="0"/>
                    </a:lnTo>
                    <a:lnTo>
                      <a:pt x="167938" y="175636"/>
                    </a:lnTo>
                    <a:lnTo>
                      <a:pt x="0" y="3512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</a:schemeClr>
                  </a:gs>
                  <a:gs pos="100000">
                    <a:srgbClr val="FCB75B"/>
                  </a:gs>
                </a:gsLst>
                <a:lin ang="18900000" scaled="1"/>
                <a:tileRect/>
              </a:gra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7497BBE-2589-476A-B6DC-E56AC849169F}"/>
                  </a:ext>
                </a:extLst>
              </p:cNvPr>
              <p:cNvSpPr/>
              <p:nvPr/>
            </p:nvSpPr>
            <p:spPr>
              <a:xfrm rot="5400000">
                <a:off x="5464083" y="3625841"/>
                <a:ext cx="267900" cy="351272"/>
              </a:xfrm>
              <a:custGeom>
                <a:avLst/>
                <a:gdLst>
                  <a:gd name="connsiteX0" fmla="*/ 0 w 267900"/>
                  <a:gd name="connsiteY0" fmla="*/ 351273 h 351272"/>
                  <a:gd name="connsiteX1" fmla="*/ 99963 w 267900"/>
                  <a:gd name="connsiteY1" fmla="*/ 351273 h 351272"/>
                  <a:gd name="connsiteX2" fmla="*/ 267901 w 267900"/>
                  <a:gd name="connsiteY2" fmla="*/ 175636 h 351272"/>
                  <a:gd name="connsiteX3" fmla="*/ 99963 w 267900"/>
                  <a:gd name="connsiteY3" fmla="*/ 0 h 351272"/>
                  <a:gd name="connsiteX4" fmla="*/ 0 w 267900"/>
                  <a:gd name="connsiteY4" fmla="*/ 0 h 351272"/>
                  <a:gd name="connsiteX5" fmla="*/ 167938 w 267900"/>
                  <a:gd name="connsiteY5" fmla="*/ 175636 h 351272"/>
                  <a:gd name="connsiteX6" fmla="*/ 0 w 267900"/>
                  <a:gd name="connsiteY6" fmla="*/ 351273 h 35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900" h="351272">
                    <a:moveTo>
                      <a:pt x="0" y="351273"/>
                    </a:moveTo>
                    <a:lnTo>
                      <a:pt x="99963" y="351273"/>
                    </a:lnTo>
                    <a:lnTo>
                      <a:pt x="267901" y="175636"/>
                    </a:lnTo>
                    <a:lnTo>
                      <a:pt x="99963" y="0"/>
                    </a:lnTo>
                    <a:lnTo>
                      <a:pt x="0" y="0"/>
                    </a:lnTo>
                    <a:lnTo>
                      <a:pt x="167938" y="175636"/>
                    </a:lnTo>
                    <a:lnTo>
                      <a:pt x="0" y="3512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</a:schemeClr>
                  </a:gs>
                  <a:gs pos="100000">
                    <a:srgbClr val="FCB75B"/>
                  </a:gs>
                </a:gsLst>
                <a:lin ang="18900000" scaled="1"/>
                <a:tileRect/>
              </a:gra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CE3F4B4-6ABB-4BFA-BB86-5BB56E1329F5}"/>
                  </a:ext>
                </a:extLst>
              </p:cNvPr>
              <p:cNvSpPr/>
              <p:nvPr/>
            </p:nvSpPr>
            <p:spPr>
              <a:xfrm rot="5400000">
                <a:off x="5464083" y="3975091"/>
                <a:ext cx="267900" cy="351272"/>
              </a:xfrm>
              <a:custGeom>
                <a:avLst/>
                <a:gdLst>
                  <a:gd name="connsiteX0" fmla="*/ 0 w 267900"/>
                  <a:gd name="connsiteY0" fmla="*/ 351273 h 351272"/>
                  <a:gd name="connsiteX1" fmla="*/ 99963 w 267900"/>
                  <a:gd name="connsiteY1" fmla="*/ 351273 h 351272"/>
                  <a:gd name="connsiteX2" fmla="*/ 267901 w 267900"/>
                  <a:gd name="connsiteY2" fmla="*/ 175636 h 351272"/>
                  <a:gd name="connsiteX3" fmla="*/ 99963 w 267900"/>
                  <a:gd name="connsiteY3" fmla="*/ 0 h 351272"/>
                  <a:gd name="connsiteX4" fmla="*/ 0 w 267900"/>
                  <a:gd name="connsiteY4" fmla="*/ 0 h 351272"/>
                  <a:gd name="connsiteX5" fmla="*/ 167938 w 267900"/>
                  <a:gd name="connsiteY5" fmla="*/ 175636 h 351272"/>
                  <a:gd name="connsiteX6" fmla="*/ 0 w 267900"/>
                  <a:gd name="connsiteY6" fmla="*/ 351273 h 35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900" h="351272">
                    <a:moveTo>
                      <a:pt x="0" y="351273"/>
                    </a:moveTo>
                    <a:lnTo>
                      <a:pt x="99963" y="351273"/>
                    </a:lnTo>
                    <a:lnTo>
                      <a:pt x="267901" y="175636"/>
                    </a:lnTo>
                    <a:lnTo>
                      <a:pt x="99963" y="0"/>
                    </a:lnTo>
                    <a:lnTo>
                      <a:pt x="0" y="0"/>
                    </a:lnTo>
                    <a:lnTo>
                      <a:pt x="167938" y="175636"/>
                    </a:lnTo>
                    <a:lnTo>
                      <a:pt x="0" y="3512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</a:schemeClr>
                  </a:gs>
                  <a:gs pos="100000">
                    <a:srgbClr val="FCB75B"/>
                  </a:gs>
                </a:gsLst>
                <a:lin ang="18900000" scaled="1"/>
                <a:tileRect/>
              </a:gradFill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3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F5BD49-A8C8-40C2-9A06-5989FA03EF84}"/>
              </a:ext>
            </a:extLst>
          </p:cNvPr>
          <p:cNvSpPr txBox="1">
            <a:spLocks/>
          </p:cNvSpPr>
          <p:nvPr/>
        </p:nvSpPr>
        <p:spPr>
          <a:xfrm>
            <a:off x="233039" y="208366"/>
            <a:ext cx="6312023" cy="297656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expression levels after short-term ATN-224 exposure (60 µM)</a:t>
            </a:r>
            <a:endParaRPr lang="en-US" sz="135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518423-D10E-449E-A775-441A1397162B}"/>
              </a:ext>
            </a:extLst>
          </p:cNvPr>
          <p:cNvGrpSpPr/>
          <p:nvPr/>
        </p:nvGrpSpPr>
        <p:grpSpPr>
          <a:xfrm>
            <a:off x="331388" y="2738160"/>
            <a:ext cx="2154034" cy="1782365"/>
            <a:chOff x="1052245" y="3938216"/>
            <a:chExt cx="2872045" cy="2376487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A5E74D1-E9FD-4F03-A5BE-ED197FCB1B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2245" y="3938216"/>
            <a:ext cx="2324100" cy="2376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4" name="Prism 10" r:id="rId3" imgW="2847953" imgH="2912781" progId="Prism10.Document">
                    <p:embed/>
                  </p:oleObj>
                </mc:Choice>
                <mc:Fallback>
                  <p:oleObj name="Prism 10" r:id="rId3" imgW="2847953" imgH="2912781" progId="Prism10.Document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A5E74D1-E9FD-4F03-A5BE-ED197FCB1B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52245" y="3938216"/>
                          <a:ext cx="2324100" cy="2376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DF5816-83A9-4D06-9B24-2883EF0BEF75}"/>
                </a:ext>
              </a:extLst>
            </p:cNvPr>
            <p:cNvSpPr/>
            <p:nvPr/>
          </p:nvSpPr>
          <p:spPr>
            <a:xfrm>
              <a:off x="2957209" y="4182894"/>
              <a:ext cx="967081" cy="50583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06E2B9-85C6-4524-ABED-52FE6496A310}"/>
              </a:ext>
            </a:extLst>
          </p:cNvPr>
          <p:cNvGrpSpPr/>
          <p:nvPr/>
        </p:nvGrpSpPr>
        <p:grpSpPr>
          <a:xfrm>
            <a:off x="1988142" y="2737445"/>
            <a:ext cx="2175648" cy="1783080"/>
            <a:chOff x="3068301" y="3928771"/>
            <a:chExt cx="2900864" cy="2377440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6C1D6762-3FA3-48AE-8F0F-2D01B9002B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8301" y="3928771"/>
            <a:ext cx="2900864" cy="2377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5" name="Prism 10" r:id="rId5" imgW="3553819" imgH="2912781" progId="Prism10.Document">
                    <p:embed/>
                  </p:oleObj>
                </mc:Choice>
                <mc:Fallback>
                  <p:oleObj name="Prism 10" r:id="rId5" imgW="3553819" imgH="2912781" progId="Prism10.Document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6C1D6762-3FA3-48AE-8F0F-2D01B9002B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68301" y="3928771"/>
                          <a:ext cx="2900864" cy="23774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459CBD-4BDC-4225-BBE7-094E7257CEDC}"/>
                </a:ext>
              </a:extLst>
            </p:cNvPr>
            <p:cNvSpPr/>
            <p:nvPr/>
          </p:nvSpPr>
          <p:spPr>
            <a:xfrm>
              <a:off x="4972304" y="4306111"/>
              <a:ext cx="967081" cy="50583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FE08451-2BEB-407F-A517-02CE36D37B9E}"/>
              </a:ext>
            </a:extLst>
          </p:cNvPr>
          <p:cNvSpPr/>
          <p:nvPr/>
        </p:nvSpPr>
        <p:spPr>
          <a:xfrm>
            <a:off x="4732717" y="3064802"/>
            <a:ext cx="747275" cy="3921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CB6AC7-4FE2-4CFA-BE54-D8599FF344E4}"/>
              </a:ext>
            </a:extLst>
          </p:cNvPr>
          <p:cNvGrpSpPr/>
          <p:nvPr/>
        </p:nvGrpSpPr>
        <p:grpSpPr>
          <a:xfrm>
            <a:off x="347871" y="847995"/>
            <a:ext cx="1973063" cy="1783556"/>
            <a:chOff x="1253929" y="1139230"/>
            <a:chExt cx="2630751" cy="2378075"/>
          </a:xfrm>
          <a:solidFill>
            <a:schemeClr val="bg2"/>
          </a:solidFill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6A770E0F-24FD-4D76-AC83-B92FBC472E4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3929" y="1139230"/>
            <a:ext cx="2325687" cy="237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6" name="Prism 10" r:id="rId7" imgW="2847953" imgH="2912781" progId="Prism10.Document">
                    <p:embed/>
                  </p:oleObj>
                </mc:Choice>
                <mc:Fallback>
                  <p:oleObj name="Prism 10" r:id="rId7" imgW="2847953" imgH="2912781" progId="Prism10.Document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A770E0F-24FD-4D76-AC83-B92FBC472E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53929" y="1139230"/>
                          <a:ext cx="2325687" cy="2378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2B2979-144B-47DB-A8A0-A00C367D0C5E}"/>
                </a:ext>
              </a:extLst>
            </p:cNvPr>
            <p:cNvSpPr/>
            <p:nvPr/>
          </p:nvSpPr>
          <p:spPr>
            <a:xfrm>
              <a:off x="2917599" y="1552535"/>
              <a:ext cx="967081" cy="505838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F3FBF5-7510-429C-9F79-0B9CDF523552}"/>
              </a:ext>
            </a:extLst>
          </p:cNvPr>
          <p:cNvGrpSpPr/>
          <p:nvPr/>
        </p:nvGrpSpPr>
        <p:grpSpPr>
          <a:xfrm>
            <a:off x="1967947" y="848015"/>
            <a:ext cx="2001072" cy="1783556"/>
            <a:chOff x="4141158" y="1139230"/>
            <a:chExt cx="2668096" cy="2378075"/>
          </a:xfrm>
          <a:solidFill>
            <a:schemeClr val="bg2"/>
          </a:solidFill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99567D76-8C0F-4CCB-85E5-E74D503C76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41158" y="1139230"/>
            <a:ext cx="2327275" cy="237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7" name="Prism 10" r:id="rId9" imgW="2850834" imgH="2912781" progId="Prism10.Document">
                    <p:embed/>
                  </p:oleObj>
                </mc:Choice>
                <mc:Fallback>
                  <p:oleObj name="Prism 10" r:id="rId9" imgW="2850834" imgH="2912781" progId="Prism10.Document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99567D76-8C0F-4CCB-85E5-E74D503C762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41158" y="1139230"/>
                          <a:ext cx="2327275" cy="2378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BD4D87-CC6C-4F38-8619-2C3F01347D53}"/>
                </a:ext>
              </a:extLst>
            </p:cNvPr>
            <p:cNvSpPr/>
            <p:nvPr/>
          </p:nvSpPr>
          <p:spPr>
            <a:xfrm>
              <a:off x="5842173" y="1536323"/>
              <a:ext cx="967081" cy="505838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F78518C-391B-4821-A3B1-C934532F6D9B}"/>
              </a:ext>
            </a:extLst>
          </p:cNvPr>
          <p:cNvSpPr/>
          <p:nvPr/>
        </p:nvSpPr>
        <p:spPr>
          <a:xfrm>
            <a:off x="6533744" y="1077334"/>
            <a:ext cx="725311" cy="3793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68B27EC-4524-40E2-833E-B324B80655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8469" y="839391"/>
          <a:ext cx="1709738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" name="Prism 10" r:id="rId11" imgW="2864519" imgH="2912781" progId="Prism10.Document">
                  <p:embed/>
                </p:oleObj>
              </mc:Choice>
              <mc:Fallback>
                <p:oleObj name="Prism 10" r:id="rId11" imgW="2864519" imgH="2912781" progId="Prism10.Document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68B27EC-4524-40E2-833E-B324B8065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98469" y="839391"/>
                        <a:ext cx="1709738" cy="173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286D2D10-B416-4DAD-AF3C-3190B8C759CC}"/>
              </a:ext>
            </a:extLst>
          </p:cNvPr>
          <p:cNvSpPr/>
          <p:nvPr/>
        </p:nvSpPr>
        <p:spPr>
          <a:xfrm>
            <a:off x="6506790" y="3094858"/>
            <a:ext cx="725311" cy="3793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11C73D47-486A-45CA-B0B1-474E61975B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3905" y="2714139"/>
          <a:ext cx="1743075" cy="1782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" name="Prism 10" r:id="rId13" imgW="2847953" imgH="2912781" progId="Prism10.Document">
                  <p:embed/>
                </p:oleObj>
              </mc:Choice>
              <mc:Fallback>
                <p:oleObj name="Prism 10" r:id="rId13" imgW="2847953" imgH="2912781" progId="Prism10.Document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11C73D47-486A-45CA-B0B1-474E61975B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43905" y="2714139"/>
                        <a:ext cx="1743075" cy="1782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5B3A2F0F-7CDD-4D34-9F6C-FA264010C36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957" t="12446" r="-1090" b="67717"/>
          <a:stretch/>
        </p:blipFill>
        <p:spPr>
          <a:xfrm>
            <a:off x="-39422" y="2571750"/>
            <a:ext cx="868089" cy="35521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80E3518-0F7E-4682-A551-53DF5E1EBFC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3733" t="8267" b="70910"/>
          <a:stretch/>
        </p:blipFill>
        <p:spPr>
          <a:xfrm>
            <a:off x="-22472" y="650040"/>
            <a:ext cx="827335" cy="3718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726AAF-1A72-42D5-888D-36C28E66AB03}"/>
              </a:ext>
            </a:extLst>
          </p:cNvPr>
          <p:cNvSpPr/>
          <p:nvPr/>
        </p:nvSpPr>
        <p:spPr>
          <a:xfrm>
            <a:off x="4852629" y="1053458"/>
            <a:ext cx="725311" cy="3793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32EA3F7C-426A-4119-BF29-94B35B2172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7750" y="2506663"/>
          <a:ext cx="1709738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" name="Prism 10" r:id="rId17" imgW="2847953" imgH="3370041" progId="Prism10.Document">
                  <p:embed/>
                </p:oleObj>
              </mc:Choice>
              <mc:Fallback>
                <p:oleObj name="Prism 10" r:id="rId17" imgW="2847953" imgH="3370041" progId="Prism10.Document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32EA3F7C-426A-4119-BF29-94B35B217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87750" y="2506663"/>
                        <a:ext cx="1709738" cy="202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EDA3699F-7C76-4335-85A9-462C98122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6475" y="858838"/>
          <a:ext cx="1709738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1" name="Prism 10" r:id="rId19" imgW="2847953" imgH="2912781" progId="Prism10.Document">
                  <p:embed/>
                </p:oleObj>
              </mc:Choice>
              <mc:Fallback>
                <p:oleObj name="Prism 10" r:id="rId19" imgW="2847953" imgH="2912781" progId="Prism10.Document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EDA3699F-7C76-4335-85A9-462C98122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46475" y="858838"/>
                        <a:ext cx="1709738" cy="174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002B339D-9907-4FDB-9C0D-EBBB4070AA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7625" y="849313"/>
          <a:ext cx="1709738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2" name="Prism 10" r:id="rId21" imgW="2847953" imgH="2912781" progId="Prism10.Document">
                  <p:embed/>
                </p:oleObj>
              </mc:Choice>
              <mc:Fallback>
                <p:oleObj name="Prism 10" r:id="rId21" imgW="2847953" imgH="2912781" progId="Prism10.Document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002B339D-9907-4FDB-9C0D-EBBB4070AA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127625" y="849313"/>
                        <a:ext cx="1709738" cy="174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E9A60BC-E2F0-4FF1-9D6D-32D01C168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1275" y="2762250"/>
          <a:ext cx="1727200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" name="Prism 10" r:id="rId23" imgW="2847953" imgH="2912781" progId="Prism10.Document">
                  <p:embed/>
                </p:oleObj>
              </mc:Choice>
              <mc:Fallback>
                <p:oleObj name="Prism 10" r:id="rId23" imgW="2847953" imgH="2912781" progId="Prism10.Document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7E9A60BC-E2F0-4FF1-9D6D-32D01C168E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21275" y="2762250"/>
                        <a:ext cx="1727200" cy="176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2D90146D-D10E-40F2-ABEB-94865D30CED1}"/>
              </a:ext>
            </a:extLst>
          </p:cNvPr>
          <p:cNvSpPr txBox="1"/>
          <p:nvPr/>
        </p:nvSpPr>
        <p:spPr>
          <a:xfrm>
            <a:off x="4572000" y="4912667"/>
            <a:ext cx="3468197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66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EBC3262-CD28-4516-A73B-9AE339CB94E3}"/>
              </a:ext>
            </a:extLst>
          </p:cNvPr>
          <p:cNvGrpSpPr/>
          <p:nvPr/>
        </p:nvGrpSpPr>
        <p:grpSpPr>
          <a:xfrm>
            <a:off x="4656128" y="2672042"/>
            <a:ext cx="2620176" cy="2202872"/>
            <a:chOff x="6924687" y="2431628"/>
            <a:chExt cx="4103541" cy="34015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CE0E7C-7411-4995-BF03-B2C36F95700E}"/>
                </a:ext>
              </a:extLst>
            </p:cNvPr>
            <p:cNvGrpSpPr/>
            <p:nvPr/>
          </p:nvGrpSpPr>
          <p:grpSpPr>
            <a:xfrm>
              <a:off x="6924687" y="2489461"/>
              <a:ext cx="1993392" cy="3343735"/>
              <a:chOff x="6924687" y="2489461"/>
              <a:chExt cx="1993392" cy="334373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14DBFF-21D9-45D3-B96E-C839D9D8D2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80" b="4922"/>
              <a:stretch/>
            </p:blipFill>
            <p:spPr>
              <a:xfrm>
                <a:off x="6924687" y="3103418"/>
                <a:ext cx="1993392" cy="27297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0D58FE-AC8F-4AEF-947B-67615A348E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33" t="1338" r="22662" b="91184"/>
              <a:stretch/>
            </p:blipFill>
            <p:spPr>
              <a:xfrm>
                <a:off x="7749309" y="2489461"/>
                <a:ext cx="729672" cy="24014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178771-C2E3-41DD-BF7A-C22DE5DE6B2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4836" y="2431628"/>
              <a:ext cx="1993392" cy="3401568"/>
            </a:xfrm>
            <a:prstGeom prst="rect">
              <a:avLst/>
            </a:prstGeom>
          </p:spPr>
        </p:pic>
      </p:grp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C275E9CB-F6D5-4548-B7D2-DC1426063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8450" y="887848"/>
          <a:ext cx="3096815" cy="186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Prism 10" r:id="rId5" imgW="4389334" imgH="2636985" progId="Prism10.Document">
                  <p:embed/>
                </p:oleObj>
              </mc:Choice>
              <mc:Fallback>
                <p:oleObj name="Prism 10" r:id="rId5" imgW="4389334" imgH="2636985" progId="Prism10.Document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C275E9CB-F6D5-4548-B7D2-DC1426063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8450" y="887848"/>
                        <a:ext cx="3096815" cy="186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9DF01CD0-316C-4536-9932-13FB2C46B0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040" y="894172"/>
          <a:ext cx="3039614" cy="185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" name="Prism 10" r:id="rId7" imgW="4739746" imgH="2888298" progId="Prism10.Document">
                  <p:embed/>
                </p:oleObj>
              </mc:Choice>
              <mc:Fallback>
                <p:oleObj name="Prism 10" r:id="rId7" imgW="4739746" imgH="2888298" progId="Prism10.Document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9DF01CD0-316C-4536-9932-13FB2C46B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4040" y="894172"/>
                        <a:ext cx="3039614" cy="1851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92B3AB2-3873-4204-ACB5-20C3D2272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733" y="2927841"/>
          <a:ext cx="2934228" cy="198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Prism 10" r:id="rId9" imgW="4704813" imgH="3190018" progId="Prism10.Document">
                  <p:embed/>
                </p:oleObj>
              </mc:Choice>
              <mc:Fallback>
                <p:oleObj name="Prism 10" r:id="rId9" imgW="4704813" imgH="3190018" progId="Prism10.Document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892B3AB2-3873-4204-ACB5-20C3D2272F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6733" y="2927841"/>
                        <a:ext cx="2934228" cy="198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F34BC4C-C8AC-4BC3-BD6E-63B3CF1347F4}"/>
              </a:ext>
            </a:extLst>
          </p:cNvPr>
          <p:cNvSpPr/>
          <p:nvPr/>
        </p:nvSpPr>
        <p:spPr>
          <a:xfrm>
            <a:off x="4102883" y="446609"/>
            <a:ext cx="3780488" cy="35643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inhibition after short-term ATN-224 exposure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3844F6-222B-4B6B-93FC-9966F3F715FA}"/>
              </a:ext>
            </a:extLst>
          </p:cNvPr>
          <p:cNvSpPr/>
          <p:nvPr/>
        </p:nvSpPr>
        <p:spPr>
          <a:xfrm>
            <a:off x="218679" y="442081"/>
            <a:ext cx="3688417" cy="30008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ATN-224 treatment does not impair cell viability 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9C22A-73F3-4DC9-AE72-5A6CCA349352}"/>
              </a:ext>
            </a:extLst>
          </p:cNvPr>
          <p:cNvSpPr/>
          <p:nvPr/>
        </p:nvSpPr>
        <p:spPr>
          <a:xfrm>
            <a:off x="5366421" y="1680210"/>
            <a:ext cx="205740" cy="89154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35E3A-A004-44E2-A35B-939BDC739D1F}"/>
              </a:ext>
            </a:extLst>
          </p:cNvPr>
          <p:cNvSpPr/>
          <p:nvPr/>
        </p:nvSpPr>
        <p:spPr>
          <a:xfrm>
            <a:off x="6597238" y="1686869"/>
            <a:ext cx="205740" cy="89154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A66F5E-3486-4217-91E9-165DC03C1110}"/>
              </a:ext>
            </a:extLst>
          </p:cNvPr>
          <p:cNvSpPr txBox="1"/>
          <p:nvPr/>
        </p:nvSpPr>
        <p:spPr>
          <a:xfrm>
            <a:off x="5191714" y="4912667"/>
            <a:ext cx="284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(unpublished data – please do not duplicate and share)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13286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EC11E6D-1B71-4761-8724-7BBFD0477D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8" y="946826"/>
          <a:ext cx="2567711" cy="17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" name="Prism 10" r:id="rId3" imgW="4213948" imgH="2925023" progId="Prism10.Document">
                  <p:embed/>
                </p:oleObj>
              </mc:Choice>
              <mc:Fallback>
                <p:oleObj name="Prism 10" r:id="rId3" imgW="4213948" imgH="2925023" progId="Prism10.Documen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EC11E6D-1B71-4761-8724-7BBFD0477D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28" y="946826"/>
                        <a:ext cx="2567711" cy="1783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033BCFB-4561-436C-A021-248CAE2859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7948" y="2779830"/>
          <a:ext cx="3209925" cy="1853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" name="Prism 10" r:id="rId5" imgW="5075393" imgH="2929344" progId="Prism10.Document">
                  <p:embed/>
                </p:oleObj>
              </mc:Choice>
              <mc:Fallback>
                <p:oleObj name="Prism 10" r:id="rId5" imgW="5075393" imgH="2929344" progId="Prism10.Document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033BCFB-4561-436C-A021-248CAE2859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7948" y="2779830"/>
                        <a:ext cx="3209925" cy="1853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6F9B1D20-3BF2-43B1-B56E-B640CA158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1288" y="920273"/>
          <a:ext cx="3230166" cy="186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2" name="Prism 10" r:id="rId7" imgW="5104203" imgH="2946266" progId="Prism10.Document">
                  <p:embed/>
                </p:oleObj>
              </mc:Choice>
              <mc:Fallback>
                <p:oleObj name="Prism 10" r:id="rId7" imgW="5104203" imgH="2946266" progId="Prism10.Document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6F9B1D20-3BF2-43B1-B56E-B640CA158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81288" y="920273"/>
                        <a:ext cx="3230166" cy="1864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F5B959B-023A-4C41-A484-1AC886E186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1628" y="2739709"/>
          <a:ext cx="3320654" cy="191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3" name="Prism 10" r:id="rId9" imgW="5070711" imgH="2929344" progId="Prism10.Document">
                  <p:embed/>
                </p:oleObj>
              </mc:Choice>
              <mc:Fallback>
                <p:oleObj name="Prism 10" r:id="rId9" imgW="5070711" imgH="2929344" progId="Prism10.Document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FF5B959B-023A-4C41-A484-1AC886E18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01628" y="2739709"/>
                        <a:ext cx="3320654" cy="1918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22F4937-344B-412D-9655-F0CCD259CD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3119" y="983624"/>
          <a:ext cx="3217069" cy="178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" name="Prism 10" r:id="rId11" imgW="5316323" imgH="2946266" progId="Prism10.Document">
                  <p:embed/>
                </p:oleObj>
              </mc:Choice>
              <mc:Fallback>
                <p:oleObj name="Prism 10" r:id="rId11" imgW="5316323" imgH="2946266" progId="Prism10.Document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22F4937-344B-412D-9655-F0CCD259C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3119" y="983624"/>
                        <a:ext cx="3217069" cy="178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744A9F7-08B4-46E9-9B3C-B0771833E3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8" y="2818418"/>
          <a:ext cx="2710387" cy="185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5" name="Prism 10" r:id="rId13" imgW="4264367" imgH="2912781" progId="Prism10.Document">
                  <p:embed/>
                </p:oleObj>
              </mc:Choice>
              <mc:Fallback>
                <p:oleObj name="Prism 10" r:id="rId13" imgW="4264367" imgH="2912781" progId="Prism10.Document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744A9F7-08B4-46E9-9B3C-B0771833E3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528" y="2818418"/>
                        <a:ext cx="2710387" cy="1851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8F030-5056-4B0B-B32A-89E12EE3CF7A}"/>
              </a:ext>
            </a:extLst>
          </p:cNvPr>
          <p:cNvSpPr/>
          <p:nvPr/>
        </p:nvSpPr>
        <p:spPr>
          <a:xfrm>
            <a:off x="5794948" y="514891"/>
            <a:ext cx="2858588" cy="3064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recovery after MnSO</a:t>
            </a:r>
            <a:r>
              <a:rPr lang="en-GB" sz="1100" b="1" spc="-1" baseline="-25000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4</a:t>
            </a:r>
            <a:r>
              <a:rPr lang="en-GB" sz="11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addition </a:t>
            </a:r>
            <a:endParaRPr lang="en-US" sz="11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D99DA8-8EBC-4C38-BCDB-FA9CA471242D}"/>
              </a:ext>
            </a:extLst>
          </p:cNvPr>
          <p:cNvSpPr/>
          <p:nvPr/>
        </p:nvSpPr>
        <p:spPr>
          <a:xfrm>
            <a:off x="135143" y="508360"/>
            <a:ext cx="2465570" cy="2894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spc="-1" dirty="0">
                <a:solidFill>
                  <a:srgbClr val="0047B9"/>
                </a:solidFill>
                <a:ea typeface="MS PGothic"/>
              </a:rPr>
              <a:t>SOD </a:t>
            </a:r>
            <a:r>
              <a:rPr lang="en-GB" sz="11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recovery</a:t>
            </a:r>
            <a:r>
              <a:rPr lang="en-GB" sz="1100" b="1" spc="-1" dirty="0">
                <a:solidFill>
                  <a:srgbClr val="0047B9"/>
                </a:solidFill>
                <a:ea typeface="MS PGothic"/>
              </a:rPr>
              <a:t> after ATN </a:t>
            </a:r>
            <a:r>
              <a:rPr lang="en-GB" sz="11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removal</a:t>
            </a:r>
            <a:endParaRPr lang="en-US" sz="11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04589-F904-4134-AD19-E4EC0F3242C6}"/>
              </a:ext>
            </a:extLst>
          </p:cNvPr>
          <p:cNvGrpSpPr/>
          <p:nvPr/>
        </p:nvGrpSpPr>
        <p:grpSpPr>
          <a:xfrm>
            <a:off x="2484323" y="140850"/>
            <a:ext cx="3095288" cy="637793"/>
            <a:chOff x="3481112" y="358941"/>
            <a:chExt cx="4127051" cy="8503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E41DCC-A2B9-4505-A04B-8B887CB969A5}"/>
                </a:ext>
              </a:extLst>
            </p:cNvPr>
            <p:cNvSpPr/>
            <p:nvPr/>
          </p:nvSpPr>
          <p:spPr>
            <a:xfrm>
              <a:off x="3923415" y="849597"/>
              <a:ext cx="3684748" cy="3597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spc="-1" dirty="0">
                  <a:solidFill>
                    <a:srgbClr val="0047B9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SOD recovery after CuSO</a:t>
              </a:r>
              <a:r>
                <a:rPr lang="en-GB" sz="1100" b="1" spc="-1" baseline="-25000" dirty="0">
                  <a:solidFill>
                    <a:srgbClr val="0047B9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4</a:t>
              </a:r>
              <a:r>
                <a:rPr lang="en-GB" sz="1100" b="1" spc="-1" dirty="0">
                  <a:solidFill>
                    <a:srgbClr val="0047B9"/>
                  </a:solidFill>
                  <a:latin typeface="Arial" panose="020B0604020202020204" pitchFamily="34" charset="0"/>
                  <a:ea typeface="MS PGothic"/>
                  <a:cs typeface="Arial" panose="020B0604020202020204" pitchFamily="34" charset="0"/>
                </a:rPr>
                <a:t> addition </a:t>
              </a:r>
              <a:endParaRPr lang="en-US" sz="11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12AA0-DD4D-48FD-8F24-4F38844055A7}"/>
                </a:ext>
              </a:extLst>
            </p:cNvPr>
            <p:cNvGrpSpPr/>
            <p:nvPr/>
          </p:nvGrpSpPr>
          <p:grpSpPr>
            <a:xfrm>
              <a:off x="3481112" y="358941"/>
              <a:ext cx="851839" cy="492443"/>
              <a:chOff x="3481112" y="358941"/>
              <a:chExt cx="851839" cy="492443"/>
            </a:xfrm>
          </p:grpSpPr>
          <p:sp>
            <p:nvSpPr>
              <p:cNvPr id="7" name="Speech Bubble: Oval 6">
                <a:extLst>
                  <a:ext uri="{FF2B5EF4-FFF2-40B4-BE49-F238E27FC236}">
                    <a16:creationId xmlns:a16="http://schemas.microsoft.com/office/drawing/2014/main" id="{86B6B498-4372-40C1-AB13-172DFD9B9FBC}"/>
                  </a:ext>
                </a:extLst>
              </p:cNvPr>
              <p:cNvSpPr/>
              <p:nvPr/>
            </p:nvSpPr>
            <p:spPr>
              <a:xfrm>
                <a:off x="3481112" y="398485"/>
                <a:ext cx="851839" cy="408578"/>
              </a:xfrm>
              <a:prstGeom prst="wedgeEllipseCallout">
                <a:avLst>
                  <a:gd name="adj1" fmla="val 23178"/>
                  <a:gd name="adj2" fmla="val 8264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88" b="1" dirty="0">
                  <a:solidFill>
                    <a:srgbClr val="0047B9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618E9C-B7E1-41F1-8E85-4A6B62C9D213}"/>
                  </a:ext>
                </a:extLst>
              </p:cNvPr>
              <p:cNvSpPr txBox="1"/>
              <p:nvPr/>
            </p:nvSpPr>
            <p:spPr>
              <a:xfrm>
                <a:off x="3493243" y="358941"/>
                <a:ext cx="8141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900" b="1" dirty="0"/>
                  <a:t>SOD1 (Cu/Zn)</a:t>
                </a:r>
                <a:endParaRPr lang="en-US" sz="900" b="1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F65403-DB88-41C5-B403-CCD14C4A9FA9}"/>
              </a:ext>
            </a:extLst>
          </p:cNvPr>
          <p:cNvGrpSpPr/>
          <p:nvPr/>
        </p:nvGrpSpPr>
        <p:grpSpPr>
          <a:xfrm>
            <a:off x="5551320" y="154754"/>
            <a:ext cx="638879" cy="369332"/>
            <a:chOff x="3539895" y="318817"/>
            <a:chExt cx="851839" cy="492442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A8C14F48-0D41-4C1B-AEFF-EEBF7B22161B}"/>
                </a:ext>
              </a:extLst>
            </p:cNvPr>
            <p:cNvSpPr/>
            <p:nvPr/>
          </p:nvSpPr>
          <p:spPr>
            <a:xfrm>
              <a:off x="3539895" y="363649"/>
              <a:ext cx="851839" cy="408578"/>
            </a:xfrm>
            <a:prstGeom prst="wedgeEllipseCallout">
              <a:avLst>
                <a:gd name="adj1" fmla="val 23178"/>
                <a:gd name="adj2" fmla="val 8264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b="1" dirty="0">
                <a:solidFill>
                  <a:srgbClr val="0047B9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BD93F-7B83-4C81-8137-7B0047D5A404}"/>
                </a:ext>
              </a:extLst>
            </p:cNvPr>
            <p:cNvSpPr txBox="1"/>
            <p:nvPr/>
          </p:nvSpPr>
          <p:spPr>
            <a:xfrm>
              <a:off x="3657346" y="318817"/>
              <a:ext cx="676657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/>
                <a:t>SOD2 (Mn)</a:t>
              </a:r>
              <a:endParaRPr lang="en-US" sz="900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C6C8740-B3D0-4E8B-9E9D-7D8EE30F2E30}"/>
              </a:ext>
            </a:extLst>
          </p:cNvPr>
          <p:cNvSpPr txBox="1"/>
          <p:nvPr/>
        </p:nvSpPr>
        <p:spPr>
          <a:xfrm>
            <a:off x="4494664" y="4912667"/>
            <a:ext cx="3545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66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C793633-57CB-45CC-AE22-1979C429F0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8809" y="598893"/>
          <a:ext cx="3351338" cy="22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2" name="Prism 10" r:id="rId3" imgW="4845266" imgH="3272468" progId="Prism10.Document">
                  <p:embed/>
                </p:oleObj>
              </mc:Choice>
              <mc:Fallback>
                <p:oleObj name="Prism 10" r:id="rId3" imgW="4845266" imgH="3272468" progId="Prism10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C793633-57CB-45CC-AE22-1979C429F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8809" y="598893"/>
                        <a:ext cx="3351338" cy="226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F8B8B82-35F4-46FE-AED5-CD0E5EB17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1050" y="2870597"/>
          <a:ext cx="3399235" cy="2308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" name="Prism 10" r:id="rId5" imgW="4845266" imgH="3290831" progId="Prism10.Document">
                  <p:embed/>
                </p:oleObj>
              </mc:Choice>
              <mc:Fallback>
                <p:oleObj name="Prism 10" r:id="rId5" imgW="4845266" imgH="3290831" progId="Prism10.Document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F8B8B82-35F4-46FE-AED5-CD0E5EB17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91050" y="2870597"/>
                        <a:ext cx="3399235" cy="2308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EA9C828-06AB-4911-997A-AD39B7251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956" y="733259"/>
          <a:ext cx="3175416" cy="192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4" name="Prism 10" r:id="rId7" imgW="4775039" imgH="2888298" progId="Prism10.Document">
                  <p:embed/>
                </p:oleObj>
              </mc:Choice>
              <mc:Fallback>
                <p:oleObj name="Prism 10" r:id="rId7" imgW="4775039" imgH="2888298" progId="Prism10.Document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EA9C828-06AB-4911-997A-AD39B7251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3956" y="733259"/>
                        <a:ext cx="3175416" cy="192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4ED2499-D018-4996-AB40-293F1D5DE8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880" y="2924378"/>
          <a:ext cx="3171194" cy="192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5" name="Prism 10" r:id="rId9" imgW="4768917" imgH="2888298" progId="Prism10.Document">
                  <p:embed/>
                </p:oleObj>
              </mc:Choice>
              <mc:Fallback>
                <p:oleObj name="Prism 10" r:id="rId9" imgW="4768917" imgH="2888298" progId="Prism10.Document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4ED2499-D018-4996-AB40-293F1D5DE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7880" y="2924378"/>
                        <a:ext cx="3171194" cy="192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1A8803-A97C-4C38-B345-04315757D957}"/>
              </a:ext>
            </a:extLst>
          </p:cNvPr>
          <p:cNvSpPr/>
          <p:nvPr/>
        </p:nvSpPr>
        <p:spPr>
          <a:xfrm>
            <a:off x="135144" y="314412"/>
            <a:ext cx="3545090" cy="2894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expression levels immediately after 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eIR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EA4870-2194-4969-848B-7F4BFF7062D2}"/>
              </a:ext>
            </a:extLst>
          </p:cNvPr>
          <p:cNvSpPr/>
          <p:nvPr/>
        </p:nvSpPr>
        <p:spPr>
          <a:xfrm>
            <a:off x="4398534" y="332733"/>
            <a:ext cx="2822401" cy="2894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activity at 72 h after 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eIR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7EC87F-F4B6-4D35-B28D-47E21B3CFB8A}"/>
              </a:ext>
            </a:extLst>
          </p:cNvPr>
          <p:cNvSpPr txBox="1">
            <a:spLocks/>
          </p:cNvSpPr>
          <p:nvPr/>
        </p:nvSpPr>
        <p:spPr>
          <a:xfrm>
            <a:off x="274468" y="134477"/>
            <a:ext cx="3959530" cy="5534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7B9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defRPr/>
            </a:pPr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2. Irradiation Experimental Conditions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GB" sz="1350" b="1" spc="-1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    @DKFZ (Germany)</a:t>
            </a: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12DE6A4-DCEB-4EB9-AA59-ABE1E934B2AB}"/>
              </a:ext>
            </a:extLst>
          </p:cNvPr>
          <p:cNvGraphicFramePr>
            <a:graphicFrameLocks noGrp="1"/>
          </p:cNvGraphicFramePr>
          <p:nvPr/>
        </p:nvGraphicFramePr>
        <p:xfrm>
          <a:off x="3013091" y="2789438"/>
          <a:ext cx="2760692" cy="19708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13177">
                  <a:extLst>
                    <a:ext uri="{9D8B030D-6E8A-4147-A177-3AD203B41FA5}">
                      <a16:colId xmlns:a16="http://schemas.microsoft.com/office/drawing/2014/main" val="3442108825"/>
                    </a:ext>
                  </a:extLst>
                </a:gridCol>
                <a:gridCol w="1247515">
                  <a:extLst>
                    <a:ext uri="{9D8B030D-6E8A-4147-A177-3AD203B41FA5}">
                      <a16:colId xmlns:a16="http://schemas.microsoft.com/office/drawing/2014/main" val="2399076004"/>
                    </a:ext>
                  </a:extLst>
                </a:gridCol>
              </a:tblGrid>
              <a:tr h="2925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X-ray</a:t>
                      </a:r>
                      <a:r>
                        <a:rPr lang="en-US" sz="900" dirty="0"/>
                        <a:t> – IR (</a:t>
                      </a:r>
                      <a:r>
                        <a:rPr lang="en-US" sz="900" dirty="0" err="1"/>
                        <a:t>xIR</a:t>
                      </a:r>
                      <a:r>
                        <a:rPr lang="en-US" sz="900" dirty="0"/>
                        <a:t>)) (</a:t>
                      </a:r>
                      <a:r>
                        <a:rPr lang="en-US" sz="900" dirty="0" err="1"/>
                        <a:t>Multirad</a:t>
                      </a:r>
                      <a:r>
                        <a:rPr lang="en-US" sz="900" dirty="0"/>
                        <a:t> 225 - Precision)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01513"/>
                  </a:ext>
                </a:extLst>
              </a:tr>
              <a:tr h="252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 err="1"/>
                        <a:t>xCONV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9651398"/>
                  </a:ext>
                </a:extLst>
              </a:tr>
              <a:tr h="251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US" sz="900" b="1" dirty="0"/>
                        <a:t>Doses [Gy]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900" b="1" dirty="0"/>
                        <a:t>2, 5, 10, 14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0719841"/>
                  </a:ext>
                </a:extLst>
              </a:tr>
              <a:tr h="251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 err="1"/>
                        <a:t>Cu</a:t>
                      </a:r>
                      <a:r>
                        <a:rPr lang="de-DE" sz="900" b="1" dirty="0"/>
                        <a:t> Filter [mm]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0.5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0153548"/>
                  </a:ext>
                </a:extLst>
              </a:tr>
              <a:tr h="251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Peak </a:t>
                      </a:r>
                      <a:r>
                        <a:rPr lang="de-DE" sz="900" b="1" dirty="0" err="1"/>
                        <a:t>Energy</a:t>
                      </a:r>
                      <a:r>
                        <a:rPr lang="de-DE" sz="900" b="1" dirty="0"/>
                        <a:t> [</a:t>
                      </a:r>
                      <a:r>
                        <a:rPr lang="de-DE" sz="900" b="1" dirty="0" err="1"/>
                        <a:t>keV</a:t>
                      </a:r>
                      <a:r>
                        <a:rPr lang="de-DE" sz="900" b="1" dirty="0"/>
                        <a:t>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200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17509614"/>
                  </a:ext>
                </a:extLst>
              </a:tr>
              <a:tr h="314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 err="1"/>
                        <a:t>Current</a:t>
                      </a:r>
                      <a:r>
                        <a:rPr lang="de-DE" sz="900" b="1" dirty="0"/>
                        <a:t> [mA]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17.8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19949500"/>
                  </a:ext>
                </a:extLst>
              </a:tr>
              <a:tr h="3559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Dose Rate [Gy/s]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0.036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710071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40BB439-82A4-4688-ACC2-DCFB4B52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DDFB739-262C-40B1-AE0F-DFB8C6FAB0E7}"/>
              </a:ext>
            </a:extLst>
          </p:cNvPr>
          <p:cNvGraphicFramePr/>
          <p:nvPr/>
        </p:nvGraphicFramePr>
        <p:xfrm>
          <a:off x="1693616" y="863230"/>
          <a:ext cx="5581329" cy="1644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83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8D7CB2-E397-4F9E-A215-FB98F8B5C116}"/>
              </a:ext>
            </a:extLst>
          </p:cNvPr>
          <p:cNvSpPr txBox="1"/>
          <p:nvPr/>
        </p:nvSpPr>
        <p:spPr>
          <a:xfrm>
            <a:off x="114824" y="772865"/>
            <a:ext cx="5108138" cy="36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Ionizing radiation generates a spectrum of radicals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51E40-2F4C-4B7A-A3AD-D7F21553709D}"/>
              </a:ext>
            </a:extLst>
          </p:cNvPr>
          <p:cNvSpPr txBox="1"/>
          <p:nvPr/>
        </p:nvSpPr>
        <p:spPr>
          <a:xfrm>
            <a:off x="270672" y="241950"/>
            <a:ext cx="4572723" cy="36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Radiation, Radicals, and the Relevance of H₂O₂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8824F5-5CAA-4C9E-AF9A-5496C3E08576}"/>
              </a:ext>
            </a:extLst>
          </p:cNvPr>
          <p:cNvGrpSpPr/>
          <p:nvPr/>
        </p:nvGrpSpPr>
        <p:grpSpPr>
          <a:xfrm>
            <a:off x="162046" y="1189763"/>
            <a:ext cx="4409954" cy="2200637"/>
            <a:chOff x="1873826" y="2405548"/>
            <a:chExt cx="5879939" cy="293418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0AEA63-4E25-4EE6-B805-8B187C6E5E39}"/>
                </a:ext>
              </a:extLst>
            </p:cNvPr>
            <p:cNvSpPr/>
            <p:nvPr/>
          </p:nvSpPr>
          <p:spPr>
            <a:xfrm>
              <a:off x="1873826" y="2405548"/>
              <a:ext cx="5879939" cy="2934182"/>
            </a:xfrm>
            <a:prstGeom prst="rect">
              <a:avLst/>
            </a:prstGeom>
            <a:solidFill>
              <a:srgbClr val="FFFBEF">
                <a:alpha val="6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788F20-F16C-45E5-972D-5FB00791881E}"/>
                </a:ext>
              </a:extLst>
            </p:cNvPr>
            <p:cNvGrpSpPr/>
            <p:nvPr/>
          </p:nvGrpSpPr>
          <p:grpSpPr>
            <a:xfrm>
              <a:off x="2002421" y="2446675"/>
              <a:ext cx="4903958" cy="830767"/>
              <a:chOff x="2002421" y="1138131"/>
              <a:chExt cx="4903958" cy="83076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0C87FE-B5C6-4032-9859-DFFA53A98F40}"/>
                  </a:ext>
                </a:extLst>
              </p:cNvPr>
              <p:cNvSpPr txBox="1"/>
              <p:nvPr/>
            </p:nvSpPr>
            <p:spPr>
              <a:xfrm>
                <a:off x="3558524" y="1353344"/>
                <a:ext cx="2543955" cy="615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2863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HO</a:t>
                </a:r>
                <a:r>
                  <a:rPr lang="en-US" sz="1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·</a:t>
                </a:r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e</a:t>
                </a:r>
                <a:r>
                  <a:rPr lang="de-DE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de-DE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aq   </a:t>
                </a:r>
                <a:r>
                  <a:rPr lang="en-US" sz="12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O₂</a:t>
                </a:r>
                <a:r>
                  <a:rPr lang="en-US" sz="1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·</a:t>
                </a:r>
                <a:r>
                  <a:rPr lang="de-DE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⁻ H</a:t>
                </a:r>
                <a:r>
                  <a:rPr lang="en-US" sz="1200" baseline="-250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2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1200" baseline="300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2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US" sz="1200" baseline="30000" dirty="0">
                    <a:solidFill>
                      <a:srgbClr val="001D3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endPara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DF1A32F-548C-4ED0-B330-7627090CB68E}"/>
                  </a:ext>
                </a:extLst>
              </p:cNvPr>
              <p:cNvGrpSpPr/>
              <p:nvPr/>
            </p:nvGrpSpPr>
            <p:grpSpPr>
              <a:xfrm>
                <a:off x="2002421" y="1138131"/>
                <a:ext cx="4903958" cy="746764"/>
                <a:chOff x="2002421" y="1595327"/>
                <a:chExt cx="4903958" cy="746764"/>
              </a:xfrm>
            </p:grpSpPr>
            <p:sp>
              <p:nvSpPr>
                <p:cNvPr id="7" name="Graphic 5" descr="Lightning bolt with solid fill">
                  <a:extLst>
                    <a:ext uri="{FF2B5EF4-FFF2-40B4-BE49-F238E27FC236}">
                      <a16:creationId xmlns:a16="http://schemas.microsoft.com/office/drawing/2014/main" id="{9BAEEE0C-0E2F-469F-A526-581E4C1DB04A}"/>
                    </a:ext>
                  </a:extLst>
                </p:cNvPr>
                <p:cNvSpPr/>
                <p:nvPr/>
              </p:nvSpPr>
              <p:spPr>
                <a:xfrm rot="980750">
                  <a:off x="2953659" y="1595327"/>
                  <a:ext cx="148589" cy="344530"/>
                </a:xfrm>
                <a:custGeom>
                  <a:avLst/>
                  <a:gdLst>
                    <a:gd name="connsiteX0" fmla="*/ 57150 w 381000"/>
                    <a:gd name="connsiteY0" fmla="*/ 778764 h 778764"/>
                    <a:gd name="connsiteX1" fmla="*/ 161925 w 381000"/>
                    <a:gd name="connsiteY1" fmla="*/ 426339 h 778764"/>
                    <a:gd name="connsiteX2" fmla="*/ 0 w 381000"/>
                    <a:gd name="connsiteY2" fmla="*/ 426339 h 778764"/>
                    <a:gd name="connsiteX3" fmla="*/ 80200 w 381000"/>
                    <a:gd name="connsiteY3" fmla="*/ 0 h 778764"/>
                    <a:gd name="connsiteX4" fmla="*/ 319850 w 381000"/>
                    <a:gd name="connsiteY4" fmla="*/ 0 h 778764"/>
                    <a:gd name="connsiteX5" fmla="*/ 219075 w 381000"/>
                    <a:gd name="connsiteY5" fmla="*/ 312039 h 778764"/>
                    <a:gd name="connsiteX6" fmla="*/ 381000 w 381000"/>
                    <a:gd name="connsiteY6" fmla="*/ 312039 h 778764"/>
                    <a:gd name="connsiteX7" fmla="*/ 57150 w 381000"/>
                    <a:gd name="connsiteY7" fmla="*/ 778764 h 77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1000" h="778764">
                      <a:moveTo>
                        <a:pt x="57150" y="778764"/>
                      </a:moveTo>
                      <a:lnTo>
                        <a:pt x="161925" y="426339"/>
                      </a:lnTo>
                      <a:lnTo>
                        <a:pt x="0" y="426339"/>
                      </a:lnTo>
                      <a:lnTo>
                        <a:pt x="80200" y="0"/>
                      </a:lnTo>
                      <a:lnTo>
                        <a:pt x="319850" y="0"/>
                      </a:lnTo>
                      <a:lnTo>
                        <a:pt x="219075" y="312039"/>
                      </a:lnTo>
                      <a:lnTo>
                        <a:pt x="381000" y="312039"/>
                      </a:lnTo>
                      <a:lnTo>
                        <a:pt x="57150" y="77876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568E1C1-1562-464A-8372-F67834F7060D}"/>
                    </a:ext>
                  </a:extLst>
                </p:cNvPr>
                <p:cNvSpPr txBox="1"/>
                <p:nvPr/>
              </p:nvSpPr>
              <p:spPr>
                <a:xfrm>
                  <a:off x="2002421" y="1781187"/>
                  <a:ext cx="625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de-DE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de-DE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sz="12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9B44C518-E0AB-4C2A-9B44-8A231C801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7453" y="1973612"/>
                  <a:ext cx="93107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8A6E878-C8C8-40B6-9EFD-484635C696D0}"/>
                    </a:ext>
                  </a:extLst>
                </p:cNvPr>
                <p:cNvSpPr txBox="1"/>
                <p:nvPr/>
              </p:nvSpPr>
              <p:spPr>
                <a:xfrm>
                  <a:off x="2422589" y="2049703"/>
                  <a:ext cx="1450275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825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Ionizing Radiation</a:t>
                  </a:r>
                  <a:endParaRPr lang="en-US" sz="825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87AABBD-D7FE-4841-BA1A-0984B7CBF916}"/>
                    </a:ext>
                  </a:extLst>
                </p:cNvPr>
                <p:cNvSpPr txBox="1"/>
                <p:nvPr/>
              </p:nvSpPr>
              <p:spPr>
                <a:xfrm>
                  <a:off x="6024495" y="1782763"/>
                  <a:ext cx="881884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350" dirty="0">
                      <a:solidFill>
                        <a:srgbClr val="0047B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H₂O₂</a:t>
                  </a:r>
                  <a:endParaRPr lang="en-US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63C360-C49D-4360-9641-8097B633FA78}"/>
                </a:ext>
              </a:extLst>
            </p:cNvPr>
            <p:cNvSpPr txBox="1"/>
            <p:nvPr/>
          </p:nvSpPr>
          <p:spPr>
            <a:xfrm>
              <a:off x="5761918" y="2997508"/>
              <a:ext cx="193291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Tx/>
                <a:buChar char="-"/>
              </a:pPr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Long-lived</a:t>
              </a:r>
            </a:p>
            <a:p>
              <a:pPr marL="214313" indent="-214313">
                <a:buFontTx/>
                <a:buChar char="-"/>
              </a:pPr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Diffusible</a:t>
              </a:r>
            </a:p>
            <a:p>
              <a:pPr marL="214313" indent="-214313">
                <a:buFontTx/>
                <a:buChar char="-"/>
              </a:pPr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Biologically Active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34964B8-3E01-4F5A-86C5-99218F625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2988" y="3649464"/>
              <a:ext cx="914159" cy="464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5BF55DE-43C5-4D75-BBEC-48C2553D669C}"/>
                </a:ext>
              </a:extLst>
            </p:cNvPr>
            <p:cNvCxnSpPr>
              <a:cxnSpLocks/>
            </p:cNvCxnSpPr>
            <p:nvPr/>
          </p:nvCxnSpPr>
          <p:spPr>
            <a:xfrm>
              <a:off x="4896091" y="3641243"/>
              <a:ext cx="943337" cy="464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7A6A65-73BC-49F9-8B8B-0A07F51F83C9}"/>
                </a:ext>
              </a:extLst>
            </p:cNvPr>
            <p:cNvSpPr txBox="1"/>
            <p:nvPr/>
          </p:nvSpPr>
          <p:spPr>
            <a:xfrm>
              <a:off x="1887010" y="4138560"/>
              <a:ext cx="271952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CONV Dose Rates</a:t>
              </a:r>
            </a:p>
            <a:p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Formation and Decay follow </a:t>
              </a:r>
            </a:p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well-studied kinetics patterns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F7907D-2941-4B80-A077-80AA6771EEF4}"/>
                </a:ext>
              </a:extLst>
            </p:cNvPr>
            <p:cNvSpPr txBox="1"/>
            <p:nvPr/>
          </p:nvSpPr>
          <p:spPr>
            <a:xfrm>
              <a:off x="4990578" y="4138560"/>
              <a:ext cx="249950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UHDR Dose Rates</a:t>
              </a:r>
            </a:p>
            <a:p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    Altered radical decay and   </a:t>
              </a:r>
            </a:p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    spatiotemporal chemistry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8CC67-8CAE-41FA-940E-E759D3B8E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69" y="425480"/>
            <a:ext cx="5248451" cy="426407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221B6B-717B-41CC-9AAD-0303A497EB63}"/>
              </a:ext>
            </a:extLst>
          </p:cNvPr>
          <p:cNvSpPr/>
          <p:nvPr/>
        </p:nvSpPr>
        <p:spPr bwMode="auto">
          <a:xfrm>
            <a:off x="5872575" y="2439537"/>
            <a:ext cx="1550700" cy="29641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8A372-4612-4121-8336-855B7A837C4D}"/>
              </a:ext>
            </a:extLst>
          </p:cNvPr>
          <p:cNvSpPr/>
          <p:nvPr/>
        </p:nvSpPr>
        <p:spPr bwMode="auto">
          <a:xfrm>
            <a:off x="7072440" y="586485"/>
            <a:ext cx="1798633" cy="185305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BAF899-4F56-426E-B19A-DCADEE457A6B}"/>
              </a:ext>
            </a:extLst>
          </p:cNvPr>
          <p:cNvSpPr/>
          <p:nvPr/>
        </p:nvSpPr>
        <p:spPr bwMode="auto">
          <a:xfrm>
            <a:off x="7406008" y="2338316"/>
            <a:ext cx="1685760" cy="88987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AAC689-2E7C-4B89-A925-1A1A82859539}"/>
              </a:ext>
            </a:extLst>
          </p:cNvPr>
          <p:cNvSpPr/>
          <p:nvPr/>
        </p:nvSpPr>
        <p:spPr bwMode="auto">
          <a:xfrm>
            <a:off x="6931594" y="2751640"/>
            <a:ext cx="1693602" cy="180537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564938-35AD-4136-B44B-ACDD81D34F8D}"/>
              </a:ext>
            </a:extLst>
          </p:cNvPr>
          <p:cNvSpPr/>
          <p:nvPr/>
        </p:nvSpPr>
        <p:spPr bwMode="auto">
          <a:xfrm>
            <a:off x="5268398" y="2735946"/>
            <a:ext cx="1243674" cy="101566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1C40D-4055-463E-A6A5-E725629DD1B5}"/>
              </a:ext>
            </a:extLst>
          </p:cNvPr>
          <p:cNvSpPr txBox="1"/>
          <p:nvPr/>
        </p:nvSpPr>
        <p:spPr>
          <a:xfrm>
            <a:off x="623231" y="3913823"/>
            <a:ext cx="4909768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</a:rPr>
              <a:t>H</a:t>
            </a:r>
            <a:r>
              <a:rPr lang="en-US" altLang="zh-CN" sz="3000" b="1" baseline="-25000" dirty="0">
                <a:solidFill>
                  <a:srgbClr val="FF0000"/>
                </a:solidFill>
              </a:rPr>
              <a:t>2</a:t>
            </a:r>
            <a:r>
              <a:rPr lang="en-US" altLang="zh-CN" sz="3000" b="1" dirty="0">
                <a:solidFill>
                  <a:srgbClr val="FF0000"/>
                </a:solidFill>
              </a:rPr>
              <a:t>O</a:t>
            </a:r>
            <a:r>
              <a:rPr lang="en-US" altLang="zh-CN" sz="3000" b="1" baseline="-25000" dirty="0">
                <a:solidFill>
                  <a:srgbClr val="FF0000"/>
                </a:solidFill>
              </a:rPr>
              <a:t>2</a:t>
            </a:r>
            <a:r>
              <a:rPr lang="en-US" altLang="zh-CN" sz="3000" b="1" dirty="0">
                <a:solidFill>
                  <a:srgbClr val="FF0000"/>
                </a:solidFill>
              </a:rPr>
              <a:t> very important signaling molecule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6F7FDD9-4EAB-4358-9BA7-6A7B9D584411}"/>
              </a:ext>
            </a:extLst>
          </p:cNvPr>
          <p:cNvSpPr/>
          <p:nvPr/>
        </p:nvSpPr>
        <p:spPr bwMode="auto">
          <a:xfrm rot="3429614">
            <a:off x="5876807" y="2290397"/>
            <a:ext cx="334740" cy="23145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359E4C-836D-4D4E-9B6C-EA5C66C515FA}"/>
              </a:ext>
            </a:extLst>
          </p:cNvPr>
          <p:cNvSpPr/>
          <p:nvPr/>
        </p:nvSpPr>
        <p:spPr bwMode="auto">
          <a:xfrm>
            <a:off x="4786149" y="801030"/>
            <a:ext cx="2399164" cy="1398579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541C305-5542-44D2-88DC-01F73F2ECD94}"/>
              </a:ext>
            </a:extLst>
          </p:cNvPr>
          <p:cNvSpPr/>
          <p:nvPr/>
        </p:nvSpPr>
        <p:spPr bwMode="auto">
          <a:xfrm>
            <a:off x="6415557" y="2108941"/>
            <a:ext cx="697960" cy="34593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472AB9-4E7D-4F78-851D-C2818D393B53}"/>
              </a:ext>
            </a:extLst>
          </p:cNvPr>
          <p:cNvSpPr/>
          <p:nvPr/>
        </p:nvSpPr>
        <p:spPr bwMode="auto">
          <a:xfrm>
            <a:off x="6985232" y="2405704"/>
            <a:ext cx="451513" cy="3459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solidFill>
                  <a:srgbClr val="FF0000"/>
                </a:solidFill>
              </a:ln>
              <a:noFill/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31" grpId="0" animBg="1"/>
      <p:bldP spid="33" grpId="0" animBg="1"/>
      <p:bldP spid="25" grpId="0" animBg="1"/>
      <p:bldP spid="5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A9DF2A-474B-41E1-965D-F5BFDAE7C067}"/>
              </a:ext>
            </a:extLst>
          </p:cNvPr>
          <p:cNvSpPr/>
          <p:nvPr/>
        </p:nvSpPr>
        <p:spPr>
          <a:xfrm>
            <a:off x="146779" y="88856"/>
            <a:ext cx="4643510" cy="36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5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xCONV</a:t>
            </a:r>
            <a:r>
              <a:rPr lang="en-GB" sz="135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 @DKFZ  SURVIVAL CURVES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186762-18D1-49BF-996D-97EA8CDFB3F1}"/>
              </a:ext>
            </a:extLst>
          </p:cNvPr>
          <p:cNvGrpSpPr/>
          <p:nvPr/>
        </p:nvGrpSpPr>
        <p:grpSpPr>
          <a:xfrm>
            <a:off x="170308" y="849278"/>
            <a:ext cx="1513901" cy="3885661"/>
            <a:chOff x="195705" y="598455"/>
            <a:chExt cx="1782170" cy="39820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F0C629-F33E-46D5-A30C-AA44A0A45B84}"/>
                </a:ext>
              </a:extLst>
            </p:cNvPr>
            <p:cNvSpPr/>
            <p:nvPr/>
          </p:nvSpPr>
          <p:spPr>
            <a:xfrm>
              <a:off x="195705" y="598455"/>
              <a:ext cx="1782170" cy="3982011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1B4159-5198-4B8C-B3EE-7CC9B83F7960}"/>
                </a:ext>
              </a:extLst>
            </p:cNvPr>
            <p:cNvSpPr txBox="1"/>
            <p:nvPr/>
          </p:nvSpPr>
          <p:spPr>
            <a:xfrm>
              <a:off x="256691" y="635087"/>
              <a:ext cx="1678903" cy="47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7B9"/>
                  </a:solidFill>
                </a:rPr>
                <a:t>Irradiation set-up</a:t>
              </a:r>
            </a:p>
          </p:txBody>
        </p:sp>
      </p:grp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55F02CB-0A83-44B5-899C-5CD2D49AC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9497" y="457548"/>
          <a:ext cx="1400175" cy="2337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0" name="Prism 10" r:id="rId3" imgW="1896475" imgH="3167335" progId="Prism10.Document">
                  <p:embed/>
                </p:oleObj>
              </mc:Choice>
              <mc:Fallback>
                <p:oleObj name="Prism 10" r:id="rId3" imgW="1896475" imgH="3167335" progId="Prism10.Document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155F02CB-0A83-44B5-899C-5CD2D49AC6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9497" y="457548"/>
                        <a:ext cx="1400175" cy="2337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12E88F7-BB6D-4600-9EAA-3AD1096DCB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9498" y="2704013"/>
          <a:ext cx="1367653" cy="22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1" name="Prism 10" r:id="rId5" imgW="1867664" imgH="3089564" progId="Prism10.Document">
                  <p:embed/>
                </p:oleObj>
              </mc:Choice>
              <mc:Fallback>
                <p:oleObj name="Prism 10" r:id="rId5" imgW="1867664" imgH="3089564" progId="Prism10.Document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A12E88F7-BB6D-4600-9EAA-3AD1096DCB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9498" y="2704013"/>
                        <a:ext cx="1367653" cy="226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73A0729E-D7B6-4F66-9DEE-1497A652A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8" y="1180777"/>
            <a:ext cx="1176218" cy="17754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E7034-A50A-4C51-AB8C-ACF1A3EB4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18" y="3030237"/>
            <a:ext cx="1176218" cy="1569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D532357E-459C-437A-8259-06950215DC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2912" y="636212"/>
          <a:ext cx="3296841" cy="184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" name="Prism 10" r:id="rId9" imgW="5168308" imgH="2895859" progId="Prism10.Document">
                  <p:embed/>
                </p:oleObj>
              </mc:Choice>
              <mc:Fallback>
                <p:oleObj name="Prism 10" r:id="rId9" imgW="5168308" imgH="2895859" progId="Prism10.Document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D532357E-459C-437A-8259-06950215DC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02912" y="636212"/>
                        <a:ext cx="3296841" cy="1846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433102E-7198-44C5-9909-11926E6C10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949" y="2906493"/>
          <a:ext cx="3176092" cy="177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3" name="Prism 10" r:id="rId11" imgW="5175870" imgH="2895859" progId="Prism10.Document">
                  <p:embed/>
                </p:oleObj>
              </mc:Choice>
              <mc:Fallback>
                <p:oleObj name="Prism 10" r:id="rId11" imgW="5175870" imgH="2895859" progId="Prism10.Document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433102E-7198-44C5-9909-11926E6C10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93949" y="2906493"/>
                        <a:ext cx="3176092" cy="1776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16DD80B-0620-438B-907E-D15AE57E64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87621E-CE44-4196-BE9F-68617CDFF630}"/>
              </a:ext>
            </a:extLst>
          </p:cNvPr>
          <p:cNvSpPr txBox="1"/>
          <p:nvPr/>
        </p:nvSpPr>
        <p:spPr>
          <a:xfrm>
            <a:off x="5191714" y="4912667"/>
            <a:ext cx="284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(unpublished data – please do not duplicate and share)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29090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17E813C7-9180-461B-9666-91DDD3DCF3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1787" y="3106317"/>
          <a:ext cx="2949179" cy="1684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Prism 10" r:id="rId3" imgW="4733984" imgH="2703954" progId="Prism10.Document">
                  <p:embed/>
                </p:oleObj>
              </mc:Choice>
              <mc:Fallback>
                <p:oleObj name="Prism 10" r:id="rId3" imgW="4733984" imgH="2703954" progId="Prism10.Document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17E813C7-9180-461B-9666-91DDD3DCF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1787" y="3106317"/>
                        <a:ext cx="2949179" cy="1684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FF50E3C5-3DD4-4BA4-B0A4-05894E38BA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3" y="3089891"/>
          <a:ext cx="2907017" cy="1757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" name="Prism 10" r:id="rId5" imgW="4775039" imgH="2888298" progId="Prism10.Document">
                  <p:embed/>
                </p:oleObj>
              </mc:Choice>
              <mc:Fallback>
                <p:oleObj name="Prism 10" r:id="rId5" imgW="4775039" imgH="2888298" progId="Prism10.Document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FF50E3C5-3DD4-4BA4-B0A4-05894E38BA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3" y="3089891"/>
                        <a:ext cx="2907017" cy="1757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4FB449-E275-49D7-9339-E1AE4718F630}"/>
              </a:ext>
            </a:extLst>
          </p:cNvPr>
          <p:cNvSpPr/>
          <p:nvPr/>
        </p:nvSpPr>
        <p:spPr>
          <a:xfrm>
            <a:off x="4714828" y="463470"/>
            <a:ext cx="3574697" cy="3334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inhibition: TETA-4 dose-response, T=1.5h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78EBDE0-45E7-45B9-B45D-B8C999C8886C}"/>
              </a:ext>
            </a:extLst>
          </p:cNvPr>
          <p:cNvSpPr/>
          <p:nvPr/>
        </p:nvSpPr>
        <p:spPr>
          <a:xfrm>
            <a:off x="160646" y="463470"/>
            <a:ext cx="4185413" cy="3334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Viability: 1.5 h TETA-4 treatment before removal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9685F09-F291-44AC-9514-F05ACD9E8736}"/>
              </a:ext>
            </a:extLst>
          </p:cNvPr>
          <p:cNvSpPr/>
          <p:nvPr/>
        </p:nvSpPr>
        <p:spPr>
          <a:xfrm>
            <a:off x="147688" y="2771097"/>
            <a:ext cx="5672885" cy="2539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inhibition: TETA-4 no removal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BA00BE-FBE6-4217-A26C-EA953940B16B}"/>
              </a:ext>
            </a:extLst>
          </p:cNvPr>
          <p:cNvSpPr/>
          <p:nvPr/>
        </p:nvSpPr>
        <p:spPr>
          <a:xfrm>
            <a:off x="6453612" y="3212397"/>
            <a:ext cx="2523207" cy="85030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SOD1 inhibition observed with TETA-4 at tested conditions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D8184F2-E9F2-4F9D-BE45-F3679D9FD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99"/>
          <a:stretch/>
        </p:blipFill>
        <p:spPr>
          <a:xfrm>
            <a:off x="2288581" y="834826"/>
            <a:ext cx="2064335" cy="1858578"/>
          </a:xfrm>
          <a:prstGeom prst="rect">
            <a:avLst/>
          </a:prstGeom>
        </p:spPr>
      </p:pic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9E501B5F-4816-4981-971D-D90D171AAC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13" y="899506"/>
          <a:ext cx="2138305" cy="179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2" name="Prism 10" r:id="rId8" imgW="3636290" imgH="3051399" progId="Prism10.Document">
                  <p:embed/>
                </p:oleObj>
              </mc:Choice>
              <mc:Fallback>
                <p:oleObj name="Prism 10" r:id="rId8" imgW="3636290" imgH="3051399" progId="Prism10.Document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9E501B5F-4816-4981-971D-D90D171AAC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113" y="899506"/>
                        <a:ext cx="2138305" cy="1793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B0E1098-1167-4411-B910-8967CFCA13A4}"/>
              </a:ext>
            </a:extLst>
          </p:cNvPr>
          <p:cNvGrpSpPr/>
          <p:nvPr/>
        </p:nvGrpSpPr>
        <p:grpSpPr>
          <a:xfrm>
            <a:off x="5110770" y="1000840"/>
            <a:ext cx="3527662" cy="1645920"/>
            <a:chOff x="6293365" y="1297993"/>
            <a:chExt cx="4703549" cy="2194560"/>
          </a:xfrm>
        </p:grpSpPr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F1B1E6AE-D82A-45CC-A828-311993AFC7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93365" y="1297993"/>
            <a:ext cx="3618191" cy="2194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3" name="Prism 10" r:id="rId10" imgW="4663758" imgH="2828890" progId="Prism10.Document">
                    <p:embed/>
                  </p:oleObj>
                </mc:Choice>
                <mc:Fallback>
                  <p:oleObj name="Prism 10" r:id="rId10" imgW="4663758" imgH="2828890" progId="Prism10.Document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F1B1E6AE-D82A-45CC-A828-311993AFC7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293365" y="1297993"/>
                          <a:ext cx="3618191" cy="2194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833AD8-6E8D-42E6-AB61-DDAC1F92704D}"/>
                </a:ext>
              </a:extLst>
            </p:cNvPr>
            <p:cNvSpPr txBox="1"/>
            <p:nvPr/>
          </p:nvSpPr>
          <p:spPr>
            <a:xfrm>
              <a:off x="9130425" y="1706908"/>
              <a:ext cx="1866489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b="1" dirty="0"/>
                <a:t>Concentration</a:t>
              </a:r>
              <a:r>
                <a:rPr lang="en-US" sz="675" b="1" dirty="0"/>
                <a:t> Range:</a:t>
              </a:r>
            </a:p>
            <a:p>
              <a:r>
                <a:rPr lang="en-US" sz="675" b="1" dirty="0"/>
                <a:t> 0.06–12 mM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A47D49F-3620-4B5B-8BCB-77E14413C4A0}"/>
              </a:ext>
            </a:extLst>
          </p:cNvPr>
          <p:cNvSpPr/>
          <p:nvPr/>
        </p:nvSpPr>
        <p:spPr>
          <a:xfrm>
            <a:off x="6363587" y="1148317"/>
            <a:ext cx="279104" cy="58213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E2AFEA-39A7-44BD-9BA4-FF86168BB44D}"/>
              </a:ext>
            </a:extLst>
          </p:cNvPr>
          <p:cNvSpPr txBox="1">
            <a:spLocks/>
          </p:cNvSpPr>
          <p:nvPr/>
        </p:nvSpPr>
        <p:spPr>
          <a:xfrm>
            <a:off x="273588" y="-91548"/>
            <a:ext cx="5369567" cy="5534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7B9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defRPr/>
            </a:pPr>
            <a:r>
              <a:rPr lang="de-DE" sz="1500" b="1" dirty="0">
                <a:latin typeface="Arial"/>
              </a:rPr>
              <a:t>TETA-4 treatment: </a:t>
            </a:r>
            <a:r>
              <a:rPr lang="de-DE" sz="1500" b="1" dirty="0">
                <a:solidFill>
                  <a:srgbClr val="FF0000"/>
                </a:solidFill>
                <a:latin typeface="Arial"/>
              </a:rPr>
              <a:t>Cu</a:t>
            </a:r>
            <a:r>
              <a:rPr lang="de-DE" sz="1500" b="1" baseline="30000" dirty="0">
                <a:solidFill>
                  <a:srgbClr val="FF0000"/>
                </a:solidFill>
                <a:latin typeface="Arial"/>
              </a:rPr>
              <a:t>2+</a:t>
            </a:r>
            <a:r>
              <a:rPr lang="de-DE" sz="1500" b="1" dirty="0">
                <a:solidFill>
                  <a:srgbClr val="FF0000"/>
                </a:solidFill>
                <a:latin typeface="Arial"/>
              </a:rPr>
              <a:t> Chelator </a:t>
            </a:r>
            <a:r>
              <a:rPr lang="de-DE" sz="1500" b="1" dirty="0">
                <a:latin typeface="Arial"/>
              </a:rPr>
              <a:t>but </a:t>
            </a:r>
            <a:r>
              <a:rPr lang="de-DE" sz="1500" b="1" dirty="0">
                <a:solidFill>
                  <a:srgbClr val="00B050"/>
                </a:solidFill>
                <a:latin typeface="Arial"/>
              </a:rPr>
              <a:t>not SOD inhibitor</a:t>
            </a:r>
            <a:endParaRPr lang="en-US" sz="1500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B5F0E-9A76-4062-9E48-35459DE8F944}"/>
              </a:ext>
            </a:extLst>
          </p:cNvPr>
          <p:cNvSpPr txBox="1"/>
          <p:nvPr/>
        </p:nvSpPr>
        <p:spPr>
          <a:xfrm>
            <a:off x="4785816" y="4912667"/>
            <a:ext cx="3254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A5E9465-52A4-4856-BAF5-A4D3BE3C00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088" y="634652"/>
          <a:ext cx="3283460" cy="198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4" name="Prism 10" r:id="rId3" imgW="4782602" imgH="2897659" progId="Prism10.Document">
                  <p:embed/>
                </p:oleObj>
              </mc:Choice>
              <mc:Fallback>
                <p:oleObj name="Prism 10" r:id="rId3" imgW="4782602" imgH="2897659" progId="Prism10.Documen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A5E9465-52A4-4856-BAF5-A4D3BE3C00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088" y="634652"/>
                        <a:ext cx="3283460" cy="198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AB8271D-3B8D-4936-AA20-6489502D2EEE}"/>
              </a:ext>
            </a:extLst>
          </p:cNvPr>
          <p:cNvGraphicFramePr>
            <a:graphicFrameLocks/>
          </p:cNvGraphicFramePr>
          <p:nvPr/>
        </p:nvGraphicFramePr>
        <p:xfrm>
          <a:off x="875088" y="2745013"/>
          <a:ext cx="3284982" cy="2118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5" name="Prism 10" r:id="rId5" imgW="4676002" imgH="3051399" progId="Prism10.Document">
                  <p:embed/>
                </p:oleObj>
              </mc:Choice>
              <mc:Fallback>
                <p:oleObj name="Prism 10" r:id="rId5" imgW="4676002" imgH="3051399" progId="Prism10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AB8271D-3B8D-4936-AA20-6489502D2E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088" y="2745013"/>
                        <a:ext cx="3284982" cy="2118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463944B-DAFF-4B38-B095-D564867D5C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0044" y="629786"/>
          <a:ext cx="3349229" cy="2356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" name="Prism 10" r:id="rId7" imgW="4676002" imgH="3290831" progId="Prism10.Document">
                  <p:embed/>
                </p:oleObj>
              </mc:Choice>
              <mc:Fallback>
                <p:oleObj name="Prism 10" r:id="rId7" imgW="4676002" imgH="3290831" progId="Prism10.Document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463944B-DAFF-4B38-B095-D564867D5C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0044" y="629786"/>
                        <a:ext cx="3349229" cy="2356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5FF7802-9076-4FAE-9334-60D3C5A7FF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1006" y="2955077"/>
          <a:ext cx="3215879" cy="2256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" name="Prism 10" r:id="rId9" imgW="4689687" imgH="3290831" progId="Prism10.Document">
                  <p:embed/>
                </p:oleObj>
              </mc:Choice>
              <mc:Fallback>
                <p:oleObj name="Prism 10" r:id="rId9" imgW="4689687" imgH="3290831" progId="Prism10.Document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5FF7802-9076-4FAE-9334-60D3C5A7F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41006" y="2955077"/>
                        <a:ext cx="3215879" cy="2256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137659-B15E-41A7-BE29-A289F1FCF42B}"/>
              </a:ext>
            </a:extLst>
          </p:cNvPr>
          <p:cNvSpPr/>
          <p:nvPr/>
        </p:nvSpPr>
        <p:spPr>
          <a:xfrm>
            <a:off x="211643" y="191386"/>
            <a:ext cx="3550269" cy="3547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expression levels immediately after 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xIR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16D94B-F176-40A5-A17A-551A27753522}"/>
              </a:ext>
            </a:extLst>
          </p:cNvPr>
          <p:cNvSpPr/>
          <p:nvPr/>
        </p:nvSpPr>
        <p:spPr>
          <a:xfrm>
            <a:off x="4174334" y="193771"/>
            <a:ext cx="3349229" cy="3547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activity at 72 h after </a:t>
            </a:r>
            <a:r>
              <a:rPr lang="en-GB" sz="120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xIR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5A8362-EAD1-4658-A635-37281564D4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6D46A6-94FE-4AF7-9E7A-B2A235A83200}"/>
              </a:ext>
            </a:extLst>
          </p:cNvPr>
          <p:cNvGrpSpPr/>
          <p:nvPr/>
        </p:nvGrpSpPr>
        <p:grpSpPr>
          <a:xfrm>
            <a:off x="454543" y="917058"/>
            <a:ext cx="2419286" cy="2701354"/>
            <a:chOff x="1112479" y="1878809"/>
            <a:chExt cx="2662347" cy="28776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83C834-96A7-4670-986A-051A907CA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96"/>
            <a:stretch/>
          </p:blipFill>
          <p:spPr>
            <a:xfrm>
              <a:off x="1112479" y="2181876"/>
              <a:ext cx="2662347" cy="2574563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44B0B6-B4F6-45FC-AC3B-76AB95CFD815}"/>
                </a:ext>
              </a:extLst>
            </p:cNvPr>
            <p:cNvSpPr txBox="1"/>
            <p:nvPr/>
          </p:nvSpPr>
          <p:spPr>
            <a:xfrm>
              <a:off x="2135563" y="1878809"/>
              <a:ext cx="1009650" cy="27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HaCaT</a:t>
              </a:r>
              <a:endParaRPr lang="en-US" sz="105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B4B3B-952F-4D88-9D94-2C36B12C03B9}"/>
              </a:ext>
            </a:extLst>
          </p:cNvPr>
          <p:cNvGrpSpPr/>
          <p:nvPr/>
        </p:nvGrpSpPr>
        <p:grpSpPr>
          <a:xfrm>
            <a:off x="3089734" y="930122"/>
            <a:ext cx="2497528" cy="2677476"/>
            <a:chOff x="4084516" y="1015838"/>
            <a:chExt cx="3740081" cy="39412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611851-939D-46EA-A8A2-507E003AE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1" r="2303"/>
            <a:stretch/>
          </p:blipFill>
          <p:spPr>
            <a:xfrm>
              <a:off x="4084516" y="1430927"/>
              <a:ext cx="3740081" cy="3526192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3EADB6-5D3D-44FC-A64D-0E454F9B0E7D}"/>
                </a:ext>
              </a:extLst>
            </p:cNvPr>
            <p:cNvSpPr txBox="1"/>
            <p:nvPr/>
          </p:nvSpPr>
          <p:spPr>
            <a:xfrm>
              <a:off x="5562046" y="1015838"/>
              <a:ext cx="782558" cy="37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SAS</a:t>
              </a:r>
              <a:endParaRPr lang="en-US" sz="105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6F496E-2EE0-4C5C-931D-E6C3D7094F5E}"/>
              </a:ext>
            </a:extLst>
          </p:cNvPr>
          <p:cNvGrpSpPr/>
          <p:nvPr/>
        </p:nvGrpSpPr>
        <p:grpSpPr>
          <a:xfrm>
            <a:off x="5759260" y="947060"/>
            <a:ext cx="2497528" cy="2647478"/>
            <a:chOff x="8055040" y="1876254"/>
            <a:chExt cx="2954010" cy="29164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49C2C7-6712-4617-9EE0-6C1F1AB48E61}"/>
                </a:ext>
              </a:extLst>
            </p:cNvPr>
            <p:cNvSpPr txBox="1"/>
            <p:nvPr/>
          </p:nvSpPr>
          <p:spPr>
            <a:xfrm>
              <a:off x="8865978" y="1876254"/>
              <a:ext cx="1425307" cy="279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HaCaT vs SAS</a:t>
              </a:r>
              <a:endParaRPr lang="en-US" sz="1050" b="1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009251-4EDF-4DC6-BE34-06AA047EA1AA}"/>
                </a:ext>
              </a:extLst>
            </p:cNvPr>
            <p:cNvGrpSpPr/>
            <p:nvPr/>
          </p:nvGrpSpPr>
          <p:grpSpPr>
            <a:xfrm>
              <a:off x="8055040" y="2162696"/>
              <a:ext cx="2954010" cy="2630017"/>
              <a:chOff x="2322457" y="1786735"/>
              <a:chExt cx="10074676" cy="8303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DCCB56A-B2D0-46C4-8B53-5B5DDC78DF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84"/>
              <a:stretch/>
            </p:blipFill>
            <p:spPr>
              <a:xfrm>
                <a:off x="2322457" y="1786735"/>
                <a:ext cx="10074676" cy="8303078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F102D4-6BF1-4DAC-B79A-A3C3AF670F6B}"/>
                  </a:ext>
                </a:extLst>
              </p:cNvPr>
              <p:cNvSpPr txBox="1"/>
              <p:nvPr/>
            </p:nvSpPr>
            <p:spPr>
              <a:xfrm>
                <a:off x="9975071" y="3401879"/>
                <a:ext cx="2080096" cy="10436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450" b="1" dirty="0"/>
                  <a:t>HaCaT – 14 Gy UHDR T0</a:t>
                </a:r>
                <a:endParaRPr lang="en-US" sz="45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B52111-5D14-42FD-BCC9-2BDA990F5D4A}"/>
                  </a:ext>
                </a:extLst>
              </p:cNvPr>
              <p:cNvSpPr txBox="1"/>
              <p:nvPr/>
            </p:nvSpPr>
            <p:spPr>
              <a:xfrm>
                <a:off x="7518681" y="2757868"/>
                <a:ext cx="2114428" cy="802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450" b="1" dirty="0"/>
                  <a:t>SAS – 14 Gy UHDR T0</a:t>
                </a:r>
                <a:endParaRPr lang="en-US" sz="45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045ED2-73F5-41DC-9BB3-0F941D84C7D6}"/>
                  </a:ext>
                </a:extLst>
              </p:cNvPr>
              <p:cNvSpPr txBox="1"/>
              <p:nvPr/>
            </p:nvSpPr>
            <p:spPr>
              <a:xfrm>
                <a:off x="4568925" y="2626244"/>
                <a:ext cx="2080096" cy="10436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450" b="1" dirty="0"/>
                  <a:t>SAS – 14 Gy CONV T0</a:t>
                </a:r>
                <a:endParaRPr lang="en-US" sz="45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78DA2D-047E-4019-B7AC-125CE724E793}"/>
                  </a:ext>
                </a:extLst>
              </p:cNvPr>
              <p:cNvSpPr txBox="1"/>
              <p:nvPr/>
            </p:nvSpPr>
            <p:spPr>
              <a:xfrm>
                <a:off x="2322457" y="3401879"/>
                <a:ext cx="2323462" cy="802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450" b="1" dirty="0"/>
                  <a:t>HaCaT – 14 Gy CONV T0</a:t>
                </a:r>
                <a:endParaRPr lang="en-US" sz="450" b="1" dirty="0"/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23FB0FFE-DBAF-4ACF-9EF7-D21BAAF076BF}"/>
              </a:ext>
            </a:extLst>
          </p:cNvPr>
          <p:cNvSpPr/>
          <p:nvPr/>
        </p:nvSpPr>
        <p:spPr>
          <a:xfrm>
            <a:off x="7653394" y="2325293"/>
            <a:ext cx="290232" cy="28578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8774B73-9436-480C-A43A-B7E2A656E4AD}"/>
              </a:ext>
            </a:extLst>
          </p:cNvPr>
          <p:cNvSpPr/>
          <p:nvPr/>
        </p:nvSpPr>
        <p:spPr>
          <a:xfrm>
            <a:off x="7369742" y="2080088"/>
            <a:ext cx="205740" cy="2057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E8664BF-9E5B-4788-8F80-6ADD0075CF0B}"/>
              </a:ext>
            </a:extLst>
          </p:cNvPr>
          <p:cNvSpPr/>
          <p:nvPr/>
        </p:nvSpPr>
        <p:spPr>
          <a:xfrm>
            <a:off x="7267816" y="1803632"/>
            <a:ext cx="205740" cy="2057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55BCDD-3A08-4A79-8A16-9B9B4F2BC412}"/>
              </a:ext>
            </a:extLst>
          </p:cNvPr>
          <p:cNvSpPr txBox="1"/>
          <p:nvPr/>
        </p:nvSpPr>
        <p:spPr>
          <a:xfrm>
            <a:off x="-1" y="244260"/>
            <a:ext cx="64552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Preliminary Proteomics Data Analysis – Specific Protein Fold Change</a:t>
            </a:r>
            <a:endParaRPr lang="en-US" sz="135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3BE95A-A7FD-41D6-B7B2-295C2E217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34D15-4EAE-44D5-B246-87B0FD982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27921"/>
          <a:stretch/>
        </p:blipFill>
        <p:spPr>
          <a:xfrm>
            <a:off x="1824693" y="546764"/>
            <a:ext cx="2226600" cy="1929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C1B83-7898-47A3-B64D-C5E3DB509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28036"/>
          <a:stretch/>
        </p:blipFill>
        <p:spPr>
          <a:xfrm>
            <a:off x="1824693" y="2783736"/>
            <a:ext cx="2291038" cy="1835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ABA63-0534-4792-8F2F-38A4B1E99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b="26404"/>
          <a:stretch/>
        </p:blipFill>
        <p:spPr>
          <a:xfrm>
            <a:off x="4830824" y="2778652"/>
            <a:ext cx="2055924" cy="1988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3FEBEE-061D-4B07-9754-9A274AE2E974}"/>
              </a:ext>
            </a:extLst>
          </p:cNvPr>
          <p:cNvSpPr txBox="1"/>
          <p:nvPr/>
        </p:nvSpPr>
        <p:spPr>
          <a:xfrm>
            <a:off x="1146723" y="3195026"/>
            <a:ext cx="442795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/>
              <a:t>SAS</a:t>
            </a:r>
            <a:endParaRPr lang="en-US" sz="9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1BC7C-2F81-4918-8317-49E501C4C593}"/>
              </a:ext>
            </a:extLst>
          </p:cNvPr>
          <p:cNvSpPr txBox="1"/>
          <p:nvPr/>
        </p:nvSpPr>
        <p:spPr>
          <a:xfrm>
            <a:off x="1146723" y="918109"/>
            <a:ext cx="545345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/>
              <a:t>HaCaT</a:t>
            </a:r>
            <a:endParaRPr lang="en-US" sz="9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704A41-8074-49D2-BC8D-A6C6EBB30538}"/>
              </a:ext>
            </a:extLst>
          </p:cNvPr>
          <p:cNvSpPr txBox="1"/>
          <p:nvPr/>
        </p:nvSpPr>
        <p:spPr>
          <a:xfrm>
            <a:off x="165469" y="148695"/>
            <a:ext cx="32139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Ingenuity Pathway Analysis (IPA)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9629D-7082-4214-B7CC-8674B6CC0C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 b="29019"/>
          <a:stretch/>
        </p:blipFill>
        <p:spPr>
          <a:xfrm>
            <a:off x="4878228" y="608888"/>
            <a:ext cx="2112099" cy="1867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61937B-5189-4447-8205-B0B4820AA925}"/>
              </a:ext>
            </a:extLst>
          </p:cNvPr>
          <p:cNvSpPr txBox="1"/>
          <p:nvPr/>
        </p:nvSpPr>
        <p:spPr>
          <a:xfrm>
            <a:off x="2781901" y="506291"/>
            <a:ext cx="597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/>
              <a:t>T0 h</a:t>
            </a:r>
            <a:endParaRPr lang="en-US" sz="9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1F3A0-8214-4B56-B6EC-2AA172F4727D}"/>
              </a:ext>
            </a:extLst>
          </p:cNvPr>
          <p:cNvSpPr txBox="1"/>
          <p:nvPr/>
        </p:nvSpPr>
        <p:spPr>
          <a:xfrm>
            <a:off x="5764571" y="546643"/>
            <a:ext cx="597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/>
              <a:t>T24 h</a:t>
            </a:r>
            <a:endParaRPr lang="en-US" sz="9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0F7E84-694B-4AAB-8D03-B74899DC3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A8E1A0-2C24-49B3-A701-2DC7790AEE8F}"/>
              </a:ext>
            </a:extLst>
          </p:cNvPr>
          <p:cNvSpPr txBox="1"/>
          <p:nvPr/>
        </p:nvSpPr>
        <p:spPr>
          <a:xfrm>
            <a:off x="5191714" y="4912667"/>
            <a:ext cx="284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(unpublished data – please do not duplicate and share)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53930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EFE2DEA-1B78-4118-869B-E32EEA7EF9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265006"/>
              </p:ext>
            </p:extLst>
          </p:nvPr>
        </p:nvGraphicFramePr>
        <p:xfrm>
          <a:off x="1266947" y="942975"/>
          <a:ext cx="5581329" cy="156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D10C1E-54AE-4219-9DBD-757ED55282E9}"/>
              </a:ext>
            </a:extLst>
          </p:cNvPr>
          <p:cNvGraphicFramePr>
            <a:graphicFrameLocks noGrp="1"/>
          </p:cNvGraphicFramePr>
          <p:nvPr/>
        </p:nvGraphicFramePr>
        <p:xfrm>
          <a:off x="2193942" y="2649612"/>
          <a:ext cx="3886818" cy="194235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47202">
                  <a:extLst>
                    <a:ext uri="{9D8B030D-6E8A-4147-A177-3AD203B41FA5}">
                      <a16:colId xmlns:a16="http://schemas.microsoft.com/office/drawing/2014/main" val="3442108825"/>
                    </a:ext>
                  </a:extLst>
                </a:gridCol>
                <a:gridCol w="1023069">
                  <a:extLst>
                    <a:ext uri="{9D8B030D-6E8A-4147-A177-3AD203B41FA5}">
                      <a16:colId xmlns:a16="http://schemas.microsoft.com/office/drawing/2014/main" val="2399076004"/>
                    </a:ext>
                  </a:extLst>
                </a:gridCol>
                <a:gridCol w="1216547">
                  <a:extLst>
                    <a:ext uri="{9D8B030D-6E8A-4147-A177-3AD203B41FA5}">
                      <a16:colId xmlns:a16="http://schemas.microsoft.com/office/drawing/2014/main" val="2400210612"/>
                    </a:ext>
                  </a:extLst>
                </a:gridCol>
              </a:tblGrid>
              <a:tr h="48896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accent5"/>
                          </a:solidFill>
                        </a:rPr>
                        <a:t>Electron –</a:t>
                      </a:r>
                      <a:r>
                        <a:rPr lang="en-US" sz="1100" b="1" dirty="0"/>
                        <a:t> IR </a:t>
                      </a:r>
                      <a:r>
                        <a:rPr lang="en-US" sz="900" dirty="0"/>
                        <a:t>(</a:t>
                      </a:r>
                      <a:r>
                        <a:rPr lang="en-US" sz="900" dirty="0" err="1"/>
                        <a:t>eIR</a:t>
                      </a:r>
                      <a:r>
                        <a:rPr lang="en-US" sz="900" dirty="0"/>
                        <a:t>) (</a:t>
                      </a:r>
                      <a:r>
                        <a:rPr lang="en-US" sz="900" dirty="0" err="1"/>
                        <a:t>ElectronFlash</a:t>
                      </a:r>
                      <a:r>
                        <a:rPr lang="en-US" sz="900" dirty="0"/>
                        <a:t> LINAC developed at CPFR)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7 MeV-9 MeV Energy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01513"/>
                  </a:ext>
                </a:extLst>
              </a:tr>
              <a:tr h="2280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 err="1"/>
                        <a:t>eCONV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eUHDR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9651398"/>
                  </a:ext>
                </a:extLst>
              </a:tr>
              <a:tr h="227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US" sz="900" b="1" dirty="0"/>
                        <a:t>Doses [Gy]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900" b="1" dirty="0"/>
                        <a:t>2, 8, 12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2, 8, 12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719841"/>
                  </a:ext>
                </a:extLst>
              </a:tr>
              <a:tr h="227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Pulse Rate [Hz]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0153548"/>
                  </a:ext>
                </a:extLst>
              </a:tr>
              <a:tr h="247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>
                          <a:solidFill>
                            <a:schemeClr val="tx1"/>
                          </a:solidFill>
                        </a:rPr>
                        <a:t>Pulse Length [</a:t>
                      </a:r>
                      <a:r>
                        <a:rPr lang="el-GR" sz="900" b="1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de-DE" sz="900" b="1" dirty="0">
                          <a:solidFill>
                            <a:schemeClr val="tx1"/>
                          </a:solidFill>
                        </a:rPr>
                        <a:t>s]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4</a:t>
                      </a:r>
                      <a:endParaRPr 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17509614"/>
                  </a:ext>
                </a:extLst>
              </a:tr>
              <a:tr h="2837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Dose per Pulse [Gy]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~0.02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dirty="0"/>
                        <a:t>1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9949500"/>
                  </a:ext>
                </a:extLst>
              </a:tr>
              <a:tr h="227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de-DE" sz="900" b="1" dirty="0"/>
                        <a:t>Mean Dose Rate [Gy/s]</a:t>
                      </a:r>
                      <a:endParaRPr lang="en-US" sz="9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~0.1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de-DE" sz="900" b="1" dirty="0"/>
                        <a:t>~240 - 400</a:t>
                      </a:r>
                      <a:endParaRPr lang="en-US" sz="9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7100711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FCC9F84-7935-42F6-A846-56019ED2032E}"/>
              </a:ext>
            </a:extLst>
          </p:cNvPr>
          <p:cNvSpPr/>
          <p:nvPr/>
        </p:nvSpPr>
        <p:spPr>
          <a:xfrm>
            <a:off x="116144" y="-43384"/>
            <a:ext cx="8627521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350" b="1" u="sng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   </a:t>
            </a:r>
            <a:r>
              <a:rPr lang="en-GB" sz="2000" b="1" u="sng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eCONV</a:t>
            </a:r>
            <a:r>
              <a:rPr lang="en-GB" sz="2000" b="1" u="sng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 and </a:t>
            </a:r>
            <a:r>
              <a:rPr lang="en-GB" sz="2000" b="1" u="sng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eUHDR</a:t>
            </a:r>
            <a:r>
              <a:rPr lang="en-GB" sz="2000" b="1" u="sng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 – </a:t>
            </a:r>
            <a:r>
              <a:rPr lang="en-GB" sz="2000" b="1" u="sng" spc="-1" dirty="0">
                <a:solidFill>
                  <a:srgbClr val="FF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independent validation</a:t>
            </a:r>
            <a:r>
              <a:rPr lang="en-GB" sz="2000" b="1" u="sng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sz="2000" b="1" u="sng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   @ University of Pisa and CPFR (Italy)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33F58-51C7-48EA-9FFD-24DDEE5E9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361" y="4627089"/>
            <a:ext cx="813689" cy="462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C88BE-6452-473D-831C-774F9FF6D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962" y="4669068"/>
            <a:ext cx="445172" cy="419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25758-B53D-44C2-8D24-717472EFE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655" y="4580614"/>
            <a:ext cx="470072" cy="500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01402F-D267-4362-A736-7184A4F73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25" r="25628"/>
          <a:stretch/>
        </p:blipFill>
        <p:spPr>
          <a:xfrm>
            <a:off x="7455752" y="4568092"/>
            <a:ext cx="535830" cy="5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65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1A7FA5-1321-4BB5-BE8E-B02BB3068494}"/>
              </a:ext>
            </a:extLst>
          </p:cNvPr>
          <p:cNvSpPr txBox="1"/>
          <p:nvPr/>
        </p:nvSpPr>
        <p:spPr>
          <a:xfrm>
            <a:off x="238392" y="692375"/>
            <a:ext cx="8214839" cy="223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</a:t>
            </a:r>
            <a:r>
              <a:rPr lang="en-US" sz="1350" dirty="0" err="1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chorioallantoic</a:t>
            </a: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membrane (CAM) is a simple, highly vascularized extraembryonic membrane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useful as a in vivo model for studying angiogenesis, drug delivery and tumor biology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Advantages: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vascularized platform ideal for assessing radiation-induced tumor and vessel responses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immunodeficiency allows reliable engraftment of human tumors without rejection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 &amp; reduced ethical/regulatory constraints before day 17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experimental timeline with measurable RT effects within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9D86D-F3CC-4CF1-B58D-36A671A15507}"/>
              </a:ext>
            </a:extLst>
          </p:cNvPr>
          <p:cNvSpPr txBox="1"/>
          <p:nvPr/>
        </p:nvSpPr>
        <p:spPr>
          <a:xfrm>
            <a:off x="326490" y="2913000"/>
            <a:ext cx="8343279" cy="1300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Limitations:</a:t>
            </a:r>
          </a:p>
          <a:p>
            <a:pPr marL="257175" indent="-25717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Short experimental window limits long-term follow-up</a:t>
            </a:r>
          </a:p>
          <a:p>
            <a:pPr marL="257175" indent="-25717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Technical variability (embryo positioning, tumor placement, or irradiation angle) requires strict procedural consistency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76A79-244F-4FF8-99CC-4240FB5026CD}"/>
              </a:ext>
            </a:extLst>
          </p:cNvPr>
          <p:cNvSpPr txBox="1"/>
          <p:nvPr/>
        </p:nvSpPr>
        <p:spPr>
          <a:xfrm>
            <a:off x="676483" y="223225"/>
            <a:ext cx="18654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Model</a:t>
            </a:r>
            <a:endParaRPr lang="en-US" sz="1350" dirty="0"/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A1BF7D39-53A9-4627-8DFF-7B570CA2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22" y="87405"/>
            <a:ext cx="402337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06A6A-7970-45F2-87FC-9592445FE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094" y="4512694"/>
            <a:ext cx="932959" cy="6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4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241A88-0606-4643-9D44-B86E49E1239A}"/>
              </a:ext>
            </a:extLst>
          </p:cNvPr>
          <p:cNvSpPr/>
          <p:nvPr/>
        </p:nvSpPr>
        <p:spPr>
          <a:xfrm>
            <a:off x="146779" y="88855"/>
            <a:ext cx="46435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35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eCONV</a:t>
            </a:r>
            <a:r>
              <a:rPr lang="en-GB" sz="135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 and </a:t>
            </a:r>
            <a:r>
              <a:rPr lang="en-GB" sz="1350" b="1" spc="-1" dirty="0" err="1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eUHDR</a:t>
            </a:r>
            <a:r>
              <a:rPr lang="en-GB" sz="135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-IR @ University of Pisa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64D96C-44F7-4912-A8FF-9F848F7AB22E}"/>
              </a:ext>
            </a:extLst>
          </p:cNvPr>
          <p:cNvGrpSpPr/>
          <p:nvPr/>
        </p:nvGrpSpPr>
        <p:grpSpPr>
          <a:xfrm>
            <a:off x="476231" y="1063388"/>
            <a:ext cx="1490876" cy="1857311"/>
            <a:chOff x="2753771" y="1610693"/>
            <a:chExt cx="1987835" cy="2476415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95BB81EC-B757-416A-83A6-5C34B8469EE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3771" y="1709668"/>
            <a:ext cx="1987835" cy="2377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2" name="Prism 10" r:id="rId4" imgW="2616026" imgH="3129170" progId="Prism10.Document">
                    <p:embed/>
                  </p:oleObj>
                </mc:Choice>
                <mc:Fallback>
                  <p:oleObj name="Prism 10" r:id="rId4" imgW="2616026" imgH="3129170" progId="Prism10.Document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95BB81EC-B757-416A-83A6-5C34B8469E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53771" y="1709668"/>
                          <a:ext cx="1987835" cy="23774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C4D0F3-C4F6-433D-BFDC-6AD33FABD3B5}"/>
                </a:ext>
              </a:extLst>
            </p:cNvPr>
            <p:cNvSpPr txBox="1"/>
            <p:nvPr/>
          </p:nvSpPr>
          <p:spPr>
            <a:xfrm>
              <a:off x="3528127" y="1610693"/>
              <a:ext cx="8415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/>
                <a:t>16HBE</a:t>
              </a:r>
              <a:endParaRPr lang="en-US" sz="9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251FB-3EBD-40B7-82BE-B69EA4FC84C4}"/>
              </a:ext>
            </a:extLst>
          </p:cNvPr>
          <p:cNvGrpSpPr/>
          <p:nvPr/>
        </p:nvGrpSpPr>
        <p:grpSpPr>
          <a:xfrm>
            <a:off x="535868" y="2792792"/>
            <a:ext cx="1371600" cy="2018882"/>
            <a:chOff x="2833288" y="4166157"/>
            <a:chExt cx="1828800" cy="2691843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0C3D1D1B-4662-4639-B9ED-6A73F60A20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3288" y="4358939"/>
            <a:ext cx="1828800" cy="24990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3" name="Prism 10" r:id="rId6" imgW="2616026" imgH="3575628" progId="Prism10.Document">
                    <p:embed/>
                  </p:oleObj>
                </mc:Choice>
                <mc:Fallback>
                  <p:oleObj name="Prism 10" r:id="rId6" imgW="2616026" imgH="3575628" progId="Prism10.Document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0C3D1D1B-4662-4639-B9ED-6A73F60A20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33288" y="4358939"/>
                          <a:ext cx="1828800" cy="24990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357EA7-6446-4A67-B503-2F0D3A2E9DCE}"/>
                </a:ext>
              </a:extLst>
            </p:cNvPr>
            <p:cNvSpPr txBox="1"/>
            <p:nvPr/>
          </p:nvSpPr>
          <p:spPr>
            <a:xfrm>
              <a:off x="3519007" y="4166157"/>
              <a:ext cx="8415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/>
                <a:t>SSC25</a:t>
              </a:r>
              <a:endParaRPr lang="en-US" sz="900" b="1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757238A-BE0D-4A24-B6A0-03F1C61F8CA8}"/>
              </a:ext>
            </a:extLst>
          </p:cNvPr>
          <p:cNvSpPr/>
          <p:nvPr/>
        </p:nvSpPr>
        <p:spPr>
          <a:xfrm>
            <a:off x="7342997" y="690159"/>
            <a:ext cx="564419" cy="16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6416FB7-8018-4794-B601-9AB0AB97B2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101" y="2818464"/>
          <a:ext cx="2804903" cy="161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4" name="Prism 10" r:id="rId8" imgW="5014170" imgH="2888298" progId="Prism10.Document">
                  <p:embed/>
                </p:oleObj>
              </mc:Choice>
              <mc:Fallback>
                <p:oleObj name="Prism 10" r:id="rId8" imgW="5014170" imgH="2888298" progId="Prism10.Documen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6416FB7-8018-4794-B601-9AB0AB97B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0101" y="2818464"/>
                        <a:ext cx="2804903" cy="161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17EC414-8A19-40C2-A451-714933E31E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11175" y="486383"/>
          <a:ext cx="2318219" cy="218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5" name="Prism 10" r:id="rId10" imgW="3861735" imgH="3645837" progId="Prism10.Document">
                  <p:embed/>
                </p:oleObj>
              </mc:Choice>
              <mc:Fallback>
                <p:oleObj name="Prism 10" r:id="rId10" imgW="3861735" imgH="3645837" progId="Prism10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17EC414-8A19-40C2-A451-714933E31E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11175" y="486383"/>
                        <a:ext cx="2318219" cy="218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1A282D8-50B9-4B3A-9140-CD9C910398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6315" y="1063388"/>
          <a:ext cx="2848483" cy="161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6" name="Prism 10" r:id="rId12" imgW="5104203" imgH="2888298" progId="Prism10.Document">
                  <p:embed/>
                </p:oleObj>
              </mc:Choice>
              <mc:Fallback>
                <p:oleObj name="Prism 10" r:id="rId12" imgW="5104203" imgH="2888298" progId="Prism10.Document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1A282D8-50B9-4B3A-9140-CD9C910398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86315" y="1063388"/>
                        <a:ext cx="2848483" cy="1611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70931A55-ADC5-41EF-9A0C-382246F14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0467" y="2658666"/>
          <a:ext cx="2269331" cy="180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7" name="Prism 10" r:id="rId14" imgW="3861735" imgH="3069762" progId="Prism10.Document">
                  <p:embed/>
                </p:oleObj>
              </mc:Choice>
              <mc:Fallback>
                <p:oleObj name="Prism 10" r:id="rId14" imgW="3861735" imgH="3069762" progId="Prism10.Document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70931A55-ADC5-41EF-9A0C-382246F14D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30467" y="2658666"/>
                        <a:ext cx="2269331" cy="1804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6505763-72EA-4FD7-A084-FCBCF9D3DB6D}"/>
              </a:ext>
            </a:extLst>
          </p:cNvPr>
          <p:cNvSpPr/>
          <p:nvPr/>
        </p:nvSpPr>
        <p:spPr>
          <a:xfrm>
            <a:off x="250180" y="658852"/>
            <a:ext cx="1960360" cy="2769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SOD inhibition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EC7D33-5D48-4596-9E68-FA23B0B1C82F}"/>
              </a:ext>
            </a:extLst>
          </p:cNvPr>
          <p:cNvSpPr/>
          <p:nvPr/>
        </p:nvSpPr>
        <p:spPr>
          <a:xfrm>
            <a:off x="2962181" y="658852"/>
            <a:ext cx="1960360" cy="2769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pc="-1" dirty="0">
                <a:solidFill>
                  <a:srgbClr val="0047B9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Clonogenic Survival</a:t>
            </a:r>
            <a:endParaRPr lang="en-US" sz="15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FB40D7-0A7B-48D6-A6BE-E06616E79951}"/>
              </a:ext>
            </a:extLst>
          </p:cNvPr>
          <p:cNvSpPr txBox="1"/>
          <p:nvPr/>
        </p:nvSpPr>
        <p:spPr>
          <a:xfrm>
            <a:off x="4749422" y="4912667"/>
            <a:ext cx="32907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solidFill>
                  <a:srgbClr val="FFFF00"/>
                </a:solidFill>
              </a:rPr>
              <a:t>(unpublished data – please do not duplicate and share)</a:t>
            </a:r>
            <a:endParaRPr lang="en-US" sz="900" b="1" i="1" dirty="0">
              <a:solidFill>
                <a:srgbClr val="FFFF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900EF7-F527-46E8-8AC7-E2C506235DFB}"/>
              </a:ext>
            </a:extLst>
          </p:cNvPr>
          <p:cNvSpPr/>
          <p:nvPr/>
        </p:nvSpPr>
        <p:spPr bwMode="auto">
          <a:xfrm>
            <a:off x="6196086" y="1262819"/>
            <a:ext cx="350290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1AD060-57CD-4E93-8D04-020F936DA21E}"/>
              </a:ext>
            </a:extLst>
          </p:cNvPr>
          <p:cNvSpPr/>
          <p:nvPr/>
        </p:nvSpPr>
        <p:spPr bwMode="auto">
          <a:xfrm>
            <a:off x="6765406" y="1196575"/>
            <a:ext cx="350290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5C977D-29D9-4EF5-9373-E3B4818F99EA}"/>
              </a:ext>
            </a:extLst>
          </p:cNvPr>
          <p:cNvSpPr/>
          <p:nvPr/>
        </p:nvSpPr>
        <p:spPr bwMode="auto">
          <a:xfrm>
            <a:off x="6148318" y="3500468"/>
            <a:ext cx="350290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E1A74A-53B0-451E-B5EB-41A7EC657620}"/>
              </a:ext>
            </a:extLst>
          </p:cNvPr>
          <p:cNvSpPr/>
          <p:nvPr/>
        </p:nvSpPr>
        <p:spPr bwMode="auto">
          <a:xfrm>
            <a:off x="6717638" y="3434224"/>
            <a:ext cx="350290" cy="482221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2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59596B-0D6F-48D4-B8E9-8FE2B13D6958}"/>
              </a:ext>
            </a:extLst>
          </p:cNvPr>
          <p:cNvSpPr/>
          <p:nvPr/>
        </p:nvSpPr>
        <p:spPr>
          <a:xfrm>
            <a:off x="691393" y="98330"/>
            <a:ext cx="6878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generation of H</a:t>
            </a:r>
            <a:r>
              <a:rPr lang="it-IT" sz="40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4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40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1FBA4-6E46-4148-940C-FB6FF7527530}"/>
              </a:ext>
            </a:extLst>
          </p:cNvPr>
          <p:cNvSpPr/>
          <p:nvPr/>
        </p:nvSpPr>
        <p:spPr>
          <a:xfrm>
            <a:off x="4341892" y="2516458"/>
            <a:ext cx="20649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2O</a:t>
            </a:r>
            <a:r>
              <a:rPr lang="it-IT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it-IT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​O</a:t>
            </a:r>
            <a:r>
              <a:rPr lang="it-IT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​+ O</a:t>
            </a:r>
            <a:r>
              <a:rPr lang="it-IT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F25409-519F-4C33-B854-2FC4F9E95F36}"/>
              </a:ext>
            </a:extLst>
          </p:cNvPr>
          <p:cNvSpPr/>
          <p:nvPr/>
        </p:nvSpPr>
        <p:spPr>
          <a:xfrm>
            <a:off x="322326" y="1020842"/>
            <a:ext cx="291955" cy="86177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58F6D3E-74A1-47AF-88FF-2500C878A15C}"/>
              </a:ext>
            </a:extLst>
          </p:cNvPr>
          <p:cNvSpPr/>
          <p:nvPr/>
        </p:nvSpPr>
        <p:spPr>
          <a:xfrm>
            <a:off x="330059" y="1991733"/>
            <a:ext cx="291946" cy="83918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BD81B6-2846-427D-ABF8-337A907BEC01}"/>
              </a:ext>
            </a:extLst>
          </p:cNvPr>
          <p:cNvSpPr/>
          <p:nvPr/>
        </p:nvSpPr>
        <p:spPr>
          <a:xfrm>
            <a:off x="336917" y="2943498"/>
            <a:ext cx="277364" cy="861775"/>
          </a:xfrm>
          <a:prstGeom prst="roundRect">
            <a:avLst/>
          </a:prstGeom>
          <a:solidFill>
            <a:srgbClr val="83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DCA02A-DA19-4FA8-AA6D-6104611A07AC}"/>
              </a:ext>
            </a:extLst>
          </p:cNvPr>
          <p:cNvSpPr/>
          <p:nvPr/>
        </p:nvSpPr>
        <p:spPr>
          <a:xfrm>
            <a:off x="777424" y="2934872"/>
            <a:ext cx="6937826" cy="88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Reaction catalyzed by the enzymes: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SUPEROXIDE DISMUTASES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(SOD)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highly conserved antioxidant enzymes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the frontline defense against Reactive Oxygen Species (ROS)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2CCEF9-9F9F-4683-A7FE-EF072334EB46}"/>
              </a:ext>
            </a:extLst>
          </p:cNvPr>
          <p:cNvSpPr txBox="1"/>
          <p:nvPr/>
        </p:nvSpPr>
        <p:spPr>
          <a:xfrm>
            <a:off x="735168" y="929731"/>
            <a:ext cx="8086506" cy="9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Endogenous Sources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Mithocondria (ETC, complexes I,II,III)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•-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→ H₂O₂             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Xantine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Oxidase System, </a:t>
            </a:r>
          </a:p>
          <a:p>
            <a:pPr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NADPH oxidases (NOX): NADPH →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3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•-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→ H₂O₂                   Peroxisomal oxidases, ER ERO1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9E3FF2-494E-40C8-A521-803EB4A8F138}"/>
              </a:ext>
            </a:extLst>
          </p:cNvPr>
          <p:cNvGrpSpPr/>
          <p:nvPr/>
        </p:nvGrpSpPr>
        <p:grpSpPr>
          <a:xfrm>
            <a:off x="769862" y="1987309"/>
            <a:ext cx="3236454" cy="884794"/>
            <a:chOff x="1068428" y="2541463"/>
            <a:chExt cx="3928473" cy="11797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685436-AF49-4B41-A953-E3CCFAA8E3CB}"/>
                </a:ext>
              </a:extLst>
            </p:cNvPr>
            <p:cNvSpPr txBox="1"/>
            <p:nvPr/>
          </p:nvSpPr>
          <p:spPr>
            <a:xfrm>
              <a:off x="3140200" y="3289836"/>
              <a:ext cx="1856701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​+ e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r>
                <a:rPr lang="it-IT" sz="135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  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it-IT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3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5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•- </a:t>
              </a:r>
              <a:r>
                <a:rPr lang="it-IT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60666F-8944-45EA-ADD8-7E50B0C690E6}"/>
                </a:ext>
              </a:extLst>
            </p:cNvPr>
            <p:cNvSpPr txBox="1"/>
            <p:nvPr/>
          </p:nvSpPr>
          <p:spPr>
            <a:xfrm>
              <a:off x="1068428" y="2541463"/>
              <a:ext cx="2596648" cy="1179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Exogenous Sources</a:t>
              </a:r>
              <a:r>
                <a:rPr lang="de-DE" sz="135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>
                <a:lnSpc>
                  <a:spcPct val="150000"/>
                </a:lnSpc>
              </a:pPr>
              <a:r>
                <a:rPr lang="de-DE" sz="1350" dirty="0">
                  <a:latin typeface="Arial" panose="020B0604020202020204" pitchFamily="34" charset="0"/>
                  <a:cs typeface="Arial" panose="020B0604020202020204" pitchFamily="34" charset="0"/>
                </a:rPr>
                <a:t>Xenobiotics </a:t>
              </a:r>
            </a:p>
            <a:p>
              <a:pPr>
                <a:lnSpc>
                  <a:spcPct val="150000"/>
                </a:lnSpc>
              </a:pPr>
              <a:r>
                <a:rPr lang="de-DE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Ionizing Radiation</a:t>
              </a:r>
              <a:r>
                <a:rPr lang="de-DE" sz="135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2" name="Graphic 5" descr="Lightning bolt with solid fill">
              <a:extLst>
                <a:ext uri="{FF2B5EF4-FFF2-40B4-BE49-F238E27FC236}">
                  <a16:creationId xmlns:a16="http://schemas.microsoft.com/office/drawing/2014/main" id="{BB8AAD36-1A39-4C01-8CCC-97FE309B634F}"/>
                </a:ext>
              </a:extLst>
            </p:cNvPr>
            <p:cNvSpPr/>
            <p:nvPr/>
          </p:nvSpPr>
          <p:spPr>
            <a:xfrm rot="980750">
              <a:off x="4187824" y="3114274"/>
              <a:ext cx="148589" cy="34453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80A773-8C76-4EE2-8CD9-F73C435C7E3C}"/>
              </a:ext>
            </a:extLst>
          </p:cNvPr>
          <p:cNvGrpSpPr/>
          <p:nvPr/>
        </p:nvGrpSpPr>
        <p:grpSpPr>
          <a:xfrm>
            <a:off x="4026890" y="2599214"/>
            <a:ext cx="274320" cy="137160"/>
            <a:chOff x="5084064" y="3337560"/>
            <a:chExt cx="314136" cy="136928"/>
          </a:xfrm>
        </p:grpSpPr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0DEE72CC-F419-4752-BEBC-5CB81938FD66}"/>
                </a:ext>
              </a:extLst>
            </p:cNvPr>
            <p:cNvSpPr/>
            <p:nvPr/>
          </p:nvSpPr>
          <p:spPr>
            <a:xfrm>
              <a:off x="5084064" y="3337560"/>
              <a:ext cx="118872" cy="136338"/>
            </a:xfrm>
            <a:prstGeom prst="chevron">
              <a:avLst/>
            </a:prstGeom>
            <a:solidFill>
              <a:schemeClr val="bg1"/>
            </a:solidFill>
            <a:ln w="9525">
              <a:solidFill>
                <a:srgbClr val="004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B47B1EBB-DBA4-4EC3-97DA-418554DDE421}"/>
                </a:ext>
              </a:extLst>
            </p:cNvPr>
            <p:cNvSpPr/>
            <p:nvPr/>
          </p:nvSpPr>
          <p:spPr>
            <a:xfrm>
              <a:off x="5181600" y="3337870"/>
              <a:ext cx="118872" cy="136338"/>
            </a:xfrm>
            <a:prstGeom prst="chevron">
              <a:avLst/>
            </a:prstGeom>
            <a:solidFill>
              <a:schemeClr val="bg1"/>
            </a:solidFill>
            <a:ln w="9525">
              <a:solidFill>
                <a:srgbClr val="004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413E72DA-C9B1-4DF1-AF63-93642581AC33}"/>
                </a:ext>
              </a:extLst>
            </p:cNvPr>
            <p:cNvSpPr/>
            <p:nvPr/>
          </p:nvSpPr>
          <p:spPr>
            <a:xfrm>
              <a:off x="5279328" y="3338150"/>
              <a:ext cx="118872" cy="136338"/>
            </a:xfrm>
            <a:prstGeom prst="chevron">
              <a:avLst/>
            </a:prstGeom>
            <a:solidFill>
              <a:schemeClr val="bg1"/>
            </a:solidFill>
            <a:ln w="9525">
              <a:solidFill>
                <a:srgbClr val="004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4B0496D-B9E0-4AF9-9BD9-EA4436103604}"/>
              </a:ext>
            </a:extLst>
          </p:cNvPr>
          <p:cNvSpPr txBox="1"/>
          <p:nvPr/>
        </p:nvSpPr>
        <p:spPr>
          <a:xfrm>
            <a:off x="1137883" y="4075270"/>
            <a:ext cx="657736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1500" b="1" dirty="0">
                <a:solidFill>
                  <a:srgbClr val="0047B9"/>
                </a:solidFill>
                <a:latin typeface="Arial" panose="020B0604020202020204" pitchFamily="34" charset="0"/>
              </a:rPr>
              <a:t>The balance between O₂•⁻ and H₂O₂ strongly depends on SOD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9EFBA-CEA5-433B-B99E-8BC5FF6232B2}"/>
              </a:ext>
            </a:extLst>
          </p:cNvPr>
          <p:cNvSpPr txBox="1"/>
          <p:nvPr/>
        </p:nvSpPr>
        <p:spPr>
          <a:xfrm>
            <a:off x="5194500" y="2338441"/>
            <a:ext cx="51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SOD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 animBg="1"/>
      <p:bldP spid="23" grpId="0" animBg="1"/>
      <p:bldP spid="25" grpId="0"/>
      <p:bldP spid="28" grpId="0"/>
      <p:bldP spid="2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3F27B1-9EF0-450D-9B65-3430EE25C0DD}"/>
              </a:ext>
            </a:extLst>
          </p:cNvPr>
          <p:cNvSpPr/>
          <p:nvPr/>
        </p:nvSpPr>
        <p:spPr>
          <a:xfrm>
            <a:off x="700423" y="725607"/>
            <a:ext cx="6214004" cy="1404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de-DE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Features: Metal cofactors, Isoforms and Localization (in human)</a:t>
            </a:r>
            <a:endParaRPr lang="de-D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SOD1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 (Cu/Zn) (homodimer) 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cytosol</a:t>
            </a: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SOD2 (Mn)      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  mitochondria</a:t>
            </a: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SOD3 (Cu/Zn) (dimer) 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  extracellular space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CB6E72-56BF-42FC-A103-E8EC2EB391BF}"/>
              </a:ext>
            </a:extLst>
          </p:cNvPr>
          <p:cNvSpPr/>
          <p:nvPr/>
        </p:nvSpPr>
        <p:spPr>
          <a:xfrm>
            <a:off x="265390" y="775502"/>
            <a:ext cx="236999" cy="11235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51C75-0497-4122-92D1-1119BD82B1FC}"/>
              </a:ext>
            </a:extLst>
          </p:cNvPr>
          <p:cNvGrpSpPr/>
          <p:nvPr/>
        </p:nvGrpSpPr>
        <p:grpSpPr>
          <a:xfrm>
            <a:off x="6675636" y="790686"/>
            <a:ext cx="2028833" cy="1265693"/>
            <a:chOff x="6818096" y="2112632"/>
            <a:chExt cx="2388737" cy="14619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7C347B-341C-4764-924C-B8AEEE4D00D8}"/>
                </a:ext>
              </a:extLst>
            </p:cNvPr>
            <p:cNvGrpSpPr/>
            <p:nvPr/>
          </p:nvGrpSpPr>
          <p:grpSpPr>
            <a:xfrm>
              <a:off x="7069364" y="2112632"/>
              <a:ext cx="2137469" cy="1461926"/>
              <a:chOff x="7069364" y="2112632"/>
              <a:chExt cx="2137469" cy="146192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AC423E7-537D-4E22-9EA8-3360BCD97224}"/>
                  </a:ext>
                </a:extLst>
              </p:cNvPr>
              <p:cNvGrpSpPr/>
              <p:nvPr/>
            </p:nvGrpSpPr>
            <p:grpSpPr>
              <a:xfrm>
                <a:off x="7069364" y="2112632"/>
                <a:ext cx="1784873" cy="1461926"/>
                <a:chOff x="6495347" y="1078893"/>
                <a:chExt cx="2159646" cy="2003339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5892D8-D481-4520-977B-446473179B82}"/>
                    </a:ext>
                  </a:extLst>
                </p:cNvPr>
                <p:cNvGrpSpPr/>
                <p:nvPr/>
              </p:nvGrpSpPr>
              <p:grpSpPr>
                <a:xfrm>
                  <a:off x="6495347" y="1078893"/>
                  <a:ext cx="2159646" cy="1716506"/>
                  <a:chOff x="6732242" y="1785833"/>
                  <a:chExt cx="2088197" cy="1702616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08F5DD3-F463-47B9-AEC5-10CE2627B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732242" y="2088440"/>
                    <a:ext cx="2088197" cy="1400009"/>
                  </a:xfrm>
                  <a:prstGeom prst="rect">
                    <a:avLst/>
                  </a:prstGeom>
                </p:spPr>
              </p:pic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282C73CE-F996-4698-B4D1-02893F4C3E66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6884185" y="2931790"/>
                    <a:ext cx="424119" cy="280035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419EBC9A-AC68-42EE-8202-3F15DC6211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979508" y="2081132"/>
                    <a:ext cx="288033" cy="700004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351E72D-4078-4DA3-92EE-7B81B46CF60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7753208" y="1785833"/>
                    <a:ext cx="647028" cy="3442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25" b="1" dirty="0">
                        <a:latin typeface="+mj-lt"/>
                      </a:rPr>
                      <a:t>Cu</a:t>
                    </a:r>
                    <a:r>
                      <a:rPr lang="en-US" sz="825" b="1" baseline="30000" dirty="0">
                        <a:latin typeface="+mj-lt"/>
                      </a:rPr>
                      <a:t>2+</a:t>
                    </a:r>
                    <a:endParaRPr lang="en-US" sz="825" b="1" dirty="0">
                      <a:latin typeface="+mj-lt"/>
                    </a:endParaRP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CB8112-4085-4364-B474-2376B0DAE4F0}"/>
                    </a:ext>
                  </a:extLst>
                </p:cNvPr>
                <p:cNvSpPr txBox="1"/>
                <p:nvPr/>
              </p:nvSpPr>
              <p:spPr>
                <a:xfrm>
                  <a:off x="7273643" y="2716871"/>
                  <a:ext cx="710676" cy="36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/>
                    <a:t>SOD1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156FDF-647C-4C6F-9B7B-CCEC0967A387}"/>
                  </a:ext>
                </a:extLst>
              </p:cNvPr>
              <p:cNvSpPr txBox="1"/>
              <p:nvPr/>
            </p:nvSpPr>
            <p:spPr bwMode="auto">
              <a:xfrm>
                <a:off x="7089094" y="2262628"/>
                <a:ext cx="430839" cy="213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Zn</a:t>
                </a:r>
                <a:r>
                  <a:rPr lang="en-US" sz="600" b="1" baseline="30000" dirty="0">
                    <a:latin typeface="+mj-lt"/>
                  </a:rPr>
                  <a:t>2+</a:t>
                </a:r>
                <a:endParaRPr lang="en-US" sz="600" b="1" dirty="0">
                  <a:latin typeface="+mj-lt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705D92-AF7C-4BCA-A1EF-03497A2F08F3}"/>
                  </a:ext>
                </a:extLst>
              </p:cNvPr>
              <p:cNvSpPr txBox="1"/>
              <p:nvPr/>
            </p:nvSpPr>
            <p:spPr bwMode="auto">
              <a:xfrm>
                <a:off x="8775994" y="2894727"/>
                <a:ext cx="430839" cy="213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+mj-lt"/>
                  </a:rPr>
                  <a:t>Zn</a:t>
                </a:r>
                <a:r>
                  <a:rPr lang="en-US" sz="600" b="1" baseline="30000" dirty="0">
                    <a:latin typeface="+mj-lt"/>
                  </a:rPr>
                  <a:t>2+</a:t>
                </a:r>
                <a:endParaRPr lang="en-US" sz="600" b="1" dirty="0">
                  <a:latin typeface="+mj-lt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0C687C8-414D-4695-A000-AADFD1EBF5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02249" y="2423658"/>
                <a:ext cx="156485" cy="325650"/>
              </a:xfrm>
              <a:prstGeom prst="straightConnector1">
                <a:avLst/>
              </a:prstGeom>
              <a:ln w="28575">
                <a:solidFill>
                  <a:srgbClr val="2200FA"/>
                </a:solidFill>
                <a:headEnd type="none" w="med" len="med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B5238FE-1759-4EF3-864A-56A410BBA8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588867" y="2756950"/>
                <a:ext cx="278266" cy="198760"/>
              </a:xfrm>
              <a:prstGeom prst="straightConnector1">
                <a:avLst/>
              </a:prstGeom>
              <a:ln w="28575">
                <a:solidFill>
                  <a:srgbClr val="2200FA"/>
                </a:solidFill>
                <a:headEnd type="none" w="med" len="med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39A015-9E5C-48E8-927F-AD5BEC781D4B}"/>
                </a:ext>
              </a:extLst>
            </p:cNvPr>
            <p:cNvSpPr txBox="1"/>
            <p:nvPr/>
          </p:nvSpPr>
          <p:spPr bwMode="auto">
            <a:xfrm>
              <a:off x="6818096" y="3110822"/>
              <a:ext cx="553043" cy="253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+mj-lt"/>
                </a:rPr>
                <a:t>Cu</a:t>
              </a:r>
              <a:r>
                <a:rPr lang="en-US" sz="825" b="1" baseline="30000" dirty="0">
                  <a:latin typeface="+mj-lt"/>
                </a:rPr>
                <a:t>2+</a:t>
              </a:r>
              <a:endParaRPr lang="en-US" sz="825" b="1" dirty="0">
                <a:latin typeface="+mj-lt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E3775A5-63CD-4CB8-9895-ECF7B769CB63}"/>
              </a:ext>
            </a:extLst>
          </p:cNvPr>
          <p:cNvSpPr/>
          <p:nvPr/>
        </p:nvSpPr>
        <p:spPr>
          <a:xfrm>
            <a:off x="265390" y="2090570"/>
            <a:ext cx="236999" cy="1410198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2749D3-D128-4351-8911-BF1143FF59DF}"/>
              </a:ext>
            </a:extLst>
          </p:cNvPr>
          <p:cNvSpPr/>
          <p:nvPr/>
        </p:nvSpPr>
        <p:spPr>
          <a:xfrm>
            <a:off x="265390" y="3662348"/>
            <a:ext cx="236999" cy="1220813"/>
          </a:xfrm>
          <a:prstGeom prst="roundRect">
            <a:avLst/>
          </a:prstGeom>
          <a:solidFill>
            <a:srgbClr val="83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BF14B-1741-457E-B134-887E7141EB32}"/>
              </a:ext>
            </a:extLst>
          </p:cNvPr>
          <p:cNvSpPr/>
          <p:nvPr/>
        </p:nvSpPr>
        <p:spPr>
          <a:xfrm>
            <a:off x="697891" y="2029691"/>
            <a:ext cx="7346543" cy="161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SOD1 Homeostasis and Tumor Redox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Normal Cells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: SOD helps to maintain a stable redox balance →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better antioxidant defense systems  and H₂O₂ detoxification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Tumor Cells: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High ROS and impaired detox systems (altered SOD dynamics) →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more vulnerable to oxidative damage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DFA7AD-A3A8-4D56-A7CF-4EC8C5982AD5}"/>
              </a:ext>
            </a:extLst>
          </p:cNvPr>
          <p:cNvGrpSpPr/>
          <p:nvPr/>
        </p:nvGrpSpPr>
        <p:grpSpPr>
          <a:xfrm>
            <a:off x="697892" y="3605888"/>
            <a:ext cx="6708290" cy="1300292"/>
            <a:chOff x="993428" y="4280947"/>
            <a:chExt cx="8944387" cy="173372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E0C8883-67EF-4489-89C3-0CC79AE75F68}"/>
                </a:ext>
              </a:extLst>
            </p:cNvPr>
            <p:cNvGrpSpPr/>
            <p:nvPr/>
          </p:nvGrpSpPr>
          <p:grpSpPr>
            <a:xfrm>
              <a:off x="993428" y="4280947"/>
              <a:ext cx="8944387" cy="1733723"/>
              <a:chOff x="1176897" y="1878313"/>
              <a:chExt cx="7422394" cy="1733723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C829866-FA12-4C84-AE9B-399E272396DA}"/>
                  </a:ext>
                </a:extLst>
              </p:cNvPr>
              <p:cNvSpPr/>
              <p:nvPr/>
            </p:nvSpPr>
            <p:spPr>
              <a:xfrm>
                <a:off x="1176897" y="1878313"/>
                <a:ext cx="5870122" cy="1733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1350" b="1" dirty="0">
                    <a:solidFill>
                      <a:srgbClr val="0047B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SOD1 in cancer</a:t>
                </a:r>
              </a:p>
              <a:p>
                <a:pPr marL="214313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or low expression</a:t>
                </a:r>
              </a:p>
              <a:p>
                <a:pPr marL="214313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SOD1 </a:t>
                </a:r>
                <a:r>
                  <a:rPr lang="it-IT" sz="135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overexpression</a:t>
                </a:r>
                <a:r>
                  <a:rPr lang="en-US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it-IT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tumor cell protection from IR damage</a:t>
                </a:r>
              </a:p>
              <a:p>
                <a:pPr marL="214313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3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Radiation</a:t>
                </a:r>
                <a:r>
                  <a:rPr lang="it-IT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3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triggers</a:t>
                </a:r>
                <a:r>
                  <a:rPr lang="it-IT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SOD </a:t>
                </a:r>
                <a:r>
                  <a:rPr lang="it-IT" sz="13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expression</a:t>
                </a: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1FAC4E8-A9A3-4E4C-8242-8C647A554EC1}"/>
                  </a:ext>
                </a:extLst>
              </p:cNvPr>
              <p:cNvSpPr/>
              <p:nvPr/>
            </p:nvSpPr>
            <p:spPr>
              <a:xfrm>
                <a:off x="6915748" y="2737192"/>
                <a:ext cx="1683543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Radioresistance</a:t>
                </a: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13FB6FE-741C-492C-A177-B07DBF911B03}"/>
                </a:ext>
              </a:extLst>
            </p:cNvPr>
            <p:cNvSpPr txBox="1"/>
            <p:nvPr/>
          </p:nvSpPr>
          <p:spPr>
            <a:xfrm>
              <a:off x="7600282" y="5131736"/>
              <a:ext cx="4852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dirty="0">
                  <a:latin typeface="Arial" panose="020B0604020202020204" pitchFamily="34" charset="0"/>
                  <a:cs typeface="Arial" panose="020B0604020202020204" pitchFamily="34" charset="0"/>
                </a:rPr>
                <a:t>→</a:t>
              </a:r>
              <a:r>
                <a:rPr lang="de-DE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500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B66EBFA-02A0-476D-942E-9C76B3AB17DF}"/>
              </a:ext>
            </a:extLst>
          </p:cNvPr>
          <p:cNvSpPr/>
          <p:nvPr/>
        </p:nvSpPr>
        <p:spPr>
          <a:xfrm>
            <a:off x="532852" y="260511"/>
            <a:ext cx="36166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Superoxide Dismutase enzyme (SOD)</a:t>
            </a:r>
            <a:endParaRPr lang="en-US" sz="1500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619382-DB7D-400D-9015-7F81A91E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" y="998927"/>
            <a:ext cx="4341672" cy="3417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FAA82C-A332-495F-9131-76B874504B53}"/>
              </a:ext>
            </a:extLst>
          </p:cNvPr>
          <p:cNvSpPr/>
          <p:nvPr/>
        </p:nvSpPr>
        <p:spPr>
          <a:xfrm>
            <a:off x="28001" y="163911"/>
            <a:ext cx="9115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SOD inhinibition modulate H</a:t>
            </a:r>
            <a:r>
              <a:rPr lang="it-IT" sz="20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2000" b="1" baseline="-250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levels and induce radio-protection?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FB3C83-2A24-4ABE-A54C-A3B0415C5244}"/>
              </a:ext>
            </a:extLst>
          </p:cNvPr>
          <p:cNvSpPr/>
          <p:nvPr/>
        </p:nvSpPr>
        <p:spPr>
          <a:xfrm>
            <a:off x="5069420" y="3693871"/>
            <a:ext cx="3091028" cy="71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>
              <a:buClr>
                <a:srgbClr val="0047B9"/>
              </a:buClr>
              <a:buFont typeface="Wingdings" pitchFamily="2" charset="2"/>
              <a:buChar char="q"/>
            </a:pP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Direct or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SOD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Clr>
                <a:srgbClr val="0070C0"/>
              </a:buClr>
              <a:buFont typeface="Wingdings" pitchFamily="2" charset="2"/>
              <a:buChar char="q"/>
            </a:pP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treatment time</a:t>
            </a:r>
          </a:p>
          <a:p>
            <a:pPr marL="214313" indent="-214313" algn="just">
              <a:buClr>
                <a:srgbClr val="4083E9"/>
              </a:buClr>
              <a:buFont typeface="Wingdings" pitchFamily="2" charset="2"/>
              <a:buChar char="q"/>
            </a:pP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812A0-8ADB-49C5-B1F1-A5F5578D15A9}"/>
              </a:ext>
            </a:extLst>
          </p:cNvPr>
          <p:cNvGrpSpPr/>
          <p:nvPr/>
        </p:nvGrpSpPr>
        <p:grpSpPr>
          <a:xfrm>
            <a:off x="4073425" y="884780"/>
            <a:ext cx="4121885" cy="819455"/>
            <a:chOff x="4016189" y="963533"/>
            <a:chExt cx="4942464" cy="10926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F07058-B091-4890-9160-55A5CE372914}"/>
                </a:ext>
              </a:extLst>
            </p:cNvPr>
            <p:cNvSpPr txBox="1"/>
            <p:nvPr/>
          </p:nvSpPr>
          <p:spPr>
            <a:xfrm>
              <a:off x="4016189" y="963533"/>
              <a:ext cx="4942464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350" b="1" dirty="0">
                  <a:solidFill>
                    <a:srgbClr val="0047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Hypothesis</a:t>
              </a:r>
              <a:r>
                <a:rPr lang="en-US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it-IT" sz="13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SOD1 </a:t>
              </a:r>
              <a:r>
                <a:rPr lang="it-IT" sz="135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inhibition</a:t>
              </a:r>
              <a:r>
                <a:rPr lang="it-IT" sz="13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TIME of IR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might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prevent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toxic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buildup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resulting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protective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effects</a:t>
              </a:r>
              <a:endParaRPr lang="it-IT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EB1B0C-56FA-4C30-A943-5F1F0B888AE3}"/>
                </a:ext>
              </a:extLst>
            </p:cNvPr>
            <p:cNvCxnSpPr>
              <a:cxnSpLocks/>
            </p:cNvCxnSpPr>
            <p:nvPr/>
          </p:nvCxnSpPr>
          <p:spPr>
            <a:xfrm>
              <a:off x="4104620" y="2044324"/>
              <a:ext cx="4854033" cy="0"/>
            </a:xfrm>
            <a:prstGeom prst="line">
              <a:avLst/>
            </a:prstGeom>
            <a:ln w="12700">
              <a:solidFill>
                <a:srgbClr val="0047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5B9EB-9EF9-42A6-B37B-ADC71EEEA824}"/>
              </a:ext>
            </a:extLst>
          </p:cNvPr>
          <p:cNvGrpSpPr/>
          <p:nvPr/>
        </p:nvGrpSpPr>
        <p:grpSpPr>
          <a:xfrm>
            <a:off x="4450616" y="1765118"/>
            <a:ext cx="3784323" cy="1027204"/>
            <a:chOff x="4309896" y="1659188"/>
            <a:chExt cx="5045764" cy="136960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082E53-3CB7-4B7A-8335-57A1635A92CB}"/>
                </a:ext>
              </a:extLst>
            </p:cNvPr>
            <p:cNvSpPr/>
            <p:nvPr/>
          </p:nvSpPr>
          <p:spPr>
            <a:xfrm>
              <a:off x="4309896" y="1659188"/>
              <a:ext cx="5045764" cy="136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t-IT" sz="1350" b="1" dirty="0" err="1">
                  <a:solidFill>
                    <a:srgbClr val="0047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Aim</a:t>
              </a:r>
              <a:endParaRPr lang="it-IT" sz="135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To evaluate whether SOD1-H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3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axis modulation can mimic FLASH-like protection also under CONV-IR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09712E-E2BF-4696-A042-38D052FDE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5043" y="2983988"/>
              <a:ext cx="4832059" cy="13005"/>
            </a:xfrm>
            <a:prstGeom prst="line">
              <a:avLst/>
            </a:prstGeom>
            <a:ln w="12700">
              <a:solidFill>
                <a:srgbClr val="0047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FADEF5-FB26-4837-8115-90A82E4A7550}"/>
              </a:ext>
            </a:extLst>
          </p:cNvPr>
          <p:cNvGrpSpPr/>
          <p:nvPr/>
        </p:nvGrpSpPr>
        <p:grpSpPr>
          <a:xfrm>
            <a:off x="5062562" y="2838116"/>
            <a:ext cx="3247481" cy="1586103"/>
            <a:chOff x="4669971" y="2074100"/>
            <a:chExt cx="4390214" cy="21065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C18452-03C6-4EC5-AE73-2AB441D9966F}"/>
                </a:ext>
              </a:extLst>
            </p:cNvPr>
            <p:cNvSpPr/>
            <p:nvPr/>
          </p:nvSpPr>
          <p:spPr>
            <a:xfrm>
              <a:off x="4669971" y="2074100"/>
              <a:ext cx="4390214" cy="1088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t-IT" sz="1350" b="1" dirty="0" err="1">
                  <a:solidFill>
                    <a:srgbClr val="0047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  <a:endParaRPr lang="it-IT" sz="135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Pharmacological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inhibitors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50" dirty="0" err="1">
                  <a:latin typeface="Arial" panose="020B0604020202020204" pitchFamily="34" charset="0"/>
                  <a:cs typeface="Arial" panose="020B0604020202020204" pitchFamily="34" charset="0"/>
                </a:rPr>
                <a:t>approaches</a:t>
              </a:r>
              <a:r>
                <a:rPr lang="it-IT" sz="135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3840D-9E32-4ECB-BAAA-71EC79DCD39E}"/>
                </a:ext>
              </a:extLst>
            </p:cNvPr>
            <p:cNvCxnSpPr>
              <a:cxnSpLocks/>
            </p:cNvCxnSpPr>
            <p:nvPr/>
          </p:nvCxnSpPr>
          <p:spPr>
            <a:xfrm>
              <a:off x="4779946" y="4155887"/>
              <a:ext cx="4178707" cy="24722"/>
            </a:xfrm>
            <a:prstGeom prst="line">
              <a:avLst/>
            </a:prstGeom>
            <a:ln w="12700">
              <a:solidFill>
                <a:srgbClr val="0047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 descr="Close with solid fill">
            <a:extLst>
              <a:ext uri="{FF2B5EF4-FFF2-40B4-BE49-F238E27FC236}">
                <a16:creationId xmlns:a16="http://schemas.microsoft.com/office/drawing/2014/main" id="{77C77BE1-C02A-4713-8AA8-E4FE6A691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308" y="2572437"/>
            <a:ext cx="330383" cy="33038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0B5D30-5D1C-4E8B-9744-A6321618CEB9}"/>
              </a:ext>
            </a:extLst>
          </p:cNvPr>
          <p:cNvSpPr/>
          <p:nvPr/>
        </p:nvSpPr>
        <p:spPr>
          <a:xfrm>
            <a:off x="5062561" y="3187851"/>
            <a:ext cx="2242006" cy="248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09244E-E481-4975-BEA8-B603ED41835A}"/>
              </a:ext>
            </a:extLst>
          </p:cNvPr>
          <p:cNvSpPr txBox="1"/>
          <p:nvPr/>
        </p:nvSpPr>
        <p:spPr>
          <a:xfrm>
            <a:off x="159448" y="735024"/>
            <a:ext cx="57176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1350" u="sng" dirty="0">
                <a:latin typeface="Arial" panose="020B0604020202020204" pitchFamily="34" charset="0"/>
              </a:rPr>
              <a:t>The balance between O₂•⁻ and H₂O₂ strongly depends on SOD activity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8F45AAC-E93E-481E-AA17-FC0BC5432F39}"/>
              </a:ext>
            </a:extLst>
          </p:cNvPr>
          <p:cNvSpPr/>
          <p:nvPr/>
        </p:nvSpPr>
        <p:spPr>
          <a:xfrm rot="20098914" flipV="1">
            <a:off x="1551125" y="2003045"/>
            <a:ext cx="2666150" cy="88779"/>
          </a:xfrm>
          <a:prstGeom prst="rightArrow">
            <a:avLst/>
          </a:prstGeom>
          <a:solidFill>
            <a:srgbClr val="FD5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454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CDB6C9-67E4-4351-BAC2-3EB3AD58AA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82" y="169743"/>
            <a:ext cx="6027761" cy="296863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Pharmacological SOD1 Inhibition </a:t>
            </a:r>
            <a:endParaRPr lang="en-US" sz="2400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7FDC65-0224-4AE6-BCF4-04D12B2405A8}"/>
              </a:ext>
            </a:extLst>
          </p:cNvPr>
          <p:cNvSpPr txBox="1">
            <a:spLocks/>
          </p:cNvSpPr>
          <p:nvPr/>
        </p:nvSpPr>
        <p:spPr>
          <a:xfrm>
            <a:off x="248808" y="1034985"/>
            <a:ext cx="8561619" cy="349311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7B9"/>
              </a:buClr>
              <a:buSzPct val="90000"/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7B9"/>
              </a:buClr>
              <a:buSzPct val="90000"/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7B9"/>
              </a:buClr>
              <a:buSzPct val="90000"/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7B9"/>
              </a:buClr>
              <a:buSzPct val="90000"/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47B9"/>
              </a:buClr>
              <a:buSzPct val="90000"/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de-DE" sz="1350" b="1" kern="0" dirty="0">
                <a:latin typeface="Arial" panose="020B0604020202020204" pitchFamily="34" charset="0"/>
                <a:cs typeface="Arial" panose="020B0604020202020204" pitchFamily="34" charset="0"/>
              </a:rPr>
              <a:t>ATN-224 </a:t>
            </a:r>
            <a:r>
              <a:rPr lang="de-DE" sz="135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choline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tetrathiomolybdate</a:t>
            </a:r>
            <a:r>
              <a:rPr lang="de-DE" sz="1350" kern="0" dirty="0">
                <a:latin typeface="Arial" panose="020B0604020202020204" pitchFamily="34" charset="0"/>
                <a:cs typeface="Arial" panose="020B0604020202020204" pitchFamily="34" charset="0"/>
              </a:rPr>
              <a:t>) is 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Copper (Cu</a:t>
            </a:r>
            <a:r>
              <a:rPr lang="it-IT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)-chelating 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agent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for the treatment of Wilson’s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manifested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by Cu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ATN-224 </a:t>
            </a:r>
            <a:r>
              <a:rPr lang="de-DE" sz="1350" b="1" u="sng" dirty="0">
                <a:latin typeface="Arial" panose="020B0604020202020204" pitchFamily="34" charset="0"/>
                <a:cs typeface="Arial" panose="020B0604020202020204" pitchFamily="34" charset="0"/>
              </a:rPr>
              <a:t>inhibits superoxide dismutase e</a:t>
            </a:r>
            <a:r>
              <a:rPr lang="de-DE" sz="1350" dirty="0">
                <a:latin typeface="Arial" panose="020B0604020202020204" pitchFamily="34" charset="0"/>
                <a:cs typeface="Arial" panose="020B0604020202020204" pitchFamily="34" charset="0"/>
              </a:rPr>
              <a:t>nzyme (SOD1)</a:t>
            </a:r>
          </a:p>
          <a:p>
            <a:pPr marL="0" indent="0" algn="just">
              <a:buNone/>
            </a:pP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35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 trials</a:t>
            </a:r>
          </a:p>
          <a:p>
            <a:pPr marL="0" indent="0" algn="just">
              <a:buNone/>
            </a:pP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Studied for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anticancer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applications → altered redox balance</a:t>
            </a:r>
          </a:p>
          <a:p>
            <a:pPr marL="285750" lvl="1" indent="0" algn="just">
              <a:buNone/>
            </a:pPr>
            <a:endParaRPr lang="it-IT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0" algn="just">
              <a:buNone/>
            </a:pPr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TETA-4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(trientine tetrahydrochloride) is an 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it-IT" sz="13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it-IT" sz="1350" b="1" dirty="0">
                <a:latin typeface="Arial" panose="020B0604020202020204" pitchFamily="34" charset="0"/>
                <a:cs typeface="Arial" panose="020B0604020202020204" pitchFamily="34" charset="0"/>
              </a:rPr>
              <a:t>-chelating drug </a:t>
            </a:r>
            <a:r>
              <a:rPr lang="it-IT" sz="1350" dirty="0">
                <a:latin typeface="Arial" panose="020B0604020202020204" pitchFamily="34" charset="0"/>
                <a:cs typeface="Arial" panose="020B0604020202020204" pitchFamily="34" charset="0"/>
              </a:rPr>
              <a:t>used to treat Wilson's disease in adults, adolescents and children (clinically approved drug)</a:t>
            </a:r>
          </a:p>
        </p:txBody>
      </p:sp>
      <p:pic>
        <p:nvPicPr>
          <p:cNvPr id="5" name="Picture 4" descr="ATN-224">
            <a:extLst>
              <a:ext uri="{FF2B5EF4-FFF2-40B4-BE49-F238E27FC236}">
                <a16:creationId xmlns:a16="http://schemas.microsoft.com/office/drawing/2014/main" id="{B860C6CB-47B7-46C9-A0FC-AD1829B8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27" y="1523685"/>
            <a:ext cx="1951637" cy="67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88D68-1DF8-41AD-A7A3-5554F4A1E49B}"/>
              </a:ext>
            </a:extLst>
          </p:cNvPr>
          <p:cNvSpPr txBox="1"/>
          <p:nvPr/>
        </p:nvSpPr>
        <p:spPr>
          <a:xfrm>
            <a:off x="333573" y="757987"/>
            <a:ext cx="2856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COPPER Chelator and </a:t>
            </a:r>
            <a:r>
              <a:rPr lang="de-DE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 inhibitor</a:t>
            </a:r>
            <a:endParaRPr lang="en-US" sz="1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43E31-4AF2-458B-8BC2-2FFEA83891E4}"/>
              </a:ext>
            </a:extLst>
          </p:cNvPr>
          <p:cNvSpPr txBox="1"/>
          <p:nvPr/>
        </p:nvSpPr>
        <p:spPr>
          <a:xfrm>
            <a:off x="420442" y="3149142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COPPER Chelator but</a:t>
            </a:r>
            <a:r>
              <a:rPr lang="de-DE" sz="12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SOD inhibitor</a:t>
            </a:r>
            <a:endParaRPr lang="en-US" sz="1200" b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3CF724-4FE4-4799-8043-06CAB9967B28}"/>
              </a:ext>
            </a:extLst>
          </p:cNvPr>
          <p:cNvSpPr txBox="1"/>
          <p:nvPr/>
        </p:nvSpPr>
        <p:spPr>
          <a:xfrm>
            <a:off x="-57150" y="1259234"/>
            <a:ext cx="9258300" cy="289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0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 inhibition in CONV and UHDR</a:t>
            </a:r>
            <a:endParaRPr lang="de-DE" sz="300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300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100" b="1" i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 with:</a:t>
            </a:r>
          </a:p>
          <a:p>
            <a:pPr algn="ctr">
              <a:lnSpc>
                <a:spcPct val="150000"/>
              </a:lnSpc>
            </a:pPr>
            <a:endParaRPr lang="de-DE" sz="2100" b="1" i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b="1" i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Antwerp </a:t>
            </a:r>
            <a:r>
              <a:rPr lang="de-DE" sz="2100" b="1" i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(Belgium)</a:t>
            </a:r>
          </a:p>
          <a:p>
            <a:pPr marL="257175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1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and Hospital in Pisa </a:t>
            </a:r>
            <a:r>
              <a:rPr lang="de-DE" sz="2100" b="1" i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(Italy)</a:t>
            </a:r>
            <a:endParaRPr lang="en-US" sz="2100" b="1" i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9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BAE8FAD-4E84-4C75-92F2-638414779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935945"/>
              </p:ext>
            </p:extLst>
          </p:nvPr>
        </p:nvGraphicFramePr>
        <p:xfrm>
          <a:off x="1160278" y="927025"/>
          <a:ext cx="6143492" cy="242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A1FF07-7A29-4320-868F-ED62EAEE4651}"/>
              </a:ext>
            </a:extLst>
          </p:cNvPr>
          <p:cNvSpPr txBox="1">
            <a:spLocks/>
          </p:cNvSpPr>
          <p:nvPr/>
        </p:nvSpPr>
        <p:spPr>
          <a:xfrm>
            <a:off x="463732" y="260620"/>
            <a:ext cx="6143492" cy="2976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500" b="1" i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de-DE" sz="1500" b="1" dirty="0">
                <a:solidFill>
                  <a:srgbClr val="0047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Studies: </a:t>
            </a:r>
            <a:r>
              <a:rPr lang="de-DE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COPPER Chelator and</a:t>
            </a:r>
            <a:r>
              <a:rPr lang="de-DE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SOD inhibitor</a:t>
            </a:r>
            <a:endParaRPr lang="en-US" sz="15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dirty="0">
              <a:solidFill>
                <a:srgbClr val="004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19342"/>
      </p:ext>
    </p:extLst>
  </p:cSld>
  <p:clrMapOvr>
    <a:masterClrMapping/>
  </p:clrMapOvr>
</p:sld>
</file>

<file path=ppt/theme/theme1.xml><?xml version="1.0" encoding="utf-8"?>
<a:theme xmlns:a="http://schemas.openxmlformats.org/drawingml/2006/main" name="t3_e_ver_a">
  <a:themeElements>
    <a:clrScheme name="Larissa-Design 1">
      <a:dk1>
        <a:srgbClr val="000000"/>
      </a:dk1>
      <a:lt1>
        <a:srgbClr val="CCDBF1"/>
      </a:lt1>
      <a:dk2>
        <a:srgbClr val="0047B9"/>
      </a:dk2>
      <a:lt2>
        <a:srgbClr val="FFFFFF"/>
      </a:lt2>
      <a:accent1>
        <a:srgbClr val="F32B42"/>
      </a:accent1>
      <a:accent2>
        <a:srgbClr val="8C8C8C"/>
      </a:accent2>
      <a:accent3>
        <a:srgbClr val="E2EAF7"/>
      </a:accent3>
      <a:accent4>
        <a:srgbClr val="000000"/>
      </a:accent4>
      <a:accent5>
        <a:srgbClr val="F8ACB0"/>
      </a:accent5>
      <a:accent6>
        <a:srgbClr val="7E7E7E"/>
      </a:accent6>
      <a:hlink>
        <a:srgbClr val="FF5D00"/>
      </a:hlink>
      <a:folHlink>
        <a:srgbClr val="00954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CCDBF1"/>
        </a:lt1>
        <a:dk2>
          <a:srgbClr val="0047B9"/>
        </a:dk2>
        <a:lt2>
          <a:srgbClr val="FFFFFF"/>
        </a:lt2>
        <a:accent1>
          <a:srgbClr val="F32B42"/>
        </a:accent1>
        <a:accent2>
          <a:srgbClr val="8C8C8C"/>
        </a:accent2>
        <a:accent3>
          <a:srgbClr val="E2EAF7"/>
        </a:accent3>
        <a:accent4>
          <a:srgbClr val="000000"/>
        </a:accent4>
        <a:accent5>
          <a:srgbClr val="F8ACB0"/>
        </a:accent5>
        <a:accent6>
          <a:srgbClr val="7E7E7E"/>
        </a:accent6>
        <a:hlink>
          <a:srgbClr val="FF5D00"/>
        </a:hlink>
        <a:folHlink>
          <a:srgbClr val="0095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5087</TotalTime>
  <Words>2493</Words>
  <Application>Microsoft Office PowerPoint</Application>
  <PresentationFormat>On-screen Show (16:9)</PresentationFormat>
  <Paragraphs>390</Paragraphs>
  <Slides>37</Slides>
  <Notes>13</Notes>
  <HiddenSlides>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Corbel</vt:lpstr>
      <vt:lpstr>Courier New</vt:lpstr>
      <vt:lpstr>Google Sans</vt:lpstr>
      <vt:lpstr>ThinSpaceFallback</vt:lpstr>
      <vt:lpstr>Times</vt:lpstr>
      <vt:lpstr>Times New Roman</vt:lpstr>
      <vt:lpstr>Wingdings</vt:lpstr>
      <vt:lpstr>t3_e_ver_a</vt:lpstr>
      <vt:lpstr>Prism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Pharmacological SOD1 Inhibition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Matthias.Wuerl</dc:creator>
  <dc:description/>
  <cp:lastModifiedBy>Seco, Joao</cp:lastModifiedBy>
  <cp:revision>1433</cp:revision>
  <cp:lastPrinted>2019-03-07T09:12:35Z</cp:lastPrinted>
  <dcterms:created xsi:type="dcterms:W3CDTF">2014-01-07T12:05:09Z</dcterms:created>
  <dcterms:modified xsi:type="dcterms:W3CDTF">2026-02-27T11:39:48Z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