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7535" r:id="rId3"/>
    <p:sldId id="631" r:id="rId4"/>
    <p:sldId id="746" r:id="rId5"/>
    <p:sldId id="7536" r:id="rId6"/>
    <p:sldId id="7528" r:id="rId7"/>
    <p:sldId id="7514" r:id="rId8"/>
    <p:sldId id="1306" r:id="rId9"/>
    <p:sldId id="290" r:id="rId10"/>
    <p:sldId id="7529" r:id="rId11"/>
    <p:sldId id="270" r:id="rId12"/>
    <p:sldId id="7515" r:id="rId13"/>
    <p:sldId id="702" r:id="rId14"/>
    <p:sldId id="7526" r:id="rId15"/>
    <p:sldId id="7530" r:id="rId16"/>
    <p:sldId id="7527" r:id="rId17"/>
    <p:sldId id="260" r:id="rId18"/>
    <p:sldId id="262" r:id="rId19"/>
    <p:sldId id="261" r:id="rId20"/>
    <p:sldId id="291" r:id="rId21"/>
    <p:sldId id="293" r:id="rId22"/>
    <p:sldId id="3312" r:id="rId23"/>
    <p:sldId id="604" r:id="rId24"/>
    <p:sldId id="3961" r:id="rId25"/>
    <p:sldId id="362" r:id="rId26"/>
    <p:sldId id="744" r:id="rId27"/>
    <p:sldId id="7534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5833"/>
  </p:normalViewPr>
  <p:slideViewPr>
    <p:cSldViewPr snapToGrid="0" snapToObjects="1">
      <p:cViewPr varScale="1">
        <p:scale>
          <a:sx n="46" d="100"/>
          <a:sy n="46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B56E9-A38E-4796-9D68-0220338143B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88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Collage of plots -&gt; animation -&gt; they converge into GSI ALC database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45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0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Anumations</a:t>
            </a:r>
            <a:r>
              <a:rPr lang="en-US" dirty="0"/>
              <a:t>: plots getting pale, and curves appear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42937" indent="-482203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1pPr>
            <a:lvl2pPr marL="642937" indent="-25003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2pPr>
            <a:lvl3pPr marL="642937" indent="4321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3pPr>
            <a:lvl4pPr marL="642937" indent="8893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4pPr>
            <a:lvl5pPr marL="642937" indent="13465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10057804" y="3866554"/>
            <a:ext cx="11162111" cy="1299132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hteck 9"/>
          <p:cNvSpPr/>
          <p:nvPr/>
        </p:nvSpPr>
        <p:spPr>
          <a:xfrm>
            <a:off x="3047998" y="13224822"/>
            <a:ext cx="18288003" cy="511206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9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798" y="1167173"/>
            <a:ext cx="2258170" cy="75272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erade Verbindung 8"/>
          <p:cNvSpPr/>
          <p:nvPr/>
        </p:nvSpPr>
        <p:spPr>
          <a:xfrm>
            <a:off x="3047998" y="2136543"/>
            <a:ext cx="18288004" cy="1"/>
          </a:xfrm>
          <a:prstGeom prst="line">
            <a:avLst/>
          </a:prstGeom>
          <a:ln w="495300">
            <a:solidFill>
              <a:srgbClr val="EAEAEA"/>
            </a:solidFill>
          </a:ln>
        </p:spPr>
        <p:txBody>
          <a:bodyPr lIns="64292" tIns="64292" rIns="64292" bIns="64292"/>
          <a:lstStyle/>
          <a:p>
            <a:endParaRPr/>
          </a:p>
        </p:txBody>
      </p:sp>
      <p:sp>
        <p:nvSpPr>
          <p:cNvPr id="161" name="Textfeld 10"/>
          <p:cNvSpPr txBox="1"/>
          <p:nvPr/>
        </p:nvSpPr>
        <p:spPr>
          <a:xfrm>
            <a:off x="4009970" y="13257321"/>
            <a:ext cx="3874196" cy="44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l" defTabSz="9144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FAIR GmbH | GSI GmbH</a:t>
            </a:r>
          </a:p>
        </p:txBody>
      </p:sp>
      <p:sp>
        <p:nvSpPr>
          <p:cNvPr id="162" name="Rechteck 3"/>
          <p:cNvSpPr/>
          <p:nvPr/>
        </p:nvSpPr>
        <p:spPr>
          <a:xfrm>
            <a:off x="3047994" y="1878965"/>
            <a:ext cx="511208" cy="51120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" name="Rechteck 11"/>
          <p:cNvSpPr/>
          <p:nvPr/>
        </p:nvSpPr>
        <p:spPr>
          <a:xfrm>
            <a:off x="3047994" y="13219737"/>
            <a:ext cx="511208" cy="511206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4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498" y="861884"/>
            <a:ext cx="1550116" cy="12917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3893129" y="542664"/>
            <a:ext cx="11169073" cy="1575125"/>
          </a:xfrm>
          <a:prstGeom prst="rect">
            <a:avLst/>
          </a:prstGeom>
        </p:spPr>
        <p:txBody>
          <a:bodyPr lIns="91437" tIns="91437" rIns="91437" bIns="91437" anchor="b"/>
          <a:lstStyle>
            <a:lvl1pPr defTabSz="914400">
              <a:lnSpc>
                <a:spcPct val="100000"/>
              </a:lnSpc>
              <a:defRPr sz="4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3893129" y="2901366"/>
            <a:ext cx="16423670" cy="9807178"/>
          </a:xfrm>
          <a:prstGeom prst="rect">
            <a:avLst/>
          </a:prstGeom>
        </p:spPr>
        <p:txBody>
          <a:bodyPr lIns="91437" tIns="91437" rIns="91437" bIns="91437"/>
          <a:lstStyle>
            <a:lvl1pPr marL="6572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44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98600" indent="-584200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288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79910" indent="-751110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7939" y="13249362"/>
            <a:ext cx="449848" cy="44209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erade Verbindung 26"/>
          <p:cNvSpPr/>
          <p:nvPr/>
        </p:nvSpPr>
        <p:spPr>
          <a:xfrm>
            <a:off x="-2" y="1346555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pic>
        <p:nvPicPr>
          <p:cNvPr id="175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905" y="970333"/>
            <a:ext cx="3010885" cy="100363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erade Verbindung 22"/>
          <p:cNvSpPr/>
          <p:nvPr/>
        </p:nvSpPr>
        <p:spPr>
          <a:xfrm>
            <a:off x="-2" y="220326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sp>
        <p:nvSpPr>
          <p:cNvPr id="177" name="Rechteck 23"/>
          <p:cNvSpPr/>
          <p:nvPr/>
        </p:nvSpPr>
        <p:spPr>
          <a:xfrm>
            <a:off x="-5" y="1938863"/>
            <a:ext cx="537604" cy="537602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Rechteck 24"/>
          <p:cNvSpPr/>
          <p:nvPr/>
        </p:nvSpPr>
        <p:spPr>
          <a:xfrm>
            <a:off x="-4" y="13199530"/>
            <a:ext cx="542074" cy="542074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grpSp>
        <p:nvGrpSpPr>
          <p:cNvPr id="182" name="Gruppieren 9"/>
          <p:cNvGrpSpPr/>
          <p:nvPr/>
        </p:nvGrpSpPr>
        <p:grpSpPr>
          <a:xfrm>
            <a:off x="4006874" y="2603197"/>
            <a:ext cx="19803387" cy="10340500"/>
            <a:chOff x="0" y="0"/>
            <a:chExt cx="19803386" cy="10340499"/>
          </a:xfrm>
        </p:grpSpPr>
        <p:sp>
          <p:nvSpPr>
            <p:cNvPr id="180" name="Rechteck 3"/>
            <p:cNvSpPr/>
            <p:nvPr/>
          </p:nvSpPr>
          <p:spPr>
            <a:xfrm>
              <a:off x="16743433" y="7676334"/>
              <a:ext cx="3059954" cy="2664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19200"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Grafik 7" descr="Grafik 7"/>
            <p:cNvPicPr>
              <a:picLocks noChangeAspect="1"/>
            </p:cNvPicPr>
            <p:nvPr/>
          </p:nvPicPr>
          <p:blipFill>
            <a:blip r:embed="rId3">
              <a:alphaModFix amt="38442"/>
            </a:blip>
            <a:stretch>
              <a:fillRect/>
            </a:stretch>
          </p:blipFill>
          <p:spPr>
            <a:xfrm>
              <a:off x="0" y="0"/>
              <a:ext cx="16265326" cy="1034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5737409" y="7301530"/>
            <a:ext cx="11474827" cy="1559735"/>
          </a:xfrm>
          <a:prstGeom prst="rect">
            <a:avLst/>
          </a:prstGeom>
        </p:spPr>
        <p:txBody>
          <a:bodyPr lIns="121918" tIns="121918" rIns="121918" bIns="121918" anchor="b"/>
          <a:lstStyle>
            <a:lvl1pPr algn="ctr" defTabSz="914400">
              <a:lnSpc>
                <a:spcPct val="100000"/>
              </a:lnSpc>
              <a:defRPr sz="6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37409" y="8861260"/>
            <a:ext cx="11474828" cy="1418271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Rechteck 12"/>
          <p:cNvSpPr/>
          <p:nvPr/>
        </p:nvSpPr>
        <p:spPr>
          <a:xfrm>
            <a:off x="1077575" y="13300360"/>
            <a:ext cx="8990064" cy="415640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64389" y="12461170"/>
            <a:ext cx="510811" cy="503060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erade Verbindung 26"/>
          <p:cNvSpPr/>
          <p:nvPr/>
        </p:nvSpPr>
        <p:spPr>
          <a:xfrm>
            <a:off x="-2" y="1346555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pic>
        <p:nvPicPr>
          <p:cNvPr id="195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924" y="266951"/>
            <a:ext cx="3010886" cy="100363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erade Verbindung 22"/>
          <p:cNvSpPr/>
          <p:nvPr/>
        </p:nvSpPr>
        <p:spPr>
          <a:xfrm>
            <a:off x="-2" y="220326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sp>
        <p:nvSpPr>
          <p:cNvPr id="197" name="Rechteck 23"/>
          <p:cNvSpPr/>
          <p:nvPr/>
        </p:nvSpPr>
        <p:spPr>
          <a:xfrm>
            <a:off x="-5" y="1938863"/>
            <a:ext cx="537604" cy="537602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" name="Rechteck 24"/>
          <p:cNvSpPr/>
          <p:nvPr/>
        </p:nvSpPr>
        <p:spPr>
          <a:xfrm>
            <a:off x="-4" y="13199530"/>
            <a:ext cx="542074" cy="542074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200" name="FLASH effect - patrón"/>
          <p:cNvSpPr txBox="1">
            <a:spLocks noGrp="1"/>
          </p:cNvSpPr>
          <p:nvPr>
            <p:ph type="title" hasCustomPrompt="1"/>
          </p:nvPr>
        </p:nvSpPr>
        <p:spPr>
          <a:xfrm>
            <a:off x="1126847" y="614390"/>
            <a:ext cx="17869279" cy="1575117"/>
          </a:xfrm>
          <a:prstGeom prst="rect">
            <a:avLst/>
          </a:prstGeom>
        </p:spPr>
        <p:txBody>
          <a:bodyPr lIns="121918" tIns="121918" rIns="121918" bIns="121918" anchor="b"/>
          <a:lstStyle>
            <a:lvl1pPr defTabSz="914400">
              <a:lnSpc>
                <a:spcPct val="100000"/>
              </a:lnSpc>
              <a:defRPr sz="6400">
                <a:solidFill>
                  <a:srgbClr val="666666"/>
                </a:solidFill>
                <a:effectLst>
                  <a:outerShdw blurRad="50800" dist="38100" dir="2700000" rotWithShape="0">
                    <a:srgbClr val="FFFF0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FLASH effect - patrón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847026" y="2901372"/>
            <a:ext cx="22453805" cy="9807173"/>
          </a:xfrm>
          <a:prstGeom prst="rect">
            <a:avLst/>
          </a:prstGeom>
        </p:spPr>
        <p:txBody>
          <a:bodyPr lIns="121918" tIns="121918" rIns="121918" bIns="121918"/>
          <a:lstStyle>
            <a:lvl1pPr marL="685800" indent="-68580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28700" indent="-685801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18846" indent="-633046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68580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4560" indent="-82296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51367" y="13070303"/>
            <a:ext cx="810474" cy="800215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3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lang="en-DE" smtClean="0"/>
              <a:pPr/>
              <a:t>‹#›</a:t>
            </a:fld>
            <a:endParaRPr lang="en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69510C-A800-46F5-BCE0-95889719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353B77-340D-49EA-B590-DBC577226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EA63A7-2B7D-4267-9522-865C7727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F56B10-4149-4E70-B122-DE76E706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60655" y="12800827"/>
            <a:ext cx="546945" cy="553996"/>
          </a:xfrm>
        </p:spPr>
        <p:txBody>
          <a:bodyPr/>
          <a:lstStyle/>
          <a:p>
            <a:fld id="{103CD023-2B24-4E92-A8C8-A9578ABEB6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2160655" y="12800827"/>
            <a:ext cx="546945" cy="553996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18996127" y="13105288"/>
            <a:ext cx="220076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0566404" y="13121224"/>
            <a:ext cx="8364264" cy="714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026" y="348344"/>
            <a:ext cx="16190109" cy="1870091"/>
          </a:xfrm>
        </p:spPr>
        <p:txBody>
          <a:bodyPr anchor="b"/>
          <a:lstStyle>
            <a:lvl1pPr marL="0" indent="0" algn="l">
              <a:buNone/>
              <a:defRPr sz="5333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708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2709792" cy="730250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20/02/26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468962" y="12800826"/>
            <a:ext cx="1143262" cy="553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/>
              <a:t>Pag. </a:t>
            </a:r>
            <a:fld id="{D2B91252-54D1-FE45-A607-C2B73D764620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1119116" cy="13716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42327" y="0"/>
            <a:ext cx="29416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928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 numCol="2" spcCol="828785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 lIns="71437" tIns="71437" rIns="71437" bIns="71437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lnSpc>
                <a:spcPct val="80000"/>
              </a:lnSpc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2438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  <p:sldLayoutId id="2147483666" r:id="rId14"/>
    <p:sldLayoutId id="2147483667" r:id="rId15"/>
    <p:sldLayoutId id="2147483672" r:id="rId16"/>
    <p:sldLayoutId id="2147483673" r:id="rId17"/>
    <p:sldLayoutId id="214748367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wmf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hyperlink" Target="https://www.gsi.de/bio-al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Untertitel 2"/>
          <p:cNvSpPr txBox="1">
            <a:spLocks noGrp="1"/>
          </p:cNvSpPr>
          <p:nvPr>
            <p:ph type="body" sz="quarter" idx="1"/>
          </p:nvPr>
        </p:nvSpPr>
        <p:spPr>
          <a:xfrm>
            <a:off x="2321931" y="9105116"/>
            <a:ext cx="18847000" cy="141827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u="sng"/>
            </a:pPr>
            <a:r>
              <a:rPr lang="de-DE" sz="4800" dirty="0">
                <a:solidFill>
                  <a:schemeClr val="tx1"/>
                </a:solidFill>
              </a:rPr>
              <a:t>Marco Durante</a:t>
            </a:r>
          </a:p>
          <a:p>
            <a:pPr>
              <a:lnSpc>
                <a:spcPct val="90000"/>
              </a:lnSpc>
              <a:defRPr u="sng"/>
            </a:pPr>
            <a:endParaRPr lang="de-DE" sz="4800" u="none" dirty="0">
              <a:solidFill>
                <a:schemeClr val="tx1"/>
              </a:solidFill>
            </a:endParaRPr>
          </a:p>
        </p:txBody>
      </p:sp>
      <p:sp>
        <p:nvSpPr>
          <p:cNvPr id="213" name="The Radiation Chemistry challenge to understand…"/>
          <p:cNvSpPr txBox="1"/>
          <p:nvPr/>
        </p:nvSpPr>
        <p:spPr>
          <a:xfrm>
            <a:off x="1508651" y="5607526"/>
            <a:ext cx="2037182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en-GB" sz="6600" b="1" dirty="0">
                <a:solidFill>
                  <a:srgbClr val="000000"/>
                </a:solidFill>
                <a:latin typeface="Helvetica" pitchFamily="2" charset="0"/>
              </a:rPr>
              <a:t>Immunological evidence supporting different mechanisms of action</a:t>
            </a:r>
            <a:endParaRPr lang="en-GB" sz="66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D932DF-2AA1-24CF-434A-4DD2F2367470}"/>
              </a:ext>
            </a:extLst>
          </p:cNvPr>
          <p:cNvSpPr txBox="1"/>
          <p:nvPr/>
        </p:nvSpPr>
        <p:spPr>
          <a:xfrm>
            <a:off x="3662625" y="12425502"/>
            <a:ext cx="17058749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GB" sz="2800" dirty="0"/>
              <a:t>CP4CT Workshop, London, 27.2.2026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CCA43-EF3D-49B8-5411-6E2F980299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785859" y="12343749"/>
            <a:ext cx="473844" cy="738660"/>
          </a:xfrm>
        </p:spPr>
        <p:txBody>
          <a:bodyPr/>
          <a:lstStyle/>
          <a:p>
            <a:fld id="{86CB4B4D-7CA3-9044-876B-883B54F8677D}" type="slidenum">
              <a:rPr lang="en-DE" sz="3200" smtClean="0"/>
              <a:t>1</a:t>
            </a:fld>
            <a:endParaRPr lang="en-DE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CF66BA-B971-779E-6FEB-380FB03E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536" y="2458811"/>
            <a:ext cx="4748463" cy="19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parent Mouse Over Icon Png - Animal Mouse Icon Free, Png Download ,  Transparent Png Image - PNGitem">
            <a:extLst>
              <a:ext uri="{FF2B5EF4-FFF2-40B4-BE49-F238E27FC236}">
                <a16:creationId xmlns:a16="http://schemas.microsoft.com/office/drawing/2014/main" id="{6AFA503F-CDE6-69AE-BDA9-74ACCE00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02" y="9721514"/>
            <a:ext cx="1842204" cy="18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98C2E-BF2A-E27F-E069-81D5A8EC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09" y="1248749"/>
            <a:ext cx="19837219" cy="1575114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Helvetica" pitchFamily="2" charset="0"/>
              </a:rPr>
              <a:t>RNA-LPX neoantigen vaccination synergizes with radiotherapy to restrict </a:t>
            </a:r>
            <a:r>
              <a:rPr lang="en-GB" dirty="0" err="1">
                <a:effectLst/>
                <a:latin typeface="Helvetica" pitchFamily="2" charset="0"/>
              </a:rPr>
              <a:t>tumor</a:t>
            </a:r>
            <a:r>
              <a:rPr lang="en-GB" dirty="0">
                <a:effectLst/>
                <a:latin typeface="Helvetica" pitchFamily="2" charset="0"/>
              </a:rPr>
              <a:t> growth in mouse</a:t>
            </a:r>
            <a:br>
              <a:rPr lang="en-GB" dirty="0"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5" name="Objekt 2">
            <a:extLst>
              <a:ext uri="{FF2B5EF4-FFF2-40B4-BE49-F238E27FC236}">
                <a16:creationId xmlns:a16="http://schemas.microsoft.com/office/drawing/2014/main" id="{918E4C36-7C4F-9B24-E4B6-E421F271CC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388559"/>
              </p:ext>
            </p:extLst>
          </p:nvPr>
        </p:nvGraphicFramePr>
        <p:xfrm>
          <a:off x="9962550" y="3029911"/>
          <a:ext cx="13596544" cy="544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6929371" imgH="2776427" progId="Prism9.Document">
                  <p:embed/>
                </p:oleObj>
              </mc:Choice>
              <mc:Fallback>
                <p:oleObj name="Prism 9" r:id="rId3" imgW="6929371" imgH="2776427" progId="Prism9.Document">
                  <p:embed/>
                  <p:pic>
                    <p:nvPicPr>
                      <p:cNvPr id="5" name="Objekt 2">
                        <a:extLst>
                          <a:ext uri="{FF2B5EF4-FFF2-40B4-BE49-F238E27FC236}">
                            <a16:creationId xmlns:a16="http://schemas.microsoft.com/office/drawing/2014/main" id="{918E4C36-7C4F-9B24-E4B6-E421F271C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62550" y="3029911"/>
                        <a:ext cx="13596544" cy="5443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ieren 90">
            <a:extLst>
              <a:ext uri="{FF2B5EF4-FFF2-40B4-BE49-F238E27FC236}">
                <a16:creationId xmlns:a16="http://schemas.microsoft.com/office/drawing/2014/main" id="{7AF612C6-BA55-0E4C-0E00-F3C8456B945D}"/>
              </a:ext>
            </a:extLst>
          </p:cNvPr>
          <p:cNvGrpSpPr/>
          <p:nvPr/>
        </p:nvGrpSpPr>
        <p:grpSpPr>
          <a:xfrm>
            <a:off x="3138965" y="8141759"/>
            <a:ext cx="5595945" cy="4171455"/>
            <a:chOff x="490084" y="3459612"/>
            <a:chExt cx="1055606" cy="842931"/>
          </a:xfrm>
        </p:grpSpPr>
        <p:grpSp>
          <p:nvGrpSpPr>
            <p:cNvPr id="8" name="Gruppieren 91">
              <a:extLst>
                <a:ext uri="{FF2B5EF4-FFF2-40B4-BE49-F238E27FC236}">
                  <a16:creationId xmlns:a16="http://schemas.microsoft.com/office/drawing/2014/main" id="{42363EA5-DB18-A89E-41D7-E964E3F1E768}"/>
                </a:ext>
              </a:extLst>
            </p:cNvPr>
            <p:cNvGrpSpPr/>
            <p:nvPr/>
          </p:nvGrpSpPr>
          <p:grpSpPr>
            <a:xfrm>
              <a:off x="490084" y="3459612"/>
              <a:ext cx="1017923" cy="842931"/>
              <a:chOff x="384808" y="258998"/>
              <a:chExt cx="1017923" cy="842931"/>
            </a:xfrm>
          </p:grpSpPr>
          <p:grpSp>
            <p:nvGrpSpPr>
              <p:cNvPr id="12" name="Gruppieren 95">
                <a:extLst>
                  <a:ext uri="{FF2B5EF4-FFF2-40B4-BE49-F238E27FC236}">
                    <a16:creationId xmlns:a16="http://schemas.microsoft.com/office/drawing/2014/main" id="{6617CD98-F43B-13AA-0070-E58C63FF51C1}"/>
                  </a:ext>
                </a:extLst>
              </p:cNvPr>
              <p:cNvGrpSpPr/>
              <p:nvPr/>
            </p:nvGrpSpPr>
            <p:grpSpPr>
              <a:xfrm>
                <a:off x="384808" y="258998"/>
                <a:ext cx="1017923" cy="842931"/>
                <a:chOff x="105181" y="1303628"/>
                <a:chExt cx="1017923" cy="842931"/>
              </a:xfrm>
            </p:grpSpPr>
            <p:grpSp>
              <p:nvGrpSpPr>
                <p:cNvPr id="15" name="Gruppieren 98">
                  <a:extLst>
                    <a:ext uri="{FF2B5EF4-FFF2-40B4-BE49-F238E27FC236}">
                      <a16:creationId xmlns:a16="http://schemas.microsoft.com/office/drawing/2014/main" id="{F4864179-FA05-911B-B148-B2C9CD18F837}"/>
                    </a:ext>
                  </a:extLst>
                </p:cNvPr>
                <p:cNvGrpSpPr/>
                <p:nvPr/>
              </p:nvGrpSpPr>
              <p:grpSpPr>
                <a:xfrm>
                  <a:off x="105181" y="1303628"/>
                  <a:ext cx="1017923" cy="842931"/>
                  <a:chOff x="551574" y="345726"/>
                  <a:chExt cx="1017923" cy="842931"/>
                </a:xfrm>
              </p:grpSpPr>
              <p:sp>
                <p:nvSpPr>
                  <p:cNvPr id="18" name="Linie">
                    <a:extLst>
                      <a:ext uri="{FF2B5EF4-FFF2-40B4-BE49-F238E27FC236}">
                        <a16:creationId xmlns:a16="http://schemas.microsoft.com/office/drawing/2014/main" id="{B33A4C06-0A3E-18DB-5659-D205DF694866}"/>
                      </a:ext>
                    </a:extLst>
                  </p:cNvPr>
                  <p:cNvSpPr/>
                  <p:nvPr/>
                </p:nvSpPr>
                <p:spPr>
                  <a:xfrm flipV="1">
                    <a:off x="598786" y="1035824"/>
                    <a:ext cx="970711" cy="326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6" tIns="91436" rIns="91436" bIns="91436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4400"/>
                  </a:p>
                </p:txBody>
              </p:sp>
              <p:sp>
                <p:nvSpPr>
                  <p:cNvPr id="19" name="Blood sampling">
                    <a:extLst>
                      <a:ext uri="{FF2B5EF4-FFF2-40B4-BE49-F238E27FC236}">
                        <a16:creationId xmlns:a16="http://schemas.microsoft.com/office/drawing/2014/main" id="{2F3C0308-D21C-4B72-0259-40F9B3F32229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74" y="1091635"/>
                    <a:ext cx="142739" cy="970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91436" tIns="91436" rIns="91436" bIns="91436" numCol="1" anchor="t">
                    <a:spAutoFit/>
                  </a:bodyPr>
                  <a:lstStyle>
                    <a:lvl1pPr>
                      <a:defRPr sz="6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pPr algn="ctr"/>
                    <a:r>
                      <a:rPr lang="de-DE" sz="1200" dirty="0"/>
                      <a:t>MC38</a:t>
                    </a:r>
                  </a:p>
                </p:txBody>
              </p:sp>
              <p:sp>
                <p:nvSpPr>
                  <p:cNvPr id="20" name="E7 RNA-LPX 40 µg">
                    <a:extLst>
                      <a:ext uri="{FF2B5EF4-FFF2-40B4-BE49-F238E27FC236}">
                        <a16:creationId xmlns:a16="http://schemas.microsoft.com/office/drawing/2014/main" id="{269A921F-64F2-A666-A739-6B2901B209EC}"/>
                      </a:ext>
                    </a:extLst>
                  </p:cNvPr>
                  <p:cNvSpPr txBox="1"/>
                  <p:nvPr/>
                </p:nvSpPr>
                <p:spPr>
                  <a:xfrm>
                    <a:off x="796305" y="345726"/>
                    <a:ext cx="707611" cy="12127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91436" tIns="91436" rIns="91436" bIns="91436" numCol="1" anchor="t">
                    <a:spAutoFit/>
                  </a:bodyPr>
                  <a:lstStyle>
                    <a:lvl1pPr>
                      <a:defRPr sz="6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lang="de-DE" sz="1800" dirty="0"/>
                      <a:t>control or neoAg R</a:t>
                    </a:r>
                    <a:r>
                      <a:rPr sz="1800" dirty="0"/>
                      <a:t>NA-LPX</a:t>
                    </a:r>
                  </a:p>
                </p:txBody>
              </p:sp>
              <p:sp>
                <p:nvSpPr>
                  <p:cNvPr id="21" name="Linie">
                    <a:extLst>
                      <a:ext uri="{FF2B5EF4-FFF2-40B4-BE49-F238E27FC236}">
                        <a16:creationId xmlns:a16="http://schemas.microsoft.com/office/drawing/2014/main" id="{AD4546E4-D1CA-FBE8-6244-4ABEA8520941}"/>
                      </a:ext>
                    </a:extLst>
                  </p:cNvPr>
                  <p:cNvSpPr/>
                  <p:nvPr/>
                </p:nvSpPr>
                <p:spPr>
                  <a:xfrm flipV="1">
                    <a:off x="625451" y="981158"/>
                    <a:ext cx="1" cy="13202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91436" tIns="91436" rIns="91436" bIns="91436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4400"/>
                  </a:p>
                </p:txBody>
              </p:sp>
              <p:grpSp>
                <p:nvGrpSpPr>
                  <p:cNvPr id="22" name="Gruppieren 105">
                    <a:extLst>
                      <a:ext uri="{FF2B5EF4-FFF2-40B4-BE49-F238E27FC236}">
                        <a16:creationId xmlns:a16="http://schemas.microsoft.com/office/drawing/2014/main" id="{B3D5F104-85B3-C9DA-6E89-0ADF8AFE27C5}"/>
                      </a:ext>
                    </a:extLst>
                  </p:cNvPr>
                  <p:cNvGrpSpPr/>
                  <p:nvPr/>
                </p:nvGrpSpPr>
                <p:grpSpPr>
                  <a:xfrm>
                    <a:off x="763171" y="753228"/>
                    <a:ext cx="85288" cy="276376"/>
                    <a:chOff x="1562122" y="2043982"/>
                    <a:chExt cx="85288" cy="276376"/>
                  </a:xfrm>
                </p:grpSpPr>
                <p:sp>
                  <p:nvSpPr>
                    <p:cNvPr id="30" name="Linie">
                      <a:extLst>
                        <a:ext uri="{FF2B5EF4-FFF2-40B4-BE49-F238E27FC236}">
                          <a16:creationId xmlns:a16="http://schemas.microsoft.com/office/drawing/2014/main" id="{75067AD9-FE98-330D-24F4-24D032F06F5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607306" y="2188331"/>
                      <a:ext cx="1" cy="132027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  <a:tailEnd type="triangle" w="sm" len="sm"/>
                    </a:ln>
                    <a:effectLst/>
                  </p:spPr>
                  <p:txBody>
                    <a:bodyPr wrap="square" lIns="91436" tIns="91436" rIns="91436" bIns="91436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endParaRPr sz="4400"/>
                    </a:p>
                  </p:txBody>
                </p:sp>
                <p:sp>
                  <p:nvSpPr>
                    <p:cNvPr id="31" name="0">
                      <a:extLst>
                        <a:ext uri="{FF2B5EF4-FFF2-40B4-BE49-F238E27FC236}">
                          <a16:creationId xmlns:a16="http://schemas.microsoft.com/office/drawing/2014/main" id="{144F6ACF-AD11-EC36-4B72-CF46D172E5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2122" y="2043982"/>
                      <a:ext cx="85288" cy="9702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none" lIns="91436" tIns="91436" rIns="91436" bIns="91436" numCol="1" anchor="t">
                      <a:spAutoFit/>
                    </a:bodyPr>
                    <a:lstStyle>
                      <a:lvl1pPr>
                        <a:defRPr sz="600"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</a:lstStyle>
                    <a:p>
                      <a:r>
                        <a:rPr lang="de-DE" sz="1200" dirty="0"/>
                        <a:t>d7</a:t>
                      </a:r>
                      <a:endParaRPr sz="1200" dirty="0"/>
                    </a:p>
                  </p:txBody>
                </p:sp>
              </p:grpSp>
              <p:grpSp>
                <p:nvGrpSpPr>
                  <p:cNvPr id="23" name="Gruppieren 106">
                    <a:extLst>
                      <a:ext uri="{FF2B5EF4-FFF2-40B4-BE49-F238E27FC236}">
                        <a16:creationId xmlns:a16="http://schemas.microsoft.com/office/drawing/2014/main" id="{A1BD03CB-82EE-6BCD-2135-FD6F8CB47A5E}"/>
                      </a:ext>
                    </a:extLst>
                  </p:cNvPr>
                  <p:cNvGrpSpPr/>
                  <p:nvPr/>
                </p:nvGrpSpPr>
                <p:grpSpPr>
                  <a:xfrm>
                    <a:off x="942466" y="747008"/>
                    <a:ext cx="105724" cy="279636"/>
                    <a:chOff x="1967947" y="2037762"/>
                    <a:chExt cx="105724" cy="279636"/>
                  </a:xfrm>
                </p:grpSpPr>
                <p:sp>
                  <p:nvSpPr>
                    <p:cNvPr id="28" name="Linie">
                      <a:extLst>
                        <a:ext uri="{FF2B5EF4-FFF2-40B4-BE49-F238E27FC236}">
                          <a16:creationId xmlns:a16="http://schemas.microsoft.com/office/drawing/2014/main" id="{1848F076-42A2-BD2C-DDFF-BDB5CCB10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19565" y="2185371"/>
                      <a:ext cx="1" cy="132027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chemeClr val="tx1"/>
                      </a:solidFill>
                      <a:prstDash val="solid"/>
                      <a:round/>
                      <a:tailEnd type="triangle" w="sm" len="sm"/>
                    </a:ln>
                    <a:effectLst/>
                  </p:spPr>
                  <p:txBody>
                    <a:bodyPr wrap="square" lIns="91436" tIns="91436" rIns="91436" bIns="91436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endParaRPr sz="4400"/>
                    </a:p>
                  </p:txBody>
                </p:sp>
                <p:sp>
                  <p:nvSpPr>
                    <p:cNvPr id="29" name="7d">
                      <a:extLst>
                        <a:ext uri="{FF2B5EF4-FFF2-40B4-BE49-F238E27FC236}">
                          <a16:creationId xmlns:a16="http://schemas.microsoft.com/office/drawing/2014/main" id="{45A40492-B959-76C3-91BB-4629204298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67947" y="2037762"/>
                      <a:ext cx="105724" cy="9702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none" lIns="91436" tIns="91436" rIns="91436" bIns="91436" numCol="1" anchor="t">
                      <a:spAutoFit/>
                    </a:bodyPr>
                    <a:lstStyle>
                      <a:lvl1pPr>
                        <a:defRPr sz="600"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</a:lstStyle>
                    <a:p>
                      <a:r>
                        <a:rPr lang="de-DE" sz="1200" dirty="0"/>
                        <a:t>d13</a:t>
                      </a:r>
                      <a:endParaRPr sz="1200" dirty="0"/>
                    </a:p>
                  </p:txBody>
                </p:sp>
              </p:grpSp>
              <p:sp>
                <p:nvSpPr>
                  <p:cNvPr id="24" name="13d">
                    <a:extLst>
                      <a:ext uri="{FF2B5EF4-FFF2-40B4-BE49-F238E27FC236}">
                        <a16:creationId xmlns:a16="http://schemas.microsoft.com/office/drawing/2014/main" id="{7AC53BF5-7417-B2F9-64B4-636943AA3D7F}"/>
                      </a:ext>
                    </a:extLst>
                  </p:cNvPr>
                  <p:cNvSpPr txBox="1"/>
                  <p:nvPr/>
                </p:nvSpPr>
                <p:spPr>
                  <a:xfrm>
                    <a:off x="582416" y="827624"/>
                    <a:ext cx="85288" cy="9702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91436" tIns="91436" rIns="91436" bIns="91436" numCol="1" anchor="t">
                    <a:spAutoFit/>
                  </a:bodyPr>
                  <a:lstStyle>
                    <a:lvl1pPr>
                      <a:defRPr sz="6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lang="de-DE" sz="1200" dirty="0"/>
                      <a:t>d0</a:t>
                    </a:r>
                    <a:endParaRPr sz="1200" dirty="0"/>
                  </a:p>
                </p:txBody>
              </p:sp>
              <p:sp>
                <p:nvSpPr>
                  <p:cNvPr id="25" name="Linie">
                    <a:extLst>
                      <a:ext uri="{FF2B5EF4-FFF2-40B4-BE49-F238E27FC236}">
                        <a16:creationId xmlns:a16="http://schemas.microsoft.com/office/drawing/2014/main" id="{97912B1B-3BCB-2D38-F811-E676A7CF5C36}"/>
                      </a:ext>
                    </a:extLst>
                  </p:cNvPr>
                  <p:cNvSpPr/>
                  <p:nvPr/>
                </p:nvSpPr>
                <p:spPr>
                  <a:xfrm>
                    <a:off x="626993" y="386753"/>
                    <a:ext cx="1" cy="13202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  <a:tailEnd type="triangle" w="sm" len="sm"/>
                  </a:ln>
                  <a:effectLst/>
                </p:spPr>
                <p:txBody>
                  <a:bodyPr wrap="square" lIns="91436" tIns="91436" rIns="91436" bIns="91436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4400"/>
                  </a:p>
                </p:txBody>
              </p:sp>
              <p:sp>
                <p:nvSpPr>
                  <p:cNvPr id="26" name="Linie">
                    <a:extLst>
                      <a:ext uri="{FF2B5EF4-FFF2-40B4-BE49-F238E27FC236}">
                        <a16:creationId xmlns:a16="http://schemas.microsoft.com/office/drawing/2014/main" id="{57FFEC74-56A0-4F84-8547-E1FF93158CBA}"/>
                      </a:ext>
                    </a:extLst>
                  </p:cNvPr>
                  <p:cNvSpPr/>
                  <p:nvPr/>
                </p:nvSpPr>
                <p:spPr>
                  <a:xfrm>
                    <a:off x="632780" y="548114"/>
                    <a:ext cx="1" cy="13202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C00000"/>
                    </a:solidFill>
                    <a:prstDash val="solid"/>
                    <a:round/>
                    <a:tailEnd type="triangle" w="sm" len="sm"/>
                  </a:ln>
                  <a:effectLst/>
                </p:spPr>
                <p:txBody>
                  <a:bodyPr wrap="square" lIns="91436" tIns="91436" rIns="91436" bIns="91436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4400"/>
                  </a:p>
                </p:txBody>
              </p:sp>
              <p:sp>
                <p:nvSpPr>
                  <p:cNvPr id="27" name="E7 RNA-LPX 40 µg">
                    <a:extLst>
                      <a:ext uri="{FF2B5EF4-FFF2-40B4-BE49-F238E27FC236}">
                        <a16:creationId xmlns:a16="http://schemas.microsoft.com/office/drawing/2014/main" id="{10D52D30-894A-1212-D387-1FE105C0915D}"/>
                      </a:ext>
                    </a:extLst>
                  </p:cNvPr>
                  <p:cNvSpPr txBox="1"/>
                  <p:nvPr/>
                </p:nvSpPr>
                <p:spPr>
                  <a:xfrm>
                    <a:off x="792855" y="517406"/>
                    <a:ext cx="686019" cy="12127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91436" tIns="91436" rIns="91436" bIns="91436" numCol="1" anchor="t">
                    <a:spAutoFit/>
                  </a:bodyPr>
                  <a:lstStyle>
                    <a:lvl1pPr>
                      <a:defRPr sz="6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lang="de-DE" sz="1800" dirty="0"/>
                      <a:t>XRT(12 Gy)/ CIRT(10 Gy)</a:t>
                    </a:r>
                    <a:endParaRPr sz="1800" dirty="0"/>
                  </a:p>
                </p:txBody>
              </p:sp>
            </p:grpSp>
            <p:sp>
              <p:nvSpPr>
                <p:cNvPr id="16" name="Linie">
                  <a:extLst>
                    <a:ext uri="{FF2B5EF4-FFF2-40B4-BE49-F238E27FC236}">
                      <a16:creationId xmlns:a16="http://schemas.microsoft.com/office/drawing/2014/main" id="{E1B375E6-20FC-7869-58B4-5BF78A2D6C90}"/>
                    </a:ext>
                  </a:extLst>
                </p:cNvPr>
                <p:cNvSpPr/>
                <p:nvPr/>
              </p:nvSpPr>
              <p:spPr>
                <a:xfrm>
                  <a:off x="737512" y="1852519"/>
                  <a:ext cx="1" cy="132027"/>
                </a:xfrm>
                <a:prstGeom prst="line">
                  <a:avLst/>
                </a:prstGeom>
                <a:noFill/>
                <a:ln w="9525" cap="flat">
                  <a:solidFill>
                    <a:srgbClr val="C00000"/>
                  </a:solidFill>
                  <a:prstDash val="solid"/>
                  <a:round/>
                  <a:tailEnd type="triangle" w="sm" len="sm"/>
                </a:ln>
                <a:effectLst/>
              </p:spPr>
              <p:txBody>
                <a:bodyPr wrap="square" lIns="91436" tIns="91436" rIns="91436" bIns="91436" numCol="1" anchor="t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4400"/>
                </a:p>
              </p:txBody>
            </p:sp>
            <p:sp>
              <p:nvSpPr>
                <p:cNvPr id="17" name="7d">
                  <a:extLst>
                    <a:ext uri="{FF2B5EF4-FFF2-40B4-BE49-F238E27FC236}">
                      <a16:creationId xmlns:a16="http://schemas.microsoft.com/office/drawing/2014/main" id="{0468AF1F-ADCB-2607-698B-BA1E5E42BD0D}"/>
                    </a:ext>
                  </a:extLst>
                </p:cNvPr>
                <p:cNvSpPr txBox="1"/>
                <p:nvPr/>
              </p:nvSpPr>
              <p:spPr>
                <a:xfrm>
                  <a:off x="687317" y="1704910"/>
                  <a:ext cx="105724" cy="970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91436" tIns="91436" rIns="91436" bIns="91436" numCol="1" anchor="t">
                  <a:spAutoFit/>
                </a:bodyPr>
                <a:lstStyle>
                  <a:lvl1pPr>
                    <a:defRPr sz="6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 lang="de-DE" sz="1200" dirty="0"/>
                    <a:t>d16</a:t>
                  </a:r>
                  <a:endParaRPr sz="1200" dirty="0"/>
                </a:p>
              </p:txBody>
            </p:sp>
          </p:grpSp>
          <p:sp>
            <p:nvSpPr>
              <p:cNvPr id="13" name="Linie">
                <a:extLst>
                  <a:ext uri="{FF2B5EF4-FFF2-40B4-BE49-F238E27FC236}">
                    <a16:creationId xmlns:a16="http://schemas.microsoft.com/office/drawing/2014/main" id="{0363AC52-96F0-F589-A035-E5C1107EB277}"/>
                  </a:ext>
                </a:extLst>
              </p:cNvPr>
              <p:cNvSpPr/>
              <p:nvPr/>
            </p:nvSpPr>
            <p:spPr>
              <a:xfrm>
                <a:off x="1215940" y="805401"/>
                <a:ext cx="1" cy="1320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tailEnd type="triangle" w="sm" len="sm"/>
              </a:ln>
              <a:effectLst/>
            </p:spPr>
            <p:txBody>
              <a:bodyPr wrap="square" lIns="91436" tIns="91436" rIns="91436" bIns="91436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4400"/>
              </a:p>
            </p:txBody>
          </p:sp>
          <p:sp>
            <p:nvSpPr>
              <p:cNvPr id="14" name="7d">
                <a:extLst>
                  <a:ext uri="{FF2B5EF4-FFF2-40B4-BE49-F238E27FC236}">
                    <a16:creationId xmlns:a16="http://schemas.microsoft.com/office/drawing/2014/main" id="{320632B4-FA0A-8F23-8D23-DAE7A8120A60}"/>
                  </a:ext>
                </a:extLst>
              </p:cNvPr>
              <p:cNvSpPr txBox="1"/>
              <p:nvPr/>
            </p:nvSpPr>
            <p:spPr>
              <a:xfrm>
                <a:off x="1165745" y="657792"/>
                <a:ext cx="105724" cy="97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91436" tIns="91436" rIns="91436" bIns="91436" numCol="1" anchor="t">
                <a:spAutoFit/>
              </a:bodyPr>
              <a:lstStyle>
                <a:lvl1pPr>
                  <a:defRPr sz="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de-DE" sz="1200" dirty="0"/>
                  <a:t>d21</a:t>
                </a:r>
                <a:endParaRPr sz="1200" dirty="0"/>
              </a:p>
            </p:txBody>
          </p:sp>
        </p:grpSp>
        <p:cxnSp>
          <p:nvCxnSpPr>
            <p:cNvPr id="9" name="Gerader Verbinder 92">
              <a:extLst>
                <a:ext uri="{FF2B5EF4-FFF2-40B4-BE49-F238E27FC236}">
                  <a16:creationId xmlns:a16="http://schemas.microsoft.com/office/drawing/2014/main" id="{6A603F3A-B245-B585-DF9C-A26D6B7DB5EC}"/>
                </a:ext>
              </a:extLst>
            </p:cNvPr>
            <p:cNvCxnSpPr/>
            <p:nvPr/>
          </p:nvCxnSpPr>
          <p:spPr>
            <a:xfrm>
              <a:off x="1473050" y="4093828"/>
              <a:ext cx="0" cy="132027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7d">
              <a:extLst>
                <a:ext uri="{FF2B5EF4-FFF2-40B4-BE49-F238E27FC236}">
                  <a16:creationId xmlns:a16="http://schemas.microsoft.com/office/drawing/2014/main" id="{B1371E14-343A-CA61-1429-AC667DC7470B}"/>
                </a:ext>
              </a:extLst>
            </p:cNvPr>
            <p:cNvSpPr txBox="1"/>
            <p:nvPr/>
          </p:nvSpPr>
          <p:spPr>
            <a:xfrm>
              <a:off x="1421086" y="3949812"/>
              <a:ext cx="105724" cy="97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6" tIns="91436" rIns="91436" bIns="91436" numCol="1" anchor="t">
              <a:spAutoFit/>
            </a:bodyPr>
            <a:lstStyle>
              <a:lvl1pPr>
                <a:defRPr sz="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de-DE" sz="1200" dirty="0"/>
                <a:t>d31</a:t>
              </a:r>
              <a:endParaRPr sz="1200" dirty="0"/>
            </a:p>
          </p:txBody>
        </p:sp>
        <p:sp>
          <p:nvSpPr>
            <p:cNvPr id="11" name="Blood sampling">
              <a:extLst>
                <a:ext uri="{FF2B5EF4-FFF2-40B4-BE49-F238E27FC236}">
                  <a16:creationId xmlns:a16="http://schemas.microsoft.com/office/drawing/2014/main" id="{7BB6B81C-1DD4-F370-3D33-C1FF826D2872}"/>
                </a:ext>
              </a:extLst>
            </p:cNvPr>
            <p:cNvSpPr txBox="1"/>
            <p:nvPr/>
          </p:nvSpPr>
          <p:spPr>
            <a:xfrm>
              <a:off x="1411434" y="4184810"/>
              <a:ext cx="134256" cy="97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6" tIns="91436" rIns="91436" bIns="91436" numCol="1" anchor="t">
              <a:spAutoFit/>
            </a:bodyPr>
            <a:lstStyle>
              <a:lvl1pPr>
                <a:defRPr sz="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de-DE" sz="1200" dirty="0" err="1"/>
                <a:t>blood</a:t>
              </a:r>
              <a:endParaRPr lang="de-DE" sz="120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4ADEC51-E8EC-E918-4F0F-54FA87B13EE8}"/>
              </a:ext>
            </a:extLst>
          </p:cNvPr>
          <p:cNvSpPr txBox="1"/>
          <p:nvPr/>
        </p:nvSpPr>
        <p:spPr>
          <a:xfrm>
            <a:off x="288758" y="12313214"/>
            <a:ext cx="15585332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Salomon </a:t>
            </a:r>
            <a:r>
              <a:rPr lang="en-US" sz="4400" i="1" dirty="0"/>
              <a:t>et al, Int. J. </a:t>
            </a:r>
            <a:r>
              <a:rPr lang="en-US" sz="4400" i="1" dirty="0" err="1"/>
              <a:t>Radiat</a:t>
            </a:r>
            <a:r>
              <a:rPr lang="en-US" sz="4400" i="1" dirty="0"/>
              <a:t>. Oncol. Biol. Phys. </a:t>
            </a:r>
            <a:r>
              <a:rPr lang="en-US" sz="4400" dirty="0"/>
              <a:t>2024</a:t>
            </a:r>
          </a:p>
        </p:txBody>
      </p:sp>
      <p:pic>
        <p:nvPicPr>
          <p:cNvPr id="35" name="Grafik 8">
            <a:extLst>
              <a:ext uri="{FF2B5EF4-FFF2-40B4-BE49-F238E27FC236}">
                <a16:creationId xmlns:a16="http://schemas.microsoft.com/office/drawing/2014/main" id="{B70A91A7-BB7A-9474-E119-61FCE856B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0228" y="2678697"/>
            <a:ext cx="3078866" cy="702428"/>
          </a:xfrm>
          <a:prstGeom prst="rect">
            <a:avLst/>
          </a:prstGeom>
        </p:spPr>
      </p:pic>
      <p:pic>
        <p:nvPicPr>
          <p:cNvPr id="3" name="Picture 4" descr="Individualized neoantigen vaccines">
            <a:extLst>
              <a:ext uri="{FF2B5EF4-FFF2-40B4-BE49-F238E27FC236}">
                <a16:creationId xmlns:a16="http://schemas.microsoft.com/office/drawing/2014/main" id="{92E458B0-3A04-0CF8-F784-4B73E7E2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0" y="2306663"/>
            <a:ext cx="8166840" cy="54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F53ABD5A-9CD3-F932-A1C5-0A452C9A16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10</a:t>
            </a:fld>
            <a:endParaRPr lang="en-D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18A2F2-E831-349F-6125-16762032E4EF}"/>
              </a:ext>
            </a:extLst>
          </p:cNvPr>
          <p:cNvSpPr txBox="1"/>
          <p:nvPr/>
        </p:nvSpPr>
        <p:spPr>
          <a:xfrm>
            <a:off x="9164247" y="10318484"/>
            <a:ext cx="3441032" cy="82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MC38 murine colorectal cancer cells</a:t>
            </a:r>
          </a:p>
        </p:txBody>
      </p:sp>
      <p:graphicFrame>
        <p:nvGraphicFramePr>
          <p:cNvPr id="37" name="Objekt 60">
            <a:extLst>
              <a:ext uri="{FF2B5EF4-FFF2-40B4-BE49-F238E27FC236}">
                <a16:creationId xmlns:a16="http://schemas.microsoft.com/office/drawing/2014/main" id="{DE58E4DE-4C3B-142A-AD7D-886932134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061986"/>
              </p:ext>
            </p:extLst>
          </p:nvPr>
        </p:nvGraphicFramePr>
        <p:xfrm>
          <a:off x="15412187" y="8193287"/>
          <a:ext cx="6046292" cy="535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7" imgW="3227536" imgH="2858903" progId="Prism9.Document">
                  <p:embed/>
                </p:oleObj>
              </mc:Choice>
              <mc:Fallback>
                <p:oleObj name="Prism 9" r:id="rId7" imgW="3227536" imgH="2858903" progId="Prism9.Document">
                  <p:embed/>
                  <p:pic>
                    <p:nvPicPr>
                      <p:cNvPr id="2" name="Objekt 60">
                        <a:extLst>
                          <a:ext uri="{FF2B5EF4-FFF2-40B4-BE49-F238E27FC236}">
                            <a16:creationId xmlns:a16="http://schemas.microsoft.com/office/drawing/2014/main" id="{85D1A50F-A024-D6DF-708C-AABC07C23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12187" y="8193287"/>
                        <a:ext cx="6046292" cy="5358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7A0ACE66-3571-F093-1408-BB6C1E9FD784}"/>
              </a:ext>
            </a:extLst>
          </p:cNvPr>
          <p:cNvSpPr txBox="1"/>
          <p:nvPr/>
        </p:nvSpPr>
        <p:spPr>
          <a:xfrm>
            <a:off x="20980091" y="11843452"/>
            <a:ext cx="3651902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See poster session</a:t>
            </a:r>
          </a:p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Salomon et al.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243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669D-0D07-BB0E-3837-E289C9E7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54" y="0"/>
            <a:ext cx="11169073" cy="1575125"/>
          </a:xfrm>
        </p:spPr>
        <p:txBody>
          <a:bodyPr>
            <a:normAutofit fontScale="90000"/>
          </a:bodyPr>
          <a:lstStyle/>
          <a:p>
            <a:r>
              <a:rPr lang="en-US" dirty="0"/>
              <a:t>Treating difficult patients with heavy ions – exploiting the immune system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D44939-267D-2E84-7882-2E9A2BCBB4A8}"/>
              </a:ext>
            </a:extLst>
          </p:cNvPr>
          <p:cNvSpPr txBox="1">
            <a:spLocks/>
          </p:cNvSpPr>
          <p:nvPr/>
        </p:nvSpPr>
        <p:spPr>
          <a:xfrm>
            <a:off x="13950401" y="877524"/>
            <a:ext cx="9670126" cy="2641600"/>
          </a:xfrm>
          <a:prstGeom prst="rect">
            <a:avLst/>
          </a:prstGeom>
          <a:solidFill>
            <a:schemeClr val="bg1"/>
          </a:solidFill>
        </p:spPr>
        <p:txBody>
          <a:bodyPr vert="horz" lIns="243840" tIns="121920" rIns="243840" bIns="1219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/>
              <a:t>Unresectable bulky squamous cell carcinoma.</a:t>
            </a:r>
            <a:br>
              <a:rPr lang="en-US" sz="4267" dirty="0"/>
            </a:br>
            <a:r>
              <a:rPr lang="en-US" sz="4267" dirty="0"/>
              <a:t>Treated with 2 lines systemic therapy, constantly PD. </a:t>
            </a:r>
            <a:br>
              <a:rPr lang="en-US" sz="4267" dirty="0"/>
            </a:br>
            <a:r>
              <a:rPr lang="en-US" sz="4267" dirty="0"/>
              <a:t>Underwent </a:t>
            </a:r>
            <a:r>
              <a:rPr lang="en-US" sz="4800" dirty="0">
                <a:solidFill>
                  <a:srgbClr val="FF0000"/>
                </a:solidFill>
              </a:rPr>
              <a:t>Carbon-PATHY</a:t>
            </a:r>
            <a:r>
              <a:rPr lang="en-US" sz="4267" dirty="0"/>
              <a:t>, 3 fractions.</a:t>
            </a:r>
            <a:br>
              <a:rPr lang="en-US" sz="4267" dirty="0"/>
            </a:br>
            <a:r>
              <a:rPr lang="en-US" sz="4267" dirty="0"/>
              <a:t>Outcomes following 7 weeks: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C777F-7E7A-78EA-B29A-BCE1B6FC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18" y="1657970"/>
            <a:ext cx="6414261" cy="11679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81368-A160-E1F7-EAEB-F0064CFA8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858" y="4646975"/>
            <a:ext cx="14562669" cy="8191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D2F70-AE7B-5346-2CCE-E7347439F649}"/>
              </a:ext>
            </a:extLst>
          </p:cNvPr>
          <p:cNvSpPr txBox="1"/>
          <p:nvPr/>
        </p:nvSpPr>
        <p:spPr>
          <a:xfrm>
            <a:off x="12192001" y="12844787"/>
            <a:ext cx="9943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Courtesy of </a:t>
            </a:r>
            <a:r>
              <a:rPr lang="en-US" sz="4800" dirty="0" err="1"/>
              <a:t>Slavisa</a:t>
            </a:r>
            <a:r>
              <a:rPr lang="en-US" sz="4800" dirty="0"/>
              <a:t> </a:t>
            </a:r>
            <a:r>
              <a:rPr lang="en-US" sz="4800" dirty="0" err="1"/>
              <a:t>Tubin</a:t>
            </a:r>
            <a:r>
              <a:rPr lang="en-US" sz="4800" dirty="0"/>
              <a:t>, Vienna</a:t>
            </a:r>
          </a:p>
        </p:txBody>
      </p:sp>
    </p:spTree>
    <p:extLst>
      <p:ext uri="{BB962C8B-B14F-4D97-AF65-F5344CB8AC3E}">
        <p14:creationId xmlns:p14="http://schemas.microsoft.com/office/powerpoint/2010/main" val="27373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E2C1-EC40-BBC2-9498-3FC3B688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Physics</a:t>
            </a:r>
            <a:r>
              <a:rPr lang="en-US" dirty="0"/>
              <a:t> advantages of particle therapy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DF4AA-5D31-4203-9097-4A6FEA6BF3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16224A-C835-BD87-F95A-D90620B28204}"/>
              </a:ext>
            </a:extLst>
          </p:cNvPr>
          <p:cNvSpPr txBox="1"/>
          <p:nvPr/>
        </p:nvSpPr>
        <p:spPr>
          <a:xfrm>
            <a:off x="9536964" y="3805693"/>
            <a:ext cx="1435836" cy="52988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800" eaLnBrk="0"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3000" dirty="0">
                <a:latin typeface="Helvetica Neue"/>
                <a:cs typeface="Helvetica Neue"/>
              </a:rPr>
              <a:t>CNS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F81048-C8CF-29A9-C4C5-60D34149C5BD}"/>
              </a:ext>
            </a:extLst>
          </p:cNvPr>
          <p:cNvSpPr txBox="1"/>
          <p:nvPr/>
        </p:nvSpPr>
        <p:spPr>
          <a:xfrm>
            <a:off x="9619125" y="7664111"/>
            <a:ext cx="1193462" cy="52988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685800" eaLnBrk="0"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3000" dirty="0">
                <a:latin typeface="Helvetica Neue"/>
                <a:cs typeface="Helvetica Neue"/>
              </a:rPr>
              <a:t>H&amp;N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8E73FD-E834-4B73-A95C-7E6B00CD7BD3}"/>
              </a:ext>
            </a:extLst>
          </p:cNvPr>
          <p:cNvGrpSpPr/>
          <p:nvPr/>
        </p:nvGrpSpPr>
        <p:grpSpPr>
          <a:xfrm>
            <a:off x="11541032" y="3053380"/>
            <a:ext cx="8926748" cy="7283556"/>
            <a:chOff x="4246516" y="2206096"/>
            <a:chExt cx="3650558" cy="296237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69EE384-0276-F25E-0803-ED413A61D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b="68141"/>
            <a:stretch>
              <a:fillRect/>
            </a:stretch>
          </p:blipFill>
          <p:spPr bwMode="auto">
            <a:xfrm>
              <a:off x="4246516" y="2206096"/>
              <a:ext cx="3650558" cy="11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CA364C9-CC63-6BD8-4511-8EDC9236C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48318"/>
            <a:stretch>
              <a:fillRect/>
            </a:stretch>
          </p:blipFill>
          <p:spPr bwMode="auto">
            <a:xfrm>
              <a:off x="4246516" y="3899610"/>
              <a:ext cx="3650558" cy="1268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01A5D5-9049-D6AC-3F0D-936E49E7FE37}"/>
              </a:ext>
            </a:extLst>
          </p:cNvPr>
          <p:cNvGrpSpPr/>
          <p:nvPr/>
        </p:nvGrpSpPr>
        <p:grpSpPr>
          <a:xfrm>
            <a:off x="3340610" y="3053380"/>
            <a:ext cx="6137056" cy="9929640"/>
            <a:chOff x="1177190" y="1646923"/>
            <a:chExt cx="2644087" cy="4137064"/>
          </a:xfrm>
        </p:grpSpPr>
        <p:pic>
          <p:nvPicPr>
            <p:cNvPr id="5" name="Immagine 36">
              <a:extLst>
                <a:ext uri="{FF2B5EF4-FFF2-40B4-BE49-F238E27FC236}">
                  <a16:creationId xmlns:a16="http://schemas.microsoft.com/office/drawing/2014/main" id="{139FB5DD-DCDE-3323-6D08-A1D2263C5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96579" y="1652433"/>
              <a:ext cx="1299569" cy="1336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magine 35">
              <a:extLst>
                <a:ext uri="{FF2B5EF4-FFF2-40B4-BE49-F238E27FC236}">
                  <a16:creationId xmlns:a16="http://schemas.microsoft.com/office/drawing/2014/main" id="{33FB49CE-AABC-1782-A068-26107CFD9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86359" y="1646923"/>
              <a:ext cx="1334918" cy="134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1_P_20_75Gy">
              <a:extLst>
                <a:ext uri="{FF2B5EF4-FFF2-40B4-BE49-F238E27FC236}">
                  <a16:creationId xmlns:a16="http://schemas.microsoft.com/office/drawing/2014/main" id="{C2E7C6DD-9C1E-E13F-538F-8802BE37C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9582" y="3226407"/>
              <a:ext cx="1301694" cy="130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1_T_20_75Gy">
              <a:extLst>
                <a:ext uri="{FF2B5EF4-FFF2-40B4-BE49-F238E27FC236}">
                  <a16:creationId xmlns:a16="http://schemas.microsoft.com/office/drawing/2014/main" id="{BE7F1876-BFED-9A7E-36B5-D473C726E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5505" y="3235211"/>
              <a:ext cx="1380965" cy="1292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A8D8FE73-A9AB-88FA-E894-A1C92A106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t="9115"/>
            <a:stretch>
              <a:fillRect/>
            </a:stretch>
          </p:blipFill>
          <p:spPr bwMode="auto">
            <a:xfrm>
              <a:off x="2453135" y="4761862"/>
              <a:ext cx="1334918" cy="102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D7BCAB8C-06BE-51E5-6298-0BC931FDF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t="9056"/>
            <a:stretch>
              <a:fillRect/>
            </a:stretch>
          </p:blipFill>
          <p:spPr bwMode="auto">
            <a:xfrm>
              <a:off x="1177190" y="4763169"/>
              <a:ext cx="1309169" cy="102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25B8A9-3C9B-E571-2C17-C86D02CE3BA7}"/>
              </a:ext>
            </a:extLst>
          </p:cNvPr>
          <p:cNvSpPr txBox="1"/>
          <p:nvPr/>
        </p:nvSpPr>
        <p:spPr>
          <a:xfrm>
            <a:off x="9536964" y="10900307"/>
            <a:ext cx="2192316" cy="529889"/>
          </a:xfrm>
          <a:prstGeom prst="rect">
            <a:avLst/>
          </a:prstGeom>
          <a:noFill/>
          <a:ln w="127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defTabSz="685800" eaLnBrk="0"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3000" dirty="0">
                <a:latin typeface="Helvetica Neue"/>
                <a:cs typeface="Helvetica Neue"/>
              </a:rPr>
              <a:t>LUNG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2BC6BC-0EAE-71C4-8290-E4B5F7170A79}"/>
              </a:ext>
            </a:extLst>
          </p:cNvPr>
          <p:cNvSpPr txBox="1"/>
          <p:nvPr/>
        </p:nvSpPr>
        <p:spPr>
          <a:xfrm>
            <a:off x="14950271" y="6231561"/>
            <a:ext cx="2108269" cy="529889"/>
          </a:xfrm>
          <a:prstGeom prst="rect">
            <a:avLst/>
          </a:prstGeom>
          <a:noFill/>
          <a:ln w="127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685800" eaLnBrk="0"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3000" dirty="0">
                <a:latin typeface="Helvetica Neue"/>
                <a:cs typeface="Helvetica Neue"/>
              </a:rPr>
              <a:t>ABDOMEN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AFAF6A1-65F5-AA86-1672-A6142FC1A144}"/>
              </a:ext>
            </a:extLst>
          </p:cNvPr>
          <p:cNvSpPr txBox="1"/>
          <p:nvPr/>
        </p:nvSpPr>
        <p:spPr>
          <a:xfrm>
            <a:off x="14567136" y="10546055"/>
            <a:ext cx="1468671" cy="529889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800" eaLnBrk="0"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3000" dirty="0">
                <a:latin typeface="Helvetica Neue"/>
                <a:cs typeface="Helvetica Neue"/>
              </a:rPr>
              <a:t>PELVIS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2AA21E-7118-025B-917C-70866B91072B}"/>
              </a:ext>
            </a:extLst>
          </p:cNvPr>
          <p:cNvSpPr txBox="1"/>
          <p:nvPr/>
        </p:nvSpPr>
        <p:spPr>
          <a:xfrm>
            <a:off x="12192000" y="12212849"/>
            <a:ext cx="79977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dirty="0"/>
              <a:t>Durante </a:t>
            </a:r>
            <a:r>
              <a:rPr lang="en-US" sz="4400" i="1" dirty="0"/>
              <a:t>et al., Phys. Rep</a:t>
            </a:r>
            <a:r>
              <a:rPr lang="en-US" sz="4400" dirty="0"/>
              <a:t>. 2019</a:t>
            </a:r>
          </a:p>
        </p:txBody>
      </p:sp>
    </p:spTree>
    <p:extLst>
      <p:ext uri="{BB962C8B-B14F-4D97-AF65-F5344CB8AC3E}">
        <p14:creationId xmlns:p14="http://schemas.microsoft.com/office/powerpoint/2010/main" val="782856830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omosomeaberrationsMar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77" y="2105477"/>
            <a:ext cx="13805648" cy="1066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399" y="4267226"/>
            <a:ext cx="6902823" cy="6624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1405" y="12363817"/>
            <a:ext cx="15370886" cy="861536"/>
          </a:xfrm>
          <a:prstGeom prst="rect">
            <a:avLst/>
          </a:prstGeom>
          <a:noFill/>
        </p:spPr>
        <p:txBody>
          <a:bodyPr wrap="square" lIns="182648" tIns="91322" rIns="182648" bIns="91322" rtlCol="0">
            <a:spAutoFit/>
          </a:bodyPr>
          <a:lstStyle/>
          <a:p>
            <a:pPr>
              <a:buNone/>
            </a:pPr>
            <a:r>
              <a:rPr lang="en-US" sz="4400" dirty="0"/>
              <a:t>Durante </a:t>
            </a:r>
            <a:r>
              <a:rPr lang="en-US" sz="4400" i="1" dirty="0"/>
              <a:t>et al., Int. J. </a:t>
            </a:r>
            <a:r>
              <a:rPr lang="en-US" sz="4400" i="1" dirty="0" err="1"/>
              <a:t>Radiat</a:t>
            </a:r>
            <a:r>
              <a:rPr lang="en-US" sz="4400" i="1" dirty="0"/>
              <a:t>. Biol. Phys. </a:t>
            </a:r>
            <a:r>
              <a:rPr lang="en-US" sz="4400" dirty="0"/>
              <a:t>2000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8014" y="490647"/>
            <a:ext cx="19884370" cy="1575117"/>
          </a:xfrm>
        </p:spPr>
        <p:txBody>
          <a:bodyPr>
            <a:normAutofit fontScale="90000"/>
          </a:bodyPr>
          <a:lstStyle/>
          <a:p>
            <a:r>
              <a:rPr lang="en-US" sz="6400" dirty="0"/>
              <a:t>Chromosomal aberrations measured in patients treated with X-rays or C-ions for esophageal or uterus cancer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676F4-10A3-0D93-15C8-0AE1B21E05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502" y="2105477"/>
            <a:ext cx="2433764" cy="18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51DB5-ADB0-5C7D-C578-B32A4FBC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081" y="894194"/>
            <a:ext cx="16610262" cy="11301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4AB40-8CAA-CA6C-DF20-8EDF36A0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47" y="106635"/>
            <a:ext cx="17869279" cy="1575117"/>
          </a:xfrm>
        </p:spPr>
        <p:txBody>
          <a:bodyPr>
            <a:normAutofit fontScale="90000"/>
          </a:bodyPr>
          <a:lstStyle/>
          <a:p>
            <a:r>
              <a:rPr lang="en-US" dirty="0"/>
              <a:t>The prognostic value of lymphopenia in radiotherapy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1C117-4A78-683E-4471-3F93E3967D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CD707-080E-EB84-BCCA-469D629D41EC}"/>
              </a:ext>
            </a:extLst>
          </p:cNvPr>
          <p:cNvSpPr txBox="1"/>
          <p:nvPr/>
        </p:nvSpPr>
        <p:spPr>
          <a:xfrm>
            <a:off x="3438143" y="12484608"/>
            <a:ext cx="13796911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de </a:t>
            </a:r>
            <a:r>
              <a:rPr lang="en-US" sz="4400" dirty="0" err="1"/>
              <a:t>Kermenguy</a:t>
            </a:r>
            <a:r>
              <a:rPr lang="en-US" sz="4400" dirty="0"/>
              <a:t> </a:t>
            </a:r>
            <a:r>
              <a:rPr lang="en-US" sz="4400" i="1" dirty="0"/>
              <a:t>et al., Int. Rev. Cell Mol. Biol</a:t>
            </a:r>
            <a:r>
              <a:rPr lang="en-US" sz="4400" dirty="0"/>
              <a:t>. 2023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E79405B-0DE0-1460-5286-89A379DB0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680" y="11683019"/>
            <a:ext cx="2560320" cy="16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23031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A8A2-5047-E39E-54BA-2C1BD066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Prognostic value of lymphopenia in </a:t>
            </a:r>
            <a:r>
              <a:rPr lang="en-US" dirty="0" err="1"/>
              <a:t>radioimunotherapy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8DD2B-FC5D-B3DE-3831-7C10764322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99B72-D4DD-14A2-F9F7-E9843BCD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81" y="2375535"/>
            <a:ext cx="13621512" cy="9395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8E28D-4719-38CE-AE0A-EEEEC482C871}"/>
              </a:ext>
            </a:extLst>
          </p:cNvPr>
          <p:cNvSpPr txBox="1"/>
          <p:nvPr/>
        </p:nvSpPr>
        <p:spPr>
          <a:xfrm>
            <a:off x="1126847" y="12239836"/>
            <a:ext cx="13254446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Chen </a:t>
            </a:r>
            <a:r>
              <a:rPr lang="en-US" sz="4400" i="1" dirty="0"/>
              <a:t>et al., Int. J. </a:t>
            </a:r>
            <a:r>
              <a:rPr lang="en-US" sz="4400" i="1" dirty="0" err="1"/>
              <a:t>Radiat</a:t>
            </a:r>
            <a:r>
              <a:rPr lang="en-US" sz="4400" i="1" dirty="0"/>
              <a:t>. Oncol. Biol. Phys. </a:t>
            </a:r>
            <a:r>
              <a:rPr lang="en-US" sz="4400" dirty="0"/>
              <a:t>2020</a:t>
            </a:r>
          </a:p>
        </p:txBody>
      </p:sp>
      <p:pic>
        <p:nvPicPr>
          <p:cNvPr id="14338" name="Picture 2" descr="New Logo Features Strike Through Cancer | MD Anderson Cancer ...">
            <a:extLst>
              <a:ext uri="{FF2B5EF4-FFF2-40B4-BE49-F238E27FC236}">
                <a16:creationId xmlns:a16="http://schemas.microsoft.com/office/drawing/2014/main" id="{0E3D68F8-1F67-0A86-8A99-CB451B41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805" y="10155975"/>
            <a:ext cx="3121272" cy="17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6FB182-1E94-74DE-E79F-A7A22BB3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240" y="0"/>
            <a:ext cx="5701979" cy="132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31036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817F-3147-4E28-6FFC-5E9DD0AF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therapy reduces lymphopenia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E693-8F36-AD18-A7FE-AF4F9331FF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16</a:t>
            </a:fld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81517-A096-8764-234F-042B1EDFB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34" y="2630120"/>
            <a:ext cx="24068416" cy="9257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79079-F4A8-4E0A-774D-00AF84AE8092}"/>
              </a:ext>
            </a:extLst>
          </p:cNvPr>
          <p:cNvSpPr txBox="1"/>
          <p:nvPr/>
        </p:nvSpPr>
        <p:spPr>
          <a:xfrm>
            <a:off x="4180114" y="11944953"/>
            <a:ext cx="13933715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Durante, </a:t>
            </a:r>
            <a:r>
              <a:rPr kumimoji="0" lang="en-US" sz="60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Int. J. </a:t>
            </a:r>
            <a:r>
              <a:rPr kumimoji="0" lang="en-US" sz="6000" b="0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Radiat</a:t>
            </a:r>
            <a:r>
              <a:rPr kumimoji="0" lang="en-US" sz="60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Biol</a:t>
            </a: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2024</a:t>
            </a:r>
          </a:p>
        </p:txBody>
      </p:sp>
    </p:spTree>
    <p:extLst>
      <p:ext uri="{BB962C8B-B14F-4D97-AF65-F5344CB8AC3E}">
        <p14:creationId xmlns:p14="http://schemas.microsoft.com/office/powerpoint/2010/main" val="28169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GSI ALC Database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D0BDC31-8B35-264E-9A3F-30B122523FCB}"/>
              </a:ext>
            </a:extLst>
          </p:cNvPr>
          <p:cNvGrpSpPr/>
          <p:nvPr/>
        </p:nvGrpSpPr>
        <p:grpSpPr>
          <a:xfrm>
            <a:off x="383826" y="2676263"/>
            <a:ext cx="5954576" cy="4181736"/>
            <a:chOff x="143934" y="1003598"/>
            <a:chExt cx="2232966" cy="156815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184E745-0CE8-8C40-A605-B7FB0D948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934" y="1003598"/>
              <a:ext cx="2232966" cy="15681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E332B2-41D3-8146-B28D-DAC54C34E5A6}"/>
                </a:ext>
              </a:extLst>
            </p:cNvPr>
            <p:cNvSpPr txBox="1"/>
            <p:nvPr/>
          </p:nvSpPr>
          <p:spPr>
            <a:xfrm>
              <a:off x="503970" y="1088721"/>
              <a:ext cx="1684475" cy="169253"/>
            </a:xfrm>
            <a:prstGeom prst="rect">
              <a:avLst/>
            </a:prstGeom>
          </p:spPr>
          <p:txBody>
            <a:bodyPr vert="horz" wrap="non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Davuluri et al., Int J </a:t>
              </a:r>
              <a:r>
                <a:rPr lang="en" sz="1333" b="1" dirty="0" err="1"/>
                <a:t>Radiat</a:t>
              </a:r>
              <a:r>
                <a:rPr lang="en" sz="1333" b="1" dirty="0"/>
                <a:t> Oncol Biol Phys. 2017.</a:t>
              </a:r>
              <a:endParaRPr lang="ru-RU" sz="1333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2B7BF74-15CA-754B-936F-D784813F8A7B}"/>
              </a:ext>
            </a:extLst>
          </p:cNvPr>
          <p:cNvGrpSpPr/>
          <p:nvPr/>
        </p:nvGrpSpPr>
        <p:grpSpPr>
          <a:xfrm>
            <a:off x="6388858" y="2890749"/>
            <a:ext cx="6384186" cy="3967248"/>
            <a:chOff x="2499664" y="1076568"/>
            <a:chExt cx="2394070" cy="148771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37BB099-985E-C645-A369-18CFF275B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664" y="1076568"/>
              <a:ext cx="2394070" cy="14877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238B89-E84D-3042-8D17-31E50791CAA9}"/>
                </a:ext>
              </a:extLst>
            </p:cNvPr>
            <p:cNvSpPr txBox="1"/>
            <p:nvPr/>
          </p:nvSpPr>
          <p:spPr>
            <a:xfrm>
              <a:off x="2939353" y="1088720"/>
              <a:ext cx="1402547" cy="169253"/>
            </a:xfrm>
            <a:prstGeom prst="rect">
              <a:avLst/>
            </a:prstGeom>
          </p:spPr>
          <p:txBody>
            <a:bodyPr vert="horz" wrap="non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De et al., J </a:t>
              </a:r>
              <a:r>
                <a:rPr lang="en" sz="1333" b="1" dirty="0" err="1"/>
                <a:t>Hepatocell</a:t>
              </a:r>
              <a:r>
                <a:rPr lang="en" sz="1333" b="1" dirty="0"/>
                <a:t> Carcinoma. 2021.</a:t>
              </a:r>
              <a:endParaRPr lang="ru-RU" sz="1333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EDAA99B-7759-304F-A010-AF607AA6D5C0}"/>
              </a:ext>
            </a:extLst>
          </p:cNvPr>
          <p:cNvGrpSpPr/>
          <p:nvPr/>
        </p:nvGrpSpPr>
        <p:grpSpPr>
          <a:xfrm>
            <a:off x="13049957" y="2903253"/>
            <a:ext cx="5385771" cy="4181739"/>
            <a:chOff x="1677035" y="3893697"/>
            <a:chExt cx="2019664" cy="156815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569FB16-37CF-354D-9B0D-883D1330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7035" y="3893697"/>
              <a:ext cx="2019664" cy="15681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E1693-BB3E-6C4F-A4BE-44FC15B17C5E}"/>
                </a:ext>
              </a:extLst>
            </p:cNvPr>
            <p:cNvSpPr txBox="1"/>
            <p:nvPr/>
          </p:nvSpPr>
          <p:spPr>
            <a:xfrm>
              <a:off x="2184738" y="3970140"/>
              <a:ext cx="1410346" cy="169253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Deng, Wei et al., </a:t>
              </a:r>
              <a:r>
                <a:rPr lang="en" sz="1333" b="1" dirty="0" err="1"/>
                <a:t>Radiother</a:t>
              </a:r>
              <a:r>
                <a:rPr lang="en" sz="1333" b="1" dirty="0"/>
                <a:t> Oncol. 2019.</a:t>
              </a:r>
              <a:endParaRPr lang="ru-RU" sz="1333" b="1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6D452B5-6466-EE43-BB90-4FA5CB2F1BEE}"/>
              </a:ext>
            </a:extLst>
          </p:cNvPr>
          <p:cNvGrpSpPr/>
          <p:nvPr/>
        </p:nvGrpSpPr>
        <p:grpSpPr>
          <a:xfrm>
            <a:off x="18712642" y="2866980"/>
            <a:ext cx="4254285" cy="4254285"/>
            <a:chOff x="7017240" y="1075117"/>
            <a:chExt cx="1595357" cy="159535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CA7887A-E6EA-4D43-97A7-A5EC742D2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7240" y="1075117"/>
              <a:ext cx="1595357" cy="15953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744DB9-4859-4144-AE47-007111BDB6E5}"/>
                </a:ext>
              </a:extLst>
            </p:cNvPr>
            <p:cNvSpPr txBox="1"/>
            <p:nvPr/>
          </p:nvSpPr>
          <p:spPr>
            <a:xfrm>
              <a:off x="7306726" y="1075117"/>
              <a:ext cx="1248862" cy="169253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Durante, Int J </a:t>
              </a:r>
              <a:r>
                <a:rPr lang="en" sz="1333" b="1" dirty="0" err="1"/>
                <a:t>Radiat</a:t>
              </a:r>
              <a:r>
                <a:rPr lang="en" sz="1333" b="1" dirty="0"/>
                <a:t> Biol. 2024.</a:t>
              </a:r>
              <a:endParaRPr lang="ru-RU" sz="1333" b="1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2373CEA-401C-1441-8639-72EEED22159B}"/>
              </a:ext>
            </a:extLst>
          </p:cNvPr>
          <p:cNvGrpSpPr/>
          <p:nvPr/>
        </p:nvGrpSpPr>
        <p:grpSpPr>
          <a:xfrm>
            <a:off x="363789" y="7121265"/>
            <a:ext cx="9326779" cy="5788432"/>
            <a:chOff x="136421" y="2670474"/>
            <a:chExt cx="3497542" cy="217066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487AF8C-DA3E-CC48-A7F6-6A1E23FE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421" y="2670474"/>
              <a:ext cx="3497542" cy="208604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073752-F3F0-8743-9965-F0FBDB92D555}"/>
                </a:ext>
              </a:extLst>
            </p:cNvPr>
            <p:cNvSpPr txBox="1"/>
            <p:nvPr/>
          </p:nvSpPr>
          <p:spPr>
            <a:xfrm>
              <a:off x="776836" y="4671883"/>
              <a:ext cx="1285014" cy="169253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Ebrahimi et al., Med Phys. 2022.</a:t>
              </a:r>
              <a:endParaRPr lang="ru-RU" sz="1333" b="1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A820A73-7F29-E945-8B8E-4A8795024576}"/>
              </a:ext>
            </a:extLst>
          </p:cNvPr>
          <p:cNvGrpSpPr/>
          <p:nvPr/>
        </p:nvGrpSpPr>
        <p:grpSpPr>
          <a:xfrm>
            <a:off x="9436934" y="7526903"/>
            <a:ext cx="5864213" cy="4751517"/>
            <a:chOff x="3633963" y="2995173"/>
            <a:chExt cx="2199080" cy="178181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877DA3E-FF64-9245-86D3-255EB20A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33963" y="3043819"/>
              <a:ext cx="2199080" cy="173317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0CE570-A3E8-6E4C-A97B-9506D9871BA1}"/>
                </a:ext>
              </a:extLst>
            </p:cNvPr>
            <p:cNvSpPr txBox="1"/>
            <p:nvPr/>
          </p:nvSpPr>
          <p:spPr>
            <a:xfrm>
              <a:off x="4082410" y="2995173"/>
              <a:ext cx="1302186" cy="169253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Ellsworth et al., </a:t>
              </a:r>
              <a:r>
                <a:rPr lang="en" sz="1333" b="1" dirty="0" err="1"/>
                <a:t>Radiat</a:t>
              </a:r>
              <a:r>
                <a:rPr lang="en" sz="1333" b="1" dirty="0"/>
                <a:t> Res. 2020.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0845F19-6B2A-774E-98A2-FB6AF6BE9C23}"/>
              </a:ext>
            </a:extLst>
          </p:cNvPr>
          <p:cNvGrpSpPr/>
          <p:nvPr/>
        </p:nvGrpSpPr>
        <p:grpSpPr>
          <a:xfrm>
            <a:off x="15144213" y="8308023"/>
            <a:ext cx="6045558" cy="4482424"/>
            <a:chOff x="5772838" y="2650666"/>
            <a:chExt cx="2019664" cy="143483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9C5FF09-AF05-7647-81F9-115C77D63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2838" y="2746916"/>
              <a:ext cx="2019664" cy="133858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EDB575-83B7-994A-9DDE-5C315593DFAB}"/>
                </a:ext>
              </a:extLst>
            </p:cNvPr>
            <p:cNvSpPr txBox="1"/>
            <p:nvPr/>
          </p:nvSpPr>
          <p:spPr>
            <a:xfrm>
              <a:off x="5934823" y="2650666"/>
              <a:ext cx="1082932" cy="144475"/>
            </a:xfrm>
            <a:prstGeom prst="rect">
              <a:avLst/>
            </a:prstGeom>
          </p:spPr>
          <p:txBody>
            <a:bodyPr vert="horz" wrap="non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Fang et al., </a:t>
              </a:r>
              <a:r>
                <a:rPr lang="en" sz="1333" b="1" dirty="0" err="1"/>
                <a:t>Radiother</a:t>
              </a:r>
              <a:r>
                <a:rPr lang="en" sz="1333" b="1" dirty="0"/>
                <a:t> Oncol. 2018</a:t>
              </a:r>
              <a:endParaRPr lang="ru-RU" sz="1333" b="1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D9D5D13-F5DD-174B-B6CF-1CF64E102A9B}"/>
              </a:ext>
            </a:extLst>
          </p:cNvPr>
          <p:cNvGrpSpPr/>
          <p:nvPr/>
        </p:nvGrpSpPr>
        <p:grpSpPr>
          <a:xfrm>
            <a:off x="18604391" y="7145894"/>
            <a:ext cx="5738861" cy="4103118"/>
            <a:chOff x="6976646" y="2679710"/>
            <a:chExt cx="2152073" cy="153866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4512EFA-6E6D-EC4B-95C1-DE6DB97F7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6646" y="2679710"/>
              <a:ext cx="2152073" cy="14715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203E3C-332C-5142-AB12-83CDCF2BF34C}"/>
                </a:ext>
              </a:extLst>
            </p:cNvPr>
            <p:cNvSpPr txBox="1"/>
            <p:nvPr/>
          </p:nvSpPr>
          <p:spPr>
            <a:xfrm>
              <a:off x="7363680" y="4049126"/>
              <a:ext cx="1655622" cy="169253"/>
            </a:xfrm>
            <a:prstGeom prst="rect">
              <a:avLst/>
            </a:prstGeom>
          </p:spPr>
          <p:txBody>
            <a:bodyPr vert="horz" wrap="none" lIns="243840" tIns="121920" rIns="243840" bIns="121920" rtlCol="0" anchor="t">
              <a:spAutoFit/>
            </a:bodyPr>
            <a:lstStyle/>
            <a:p>
              <a:r>
                <a:rPr lang="en" sz="1333" b="1" dirty="0"/>
                <a:t>Grossman et al., J Natl </a:t>
              </a:r>
              <a:r>
                <a:rPr lang="en" sz="1333" b="1" dirty="0" err="1"/>
                <a:t>Compr</a:t>
              </a:r>
              <a:r>
                <a:rPr lang="en" sz="1333" b="1" dirty="0"/>
                <a:t> </a:t>
              </a:r>
              <a:r>
                <a:rPr lang="en" sz="1333" b="1" dirty="0" err="1"/>
                <a:t>Canc</a:t>
              </a:r>
              <a:r>
                <a:rPr lang="en" sz="1333" b="1" dirty="0"/>
                <a:t> </a:t>
              </a:r>
              <a:r>
                <a:rPr lang="en" sz="1333" b="1" dirty="0" err="1"/>
                <a:t>Netw</a:t>
              </a:r>
              <a:r>
                <a:rPr lang="en" sz="1333" b="1" dirty="0"/>
                <a:t>. 2015.</a:t>
              </a:r>
              <a:endParaRPr lang="ru-RU" sz="1333" b="1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85B546-28C5-6A48-B38C-84B3A1496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714" y="3652399"/>
            <a:ext cx="10143117" cy="813741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5B735C8-31C7-3744-995A-84F8FE1C3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3584" y="5043543"/>
            <a:ext cx="11626592" cy="5988285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de-DE" sz="3733" dirty="0" err="1"/>
              <a:t>Contains</a:t>
            </a:r>
            <a:r>
              <a:rPr lang="de-DE" sz="3733" dirty="0"/>
              <a:t> </a:t>
            </a:r>
            <a:r>
              <a:rPr lang="de-DE" sz="3733" dirty="0" err="1"/>
              <a:t>information</a:t>
            </a:r>
            <a:r>
              <a:rPr lang="de-DE" sz="3733" dirty="0"/>
              <a:t> </a:t>
            </a:r>
            <a:r>
              <a:rPr lang="de-DE" sz="3733" dirty="0" err="1"/>
              <a:t>about</a:t>
            </a:r>
            <a:r>
              <a:rPr lang="ru-RU" sz="3733" dirty="0"/>
              <a:t> </a:t>
            </a:r>
            <a:r>
              <a:rPr lang="en-US" sz="3733" dirty="0"/>
              <a:t>dynamics  of </a:t>
            </a:r>
            <a:r>
              <a:rPr lang="en-US" sz="3733" b="1" dirty="0"/>
              <a:t>lymphocyte counts during and after therapy</a:t>
            </a:r>
            <a:endParaRPr lang="de-DE" sz="3733" b="1" dirty="0"/>
          </a:p>
          <a:p>
            <a:pPr>
              <a:spcAft>
                <a:spcPts val="1600"/>
              </a:spcAft>
            </a:pPr>
            <a:r>
              <a:rPr lang="de-DE" sz="3733" b="1" dirty="0"/>
              <a:t>142 </a:t>
            </a:r>
            <a:r>
              <a:rPr lang="de-DE" sz="3733" b="1" dirty="0" err="1"/>
              <a:t>datasets</a:t>
            </a:r>
            <a:r>
              <a:rPr lang="de-DE" sz="3733" dirty="0"/>
              <a:t> on </a:t>
            </a:r>
            <a:r>
              <a:rPr lang="de-DE" sz="3733" dirty="0" err="1"/>
              <a:t>lymphocyte</a:t>
            </a:r>
            <a:r>
              <a:rPr lang="de-DE" sz="3733" dirty="0"/>
              <a:t> </a:t>
            </a:r>
            <a:r>
              <a:rPr lang="de-DE" sz="3733" dirty="0" err="1"/>
              <a:t>counts</a:t>
            </a:r>
            <a:r>
              <a:rPr lang="de-DE" sz="3733" dirty="0"/>
              <a:t> </a:t>
            </a:r>
            <a:r>
              <a:rPr lang="de-DE" sz="3733" dirty="0" err="1"/>
              <a:t>from</a:t>
            </a:r>
            <a:r>
              <a:rPr lang="de-DE" sz="3733" dirty="0"/>
              <a:t> </a:t>
            </a:r>
            <a:r>
              <a:rPr lang="de-DE" sz="3733" b="1" dirty="0"/>
              <a:t>52 </a:t>
            </a:r>
            <a:r>
              <a:rPr lang="de-DE" sz="3733" b="1" dirty="0" err="1"/>
              <a:t>publications</a:t>
            </a:r>
            <a:endParaRPr lang="de-DE" sz="3733" b="1" dirty="0"/>
          </a:p>
          <a:p>
            <a:pPr>
              <a:spcAft>
                <a:spcPts val="1600"/>
              </a:spcAft>
            </a:pPr>
            <a:r>
              <a:rPr lang="en" sz="3733" dirty="0"/>
              <a:t>Covers various cancer sites, patient profiles, radiotherapy modalities, therapy durations, fractionation schemes, particle types, etc.</a:t>
            </a:r>
            <a:endParaRPr lang="de-DE" sz="3733" dirty="0"/>
          </a:p>
          <a:p>
            <a:pPr>
              <a:spcAft>
                <a:spcPts val="1600"/>
              </a:spcAft>
            </a:pPr>
            <a:r>
              <a:rPr lang="en" sz="3733" b="1" dirty="0"/>
              <a:t>Freely available</a:t>
            </a:r>
            <a:r>
              <a:rPr lang="en" sz="3733" dirty="0"/>
              <a:t> at </a:t>
            </a:r>
            <a:r>
              <a:rPr lang="en" sz="3733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www.gsi.de/bio-alc</a:t>
            </a:r>
            <a:endParaRPr lang="de-DE" sz="3733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D1C5B1-386E-7D47-984F-73B718A3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0384C-443E-8C89-9694-AC4D556E38A5}"/>
              </a:ext>
            </a:extLst>
          </p:cNvPr>
          <p:cNvSpPr txBox="1"/>
          <p:nvPr/>
        </p:nvSpPr>
        <p:spPr>
          <a:xfrm>
            <a:off x="9546352" y="1169952"/>
            <a:ext cx="9117874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Sandul </a:t>
            </a: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et al., Int. J. Part. Ther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 2025</a:t>
            </a:r>
          </a:p>
        </p:txBody>
      </p:sp>
    </p:spTree>
    <p:extLst>
      <p:ext uri="{BB962C8B-B14F-4D97-AF65-F5344CB8AC3E}">
        <p14:creationId xmlns:p14="http://schemas.microsoft.com/office/powerpoint/2010/main" val="18432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8.64198E-7 L 0.03212 0.310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154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22291 0.2888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14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6914E-6 L -0.47934 0.278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13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68645 0.2783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23" y="139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7125 -0.0219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11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9753E-6 L -0.57865 -0.135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41" y="-67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58025E-6 L -0.33715 -0.0867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43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08642E-6 L -0.03611 -0.0861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4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EA55456-01BC-D946-B608-020A96D27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319" y="3454388"/>
            <a:ext cx="16645453" cy="7761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/>
              <a:t>ALC before and after therapy across cancer sites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66381-53DF-7B44-B55E-3A76501FB32E}"/>
              </a:ext>
            </a:extLst>
          </p:cNvPr>
          <p:cNvSpPr txBox="1"/>
          <p:nvPr/>
        </p:nvSpPr>
        <p:spPr>
          <a:xfrm>
            <a:off x="1783343" y="3941433"/>
            <a:ext cx="5813213" cy="615553"/>
          </a:xfrm>
          <a:prstGeom prst="rect">
            <a:avLst/>
          </a:prstGeom>
        </p:spPr>
        <p:txBody>
          <a:bodyPr vert="horz" wrap="square" lIns="243840" tIns="121920" rIns="243840" bIns="121920" rtlCol="0" anchor="t">
            <a:spAutoFit/>
          </a:bodyPr>
          <a:lstStyle/>
          <a:p>
            <a:pPr algn="l"/>
            <a:r>
              <a:rPr lang="en-US" sz="2400" b="1" dirty="0"/>
              <a:t>1 point = 1 dataset</a:t>
            </a:r>
            <a:endParaRPr lang="ru-RU" sz="2400" b="1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608FBFA-EB1F-D64C-A25D-76D1D34B8A2A}"/>
              </a:ext>
            </a:extLst>
          </p:cNvPr>
          <p:cNvSpPr txBox="1">
            <a:spLocks/>
          </p:cNvSpPr>
          <p:nvPr/>
        </p:nvSpPr>
        <p:spPr>
          <a:xfrm>
            <a:off x="16648511" y="2741297"/>
            <a:ext cx="7575165" cy="2405731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296"/>
              </a:spcBef>
            </a:pPr>
            <a:r>
              <a:rPr lang="en" sz="3467" dirty="0"/>
              <a:t>Each cancer type shows a</a:t>
            </a:r>
            <a:r>
              <a:rPr lang="en" sz="3467" b="1" dirty="0"/>
              <a:t> characteristic range of ALC before and after therapy</a:t>
            </a:r>
            <a:endParaRPr lang="de-DE" sz="3467" b="1" dirty="0"/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99DCB3FD-8CA4-F846-B273-C45A2D224DC9}"/>
              </a:ext>
            </a:extLst>
          </p:cNvPr>
          <p:cNvSpPr/>
          <p:nvPr/>
        </p:nvSpPr>
        <p:spPr>
          <a:xfrm>
            <a:off x="16437668" y="5854693"/>
            <a:ext cx="7575165" cy="665128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678EC0"/>
              </a:gs>
              <a:gs pos="61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5867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71BBE9-496C-6C43-BF33-21D50D03462A}"/>
              </a:ext>
            </a:extLst>
          </p:cNvPr>
          <p:cNvSpPr txBox="1"/>
          <p:nvPr/>
        </p:nvSpPr>
        <p:spPr>
          <a:xfrm>
            <a:off x="18514829" y="6111064"/>
            <a:ext cx="1608133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Brain</a:t>
            </a:r>
            <a:endParaRPr lang="ru-RU" sz="3733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63F0C-D849-BB49-B409-BAF4B73CBD99}"/>
              </a:ext>
            </a:extLst>
          </p:cNvPr>
          <p:cNvSpPr txBox="1"/>
          <p:nvPr/>
        </p:nvSpPr>
        <p:spPr>
          <a:xfrm>
            <a:off x="20014328" y="6102552"/>
            <a:ext cx="1882247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Breast</a:t>
            </a:r>
            <a:endParaRPr lang="ru-RU" sz="3733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75E050-1CAE-A847-AC1F-D7F887D13D40}"/>
              </a:ext>
            </a:extLst>
          </p:cNvPr>
          <p:cNvSpPr txBox="1"/>
          <p:nvPr/>
        </p:nvSpPr>
        <p:spPr>
          <a:xfrm>
            <a:off x="18886424" y="7658363"/>
            <a:ext cx="2492990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Pancreas</a:t>
            </a:r>
            <a:endParaRPr lang="ru-RU" sz="3733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790B0D-3C68-C846-881E-8D2AFDCF896B}"/>
              </a:ext>
            </a:extLst>
          </p:cNvPr>
          <p:cNvSpPr txBox="1"/>
          <p:nvPr/>
        </p:nvSpPr>
        <p:spPr>
          <a:xfrm>
            <a:off x="20484467" y="9979835"/>
            <a:ext cx="1749197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Pelvis</a:t>
            </a:r>
            <a:endParaRPr lang="ru-RU" sz="3733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1D4A9-86F4-3643-AB8E-9BBE9A8B7549}"/>
              </a:ext>
            </a:extLst>
          </p:cNvPr>
          <p:cNvSpPr txBox="1"/>
          <p:nvPr/>
        </p:nvSpPr>
        <p:spPr>
          <a:xfrm>
            <a:off x="18784255" y="9300355"/>
            <a:ext cx="3044423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 err="1"/>
              <a:t>Head&amp;Neck</a:t>
            </a:r>
            <a:endParaRPr lang="ru-RU" sz="3733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D55946-5234-E249-9261-3831CC6EA7EC}"/>
              </a:ext>
            </a:extLst>
          </p:cNvPr>
          <p:cNvSpPr txBox="1"/>
          <p:nvPr/>
        </p:nvSpPr>
        <p:spPr>
          <a:xfrm>
            <a:off x="18784253" y="10654576"/>
            <a:ext cx="2882520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Esophagus</a:t>
            </a:r>
            <a:endParaRPr lang="ru-RU" sz="3733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F5907-58AE-EC40-AED7-78B30B9C92AF}"/>
              </a:ext>
            </a:extLst>
          </p:cNvPr>
          <p:cNvSpPr txBox="1"/>
          <p:nvPr/>
        </p:nvSpPr>
        <p:spPr>
          <a:xfrm>
            <a:off x="18234171" y="9956351"/>
            <a:ext cx="1523909" cy="902813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noAutofit/>
          </a:bodyPr>
          <a:lstStyle/>
          <a:p>
            <a:pPr algn="l"/>
            <a:r>
              <a:rPr lang="en-US" sz="3733" dirty="0"/>
              <a:t>Lung</a:t>
            </a:r>
            <a:endParaRPr lang="ru-RU" sz="37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3BFBFA-058F-7948-A500-442408FAD406}"/>
              </a:ext>
            </a:extLst>
          </p:cNvPr>
          <p:cNvSpPr txBox="1"/>
          <p:nvPr/>
        </p:nvSpPr>
        <p:spPr>
          <a:xfrm>
            <a:off x="19463294" y="11312633"/>
            <a:ext cx="1523909" cy="820739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noAutofit/>
          </a:bodyPr>
          <a:lstStyle/>
          <a:p>
            <a:pPr algn="l"/>
            <a:r>
              <a:rPr lang="en-US" sz="3733" dirty="0"/>
              <a:t>Liver</a:t>
            </a:r>
            <a:endParaRPr lang="ru-RU" sz="3733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A25183-55BF-F049-AEB5-78CC47FBC048}"/>
              </a:ext>
            </a:extLst>
          </p:cNvPr>
          <p:cNvSpPr txBox="1"/>
          <p:nvPr/>
        </p:nvSpPr>
        <p:spPr>
          <a:xfrm>
            <a:off x="18252765" y="5014911"/>
            <a:ext cx="4163451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43840" tIns="121920" rIns="243840" bIns="121920" rtlCol="0" anchor="t">
            <a:spAutoFit/>
          </a:bodyPr>
          <a:lstStyle/>
          <a:p>
            <a:pPr algn="l"/>
            <a:r>
              <a:rPr lang="en-US" sz="3200" b="1" i="1" dirty="0"/>
              <a:t>High ALC</a:t>
            </a:r>
            <a:r>
              <a:rPr lang="ru-RU" sz="3200" b="1" i="1" dirty="0"/>
              <a:t> </a:t>
            </a:r>
            <a:r>
              <a:rPr lang="en-US" sz="3200" b="1" i="1" dirty="0"/>
              <a:t>after RT</a:t>
            </a:r>
            <a:endParaRPr lang="ru-RU" sz="3200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D9C180-4DC9-BE4A-81BC-D8F762197DFF}"/>
              </a:ext>
            </a:extLst>
          </p:cNvPr>
          <p:cNvSpPr txBox="1"/>
          <p:nvPr/>
        </p:nvSpPr>
        <p:spPr>
          <a:xfrm>
            <a:off x="18402741" y="12440506"/>
            <a:ext cx="4163451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43840" tIns="121920" rIns="243840" bIns="121920" rtlCol="0" anchor="t">
            <a:spAutoFit/>
          </a:bodyPr>
          <a:lstStyle/>
          <a:p>
            <a:pPr algn="l"/>
            <a:r>
              <a:rPr lang="en-US" sz="3200" b="1" i="1" dirty="0"/>
              <a:t>Low ALC</a:t>
            </a:r>
            <a:r>
              <a:rPr lang="ru-RU" sz="3200" b="1" i="1" dirty="0"/>
              <a:t> </a:t>
            </a:r>
            <a:r>
              <a:rPr lang="en-US" sz="3200" b="1" i="1" dirty="0"/>
              <a:t>after RT</a:t>
            </a:r>
            <a:endParaRPr lang="ru-RU" sz="3200" b="1" i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D1BF7F-9793-A34B-8B26-8422FF24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39D0E-DBE9-66CF-00DA-F49B9E847F9F}"/>
              </a:ext>
            </a:extLst>
          </p:cNvPr>
          <p:cNvSpPr txBox="1"/>
          <p:nvPr/>
        </p:nvSpPr>
        <p:spPr>
          <a:xfrm>
            <a:off x="762000" y="12307138"/>
            <a:ext cx="990600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Sandul </a:t>
            </a:r>
            <a:r>
              <a:rPr lang="en-US" sz="3600" i="1" dirty="0"/>
              <a:t>et al. Clin. Trans. </a:t>
            </a:r>
            <a:r>
              <a:rPr lang="en-US" sz="3600" i="1" dirty="0" err="1"/>
              <a:t>Radiat</a:t>
            </a:r>
            <a:r>
              <a:rPr lang="en-US" sz="3600" i="1" dirty="0"/>
              <a:t>. Oncol</a:t>
            </a:r>
            <a:r>
              <a:rPr lang="en-US" sz="3600" dirty="0"/>
              <a:t>. 2026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791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1E7DEA-19EB-9B40-9B80-8FD59625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48" y="3087296"/>
            <a:ext cx="10080000" cy="7392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7B5433-E240-E54E-BAE2-E7FA08497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8042" y="3037288"/>
            <a:ext cx="10284493" cy="7399120"/>
          </a:xfrm>
          <a:prstGeom prst="rect">
            <a:avLst/>
          </a:pr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62408772-9776-3149-9483-A57A9559E2F2}"/>
              </a:ext>
            </a:extLst>
          </p:cNvPr>
          <p:cNvSpPr/>
          <p:nvPr/>
        </p:nvSpPr>
        <p:spPr>
          <a:xfrm>
            <a:off x="3137775" y="5438976"/>
            <a:ext cx="8338264" cy="2845536"/>
          </a:xfrm>
          <a:custGeom>
            <a:avLst/>
            <a:gdLst>
              <a:gd name="connsiteX0" fmla="*/ 0 w 2057400"/>
              <a:gd name="connsiteY0" fmla="*/ 0 h 1070409"/>
              <a:gd name="connsiteX1" fmla="*/ 745067 w 2057400"/>
              <a:gd name="connsiteY1" fmla="*/ 905933 h 1070409"/>
              <a:gd name="connsiteX2" fmla="*/ 2057400 w 2057400"/>
              <a:gd name="connsiteY2" fmla="*/ 1066800 h 107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0" h="1070409">
                <a:moveTo>
                  <a:pt x="0" y="0"/>
                </a:moveTo>
                <a:cubicBezTo>
                  <a:pt x="201083" y="364066"/>
                  <a:pt x="402167" y="728133"/>
                  <a:pt x="745067" y="905933"/>
                </a:cubicBezTo>
                <a:cubicBezTo>
                  <a:pt x="1087967" y="1083733"/>
                  <a:pt x="1572683" y="1075266"/>
                  <a:pt x="2057400" y="1066800"/>
                </a:cubicBez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5867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66C6A77-8BB1-FD47-8C5A-54B6FD87AF03}"/>
              </a:ext>
            </a:extLst>
          </p:cNvPr>
          <p:cNvCxnSpPr>
            <a:cxnSpLocks/>
          </p:cNvCxnSpPr>
          <p:nvPr/>
        </p:nvCxnSpPr>
        <p:spPr>
          <a:xfrm flipV="1">
            <a:off x="13871108" y="7178201"/>
            <a:ext cx="1648179" cy="1106312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52E0231-FC94-DE43-93A3-691BD5844FAE}"/>
              </a:ext>
            </a:extLst>
          </p:cNvPr>
          <p:cNvCxnSpPr>
            <a:cxnSpLocks/>
          </p:cNvCxnSpPr>
          <p:nvPr/>
        </p:nvCxnSpPr>
        <p:spPr>
          <a:xfrm flipV="1">
            <a:off x="15451549" y="6909864"/>
            <a:ext cx="6908800" cy="268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48979593-DBC6-CB4F-8280-488A2A61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921" y="11036760"/>
            <a:ext cx="5684008" cy="1575115"/>
          </a:xfrm>
        </p:spPr>
        <p:txBody>
          <a:bodyPr>
            <a:normAutofit lnSpcReduction="10000"/>
          </a:bodyPr>
          <a:lstStyle/>
          <a:p>
            <a:pPr indent="-493806">
              <a:spcAft>
                <a:spcPts val="1600"/>
              </a:spcAft>
            </a:pPr>
            <a:r>
              <a:rPr lang="en" sz="3200" b="1" dirty="0"/>
              <a:t>Exponential lymphocyte depletion during treatment</a:t>
            </a:r>
            <a:endParaRPr lang="de-DE" sz="3200" b="1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9A946113-03E7-8F43-922C-0998DCE69420}"/>
              </a:ext>
            </a:extLst>
          </p:cNvPr>
          <p:cNvSpPr txBox="1">
            <a:spLocks/>
          </p:cNvSpPr>
          <p:nvPr/>
        </p:nvSpPr>
        <p:spPr>
          <a:xfrm>
            <a:off x="12641987" y="11123091"/>
            <a:ext cx="5515883" cy="1575115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93806">
              <a:spcAft>
                <a:spcPts val="1600"/>
              </a:spcAft>
            </a:pPr>
            <a:r>
              <a:rPr lang="en" sz="3200" b="1" dirty="0"/>
              <a:t>Fast recovery phase post-treatment</a:t>
            </a:r>
            <a:endParaRPr lang="de-DE" sz="3200" b="1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5843D9F2-89C8-954C-8854-82074CA8B5CB}"/>
              </a:ext>
            </a:extLst>
          </p:cNvPr>
          <p:cNvSpPr txBox="1">
            <a:spLocks/>
          </p:cNvSpPr>
          <p:nvPr/>
        </p:nvSpPr>
        <p:spPr>
          <a:xfrm>
            <a:off x="18325995" y="10993955"/>
            <a:ext cx="5659429" cy="1575115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93806">
              <a:spcAft>
                <a:spcPts val="1600"/>
              </a:spcAft>
            </a:pPr>
            <a:r>
              <a:rPr lang="en" sz="3200" b="1" dirty="0"/>
              <a:t>Slow long-term recovery</a:t>
            </a:r>
            <a:endParaRPr lang="de-DE" sz="3733" b="1" dirty="0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BE350AAB-9C10-2A4F-BE9D-53FBEBF843F0}"/>
              </a:ext>
            </a:extLst>
          </p:cNvPr>
          <p:cNvSpPr txBox="1">
            <a:spLocks/>
          </p:cNvSpPr>
          <p:nvPr/>
        </p:nvSpPr>
        <p:spPr>
          <a:xfrm>
            <a:off x="6779276" y="11037219"/>
            <a:ext cx="5515880" cy="1575115"/>
          </a:xfrm>
          <a:prstGeom prst="rect">
            <a:avLst/>
          </a:prstGeom>
        </p:spPr>
        <p:txBody>
          <a:bodyPr vert="horz" lIns="243840" tIns="121920" rIns="243840" bIns="1219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93806">
              <a:spcAft>
                <a:spcPts val="1600"/>
              </a:spcAft>
            </a:pPr>
            <a:r>
              <a:rPr lang="en" sz="3200" b="1" dirty="0"/>
              <a:t>Plateau at a non-zero ALC level near end of therapy</a:t>
            </a:r>
            <a:endParaRPr lang="de-DE" sz="3200" b="1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269470D-8033-EC4B-B8CD-E14D01A77962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250927" y="7868125"/>
            <a:ext cx="776045" cy="31686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94D0B90-8EAD-0749-8116-0D188FFE0762}"/>
              </a:ext>
            </a:extLst>
          </p:cNvPr>
          <p:cNvCxnSpPr>
            <a:cxnSpLocks/>
          </p:cNvCxnSpPr>
          <p:nvPr/>
        </p:nvCxnSpPr>
        <p:spPr>
          <a:xfrm flipH="1" flipV="1">
            <a:off x="8122837" y="8584632"/>
            <a:ext cx="2008715" cy="2538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CBE8D13-C0AF-F74F-977A-1BB80F40122C}"/>
              </a:ext>
            </a:extLst>
          </p:cNvPr>
          <p:cNvCxnSpPr>
            <a:cxnSpLocks/>
          </p:cNvCxnSpPr>
          <p:nvPr/>
        </p:nvCxnSpPr>
        <p:spPr>
          <a:xfrm flipH="1">
            <a:off x="2993074" y="8462925"/>
            <a:ext cx="8535773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9B0C1F7-4697-CE42-B538-AF39851256D5}"/>
              </a:ext>
            </a:extLst>
          </p:cNvPr>
          <p:cNvCxnSpPr>
            <a:cxnSpLocks/>
          </p:cNvCxnSpPr>
          <p:nvPr/>
        </p:nvCxnSpPr>
        <p:spPr>
          <a:xfrm flipV="1">
            <a:off x="14901016" y="7868126"/>
            <a:ext cx="0" cy="32549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BC686E1-D436-B34A-B71B-65B3295CFDF2}"/>
              </a:ext>
            </a:extLst>
          </p:cNvPr>
          <p:cNvCxnSpPr>
            <a:cxnSpLocks/>
          </p:cNvCxnSpPr>
          <p:nvPr/>
        </p:nvCxnSpPr>
        <p:spPr>
          <a:xfrm flipH="1" flipV="1">
            <a:off x="20005600" y="7206348"/>
            <a:ext cx="834571" cy="38304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C31B3-0DE2-7F41-96AC-2414D03E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CE3E0-DA28-2967-AD47-DB3725E37848}"/>
              </a:ext>
            </a:extLst>
          </p:cNvPr>
          <p:cNvSpPr txBox="1"/>
          <p:nvPr/>
        </p:nvSpPr>
        <p:spPr>
          <a:xfrm>
            <a:off x="13871108" y="12611875"/>
            <a:ext cx="990600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Sandul </a:t>
            </a:r>
            <a:r>
              <a:rPr lang="en-US" sz="3600" i="1" dirty="0"/>
              <a:t>et al. Clin. Trans. </a:t>
            </a:r>
            <a:r>
              <a:rPr lang="en-US" sz="3600" i="1" dirty="0" err="1"/>
              <a:t>Radiat</a:t>
            </a:r>
            <a:r>
              <a:rPr lang="en-US" sz="3600" i="1" dirty="0"/>
              <a:t>. Oncol</a:t>
            </a:r>
            <a:r>
              <a:rPr lang="en-US" sz="3600" dirty="0"/>
              <a:t>. 2026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6" name="Группа 53">
            <a:extLst>
              <a:ext uri="{FF2B5EF4-FFF2-40B4-BE49-F238E27FC236}">
                <a16:creationId xmlns:a16="http://schemas.microsoft.com/office/drawing/2014/main" id="{C49CE09D-4777-1791-37D2-8A6577363850}"/>
              </a:ext>
            </a:extLst>
          </p:cNvPr>
          <p:cNvGrpSpPr/>
          <p:nvPr/>
        </p:nvGrpSpPr>
        <p:grpSpPr>
          <a:xfrm>
            <a:off x="587112" y="4971"/>
            <a:ext cx="14812816" cy="2197390"/>
            <a:chOff x="3447407" y="1755276"/>
            <a:chExt cx="5554806" cy="824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9DB6143-F8F6-4521-BDB7-1FBDC860471C}"/>
                    </a:ext>
                  </a:extLst>
                </p:cNvPr>
                <p:cNvSpPr txBox="1"/>
                <p:nvPr/>
              </p:nvSpPr>
              <p:spPr>
                <a:xfrm>
                  <a:off x="3758000" y="1755276"/>
                  <a:ext cx="5232286" cy="546135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ru-RU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58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8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58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58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586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8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586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  <m:sup>
                          <m: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p>
                        <m:sSupPr>
                          <m:ctrlP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58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sz="58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8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58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Sup>
                        <m:sSubSupPr>
                          <m:ctrlP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5867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  <m:t>Nat</m:t>
                          </m:r>
                        </m:sub>
                        <m:sup>
                          <m: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p>
                        <m:sSupPr>
                          <m:ctrlP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5867" i="1">
                              <a:solidFill>
                                <a:srgbClr val="94209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sz="5867" i="1">
                          <a:solidFill>
                            <a:srgbClr val="94209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867" i="1">
                          <a:solidFill>
                            <a:srgbClr val="94209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5867" i="1">
                          <a:solidFill>
                            <a:srgbClr val="94209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</m:oMath>
                  </a14:m>
                  <a:r>
                    <a:rPr lang="en-US" sz="5867" dirty="0">
                      <a:solidFill>
                        <a:srgbClr val="0432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5867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Nat</m:t>
                          </m:r>
                        </m:sub>
                        <m:sup>
                          <m: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p>
                        <m:sSupPr>
                          <m:ctrlP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5867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sz="5867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a14:m>
                  <a:endParaRPr lang="ru-RU" sz="5867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6AC3FD-63CD-F94D-BA1D-D319B06F8B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8000" y="1755276"/>
                  <a:ext cx="5232286" cy="546135"/>
                </a:xfrm>
                <a:prstGeom prst="rect">
                  <a:avLst/>
                </a:prstGeom>
                <a:blipFill>
                  <a:blip r:embed="rId6"/>
                  <a:stretch>
                    <a:fillRect l="-545" r="-1727" b="-1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BD76B4-D47D-FE4E-B374-108188F5B85B}"/>
                </a:ext>
              </a:extLst>
            </p:cNvPr>
            <p:cNvSpPr txBox="1"/>
            <p:nvPr/>
          </p:nvSpPr>
          <p:spPr>
            <a:xfrm>
              <a:off x="3447407" y="2290979"/>
              <a:ext cx="1589619" cy="276999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l"/>
              <a:r>
                <a:rPr lang="en-US" sz="3200" dirty="0"/>
                <a:t>Lymphocyte change</a:t>
              </a:r>
              <a:endParaRPr lang="ru-RU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FB3B11-2479-3FB5-E72E-4D7571C1C70E}"/>
                </a:ext>
              </a:extLst>
            </p:cNvPr>
            <p:cNvSpPr txBox="1"/>
            <p:nvPr/>
          </p:nvSpPr>
          <p:spPr>
            <a:xfrm>
              <a:off x="4917848" y="2299873"/>
              <a:ext cx="1305459" cy="276999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l"/>
              <a:r>
                <a:rPr lang="en-US" sz="3200" dirty="0">
                  <a:solidFill>
                    <a:srgbClr val="C00000"/>
                  </a:solidFill>
                </a:rPr>
                <a:t>Radiation death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C95EDD-B797-5BC1-192B-A507BD9096BF}"/>
                </a:ext>
              </a:extLst>
            </p:cNvPr>
            <p:cNvSpPr txBox="1"/>
            <p:nvPr/>
          </p:nvSpPr>
          <p:spPr>
            <a:xfrm>
              <a:off x="6376058" y="2302298"/>
              <a:ext cx="1161128" cy="276999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l"/>
              <a:r>
                <a:rPr lang="en-US" sz="3200" dirty="0">
                  <a:solidFill>
                    <a:srgbClr val="942092"/>
                  </a:solidFill>
                </a:rPr>
                <a:t>Natural death</a:t>
              </a:r>
              <a:endParaRPr lang="ru-RU" sz="3200" dirty="0">
                <a:solidFill>
                  <a:srgbClr val="94209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B793CB-6B29-26C1-F8D1-C3FA14E7CEE2}"/>
                </a:ext>
              </a:extLst>
            </p:cNvPr>
            <p:cNvSpPr txBox="1"/>
            <p:nvPr/>
          </p:nvSpPr>
          <p:spPr>
            <a:xfrm>
              <a:off x="7798038" y="2295800"/>
              <a:ext cx="1204175" cy="276999"/>
            </a:xfrm>
            <a:prstGeom prst="rect">
              <a:avLst/>
            </a:prstGeom>
          </p:spPr>
          <p:txBody>
            <a:bodyPr vert="horz" wrap="square" lIns="243840" tIns="121920" rIns="243840" bIns="121920" rtlCol="0" anchor="t">
              <a:spAutoFit/>
            </a:bodyPr>
            <a:lstStyle/>
            <a:p>
              <a:pPr algn="l"/>
              <a:r>
                <a:rPr lang="en-US" sz="3200" dirty="0">
                  <a:solidFill>
                    <a:srgbClr val="0432FF"/>
                  </a:solidFill>
                </a:rPr>
                <a:t>Reproduction</a:t>
              </a:r>
              <a:endParaRPr lang="ru-RU" sz="3200" dirty="0">
                <a:solidFill>
                  <a:srgbClr val="043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7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build="p"/>
      <p:bldP spid="25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B85E6E-50F3-D351-7205-2F0DC124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(Bold) opening statements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6AF06E-E2C7-6E72-9259-B19FC4242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299" lvl="1" indent="-914400">
              <a:lnSpc>
                <a:spcPct val="150000"/>
              </a:lnSpc>
              <a:buFont typeface="+mj-lt"/>
              <a:buAutoNum type="arabicPeriod"/>
            </a:pPr>
            <a:r>
              <a:rPr lang="en-GB" sz="5400" b="1" dirty="0"/>
              <a:t>Combining with immunotherapy is radiotherapy's paramount challenge</a:t>
            </a:r>
          </a:p>
          <a:p>
            <a:pPr marL="1257299" lvl="1" indent="-914400">
              <a:lnSpc>
                <a:spcPct val="150000"/>
              </a:lnSpc>
              <a:buFont typeface="+mj-lt"/>
              <a:buAutoNum type="arabicPeriod"/>
            </a:pPr>
            <a:r>
              <a:rPr lang="en-GB" sz="5400" b="1" dirty="0"/>
              <a:t>Charged particle beams holds the key physical and biological advantages to meet it</a:t>
            </a:r>
            <a:endParaRPr lang="en-GB" sz="5400" dirty="0"/>
          </a:p>
          <a:p>
            <a:pPr marL="1257299" lvl="1" indent="-914400">
              <a:lnSpc>
                <a:spcPct val="150000"/>
              </a:lnSpc>
              <a:buFont typeface="+mj-lt"/>
              <a:buAutoNum type="arabicPeriod"/>
            </a:pPr>
            <a:r>
              <a:rPr lang="en-GB" sz="5400" b="1" dirty="0"/>
              <a:t>Unlocking this potential is our most urgent pre-clinical mandate</a:t>
            </a: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D40C9-F5A3-2256-AFD5-610B2B0C68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348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6164F-5451-7C4D-B29A-CDA55759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94" y="549207"/>
            <a:ext cx="21580750" cy="1575114"/>
          </a:xfrm>
        </p:spPr>
        <p:txBody>
          <a:bodyPr>
            <a:normAutofit/>
          </a:bodyPr>
          <a:lstStyle/>
          <a:p>
            <a:r>
              <a:rPr lang="en-US" dirty="0"/>
              <a:t>Particle therapy sparing effect: esophageal cancer case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17167-FBDF-3649-8886-2FEDEE83FD2E}"/>
              </a:ext>
            </a:extLst>
          </p:cNvPr>
          <p:cNvSpPr txBox="1"/>
          <p:nvPr/>
        </p:nvSpPr>
        <p:spPr>
          <a:xfrm>
            <a:off x="1657505" y="3676469"/>
            <a:ext cx="617989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kRad</a:t>
            </a:r>
            <a:r>
              <a:rPr lang="en-US" sz="4400" baseline="-25000" dirty="0" err="1"/>
              <a:t>photons</a:t>
            </a:r>
            <a:r>
              <a:rPr lang="en-US" sz="4400" dirty="0"/>
              <a:t> = 0.455 wk</a:t>
            </a:r>
            <a:r>
              <a:rPr lang="en-US" sz="4400" baseline="30000" dirty="0"/>
              <a:t>-1</a:t>
            </a:r>
            <a:br>
              <a:rPr lang="en-US" sz="4400" dirty="0"/>
            </a:br>
            <a:r>
              <a:rPr lang="en-US" sz="4400" dirty="0" err="1"/>
              <a:t>kRad</a:t>
            </a:r>
            <a:r>
              <a:rPr lang="en-US" sz="4400" baseline="-25000" dirty="0" err="1"/>
              <a:t>ions</a:t>
            </a:r>
            <a:r>
              <a:rPr lang="en-US" sz="4400" dirty="0"/>
              <a:t> = 0.32 wk</a:t>
            </a:r>
            <a:r>
              <a:rPr lang="en-US" sz="4400" baseline="30000" dirty="0"/>
              <a:t>-1</a:t>
            </a:r>
            <a:br>
              <a:rPr lang="en-US" sz="4400" dirty="0"/>
            </a:br>
            <a:r>
              <a:rPr lang="en-US" sz="4400" dirty="0"/>
              <a:t>L0 = 1.75 cells/</a:t>
            </a:r>
            <a:r>
              <a:rPr lang="en-US" sz="4400" dirty="0" err="1"/>
              <a:t>nl</a:t>
            </a:r>
            <a:br>
              <a:rPr lang="en-US" sz="4400" dirty="0"/>
            </a:br>
            <a:r>
              <a:rPr lang="en-US" sz="4400" dirty="0"/>
              <a:t>T = 5.6 </a:t>
            </a:r>
            <a:r>
              <a:rPr lang="en-US" sz="4400" dirty="0" err="1"/>
              <a:t>wk</a:t>
            </a:r>
            <a:endParaRPr lang="ru-RU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5A953-68A6-3E41-A448-9E463F5C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209" y="3676469"/>
            <a:ext cx="12882900" cy="9052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5AD68-A9FE-894B-A2A3-56D4084861DF}"/>
              </a:ext>
            </a:extLst>
          </p:cNvPr>
          <p:cNvSpPr txBox="1"/>
          <p:nvPr/>
        </p:nvSpPr>
        <p:spPr>
          <a:xfrm>
            <a:off x="15247194" y="9304021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Baseline ALC</a:t>
            </a:r>
            <a:endParaRPr lang="ru-RU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37F23-E1EC-1B4C-8D15-B733C41B40B5}"/>
              </a:ext>
            </a:extLst>
          </p:cNvPr>
          <p:cNvSpPr txBox="1"/>
          <p:nvPr/>
        </p:nvSpPr>
        <p:spPr>
          <a:xfrm>
            <a:off x="12376328" y="7178247"/>
            <a:ext cx="7742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PostRT</a:t>
            </a:r>
            <a:r>
              <a:rPr lang="en-US" sz="4400" dirty="0"/>
              <a:t> ALC, Ions (28% of L0)</a:t>
            </a:r>
            <a:endParaRPr lang="ru-RU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35EEB9-F7A5-7447-8F7D-EB3E71AC0219}"/>
              </a:ext>
            </a:extLst>
          </p:cNvPr>
          <p:cNvSpPr txBox="1"/>
          <p:nvPr/>
        </p:nvSpPr>
        <p:spPr>
          <a:xfrm>
            <a:off x="11435069" y="4780176"/>
            <a:ext cx="8778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PostRT</a:t>
            </a:r>
            <a:r>
              <a:rPr lang="en-US" sz="4400" dirty="0"/>
              <a:t> ALC, Photons (18% of L0)</a:t>
            </a:r>
            <a:endParaRPr lang="ru-RU" sz="4400" dirty="0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A386B27F-0C6C-0B43-B53E-842807B449DF}"/>
              </a:ext>
            </a:extLst>
          </p:cNvPr>
          <p:cNvSpPr/>
          <p:nvPr/>
        </p:nvSpPr>
        <p:spPr>
          <a:xfrm rot="10800000">
            <a:off x="12961621" y="9235440"/>
            <a:ext cx="2351038" cy="947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/>
          </a:p>
        </p:txBody>
      </p:sp>
    </p:spTree>
    <p:extLst>
      <p:ext uri="{BB962C8B-B14F-4D97-AF65-F5344CB8AC3E}">
        <p14:creationId xmlns:p14="http://schemas.microsoft.com/office/powerpoint/2010/main" val="12812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5E6D68-09B6-1C41-9C45-8B362F7D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325878" y="3654741"/>
            <a:ext cx="11315700" cy="7638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EE19AC-E9EA-1545-B9D8-AB36EBFE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4682488" y="3654739"/>
            <a:ext cx="11315700" cy="76380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AA66B0-5C6C-5840-8BA6-B88F3AC3B456}"/>
              </a:ext>
            </a:extLst>
          </p:cNvPr>
          <p:cNvSpPr txBox="1"/>
          <p:nvPr/>
        </p:nvSpPr>
        <p:spPr>
          <a:xfrm>
            <a:off x="1334777" y="1988821"/>
            <a:ext cx="2422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Photons</a:t>
            </a:r>
            <a:endParaRPr lang="ru-RU" sz="4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74EB81-B35A-1544-8817-0074F73025EC}"/>
              </a:ext>
            </a:extLst>
          </p:cNvPr>
          <p:cNvSpPr txBox="1"/>
          <p:nvPr/>
        </p:nvSpPr>
        <p:spPr>
          <a:xfrm>
            <a:off x="11085956" y="2338865"/>
            <a:ext cx="1334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Ions</a:t>
            </a:r>
            <a:endParaRPr lang="ru-RU" sz="4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97AEAD-7386-6840-AC92-CC84DE8A4D02}"/>
              </a:ext>
            </a:extLst>
          </p:cNvPr>
          <p:cNvSpPr txBox="1"/>
          <p:nvPr/>
        </p:nvSpPr>
        <p:spPr>
          <a:xfrm>
            <a:off x="5898062" y="11206948"/>
            <a:ext cx="1211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G4</a:t>
            </a:r>
            <a:endParaRPr lang="ru-RU" sz="4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BE724F-BBD2-ED44-8069-EBFD2D14CC35}"/>
              </a:ext>
            </a:extLst>
          </p:cNvPr>
          <p:cNvSpPr txBox="1"/>
          <p:nvPr/>
        </p:nvSpPr>
        <p:spPr>
          <a:xfrm>
            <a:off x="3658317" y="5943485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G3</a:t>
            </a:r>
            <a:endParaRPr lang="ru-RU" sz="4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08D1F9-4958-3F44-A44B-41BB1F01DCA8}"/>
              </a:ext>
            </a:extLst>
          </p:cNvPr>
          <p:cNvSpPr txBox="1"/>
          <p:nvPr/>
        </p:nvSpPr>
        <p:spPr>
          <a:xfrm>
            <a:off x="5238011" y="4620137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G2</a:t>
            </a:r>
            <a:endParaRPr lang="ru-RU" sz="4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45853E-884B-C14D-84F5-2C3E2D4045DC}"/>
              </a:ext>
            </a:extLst>
          </p:cNvPr>
          <p:cNvSpPr txBox="1"/>
          <p:nvPr/>
        </p:nvSpPr>
        <p:spPr>
          <a:xfrm>
            <a:off x="10080481" y="8510665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G3</a:t>
            </a:r>
            <a:endParaRPr lang="ru-RU" sz="4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079E33-BB3D-8D47-8921-1C3A2A530A58}"/>
              </a:ext>
            </a:extLst>
          </p:cNvPr>
          <p:cNvSpPr txBox="1"/>
          <p:nvPr/>
        </p:nvSpPr>
        <p:spPr>
          <a:xfrm>
            <a:off x="9427749" y="5776181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G2</a:t>
            </a:r>
            <a:endParaRPr lang="ru-RU" sz="4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01CBC2-DE39-BB40-A75A-DEAC49E44241}"/>
              </a:ext>
            </a:extLst>
          </p:cNvPr>
          <p:cNvSpPr txBox="1"/>
          <p:nvPr/>
        </p:nvSpPr>
        <p:spPr>
          <a:xfrm>
            <a:off x="7365835" y="3617669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G1</a:t>
            </a:r>
            <a:endParaRPr lang="ru-RU" sz="4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F08E5-6276-D541-9F82-5DA57DA3E68A}"/>
              </a:ext>
            </a:extLst>
          </p:cNvPr>
          <p:cNvSpPr txBox="1"/>
          <p:nvPr/>
        </p:nvSpPr>
        <p:spPr>
          <a:xfrm>
            <a:off x="7716571" y="11206949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G4</a:t>
            </a:r>
            <a:endParaRPr lang="ru-RU" sz="4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BB6951-B9B4-BD40-A7C1-ADD6DC61F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659" y="4558629"/>
            <a:ext cx="7892478" cy="476350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5626B42-1F9F-8643-AEBC-DA8A95396B1F}"/>
              </a:ext>
            </a:extLst>
          </p:cNvPr>
          <p:cNvSpPr txBox="1"/>
          <p:nvPr/>
        </p:nvSpPr>
        <p:spPr>
          <a:xfrm>
            <a:off x="15668654" y="2204058"/>
            <a:ext cx="63727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RIL Grade improvement</a:t>
            </a:r>
            <a:br>
              <a:rPr lang="en-US" sz="4400" b="1" dirty="0"/>
            </a:br>
            <a:r>
              <a:rPr lang="en-US" sz="2400" dirty="0"/>
              <a:t>(what part of patients with particular grade in photon RT would get 1 grade less with ions RT)</a:t>
            </a:r>
            <a:endParaRPr lang="ru-RU" sz="44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EEBA242-4949-1A44-BA86-3BE5885C5057}"/>
              </a:ext>
            </a:extLst>
          </p:cNvPr>
          <p:cNvCxnSpPr>
            <a:cxnSpLocks/>
          </p:cNvCxnSpPr>
          <p:nvPr/>
        </p:nvCxnSpPr>
        <p:spPr>
          <a:xfrm>
            <a:off x="2876540" y="10366212"/>
            <a:ext cx="976504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4C1C8A2-999C-1748-9B20-1BAC01C66CAB}"/>
              </a:ext>
            </a:extLst>
          </p:cNvPr>
          <p:cNvCxnSpPr>
            <a:cxnSpLocks/>
          </p:cNvCxnSpPr>
          <p:nvPr/>
        </p:nvCxnSpPr>
        <p:spPr>
          <a:xfrm>
            <a:off x="2959472" y="9467442"/>
            <a:ext cx="976504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CA9C76B-E1C4-CE41-88E7-5509FD05063D}"/>
              </a:ext>
            </a:extLst>
          </p:cNvPr>
          <p:cNvCxnSpPr>
            <a:cxnSpLocks/>
          </p:cNvCxnSpPr>
          <p:nvPr/>
        </p:nvCxnSpPr>
        <p:spPr>
          <a:xfrm>
            <a:off x="3042404" y="7562832"/>
            <a:ext cx="976504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599AB5C-D9DD-9C40-A38D-E8678796CC0D}"/>
              </a:ext>
            </a:extLst>
          </p:cNvPr>
          <p:cNvCxnSpPr>
            <a:cxnSpLocks/>
          </p:cNvCxnSpPr>
          <p:nvPr/>
        </p:nvCxnSpPr>
        <p:spPr>
          <a:xfrm>
            <a:off x="3125336" y="5246742"/>
            <a:ext cx="976504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70370A9-FDE8-064A-A33C-71F849D2F824}"/>
              </a:ext>
            </a:extLst>
          </p:cNvPr>
          <p:cNvCxnSpPr>
            <a:cxnSpLocks/>
          </p:cNvCxnSpPr>
          <p:nvPr/>
        </p:nvCxnSpPr>
        <p:spPr>
          <a:xfrm>
            <a:off x="3208268" y="4736592"/>
            <a:ext cx="976504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AD1504B-087B-C441-B02B-DCC49DAC0B95}"/>
              </a:ext>
            </a:extLst>
          </p:cNvPr>
          <p:cNvSpPr txBox="1"/>
          <p:nvPr/>
        </p:nvSpPr>
        <p:spPr>
          <a:xfrm>
            <a:off x="4554530" y="9547496"/>
            <a:ext cx="1211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G4</a:t>
            </a:r>
            <a:endParaRPr lang="ru-RU" sz="44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6C93CC-E85A-9E4C-814E-4A4424780BA1}"/>
              </a:ext>
            </a:extLst>
          </p:cNvPr>
          <p:cNvSpPr txBox="1"/>
          <p:nvPr/>
        </p:nvSpPr>
        <p:spPr>
          <a:xfrm>
            <a:off x="8682899" y="9476099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G3</a:t>
            </a:r>
            <a:endParaRPr lang="ru-RU" sz="4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D0BE86-4409-5249-8E1D-92A4A69FE29B}"/>
              </a:ext>
            </a:extLst>
          </p:cNvPr>
          <p:cNvSpPr txBox="1"/>
          <p:nvPr/>
        </p:nvSpPr>
        <p:spPr>
          <a:xfrm>
            <a:off x="3216081" y="8372555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G3</a:t>
            </a:r>
            <a:endParaRPr lang="ru-RU" sz="44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7DA8B0-8968-5643-A335-B1DB33D3CD07}"/>
              </a:ext>
            </a:extLst>
          </p:cNvPr>
          <p:cNvSpPr txBox="1"/>
          <p:nvPr/>
        </p:nvSpPr>
        <p:spPr>
          <a:xfrm>
            <a:off x="8292199" y="4558629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G2</a:t>
            </a:r>
            <a:endParaRPr lang="ru-RU" sz="44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3AC362-5F65-7947-84E4-4BE73D2877FD}"/>
              </a:ext>
            </a:extLst>
          </p:cNvPr>
          <p:cNvSpPr txBox="1"/>
          <p:nvPr/>
        </p:nvSpPr>
        <p:spPr>
          <a:xfrm>
            <a:off x="6007523" y="3691343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G2</a:t>
            </a:r>
            <a:endParaRPr lang="ru-RU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CFF6D-BA68-6DF1-2B84-AC40142B912B}"/>
              </a:ext>
            </a:extLst>
          </p:cNvPr>
          <p:cNvSpPr txBox="1"/>
          <p:nvPr/>
        </p:nvSpPr>
        <p:spPr>
          <a:xfrm>
            <a:off x="63112" y="725216"/>
            <a:ext cx="19656129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Predicted distribution of lymphopenia severity after X-rays or charged particles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6001B-A95C-C770-161B-23ACEA0696F2}"/>
              </a:ext>
            </a:extLst>
          </p:cNvPr>
          <p:cNvSpPr txBox="1"/>
          <p:nvPr/>
        </p:nvSpPr>
        <p:spPr>
          <a:xfrm>
            <a:off x="15351659" y="10139127"/>
            <a:ext cx="8448867" cy="3098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About 50% of G3 RIL patients would have it reduced to G2 with charged particles </a:t>
            </a:r>
          </a:p>
        </p:txBody>
      </p:sp>
    </p:spTree>
    <p:extLst>
      <p:ext uri="{BB962C8B-B14F-4D97-AF65-F5344CB8AC3E}">
        <p14:creationId xmlns:p14="http://schemas.microsoft.com/office/powerpoint/2010/main" val="11960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07EC-32F4-9E51-FBFE-D4C0D01D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72CC70-834D-E0B6-A156-75B79DC5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evidence of improvement on OS?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C7684-D401-92D7-7249-0DD9A90CCB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vert="horz" wrap="none" lIns="243840" tIns="121920" rIns="243840" bIns="121920" rtlCol="0" anchor="ctr">
            <a:spAutoFit/>
          </a:bodyPr>
          <a:lstStyle>
            <a:defPPr>
              <a:defRPr lang="en-US"/>
            </a:defPPr>
            <a:lvl1pPr marL="0" algn="r" defTabSz="2438430" rtl="0" eaLnBrk="1" latinLnBrk="0" hangingPunct="1">
              <a:defRPr sz="3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219215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430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46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861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076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291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507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3722" algn="l" defTabSz="2438430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721B05-BAFA-4746-AFA2-8B02C3777F1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4C3C7-3C17-D1E1-B459-EECD0EC57D5A}"/>
              </a:ext>
            </a:extLst>
          </p:cNvPr>
          <p:cNvSpPr txBox="1"/>
          <p:nvPr/>
        </p:nvSpPr>
        <p:spPr>
          <a:xfrm>
            <a:off x="-113211" y="3276089"/>
            <a:ext cx="24099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III Trial of IMPT vs IMRT for Head and Neck Oropharyngeal Cancer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71086-A96F-E73F-6DC4-E22825C30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26" y="4653454"/>
            <a:ext cx="15443200" cy="6184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8D5A4E-7661-600D-151C-C8B30F546092}"/>
              </a:ext>
            </a:extLst>
          </p:cNvPr>
          <p:cNvSpPr txBox="1"/>
          <p:nvPr/>
        </p:nvSpPr>
        <p:spPr>
          <a:xfrm>
            <a:off x="7239000" y="12180138"/>
            <a:ext cx="990600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Frank </a:t>
            </a:r>
            <a:r>
              <a:rPr lang="en-US" sz="3600" i="1" dirty="0"/>
              <a:t>et al. Lancet </a:t>
            </a:r>
            <a:r>
              <a:rPr lang="en-US" sz="3600" dirty="0"/>
              <a:t>2025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508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75092A3-D017-A10F-8C01-B27D3200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8" y="2574611"/>
            <a:ext cx="21227063" cy="8922562"/>
          </a:xfrm>
          <a:prstGeom prst="rect">
            <a:avLst/>
          </a:prstGeom>
        </p:spPr>
      </p:pic>
      <p:pic>
        <p:nvPicPr>
          <p:cNvPr id="1026" name="Picture 2" descr="Centro Nazionale di Adroterapia per il Trattamento di Tumori Inoperabili,  Ospedale Pavia Oncologia.">
            <a:extLst>
              <a:ext uri="{FF2B5EF4-FFF2-40B4-BE49-F238E27FC236}">
                <a16:creationId xmlns:a16="http://schemas.microsoft.com/office/drawing/2014/main" id="{ADB02133-5BDB-299B-7F6A-7115D7E6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052" y="422024"/>
            <a:ext cx="4526845" cy="13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6952A-2B6B-BFDC-CDA6-8699D24B3BC5}"/>
              </a:ext>
            </a:extLst>
          </p:cNvPr>
          <p:cNvSpPr txBox="1"/>
          <p:nvPr/>
        </p:nvSpPr>
        <p:spPr>
          <a:xfrm>
            <a:off x="1175658" y="11497173"/>
            <a:ext cx="22496822" cy="1395126"/>
          </a:xfrm>
          <a:prstGeom prst="rect">
            <a:avLst/>
          </a:prstGeom>
        </p:spPr>
        <p:txBody>
          <a:bodyPr vert="horz" wrap="square" lIns="243840" tIns="121920" rIns="243840" bIns="121920" rtlCol="0" anchor="t">
            <a:spAutoFit/>
          </a:bodyPr>
          <a:lstStyle/>
          <a:p>
            <a:pPr algn="l"/>
            <a:r>
              <a:rPr lang="en-US" sz="3733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ICONIC </a:t>
            </a:r>
            <a:r>
              <a:rPr lang="en-US" sz="3733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(Immune checkpoint inhibitors and Carbon </a:t>
            </a:r>
            <a:r>
              <a:rPr lang="en-US" sz="3733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iON</a:t>
            </a:r>
            <a:r>
              <a:rPr lang="en-US" sz="3733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radiotherapy In solid Cancers with stable disease) trial at CNAO with GSI participation (Cavalieri et al. Future Oncol. 2023).</a:t>
            </a:r>
            <a:endParaRPr lang="en-US" sz="3733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12931-F220-D225-DF62-57CD5F612090}"/>
              </a:ext>
            </a:extLst>
          </p:cNvPr>
          <p:cNvSpPr txBox="1"/>
          <p:nvPr/>
        </p:nvSpPr>
        <p:spPr>
          <a:xfrm>
            <a:off x="792480" y="422024"/>
            <a:ext cx="14569440" cy="137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dirty="0"/>
              <a:t>ICONIC TRIAL </a:t>
            </a:r>
            <a:endParaRPr kumimoji="0" lang="en-US" sz="8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E1EB20-B733-31DC-E41F-7443E5907E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23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929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F801-1735-7B13-1D54-68E6DC5B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4D2A-4FF7-0ACE-FC70-935488EF1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026" y="2743200"/>
            <a:ext cx="23164441" cy="10600267"/>
          </a:xfrm>
        </p:spPr>
        <p:txBody>
          <a:bodyPr>
            <a:normAutofit/>
          </a:bodyPr>
          <a:lstStyle/>
          <a:p>
            <a:r>
              <a:rPr lang="en-US" sz="5400" dirty="0"/>
              <a:t>Charged particle have potential biological and physical advantages compared to X-rays in terms of immune response</a:t>
            </a:r>
          </a:p>
          <a:p>
            <a:r>
              <a:rPr lang="en-US" sz="5400" dirty="0"/>
              <a:t>The main physical advantage coming from particle physics is the reduced integral dose that leads to reduced lymphopenia</a:t>
            </a:r>
          </a:p>
          <a:p>
            <a:r>
              <a:rPr lang="en-US" sz="5400" dirty="0"/>
              <a:t>Biological advantages point to increased immunogenicity and the possibly of cold-to-hot switch</a:t>
            </a:r>
          </a:p>
          <a:p>
            <a:r>
              <a:rPr lang="en-US" sz="5400" dirty="0"/>
              <a:t>Pre-clinical studies are essential to address timing and sequencing, and the differences caused by radiation quality </a:t>
            </a:r>
          </a:p>
          <a:p>
            <a:r>
              <a:rPr lang="en-US" sz="5400" dirty="0"/>
              <a:t>The impact of physical and biological properties of charged particles in radioimmunotherapy remains to be determined in clinical trials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48055-C43F-8789-D9A2-CA95FB63DD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24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328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B199FDF-CE41-2FBB-2D01-530A150A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615" y="2342452"/>
            <a:ext cx="18132908" cy="10858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149" y="-32397"/>
            <a:ext cx="16459200" cy="1798050"/>
          </a:xfrm>
        </p:spPr>
        <p:txBody>
          <a:bodyPr/>
          <a:lstStyle/>
          <a:p>
            <a:r>
              <a:rPr lang="en-US" dirty="0"/>
              <a:t>Thank you very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en-US" sz="4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63635-2094-CE40-B808-95C3A9B19A80}"/>
              </a:ext>
            </a:extLst>
          </p:cNvPr>
          <p:cNvSpPr txBox="1"/>
          <p:nvPr/>
        </p:nvSpPr>
        <p:spPr>
          <a:xfrm>
            <a:off x="7069236" y="11399674"/>
            <a:ext cx="10245527" cy="1292662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7200" dirty="0" err="1">
                <a:solidFill>
                  <a:schemeClr val="bg1"/>
                </a:solidFill>
              </a:rPr>
              <a:t>www.gsi.de</a:t>
            </a:r>
            <a:r>
              <a:rPr lang="de-DE" sz="7200" dirty="0">
                <a:solidFill>
                  <a:schemeClr val="bg1"/>
                </a:solidFill>
              </a:rPr>
              <a:t>/</a:t>
            </a:r>
            <a:r>
              <a:rPr lang="de-DE" sz="7200" dirty="0" err="1">
                <a:solidFill>
                  <a:schemeClr val="bg1"/>
                </a:solidFill>
              </a:rPr>
              <a:t>biophysik</a:t>
            </a:r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EBA03-F20C-3F4E-BD9F-1B0A4514E577}"/>
              </a:ext>
            </a:extLst>
          </p:cNvPr>
          <p:cNvSpPr txBox="1"/>
          <p:nvPr/>
        </p:nvSpPr>
        <p:spPr>
          <a:xfrm>
            <a:off x="5554895" y="3308279"/>
            <a:ext cx="5815174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8109988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A310-1AAA-AA42-AA7F-E44F6C13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giphy" descr="giphy">
            <a:hlinkClick r:id="" action="ppaction://media"/>
            <a:extLst>
              <a:ext uri="{FF2B5EF4-FFF2-40B4-BE49-F238E27FC236}">
                <a16:creationId xmlns:a16="http://schemas.microsoft.com/office/drawing/2014/main" id="{98A47F96-A2A2-EF49-8CA7-CA10D3446A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489" y="2360818"/>
            <a:ext cx="9899404" cy="67236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F8E93-3003-8743-9CFD-1520E807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86DC9-3A2D-FE45-B006-048086AB8AF3}"/>
              </a:ext>
            </a:extLst>
          </p:cNvPr>
          <p:cNvSpPr txBox="1"/>
          <p:nvPr/>
        </p:nvSpPr>
        <p:spPr>
          <a:xfrm>
            <a:off x="1085759" y="10928144"/>
            <a:ext cx="4143493" cy="1538883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Funding </a:t>
            </a:r>
          </a:p>
          <a:p>
            <a:pPr algn="l"/>
            <a:r>
              <a:rPr lang="en-US" sz="4400" dirty="0"/>
              <a:t>agencies</a:t>
            </a:r>
          </a:p>
        </p:txBody>
      </p:sp>
      <p:pic>
        <p:nvPicPr>
          <p:cNvPr id="7174" name="Picture 6" descr="Image result for erc logo">
            <a:extLst>
              <a:ext uri="{FF2B5EF4-FFF2-40B4-BE49-F238E27FC236}">
                <a16:creationId xmlns:a16="http://schemas.microsoft.com/office/drawing/2014/main" id="{2E7FF38B-7913-CC42-88BC-9B88E904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41" y="11101777"/>
            <a:ext cx="1893491" cy="18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hat we do - EGVI">
            <a:extLst>
              <a:ext uri="{FF2B5EF4-FFF2-40B4-BE49-F238E27FC236}">
                <a16:creationId xmlns:a16="http://schemas.microsoft.com/office/drawing/2014/main" id="{C2B6DAA7-08BF-4D40-AB15-3BCDC200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103" y="11407766"/>
            <a:ext cx="5629628" cy="15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SA logo">
            <a:extLst>
              <a:ext uri="{FF2B5EF4-FFF2-40B4-BE49-F238E27FC236}">
                <a16:creationId xmlns:a16="http://schemas.microsoft.com/office/drawing/2014/main" id="{70E7F1DC-55D4-F345-8A51-9754DAB4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22" y="11595160"/>
            <a:ext cx="3609178" cy="129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elmholtz-Kolleg GFZ-Projekt &quot;GeoSim&quot;: Helmholtz baut Promotionsbetreuung  aus">
            <a:extLst>
              <a:ext uri="{FF2B5EF4-FFF2-40B4-BE49-F238E27FC236}">
                <a16:creationId xmlns:a16="http://schemas.microsoft.com/office/drawing/2014/main" id="{BE445F90-B91D-9A46-B04E-C6EF3624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742" y="9725387"/>
            <a:ext cx="3606188" cy="140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336FD0B8-83CF-0B8E-BC3E-F0B9811F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587" y="9443117"/>
            <a:ext cx="1921966" cy="168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A2749F6-FFBA-01D3-EB8D-C0C3F61D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74" y="9047726"/>
            <a:ext cx="5629629" cy="291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RIE SKŁODOWSKA-CURIE ACTIONS Research ...">
            <a:extLst>
              <a:ext uri="{FF2B5EF4-FFF2-40B4-BE49-F238E27FC236}">
                <a16:creationId xmlns:a16="http://schemas.microsoft.com/office/drawing/2014/main" id="{43B3F483-32A4-3284-F2AD-C38C4FBD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476" y="10872551"/>
            <a:ext cx="37846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8. Varian Medical Systems | Medical ...">
            <a:extLst>
              <a:ext uri="{FF2B5EF4-FFF2-40B4-BE49-F238E27FC236}">
                <a16:creationId xmlns:a16="http://schemas.microsoft.com/office/drawing/2014/main" id="{62132B71-941E-7EBD-D4A2-F38CC7BA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058" y="9254263"/>
            <a:ext cx="2167218" cy="11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perial College London Logo">
            <a:extLst>
              <a:ext uri="{FF2B5EF4-FFF2-40B4-BE49-F238E27FC236}">
                <a16:creationId xmlns:a16="http://schemas.microsoft.com/office/drawing/2014/main" id="{4BCECAAA-A5BF-A9CB-1A2B-C06C8A33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665" y="2495289"/>
            <a:ext cx="6732005" cy="67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309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7FFA6-F2BA-019A-D31D-B3740D70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6EEBB-0F1C-EC31-8B7B-8A2BDE9389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27</a:t>
            </a:fld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6945D-9130-E51C-CCA7-4AC1CEC51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8" y="169160"/>
            <a:ext cx="24305532" cy="10295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77725-AD88-9F56-1938-CD54DAB1ED31}"/>
              </a:ext>
            </a:extLst>
          </p:cNvPr>
          <p:cNvSpPr txBox="1"/>
          <p:nvPr/>
        </p:nvSpPr>
        <p:spPr>
          <a:xfrm>
            <a:off x="2286000" y="11561233"/>
            <a:ext cx="19812000" cy="1159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We look forward to seeing you at PTCOG64!</a:t>
            </a:r>
          </a:p>
        </p:txBody>
      </p:sp>
    </p:spTree>
    <p:extLst>
      <p:ext uri="{BB962C8B-B14F-4D97-AF65-F5344CB8AC3E}">
        <p14:creationId xmlns:p14="http://schemas.microsoft.com/office/powerpoint/2010/main" val="39004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C8FEF-A9B5-1D43-9417-012BE331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65" y="9408350"/>
            <a:ext cx="11169073" cy="1575125"/>
          </a:xfrm>
        </p:spPr>
        <p:txBody>
          <a:bodyPr/>
          <a:lstStyle/>
          <a:p>
            <a:r>
              <a:rPr lang="de-DE" dirty="0"/>
              <a:t>PACIFIC </a:t>
            </a:r>
            <a:r>
              <a:rPr lang="de-DE" dirty="0" err="1"/>
              <a:t>trial</a:t>
            </a:r>
            <a:r>
              <a:rPr lang="de-DE" dirty="0"/>
              <a:t> – </a:t>
            </a:r>
            <a:r>
              <a:rPr lang="de-DE" dirty="0" err="1"/>
              <a:t>stage</a:t>
            </a:r>
            <a:r>
              <a:rPr lang="de-DE" dirty="0"/>
              <a:t> III NSCLC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4861D-A796-956A-2222-6D1D7D696A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792F7-9A2C-BD42-88E0-BE52A60B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94" y="2617032"/>
            <a:ext cx="12270658" cy="6648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10EF9-FCF7-A344-97EF-A4B78A33888E}"/>
              </a:ext>
            </a:extLst>
          </p:cNvPr>
          <p:cNvSpPr txBox="1"/>
          <p:nvPr/>
        </p:nvSpPr>
        <p:spPr>
          <a:xfrm>
            <a:off x="1793894" y="11686292"/>
            <a:ext cx="13796626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4400" dirty="0"/>
              <a:t>Antonia </a:t>
            </a:r>
            <a:r>
              <a:rPr lang="de-DE" sz="4400" i="1" dirty="0"/>
              <a:t>et al., New Eng. J. Med. </a:t>
            </a:r>
            <a:r>
              <a:rPr lang="de-DE" sz="4400" dirty="0"/>
              <a:t>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E7B92C-6C85-FC47-F3A3-DBCF2F3C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038" y="2617032"/>
            <a:ext cx="11544806" cy="76130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844A2D-ACB2-9155-C6FB-9D4FD1507E52}"/>
              </a:ext>
            </a:extLst>
          </p:cNvPr>
          <p:cNvSpPr txBox="1">
            <a:spLocks/>
          </p:cNvSpPr>
          <p:nvPr/>
        </p:nvSpPr>
        <p:spPr>
          <a:xfrm>
            <a:off x="13005365" y="9570349"/>
            <a:ext cx="11169073" cy="157512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b">
            <a:normAutofit/>
          </a:bodyPr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dirty="0"/>
              <a:t>Stage I-II NSCLC treated with SABR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86FC9-235B-E0B0-C80C-DE9145C03B2E}"/>
              </a:ext>
            </a:extLst>
          </p:cNvPr>
          <p:cNvSpPr txBox="1"/>
          <p:nvPr/>
        </p:nvSpPr>
        <p:spPr>
          <a:xfrm>
            <a:off x="15057120" y="11384774"/>
            <a:ext cx="7899484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Chang </a:t>
            </a: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et al., Lancet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52530-08FB-919F-6E5D-9F57129F7A93}"/>
              </a:ext>
            </a:extLst>
          </p:cNvPr>
          <p:cNvSpPr txBox="1"/>
          <p:nvPr/>
        </p:nvSpPr>
        <p:spPr>
          <a:xfrm>
            <a:off x="489857" y="492082"/>
            <a:ext cx="13977257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Benefits of radiotherapy + immunotherapy</a:t>
            </a:r>
          </a:p>
        </p:txBody>
      </p:sp>
    </p:spTree>
    <p:extLst>
      <p:ext uri="{BB962C8B-B14F-4D97-AF65-F5344CB8AC3E}">
        <p14:creationId xmlns:p14="http://schemas.microsoft.com/office/powerpoint/2010/main" val="32652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rvalumab plus tremelimumab alone or in combination with low-dose or hypofractionated  radiotherapy in metastatic non-small-cell lung cancer refractory to previous  PD(L)-1 therapy: an open-label, multicentre, randomised, phase 2 trial -  The Lancet">
            <a:extLst>
              <a:ext uri="{FF2B5EF4-FFF2-40B4-BE49-F238E27FC236}">
                <a16:creationId xmlns:a16="http://schemas.microsoft.com/office/drawing/2014/main" id="{6A9E05FC-D325-988C-3580-7E033B0E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93" y="1521759"/>
            <a:ext cx="8537986" cy="106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EE9E7-6B27-7F6C-4246-4255D97A3A84}"/>
              </a:ext>
            </a:extLst>
          </p:cNvPr>
          <p:cNvSpPr txBox="1"/>
          <p:nvPr/>
        </p:nvSpPr>
        <p:spPr>
          <a:xfrm>
            <a:off x="13002228" y="12354990"/>
            <a:ext cx="7063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Metastatic NSCLC</a:t>
            </a:r>
          </a:p>
          <a:p>
            <a:r>
              <a:rPr lang="en-US" sz="2700" dirty="0"/>
              <a:t>Schoenfeld </a:t>
            </a:r>
            <a:r>
              <a:rPr lang="en-US" sz="2700" i="1" dirty="0"/>
              <a:t>et al., Lancet Oncol</a:t>
            </a:r>
            <a:r>
              <a:rPr lang="en-US" sz="2700" dirty="0"/>
              <a:t>.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AAB41-A220-CC92-092B-5CB8FD84A286}"/>
              </a:ext>
            </a:extLst>
          </p:cNvPr>
          <p:cNvSpPr txBox="1"/>
          <p:nvPr/>
        </p:nvSpPr>
        <p:spPr>
          <a:xfrm>
            <a:off x="3329924" y="12354990"/>
            <a:ext cx="7063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Locally advanced H&amp;N SCC</a:t>
            </a:r>
          </a:p>
          <a:p>
            <a:r>
              <a:rPr lang="en-US" sz="2700" dirty="0" err="1"/>
              <a:t>Machiels</a:t>
            </a:r>
            <a:r>
              <a:rPr lang="en-US" sz="2700" dirty="0"/>
              <a:t> </a:t>
            </a:r>
            <a:r>
              <a:rPr lang="en-US" sz="2700" i="1" dirty="0"/>
              <a:t>et al., Lancet Oncol</a:t>
            </a:r>
            <a:r>
              <a:rPr lang="en-US" sz="2700" dirty="0"/>
              <a:t>.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753E7-3408-CCA4-6599-1BE27279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07" y="-28959"/>
            <a:ext cx="17869279" cy="1575117"/>
          </a:xfrm>
        </p:spPr>
        <p:txBody>
          <a:bodyPr/>
          <a:lstStyle/>
          <a:p>
            <a:r>
              <a:rPr lang="de-DE" dirty="0"/>
              <a:t>KEYNOTE and ETCN </a:t>
            </a:r>
            <a:r>
              <a:rPr lang="de-DE" b="1" dirty="0"/>
              <a:t>negative</a:t>
            </a:r>
            <a:r>
              <a:rPr lang="de-DE" dirty="0"/>
              <a:t> </a:t>
            </a:r>
            <a:r>
              <a:rPr lang="de-DE" dirty="0" err="1"/>
              <a:t>trials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C9FB9-6CA2-9DDC-23CA-512301AE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2" y="7550449"/>
            <a:ext cx="12493581" cy="3348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521F0-1372-E692-D46E-2E9C24ED4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99" y="3042383"/>
            <a:ext cx="11564006" cy="35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EF9B-1EDF-E895-F839-93D2E7D3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doesn’t (always)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A93B3-E63D-3439-02C3-FCA6D7436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799" y="2735118"/>
            <a:ext cx="22453805" cy="98071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Timing and sequencing</a:t>
            </a:r>
            <a:r>
              <a:rPr lang="en-US" dirty="0"/>
              <a:t>: Neoadjuvant - concurrent – adjuvant administration can dramatically alter immune effects.</a:t>
            </a:r>
          </a:p>
          <a:p>
            <a:endParaRPr lang="en-US" dirty="0"/>
          </a:p>
          <a:p>
            <a:r>
              <a:rPr lang="en-US" b="1" dirty="0"/>
              <a:t>Radiation fractionation and quality</a:t>
            </a:r>
            <a:r>
              <a:rPr lang="en-US" dirty="0"/>
              <a:t>: Standard radiotherapy regimens may not optimally stimulate immune responses.</a:t>
            </a:r>
          </a:p>
          <a:p>
            <a:endParaRPr lang="en-US" dirty="0"/>
          </a:p>
          <a:p>
            <a:r>
              <a:rPr lang="en-US" b="1" dirty="0"/>
              <a:t>Tumor microenvironment</a:t>
            </a:r>
            <a:r>
              <a:rPr lang="en-US" dirty="0"/>
              <a:t>: “Cold” tumors and heavily pre-treated disease respond poorly to checkpoint stimulation</a:t>
            </a:r>
          </a:p>
          <a:p>
            <a:endParaRPr lang="en-US" dirty="0"/>
          </a:p>
          <a:p>
            <a:r>
              <a:rPr lang="en-US" b="1" dirty="0"/>
              <a:t>Biomarker absence</a:t>
            </a:r>
            <a:r>
              <a:rPr lang="en-US" dirty="0"/>
              <a:t>: Lack of patient selection by PD-L1 levels, T-cell infiltration, or other immune signatures may blunt measurable benefits.</a:t>
            </a:r>
          </a:p>
          <a:p>
            <a:endParaRPr lang="en-US" dirty="0"/>
          </a:p>
          <a:p>
            <a:r>
              <a:rPr lang="en-US" b="1" dirty="0"/>
              <a:t>Chemoradiotherapy is immunosuppressive</a:t>
            </a:r>
            <a:r>
              <a:rPr lang="en-US" dirty="0"/>
              <a:t>: the combination can fail simply because we destroy the immune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41026-9F45-4B85-D8E2-2C5AA0E40D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5</a:t>
            </a:fld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BB8F5-7B87-1849-C693-BD36F4C46385}"/>
              </a:ext>
            </a:extLst>
          </p:cNvPr>
          <p:cNvSpPr txBox="1"/>
          <p:nvPr/>
        </p:nvSpPr>
        <p:spPr>
          <a:xfrm>
            <a:off x="764718" y="12485577"/>
            <a:ext cx="8741426" cy="66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60960" marR="60960" defTabSz="1366242"/>
            <a:r>
              <a:rPr lang="en-US" sz="3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Helm </a:t>
            </a:r>
            <a:r>
              <a:rPr lang="en-US" sz="36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et al., Int. Rev. Cell Mol. Biol</a:t>
            </a:r>
            <a:r>
              <a:rPr lang="en-US" sz="3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. </a:t>
            </a:r>
            <a:r>
              <a:rPr lang="en-US"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2023</a:t>
            </a:r>
            <a:endParaRPr lang="en-US" sz="3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6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2" y="7067209"/>
            <a:ext cx="3888432" cy="3502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329" y="219893"/>
            <a:ext cx="11169073" cy="1575125"/>
          </a:xfrm>
        </p:spPr>
        <p:txBody>
          <a:bodyPr/>
          <a:lstStyle/>
          <a:p>
            <a:r>
              <a:rPr lang="en-US" dirty="0"/>
              <a:t>Particle therapy + immunotherapy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46FA5-1668-25D5-3FE1-21A1935649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36591-376E-2C5D-2689-ABEA69B96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7" y="3923947"/>
            <a:ext cx="11185362" cy="2765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AF1CA-6F68-98A7-13B3-44080CF8A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69" y="5861031"/>
            <a:ext cx="14042552" cy="5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C0CA-F496-B2B7-8A3C-F28E097F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567" y="532263"/>
            <a:ext cx="7448560" cy="1575117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Biological advantages of particle therapy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527A5-DBB2-DE4C-CFE1-618562252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53F79-8E7C-3ADC-48E0-F91FA64FC0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766EAD-790F-1DF0-3A66-04D16D12A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4" y="0"/>
            <a:ext cx="9067800" cy="13106400"/>
          </a:xfrm>
          <a:prstGeom prst="rect">
            <a:avLst/>
          </a:prstGeom>
        </p:spPr>
      </p:pic>
      <p:pic>
        <p:nvPicPr>
          <p:cNvPr id="18" name="Picture 8" descr="fe">
            <a:extLst>
              <a:ext uri="{FF2B5EF4-FFF2-40B4-BE49-F238E27FC236}">
                <a16:creationId xmlns:a16="http://schemas.microsoft.com/office/drawing/2014/main" id="{AE81AA3C-D39C-900B-934A-E37D3EA75C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582" y="3014899"/>
            <a:ext cx="9741891" cy="85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992E9-842A-1A78-CD84-9EBFE3682823}"/>
              </a:ext>
            </a:extLst>
          </p:cNvPr>
          <p:cNvSpPr txBox="1"/>
          <p:nvPr/>
        </p:nvSpPr>
        <p:spPr>
          <a:xfrm>
            <a:off x="11352989" y="12110769"/>
            <a:ext cx="9980023" cy="861774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Durante </a:t>
            </a:r>
            <a:r>
              <a:rPr lang="en-US" sz="4400" i="1" dirty="0"/>
              <a:t>et al., Nat. Rev. Phys</a:t>
            </a:r>
            <a:r>
              <a:rPr lang="en-US" sz="4400" dirty="0"/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7970583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EFDF4-28DD-C851-C74B-878A9A3C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</a:t>
            </a:r>
            <a:r>
              <a:rPr lang="en-US" i="1" dirty="0"/>
              <a:t>biological</a:t>
            </a:r>
            <a:r>
              <a:rPr lang="en-US" dirty="0"/>
              <a:t> advantages of high-LET radiation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2F575-1923-B7DE-5412-F3A5F28C4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516" y="2433957"/>
            <a:ext cx="21974967" cy="98071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Different cell death patterns </a:t>
            </a:r>
            <a:r>
              <a:rPr lang="en-US" dirty="0"/>
              <a:t>(p53 independent apoptosis, necroptosis, ceramide </a:t>
            </a:r>
            <a:r>
              <a:rPr lang="en-US" dirty="0" err="1"/>
              <a:t>pahways</a:t>
            </a:r>
            <a:r>
              <a:rPr lang="en-US" dirty="0"/>
              <a:t>…)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Increased antigenicity </a:t>
            </a:r>
            <a:r>
              <a:rPr lang="en-US" dirty="0"/>
              <a:t>(radiation-induced mutations, more frequently induced at high-LET per unit dose,  can transform cold tumors in hot tumors)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Increased adjuvanticity </a:t>
            </a:r>
            <a:r>
              <a:rPr lang="en-US" dirty="0"/>
              <a:t>(higher release of HGMB1,…)</a:t>
            </a:r>
          </a:p>
          <a:p>
            <a:pPr>
              <a:lnSpc>
                <a:spcPct val="150000"/>
              </a:lnSpc>
            </a:pPr>
            <a:r>
              <a:rPr lang="en-US" dirty="0"/>
              <a:t>Possibility to increase the target physical dose (maintaining the NTCP) or reduce it (maintaining TCP) depending on whether we want to exploit </a:t>
            </a:r>
            <a:r>
              <a:rPr lang="en-US" b="1" dirty="0"/>
              <a:t>high-dose or low-dose immunogenicity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3564F-6782-1541-FD6F-1C11B250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1E5A6-9078-AC58-25DA-8A25DEF78B20}"/>
              </a:ext>
            </a:extLst>
          </p:cNvPr>
          <p:cNvSpPr txBox="1"/>
          <p:nvPr/>
        </p:nvSpPr>
        <p:spPr>
          <a:xfrm>
            <a:off x="764718" y="12485577"/>
            <a:ext cx="8741426" cy="66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60960" marR="60960" defTabSz="1366242"/>
            <a:r>
              <a:rPr lang="en-US" sz="3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Helm </a:t>
            </a:r>
            <a:r>
              <a:rPr lang="en-US" sz="36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et al., Exp. Rev. Mol. Med</a:t>
            </a:r>
            <a:r>
              <a:rPr lang="en-US" sz="3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36610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Lung </a:t>
            </a:r>
            <a:r>
              <a:rPr lang="de-DE" dirty="0" err="1"/>
              <a:t>metastasis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380" y="2984580"/>
            <a:ext cx="7381332" cy="91660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t="32387" r="40400" b="53174"/>
          <a:stretch/>
        </p:blipFill>
        <p:spPr>
          <a:xfrm>
            <a:off x="7039859" y="4495967"/>
            <a:ext cx="1524002" cy="15591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8" t="42394" r="45668" b="39743"/>
          <a:stretch/>
        </p:blipFill>
        <p:spPr>
          <a:xfrm>
            <a:off x="7044682" y="6102032"/>
            <a:ext cx="1519176" cy="21453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563858" y="6864031"/>
            <a:ext cx="2450748" cy="492443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2000" b="1" i="1" dirty="0"/>
              <a:t>Negative </a:t>
            </a:r>
            <a:r>
              <a:rPr lang="de-DE" sz="2000" b="1" i="1" dirty="0" err="1"/>
              <a:t>control</a:t>
            </a:r>
            <a:endParaRPr lang="de-DE" sz="2000" b="1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8563850" y="5046932"/>
            <a:ext cx="2450748" cy="492443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2000" b="1" i="1" dirty="0"/>
              <a:t>CIRT+CPI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3833286" y="4223406"/>
            <a:ext cx="2535088" cy="4337332"/>
            <a:chOff x="422565" y="2677879"/>
            <a:chExt cx="1267544" cy="2168666"/>
          </a:xfrm>
        </p:grpSpPr>
        <p:pic>
          <p:nvPicPr>
            <p:cNvPr id="10" name="Picture 2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65" y="2677879"/>
              <a:ext cx="1267544" cy="21686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9496" y="4045913"/>
              <a:ext cx="297307" cy="373172"/>
            </a:xfrm>
            <a:prstGeom prst="ellipse">
              <a:avLst/>
            </a:prstGeom>
            <a:solidFill>
              <a:srgbClr val="70AD47"/>
            </a:solidFill>
            <a:ln w="38100" cmpd="sng">
              <a:solidFill>
                <a:srgbClr val="70AD4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6448" y="4045909"/>
              <a:ext cx="297307" cy="373172"/>
            </a:xfrm>
            <a:prstGeom prst="ellipse">
              <a:avLst/>
            </a:prstGeom>
            <a:solidFill>
              <a:srgbClr val="C00000"/>
            </a:solidFill>
            <a:ln w="38100" cmpd="sng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8312" y="356326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752" y="371566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0232" y="359374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53072" y="368518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ja-JP" sz="4400">
                <a:solidFill>
                  <a:prstClr val="black"/>
                </a:solidFill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3692611" y="8902294"/>
            <a:ext cx="6501382" cy="1046440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2800" i="1" dirty="0"/>
              <a:t>Assessment </a:t>
            </a:r>
            <a:r>
              <a:rPr lang="de-DE" sz="2800" i="1" dirty="0" err="1"/>
              <a:t>of</a:t>
            </a:r>
            <a:r>
              <a:rPr lang="de-DE" sz="2800" i="1" dirty="0"/>
              <a:t> </a:t>
            </a:r>
            <a:r>
              <a:rPr lang="de-DE" sz="2800" i="1" dirty="0" err="1"/>
              <a:t>superficial</a:t>
            </a:r>
            <a:r>
              <a:rPr lang="de-DE" sz="2800" i="1" dirty="0"/>
              <a:t> </a:t>
            </a:r>
            <a:r>
              <a:rPr lang="de-DE" sz="2800" i="1" dirty="0" err="1"/>
              <a:t>nodules</a:t>
            </a:r>
            <a:r>
              <a:rPr lang="de-DE" sz="2800" i="1" dirty="0"/>
              <a:t> after </a:t>
            </a:r>
            <a:r>
              <a:rPr lang="de-DE" sz="2800" i="1" dirty="0" err="1"/>
              <a:t>fixation</a:t>
            </a:r>
            <a:r>
              <a:rPr lang="de-DE" sz="2800" i="1" dirty="0"/>
              <a:t> in </a:t>
            </a:r>
            <a:r>
              <a:rPr lang="de-DE" sz="2800" i="1" dirty="0" err="1"/>
              <a:t>Bouin‘s</a:t>
            </a:r>
            <a:r>
              <a:rPr lang="de-DE" sz="2800" i="1" dirty="0"/>
              <a:t> </a:t>
            </a:r>
            <a:r>
              <a:rPr lang="de-DE" sz="2800" i="1" dirty="0" err="1"/>
              <a:t>solution</a:t>
            </a:r>
            <a:endParaRPr lang="de-DE" sz="2800" i="1" dirty="0"/>
          </a:p>
        </p:txBody>
      </p:sp>
      <p:sp>
        <p:nvSpPr>
          <p:cNvPr id="18" name="Textfeld 17"/>
          <p:cNvSpPr txBox="1"/>
          <p:nvPr/>
        </p:nvSpPr>
        <p:spPr>
          <a:xfrm>
            <a:off x="9900530" y="11489256"/>
            <a:ext cx="6579808" cy="1661993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r>
              <a:rPr lang="de-DE" sz="2400" dirty="0"/>
              <a:t>NC = negative </a:t>
            </a:r>
            <a:r>
              <a:rPr lang="de-DE" sz="2400" dirty="0" err="1"/>
              <a:t>control</a:t>
            </a:r>
            <a:endParaRPr lang="de-DE" sz="2400" dirty="0"/>
          </a:p>
          <a:p>
            <a:r>
              <a:rPr lang="de-DE" sz="2400" dirty="0"/>
              <a:t>CPI = check </a:t>
            </a:r>
            <a:r>
              <a:rPr lang="de-DE" sz="2400" dirty="0" err="1"/>
              <a:t>point</a:t>
            </a:r>
            <a:r>
              <a:rPr lang="de-DE" sz="2400" dirty="0"/>
              <a:t> </a:t>
            </a:r>
            <a:r>
              <a:rPr lang="de-DE" sz="2400" dirty="0" err="1"/>
              <a:t>inhibitors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endParaRPr lang="de-DE" sz="2400" dirty="0"/>
          </a:p>
          <a:p>
            <a:r>
              <a:rPr lang="de-DE" sz="2400" dirty="0"/>
              <a:t>CIRT = C-</a:t>
            </a:r>
            <a:r>
              <a:rPr lang="de-DE" sz="2400" dirty="0" err="1"/>
              <a:t>ions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, 10 Gy</a:t>
            </a:r>
          </a:p>
          <a:p>
            <a:r>
              <a:rPr lang="de-DE" sz="2400" dirty="0"/>
              <a:t>XRT = </a:t>
            </a:r>
            <a:r>
              <a:rPr lang="de-DE" sz="2400" dirty="0" err="1"/>
              <a:t>photons</a:t>
            </a:r>
            <a:r>
              <a:rPr lang="de-DE" sz="2400" dirty="0"/>
              <a:t>, 10 Gy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CBADE60-2650-8B2C-FD44-3AC3BE0A51B6}"/>
              </a:ext>
            </a:extLst>
          </p:cNvPr>
          <p:cNvSpPr txBox="1"/>
          <p:nvPr/>
        </p:nvSpPr>
        <p:spPr>
          <a:xfrm>
            <a:off x="2713625" y="11015328"/>
            <a:ext cx="4326234" cy="2031087"/>
          </a:xfrm>
          <a:prstGeom prst="rect">
            <a:avLst/>
          </a:prstGeom>
          <a:noFill/>
        </p:spPr>
        <p:txBody>
          <a:bodyPr wrap="square" lIns="182648" tIns="91322" rIns="182648" bIns="91322" rtlCol="0">
            <a:spAutoFit/>
          </a:bodyPr>
          <a:lstStyle/>
          <a:p>
            <a:pPr algn="l"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Helm et al.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, Int. J. </a:t>
            </a:r>
            <a:r>
              <a:rPr lang="en-US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Radiat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. Oncol. Biol. Phys.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808CE3-46C7-1486-0066-45383B73CE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9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943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1215</Words>
  <Application>Microsoft Macintosh PowerPoint</Application>
  <PresentationFormat>Custom</PresentationFormat>
  <Paragraphs>185</Paragraphs>
  <Slides>27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游ゴシック</vt:lpstr>
      <vt:lpstr>Arial</vt:lpstr>
      <vt:lpstr>Calibri</vt:lpstr>
      <vt:lpstr>Calibri Light</vt:lpstr>
      <vt:lpstr>Cambria Math</vt:lpstr>
      <vt:lpstr>Helvetica</vt:lpstr>
      <vt:lpstr>Helvetica Neue</vt:lpstr>
      <vt:lpstr>Helvetica Neue Medium</vt:lpstr>
      <vt:lpstr>21_BasicWhite</vt:lpstr>
      <vt:lpstr>Prism 9</vt:lpstr>
      <vt:lpstr>PowerPoint Presentation</vt:lpstr>
      <vt:lpstr>(Bold) opening statements</vt:lpstr>
      <vt:lpstr>PACIFIC trial – stage III NSCLC</vt:lpstr>
      <vt:lpstr>KEYNOTE and ETCN negative trials</vt:lpstr>
      <vt:lpstr>Why it doesn’t (always) work?</vt:lpstr>
      <vt:lpstr>Particle therapy + immunotherapy</vt:lpstr>
      <vt:lpstr>Biological advantages of particle therapy</vt:lpstr>
      <vt:lpstr>Potential biological advantages of high-LET radiation</vt:lpstr>
      <vt:lpstr>Lung metastasis</vt:lpstr>
      <vt:lpstr>RNA-LPX neoantigen vaccination synergizes with radiotherapy to restrict tumor growth in mouse </vt:lpstr>
      <vt:lpstr>Treating difficult patients with heavy ions – exploiting the immune system</vt:lpstr>
      <vt:lpstr>Physics advantages of particle therapy</vt:lpstr>
      <vt:lpstr>Chromosomal aberrations measured in patients treated with X-rays or C-ions for esophageal or uterus cancer</vt:lpstr>
      <vt:lpstr>The prognostic value of lymphopenia in radiotherapy</vt:lpstr>
      <vt:lpstr>Prognostic value of lymphopenia in radioimunotherapy</vt:lpstr>
      <vt:lpstr>Particle therapy reduces lymphopenia</vt:lpstr>
      <vt:lpstr>GSI ALC Database </vt:lpstr>
      <vt:lpstr>ALC before and after therapy across cancer sites</vt:lpstr>
      <vt:lpstr>PowerPoint Presentation</vt:lpstr>
      <vt:lpstr>Particle therapy sparing effect: esophageal cancer case</vt:lpstr>
      <vt:lpstr>PowerPoint Presentation</vt:lpstr>
      <vt:lpstr>Clinical evidence of improvement on OS?</vt:lpstr>
      <vt:lpstr>PowerPoint Presentation</vt:lpstr>
      <vt:lpstr>CONCLUSIONS</vt:lpstr>
      <vt:lpstr>Thank you very much!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 Durante</cp:lastModifiedBy>
  <cp:revision>97</cp:revision>
  <dcterms:modified xsi:type="dcterms:W3CDTF">2026-02-20T16:25:07Z</dcterms:modified>
</cp:coreProperties>
</file>