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935" r:id="rId2"/>
    <p:sldId id="5387" r:id="rId3"/>
    <p:sldId id="5470" r:id="rId4"/>
    <p:sldId id="737" r:id="rId5"/>
    <p:sldId id="744" r:id="rId6"/>
    <p:sldId id="6246" r:id="rId7"/>
    <p:sldId id="6189" r:id="rId8"/>
    <p:sldId id="6190" r:id="rId9"/>
    <p:sldId id="6191" r:id="rId10"/>
    <p:sldId id="6101" r:id="rId11"/>
    <p:sldId id="5732" r:id="rId12"/>
    <p:sldId id="6131" r:id="rId13"/>
    <p:sldId id="6192" r:id="rId14"/>
    <p:sldId id="6134" r:id="rId15"/>
    <p:sldId id="6064" r:id="rId16"/>
    <p:sldId id="5671" r:id="rId17"/>
    <p:sldId id="6111" r:id="rId18"/>
    <p:sldId id="6133" r:id="rId19"/>
    <p:sldId id="6120" r:id="rId20"/>
    <p:sldId id="6132" r:id="rId21"/>
    <p:sldId id="6115" r:id="rId22"/>
    <p:sldId id="6116" r:id="rId23"/>
    <p:sldId id="6234" r:id="rId24"/>
    <p:sldId id="6235" r:id="rId25"/>
    <p:sldId id="5527" r:id="rId26"/>
    <p:sldId id="5538" r:id="rId27"/>
    <p:sldId id="6121" r:id="rId28"/>
    <p:sldId id="6122" r:id="rId29"/>
    <p:sldId id="6123" r:id="rId30"/>
    <p:sldId id="6089" r:id="rId31"/>
    <p:sldId id="6090" r:id="rId32"/>
    <p:sldId id="6110" r:id="rId33"/>
    <p:sldId id="6124" r:id="rId34"/>
    <p:sldId id="6125" r:id="rId35"/>
    <p:sldId id="6126" r:id="rId36"/>
    <p:sldId id="6137" r:id="rId37"/>
    <p:sldId id="6053" r:id="rId38"/>
    <p:sldId id="6139" r:id="rId39"/>
    <p:sldId id="389" r:id="rId40"/>
    <p:sldId id="358" r:id="rId41"/>
    <p:sldId id="355" r:id="rId42"/>
    <p:sldId id="6113" r:id="rId43"/>
    <p:sldId id="6247" r:id="rId44"/>
    <p:sldId id="6182" r:id="rId45"/>
    <p:sldId id="6129" r:id="rId46"/>
    <p:sldId id="591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83" d="100"/>
          <a:sy n="83" d="100"/>
        </p:scale>
        <p:origin x="435"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51C38-CFB8-4BD4-9B3A-F4DFB855360C}"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96F24-F084-41AE-80A8-5BEE06FA1CEA}" type="slidenum">
              <a:rPr lang="en-US" smtClean="0"/>
              <a:t>‹#›</a:t>
            </a:fld>
            <a:endParaRPr lang="en-US"/>
          </a:p>
        </p:txBody>
      </p:sp>
    </p:spTree>
    <p:extLst>
      <p:ext uri="{BB962C8B-B14F-4D97-AF65-F5344CB8AC3E}">
        <p14:creationId xmlns:p14="http://schemas.microsoft.com/office/powerpoint/2010/main" val="2025668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Nanorain</a:t>
            </a:r>
            <a:r>
              <a:rPr lang="fr-FR" dirty="0"/>
              <a:t> </a:t>
            </a:r>
          </a:p>
        </p:txBody>
      </p:sp>
      <p:sp>
        <p:nvSpPr>
          <p:cNvPr id="4" name="Espace réservé du numéro de diapositive 3"/>
          <p:cNvSpPr>
            <a:spLocks noGrp="1"/>
          </p:cNvSpPr>
          <p:nvPr>
            <p:ph type="sldNum" sz="quarter" idx="10"/>
          </p:nvPr>
        </p:nvSpPr>
        <p:spPr/>
        <p:txBody>
          <a:bodyPr/>
          <a:lstStyle/>
          <a:p>
            <a:fld id="{1F6AF0E6-C138-4B1E-ADCF-7F54151BB55B}" type="slidenum">
              <a:rPr lang="en-US" smtClean="0"/>
              <a:pPr/>
              <a:t>4</a:t>
            </a:fld>
            <a:endParaRPr lang="en-US" dirty="0"/>
          </a:p>
        </p:txBody>
      </p:sp>
    </p:spTree>
    <p:extLst>
      <p:ext uri="{BB962C8B-B14F-4D97-AF65-F5344CB8AC3E}">
        <p14:creationId xmlns:p14="http://schemas.microsoft.com/office/powerpoint/2010/main" val="369883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F6AF0E6-C138-4B1E-ADCF-7F54151BB55B}" type="slidenum">
              <a:rPr lang="en-US" smtClean="0"/>
              <a:pPr/>
              <a:t>25</a:t>
            </a:fld>
            <a:endParaRPr lang="en-US" dirty="0"/>
          </a:p>
        </p:txBody>
      </p:sp>
    </p:spTree>
    <p:extLst>
      <p:ext uri="{BB962C8B-B14F-4D97-AF65-F5344CB8AC3E}">
        <p14:creationId xmlns:p14="http://schemas.microsoft.com/office/powerpoint/2010/main" val="171094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Cambria" panose="02040503050406030204" pitchFamily="18" charset="0"/>
              </a:rPr>
              <a:t>ssels</a:t>
            </a:r>
            <a:r>
              <a:rPr lang="en-US" b="0" i="0" dirty="0">
                <a:solidFill>
                  <a:srgbClr val="212121"/>
                </a:solidFill>
                <a:effectLst/>
                <a:latin typeface="Cambria" panose="02040503050406030204" pitchFamily="18" charset="0"/>
              </a:rPr>
              <a:t> initially oriented parallel to the beam length were replaced by vessels running perpendicular to the irradiation portion of the tumor. Blood flow analysis showed no apparent loss of vascular function within the window after microbeam irradiation, as indicated by the detection of normal </a:t>
            </a:r>
            <a:r>
              <a:rPr lang="en-US" b="0" i="0" dirty="0" err="1">
                <a:solidFill>
                  <a:srgbClr val="212121"/>
                </a:solidFill>
                <a:effectLst/>
                <a:latin typeface="Cambria" panose="02040503050406030204" pitchFamily="18" charset="0"/>
              </a:rPr>
              <a:t>microvessel</a:t>
            </a:r>
            <a:r>
              <a:rPr lang="en-US" b="0" i="0" dirty="0">
                <a:solidFill>
                  <a:srgbClr val="212121"/>
                </a:solidFill>
                <a:effectLst/>
                <a:latin typeface="Cambria" panose="02040503050406030204" pitchFamily="18" charset="0"/>
              </a:rPr>
              <a:t> blood velocities.</a:t>
            </a:r>
            <a:endParaRPr lang="es-ES" dirty="0"/>
          </a:p>
          <a:p>
            <a:endParaRPr lang="es-ES" dirty="0"/>
          </a:p>
        </p:txBody>
      </p:sp>
      <p:sp>
        <p:nvSpPr>
          <p:cNvPr id="4" name="Marcador de número de diapositiva 3"/>
          <p:cNvSpPr>
            <a:spLocks noGrp="1"/>
          </p:cNvSpPr>
          <p:nvPr>
            <p:ph type="sldNum" sz="quarter" idx="5"/>
          </p:nvPr>
        </p:nvSpPr>
        <p:spPr/>
        <p:txBody>
          <a:bodyPr/>
          <a:lstStyle/>
          <a:p>
            <a:fld id="{1F6AF0E6-C138-4B1E-ADCF-7F54151BB55B}" type="slidenum">
              <a:rPr lang="en-US" smtClean="0"/>
              <a:pPr/>
              <a:t>26</a:t>
            </a:fld>
            <a:endParaRPr lang="en-US" dirty="0"/>
          </a:p>
        </p:txBody>
      </p:sp>
    </p:spTree>
    <p:extLst>
      <p:ext uri="{BB962C8B-B14F-4D97-AF65-F5344CB8AC3E}">
        <p14:creationId xmlns:p14="http://schemas.microsoft.com/office/powerpoint/2010/main" val="425025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F6AF0E6-C138-4B1E-ADCF-7F54151BB55B}" type="slidenum">
              <a:rPr lang="en-US" smtClean="0"/>
              <a:pPr/>
              <a:t>31</a:t>
            </a:fld>
            <a:endParaRPr lang="en-US" dirty="0"/>
          </a:p>
        </p:txBody>
      </p:sp>
    </p:spTree>
    <p:extLst>
      <p:ext uri="{BB962C8B-B14F-4D97-AF65-F5344CB8AC3E}">
        <p14:creationId xmlns:p14="http://schemas.microsoft.com/office/powerpoint/2010/main" val="82826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AAEAA-D351-49CD-2BA6-C4A68A353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C6C5D-652D-B75B-00C0-E8C9C92FB2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3AB6F-1E61-2C7B-D743-31E9A20C2F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80963E-B57F-FAD1-B0FA-D36C91EBB012}"/>
              </a:ext>
            </a:extLst>
          </p:cNvPr>
          <p:cNvSpPr>
            <a:spLocks noGrp="1"/>
          </p:cNvSpPr>
          <p:nvPr>
            <p:ph type="sldNum" sz="quarter" idx="5"/>
          </p:nvPr>
        </p:nvSpPr>
        <p:spPr/>
        <p:txBody>
          <a:bodyPr/>
          <a:lstStyle/>
          <a:p>
            <a:fld id="{3A03A8A3-89EB-7A46-9522-4EB9343BA11B}" type="slidenum">
              <a:rPr lang="fr-FR" smtClean="0"/>
              <a:t>33</a:t>
            </a:fld>
            <a:endParaRPr lang="fr-FR"/>
          </a:p>
        </p:txBody>
      </p:sp>
    </p:spTree>
    <p:extLst>
      <p:ext uri="{BB962C8B-B14F-4D97-AF65-F5344CB8AC3E}">
        <p14:creationId xmlns:p14="http://schemas.microsoft.com/office/powerpoint/2010/main" val="312930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CCEC6-04C4-9C6E-5B61-F1EB1ABF5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D795C-B3FF-9433-1FDB-A003A644C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C4A3E0-033A-A325-4B3C-DC14864202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28791E-1C72-10F4-1A73-DB02ED4AACB7}"/>
              </a:ext>
            </a:extLst>
          </p:cNvPr>
          <p:cNvSpPr>
            <a:spLocks noGrp="1"/>
          </p:cNvSpPr>
          <p:nvPr>
            <p:ph type="sldNum" sz="quarter" idx="5"/>
          </p:nvPr>
        </p:nvSpPr>
        <p:spPr/>
        <p:txBody>
          <a:bodyPr/>
          <a:lstStyle/>
          <a:p>
            <a:fld id="{3A03A8A3-89EB-7A46-9522-4EB9343BA11B}" type="slidenum">
              <a:rPr lang="fr-FR" smtClean="0"/>
              <a:t>34</a:t>
            </a:fld>
            <a:endParaRPr lang="fr-FR"/>
          </a:p>
        </p:txBody>
      </p:sp>
    </p:spTree>
    <p:extLst>
      <p:ext uri="{BB962C8B-B14F-4D97-AF65-F5344CB8AC3E}">
        <p14:creationId xmlns:p14="http://schemas.microsoft.com/office/powerpoint/2010/main" val="325820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8D121-5D85-82F8-882D-3E9015B30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0C699-E394-CAD4-02A5-0205046F5A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40B5B-ED4B-F5B8-C73E-3DDC1A3011FD}"/>
              </a:ext>
            </a:extLst>
          </p:cNvPr>
          <p:cNvSpPr>
            <a:spLocks noGrp="1"/>
          </p:cNvSpPr>
          <p:nvPr>
            <p:ph type="body" idx="1"/>
          </p:nvPr>
        </p:nvSpPr>
        <p:spPr/>
        <p:txBody>
          <a:bodyPr/>
          <a:lstStyle/>
          <a:p>
            <a:endParaRPr lang="en-ES" dirty="0"/>
          </a:p>
        </p:txBody>
      </p:sp>
      <p:sp>
        <p:nvSpPr>
          <p:cNvPr id="4" name="Slide Number Placeholder 3">
            <a:extLst>
              <a:ext uri="{FF2B5EF4-FFF2-40B4-BE49-F238E27FC236}">
                <a16:creationId xmlns:a16="http://schemas.microsoft.com/office/drawing/2014/main" id="{CA6147E1-EBB9-52A4-4019-D7F544A6B871}"/>
              </a:ext>
            </a:extLst>
          </p:cNvPr>
          <p:cNvSpPr>
            <a:spLocks noGrp="1"/>
          </p:cNvSpPr>
          <p:nvPr>
            <p:ph type="sldNum" sz="quarter" idx="5"/>
          </p:nvPr>
        </p:nvSpPr>
        <p:spPr/>
        <p:txBody>
          <a:bodyPr/>
          <a:lstStyle/>
          <a:p>
            <a:fld id="{3A03A8A3-89EB-7A46-9522-4EB9343BA11B}" type="slidenum">
              <a:rPr lang="fr-FR" smtClean="0"/>
              <a:t>35</a:t>
            </a:fld>
            <a:endParaRPr lang="fr-FR"/>
          </a:p>
        </p:txBody>
      </p:sp>
    </p:spTree>
    <p:extLst>
      <p:ext uri="{BB962C8B-B14F-4D97-AF65-F5344CB8AC3E}">
        <p14:creationId xmlns:p14="http://schemas.microsoft.com/office/powerpoint/2010/main" val="3697293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82971-5607-8B48-768E-405404E00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ACE17-7D79-C019-5D88-79AEC2EDE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56DCA-83D1-018E-39A4-9A2CFE3098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2EC1BB-6021-4291-5FC2-90B00A5704AF}"/>
              </a:ext>
            </a:extLst>
          </p:cNvPr>
          <p:cNvSpPr>
            <a:spLocks noGrp="1"/>
          </p:cNvSpPr>
          <p:nvPr>
            <p:ph type="sldNum" sz="quarter" idx="5"/>
          </p:nvPr>
        </p:nvSpPr>
        <p:spPr/>
        <p:txBody>
          <a:bodyPr/>
          <a:lstStyle/>
          <a:p>
            <a:fld id="{1F6AF0E6-C138-4B1E-ADCF-7F54151BB55B}" type="slidenum">
              <a:rPr lang="en-US" smtClean="0"/>
              <a:pPr/>
              <a:t>36</a:t>
            </a:fld>
            <a:endParaRPr lang="en-US" dirty="0"/>
          </a:p>
        </p:txBody>
      </p:sp>
    </p:spTree>
    <p:extLst>
      <p:ext uri="{BB962C8B-B14F-4D97-AF65-F5344CB8AC3E}">
        <p14:creationId xmlns:p14="http://schemas.microsoft.com/office/powerpoint/2010/main" val="104790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30E64-7D83-9839-609B-314FC7B58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2760A-4ECF-61D8-6F23-AD7B44E13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1272D-408B-BDC5-F2E8-E1D5C1BF51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Then, the intercellular communication networks between each cell population within the CTRL, MBRT, and CRT conditions. Each dot represents a cell population, with the connection arrows showing proportionally to its thickness, the number and strength of interactions. The analysis revealed a complex network of interactions between the different healthy and </a:t>
            </a:r>
            <a:r>
              <a:rPr lang="en-US" sz="1800" dirty="0" err="1">
                <a:effectLst/>
                <a:latin typeface="Arial" panose="020B0604020202020204" pitchFamily="34" charset="0"/>
                <a:ea typeface="Calibri" panose="020F0502020204030204" pitchFamily="34" charset="0"/>
              </a:rPr>
              <a:t>tumoural</a:t>
            </a:r>
            <a:r>
              <a:rPr lang="en-US" sz="1800" dirty="0">
                <a:effectLst/>
                <a:latin typeface="Arial" panose="020B0604020202020204" pitchFamily="34" charset="0"/>
                <a:ea typeface="Calibri" panose="020F0502020204030204" pitchFamily="34" charset="0"/>
              </a:rPr>
              <a:t> cell populations. Across conditions, </a:t>
            </a:r>
            <a:r>
              <a:rPr lang="en-US" sz="1800" dirty="0" err="1">
                <a:effectLst/>
                <a:latin typeface="Arial" panose="020B0604020202020204" pitchFamily="34" charset="0"/>
                <a:ea typeface="Calibri" panose="020F0502020204030204" pitchFamily="34" charset="0"/>
              </a:rPr>
              <a:t>tumour</a:t>
            </a:r>
            <a:r>
              <a:rPr lang="en-US" sz="1800" dirty="0">
                <a:effectLst/>
                <a:latin typeface="Arial" panose="020B0604020202020204" pitchFamily="34" charset="0"/>
                <a:ea typeface="Calibri" panose="020F0502020204030204" pitchFamily="34" charset="0"/>
              </a:rPr>
              <a:t> cell populations (RG2 (C0), RG2 associated with endothelial gene markers (C4), and RG2 associated with macrophages (C7)) not only exhibited strong intratumoural interactions but also interacted with microglia (C5). Healthy cell populations, including </a:t>
            </a:r>
            <a:r>
              <a:rPr lang="en-US" sz="1800" dirty="0" err="1">
                <a:effectLst/>
                <a:latin typeface="Arial" panose="020B0604020202020204" pitchFamily="34" charset="0"/>
                <a:ea typeface="Calibri" panose="020F0502020204030204" pitchFamily="34" charset="0"/>
              </a:rPr>
              <a:t>neurones</a:t>
            </a:r>
            <a:r>
              <a:rPr lang="en-US" sz="1800" dirty="0">
                <a:effectLst/>
                <a:latin typeface="Arial" panose="020B0604020202020204" pitchFamily="34" charset="0"/>
                <a:ea typeface="Calibri" panose="020F0502020204030204" pitchFamily="34" charset="0"/>
              </a:rPr>
              <a:t> (C1 and C6), oligodendrocytes (C2), and astrocytes (C3), display numerous interactions. MBRT maintains a similar pattern of interaction to CTRL 48 hours post-irradiation</a:t>
            </a:r>
            <a:endParaRPr lang="en-US" dirty="0"/>
          </a:p>
        </p:txBody>
      </p:sp>
      <p:sp>
        <p:nvSpPr>
          <p:cNvPr id="4" name="Slide Number Placeholder 3">
            <a:extLst>
              <a:ext uri="{FF2B5EF4-FFF2-40B4-BE49-F238E27FC236}">
                <a16:creationId xmlns:a16="http://schemas.microsoft.com/office/drawing/2014/main" id="{1B8D5068-A307-8D3E-7B86-794273109210}"/>
              </a:ext>
            </a:extLst>
          </p:cNvPr>
          <p:cNvSpPr>
            <a:spLocks noGrp="1"/>
          </p:cNvSpPr>
          <p:nvPr>
            <p:ph type="sldNum" sz="quarter" idx="5"/>
          </p:nvPr>
        </p:nvSpPr>
        <p:spPr/>
        <p:txBody>
          <a:bodyPr/>
          <a:lstStyle/>
          <a:p>
            <a:fld id="{52140440-242E-4183-9DBE-ED00EBCD93CC}" type="slidenum">
              <a:rPr lang="en-US" smtClean="0"/>
              <a:t>37</a:t>
            </a:fld>
            <a:endParaRPr lang="en-US"/>
          </a:p>
        </p:txBody>
      </p:sp>
    </p:spTree>
    <p:extLst>
      <p:ext uri="{BB962C8B-B14F-4D97-AF65-F5344CB8AC3E}">
        <p14:creationId xmlns:p14="http://schemas.microsoft.com/office/powerpoint/2010/main" val="2177551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96C6-E513-5DA0-9BD7-ED88134A7F9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6ED0A8C-8D41-FE65-0C0E-EBA4CDC1B23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13822BA-E319-1411-942B-2A56AE81D8B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162A5E1-59FD-AEAE-2490-E0A058F08234}"/>
              </a:ext>
            </a:extLst>
          </p:cNvPr>
          <p:cNvSpPr>
            <a:spLocks noGrp="1"/>
          </p:cNvSpPr>
          <p:nvPr>
            <p:ph type="sldNum" sz="quarter" idx="5"/>
          </p:nvPr>
        </p:nvSpPr>
        <p:spPr/>
        <p:txBody>
          <a:bodyPr/>
          <a:lstStyle/>
          <a:p>
            <a:fld id="{1F6AF0E6-C138-4B1E-ADCF-7F54151BB55B}" type="slidenum">
              <a:rPr lang="en-US" smtClean="0"/>
              <a:pPr/>
              <a:t>38</a:t>
            </a:fld>
            <a:endParaRPr lang="en-US" dirty="0"/>
          </a:p>
        </p:txBody>
      </p:sp>
    </p:spTree>
    <p:extLst>
      <p:ext uri="{BB962C8B-B14F-4D97-AF65-F5344CB8AC3E}">
        <p14:creationId xmlns:p14="http://schemas.microsoft.com/office/powerpoint/2010/main" val="3814122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err="1"/>
              <a:t>Bystander</a:t>
            </a:r>
            <a:r>
              <a:rPr lang="fr-FR" dirty="0"/>
              <a:t>-like </a:t>
            </a:r>
            <a:r>
              <a:rPr lang="fr-FR" dirty="0" err="1"/>
              <a:t>effects</a:t>
            </a:r>
            <a:r>
              <a:rPr lang="fr-FR" dirty="0"/>
              <a:t> are off-</a:t>
            </a:r>
            <a:r>
              <a:rPr lang="fr-FR" dirty="0" err="1"/>
              <a:t>target</a:t>
            </a:r>
            <a:r>
              <a:rPr lang="fr-FR" dirty="0"/>
              <a:t> </a:t>
            </a:r>
            <a:r>
              <a:rPr lang="fr-FR" dirty="0" err="1"/>
              <a:t>effects</a:t>
            </a:r>
            <a:r>
              <a:rPr lang="fr-FR" dirty="0"/>
              <a:t> </a:t>
            </a:r>
            <a:r>
              <a:rPr lang="fr-FR" dirty="0" err="1"/>
              <a:t>from</a:t>
            </a:r>
            <a:r>
              <a:rPr lang="fr-FR" dirty="0"/>
              <a:t> </a:t>
            </a:r>
            <a:r>
              <a:rPr lang="fr-FR" dirty="0" err="1"/>
              <a:t>signals</a:t>
            </a:r>
            <a:r>
              <a:rPr lang="fr-FR" dirty="0"/>
              <a:t> sent by irradiated </a:t>
            </a:r>
            <a:r>
              <a:rPr lang="fr-FR" dirty="0" err="1"/>
              <a:t>cells</a:t>
            </a:r>
            <a:r>
              <a:rPr lang="fr-FR" dirty="0"/>
              <a:t> to non-irradiated </a:t>
            </a:r>
            <a:r>
              <a:rPr lang="fr-FR" dirty="0" err="1"/>
              <a:t>cells</a:t>
            </a:r>
            <a:r>
              <a:rPr lang="fr-FR" dirty="0"/>
              <a:t> or </a:t>
            </a:r>
            <a:r>
              <a:rPr lang="fr-FR" dirty="0" err="1"/>
              <a:t>cells</a:t>
            </a:r>
            <a:r>
              <a:rPr lang="fr-FR" dirty="0"/>
              <a:t> </a:t>
            </a:r>
            <a:r>
              <a:rPr lang="fr-FR" dirty="0" err="1"/>
              <a:t>which</a:t>
            </a:r>
            <a:r>
              <a:rPr lang="fr-FR" dirty="0"/>
              <a:t> have </a:t>
            </a:r>
            <a:r>
              <a:rPr lang="fr-FR" dirty="0" err="1"/>
              <a:t>received</a:t>
            </a:r>
            <a:r>
              <a:rPr lang="fr-FR" dirty="0"/>
              <a:t> a </a:t>
            </a:r>
            <a:r>
              <a:rPr lang="fr-FR" dirty="0" err="1"/>
              <a:t>lower</a:t>
            </a:r>
            <a:r>
              <a:rPr lang="fr-FR" dirty="0"/>
              <a:t> dose</a:t>
            </a:r>
          </a:p>
          <a:p>
            <a:pPr marL="171450" indent="-171450">
              <a:buFont typeface="Arial" panose="020B0604020202020204" pitchFamily="34" charset="0"/>
              <a:buChar char="•"/>
            </a:pPr>
            <a:r>
              <a:rPr lang="fr-FR" dirty="0"/>
              <a:t>This </a:t>
            </a:r>
            <a:r>
              <a:rPr lang="fr-FR" dirty="0" err="1"/>
              <a:t>could</a:t>
            </a:r>
            <a:r>
              <a:rPr lang="fr-FR" dirty="0"/>
              <a:t> </a:t>
            </a:r>
            <a:r>
              <a:rPr lang="fr-FR" dirty="0" err="1"/>
              <a:t>result</a:t>
            </a:r>
            <a:r>
              <a:rPr lang="fr-FR" dirty="0"/>
              <a:t> in </a:t>
            </a:r>
            <a:r>
              <a:rPr lang="fr-FR" dirty="0" err="1"/>
              <a:t>several</a:t>
            </a:r>
            <a:r>
              <a:rPr lang="fr-FR" dirty="0"/>
              <a:t> routes of </a:t>
            </a:r>
            <a:r>
              <a:rPr lang="fr-FR" dirty="0" err="1"/>
              <a:t>signals</a:t>
            </a:r>
            <a:r>
              <a:rPr lang="fr-FR" dirty="0"/>
              <a:t>, </a:t>
            </a:r>
            <a:r>
              <a:rPr lang="fr-FR" dirty="0" err="1"/>
              <a:t>such</a:t>
            </a:r>
            <a:r>
              <a:rPr lang="fr-FR" dirty="0"/>
              <a:t> as </a:t>
            </a:r>
            <a:r>
              <a:rPr lang="fr-FR" dirty="0" err="1"/>
              <a:t>extracellular</a:t>
            </a:r>
            <a:r>
              <a:rPr lang="fr-FR" dirty="0"/>
              <a:t> </a:t>
            </a:r>
            <a:r>
              <a:rPr lang="fr-FR" dirty="0" err="1"/>
              <a:t>vesicles</a:t>
            </a:r>
            <a:r>
              <a:rPr lang="fr-FR" dirty="0"/>
              <a:t>, </a:t>
            </a:r>
            <a:r>
              <a:rPr lang="fr-FR" dirty="0" err="1"/>
              <a:t>also</a:t>
            </a:r>
            <a:r>
              <a:rPr lang="fr-FR" dirty="0"/>
              <a:t> </a:t>
            </a:r>
            <a:r>
              <a:rPr lang="fr-FR" dirty="0" err="1"/>
              <a:t>called</a:t>
            </a:r>
            <a:r>
              <a:rPr lang="fr-FR" dirty="0"/>
              <a:t> exosomes</a:t>
            </a:r>
          </a:p>
          <a:p>
            <a:pPr marL="171450" indent="-171450">
              <a:buFont typeface="Arial" panose="020B0604020202020204" pitchFamily="34" charset="0"/>
              <a:buChar char="•"/>
            </a:pPr>
            <a:r>
              <a:rPr lang="fr-FR" dirty="0" err="1"/>
              <a:t>Those</a:t>
            </a:r>
            <a:r>
              <a:rPr lang="fr-FR" dirty="0"/>
              <a:t> </a:t>
            </a:r>
            <a:r>
              <a:rPr lang="fr-FR" dirty="0" err="1"/>
              <a:t>extracellular</a:t>
            </a:r>
            <a:r>
              <a:rPr lang="fr-FR" dirty="0"/>
              <a:t> </a:t>
            </a:r>
            <a:r>
              <a:rPr lang="fr-FR" dirty="0" err="1"/>
              <a:t>vesicles</a:t>
            </a:r>
            <a:r>
              <a:rPr lang="fr-FR" dirty="0"/>
              <a:t> or EV </a:t>
            </a:r>
            <a:r>
              <a:rPr lang="fr-FR" dirty="0" err="1"/>
              <a:t>contains</a:t>
            </a:r>
            <a:r>
              <a:rPr lang="fr-FR" dirty="0"/>
              <a:t> </a:t>
            </a:r>
            <a:r>
              <a:rPr lang="fr-FR" dirty="0" err="1"/>
              <a:t>proteins</a:t>
            </a:r>
            <a:r>
              <a:rPr lang="fr-FR" dirty="0"/>
              <a:t>, DNA and RNA to </a:t>
            </a:r>
            <a:r>
              <a:rPr lang="fr-FR" dirty="0" err="1"/>
              <a:t>modulate</a:t>
            </a:r>
            <a:r>
              <a:rPr lang="fr-FR" dirty="0"/>
              <a:t> the </a:t>
            </a:r>
            <a:r>
              <a:rPr lang="fr-FR" dirty="0" err="1"/>
              <a:t>behavior</a:t>
            </a:r>
            <a:r>
              <a:rPr lang="fr-FR" dirty="0"/>
              <a:t> of </a:t>
            </a:r>
            <a:r>
              <a:rPr lang="fr-FR" dirty="0" err="1"/>
              <a:t>recipient</a:t>
            </a:r>
            <a:r>
              <a:rPr lang="fr-FR" dirty="0"/>
              <a:t> </a:t>
            </a:r>
            <a:r>
              <a:rPr lang="fr-FR" dirty="0" err="1"/>
              <a:t>cells</a:t>
            </a:r>
            <a:endParaRPr lang="fr-FR" dirty="0"/>
          </a:p>
          <a:p>
            <a:pPr marL="171450" indent="-171450">
              <a:buFont typeface="Arial" panose="020B0604020202020204" pitchFamily="34" charset="0"/>
              <a:buChar char="•"/>
            </a:pPr>
            <a:r>
              <a:rPr lang="fr-FR" dirty="0"/>
              <a:t>In </a:t>
            </a:r>
            <a:r>
              <a:rPr lang="fr-FR" dirty="0" err="1"/>
              <a:t>this</a:t>
            </a:r>
            <a:r>
              <a:rPr lang="fr-FR" dirty="0"/>
              <a:t> </a:t>
            </a:r>
            <a:r>
              <a:rPr lang="fr-FR" dirty="0" err="1"/>
              <a:t>study</a:t>
            </a:r>
            <a:r>
              <a:rPr lang="fr-FR" dirty="0"/>
              <a:t>, I </a:t>
            </a:r>
            <a:r>
              <a:rPr lang="fr-FR" dirty="0" err="1"/>
              <a:t>focused</a:t>
            </a:r>
            <a:r>
              <a:rPr lang="fr-FR" dirty="0"/>
              <a:t> </a:t>
            </a:r>
            <a:r>
              <a:rPr lang="fr-FR" dirty="0" err="1"/>
              <a:t>my</a:t>
            </a:r>
            <a:r>
              <a:rPr lang="fr-FR" dirty="0"/>
              <a:t> </a:t>
            </a:r>
            <a:r>
              <a:rPr lang="fr-FR" dirty="0" err="1"/>
              <a:t>work</a:t>
            </a:r>
            <a:r>
              <a:rPr lang="fr-FR" dirty="0"/>
              <a:t> on </a:t>
            </a:r>
            <a:r>
              <a:rPr lang="fr-FR" dirty="0" err="1"/>
              <a:t>microRNA</a:t>
            </a:r>
            <a:r>
              <a:rPr lang="fr-FR" dirty="0"/>
              <a:t> </a:t>
            </a:r>
            <a:r>
              <a:rPr lang="fr-FR" dirty="0" err="1"/>
              <a:t>which</a:t>
            </a:r>
            <a:r>
              <a:rPr lang="fr-FR" dirty="0"/>
              <a:t> are </a:t>
            </a:r>
            <a:r>
              <a:rPr lang="fr-FR" dirty="0" err="1"/>
              <a:t>small</a:t>
            </a:r>
            <a:r>
              <a:rPr lang="fr-FR" dirty="0"/>
              <a:t> non-</a:t>
            </a:r>
            <a:r>
              <a:rPr lang="fr-FR" dirty="0" err="1"/>
              <a:t>coding</a:t>
            </a:r>
            <a:r>
              <a:rPr lang="fr-FR" dirty="0"/>
              <a:t> RNA </a:t>
            </a:r>
            <a:r>
              <a:rPr lang="fr-FR" dirty="0" err="1"/>
              <a:t>known</a:t>
            </a:r>
            <a:r>
              <a:rPr lang="fr-FR" dirty="0"/>
              <a:t> to </a:t>
            </a:r>
            <a:r>
              <a:rPr lang="fr-FR" dirty="0" err="1"/>
              <a:t>mostly</a:t>
            </a:r>
            <a:r>
              <a:rPr lang="fr-FR" dirty="0"/>
              <a:t> alter </a:t>
            </a:r>
            <a:r>
              <a:rPr lang="fr-FR" dirty="0" err="1"/>
              <a:t>negatively</a:t>
            </a:r>
            <a:r>
              <a:rPr lang="fr-FR" dirty="0"/>
              <a:t> the </a:t>
            </a:r>
            <a:r>
              <a:rPr lang="fr-FR" dirty="0" err="1"/>
              <a:t>gene</a:t>
            </a:r>
            <a:r>
              <a:rPr lang="fr-FR" dirty="0"/>
              <a:t> expression of </a:t>
            </a:r>
            <a:r>
              <a:rPr lang="fr-FR" dirty="0" err="1"/>
              <a:t>cells</a:t>
            </a:r>
            <a:endParaRPr lang="fr-FR" dirty="0"/>
          </a:p>
        </p:txBody>
      </p:sp>
      <p:sp>
        <p:nvSpPr>
          <p:cNvPr id="4" name="Espace réservé du numéro de diapositive 3"/>
          <p:cNvSpPr>
            <a:spLocks noGrp="1"/>
          </p:cNvSpPr>
          <p:nvPr>
            <p:ph type="sldNum" sz="quarter" idx="5"/>
          </p:nvPr>
        </p:nvSpPr>
        <p:spPr/>
        <p:txBody>
          <a:bodyPr/>
          <a:lstStyle/>
          <a:p>
            <a:fld id="{EB1ED76D-DC83-A04D-8F6E-5D4F6A1A83ED}" type="slidenum">
              <a:rPr lang="fr-FR" smtClean="0"/>
              <a:pPr/>
              <a:t>39</a:t>
            </a:fld>
            <a:endParaRPr lang="fr-FR" dirty="0"/>
          </a:p>
        </p:txBody>
      </p:sp>
    </p:spTree>
    <p:extLst>
      <p:ext uri="{BB962C8B-B14F-4D97-AF65-F5344CB8AC3E}">
        <p14:creationId xmlns:p14="http://schemas.microsoft.com/office/powerpoint/2010/main" val="155918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A9C25-B776-D46B-0092-AF272CDEB10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969912-1552-7A8C-5BEE-DC611FA8333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C36E8A-1876-8873-B7B3-4AFF9D863BC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5E7A2B4-D8A7-12DE-559B-32E282069961}"/>
              </a:ext>
            </a:extLst>
          </p:cNvPr>
          <p:cNvSpPr>
            <a:spLocks noGrp="1"/>
          </p:cNvSpPr>
          <p:nvPr>
            <p:ph type="sldNum" sz="quarter" idx="5"/>
          </p:nvPr>
        </p:nvSpPr>
        <p:spPr/>
        <p:txBody>
          <a:bodyPr/>
          <a:lstStyle/>
          <a:p>
            <a:fld id="{1F6AF0E6-C138-4B1E-ADCF-7F54151BB55B}" type="slidenum">
              <a:rPr lang="en-US" smtClean="0"/>
              <a:pPr/>
              <a:t>10</a:t>
            </a:fld>
            <a:endParaRPr lang="en-US" dirty="0"/>
          </a:p>
        </p:txBody>
      </p:sp>
    </p:spTree>
    <p:extLst>
      <p:ext uri="{BB962C8B-B14F-4D97-AF65-F5344CB8AC3E}">
        <p14:creationId xmlns:p14="http://schemas.microsoft.com/office/powerpoint/2010/main" val="1388924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1ED76D-DC83-A04D-8F6E-5D4F6A1A83ED}" type="slidenum">
              <a:rPr lang="fr-FR" smtClean="0"/>
              <a:pPr/>
              <a:t>40</a:t>
            </a:fld>
            <a:endParaRPr lang="fr-FR" dirty="0"/>
          </a:p>
        </p:txBody>
      </p:sp>
    </p:spTree>
    <p:extLst>
      <p:ext uri="{BB962C8B-B14F-4D97-AF65-F5344CB8AC3E}">
        <p14:creationId xmlns:p14="http://schemas.microsoft.com/office/powerpoint/2010/main" val="2530767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200" dirty="0" err="1"/>
              <a:t>Thus</a:t>
            </a:r>
            <a:r>
              <a:rPr lang="fr-FR" sz="1200" dirty="0"/>
              <a:t>, by </a:t>
            </a:r>
            <a:r>
              <a:rPr lang="fr-FR" sz="1200" dirty="0" err="1"/>
              <a:t>doing</a:t>
            </a:r>
            <a:r>
              <a:rPr lang="fr-FR" sz="1200" dirty="0"/>
              <a:t> the </a:t>
            </a:r>
            <a:r>
              <a:rPr lang="fr-FR" sz="1200" dirty="0" err="1"/>
              <a:t>sequencing</a:t>
            </a:r>
            <a:r>
              <a:rPr lang="fr-FR" sz="1200" dirty="0"/>
              <a:t> of </a:t>
            </a:r>
            <a:r>
              <a:rPr lang="fr-FR" sz="1200" dirty="0" err="1"/>
              <a:t>microRNA</a:t>
            </a:r>
            <a:r>
              <a:rPr lang="fr-FR" sz="1200" dirty="0"/>
              <a:t> </a:t>
            </a:r>
            <a:r>
              <a:rPr lang="fr-FR" sz="1200" dirty="0" err="1"/>
              <a:t>contained</a:t>
            </a:r>
            <a:r>
              <a:rPr lang="fr-FR" sz="1200" dirty="0"/>
              <a:t> in </a:t>
            </a:r>
            <a:r>
              <a:rPr lang="fr-FR" sz="1200" dirty="0" err="1"/>
              <a:t>small</a:t>
            </a:r>
            <a:r>
              <a:rPr lang="fr-FR" sz="1200" dirty="0"/>
              <a:t> EV, </a:t>
            </a:r>
            <a:r>
              <a:rPr lang="fr-FR" sz="1200" dirty="0" err="1"/>
              <a:t>we</a:t>
            </a:r>
            <a:r>
              <a:rPr lang="fr-FR" sz="1200" dirty="0"/>
              <a:t> have not </a:t>
            </a:r>
            <a:r>
              <a:rPr lang="fr-FR" sz="1200" dirty="0" err="1"/>
              <a:t>observed</a:t>
            </a:r>
            <a:r>
              <a:rPr lang="fr-FR" sz="1200" dirty="0"/>
              <a:t> </a:t>
            </a:r>
            <a:r>
              <a:rPr lang="fr-FR" sz="1200" dirty="0" err="1"/>
              <a:t>any</a:t>
            </a:r>
            <a:r>
              <a:rPr lang="fr-FR" sz="1200" dirty="0"/>
              <a:t> </a:t>
            </a:r>
            <a:r>
              <a:rPr lang="fr-FR" sz="1200" dirty="0" err="1"/>
              <a:t>significance</a:t>
            </a:r>
            <a:r>
              <a:rPr lang="fr-FR" sz="1200" dirty="0"/>
              <a:t> changes in the </a:t>
            </a:r>
            <a:r>
              <a:rPr lang="fr-FR" sz="1200" dirty="0" err="1"/>
              <a:t>glioma</a:t>
            </a:r>
            <a:r>
              <a:rPr lang="fr-FR" sz="1200" dirty="0"/>
              <a:t> </a:t>
            </a:r>
            <a:r>
              <a:rPr lang="fr-FR" sz="1200" dirty="0" err="1"/>
              <a:t>cell</a:t>
            </a:r>
            <a:r>
              <a:rPr lang="fr-FR" sz="1200" dirty="0"/>
              <a:t> </a:t>
            </a:r>
            <a:r>
              <a:rPr lang="fr-FR" sz="1200" dirty="0" err="1"/>
              <a:t>lines</a:t>
            </a:r>
            <a:endParaRPr lang="fr-FR" sz="1200"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377" rtl="0" eaLnBrk="1" fontAlgn="auto" latinLnBrk="0" hangingPunct="1">
              <a:lnSpc>
                <a:spcPct val="100000"/>
              </a:lnSpc>
              <a:spcBef>
                <a:spcPts val="0"/>
              </a:spcBef>
              <a:spcAft>
                <a:spcPts val="0"/>
              </a:spcAft>
              <a:buClrTx/>
              <a:buSzTx/>
              <a:buFontTx/>
              <a:buNone/>
              <a:tabLst/>
              <a:defRPr/>
            </a:pPr>
            <a:r>
              <a:rPr lang="fr-FR" sz="1200" dirty="0" err="1"/>
              <a:t>However</a:t>
            </a:r>
            <a:r>
              <a:rPr lang="fr-FR" sz="1200" dirty="0"/>
              <a:t>, </a:t>
            </a:r>
            <a:r>
              <a:rPr lang="fr-FR" sz="1200" dirty="0" err="1"/>
              <a:t>significant</a:t>
            </a:r>
            <a:r>
              <a:rPr lang="fr-FR" sz="1200" dirty="0"/>
              <a:t> changes in expression </a:t>
            </a:r>
            <a:r>
              <a:rPr lang="fr-FR" sz="1200" dirty="0" err="1"/>
              <a:t>were</a:t>
            </a:r>
            <a:r>
              <a:rPr lang="fr-FR" sz="1200" dirty="0"/>
              <a:t> </a:t>
            </a:r>
            <a:r>
              <a:rPr lang="fr-FR" sz="1200" dirty="0" err="1"/>
              <a:t>observed</a:t>
            </a:r>
            <a:r>
              <a:rPr lang="fr-FR" sz="1200" dirty="0"/>
              <a:t> in CTX-TNA2 </a:t>
            </a:r>
            <a:r>
              <a:rPr lang="fr-FR" sz="1200" dirty="0" err="1"/>
              <a:t>cell</a:t>
            </a:r>
            <a:r>
              <a:rPr lang="fr-FR" sz="1200" dirty="0"/>
              <a:t> line</a:t>
            </a:r>
          </a:p>
          <a:p>
            <a:pPr marL="0" marR="0" lvl="0" indent="0" algn="l" defTabSz="914377"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377" rtl="0" eaLnBrk="1" fontAlgn="auto" latinLnBrk="0" hangingPunct="1">
              <a:lnSpc>
                <a:spcPct val="100000"/>
              </a:lnSpc>
              <a:spcBef>
                <a:spcPts val="0"/>
              </a:spcBef>
              <a:spcAft>
                <a:spcPts val="0"/>
              </a:spcAft>
              <a:buClrTx/>
              <a:buSzTx/>
              <a:buFontTx/>
              <a:buNone/>
              <a:tabLst/>
              <a:defRPr/>
            </a:pPr>
            <a:r>
              <a:rPr lang="fr-FR" sz="1200" dirty="0" err="1"/>
              <a:t>Among</a:t>
            </a:r>
            <a:r>
              <a:rPr lang="fr-FR" sz="1200" dirty="0"/>
              <a:t> the miRNA </a:t>
            </a:r>
            <a:r>
              <a:rPr lang="fr-FR" sz="1200" dirty="0" err="1"/>
              <a:t>expressed</a:t>
            </a:r>
            <a:r>
              <a:rPr lang="fr-FR" sz="1200" dirty="0"/>
              <a:t> </a:t>
            </a:r>
            <a:r>
              <a:rPr lang="fr-FR" sz="1200" dirty="0" err="1"/>
              <a:t>differentially</a:t>
            </a:r>
            <a:r>
              <a:rPr lang="fr-FR" sz="1200" dirty="0"/>
              <a:t>, </a:t>
            </a:r>
            <a:r>
              <a:rPr lang="fr-FR" sz="1200" dirty="0" err="1"/>
              <a:t>some</a:t>
            </a:r>
            <a:r>
              <a:rPr lang="fr-FR" sz="1200" dirty="0"/>
              <a:t> are </a:t>
            </a:r>
            <a:r>
              <a:rPr lang="fr-FR" sz="1200" dirty="0" err="1"/>
              <a:t>involved</a:t>
            </a:r>
            <a:r>
              <a:rPr lang="fr-FR" sz="1200" dirty="0"/>
              <a:t> in DNA damage </a:t>
            </a:r>
            <a:r>
              <a:rPr lang="fr-FR" sz="1200" dirty="0" err="1"/>
              <a:t>pathways</a:t>
            </a:r>
            <a:r>
              <a:rPr lang="fr-FR" sz="1200" dirty="0"/>
              <a:t>, </a:t>
            </a:r>
            <a:r>
              <a:rPr lang="fr-FR" sz="1200" dirty="0" err="1"/>
              <a:t>other</a:t>
            </a:r>
            <a:r>
              <a:rPr lang="fr-FR" sz="1200" dirty="0"/>
              <a:t> in </a:t>
            </a:r>
            <a:r>
              <a:rPr lang="fr-FR" sz="1200" dirty="0" err="1"/>
              <a:t>hypoxia</a:t>
            </a:r>
            <a:r>
              <a:rPr lang="fr-FR" sz="1200" dirty="0"/>
              <a:t>-like </a:t>
            </a:r>
            <a:r>
              <a:rPr lang="fr-FR" sz="1200" dirty="0" err="1"/>
              <a:t>signaling</a:t>
            </a:r>
            <a:r>
              <a:rPr lang="fr-FR" sz="1200" dirty="0"/>
              <a:t>, and </a:t>
            </a:r>
            <a:r>
              <a:rPr lang="fr-FR" sz="1200" dirty="0" err="1"/>
              <a:t>other</a:t>
            </a:r>
            <a:r>
              <a:rPr lang="fr-FR" sz="1200" dirty="0"/>
              <a:t> in </a:t>
            </a:r>
            <a:r>
              <a:rPr lang="fr-FR" sz="1200" dirty="0" err="1"/>
              <a:t>survival</a:t>
            </a:r>
            <a:r>
              <a:rPr lang="fr-FR" sz="1200" dirty="0"/>
              <a:t> </a:t>
            </a:r>
            <a:r>
              <a:rPr lang="fr-FR" sz="1200" dirty="0" err="1"/>
              <a:t>pathways</a:t>
            </a:r>
            <a:r>
              <a:rPr lang="fr-FR" sz="1200" dirty="0"/>
              <a:t>, </a:t>
            </a:r>
            <a:r>
              <a:rPr lang="fr-FR" sz="1200" dirty="0" err="1"/>
              <a:t>suggesting</a:t>
            </a:r>
            <a:r>
              <a:rPr lang="fr-FR" sz="1200" dirty="0"/>
              <a:t> an </a:t>
            </a:r>
            <a:r>
              <a:rPr lang="fr-FR" sz="1200" dirty="0" err="1"/>
              <a:t>astrocytic</a:t>
            </a:r>
            <a:r>
              <a:rPr lang="fr-FR" sz="1200" dirty="0"/>
              <a:t> </a:t>
            </a:r>
            <a:r>
              <a:rPr lang="fr-FR" sz="1200" dirty="0" err="1"/>
              <a:t>small</a:t>
            </a:r>
            <a:r>
              <a:rPr lang="fr-FR" sz="1200" dirty="0"/>
              <a:t> EV </a:t>
            </a:r>
            <a:r>
              <a:rPr lang="fr-FR" sz="1200" dirty="0" err="1"/>
              <a:t>response</a:t>
            </a:r>
            <a:r>
              <a:rPr lang="fr-FR" sz="1200" dirty="0"/>
              <a:t> </a:t>
            </a:r>
            <a:r>
              <a:rPr lang="fr-FR" sz="1200" dirty="0" err="1"/>
              <a:t>driven</a:t>
            </a:r>
            <a:r>
              <a:rPr lang="fr-FR" sz="1200" dirty="0"/>
              <a:t> by </a:t>
            </a:r>
            <a:r>
              <a:rPr lang="fr-FR" sz="1200" dirty="0" err="1"/>
              <a:t>common</a:t>
            </a:r>
            <a:r>
              <a:rPr lang="fr-FR" sz="1200" dirty="0"/>
              <a:t> stress programs.</a:t>
            </a:r>
          </a:p>
          <a:p>
            <a:pPr marL="0" marR="0" lvl="0" indent="0" algn="l" defTabSz="914377" rtl="0" eaLnBrk="1" fontAlgn="auto" latinLnBrk="0" hangingPunct="1">
              <a:lnSpc>
                <a:spcPct val="100000"/>
              </a:lnSpc>
              <a:spcBef>
                <a:spcPts val="0"/>
              </a:spcBef>
              <a:spcAft>
                <a:spcPts val="0"/>
              </a:spcAft>
              <a:buClrTx/>
              <a:buSzTx/>
              <a:buFontTx/>
              <a:buNone/>
              <a:tabLst/>
              <a:defRPr/>
            </a:pPr>
            <a:endParaRPr lang="fr-FR" sz="1200" dirty="0"/>
          </a:p>
          <a:p>
            <a:r>
              <a:rPr lang="fr-FR" dirty="0"/>
              <a:t>This </a:t>
            </a:r>
            <a:r>
              <a:rPr lang="fr-FR" dirty="0" err="1"/>
              <a:t>is</a:t>
            </a:r>
            <a:r>
              <a:rPr lang="fr-FR" dirty="0"/>
              <a:t> the first </a:t>
            </a:r>
            <a:r>
              <a:rPr lang="fr-FR" dirty="0" err="1"/>
              <a:t>preliminary</a:t>
            </a:r>
            <a:r>
              <a:rPr lang="fr-FR" dirty="0"/>
              <a:t> investigation of miRNA signatures </a:t>
            </a:r>
            <a:r>
              <a:rPr lang="fr-FR" dirty="0" err="1"/>
              <a:t>after</a:t>
            </a:r>
            <a:r>
              <a:rPr lang="fr-FR" dirty="0"/>
              <a:t> MBRT</a:t>
            </a:r>
          </a:p>
        </p:txBody>
      </p:sp>
      <p:sp>
        <p:nvSpPr>
          <p:cNvPr id="4" name="Espace réservé du numéro de diapositive 3"/>
          <p:cNvSpPr>
            <a:spLocks noGrp="1"/>
          </p:cNvSpPr>
          <p:nvPr>
            <p:ph type="sldNum" sz="quarter" idx="5"/>
          </p:nvPr>
        </p:nvSpPr>
        <p:spPr/>
        <p:txBody>
          <a:bodyPr/>
          <a:lstStyle/>
          <a:p>
            <a:fld id="{EB1ED76D-DC83-A04D-8F6E-5D4F6A1A83ED}" type="slidenum">
              <a:rPr lang="fr-FR" smtClean="0"/>
              <a:pPr/>
              <a:t>41</a:t>
            </a:fld>
            <a:endParaRPr lang="fr-FR" dirty="0"/>
          </a:p>
        </p:txBody>
      </p:sp>
    </p:spTree>
    <p:extLst>
      <p:ext uri="{BB962C8B-B14F-4D97-AF65-F5344CB8AC3E}">
        <p14:creationId xmlns:p14="http://schemas.microsoft.com/office/powerpoint/2010/main" val="1035166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DDC9A-AF4B-3CC9-F615-DEA9C55CB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13245-3ECE-AB7E-D96D-726486556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F1EE3-43C5-7299-2041-B90ED86888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9E18F7-F48E-747A-812C-B47BD1997E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8F94F-1201-43D8-8A40-82F3AED125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445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145B7-A9D1-7EA2-2FE8-55027B0F2A3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4B0757D-276B-901E-F3E6-B5F58D3E15A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4CDCFD2-9FF6-CA7F-EED5-3BC2D0863A6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70711A1-7D59-74BB-7C72-28559AE9C445}"/>
              </a:ext>
            </a:extLst>
          </p:cNvPr>
          <p:cNvSpPr>
            <a:spLocks noGrp="1"/>
          </p:cNvSpPr>
          <p:nvPr>
            <p:ph type="sldNum" sz="quarter" idx="5"/>
          </p:nvPr>
        </p:nvSpPr>
        <p:spPr/>
        <p:txBody>
          <a:bodyPr/>
          <a:lstStyle/>
          <a:p>
            <a:fld id="{1F6AF0E6-C138-4B1E-ADCF-7F54151BB55B}" type="slidenum">
              <a:rPr lang="en-US" smtClean="0"/>
              <a:pPr/>
              <a:t>13</a:t>
            </a:fld>
            <a:endParaRPr lang="en-US" dirty="0"/>
          </a:p>
        </p:txBody>
      </p:sp>
    </p:spTree>
    <p:extLst>
      <p:ext uri="{BB962C8B-B14F-4D97-AF65-F5344CB8AC3E}">
        <p14:creationId xmlns:p14="http://schemas.microsoft.com/office/powerpoint/2010/main" val="94671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81C32-F200-1F41-FCC1-D2CD9E223C3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8B5E02E-381A-F776-8E3D-6E9B686F6F1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F39E286-272F-41CE-5A67-47596B9DB054}"/>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EBBF950-0C1F-50D4-BBA7-004E1C8415B0}"/>
              </a:ext>
            </a:extLst>
          </p:cNvPr>
          <p:cNvSpPr>
            <a:spLocks noGrp="1"/>
          </p:cNvSpPr>
          <p:nvPr>
            <p:ph type="sldNum" sz="quarter" idx="5"/>
          </p:nvPr>
        </p:nvSpPr>
        <p:spPr/>
        <p:txBody>
          <a:bodyPr/>
          <a:lstStyle/>
          <a:p>
            <a:fld id="{1F6AF0E6-C138-4B1E-ADCF-7F54151BB55B}" type="slidenum">
              <a:rPr lang="en-US" smtClean="0"/>
              <a:pPr/>
              <a:t>14</a:t>
            </a:fld>
            <a:endParaRPr lang="en-US" dirty="0"/>
          </a:p>
        </p:txBody>
      </p:sp>
    </p:spTree>
    <p:extLst>
      <p:ext uri="{BB962C8B-B14F-4D97-AF65-F5344CB8AC3E}">
        <p14:creationId xmlns:p14="http://schemas.microsoft.com/office/powerpoint/2010/main" val="3304364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designed two minibeam configurations that conserved the same valley dose, but different center-to-center distance and peak doses. The 2 mm collimator had closer beams but with a lower dose in the peaks, while the collimator 2,8 mm had more distance between the peaks and higher peak doses, and this is the configuration that was used in the previous experiments. A nonsignificant difference in survival was observed between the 2 configurations. However, we obtained more long-term survivors in the configuration with the higher peak dose (2.8).</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Then</a:t>
            </a:r>
            <a:r>
              <a:rPr lang="en-US" dirty="0"/>
              <a:t>, we assessed the immune infiltration within the tumor microenvironment by flow cytometry at 7 days post-irradiation and determined an increase of T cell</a:t>
            </a:r>
            <a:r>
              <a:rPr lang="fr-FR" dirty="0"/>
              <a:t> </a:t>
            </a:r>
            <a:r>
              <a:rPr lang="fr-FR" dirty="0" err="1"/>
              <a:t>density</a:t>
            </a:r>
            <a:r>
              <a:rPr lang="fr-FR" dirty="0"/>
              <a:t> in </a:t>
            </a:r>
            <a:r>
              <a:rPr lang="fr-FR" dirty="0" err="1"/>
              <a:t>both</a:t>
            </a:r>
            <a:r>
              <a:rPr lang="fr-FR" dirty="0"/>
              <a:t> </a:t>
            </a:r>
            <a:r>
              <a:rPr lang="fr-FR" dirty="0" err="1"/>
              <a:t>treated</a:t>
            </a:r>
            <a:r>
              <a:rPr lang="fr-FR" dirty="0"/>
              <a:t> groups, as well as an </a:t>
            </a:r>
            <a:r>
              <a:rPr lang="fr-FR" dirty="0" err="1"/>
              <a:t>antigen</a:t>
            </a:r>
            <a:r>
              <a:rPr lang="fr-FR" dirty="0"/>
              <a:t> memory establishment due to Tissue </a:t>
            </a:r>
            <a:r>
              <a:rPr lang="fr-FR" dirty="0" err="1"/>
              <a:t>Resident</a:t>
            </a:r>
            <a:r>
              <a:rPr lang="fr-FR" dirty="0"/>
              <a:t> Memory T </a:t>
            </a:r>
            <a:r>
              <a:rPr lang="fr-FR" dirty="0" err="1"/>
              <a:t>cells</a:t>
            </a:r>
            <a:r>
              <a:rPr lang="fr-FR" dirty="0"/>
              <a:t>. </a:t>
            </a:r>
            <a:r>
              <a:rPr lang="fr-FR" dirty="0" err="1"/>
              <a:t>However</a:t>
            </a:r>
            <a:r>
              <a:rPr lang="fr-FR" dirty="0"/>
              <a:t>, the </a:t>
            </a:r>
            <a:r>
              <a:rPr lang="fr-FR" dirty="0" err="1"/>
              <a:t>only</a:t>
            </a:r>
            <a:r>
              <a:rPr lang="fr-FR" dirty="0"/>
              <a:t> </a:t>
            </a:r>
            <a:r>
              <a:rPr lang="fr-FR" dirty="0" err="1"/>
              <a:t>difference</a:t>
            </a:r>
            <a:r>
              <a:rPr lang="fr-FR" dirty="0"/>
              <a:t> was in the infiltration of </a:t>
            </a:r>
            <a:r>
              <a:rPr lang="fr-FR" dirty="0" err="1"/>
              <a:t>regulatory</a:t>
            </a:r>
            <a:r>
              <a:rPr lang="fr-FR" dirty="0"/>
              <a:t> T </a:t>
            </a:r>
            <a:r>
              <a:rPr lang="fr-FR" dirty="0" err="1"/>
              <a:t>cells</a:t>
            </a:r>
            <a:r>
              <a:rPr lang="fr-FR" dirty="0"/>
              <a:t> and CD43+ monocytes in the 2.0 mm group, </a:t>
            </a:r>
            <a:r>
              <a:rPr lang="fr-FR" dirty="0" err="1"/>
              <a:t>indicating</a:t>
            </a:r>
            <a:r>
              <a:rPr lang="fr-FR" dirty="0"/>
              <a:t> an immunosuppression. So the </a:t>
            </a:r>
            <a:r>
              <a:rPr lang="fr-FR" dirty="0" err="1"/>
              <a:t>physical</a:t>
            </a:r>
            <a:r>
              <a:rPr lang="fr-FR" dirty="0"/>
              <a:t> &amp; dosimetric </a:t>
            </a:r>
            <a:r>
              <a:rPr lang="fr-FR" dirty="0" err="1"/>
              <a:t>parameters</a:t>
            </a:r>
            <a:r>
              <a:rPr lang="fr-FR" dirty="0"/>
              <a:t> of pMBRT can influence the immune infiltration.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140440-242E-4183-9DBE-ED00EBCD93CC}" type="slidenum">
              <a:rPr lang="en-US" smtClean="0"/>
              <a:t>17</a:t>
            </a:fld>
            <a:endParaRPr lang="en-US"/>
          </a:p>
        </p:txBody>
      </p:sp>
    </p:spTree>
    <p:extLst>
      <p:ext uri="{BB962C8B-B14F-4D97-AF65-F5344CB8AC3E}">
        <p14:creationId xmlns:p14="http://schemas.microsoft.com/office/powerpoint/2010/main" val="415065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it-IT" sz="1200" dirty="0">
                <a:effectLst/>
                <a:latin typeface="Times New Roman" panose="02020603050405020304" pitchFamily="18" charset="0"/>
                <a:ea typeface="Times New Roman" panose="02020603050405020304" pitchFamily="18" charset="0"/>
                <a:cs typeface="Aptos" panose="020B0004020202020204" pitchFamily="34" charset="0"/>
              </a:rPr>
              <a:t>systemic reinforcement of innate immunity and suggest that MBRT facilitates a tumoricidal shift in macrophage phenotype.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it-IT" sz="1600" i="1" dirty="0">
                <a:latin typeface="Times New Roman" panose="02020603050405020304" pitchFamily="18" charset="0"/>
                <a:ea typeface="Times New Roman" panose="02020603050405020304" pitchFamily="18" charset="0"/>
                <a:cs typeface="Aptos" panose="020B0004020202020204" pitchFamily="34" charset="0"/>
                <a:sym typeface="Wingdings" panose="05000000000000000000" pitchFamily="2" charset="2"/>
              </a:rPr>
              <a:t> </a:t>
            </a:r>
            <a:r>
              <a:rPr lang="it-IT" sz="1600" dirty="0">
                <a:effectLst/>
                <a:latin typeface="Times New Roman" panose="02020603050405020304" pitchFamily="18" charset="0"/>
                <a:ea typeface="Times New Roman" panose="02020603050405020304" pitchFamily="18" charset="0"/>
                <a:cs typeface="Aptos" panose="020B0004020202020204" pitchFamily="34" charset="0"/>
              </a:rPr>
              <a:t>systemic reinforcement of innate immunity and suggest that MBRT facilitates a tumoricidal shift in macrophage phenotype.</a:t>
            </a:r>
            <a:endParaRPr lang="en-US" sz="2000" dirty="0">
              <a:latin typeface="Aptos" panose="020B0004020202020204" pitchFamily="34" charset="0"/>
              <a:ea typeface="Times New Roman" panose="02020603050405020304" pitchFamily="18"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en-US" sz="1600" dirty="0">
              <a:latin typeface="Aptos" panose="020B0004020202020204" pitchFamily="34" charset="0"/>
              <a:ea typeface="Times New Roman" panose="02020603050405020304" pitchFamily="18"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768F94F-1201-43D8-8A40-82F3AED12525}" type="slidenum">
              <a:rPr lang="en-US" smtClean="0"/>
              <a:t>19</a:t>
            </a:fld>
            <a:endParaRPr lang="en-US"/>
          </a:p>
        </p:txBody>
      </p:sp>
    </p:spTree>
    <p:extLst>
      <p:ext uri="{BB962C8B-B14F-4D97-AF65-F5344CB8AC3E}">
        <p14:creationId xmlns:p14="http://schemas.microsoft.com/office/powerpoint/2010/main" val="1951936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68F94F-1201-43D8-8A40-82F3AED12525}" type="slidenum">
              <a:rPr lang="en-US" smtClean="0"/>
              <a:t>21</a:t>
            </a:fld>
            <a:endParaRPr lang="en-US"/>
          </a:p>
        </p:txBody>
      </p:sp>
    </p:spTree>
    <p:extLst>
      <p:ext uri="{BB962C8B-B14F-4D97-AF65-F5344CB8AC3E}">
        <p14:creationId xmlns:p14="http://schemas.microsoft.com/office/powerpoint/2010/main" val="2554608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3C81B-9D87-E934-9D33-05714B57FE0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B0CED45-FB1E-18C3-D9AF-40D2E9ACDDC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4F23BA-0281-0C4F-4A98-314195B3378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36F2F47-41B5-E7EA-973F-CCB0C433FA5D}"/>
              </a:ext>
            </a:extLst>
          </p:cNvPr>
          <p:cNvSpPr>
            <a:spLocks noGrp="1"/>
          </p:cNvSpPr>
          <p:nvPr>
            <p:ph type="sldNum" sz="quarter" idx="5"/>
          </p:nvPr>
        </p:nvSpPr>
        <p:spPr/>
        <p:txBody>
          <a:bodyPr/>
          <a:lstStyle/>
          <a:p>
            <a:fld id="{1F6AF0E6-C138-4B1E-ADCF-7F54151BB55B}" type="slidenum">
              <a:rPr lang="en-US" smtClean="0"/>
              <a:pPr/>
              <a:t>22</a:t>
            </a:fld>
            <a:endParaRPr lang="en-US" dirty="0"/>
          </a:p>
        </p:txBody>
      </p:sp>
    </p:spTree>
    <p:extLst>
      <p:ext uri="{BB962C8B-B14F-4D97-AF65-F5344CB8AC3E}">
        <p14:creationId xmlns:p14="http://schemas.microsoft.com/office/powerpoint/2010/main" val="372338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DCFDE-46A6-B798-E604-EB5B100E5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80DD0-BEF0-031F-3599-13C293484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EC6F8-F529-9834-1FB8-44104E2792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914A4C-706C-BA61-0B53-EFE727BDD1E2}"/>
              </a:ext>
            </a:extLst>
          </p:cNvPr>
          <p:cNvSpPr>
            <a:spLocks noGrp="1"/>
          </p:cNvSpPr>
          <p:nvPr>
            <p:ph type="sldNum" sz="quarter" idx="5"/>
          </p:nvPr>
        </p:nvSpPr>
        <p:spPr/>
        <p:txBody>
          <a:bodyPr/>
          <a:lstStyle/>
          <a:p>
            <a:fld id="{1F6AF0E6-C138-4B1E-ADCF-7F54151BB55B}" type="slidenum">
              <a:rPr lang="en-US" smtClean="0"/>
              <a:pPr/>
              <a:t>24</a:t>
            </a:fld>
            <a:endParaRPr lang="en-US" dirty="0"/>
          </a:p>
        </p:txBody>
      </p:sp>
    </p:spTree>
    <p:extLst>
      <p:ext uri="{BB962C8B-B14F-4D97-AF65-F5344CB8AC3E}">
        <p14:creationId xmlns:p14="http://schemas.microsoft.com/office/powerpoint/2010/main" val="140908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B46F9-B70F-760C-AAD8-39FE2409A0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6FD5B3-0851-F245-DACF-AB332ED1A4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C2B9ED-A449-9DF3-9D03-AB5221E2A79E}"/>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5" name="Footer Placeholder 4">
            <a:extLst>
              <a:ext uri="{FF2B5EF4-FFF2-40B4-BE49-F238E27FC236}">
                <a16:creationId xmlns:a16="http://schemas.microsoft.com/office/drawing/2014/main" id="{E6454C28-9866-0873-7931-8400C554D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EAD2D-C74E-796F-6CF2-279CAB59B0F2}"/>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1925078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2CA5-9739-7A08-8AB4-755D50CC4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6E3CB-127A-0691-397A-1723561C27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CCC53-5ABF-20EC-2CC4-76AE16E5CFD8}"/>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5" name="Footer Placeholder 4">
            <a:extLst>
              <a:ext uri="{FF2B5EF4-FFF2-40B4-BE49-F238E27FC236}">
                <a16:creationId xmlns:a16="http://schemas.microsoft.com/office/drawing/2014/main" id="{6359620E-7E30-0A71-0DF4-D5FC72F375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74F8A-90E8-9F23-54B8-B0A56B89CE5E}"/>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9951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C02057-4414-8C88-8593-168A7A0833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8052E-DEA6-7C7B-2A4F-942265B689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A175A-67F4-5FC1-7086-7491BF774512}"/>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5" name="Footer Placeholder 4">
            <a:extLst>
              <a:ext uri="{FF2B5EF4-FFF2-40B4-BE49-F238E27FC236}">
                <a16:creationId xmlns:a16="http://schemas.microsoft.com/office/drawing/2014/main" id="{D7E32448-EE29-A857-922D-EE97B0428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A30D3-6EDB-A025-966F-D78439337DBC}"/>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3900422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415600" y="309833"/>
            <a:ext cx="788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7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4"/>
          <p:cNvSpPr txBox="1">
            <a:spLocks noGrp="1"/>
          </p:cNvSpPr>
          <p:nvPr>
            <p:ph type="body" idx="1"/>
          </p:nvPr>
        </p:nvSpPr>
        <p:spPr>
          <a:xfrm>
            <a:off x="415600" y="1512133"/>
            <a:ext cx="11360800" cy="4361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106031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pic>
        <p:nvPicPr>
          <p:cNvPr id="11" name="**PPT_SEOR2024-02.png" descr="**PPT_SEOR2024-02.png"/>
          <p:cNvPicPr>
            <a:picLocks noChangeAspect="1"/>
          </p:cNvPicPr>
          <p:nvPr/>
        </p:nvPicPr>
        <p:blipFill>
          <a:blip r:embed="rId2"/>
          <a:stretch>
            <a:fillRect/>
          </a:stretch>
        </p:blipFill>
        <p:spPr>
          <a:xfrm>
            <a:off x="1185" y="0"/>
            <a:ext cx="12189631" cy="6858000"/>
          </a:xfrm>
          <a:prstGeom prst="rect">
            <a:avLst/>
          </a:prstGeom>
          <a:ln w="12700">
            <a:miter lim="400000"/>
          </a:ln>
        </p:spPr>
      </p:pic>
      <p:sp>
        <p:nvSpPr>
          <p:cNvPr id="12" name="Autor y fecha"/>
          <p:cNvSpPr txBox="1">
            <a:spLocks noGrp="1"/>
          </p:cNvSpPr>
          <p:nvPr>
            <p:ph type="body" sz="quarter" idx="21" hasCustomPrompt="1"/>
          </p:nvPr>
        </p:nvSpPr>
        <p:spPr>
          <a:xfrm>
            <a:off x="793750" y="1230931"/>
            <a:ext cx="1098550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Autor y fecha</a:t>
            </a:r>
          </a:p>
        </p:txBody>
      </p:sp>
      <p:sp>
        <p:nvSpPr>
          <p:cNvPr id="13" name="Título de la presentación"/>
          <p:cNvSpPr txBox="1">
            <a:spLocks noGrp="1"/>
          </p:cNvSpPr>
          <p:nvPr>
            <p:ph type="title" hasCustomPrompt="1"/>
          </p:nvPr>
        </p:nvSpPr>
        <p:spPr>
          <a:xfrm>
            <a:off x="793749" y="584824"/>
            <a:ext cx="10985502" cy="651873"/>
          </a:xfrm>
          <a:prstGeom prst="rect">
            <a:avLst/>
          </a:prstGeom>
        </p:spPr>
        <p:txBody>
          <a:bodyPr anchor="b"/>
          <a:lstStyle>
            <a:lvl1pPr>
              <a:defRPr sz="5800" spc="-116"/>
            </a:lvl1pPr>
          </a:lstStyle>
          <a:p>
            <a:r>
              <a:t>Título de la presentación</a:t>
            </a:r>
          </a:p>
        </p:txBody>
      </p:sp>
      <p:sp>
        <p:nvSpPr>
          <p:cNvPr id="1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93214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uverture">
    <p:spTree>
      <p:nvGrpSpPr>
        <p:cNvPr id="1" name=""/>
        <p:cNvGrpSpPr/>
        <p:nvPr/>
      </p:nvGrpSpPr>
      <p:grpSpPr>
        <a:xfrm>
          <a:off x="0" y="0"/>
          <a:ext cx="0" cy="0"/>
          <a:chOff x="0" y="0"/>
          <a:chExt cx="0" cy="0"/>
        </a:xfrm>
      </p:grpSpPr>
      <p:sp>
        <p:nvSpPr>
          <p:cNvPr id="15" name="Rectangle 14"/>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9" name="Date Placeholder 3"/>
          <p:cNvSpPr>
            <a:spLocks noGrp="1"/>
          </p:cNvSpPr>
          <p:nvPr>
            <p:ph type="dt" sz="half" idx="10"/>
          </p:nvPr>
        </p:nvSpPr>
        <p:spPr>
          <a:xfrm>
            <a:off x="10032438" y="6550073"/>
            <a:ext cx="1884693" cy="248493"/>
          </a:xfrm>
        </p:spPr>
        <p:txBody>
          <a:bodyPr/>
          <a:lstStyle/>
          <a:p>
            <a:fld id="{216E182C-549C-41BB-91C0-989010742836}" type="datetime4">
              <a:rPr lang="fr-FR" smtClean="0"/>
              <a:pPr/>
              <a:t>27 février 2026</a:t>
            </a:fld>
            <a:endParaRPr lang="en-US" dirty="0"/>
          </a:p>
        </p:txBody>
      </p:sp>
      <p:sp>
        <p:nvSpPr>
          <p:cNvPr id="10" name="Footer Placeholder 4"/>
          <p:cNvSpPr>
            <a:spLocks noGrp="1"/>
          </p:cNvSpPr>
          <p:nvPr>
            <p:ph type="ftr" sz="quarter" idx="11"/>
          </p:nvPr>
        </p:nvSpPr>
        <p:spPr>
          <a:xfrm>
            <a:off x="872067" y="6550073"/>
            <a:ext cx="7336168" cy="248493"/>
          </a:xfrm>
        </p:spPr>
        <p:txBody>
          <a:bodyPr/>
          <a:lstStyle/>
          <a:p>
            <a:r>
              <a:rPr lang="fr-FR" b="1" dirty="0"/>
              <a:t>Institut Curie </a:t>
            </a:r>
            <a:r>
              <a:rPr lang="fr-FR" dirty="0"/>
              <a:t>- nom de l'émetteur - </a:t>
            </a:r>
            <a:r>
              <a:rPr lang="fr-FR" i="1" dirty="0"/>
              <a:t>Titre de la présentation</a:t>
            </a:r>
            <a:endParaRPr lang="en-US" i="1" dirty="0"/>
          </a:p>
        </p:txBody>
      </p:sp>
      <p:sp>
        <p:nvSpPr>
          <p:cNvPr id="11" name="Slide Number Placeholder 5"/>
          <p:cNvSpPr>
            <a:spLocks noGrp="1"/>
          </p:cNvSpPr>
          <p:nvPr>
            <p:ph type="sldNum" sz="quarter" idx="12"/>
          </p:nvPr>
        </p:nvSpPr>
        <p:spPr>
          <a:xfrm>
            <a:off x="9206475" y="6550073"/>
            <a:ext cx="636555" cy="248493"/>
          </a:xfrm>
        </p:spPr>
        <p:txBody>
          <a:bodyPr/>
          <a:lstStyle/>
          <a:p>
            <a:fld id="{5E366EBC-928B-1F4D-BCBB-31473BB08F84}" type="slidenum">
              <a:rPr lang="en-US" smtClean="0"/>
              <a:pPr/>
              <a:t>‹#›</a:t>
            </a:fld>
            <a:endParaRPr lang="en-US" dirty="0"/>
          </a:p>
        </p:txBody>
      </p:sp>
      <p:sp>
        <p:nvSpPr>
          <p:cNvPr id="12" name="Title 1"/>
          <p:cNvSpPr>
            <a:spLocks noGrp="1"/>
          </p:cNvSpPr>
          <p:nvPr>
            <p:ph type="ctrTitle"/>
          </p:nvPr>
        </p:nvSpPr>
        <p:spPr>
          <a:xfrm>
            <a:off x="5378899" y="4295001"/>
            <a:ext cx="5909284" cy="1728192"/>
          </a:xfrm>
        </p:spPr>
        <p:txBody>
          <a:bodyPr anchor="t" anchorCtr="0"/>
          <a:lstStyle>
            <a:lvl1pPr algn="l">
              <a:lnSpc>
                <a:spcPts val="3500"/>
              </a:lnSpc>
              <a:defRPr sz="3400" b="1">
                <a:solidFill>
                  <a:schemeClr val="bg1"/>
                </a:solidFill>
              </a:defRPr>
            </a:lvl1pPr>
          </a:lstStyle>
          <a:p>
            <a:r>
              <a:rPr lang="en-US"/>
              <a:t>Click to edit Master title style</a:t>
            </a:r>
          </a:p>
        </p:txBody>
      </p:sp>
      <p:cxnSp>
        <p:nvCxnSpPr>
          <p:cNvPr id="14" name="Connecteur droit 13"/>
          <p:cNvCxnSpPr/>
          <p:nvPr userDrawn="1"/>
        </p:nvCxnSpPr>
        <p:spPr>
          <a:xfrm>
            <a:off x="993642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Image 15" descr="LogolC-Blanc.png"/>
          <p:cNvPicPr>
            <a:picLocks noChangeAspect="1"/>
          </p:cNvPicPr>
          <p:nvPr userDrawn="1"/>
        </p:nvPicPr>
        <p:blipFill>
          <a:blip r:embed="rId2"/>
          <a:stretch>
            <a:fillRect/>
          </a:stretch>
        </p:blipFill>
        <p:spPr>
          <a:xfrm>
            <a:off x="5831862" y="3300995"/>
            <a:ext cx="528276" cy="256011"/>
          </a:xfrm>
          <a:prstGeom prst="rect">
            <a:avLst/>
          </a:prstGeom>
        </p:spPr>
      </p:pic>
      <p:pic>
        <p:nvPicPr>
          <p:cNvPr id="13" name="Image 12" descr="LogolC-Gris300Marge.png"/>
          <p:cNvPicPr>
            <a:picLocks noChangeAspect="1"/>
          </p:cNvPicPr>
          <p:nvPr userDrawn="1"/>
        </p:nvPicPr>
        <p:blipFill>
          <a:blip r:embed="rId3"/>
          <a:stretch>
            <a:fillRect/>
          </a:stretch>
        </p:blipFill>
        <p:spPr>
          <a:xfrm>
            <a:off x="137526" y="6486714"/>
            <a:ext cx="577089" cy="286513"/>
          </a:xfrm>
          <a:prstGeom prst="rect">
            <a:avLst/>
          </a:prstGeom>
          <a:ln>
            <a:noFill/>
          </a:ln>
        </p:spPr>
      </p:pic>
    </p:spTree>
    <p:extLst>
      <p:ext uri="{BB962C8B-B14F-4D97-AF65-F5344CB8AC3E}">
        <p14:creationId xmlns:p14="http://schemas.microsoft.com/office/powerpoint/2010/main" val="775285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2D6B-EAD2-393E-FD6D-081CE91AB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1256F-DE6A-302E-D294-E194C974B4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9AE47-2C6C-7455-109B-2E23327A3A7E}"/>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5" name="Footer Placeholder 4">
            <a:extLst>
              <a:ext uri="{FF2B5EF4-FFF2-40B4-BE49-F238E27FC236}">
                <a16:creationId xmlns:a16="http://schemas.microsoft.com/office/drawing/2014/main" id="{5DCD85F2-B003-A52D-766E-6DEBAB240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E70CB-C09A-668B-82F9-E6C19417E6F7}"/>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16709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3F5D-8A11-AF56-931D-F0EF6C6E88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0F87BF-C9A6-E702-177F-F451A755ED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B7D17-4920-A93A-C1EA-A0BDD25D1797}"/>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5" name="Footer Placeholder 4">
            <a:extLst>
              <a:ext uri="{FF2B5EF4-FFF2-40B4-BE49-F238E27FC236}">
                <a16:creationId xmlns:a16="http://schemas.microsoft.com/office/drawing/2014/main" id="{475D35DF-896A-4C1C-2386-C481AFCF9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6FD38-AA4D-40C4-8372-FD3B6228D0F1}"/>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23413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94C73-A1B4-F54E-A3AC-704C5DA901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3ADAB5-3D96-0680-6EE6-59A186AADD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6D9A0D-A788-2FD0-5576-0A7A0923A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B6B754-3482-94D2-E1A5-70F36C466CBF}"/>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6" name="Footer Placeholder 5">
            <a:extLst>
              <a:ext uri="{FF2B5EF4-FFF2-40B4-BE49-F238E27FC236}">
                <a16:creationId xmlns:a16="http://schemas.microsoft.com/office/drawing/2014/main" id="{DFD39441-71B2-F70A-0052-307E6790D7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E8903-3FC1-E911-FD1E-73BF760EA462}"/>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349891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FA0C-2CA2-111F-B760-F084878B84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862658-357F-652B-4E61-CAA7B7BA2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A2637-8B45-E194-062C-2A6BB696F7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0C554-6331-88C4-9306-0F308AB5D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2A50D1-4960-0F30-1683-746B1A7446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446D0-5E10-A213-3747-02D9519BC3BA}"/>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8" name="Footer Placeholder 7">
            <a:extLst>
              <a:ext uri="{FF2B5EF4-FFF2-40B4-BE49-F238E27FC236}">
                <a16:creationId xmlns:a16="http://schemas.microsoft.com/office/drawing/2014/main" id="{907B2B6B-55DA-BE57-0415-7B62AC015D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E6A458-8FB0-EF9C-3D66-5CB899ED1D8A}"/>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235691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4F9F-316F-AB18-4CFD-482467B56C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C55289-6DCE-1B7C-0C0A-A2CA861D0450}"/>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4" name="Footer Placeholder 3">
            <a:extLst>
              <a:ext uri="{FF2B5EF4-FFF2-40B4-BE49-F238E27FC236}">
                <a16:creationId xmlns:a16="http://schemas.microsoft.com/office/drawing/2014/main" id="{86E2840F-A1EF-27A0-2891-818BF2DC2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363731-4A1B-6D42-6060-94791728EEC7}"/>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4083490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60B9DE-6700-19DA-C0DD-5F418537BE71}"/>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3" name="Footer Placeholder 2">
            <a:extLst>
              <a:ext uri="{FF2B5EF4-FFF2-40B4-BE49-F238E27FC236}">
                <a16:creationId xmlns:a16="http://schemas.microsoft.com/office/drawing/2014/main" id="{A118BB0A-3748-C065-FA34-14E0226A6B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797BD6-D3EA-341A-800C-D01321B8E53B}"/>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2364792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1E3E-6AD9-015B-3B2F-040959182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D8A94E-CEC3-472A-2649-BE298DCA9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726087-40BF-8392-7C80-6CD37338A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3330B6-F12F-BCC4-5F80-F410E23B9263}"/>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6" name="Footer Placeholder 5">
            <a:extLst>
              <a:ext uri="{FF2B5EF4-FFF2-40B4-BE49-F238E27FC236}">
                <a16:creationId xmlns:a16="http://schemas.microsoft.com/office/drawing/2014/main" id="{75AA686B-1BE6-FBA5-84E0-FFAA388B46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CE3C5-BC07-7E72-B50E-91E6EA0B265C}"/>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191923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B117-10D3-EC83-4F8E-C3426CDF5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4E05AF-D0C6-F049-22A3-9D08EFB552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283DAC-8C96-CCB5-DA7E-FD4ECC15D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2E11FF-D5DC-69C5-BC34-AB6108AE3F98}"/>
              </a:ext>
            </a:extLst>
          </p:cNvPr>
          <p:cNvSpPr>
            <a:spLocks noGrp="1"/>
          </p:cNvSpPr>
          <p:nvPr>
            <p:ph type="dt" sz="half" idx="10"/>
          </p:nvPr>
        </p:nvSpPr>
        <p:spPr/>
        <p:txBody>
          <a:bodyPr/>
          <a:lstStyle/>
          <a:p>
            <a:fld id="{FBEB3310-FBAB-40A1-9B90-6F684744362F}" type="datetimeFigureOut">
              <a:rPr lang="en-US" smtClean="0"/>
              <a:t>2/27/2026</a:t>
            </a:fld>
            <a:endParaRPr lang="en-US"/>
          </a:p>
        </p:txBody>
      </p:sp>
      <p:sp>
        <p:nvSpPr>
          <p:cNvPr id="6" name="Footer Placeholder 5">
            <a:extLst>
              <a:ext uri="{FF2B5EF4-FFF2-40B4-BE49-F238E27FC236}">
                <a16:creationId xmlns:a16="http://schemas.microsoft.com/office/drawing/2014/main" id="{555C241A-BA6B-8038-740D-BAEDDA720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050EB-BBC7-6928-281E-724569E2DD53}"/>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246399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BF12F0-E34D-D609-959A-391108203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7C215-884E-BAF0-E167-052E72C7D6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FEA28-194B-037E-C432-C368642068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EB3310-FBAB-40A1-9B90-6F684744362F}" type="datetimeFigureOut">
              <a:rPr lang="en-US" smtClean="0"/>
              <a:t>2/27/2026</a:t>
            </a:fld>
            <a:endParaRPr lang="en-US"/>
          </a:p>
        </p:txBody>
      </p:sp>
      <p:sp>
        <p:nvSpPr>
          <p:cNvPr id="5" name="Footer Placeholder 4">
            <a:extLst>
              <a:ext uri="{FF2B5EF4-FFF2-40B4-BE49-F238E27FC236}">
                <a16:creationId xmlns:a16="http://schemas.microsoft.com/office/drawing/2014/main" id="{010AA5FC-5CD7-C611-95EF-9B2B490B0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11015F-D327-128B-67F8-3ECF63E7EF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04AFE3-1CB6-47C0-A0DF-0830F259501B}" type="slidenum">
              <a:rPr lang="en-US" smtClean="0"/>
              <a:t>‹#›</a:t>
            </a:fld>
            <a:endParaRPr lang="en-US"/>
          </a:p>
        </p:txBody>
      </p:sp>
    </p:spTree>
    <p:extLst>
      <p:ext uri="{BB962C8B-B14F-4D97-AF65-F5344CB8AC3E}">
        <p14:creationId xmlns:p14="http://schemas.microsoft.com/office/powerpoint/2010/main" val="126125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5.emf"/><Relationship Id="rId7" Type="http://schemas.openxmlformats.org/officeDocument/2006/relationships/image" Target="../media/image40.jpeg"/><Relationship Id="rId2" Type="http://schemas.openxmlformats.org/officeDocument/2006/relationships/image" Target="../media/image64.em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7.png"/><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1.emf"/></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png"/><Relationship Id="rId4" Type="http://schemas.openxmlformats.org/officeDocument/2006/relationships/image" Target="../media/image75.emf"/></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13" Type="http://schemas.openxmlformats.org/officeDocument/2006/relationships/image" Target="../media/image85.png"/><Relationship Id="rId18" Type="http://schemas.microsoft.com/office/2007/relationships/hdphoto" Target="../media/hdphoto9.wdp"/><Relationship Id="rId26" Type="http://schemas.microsoft.com/office/2007/relationships/hdphoto" Target="../media/hdphoto13.wdp"/><Relationship Id="rId39" Type="http://schemas.openxmlformats.org/officeDocument/2006/relationships/image" Target="../media/image98.png"/><Relationship Id="rId21" Type="http://schemas.openxmlformats.org/officeDocument/2006/relationships/image" Target="../media/image89.png"/><Relationship Id="rId34" Type="http://schemas.microsoft.com/office/2007/relationships/hdphoto" Target="../media/hdphoto17.wdp"/><Relationship Id="rId42" Type="http://schemas.microsoft.com/office/2007/relationships/hdphoto" Target="../media/hdphoto21.wdp"/><Relationship Id="rId47" Type="http://schemas.openxmlformats.org/officeDocument/2006/relationships/image" Target="../media/image102.png"/><Relationship Id="rId50" Type="http://schemas.microsoft.com/office/2007/relationships/hdphoto" Target="../media/hdphoto25.wdp"/><Relationship Id="rId7" Type="http://schemas.openxmlformats.org/officeDocument/2006/relationships/image" Target="../media/image82.png"/><Relationship Id="rId2" Type="http://schemas.openxmlformats.org/officeDocument/2006/relationships/notesSlide" Target="../notesSlides/notesSlide15.xml"/><Relationship Id="rId16" Type="http://schemas.microsoft.com/office/2007/relationships/hdphoto" Target="../media/hdphoto8.wdp"/><Relationship Id="rId29" Type="http://schemas.openxmlformats.org/officeDocument/2006/relationships/image" Target="../media/image93.png"/><Relationship Id="rId11" Type="http://schemas.openxmlformats.org/officeDocument/2006/relationships/image" Target="../media/image84.png"/><Relationship Id="rId24" Type="http://schemas.microsoft.com/office/2007/relationships/hdphoto" Target="../media/hdphoto12.wdp"/><Relationship Id="rId32" Type="http://schemas.microsoft.com/office/2007/relationships/hdphoto" Target="../media/hdphoto16.wdp"/><Relationship Id="rId37" Type="http://schemas.openxmlformats.org/officeDocument/2006/relationships/image" Target="../media/image97.png"/><Relationship Id="rId40" Type="http://schemas.microsoft.com/office/2007/relationships/hdphoto" Target="../media/hdphoto20.wdp"/><Relationship Id="rId45" Type="http://schemas.openxmlformats.org/officeDocument/2006/relationships/image" Target="../media/image101.png"/><Relationship Id="rId5" Type="http://schemas.openxmlformats.org/officeDocument/2006/relationships/image" Target="../media/image81.png"/><Relationship Id="rId15" Type="http://schemas.openxmlformats.org/officeDocument/2006/relationships/image" Target="../media/image86.png"/><Relationship Id="rId23" Type="http://schemas.openxmlformats.org/officeDocument/2006/relationships/image" Target="../media/image90.png"/><Relationship Id="rId28" Type="http://schemas.microsoft.com/office/2007/relationships/hdphoto" Target="../media/hdphoto14.wdp"/><Relationship Id="rId36" Type="http://schemas.microsoft.com/office/2007/relationships/hdphoto" Target="../media/hdphoto18.wdp"/><Relationship Id="rId49" Type="http://schemas.openxmlformats.org/officeDocument/2006/relationships/image" Target="../media/image103.png"/><Relationship Id="rId10" Type="http://schemas.microsoft.com/office/2007/relationships/hdphoto" Target="../media/hdphoto5.wdp"/><Relationship Id="rId19" Type="http://schemas.openxmlformats.org/officeDocument/2006/relationships/image" Target="../media/image88.png"/><Relationship Id="rId31" Type="http://schemas.openxmlformats.org/officeDocument/2006/relationships/image" Target="../media/image94.png"/><Relationship Id="rId44" Type="http://schemas.microsoft.com/office/2007/relationships/hdphoto" Target="../media/hdphoto22.wdp"/><Relationship Id="rId4" Type="http://schemas.microsoft.com/office/2007/relationships/hdphoto" Target="../media/hdphoto2.wdp"/><Relationship Id="rId9" Type="http://schemas.openxmlformats.org/officeDocument/2006/relationships/image" Target="../media/image83.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92.png"/><Relationship Id="rId30" Type="http://schemas.microsoft.com/office/2007/relationships/hdphoto" Target="../media/hdphoto15.wdp"/><Relationship Id="rId35" Type="http://schemas.openxmlformats.org/officeDocument/2006/relationships/image" Target="../media/image96.png"/><Relationship Id="rId43" Type="http://schemas.openxmlformats.org/officeDocument/2006/relationships/image" Target="../media/image100.png"/><Relationship Id="rId48" Type="http://schemas.microsoft.com/office/2007/relationships/hdphoto" Target="../media/hdphoto24.wdp"/><Relationship Id="rId8" Type="http://schemas.microsoft.com/office/2007/relationships/hdphoto" Target="../media/hdphoto4.wdp"/><Relationship Id="rId3" Type="http://schemas.openxmlformats.org/officeDocument/2006/relationships/image" Target="../media/image80.png"/><Relationship Id="rId12" Type="http://schemas.microsoft.com/office/2007/relationships/hdphoto" Target="../media/hdphoto6.wdp"/><Relationship Id="rId17" Type="http://schemas.openxmlformats.org/officeDocument/2006/relationships/image" Target="../media/image87.png"/><Relationship Id="rId25" Type="http://schemas.openxmlformats.org/officeDocument/2006/relationships/image" Target="../media/image91.png"/><Relationship Id="rId33" Type="http://schemas.openxmlformats.org/officeDocument/2006/relationships/image" Target="../media/image95.png"/><Relationship Id="rId38" Type="http://schemas.microsoft.com/office/2007/relationships/hdphoto" Target="../media/hdphoto19.wdp"/><Relationship Id="rId46" Type="http://schemas.microsoft.com/office/2007/relationships/hdphoto" Target="../media/hdphoto23.wdp"/><Relationship Id="rId20" Type="http://schemas.microsoft.com/office/2007/relationships/hdphoto" Target="../media/hdphoto10.wdp"/><Relationship Id="rId41" Type="http://schemas.openxmlformats.org/officeDocument/2006/relationships/image" Target="../media/image99.png"/><Relationship Id="rId1" Type="http://schemas.openxmlformats.org/officeDocument/2006/relationships/slideLayout" Target="../slideLayouts/slideLayout2.xml"/><Relationship Id="rId6"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11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txBox="1">
            <a:spLocks/>
          </p:cNvSpPr>
          <p:nvPr/>
        </p:nvSpPr>
        <p:spPr>
          <a:xfrm>
            <a:off x="1668624" y="2339668"/>
            <a:ext cx="9361040" cy="2025436"/>
          </a:xfrm>
          <a:prstGeom prst="rect">
            <a:avLst/>
          </a:prstGeom>
        </p:spPr>
        <p:txBody>
          <a:bodyPr vert="horz" lIns="0" tIns="0" rIns="0" bIns="0" rtlCol="0" anchor="ctr" anchorCtr="0">
            <a:noAutofit/>
          </a:bodyPr>
          <a:lstStyle/>
          <a:p>
            <a:pPr algn="ctr" fontAlgn="base"/>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Novel insights into proton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Minibeam</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Radiation therapy</a:t>
            </a:r>
          </a:p>
          <a:p>
            <a:endParaRPr lang="en-US" sz="3600" b="1" dirty="0">
              <a:solidFill>
                <a:schemeClr val="accent3">
                  <a:lumMod val="75000"/>
                </a:schemeClr>
              </a:solidFill>
            </a:endParaRPr>
          </a:p>
          <a:p>
            <a:pPr algn="ctr">
              <a:spcBef>
                <a:spcPct val="0"/>
              </a:spcBef>
              <a:defRPr/>
            </a:pPr>
            <a:r>
              <a:rPr lang="fr-FR" sz="2800" b="1" i="1" dirty="0">
                <a:latin typeface="+mj-lt"/>
                <a:ea typeface="+mj-ea"/>
                <a:cs typeface="Century Gothic"/>
              </a:rPr>
              <a:t>Yolanda Prezado</a:t>
            </a:r>
          </a:p>
        </p:txBody>
      </p:sp>
      <p:pic>
        <p:nvPicPr>
          <p:cNvPr id="8" name="Imagen 7" descr="Imagen que contiene Flecha&#10;&#10;Descripción generada automáticamente">
            <a:extLst>
              <a:ext uri="{FF2B5EF4-FFF2-40B4-BE49-F238E27FC236}">
                <a16:creationId xmlns:a16="http://schemas.microsoft.com/office/drawing/2014/main" id="{CC7EDA29-AD9E-5204-CFA7-A430426FE853}"/>
              </a:ext>
            </a:extLst>
          </p:cNvPr>
          <p:cNvPicPr>
            <a:picLocks noChangeAspect="1"/>
          </p:cNvPicPr>
          <p:nvPr/>
        </p:nvPicPr>
        <p:blipFill>
          <a:blip r:embed="rId2"/>
          <a:stretch>
            <a:fillRect/>
          </a:stretch>
        </p:blipFill>
        <p:spPr>
          <a:xfrm>
            <a:off x="2066825" y="304377"/>
            <a:ext cx="3986067" cy="816423"/>
          </a:xfrm>
          <a:prstGeom prst="rect">
            <a:avLst/>
          </a:prstGeom>
        </p:spPr>
      </p:pic>
      <p:sp>
        <p:nvSpPr>
          <p:cNvPr id="2" name="TextBox 1">
            <a:extLst>
              <a:ext uri="{FF2B5EF4-FFF2-40B4-BE49-F238E27FC236}">
                <a16:creationId xmlns:a16="http://schemas.microsoft.com/office/drawing/2014/main" id="{7A429224-1348-D115-5D06-64886076393E}"/>
              </a:ext>
            </a:extLst>
          </p:cNvPr>
          <p:cNvSpPr txBox="1"/>
          <p:nvPr/>
        </p:nvSpPr>
        <p:spPr>
          <a:xfrm>
            <a:off x="5375920" y="5229200"/>
            <a:ext cx="3336426" cy="369332"/>
          </a:xfrm>
          <a:prstGeom prst="rect">
            <a:avLst/>
          </a:prstGeom>
          <a:noFill/>
        </p:spPr>
        <p:txBody>
          <a:bodyPr wrap="none" rtlCol="0">
            <a:spAutoFit/>
          </a:bodyPr>
          <a:lstStyle/>
          <a:p>
            <a:r>
              <a:rPr lang="en-US" dirty="0" err="1"/>
              <a:t>Poner</a:t>
            </a:r>
            <a:r>
              <a:rPr lang="en-US" dirty="0"/>
              <a:t> lo del </a:t>
            </a:r>
            <a:r>
              <a:rPr lang="en-US" dirty="0" err="1"/>
              <a:t>prpgramaOportunius</a:t>
            </a:r>
            <a:endParaRPr lang="en-US" dirty="0"/>
          </a:p>
        </p:txBody>
      </p:sp>
      <p:pic>
        <p:nvPicPr>
          <p:cNvPr id="6" name="Picture 5">
            <a:extLst>
              <a:ext uri="{FF2B5EF4-FFF2-40B4-BE49-F238E27FC236}">
                <a16:creationId xmlns:a16="http://schemas.microsoft.com/office/drawing/2014/main" id="{2F48FAA7-CFEE-B45B-0CA5-1B476E986A5C}"/>
              </a:ext>
            </a:extLst>
          </p:cNvPr>
          <p:cNvPicPr>
            <a:picLocks noChangeAspect="1"/>
          </p:cNvPicPr>
          <p:nvPr/>
        </p:nvPicPr>
        <p:blipFill>
          <a:blip r:embed="rId3"/>
          <a:srcRect l="79143" t="1945" r="185" b="72729"/>
          <a:stretch/>
        </p:blipFill>
        <p:spPr>
          <a:xfrm>
            <a:off x="81175" y="333731"/>
            <a:ext cx="1587449" cy="997825"/>
          </a:xfrm>
          <a:prstGeom prst="rect">
            <a:avLst/>
          </a:prstGeom>
        </p:spPr>
      </p:pic>
      <p:pic>
        <p:nvPicPr>
          <p:cNvPr id="10" name="Picture 9">
            <a:extLst>
              <a:ext uri="{FF2B5EF4-FFF2-40B4-BE49-F238E27FC236}">
                <a16:creationId xmlns:a16="http://schemas.microsoft.com/office/drawing/2014/main" id="{A4BF3317-2212-1A04-0443-586452F0EC79}"/>
              </a:ext>
            </a:extLst>
          </p:cNvPr>
          <p:cNvPicPr>
            <a:picLocks noChangeAspect="1"/>
          </p:cNvPicPr>
          <p:nvPr/>
        </p:nvPicPr>
        <p:blipFill>
          <a:blip r:embed="rId3"/>
          <a:srcRect l="56094" t="71069" b="5137"/>
          <a:stretch/>
        </p:blipFill>
        <p:spPr>
          <a:xfrm>
            <a:off x="3503712" y="4701499"/>
            <a:ext cx="5523494" cy="1535814"/>
          </a:xfrm>
          <a:prstGeom prst="rect">
            <a:avLst/>
          </a:prstGeom>
        </p:spPr>
      </p:pic>
      <p:sp>
        <p:nvSpPr>
          <p:cNvPr id="11" name="Rectangle 10">
            <a:extLst>
              <a:ext uri="{FF2B5EF4-FFF2-40B4-BE49-F238E27FC236}">
                <a16:creationId xmlns:a16="http://schemas.microsoft.com/office/drawing/2014/main" id="{D8606500-7473-F8B8-8AC9-E3DD1F2AFACA}"/>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3" name="Picture 2">
            <a:extLst>
              <a:ext uri="{FF2B5EF4-FFF2-40B4-BE49-F238E27FC236}">
                <a16:creationId xmlns:a16="http://schemas.microsoft.com/office/drawing/2014/main" id="{EABFBA20-75BD-1CD8-F7F2-41DAE892B424}"/>
              </a:ext>
            </a:extLst>
          </p:cNvPr>
          <p:cNvPicPr>
            <a:picLocks noChangeAspect="1"/>
          </p:cNvPicPr>
          <p:nvPr/>
        </p:nvPicPr>
        <p:blipFill>
          <a:blip r:embed="rId4"/>
          <a:stretch>
            <a:fillRect/>
          </a:stretch>
        </p:blipFill>
        <p:spPr>
          <a:xfrm>
            <a:off x="9912424" y="155819"/>
            <a:ext cx="2070547" cy="1353648"/>
          </a:xfrm>
          <a:prstGeom prst="rect">
            <a:avLst/>
          </a:prstGeom>
        </p:spPr>
      </p:pic>
    </p:spTree>
    <p:extLst>
      <p:ext uri="{BB962C8B-B14F-4D97-AF65-F5344CB8AC3E}">
        <p14:creationId xmlns:p14="http://schemas.microsoft.com/office/powerpoint/2010/main" val="406706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D82B4-F85A-78B9-8E80-F435FBE9056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29053BF-AE8D-9DD1-90DC-D5E2E69CD0A9}"/>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2" name="Título 1">
            <a:extLst>
              <a:ext uri="{FF2B5EF4-FFF2-40B4-BE49-F238E27FC236}">
                <a16:creationId xmlns:a16="http://schemas.microsoft.com/office/drawing/2014/main" id="{1C54AF2C-821D-F62F-E410-9522DFF16AE3}"/>
              </a:ext>
            </a:extLst>
          </p:cNvPr>
          <p:cNvSpPr>
            <a:spLocks noGrp="1"/>
          </p:cNvSpPr>
          <p:nvPr>
            <p:ph type="title"/>
          </p:nvPr>
        </p:nvSpPr>
        <p:spPr>
          <a:xfrm>
            <a:off x="617754" y="71103"/>
            <a:ext cx="10695516" cy="729605"/>
          </a:xfrm>
        </p:spPr>
        <p:txBody>
          <a:bodyPr vert="horz" lIns="0" tIns="0" rIns="0" bIns="0" rtlCol="0" anchor="b" anchorCtr="0">
            <a:normAutofit/>
          </a:bodyPr>
          <a:lstStyle/>
          <a:p>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SFRT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radiobiology</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what</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we</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know</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and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don’t</a:t>
            </a:r>
            <a:endPar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Marcador de contenido 2">
            <a:extLst>
              <a:ext uri="{FF2B5EF4-FFF2-40B4-BE49-F238E27FC236}">
                <a16:creationId xmlns:a16="http://schemas.microsoft.com/office/drawing/2014/main" id="{D7622821-E992-1326-4A5C-594F6BE273B5}"/>
              </a:ext>
            </a:extLst>
          </p:cNvPr>
          <p:cNvSpPr>
            <a:spLocks noGrp="1"/>
          </p:cNvSpPr>
          <p:nvPr>
            <p:ph idx="1"/>
          </p:nvPr>
        </p:nvSpPr>
        <p:spPr>
          <a:xfrm>
            <a:off x="335360" y="1196752"/>
            <a:ext cx="10695515" cy="5112568"/>
          </a:xfrm>
        </p:spPr>
        <p:txBody>
          <a:bodyPr/>
          <a:lstStyle/>
          <a:p>
            <a:pPr marL="0" indent="0" algn="ctr">
              <a:buNone/>
            </a:pPr>
            <a:r>
              <a:rPr lang="es-ES" sz="2200" u="sng" dirty="0" err="1">
                <a:solidFill>
                  <a:schemeClr val="tx1"/>
                </a:solidFill>
                <a:latin typeface="+mn-lt"/>
                <a:sym typeface="Wingdings" panose="05000000000000000000" pitchFamily="2" charset="2"/>
              </a:rPr>
              <a:t>Differential</a:t>
            </a:r>
            <a:r>
              <a:rPr lang="es-ES" sz="2200" u="sng" dirty="0">
                <a:solidFill>
                  <a:schemeClr val="tx1"/>
                </a:solidFill>
                <a:latin typeface="+mn-lt"/>
                <a:sym typeface="Wingdings" panose="05000000000000000000" pitchFamily="2" charset="2"/>
              </a:rPr>
              <a:t> </a:t>
            </a:r>
            <a:r>
              <a:rPr lang="es-ES" sz="2200" u="sng" dirty="0" err="1">
                <a:solidFill>
                  <a:schemeClr val="tx1"/>
                </a:solidFill>
                <a:latin typeface="+mn-lt"/>
                <a:sym typeface="Wingdings" panose="05000000000000000000" pitchFamily="2" charset="2"/>
              </a:rPr>
              <a:t>effect</a:t>
            </a:r>
            <a:r>
              <a:rPr lang="es-ES" sz="2200" u="sng" dirty="0">
                <a:solidFill>
                  <a:schemeClr val="tx1"/>
                </a:solidFill>
                <a:latin typeface="+mn-lt"/>
                <a:sym typeface="Wingdings" panose="05000000000000000000" pitchFamily="2" charset="2"/>
              </a:rPr>
              <a:t> tumor versus normal </a:t>
            </a:r>
            <a:r>
              <a:rPr lang="es-ES" sz="2200" u="sng" dirty="0" err="1">
                <a:solidFill>
                  <a:schemeClr val="tx1"/>
                </a:solidFill>
                <a:latin typeface="+mn-lt"/>
                <a:sym typeface="Wingdings" panose="05000000000000000000" pitchFamily="2" charset="2"/>
              </a:rPr>
              <a:t>tissue</a:t>
            </a:r>
            <a:endParaRPr lang="es-ES" sz="2200" u="sng" dirty="0">
              <a:solidFill>
                <a:schemeClr val="tx1"/>
              </a:solidFill>
              <a:latin typeface="+mn-lt"/>
              <a:sym typeface="Wingdings" panose="05000000000000000000" pitchFamily="2" charset="2"/>
            </a:endParaRPr>
          </a:p>
          <a:p>
            <a:pPr marL="0" indent="0">
              <a:buNone/>
            </a:pPr>
            <a:endParaRPr lang="es-ES" dirty="0"/>
          </a:p>
        </p:txBody>
      </p:sp>
      <p:graphicFrame>
        <p:nvGraphicFramePr>
          <p:cNvPr id="7" name="Tabla 7">
            <a:extLst>
              <a:ext uri="{FF2B5EF4-FFF2-40B4-BE49-F238E27FC236}">
                <a16:creationId xmlns:a16="http://schemas.microsoft.com/office/drawing/2014/main" id="{2AFE1278-EFA6-78AB-3B54-A219FF185C31}"/>
              </a:ext>
            </a:extLst>
          </p:cNvPr>
          <p:cNvGraphicFramePr>
            <a:graphicFrameLocks noGrp="1"/>
          </p:cNvGraphicFramePr>
          <p:nvPr/>
        </p:nvGraphicFramePr>
        <p:xfrm>
          <a:off x="2927648" y="1988840"/>
          <a:ext cx="5688632" cy="4097640"/>
        </p:xfrm>
        <a:graphic>
          <a:graphicData uri="http://schemas.openxmlformats.org/drawingml/2006/table">
            <a:tbl>
              <a:tblPr firstRow="1" bandRow="1">
                <a:tableStyleId>{5C22544A-7EE6-4342-B048-85BDC9FD1C3A}</a:tableStyleId>
              </a:tblPr>
              <a:tblGrid>
                <a:gridCol w="2995217">
                  <a:extLst>
                    <a:ext uri="{9D8B030D-6E8A-4147-A177-3AD203B41FA5}">
                      <a16:colId xmlns:a16="http://schemas.microsoft.com/office/drawing/2014/main" val="775168080"/>
                    </a:ext>
                  </a:extLst>
                </a:gridCol>
                <a:gridCol w="2693415">
                  <a:extLst>
                    <a:ext uri="{9D8B030D-6E8A-4147-A177-3AD203B41FA5}">
                      <a16:colId xmlns:a16="http://schemas.microsoft.com/office/drawing/2014/main" val="3528538479"/>
                    </a:ext>
                  </a:extLst>
                </a:gridCol>
              </a:tblGrid>
              <a:tr h="504056">
                <a:tc>
                  <a:txBody>
                    <a:bodyPr/>
                    <a:lstStyle/>
                    <a:p>
                      <a:pPr algn="ctr"/>
                      <a:r>
                        <a:rPr lang="es-ES" sz="2200" dirty="0">
                          <a:solidFill>
                            <a:schemeClr val="tx1"/>
                          </a:solidFill>
                        </a:rPr>
                        <a:t>Normal </a:t>
                      </a:r>
                      <a:r>
                        <a:rPr lang="es-ES" sz="2200" dirty="0" err="1">
                          <a:solidFill>
                            <a:schemeClr val="tx1"/>
                          </a:solidFill>
                        </a:rPr>
                        <a:t>tissues</a:t>
                      </a:r>
                      <a:endParaRPr lang="es-ES" sz="2200" dirty="0">
                        <a:solidFill>
                          <a:schemeClr val="tx1"/>
                        </a:solidFill>
                      </a:endParaRPr>
                    </a:p>
                  </a:txBody>
                  <a:tcPr>
                    <a:solidFill>
                      <a:schemeClr val="bg1"/>
                    </a:solidFill>
                  </a:tcPr>
                </a:tc>
                <a:tc>
                  <a:txBody>
                    <a:bodyPr/>
                    <a:lstStyle/>
                    <a:p>
                      <a:pPr algn="ctr"/>
                      <a:r>
                        <a:rPr lang="es-ES" sz="2200" dirty="0">
                          <a:solidFill>
                            <a:schemeClr val="tx1"/>
                          </a:solidFill>
                        </a:rPr>
                        <a:t>Tumor </a:t>
                      </a:r>
                    </a:p>
                  </a:txBody>
                  <a:tcPr>
                    <a:solidFill>
                      <a:schemeClr val="bg1"/>
                    </a:solidFill>
                  </a:tcPr>
                </a:tc>
                <a:extLst>
                  <a:ext uri="{0D108BD9-81ED-4DB2-BD59-A6C34878D82A}">
                    <a16:rowId xmlns:a16="http://schemas.microsoft.com/office/drawing/2014/main" val="3276873527"/>
                  </a:ext>
                </a:extLst>
              </a:tr>
              <a:tr h="328032">
                <a:tc gridSpan="2">
                  <a:txBody>
                    <a:bodyPr/>
                    <a:lstStyle/>
                    <a:p>
                      <a:r>
                        <a:rPr lang="es-ES" dirty="0"/>
                        <a:t>                                       </a:t>
                      </a:r>
                      <a:r>
                        <a:rPr lang="es-ES" dirty="0" err="1"/>
                        <a:t>Immune</a:t>
                      </a:r>
                      <a:r>
                        <a:rPr lang="es-ES" dirty="0"/>
                        <a:t> </a:t>
                      </a:r>
                      <a:r>
                        <a:rPr lang="es-ES" dirty="0" err="1"/>
                        <a:t>system</a:t>
                      </a:r>
                      <a:r>
                        <a:rPr lang="es-ES" dirty="0"/>
                        <a:t> </a:t>
                      </a:r>
                    </a:p>
                  </a:txBody>
                  <a:tcPr>
                    <a:solidFill>
                      <a:schemeClr val="accent1">
                        <a:lumMod val="40000"/>
                        <a:lumOff val="60000"/>
                      </a:schemeClr>
                    </a:solidFill>
                  </a:tcPr>
                </a:tc>
                <a:tc hMerge="1">
                  <a:txBody>
                    <a:bodyPr/>
                    <a:lstStyle/>
                    <a:p>
                      <a:endParaRPr lang="es-ES" dirty="0"/>
                    </a:p>
                  </a:txBody>
                  <a:tcPr/>
                </a:tc>
                <a:extLst>
                  <a:ext uri="{0D108BD9-81ED-4DB2-BD59-A6C34878D82A}">
                    <a16:rowId xmlns:a16="http://schemas.microsoft.com/office/drawing/2014/main" val="3662251093"/>
                  </a:ext>
                </a:extLst>
              </a:tr>
              <a:tr h="320040">
                <a:tc>
                  <a:txBody>
                    <a:bodyPr/>
                    <a:lstStyle/>
                    <a:p>
                      <a:r>
                        <a:rPr lang="es-ES" dirty="0" err="1"/>
                        <a:t>Reduced</a:t>
                      </a:r>
                      <a:r>
                        <a:rPr lang="es-ES" dirty="0"/>
                        <a:t> </a:t>
                      </a:r>
                      <a:r>
                        <a:rPr lang="es-ES" dirty="0" err="1"/>
                        <a:t>inflammation</a:t>
                      </a:r>
                      <a:endParaRPr lang="es-ES" dirty="0"/>
                    </a:p>
                  </a:txBody>
                  <a:tcPr>
                    <a:solidFill>
                      <a:schemeClr val="accent1">
                        <a:lumMod val="40000"/>
                        <a:lumOff val="60000"/>
                      </a:schemeClr>
                    </a:solidFill>
                  </a:tcPr>
                </a:tc>
                <a:tc>
                  <a:txBody>
                    <a:bodyPr/>
                    <a:lstStyle/>
                    <a:p>
                      <a:r>
                        <a:rPr lang="es-ES" dirty="0" err="1"/>
                        <a:t>Immune</a:t>
                      </a:r>
                      <a:r>
                        <a:rPr lang="es-ES" dirty="0"/>
                        <a:t> </a:t>
                      </a:r>
                      <a:r>
                        <a:rPr lang="es-ES" dirty="0" err="1"/>
                        <a:t>infltration</a:t>
                      </a:r>
                      <a:r>
                        <a:rPr lang="es-ES" dirty="0"/>
                        <a:t>/</a:t>
                      </a:r>
                      <a:r>
                        <a:rPr lang="es-ES" dirty="0" err="1"/>
                        <a:t>activation</a:t>
                      </a:r>
                      <a:endParaRPr lang="es-ES" dirty="0"/>
                    </a:p>
                  </a:txBody>
                  <a:tcPr>
                    <a:solidFill>
                      <a:schemeClr val="accent1">
                        <a:lumMod val="40000"/>
                        <a:lumOff val="60000"/>
                      </a:schemeClr>
                    </a:solidFill>
                  </a:tcPr>
                </a:tc>
                <a:extLst>
                  <a:ext uri="{0D108BD9-81ED-4DB2-BD59-A6C34878D82A}">
                    <a16:rowId xmlns:a16="http://schemas.microsoft.com/office/drawing/2014/main" val="96437866"/>
                  </a:ext>
                </a:extLst>
              </a:tr>
              <a:tr h="288032">
                <a:tc gridSpan="2">
                  <a:txBody>
                    <a:bodyPr/>
                    <a:lstStyle/>
                    <a:p>
                      <a:r>
                        <a:rPr lang="es-ES" dirty="0"/>
                        <a:t>                                       Vascular </a:t>
                      </a:r>
                      <a:r>
                        <a:rPr lang="es-ES" dirty="0" err="1"/>
                        <a:t>effects</a:t>
                      </a:r>
                      <a:endParaRPr lang="es-ES" dirty="0"/>
                    </a:p>
                  </a:txBody>
                  <a:tcPr>
                    <a:solidFill>
                      <a:srgbClr val="41F9F5"/>
                    </a:solidFill>
                  </a:tcPr>
                </a:tc>
                <a:tc hMerge="1">
                  <a:txBody>
                    <a:bodyPr/>
                    <a:lstStyle/>
                    <a:p>
                      <a:endParaRPr lang="es-ES" dirty="0"/>
                    </a:p>
                  </a:txBody>
                  <a:tcPr/>
                </a:tc>
                <a:extLst>
                  <a:ext uri="{0D108BD9-81ED-4DB2-BD59-A6C34878D82A}">
                    <a16:rowId xmlns:a16="http://schemas.microsoft.com/office/drawing/2014/main" val="1039829696"/>
                  </a:ext>
                </a:extLst>
              </a:tr>
              <a:tr h="288032">
                <a:tc>
                  <a:txBody>
                    <a:bodyPr/>
                    <a:lstStyle/>
                    <a:p>
                      <a:r>
                        <a:rPr lang="es-ES" dirty="0" err="1"/>
                        <a:t>Prompt</a:t>
                      </a:r>
                      <a:r>
                        <a:rPr lang="es-ES" dirty="0"/>
                        <a:t> vascular </a:t>
                      </a:r>
                      <a:r>
                        <a:rPr lang="es-ES" dirty="0" err="1"/>
                        <a:t>repair</a:t>
                      </a:r>
                      <a:endParaRPr lang="es-ES" dirty="0"/>
                    </a:p>
                  </a:txBody>
                  <a:tcPr>
                    <a:solidFill>
                      <a:srgbClr val="41F9F5"/>
                    </a:solidFill>
                  </a:tcPr>
                </a:tc>
                <a:tc>
                  <a:txBody>
                    <a:bodyPr/>
                    <a:lstStyle/>
                    <a:p>
                      <a:r>
                        <a:rPr lang="es-ES" dirty="0"/>
                        <a:t>Vascular </a:t>
                      </a:r>
                      <a:r>
                        <a:rPr lang="es-ES" dirty="0" err="1"/>
                        <a:t>damage</a:t>
                      </a:r>
                      <a:endParaRPr lang="es-ES" dirty="0"/>
                    </a:p>
                  </a:txBody>
                  <a:tcPr>
                    <a:solidFill>
                      <a:srgbClr val="41F9F5"/>
                    </a:solidFill>
                  </a:tcPr>
                </a:tc>
                <a:extLst>
                  <a:ext uri="{0D108BD9-81ED-4DB2-BD59-A6C34878D82A}">
                    <a16:rowId xmlns:a16="http://schemas.microsoft.com/office/drawing/2014/main" val="334893763"/>
                  </a:ext>
                </a:extLst>
              </a:tr>
              <a:tr h="576064">
                <a:tc gridSpan="2">
                  <a:txBody>
                    <a:bodyPr/>
                    <a:lstStyle/>
                    <a:p>
                      <a:pPr algn="ctr"/>
                      <a:r>
                        <a:rPr lang="es-ES" dirty="0"/>
                        <a:t>    Cell </a:t>
                      </a:r>
                      <a:r>
                        <a:rPr lang="es-ES" dirty="0" err="1"/>
                        <a:t>signalling</a:t>
                      </a:r>
                      <a:endParaRPr lang="es-ES" dirty="0"/>
                    </a:p>
                  </a:txBody>
                  <a:tcPr>
                    <a:solidFill>
                      <a:srgbClr val="92D050"/>
                    </a:solidFill>
                  </a:tcPr>
                </a:tc>
                <a:tc hMerge="1">
                  <a:txBody>
                    <a:bodyPr/>
                    <a:lstStyle/>
                    <a:p>
                      <a:endParaRPr lang="es-ES" dirty="0"/>
                    </a:p>
                  </a:txBody>
                  <a:tcPr/>
                </a:tc>
                <a:extLst>
                  <a:ext uri="{0D108BD9-81ED-4DB2-BD59-A6C34878D82A}">
                    <a16:rowId xmlns:a16="http://schemas.microsoft.com/office/drawing/2014/main" val="2361252870"/>
                  </a:ext>
                </a:extLst>
              </a:tr>
              <a:tr h="576064">
                <a:tc>
                  <a:txBody>
                    <a:bodyPr/>
                    <a:lstStyle/>
                    <a:p>
                      <a:r>
                        <a:rPr lang="es-ES" dirty="0"/>
                        <a:t>Positive “</a:t>
                      </a:r>
                      <a:r>
                        <a:rPr lang="es-ES" dirty="0" err="1"/>
                        <a:t>bystander</a:t>
                      </a:r>
                      <a:r>
                        <a:rPr lang="es-ES" dirty="0"/>
                        <a:t>”-</a:t>
                      </a:r>
                      <a:r>
                        <a:rPr lang="es-ES" dirty="0" err="1"/>
                        <a:t>like</a:t>
                      </a:r>
                      <a:r>
                        <a:rPr lang="es-ES" dirty="0"/>
                        <a:t> </a:t>
                      </a:r>
                      <a:r>
                        <a:rPr lang="es-ES" dirty="0" err="1"/>
                        <a:t>effects</a:t>
                      </a:r>
                      <a:endParaRPr lang="es-ES" dirty="0"/>
                    </a:p>
                  </a:txBody>
                  <a:tcPr>
                    <a:solidFill>
                      <a:srgbClr val="92D050"/>
                    </a:solidFill>
                  </a:tcPr>
                </a:tc>
                <a:tc>
                  <a:txBody>
                    <a:bodyPr/>
                    <a:lstStyle/>
                    <a:p>
                      <a:r>
                        <a:rPr lang="es-ES" dirty="0" err="1"/>
                        <a:t>Cytotoxic</a:t>
                      </a:r>
                      <a:r>
                        <a:rPr lang="es-ES" dirty="0"/>
                        <a:t> “</a:t>
                      </a:r>
                      <a:r>
                        <a:rPr lang="es-ES" dirty="0" err="1"/>
                        <a:t>bystander</a:t>
                      </a:r>
                      <a:r>
                        <a:rPr lang="es-ES" dirty="0"/>
                        <a:t>”-</a:t>
                      </a:r>
                      <a:r>
                        <a:rPr lang="es-ES" dirty="0" err="1"/>
                        <a:t>like</a:t>
                      </a:r>
                      <a:r>
                        <a:rPr lang="es-ES" dirty="0"/>
                        <a:t> </a:t>
                      </a:r>
                      <a:r>
                        <a:rPr lang="es-ES" dirty="0" err="1"/>
                        <a:t>effects</a:t>
                      </a:r>
                      <a:endParaRPr lang="es-ES" dirty="0"/>
                    </a:p>
                  </a:txBody>
                  <a:tcPr>
                    <a:solidFill>
                      <a:srgbClr val="92D050"/>
                    </a:solidFill>
                  </a:tcPr>
                </a:tc>
                <a:extLst>
                  <a:ext uri="{0D108BD9-81ED-4DB2-BD59-A6C34878D82A}">
                    <a16:rowId xmlns:a16="http://schemas.microsoft.com/office/drawing/2014/main" val="2254678573"/>
                  </a:ext>
                </a:extLst>
              </a:tr>
              <a:tr h="576064">
                <a:tc>
                  <a:txBody>
                    <a:bodyPr/>
                    <a:lstStyle/>
                    <a:p>
                      <a:r>
                        <a:rPr lang="es-ES" dirty="0"/>
                        <a:t>Cell </a:t>
                      </a:r>
                      <a:r>
                        <a:rPr lang="es-ES" dirty="0" err="1"/>
                        <a:t>migration</a:t>
                      </a:r>
                      <a:r>
                        <a:rPr lang="es-ES" dirty="0"/>
                        <a:t>, </a:t>
                      </a:r>
                      <a:r>
                        <a:rPr lang="es-ES" dirty="0" err="1"/>
                        <a:t>hyperplasia</a:t>
                      </a:r>
                      <a:r>
                        <a:rPr lang="es-ES" dirty="0"/>
                        <a:t> and </a:t>
                      </a:r>
                      <a:r>
                        <a:rPr lang="es-ES" dirty="0" err="1"/>
                        <a:t>proliferation</a:t>
                      </a:r>
                      <a:r>
                        <a:rPr lang="es-ES" dirty="0"/>
                        <a:t> </a:t>
                      </a:r>
                    </a:p>
                  </a:txBody>
                  <a:tcPr>
                    <a:solidFill>
                      <a:schemeClr val="bg1">
                        <a:lumMod val="85000"/>
                      </a:schemeClr>
                    </a:solidFill>
                  </a:tcPr>
                </a:tc>
                <a:tc>
                  <a:txBody>
                    <a:bodyPr/>
                    <a:lstStyle/>
                    <a:p>
                      <a:r>
                        <a:rPr lang="es-ES" dirty="0" err="1"/>
                        <a:t>Different</a:t>
                      </a:r>
                      <a:r>
                        <a:rPr lang="es-ES" dirty="0"/>
                        <a:t> </a:t>
                      </a:r>
                      <a:r>
                        <a:rPr lang="es-ES" dirty="0" err="1"/>
                        <a:t>biochemistry</a:t>
                      </a:r>
                      <a:endParaRPr lang="es-ES" dirty="0"/>
                    </a:p>
                  </a:txBody>
                  <a:tcPr>
                    <a:solidFill>
                      <a:schemeClr val="accent5"/>
                    </a:solidFill>
                  </a:tcPr>
                </a:tc>
                <a:extLst>
                  <a:ext uri="{0D108BD9-81ED-4DB2-BD59-A6C34878D82A}">
                    <a16:rowId xmlns:a16="http://schemas.microsoft.com/office/drawing/2014/main" val="1695644374"/>
                  </a:ext>
                </a:extLst>
              </a:tr>
            </a:tbl>
          </a:graphicData>
        </a:graphic>
      </p:graphicFrame>
      <p:sp>
        <p:nvSpPr>
          <p:cNvPr id="4" name="ZoneTexte 3">
            <a:extLst>
              <a:ext uri="{FF2B5EF4-FFF2-40B4-BE49-F238E27FC236}">
                <a16:creationId xmlns:a16="http://schemas.microsoft.com/office/drawing/2014/main" id="{74B5FE6C-AD93-BDDF-8CBD-0A799868ED28}"/>
              </a:ext>
            </a:extLst>
          </p:cNvPr>
          <p:cNvSpPr txBox="1"/>
          <p:nvPr/>
        </p:nvSpPr>
        <p:spPr>
          <a:xfrm>
            <a:off x="3891898" y="6481709"/>
            <a:ext cx="3760132" cy="369332"/>
          </a:xfrm>
          <a:prstGeom prst="rect">
            <a:avLst/>
          </a:prstGeom>
          <a:noFill/>
        </p:spPr>
        <p:txBody>
          <a:bodyPr wrap="none" rtlCol="0">
            <a:spAutoFit/>
          </a:bodyPr>
          <a:lstStyle/>
          <a:p>
            <a:r>
              <a:rPr lang="fr-FR" dirty="0"/>
              <a:t>Prezado, </a:t>
            </a:r>
            <a:r>
              <a:rPr lang="fr-FR" dirty="0" err="1"/>
              <a:t>Exp</a:t>
            </a:r>
            <a:r>
              <a:rPr lang="fr-FR" dirty="0"/>
              <a:t>. </a:t>
            </a:r>
            <a:r>
              <a:rPr lang="fr-FR" dirty="0" err="1"/>
              <a:t>Rew</a:t>
            </a:r>
            <a:r>
              <a:rPr lang="fr-FR" dirty="0"/>
              <a:t> Mol </a:t>
            </a:r>
            <a:r>
              <a:rPr lang="fr-FR" dirty="0" err="1"/>
              <a:t>Medicine</a:t>
            </a:r>
            <a:r>
              <a:rPr lang="fr-FR" dirty="0"/>
              <a:t> 2022</a:t>
            </a:r>
          </a:p>
        </p:txBody>
      </p:sp>
    </p:spTree>
    <p:extLst>
      <p:ext uri="{BB962C8B-B14F-4D97-AF65-F5344CB8AC3E}">
        <p14:creationId xmlns:p14="http://schemas.microsoft.com/office/powerpoint/2010/main" val="774293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2BDAE5-9F81-40BF-95E1-13A5398B125B}"/>
              </a:ext>
            </a:extLst>
          </p:cNvPr>
          <p:cNvSpPr>
            <a:spLocks noGrp="1"/>
          </p:cNvSpPr>
          <p:nvPr>
            <p:ph type="title"/>
          </p:nvPr>
        </p:nvSpPr>
        <p:spPr>
          <a:xfrm>
            <a:off x="886899" y="195282"/>
            <a:ext cx="10695516" cy="729605"/>
          </a:xfrm>
        </p:spPr>
        <p:txBody>
          <a:bodyPr vert="horz" lIns="0" tIns="0" rIns="0" bIns="0" rtlCol="0" anchor="b" anchorCtr="0">
            <a:normAutofit/>
          </a:bodyPr>
          <a:lstStyle/>
          <a:p>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Open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questions</a:t>
            </a:r>
            <a:endPar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número de diapositiva 5">
            <a:extLst>
              <a:ext uri="{FF2B5EF4-FFF2-40B4-BE49-F238E27FC236}">
                <a16:creationId xmlns:a16="http://schemas.microsoft.com/office/drawing/2014/main" id="{BF1961E5-37A5-4F39-AFC6-F9B7365A1EAA}"/>
              </a:ext>
            </a:extLst>
          </p:cNvPr>
          <p:cNvSpPr>
            <a:spLocks noGrp="1"/>
          </p:cNvSpPr>
          <p:nvPr>
            <p:ph type="sldNum" sz="quarter" idx="12"/>
          </p:nvPr>
        </p:nvSpPr>
        <p:spPr/>
        <p:txBody>
          <a:bodyPr/>
          <a:lstStyle/>
          <a:p>
            <a:fld id="{5E366EBC-928B-1F4D-BCBB-31473BB08F84}" type="slidenum">
              <a:rPr lang="en-US" smtClean="0"/>
              <a:pPr/>
              <a:t>11</a:t>
            </a:fld>
            <a:endParaRPr lang="en-US" dirty="0"/>
          </a:p>
        </p:txBody>
      </p:sp>
      <p:pic>
        <p:nvPicPr>
          <p:cNvPr id="7" name="Picture 2" descr="The Missing Piece | Puzzle pieces, 3d human, Abstract graphic design">
            <a:extLst>
              <a:ext uri="{FF2B5EF4-FFF2-40B4-BE49-F238E27FC236}">
                <a16:creationId xmlns:a16="http://schemas.microsoft.com/office/drawing/2014/main" id="{447F224E-C94E-4944-9AF6-F4BDB9D066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5595" y="1605702"/>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2F4FF964-FF61-45AD-AA4A-A0222D7A7C48}"/>
              </a:ext>
            </a:extLst>
          </p:cNvPr>
          <p:cNvSpPr txBox="1"/>
          <p:nvPr/>
        </p:nvSpPr>
        <p:spPr>
          <a:xfrm>
            <a:off x="575109" y="1111964"/>
            <a:ext cx="8833259" cy="5109091"/>
          </a:xfrm>
          <a:prstGeom prst="rect">
            <a:avLst/>
          </a:prstGeom>
          <a:noFill/>
        </p:spPr>
        <p:txBody>
          <a:bodyPr wrap="square" rtlCol="0">
            <a:spAutoFit/>
          </a:bodyPr>
          <a:lstStyle/>
          <a:p>
            <a:pPr marL="342900" indent="-342900">
              <a:buFont typeface="Wingdings" panose="05000000000000000000" pitchFamily="2" charset="2"/>
              <a:buChar char="ü"/>
            </a:pPr>
            <a:endParaRPr lang="es-ES" sz="2200" dirty="0"/>
          </a:p>
          <a:p>
            <a:pPr marL="342900" indent="-342900">
              <a:buFont typeface="Wingdings" panose="05000000000000000000" pitchFamily="2" charset="2"/>
              <a:buChar char="ü"/>
            </a:pPr>
            <a:r>
              <a:rPr lang="es-ES" sz="2200" dirty="0" err="1"/>
              <a:t>Missing</a:t>
            </a:r>
            <a:r>
              <a:rPr lang="es-ES" sz="2200" dirty="0"/>
              <a:t> </a:t>
            </a:r>
            <a:r>
              <a:rPr lang="es-ES" sz="2200" dirty="0" err="1"/>
              <a:t>the</a:t>
            </a:r>
            <a:r>
              <a:rPr lang="es-ES" sz="2200" dirty="0"/>
              <a:t> </a:t>
            </a:r>
            <a:r>
              <a:rPr lang="es-ES" sz="2200" dirty="0" err="1"/>
              <a:t>weigth</a:t>
            </a:r>
            <a:r>
              <a:rPr lang="es-ES" sz="2200" dirty="0"/>
              <a:t> and </a:t>
            </a:r>
            <a:r>
              <a:rPr lang="es-ES" sz="2200" dirty="0" err="1"/>
              <a:t>interelation</a:t>
            </a:r>
            <a:r>
              <a:rPr lang="es-ES" sz="2200" dirty="0"/>
              <a:t> </a:t>
            </a:r>
            <a:r>
              <a:rPr lang="es-ES" sz="2200" dirty="0" err="1"/>
              <a:t>of</a:t>
            </a:r>
            <a:r>
              <a:rPr lang="es-ES" sz="2200" dirty="0"/>
              <a:t> </a:t>
            </a:r>
            <a:r>
              <a:rPr lang="es-ES" sz="2200" dirty="0" err="1"/>
              <a:t>each</a:t>
            </a:r>
            <a:r>
              <a:rPr lang="es-ES" sz="2200" dirty="0"/>
              <a:t> </a:t>
            </a:r>
            <a:r>
              <a:rPr lang="es-ES" sz="2200" dirty="0" err="1"/>
              <a:t>of</a:t>
            </a:r>
            <a:r>
              <a:rPr lang="es-ES" sz="2200" dirty="0"/>
              <a:t> </a:t>
            </a:r>
            <a:r>
              <a:rPr lang="es-ES" sz="2200" dirty="0" err="1"/>
              <a:t>the</a:t>
            </a:r>
            <a:r>
              <a:rPr lang="es-ES" sz="2200" dirty="0"/>
              <a:t> </a:t>
            </a:r>
            <a:r>
              <a:rPr lang="es-ES" sz="2200" dirty="0" err="1"/>
              <a:t>potential</a:t>
            </a:r>
            <a:r>
              <a:rPr lang="es-ES" sz="2200" dirty="0"/>
              <a:t> </a:t>
            </a:r>
            <a:r>
              <a:rPr lang="es-ES" sz="2200" dirty="0" err="1"/>
              <a:t>participants</a:t>
            </a:r>
            <a:r>
              <a:rPr lang="es-ES" sz="2200" dirty="0"/>
              <a:t> and </a:t>
            </a:r>
            <a:r>
              <a:rPr lang="es-ES" sz="2200" dirty="0" err="1"/>
              <a:t>how</a:t>
            </a:r>
            <a:r>
              <a:rPr lang="es-ES" sz="2200" dirty="0"/>
              <a:t> </a:t>
            </a:r>
            <a:r>
              <a:rPr lang="es-ES" sz="2200" dirty="0" err="1"/>
              <a:t>they</a:t>
            </a:r>
            <a:r>
              <a:rPr lang="es-ES" sz="2200" dirty="0"/>
              <a:t> are </a:t>
            </a:r>
            <a:r>
              <a:rPr lang="es-ES" sz="2200" dirty="0" err="1"/>
              <a:t>modified</a:t>
            </a:r>
            <a:r>
              <a:rPr lang="es-ES" sz="2200" dirty="0"/>
              <a:t> </a:t>
            </a:r>
            <a:r>
              <a:rPr lang="es-ES" sz="2200" dirty="0" err="1"/>
              <a:t>depending</a:t>
            </a:r>
            <a:r>
              <a:rPr lang="es-ES" sz="2200" dirty="0"/>
              <a:t> </a:t>
            </a:r>
            <a:r>
              <a:rPr lang="es-ES" sz="2200" dirty="0" err="1"/>
              <a:t>on</a:t>
            </a:r>
            <a:r>
              <a:rPr lang="es-ES" sz="2200" dirty="0"/>
              <a:t> </a:t>
            </a:r>
            <a:r>
              <a:rPr lang="es-ES" sz="2200" dirty="0" err="1"/>
              <a:t>physical</a:t>
            </a:r>
            <a:r>
              <a:rPr lang="es-ES" sz="2200" dirty="0"/>
              <a:t> </a:t>
            </a:r>
            <a:r>
              <a:rPr lang="es-ES" sz="2200" dirty="0" err="1"/>
              <a:t>parameters</a:t>
            </a:r>
            <a:endParaRPr lang="es-ES" sz="2200" dirty="0"/>
          </a:p>
          <a:p>
            <a:pPr marL="342900" indent="-342900">
              <a:buFont typeface="Wingdings" panose="05000000000000000000" pitchFamily="2" charset="2"/>
              <a:buChar char="ü"/>
            </a:pPr>
            <a:endParaRPr lang="es-ES" sz="2200" dirty="0"/>
          </a:p>
          <a:p>
            <a:r>
              <a:rPr lang="es-ES" sz="2200" dirty="0"/>
              <a:t>                                            </a:t>
            </a:r>
          </a:p>
          <a:p>
            <a:endParaRPr lang="es-ES" sz="2200" dirty="0"/>
          </a:p>
          <a:p>
            <a:r>
              <a:rPr lang="es-ES" sz="2200" dirty="0"/>
              <a:t> </a:t>
            </a:r>
          </a:p>
          <a:p>
            <a:pPr marL="342900" indent="-342900">
              <a:buFont typeface="Wingdings" panose="05000000000000000000" pitchFamily="2" charset="2"/>
              <a:buChar char="ü"/>
            </a:pPr>
            <a:endParaRPr lang="es-ES" sz="2200" dirty="0"/>
          </a:p>
          <a:p>
            <a:pPr marL="342900" indent="-342900">
              <a:buFont typeface="Wingdings" panose="05000000000000000000" pitchFamily="2" charset="2"/>
              <a:buChar char="ü"/>
            </a:pPr>
            <a:endParaRPr lang="es-ES" sz="2200" dirty="0"/>
          </a:p>
          <a:p>
            <a:pPr marL="342900" indent="-342900">
              <a:buFont typeface="Wingdings" panose="05000000000000000000" pitchFamily="2" charset="2"/>
              <a:buChar char="ü"/>
            </a:pPr>
            <a:endParaRPr lang="es-ES" sz="2200" dirty="0"/>
          </a:p>
          <a:p>
            <a:pPr marL="342900" indent="-342900">
              <a:buFont typeface="Wingdings" panose="05000000000000000000" pitchFamily="2" charset="2"/>
              <a:buChar char="ü"/>
            </a:pPr>
            <a:endParaRPr lang="es-ES" sz="2200" dirty="0"/>
          </a:p>
          <a:p>
            <a:pPr marL="342900" indent="-342900">
              <a:buFont typeface="Wingdings" panose="05000000000000000000" pitchFamily="2" charset="2"/>
              <a:buChar char="ü"/>
            </a:pPr>
            <a:r>
              <a:rPr lang="es-ES" sz="2200" dirty="0" err="1"/>
              <a:t>Deeper</a:t>
            </a:r>
            <a:r>
              <a:rPr lang="es-ES" sz="2200" dirty="0"/>
              <a:t> </a:t>
            </a:r>
            <a:r>
              <a:rPr lang="es-ES" sz="2200" dirty="0" err="1"/>
              <a:t>understanding</a:t>
            </a:r>
            <a:r>
              <a:rPr lang="es-ES" sz="2200" dirty="0"/>
              <a:t> at molecular </a:t>
            </a:r>
            <a:r>
              <a:rPr lang="es-ES" sz="2200" dirty="0" err="1"/>
              <a:t>level</a:t>
            </a:r>
            <a:r>
              <a:rPr lang="es-ES" sz="2200" dirty="0"/>
              <a:t> (DNA </a:t>
            </a:r>
            <a:r>
              <a:rPr lang="es-ES" sz="2200" dirty="0" err="1"/>
              <a:t>repair</a:t>
            </a:r>
            <a:r>
              <a:rPr lang="es-ES" sz="2200" dirty="0"/>
              <a:t>, </a:t>
            </a:r>
            <a:r>
              <a:rPr lang="es-ES" sz="2200" dirty="0" err="1"/>
              <a:t>etc</a:t>
            </a:r>
            <a:r>
              <a:rPr lang="es-ES" sz="2200" dirty="0"/>
              <a:t>) </a:t>
            </a:r>
            <a:r>
              <a:rPr lang="es-ES" sz="2200" dirty="0" err="1"/>
              <a:t>needed</a:t>
            </a:r>
            <a:r>
              <a:rPr lang="es-ES" sz="2200" dirty="0"/>
              <a:t>. </a:t>
            </a:r>
          </a:p>
          <a:p>
            <a:pPr marL="342900" indent="-342900">
              <a:buFont typeface="Wingdings" panose="05000000000000000000" pitchFamily="2" charset="2"/>
              <a:buChar char="ü"/>
            </a:pPr>
            <a:endParaRPr lang="es-ES" sz="2200" dirty="0"/>
          </a:p>
          <a:p>
            <a:endParaRPr lang="es-ES" sz="2200" dirty="0"/>
          </a:p>
          <a:p>
            <a:endParaRPr lang="es-ES" dirty="0"/>
          </a:p>
        </p:txBody>
      </p:sp>
      <p:sp>
        <p:nvSpPr>
          <p:cNvPr id="3" name="CuadroTexto 2">
            <a:extLst>
              <a:ext uri="{FF2B5EF4-FFF2-40B4-BE49-F238E27FC236}">
                <a16:creationId xmlns:a16="http://schemas.microsoft.com/office/drawing/2014/main" id="{8FCCAD83-1D33-4069-8A5D-81E23B81F5B6}"/>
              </a:ext>
            </a:extLst>
          </p:cNvPr>
          <p:cNvSpPr txBox="1"/>
          <p:nvPr/>
        </p:nvSpPr>
        <p:spPr>
          <a:xfrm>
            <a:off x="5874549" y="3251011"/>
            <a:ext cx="2470100" cy="430887"/>
          </a:xfrm>
          <a:prstGeom prst="rect">
            <a:avLst/>
          </a:prstGeom>
          <a:noFill/>
        </p:spPr>
        <p:txBody>
          <a:bodyPr wrap="none" rtlCol="0">
            <a:spAutoFit/>
          </a:bodyPr>
          <a:lstStyle/>
          <a:p>
            <a:r>
              <a:rPr lang="es-ES" sz="2200" dirty="0" err="1"/>
              <a:t>Immune</a:t>
            </a:r>
            <a:r>
              <a:rPr lang="es-ES" sz="2200" dirty="0"/>
              <a:t> </a:t>
            </a:r>
            <a:r>
              <a:rPr lang="es-ES" sz="2200" dirty="0" err="1"/>
              <a:t>infiltration</a:t>
            </a:r>
            <a:r>
              <a:rPr lang="es-ES" sz="2200" dirty="0"/>
              <a:t> </a:t>
            </a:r>
          </a:p>
        </p:txBody>
      </p:sp>
      <p:sp>
        <p:nvSpPr>
          <p:cNvPr id="4" name="CuadroTexto 3">
            <a:extLst>
              <a:ext uri="{FF2B5EF4-FFF2-40B4-BE49-F238E27FC236}">
                <a16:creationId xmlns:a16="http://schemas.microsoft.com/office/drawing/2014/main" id="{6D7DBF3F-FD89-4008-A3F0-40E171542077}"/>
              </a:ext>
            </a:extLst>
          </p:cNvPr>
          <p:cNvSpPr txBox="1"/>
          <p:nvPr/>
        </p:nvSpPr>
        <p:spPr>
          <a:xfrm>
            <a:off x="3359696" y="2461822"/>
            <a:ext cx="2115836" cy="430887"/>
          </a:xfrm>
          <a:prstGeom prst="rect">
            <a:avLst/>
          </a:prstGeom>
          <a:noFill/>
        </p:spPr>
        <p:txBody>
          <a:bodyPr wrap="none" rtlCol="0">
            <a:spAutoFit/>
          </a:bodyPr>
          <a:lstStyle/>
          <a:p>
            <a:r>
              <a:rPr lang="es-ES" sz="2200" dirty="0"/>
              <a:t>Vascular </a:t>
            </a:r>
            <a:r>
              <a:rPr lang="es-ES" sz="2200" dirty="0" err="1"/>
              <a:t>damage</a:t>
            </a:r>
            <a:endParaRPr lang="es-ES" sz="2200" dirty="0"/>
          </a:p>
        </p:txBody>
      </p:sp>
      <p:sp>
        <p:nvSpPr>
          <p:cNvPr id="5" name="CuadroTexto 4">
            <a:extLst>
              <a:ext uri="{FF2B5EF4-FFF2-40B4-BE49-F238E27FC236}">
                <a16:creationId xmlns:a16="http://schemas.microsoft.com/office/drawing/2014/main" id="{78BAD2C9-F46D-486A-B32F-92884AD198BB}"/>
              </a:ext>
            </a:extLst>
          </p:cNvPr>
          <p:cNvSpPr txBox="1"/>
          <p:nvPr/>
        </p:nvSpPr>
        <p:spPr>
          <a:xfrm>
            <a:off x="966430" y="3266862"/>
            <a:ext cx="2276329" cy="430887"/>
          </a:xfrm>
          <a:prstGeom prst="rect">
            <a:avLst/>
          </a:prstGeom>
          <a:noFill/>
        </p:spPr>
        <p:txBody>
          <a:bodyPr wrap="none" rtlCol="0">
            <a:spAutoFit/>
          </a:bodyPr>
          <a:lstStyle/>
          <a:p>
            <a:r>
              <a:rPr lang="es-ES" sz="1800" dirty="0"/>
              <a:t> </a:t>
            </a:r>
            <a:r>
              <a:rPr lang="es-ES" sz="2200" dirty="0" err="1"/>
              <a:t>Bystander</a:t>
            </a:r>
            <a:r>
              <a:rPr lang="es-ES" sz="2200" dirty="0"/>
              <a:t> </a:t>
            </a:r>
            <a:r>
              <a:rPr lang="es-ES" sz="2200" dirty="0" err="1"/>
              <a:t>effects</a:t>
            </a:r>
            <a:r>
              <a:rPr lang="es-ES" sz="2200" dirty="0"/>
              <a:t> </a:t>
            </a:r>
          </a:p>
        </p:txBody>
      </p:sp>
      <p:cxnSp>
        <p:nvCxnSpPr>
          <p:cNvPr id="11" name="Conector recto de flecha 10">
            <a:extLst>
              <a:ext uri="{FF2B5EF4-FFF2-40B4-BE49-F238E27FC236}">
                <a16:creationId xmlns:a16="http://schemas.microsoft.com/office/drawing/2014/main" id="{5ED04DAB-B209-4E03-A7F0-76C49B7FBF3F}"/>
              </a:ext>
            </a:extLst>
          </p:cNvPr>
          <p:cNvCxnSpPr/>
          <p:nvPr/>
        </p:nvCxnSpPr>
        <p:spPr>
          <a:xfrm flipH="1">
            <a:off x="3098843" y="2892709"/>
            <a:ext cx="504056" cy="40923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50D4150E-FF83-42A3-9C66-EE9A524F279C}"/>
              </a:ext>
            </a:extLst>
          </p:cNvPr>
          <p:cNvCxnSpPr>
            <a:cxnSpLocks/>
          </p:cNvCxnSpPr>
          <p:nvPr/>
        </p:nvCxnSpPr>
        <p:spPr>
          <a:xfrm>
            <a:off x="5484357" y="2841775"/>
            <a:ext cx="521706" cy="40923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E4EBB276-8055-4271-A92C-47452A4AA721}"/>
              </a:ext>
            </a:extLst>
          </p:cNvPr>
          <p:cNvCxnSpPr>
            <a:cxnSpLocks/>
          </p:cNvCxnSpPr>
          <p:nvPr/>
        </p:nvCxnSpPr>
        <p:spPr>
          <a:xfrm flipH="1">
            <a:off x="3549986" y="3485868"/>
            <a:ext cx="182805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CuadroTexto 20">
            <a:extLst>
              <a:ext uri="{FF2B5EF4-FFF2-40B4-BE49-F238E27FC236}">
                <a16:creationId xmlns:a16="http://schemas.microsoft.com/office/drawing/2014/main" id="{C25CD15E-84F3-4CAF-B6F2-348F4D3319B0}"/>
              </a:ext>
            </a:extLst>
          </p:cNvPr>
          <p:cNvSpPr txBox="1"/>
          <p:nvPr/>
        </p:nvSpPr>
        <p:spPr>
          <a:xfrm>
            <a:off x="2806806" y="2695154"/>
            <a:ext cx="362600" cy="553998"/>
          </a:xfrm>
          <a:prstGeom prst="rect">
            <a:avLst/>
          </a:prstGeom>
          <a:noFill/>
        </p:spPr>
        <p:txBody>
          <a:bodyPr wrap="none" rtlCol="0">
            <a:spAutoFit/>
          </a:bodyPr>
          <a:lstStyle/>
          <a:p>
            <a:r>
              <a:rPr lang="es-ES" sz="3000" b="1" dirty="0">
                <a:solidFill>
                  <a:schemeClr val="accent5">
                    <a:lumMod val="50000"/>
                  </a:schemeClr>
                </a:solidFill>
              </a:rPr>
              <a:t>?</a:t>
            </a:r>
          </a:p>
        </p:txBody>
      </p:sp>
      <p:sp>
        <p:nvSpPr>
          <p:cNvPr id="22" name="CuadroTexto 21">
            <a:extLst>
              <a:ext uri="{FF2B5EF4-FFF2-40B4-BE49-F238E27FC236}">
                <a16:creationId xmlns:a16="http://schemas.microsoft.com/office/drawing/2014/main" id="{7945BA69-21A2-4AD0-97C1-24FCD876EE54}"/>
              </a:ext>
            </a:extLst>
          </p:cNvPr>
          <p:cNvSpPr txBox="1"/>
          <p:nvPr/>
        </p:nvSpPr>
        <p:spPr>
          <a:xfrm>
            <a:off x="4404253" y="3706304"/>
            <a:ext cx="362600" cy="553998"/>
          </a:xfrm>
          <a:prstGeom prst="rect">
            <a:avLst/>
          </a:prstGeom>
          <a:noFill/>
        </p:spPr>
        <p:txBody>
          <a:bodyPr wrap="none" rtlCol="0">
            <a:spAutoFit/>
          </a:bodyPr>
          <a:lstStyle/>
          <a:p>
            <a:r>
              <a:rPr lang="es-ES" sz="3000" b="1" dirty="0">
                <a:solidFill>
                  <a:schemeClr val="accent5">
                    <a:lumMod val="50000"/>
                  </a:schemeClr>
                </a:solidFill>
              </a:rPr>
              <a:t>?</a:t>
            </a:r>
          </a:p>
        </p:txBody>
      </p:sp>
      <p:sp>
        <p:nvSpPr>
          <p:cNvPr id="23" name="CuadroTexto 22">
            <a:extLst>
              <a:ext uri="{FF2B5EF4-FFF2-40B4-BE49-F238E27FC236}">
                <a16:creationId xmlns:a16="http://schemas.microsoft.com/office/drawing/2014/main" id="{E6DC18CD-DD3A-4013-B6F5-156EDDD0EC1C}"/>
              </a:ext>
            </a:extLst>
          </p:cNvPr>
          <p:cNvSpPr txBox="1"/>
          <p:nvPr/>
        </p:nvSpPr>
        <p:spPr>
          <a:xfrm>
            <a:off x="6053357" y="2684270"/>
            <a:ext cx="362600" cy="553998"/>
          </a:xfrm>
          <a:prstGeom prst="rect">
            <a:avLst/>
          </a:prstGeom>
          <a:noFill/>
        </p:spPr>
        <p:txBody>
          <a:bodyPr wrap="none" rtlCol="0">
            <a:spAutoFit/>
          </a:bodyPr>
          <a:lstStyle/>
          <a:p>
            <a:r>
              <a:rPr lang="es-ES" sz="3000" b="1" dirty="0">
                <a:solidFill>
                  <a:schemeClr val="accent5">
                    <a:lumMod val="50000"/>
                  </a:schemeClr>
                </a:solidFill>
              </a:rPr>
              <a:t>?</a:t>
            </a:r>
          </a:p>
        </p:txBody>
      </p:sp>
    </p:spTree>
    <p:extLst>
      <p:ext uri="{BB962C8B-B14F-4D97-AF65-F5344CB8AC3E}">
        <p14:creationId xmlns:p14="http://schemas.microsoft.com/office/powerpoint/2010/main" val="94057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descr="Une image contenant mammifère, rat, rongeur, Muroidea&#10;&#10;Le contenu généré par l’IA peut être incorrect.">
            <a:extLst>
              <a:ext uri="{FF2B5EF4-FFF2-40B4-BE49-F238E27FC236}">
                <a16:creationId xmlns:a16="http://schemas.microsoft.com/office/drawing/2014/main" id="{429AE780-6D82-BC6A-E605-A590854FC9D0}"/>
              </a:ext>
            </a:extLst>
          </p:cNvPr>
          <p:cNvPicPr>
            <a:picLocks noChangeAspect="1"/>
          </p:cNvPicPr>
          <p:nvPr/>
        </p:nvPicPr>
        <p:blipFill>
          <a:blip r:embed="rId2"/>
          <a:srcRect l="30468"/>
          <a:stretch/>
        </p:blipFill>
        <p:spPr>
          <a:xfrm>
            <a:off x="1559438" y="4424880"/>
            <a:ext cx="1848693" cy="1772497"/>
          </a:xfrm>
          <a:prstGeom prst="rect">
            <a:avLst/>
          </a:prstGeom>
        </p:spPr>
      </p:pic>
      <p:sp>
        <p:nvSpPr>
          <p:cNvPr id="5" name="ZoneTexte 3">
            <a:extLst>
              <a:ext uri="{FF2B5EF4-FFF2-40B4-BE49-F238E27FC236}">
                <a16:creationId xmlns:a16="http://schemas.microsoft.com/office/drawing/2014/main" id="{5BBB8B21-4E21-87DE-665D-F785438F7C54}"/>
              </a:ext>
            </a:extLst>
          </p:cNvPr>
          <p:cNvSpPr txBox="1"/>
          <p:nvPr/>
        </p:nvSpPr>
        <p:spPr>
          <a:xfrm>
            <a:off x="209350" y="1316599"/>
            <a:ext cx="5467294" cy="3170099"/>
          </a:xfrm>
          <a:prstGeom prst="rect">
            <a:avLst/>
          </a:prstGeom>
          <a:noFill/>
        </p:spPr>
        <p:txBody>
          <a:bodyPr wrap="square" rtlCol="0">
            <a:spAutoFit/>
          </a:bodyPr>
          <a:lstStyle/>
          <a:p>
            <a:pPr marL="285744" indent="-285744">
              <a:buFont typeface="Arial" panose="020B0604020202020204" pitchFamily="34" charset="0"/>
              <a:buChar char="•"/>
            </a:pPr>
            <a:r>
              <a:rPr lang="fr-FR" sz="2000" b="1" dirty="0" err="1">
                <a:latin typeface="Calibri" panose="020F0502020204030204" pitchFamily="34" charset="0"/>
                <a:ea typeface="Calibri" panose="020F0502020204030204" pitchFamily="34" charset="0"/>
                <a:cs typeface="Calibri" panose="020F0502020204030204" pitchFamily="34" charset="0"/>
              </a:rPr>
              <a:t>Syngeneic</a:t>
            </a:r>
            <a:r>
              <a:rPr lang="fr-FR" sz="2000" dirty="0">
                <a:latin typeface="Calibri" panose="020F0502020204030204" pitchFamily="34" charset="0"/>
                <a:ea typeface="Calibri" panose="020F0502020204030204" pitchFamily="34" charset="0"/>
                <a:cs typeface="Calibri" panose="020F0502020204030204" pitchFamily="34" charset="0"/>
              </a:rPr>
              <a:t> RG2 </a:t>
            </a:r>
            <a:r>
              <a:rPr lang="fr-FR" sz="2000" dirty="0" err="1">
                <a:latin typeface="Calibri" panose="020F0502020204030204" pitchFamily="34" charset="0"/>
                <a:ea typeface="Calibri" panose="020F0502020204030204" pitchFamily="34" charset="0"/>
                <a:cs typeface="Calibri" panose="020F0502020204030204" pitchFamily="34" charset="0"/>
              </a:rPr>
              <a:t>cells</a:t>
            </a:r>
            <a:r>
              <a:rPr lang="fr-FR" sz="2000" dirty="0">
                <a:latin typeface="Calibri" panose="020F0502020204030204" pitchFamily="34" charset="0"/>
                <a:ea typeface="Calibri" panose="020F0502020204030204" pitchFamily="34" charset="0"/>
                <a:cs typeface="Calibri" panose="020F0502020204030204" pitchFamily="34" charset="0"/>
              </a:rPr>
              <a:t> (rat </a:t>
            </a:r>
            <a:r>
              <a:rPr lang="fr-FR" sz="2000" dirty="0" err="1">
                <a:latin typeface="Calibri" panose="020F0502020204030204" pitchFamily="34" charset="0"/>
                <a:ea typeface="Calibri" panose="020F0502020204030204" pitchFamily="34" charset="0"/>
                <a:cs typeface="Calibri" panose="020F0502020204030204" pitchFamily="34" charset="0"/>
              </a:rPr>
              <a:t>glioma</a:t>
            </a:r>
            <a:r>
              <a:rPr lang="fr-FR" sz="2000" dirty="0">
                <a:latin typeface="Calibri" panose="020F0502020204030204" pitchFamily="34" charset="0"/>
                <a:ea typeface="Calibri" panose="020F0502020204030204" pitchFamily="34" charset="0"/>
                <a:cs typeface="Calibri" panose="020F0502020204030204" pitchFamily="34" charset="0"/>
              </a:rPr>
              <a:t> type 2 </a:t>
            </a:r>
            <a:r>
              <a:rPr lang="fr-FR" sz="2000" dirty="0" err="1">
                <a:latin typeface="Calibri" panose="020F0502020204030204" pitchFamily="34" charset="0"/>
                <a:ea typeface="Calibri" panose="020F0502020204030204" pitchFamily="34" charset="0"/>
                <a:cs typeface="Calibri" panose="020F0502020204030204" pitchFamily="34" charset="0"/>
              </a:rPr>
              <a:t>cell</a:t>
            </a:r>
            <a:r>
              <a:rPr lang="fr-FR" sz="2000" dirty="0">
                <a:latin typeface="Calibri" panose="020F0502020204030204" pitchFamily="34" charset="0"/>
                <a:ea typeface="Calibri" panose="020F0502020204030204" pitchFamily="34" charset="0"/>
                <a:cs typeface="Calibri" panose="020F0502020204030204" pitchFamily="34" charset="0"/>
              </a:rPr>
              <a:t> line)</a:t>
            </a:r>
          </a:p>
          <a:p>
            <a:endParaRPr lang="fr-FR" sz="2000" dirty="0">
              <a:latin typeface="Calibri" panose="020F0502020204030204" pitchFamily="34" charset="0"/>
              <a:ea typeface="Calibri" panose="020F0502020204030204" pitchFamily="34" charset="0"/>
              <a:cs typeface="Calibri" panose="020F0502020204030204" pitchFamily="34" charset="0"/>
            </a:endParaRPr>
          </a:p>
          <a:p>
            <a:pPr marL="285744" indent="-285744">
              <a:buFont typeface="Arial" panose="020B0604020202020204" pitchFamily="34" charset="0"/>
              <a:buChar char="•"/>
            </a:pPr>
            <a:r>
              <a:rPr lang="fr-FR" sz="2000" b="1" dirty="0" err="1">
                <a:latin typeface="Calibri" panose="020F0502020204030204" pitchFamily="34" charset="0"/>
                <a:ea typeface="Calibri" panose="020F0502020204030204" pitchFamily="34" charset="0"/>
                <a:cs typeface="Calibri" panose="020F0502020204030204" pitchFamily="34" charset="0"/>
              </a:rPr>
              <a:t>Orthotopic</a:t>
            </a:r>
            <a:r>
              <a:rPr lang="fr-FR" sz="2000" dirty="0">
                <a:latin typeface="Calibri" panose="020F0502020204030204" pitchFamily="34" charset="0"/>
                <a:ea typeface="Calibri" panose="020F0502020204030204" pitchFamily="34" charset="0"/>
                <a:cs typeface="Calibri" panose="020F0502020204030204" pitchFamily="34" charset="0"/>
              </a:rPr>
              <a:t> Rat </a:t>
            </a:r>
            <a:r>
              <a:rPr lang="fr-FR" sz="2000" dirty="0" err="1">
                <a:latin typeface="Calibri" panose="020F0502020204030204" pitchFamily="34" charset="0"/>
                <a:ea typeface="Calibri" panose="020F0502020204030204" pitchFamily="34" charset="0"/>
                <a:cs typeface="Calibri" panose="020F0502020204030204" pitchFamily="34" charset="0"/>
              </a:rPr>
              <a:t>cells</a:t>
            </a:r>
            <a:r>
              <a:rPr lang="fr-FR" sz="2000" dirty="0">
                <a:latin typeface="Calibri" panose="020F0502020204030204" pitchFamily="34" charset="0"/>
                <a:ea typeface="Calibri" panose="020F0502020204030204" pitchFamily="34" charset="0"/>
                <a:cs typeface="Calibri" panose="020F0502020204030204" pitchFamily="34" charset="0"/>
              </a:rPr>
              <a:t> in the </a:t>
            </a:r>
            <a:r>
              <a:rPr lang="fr-FR" sz="2000" dirty="0" err="1">
                <a:latin typeface="Calibri" panose="020F0502020204030204" pitchFamily="34" charset="0"/>
                <a:ea typeface="Calibri" panose="020F0502020204030204" pitchFamily="34" charset="0"/>
                <a:cs typeface="Calibri" panose="020F0502020204030204" pitchFamily="34" charset="0"/>
              </a:rPr>
              <a:t>brain</a:t>
            </a:r>
            <a:r>
              <a:rPr lang="fr-FR" sz="2000" dirty="0">
                <a:latin typeface="Calibri" panose="020F0502020204030204" pitchFamily="34" charset="0"/>
                <a:ea typeface="Calibri" panose="020F0502020204030204" pitchFamily="34" charset="0"/>
                <a:cs typeface="Calibri" panose="020F0502020204030204" pitchFamily="34" charset="0"/>
              </a:rPr>
              <a:t> of Fischer 344 rats</a:t>
            </a:r>
          </a:p>
          <a:p>
            <a:endParaRPr lang="fr-FR" sz="2000" dirty="0">
              <a:latin typeface="Calibri" panose="020F0502020204030204" pitchFamily="34" charset="0"/>
              <a:ea typeface="Calibri" panose="020F0502020204030204" pitchFamily="34" charset="0"/>
              <a:cs typeface="Calibri" panose="020F0502020204030204" pitchFamily="34" charset="0"/>
            </a:endParaRPr>
          </a:p>
          <a:p>
            <a:pPr marL="285744" indent="-285744">
              <a:buFont typeface="Arial" panose="020B060402020202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Rat model of </a:t>
            </a:r>
            <a:r>
              <a:rPr lang="fr-FR" sz="2000" b="1" dirty="0" err="1">
                <a:latin typeface="Calibri" panose="020F0502020204030204" pitchFamily="34" charset="0"/>
                <a:ea typeface="Calibri" panose="020F0502020204030204" pitchFamily="34" charset="0"/>
                <a:cs typeface="Calibri" panose="020F0502020204030204" pitchFamily="34" charset="0"/>
              </a:rPr>
              <a:t>aggressive</a:t>
            </a:r>
            <a:r>
              <a:rPr lang="fr-FR" sz="2000" b="1" dirty="0">
                <a:latin typeface="Calibri" panose="020F0502020204030204" pitchFamily="34" charset="0"/>
                <a:ea typeface="Calibri" panose="020F0502020204030204" pitchFamily="34" charset="0"/>
                <a:cs typeface="Calibri" panose="020F0502020204030204" pitchFamily="34" charset="0"/>
              </a:rPr>
              <a:t> </a:t>
            </a:r>
            <a:r>
              <a:rPr lang="fr-FR" sz="2000" b="1" dirty="0" err="1">
                <a:latin typeface="Calibri" panose="020F0502020204030204" pitchFamily="34" charset="0"/>
                <a:ea typeface="Calibri" panose="020F0502020204030204" pitchFamily="34" charset="0"/>
                <a:cs typeface="Calibri" panose="020F0502020204030204" pitchFamily="34" charset="0"/>
              </a:rPr>
              <a:t>brain</a:t>
            </a:r>
            <a:r>
              <a:rPr lang="fr-FR" sz="2000" b="1" dirty="0">
                <a:latin typeface="Calibri" panose="020F0502020204030204" pitchFamily="34" charset="0"/>
                <a:ea typeface="Calibri" panose="020F0502020204030204" pitchFamily="34" charset="0"/>
                <a:cs typeface="Calibri" panose="020F0502020204030204" pitchFamily="34" charset="0"/>
              </a:rPr>
              <a:t> </a:t>
            </a:r>
            <a:r>
              <a:rPr lang="fr-FR" sz="2000" b="1" dirty="0" err="1">
                <a:latin typeface="Calibri" panose="020F0502020204030204" pitchFamily="34" charset="0"/>
                <a:ea typeface="Calibri" panose="020F0502020204030204" pitchFamily="34" charset="0"/>
                <a:cs typeface="Calibri" panose="020F0502020204030204" pitchFamily="34" charset="0"/>
              </a:rPr>
              <a:t>tumors</a:t>
            </a:r>
            <a:r>
              <a:rPr lang="fr-FR" sz="2000" b="1" dirty="0">
                <a:latin typeface="Calibri" panose="020F0502020204030204" pitchFamily="34" charset="0"/>
                <a:ea typeface="Calibri" panose="020F0502020204030204" pitchFamily="34" charset="0"/>
                <a:cs typeface="Calibri" panose="020F0502020204030204" pitchFamily="34" charset="0"/>
              </a:rPr>
              <a:t> </a:t>
            </a:r>
          </a:p>
          <a:p>
            <a:r>
              <a:rPr lang="fr-FR" sz="2000" i="1" dirty="0">
                <a:solidFill>
                  <a:srgbClr val="62003B"/>
                </a:solidFill>
                <a:latin typeface="Calibri" panose="020F0502020204030204" pitchFamily="34" charset="0"/>
                <a:ea typeface="Calibri" panose="020F0502020204030204" pitchFamily="34" charset="0"/>
                <a:cs typeface="Calibri" panose="020F0502020204030204" pitchFamily="34" charset="0"/>
              </a:rPr>
              <a:t>    </a:t>
            </a:r>
            <a:r>
              <a:rPr lang="fr-FR" sz="2000" i="1" dirty="0" err="1">
                <a:solidFill>
                  <a:srgbClr val="62003B"/>
                </a:solidFill>
                <a:latin typeface="Calibri" panose="020F0502020204030204" pitchFamily="34" charset="0"/>
                <a:ea typeface="Calibri" panose="020F0502020204030204" pitchFamily="34" charset="0"/>
                <a:cs typeface="Calibri" panose="020F0502020204030204" pitchFamily="34" charset="0"/>
              </a:rPr>
              <a:t>Cauth</a:t>
            </a:r>
            <a:r>
              <a:rPr lang="fr-FR" sz="2000" i="1" dirty="0">
                <a:solidFill>
                  <a:srgbClr val="62003B"/>
                </a:solidFill>
                <a:latin typeface="Calibri" panose="020F0502020204030204" pitchFamily="34" charset="0"/>
                <a:ea typeface="Calibri" panose="020F0502020204030204" pitchFamily="34" charset="0"/>
                <a:cs typeface="Calibri" panose="020F0502020204030204" pitchFamily="34" charset="0"/>
              </a:rPr>
              <a:t> &amp; Barth, J Neuro-</a:t>
            </a:r>
            <a:r>
              <a:rPr lang="fr-FR" sz="2000" i="1" dirty="0" err="1">
                <a:solidFill>
                  <a:srgbClr val="62003B"/>
                </a:solidFill>
                <a:latin typeface="Calibri" panose="020F0502020204030204" pitchFamily="34" charset="0"/>
                <a:ea typeface="Calibri" panose="020F0502020204030204" pitchFamily="34" charset="0"/>
                <a:cs typeface="Calibri" panose="020F0502020204030204" pitchFamily="34" charset="0"/>
              </a:rPr>
              <a:t>Oncol</a:t>
            </a:r>
            <a:r>
              <a:rPr lang="fr-FR" sz="2000" i="1" dirty="0">
                <a:solidFill>
                  <a:srgbClr val="62003B"/>
                </a:solidFill>
                <a:latin typeface="Calibri" panose="020F0502020204030204" pitchFamily="34" charset="0"/>
                <a:ea typeface="Calibri" panose="020F0502020204030204" pitchFamily="34" charset="0"/>
                <a:cs typeface="Calibri" panose="020F0502020204030204" pitchFamily="34" charset="0"/>
              </a:rPr>
              <a:t>, 2009 </a:t>
            </a:r>
            <a:endParaRPr lang="fr-FR" sz="2000" b="1" dirty="0">
              <a:solidFill>
                <a:srgbClr val="62003B"/>
              </a:solidFill>
              <a:latin typeface="Calibri" panose="020F0502020204030204" pitchFamily="34" charset="0"/>
              <a:ea typeface="Calibri" panose="020F0502020204030204" pitchFamily="34" charset="0"/>
              <a:cs typeface="Calibri" panose="020F0502020204030204" pitchFamily="34" charset="0"/>
            </a:endParaRPr>
          </a:p>
          <a:p>
            <a:pPr marL="285744" indent="-285744">
              <a:buFont typeface="Arial" panose="020B0604020202020204" pitchFamily="34" charset="0"/>
              <a:buChar char="•"/>
            </a:pPr>
            <a:endParaRPr lang="fr-FR" sz="2000" b="1" dirty="0">
              <a:latin typeface="Calibri" panose="020F0502020204030204" pitchFamily="34" charset="0"/>
              <a:ea typeface="Calibri" panose="020F0502020204030204" pitchFamily="34" charset="0"/>
              <a:cs typeface="Calibri" panose="020F0502020204030204" pitchFamily="34" charset="0"/>
            </a:endParaRPr>
          </a:p>
          <a:p>
            <a:pPr marL="285744" indent="-285744">
              <a:buFont typeface="Arial" panose="020B0604020202020204" pitchFamily="34" charset="0"/>
              <a:buChar char="•"/>
            </a:pPr>
            <a:r>
              <a:rPr lang="fr-FR" sz="2000" b="1" dirty="0">
                <a:latin typeface="Calibri" panose="020F0502020204030204" pitchFamily="34" charset="0"/>
                <a:ea typeface="Calibri" panose="020F0502020204030204" pitchFamily="34" charset="0"/>
                <a:cs typeface="Calibri" panose="020F0502020204030204" pitchFamily="34" charset="0"/>
              </a:rPr>
              <a:t>Low </a:t>
            </a:r>
            <a:r>
              <a:rPr lang="fr-FR" sz="2000" b="1" dirty="0" err="1">
                <a:latin typeface="Calibri" panose="020F0502020204030204" pitchFamily="34" charset="0"/>
                <a:ea typeface="Calibri" panose="020F0502020204030204" pitchFamily="34" charset="0"/>
                <a:cs typeface="Calibri" panose="020F0502020204030204" pitchFamily="34" charset="0"/>
              </a:rPr>
              <a:t>immunogenicity</a:t>
            </a:r>
            <a:endParaRPr lang="fr-FR" sz="2000" b="1" dirty="0">
              <a:latin typeface="Calibri" panose="020F0502020204030204" pitchFamily="34" charset="0"/>
              <a:ea typeface="Calibri" panose="020F0502020204030204" pitchFamily="34" charset="0"/>
              <a:cs typeface="Calibri" panose="020F0502020204030204" pitchFamily="34" charset="0"/>
            </a:endParaRPr>
          </a:p>
          <a:p>
            <a:r>
              <a:rPr lang="fr-FR" sz="2000" b="1" dirty="0">
                <a:latin typeface="Calibri" panose="020F0502020204030204" pitchFamily="34" charset="0"/>
                <a:ea typeface="Calibri" panose="020F0502020204030204" pitchFamily="34" charset="0"/>
                <a:cs typeface="Calibri" panose="020F0502020204030204" pitchFamily="34" charset="0"/>
              </a:rPr>
              <a:t>    </a:t>
            </a:r>
            <a:r>
              <a:rPr lang="fr-FR" sz="2000" i="1" dirty="0" err="1">
                <a:solidFill>
                  <a:srgbClr val="62003B"/>
                </a:solidFill>
                <a:latin typeface="Calibri" panose="020F0502020204030204" pitchFamily="34" charset="0"/>
                <a:ea typeface="Calibri" panose="020F0502020204030204" pitchFamily="34" charset="0"/>
                <a:cs typeface="Calibri" panose="020F0502020204030204" pitchFamily="34" charset="0"/>
              </a:rPr>
              <a:t>Aas</a:t>
            </a:r>
            <a:r>
              <a:rPr lang="fr-FR" sz="2000" i="1" dirty="0">
                <a:solidFill>
                  <a:srgbClr val="62003B"/>
                </a:solidFill>
                <a:latin typeface="Calibri" panose="020F0502020204030204" pitchFamily="34" charset="0"/>
                <a:ea typeface="Calibri" panose="020F0502020204030204" pitchFamily="34" charset="0"/>
                <a:cs typeface="Calibri" panose="020F0502020204030204" pitchFamily="34" charset="0"/>
              </a:rPr>
              <a:t> et al., J Neuro-</a:t>
            </a:r>
            <a:r>
              <a:rPr lang="fr-FR" sz="2000" i="1" dirty="0" err="1">
                <a:solidFill>
                  <a:srgbClr val="62003B"/>
                </a:solidFill>
                <a:latin typeface="Calibri" panose="020F0502020204030204" pitchFamily="34" charset="0"/>
                <a:ea typeface="Calibri" panose="020F0502020204030204" pitchFamily="34" charset="0"/>
                <a:cs typeface="Calibri" panose="020F0502020204030204" pitchFamily="34" charset="0"/>
              </a:rPr>
              <a:t>Oncol</a:t>
            </a:r>
            <a:r>
              <a:rPr lang="fr-FR" sz="2000" i="1" dirty="0">
                <a:solidFill>
                  <a:srgbClr val="62003B"/>
                </a:solidFill>
                <a:latin typeface="Calibri" panose="020F0502020204030204" pitchFamily="34" charset="0"/>
                <a:ea typeface="Calibri" panose="020F0502020204030204" pitchFamily="34" charset="0"/>
                <a:cs typeface="Calibri" panose="020F0502020204030204" pitchFamily="34" charset="0"/>
              </a:rPr>
              <a:t>, 1995</a:t>
            </a:r>
            <a:endParaRPr lang="fr-FR" sz="2000" b="1" dirty="0">
              <a:solidFill>
                <a:srgbClr val="62003B"/>
              </a:solidFill>
              <a:latin typeface="Calibri" panose="020F0502020204030204" pitchFamily="34" charset="0"/>
              <a:ea typeface="Calibri" panose="020F0502020204030204" pitchFamily="34" charset="0"/>
              <a:cs typeface="Calibri" panose="020F0502020204030204" pitchFamily="34" charset="0"/>
            </a:endParaRPr>
          </a:p>
        </p:txBody>
      </p:sp>
      <p:sp>
        <p:nvSpPr>
          <p:cNvPr id="6" name="ZoneTexte 1">
            <a:extLst>
              <a:ext uri="{FF2B5EF4-FFF2-40B4-BE49-F238E27FC236}">
                <a16:creationId xmlns:a16="http://schemas.microsoft.com/office/drawing/2014/main" id="{21A7F779-B1D5-61EE-7E87-8BF38C111952}"/>
              </a:ext>
            </a:extLst>
          </p:cNvPr>
          <p:cNvSpPr txBox="1"/>
          <p:nvPr/>
        </p:nvSpPr>
        <p:spPr>
          <a:xfrm>
            <a:off x="477952" y="362754"/>
            <a:ext cx="6868483" cy="492443"/>
          </a:xfrm>
          <a:prstGeom prst="rect">
            <a:avLst/>
          </a:prstGeom>
          <a:noFill/>
        </p:spPr>
        <p:txBody>
          <a:bodyPr wrap="none" lIns="0" tIns="0" rIns="0" bIns="0" rtlCol="0">
            <a:spAutoFit/>
          </a:bodyPr>
          <a:lstStyle/>
          <a:p>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Animal model and irradiation conditions</a:t>
            </a:r>
          </a:p>
        </p:txBody>
      </p:sp>
      <p:pic>
        <p:nvPicPr>
          <p:cNvPr id="29" name="Picture 28">
            <a:extLst>
              <a:ext uri="{FF2B5EF4-FFF2-40B4-BE49-F238E27FC236}">
                <a16:creationId xmlns:a16="http://schemas.microsoft.com/office/drawing/2014/main" id="{2D21AB0C-AB6C-927C-70E2-969DEA771781}"/>
              </a:ext>
            </a:extLst>
          </p:cNvPr>
          <p:cNvPicPr>
            <a:picLocks noChangeAspect="1"/>
          </p:cNvPicPr>
          <p:nvPr/>
        </p:nvPicPr>
        <p:blipFill>
          <a:blip r:embed="rId3"/>
          <a:stretch>
            <a:fillRect/>
          </a:stretch>
        </p:blipFill>
        <p:spPr>
          <a:xfrm>
            <a:off x="6183591" y="1168979"/>
            <a:ext cx="4676037" cy="4340728"/>
          </a:xfrm>
          <a:prstGeom prst="rect">
            <a:avLst/>
          </a:prstGeom>
        </p:spPr>
      </p:pic>
    </p:spTree>
    <p:extLst>
      <p:ext uri="{BB962C8B-B14F-4D97-AF65-F5344CB8AC3E}">
        <p14:creationId xmlns:p14="http://schemas.microsoft.com/office/powerpoint/2010/main" val="2463828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C6651-AE44-5D9B-777C-2566021E6D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382B805-EAB4-3936-3A9C-088A5B56983F}"/>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2" name="Título 1">
            <a:extLst>
              <a:ext uri="{FF2B5EF4-FFF2-40B4-BE49-F238E27FC236}">
                <a16:creationId xmlns:a16="http://schemas.microsoft.com/office/drawing/2014/main" id="{840E3226-B843-D5B2-93AB-AC7587801A2C}"/>
              </a:ext>
            </a:extLst>
          </p:cNvPr>
          <p:cNvSpPr>
            <a:spLocks noGrp="1"/>
          </p:cNvSpPr>
          <p:nvPr>
            <p:ph type="title"/>
          </p:nvPr>
        </p:nvSpPr>
        <p:spPr>
          <a:xfrm>
            <a:off x="617754" y="71103"/>
            <a:ext cx="10695516" cy="729605"/>
          </a:xfrm>
        </p:spPr>
        <p:txBody>
          <a:bodyPr vert="horz" lIns="0" tIns="0" rIns="0" bIns="0" rtlCol="0" anchor="b" anchorCtr="0">
            <a:normAutofit/>
          </a:bodyPr>
          <a:lstStyle/>
          <a:p>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SFRT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radiobiology</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what</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we</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know</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and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don’t</a:t>
            </a:r>
            <a:endPar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Marcador de contenido 2">
            <a:extLst>
              <a:ext uri="{FF2B5EF4-FFF2-40B4-BE49-F238E27FC236}">
                <a16:creationId xmlns:a16="http://schemas.microsoft.com/office/drawing/2014/main" id="{C1890F75-33E0-128F-ECCE-799DB8B0D4B2}"/>
              </a:ext>
            </a:extLst>
          </p:cNvPr>
          <p:cNvSpPr>
            <a:spLocks noGrp="1"/>
          </p:cNvSpPr>
          <p:nvPr>
            <p:ph idx="1"/>
          </p:nvPr>
        </p:nvSpPr>
        <p:spPr>
          <a:xfrm>
            <a:off x="335360" y="1196752"/>
            <a:ext cx="10695515" cy="5112568"/>
          </a:xfrm>
        </p:spPr>
        <p:txBody>
          <a:bodyPr/>
          <a:lstStyle/>
          <a:p>
            <a:pPr marL="0" indent="0" algn="ctr">
              <a:buNone/>
            </a:pPr>
            <a:r>
              <a:rPr lang="es-ES" sz="2200" u="sng" dirty="0" err="1">
                <a:solidFill>
                  <a:schemeClr val="tx1"/>
                </a:solidFill>
                <a:latin typeface="+mn-lt"/>
                <a:sym typeface="Wingdings" panose="05000000000000000000" pitchFamily="2" charset="2"/>
              </a:rPr>
              <a:t>Differential</a:t>
            </a:r>
            <a:r>
              <a:rPr lang="es-ES" sz="2200" u="sng" dirty="0">
                <a:solidFill>
                  <a:schemeClr val="tx1"/>
                </a:solidFill>
                <a:latin typeface="+mn-lt"/>
                <a:sym typeface="Wingdings" panose="05000000000000000000" pitchFamily="2" charset="2"/>
              </a:rPr>
              <a:t> </a:t>
            </a:r>
            <a:r>
              <a:rPr lang="es-ES" sz="2200" u="sng" dirty="0" err="1">
                <a:solidFill>
                  <a:schemeClr val="tx1"/>
                </a:solidFill>
                <a:latin typeface="+mn-lt"/>
                <a:sym typeface="Wingdings" panose="05000000000000000000" pitchFamily="2" charset="2"/>
              </a:rPr>
              <a:t>effect</a:t>
            </a:r>
            <a:r>
              <a:rPr lang="es-ES" sz="2200" u="sng" dirty="0">
                <a:solidFill>
                  <a:schemeClr val="tx1"/>
                </a:solidFill>
                <a:latin typeface="+mn-lt"/>
                <a:sym typeface="Wingdings" panose="05000000000000000000" pitchFamily="2" charset="2"/>
              </a:rPr>
              <a:t> tumor versus normal </a:t>
            </a:r>
            <a:r>
              <a:rPr lang="es-ES" sz="2200" u="sng" dirty="0" err="1">
                <a:solidFill>
                  <a:schemeClr val="tx1"/>
                </a:solidFill>
                <a:latin typeface="+mn-lt"/>
                <a:sym typeface="Wingdings" panose="05000000000000000000" pitchFamily="2" charset="2"/>
              </a:rPr>
              <a:t>tissue</a:t>
            </a:r>
            <a:endParaRPr lang="es-ES" sz="2200" u="sng" dirty="0">
              <a:solidFill>
                <a:schemeClr val="tx1"/>
              </a:solidFill>
              <a:latin typeface="+mn-lt"/>
              <a:sym typeface="Wingdings" panose="05000000000000000000" pitchFamily="2" charset="2"/>
            </a:endParaRPr>
          </a:p>
          <a:p>
            <a:pPr marL="0" indent="0">
              <a:buNone/>
            </a:pPr>
            <a:endParaRPr lang="es-ES" dirty="0"/>
          </a:p>
        </p:txBody>
      </p:sp>
      <p:graphicFrame>
        <p:nvGraphicFramePr>
          <p:cNvPr id="7" name="Tabla 7">
            <a:extLst>
              <a:ext uri="{FF2B5EF4-FFF2-40B4-BE49-F238E27FC236}">
                <a16:creationId xmlns:a16="http://schemas.microsoft.com/office/drawing/2014/main" id="{80AC50A5-64A7-73B6-0178-9545F88B1481}"/>
              </a:ext>
            </a:extLst>
          </p:cNvPr>
          <p:cNvGraphicFramePr>
            <a:graphicFrameLocks noGrp="1"/>
          </p:cNvGraphicFramePr>
          <p:nvPr/>
        </p:nvGraphicFramePr>
        <p:xfrm>
          <a:off x="2927648" y="1988840"/>
          <a:ext cx="5688632" cy="4097640"/>
        </p:xfrm>
        <a:graphic>
          <a:graphicData uri="http://schemas.openxmlformats.org/drawingml/2006/table">
            <a:tbl>
              <a:tblPr firstRow="1" bandRow="1">
                <a:tableStyleId>{5C22544A-7EE6-4342-B048-85BDC9FD1C3A}</a:tableStyleId>
              </a:tblPr>
              <a:tblGrid>
                <a:gridCol w="2995217">
                  <a:extLst>
                    <a:ext uri="{9D8B030D-6E8A-4147-A177-3AD203B41FA5}">
                      <a16:colId xmlns:a16="http://schemas.microsoft.com/office/drawing/2014/main" val="775168080"/>
                    </a:ext>
                  </a:extLst>
                </a:gridCol>
                <a:gridCol w="2693415">
                  <a:extLst>
                    <a:ext uri="{9D8B030D-6E8A-4147-A177-3AD203B41FA5}">
                      <a16:colId xmlns:a16="http://schemas.microsoft.com/office/drawing/2014/main" val="3528538479"/>
                    </a:ext>
                  </a:extLst>
                </a:gridCol>
              </a:tblGrid>
              <a:tr h="504056">
                <a:tc>
                  <a:txBody>
                    <a:bodyPr/>
                    <a:lstStyle/>
                    <a:p>
                      <a:pPr algn="ctr"/>
                      <a:r>
                        <a:rPr lang="es-ES" sz="2200" dirty="0">
                          <a:solidFill>
                            <a:schemeClr val="tx1"/>
                          </a:solidFill>
                        </a:rPr>
                        <a:t>Normal </a:t>
                      </a:r>
                      <a:r>
                        <a:rPr lang="es-ES" sz="2200" dirty="0" err="1">
                          <a:solidFill>
                            <a:schemeClr val="tx1"/>
                          </a:solidFill>
                        </a:rPr>
                        <a:t>tissues</a:t>
                      </a:r>
                      <a:endParaRPr lang="es-ES" sz="2200" dirty="0">
                        <a:solidFill>
                          <a:schemeClr val="tx1"/>
                        </a:solidFill>
                      </a:endParaRPr>
                    </a:p>
                  </a:txBody>
                  <a:tcPr>
                    <a:solidFill>
                      <a:schemeClr val="bg1"/>
                    </a:solidFill>
                  </a:tcPr>
                </a:tc>
                <a:tc>
                  <a:txBody>
                    <a:bodyPr/>
                    <a:lstStyle/>
                    <a:p>
                      <a:pPr algn="ctr"/>
                      <a:r>
                        <a:rPr lang="es-ES" sz="2200" dirty="0">
                          <a:solidFill>
                            <a:schemeClr val="tx1"/>
                          </a:solidFill>
                        </a:rPr>
                        <a:t>Tumor </a:t>
                      </a:r>
                    </a:p>
                  </a:txBody>
                  <a:tcPr>
                    <a:solidFill>
                      <a:schemeClr val="bg1"/>
                    </a:solidFill>
                  </a:tcPr>
                </a:tc>
                <a:extLst>
                  <a:ext uri="{0D108BD9-81ED-4DB2-BD59-A6C34878D82A}">
                    <a16:rowId xmlns:a16="http://schemas.microsoft.com/office/drawing/2014/main" val="3276873527"/>
                  </a:ext>
                </a:extLst>
              </a:tr>
              <a:tr h="328032">
                <a:tc gridSpan="2">
                  <a:txBody>
                    <a:bodyPr/>
                    <a:lstStyle/>
                    <a:p>
                      <a:r>
                        <a:rPr lang="es-ES" dirty="0"/>
                        <a:t>                                       </a:t>
                      </a:r>
                      <a:r>
                        <a:rPr lang="es-ES" dirty="0" err="1"/>
                        <a:t>Immune</a:t>
                      </a:r>
                      <a:r>
                        <a:rPr lang="es-ES" dirty="0"/>
                        <a:t> </a:t>
                      </a:r>
                      <a:r>
                        <a:rPr lang="es-ES" dirty="0" err="1"/>
                        <a:t>system</a:t>
                      </a:r>
                      <a:r>
                        <a:rPr lang="es-ES" dirty="0"/>
                        <a:t> </a:t>
                      </a:r>
                    </a:p>
                  </a:txBody>
                  <a:tcPr>
                    <a:solidFill>
                      <a:schemeClr val="accent1">
                        <a:lumMod val="40000"/>
                        <a:lumOff val="60000"/>
                      </a:schemeClr>
                    </a:solidFill>
                  </a:tcPr>
                </a:tc>
                <a:tc hMerge="1">
                  <a:txBody>
                    <a:bodyPr/>
                    <a:lstStyle/>
                    <a:p>
                      <a:endParaRPr lang="es-ES" dirty="0"/>
                    </a:p>
                  </a:txBody>
                  <a:tcPr/>
                </a:tc>
                <a:extLst>
                  <a:ext uri="{0D108BD9-81ED-4DB2-BD59-A6C34878D82A}">
                    <a16:rowId xmlns:a16="http://schemas.microsoft.com/office/drawing/2014/main" val="3662251093"/>
                  </a:ext>
                </a:extLst>
              </a:tr>
              <a:tr h="320040">
                <a:tc>
                  <a:txBody>
                    <a:bodyPr/>
                    <a:lstStyle/>
                    <a:p>
                      <a:r>
                        <a:rPr lang="es-ES" dirty="0" err="1"/>
                        <a:t>Reduced</a:t>
                      </a:r>
                      <a:r>
                        <a:rPr lang="es-ES" dirty="0"/>
                        <a:t> </a:t>
                      </a:r>
                      <a:r>
                        <a:rPr lang="es-ES" dirty="0" err="1"/>
                        <a:t>inflammation</a:t>
                      </a:r>
                      <a:endParaRPr lang="es-ES" dirty="0"/>
                    </a:p>
                  </a:txBody>
                  <a:tcPr>
                    <a:solidFill>
                      <a:schemeClr val="accent1">
                        <a:lumMod val="40000"/>
                        <a:lumOff val="60000"/>
                      </a:schemeClr>
                    </a:solidFill>
                  </a:tcPr>
                </a:tc>
                <a:tc>
                  <a:txBody>
                    <a:bodyPr/>
                    <a:lstStyle/>
                    <a:p>
                      <a:r>
                        <a:rPr lang="es-ES" dirty="0" err="1"/>
                        <a:t>Immune</a:t>
                      </a:r>
                      <a:r>
                        <a:rPr lang="es-ES" dirty="0"/>
                        <a:t> </a:t>
                      </a:r>
                      <a:r>
                        <a:rPr lang="es-ES" dirty="0" err="1"/>
                        <a:t>infltration</a:t>
                      </a:r>
                      <a:r>
                        <a:rPr lang="es-ES" dirty="0"/>
                        <a:t>/</a:t>
                      </a:r>
                      <a:r>
                        <a:rPr lang="es-ES" dirty="0" err="1"/>
                        <a:t>activation</a:t>
                      </a:r>
                      <a:endParaRPr lang="es-ES" dirty="0"/>
                    </a:p>
                  </a:txBody>
                  <a:tcPr>
                    <a:solidFill>
                      <a:schemeClr val="accent1">
                        <a:lumMod val="40000"/>
                        <a:lumOff val="60000"/>
                      </a:schemeClr>
                    </a:solidFill>
                  </a:tcPr>
                </a:tc>
                <a:extLst>
                  <a:ext uri="{0D108BD9-81ED-4DB2-BD59-A6C34878D82A}">
                    <a16:rowId xmlns:a16="http://schemas.microsoft.com/office/drawing/2014/main" val="96437866"/>
                  </a:ext>
                </a:extLst>
              </a:tr>
              <a:tr h="288032">
                <a:tc gridSpan="2">
                  <a:txBody>
                    <a:bodyPr/>
                    <a:lstStyle/>
                    <a:p>
                      <a:r>
                        <a:rPr lang="es-ES" dirty="0"/>
                        <a:t>                                       Vascular </a:t>
                      </a:r>
                      <a:r>
                        <a:rPr lang="es-ES" dirty="0" err="1"/>
                        <a:t>effects</a:t>
                      </a:r>
                      <a:endParaRPr lang="es-ES" dirty="0"/>
                    </a:p>
                  </a:txBody>
                  <a:tcPr>
                    <a:solidFill>
                      <a:srgbClr val="41F9F5"/>
                    </a:solidFill>
                  </a:tcPr>
                </a:tc>
                <a:tc hMerge="1">
                  <a:txBody>
                    <a:bodyPr/>
                    <a:lstStyle/>
                    <a:p>
                      <a:endParaRPr lang="es-ES" dirty="0"/>
                    </a:p>
                  </a:txBody>
                  <a:tcPr/>
                </a:tc>
                <a:extLst>
                  <a:ext uri="{0D108BD9-81ED-4DB2-BD59-A6C34878D82A}">
                    <a16:rowId xmlns:a16="http://schemas.microsoft.com/office/drawing/2014/main" val="1039829696"/>
                  </a:ext>
                </a:extLst>
              </a:tr>
              <a:tr h="288032">
                <a:tc>
                  <a:txBody>
                    <a:bodyPr/>
                    <a:lstStyle/>
                    <a:p>
                      <a:r>
                        <a:rPr lang="es-ES" dirty="0" err="1"/>
                        <a:t>Prompt</a:t>
                      </a:r>
                      <a:r>
                        <a:rPr lang="es-ES" dirty="0"/>
                        <a:t> vascular </a:t>
                      </a:r>
                      <a:r>
                        <a:rPr lang="es-ES" dirty="0" err="1"/>
                        <a:t>repair</a:t>
                      </a:r>
                      <a:endParaRPr lang="es-ES" dirty="0"/>
                    </a:p>
                  </a:txBody>
                  <a:tcPr>
                    <a:solidFill>
                      <a:srgbClr val="41F9F5"/>
                    </a:solidFill>
                  </a:tcPr>
                </a:tc>
                <a:tc>
                  <a:txBody>
                    <a:bodyPr/>
                    <a:lstStyle/>
                    <a:p>
                      <a:r>
                        <a:rPr lang="es-ES" dirty="0"/>
                        <a:t>Vascular </a:t>
                      </a:r>
                      <a:r>
                        <a:rPr lang="es-ES" dirty="0" err="1"/>
                        <a:t>damage</a:t>
                      </a:r>
                      <a:endParaRPr lang="es-ES" dirty="0"/>
                    </a:p>
                  </a:txBody>
                  <a:tcPr>
                    <a:solidFill>
                      <a:srgbClr val="41F9F5"/>
                    </a:solidFill>
                  </a:tcPr>
                </a:tc>
                <a:extLst>
                  <a:ext uri="{0D108BD9-81ED-4DB2-BD59-A6C34878D82A}">
                    <a16:rowId xmlns:a16="http://schemas.microsoft.com/office/drawing/2014/main" val="334893763"/>
                  </a:ext>
                </a:extLst>
              </a:tr>
              <a:tr h="576064">
                <a:tc gridSpan="2">
                  <a:txBody>
                    <a:bodyPr/>
                    <a:lstStyle/>
                    <a:p>
                      <a:pPr algn="ctr"/>
                      <a:r>
                        <a:rPr lang="es-ES" dirty="0"/>
                        <a:t>    Cell </a:t>
                      </a:r>
                      <a:r>
                        <a:rPr lang="es-ES" dirty="0" err="1"/>
                        <a:t>signalling</a:t>
                      </a:r>
                      <a:endParaRPr lang="es-ES" dirty="0"/>
                    </a:p>
                  </a:txBody>
                  <a:tcPr>
                    <a:solidFill>
                      <a:srgbClr val="92D050"/>
                    </a:solidFill>
                  </a:tcPr>
                </a:tc>
                <a:tc hMerge="1">
                  <a:txBody>
                    <a:bodyPr/>
                    <a:lstStyle/>
                    <a:p>
                      <a:endParaRPr lang="es-ES" dirty="0"/>
                    </a:p>
                  </a:txBody>
                  <a:tcPr/>
                </a:tc>
                <a:extLst>
                  <a:ext uri="{0D108BD9-81ED-4DB2-BD59-A6C34878D82A}">
                    <a16:rowId xmlns:a16="http://schemas.microsoft.com/office/drawing/2014/main" val="2361252870"/>
                  </a:ext>
                </a:extLst>
              </a:tr>
              <a:tr h="576064">
                <a:tc>
                  <a:txBody>
                    <a:bodyPr/>
                    <a:lstStyle/>
                    <a:p>
                      <a:r>
                        <a:rPr lang="es-ES" dirty="0"/>
                        <a:t>Positive “</a:t>
                      </a:r>
                      <a:r>
                        <a:rPr lang="es-ES" dirty="0" err="1"/>
                        <a:t>bystander</a:t>
                      </a:r>
                      <a:r>
                        <a:rPr lang="es-ES" dirty="0"/>
                        <a:t>”-</a:t>
                      </a:r>
                      <a:r>
                        <a:rPr lang="es-ES" dirty="0" err="1"/>
                        <a:t>like</a:t>
                      </a:r>
                      <a:r>
                        <a:rPr lang="es-ES" dirty="0"/>
                        <a:t> </a:t>
                      </a:r>
                      <a:r>
                        <a:rPr lang="es-ES" dirty="0" err="1"/>
                        <a:t>effects</a:t>
                      </a:r>
                      <a:endParaRPr lang="es-ES" dirty="0"/>
                    </a:p>
                  </a:txBody>
                  <a:tcPr>
                    <a:solidFill>
                      <a:srgbClr val="92D050"/>
                    </a:solidFill>
                  </a:tcPr>
                </a:tc>
                <a:tc>
                  <a:txBody>
                    <a:bodyPr/>
                    <a:lstStyle/>
                    <a:p>
                      <a:r>
                        <a:rPr lang="es-ES" dirty="0" err="1"/>
                        <a:t>Cytotoxic</a:t>
                      </a:r>
                      <a:r>
                        <a:rPr lang="es-ES" dirty="0"/>
                        <a:t> “</a:t>
                      </a:r>
                      <a:r>
                        <a:rPr lang="es-ES" dirty="0" err="1"/>
                        <a:t>bystander</a:t>
                      </a:r>
                      <a:r>
                        <a:rPr lang="es-ES" dirty="0"/>
                        <a:t>”-</a:t>
                      </a:r>
                      <a:r>
                        <a:rPr lang="es-ES" dirty="0" err="1"/>
                        <a:t>like</a:t>
                      </a:r>
                      <a:r>
                        <a:rPr lang="es-ES" dirty="0"/>
                        <a:t> </a:t>
                      </a:r>
                      <a:r>
                        <a:rPr lang="es-ES" dirty="0" err="1"/>
                        <a:t>effects</a:t>
                      </a:r>
                      <a:endParaRPr lang="es-ES" dirty="0"/>
                    </a:p>
                  </a:txBody>
                  <a:tcPr>
                    <a:solidFill>
                      <a:srgbClr val="92D050"/>
                    </a:solidFill>
                  </a:tcPr>
                </a:tc>
                <a:extLst>
                  <a:ext uri="{0D108BD9-81ED-4DB2-BD59-A6C34878D82A}">
                    <a16:rowId xmlns:a16="http://schemas.microsoft.com/office/drawing/2014/main" val="2254678573"/>
                  </a:ext>
                </a:extLst>
              </a:tr>
              <a:tr h="576064">
                <a:tc>
                  <a:txBody>
                    <a:bodyPr/>
                    <a:lstStyle/>
                    <a:p>
                      <a:r>
                        <a:rPr lang="es-ES" dirty="0"/>
                        <a:t>Cell </a:t>
                      </a:r>
                      <a:r>
                        <a:rPr lang="es-ES" dirty="0" err="1"/>
                        <a:t>migration</a:t>
                      </a:r>
                      <a:r>
                        <a:rPr lang="es-ES" dirty="0"/>
                        <a:t>, </a:t>
                      </a:r>
                      <a:r>
                        <a:rPr lang="es-ES" dirty="0" err="1"/>
                        <a:t>hyperplasia</a:t>
                      </a:r>
                      <a:r>
                        <a:rPr lang="es-ES" dirty="0"/>
                        <a:t> and </a:t>
                      </a:r>
                      <a:r>
                        <a:rPr lang="es-ES" dirty="0" err="1"/>
                        <a:t>proliferation</a:t>
                      </a:r>
                      <a:r>
                        <a:rPr lang="es-ES" dirty="0"/>
                        <a:t> </a:t>
                      </a:r>
                    </a:p>
                  </a:txBody>
                  <a:tcPr>
                    <a:solidFill>
                      <a:schemeClr val="bg1">
                        <a:lumMod val="85000"/>
                      </a:schemeClr>
                    </a:solidFill>
                  </a:tcPr>
                </a:tc>
                <a:tc>
                  <a:txBody>
                    <a:bodyPr/>
                    <a:lstStyle/>
                    <a:p>
                      <a:r>
                        <a:rPr lang="es-ES" dirty="0" err="1"/>
                        <a:t>Different</a:t>
                      </a:r>
                      <a:r>
                        <a:rPr lang="es-ES" dirty="0"/>
                        <a:t> </a:t>
                      </a:r>
                      <a:r>
                        <a:rPr lang="es-ES" dirty="0" err="1"/>
                        <a:t>biochemistry</a:t>
                      </a:r>
                      <a:endParaRPr lang="es-ES" dirty="0"/>
                    </a:p>
                  </a:txBody>
                  <a:tcPr>
                    <a:solidFill>
                      <a:schemeClr val="accent5"/>
                    </a:solidFill>
                  </a:tcPr>
                </a:tc>
                <a:extLst>
                  <a:ext uri="{0D108BD9-81ED-4DB2-BD59-A6C34878D82A}">
                    <a16:rowId xmlns:a16="http://schemas.microsoft.com/office/drawing/2014/main" val="1695644374"/>
                  </a:ext>
                </a:extLst>
              </a:tr>
            </a:tbl>
          </a:graphicData>
        </a:graphic>
      </p:graphicFrame>
      <p:sp>
        <p:nvSpPr>
          <p:cNvPr id="4" name="ZoneTexte 3">
            <a:extLst>
              <a:ext uri="{FF2B5EF4-FFF2-40B4-BE49-F238E27FC236}">
                <a16:creationId xmlns:a16="http://schemas.microsoft.com/office/drawing/2014/main" id="{54541B55-CC7E-2911-F07D-675751954075}"/>
              </a:ext>
            </a:extLst>
          </p:cNvPr>
          <p:cNvSpPr txBox="1"/>
          <p:nvPr/>
        </p:nvSpPr>
        <p:spPr>
          <a:xfrm>
            <a:off x="3891898" y="6481709"/>
            <a:ext cx="3760132" cy="369332"/>
          </a:xfrm>
          <a:prstGeom prst="rect">
            <a:avLst/>
          </a:prstGeom>
          <a:noFill/>
        </p:spPr>
        <p:txBody>
          <a:bodyPr wrap="none" rtlCol="0">
            <a:spAutoFit/>
          </a:bodyPr>
          <a:lstStyle/>
          <a:p>
            <a:r>
              <a:rPr lang="fr-FR" dirty="0"/>
              <a:t>Prezado, </a:t>
            </a:r>
            <a:r>
              <a:rPr lang="fr-FR" dirty="0" err="1"/>
              <a:t>Exp</a:t>
            </a:r>
            <a:r>
              <a:rPr lang="fr-FR" dirty="0"/>
              <a:t>. </a:t>
            </a:r>
            <a:r>
              <a:rPr lang="fr-FR" dirty="0" err="1"/>
              <a:t>Rew</a:t>
            </a:r>
            <a:r>
              <a:rPr lang="fr-FR" dirty="0"/>
              <a:t> Mol </a:t>
            </a:r>
            <a:r>
              <a:rPr lang="fr-FR" dirty="0" err="1"/>
              <a:t>Medicine</a:t>
            </a:r>
            <a:r>
              <a:rPr lang="fr-FR" dirty="0"/>
              <a:t> 2022</a:t>
            </a:r>
          </a:p>
        </p:txBody>
      </p:sp>
    </p:spTree>
    <p:extLst>
      <p:ext uri="{BB962C8B-B14F-4D97-AF65-F5344CB8AC3E}">
        <p14:creationId xmlns:p14="http://schemas.microsoft.com/office/powerpoint/2010/main" val="577512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583A8-3063-FFE1-C971-11304678E4A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8EFBF4-F58F-C9BC-52DF-435F9228E9E6}"/>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2" name="Título 1">
            <a:extLst>
              <a:ext uri="{FF2B5EF4-FFF2-40B4-BE49-F238E27FC236}">
                <a16:creationId xmlns:a16="http://schemas.microsoft.com/office/drawing/2014/main" id="{6B19FA7A-5741-3276-15A0-CCAD115B88B6}"/>
              </a:ext>
            </a:extLst>
          </p:cNvPr>
          <p:cNvSpPr>
            <a:spLocks noGrp="1"/>
          </p:cNvSpPr>
          <p:nvPr>
            <p:ph type="title"/>
          </p:nvPr>
        </p:nvSpPr>
        <p:spPr>
          <a:xfrm>
            <a:off x="617754" y="71103"/>
            <a:ext cx="10695516" cy="729605"/>
          </a:xfrm>
        </p:spPr>
        <p:txBody>
          <a:bodyPr vert="horz" lIns="0" tIns="0" rIns="0" bIns="0" rtlCol="0" anchor="b" anchorCtr="0">
            <a:normAutofit/>
          </a:bodyPr>
          <a:lstStyle/>
          <a:p>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SFRT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radiobiology</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what</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we</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know</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and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don’t</a:t>
            </a:r>
            <a:endPar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Marcador de contenido 2">
            <a:extLst>
              <a:ext uri="{FF2B5EF4-FFF2-40B4-BE49-F238E27FC236}">
                <a16:creationId xmlns:a16="http://schemas.microsoft.com/office/drawing/2014/main" id="{DCE41CD9-0069-A814-7B8E-E45ADEC7CE62}"/>
              </a:ext>
            </a:extLst>
          </p:cNvPr>
          <p:cNvSpPr>
            <a:spLocks noGrp="1"/>
          </p:cNvSpPr>
          <p:nvPr>
            <p:ph idx="1"/>
          </p:nvPr>
        </p:nvSpPr>
        <p:spPr>
          <a:xfrm>
            <a:off x="335360" y="1196752"/>
            <a:ext cx="10695515" cy="5112568"/>
          </a:xfrm>
        </p:spPr>
        <p:txBody>
          <a:bodyPr/>
          <a:lstStyle/>
          <a:p>
            <a:pPr marL="0" indent="0" algn="ctr">
              <a:buNone/>
            </a:pPr>
            <a:r>
              <a:rPr lang="es-ES" sz="2200" u="sng" dirty="0" err="1">
                <a:solidFill>
                  <a:schemeClr val="tx1"/>
                </a:solidFill>
                <a:latin typeface="+mn-lt"/>
                <a:sym typeface="Wingdings" panose="05000000000000000000" pitchFamily="2" charset="2"/>
              </a:rPr>
              <a:t>Differential</a:t>
            </a:r>
            <a:r>
              <a:rPr lang="es-ES" sz="2200" u="sng" dirty="0">
                <a:solidFill>
                  <a:schemeClr val="tx1"/>
                </a:solidFill>
                <a:latin typeface="+mn-lt"/>
                <a:sym typeface="Wingdings" panose="05000000000000000000" pitchFamily="2" charset="2"/>
              </a:rPr>
              <a:t> </a:t>
            </a:r>
            <a:r>
              <a:rPr lang="es-ES" sz="2200" u="sng" dirty="0" err="1">
                <a:solidFill>
                  <a:schemeClr val="tx1"/>
                </a:solidFill>
                <a:latin typeface="+mn-lt"/>
                <a:sym typeface="Wingdings" panose="05000000000000000000" pitchFamily="2" charset="2"/>
              </a:rPr>
              <a:t>effect</a:t>
            </a:r>
            <a:r>
              <a:rPr lang="es-ES" sz="2200" u="sng" dirty="0">
                <a:solidFill>
                  <a:schemeClr val="tx1"/>
                </a:solidFill>
                <a:latin typeface="+mn-lt"/>
                <a:sym typeface="Wingdings" panose="05000000000000000000" pitchFamily="2" charset="2"/>
              </a:rPr>
              <a:t> tumor versus normal </a:t>
            </a:r>
            <a:r>
              <a:rPr lang="es-ES" sz="2200" u="sng" dirty="0" err="1">
                <a:solidFill>
                  <a:schemeClr val="tx1"/>
                </a:solidFill>
                <a:latin typeface="+mn-lt"/>
                <a:sym typeface="Wingdings" panose="05000000000000000000" pitchFamily="2" charset="2"/>
              </a:rPr>
              <a:t>tissue</a:t>
            </a:r>
            <a:endParaRPr lang="es-ES" sz="2200" u="sng" dirty="0">
              <a:solidFill>
                <a:schemeClr val="tx1"/>
              </a:solidFill>
              <a:latin typeface="+mn-lt"/>
              <a:sym typeface="Wingdings" panose="05000000000000000000" pitchFamily="2" charset="2"/>
            </a:endParaRPr>
          </a:p>
          <a:p>
            <a:pPr marL="0" indent="0">
              <a:buNone/>
            </a:pPr>
            <a:endParaRPr lang="es-ES" dirty="0"/>
          </a:p>
        </p:txBody>
      </p:sp>
      <p:graphicFrame>
        <p:nvGraphicFramePr>
          <p:cNvPr id="7" name="Tabla 7">
            <a:extLst>
              <a:ext uri="{FF2B5EF4-FFF2-40B4-BE49-F238E27FC236}">
                <a16:creationId xmlns:a16="http://schemas.microsoft.com/office/drawing/2014/main" id="{3E6281F0-A085-596E-C94A-2C49F101DE99}"/>
              </a:ext>
            </a:extLst>
          </p:cNvPr>
          <p:cNvGraphicFramePr>
            <a:graphicFrameLocks noGrp="1"/>
          </p:cNvGraphicFramePr>
          <p:nvPr/>
        </p:nvGraphicFramePr>
        <p:xfrm>
          <a:off x="2927648" y="1988840"/>
          <a:ext cx="5688632" cy="4097640"/>
        </p:xfrm>
        <a:graphic>
          <a:graphicData uri="http://schemas.openxmlformats.org/drawingml/2006/table">
            <a:tbl>
              <a:tblPr firstRow="1" bandRow="1">
                <a:tableStyleId>{5C22544A-7EE6-4342-B048-85BDC9FD1C3A}</a:tableStyleId>
              </a:tblPr>
              <a:tblGrid>
                <a:gridCol w="2995217">
                  <a:extLst>
                    <a:ext uri="{9D8B030D-6E8A-4147-A177-3AD203B41FA5}">
                      <a16:colId xmlns:a16="http://schemas.microsoft.com/office/drawing/2014/main" val="775168080"/>
                    </a:ext>
                  </a:extLst>
                </a:gridCol>
                <a:gridCol w="2693415">
                  <a:extLst>
                    <a:ext uri="{9D8B030D-6E8A-4147-A177-3AD203B41FA5}">
                      <a16:colId xmlns:a16="http://schemas.microsoft.com/office/drawing/2014/main" val="3528538479"/>
                    </a:ext>
                  </a:extLst>
                </a:gridCol>
              </a:tblGrid>
              <a:tr h="504056">
                <a:tc>
                  <a:txBody>
                    <a:bodyPr/>
                    <a:lstStyle/>
                    <a:p>
                      <a:pPr algn="ctr"/>
                      <a:r>
                        <a:rPr lang="es-ES" sz="2200" dirty="0">
                          <a:solidFill>
                            <a:schemeClr val="tx1"/>
                          </a:solidFill>
                        </a:rPr>
                        <a:t>Normal </a:t>
                      </a:r>
                      <a:r>
                        <a:rPr lang="es-ES" sz="2200" dirty="0" err="1">
                          <a:solidFill>
                            <a:schemeClr val="tx1"/>
                          </a:solidFill>
                        </a:rPr>
                        <a:t>tissues</a:t>
                      </a:r>
                      <a:endParaRPr lang="es-ES" sz="2200" dirty="0">
                        <a:solidFill>
                          <a:schemeClr val="tx1"/>
                        </a:solidFill>
                      </a:endParaRPr>
                    </a:p>
                  </a:txBody>
                  <a:tcPr>
                    <a:solidFill>
                      <a:schemeClr val="bg1"/>
                    </a:solidFill>
                  </a:tcPr>
                </a:tc>
                <a:tc>
                  <a:txBody>
                    <a:bodyPr/>
                    <a:lstStyle/>
                    <a:p>
                      <a:pPr algn="ctr"/>
                      <a:r>
                        <a:rPr lang="es-ES" sz="2200" dirty="0">
                          <a:solidFill>
                            <a:schemeClr val="tx1"/>
                          </a:solidFill>
                        </a:rPr>
                        <a:t>Tumor </a:t>
                      </a:r>
                    </a:p>
                  </a:txBody>
                  <a:tcPr>
                    <a:solidFill>
                      <a:schemeClr val="bg1"/>
                    </a:solidFill>
                  </a:tcPr>
                </a:tc>
                <a:extLst>
                  <a:ext uri="{0D108BD9-81ED-4DB2-BD59-A6C34878D82A}">
                    <a16:rowId xmlns:a16="http://schemas.microsoft.com/office/drawing/2014/main" val="3276873527"/>
                  </a:ext>
                </a:extLst>
              </a:tr>
              <a:tr h="328032">
                <a:tc gridSpan="2">
                  <a:txBody>
                    <a:bodyPr/>
                    <a:lstStyle/>
                    <a:p>
                      <a:r>
                        <a:rPr lang="es-ES" dirty="0"/>
                        <a:t>                                       </a:t>
                      </a:r>
                      <a:r>
                        <a:rPr lang="es-ES" dirty="0" err="1"/>
                        <a:t>Immune</a:t>
                      </a:r>
                      <a:r>
                        <a:rPr lang="es-ES" dirty="0"/>
                        <a:t> </a:t>
                      </a:r>
                      <a:r>
                        <a:rPr lang="es-ES" dirty="0" err="1"/>
                        <a:t>system</a:t>
                      </a:r>
                      <a:r>
                        <a:rPr lang="es-ES" dirty="0"/>
                        <a:t> </a:t>
                      </a:r>
                    </a:p>
                  </a:txBody>
                  <a:tcPr>
                    <a:solidFill>
                      <a:schemeClr val="accent1">
                        <a:lumMod val="40000"/>
                        <a:lumOff val="60000"/>
                      </a:schemeClr>
                    </a:solidFill>
                  </a:tcPr>
                </a:tc>
                <a:tc hMerge="1">
                  <a:txBody>
                    <a:bodyPr/>
                    <a:lstStyle/>
                    <a:p>
                      <a:endParaRPr lang="es-ES" dirty="0"/>
                    </a:p>
                  </a:txBody>
                  <a:tcPr/>
                </a:tc>
                <a:extLst>
                  <a:ext uri="{0D108BD9-81ED-4DB2-BD59-A6C34878D82A}">
                    <a16:rowId xmlns:a16="http://schemas.microsoft.com/office/drawing/2014/main" val="3662251093"/>
                  </a:ext>
                </a:extLst>
              </a:tr>
              <a:tr h="306888">
                <a:tc>
                  <a:txBody>
                    <a:bodyPr/>
                    <a:lstStyle/>
                    <a:p>
                      <a:r>
                        <a:rPr lang="es-ES" dirty="0" err="1"/>
                        <a:t>Reduced</a:t>
                      </a:r>
                      <a:r>
                        <a:rPr lang="es-ES" dirty="0"/>
                        <a:t> </a:t>
                      </a:r>
                      <a:r>
                        <a:rPr lang="es-ES" dirty="0" err="1"/>
                        <a:t>inflammation</a:t>
                      </a:r>
                      <a:endParaRPr lang="es-ES" dirty="0"/>
                    </a:p>
                  </a:txBody>
                  <a:tcPr>
                    <a:solidFill>
                      <a:schemeClr val="accent1">
                        <a:lumMod val="40000"/>
                        <a:lumOff val="60000"/>
                      </a:schemeClr>
                    </a:solidFill>
                  </a:tcPr>
                </a:tc>
                <a:tc>
                  <a:txBody>
                    <a:bodyPr/>
                    <a:lstStyle/>
                    <a:p>
                      <a:r>
                        <a:rPr lang="es-ES" dirty="0" err="1"/>
                        <a:t>Immune</a:t>
                      </a:r>
                      <a:r>
                        <a:rPr lang="es-ES" dirty="0"/>
                        <a:t> </a:t>
                      </a:r>
                      <a:r>
                        <a:rPr lang="es-ES" dirty="0" err="1"/>
                        <a:t>infltration</a:t>
                      </a:r>
                      <a:r>
                        <a:rPr lang="es-ES" dirty="0"/>
                        <a:t>/</a:t>
                      </a:r>
                      <a:r>
                        <a:rPr lang="es-ES" dirty="0" err="1"/>
                        <a:t>activation</a:t>
                      </a:r>
                      <a:endParaRPr lang="es-ES" dirty="0"/>
                    </a:p>
                  </a:txBody>
                  <a:tcPr>
                    <a:solidFill>
                      <a:schemeClr val="accent1">
                        <a:lumMod val="40000"/>
                        <a:lumOff val="60000"/>
                      </a:schemeClr>
                    </a:solidFill>
                  </a:tcPr>
                </a:tc>
                <a:extLst>
                  <a:ext uri="{0D108BD9-81ED-4DB2-BD59-A6C34878D82A}">
                    <a16:rowId xmlns:a16="http://schemas.microsoft.com/office/drawing/2014/main" val="96437866"/>
                  </a:ext>
                </a:extLst>
              </a:tr>
              <a:tr h="288032">
                <a:tc gridSpan="2">
                  <a:txBody>
                    <a:bodyPr/>
                    <a:lstStyle/>
                    <a:p>
                      <a:r>
                        <a:rPr lang="es-ES" dirty="0">
                          <a:solidFill>
                            <a:schemeClr val="bg1">
                              <a:lumMod val="75000"/>
                            </a:schemeClr>
                          </a:solidFill>
                        </a:rPr>
                        <a:t>                                       Vascular </a:t>
                      </a:r>
                      <a:r>
                        <a:rPr lang="es-ES" dirty="0" err="1">
                          <a:solidFill>
                            <a:schemeClr val="bg1">
                              <a:lumMod val="75000"/>
                            </a:schemeClr>
                          </a:solidFill>
                        </a:rPr>
                        <a:t>effects</a:t>
                      </a:r>
                      <a:endParaRPr lang="es-ES" dirty="0">
                        <a:solidFill>
                          <a:schemeClr val="bg1">
                            <a:lumMod val="75000"/>
                          </a:schemeClr>
                        </a:solidFill>
                      </a:endParaRPr>
                    </a:p>
                  </a:txBody>
                  <a:tcPr>
                    <a:solidFill>
                      <a:schemeClr val="bg1">
                        <a:lumMod val="95000"/>
                      </a:schemeClr>
                    </a:solidFill>
                  </a:tcPr>
                </a:tc>
                <a:tc hMerge="1">
                  <a:txBody>
                    <a:bodyPr/>
                    <a:lstStyle/>
                    <a:p>
                      <a:endParaRPr lang="es-ES" dirty="0"/>
                    </a:p>
                  </a:txBody>
                  <a:tcPr/>
                </a:tc>
                <a:extLst>
                  <a:ext uri="{0D108BD9-81ED-4DB2-BD59-A6C34878D82A}">
                    <a16:rowId xmlns:a16="http://schemas.microsoft.com/office/drawing/2014/main" val="1039829696"/>
                  </a:ext>
                </a:extLst>
              </a:tr>
              <a:tr h="288032">
                <a:tc>
                  <a:txBody>
                    <a:bodyPr/>
                    <a:lstStyle/>
                    <a:p>
                      <a:r>
                        <a:rPr lang="es-ES" dirty="0" err="1">
                          <a:solidFill>
                            <a:schemeClr val="bg1">
                              <a:lumMod val="75000"/>
                            </a:schemeClr>
                          </a:solidFill>
                        </a:rPr>
                        <a:t>Prompt</a:t>
                      </a:r>
                      <a:r>
                        <a:rPr lang="es-ES" dirty="0">
                          <a:solidFill>
                            <a:schemeClr val="bg1">
                              <a:lumMod val="75000"/>
                            </a:schemeClr>
                          </a:solidFill>
                        </a:rPr>
                        <a:t> vascular </a:t>
                      </a:r>
                      <a:r>
                        <a:rPr lang="es-ES" dirty="0" err="1">
                          <a:solidFill>
                            <a:schemeClr val="bg1">
                              <a:lumMod val="75000"/>
                            </a:schemeClr>
                          </a:solidFill>
                        </a:rPr>
                        <a:t>repair</a:t>
                      </a:r>
                      <a:endParaRPr lang="es-ES" dirty="0">
                        <a:solidFill>
                          <a:schemeClr val="bg1">
                            <a:lumMod val="75000"/>
                          </a:schemeClr>
                        </a:solidFill>
                      </a:endParaRPr>
                    </a:p>
                  </a:txBody>
                  <a:tcPr>
                    <a:solidFill>
                      <a:schemeClr val="bg1">
                        <a:lumMod val="95000"/>
                      </a:schemeClr>
                    </a:solidFill>
                  </a:tcPr>
                </a:tc>
                <a:tc>
                  <a:txBody>
                    <a:bodyPr/>
                    <a:lstStyle/>
                    <a:p>
                      <a:r>
                        <a:rPr lang="es-ES" dirty="0">
                          <a:solidFill>
                            <a:schemeClr val="bg1">
                              <a:lumMod val="75000"/>
                            </a:schemeClr>
                          </a:solidFill>
                        </a:rPr>
                        <a:t>Vascular </a:t>
                      </a:r>
                      <a:r>
                        <a:rPr lang="es-ES" dirty="0" err="1">
                          <a:solidFill>
                            <a:schemeClr val="bg1">
                              <a:lumMod val="75000"/>
                            </a:schemeClr>
                          </a:solidFill>
                        </a:rPr>
                        <a:t>damage</a:t>
                      </a:r>
                      <a:endParaRPr lang="es-ES" dirty="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334893763"/>
                  </a:ext>
                </a:extLst>
              </a:tr>
              <a:tr h="576064">
                <a:tc gridSpan="2">
                  <a:txBody>
                    <a:bodyPr/>
                    <a:lstStyle/>
                    <a:p>
                      <a:r>
                        <a:rPr lang="es-ES" dirty="0">
                          <a:solidFill>
                            <a:schemeClr val="bg1">
                              <a:lumMod val="75000"/>
                            </a:schemeClr>
                          </a:solidFill>
                        </a:rPr>
                        <a:t>                                              Cell </a:t>
                      </a:r>
                      <a:r>
                        <a:rPr lang="es-ES" dirty="0" err="1">
                          <a:solidFill>
                            <a:schemeClr val="bg1">
                              <a:lumMod val="75000"/>
                            </a:schemeClr>
                          </a:solidFill>
                        </a:rPr>
                        <a:t>signalling</a:t>
                      </a:r>
                      <a:endParaRPr lang="es-ES" dirty="0">
                        <a:solidFill>
                          <a:schemeClr val="bg1">
                            <a:lumMod val="75000"/>
                          </a:schemeClr>
                        </a:solidFill>
                      </a:endParaRPr>
                    </a:p>
                  </a:txBody>
                  <a:tcPr>
                    <a:solidFill>
                      <a:schemeClr val="bg1">
                        <a:lumMod val="95000"/>
                      </a:schemeClr>
                    </a:solidFill>
                  </a:tcPr>
                </a:tc>
                <a:tc hMerge="1">
                  <a:txBody>
                    <a:bodyPr/>
                    <a:lstStyle/>
                    <a:p>
                      <a:endParaRPr lang="es-ES" dirty="0"/>
                    </a:p>
                  </a:txBody>
                  <a:tcPr/>
                </a:tc>
                <a:extLst>
                  <a:ext uri="{0D108BD9-81ED-4DB2-BD59-A6C34878D82A}">
                    <a16:rowId xmlns:a16="http://schemas.microsoft.com/office/drawing/2014/main" val="2361252870"/>
                  </a:ext>
                </a:extLst>
              </a:tr>
              <a:tr h="576064">
                <a:tc>
                  <a:txBody>
                    <a:bodyPr/>
                    <a:lstStyle/>
                    <a:p>
                      <a:r>
                        <a:rPr lang="es-ES" dirty="0">
                          <a:solidFill>
                            <a:schemeClr val="bg1">
                              <a:lumMod val="75000"/>
                            </a:schemeClr>
                          </a:solidFill>
                        </a:rPr>
                        <a:t>Positive “</a:t>
                      </a:r>
                      <a:r>
                        <a:rPr lang="es-ES" dirty="0" err="1">
                          <a:solidFill>
                            <a:schemeClr val="bg1">
                              <a:lumMod val="75000"/>
                            </a:schemeClr>
                          </a:solidFill>
                        </a:rPr>
                        <a:t>bystander</a:t>
                      </a:r>
                      <a:r>
                        <a:rPr lang="es-ES" dirty="0">
                          <a:solidFill>
                            <a:schemeClr val="bg1">
                              <a:lumMod val="75000"/>
                            </a:schemeClr>
                          </a:solidFill>
                        </a:rPr>
                        <a:t>”-</a:t>
                      </a:r>
                      <a:r>
                        <a:rPr lang="es-ES" dirty="0" err="1">
                          <a:solidFill>
                            <a:schemeClr val="bg1">
                              <a:lumMod val="75000"/>
                            </a:schemeClr>
                          </a:solidFill>
                        </a:rPr>
                        <a:t>like</a:t>
                      </a:r>
                      <a:r>
                        <a:rPr lang="es-ES" dirty="0">
                          <a:solidFill>
                            <a:schemeClr val="bg1">
                              <a:lumMod val="75000"/>
                            </a:schemeClr>
                          </a:solidFill>
                        </a:rPr>
                        <a:t> </a:t>
                      </a:r>
                      <a:r>
                        <a:rPr lang="es-ES" dirty="0" err="1">
                          <a:solidFill>
                            <a:schemeClr val="bg1">
                              <a:lumMod val="75000"/>
                            </a:schemeClr>
                          </a:solidFill>
                        </a:rPr>
                        <a:t>effects</a:t>
                      </a:r>
                      <a:endParaRPr lang="es-ES" dirty="0">
                        <a:solidFill>
                          <a:schemeClr val="bg1">
                            <a:lumMod val="75000"/>
                          </a:schemeClr>
                        </a:solidFill>
                      </a:endParaRPr>
                    </a:p>
                  </a:txBody>
                  <a:tcPr>
                    <a:solidFill>
                      <a:schemeClr val="bg1">
                        <a:lumMod val="95000"/>
                      </a:schemeClr>
                    </a:solidFill>
                  </a:tcPr>
                </a:tc>
                <a:tc>
                  <a:txBody>
                    <a:bodyPr/>
                    <a:lstStyle/>
                    <a:p>
                      <a:r>
                        <a:rPr lang="es-ES" dirty="0" err="1">
                          <a:solidFill>
                            <a:schemeClr val="bg1">
                              <a:lumMod val="75000"/>
                            </a:schemeClr>
                          </a:solidFill>
                        </a:rPr>
                        <a:t>Cytotoxic</a:t>
                      </a:r>
                      <a:r>
                        <a:rPr lang="es-ES" dirty="0">
                          <a:solidFill>
                            <a:schemeClr val="bg1">
                              <a:lumMod val="75000"/>
                            </a:schemeClr>
                          </a:solidFill>
                        </a:rPr>
                        <a:t> “</a:t>
                      </a:r>
                      <a:r>
                        <a:rPr lang="es-ES" dirty="0" err="1">
                          <a:solidFill>
                            <a:schemeClr val="bg1">
                              <a:lumMod val="75000"/>
                            </a:schemeClr>
                          </a:solidFill>
                        </a:rPr>
                        <a:t>bystander</a:t>
                      </a:r>
                      <a:r>
                        <a:rPr lang="es-ES" dirty="0">
                          <a:solidFill>
                            <a:schemeClr val="bg1">
                              <a:lumMod val="75000"/>
                            </a:schemeClr>
                          </a:solidFill>
                        </a:rPr>
                        <a:t>”-</a:t>
                      </a:r>
                      <a:r>
                        <a:rPr lang="es-ES" dirty="0" err="1">
                          <a:solidFill>
                            <a:schemeClr val="bg1">
                              <a:lumMod val="75000"/>
                            </a:schemeClr>
                          </a:solidFill>
                        </a:rPr>
                        <a:t>like</a:t>
                      </a:r>
                      <a:r>
                        <a:rPr lang="es-ES" dirty="0">
                          <a:solidFill>
                            <a:schemeClr val="bg1">
                              <a:lumMod val="75000"/>
                            </a:schemeClr>
                          </a:solidFill>
                        </a:rPr>
                        <a:t> </a:t>
                      </a:r>
                      <a:r>
                        <a:rPr lang="es-ES" dirty="0" err="1">
                          <a:solidFill>
                            <a:schemeClr val="bg1">
                              <a:lumMod val="75000"/>
                            </a:schemeClr>
                          </a:solidFill>
                        </a:rPr>
                        <a:t>effects</a:t>
                      </a:r>
                      <a:endParaRPr lang="es-ES" dirty="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2254678573"/>
                  </a:ext>
                </a:extLst>
              </a:tr>
              <a:tr h="576064">
                <a:tc>
                  <a:txBody>
                    <a:bodyPr/>
                    <a:lstStyle/>
                    <a:p>
                      <a:r>
                        <a:rPr lang="es-ES" dirty="0">
                          <a:solidFill>
                            <a:schemeClr val="bg1">
                              <a:lumMod val="75000"/>
                            </a:schemeClr>
                          </a:solidFill>
                        </a:rPr>
                        <a:t>Cell </a:t>
                      </a:r>
                      <a:r>
                        <a:rPr lang="es-ES" dirty="0" err="1">
                          <a:solidFill>
                            <a:schemeClr val="bg1">
                              <a:lumMod val="75000"/>
                            </a:schemeClr>
                          </a:solidFill>
                        </a:rPr>
                        <a:t>migration</a:t>
                      </a:r>
                      <a:r>
                        <a:rPr lang="es-ES" dirty="0">
                          <a:solidFill>
                            <a:schemeClr val="bg1">
                              <a:lumMod val="75000"/>
                            </a:schemeClr>
                          </a:solidFill>
                        </a:rPr>
                        <a:t>, </a:t>
                      </a:r>
                      <a:r>
                        <a:rPr lang="es-ES" dirty="0" err="1">
                          <a:solidFill>
                            <a:schemeClr val="bg1">
                              <a:lumMod val="75000"/>
                            </a:schemeClr>
                          </a:solidFill>
                        </a:rPr>
                        <a:t>hyperplasia</a:t>
                      </a:r>
                      <a:r>
                        <a:rPr lang="es-ES" dirty="0">
                          <a:solidFill>
                            <a:schemeClr val="bg1">
                              <a:lumMod val="75000"/>
                            </a:schemeClr>
                          </a:solidFill>
                        </a:rPr>
                        <a:t> and </a:t>
                      </a:r>
                      <a:r>
                        <a:rPr lang="es-ES" dirty="0" err="1">
                          <a:solidFill>
                            <a:schemeClr val="bg1">
                              <a:lumMod val="75000"/>
                            </a:schemeClr>
                          </a:solidFill>
                        </a:rPr>
                        <a:t>proliferation</a:t>
                      </a:r>
                      <a:r>
                        <a:rPr lang="es-ES" dirty="0">
                          <a:solidFill>
                            <a:schemeClr val="bg1">
                              <a:lumMod val="75000"/>
                            </a:schemeClr>
                          </a:solidFill>
                        </a:rPr>
                        <a:t> </a:t>
                      </a:r>
                    </a:p>
                  </a:txBody>
                  <a:tcPr>
                    <a:solidFill>
                      <a:schemeClr val="bg1">
                        <a:lumMod val="95000"/>
                      </a:schemeClr>
                    </a:solidFill>
                  </a:tcPr>
                </a:tc>
                <a:tc>
                  <a:txBody>
                    <a:bodyPr/>
                    <a:lstStyle/>
                    <a:p>
                      <a:r>
                        <a:rPr lang="es-ES" dirty="0" err="1">
                          <a:solidFill>
                            <a:schemeClr val="bg1">
                              <a:lumMod val="75000"/>
                            </a:schemeClr>
                          </a:solidFill>
                        </a:rPr>
                        <a:t>Different</a:t>
                      </a:r>
                      <a:r>
                        <a:rPr lang="es-ES" dirty="0">
                          <a:solidFill>
                            <a:schemeClr val="bg1">
                              <a:lumMod val="75000"/>
                            </a:schemeClr>
                          </a:solidFill>
                        </a:rPr>
                        <a:t> </a:t>
                      </a:r>
                      <a:r>
                        <a:rPr lang="es-ES" dirty="0" err="1">
                          <a:solidFill>
                            <a:schemeClr val="bg1">
                              <a:lumMod val="75000"/>
                            </a:schemeClr>
                          </a:solidFill>
                        </a:rPr>
                        <a:t>biochemistry</a:t>
                      </a:r>
                      <a:endParaRPr lang="es-ES" dirty="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1695644374"/>
                  </a:ext>
                </a:extLst>
              </a:tr>
            </a:tbl>
          </a:graphicData>
        </a:graphic>
      </p:graphicFrame>
      <p:sp>
        <p:nvSpPr>
          <p:cNvPr id="4" name="ZoneTexte 3">
            <a:extLst>
              <a:ext uri="{FF2B5EF4-FFF2-40B4-BE49-F238E27FC236}">
                <a16:creationId xmlns:a16="http://schemas.microsoft.com/office/drawing/2014/main" id="{4430D4E1-1AEB-0E2E-32F8-87123747DF23}"/>
              </a:ext>
            </a:extLst>
          </p:cNvPr>
          <p:cNvSpPr txBox="1"/>
          <p:nvPr/>
        </p:nvSpPr>
        <p:spPr>
          <a:xfrm>
            <a:off x="3891898" y="6481709"/>
            <a:ext cx="3760132" cy="369332"/>
          </a:xfrm>
          <a:prstGeom prst="rect">
            <a:avLst/>
          </a:prstGeom>
          <a:noFill/>
        </p:spPr>
        <p:txBody>
          <a:bodyPr wrap="none" rtlCol="0">
            <a:spAutoFit/>
          </a:bodyPr>
          <a:lstStyle/>
          <a:p>
            <a:r>
              <a:rPr lang="fr-FR" dirty="0"/>
              <a:t>Prezado, </a:t>
            </a:r>
            <a:r>
              <a:rPr lang="fr-FR" dirty="0" err="1"/>
              <a:t>Exp</a:t>
            </a:r>
            <a:r>
              <a:rPr lang="fr-FR" dirty="0"/>
              <a:t>. </a:t>
            </a:r>
            <a:r>
              <a:rPr lang="fr-FR" dirty="0" err="1"/>
              <a:t>Rew</a:t>
            </a:r>
            <a:r>
              <a:rPr lang="fr-FR" dirty="0"/>
              <a:t> Mol </a:t>
            </a:r>
            <a:r>
              <a:rPr lang="fr-FR" dirty="0" err="1"/>
              <a:t>Medicine</a:t>
            </a:r>
            <a:r>
              <a:rPr lang="fr-FR" dirty="0"/>
              <a:t> 2022</a:t>
            </a:r>
          </a:p>
        </p:txBody>
      </p:sp>
    </p:spTree>
    <p:extLst>
      <p:ext uri="{BB962C8B-B14F-4D97-AF65-F5344CB8AC3E}">
        <p14:creationId xmlns:p14="http://schemas.microsoft.com/office/powerpoint/2010/main" val="1014969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4BED749-5E2B-0FBC-0E16-3F8A56E91926}"/>
              </a:ext>
            </a:extLst>
          </p:cNvPr>
          <p:cNvPicPr>
            <a:picLocks noChangeAspect="1"/>
          </p:cNvPicPr>
          <p:nvPr/>
        </p:nvPicPr>
        <p:blipFill>
          <a:blip r:embed="rId2"/>
          <a:stretch>
            <a:fillRect/>
          </a:stretch>
        </p:blipFill>
        <p:spPr>
          <a:xfrm>
            <a:off x="119336" y="188640"/>
            <a:ext cx="11881320" cy="6044062"/>
          </a:xfrm>
          <a:prstGeom prst="rect">
            <a:avLst/>
          </a:prstGeom>
        </p:spPr>
      </p:pic>
      <p:pic>
        <p:nvPicPr>
          <p:cNvPr id="2" name="Picture 2" descr="First page of Evaluation of Proton Minibeam Radiotherapy on Antitumor Immune Responses in a Rat Model of Glioblastoma&lt;alt-title alt-title-type=&quot;short&quot;&gt;pMBRT Generates Antitumor Immunity through T-lymphocyte Attraction&lt;/alt-title&gt;">
            <a:extLst>
              <a:ext uri="{FF2B5EF4-FFF2-40B4-BE49-F238E27FC236}">
                <a16:creationId xmlns:a16="http://schemas.microsoft.com/office/drawing/2014/main" id="{4A9A8181-55BB-78CB-9885-EEAB504CD0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150"/>
          <a:stretch>
            <a:fillRect/>
          </a:stretch>
        </p:blipFill>
        <p:spPr bwMode="auto">
          <a:xfrm>
            <a:off x="7114040" y="908263"/>
            <a:ext cx="5077960" cy="1416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23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B5BF-215B-1F5A-BEF8-DB8BBC0E14E8}"/>
              </a:ext>
            </a:extLst>
          </p:cNvPr>
          <p:cNvSpPr>
            <a:spLocks noGrp="1"/>
          </p:cNvSpPr>
          <p:nvPr>
            <p:ph type="title"/>
          </p:nvPr>
        </p:nvSpPr>
        <p:spPr>
          <a:xfrm>
            <a:off x="526586" y="11272"/>
            <a:ext cx="11376238" cy="729605"/>
          </a:xfrm>
        </p:spPr>
        <p:txBody>
          <a:bodyPr vert="horz" lIns="0" tIns="0" rIns="0" bIns="0" rtlCol="0" anchor="b" anchorCtr="0">
            <a:normAutofit/>
          </a:bodyPr>
          <a:lstStyle/>
          <a:p>
            <a:r>
              <a:rPr lang="en-US" sz="2800" b="1" dirty="0">
                <a:solidFill>
                  <a:srgbClr val="00B050"/>
                </a:solidFill>
                <a:latin typeface="Calibri" panose="020F0502020204030204" pitchFamily="34" charset="0"/>
                <a:ea typeface="Calibri" panose="020F0502020204030204" pitchFamily="34" charset="0"/>
                <a:cs typeface="Calibri" panose="020F0502020204030204" pitchFamily="34" charset="0"/>
              </a:rPr>
              <a:t>MBRT leads </a:t>
            </a:r>
            <a:r>
              <a:rPr lang="en-US" sz="2800" b="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to a different </a:t>
            </a:r>
            <a:r>
              <a:rPr lang="en-US" sz="2800" b="1"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spatio</a:t>
            </a:r>
            <a:r>
              <a:rPr lang="en-US" sz="2800" b="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-temporal recruitment</a:t>
            </a:r>
            <a:r>
              <a:rPr lang="en-US" sz="28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Slide Number Placeholder 5">
            <a:extLst>
              <a:ext uri="{FF2B5EF4-FFF2-40B4-BE49-F238E27FC236}">
                <a16:creationId xmlns:a16="http://schemas.microsoft.com/office/drawing/2014/main" id="{5A265BFD-09BE-39C4-7320-729969C8C584}"/>
              </a:ext>
            </a:extLst>
          </p:cNvPr>
          <p:cNvSpPr>
            <a:spLocks noGrp="1"/>
          </p:cNvSpPr>
          <p:nvPr>
            <p:ph type="sldNum" sz="quarter" idx="12"/>
          </p:nvPr>
        </p:nvSpPr>
        <p:spPr/>
        <p:txBody>
          <a:bodyPr/>
          <a:lstStyle/>
          <a:p>
            <a:fld id="{5E366EBC-928B-1F4D-BCBB-31473BB08F84}" type="slidenum">
              <a:rPr lang="en-US" smtClean="0"/>
              <a:pPr/>
              <a:t>16</a:t>
            </a:fld>
            <a:endParaRPr lang="en-US" dirty="0"/>
          </a:p>
        </p:txBody>
      </p:sp>
      <p:grpSp>
        <p:nvGrpSpPr>
          <p:cNvPr id="7" name="Group 6">
            <a:extLst>
              <a:ext uri="{FF2B5EF4-FFF2-40B4-BE49-F238E27FC236}">
                <a16:creationId xmlns:a16="http://schemas.microsoft.com/office/drawing/2014/main" id="{EBD12BE6-D816-F39A-BE7A-531F434E423D}"/>
              </a:ext>
            </a:extLst>
          </p:cNvPr>
          <p:cNvGrpSpPr/>
          <p:nvPr/>
        </p:nvGrpSpPr>
        <p:grpSpPr>
          <a:xfrm>
            <a:off x="1921577" y="2431701"/>
            <a:ext cx="2305046" cy="1994597"/>
            <a:chOff x="6720492" y="1135777"/>
            <a:chExt cx="1283700" cy="1455315"/>
          </a:xfrm>
        </p:grpSpPr>
        <p:sp>
          <p:nvSpPr>
            <p:cNvPr id="8" name="Oval 7">
              <a:extLst>
                <a:ext uri="{FF2B5EF4-FFF2-40B4-BE49-F238E27FC236}">
                  <a16:creationId xmlns:a16="http://schemas.microsoft.com/office/drawing/2014/main" id="{86A7E314-31FD-8865-70A3-22B62056F923}"/>
                </a:ext>
              </a:extLst>
            </p:cNvPr>
            <p:cNvSpPr/>
            <p:nvPr/>
          </p:nvSpPr>
          <p:spPr bwMode="auto">
            <a:xfrm>
              <a:off x="6720492" y="1511092"/>
              <a:ext cx="1080000" cy="1080000"/>
            </a:xfrm>
            <a:prstGeom prst="ellipse">
              <a:avLst/>
            </a:prstGeom>
            <a:solidFill>
              <a:schemeClr val="bg1">
                <a:lumMod val="85000"/>
              </a:schemeClr>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9" name="Rectangle 8">
              <a:extLst>
                <a:ext uri="{FF2B5EF4-FFF2-40B4-BE49-F238E27FC236}">
                  <a16:creationId xmlns:a16="http://schemas.microsoft.com/office/drawing/2014/main" id="{A5986643-3EF4-5A31-5C26-D94D65C8A6D2}"/>
                </a:ext>
              </a:extLst>
            </p:cNvPr>
            <p:cNvSpPr/>
            <p:nvPr/>
          </p:nvSpPr>
          <p:spPr bwMode="auto">
            <a:xfrm>
              <a:off x="7644192" y="1636944"/>
              <a:ext cx="180000" cy="180000"/>
            </a:xfrm>
            <a:prstGeom prst="rect">
              <a:avLst/>
            </a:prstGeom>
            <a:noFill/>
            <a:ln w="19050">
              <a:solidFill>
                <a:srgbClr val="FF0000"/>
              </a:solidFill>
            </a:ln>
          </p:spPr>
          <p:txBody>
            <a:bodyPr vert="horz" wrap="square" lIns="91440" tIns="45720" rIns="91440" bIns="45720" numCol="1" rtlCol="0" anchor="t" anchorCtr="0" compatLnSpc="1">
              <a:prstTxWarp prst="textNoShape">
                <a:avLst/>
              </a:prstTxWarp>
            </a:bodyPr>
            <a:lstStyle/>
            <a:p>
              <a:pPr algn="ctr"/>
              <a:endParaRPr lang="en-US"/>
            </a:p>
          </p:txBody>
        </p:sp>
        <p:sp>
          <p:nvSpPr>
            <p:cNvPr id="10" name="Rectangle 9">
              <a:extLst>
                <a:ext uri="{FF2B5EF4-FFF2-40B4-BE49-F238E27FC236}">
                  <a16:creationId xmlns:a16="http://schemas.microsoft.com/office/drawing/2014/main" id="{5F1AD80A-18FE-6E69-E428-2A57945A786F}"/>
                </a:ext>
              </a:extLst>
            </p:cNvPr>
            <p:cNvSpPr/>
            <p:nvPr/>
          </p:nvSpPr>
          <p:spPr bwMode="auto">
            <a:xfrm>
              <a:off x="7207760" y="1937085"/>
              <a:ext cx="180000" cy="180000"/>
            </a:xfrm>
            <a:prstGeom prst="rect">
              <a:avLst/>
            </a:prstGeom>
            <a:noFill/>
            <a:ln w="19050">
              <a:solidFill>
                <a:srgbClr val="FF0000"/>
              </a:solidFill>
            </a:ln>
          </p:spPr>
          <p:txBody>
            <a:bodyPr vert="horz" wrap="square" lIns="91440" tIns="45720" rIns="91440" bIns="45720" numCol="1" rtlCol="0" anchor="t" anchorCtr="0" compatLnSpc="1">
              <a:prstTxWarp prst="textNoShape">
                <a:avLst/>
              </a:prstTxWarp>
            </a:bodyPr>
            <a:lstStyle/>
            <a:p>
              <a:pPr algn="ctr"/>
              <a:endParaRPr lang="en-US"/>
            </a:p>
          </p:txBody>
        </p:sp>
        <p:sp>
          <p:nvSpPr>
            <p:cNvPr id="11" name="Rectangle 10">
              <a:extLst>
                <a:ext uri="{FF2B5EF4-FFF2-40B4-BE49-F238E27FC236}">
                  <a16:creationId xmlns:a16="http://schemas.microsoft.com/office/drawing/2014/main" id="{0FFCD868-6543-2B2E-BD82-3E2AB065D530}"/>
                </a:ext>
              </a:extLst>
            </p:cNvPr>
            <p:cNvSpPr/>
            <p:nvPr/>
          </p:nvSpPr>
          <p:spPr bwMode="auto">
            <a:xfrm>
              <a:off x="7824192" y="1412776"/>
              <a:ext cx="180000" cy="180000"/>
            </a:xfrm>
            <a:prstGeom prst="rect">
              <a:avLst/>
            </a:prstGeom>
            <a:noFill/>
            <a:ln w="19050">
              <a:solidFill>
                <a:srgbClr val="FF0000"/>
              </a:solidFill>
            </a:ln>
          </p:spPr>
          <p:txBody>
            <a:bodyPr vert="horz" wrap="square" lIns="91440" tIns="45720" rIns="91440" bIns="45720" numCol="1" rtlCol="0" anchor="t" anchorCtr="0" compatLnSpc="1">
              <a:prstTxWarp prst="textNoShape">
                <a:avLst/>
              </a:prstTxWarp>
            </a:bodyPr>
            <a:lstStyle/>
            <a:p>
              <a:pPr algn="ctr"/>
              <a:endParaRPr lang="en-US"/>
            </a:p>
          </p:txBody>
        </p:sp>
        <p:sp>
          <p:nvSpPr>
            <p:cNvPr id="12" name="TextBox 11">
              <a:extLst>
                <a:ext uri="{FF2B5EF4-FFF2-40B4-BE49-F238E27FC236}">
                  <a16:creationId xmlns:a16="http://schemas.microsoft.com/office/drawing/2014/main" id="{CA371152-591A-21CD-A565-D2A17D6F5519}"/>
                </a:ext>
              </a:extLst>
            </p:cNvPr>
            <p:cNvSpPr txBox="1"/>
            <p:nvPr/>
          </p:nvSpPr>
          <p:spPr>
            <a:xfrm>
              <a:off x="6788103" y="1687282"/>
              <a:ext cx="670376" cy="276999"/>
            </a:xfrm>
            <a:prstGeom prst="rect">
              <a:avLst/>
            </a:prstGeom>
            <a:noFill/>
          </p:spPr>
          <p:txBody>
            <a:bodyPr wrap="none" rtlCol="0">
              <a:spAutoFit/>
            </a:bodyPr>
            <a:lstStyle/>
            <a:p>
              <a:r>
                <a:rPr lang="fr-FR" sz="1200" b="1" dirty="0">
                  <a:latin typeface="Arial" panose="020B0604020202020204" pitchFamily="34" charset="0"/>
                  <a:cs typeface="Arial" panose="020B0604020202020204" pitchFamily="34" charset="0"/>
                </a:rPr>
                <a:t>Center</a:t>
              </a:r>
              <a:endParaRPr lang="en-US" sz="12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D233C47-3815-390C-E11A-EE45B750CA0C}"/>
                </a:ext>
              </a:extLst>
            </p:cNvPr>
            <p:cNvSpPr txBox="1"/>
            <p:nvPr/>
          </p:nvSpPr>
          <p:spPr>
            <a:xfrm>
              <a:off x="6894019" y="1412776"/>
              <a:ext cx="833883" cy="276999"/>
            </a:xfrm>
            <a:prstGeom prst="rect">
              <a:avLst/>
            </a:prstGeom>
            <a:noFill/>
          </p:spPr>
          <p:txBody>
            <a:bodyPr wrap="none" rtlCol="0">
              <a:spAutoFit/>
            </a:bodyPr>
            <a:lstStyle/>
            <a:p>
              <a:r>
                <a:rPr lang="fr-FR" sz="1200" b="1" dirty="0">
                  <a:latin typeface="Arial" panose="020B0604020202020204" pitchFamily="34" charset="0"/>
                  <a:cs typeface="Arial" panose="020B0604020202020204" pitchFamily="34" charset="0"/>
                </a:rPr>
                <a:t>Adjacent</a:t>
              </a:r>
              <a:endParaRPr lang="en-US" sz="12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8E0FA3B-6305-BB53-D5D1-3A440BB4BC13}"/>
                </a:ext>
              </a:extLst>
            </p:cNvPr>
            <p:cNvSpPr txBox="1"/>
            <p:nvPr/>
          </p:nvSpPr>
          <p:spPr>
            <a:xfrm>
              <a:off x="7104112" y="1135777"/>
              <a:ext cx="893193"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Periphery</a:t>
              </a:r>
            </a:p>
          </p:txBody>
        </p:sp>
      </p:grpSp>
      <p:sp>
        <p:nvSpPr>
          <p:cNvPr id="15" name="TextBox 14">
            <a:extLst>
              <a:ext uri="{FF2B5EF4-FFF2-40B4-BE49-F238E27FC236}">
                <a16:creationId xmlns:a16="http://schemas.microsoft.com/office/drawing/2014/main" id="{CAA0D286-0D51-055F-DBC6-A5799D90231A}"/>
              </a:ext>
            </a:extLst>
          </p:cNvPr>
          <p:cNvSpPr txBox="1"/>
          <p:nvPr/>
        </p:nvSpPr>
        <p:spPr>
          <a:xfrm>
            <a:off x="1898985" y="5609362"/>
            <a:ext cx="8211620" cy="769441"/>
          </a:xfrm>
          <a:prstGeom prst="rect">
            <a:avLst/>
          </a:prstGeom>
          <a:noFill/>
          <a:ln w="19050">
            <a:solidFill>
              <a:schemeClr val="accent2"/>
            </a:solidFill>
          </a:ln>
        </p:spPr>
        <p:txBody>
          <a:bodyPr wrap="square">
            <a:spAutoFit/>
          </a:bodyPr>
          <a:lstStyle/>
          <a:p>
            <a:pPr algn="ctr"/>
            <a:r>
              <a:rPr lang="en-US" sz="2200" dirty="0">
                <a:latin typeface="+mj-lt"/>
                <a:cs typeface="Arial" panose="020B0604020202020204" pitchFamily="34" charset="0"/>
                <a:sym typeface="Wingdings" panose="05000000000000000000" pitchFamily="2" charset="2"/>
              </a:rPr>
              <a:t>pMBRT induces the recruitment of </a:t>
            </a:r>
            <a:r>
              <a:rPr lang="en-US" sz="2200" b="1" dirty="0">
                <a:latin typeface="+mj-lt"/>
                <a:cs typeface="Arial" panose="020B0604020202020204" pitchFamily="34" charset="0"/>
                <a:sym typeface="Wingdings" panose="05000000000000000000" pitchFamily="2" charset="2"/>
              </a:rPr>
              <a:t>T cells in the center</a:t>
            </a:r>
            <a:r>
              <a:rPr lang="en-US" sz="2200" dirty="0">
                <a:latin typeface="+mj-lt"/>
                <a:cs typeface="Arial" panose="020B0604020202020204" pitchFamily="34" charset="0"/>
                <a:sym typeface="Wingdings" panose="05000000000000000000" pitchFamily="2" charset="2"/>
              </a:rPr>
              <a:t> of the tumor</a:t>
            </a:r>
          </a:p>
          <a:p>
            <a:pPr algn="ctr"/>
            <a:r>
              <a:rPr lang="en-US" sz="2200" dirty="0">
                <a:latin typeface="+mj-lt"/>
                <a:cs typeface="Arial" panose="020B0604020202020204" pitchFamily="34" charset="0"/>
                <a:sym typeface="Wingdings" panose="05000000000000000000" pitchFamily="2" charset="2"/>
              </a:rPr>
              <a:t>and </a:t>
            </a:r>
            <a:r>
              <a:rPr lang="en-US" sz="2200" b="1" dirty="0">
                <a:latin typeface="+mj-lt"/>
                <a:cs typeface="Arial" panose="020B0604020202020204" pitchFamily="34" charset="0"/>
                <a:sym typeface="Wingdings" panose="05000000000000000000" pitchFamily="2" charset="2"/>
              </a:rPr>
              <a:t>B cells</a:t>
            </a:r>
            <a:r>
              <a:rPr lang="en-US" sz="2200" dirty="0">
                <a:latin typeface="+mj-lt"/>
                <a:cs typeface="Arial" panose="020B0604020202020204" pitchFamily="34" charset="0"/>
                <a:sym typeface="Wingdings" panose="05000000000000000000" pitchFamily="2" charset="2"/>
              </a:rPr>
              <a:t> in the adjacent tissue and the periphery of GB </a:t>
            </a:r>
          </a:p>
        </p:txBody>
      </p:sp>
      <p:sp>
        <p:nvSpPr>
          <p:cNvPr id="16" name="TextBox 15">
            <a:extLst>
              <a:ext uri="{FF2B5EF4-FFF2-40B4-BE49-F238E27FC236}">
                <a16:creationId xmlns:a16="http://schemas.microsoft.com/office/drawing/2014/main" id="{ADE57222-BC13-9990-3285-07511A0DD7AF}"/>
              </a:ext>
            </a:extLst>
          </p:cNvPr>
          <p:cNvSpPr txBox="1"/>
          <p:nvPr/>
        </p:nvSpPr>
        <p:spPr>
          <a:xfrm>
            <a:off x="572017" y="1243560"/>
            <a:ext cx="5095447" cy="769441"/>
          </a:xfrm>
          <a:prstGeom prst="rect">
            <a:avLst/>
          </a:prstGeom>
          <a:noFill/>
        </p:spPr>
        <p:txBody>
          <a:bodyPr wrap="square" rtlCol="0">
            <a:spAutoFit/>
          </a:bodyPr>
          <a:lstStyle/>
          <a:p>
            <a:r>
              <a:rPr lang="en-US" sz="2200" b="1" dirty="0">
                <a:latin typeface="+mj-lt"/>
                <a:cs typeface="Arial" panose="020B0604020202020204" pitchFamily="34" charset="0"/>
              </a:rPr>
              <a:t>Spatial</a:t>
            </a:r>
            <a:r>
              <a:rPr lang="en-US" sz="2200" dirty="0">
                <a:latin typeface="+mj-lt"/>
                <a:cs typeface="Arial" panose="020B0604020202020204" pitchFamily="34" charset="0"/>
              </a:rPr>
              <a:t> distribution of immune cells </a:t>
            </a:r>
            <a:endParaRPr lang="en-US" sz="2200" dirty="0">
              <a:latin typeface="+mj-lt"/>
              <a:cs typeface="Arial" panose="020B0604020202020204" pitchFamily="34" charset="0"/>
              <a:sym typeface="Wingdings" panose="05000000000000000000" pitchFamily="2" charset="2"/>
            </a:endParaRPr>
          </a:p>
          <a:p>
            <a:r>
              <a:rPr lang="en-US" sz="2200" dirty="0">
                <a:latin typeface="+mj-lt"/>
                <a:cs typeface="Arial" panose="020B0604020202020204" pitchFamily="34" charset="0"/>
                <a:sym typeface="Wingdings" panose="05000000000000000000" pitchFamily="2" charset="2"/>
              </a:rPr>
              <a:t>Immunofluorescence </a:t>
            </a:r>
          </a:p>
        </p:txBody>
      </p:sp>
      <p:grpSp>
        <p:nvGrpSpPr>
          <p:cNvPr id="17" name="Group 16">
            <a:extLst>
              <a:ext uri="{FF2B5EF4-FFF2-40B4-BE49-F238E27FC236}">
                <a16:creationId xmlns:a16="http://schemas.microsoft.com/office/drawing/2014/main" id="{BB96AA46-46D9-31E7-8D3C-33E30189F0B4}"/>
              </a:ext>
            </a:extLst>
          </p:cNvPr>
          <p:cNvGrpSpPr>
            <a:grpSpLocks noChangeAspect="1"/>
          </p:cNvGrpSpPr>
          <p:nvPr/>
        </p:nvGrpSpPr>
        <p:grpSpPr>
          <a:xfrm>
            <a:off x="6214705" y="991377"/>
            <a:ext cx="4512863" cy="4601044"/>
            <a:chOff x="4897404" y="980728"/>
            <a:chExt cx="4802699" cy="4896544"/>
          </a:xfrm>
        </p:grpSpPr>
        <p:sp>
          <p:nvSpPr>
            <p:cNvPr id="18" name="TextBox 17">
              <a:extLst>
                <a:ext uri="{FF2B5EF4-FFF2-40B4-BE49-F238E27FC236}">
                  <a16:creationId xmlns:a16="http://schemas.microsoft.com/office/drawing/2014/main" id="{43AB99D7-9E8A-F0E8-93BA-9774C49BCD57}"/>
                </a:ext>
              </a:extLst>
            </p:cNvPr>
            <p:cNvSpPr txBox="1"/>
            <p:nvPr/>
          </p:nvSpPr>
          <p:spPr>
            <a:xfrm>
              <a:off x="6351983" y="990373"/>
              <a:ext cx="75212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Center</a:t>
              </a:r>
            </a:p>
          </p:txBody>
        </p:sp>
        <p:sp>
          <p:nvSpPr>
            <p:cNvPr id="19" name="TextBox 18">
              <a:extLst>
                <a:ext uri="{FF2B5EF4-FFF2-40B4-BE49-F238E27FC236}">
                  <a16:creationId xmlns:a16="http://schemas.microsoft.com/office/drawing/2014/main" id="{4360C5FB-812B-8BA1-3E2F-4C200D2C4897}"/>
                </a:ext>
              </a:extLst>
            </p:cNvPr>
            <p:cNvSpPr txBox="1"/>
            <p:nvPr/>
          </p:nvSpPr>
          <p:spPr>
            <a:xfrm>
              <a:off x="7464152" y="980728"/>
              <a:ext cx="93968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Adjacent</a:t>
              </a:r>
            </a:p>
          </p:txBody>
        </p:sp>
        <p:sp>
          <p:nvSpPr>
            <p:cNvPr id="20" name="TextBox 19">
              <a:extLst>
                <a:ext uri="{FF2B5EF4-FFF2-40B4-BE49-F238E27FC236}">
                  <a16:creationId xmlns:a16="http://schemas.microsoft.com/office/drawing/2014/main" id="{539A88A8-FCA0-D97C-805E-CD31EC099AD2}"/>
                </a:ext>
              </a:extLst>
            </p:cNvPr>
            <p:cNvSpPr txBox="1"/>
            <p:nvPr/>
          </p:nvSpPr>
          <p:spPr>
            <a:xfrm>
              <a:off x="8688288" y="983219"/>
              <a:ext cx="1011815"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Periphery</a:t>
              </a:r>
            </a:p>
          </p:txBody>
        </p:sp>
        <p:sp>
          <p:nvSpPr>
            <p:cNvPr id="21" name="TextBox 20">
              <a:extLst>
                <a:ext uri="{FF2B5EF4-FFF2-40B4-BE49-F238E27FC236}">
                  <a16:creationId xmlns:a16="http://schemas.microsoft.com/office/drawing/2014/main" id="{20C08491-398D-DB1A-D5EC-96C74B48B482}"/>
                </a:ext>
              </a:extLst>
            </p:cNvPr>
            <p:cNvSpPr txBox="1"/>
            <p:nvPr/>
          </p:nvSpPr>
          <p:spPr>
            <a:xfrm>
              <a:off x="4901247" y="1511171"/>
              <a:ext cx="788492" cy="327544"/>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T cells</a:t>
              </a:r>
            </a:p>
          </p:txBody>
        </p:sp>
        <p:sp>
          <p:nvSpPr>
            <p:cNvPr id="22" name="TextBox 21">
              <a:extLst>
                <a:ext uri="{FF2B5EF4-FFF2-40B4-BE49-F238E27FC236}">
                  <a16:creationId xmlns:a16="http://schemas.microsoft.com/office/drawing/2014/main" id="{15D1F7C8-C53A-0F9F-D6F4-3B9828CAE30A}"/>
                </a:ext>
              </a:extLst>
            </p:cNvPr>
            <p:cNvSpPr txBox="1"/>
            <p:nvPr/>
          </p:nvSpPr>
          <p:spPr>
            <a:xfrm>
              <a:off x="4897404" y="3811960"/>
              <a:ext cx="810670" cy="327544"/>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B cells</a:t>
              </a:r>
            </a:p>
          </p:txBody>
        </p:sp>
        <p:pic>
          <p:nvPicPr>
            <p:cNvPr id="23" name="Picture 22">
              <a:extLst>
                <a:ext uri="{FF2B5EF4-FFF2-40B4-BE49-F238E27FC236}">
                  <a16:creationId xmlns:a16="http://schemas.microsoft.com/office/drawing/2014/main" id="{4C903856-635F-C8F4-7F20-0ED0EFF2774C}"/>
                </a:ext>
              </a:extLst>
            </p:cNvPr>
            <p:cNvPicPr>
              <a:picLocks noChangeAspect="1"/>
            </p:cNvPicPr>
            <p:nvPr/>
          </p:nvPicPr>
          <p:blipFill rotWithShape="1">
            <a:blip r:embed="rId2"/>
            <a:srcRect t="15704" r="37899" b="3878"/>
            <a:stretch/>
          </p:blipFill>
          <p:spPr>
            <a:xfrm>
              <a:off x="5513801" y="1508184"/>
              <a:ext cx="1761029" cy="2054623"/>
            </a:xfrm>
            <a:prstGeom prst="rect">
              <a:avLst/>
            </a:prstGeom>
          </p:spPr>
        </p:pic>
        <p:pic>
          <p:nvPicPr>
            <p:cNvPr id="24" name="Picture 23">
              <a:extLst>
                <a:ext uri="{FF2B5EF4-FFF2-40B4-BE49-F238E27FC236}">
                  <a16:creationId xmlns:a16="http://schemas.microsoft.com/office/drawing/2014/main" id="{4BC41934-0F15-6593-79D9-CD4C03476104}"/>
                </a:ext>
              </a:extLst>
            </p:cNvPr>
            <p:cNvPicPr>
              <a:picLocks noChangeAspect="1"/>
            </p:cNvPicPr>
            <p:nvPr/>
          </p:nvPicPr>
          <p:blipFill rotWithShape="1">
            <a:blip r:embed="rId3"/>
            <a:srcRect l="21017" t="14059" r="39765" b="2462"/>
            <a:stretch/>
          </p:blipFill>
          <p:spPr>
            <a:xfrm>
              <a:off x="7328299" y="1476581"/>
              <a:ext cx="1104176" cy="2122699"/>
            </a:xfrm>
            <a:prstGeom prst="rect">
              <a:avLst/>
            </a:prstGeom>
          </p:spPr>
        </p:pic>
        <p:pic>
          <p:nvPicPr>
            <p:cNvPr id="25" name="Picture 24">
              <a:extLst>
                <a:ext uri="{FF2B5EF4-FFF2-40B4-BE49-F238E27FC236}">
                  <a16:creationId xmlns:a16="http://schemas.microsoft.com/office/drawing/2014/main" id="{F1115394-AEC1-0D71-1776-5C3ED7BF7AFB}"/>
                </a:ext>
              </a:extLst>
            </p:cNvPr>
            <p:cNvPicPr>
              <a:picLocks noChangeAspect="1"/>
            </p:cNvPicPr>
            <p:nvPr/>
          </p:nvPicPr>
          <p:blipFill rotWithShape="1">
            <a:blip r:embed="rId4"/>
            <a:srcRect l="20627" t="21067" r="40738" b="2847"/>
            <a:stretch/>
          </p:blipFill>
          <p:spPr>
            <a:xfrm>
              <a:off x="8572321" y="1268760"/>
              <a:ext cx="1057797" cy="2264709"/>
            </a:xfrm>
            <a:prstGeom prst="rect">
              <a:avLst/>
            </a:prstGeom>
          </p:spPr>
        </p:pic>
        <p:pic>
          <p:nvPicPr>
            <p:cNvPr id="26" name="Picture 25">
              <a:extLst>
                <a:ext uri="{FF2B5EF4-FFF2-40B4-BE49-F238E27FC236}">
                  <a16:creationId xmlns:a16="http://schemas.microsoft.com/office/drawing/2014/main" id="{B735F268-DA2F-6125-5D51-1502F271D01B}"/>
                </a:ext>
              </a:extLst>
            </p:cNvPr>
            <p:cNvPicPr>
              <a:picLocks noChangeAspect="1"/>
            </p:cNvPicPr>
            <p:nvPr/>
          </p:nvPicPr>
          <p:blipFill rotWithShape="1">
            <a:blip r:embed="rId5"/>
            <a:srcRect t="13311" r="35511"/>
            <a:stretch/>
          </p:blipFill>
          <p:spPr>
            <a:xfrm>
              <a:off x="5663293" y="3754571"/>
              <a:ext cx="1676465" cy="2122701"/>
            </a:xfrm>
            <a:prstGeom prst="rect">
              <a:avLst/>
            </a:prstGeom>
          </p:spPr>
        </p:pic>
        <p:pic>
          <p:nvPicPr>
            <p:cNvPr id="27" name="Picture 26">
              <a:extLst>
                <a:ext uri="{FF2B5EF4-FFF2-40B4-BE49-F238E27FC236}">
                  <a16:creationId xmlns:a16="http://schemas.microsoft.com/office/drawing/2014/main" id="{BB87A83D-D32A-5262-756A-16282A66955A}"/>
                </a:ext>
              </a:extLst>
            </p:cNvPr>
            <p:cNvPicPr>
              <a:picLocks noChangeAspect="1"/>
            </p:cNvPicPr>
            <p:nvPr/>
          </p:nvPicPr>
          <p:blipFill rotWithShape="1">
            <a:blip r:embed="rId6"/>
            <a:srcRect l="16673" t="12133" r="41046"/>
            <a:stretch/>
          </p:blipFill>
          <p:spPr>
            <a:xfrm>
              <a:off x="8495322" y="3715211"/>
              <a:ext cx="1096387" cy="2122700"/>
            </a:xfrm>
            <a:prstGeom prst="rect">
              <a:avLst/>
            </a:prstGeom>
          </p:spPr>
        </p:pic>
        <p:pic>
          <p:nvPicPr>
            <p:cNvPr id="28" name="Picture 27">
              <a:extLst>
                <a:ext uri="{FF2B5EF4-FFF2-40B4-BE49-F238E27FC236}">
                  <a16:creationId xmlns:a16="http://schemas.microsoft.com/office/drawing/2014/main" id="{4BBB85A4-BA4B-B613-B391-F8E9BBE3298B}"/>
                </a:ext>
              </a:extLst>
            </p:cNvPr>
            <p:cNvPicPr>
              <a:picLocks noChangeAspect="1"/>
            </p:cNvPicPr>
            <p:nvPr/>
          </p:nvPicPr>
          <p:blipFill rotWithShape="1">
            <a:blip r:embed="rId7"/>
            <a:srcRect l="15787" t="13311" r="39424"/>
            <a:stretch/>
          </p:blipFill>
          <p:spPr>
            <a:xfrm>
              <a:off x="7279534" y="3744029"/>
              <a:ext cx="1164345" cy="2122700"/>
            </a:xfrm>
            <a:prstGeom prst="rect">
              <a:avLst/>
            </a:prstGeom>
          </p:spPr>
        </p:pic>
        <p:sp>
          <p:nvSpPr>
            <p:cNvPr id="29" name="Rectangle 28">
              <a:extLst>
                <a:ext uri="{FF2B5EF4-FFF2-40B4-BE49-F238E27FC236}">
                  <a16:creationId xmlns:a16="http://schemas.microsoft.com/office/drawing/2014/main" id="{05563A0E-22FC-533B-C11B-AA96C431073F}"/>
                </a:ext>
              </a:extLst>
            </p:cNvPr>
            <p:cNvSpPr/>
            <p:nvPr/>
          </p:nvSpPr>
          <p:spPr bwMode="auto">
            <a:xfrm>
              <a:off x="7217285" y="3811960"/>
              <a:ext cx="161023" cy="1484809"/>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30" name="Rectangle 29">
              <a:extLst>
                <a:ext uri="{FF2B5EF4-FFF2-40B4-BE49-F238E27FC236}">
                  <a16:creationId xmlns:a16="http://schemas.microsoft.com/office/drawing/2014/main" id="{37B6146E-F155-458B-F1E0-4ED3B5DBC1E3}"/>
                </a:ext>
              </a:extLst>
            </p:cNvPr>
            <p:cNvSpPr/>
            <p:nvPr/>
          </p:nvSpPr>
          <p:spPr bwMode="auto">
            <a:xfrm>
              <a:off x="8453995" y="3783974"/>
              <a:ext cx="125477" cy="1566666"/>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31" name="Rectangle 30">
              <a:extLst>
                <a:ext uri="{FF2B5EF4-FFF2-40B4-BE49-F238E27FC236}">
                  <a16:creationId xmlns:a16="http://schemas.microsoft.com/office/drawing/2014/main" id="{75B8AE86-49A3-EA80-F033-7BFA73F22420}"/>
                </a:ext>
              </a:extLst>
            </p:cNvPr>
            <p:cNvSpPr/>
            <p:nvPr/>
          </p:nvSpPr>
          <p:spPr bwMode="auto">
            <a:xfrm>
              <a:off x="7231121" y="1584151"/>
              <a:ext cx="161023" cy="1484809"/>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32" name="Rectangle 31">
              <a:extLst>
                <a:ext uri="{FF2B5EF4-FFF2-40B4-BE49-F238E27FC236}">
                  <a16:creationId xmlns:a16="http://schemas.microsoft.com/office/drawing/2014/main" id="{184AF985-F99C-3725-1DDE-6B7A960877CF}"/>
                </a:ext>
              </a:extLst>
            </p:cNvPr>
            <p:cNvSpPr/>
            <p:nvPr/>
          </p:nvSpPr>
          <p:spPr bwMode="auto">
            <a:xfrm>
              <a:off x="8485944" y="1584151"/>
              <a:ext cx="161023" cy="1484809"/>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sp>
        <p:nvSpPr>
          <p:cNvPr id="3" name="TextBox 2">
            <a:extLst>
              <a:ext uri="{FF2B5EF4-FFF2-40B4-BE49-F238E27FC236}">
                <a16:creationId xmlns:a16="http://schemas.microsoft.com/office/drawing/2014/main" id="{F95308E0-E096-4624-DF73-FD3DF3F440CC}"/>
              </a:ext>
            </a:extLst>
          </p:cNvPr>
          <p:cNvSpPr txBox="1"/>
          <p:nvPr/>
        </p:nvSpPr>
        <p:spPr>
          <a:xfrm>
            <a:off x="10128448" y="6405077"/>
            <a:ext cx="1956882" cy="430887"/>
          </a:xfrm>
          <a:prstGeom prst="rect">
            <a:avLst/>
          </a:prstGeom>
          <a:noFill/>
        </p:spPr>
        <p:txBody>
          <a:bodyPr wrap="none" rtlCol="0">
            <a:spAutoFit/>
          </a:bodyPr>
          <a:lstStyle/>
          <a:p>
            <a:r>
              <a:rPr lang="en-US" sz="2200" dirty="0">
                <a:solidFill>
                  <a:schemeClr val="bg1"/>
                </a:solidFill>
              </a:rPr>
              <a:t>RADIOBIOLOGY</a:t>
            </a:r>
          </a:p>
        </p:txBody>
      </p:sp>
    </p:spTree>
    <p:extLst>
      <p:ext uri="{BB962C8B-B14F-4D97-AF65-F5344CB8AC3E}">
        <p14:creationId xmlns:p14="http://schemas.microsoft.com/office/powerpoint/2010/main" val="4052802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377D4E-E932-45FB-9136-AB792025BD1E}"/>
              </a:ext>
            </a:extLst>
          </p:cNvPr>
          <p:cNvSpPr/>
          <p:nvPr/>
        </p:nvSpPr>
        <p:spPr>
          <a:xfrm>
            <a:off x="280924" y="432613"/>
            <a:ext cx="8531683" cy="543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B050"/>
                </a:solidFill>
                <a:latin typeface="+mj-lt"/>
                <a:cs typeface="Arial" panose="020B0604020202020204" pitchFamily="34" charset="0"/>
              </a:rPr>
              <a:t>Dose heterogeneity increases survival and reduces</a:t>
            </a:r>
          </a:p>
          <a:p>
            <a:r>
              <a:rPr lang="en-US" sz="2800" b="1" dirty="0">
                <a:solidFill>
                  <a:srgbClr val="00B050"/>
                </a:solidFill>
                <a:latin typeface="+mj-lt"/>
                <a:cs typeface="Arial" panose="020B0604020202020204" pitchFamily="34" charset="0"/>
              </a:rPr>
              <a:t>immune suppressive cells</a:t>
            </a:r>
          </a:p>
        </p:txBody>
      </p:sp>
      <p:pic>
        <p:nvPicPr>
          <p:cNvPr id="3" name="Image 2">
            <a:extLst>
              <a:ext uri="{FF2B5EF4-FFF2-40B4-BE49-F238E27FC236}">
                <a16:creationId xmlns:a16="http://schemas.microsoft.com/office/drawing/2014/main" id="{BA84C25E-D7CF-4D94-9CFB-FCA546550AC0}"/>
              </a:ext>
            </a:extLst>
          </p:cNvPr>
          <p:cNvPicPr>
            <a:picLocks noChangeAspect="1"/>
          </p:cNvPicPr>
          <p:nvPr/>
        </p:nvPicPr>
        <p:blipFill>
          <a:blip r:embed="rId3"/>
          <a:stretch>
            <a:fillRect/>
          </a:stretch>
        </p:blipFill>
        <p:spPr>
          <a:xfrm>
            <a:off x="6876564" y="1502928"/>
            <a:ext cx="4323368" cy="2208531"/>
          </a:xfrm>
          <a:prstGeom prst="rect">
            <a:avLst/>
          </a:prstGeom>
        </p:spPr>
      </p:pic>
      <p:pic>
        <p:nvPicPr>
          <p:cNvPr id="14" name="Image 13" descr="Une image contenant texte, capture d’écran, Police, ligne&#10;&#10;Description générée automatiquement">
            <a:extLst>
              <a:ext uri="{FF2B5EF4-FFF2-40B4-BE49-F238E27FC236}">
                <a16:creationId xmlns:a16="http://schemas.microsoft.com/office/drawing/2014/main" id="{AC40B1A6-740D-44D2-97AA-5B60BE434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65" y="1623681"/>
            <a:ext cx="5942921" cy="1515979"/>
          </a:xfrm>
          <a:prstGeom prst="rect">
            <a:avLst/>
          </a:prstGeom>
        </p:spPr>
      </p:pic>
      <p:grpSp>
        <p:nvGrpSpPr>
          <p:cNvPr id="4" name="Groupe 3">
            <a:extLst>
              <a:ext uri="{FF2B5EF4-FFF2-40B4-BE49-F238E27FC236}">
                <a16:creationId xmlns:a16="http://schemas.microsoft.com/office/drawing/2014/main" id="{23A787BD-54C5-43CC-A385-C134BACCC6F3}"/>
              </a:ext>
            </a:extLst>
          </p:cNvPr>
          <p:cNvGrpSpPr/>
          <p:nvPr/>
        </p:nvGrpSpPr>
        <p:grpSpPr>
          <a:xfrm>
            <a:off x="2704739" y="3823298"/>
            <a:ext cx="8709086" cy="2332502"/>
            <a:chOff x="2411766" y="3670017"/>
            <a:chExt cx="8707559" cy="2250730"/>
          </a:xfrm>
        </p:grpSpPr>
        <p:pic>
          <p:nvPicPr>
            <p:cNvPr id="5" name="Image 4">
              <a:extLst>
                <a:ext uri="{FF2B5EF4-FFF2-40B4-BE49-F238E27FC236}">
                  <a16:creationId xmlns:a16="http://schemas.microsoft.com/office/drawing/2014/main" id="{46B4F21D-9998-4D68-9C39-FA7840604847}"/>
                </a:ext>
              </a:extLst>
            </p:cNvPr>
            <p:cNvPicPr>
              <a:picLocks noChangeAspect="1"/>
            </p:cNvPicPr>
            <p:nvPr/>
          </p:nvPicPr>
          <p:blipFill rotWithShape="1">
            <a:blip r:embed="rId5"/>
            <a:srcRect b="67998"/>
            <a:stretch/>
          </p:blipFill>
          <p:spPr>
            <a:xfrm>
              <a:off x="2411766" y="3786461"/>
              <a:ext cx="7172707" cy="2134286"/>
            </a:xfrm>
            <a:prstGeom prst="rect">
              <a:avLst/>
            </a:prstGeom>
          </p:spPr>
        </p:pic>
        <p:sp>
          <p:nvSpPr>
            <p:cNvPr id="6" name="ZoneTexte 5">
              <a:extLst>
                <a:ext uri="{FF2B5EF4-FFF2-40B4-BE49-F238E27FC236}">
                  <a16:creationId xmlns:a16="http://schemas.microsoft.com/office/drawing/2014/main" id="{0D72B68B-F931-4C87-BE50-D82EA5505362}"/>
                </a:ext>
              </a:extLst>
            </p:cNvPr>
            <p:cNvSpPr txBox="1"/>
            <p:nvPr/>
          </p:nvSpPr>
          <p:spPr>
            <a:xfrm>
              <a:off x="8306538" y="3790405"/>
              <a:ext cx="1236192" cy="184666"/>
            </a:xfrm>
            <a:prstGeom prst="rect">
              <a:avLst/>
            </a:prstGeom>
            <a:solidFill>
              <a:schemeClr val="bg1"/>
            </a:solidFill>
          </p:spPr>
          <p:txBody>
            <a:bodyPr wrap="square" lIns="0" tIns="0" rIns="0" bIns="0" rtlCol="0">
              <a:spAutoFit/>
            </a:bodyPr>
            <a:lstStyle/>
            <a:p>
              <a:r>
                <a:rPr lang="fr-FR" sz="1200" b="1" dirty="0">
                  <a:latin typeface="Arial" panose="020B0604020202020204" pitchFamily="34" charset="0"/>
                  <a:cs typeface="Arial" panose="020B0604020202020204" pitchFamily="34" charset="0"/>
                </a:rPr>
                <a:t>E</a:t>
              </a:r>
              <a:r>
                <a:rPr lang="fr-FR" sz="1200" dirty="0">
                  <a:latin typeface="Arial" panose="020B0604020202020204" pitchFamily="34" charset="0"/>
                  <a:cs typeface="Arial" panose="020B0604020202020204" pitchFamily="34" charset="0"/>
                </a:rPr>
                <a:t>  CD8</a:t>
              </a:r>
              <a:r>
                <a:rPr lang="fr-FR" sz="1200" baseline="30000" dirty="0">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TRM </a:t>
              </a:r>
            </a:p>
          </p:txBody>
        </p:sp>
        <p:sp>
          <p:nvSpPr>
            <p:cNvPr id="7" name="ZoneTexte 6">
              <a:extLst>
                <a:ext uri="{FF2B5EF4-FFF2-40B4-BE49-F238E27FC236}">
                  <a16:creationId xmlns:a16="http://schemas.microsoft.com/office/drawing/2014/main" id="{67E0FBD6-B550-456B-8837-15B1B8DC448E}"/>
                </a:ext>
              </a:extLst>
            </p:cNvPr>
            <p:cNvSpPr txBox="1"/>
            <p:nvPr/>
          </p:nvSpPr>
          <p:spPr>
            <a:xfrm>
              <a:off x="6819042" y="3785866"/>
              <a:ext cx="1058149" cy="184666"/>
            </a:xfrm>
            <a:prstGeom prst="rect">
              <a:avLst/>
            </a:prstGeom>
            <a:solidFill>
              <a:schemeClr val="bg1"/>
            </a:solidFill>
          </p:spPr>
          <p:txBody>
            <a:bodyPr wrap="square" lIns="0" tIns="0" rIns="0" bIns="0" rtlCol="0">
              <a:spAutoFit/>
            </a:bodyPr>
            <a:lstStyle/>
            <a:p>
              <a:r>
                <a:rPr lang="fr-FR" sz="1200" b="1" dirty="0">
                  <a:latin typeface="Arial" panose="020B0604020202020204" pitchFamily="34" charset="0"/>
                  <a:cs typeface="Arial" panose="020B0604020202020204" pitchFamily="34" charset="0"/>
                </a:rPr>
                <a:t>D</a:t>
              </a:r>
              <a:r>
                <a:rPr lang="fr-FR" sz="1200" dirty="0">
                  <a:latin typeface="Arial" panose="020B0604020202020204" pitchFamily="34" charset="0"/>
                  <a:cs typeface="Arial" panose="020B0604020202020204" pitchFamily="34" charset="0"/>
                </a:rPr>
                <a:t>  CD4</a:t>
              </a:r>
              <a:r>
                <a:rPr lang="fr-FR" sz="1200" baseline="30000" dirty="0">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Treg</a:t>
              </a:r>
              <a:endParaRPr lang="fr-FR" sz="120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1236C81-79B5-4B38-985F-0A3AA71EC204}"/>
                </a:ext>
              </a:extLst>
            </p:cNvPr>
            <p:cNvSpPr txBox="1"/>
            <p:nvPr/>
          </p:nvSpPr>
          <p:spPr>
            <a:xfrm>
              <a:off x="5483121" y="3785866"/>
              <a:ext cx="1236192" cy="184666"/>
            </a:xfrm>
            <a:prstGeom prst="rect">
              <a:avLst/>
            </a:prstGeom>
            <a:solidFill>
              <a:schemeClr val="bg1"/>
            </a:solidFill>
          </p:spPr>
          <p:txBody>
            <a:bodyPr wrap="square" lIns="0" tIns="0" rIns="0" bIns="0" rtlCol="0">
              <a:spAutoFit/>
            </a:bodyPr>
            <a:lstStyle/>
            <a:p>
              <a:r>
                <a:rPr lang="fr-FR" sz="1200" b="1" dirty="0">
                  <a:latin typeface="Arial" panose="020B0604020202020204" pitchFamily="34" charset="0"/>
                  <a:cs typeface="Arial" panose="020B0604020202020204" pitchFamily="34" charset="0"/>
                </a:rPr>
                <a:t>C</a:t>
              </a:r>
              <a:r>
                <a:rPr lang="fr-FR" sz="1200" dirty="0">
                  <a:latin typeface="Arial" panose="020B0604020202020204" pitchFamily="34" charset="0"/>
                  <a:cs typeface="Arial" panose="020B0604020202020204" pitchFamily="34" charset="0"/>
                </a:rPr>
                <a:t>  CD8</a:t>
              </a:r>
              <a:r>
                <a:rPr lang="fr-FR" sz="1200" baseline="30000" dirty="0">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T</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cells</a:t>
              </a:r>
              <a:endParaRPr lang="fr-FR" sz="120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345BE165-5340-4BD6-9679-6E256C955C3E}"/>
                </a:ext>
              </a:extLst>
            </p:cNvPr>
            <p:cNvSpPr txBox="1"/>
            <p:nvPr/>
          </p:nvSpPr>
          <p:spPr>
            <a:xfrm>
              <a:off x="4044366" y="3785866"/>
              <a:ext cx="1339025" cy="184666"/>
            </a:xfrm>
            <a:prstGeom prst="rect">
              <a:avLst/>
            </a:prstGeom>
            <a:solidFill>
              <a:schemeClr val="bg1"/>
            </a:solidFill>
          </p:spPr>
          <p:txBody>
            <a:bodyPr wrap="square" lIns="0" tIns="0" rIns="0" bIns="0" rtlCol="0">
              <a:spAutoFit/>
            </a:bodyPr>
            <a:lstStyle/>
            <a:p>
              <a:r>
                <a:rPr lang="fr-FR" sz="1200" b="1" dirty="0">
                  <a:latin typeface="Arial" panose="020B0604020202020204" pitchFamily="34" charset="0"/>
                  <a:cs typeface="Arial" panose="020B0604020202020204" pitchFamily="34" charset="0"/>
                </a:rPr>
                <a:t>B</a:t>
              </a:r>
              <a:r>
                <a:rPr lang="fr-FR" sz="1200" dirty="0">
                  <a:latin typeface="Arial" panose="020B0604020202020204" pitchFamily="34" charset="0"/>
                  <a:cs typeface="Arial" panose="020B0604020202020204" pitchFamily="34" charset="0"/>
                </a:rPr>
                <a:t>  CD4</a:t>
              </a:r>
              <a:r>
                <a:rPr lang="fr-FR" sz="1200" baseline="30000" dirty="0">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T</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cells</a:t>
              </a:r>
              <a:endParaRPr lang="fr-FR" sz="12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76D5B190-8579-4282-802B-0D4154091707}"/>
                </a:ext>
              </a:extLst>
            </p:cNvPr>
            <p:cNvSpPr txBox="1"/>
            <p:nvPr/>
          </p:nvSpPr>
          <p:spPr>
            <a:xfrm>
              <a:off x="2931367" y="3781200"/>
              <a:ext cx="1014761" cy="184666"/>
            </a:xfrm>
            <a:prstGeom prst="rect">
              <a:avLst/>
            </a:prstGeom>
            <a:solidFill>
              <a:schemeClr val="bg1"/>
            </a:solidFill>
          </p:spPr>
          <p:txBody>
            <a:bodyPr wrap="square" lIns="0" tIns="0" rIns="0" bIns="0" rtlCol="0">
              <a:spAutoFit/>
            </a:bodyPr>
            <a:lstStyle/>
            <a:p>
              <a:r>
                <a:rPr lang="fr-FR" sz="1200" b="1" dirty="0">
                  <a:latin typeface="Arial" panose="020B0604020202020204" pitchFamily="34" charset="0"/>
                  <a:cs typeface="Arial" panose="020B0604020202020204" pitchFamily="34" charset="0"/>
                </a:rPr>
                <a:t>A</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T</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cells</a:t>
              </a:r>
              <a:endParaRPr lang="fr-FR" sz="12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3280CC2-6D9E-4967-A72A-0A3068AC62F0}"/>
                </a:ext>
              </a:extLst>
            </p:cNvPr>
            <p:cNvSpPr/>
            <p:nvPr/>
          </p:nvSpPr>
          <p:spPr>
            <a:xfrm>
              <a:off x="7976921" y="3671604"/>
              <a:ext cx="1412890" cy="2134286"/>
            </a:xfrm>
            <a:prstGeom prst="rect">
              <a:avLst/>
            </a:prstGeom>
            <a:noFill/>
            <a:ln w="28575">
              <a:solidFill>
                <a:srgbClr val="013C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a:solidFill>
                  <a:srgbClr val="013C7E"/>
                </a:solidFill>
              </a:endParaRPr>
            </a:p>
          </p:txBody>
        </p:sp>
        <p:sp>
          <p:nvSpPr>
            <p:cNvPr id="18" name="ZoneTexte 17">
              <a:extLst>
                <a:ext uri="{FF2B5EF4-FFF2-40B4-BE49-F238E27FC236}">
                  <a16:creationId xmlns:a16="http://schemas.microsoft.com/office/drawing/2014/main" id="{88C0214D-0EFD-44F7-A14F-48D78CADDC2C}"/>
                </a:ext>
              </a:extLst>
            </p:cNvPr>
            <p:cNvSpPr txBox="1"/>
            <p:nvPr/>
          </p:nvSpPr>
          <p:spPr>
            <a:xfrm>
              <a:off x="9475688" y="3785866"/>
              <a:ext cx="1643637" cy="184666"/>
            </a:xfrm>
            <a:prstGeom prst="rect">
              <a:avLst/>
            </a:prstGeom>
            <a:solidFill>
              <a:schemeClr val="bg1"/>
            </a:solidFill>
          </p:spPr>
          <p:txBody>
            <a:bodyPr wrap="square" lIns="0" tIns="0" rIns="0" bIns="0" rtlCol="0">
              <a:spAutoFit/>
            </a:bodyPr>
            <a:lstStyle/>
            <a:p>
              <a:r>
                <a:rPr lang="fr-FR" sz="1200" b="1" dirty="0">
                  <a:latin typeface="Arial" panose="020B0604020202020204" pitchFamily="34" charset="0"/>
                  <a:cs typeface="Arial" panose="020B0604020202020204" pitchFamily="34" charset="0"/>
                </a:rPr>
                <a:t>J</a:t>
              </a:r>
              <a:r>
                <a:rPr lang="fr-FR" sz="1200" dirty="0">
                  <a:latin typeface="Arial" panose="020B0604020202020204" pitchFamily="34" charset="0"/>
                  <a:cs typeface="Arial" panose="020B0604020202020204" pitchFamily="34" charset="0"/>
                </a:rPr>
                <a:t>  CD43</a:t>
              </a:r>
              <a:r>
                <a:rPr lang="fr-FR" sz="1200" baseline="30000" dirty="0">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monocytes</a:t>
              </a:r>
            </a:p>
          </p:txBody>
        </p:sp>
        <p:pic>
          <p:nvPicPr>
            <p:cNvPr id="19" name="Image 18">
              <a:extLst>
                <a:ext uri="{FF2B5EF4-FFF2-40B4-BE49-F238E27FC236}">
                  <a16:creationId xmlns:a16="http://schemas.microsoft.com/office/drawing/2014/main" id="{4A15EEB5-8D21-4B90-8FC2-043AE182FAE3}"/>
                </a:ext>
              </a:extLst>
            </p:cNvPr>
            <p:cNvPicPr>
              <a:picLocks noChangeAspect="1"/>
            </p:cNvPicPr>
            <p:nvPr/>
          </p:nvPicPr>
          <p:blipFill rotWithShape="1">
            <a:blip r:embed="rId5"/>
            <a:srcRect l="80373" t="35851" b="35105"/>
            <a:stretch/>
          </p:blipFill>
          <p:spPr>
            <a:xfrm>
              <a:off x="9495786" y="3887234"/>
              <a:ext cx="1412890" cy="1944000"/>
            </a:xfrm>
            <a:prstGeom prst="rect">
              <a:avLst/>
            </a:prstGeom>
          </p:spPr>
        </p:pic>
        <p:sp>
          <p:nvSpPr>
            <p:cNvPr id="21" name="Rectangle 20">
              <a:extLst>
                <a:ext uri="{FF2B5EF4-FFF2-40B4-BE49-F238E27FC236}">
                  <a16:creationId xmlns:a16="http://schemas.microsoft.com/office/drawing/2014/main" id="{33A92AB9-23D7-4804-ACE5-FBB39DE43310}"/>
                </a:ext>
              </a:extLst>
            </p:cNvPr>
            <p:cNvSpPr/>
            <p:nvPr/>
          </p:nvSpPr>
          <p:spPr>
            <a:xfrm>
              <a:off x="6511655" y="3670017"/>
              <a:ext cx="1412890" cy="21342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a:solidFill>
                  <a:srgbClr val="013C7E"/>
                </a:solidFill>
              </a:endParaRPr>
            </a:p>
          </p:txBody>
        </p:sp>
        <p:sp>
          <p:nvSpPr>
            <p:cNvPr id="22" name="Rectangle 21">
              <a:extLst>
                <a:ext uri="{FF2B5EF4-FFF2-40B4-BE49-F238E27FC236}">
                  <a16:creationId xmlns:a16="http://schemas.microsoft.com/office/drawing/2014/main" id="{BC6BA88D-870C-4C58-80A3-9D06E8B5B9A3}"/>
                </a:ext>
              </a:extLst>
            </p:cNvPr>
            <p:cNvSpPr/>
            <p:nvPr/>
          </p:nvSpPr>
          <p:spPr>
            <a:xfrm>
              <a:off x="9459477" y="3671604"/>
              <a:ext cx="1412890" cy="21342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a:solidFill>
                  <a:srgbClr val="013C7E"/>
                </a:solidFill>
              </a:endParaRPr>
            </a:p>
          </p:txBody>
        </p:sp>
      </p:grpSp>
      <p:pic>
        <p:nvPicPr>
          <p:cNvPr id="2050" name="Picture 2" descr="Sarah Potiron - Scientist⎟Immuno-oncology⎟Managed ...">
            <a:extLst>
              <a:ext uri="{FF2B5EF4-FFF2-40B4-BE49-F238E27FC236}">
                <a16:creationId xmlns:a16="http://schemas.microsoft.com/office/drawing/2014/main" id="{EC9BAE6D-ADC1-9FCB-7150-4FB104C57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868" y="4016251"/>
            <a:ext cx="1397097" cy="13132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C98472-3F6A-E40A-E169-4A55A8E86021}"/>
              </a:ext>
            </a:extLst>
          </p:cNvPr>
          <p:cNvSpPr txBox="1"/>
          <p:nvPr/>
        </p:nvSpPr>
        <p:spPr>
          <a:xfrm>
            <a:off x="417787" y="5329522"/>
            <a:ext cx="1512530" cy="369332"/>
          </a:xfrm>
          <a:prstGeom prst="rect">
            <a:avLst/>
          </a:prstGeom>
          <a:noFill/>
        </p:spPr>
        <p:txBody>
          <a:bodyPr wrap="none" rtlCol="0">
            <a:spAutoFit/>
          </a:bodyPr>
          <a:lstStyle/>
          <a:p>
            <a:r>
              <a:rPr lang="en-US" dirty="0"/>
              <a:t>Sarah </a:t>
            </a:r>
            <a:r>
              <a:rPr lang="en-US" dirty="0" err="1"/>
              <a:t>Potiron</a:t>
            </a:r>
            <a:endParaRPr lang="en-US" dirty="0"/>
          </a:p>
        </p:txBody>
      </p:sp>
    </p:spTree>
    <p:extLst>
      <p:ext uri="{BB962C8B-B14F-4D97-AF65-F5344CB8AC3E}">
        <p14:creationId xmlns:p14="http://schemas.microsoft.com/office/powerpoint/2010/main" val="639900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
            <a:extLst>
              <a:ext uri="{FF2B5EF4-FFF2-40B4-BE49-F238E27FC236}">
                <a16:creationId xmlns:a16="http://schemas.microsoft.com/office/drawing/2014/main" id="{356580DE-52BC-CA04-EA42-20BE8568210E}"/>
              </a:ext>
            </a:extLst>
          </p:cNvPr>
          <p:cNvSpPr txBox="1"/>
          <p:nvPr/>
        </p:nvSpPr>
        <p:spPr>
          <a:xfrm>
            <a:off x="469497" y="367834"/>
            <a:ext cx="6839180" cy="492443"/>
          </a:xfrm>
          <a:prstGeom prst="rect">
            <a:avLst/>
          </a:prstGeom>
          <a:noFill/>
        </p:spPr>
        <p:txBody>
          <a:bodyPr wrap="none" lIns="0" tIns="0" rIns="0" bIns="0" rtlCol="0">
            <a:spAutoFit/>
          </a:bodyPr>
          <a:lstStyle/>
          <a:p>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Macrophages </a:t>
            </a:r>
            <a:r>
              <a:rPr lang="fr-FR"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phenotyping</a:t>
            </a:r>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after</a:t>
            </a:r>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pMBRT</a:t>
            </a:r>
          </a:p>
        </p:txBody>
      </p:sp>
      <p:pic>
        <p:nvPicPr>
          <p:cNvPr id="5" name="Picture 4">
            <a:extLst>
              <a:ext uri="{FF2B5EF4-FFF2-40B4-BE49-F238E27FC236}">
                <a16:creationId xmlns:a16="http://schemas.microsoft.com/office/drawing/2014/main" id="{11E9AF31-E1DE-B615-0F6A-1807B8D98230}"/>
              </a:ext>
            </a:extLst>
          </p:cNvPr>
          <p:cNvPicPr>
            <a:picLocks noChangeAspect="1"/>
          </p:cNvPicPr>
          <p:nvPr/>
        </p:nvPicPr>
        <p:blipFill>
          <a:blip r:embed="rId2"/>
          <a:srcRect b="68143"/>
          <a:stretch>
            <a:fillRect/>
          </a:stretch>
        </p:blipFill>
        <p:spPr>
          <a:xfrm>
            <a:off x="149402" y="1933127"/>
            <a:ext cx="6400730" cy="2651146"/>
          </a:xfrm>
          <a:prstGeom prst="rect">
            <a:avLst/>
          </a:prstGeom>
        </p:spPr>
      </p:pic>
      <p:pic>
        <p:nvPicPr>
          <p:cNvPr id="6" name="Picture 5">
            <a:extLst>
              <a:ext uri="{FF2B5EF4-FFF2-40B4-BE49-F238E27FC236}">
                <a16:creationId xmlns:a16="http://schemas.microsoft.com/office/drawing/2014/main" id="{B8BC1D07-9D9D-D864-13DA-7E97EC06DB3F}"/>
              </a:ext>
            </a:extLst>
          </p:cNvPr>
          <p:cNvPicPr>
            <a:picLocks noChangeAspect="1"/>
          </p:cNvPicPr>
          <p:nvPr/>
        </p:nvPicPr>
        <p:blipFill>
          <a:blip r:embed="rId2"/>
          <a:srcRect t="28541"/>
          <a:stretch>
            <a:fillRect/>
          </a:stretch>
        </p:blipFill>
        <p:spPr>
          <a:xfrm>
            <a:off x="6411006" y="1276477"/>
            <a:ext cx="5274676" cy="4900706"/>
          </a:xfrm>
          <a:prstGeom prst="rect">
            <a:avLst/>
          </a:prstGeom>
        </p:spPr>
      </p:pic>
    </p:spTree>
    <p:extLst>
      <p:ext uri="{BB962C8B-B14F-4D97-AF65-F5344CB8AC3E}">
        <p14:creationId xmlns:p14="http://schemas.microsoft.com/office/powerpoint/2010/main" val="196810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
            <a:extLst>
              <a:ext uri="{FF2B5EF4-FFF2-40B4-BE49-F238E27FC236}">
                <a16:creationId xmlns:a16="http://schemas.microsoft.com/office/drawing/2014/main" id="{26FEDA81-7C7E-C1E5-EF9F-11AD3067A996}"/>
              </a:ext>
            </a:extLst>
          </p:cNvPr>
          <p:cNvSpPr txBox="1"/>
          <p:nvPr/>
        </p:nvSpPr>
        <p:spPr>
          <a:xfrm>
            <a:off x="469497" y="367834"/>
            <a:ext cx="6839180" cy="492443"/>
          </a:xfrm>
          <a:prstGeom prst="rect">
            <a:avLst/>
          </a:prstGeom>
          <a:noFill/>
        </p:spPr>
        <p:txBody>
          <a:bodyPr wrap="none" lIns="0" tIns="0" rIns="0" bIns="0" rtlCol="0">
            <a:spAutoFit/>
          </a:bodyPr>
          <a:lstStyle/>
          <a:p>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Macrophages </a:t>
            </a:r>
            <a:r>
              <a:rPr lang="fr-FR"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phenotyping</a:t>
            </a:r>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after</a:t>
            </a:r>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pMBRT</a:t>
            </a:r>
          </a:p>
        </p:txBody>
      </p:sp>
      <p:pic>
        <p:nvPicPr>
          <p:cNvPr id="5" name="image17.png" descr="Immagine che contiene testo, diagramma, mappa&#10;&#10;Il contenuto generato dall'IA potrebbe non essere corretto.">
            <a:extLst>
              <a:ext uri="{FF2B5EF4-FFF2-40B4-BE49-F238E27FC236}">
                <a16:creationId xmlns:a16="http://schemas.microsoft.com/office/drawing/2014/main" id="{C7996AE0-AEE9-D19E-95C1-14AF70076F8F}"/>
              </a:ext>
            </a:extLst>
          </p:cNvPr>
          <p:cNvPicPr/>
          <p:nvPr/>
        </p:nvPicPr>
        <p:blipFill>
          <a:blip r:embed="rId3"/>
          <a:srcRect/>
          <a:stretch>
            <a:fillRect/>
          </a:stretch>
        </p:blipFill>
        <p:spPr>
          <a:xfrm>
            <a:off x="565703" y="1411661"/>
            <a:ext cx="5006615" cy="2865768"/>
          </a:xfrm>
          <a:prstGeom prst="rect">
            <a:avLst/>
          </a:prstGeom>
          <a:noFill/>
          <a:ln>
            <a:noFill/>
            <a:prstDash/>
          </a:ln>
        </p:spPr>
      </p:pic>
      <p:sp>
        <p:nvSpPr>
          <p:cNvPr id="6" name="TextBox 5">
            <a:extLst>
              <a:ext uri="{FF2B5EF4-FFF2-40B4-BE49-F238E27FC236}">
                <a16:creationId xmlns:a16="http://schemas.microsoft.com/office/drawing/2014/main" id="{D3CFF2E1-9A55-C3E4-F583-F6CA34C6A101}"/>
              </a:ext>
            </a:extLst>
          </p:cNvPr>
          <p:cNvSpPr txBox="1"/>
          <p:nvPr/>
        </p:nvSpPr>
        <p:spPr>
          <a:xfrm>
            <a:off x="1053182" y="4927941"/>
            <a:ext cx="4241930" cy="369332"/>
          </a:xfrm>
          <a:prstGeom prst="rect">
            <a:avLst/>
          </a:prstGeom>
          <a:noFill/>
        </p:spPr>
        <p:txBody>
          <a:bodyPr wrap="none" rtlCol="0">
            <a:spAutoFit/>
          </a:bodyPr>
          <a:lstStyle/>
          <a:p>
            <a:r>
              <a:rPr lang="en-US" i="1" dirty="0"/>
              <a:t>Iturri et al. </a:t>
            </a:r>
            <a:r>
              <a:rPr lang="en-US" i="1" dirty="0" err="1"/>
              <a:t>Canc</a:t>
            </a:r>
            <a:r>
              <a:rPr lang="en-US" i="1" dirty="0"/>
              <a:t> Immunol Research 2025</a:t>
            </a:r>
          </a:p>
        </p:txBody>
      </p:sp>
      <p:pic>
        <p:nvPicPr>
          <p:cNvPr id="7" name="image6.png" descr="Immagine che contiene testo, diagramma, schermata, numero&#10;&#10;Il contenuto generato dall'IA potrebbe non essere corretto.">
            <a:extLst>
              <a:ext uri="{FF2B5EF4-FFF2-40B4-BE49-F238E27FC236}">
                <a16:creationId xmlns:a16="http://schemas.microsoft.com/office/drawing/2014/main" id="{DDDA791A-3B57-E12F-9D6E-B0D8FE8FB0A2}"/>
              </a:ext>
            </a:extLst>
          </p:cNvPr>
          <p:cNvPicPr/>
          <p:nvPr/>
        </p:nvPicPr>
        <p:blipFill>
          <a:blip r:embed="rId4"/>
          <a:srcRect r="63592" b="-4635"/>
          <a:stretch>
            <a:fillRect/>
          </a:stretch>
        </p:blipFill>
        <p:spPr>
          <a:xfrm>
            <a:off x="239340" y="1253771"/>
            <a:ext cx="3510314" cy="4668350"/>
          </a:xfrm>
          <a:prstGeom prst="rect">
            <a:avLst/>
          </a:prstGeom>
          <a:noFill/>
          <a:ln>
            <a:noFill/>
            <a:prstDash/>
          </a:ln>
        </p:spPr>
      </p:pic>
      <p:sp>
        <p:nvSpPr>
          <p:cNvPr id="8" name="TextBox 7">
            <a:extLst>
              <a:ext uri="{FF2B5EF4-FFF2-40B4-BE49-F238E27FC236}">
                <a16:creationId xmlns:a16="http://schemas.microsoft.com/office/drawing/2014/main" id="{CB4B3A3A-0428-F260-59ED-77B32D4DA648}"/>
              </a:ext>
            </a:extLst>
          </p:cNvPr>
          <p:cNvSpPr txBox="1"/>
          <p:nvPr/>
        </p:nvSpPr>
        <p:spPr>
          <a:xfrm>
            <a:off x="4620607" y="1965528"/>
            <a:ext cx="6205953" cy="2039661"/>
          </a:xfrm>
          <a:prstGeom prst="rect">
            <a:avLst/>
          </a:prstGeom>
          <a:noFill/>
        </p:spPr>
        <p:txBody>
          <a:bodyPr wrap="square">
            <a:spAutoFit/>
          </a:bodyPr>
          <a:lstStyle/>
          <a:p>
            <a:pPr marL="0" marR="0" algn="just">
              <a:lnSpc>
                <a:spcPct val="106000"/>
              </a:lnSpc>
              <a:spcAft>
                <a:spcPts val="800"/>
              </a:spcAft>
              <a:buNone/>
            </a:pPr>
            <a:r>
              <a:rPr lang="it-IT" sz="1800" dirty="0">
                <a:effectLst/>
                <a:latin typeface="Times New Roman" panose="02020603050405020304" pitchFamily="18" charset="0"/>
                <a:ea typeface="Times New Roman" panose="02020603050405020304" pitchFamily="18" charset="0"/>
                <a:cs typeface="Aptos" panose="020B0004020202020204" pitchFamily="34" charset="0"/>
              </a:rPr>
              <a:t>MBRT:</a:t>
            </a:r>
          </a:p>
          <a:p>
            <a:pPr marL="285750" marR="0" indent="-285750" algn="just">
              <a:lnSpc>
                <a:spcPct val="106000"/>
              </a:lnSpc>
              <a:spcAft>
                <a:spcPts val="800"/>
              </a:spcAft>
              <a:buFontTx/>
              <a:buChar char="-"/>
            </a:pPr>
            <a:r>
              <a:rPr lang="it-IT" sz="1800" dirty="0">
                <a:effectLst/>
                <a:latin typeface="Times New Roman" panose="02020603050405020304" pitchFamily="18" charset="0"/>
                <a:ea typeface="Times New Roman" panose="02020603050405020304" pitchFamily="18" charset="0"/>
                <a:cs typeface="Aptos" panose="020B0004020202020204" pitchFamily="34" charset="0"/>
              </a:rPr>
              <a:t>increases expression of M1-like macrophage markers and interferon-regulated genes, including </a:t>
            </a:r>
            <a:r>
              <a:rPr lang="it-IT" sz="1800" i="1" dirty="0">
                <a:effectLst/>
                <a:latin typeface="Times New Roman" panose="02020603050405020304" pitchFamily="18" charset="0"/>
                <a:ea typeface="Times New Roman" panose="02020603050405020304" pitchFamily="18" charset="0"/>
                <a:cs typeface="Aptos" panose="020B0004020202020204" pitchFamily="34" charset="0"/>
              </a:rPr>
              <a:t>ISG15, IFIT3, MX2</a:t>
            </a:r>
            <a:r>
              <a:rPr lang="it-IT" sz="1800" dirty="0">
                <a:effectLst/>
                <a:latin typeface="Times New Roman" panose="02020603050405020304" pitchFamily="18" charset="0"/>
                <a:ea typeface="Times New Roman" panose="02020603050405020304" pitchFamily="18" charset="0"/>
                <a:cs typeface="Aptos" panose="020B0004020202020204" pitchFamily="34" charset="0"/>
              </a:rPr>
              <a:t>, and </a:t>
            </a:r>
            <a:r>
              <a:rPr lang="it-IT" sz="1800" i="1" dirty="0">
                <a:effectLst/>
                <a:latin typeface="Times New Roman" panose="02020603050405020304" pitchFamily="18" charset="0"/>
                <a:ea typeface="Times New Roman" panose="02020603050405020304" pitchFamily="18" charset="0"/>
                <a:cs typeface="Aptos" panose="020B0004020202020204" pitchFamily="34" charset="0"/>
              </a:rPr>
              <a:t>IRF7</a:t>
            </a:r>
            <a:r>
              <a:rPr lang="it-IT" sz="1800" dirty="0">
                <a:effectLst/>
                <a:latin typeface="Times New Roman" panose="02020603050405020304" pitchFamily="18" charset="0"/>
                <a:ea typeface="Times New Roman" panose="02020603050405020304" pitchFamily="18" charset="0"/>
                <a:cs typeface="Aptos" panose="020B0004020202020204" pitchFamily="34" charset="0"/>
              </a:rPr>
              <a:t> </a:t>
            </a:r>
          </a:p>
          <a:p>
            <a:pPr marL="285750" marR="0" indent="-285750" algn="just">
              <a:lnSpc>
                <a:spcPct val="106000"/>
              </a:lnSpc>
              <a:spcAft>
                <a:spcPts val="800"/>
              </a:spcAft>
              <a:buFontTx/>
              <a:buChar char="-"/>
            </a:pPr>
            <a:r>
              <a:rPr lang="it-IT" sz="1800" dirty="0">
                <a:effectLst/>
                <a:latin typeface="Times New Roman" panose="02020603050405020304" pitchFamily="18" charset="0"/>
                <a:ea typeface="Times New Roman" panose="02020603050405020304" pitchFamily="18" charset="0"/>
                <a:cs typeface="Aptos" panose="020B0004020202020204" pitchFamily="34" charset="0"/>
              </a:rPr>
              <a:t>upregulates of chaperone proteins and DNA repair machinery such as </a:t>
            </a:r>
            <a:r>
              <a:rPr lang="it-IT" sz="1800" i="1" dirty="0">
                <a:effectLst/>
                <a:latin typeface="Times New Roman" panose="02020603050405020304" pitchFamily="18" charset="0"/>
                <a:ea typeface="Times New Roman" panose="02020603050405020304" pitchFamily="18" charset="0"/>
                <a:cs typeface="Aptos" panose="020B0004020202020204" pitchFamily="34" charset="0"/>
              </a:rPr>
              <a:t>HSPA1B, DNAJA1</a:t>
            </a:r>
            <a:r>
              <a:rPr lang="it-IT" sz="1800" dirty="0">
                <a:effectLst/>
                <a:latin typeface="Times New Roman" panose="02020603050405020304" pitchFamily="18" charset="0"/>
                <a:ea typeface="Times New Roman" panose="02020603050405020304" pitchFamily="18" charset="0"/>
                <a:cs typeface="Aptos" panose="020B0004020202020204" pitchFamily="34" charset="0"/>
              </a:rPr>
              <a:t>, and </a:t>
            </a:r>
            <a:r>
              <a:rPr lang="it-IT" sz="1800" i="1" dirty="0">
                <a:effectLst/>
                <a:latin typeface="Times New Roman" panose="02020603050405020304" pitchFamily="18" charset="0"/>
                <a:ea typeface="Times New Roman" panose="02020603050405020304" pitchFamily="18" charset="0"/>
                <a:cs typeface="Aptos" panose="020B0004020202020204" pitchFamily="34" charset="0"/>
              </a:rPr>
              <a:t>FAM111A</a:t>
            </a:r>
            <a:endParaRPr lang="it-IT" sz="1800" dirty="0">
              <a:effectLst/>
              <a:latin typeface="Times New Roman" panose="02020603050405020304" pitchFamily="18" charset="0"/>
              <a:ea typeface="Times New Roman" panose="02020603050405020304" pitchFamily="18" charset="0"/>
              <a:cs typeface="Aptos" panose="020B0004020202020204" pitchFamily="34" charset="0"/>
            </a:endParaRPr>
          </a:p>
        </p:txBody>
      </p:sp>
      <p:pic>
        <p:nvPicPr>
          <p:cNvPr id="3074" name="Picture 2" descr="5500+ profils pour “Mariateresa” | LinkedIn">
            <a:extLst>
              <a:ext uri="{FF2B5EF4-FFF2-40B4-BE49-F238E27FC236}">
                <a16:creationId xmlns:a16="http://schemas.microsoft.com/office/drawing/2014/main" id="{B2515FD3-163C-F62E-D67A-62FF9A74C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5067" y="4810188"/>
            <a:ext cx="1353513" cy="12723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78327B2-CB4F-4D5D-22F8-4DD24297756A}"/>
              </a:ext>
            </a:extLst>
          </p:cNvPr>
          <p:cNvSpPr txBox="1"/>
          <p:nvPr/>
        </p:nvSpPr>
        <p:spPr>
          <a:xfrm>
            <a:off x="8775786" y="6136913"/>
            <a:ext cx="2148217" cy="584775"/>
          </a:xfrm>
          <a:prstGeom prst="rect">
            <a:avLst/>
          </a:prstGeom>
          <a:noFill/>
        </p:spPr>
        <p:txBody>
          <a:bodyPr wrap="none" rtlCol="0">
            <a:spAutoFit/>
          </a:bodyPr>
          <a:lstStyle/>
          <a:p>
            <a:r>
              <a:rPr lang="en-US" sz="1600" i="1" dirty="0"/>
              <a:t>Maria Teresa Frascino </a:t>
            </a:r>
          </a:p>
          <a:p>
            <a:r>
              <a:rPr lang="en-US" sz="1600" i="1" dirty="0" err="1"/>
              <a:t>UniPv</a:t>
            </a:r>
            <a:endParaRPr lang="en-US" sz="1600" i="1" dirty="0"/>
          </a:p>
        </p:txBody>
      </p:sp>
    </p:spTree>
    <p:extLst>
      <p:ext uri="{BB962C8B-B14F-4D97-AF65-F5344CB8AC3E}">
        <p14:creationId xmlns:p14="http://schemas.microsoft.com/office/powerpoint/2010/main" val="34749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E082B52F-1DC7-B43D-ACC9-2D07EA368715}"/>
              </a:ext>
            </a:extLst>
          </p:cNvPr>
          <p:cNvSpPr>
            <a:spLocks noGrp="1"/>
          </p:cNvSpPr>
          <p:nvPr>
            <p:ph type="sldNum" sz="quarter" idx="12"/>
          </p:nvPr>
        </p:nvSpPr>
        <p:spPr/>
        <p:txBody>
          <a:bodyPr/>
          <a:lstStyle/>
          <a:p>
            <a:fld id="{5E366EBC-928B-1F4D-BCBB-31473BB08F84}" type="slidenum">
              <a:rPr lang="en-US" smtClean="0"/>
              <a:pPr/>
              <a:t>2</a:t>
            </a:fld>
            <a:endParaRPr lang="en-US" dirty="0"/>
          </a:p>
        </p:txBody>
      </p:sp>
      <p:grpSp>
        <p:nvGrpSpPr>
          <p:cNvPr id="7" name="Groupe 1">
            <a:extLst>
              <a:ext uri="{FF2B5EF4-FFF2-40B4-BE49-F238E27FC236}">
                <a16:creationId xmlns:a16="http://schemas.microsoft.com/office/drawing/2014/main" id="{4563D8E6-8DC5-EC0E-9FC0-5B5FA6BACEBF}"/>
              </a:ext>
            </a:extLst>
          </p:cNvPr>
          <p:cNvGrpSpPr/>
          <p:nvPr/>
        </p:nvGrpSpPr>
        <p:grpSpPr>
          <a:xfrm>
            <a:off x="3071665" y="2634507"/>
            <a:ext cx="4990006" cy="3119856"/>
            <a:chOff x="2997244" y="1740138"/>
            <a:chExt cx="5448587" cy="3889238"/>
          </a:xfrm>
        </p:grpSpPr>
        <p:cxnSp>
          <p:nvCxnSpPr>
            <p:cNvPr id="8" name="Connecteur droit 5">
              <a:extLst>
                <a:ext uri="{FF2B5EF4-FFF2-40B4-BE49-F238E27FC236}">
                  <a16:creationId xmlns:a16="http://schemas.microsoft.com/office/drawing/2014/main" id="{B0C845B1-7378-15FC-984F-1C9298E9E72E}"/>
                </a:ext>
              </a:extLst>
            </p:cNvPr>
            <p:cNvCxnSpPr/>
            <p:nvPr/>
          </p:nvCxnSpPr>
          <p:spPr>
            <a:xfrm>
              <a:off x="5313680" y="2255520"/>
              <a:ext cx="0" cy="165608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43EAB8EB-C165-D54D-4390-E1A6F18C2A27}"/>
                </a:ext>
              </a:extLst>
            </p:cNvPr>
            <p:cNvCxnSpPr/>
            <p:nvPr/>
          </p:nvCxnSpPr>
          <p:spPr>
            <a:xfrm flipH="1">
              <a:off x="5313680" y="3911600"/>
              <a:ext cx="21844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11">
              <a:extLst>
                <a:ext uri="{FF2B5EF4-FFF2-40B4-BE49-F238E27FC236}">
                  <a16:creationId xmlns:a16="http://schemas.microsoft.com/office/drawing/2014/main" id="{8C5FF2F1-D1AD-625C-0AD9-89E9CC2FF856}"/>
                </a:ext>
              </a:extLst>
            </p:cNvPr>
            <p:cNvCxnSpPr/>
            <p:nvPr/>
          </p:nvCxnSpPr>
          <p:spPr>
            <a:xfrm flipH="1">
              <a:off x="3850640" y="3911600"/>
              <a:ext cx="1463040" cy="1280160"/>
            </a:xfrm>
            <a:prstGeom prst="line">
              <a:avLst/>
            </a:prstGeom>
            <a:ln w="412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3">
              <a:extLst>
                <a:ext uri="{FF2B5EF4-FFF2-40B4-BE49-F238E27FC236}">
                  <a16:creationId xmlns:a16="http://schemas.microsoft.com/office/drawing/2014/main" id="{F9A86F73-3552-8C57-86D3-B18DACF65D82}"/>
                </a:ext>
              </a:extLst>
            </p:cNvPr>
            <p:cNvCxnSpPr/>
            <p:nvPr/>
          </p:nvCxnSpPr>
          <p:spPr>
            <a:xfrm flipH="1" flipV="1">
              <a:off x="3850640" y="2547620"/>
              <a:ext cx="1457159" cy="133604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ZoneTexte 14">
              <a:extLst>
                <a:ext uri="{FF2B5EF4-FFF2-40B4-BE49-F238E27FC236}">
                  <a16:creationId xmlns:a16="http://schemas.microsoft.com/office/drawing/2014/main" id="{331692E4-AC11-5AF4-9FA0-AAFB5FCCB146}"/>
                </a:ext>
              </a:extLst>
            </p:cNvPr>
            <p:cNvSpPr txBox="1"/>
            <p:nvPr/>
          </p:nvSpPr>
          <p:spPr>
            <a:xfrm>
              <a:off x="4971008" y="1740138"/>
              <a:ext cx="673582" cy="369332"/>
            </a:xfrm>
            <a:prstGeom prst="rect">
              <a:avLst/>
            </a:prstGeom>
            <a:noFill/>
          </p:spPr>
          <p:txBody>
            <a:bodyPr wrap="none" rtlCol="0">
              <a:spAutoFit/>
            </a:bodyPr>
            <a:lstStyle/>
            <a:p>
              <a:r>
                <a:rPr lang="fr-FR" b="1" dirty="0">
                  <a:solidFill>
                    <a:srgbClr val="0070C0"/>
                  </a:solidFill>
                </a:rPr>
                <a:t>TIME</a:t>
              </a:r>
            </a:p>
          </p:txBody>
        </p:sp>
        <p:sp>
          <p:nvSpPr>
            <p:cNvPr id="13" name="ZoneTexte 16">
              <a:extLst>
                <a:ext uri="{FF2B5EF4-FFF2-40B4-BE49-F238E27FC236}">
                  <a16:creationId xmlns:a16="http://schemas.microsoft.com/office/drawing/2014/main" id="{1126709E-6DB2-C82D-6C67-2066A5DE81F3}"/>
                </a:ext>
              </a:extLst>
            </p:cNvPr>
            <p:cNvSpPr txBox="1"/>
            <p:nvPr/>
          </p:nvSpPr>
          <p:spPr>
            <a:xfrm>
              <a:off x="7673568" y="3726934"/>
              <a:ext cx="772263" cy="369332"/>
            </a:xfrm>
            <a:prstGeom prst="rect">
              <a:avLst/>
            </a:prstGeom>
            <a:noFill/>
          </p:spPr>
          <p:txBody>
            <a:bodyPr wrap="none" rtlCol="0">
              <a:spAutoFit/>
            </a:bodyPr>
            <a:lstStyle/>
            <a:p>
              <a:r>
                <a:rPr lang="fr-FR" b="1" dirty="0">
                  <a:solidFill>
                    <a:srgbClr val="FF0000"/>
                  </a:solidFill>
                </a:rPr>
                <a:t>SPACE</a:t>
              </a:r>
            </a:p>
          </p:txBody>
        </p:sp>
        <p:sp>
          <p:nvSpPr>
            <p:cNvPr id="14" name="ZoneTexte 17">
              <a:extLst>
                <a:ext uri="{FF2B5EF4-FFF2-40B4-BE49-F238E27FC236}">
                  <a16:creationId xmlns:a16="http://schemas.microsoft.com/office/drawing/2014/main" id="{7CC6F459-00AB-724F-5AB7-A429B6D8D469}"/>
                </a:ext>
              </a:extLst>
            </p:cNvPr>
            <p:cNvSpPr txBox="1"/>
            <p:nvPr/>
          </p:nvSpPr>
          <p:spPr>
            <a:xfrm>
              <a:off x="3386048" y="5260044"/>
              <a:ext cx="953723" cy="369332"/>
            </a:xfrm>
            <a:prstGeom prst="rect">
              <a:avLst/>
            </a:prstGeom>
            <a:noFill/>
          </p:spPr>
          <p:txBody>
            <a:bodyPr wrap="none" rtlCol="0">
              <a:spAutoFit/>
            </a:bodyPr>
            <a:lstStyle/>
            <a:p>
              <a:r>
                <a:rPr lang="fr-FR" b="1" dirty="0">
                  <a:solidFill>
                    <a:schemeClr val="accent6">
                      <a:lumMod val="75000"/>
                    </a:schemeClr>
                  </a:solidFill>
                </a:rPr>
                <a:t>ENERGY</a:t>
              </a:r>
            </a:p>
          </p:txBody>
        </p:sp>
        <p:sp>
          <p:nvSpPr>
            <p:cNvPr id="15" name="ZoneTexte 15">
              <a:extLst>
                <a:ext uri="{FF2B5EF4-FFF2-40B4-BE49-F238E27FC236}">
                  <a16:creationId xmlns:a16="http://schemas.microsoft.com/office/drawing/2014/main" id="{578EB4D6-6D9E-F000-B204-BC879F483DE1}"/>
                </a:ext>
              </a:extLst>
            </p:cNvPr>
            <p:cNvSpPr txBox="1"/>
            <p:nvPr/>
          </p:nvSpPr>
          <p:spPr>
            <a:xfrm>
              <a:off x="2997244" y="2150348"/>
              <a:ext cx="1379989" cy="460412"/>
            </a:xfrm>
            <a:prstGeom prst="rect">
              <a:avLst/>
            </a:prstGeom>
            <a:noFill/>
          </p:spPr>
          <p:txBody>
            <a:bodyPr wrap="none" rtlCol="0">
              <a:spAutoFit/>
            </a:bodyPr>
            <a:lstStyle/>
            <a:p>
              <a:r>
                <a:rPr lang="fr-FR" b="1" dirty="0">
                  <a:solidFill>
                    <a:schemeClr val="accent2">
                      <a:lumMod val="75000"/>
                    </a:schemeClr>
                  </a:solidFill>
                </a:rPr>
                <a:t>PARTICLE</a:t>
              </a:r>
            </a:p>
          </p:txBody>
        </p:sp>
      </p:grpSp>
      <p:sp>
        <p:nvSpPr>
          <p:cNvPr id="16" name="CuadroTexto 3">
            <a:extLst>
              <a:ext uri="{FF2B5EF4-FFF2-40B4-BE49-F238E27FC236}">
                <a16:creationId xmlns:a16="http://schemas.microsoft.com/office/drawing/2014/main" id="{F03994B6-5A3A-109A-15F1-257ED447E3D9}"/>
              </a:ext>
            </a:extLst>
          </p:cNvPr>
          <p:cNvSpPr txBox="1"/>
          <p:nvPr/>
        </p:nvSpPr>
        <p:spPr>
          <a:xfrm>
            <a:off x="4660439" y="935881"/>
            <a:ext cx="1838004" cy="1938992"/>
          </a:xfrm>
          <a:prstGeom prst="rect">
            <a:avLst/>
          </a:prstGeom>
          <a:noFill/>
        </p:spPr>
        <p:txBody>
          <a:bodyPr wrap="none" rtlCol="0">
            <a:spAutoFit/>
          </a:bodyPr>
          <a:lstStyle/>
          <a:p>
            <a:r>
              <a:rPr lang="es-ES" sz="2000" b="1" dirty="0" err="1">
                <a:latin typeface="Calibri" panose="020F0502020204030204" pitchFamily="34" charset="0"/>
                <a:cs typeface="Calibri" panose="020F0502020204030204" pitchFamily="34" charset="0"/>
              </a:rPr>
              <a:t>Fractionation</a:t>
            </a:r>
            <a:endParaRPr lang="es-ES" sz="2000" b="1" dirty="0">
              <a:latin typeface="Calibri" panose="020F0502020204030204" pitchFamily="34" charset="0"/>
              <a:cs typeface="Calibri" panose="020F0502020204030204" pitchFamily="34" charset="0"/>
            </a:endParaRPr>
          </a:p>
          <a:p>
            <a:endParaRPr lang="es-ES" sz="2000" b="1" dirty="0">
              <a:latin typeface="Calibri" panose="020F0502020204030204" pitchFamily="34" charset="0"/>
              <a:cs typeface="Calibri" panose="020F0502020204030204" pitchFamily="34" charset="0"/>
            </a:endParaRPr>
          </a:p>
          <a:p>
            <a:r>
              <a:rPr lang="es-ES" sz="2000" b="1" dirty="0" err="1">
                <a:latin typeface="Calibri" panose="020F0502020204030204" pitchFamily="34" charset="0"/>
                <a:cs typeface="Calibri" panose="020F0502020204030204" pitchFamily="34" charset="0"/>
              </a:rPr>
              <a:t>Dose</a:t>
            </a: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rate</a:t>
            </a:r>
            <a:endParaRPr lang="es-ES" sz="2000" b="1" dirty="0">
              <a:latin typeface="Calibri" panose="020F0502020204030204" pitchFamily="34" charset="0"/>
              <a:cs typeface="Calibri" panose="020F0502020204030204" pitchFamily="34" charset="0"/>
            </a:endParaRPr>
          </a:p>
          <a:p>
            <a:endParaRPr lang="es-ES" sz="2000" b="1" dirty="0">
              <a:latin typeface="Calibri" panose="020F0502020204030204" pitchFamily="34" charset="0"/>
              <a:cs typeface="Calibri" panose="020F0502020204030204" pitchFamily="34" charset="0"/>
            </a:endParaRPr>
          </a:p>
          <a:p>
            <a:r>
              <a:rPr lang="es-ES" sz="2000" b="1" dirty="0">
                <a:latin typeface="Calibri" panose="020F0502020204030204" pitchFamily="34" charset="0"/>
                <a:cs typeface="Calibri" panose="020F0502020204030204" pitchFamily="34" charset="0"/>
              </a:rPr>
              <a:t>Pulse </a:t>
            </a:r>
            <a:r>
              <a:rPr lang="es-ES" sz="2000" b="1" dirty="0" err="1">
                <a:latin typeface="Calibri" panose="020F0502020204030204" pitchFamily="34" charset="0"/>
                <a:cs typeface="Calibri" panose="020F0502020204030204" pitchFamily="34" charset="0"/>
              </a:rPr>
              <a:t>structure</a:t>
            </a:r>
            <a:r>
              <a:rPr lang="es-ES" sz="2000" b="1" dirty="0">
                <a:latin typeface="Calibri" panose="020F0502020204030204" pitchFamily="34" charset="0"/>
                <a:cs typeface="Calibri" panose="020F0502020204030204" pitchFamily="34" charset="0"/>
              </a:rPr>
              <a:t> </a:t>
            </a:r>
          </a:p>
          <a:p>
            <a:r>
              <a:rPr lang="es-ES" sz="2000" b="1" dirty="0">
                <a:latin typeface="Calibri" panose="020F0502020204030204" pitchFamily="34" charset="0"/>
                <a:cs typeface="Calibri" panose="020F0502020204030204" pitchFamily="34" charset="0"/>
              </a:rPr>
              <a:t> </a:t>
            </a:r>
          </a:p>
        </p:txBody>
      </p:sp>
      <p:pic>
        <p:nvPicPr>
          <p:cNvPr id="17" name="Imagen 11">
            <a:extLst>
              <a:ext uri="{FF2B5EF4-FFF2-40B4-BE49-F238E27FC236}">
                <a16:creationId xmlns:a16="http://schemas.microsoft.com/office/drawing/2014/main" id="{19AF6ED4-006B-BB95-E89C-2E58A03611FE}"/>
              </a:ext>
            </a:extLst>
          </p:cNvPr>
          <p:cNvPicPr>
            <a:picLocks noChangeAspect="1"/>
          </p:cNvPicPr>
          <p:nvPr/>
        </p:nvPicPr>
        <p:blipFill rotWithShape="1">
          <a:blip r:embed="rId2"/>
          <a:srcRect l="15097" r="34622" b="41606"/>
          <a:stretch/>
        </p:blipFill>
        <p:spPr>
          <a:xfrm>
            <a:off x="8328319" y="3478597"/>
            <a:ext cx="2910199" cy="1750785"/>
          </a:xfrm>
          <a:prstGeom prst="rect">
            <a:avLst/>
          </a:prstGeom>
        </p:spPr>
      </p:pic>
      <p:sp>
        <p:nvSpPr>
          <p:cNvPr id="23" name="Título 1">
            <a:extLst>
              <a:ext uri="{FF2B5EF4-FFF2-40B4-BE49-F238E27FC236}">
                <a16:creationId xmlns:a16="http://schemas.microsoft.com/office/drawing/2014/main" id="{120EF729-D779-3FFD-0154-C819820B2244}"/>
              </a:ext>
            </a:extLst>
          </p:cNvPr>
          <p:cNvSpPr>
            <a:spLocks noGrp="1"/>
          </p:cNvSpPr>
          <p:nvPr>
            <p:ph type="title"/>
          </p:nvPr>
        </p:nvSpPr>
        <p:spPr>
          <a:xfrm>
            <a:off x="1495425" y="123828"/>
            <a:ext cx="10696575" cy="730250"/>
          </a:xfrm>
        </p:spPr>
        <p:txBody>
          <a:bodyPr>
            <a:noAutofit/>
          </a:bodyPr>
          <a:lstStyle/>
          <a:p>
            <a:r>
              <a:rPr lang="es-ES" sz="3200" b="1" dirty="0" err="1">
                <a:solidFill>
                  <a:schemeClr val="accent6"/>
                </a:solidFill>
                <a:latin typeface="Calibri" panose="020F0502020204030204" pitchFamily="34" charset="0"/>
                <a:cs typeface="Calibri" panose="020F0502020204030204" pitchFamily="34" charset="0"/>
              </a:rPr>
              <a:t>Radiotherapy</a:t>
            </a:r>
            <a:r>
              <a:rPr lang="es-ES" sz="3200" b="1" dirty="0">
                <a:solidFill>
                  <a:schemeClr val="accent6"/>
                </a:solidFill>
                <a:latin typeface="Calibri" panose="020F0502020204030204" pitchFamily="34" charset="0"/>
                <a:cs typeface="Calibri" panose="020F0502020204030204" pitchFamily="34" charset="0"/>
              </a:rPr>
              <a:t>:  a </a:t>
            </a:r>
            <a:r>
              <a:rPr lang="es-ES" sz="3200" b="1" dirty="0" err="1">
                <a:solidFill>
                  <a:schemeClr val="accent6"/>
                </a:solidFill>
                <a:latin typeface="Calibri" panose="020F0502020204030204" pitchFamily="34" charset="0"/>
                <a:cs typeface="Calibri" panose="020F0502020204030204" pitchFamily="34" charset="0"/>
              </a:rPr>
              <a:t>paradigm</a:t>
            </a:r>
            <a:r>
              <a:rPr lang="es-ES" sz="3200" b="1" dirty="0">
                <a:solidFill>
                  <a:schemeClr val="accent6"/>
                </a:solidFill>
                <a:latin typeface="Calibri" panose="020F0502020204030204" pitchFamily="34" charset="0"/>
                <a:cs typeface="Calibri" panose="020F0502020204030204" pitchFamily="34" charset="0"/>
              </a:rPr>
              <a:t> </a:t>
            </a:r>
            <a:r>
              <a:rPr lang="es-ES" sz="3200" b="1" dirty="0" err="1">
                <a:solidFill>
                  <a:schemeClr val="accent6"/>
                </a:solidFill>
                <a:latin typeface="Calibri" panose="020F0502020204030204" pitchFamily="34" charset="0"/>
                <a:cs typeface="Calibri" panose="020F0502020204030204" pitchFamily="34" charset="0"/>
              </a:rPr>
              <a:t>shift</a:t>
            </a:r>
            <a:r>
              <a:rPr lang="es-ES" sz="3200" b="1" dirty="0">
                <a:solidFill>
                  <a:schemeClr val="accent6"/>
                </a:solidFill>
                <a:latin typeface="Calibri" panose="020F0502020204030204" pitchFamily="34" charset="0"/>
                <a:cs typeface="Calibri" panose="020F0502020204030204" pitchFamily="34" charset="0"/>
              </a:rPr>
              <a:t> in </a:t>
            </a:r>
            <a:r>
              <a:rPr lang="es-ES" sz="3200" b="1" dirty="0" err="1">
                <a:solidFill>
                  <a:schemeClr val="accent6"/>
                </a:solidFill>
                <a:latin typeface="Calibri" panose="020F0502020204030204" pitchFamily="34" charset="0"/>
                <a:cs typeface="Calibri" panose="020F0502020204030204" pitchFamily="34" charset="0"/>
              </a:rPr>
              <a:t>the</a:t>
            </a:r>
            <a:r>
              <a:rPr lang="es-ES" sz="3200" b="1" dirty="0">
                <a:solidFill>
                  <a:schemeClr val="accent6"/>
                </a:solidFill>
                <a:latin typeface="Calibri" panose="020F0502020204030204" pitchFamily="34" charset="0"/>
                <a:cs typeface="Calibri" panose="020F0502020204030204" pitchFamily="34" charset="0"/>
              </a:rPr>
              <a:t> 21</a:t>
            </a:r>
            <a:r>
              <a:rPr lang="es-ES" sz="3200" b="1" baseline="30000" dirty="0">
                <a:solidFill>
                  <a:schemeClr val="accent6"/>
                </a:solidFill>
                <a:latin typeface="Calibri" panose="020F0502020204030204" pitchFamily="34" charset="0"/>
                <a:cs typeface="Calibri" panose="020F0502020204030204" pitchFamily="34" charset="0"/>
              </a:rPr>
              <a:t>th</a:t>
            </a:r>
            <a:r>
              <a:rPr lang="es-ES" sz="3200" b="1" dirty="0">
                <a:solidFill>
                  <a:schemeClr val="accent6"/>
                </a:solidFill>
                <a:latin typeface="Calibri" panose="020F0502020204030204" pitchFamily="34" charset="0"/>
                <a:cs typeface="Calibri" panose="020F0502020204030204" pitchFamily="34" charset="0"/>
              </a:rPr>
              <a:t> </a:t>
            </a:r>
            <a:r>
              <a:rPr lang="es-ES" sz="3200" b="1" dirty="0" err="1">
                <a:solidFill>
                  <a:schemeClr val="accent6"/>
                </a:solidFill>
                <a:latin typeface="Calibri" panose="020F0502020204030204" pitchFamily="34" charset="0"/>
                <a:cs typeface="Calibri" panose="020F0502020204030204" pitchFamily="34" charset="0"/>
              </a:rPr>
              <a:t>century</a:t>
            </a:r>
            <a:endParaRPr lang="es-ES" sz="3200" b="1" dirty="0">
              <a:solidFill>
                <a:schemeClr val="accent6"/>
              </a:solidFill>
              <a:latin typeface="Calibri" panose="020F0502020204030204" pitchFamily="34" charset="0"/>
              <a:cs typeface="Calibri" panose="020F0502020204030204" pitchFamily="34" charset="0"/>
            </a:endParaRPr>
          </a:p>
        </p:txBody>
      </p:sp>
      <p:pic>
        <p:nvPicPr>
          <p:cNvPr id="3" name="Image 2"/>
          <p:cNvPicPr>
            <a:picLocks noChangeAspect="1"/>
          </p:cNvPicPr>
          <p:nvPr/>
        </p:nvPicPr>
        <p:blipFill>
          <a:blip r:embed="rId3"/>
          <a:stretch>
            <a:fillRect/>
          </a:stretch>
        </p:blipFill>
        <p:spPr>
          <a:xfrm>
            <a:off x="6960096" y="1081406"/>
            <a:ext cx="1699120" cy="1217703"/>
          </a:xfrm>
          <a:prstGeom prst="rect">
            <a:avLst/>
          </a:prstGeom>
        </p:spPr>
      </p:pic>
      <p:pic>
        <p:nvPicPr>
          <p:cNvPr id="2" name="Picture 1">
            <a:extLst>
              <a:ext uri="{FF2B5EF4-FFF2-40B4-BE49-F238E27FC236}">
                <a16:creationId xmlns:a16="http://schemas.microsoft.com/office/drawing/2014/main" id="{C186751F-8978-4850-8A63-2C13CF0B0FC2}"/>
              </a:ext>
            </a:extLst>
          </p:cNvPr>
          <p:cNvPicPr>
            <a:picLocks noChangeAspect="1"/>
          </p:cNvPicPr>
          <p:nvPr/>
        </p:nvPicPr>
        <p:blipFill>
          <a:blip r:embed="rId4"/>
          <a:stretch>
            <a:fillRect/>
          </a:stretch>
        </p:blipFill>
        <p:spPr>
          <a:xfrm>
            <a:off x="6031455" y="3255785"/>
            <a:ext cx="768163" cy="621846"/>
          </a:xfrm>
          <a:prstGeom prst="rect">
            <a:avLst/>
          </a:prstGeom>
        </p:spPr>
      </p:pic>
      <p:sp>
        <p:nvSpPr>
          <p:cNvPr id="22" name="CuadroTexto 15">
            <a:extLst>
              <a:ext uri="{FF2B5EF4-FFF2-40B4-BE49-F238E27FC236}">
                <a16:creationId xmlns:a16="http://schemas.microsoft.com/office/drawing/2014/main" id="{1CD4AE87-0A6F-4419-80ED-782E2CA0A031}"/>
              </a:ext>
            </a:extLst>
          </p:cNvPr>
          <p:cNvSpPr txBox="1"/>
          <p:nvPr/>
        </p:nvSpPr>
        <p:spPr>
          <a:xfrm rot="2168215">
            <a:off x="6102294" y="3145291"/>
            <a:ext cx="1629048" cy="369332"/>
          </a:xfrm>
          <a:prstGeom prst="rect">
            <a:avLst/>
          </a:prstGeom>
          <a:noFill/>
        </p:spPr>
        <p:txBody>
          <a:bodyPr wrap="none" rtlCol="0">
            <a:spAutoFit/>
          </a:bodyPr>
          <a:lstStyle/>
          <a:p>
            <a:r>
              <a:rPr lang="es-ES" dirty="0"/>
              <a:t>Standard RT </a:t>
            </a:r>
          </a:p>
        </p:txBody>
      </p:sp>
      <p:sp>
        <p:nvSpPr>
          <p:cNvPr id="4" name="TextBox 3">
            <a:extLst>
              <a:ext uri="{FF2B5EF4-FFF2-40B4-BE49-F238E27FC236}">
                <a16:creationId xmlns:a16="http://schemas.microsoft.com/office/drawing/2014/main" id="{8C168270-82CA-4DFA-B983-0BD13D8DC44C}"/>
              </a:ext>
            </a:extLst>
          </p:cNvPr>
          <p:cNvSpPr txBox="1"/>
          <p:nvPr/>
        </p:nvSpPr>
        <p:spPr>
          <a:xfrm>
            <a:off x="1552402" y="2255682"/>
            <a:ext cx="1457130" cy="1785104"/>
          </a:xfrm>
          <a:prstGeom prst="rect">
            <a:avLst/>
          </a:prstGeom>
          <a:noFill/>
        </p:spPr>
        <p:txBody>
          <a:bodyPr wrap="none" rtlCol="0">
            <a:spAutoFit/>
          </a:bodyPr>
          <a:lstStyle/>
          <a:p>
            <a:r>
              <a:rPr lang="en-US" sz="2200" b="1" dirty="0"/>
              <a:t>Photons</a:t>
            </a:r>
          </a:p>
          <a:p>
            <a:endParaRPr lang="en-US" sz="2200" b="1" dirty="0"/>
          </a:p>
          <a:p>
            <a:r>
              <a:rPr lang="en-US" sz="2200" b="1" dirty="0"/>
              <a:t>Protons</a:t>
            </a:r>
          </a:p>
          <a:p>
            <a:endParaRPr lang="en-US" sz="2200" b="1" dirty="0"/>
          </a:p>
          <a:p>
            <a:r>
              <a:rPr lang="en-US" sz="2200" b="1" dirty="0"/>
              <a:t>Heavy ions</a:t>
            </a:r>
            <a:endParaRPr lang="fr-FR" sz="2200" b="1" dirty="0"/>
          </a:p>
        </p:txBody>
      </p:sp>
    </p:spTree>
    <p:extLst>
      <p:ext uri="{BB962C8B-B14F-4D97-AF65-F5344CB8AC3E}">
        <p14:creationId xmlns:p14="http://schemas.microsoft.com/office/powerpoint/2010/main" val="1480460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80F97-070C-DBC6-5503-EA1E158EE7D0}"/>
              </a:ext>
            </a:extLst>
          </p:cNvPr>
          <p:cNvPicPr>
            <a:picLocks noChangeAspect="1"/>
          </p:cNvPicPr>
          <p:nvPr/>
        </p:nvPicPr>
        <p:blipFill>
          <a:blip r:embed="rId2"/>
          <a:srcRect t="64151" b="-760"/>
          <a:stretch>
            <a:fillRect/>
          </a:stretch>
        </p:blipFill>
        <p:spPr>
          <a:xfrm>
            <a:off x="2032288" y="1736744"/>
            <a:ext cx="7062615" cy="3820203"/>
          </a:xfrm>
          <a:prstGeom prst="rect">
            <a:avLst/>
          </a:prstGeom>
        </p:spPr>
      </p:pic>
      <p:sp>
        <p:nvSpPr>
          <p:cNvPr id="8" name="ZoneTexte 1">
            <a:extLst>
              <a:ext uri="{FF2B5EF4-FFF2-40B4-BE49-F238E27FC236}">
                <a16:creationId xmlns:a16="http://schemas.microsoft.com/office/drawing/2014/main" id="{1A105F9A-420A-7432-68FE-02CC080E6A7F}"/>
              </a:ext>
            </a:extLst>
          </p:cNvPr>
          <p:cNvSpPr txBox="1"/>
          <p:nvPr/>
        </p:nvSpPr>
        <p:spPr>
          <a:xfrm>
            <a:off x="469497" y="367834"/>
            <a:ext cx="6839180" cy="492443"/>
          </a:xfrm>
          <a:prstGeom prst="rect">
            <a:avLst/>
          </a:prstGeom>
          <a:noFill/>
        </p:spPr>
        <p:txBody>
          <a:bodyPr wrap="none" lIns="0" tIns="0" rIns="0" bIns="0" rtlCol="0">
            <a:spAutoFit/>
          </a:bodyPr>
          <a:lstStyle/>
          <a:p>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Macrophages </a:t>
            </a:r>
            <a:r>
              <a:rPr lang="fr-FR"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phenotyping</a:t>
            </a:r>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after</a:t>
            </a:r>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pMBRT</a:t>
            </a:r>
          </a:p>
        </p:txBody>
      </p:sp>
      <p:sp>
        <p:nvSpPr>
          <p:cNvPr id="9" name="TextBox 8">
            <a:extLst>
              <a:ext uri="{FF2B5EF4-FFF2-40B4-BE49-F238E27FC236}">
                <a16:creationId xmlns:a16="http://schemas.microsoft.com/office/drawing/2014/main" id="{49E955B6-6E08-123F-F162-4D5EC8B0FC89}"/>
              </a:ext>
            </a:extLst>
          </p:cNvPr>
          <p:cNvSpPr txBox="1"/>
          <p:nvPr/>
        </p:nvSpPr>
        <p:spPr>
          <a:xfrm>
            <a:off x="9015125" y="4940214"/>
            <a:ext cx="2018758" cy="369332"/>
          </a:xfrm>
          <a:prstGeom prst="rect">
            <a:avLst/>
          </a:prstGeom>
          <a:noFill/>
        </p:spPr>
        <p:txBody>
          <a:bodyPr wrap="none" rtlCol="0">
            <a:spAutoFit/>
          </a:bodyPr>
          <a:lstStyle/>
          <a:p>
            <a:r>
              <a:rPr lang="en-US" dirty="0"/>
              <a:t>Scale bar = 10 </a:t>
            </a:r>
            <a:r>
              <a:rPr lang="el-GR" dirty="0"/>
              <a:t>μ</a:t>
            </a:r>
            <a:r>
              <a:rPr lang="en-US" dirty="0"/>
              <a:t>m.</a:t>
            </a:r>
          </a:p>
        </p:txBody>
      </p:sp>
    </p:spTree>
    <p:extLst>
      <p:ext uri="{BB962C8B-B14F-4D97-AF65-F5344CB8AC3E}">
        <p14:creationId xmlns:p14="http://schemas.microsoft.com/office/powerpoint/2010/main" val="1654998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47">
            <a:extLst>
              <a:ext uri="{FF2B5EF4-FFF2-40B4-BE49-F238E27FC236}">
                <a16:creationId xmlns:a16="http://schemas.microsoft.com/office/drawing/2014/main" id="{2CA2CAE8-742C-0A82-2710-036124C282A5}"/>
              </a:ext>
            </a:extLst>
          </p:cNvPr>
          <p:cNvSpPr txBox="1"/>
          <p:nvPr/>
        </p:nvSpPr>
        <p:spPr>
          <a:xfrm>
            <a:off x="342039" y="1529267"/>
            <a:ext cx="1760162" cy="307777"/>
          </a:xfrm>
          <a:prstGeom prst="rect">
            <a:avLst/>
          </a:prstGeom>
          <a:noFill/>
        </p:spPr>
        <p:txBody>
          <a:bodyPr wrap="none" rtlCol="0">
            <a:spAutoFit/>
          </a:bodyPr>
          <a:lstStyle/>
          <a:p>
            <a:r>
              <a:rPr lang="fr-FR" sz="1400" dirty="0"/>
              <a:t>CD206</a:t>
            </a:r>
            <a:r>
              <a:rPr lang="fr-FR" sz="1400" baseline="30000" dirty="0"/>
              <a:t>+ </a:t>
            </a:r>
            <a:r>
              <a:rPr lang="fr-FR" sz="1400" dirty="0"/>
              <a:t>CD163</a:t>
            </a:r>
            <a:r>
              <a:rPr lang="fr-FR" sz="1400" baseline="30000" dirty="0"/>
              <a:t>+ </a:t>
            </a:r>
            <a:r>
              <a:rPr lang="fr-FR" sz="1400" dirty="0"/>
              <a:t>TAM</a:t>
            </a:r>
          </a:p>
        </p:txBody>
      </p:sp>
      <p:sp>
        <p:nvSpPr>
          <p:cNvPr id="7" name="ZoneTexte 48">
            <a:extLst>
              <a:ext uri="{FF2B5EF4-FFF2-40B4-BE49-F238E27FC236}">
                <a16:creationId xmlns:a16="http://schemas.microsoft.com/office/drawing/2014/main" id="{D481000A-B362-FE40-F05D-F6B887011BC0}"/>
              </a:ext>
            </a:extLst>
          </p:cNvPr>
          <p:cNvSpPr txBox="1"/>
          <p:nvPr/>
        </p:nvSpPr>
        <p:spPr>
          <a:xfrm>
            <a:off x="2296221" y="1492181"/>
            <a:ext cx="1167307" cy="307777"/>
          </a:xfrm>
          <a:prstGeom prst="rect">
            <a:avLst/>
          </a:prstGeom>
          <a:noFill/>
        </p:spPr>
        <p:txBody>
          <a:bodyPr wrap="none" rtlCol="0">
            <a:spAutoFit/>
          </a:bodyPr>
          <a:lstStyle/>
          <a:p>
            <a:r>
              <a:rPr lang="fr-FR" sz="1400" dirty="0" err="1"/>
              <a:t>FolR</a:t>
            </a:r>
            <a:r>
              <a:rPr lang="fr-FR" sz="1400" baseline="30000" dirty="0"/>
              <a:t>+</a:t>
            </a:r>
            <a:r>
              <a:rPr lang="fr-FR" sz="1400" dirty="0"/>
              <a:t> Trem2</a:t>
            </a:r>
            <a:r>
              <a:rPr lang="fr-FR" sz="1200" baseline="30000" dirty="0"/>
              <a:t>+</a:t>
            </a:r>
          </a:p>
        </p:txBody>
      </p:sp>
      <p:sp>
        <p:nvSpPr>
          <p:cNvPr id="8" name="ZoneTexte 50">
            <a:extLst>
              <a:ext uri="{FF2B5EF4-FFF2-40B4-BE49-F238E27FC236}">
                <a16:creationId xmlns:a16="http://schemas.microsoft.com/office/drawing/2014/main" id="{71411B94-E798-F55E-9D44-264393A369AA}"/>
              </a:ext>
            </a:extLst>
          </p:cNvPr>
          <p:cNvSpPr txBox="1"/>
          <p:nvPr/>
        </p:nvSpPr>
        <p:spPr>
          <a:xfrm>
            <a:off x="3930121" y="1529268"/>
            <a:ext cx="809709" cy="307777"/>
          </a:xfrm>
          <a:prstGeom prst="rect">
            <a:avLst/>
          </a:prstGeom>
          <a:noFill/>
        </p:spPr>
        <p:txBody>
          <a:bodyPr wrap="none" rtlCol="0">
            <a:spAutoFit/>
          </a:bodyPr>
          <a:lstStyle/>
          <a:p>
            <a:r>
              <a:rPr lang="fr-FR" sz="1400" dirty="0"/>
              <a:t>ICAM-1</a:t>
            </a:r>
            <a:r>
              <a:rPr lang="fr-FR" sz="1400" baseline="30000" dirty="0"/>
              <a:t>+</a:t>
            </a:r>
          </a:p>
        </p:txBody>
      </p:sp>
      <p:sp>
        <p:nvSpPr>
          <p:cNvPr id="16" name="ZoneTexte 58">
            <a:extLst>
              <a:ext uri="{FF2B5EF4-FFF2-40B4-BE49-F238E27FC236}">
                <a16:creationId xmlns:a16="http://schemas.microsoft.com/office/drawing/2014/main" id="{C6B1900D-7DDC-85B6-2242-941573EBBDF8}"/>
              </a:ext>
            </a:extLst>
          </p:cNvPr>
          <p:cNvSpPr txBox="1"/>
          <p:nvPr/>
        </p:nvSpPr>
        <p:spPr>
          <a:xfrm>
            <a:off x="5543285" y="1529267"/>
            <a:ext cx="678391" cy="276999"/>
          </a:xfrm>
          <a:prstGeom prst="rect">
            <a:avLst/>
          </a:prstGeom>
          <a:noFill/>
        </p:spPr>
        <p:txBody>
          <a:bodyPr wrap="none" rtlCol="0">
            <a:spAutoFit/>
          </a:bodyPr>
          <a:lstStyle/>
          <a:p>
            <a:r>
              <a:rPr lang="fr-FR" sz="1200" dirty="0"/>
              <a:t>PD-L1</a:t>
            </a:r>
            <a:r>
              <a:rPr lang="fr-FR" sz="1200" baseline="30000" dirty="0"/>
              <a:t>+</a:t>
            </a:r>
          </a:p>
        </p:txBody>
      </p:sp>
      <p:sp>
        <p:nvSpPr>
          <p:cNvPr id="17" name="ZoneTexte 59">
            <a:extLst>
              <a:ext uri="{FF2B5EF4-FFF2-40B4-BE49-F238E27FC236}">
                <a16:creationId xmlns:a16="http://schemas.microsoft.com/office/drawing/2014/main" id="{7D13FAD4-3DF5-5542-9519-ED2FFFBDCF6A}"/>
              </a:ext>
            </a:extLst>
          </p:cNvPr>
          <p:cNvSpPr txBox="1"/>
          <p:nvPr/>
        </p:nvSpPr>
        <p:spPr>
          <a:xfrm>
            <a:off x="5543285" y="3648282"/>
            <a:ext cx="678391" cy="276999"/>
          </a:xfrm>
          <a:prstGeom prst="rect">
            <a:avLst/>
          </a:prstGeom>
          <a:noFill/>
        </p:spPr>
        <p:txBody>
          <a:bodyPr wrap="none" rtlCol="0">
            <a:spAutoFit/>
          </a:bodyPr>
          <a:lstStyle/>
          <a:p>
            <a:r>
              <a:rPr lang="fr-FR" sz="1200" dirty="0"/>
              <a:t>PD-L1</a:t>
            </a:r>
            <a:r>
              <a:rPr lang="fr-FR" sz="1200" baseline="30000" dirty="0"/>
              <a:t>+</a:t>
            </a:r>
          </a:p>
        </p:txBody>
      </p:sp>
      <p:sp>
        <p:nvSpPr>
          <p:cNvPr id="18" name="ZoneTexte 1">
            <a:extLst>
              <a:ext uri="{FF2B5EF4-FFF2-40B4-BE49-F238E27FC236}">
                <a16:creationId xmlns:a16="http://schemas.microsoft.com/office/drawing/2014/main" id="{FDBA46A7-D3EF-4E84-8EE2-EC4A66B91F0E}"/>
              </a:ext>
            </a:extLst>
          </p:cNvPr>
          <p:cNvSpPr txBox="1"/>
          <p:nvPr/>
        </p:nvSpPr>
        <p:spPr>
          <a:xfrm>
            <a:off x="342039" y="244022"/>
            <a:ext cx="6839180" cy="492443"/>
          </a:xfrm>
          <a:prstGeom prst="rect">
            <a:avLst/>
          </a:prstGeom>
          <a:noFill/>
        </p:spPr>
        <p:txBody>
          <a:bodyPr wrap="none" lIns="0" tIns="0" rIns="0" bIns="0" rtlCol="0">
            <a:spAutoFit/>
          </a:bodyPr>
          <a:lstStyle/>
          <a:p>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Macrophages </a:t>
            </a:r>
            <a:r>
              <a:rPr lang="fr-FR"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phenotyping</a:t>
            </a:r>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after</a:t>
            </a:r>
            <a:r>
              <a:rPr lang="fr-FR"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pMBRT</a:t>
            </a:r>
          </a:p>
        </p:txBody>
      </p:sp>
      <p:sp>
        <p:nvSpPr>
          <p:cNvPr id="19" name="ZoneTexte 20">
            <a:extLst>
              <a:ext uri="{FF2B5EF4-FFF2-40B4-BE49-F238E27FC236}">
                <a16:creationId xmlns:a16="http://schemas.microsoft.com/office/drawing/2014/main" id="{F159F853-FD77-9EF8-B498-DA33412AB191}"/>
              </a:ext>
            </a:extLst>
          </p:cNvPr>
          <p:cNvSpPr txBox="1"/>
          <p:nvPr/>
        </p:nvSpPr>
        <p:spPr>
          <a:xfrm>
            <a:off x="6880305" y="1529267"/>
            <a:ext cx="2400657" cy="1200329"/>
          </a:xfrm>
          <a:prstGeom prst="rect">
            <a:avLst/>
          </a:prstGeom>
          <a:noFill/>
        </p:spPr>
        <p:txBody>
          <a:bodyPr wrap="none" rtlCol="0">
            <a:spAutoFit/>
          </a:bodyPr>
          <a:lstStyle/>
          <a:p>
            <a:r>
              <a:rPr lang="fr-FR" dirty="0">
                <a:latin typeface="Calibri" panose="020F0502020204030204" pitchFamily="34" charset="0"/>
                <a:ea typeface="Calibri" panose="020F0502020204030204" pitchFamily="34" charset="0"/>
                <a:cs typeface="Calibri" panose="020F0502020204030204" pitchFamily="34" charset="0"/>
              </a:rPr>
              <a:t>Flow cytometry at 7 dpi</a:t>
            </a:r>
          </a:p>
          <a:p>
            <a:endParaRPr lang="fr-FR" dirty="0">
              <a:latin typeface="Calibri" panose="020F0502020204030204" pitchFamily="34" charset="0"/>
              <a:ea typeface="Calibri" panose="020F0502020204030204" pitchFamily="34" charset="0"/>
              <a:cs typeface="Calibri" panose="020F0502020204030204" pitchFamily="34" charset="0"/>
            </a:endParaRPr>
          </a:p>
          <a:p>
            <a:r>
              <a:rPr lang="fr-FR" b="1" dirty="0">
                <a:solidFill>
                  <a:srgbClr val="E8393E"/>
                </a:solidFill>
                <a:latin typeface="Calibri" panose="020F0502020204030204" pitchFamily="34" charset="0"/>
                <a:ea typeface="Calibri" panose="020F0502020204030204" pitchFamily="34" charset="0"/>
                <a:cs typeface="Calibri" panose="020F0502020204030204" pitchFamily="34" charset="0"/>
              </a:rPr>
              <a:t>Red</a:t>
            </a:r>
            <a:r>
              <a:rPr lang="fr-FR" dirty="0">
                <a:latin typeface="Calibri" panose="020F0502020204030204" pitchFamily="34" charset="0"/>
                <a:ea typeface="Calibri" panose="020F0502020204030204" pitchFamily="34" charset="0"/>
                <a:cs typeface="Calibri" panose="020F0502020204030204" pitchFamily="34" charset="0"/>
              </a:rPr>
              <a:t>: CPT</a:t>
            </a:r>
          </a:p>
          <a:p>
            <a:r>
              <a:rPr lang="fr-FR" b="1" dirty="0">
                <a:solidFill>
                  <a:srgbClr val="2737D8"/>
                </a:solidFill>
                <a:latin typeface="Calibri" panose="020F0502020204030204" pitchFamily="34" charset="0"/>
                <a:ea typeface="Calibri" panose="020F0502020204030204" pitchFamily="34" charset="0"/>
                <a:cs typeface="Calibri" panose="020F0502020204030204" pitchFamily="34" charset="0"/>
              </a:rPr>
              <a:t>Blue</a:t>
            </a:r>
            <a:r>
              <a:rPr lang="fr-FR" dirty="0">
                <a:latin typeface="Calibri" panose="020F0502020204030204" pitchFamily="34" charset="0"/>
                <a:ea typeface="Calibri" panose="020F0502020204030204" pitchFamily="34" charset="0"/>
                <a:cs typeface="Calibri" panose="020F0502020204030204" pitchFamily="34" charset="0"/>
              </a:rPr>
              <a:t>: pMBRT </a:t>
            </a:r>
            <a:endParaRPr lang="fr-FR" baseline="-25000" dirty="0">
              <a:latin typeface="Calibri" panose="020F0502020204030204" pitchFamily="34" charset="0"/>
              <a:ea typeface="Calibri" panose="020F0502020204030204" pitchFamily="34" charset="0"/>
              <a:cs typeface="Calibri" panose="020F0502020204030204" pitchFamily="34" charset="0"/>
            </a:endParaRPr>
          </a:p>
        </p:txBody>
      </p:sp>
      <p:pic>
        <p:nvPicPr>
          <p:cNvPr id="21" name="Image 5">
            <a:extLst>
              <a:ext uri="{FF2B5EF4-FFF2-40B4-BE49-F238E27FC236}">
                <a16:creationId xmlns:a16="http://schemas.microsoft.com/office/drawing/2014/main" id="{AAD94BA4-C1B7-AFAB-F262-D52E20EA56D0}"/>
              </a:ext>
            </a:extLst>
          </p:cNvPr>
          <p:cNvPicPr>
            <a:picLocks noChangeAspect="1"/>
          </p:cNvPicPr>
          <p:nvPr/>
        </p:nvPicPr>
        <p:blipFill>
          <a:blip r:embed="rId3"/>
          <a:srcRect b="30391"/>
          <a:stretch>
            <a:fillRect/>
          </a:stretch>
        </p:blipFill>
        <p:spPr>
          <a:xfrm>
            <a:off x="5119124" y="1934198"/>
            <a:ext cx="1475403" cy="1423221"/>
          </a:xfrm>
          <a:prstGeom prst="rect">
            <a:avLst/>
          </a:prstGeom>
        </p:spPr>
      </p:pic>
      <p:pic>
        <p:nvPicPr>
          <p:cNvPr id="22" name="Image 6">
            <a:extLst>
              <a:ext uri="{FF2B5EF4-FFF2-40B4-BE49-F238E27FC236}">
                <a16:creationId xmlns:a16="http://schemas.microsoft.com/office/drawing/2014/main" id="{FE8A833B-6404-E0B9-EB60-3DA7F42356ED}"/>
              </a:ext>
            </a:extLst>
          </p:cNvPr>
          <p:cNvPicPr>
            <a:picLocks noChangeAspect="1"/>
          </p:cNvPicPr>
          <p:nvPr/>
        </p:nvPicPr>
        <p:blipFill>
          <a:blip r:embed="rId4"/>
          <a:stretch>
            <a:fillRect/>
          </a:stretch>
        </p:blipFill>
        <p:spPr>
          <a:xfrm>
            <a:off x="5148281" y="4107637"/>
            <a:ext cx="1484523" cy="2147660"/>
          </a:xfrm>
          <a:prstGeom prst="rect">
            <a:avLst/>
          </a:prstGeom>
        </p:spPr>
      </p:pic>
      <p:sp>
        <p:nvSpPr>
          <p:cNvPr id="23" name="ZoneTexte 4">
            <a:extLst>
              <a:ext uri="{FF2B5EF4-FFF2-40B4-BE49-F238E27FC236}">
                <a16:creationId xmlns:a16="http://schemas.microsoft.com/office/drawing/2014/main" id="{128BF13A-CC13-3750-57A4-5DF358BE949E}"/>
              </a:ext>
            </a:extLst>
          </p:cNvPr>
          <p:cNvSpPr txBox="1"/>
          <p:nvPr/>
        </p:nvSpPr>
        <p:spPr>
          <a:xfrm>
            <a:off x="6880305" y="3075057"/>
            <a:ext cx="3809313" cy="707886"/>
          </a:xfrm>
          <a:prstGeom prst="rect">
            <a:avLst/>
          </a:prstGeom>
          <a:noFill/>
        </p:spPr>
        <p:txBody>
          <a:bodyPr wrap="none" rtlCol="0">
            <a:spAutoFit/>
          </a:bodyPr>
          <a:lstStyle/>
          <a:p>
            <a:r>
              <a:rPr lang="fr-FR" sz="2000" dirty="0">
                <a:latin typeface="Calibri" panose="020F0502020204030204" pitchFamily="34" charset="0"/>
                <a:ea typeface="Calibri" panose="020F0502020204030204" pitchFamily="34" charset="0"/>
                <a:cs typeface="Calibri" panose="020F0502020204030204" pitchFamily="34" charset="0"/>
              </a:rPr>
              <a:t>Immune </a:t>
            </a:r>
            <a:r>
              <a:rPr lang="fr-FR" sz="2000" dirty="0" err="1">
                <a:latin typeface="Calibri" panose="020F0502020204030204" pitchFamily="34" charset="0"/>
                <a:ea typeface="Calibri" panose="020F0502020204030204" pitchFamily="34" charset="0"/>
                <a:cs typeface="Calibri" panose="020F0502020204030204" pitchFamily="34" charset="0"/>
              </a:rPr>
              <a:t>evasion</a:t>
            </a:r>
            <a:r>
              <a:rPr lang="fr-FR" sz="2000" dirty="0">
                <a:latin typeface="Calibri" panose="020F0502020204030204" pitchFamily="34" charset="0"/>
                <a:ea typeface="Calibri" panose="020F0502020204030204" pitchFamily="34" charset="0"/>
                <a:cs typeface="Calibri" panose="020F0502020204030204" pitchFamily="34" charset="0"/>
              </a:rPr>
              <a:t> </a:t>
            </a:r>
            <a:r>
              <a:rPr lang="fr-FR" sz="2000" dirty="0" err="1">
                <a:latin typeface="Calibri" panose="020F0502020204030204" pitchFamily="34" charset="0"/>
                <a:ea typeface="Calibri" panose="020F0502020204030204" pitchFamily="34" charset="0"/>
                <a:cs typeface="Calibri" panose="020F0502020204030204" pitchFamily="34" charset="0"/>
              </a:rPr>
              <a:t>through</a:t>
            </a:r>
            <a:r>
              <a:rPr lang="fr-FR" sz="2000" dirty="0">
                <a:latin typeface="Calibri" panose="020F0502020204030204" pitchFamily="34" charset="0"/>
                <a:ea typeface="Calibri" panose="020F0502020204030204" pitchFamily="34" charset="0"/>
                <a:cs typeface="Calibri" panose="020F0502020204030204" pitchFamily="34" charset="0"/>
              </a:rPr>
              <a:t> PD-L1</a:t>
            </a:r>
          </a:p>
          <a:p>
            <a:r>
              <a:rPr lang="fr-FR" sz="2000" dirty="0">
                <a:latin typeface="Calibri" panose="020F0502020204030204" pitchFamily="34" charset="0"/>
                <a:ea typeface="Calibri" panose="020F0502020204030204" pitchFamily="34" charset="0"/>
                <a:cs typeface="Calibri" panose="020F0502020204030204" pitchFamily="34" charset="0"/>
              </a:rPr>
              <a:t>Structural support </a:t>
            </a:r>
            <a:r>
              <a:rPr lang="fr-FR" sz="2000" dirty="0" err="1">
                <a:latin typeface="Calibri" panose="020F0502020204030204" pitchFamily="34" charset="0"/>
                <a:ea typeface="Calibri" panose="020F0502020204030204" pitchFamily="34" charset="0"/>
                <a:cs typeface="Calibri" panose="020F0502020204030204" pitchFamily="34" charset="0"/>
              </a:rPr>
              <a:t>through</a:t>
            </a:r>
            <a:r>
              <a:rPr lang="fr-FR" sz="2000" dirty="0">
                <a:latin typeface="Calibri" panose="020F0502020204030204" pitchFamily="34" charset="0"/>
                <a:ea typeface="Calibri" panose="020F0502020204030204" pitchFamily="34" charset="0"/>
                <a:cs typeface="Calibri" panose="020F0502020204030204" pitchFamily="34" charset="0"/>
              </a:rPr>
              <a:t> ICAM-1</a:t>
            </a:r>
          </a:p>
        </p:txBody>
      </p:sp>
      <p:sp>
        <p:nvSpPr>
          <p:cNvPr id="24" name="ZoneTexte 22">
            <a:extLst>
              <a:ext uri="{FF2B5EF4-FFF2-40B4-BE49-F238E27FC236}">
                <a16:creationId xmlns:a16="http://schemas.microsoft.com/office/drawing/2014/main" id="{E7B8284A-0820-404E-E062-A7E07F6A5032}"/>
              </a:ext>
            </a:extLst>
          </p:cNvPr>
          <p:cNvSpPr txBox="1"/>
          <p:nvPr/>
        </p:nvSpPr>
        <p:spPr>
          <a:xfrm>
            <a:off x="6880305" y="4290075"/>
            <a:ext cx="4913360" cy="1015663"/>
          </a:xfrm>
          <a:prstGeom prst="rect">
            <a:avLst/>
          </a:prstGeom>
          <a:noFill/>
          <a:ln>
            <a:noFill/>
          </a:ln>
        </p:spPr>
        <p:txBody>
          <a:bodyPr wrap="square" rtlCol="0">
            <a:spAutoFit/>
          </a:bodyPr>
          <a:lstStyle/>
          <a:p>
            <a:r>
              <a:rPr lang="fr-FR" sz="2000" b="1" dirty="0" err="1">
                <a:latin typeface="Calibri" panose="020F0502020204030204" pitchFamily="34" charset="0"/>
                <a:ea typeface="Calibri" panose="020F0502020204030204" pitchFamily="34" charset="0"/>
                <a:cs typeface="Calibri" panose="020F0502020204030204" pitchFamily="34" charset="0"/>
              </a:rPr>
              <a:t>Stronger</a:t>
            </a:r>
            <a:r>
              <a:rPr lang="fr-FR" sz="2000" b="1" dirty="0">
                <a:latin typeface="Calibri" panose="020F0502020204030204" pitchFamily="34" charset="0"/>
                <a:ea typeface="Calibri" panose="020F0502020204030204" pitchFamily="34" charset="0"/>
                <a:cs typeface="Calibri" panose="020F0502020204030204" pitchFamily="34" charset="0"/>
              </a:rPr>
              <a:t> infiltration of anti-</a:t>
            </a:r>
            <a:r>
              <a:rPr lang="fr-FR" sz="2000" b="1" dirty="0" err="1">
                <a:latin typeface="Calibri" panose="020F0502020204030204" pitchFamily="34" charset="0"/>
                <a:ea typeface="Calibri" panose="020F0502020204030204" pitchFamily="34" charset="0"/>
                <a:cs typeface="Calibri" panose="020F0502020204030204" pitchFamily="34" charset="0"/>
              </a:rPr>
              <a:t>inflammatory</a:t>
            </a:r>
            <a:r>
              <a:rPr lang="fr-FR" sz="2000" b="1" dirty="0">
                <a:latin typeface="Calibri" panose="020F0502020204030204" pitchFamily="34" charset="0"/>
                <a:ea typeface="Calibri" panose="020F0502020204030204" pitchFamily="34" charset="0"/>
                <a:cs typeface="Calibri" panose="020F0502020204030204" pitchFamily="34" charset="0"/>
              </a:rPr>
              <a:t> </a:t>
            </a:r>
            <a:r>
              <a:rPr lang="fr-FR" sz="2000" dirty="0" err="1">
                <a:latin typeface="Calibri" panose="020F0502020204030204" pitchFamily="34" charset="0"/>
                <a:ea typeface="Calibri" panose="020F0502020204030204" pitchFamily="34" charset="0"/>
                <a:cs typeface="Calibri" panose="020F0502020204030204" pitchFamily="34" charset="0"/>
              </a:rPr>
              <a:t>TAMs</a:t>
            </a:r>
            <a:r>
              <a:rPr lang="fr-FR" sz="2000" dirty="0">
                <a:latin typeface="Calibri" panose="020F0502020204030204" pitchFamily="34" charset="0"/>
                <a:ea typeface="Calibri" panose="020F0502020204030204" pitchFamily="34" charset="0"/>
                <a:cs typeface="Calibri" panose="020F0502020204030204" pitchFamily="34" charset="0"/>
              </a:rPr>
              <a:t> (M2-like)</a:t>
            </a:r>
            <a:r>
              <a:rPr lang="fr-FR" sz="2000" b="1" dirty="0">
                <a:latin typeface="Calibri" panose="020F0502020204030204" pitchFamily="34" charset="0"/>
                <a:ea typeface="Calibri" panose="020F0502020204030204" pitchFamily="34" charset="0"/>
                <a:cs typeface="Calibri" panose="020F0502020204030204" pitchFamily="34" charset="0"/>
              </a:rPr>
              <a:t> </a:t>
            </a:r>
            <a:r>
              <a:rPr lang="fr-FR" sz="2000" dirty="0" err="1">
                <a:latin typeface="Calibri" panose="020F0502020204030204" pitchFamily="34" charset="0"/>
                <a:ea typeface="Calibri" panose="020F0502020204030204" pitchFamily="34" charset="0"/>
                <a:cs typeface="Calibri" panose="020F0502020204030204" pitchFamily="34" charset="0"/>
              </a:rPr>
              <a:t>after</a:t>
            </a:r>
            <a:r>
              <a:rPr lang="fr-FR" sz="2000" b="1" dirty="0">
                <a:latin typeface="Calibri" panose="020F0502020204030204" pitchFamily="34" charset="0"/>
                <a:ea typeface="Calibri" panose="020F0502020204030204" pitchFamily="34" charset="0"/>
                <a:cs typeface="Calibri" panose="020F0502020204030204" pitchFamily="34" charset="0"/>
              </a:rPr>
              <a:t> CPT </a:t>
            </a:r>
            <a:r>
              <a:rPr lang="fr-FR" sz="2000" dirty="0">
                <a:latin typeface="Calibri" panose="020F0502020204030204" pitchFamily="34" charset="0"/>
                <a:ea typeface="Calibri" panose="020F0502020204030204" pitchFamily="34" charset="0"/>
                <a:cs typeface="Calibri" panose="020F0502020204030204" pitchFamily="34" charset="0"/>
              </a:rPr>
              <a:t>irradiation</a:t>
            </a:r>
            <a:r>
              <a:rPr lang="fr-FR" sz="2000" b="1" dirty="0">
                <a:latin typeface="Calibri" panose="020F0502020204030204" pitchFamily="34" charset="0"/>
                <a:ea typeface="Calibri" panose="020F0502020204030204" pitchFamily="34" charset="0"/>
                <a:cs typeface="Calibri" panose="020F0502020204030204" pitchFamily="34" charset="0"/>
              </a:rPr>
              <a:t> </a:t>
            </a:r>
            <a:r>
              <a:rPr lang="fr-FR" sz="2000" b="1" dirty="0" err="1">
                <a:latin typeface="Calibri" panose="020F0502020204030204" pitchFamily="34" charset="0"/>
                <a:ea typeface="Calibri" panose="020F0502020204030204" pitchFamily="34" charset="0"/>
                <a:cs typeface="Calibri" panose="020F0502020204030204" pitchFamily="34" charset="0"/>
              </a:rPr>
              <a:t>than</a:t>
            </a:r>
            <a:r>
              <a:rPr lang="fr-FR" sz="2000" b="1" dirty="0">
                <a:latin typeface="Calibri" panose="020F0502020204030204" pitchFamily="34" charset="0"/>
                <a:ea typeface="Calibri" panose="020F0502020204030204" pitchFamily="34" charset="0"/>
                <a:cs typeface="Calibri" panose="020F0502020204030204" pitchFamily="34" charset="0"/>
              </a:rPr>
              <a:t> pMBRT</a:t>
            </a:r>
          </a:p>
        </p:txBody>
      </p:sp>
      <p:pic>
        <p:nvPicPr>
          <p:cNvPr id="27" name="Picture 26">
            <a:extLst>
              <a:ext uri="{FF2B5EF4-FFF2-40B4-BE49-F238E27FC236}">
                <a16:creationId xmlns:a16="http://schemas.microsoft.com/office/drawing/2014/main" id="{3F7048CE-0127-DF81-6F6D-A61EBA2D71B5}"/>
              </a:ext>
            </a:extLst>
          </p:cNvPr>
          <p:cNvPicPr>
            <a:picLocks noChangeAspect="1"/>
          </p:cNvPicPr>
          <p:nvPr/>
        </p:nvPicPr>
        <p:blipFill>
          <a:blip r:embed="rId5"/>
          <a:stretch>
            <a:fillRect/>
          </a:stretch>
        </p:blipFill>
        <p:spPr>
          <a:xfrm>
            <a:off x="105793" y="1811746"/>
            <a:ext cx="4838270" cy="2073370"/>
          </a:xfrm>
          <a:prstGeom prst="rect">
            <a:avLst/>
          </a:prstGeom>
        </p:spPr>
      </p:pic>
      <p:pic>
        <p:nvPicPr>
          <p:cNvPr id="29" name="Picture 28">
            <a:extLst>
              <a:ext uri="{FF2B5EF4-FFF2-40B4-BE49-F238E27FC236}">
                <a16:creationId xmlns:a16="http://schemas.microsoft.com/office/drawing/2014/main" id="{330766B6-EB67-61D6-A689-BC3F20E5FDDD}"/>
              </a:ext>
            </a:extLst>
          </p:cNvPr>
          <p:cNvPicPr>
            <a:picLocks noChangeAspect="1"/>
          </p:cNvPicPr>
          <p:nvPr/>
        </p:nvPicPr>
        <p:blipFill>
          <a:blip r:embed="rId6"/>
          <a:stretch>
            <a:fillRect/>
          </a:stretch>
        </p:blipFill>
        <p:spPr>
          <a:xfrm>
            <a:off x="216468" y="4242159"/>
            <a:ext cx="4838270" cy="2147660"/>
          </a:xfrm>
          <a:prstGeom prst="rect">
            <a:avLst/>
          </a:prstGeom>
        </p:spPr>
      </p:pic>
      <p:sp>
        <p:nvSpPr>
          <p:cNvPr id="30" name="ZoneTexte 51">
            <a:extLst>
              <a:ext uri="{FF2B5EF4-FFF2-40B4-BE49-F238E27FC236}">
                <a16:creationId xmlns:a16="http://schemas.microsoft.com/office/drawing/2014/main" id="{E02F48E5-1BD1-C9B5-7641-5CD245D51548}"/>
              </a:ext>
            </a:extLst>
          </p:cNvPr>
          <p:cNvSpPr txBox="1"/>
          <p:nvPr/>
        </p:nvSpPr>
        <p:spPr>
          <a:xfrm>
            <a:off x="2339936" y="3901538"/>
            <a:ext cx="1241045" cy="307777"/>
          </a:xfrm>
          <a:prstGeom prst="rect">
            <a:avLst/>
          </a:prstGeom>
          <a:noFill/>
        </p:spPr>
        <p:txBody>
          <a:bodyPr wrap="none" rtlCol="0">
            <a:spAutoFit/>
          </a:bodyPr>
          <a:lstStyle/>
          <a:p>
            <a:r>
              <a:rPr lang="fr-FR" sz="1400" dirty="0" err="1"/>
              <a:t>FolR</a:t>
            </a:r>
            <a:r>
              <a:rPr lang="fr-FR" sz="1400" dirty="0"/>
              <a:t>+ Trem2+</a:t>
            </a:r>
          </a:p>
        </p:txBody>
      </p:sp>
      <p:sp>
        <p:nvSpPr>
          <p:cNvPr id="31" name="ZoneTexte 52">
            <a:extLst>
              <a:ext uri="{FF2B5EF4-FFF2-40B4-BE49-F238E27FC236}">
                <a16:creationId xmlns:a16="http://schemas.microsoft.com/office/drawing/2014/main" id="{1A4F5C2D-21E0-93F6-32CB-0981A340FC66}"/>
              </a:ext>
            </a:extLst>
          </p:cNvPr>
          <p:cNvSpPr txBox="1"/>
          <p:nvPr/>
        </p:nvSpPr>
        <p:spPr>
          <a:xfrm>
            <a:off x="3930121" y="3817862"/>
            <a:ext cx="869020" cy="369332"/>
          </a:xfrm>
          <a:prstGeom prst="rect">
            <a:avLst/>
          </a:prstGeom>
          <a:noFill/>
        </p:spPr>
        <p:txBody>
          <a:bodyPr wrap="none" rtlCol="0">
            <a:spAutoFit/>
          </a:bodyPr>
          <a:lstStyle/>
          <a:p>
            <a:r>
              <a:rPr lang="fr-FR" sz="1400" dirty="0"/>
              <a:t>ICAM-1</a:t>
            </a:r>
            <a:r>
              <a:rPr lang="fr-FR" dirty="0"/>
              <a:t>+</a:t>
            </a:r>
          </a:p>
        </p:txBody>
      </p:sp>
      <p:sp>
        <p:nvSpPr>
          <p:cNvPr id="32" name="ZoneTexte 3">
            <a:extLst>
              <a:ext uri="{FF2B5EF4-FFF2-40B4-BE49-F238E27FC236}">
                <a16:creationId xmlns:a16="http://schemas.microsoft.com/office/drawing/2014/main" id="{4888BBD9-A772-7189-16D8-C3B766897FC7}"/>
              </a:ext>
            </a:extLst>
          </p:cNvPr>
          <p:cNvSpPr txBox="1"/>
          <p:nvPr/>
        </p:nvSpPr>
        <p:spPr>
          <a:xfrm>
            <a:off x="223725" y="3913413"/>
            <a:ext cx="2034275" cy="307777"/>
          </a:xfrm>
          <a:prstGeom prst="rect">
            <a:avLst/>
          </a:prstGeom>
          <a:noFill/>
        </p:spPr>
        <p:txBody>
          <a:bodyPr wrap="none" rtlCol="0">
            <a:spAutoFit/>
          </a:bodyPr>
          <a:lstStyle/>
          <a:p>
            <a:r>
              <a:rPr lang="fr-FR" sz="1400" dirty="0"/>
              <a:t>CD206+ CD163neg TAM</a:t>
            </a:r>
          </a:p>
        </p:txBody>
      </p:sp>
    </p:spTree>
    <p:extLst>
      <p:ext uri="{BB962C8B-B14F-4D97-AF65-F5344CB8AC3E}">
        <p14:creationId xmlns:p14="http://schemas.microsoft.com/office/powerpoint/2010/main" val="186653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DDE6A-2B05-83F1-F840-631EA7A6EDA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1897CD6-AEBC-EADF-9E3F-41D66D398D58}"/>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2" name="Título 1">
            <a:extLst>
              <a:ext uri="{FF2B5EF4-FFF2-40B4-BE49-F238E27FC236}">
                <a16:creationId xmlns:a16="http://schemas.microsoft.com/office/drawing/2014/main" id="{91C01181-5C1C-BC24-50EC-8B7042226D8D}"/>
              </a:ext>
            </a:extLst>
          </p:cNvPr>
          <p:cNvSpPr>
            <a:spLocks noGrp="1"/>
          </p:cNvSpPr>
          <p:nvPr>
            <p:ph type="title"/>
          </p:nvPr>
        </p:nvSpPr>
        <p:spPr>
          <a:xfrm>
            <a:off x="617754" y="71103"/>
            <a:ext cx="10695516" cy="729605"/>
          </a:xfrm>
        </p:spPr>
        <p:txBody>
          <a:bodyPr vert="horz" lIns="0" tIns="0" rIns="0" bIns="0" rtlCol="0" anchor="b" anchorCtr="0">
            <a:normAutofit/>
          </a:bodyPr>
          <a:lstStyle/>
          <a:p>
            <a:r>
              <a:rPr lang="es-ES" sz="3200" b="1" dirty="0">
                <a:solidFill>
                  <a:srgbClr val="009900"/>
                </a:solidFill>
                <a:latin typeface="+mj-lt"/>
              </a:rPr>
              <a:t>SFRT </a:t>
            </a:r>
            <a:r>
              <a:rPr lang="es-ES" sz="3200" b="1" dirty="0" err="1">
                <a:solidFill>
                  <a:srgbClr val="009900"/>
                </a:solidFill>
                <a:latin typeface="+mj-lt"/>
              </a:rPr>
              <a:t>radiobiology</a:t>
            </a:r>
            <a:r>
              <a:rPr lang="es-ES" sz="3200" b="1" dirty="0">
                <a:solidFill>
                  <a:srgbClr val="009900"/>
                </a:solidFill>
                <a:latin typeface="+mj-lt"/>
              </a:rPr>
              <a:t>: </a:t>
            </a:r>
            <a:r>
              <a:rPr lang="es-ES" sz="3200" b="1" dirty="0" err="1">
                <a:solidFill>
                  <a:srgbClr val="009900"/>
                </a:solidFill>
                <a:latin typeface="+mj-lt"/>
              </a:rPr>
              <a:t>what</a:t>
            </a:r>
            <a:r>
              <a:rPr lang="es-ES" sz="3200" b="1" dirty="0">
                <a:solidFill>
                  <a:srgbClr val="009900"/>
                </a:solidFill>
                <a:latin typeface="+mj-lt"/>
              </a:rPr>
              <a:t> </a:t>
            </a:r>
            <a:r>
              <a:rPr lang="es-ES" sz="3200" b="1" dirty="0" err="1">
                <a:solidFill>
                  <a:srgbClr val="009900"/>
                </a:solidFill>
                <a:latin typeface="+mj-lt"/>
              </a:rPr>
              <a:t>we</a:t>
            </a:r>
            <a:r>
              <a:rPr lang="es-ES" sz="3200" b="1" dirty="0">
                <a:solidFill>
                  <a:srgbClr val="009900"/>
                </a:solidFill>
                <a:latin typeface="+mj-lt"/>
              </a:rPr>
              <a:t> </a:t>
            </a:r>
            <a:r>
              <a:rPr lang="es-ES" sz="3200" b="1" dirty="0" err="1">
                <a:solidFill>
                  <a:srgbClr val="009900"/>
                </a:solidFill>
                <a:latin typeface="+mj-lt"/>
              </a:rPr>
              <a:t>know</a:t>
            </a:r>
            <a:r>
              <a:rPr lang="es-ES" sz="3200" b="1" dirty="0">
                <a:solidFill>
                  <a:srgbClr val="009900"/>
                </a:solidFill>
                <a:latin typeface="+mj-lt"/>
              </a:rPr>
              <a:t> and </a:t>
            </a:r>
            <a:r>
              <a:rPr lang="es-ES" sz="3200" b="1" dirty="0" err="1">
                <a:solidFill>
                  <a:srgbClr val="009900"/>
                </a:solidFill>
                <a:latin typeface="+mj-lt"/>
              </a:rPr>
              <a:t>don’t</a:t>
            </a:r>
            <a:endParaRPr lang="es-ES" sz="3200" b="1" dirty="0">
              <a:solidFill>
                <a:srgbClr val="009900"/>
              </a:solidFill>
              <a:latin typeface="+mj-lt"/>
            </a:endParaRPr>
          </a:p>
        </p:txBody>
      </p:sp>
      <p:sp>
        <p:nvSpPr>
          <p:cNvPr id="3" name="Marcador de contenido 2">
            <a:extLst>
              <a:ext uri="{FF2B5EF4-FFF2-40B4-BE49-F238E27FC236}">
                <a16:creationId xmlns:a16="http://schemas.microsoft.com/office/drawing/2014/main" id="{A10381EA-CA8A-3524-5321-89C7704A141F}"/>
              </a:ext>
            </a:extLst>
          </p:cNvPr>
          <p:cNvSpPr>
            <a:spLocks noGrp="1"/>
          </p:cNvSpPr>
          <p:nvPr>
            <p:ph idx="1"/>
          </p:nvPr>
        </p:nvSpPr>
        <p:spPr>
          <a:xfrm>
            <a:off x="335360" y="1196752"/>
            <a:ext cx="10695515" cy="5112568"/>
          </a:xfrm>
        </p:spPr>
        <p:txBody>
          <a:bodyPr/>
          <a:lstStyle/>
          <a:p>
            <a:pPr marL="0" indent="0" algn="ctr">
              <a:buNone/>
            </a:pPr>
            <a:r>
              <a:rPr lang="es-ES" sz="2200" u="sng" dirty="0" err="1">
                <a:solidFill>
                  <a:schemeClr val="tx1"/>
                </a:solidFill>
                <a:latin typeface="+mn-lt"/>
                <a:sym typeface="Wingdings" panose="05000000000000000000" pitchFamily="2" charset="2"/>
              </a:rPr>
              <a:t>Differential</a:t>
            </a:r>
            <a:r>
              <a:rPr lang="es-ES" sz="2200" u="sng" dirty="0">
                <a:solidFill>
                  <a:schemeClr val="tx1"/>
                </a:solidFill>
                <a:latin typeface="+mn-lt"/>
                <a:sym typeface="Wingdings" panose="05000000000000000000" pitchFamily="2" charset="2"/>
              </a:rPr>
              <a:t> </a:t>
            </a:r>
            <a:r>
              <a:rPr lang="es-ES" sz="2200" u="sng" dirty="0" err="1">
                <a:solidFill>
                  <a:schemeClr val="tx1"/>
                </a:solidFill>
                <a:latin typeface="+mn-lt"/>
                <a:sym typeface="Wingdings" panose="05000000000000000000" pitchFamily="2" charset="2"/>
              </a:rPr>
              <a:t>effect</a:t>
            </a:r>
            <a:r>
              <a:rPr lang="es-ES" sz="2200" u="sng" dirty="0">
                <a:solidFill>
                  <a:schemeClr val="tx1"/>
                </a:solidFill>
                <a:latin typeface="+mn-lt"/>
                <a:sym typeface="Wingdings" panose="05000000000000000000" pitchFamily="2" charset="2"/>
              </a:rPr>
              <a:t> tumor versus normal </a:t>
            </a:r>
            <a:r>
              <a:rPr lang="es-ES" sz="2200" u="sng" dirty="0" err="1">
                <a:solidFill>
                  <a:schemeClr val="tx1"/>
                </a:solidFill>
                <a:latin typeface="+mn-lt"/>
                <a:sym typeface="Wingdings" panose="05000000000000000000" pitchFamily="2" charset="2"/>
              </a:rPr>
              <a:t>tissue</a:t>
            </a:r>
            <a:endParaRPr lang="es-ES" sz="2200" u="sng" dirty="0">
              <a:solidFill>
                <a:schemeClr val="tx1"/>
              </a:solidFill>
              <a:latin typeface="+mn-lt"/>
              <a:sym typeface="Wingdings" panose="05000000000000000000" pitchFamily="2" charset="2"/>
            </a:endParaRPr>
          </a:p>
          <a:p>
            <a:pPr marL="0" indent="0">
              <a:buNone/>
            </a:pPr>
            <a:endParaRPr lang="es-ES" dirty="0"/>
          </a:p>
        </p:txBody>
      </p:sp>
      <p:graphicFrame>
        <p:nvGraphicFramePr>
          <p:cNvPr id="7" name="Tabla 7">
            <a:extLst>
              <a:ext uri="{FF2B5EF4-FFF2-40B4-BE49-F238E27FC236}">
                <a16:creationId xmlns:a16="http://schemas.microsoft.com/office/drawing/2014/main" id="{703BC6B6-DFD6-7216-6BC7-735DE83972BD}"/>
              </a:ext>
            </a:extLst>
          </p:cNvPr>
          <p:cNvGraphicFramePr>
            <a:graphicFrameLocks noGrp="1"/>
          </p:cNvGraphicFramePr>
          <p:nvPr/>
        </p:nvGraphicFramePr>
        <p:xfrm>
          <a:off x="2927648" y="1988840"/>
          <a:ext cx="5688632" cy="4097640"/>
        </p:xfrm>
        <a:graphic>
          <a:graphicData uri="http://schemas.openxmlformats.org/drawingml/2006/table">
            <a:tbl>
              <a:tblPr firstRow="1" bandRow="1">
                <a:tableStyleId>{5C22544A-7EE6-4342-B048-85BDC9FD1C3A}</a:tableStyleId>
              </a:tblPr>
              <a:tblGrid>
                <a:gridCol w="2995217">
                  <a:extLst>
                    <a:ext uri="{9D8B030D-6E8A-4147-A177-3AD203B41FA5}">
                      <a16:colId xmlns:a16="http://schemas.microsoft.com/office/drawing/2014/main" val="775168080"/>
                    </a:ext>
                  </a:extLst>
                </a:gridCol>
                <a:gridCol w="2693415">
                  <a:extLst>
                    <a:ext uri="{9D8B030D-6E8A-4147-A177-3AD203B41FA5}">
                      <a16:colId xmlns:a16="http://schemas.microsoft.com/office/drawing/2014/main" val="3528538479"/>
                    </a:ext>
                  </a:extLst>
                </a:gridCol>
              </a:tblGrid>
              <a:tr h="504056">
                <a:tc>
                  <a:txBody>
                    <a:bodyPr/>
                    <a:lstStyle/>
                    <a:p>
                      <a:pPr algn="ctr"/>
                      <a:r>
                        <a:rPr lang="es-ES" sz="2200" dirty="0">
                          <a:solidFill>
                            <a:schemeClr val="tx1"/>
                          </a:solidFill>
                        </a:rPr>
                        <a:t>Normal </a:t>
                      </a:r>
                      <a:r>
                        <a:rPr lang="es-ES" sz="2200" dirty="0" err="1">
                          <a:solidFill>
                            <a:schemeClr val="tx1"/>
                          </a:solidFill>
                        </a:rPr>
                        <a:t>tissues</a:t>
                      </a:r>
                      <a:endParaRPr lang="es-ES" sz="2200" dirty="0">
                        <a:solidFill>
                          <a:schemeClr val="tx1"/>
                        </a:solidFill>
                      </a:endParaRPr>
                    </a:p>
                  </a:txBody>
                  <a:tcPr>
                    <a:solidFill>
                      <a:schemeClr val="bg1"/>
                    </a:solidFill>
                  </a:tcPr>
                </a:tc>
                <a:tc>
                  <a:txBody>
                    <a:bodyPr/>
                    <a:lstStyle/>
                    <a:p>
                      <a:pPr algn="ctr"/>
                      <a:r>
                        <a:rPr lang="es-ES" sz="2200" dirty="0">
                          <a:solidFill>
                            <a:schemeClr val="tx1"/>
                          </a:solidFill>
                        </a:rPr>
                        <a:t>Tumor </a:t>
                      </a:r>
                    </a:p>
                  </a:txBody>
                  <a:tcPr>
                    <a:solidFill>
                      <a:schemeClr val="bg1"/>
                    </a:solidFill>
                  </a:tcPr>
                </a:tc>
                <a:extLst>
                  <a:ext uri="{0D108BD9-81ED-4DB2-BD59-A6C34878D82A}">
                    <a16:rowId xmlns:a16="http://schemas.microsoft.com/office/drawing/2014/main" val="3276873527"/>
                  </a:ext>
                </a:extLst>
              </a:tr>
              <a:tr h="328032">
                <a:tc gridSpan="2">
                  <a:txBody>
                    <a:bodyPr/>
                    <a:lstStyle/>
                    <a:p>
                      <a:r>
                        <a:rPr lang="es-ES" dirty="0">
                          <a:solidFill>
                            <a:schemeClr val="bg1">
                              <a:lumMod val="75000"/>
                            </a:schemeClr>
                          </a:solidFill>
                        </a:rPr>
                        <a:t>                                       </a:t>
                      </a:r>
                      <a:r>
                        <a:rPr lang="es-ES" dirty="0" err="1">
                          <a:solidFill>
                            <a:schemeClr val="bg1">
                              <a:lumMod val="75000"/>
                            </a:schemeClr>
                          </a:solidFill>
                        </a:rPr>
                        <a:t>Immune</a:t>
                      </a:r>
                      <a:r>
                        <a:rPr lang="es-ES" dirty="0">
                          <a:solidFill>
                            <a:schemeClr val="bg1">
                              <a:lumMod val="75000"/>
                            </a:schemeClr>
                          </a:solidFill>
                        </a:rPr>
                        <a:t> </a:t>
                      </a:r>
                      <a:r>
                        <a:rPr lang="es-ES" dirty="0" err="1">
                          <a:solidFill>
                            <a:schemeClr val="bg1">
                              <a:lumMod val="75000"/>
                            </a:schemeClr>
                          </a:solidFill>
                        </a:rPr>
                        <a:t>system</a:t>
                      </a:r>
                      <a:r>
                        <a:rPr lang="es-ES" dirty="0">
                          <a:solidFill>
                            <a:schemeClr val="bg1">
                              <a:lumMod val="75000"/>
                            </a:schemeClr>
                          </a:solidFill>
                        </a:rPr>
                        <a:t> </a:t>
                      </a:r>
                    </a:p>
                  </a:txBody>
                  <a:tcPr>
                    <a:solidFill>
                      <a:schemeClr val="bg1">
                        <a:lumMod val="95000"/>
                      </a:schemeClr>
                    </a:solidFill>
                  </a:tcPr>
                </a:tc>
                <a:tc hMerge="1">
                  <a:txBody>
                    <a:bodyPr/>
                    <a:lstStyle/>
                    <a:p>
                      <a:endParaRPr lang="es-ES" dirty="0"/>
                    </a:p>
                  </a:txBody>
                  <a:tcPr/>
                </a:tc>
                <a:extLst>
                  <a:ext uri="{0D108BD9-81ED-4DB2-BD59-A6C34878D82A}">
                    <a16:rowId xmlns:a16="http://schemas.microsoft.com/office/drawing/2014/main" val="3662251093"/>
                  </a:ext>
                </a:extLst>
              </a:tr>
              <a:tr h="320040">
                <a:tc>
                  <a:txBody>
                    <a:bodyPr/>
                    <a:lstStyle/>
                    <a:p>
                      <a:r>
                        <a:rPr lang="es-ES" dirty="0" err="1">
                          <a:solidFill>
                            <a:schemeClr val="bg1">
                              <a:lumMod val="75000"/>
                            </a:schemeClr>
                          </a:solidFill>
                        </a:rPr>
                        <a:t>Reduced</a:t>
                      </a:r>
                      <a:r>
                        <a:rPr lang="es-ES" dirty="0">
                          <a:solidFill>
                            <a:schemeClr val="bg1">
                              <a:lumMod val="75000"/>
                            </a:schemeClr>
                          </a:solidFill>
                        </a:rPr>
                        <a:t> </a:t>
                      </a:r>
                      <a:r>
                        <a:rPr lang="es-ES" dirty="0" err="1">
                          <a:solidFill>
                            <a:schemeClr val="bg1">
                              <a:lumMod val="75000"/>
                            </a:schemeClr>
                          </a:solidFill>
                        </a:rPr>
                        <a:t>inflammation</a:t>
                      </a:r>
                      <a:endParaRPr lang="es-ES" dirty="0">
                        <a:solidFill>
                          <a:schemeClr val="bg1">
                            <a:lumMod val="75000"/>
                          </a:schemeClr>
                        </a:solidFill>
                      </a:endParaRPr>
                    </a:p>
                  </a:txBody>
                  <a:tcPr>
                    <a:solidFill>
                      <a:schemeClr val="bg1">
                        <a:lumMod val="95000"/>
                      </a:schemeClr>
                    </a:solidFill>
                  </a:tcPr>
                </a:tc>
                <a:tc>
                  <a:txBody>
                    <a:bodyPr/>
                    <a:lstStyle/>
                    <a:p>
                      <a:r>
                        <a:rPr lang="es-ES" dirty="0" err="1">
                          <a:solidFill>
                            <a:schemeClr val="bg1">
                              <a:lumMod val="75000"/>
                            </a:schemeClr>
                          </a:solidFill>
                        </a:rPr>
                        <a:t>Immune</a:t>
                      </a:r>
                      <a:r>
                        <a:rPr lang="es-ES" dirty="0">
                          <a:solidFill>
                            <a:schemeClr val="bg1">
                              <a:lumMod val="75000"/>
                            </a:schemeClr>
                          </a:solidFill>
                        </a:rPr>
                        <a:t> </a:t>
                      </a:r>
                      <a:r>
                        <a:rPr lang="es-ES" dirty="0" err="1">
                          <a:solidFill>
                            <a:schemeClr val="bg1">
                              <a:lumMod val="75000"/>
                            </a:schemeClr>
                          </a:solidFill>
                        </a:rPr>
                        <a:t>infltration</a:t>
                      </a:r>
                      <a:r>
                        <a:rPr lang="es-ES" dirty="0">
                          <a:solidFill>
                            <a:schemeClr val="bg1">
                              <a:lumMod val="75000"/>
                            </a:schemeClr>
                          </a:solidFill>
                        </a:rPr>
                        <a:t>/</a:t>
                      </a:r>
                      <a:r>
                        <a:rPr lang="es-ES" dirty="0" err="1">
                          <a:solidFill>
                            <a:schemeClr val="bg1">
                              <a:lumMod val="75000"/>
                            </a:schemeClr>
                          </a:solidFill>
                        </a:rPr>
                        <a:t>activation</a:t>
                      </a:r>
                      <a:endParaRPr lang="es-ES" dirty="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96437866"/>
                  </a:ext>
                </a:extLst>
              </a:tr>
              <a:tr h="288032">
                <a:tc gridSpan="2">
                  <a:txBody>
                    <a:bodyPr/>
                    <a:lstStyle/>
                    <a:p>
                      <a:r>
                        <a:rPr lang="es-ES" dirty="0"/>
                        <a:t>                                       Vascular </a:t>
                      </a:r>
                      <a:r>
                        <a:rPr lang="es-ES" dirty="0" err="1"/>
                        <a:t>effects</a:t>
                      </a:r>
                      <a:endParaRPr lang="es-ES" dirty="0"/>
                    </a:p>
                  </a:txBody>
                  <a:tcPr>
                    <a:solidFill>
                      <a:srgbClr val="41F9F5"/>
                    </a:solidFill>
                  </a:tcPr>
                </a:tc>
                <a:tc hMerge="1">
                  <a:txBody>
                    <a:bodyPr/>
                    <a:lstStyle/>
                    <a:p>
                      <a:endParaRPr lang="es-ES" dirty="0"/>
                    </a:p>
                  </a:txBody>
                  <a:tcPr/>
                </a:tc>
                <a:extLst>
                  <a:ext uri="{0D108BD9-81ED-4DB2-BD59-A6C34878D82A}">
                    <a16:rowId xmlns:a16="http://schemas.microsoft.com/office/drawing/2014/main" val="1039829696"/>
                  </a:ext>
                </a:extLst>
              </a:tr>
              <a:tr h="288032">
                <a:tc>
                  <a:txBody>
                    <a:bodyPr/>
                    <a:lstStyle/>
                    <a:p>
                      <a:r>
                        <a:rPr lang="es-ES" dirty="0" err="1"/>
                        <a:t>Prompt</a:t>
                      </a:r>
                      <a:r>
                        <a:rPr lang="es-ES" dirty="0"/>
                        <a:t> vascular </a:t>
                      </a:r>
                      <a:r>
                        <a:rPr lang="es-ES" dirty="0" err="1"/>
                        <a:t>repair</a:t>
                      </a:r>
                      <a:endParaRPr lang="es-ES" dirty="0"/>
                    </a:p>
                  </a:txBody>
                  <a:tcPr>
                    <a:solidFill>
                      <a:srgbClr val="41F9F5"/>
                    </a:solidFill>
                  </a:tcPr>
                </a:tc>
                <a:tc>
                  <a:txBody>
                    <a:bodyPr/>
                    <a:lstStyle/>
                    <a:p>
                      <a:r>
                        <a:rPr lang="es-ES" dirty="0"/>
                        <a:t>Vascular </a:t>
                      </a:r>
                      <a:r>
                        <a:rPr lang="es-ES" dirty="0" err="1"/>
                        <a:t>damage</a:t>
                      </a:r>
                      <a:endParaRPr lang="es-ES" dirty="0"/>
                    </a:p>
                  </a:txBody>
                  <a:tcPr>
                    <a:solidFill>
                      <a:srgbClr val="41F9F5"/>
                    </a:solidFill>
                  </a:tcPr>
                </a:tc>
                <a:extLst>
                  <a:ext uri="{0D108BD9-81ED-4DB2-BD59-A6C34878D82A}">
                    <a16:rowId xmlns:a16="http://schemas.microsoft.com/office/drawing/2014/main" val="334893763"/>
                  </a:ext>
                </a:extLst>
              </a:tr>
              <a:tr h="576064">
                <a:tc gridSpan="2">
                  <a:txBody>
                    <a:bodyPr/>
                    <a:lstStyle/>
                    <a:p>
                      <a:r>
                        <a:rPr lang="es-ES" dirty="0">
                          <a:solidFill>
                            <a:schemeClr val="bg1">
                              <a:lumMod val="75000"/>
                            </a:schemeClr>
                          </a:solidFill>
                        </a:rPr>
                        <a:t>                                                Cell </a:t>
                      </a:r>
                      <a:r>
                        <a:rPr lang="es-ES" dirty="0" err="1">
                          <a:solidFill>
                            <a:schemeClr val="bg1">
                              <a:lumMod val="75000"/>
                            </a:schemeClr>
                          </a:solidFill>
                        </a:rPr>
                        <a:t>signalling</a:t>
                      </a:r>
                      <a:endParaRPr lang="es-ES" dirty="0">
                        <a:solidFill>
                          <a:schemeClr val="bg1">
                            <a:lumMod val="75000"/>
                          </a:schemeClr>
                        </a:solidFill>
                      </a:endParaRPr>
                    </a:p>
                  </a:txBody>
                  <a:tcPr>
                    <a:solidFill>
                      <a:schemeClr val="bg1">
                        <a:lumMod val="95000"/>
                      </a:schemeClr>
                    </a:solidFill>
                  </a:tcPr>
                </a:tc>
                <a:tc hMerge="1">
                  <a:txBody>
                    <a:bodyPr/>
                    <a:lstStyle/>
                    <a:p>
                      <a:endParaRPr lang="es-ES" dirty="0"/>
                    </a:p>
                  </a:txBody>
                  <a:tcPr/>
                </a:tc>
                <a:extLst>
                  <a:ext uri="{0D108BD9-81ED-4DB2-BD59-A6C34878D82A}">
                    <a16:rowId xmlns:a16="http://schemas.microsoft.com/office/drawing/2014/main" val="2361252870"/>
                  </a:ext>
                </a:extLst>
              </a:tr>
              <a:tr h="576064">
                <a:tc>
                  <a:txBody>
                    <a:bodyPr/>
                    <a:lstStyle/>
                    <a:p>
                      <a:r>
                        <a:rPr lang="es-ES" dirty="0">
                          <a:solidFill>
                            <a:schemeClr val="bg1">
                              <a:lumMod val="75000"/>
                            </a:schemeClr>
                          </a:solidFill>
                        </a:rPr>
                        <a:t>Positive “</a:t>
                      </a:r>
                      <a:r>
                        <a:rPr lang="es-ES" dirty="0" err="1">
                          <a:solidFill>
                            <a:schemeClr val="bg1">
                              <a:lumMod val="75000"/>
                            </a:schemeClr>
                          </a:solidFill>
                        </a:rPr>
                        <a:t>bystander</a:t>
                      </a:r>
                      <a:r>
                        <a:rPr lang="es-ES" dirty="0">
                          <a:solidFill>
                            <a:schemeClr val="bg1">
                              <a:lumMod val="75000"/>
                            </a:schemeClr>
                          </a:solidFill>
                        </a:rPr>
                        <a:t>”-</a:t>
                      </a:r>
                      <a:r>
                        <a:rPr lang="es-ES" dirty="0" err="1">
                          <a:solidFill>
                            <a:schemeClr val="bg1">
                              <a:lumMod val="75000"/>
                            </a:schemeClr>
                          </a:solidFill>
                        </a:rPr>
                        <a:t>like</a:t>
                      </a:r>
                      <a:r>
                        <a:rPr lang="es-ES" dirty="0">
                          <a:solidFill>
                            <a:schemeClr val="bg1">
                              <a:lumMod val="75000"/>
                            </a:schemeClr>
                          </a:solidFill>
                        </a:rPr>
                        <a:t> </a:t>
                      </a:r>
                      <a:r>
                        <a:rPr lang="es-ES" dirty="0" err="1">
                          <a:solidFill>
                            <a:schemeClr val="bg1">
                              <a:lumMod val="75000"/>
                            </a:schemeClr>
                          </a:solidFill>
                        </a:rPr>
                        <a:t>effects</a:t>
                      </a:r>
                      <a:endParaRPr lang="es-ES" dirty="0">
                        <a:solidFill>
                          <a:schemeClr val="bg1">
                            <a:lumMod val="75000"/>
                          </a:schemeClr>
                        </a:solidFill>
                      </a:endParaRPr>
                    </a:p>
                  </a:txBody>
                  <a:tcPr>
                    <a:solidFill>
                      <a:schemeClr val="bg1">
                        <a:lumMod val="95000"/>
                      </a:schemeClr>
                    </a:solidFill>
                  </a:tcPr>
                </a:tc>
                <a:tc>
                  <a:txBody>
                    <a:bodyPr/>
                    <a:lstStyle/>
                    <a:p>
                      <a:r>
                        <a:rPr lang="es-ES" dirty="0" err="1">
                          <a:solidFill>
                            <a:schemeClr val="bg1">
                              <a:lumMod val="75000"/>
                            </a:schemeClr>
                          </a:solidFill>
                        </a:rPr>
                        <a:t>Cytotoxic</a:t>
                      </a:r>
                      <a:r>
                        <a:rPr lang="es-ES" dirty="0">
                          <a:solidFill>
                            <a:schemeClr val="bg1">
                              <a:lumMod val="75000"/>
                            </a:schemeClr>
                          </a:solidFill>
                        </a:rPr>
                        <a:t> “</a:t>
                      </a:r>
                      <a:r>
                        <a:rPr lang="es-ES" dirty="0" err="1">
                          <a:solidFill>
                            <a:schemeClr val="bg1">
                              <a:lumMod val="75000"/>
                            </a:schemeClr>
                          </a:solidFill>
                        </a:rPr>
                        <a:t>bystander</a:t>
                      </a:r>
                      <a:r>
                        <a:rPr lang="es-ES" dirty="0">
                          <a:solidFill>
                            <a:schemeClr val="bg1">
                              <a:lumMod val="75000"/>
                            </a:schemeClr>
                          </a:solidFill>
                        </a:rPr>
                        <a:t>”-</a:t>
                      </a:r>
                      <a:r>
                        <a:rPr lang="es-ES" dirty="0" err="1">
                          <a:solidFill>
                            <a:schemeClr val="bg1">
                              <a:lumMod val="75000"/>
                            </a:schemeClr>
                          </a:solidFill>
                        </a:rPr>
                        <a:t>like</a:t>
                      </a:r>
                      <a:r>
                        <a:rPr lang="es-ES" dirty="0">
                          <a:solidFill>
                            <a:schemeClr val="bg1">
                              <a:lumMod val="75000"/>
                            </a:schemeClr>
                          </a:solidFill>
                        </a:rPr>
                        <a:t> </a:t>
                      </a:r>
                      <a:r>
                        <a:rPr lang="es-ES" dirty="0" err="1">
                          <a:solidFill>
                            <a:schemeClr val="bg1">
                              <a:lumMod val="75000"/>
                            </a:schemeClr>
                          </a:solidFill>
                        </a:rPr>
                        <a:t>effects</a:t>
                      </a:r>
                      <a:endParaRPr lang="es-ES" dirty="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2254678573"/>
                  </a:ext>
                </a:extLst>
              </a:tr>
              <a:tr h="576064">
                <a:tc>
                  <a:txBody>
                    <a:bodyPr/>
                    <a:lstStyle/>
                    <a:p>
                      <a:r>
                        <a:rPr lang="es-ES" dirty="0">
                          <a:solidFill>
                            <a:schemeClr val="bg1">
                              <a:lumMod val="75000"/>
                            </a:schemeClr>
                          </a:solidFill>
                        </a:rPr>
                        <a:t>Cell </a:t>
                      </a:r>
                      <a:r>
                        <a:rPr lang="es-ES" dirty="0" err="1">
                          <a:solidFill>
                            <a:schemeClr val="bg1">
                              <a:lumMod val="75000"/>
                            </a:schemeClr>
                          </a:solidFill>
                        </a:rPr>
                        <a:t>migration</a:t>
                      </a:r>
                      <a:r>
                        <a:rPr lang="es-ES" dirty="0">
                          <a:solidFill>
                            <a:schemeClr val="bg1">
                              <a:lumMod val="75000"/>
                            </a:schemeClr>
                          </a:solidFill>
                        </a:rPr>
                        <a:t>, </a:t>
                      </a:r>
                      <a:r>
                        <a:rPr lang="es-ES" dirty="0" err="1">
                          <a:solidFill>
                            <a:schemeClr val="bg1">
                              <a:lumMod val="75000"/>
                            </a:schemeClr>
                          </a:solidFill>
                        </a:rPr>
                        <a:t>hyperplasia</a:t>
                      </a:r>
                      <a:r>
                        <a:rPr lang="es-ES" dirty="0">
                          <a:solidFill>
                            <a:schemeClr val="bg1">
                              <a:lumMod val="75000"/>
                            </a:schemeClr>
                          </a:solidFill>
                        </a:rPr>
                        <a:t> and </a:t>
                      </a:r>
                      <a:r>
                        <a:rPr lang="es-ES" dirty="0" err="1">
                          <a:solidFill>
                            <a:schemeClr val="bg1">
                              <a:lumMod val="75000"/>
                            </a:schemeClr>
                          </a:solidFill>
                        </a:rPr>
                        <a:t>proliferation</a:t>
                      </a:r>
                      <a:r>
                        <a:rPr lang="es-ES" dirty="0">
                          <a:solidFill>
                            <a:schemeClr val="bg1">
                              <a:lumMod val="75000"/>
                            </a:schemeClr>
                          </a:solidFill>
                        </a:rPr>
                        <a:t> </a:t>
                      </a:r>
                    </a:p>
                  </a:txBody>
                  <a:tcPr>
                    <a:solidFill>
                      <a:schemeClr val="bg1">
                        <a:lumMod val="95000"/>
                      </a:schemeClr>
                    </a:solidFill>
                  </a:tcPr>
                </a:tc>
                <a:tc>
                  <a:txBody>
                    <a:bodyPr/>
                    <a:lstStyle/>
                    <a:p>
                      <a:r>
                        <a:rPr lang="es-ES" dirty="0" err="1">
                          <a:solidFill>
                            <a:schemeClr val="bg1">
                              <a:lumMod val="75000"/>
                            </a:schemeClr>
                          </a:solidFill>
                        </a:rPr>
                        <a:t>Different</a:t>
                      </a:r>
                      <a:r>
                        <a:rPr lang="es-ES" dirty="0">
                          <a:solidFill>
                            <a:schemeClr val="bg1">
                              <a:lumMod val="75000"/>
                            </a:schemeClr>
                          </a:solidFill>
                        </a:rPr>
                        <a:t> </a:t>
                      </a:r>
                      <a:r>
                        <a:rPr lang="es-ES" dirty="0" err="1">
                          <a:solidFill>
                            <a:schemeClr val="bg1">
                              <a:lumMod val="75000"/>
                            </a:schemeClr>
                          </a:solidFill>
                        </a:rPr>
                        <a:t>biochemistry</a:t>
                      </a:r>
                      <a:endParaRPr lang="es-ES" dirty="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1695644374"/>
                  </a:ext>
                </a:extLst>
              </a:tr>
            </a:tbl>
          </a:graphicData>
        </a:graphic>
      </p:graphicFrame>
      <p:sp>
        <p:nvSpPr>
          <p:cNvPr id="4" name="ZoneTexte 3">
            <a:extLst>
              <a:ext uri="{FF2B5EF4-FFF2-40B4-BE49-F238E27FC236}">
                <a16:creationId xmlns:a16="http://schemas.microsoft.com/office/drawing/2014/main" id="{E876F5A8-1874-2535-7CE0-6F395164DD5F}"/>
              </a:ext>
            </a:extLst>
          </p:cNvPr>
          <p:cNvSpPr txBox="1"/>
          <p:nvPr/>
        </p:nvSpPr>
        <p:spPr>
          <a:xfrm>
            <a:off x="3891898" y="6481709"/>
            <a:ext cx="3760132" cy="369332"/>
          </a:xfrm>
          <a:prstGeom prst="rect">
            <a:avLst/>
          </a:prstGeom>
          <a:noFill/>
        </p:spPr>
        <p:txBody>
          <a:bodyPr wrap="none" rtlCol="0">
            <a:spAutoFit/>
          </a:bodyPr>
          <a:lstStyle/>
          <a:p>
            <a:r>
              <a:rPr lang="fr-FR" dirty="0"/>
              <a:t>Prezado, </a:t>
            </a:r>
            <a:r>
              <a:rPr lang="fr-FR" dirty="0" err="1"/>
              <a:t>Exp</a:t>
            </a:r>
            <a:r>
              <a:rPr lang="fr-FR" dirty="0"/>
              <a:t>. </a:t>
            </a:r>
            <a:r>
              <a:rPr lang="fr-FR" dirty="0" err="1"/>
              <a:t>Rew</a:t>
            </a:r>
            <a:r>
              <a:rPr lang="fr-FR" dirty="0"/>
              <a:t> Mol </a:t>
            </a:r>
            <a:r>
              <a:rPr lang="fr-FR" dirty="0" err="1"/>
              <a:t>Medicine</a:t>
            </a:r>
            <a:r>
              <a:rPr lang="fr-FR" dirty="0"/>
              <a:t> 2022</a:t>
            </a:r>
          </a:p>
        </p:txBody>
      </p:sp>
    </p:spTree>
    <p:extLst>
      <p:ext uri="{BB962C8B-B14F-4D97-AF65-F5344CB8AC3E}">
        <p14:creationId xmlns:p14="http://schemas.microsoft.com/office/powerpoint/2010/main" val="924655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9956C-82CC-FEA4-DEFE-37B364F45B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963B524-9069-50CA-6E4D-665FBE431F3B}"/>
              </a:ext>
            </a:extLst>
          </p:cNvPr>
          <p:cNvSpPr>
            <a:spLocks noGrp="1"/>
          </p:cNvSpPr>
          <p:nvPr>
            <p:ph type="title"/>
          </p:nvPr>
        </p:nvSpPr>
        <p:spPr>
          <a:xfrm>
            <a:off x="624418" y="59434"/>
            <a:ext cx="10695516" cy="729605"/>
          </a:xfrm>
        </p:spPr>
        <p:txBody>
          <a:bodyPr vert="horz" lIns="0" tIns="0" rIns="0" bIns="0" rtlCol="0" anchor="b" anchorCtr="0">
            <a:normAutofit/>
          </a:bodyPr>
          <a:lstStyle/>
          <a:p>
            <a:r>
              <a:rPr lang="en-GB" sz="3200" b="1" dirty="0">
                <a:solidFill>
                  <a:srgbClr val="00B050"/>
                </a:solidFill>
                <a:latin typeface="Calibri" panose="020F0502020204030204" pitchFamily="34" charset="0"/>
                <a:ea typeface="Calibri" panose="020F0502020204030204" pitchFamily="34" charset="0"/>
                <a:cs typeface="Calibri" panose="020F0502020204030204" pitchFamily="34" charset="0"/>
              </a:rPr>
              <a:t>SFRT results in a similar vascular damage as in radiosurgery?</a:t>
            </a:r>
          </a:p>
        </p:txBody>
      </p:sp>
      <p:pic>
        <p:nvPicPr>
          <p:cNvPr id="8" name="Espace réservé du contenu 7">
            <a:extLst>
              <a:ext uri="{FF2B5EF4-FFF2-40B4-BE49-F238E27FC236}">
                <a16:creationId xmlns:a16="http://schemas.microsoft.com/office/drawing/2014/main" id="{6F5BD11C-E57C-DCF6-240F-F5AEA6D2A9CE}"/>
              </a:ext>
            </a:extLst>
          </p:cNvPr>
          <p:cNvPicPr>
            <a:picLocks noGrp="1" noChangeAspect="1"/>
          </p:cNvPicPr>
          <p:nvPr>
            <p:ph idx="1"/>
          </p:nvPr>
        </p:nvPicPr>
        <p:blipFill rotWithShape="1">
          <a:blip r:embed="rId2"/>
          <a:srcRect l="3944" t="2817" r="13231" b="57740"/>
          <a:stretch/>
        </p:blipFill>
        <p:spPr>
          <a:xfrm>
            <a:off x="2927648" y="1179686"/>
            <a:ext cx="5976664" cy="2123658"/>
          </a:xfrm>
        </p:spPr>
      </p:pic>
      <p:sp>
        <p:nvSpPr>
          <p:cNvPr id="6" name="Espace réservé du numéro de diapositive 5">
            <a:extLst>
              <a:ext uri="{FF2B5EF4-FFF2-40B4-BE49-F238E27FC236}">
                <a16:creationId xmlns:a16="http://schemas.microsoft.com/office/drawing/2014/main" id="{237E97D1-271C-5A05-C25B-1175BB131877}"/>
              </a:ext>
            </a:extLst>
          </p:cNvPr>
          <p:cNvSpPr>
            <a:spLocks noGrp="1"/>
          </p:cNvSpPr>
          <p:nvPr>
            <p:ph type="sldNum" sz="quarter" idx="12"/>
          </p:nvPr>
        </p:nvSpPr>
        <p:spPr/>
        <p:txBody>
          <a:bodyPr/>
          <a:lstStyle/>
          <a:p>
            <a:fld id="{5E366EBC-928B-1F4D-BCBB-31473BB08F84}" type="slidenum">
              <a:rPr lang="en-US" smtClean="0"/>
              <a:pPr/>
              <a:t>23</a:t>
            </a:fld>
            <a:endParaRPr lang="en-US" dirty="0"/>
          </a:p>
        </p:txBody>
      </p:sp>
      <p:sp>
        <p:nvSpPr>
          <p:cNvPr id="10" name="ZoneTexte 9">
            <a:extLst>
              <a:ext uri="{FF2B5EF4-FFF2-40B4-BE49-F238E27FC236}">
                <a16:creationId xmlns:a16="http://schemas.microsoft.com/office/drawing/2014/main" id="{08A1C31C-A78A-DD67-7287-F18802502EBD}"/>
              </a:ext>
            </a:extLst>
          </p:cNvPr>
          <p:cNvSpPr txBox="1"/>
          <p:nvPr/>
        </p:nvSpPr>
        <p:spPr>
          <a:xfrm>
            <a:off x="659227" y="3861048"/>
            <a:ext cx="10769633" cy="2123658"/>
          </a:xfrm>
          <a:prstGeom prst="rect">
            <a:avLst/>
          </a:prstGeom>
          <a:noFill/>
        </p:spPr>
        <p:txBody>
          <a:bodyPr wrap="square">
            <a:spAutoFit/>
          </a:bodyPr>
          <a:lstStyle/>
          <a:p>
            <a:pPr algn="just"/>
            <a:r>
              <a:rPr lang="en-GB" sz="2200" b="0" i="0" dirty="0">
                <a:solidFill>
                  <a:srgbClr val="333333"/>
                </a:solidFill>
                <a:effectLst/>
              </a:rPr>
              <a:t>High-dose (&gt;8–10 </a:t>
            </a:r>
            <a:r>
              <a:rPr lang="en-GB" sz="2200" b="0" i="0" dirty="0" err="1">
                <a:solidFill>
                  <a:srgbClr val="333333"/>
                </a:solidFill>
                <a:effectLst/>
              </a:rPr>
              <a:t>Gy</a:t>
            </a:r>
            <a:r>
              <a:rPr lang="en-GB" sz="2200" b="0" i="0" dirty="0">
                <a:solidFill>
                  <a:srgbClr val="333333"/>
                </a:solidFill>
                <a:effectLst/>
              </a:rPr>
              <a:t>) irradiation preferentially targets endothelial cells lining </a:t>
            </a:r>
            <a:r>
              <a:rPr lang="en-GB" sz="2200" b="0" i="0" dirty="0" err="1">
                <a:solidFill>
                  <a:srgbClr val="333333"/>
                </a:solidFill>
                <a:effectLst/>
              </a:rPr>
              <a:t>tumor</a:t>
            </a:r>
            <a:r>
              <a:rPr lang="en-GB" sz="2200" b="0" i="0" dirty="0">
                <a:solidFill>
                  <a:srgbClr val="333333"/>
                </a:solidFill>
                <a:effectLst/>
              </a:rPr>
              <a:t> blood vessels by activating an acid </a:t>
            </a:r>
            <a:r>
              <a:rPr lang="en-GB" sz="2200" b="1" i="0" dirty="0">
                <a:solidFill>
                  <a:srgbClr val="333333"/>
                </a:solidFill>
                <a:effectLst/>
              </a:rPr>
              <a:t>sphingomyelinase (</a:t>
            </a:r>
            <a:r>
              <a:rPr lang="en-GB" sz="2200" b="1" i="0" dirty="0" err="1">
                <a:solidFill>
                  <a:srgbClr val="333333"/>
                </a:solidFill>
                <a:effectLst/>
              </a:rPr>
              <a:t>ASMase</a:t>
            </a:r>
            <a:r>
              <a:rPr lang="en-GB" sz="2200" b="1" i="0" dirty="0">
                <a:solidFill>
                  <a:srgbClr val="333333"/>
                </a:solidFill>
                <a:effectLst/>
              </a:rPr>
              <a:t>)-mediated apoptotic pathway</a:t>
            </a:r>
            <a:r>
              <a:rPr lang="en-GB" sz="2200" b="0" i="0" dirty="0">
                <a:solidFill>
                  <a:srgbClr val="333333"/>
                </a:solidFill>
                <a:effectLst/>
              </a:rPr>
              <a:t>. </a:t>
            </a:r>
          </a:p>
          <a:p>
            <a:endParaRPr lang="en-GB" sz="2200" dirty="0">
              <a:solidFill>
                <a:srgbClr val="333333"/>
              </a:solidFill>
            </a:endParaRPr>
          </a:p>
          <a:p>
            <a:endParaRPr lang="en-GB" sz="2200" dirty="0">
              <a:solidFill>
                <a:srgbClr val="333333"/>
              </a:solidFill>
            </a:endParaRPr>
          </a:p>
          <a:p>
            <a:pPr algn="just"/>
            <a:r>
              <a:rPr lang="en-GB" sz="2200" b="1" i="0" dirty="0">
                <a:solidFill>
                  <a:srgbClr val="333333"/>
                </a:solidFill>
                <a:effectLst/>
              </a:rPr>
              <a:t>The </a:t>
            </a:r>
            <a:r>
              <a:rPr lang="en-GB" sz="2200" b="1" i="0" dirty="0" err="1">
                <a:solidFill>
                  <a:srgbClr val="333333"/>
                </a:solidFill>
                <a:effectLst/>
              </a:rPr>
              <a:t>tumor</a:t>
            </a:r>
            <a:r>
              <a:rPr lang="en-GB" sz="2200" b="1" i="0" dirty="0">
                <a:solidFill>
                  <a:srgbClr val="333333"/>
                </a:solidFill>
                <a:effectLst/>
              </a:rPr>
              <a:t> response at such high doses is predominantly due to secondary cell death caused by severe vascular deterioration. </a:t>
            </a:r>
            <a:endParaRPr lang="en-GB" sz="2200" b="1" dirty="0"/>
          </a:p>
        </p:txBody>
      </p:sp>
      <p:sp>
        <p:nvSpPr>
          <p:cNvPr id="3" name="TextBox 2">
            <a:extLst>
              <a:ext uri="{FF2B5EF4-FFF2-40B4-BE49-F238E27FC236}">
                <a16:creationId xmlns:a16="http://schemas.microsoft.com/office/drawing/2014/main" id="{91803FDA-37BA-93C3-A5D1-E31CE4D24952}"/>
              </a:ext>
            </a:extLst>
          </p:cNvPr>
          <p:cNvSpPr txBox="1"/>
          <p:nvPr/>
        </p:nvSpPr>
        <p:spPr>
          <a:xfrm>
            <a:off x="10128448" y="6405077"/>
            <a:ext cx="1956882" cy="430887"/>
          </a:xfrm>
          <a:prstGeom prst="rect">
            <a:avLst/>
          </a:prstGeom>
          <a:noFill/>
        </p:spPr>
        <p:txBody>
          <a:bodyPr wrap="none" rtlCol="0">
            <a:spAutoFit/>
          </a:bodyPr>
          <a:lstStyle/>
          <a:p>
            <a:r>
              <a:rPr lang="en-US" sz="2200" dirty="0">
                <a:solidFill>
                  <a:schemeClr val="bg1"/>
                </a:solidFill>
              </a:rPr>
              <a:t>RADIOBIOLOGY</a:t>
            </a:r>
          </a:p>
        </p:txBody>
      </p:sp>
      <p:sp>
        <p:nvSpPr>
          <p:cNvPr id="4" name="Rectangle 4">
            <a:extLst>
              <a:ext uri="{FF2B5EF4-FFF2-40B4-BE49-F238E27FC236}">
                <a16:creationId xmlns:a16="http://schemas.microsoft.com/office/drawing/2014/main" id="{B0C79F09-09A1-336D-1FF5-580B92A1D009}"/>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3418929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0317-7842-5DF8-501E-782B688E29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6A25B4-E96F-9A82-6C18-A8903ACA4F73}"/>
              </a:ext>
            </a:extLst>
          </p:cNvPr>
          <p:cNvSpPr>
            <a:spLocks noGrp="1"/>
          </p:cNvSpPr>
          <p:nvPr>
            <p:ph type="title"/>
          </p:nvPr>
        </p:nvSpPr>
        <p:spPr>
          <a:xfrm>
            <a:off x="1698207" y="147734"/>
            <a:ext cx="10387123" cy="729605"/>
          </a:xfrm>
        </p:spPr>
        <p:txBody>
          <a:bodyPr vert="horz" lIns="0" tIns="0" rIns="0" bIns="0" rtlCol="0" anchor="b" anchorCtr="0">
            <a:normAutofit/>
          </a:bodyPr>
          <a:lstStyle/>
          <a:p>
            <a:r>
              <a:rPr lang="en-GB" sz="3200" b="1" dirty="0">
                <a:solidFill>
                  <a:srgbClr val="00B050"/>
                </a:solidFill>
                <a:latin typeface="Calibri" panose="020F0502020204030204" pitchFamily="34" charset="0"/>
                <a:ea typeface="Calibri" panose="020F0502020204030204" pitchFamily="34" charset="0"/>
                <a:cs typeface="Calibri" panose="020F0502020204030204" pitchFamily="34" charset="0"/>
              </a:rPr>
              <a:t>SFRT: a similar vascular damage as in radiosurgery?</a:t>
            </a:r>
          </a:p>
        </p:txBody>
      </p:sp>
      <p:sp>
        <p:nvSpPr>
          <p:cNvPr id="6" name="Espace réservé du numéro de diapositive 5">
            <a:extLst>
              <a:ext uri="{FF2B5EF4-FFF2-40B4-BE49-F238E27FC236}">
                <a16:creationId xmlns:a16="http://schemas.microsoft.com/office/drawing/2014/main" id="{CA6FA2A0-8E6A-AE00-0A15-005A6036B853}"/>
              </a:ext>
            </a:extLst>
          </p:cNvPr>
          <p:cNvSpPr>
            <a:spLocks noGrp="1"/>
          </p:cNvSpPr>
          <p:nvPr>
            <p:ph type="sldNum" sz="quarter" idx="12"/>
          </p:nvPr>
        </p:nvSpPr>
        <p:spPr/>
        <p:txBody>
          <a:bodyPr/>
          <a:lstStyle/>
          <a:p>
            <a:fld id="{5E366EBC-928B-1F4D-BCBB-31473BB08F84}" type="slidenum">
              <a:rPr lang="en-US" smtClean="0"/>
              <a:pPr/>
              <a:t>24</a:t>
            </a:fld>
            <a:endParaRPr lang="en-US" dirty="0"/>
          </a:p>
        </p:txBody>
      </p:sp>
      <p:sp>
        <p:nvSpPr>
          <p:cNvPr id="3" name="Marcador de contenido 2">
            <a:extLst>
              <a:ext uri="{FF2B5EF4-FFF2-40B4-BE49-F238E27FC236}">
                <a16:creationId xmlns:a16="http://schemas.microsoft.com/office/drawing/2014/main" id="{BC7CC41F-ACA2-A3D5-3F5F-55F9755DE6E6}"/>
              </a:ext>
            </a:extLst>
          </p:cNvPr>
          <p:cNvSpPr txBox="1">
            <a:spLocks/>
          </p:cNvSpPr>
          <p:nvPr/>
        </p:nvSpPr>
        <p:spPr>
          <a:xfrm>
            <a:off x="479376" y="2104239"/>
            <a:ext cx="4459577" cy="3439798"/>
          </a:xfrm>
          <a:prstGeom prst="rect">
            <a:avLst/>
          </a:prstGeom>
        </p:spPr>
        <p:txBody>
          <a:bodyPr vert="horz" lIns="0" tIns="0" rIns="0" bIns="0" rtlCol="0" anchor="t" anchorCtr="0">
            <a:noAutofit/>
          </a:bodyPr>
          <a:lstStyle>
            <a:lvl1pPr marL="266700" indent="-266700" algn="l" defTabSz="457200" rtl="0" eaLnBrk="1" latinLnBrk="0" hangingPunct="1">
              <a:lnSpc>
                <a:spcPts val="2800"/>
              </a:lnSpc>
              <a:spcBef>
                <a:spcPts val="0"/>
              </a:spcBef>
              <a:buClr>
                <a:srgbClr val="EE8220"/>
              </a:buClr>
              <a:buFont typeface="Wingdings" charset="2"/>
              <a:buChar char="§"/>
              <a:defRPr sz="2000" b="1" kern="1200">
                <a:solidFill>
                  <a:srgbClr val="5B5B60"/>
                </a:solidFill>
                <a:latin typeface="Century Gothic"/>
                <a:ea typeface="+mn-ea"/>
                <a:cs typeface="Century Gothic"/>
              </a:defRPr>
            </a:lvl1pPr>
            <a:lvl2pPr marL="450850" indent="-274638" algn="l" defTabSz="457200" rtl="0" eaLnBrk="1" latinLnBrk="0" hangingPunct="1">
              <a:lnSpc>
                <a:spcPts val="1600"/>
              </a:lnSpc>
              <a:spcBef>
                <a:spcPts val="600"/>
              </a:spcBef>
              <a:buClrTx/>
              <a:buSzPct val="50000"/>
              <a:buFont typeface="Wingdings" charset="2"/>
              <a:buChar char="q"/>
              <a:defRPr sz="1800" kern="1200">
                <a:solidFill>
                  <a:srgbClr val="5B5B60"/>
                </a:solidFill>
                <a:latin typeface="Century Gothic"/>
                <a:ea typeface="+mn-ea"/>
                <a:cs typeface="Century Gothic"/>
              </a:defRPr>
            </a:lvl2pPr>
            <a:lvl3pPr marL="596900" indent="-238125" algn="l" defTabSz="457200" rtl="0" eaLnBrk="1" latinLnBrk="0" hangingPunct="1">
              <a:lnSpc>
                <a:spcPts val="1800"/>
              </a:lnSpc>
              <a:spcBef>
                <a:spcPts val="600"/>
              </a:spcBef>
              <a:buClr>
                <a:srgbClr val="EE8220"/>
              </a:buClr>
              <a:buFont typeface="Wingdings" charset="2"/>
              <a:buChar char="§"/>
              <a:defRPr sz="1600" kern="1200">
                <a:solidFill>
                  <a:srgbClr val="5B5B60"/>
                </a:solidFill>
                <a:latin typeface="Century Gothic"/>
                <a:ea typeface="+mn-ea"/>
                <a:cs typeface="Century Gothic"/>
              </a:defRPr>
            </a:lvl3pPr>
            <a:lvl4pPr marL="579438" indent="0" algn="l" defTabSz="457200" rtl="0" eaLnBrk="1" latinLnBrk="0" hangingPunct="1">
              <a:lnSpc>
                <a:spcPts val="1600"/>
              </a:lnSpc>
              <a:spcBef>
                <a:spcPts val="300"/>
              </a:spcBef>
              <a:buFontTx/>
              <a:buNone/>
              <a:defRPr sz="1600" kern="1200">
                <a:solidFill>
                  <a:srgbClr val="5B5B60"/>
                </a:solidFill>
                <a:latin typeface="Century Gothic"/>
                <a:ea typeface="+mn-ea"/>
                <a:cs typeface="Century Gothic"/>
              </a:defRPr>
            </a:lvl4pPr>
            <a:lvl5pPr marL="739775" indent="-7938" algn="l" defTabSz="457200" rtl="0" eaLnBrk="1" latinLnBrk="0" hangingPunct="1">
              <a:lnSpc>
                <a:spcPts val="1600"/>
              </a:lnSpc>
              <a:spcBef>
                <a:spcPts val="300"/>
              </a:spcBef>
              <a:buFontTx/>
              <a:buNone/>
              <a:defRPr sz="1600" kern="1200">
                <a:solidFill>
                  <a:srgbClr val="5B5B60"/>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s-ES" u="sng" dirty="0">
                <a:solidFill>
                  <a:schemeClr val="tx1"/>
                </a:solidFill>
                <a:latin typeface="+mn-lt"/>
              </a:rPr>
              <a:t>GRID </a:t>
            </a:r>
            <a:r>
              <a:rPr lang="es-ES" u="sng" dirty="0" err="1">
                <a:solidFill>
                  <a:schemeClr val="tx1"/>
                </a:solidFill>
                <a:latin typeface="+mn-lt"/>
              </a:rPr>
              <a:t>therapy</a:t>
            </a:r>
            <a:r>
              <a:rPr lang="es-ES" u="sng" dirty="0">
                <a:solidFill>
                  <a:schemeClr val="tx1"/>
                </a:solidFill>
                <a:latin typeface="+mn-lt"/>
              </a:rPr>
              <a:t> (</a:t>
            </a:r>
            <a:r>
              <a:rPr lang="es-ES" u="sng" dirty="0" err="1">
                <a:solidFill>
                  <a:schemeClr val="tx1"/>
                </a:solidFill>
                <a:latin typeface="+mn-lt"/>
              </a:rPr>
              <a:t>patients</a:t>
            </a:r>
            <a:r>
              <a:rPr lang="es-ES" u="sng" dirty="0">
                <a:solidFill>
                  <a:schemeClr val="tx1"/>
                </a:solidFill>
                <a:latin typeface="+mn-lt"/>
              </a:rPr>
              <a:t>) </a:t>
            </a:r>
          </a:p>
          <a:p>
            <a:pPr marL="0" indent="0" algn="ctr">
              <a:buFont typeface="Wingdings" charset="2"/>
              <a:buNone/>
            </a:pPr>
            <a:endParaRPr lang="es-ES" b="0" dirty="0">
              <a:solidFill>
                <a:schemeClr val="tx1"/>
              </a:solidFill>
              <a:latin typeface="+mn-lt"/>
            </a:endParaRPr>
          </a:p>
          <a:p>
            <a:pPr marL="0" indent="0" algn="ctr">
              <a:buFont typeface="Wingdings" charset="2"/>
              <a:buNone/>
            </a:pPr>
            <a:r>
              <a:rPr lang="es-ES" sz="2200" b="0" dirty="0">
                <a:solidFill>
                  <a:schemeClr val="tx1"/>
                </a:solidFill>
                <a:latin typeface="+mn-lt"/>
              </a:rPr>
              <a:t>63 %  </a:t>
            </a:r>
            <a:r>
              <a:rPr lang="es-ES" sz="2200" b="0" dirty="0" err="1">
                <a:solidFill>
                  <a:schemeClr val="tx1"/>
                </a:solidFill>
                <a:latin typeface="+mn-lt"/>
              </a:rPr>
              <a:t>of</a:t>
            </a:r>
            <a:r>
              <a:rPr lang="es-ES" sz="2200" b="0" dirty="0">
                <a:solidFill>
                  <a:schemeClr val="tx1"/>
                </a:solidFill>
                <a:latin typeface="+mn-lt"/>
              </a:rPr>
              <a:t> </a:t>
            </a:r>
            <a:r>
              <a:rPr lang="es-ES" sz="2200" b="0" dirty="0" err="1">
                <a:solidFill>
                  <a:schemeClr val="tx1"/>
                </a:solidFill>
                <a:latin typeface="+mn-lt"/>
              </a:rPr>
              <a:t>responders</a:t>
            </a:r>
            <a:r>
              <a:rPr lang="es-ES" sz="2200" b="0" dirty="0">
                <a:solidFill>
                  <a:schemeClr val="tx1"/>
                </a:solidFill>
                <a:latin typeface="+mn-lt"/>
              </a:rPr>
              <a:t> </a:t>
            </a:r>
            <a:r>
              <a:rPr lang="es-ES" sz="2200" b="0" dirty="0" err="1">
                <a:solidFill>
                  <a:schemeClr val="tx1"/>
                </a:solidFill>
                <a:latin typeface="+mn-lt"/>
              </a:rPr>
              <a:t>increase</a:t>
            </a:r>
            <a:r>
              <a:rPr lang="es-ES" sz="2200" b="0" dirty="0">
                <a:solidFill>
                  <a:schemeClr val="tx1"/>
                </a:solidFill>
                <a:latin typeface="+mn-lt"/>
              </a:rPr>
              <a:t> </a:t>
            </a:r>
            <a:r>
              <a:rPr lang="en-US" sz="2200" b="0" dirty="0">
                <a:solidFill>
                  <a:schemeClr val="tx1"/>
                </a:solidFill>
                <a:latin typeface="+mn-lt"/>
              </a:rPr>
              <a:t> secretory sphingomyelinase (</a:t>
            </a:r>
            <a:r>
              <a:rPr lang="en-US" sz="2200" b="0" dirty="0" err="1">
                <a:solidFill>
                  <a:schemeClr val="tx1"/>
                </a:solidFill>
                <a:latin typeface="+mn-lt"/>
              </a:rPr>
              <a:t>SSMase</a:t>
            </a:r>
            <a:r>
              <a:rPr lang="en-US" sz="2200" b="0" dirty="0">
                <a:solidFill>
                  <a:schemeClr val="tx1"/>
                </a:solidFill>
                <a:latin typeface="+mn-lt"/>
              </a:rPr>
              <a:t>) </a:t>
            </a:r>
          </a:p>
          <a:p>
            <a:pPr marL="0" indent="0" algn="ctr">
              <a:buFont typeface="Wingdings" charset="2"/>
              <a:buNone/>
            </a:pPr>
            <a:r>
              <a:rPr lang="en-US" sz="2200" b="0" dirty="0">
                <a:solidFill>
                  <a:schemeClr val="tx1"/>
                </a:solidFill>
                <a:latin typeface="+mn-lt"/>
              </a:rPr>
              <a:t>75 % increase in ceramide levels </a:t>
            </a:r>
            <a:endParaRPr lang="en-US" sz="2200" u="sng" dirty="0">
              <a:solidFill>
                <a:schemeClr val="tx1"/>
              </a:solidFill>
              <a:latin typeface="+mn-lt"/>
            </a:endParaRPr>
          </a:p>
          <a:p>
            <a:pPr marL="0" indent="0">
              <a:buFont typeface="Wingdings" charset="2"/>
              <a:buNone/>
            </a:pPr>
            <a:r>
              <a:rPr lang="en-US" sz="2200" b="0" dirty="0">
                <a:solidFill>
                  <a:schemeClr val="tx1"/>
                </a:solidFill>
                <a:latin typeface="+mn-lt"/>
              </a:rPr>
              <a:t>.</a:t>
            </a:r>
            <a:endParaRPr lang="en-US" sz="2200" dirty="0">
              <a:solidFill>
                <a:schemeClr val="tx1"/>
              </a:solidFill>
              <a:latin typeface="+mn-lt"/>
            </a:endParaRPr>
          </a:p>
          <a:p>
            <a:pPr>
              <a:buFont typeface="Wingdings" panose="05000000000000000000" pitchFamily="2" charset="2"/>
              <a:buChar char="à"/>
            </a:pPr>
            <a:endParaRPr lang="en-US" u="sng" dirty="0"/>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r>
              <a:rPr lang="es-ES" u="sng" dirty="0"/>
              <a:t> </a:t>
            </a:r>
          </a:p>
        </p:txBody>
      </p:sp>
      <p:sp>
        <p:nvSpPr>
          <p:cNvPr id="4" name="CuadroTexto 4">
            <a:extLst>
              <a:ext uri="{FF2B5EF4-FFF2-40B4-BE49-F238E27FC236}">
                <a16:creationId xmlns:a16="http://schemas.microsoft.com/office/drawing/2014/main" id="{43784427-3B60-8E49-B542-550FBB1430A2}"/>
              </a:ext>
            </a:extLst>
          </p:cNvPr>
          <p:cNvSpPr txBox="1"/>
          <p:nvPr/>
        </p:nvSpPr>
        <p:spPr>
          <a:xfrm>
            <a:off x="1511819" y="4330228"/>
            <a:ext cx="2505558" cy="369332"/>
          </a:xfrm>
          <a:prstGeom prst="rect">
            <a:avLst/>
          </a:prstGeom>
          <a:noFill/>
        </p:spPr>
        <p:txBody>
          <a:bodyPr wrap="none" rtlCol="0">
            <a:spAutoFit/>
          </a:bodyPr>
          <a:lstStyle/>
          <a:p>
            <a:r>
              <a:rPr lang="en-US" i="1" dirty="0" err="1"/>
              <a:t>Sathishkumar</a:t>
            </a:r>
            <a:r>
              <a:rPr lang="en-US" i="1" dirty="0"/>
              <a:t> el at. 2005</a:t>
            </a:r>
            <a:endParaRPr lang="es-ES" i="1" dirty="0"/>
          </a:p>
        </p:txBody>
      </p:sp>
      <p:sp>
        <p:nvSpPr>
          <p:cNvPr id="5" name="Marcador de contenido 2">
            <a:extLst>
              <a:ext uri="{FF2B5EF4-FFF2-40B4-BE49-F238E27FC236}">
                <a16:creationId xmlns:a16="http://schemas.microsoft.com/office/drawing/2014/main" id="{E853456F-99E0-23B6-4AA4-72F0874B1E17}"/>
              </a:ext>
            </a:extLst>
          </p:cNvPr>
          <p:cNvSpPr txBox="1">
            <a:spLocks/>
          </p:cNvSpPr>
          <p:nvPr/>
        </p:nvSpPr>
        <p:spPr>
          <a:xfrm>
            <a:off x="5879976" y="2114409"/>
            <a:ext cx="5501351" cy="2400485"/>
          </a:xfrm>
          <a:prstGeom prst="rect">
            <a:avLst/>
          </a:prstGeom>
        </p:spPr>
        <p:txBody>
          <a:bodyPr vert="horz" lIns="0" tIns="0" rIns="0" bIns="0" rtlCol="0" anchor="t" anchorCtr="0">
            <a:noAutofit/>
          </a:bodyPr>
          <a:lstStyle>
            <a:lvl1pPr marL="266700" indent="-266700" algn="l" defTabSz="457200" rtl="0" eaLnBrk="1" latinLnBrk="0" hangingPunct="1">
              <a:lnSpc>
                <a:spcPts val="2800"/>
              </a:lnSpc>
              <a:spcBef>
                <a:spcPts val="0"/>
              </a:spcBef>
              <a:buClr>
                <a:srgbClr val="EE8220"/>
              </a:buClr>
              <a:buFont typeface="Wingdings" charset="2"/>
              <a:buChar char="§"/>
              <a:defRPr sz="2000" b="1" kern="1200">
                <a:solidFill>
                  <a:srgbClr val="5B5B60"/>
                </a:solidFill>
                <a:latin typeface="Century Gothic"/>
                <a:ea typeface="+mn-ea"/>
                <a:cs typeface="Century Gothic"/>
              </a:defRPr>
            </a:lvl1pPr>
            <a:lvl2pPr marL="450850" indent="-274638" algn="l" defTabSz="457200" rtl="0" eaLnBrk="1" latinLnBrk="0" hangingPunct="1">
              <a:lnSpc>
                <a:spcPts val="1600"/>
              </a:lnSpc>
              <a:spcBef>
                <a:spcPts val="600"/>
              </a:spcBef>
              <a:buClrTx/>
              <a:buSzPct val="50000"/>
              <a:buFont typeface="Wingdings" charset="2"/>
              <a:buChar char="q"/>
              <a:defRPr sz="1800" kern="1200">
                <a:solidFill>
                  <a:srgbClr val="5B5B60"/>
                </a:solidFill>
                <a:latin typeface="Century Gothic"/>
                <a:ea typeface="+mn-ea"/>
                <a:cs typeface="Century Gothic"/>
              </a:defRPr>
            </a:lvl2pPr>
            <a:lvl3pPr marL="596900" indent="-238125" algn="l" defTabSz="457200" rtl="0" eaLnBrk="1" latinLnBrk="0" hangingPunct="1">
              <a:lnSpc>
                <a:spcPts val="1800"/>
              </a:lnSpc>
              <a:spcBef>
                <a:spcPts val="600"/>
              </a:spcBef>
              <a:buClr>
                <a:srgbClr val="EE8220"/>
              </a:buClr>
              <a:buFont typeface="Wingdings" charset="2"/>
              <a:buChar char="§"/>
              <a:defRPr sz="1600" kern="1200">
                <a:solidFill>
                  <a:srgbClr val="5B5B60"/>
                </a:solidFill>
                <a:latin typeface="Century Gothic"/>
                <a:ea typeface="+mn-ea"/>
                <a:cs typeface="Century Gothic"/>
              </a:defRPr>
            </a:lvl3pPr>
            <a:lvl4pPr marL="579438" indent="0" algn="l" defTabSz="457200" rtl="0" eaLnBrk="1" latinLnBrk="0" hangingPunct="1">
              <a:lnSpc>
                <a:spcPts val="1600"/>
              </a:lnSpc>
              <a:spcBef>
                <a:spcPts val="300"/>
              </a:spcBef>
              <a:buFontTx/>
              <a:buNone/>
              <a:defRPr sz="1600" kern="1200">
                <a:solidFill>
                  <a:srgbClr val="5B5B60"/>
                </a:solidFill>
                <a:latin typeface="Century Gothic"/>
                <a:ea typeface="+mn-ea"/>
                <a:cs typeface="Century Gothic"/>
              </a:defRPr>
            </a:lvl4pPr>
            <a:lvl5pPr marL="739775" indent="-7938" algn="l" defTabSz="457200" rtl="0" eaLnBrk="1" latinLnBrk="0" hangingPunct="1">
              <a:lnSpc>
                <a:spcPts val="1600"/>
              </a:lnSpc>
              <a:spcBef>
                <a:spcPts val="300"/>
              </a:spcBef>
              <a:buFontTx/>
              <a:buNone/>
              <a:defRPr sz="1600" kern="1200">
                <a:solidFill>
                  <a:srgbClr val="5B5B60"/>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s-ES" sz="2200" u="sng" dirty="0" err="1">
                <a:solidFill>
                  <a:schemeClr val="tx1"/>
                </a:solidFill>
                <a:latin typeface="+mn-lt"/>
              </a:rPr>
              <a:t>Lattice</a:t>
            </a:r>
            <a:r>
              <a:rPr lang="es-ES" sz="2200" u="sng" dirty="0">
                <a:solidFill>
                  <a:schemeClr val="tx1"/>
                </a:solidFill>
                <a:latin typeface="+mn-lt"/>
              </a:rPr>
              <a:t> (</a:t>
            </a:r>
            <a:r>
              <a:rPr lang="es-ES" sz="2200" u="sng" dirty="0" err="1">
                <a:solidFill>
                  <a:schemeClr val="tx1"/>
                </a:solidFill>
                <a:latin typeface="+mn-lt"/>
              </a:rPr>
              <a:t>rodents</a:t>
            </a:r>
            <a:r>
              <a:rPr lang="es-ES" sz="2200" u="sng" dirty="0">
                <a:solidFill>
                  <a:schemeClr val="tx1"/>
                </a:solidFill>
                <a:latin typeface="+mn-lt"/>
              </a:rPr>
              <a:t>)</a:t>
            </a:r>
          </a:p>
          <a:p>
            <a:pPr marL="0" indent="0" algn="ctr">
              <a:buFont typeface="Wingdings" charset="2"/>
              <a:buNone/>
            </a:pPr>
            <a:endParaRPr lang="es-ES" sz="2200" b="0" dirty="0">
              <a:solidFill>
                <a:schemeClr val="tx1"/>
              </a:solidFill>
              <a:latin typeface="+mn-lt"/>
            </a:endParaRPr>
          </a:p>
          <a:p>
            <a:pPr marL="0" indent="0" algn="ctr">
              <a:buFont typeface="Wingdings" charset="2"/>
              <a:buNone/>
            </a:pPr>
            <a:r>
              <a:rPr lang="en-US" sz="2200" b="0" dirty="0">
                <a:solidFill>
                  <a:schemeClr val="tx1"/>
                </a:solidFill>
                <a:latin typeface="+mn-lt"/>
              </a:rPr>
              <a:t>Increased </a:t>
            </a:r>
            <a:r>
              <a:rPr lang="en-US" sz="2200" b="0" dirty="0" err="1">
                <a:solidFill>
                  <a:schemeClr val="tx1"/>
                </a:solidFill>
                <a:latin typeface="+mn-lt"/>
              </a:rPr>
              <a:t>ASMase</a:t>
            </a:r>
            <a:r>
              <a:rPr lang="en-US" sz="2200" b="0" dirty="0">
                <a:solidFill>
                  <a:schemeClr val="tx1"/>
                </a:solidFill>
                <a:latin typeface="+mn-lt"/>
              </a:rPr>
              <a:t> in the serum of Lewis Lung  carcinoma bearing mice.</a:t>
            </a:r>
            <a:endParaRPr lang="en-US" sz="2200" dirty="0">
              <a:solidFill>
                <a:schemeClr val="tx1"/>
              </a:solidFill>
              <a:latin typeface="+mn-lt"/>
            </a:endParaRPr>
          </a:p>
          <a:p>
            <a:pPr algn="ctr">
              <a:buFont typeface="Wingdings" panose="05000000000000000000" pitchFamily="2" charset="2"/>
              <a:buChar char="à"/>
            </a:pPr>
            <a:endParaRPr lang="en-US" u="sng" dirty="0"/>
          </a:p>
          <a:p>
            <a:pPr algn="ctr">
              <a:buFont typeface="Wingdings" panose="05000000000000000000" pitchFamily="2" charset="2"/>
              <a:buChar char="à"/>
            </a:pPr>
            <a:endParaRPr lang="en-US" u="sng" dirty="0"/>
          </a:p>
          <a:p>
            <a:pPr marL="0" indent="0" algn="ctr">
              <a:buFont typeface="Wingdings" charset="2"/>
              <a:buNone/>
            </a:pPr>
            <a:r>
              <a:rPr lang="es-ES" sz="1800" b="0" dirty="0" err="1">
                <a:solidFill>
                  <a:schemeClr val="tx1"/>
                </a:solidFill>
                <a:latin typeface="+mn-lt"/>
              </a:rPr>
              <a:t>Kanagavelu</a:t>
            </a:r>
            <a:r>
              <a:rPr lang="es-ES" sz="1800" b="0" dirty="0">
                <a:solidFill>
                  <a:schemeClr val="tx1"/>
                </a:solidFill>
                <a:latin typeface="+mn-lt"/>
              </a:rPr>
              <a:t> et al 2014</a:t>
            </a:r>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endParaRPr lang="es-ES" u="sng" dirty="0"/>
          </a:p>
          <a:p>
            <a:pPr marL="0" indent="0">
              <a:buFont typeface="Wingdings" charset="2"/>
              <a:buNone/>
            </a:pPr>
            <a:r>
              <a:rPr lang="es-ES" u="sng" dirty="0"/>
              <a:t> </a:t>
            </a:r>
          </a:p>
        </p:txBody>
      </p:sp>
      <p:sp>
        <p:nvSpPr>
          <p:cNvPr id="7" name="TextBox 6">
            <a:extLst>
              <a:ext uri="{FF2B5EF4-FFF2-40B4-BE49-F238E27FC236}">
                <a16:creationId xmlns:a16="http://schemas.microsoft.com/office/drawing/2014/main" id="{0C77CF66-2412-394E-D689-0DC89919FE20}"/>
              </a:ext>
            </a:extLst>
          </p:cNvPr>
          <p:cNvSpPr txBox="1"/>
          <p:nvPr/>
        </p:nvSpPr>
        <p:spPr>
          <a:xfrm>
            <a:off x="2764598" y="1223791"/>
            <a:ext cx="5981125" cy="430887"/>
          </a:xfrm>
          <a:prstGeom prst="rect">
            <a:avLst/>
          </a:prstGeom>
          <a:noFill/>
        </p:spPr>
        <p:txBody>
          <a:bodyPr wrap="none" rtlCol="0">
            <a:spAutoFit/>
          </a:bodyPr>
          <a:lstStyle/>
          <a:p>
            <a:r>
              <a:rPr lang="en-US" sz="2200" b="1" dirty="0">
                <a:solidFill>
                  <a:srgbClr val="FF0000"/>
                </a:solidFill>
              </a:rPr>
              <a:t>Indirect</a:t>
            </a:r>
            <a:r>
              <a:rPr lang="en-US" sz="2200" b="1" dirty="0"/>
              <a:t> observations in GRID and Lattice therapy </a:t>
            </a:r>
          </a:p>
        </p:txBody>
      </p:sp>
      <p:sp>
        <p:nvSpPr>
          <p:cNvPr id="12" name="TextBox 11">
            <a:extLst>
              <a:ext uri="{FF2B5EF4-FFF2-40B4-BE49-F238E27FC236}">
                <a16:creationId xmlns:a16="http://schemas.microsoft.com/office/drawing/2014/main" id="{FF8F54DD-F775-4E56-A9CE-088AA2A6C580}"/>
              </a:ext>
            </a:extLst>
          </p:cNvPr>
          <p:cNvSpPr txBox="1"/>
          <p:nvPr/>
        </p:nvSpPr>
        <p:spPr>
          <a:xfrm>
            <a:off x="3192732" y="5307985"/>
            <a:ext cx="6540411" cy="492443"/>
          </a:xfrm>
          <a:prstGeom prst="rect">
            <a:avLst/>
          </a:prstGeom>
          <a:noFill/>
        </p:spPr>
        <p:txBody>
          <a:bodyPr wrap="square" rtlCol="0">
            <a:spAutoFit/>
          </a:bodyPr>
          <a:lstStyle/>
          <a:p>
            <a:r>
              <a:rPr lang="en-US" sz="2600" b="1" dirty="0">
                <a:solidFill>
                  <a:schemeClr val="accent4">
                    <a:lumMod val="75000"/>
                  </a:schemeClr>
                </a:solidFill>
              </a:rPr>
              <a:t>Vascular effects mainly evaluated in MRT </a:t>
            </a:r>
          </a:p>
        </p:txBody>
      </p:sp>
      <p:sp>
        <p:nvSpPr>
          <p:cNvPr id="8" name="TextBox 7">
            <a:extLst>
              <a:ext uri="{FF2B5EF4-FFF2-40B4-BE49-F238E27FC236}">
                <a16:creationId xmlns:a16="http://schemas.microsoft.com/office/drawing/2014/main" id="{3F7B8610-9A5C-54DC-187E-4F98664A16F1}"/>
              </a:ext>
            </a:extLst>
          </p:cNvPr>
          <p:cNvSpPr txBox="1"/>
          <p:nvPr/>
        </p:nvSpPr>
        <p:spPr>
          <a:xfrm>
            <a:off x="10128448" y="6405077"/>
            <a:ext cx="1956882" cy="430887"/>
          </a:xfrm>
          <a:prstGeom prst="rect">
            <a:avLst/>
          </a:prstGeom>
          <a:noFill/>
        </p:spPr>
        <p:txBody>
          <a:bodyPr wrap="none" rtlCol="0">
            <a:spAutoFit/>
          </a:bodyPr>
          <a:lstStyle/>
          <a:p>
            <a:r>
              <a:rPr lang="en-US" sz="2200" dirty="0">
                <a:solidFill>
                  <a:schemeClr val="bg1"/>
                </a:solidFill>
              </a:rPr>
              <a:t>RADIOBIOLOGY</a:t>
            </a:r>
          </a:p>
        </p:txBody>
      </p:sp>
      <p:sp>
        <p:nvSpPr>
          <p:cNvPr id="9" name="Rectangle 4">
            <a:extLst>
              <a:ext uri="{FF2B5EF4-FFF2-40B4-BE49-F238E27FC236}">
                <a16:creationId xmlns:a16="http://schemas.microsoft.com/office/drawing/2014/main" id="{E68B84FB-321C-F4E6-90DC-DA9C5731D741}"/>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4278137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80463-1495-438D-AE28-15C5CDFA8FC2}"/>
              </a:ext>
            </a:extLst>
          </p:cNvPr>
          <p:cNvSpPr>
            <a:spLocks noGrp="1"/>
          </p:cNvSpPr>
          <p:nvPr>
            <p:ph type="title"/>
          </p:nvPr>
        </p:nvSpPr>
        <p:spPr>
          <a:xfrm>
            <a:off x="3556983" y="92809"/>
            <a:ext cx="10695516" cy="729605"/>
          </a:xfrm>
        </p:spPr>
        <p:txBody>
          <a:bodyPr vert="horz" lIns="0" tIns="0" rIns="0" bIns="0" rtlCol="0" anchor="b" anchorCtr="0">
            <a:normAutofit/>
          </a:bodyPr>
          <a:lstStyle/>
          <a:p>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Vascular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effects</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in MRT</a:t>
            </a:r>
          </a:p>
        </p:txBody>
      </p:sp>
      <p:sp>
        <p:nvSpPr>
          <p:cNvPr id="6" name="Marcador de número de diapositiva 5">
            <a:extLst>
              <a:ext uri="{FF2B5EF4-FFF2-40B4-BE49-F238E27FC236}">
                <a16:creationId xmlns:a16="http://schemas.microsoft.com/office/drawing/2014/main" id="{15618D6A-57C2-4573-A439-36D3BB0B7098}"/>
              </a:ext>
            </a:extLst>
          </p:cNvPr>
          <p:cNvSpPr>
            <a:spLocks noGrp="1"/>
          </p:cNvSpPr>
          <p:nvPr>
            <p:ph type="sldNum" sz="quarter" idx="12"/>
          </p:nvPr>
        </p:nvSpPr>
        <p:spPr/>
        <p:txBody>
          <a:bodyPr/>
          <a:lstStyle/>
          <a:p>
            <a:fld id="{5E366EBC-928B-1F4D-BCBB-31473BB08F84}" type="slidenum">
              <a:rPr lang="en-US" smtClean="0"/>
              <a:pPr/>
              <a:t>25</a:t>
            </a:fld>
            <a:endParaRPr lang="en-US" dirty="0"/>
          </a:p>
        </p:txBody>
      </p:sp>
      <p:pic>
        <p:nvPicPr>
          <p:cNvPr id="7" name="Main graphic">
            <a:extLst>
              <a:ext uri="{FF2B5EF4-FFF2-40B4-BE49-F238E27FC236}">
                <a16:creationId xmlns:a16="http://schemas.microsoft.com/office/drawing/2014/main" id="{AFCEF3E3-DD73-405F-86C4-30E47DA6F2F3}"/>
              </a:ext>
            </a:extLst>
          </p:cNvPr>
          <p:cNvPicPr/>
          <p:nvPr/>
        </p:nvPicPr>
        <p:blipFill>
          <a:blip r:embed="rId3"/>
          <a:stretch/>
        </p:blipFill>
        <p:spPr>
          <a:xfrm>
            <a:off x="1199456" y="2421369"/>
            <a:ext cx="3115157" cy="3239987"/>
          </a:xfrm>
          <a:prstGeom prst="rect">
            <a:avLst/>
          </a:prstGeom>
          <a:ln>
            <a:noFill/>
          </a:ln>
        </p:spPr>
      </p:pic>
      <p:sp>
        <p:nvSpPr>
          <p:cNvPr id="9" name="CuadroTexto 8">
            <a:extLst>
              <a:ext uri="{FF2B5EF4-FFF2-40B4-BE49-F238E27FC236}">
                <a16:creationId xmlns:a16="http://schemas.microsoft.com/office/drawing/2014/main" id="{29E81760-84B8-4193-A1E6-E51311A75474}"/>
              </a:ext>
            </a:extLst>
          </p:cNvPr>
          <p:cNvSpPr txBox="1"/>
          <p:nvPr/>
        </p:nvSpPr>
        <p:spPr>
          <a:xfrm>
            <a:off x="576650" y="6171684"/>
            <a:ext cx="6102626" cy="369332"/>
          </a:xfrm>
          <a:prstGeom prst="rect">
            <a:avLst/>
          </a:prstGeom>
          <a:noFill/>
        </p:spPr>
        <p:txBody>
          <a:bodyPr wrap="square">
            <a:spAutoFit/>
          </a:bodyPr>
          <a:lstStyle/>
          <a:p>
            <a:r>
              <a:rPr lang="en-US" dirty="0"/>
              <a:t>CAM= chick </a:t>
            </a:r>
            <a:r>
              <a:rPr lang="en-US" dirty="0" err="1"/>
              <a:t>chorioallantoic</a:t>
            </a:r>
            <a:r>
              <a:rPr lang="en-US" dirty="0"/>
              <a:t> membrane </a:t>
            </a:r>
            <a:endParaRPr lang="es-ES" dirty="0"/>
          </a:p>
        </p:txBody>
      </p:sp>
      <p:sp>
        <p:nvSpPr>
          <p:cNvPr id="11" name="CuadroTexto 10">
            <a:extLst>
              <a:ext uri="{FF2B5EF4-FFF2-40B4-BE49-F238E27FC236}">
                <a16:creationId xmlns:a16="http://schemas.microsoft.com/office/drawing/2014/main" id="{6D77525F-E712-4C89-A886-E81AA5DC7EC4}"/>
              </a:ext>
            </a:extLst>
          </p:cNvPr>
          <p:cNvSpPr txBox="1"/>
          <p:nvPr/>
        </p:nvSpPr>
        <p:spPr>
          <a:xfrm>
            <a:off x="1631504" y="5846061"/>
            <a:ext cx="2098908" cy="369332"/>
          </a:xfrm>
          <a:prstGeom prst="rect">
            <a:avLst/>
          </a:prstGeom>
          <a:noFill/>
        </p:spPr>
        <p:txBody>
          <a:bodyPr wrap="none" rtlCol="0">
            <a:spAutoFit/>
          </a:bodyPr>
          <a:lstStyle/>
          <a:p>
            <a:r>
              <a:rPr lang="es-ES" dirty="0" err="1"/>
              <a:t>Sabatasso</a:t>
            </a:r>
            <a:r>
              <a:rPr lang="es-ES" dirty="0"/>
              <a:t> et al 2011</a:t>
            </a:r>
          </a:p>
        </p:txBody>
      </p:sp>
      <p:sp>
        <p:nvSpPr>
          <p:cNvPr id="5" name="TextBox 4">
            <a:extLst>
              <a:ext uri="{FF2B5EF4-FFF2-40B4-BE49-F238E27FC236}">
                <a16:creationId xmlns:a16="http://schemas.microsoft.com/office/drawing/2014/main" id="{B61841FC-2AD8-7023-196B-FC2DF2ED1F38}"/>
              </a:ext>
            </a:extLst>
          </p:cNvPr>
          <p:cNvSpPr txBox="1"/>
          <p:nvPr/>
        </p:nvSpPr>
        <p:spPr>
          <a:xfrm>
            <a:off x="393403" y="1155338"/>
            <a:ext cx="4727262" cy="1384995"/>
          </a:xfrm>
          <a:prstGeom prst="rect">
            <a:avLst/>
          </a:prstGeom>
          <a:noFill/>
        </p:spPr>
        <p:txBody>
          <a:bodyPr wrap="square" rtlCol="0">
            <a:spAutoFit/>
          </a:bodyPr>
          <a:lstStyle/>
          <a:p>
            <a:pPr algn="ctr"/>
            <a:r>
              <a:rPr lang="en-US" sz="2200" u="sng" dirty="0">
                <a:latin typeface="Calibri" panose="020F0502020204030204" pitchFamily="34" charset="0"/>
                <a:ea typeface="Calibri" panose="020F0502020204030204" pitchFamily="34" charset="0"/>
                <a:cs typeface="Calibri" panose="020F0502020204030204" pitchFamily="34" charset="0"/>
              </a:rPr>
              <a:t>Normal tissues</a:t>
            </a:r>
          </a:p>
          <a:p>
            <a:pPr algn="ctr"/>
            <a:r>
              <a:rPr lang="en-US" sz="2200" dirty="0">
                <a:latin typeface="Calibri" panose="020F0502020204030204" pitchFamily="34" charset="0"/>
                <a:ea typeface="Calibri" panose="020F0502020204030204" pitchFamily="34" charset="0"/>
                <a:cs typeface="Calibri" panose="020F0502020204030204" pitchFamily="34" charset="0"/>
              </a:rPr>
              <a:t>Preferential effect on immature vessel</a:t>
            </a:r>
          </a:p>
          <a:p>
            <a:pPr algn="ctr"/>
            <a:r>
              <a:rPr lang="en-US" sz="2200" dirty="0">
                <a:latin typeface="Calibri" panose="020F0502020204030204" pitchFamily="34" charset="0"/>
                <a:ea typeface="Calibri" panose="020F0502020204030204" pitchFamily="34" charset="0"/>
                <a:cs typeface="Calibri" panose="020F0502020204030204" pitchFamily="34" charset="0"/>
              </a:rPr>
              <a:t>Prompt vascular repair (&lt; 60 min) </a:t>
            </a:r>
          </a:p>
          <a:p>
            <a:endParaRPr lang="en-US" dirty="0"/>
          </a:p>
        </p:txBody>
      </p:sp>
      <p:sp>
        <p:nvSpPr>
          <p:cNvPr id="12" name="TextBox 11">
            <a:extLst>
              <a:ext uri="{FF2B5EF4-FFF2-40B4-BE49-F238E27FC236}">
                <a16:creationId xmlns:a16="http://schemas.microsoft.com/office/drawing/2014/main" id="{21D99C6E-22DF-0B62-7422-742886C65CC8}"/>
              </a:ext>
            </a:extLst>
          </p:cNvPr>
          <p:cNvSpPr txBox="1"/>
          <p:nvPr/>
        </p:nvSpPr>
        <p:spPr>
          <a:xfrm>
            <a:off x="5903752" y="1117392"/>
            <a:ext cx="6105524" cy="1107996"/>
          </a:xfrm>
          <a:prstGeom prst="rect">
            <a:avLst/>
          </a:prstGeom>
          <a:noFill/>
        </p:spPr>
        <p:txBody>
          <a:bodyPr wrap="square">
            <a:spAutoFit/>
          </a:bodyPr>
          <a:lstStyle/>
          <a:p>
            <a:pPr algn="ctr"/>
            <a:r>
              <a:rPr lang="en-US" sz="2200" u="sng" dirty="0">
                <a:latin typeface="Calibri" panose="020F0502020204030204" pitchFamily="34" charset="0"/>
                <a:ea typeface="Calibri" panose="020F0502020204030204" pitchFamily="34" charset="0"/>
                <a:cs typeface="Calibri" panose="020F0502020204030204" pitchFamily="34" charset="0"/>
              </a:rPr>
              <a:t>Vascular tumor damage </a:t>
            </a:r>
          </a:p>
          <a:p>
            <a:pPr algn="ctr"/>
            <a:r>
              <a:rPr lang="en-US" sz="2200" dirty="0"/>
              <a:t>Altered blood vessel integrity and significantly reduced blood perfusion</a:t>
            </a:r>
          </a:p>
        </p:txBody>
      </p:sp>
      <p:pic>
        <p:nvPicPr>
          <p:cNvPr id="13" name="Imagen 6">
            <a:extLst>
              <a:ext uri="{FF2B5EF4-FFF2-40B4-BE49-F238E27FC236}">
                <a16:creationId xmlns:a16="http://schemas.microsoft.com/office/drawing/2014/main" id="{58E8215B-E558-AF17-1DC2-86AF48FB5165}"/>
              </a:ext>
            </a:extLst>
          </p:cNvPr>
          <p:cNvPicPr>
            <a:picLocks noChangeAspect="1"/>
          </p:cNvPicPr>
          <p:nvPr/>
        </p:nvPicPr>
        <p:blipFill>
          <a:blip r:embed="rId4"/>
          <a:stretch>
            <a:fillRect/>
          </a:stretch>
        </p:blipFill>
        <p:spPr>
          <a:xfrm>
            <a:off x="6168008" y="2577890"/>
            <a:ext cx="5231904" cy="2512259"/>
          </a:xfrm>
          <a:prstGeom prst="rect">
            <a:avLst/>
          </a:prstGeom>
        </p:spPr>
      </p:pic>
      <p:sp>
        <p:nvSpPr>
          <p:cNvPr id="15" name="CuadroTexto 12">
            <a:extLst>
              <a:ext uri="{FF2B5EF4-FFF2-40B4-BE49-F238E27FC236}">
                <a16:creationId xmlns:a16="http://schemas.microsoft.com/office/drawing/2014/main" id="{08310383-3EDB-5D1D-BC3D-C084A8176B6A}"/>
              </a:ext>
            </a:extLst>
          </p:cNvPr>
          <p:cNvSpPr txBox="1"/>
          <p:nvPr/>
        </p:nvSpPr>
        <p:spPr>
          <a:xfrm>
            <a:off x="7877389" y="5269437"/>
            <a:ext cx="1680909" cy="369332"/>
          </a:xfrm>
          <a:prstGeom prst="rect">
            <a:avLst/>
          </a:prstGeom>
          <a:noFill/>
        </p:spPr>
        <p:txBody>
          <a:bodyPr wrap="none" rtlCol="0">
            <a:spAutoFit/>
          </a:bodyPr>
          <a:lstStyle/>
          <a:p>
            <a:r>
              <a:rPr lang="es-ES" i="1" dirty="0" err="1"/>
              <a:t>Potez</a:t>
            </a:r>
            <a:r>
              <a:rPr lang="es-ES" i="1" dirty="0"/>
              <a:t> et al 2019</a:t>
            </a:r>
          </a:p>
        </p:txBody>
      </p:sp>
      <p:sp>
        <p:nvSpPr>
          <p:cNvPr id="20" name="TextBox 19">
            <a:extLst>
              <a:ext uri="{FF2B5EF4-FFF2-40B4-BE49-F238E27FC236}">
                <a16:creationId xmlns:a16="http://schemas.microsoft.com/office/drawing/2014/main" id="{C7A7972C-5D3D-E694-53B3-30CA492CEBB1}"/>
              </a:ext>
            </a:extLst>
          </p:cNvPr>
          <p:cNvSpPr txBox="1"/>
          <p:nvPr/>
        </p:nvSpPr>
        <p:spPr>
          <a:xfrm>
            <a:off x="6615338" y="5795154"/>
            <a:ext cx="5393938" cy="707886"/>
          </a:xfrm>
          <a:prstGeom prst="rect">
            <a:avLst/>
          </a:prstGeom>
          <a:noFill/>
        </p:spPr>
        <p:txBody>
          <a:bodyPr wrap="square">
            <a:spAutoFit/>
          </a:bodyPr>
          <a:lstStyle/>
          <a:p>
            <a:r>
              <a:rPr lang="es-ES" sz="2000" u="sng" dirty="0">
                <a:solidFill>
                  <a:schemeClr val="tx1"/>
                </a:solidFill>
              </a:rPr>
              <a:t>MRT (</a:t>
            </a:r>
            <a:r>
              <a:rPr lang="es-ES" sz="2000" u="sng" dirty="0" err="1">
                <a:solidFill>
                  <a:schemeClr val="tx1"/>
                </a:solidFill>
              </a:rPr>
              <a:t>Peak</a:t>
            </a:r>
            <a:r>
              <a:rPr lang="es-ES" sz="2000" u="sng" dirty="0">
                <a:solidFill>
                  <a:schemeClr val="tx1"/>
                </a:solidFill>
              </a:rPr>
              <a:t> </a:t>
            </a:r>
            <a:r>
              <a:rPr lang="es-ES" sz="2000" u="sng" dirty="0" err="1">
                <a:solidFill>
                  <a:schemeClr val="tx1"/>
                </a:solidFill>
              </a:rPr>
              <a:t>dose</a:t>
            </a:r>
            <a:r>
              <a:rPr lang="es-ES" sz="2000" u="sng" dirty="0">
                <a:solidFill>
                  <a:schemeClr val="tx1"/>
                </a:solidFill>
              </a:rPr>
              <a:t> </a:t>
            </a:r>
            <a:r>
              <a:rPr lang="es-ES" sz="2000" u="sng" dirty="0">
                <a:solidFill>
                  <a:srgbClr val="FF0000"/>
                </a:solidFill>
              </a:rPr>
              <a:t>407 Gy, </a:t>
            </a:r>
            <a:r>
              <a:rPr lang="es-ES" sz="2000" u="sng" dirty="0" err="1">
                <a:solidFill>
                  <a:srgbClr val="FF0000"/>
                </a:solidFill>
              </a:rPr>
              <a:t>valley</a:t>
            </a:r>
            <a:r>
              <a:rPr lang="es-ES" sz="2000" u="sng" dirty="0">
                <a:solidFill>
                  <a:srgbClr val="FF0000"/>
                </a:solidFill>
              </a:rPr>
              <a:t> 6.2 Gy</a:t>
            </a:r>
            <a:r>
              <a:rPr lang="es-ES" sz="2000" u="sng" dirty="0">
                <a:solidFill>
                  <a:schemeClr val="tx1"/>
                </a:solidFill>
              </a:rPr>
              <a:t>) </a:t>
            </a:r>
          </a:p>
          <a:p>
            <a:r>
              <a:rPr lang="es-ES" sz="2000" u="sng" dirty="0"/>
              <a:t>v</a:t>
            </a:r>
            <a:r>
              <a:rPr lang="es-ES" sz="2000" u="sng" dirty="0">
                <a:solidFill>
                  <a:schemeClr val="tx1"/>
                </a:solidFill>
              </a:rPr>
              <a:t>s BB (</a:t>
            </a:r>
            <a:r>
              <a:rPr lang="es-ES" sz="2000" u="sng" dirty="0">
                <a:solidFill>
                  <a:srgbClr val="FF0000"/>
                </a:solidFill>
              </a:rPr>
              <a:t>6.2 Gy</a:t>
            </a:r>
            <a:r>
              <a:rPr lang="es-ES" sz="2000" u="sng" dirty="0">
                <a:solidFill>
                  <a:schemeClr val="tx1"/>
                </a:solidFill>
              </a:rPr>
              <a:t>)</a:t>
            </a:r>
            <a:r>
              <a:rPr lang="es-ES" u="sng" dirty="0">
                <a:solidFill>
                  <a:schemeClr val="tx1"/>
                </a:solidFill>
              </a:rPr>
              <a:t> </a:t>
            </a:r>
            <a:endParaRPr lang="en-US" dirty="0"/>
          </a:p>
        </p:txBody>
      </p:sp>
      <p:sp>
        <p:nvSpPr>
          <p:cNvPr id="3" name="TextBox 2">
            <a:extLst>
              <a:ext uri="{FF2B5EF4-FFF2-40B4-BE49-F238E27FC236}">
                <a16:creationId xmlns:a16="http://schemas.microsoft.com/office/drawing/2014/main" id="{FF70EAAA-3F86-CB07-F413-3C9D1F71249F}"/>
              </a:ext>
            </a:extLst>
          </p:cNvPr>
          <p:cNvSpPr txBox="1"/>
          <p:nvPr/>
        </p:nvSpPr>
        <p:spPr>
          <a:xfrm>
            <a:off x="10128448" y="6405077"/>
            <a:ext cx="1956882" cy="430887"/>
          </a:xfrm>
          <a:prstGeom prst="rect">
            <a:avLst/>
          </a:prstGeom>
          <a:noFill/>
        </p:spPr>
        <p:txBody>
          <a:bodyPr wrap="none" rtlCol="0">
            <a:spAutoFit/>
          </a:bodyPr>
          <a:lstStyle/>
          <a:p>
            <a:r>
              <a:rPr lang="en-US" sz="2200" dirty="0">
                <a:solidFill>
                  <a:schemeClr val="bg1"/>
                </a:solidFill>
              </a:rPr>
              <a:t>RADIOBIOLOGY</a:t>
            </a:r>
          </a:p>
        </p:txBody>
      </p:sp>
    </p:spTree>
    <p:extLst>
      <p:ext uri="{BB962C8B-B14F-4D97-AF65-F5344CB8AC3E}">
        <p14:creationId xmlns:p14="http://schemas.microsoft.com/office/powerpoint/2010/main" val="3842667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2553BA-511E-2BD1-49D3-EB4174E1455A}"/>
              </a:ext>
            </a:extLst>
          </p:cNvPr>
          <p:cNvSpPr>
            <a:spLocks noGrp="1"/>
          </p:cNvSpPr>
          <p:nvPr>
            <p:ph type="title"/>
          </p:nvPr>
        </p:nvSpPr>
        <p:spPr>
          <a:xfrm>
            <a:off x="658284" y="63183"/>
            <a:ext cx="10695516" cy="729605"/>
          </a:xfrm>
        </p:spPr>
        <p:txBody>
          <a:bodyPr vert="horz" lIns="0" tIns="0" rIns="0" bIns="0" rtlCol="0" anchor="b" anchorCtr="0">
            <a:normAutofit/>
          </a:bodyPr>
          <a:lstStyle/>
          <a:p>
            <a:r>
              <a:rPr lang="es-ES" sz="2800" b="1" dirty="0">
                <a:solidFill>
                  <a:srgbClr val="00B050"/>
                </a:solidFill>
                <a:latin typeface="Calibri" panose="020F0502020204030204" pitchFamily="34" charset="0"/>
                <a:ea typeface="Calibri" panose="020F0502020204030204" pitchFamily="34" charset="0"/>
                <a:cs typeface="Calibri" panose="020F0502020204030204" pitchFamily="34" charset="0"/>
              </a:rPr>
              <a:t>BUT MRT </a:t>
            </a:r>
            <a:r>
              <a:rPr lang="es-ES" sz="2800" b="1" dirty="0" err="1">
                <a:solidFill>
                  <a:srgbClr val="00B050"/>
                </a:solidFill>
                <a:latin typeface="Calibri" panose="020F0502020204030204" pitchFamily="34" charset="0"/>
                <a:ea typeface="Calibri" panose="020F0502020204030204" pitchFamily="34" charset="0"/>
                <a:cs typeface="Calibri" panose="020F0502020204030204" pitchFamily="34" charset="0"/>
              </a:rPr>
              <a:t>also</a:t>
            </a:r>
            <a:r>
              <a:rPr lang="es-ES" sz="28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2800" b="1" dirty="0" err="1">
                <a:solidFill>
                  <a:srgbClr val="00B050"/>
                </a:solidFill>
                <a:latin typeface="Calibri" panose="020F0502020204030204" pitchFamily="34" charset="0"/>
                <a:ea typeface="Calibri" panose="020F0502020204030204" pitchFamily="34" charset="0"/>
                <a:cs typeface="Calibri" panose="020F0502020204030204" pitchFamily="34" charset="0"/>
              </a:rPr>
              <a:t>observed</a:t>
            </a:r>
            <a:r>
              <a:rPr lang="es-ES" sz="28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28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to</a:t>
            </a:r>
            <a:r>
              <a:rPr lang="es-ES" sz="2800" b="1" dirty="0">
                <a:solidFill>
                  <a:srgbClr val="00B050"/>
                </a:solidFill>
                <a:latin typeface="Calibri" panose="020F0502020204030204" pitchFamily="34" charset="0"/>
                <a:ea typeface="Calibri" panose="020F0502020204030204" pitchFamily="34" charset="0"/>
                <a:cs typeface="Calibri" panose="020F0502020204030204" pitchFamily="34" charset="0"/>
              </a:rPr>
              <a:t> lead </a:t>
            </a:r>
            <a:r>
              <a:rPr lang="es-ES" sz="28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to</a:t>
            </a:r>
            <a:r>
              <a:rPr lang="es-ES" sz="2800" b="1" dirty="0">
                <a:solidFill>
                  <a:srgbClr val="00B050"/>
                </a:solidFill>
                <a:latin typeface="Calibri" panose="020F0502020204030204" pitchFamily="34" charset="0"/>
                <a:ea typeface="Calibri" panose="020F0502020204030204" pitchFamily="34" charset="0"/>
                <a:cs typeface="Calibri" panose="020F0502020204030204" pitchFamily="34" charset="0"/>
              </a:rPr>
              <a:t> tumor vascular </a:t>
            </a:r>
            <a:r>
              <a:rPr lang="es-ES" sz="28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normalisation</a:t>
            </a:r>
            <a:endParaRPr lang="es-ES" sz="28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número de diapositiva 5">
            <a:extLst>
              <a:ext uri="{FF2B5EF4-FFF2-40B4-BE49-F238E27FC236}">
                <a16:creationId xmlns:a16="http://schemas.microsoft.com/office/drawing/2014/main" id="{F56EC511-F2F6-6372-A285-3B7BABC18CF5}"/>
              </a:ext>
            </a:extLst>
          </p:cNvPr>
          <p:cNvSpPr>
            <a:spLocks noGrp="1"/>
          </p:cNvSpPr>
          <p:nvPr>
            <p:ph type="sldNum" sz="quarter" idx="12"/>
          </p:nvPr>
        </p:nvSpPr>
        <p:spPr/>
        <p:txBody>
          <a:bodyPr/>
          <a:lstStyle/>
          <a:p>
            <a:fld id="{5E366EBC-928B-1F4D-BCBB-31473BB08F84}" type="slidenum">
              <a:rPr lang="en-US" smtClean="0"/>
              <a:pPr/>
              <a:t>26</a:t>
            </a:fld>
            <a:endParaRPr lang="en-US" dirty="0"/>
          </a:p>
        </p:txBody>
      </p:sp>
      <p:sp>
        <p:nvSpPr>
          <p:cNvPr id="12" name="CuadroTexto 11">
            <a:extLst>
              <a:ext uri="{FF2B5EF4-FFF2-40B4-BE49-F238E27FC236}">
                <a16:creationId xmlns:a16="http://schemas.microsoft.com/office/drawing/2014/main" id="{B026DAC2-EA78-F147-46BB-305666D8FB87}"/>
              </a:ext>
            </a:extLst>
          </p:cNvPr>
          <p:cNvSpPr txBox="1"/>
          <p:nvPr/>
        </p:nvSpPr>
        <p:spPr>
          <a:xfrm>
            <a:off x="1501589" y="4869159"/>
            <a:ext cx="3734420" cy="1015663"/>
          </a:xfrm>
          <a:prstGeom prst="rect">
            <a:avLst/>
          </a:prstGeom>
          <a:noFill/>
        </p:spPr>
        <p:txBody>
          <a:bodyPr wrap="none" rtlCol="0">
            <a:spAutoFit/>
          </a:bodyPr>
          <a:lstStyle/>
          <a:p>
            <a:pPr algn="ctr"/>
            <a:r>
              <a:rPr lang="es-ES" sz="2000" dirty="0"/>
              <a:t>4T1 </a:t>
            </a:r>
            <a:r>
              <a:rPr lang="es-ES" sz="2000" dirty="0" err="1"/>
              <a:t>tumors</a:t>
            </a:r>
            <a:endParaRPr lang="es-ES" sz="2000" dirty="0"/>
          </a:p>
          <a:p>
            <a:endParaRPr lang="es-ES" sz="2000" dirty="0"/>
          </a:p>
          <a:p>
            <a:r>
              <a:rPr lang="es-ES" sz="2000" dirty="0"/>
              <a:t>RJ Griffin et al. Rad </a:t>
            </a:r>
            <a:r>
              <a:rPr lang="es-ES" sz="2000" dirty="0" err="1"/>
              <a:t>Research</a:t>
            </a:r>
            <a:r>
              <a:rPr lang="es-ES" sz="2000" dirty="0"/>
              <a:t> 2012</a:t>
            </a:r>
          </a:p>
        </p:txBody>
      </p:sp>
      <p:pic>
        <p:nvPicPr>
          <p:cNvPr id="16" name="Imagen 15">
            <a:extLst>
              <a:ext uri="{FF2B5EF4-FFF2-40B4-BE49-F238E27FC236}">
                <a16:creationId xmlns:a16="http://schemas.microsoft.com/office/drawing/2014/main" id="{E34CD983-93FF-57DB-3B45-C2AF7859EF45}"/>
              </a:ext>
            </a:extLst>
          </p:cNvPr>
          <p:cNvPicPr>
            <a:picLocks noChangeAspect="1"/>
          </p:cNvPicPr>
          <p:nvPr/>
        </p:nvPicPr>
        <p:blipFill>
          <a:blip r:embed="rId3"/>
          <a:stretch>
            <a:fillRect/>
          </a:stretch>
        </p:blipFill>
        <p:spPr>
          <a:xfrm>
            <a:off x="6888088" y="1186332"/>
            <a:ext cx="4752528" cy="3354345"/>
          </a:xfrm>
          <a:prstGeom prst="rect">
            <a:avLst/>
          </a:prstGeom>
        </p:spPr>
      </p:pic>
      <p:sp>
        <p:nvSpPr>
          <p:cNvPr id="17" name="CuadroTexto 16">
            <a:extLst>
              <a:ext uri="{FF2B5EF4-FFF2-40B4-BE49-F238E27FC236}">
                <a16:creationId xmlns:a16="http://schemas.microsoft.com/office/drawing/2014/main" id="{B75018B6-3257-D354-A0E9-0A9E6D423E93}"/>
              </a:ext>
            </a:extLst>
          </p:cNvPr>
          <p:cNvSpPr txBox="1"/>
          <p:nvPr/>
        </p:nvSpPr>
        <p:spPr>
          <a:xfrm>
            <a:off x="7743841" y="4869160"/>
            <a:ext cx="3941079" cy="1323439"/>
          </a:xfrm>
          <a:prstGeom prst="rect">
            <a:avLst/>
          </a:prstGeom>
          <a:noFill/>
        </p:spPr>
        <p:txBody>
          <a:bodyPr wrap="none" rtlCol="0">
            <a:spAutoFit/>
          </a:bodyPr>
          <a:lstStyle/>
          <a:p>
            <a:pPr algn="ctr"/>
            <a:r>
              <a:rPr lang="es-ES" sz="2000" dirty="0"/>
              <a:t>4T1 </a:t>
            </a:r>
            <a:r>
              <a:rPr lang="es-ES" sz="2000" dirty="0" err="1"/>
              <a:t>tumors</a:t>
            </a:r>
            <a:r>
              <a:rPr lang="es-ES" sz="2000" dirty="0"/>
              <a:t>, 50 Gy</a:t>
            </a:r>
          </a:p>
          <a:p>
            <a:pPr algn="ctr"/>
            <a:endParaRPr lang="es-ES" sz="2000" dirty="0"/>
          </a:p>
          <a:p>
            <a:pPr algn="ctr"/>
            <a:r>
              <a:rPr lang="en-US" sz="2000" dirty="0" err="1">
                <a:solidFill>
                  <a:srgbClr val="212121"/>
                </a:solidFill>
              </a:rPr>
              <a:t>Fontanella</a:t>
            </a:r>
            <a:r>
              <a:rPr lang="en-US" sz="2000" dirty="0">
                <a:solidFill>
                  <a:srgbClr val="212121"/>
                </a:solidFill>
              </a:rPr>
              <a:t> et al  Rad Research 2015 </a:t>
            </a:r>
            <a:endParaRPr lang="es-ES" sz="2000" dirty="0"/>
          </a:p>
          <a:p>
            <a:pPr algn="ctr"/>
            <a:endParaRPr lang="es-ES" sz="2000" dirty="0"/>
          </a:p>
        </p:txBody>
      </p:sp>
      <p:sp>
        <p:nvSpPr>
          <p:cNvPr id="3" name="TextBox 2">
            <a:extLst>
              <a:ext uri="{FF2B5EF4-FFF2-40B4-BE49-F238E27FC236}">
                <a16:creationId xmlns:a16="http://schemas.microsoft.com/office/drawing/2014/main" id="{44BBFAD7-9EB6-A1E3-6410-DDEE6C51AFCC}"/>
              </a:ext>
            </a:extLst>
          </p:cNvPr>
          <p:cNvSpPr txBox="1"/>
          <p:nvPr/>
        </p:nvSpPr>
        <p:spPr>
          <a:xfrm>
            <a:off x="10128448" y="6405077"/>
            <a:ext cx="1956882" cy="430887"/>
          </a:xfrm>
          <a:prstGeom prst="rect">
            <a:avLst/>
          </a:prstGeom>
          <a:noFill/>
        </p:spPr>
        <p:txBody>
          <a:bodyPr wrap="none" rtlCol="0">
            <a:spAutoFit/>
          </a:bodyPr>
          <a:lstStyle/>
          <a:p>
            <a:r>
              <a:rPr lang="en-US" sz="2200" dirty="0">
                <a:solidFill>
                  <a:schemeClr val="bg1"/>
                </a:solidFill>
              </a:rPr>
              <a:t>RADIOBIOLOGY</a:t>
            </a:r>
          </a:p>
        </p:txBody>
      </p:sp>
      <p:pic>
        <p:nvPicPr>
          <p:cNvPr id="8" name="Image 7">
            <a:extLst>
              <a:ext uri="{FF2B5EF4-FFF2-40B4-BE49-F238E27FC236}">
                <a16:creationId xmlns:a16="http://schemas.microsoft.com/office/drawing/2014/main" id="{67998102-60E3-1A6E-AC7F-DBE4C93E8C96}"/>
              </a:ext>
            </a:extLst>
          </p:cNvPr>
          <p:cNvPicPr>
            <a:picLocks noChangeAspect="1"/>
          </p:cNvPicPr>
          <p:nvPr/>
        </p:nvPicPr>
        <p:blipFill>
          <a:blip r:embed="rId4"/>
          <a:stretch>
            <a:fillRect/>
          </a:stretch>
        </p:blipFill>
        <p:spPr>
          <a:xfrm>
            <a:off x="2279576" y="1653158"/>
            <a:ext cx="3854942" cy="2660029"/>
          </a:xfrm>
          <a:prstGeom prst="rect">
            <a:avLst/>
          </a:prstGeom>
        </p:spPr>
      </p:pic>
      <p:pic>
        <p:nvPicPr>
          <p:cNvPr id="14" name="Image 13">
            <a:extLst>
              <a:ext uri="{FF2B5EF4-FFF2-40B4-BE49-F238E27FC236}">
                <a16:creationId xmlns:a16="http://schemas.microsoft.com/office/drawing/2014/main" id="{3C582923-8F0D-0817-2CD9-498FED6F5C78}"/>
              </a:ext>
            </a:extLst>
          </p:cNvPr>
          <p:cNvPicPr>
            <a:picLocks noChangeAspect="1"/>
          </p:cNvPicPr>
          <p:nvPr/>
        </p:nvPicPr>
        <p:blipFill rotWithShape="1">
          <a:blip r:embed="rId5"/>
          <a:srcRect l="49521"/>
          <a:stretch/>
        </p:blipFill>
        <p:spPr>
          <a:xfrm>
            <a:off x="925652" y="2644293"/>
            <a:ext cx="1505617" cy="1280404"/>
          </a:xfrm>
          <a:prstGeom prst="rect">
            <a:avLst/>
          </a:prstGeom>
        </p:spPr>
      </p:pic>
      <p:pic>
        <p:nvPicPr>
          <p:cNvPr id="18" name="Image 17">
            <a:extLst>
              <a:ext uri="{FF2B5EF4-FFF2-40B4-BE49-F238E27FC236}">
                <a16:creationId xmlns:a16="http://schemas.microsoft.com/office/drawing/2014/main" id="{BC0E8FAA-27C1-82A4-5CFC-05293FCDFDB9}"/>
              </a:ext>
            </a:extLst>
          </p:cNvPr>
          <p:cNvPicPr>
            <a:picLocks noChangeAspect="1"/>
          </p:cNvPicPr>
          <p:nvPr/>
        </p:nvPicPr>
        <p:blipFill rotWithShape="1">
          <a:blip r:embed="rId6"/>
          <a:srcRect t="6340" r="6237" b="8632"/>
          <a:stretch/>
        </p:blipFill>
        <p:spPr>
          <a:xfrm>
            <a:off x="939881" y="1492165"/>
            <a:ext cx="1477160" cy="1152128"/>
          </a:xfrm>
          <a:prstGeom prst="rect">
            <a:avLst/>
          </a:prstGeom>
        </p:spPr>
      </p:pic>
      <p:sp>
        <p:nvSpPr>
          <p:cNvPr id="19" name="ZoneTexte 18">
            <a:extLst>
              <a:ext uri="{FF2B5EF4-FFF2-40B4-BE49-F238E27FC236}">
                <a16:creationId xmlns:a16="http://schemas.microsoft.com/office/drawing/2014/main" id="{C800CBB1-188F-E46B-AF86-6353C09F1F09}"/>
              </a:ext>
            </a:extLst>
          </p:cNvPr>
          <p:cNvSpPr txBox="1"/>
          <p:nvPr/>
        </p:nvSpPr>
        <p:spPr>
          <a:xfrm>
            <a:off x="1127448" y="4005064"/>
            <a:ext cx="1048107" cy="369332"/>
          </a:xfrm>
          <a:prstGeom prst="rect">
            <a:avLst/>
          </a:prstGeom>
          <a:noFill/>
        </p:spPr>
        <p:txBody>
          <a:bodyPr wrap="none" rtlCol="0">
            <a:spAutoFit/>
          </a:bodyPr>
          <a:lstStyle/>
          <a:p>
            <a:r>
              <a:rPr lang="en-GB" b="1" dirty="0"/>
              <a:t>Pericytes</a:t>
            </a:r>
          </a:p>
        </p:txBody>
      </p:sp>
    </p:spTree>
    <p:extLst>
      <p:ext uri="{BB962C8B-B14F-4D97-AF65-F5344CB8AC3E}">
        <p14:creationId xmlns:p14="http://schemas.microsoft.com/office/powerpoint/2010/main" val="3928302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F7645-552B-E741-CAB8-1B664CEC17D5}"/>
              </a:ext>
            </a:extLst>
          </p:cNvPr>
          <p:cNvPicPr>
            <a:picLocks noChangeAspect="1"/>
          </p:cNvPicPr>
          <p:nvPr/>
        </p:nvPicPr>
        <p:blipFill>
          <a:blip r:embed="rId2"/>
          <a:stretch>
            <a:fillRect/>
          </a:stretch>
        </p:blipFill>
        <p:spPr>
          <a:xfrm>
            <a:off x="9409178" y="2111363"/>
            <a:ext cx="2564913" cy="3060927"/>
          </a:xfrm>
          <a:prstGeom prst="rect">
            <a:avLst/>
          </a:prstGeom>
        </p:spPr>
      </p:pic>
      <p:sp>
        <p:nvSpPr>
          <p:cNvPr id="6" name="Título 1">
            <a:extLst>
              <a:ext uri="{FF2B5EF4-FFF2-40B4-BE49-F238E27FC236}">
                <a16:creationId xmlns:a16="http://schemas.microsoft.com/office/drawing/2014/main" id="{1568A9D7-5D30-A513-6C68-B61C689A40A2}"/>
              </a:ext>
            </a:extLst>
          </p:cNvPr>
          <p:cNvSpPr>
            <a:spLocks noGrp="1"/>
          </p:cNvSpPr>
          <p:nvPr>
            <p:ph type="title"/>
          </p:nvPr>
        </p:nvSpPr>
        <p:spPr>
          <a:xfrm>
            <a:off x="537491" y="-555412"/>
            <a:ext cx="10515600" cy="1325563"/>
          </a:xfrm>
        </p:spPr>
        <p:txBody>
          <a:bodyPr vert="horz" lIns="0" tIns="0" rIns="0" bIns="0" rtlCol="0" anchor="b" anchorCtr="0">
            <a:normAutofit/>
          </a:bodyPr>
          <a:lstStyle/>
          <a:p>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Vascular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effects</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in MBRT</a:t>
            </a:r>
          </a:p>
        </p:txBody>
      </p:sp>
      <p:sp>
        <p:nvSpPr>
          <p:cNvPr id="9" name="ZoneTexte 36">
            <a:extLst>
              <a:ext uri="{FF2B5EF4-FFF2-40B4-BE49-F238E27FC236}">
                <a16:creationId xmlns:a16="http://schemas.microsoft.com/office/drawing/2014/main" id="{D2111B05-122A-017B-E3E5-EE81DFF2A674}"/>
              </a:ext>
            </a:extLst>
          </p:cNvPr>
          <p:cNvSpPr txBox="1"/>
          <p:nvPr/>
        </p:nvSpPr>
        <p:spPr>
          <a:xfrm>
            <a:off x="5810495" y="1266567"/>
            <a:ext cx="2414572" cy="646331"/>
          </a:xfrm>
          <a:prstGeom prst="rect">
            <a:avLst/>
          </a:prstGeom>
          <a:noFill/>
        </p:spPr>
        <p:txBody>
          <a:bodyPr wrap="none" rtlCol="0">
            <a:spAutoFit/>
          </a:bodyPr>
          <a:lstStyle/>
          <a:p>
            <a:pPr algn="ctr"/>
            <a:r>
              <a:rPr lang="fr-FR" dirty="0" err="1">
                <a:latin typeface="Calibri" panose="020F0502020204030204" pitchFamily="34" charset="0"/>
                <a:ea typeface="Calibri" panose="020F0502020204030204" pitchFamily="34" charset="0"/>
                <a:cs typeface="Calibri" panose="020F0502020204030204" pitchFamily="34" charset="0"/>
              </a:rPr>
              <a:t>Tumor</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Vascular</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density</a:t>
            </a:r>
            <a:r>
              <a:rPr lang="fr-FR" dirty="0">
                <a:latin typeface="Calibri" panose="020F0502020204030204" pitchFamily="34" charset="0"/>
                <a:ea typeface="Calibri" panose="020F0502020204030204" pitchFamily="34" charset="0"/>
                <a:cs typeface="Calibri" panose="020F0502020204030204" pitchFamily="34" charset="0"/>
              </a:rPr>
              <a:t> </a:t>
            </a:r>
          </a:p>
          <a:p>
            <a:pPr algn="ctr"/>
            <a:r>
              <a:rPr lang="fr-FR" dirty="0">
                <a:latin typeface="Calibri" panose="020F0502020204030204" pitchFamily="34" charset="0"/>
                <a:ea typeface="Calibri" panose="020F0502020204030204" pitchFamily="34" charset="0"/>
                <a:cs typeface="Calibri" panose="020F0502020204030204" pitchFamily="34" charset="0"/>
              </a:rPr>
              <a:t>(</a:t>
            </a:r>
            <a:r>
              <a:rPr lang="fr-FR" dirty="0" err="1">
                <a:latin typeface="Calibri" panose="020F0502020204030204" pitchFamily="34" charset="0"/>
                <a:ea typeface="Calibri" panose="020F0502020204030204" pitchFamily="34" charset="0"/>
                <a:cs typeface="Calibri" panose="020F0502020204030204" pitchFamily="34" charset="0"/>
              </a:rPr>
              <a:t>vessels</a:t>
            </a:r>
            <a:r>
              <a:rPr lang="fr-FR" dirty="0">
                <a:latin typeface="Calibri" panose="020F0502020204030204" pitchFamily="34" charset="0"/>
                <a:ea typeface="Calibri" panose="020F0502020204030204" pitchFamily="34" charset="0"/>
                <a:cs typeface="Calibri" panose="020F0502020204030204" pitchFamily="34" charset="0"/>
              </a:rPr>
              <a:t>/mm</a:t>
            </a:r>
            <a:r>
              <a:rPr lang="fr-FR" baseline="30000" dirty="0">
                <a:latin typeface="Calibri" panose="020F0502020204030204" pitchFamily="34" charset="0"/>
                <a:ea typeface="Calibri" panose="020F0502020204030204" pitchFamily="34" charset="0"/>
                <a:cs typeface="Calibri" panose="020F0502020204030204" pitchFamily="34" charset="0"/>
              </a:rPr>
              <a:t>2</a:t>
            </a:r>
            <a:r>
              <a:rPr lang="fr-FR" dirty="0">
                <a:latin typeface="Calibri" panose="020F0502020204030204" pitchFamily="34" charset="0"/>
                <a:ea typeface="Calibri" panose="020F0502020204030204" pitchFamily="34" charset="0"/>
                <a:cs typeface="Calibri" panose="020F0502020204030204" pitchFamily="34" charset="0"/>
              </a:rPr>
              <a:t>)</a:t>
            </a:r>
          </a:p>
        </p:txBody>
      </p:sp>
      <p:sp>
        <p:nvSpPr>
          <p:cNvPr id="10" name="ZoneTexte 38">
            <a:extLst>
              <a:ext uri="{FF2B5EF4-FFF2-40B4-BE49-F238E27FC236}">
                <a16:creationId xmlns:a16="http://schemas.microsoft.com/office/drawing/2014/main" id="{D43CA0FE-0590-3286-96FB-872E561C0F37}"/>
              </a:ext>
            </a:extLst>
          </p:cNvPr>
          <p:cNvSpPr txBox="1"/>
          <p:nvPr/>
        </p:nvSpPr>
        <p:spPr>
          <a:xfrm>
            <a:off x="7838681" y="1912898"/>
            <a:ext cx="601447" cy="307777"/>
          </a:xfrm>
          <a:prstGeom prst="rect">
            <a:avLst/>
          </a:prstGeom>
          <a:noFill/>
        </p:spPr>
        <p:txBody>
          <a:bodyPr wrap="none" rtlCol="0">
            <a:spAutoFit/>
          </a:bodyPr>
          <a:lstStyle/>
          <a:p>
            <a:r>
              <a:rPr lang="fr-FR" sz="1400" b="1" dirty="0"/>
              <a:t>7 dpi</a:t>
            </a:r>
          </a:p>
        </p:txBody>
      </p:sp>
      <p:sp>
        <p:nvSpPr>
          <p:cNvPr id="11" name="ZoneTexte 39">
            <a:extLst>
              <a:ext uri="{FF2B5EF4-FFF2-40B4-BE49-F238E27FC236}">
                <a16:creationId xmlns:a16="http://schemas.microsoft.com/office/drawing/2014/main" id="{AC131CAE-17A3-E135-F61D-7CCE71DD6A5F}"/>
              </a:ext>
            </a:extLst>
          </p:cNvPr>
          <p:cNvSpPr txBox="1"/>
          <p:nvPr/>
        </p:nvSpPr>
        <p:spPr>
          <a:xfrm>
            <a:off x="5868532" y="1874856"/>
            <a:ext cx="700833" cy="307777"/>
          </a:xfrm>
          <a:prstGeom prst="rect">
            <a:avLst/>
          </a:prstGeom>
          <a:noFill/>
        </p:spPr>
        <p:txBody>
          <a:bodyPr wrap="none" rtlCol="0">
            <a:spAutoFit/>
          </a:bodyPr>
          <a:lstStyle/>
          <a:p>
            <a:r>
              <a:rPr lang="fr-FR" sz="1400" b="1" dirty="0"/>
              <a:t>24 </a:t>
            </a:r>
            <a:r>
              <a:rPr lang="fr-FR" sz="1400" b="1" dirty="0" err="1"/>
              <a:t>hpi</a:t>
            </a:r>
            <a:endParaRPr lang="fr-FR" sz="1400" b="1" dirty="0"/>
          </a:p>
        </p:txBody>
      </p:sp>
      <p:sp>
        <p:nvSpPr>
          <p:cNvPr id="12" name="ZoneTexte 36">
            <a:extLst>
              <a:ext uri="{FF2B5EF4-FFF2-40B4-BE49-F238E27FC236}">
                <a16:creationId xmlns:a16="http://schemas.microsoft.com/office/drawing/2014/main" id="{1A475F02-DB7B-DA17-F7F8-32044215774F}"/>
              </a:ext>
            </a:extLst>
          </p:cNvPr>
          <p:cNvSpPr txBox="1"/>
          <p:nvPr/>
        </p:nvSpPr>
        <p:spPr>
          <a:xfrm>
            <a:off x="9160424" y="1249178"/>
            <a:ext cx="2615781" cy="646331"/>
          </a:xfrm>
          <a:prstGeom prst="rect">
            <a:avLst/>
          </a:prstGeom>
          <a:noFill/>
        </p:spPr>
        <p:txBody>
          <a:bodyPr wrap="none" rtlCol="0">
            <a:spAutoFit/>
          </a:bodyPr>
          <a:lstStyle/>
          <a:p>
            <a:pPr algn="ctr"/>
            <a:r>
              <a:rPr lang="fr-FR" dirty="0">
                <a:latin typeface="Calibri" panose="020F0502020204030204" pitchFamily="34" charset="0"/>
                <a:ea typeface="Calibri" panose="020F0502020204030204" pitchFamily="34" charset="0"/>
                <a:cs typeface="Calibri" panose="020F0502020204030204" pitchFamily="34" charset="0"/>
              </a:rPr>
              <a:t>Normal</a:t>
            </a:r>
            <a:r>
              <a:rPr lang="fr-FR" dirty="0"/>
              <a:t> </a:t>
            </a:r>
            <a:r>
              <a:rPr lang="fr-FR" dirty="0" err="1"/>
              <a:t>Vascular</a:t>
            </a:r>
            <a:r>
              <a:rPr lang="fr-FR" dirty="0"/>
              <a:t> </a:t>
            </a:r>
            <a:r>
              <a:rPr lang="fr-FR" dirty="0" err="1"/>
              <a:t>density</a:t>
            </a:r>
            <a:r>
              <a:rPr lang="fr-FR" dirty="0"/>
              <a:t> </a:t>
            </a:r>
          </a:p>
          <a:p>
            <a:pPr algn="ctr"/>
            <a:r>
              <a:rPr lang="fr-FR" dirty="0"/>
              <a:t>(</a:t>
            </a:r>
            <a:r>
              <a:rPr lang="fr-FR" dirty="0" err="1"/>
              <a:t>vessels</a:t>
            </a:r>
            <a:r>
              <a:rPr lang="fr-FR" dirty="0"/>
              <a:t>/mm</a:t>
            </a:r>
            <a:r>
              <a:rPr lang="fr-FR" baseline="30000" dirty="0"/>
              <a:t>2</a:t>
            </a:r>
            <a:r>
              <a:rPr lang="fr-FR" dirty="0"/>
              <a:t>)</a:t>
            </a:r>
          </a:p>
        </p:txBody>
      </p:sp>
      <p:sp>
        <p:nvSpPr>
          <p:cNvPr id="13" name="ZoneTexte 6">
            <a:extLst>
              <a:ext uri="{FF2B5EF4-FFF2-40B4-BE49-F238E27FC236}">
                <a16:creationId xmlns:a16="http://schemas.microsoft.com/office/drawing/2014/main" id="{0B103BB5-E345-02F8-B0FD-0D42825848D5}"/>
              </a:ext>
            </a:extLst>
          </p:cNvPr>
          <p:cNvSpPr txBox="1"/>
          <p:nvPr/>
        </p:nvSpPr>
        <p:spPr>
          <a:xfrm>
            <a:off x="-544017" y="4445079"/>
            <a:ext cx="5504208" cy="1138773"/>
          </a:xfrm>
          <a:prstGeom prst="rect">
            <a:avLst/>
          </a:prstGeom>
          <a:noFill/>
        </p:spPr>
        <p:txBody>
          <a:bodyPr wrap="square" rtlCol="0">
            <a:spAutoFit/>
          </a:bodyPr>
          <a:lstStyle/>
          <a:p>
            <a:pPr algn="ctr"/>
            <a:r>
              <a:rPr lang="fr-FR" dirty="0" err="1">
                <a:latin typeface="Arial" panose="020B0604020202020204" pitchFamily="34" charset="0"/>
                <a:cs typeface="Arial" panose="020B0604020202020204" pitchFamily="34" charset="0"/>
              </a:rPr>
              <a:t>Endothelial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cells</a:t>
            </a:r>
            <a:r>
              <a:rPr lang="fr-FR" dirty="0">
                <a:latin typeface="Arial" panose="020B0604020202020204" pitchFamily="34" charset="0"/>
                <a:cs typeface="Arial" panose="020B0604020202020204" pitchFamily="34" charset="0"/>
              </a:rPr>
              <a:t> (CD31 </a:t>
            </a:r>
            <a:r>
              <a:rPr lang="fr-FR" dirty="0" err="1">
                <a:latin typeface="Arial" panose="020B0604020202020204" pitchFamily="34" charset="0"/>
                <a:cs typeface="Arial" panose="020B0604020202020204" pitchFamily="34" charset="0"/>
              </a:rPr>
              <a:t>staining</a:t>
            </a:r>
            <a:r>
              <a:rPr lang="fr-FR" dirty="0">
                <a:latin typeface="Arial" panose="020B0604020202020204" pitchFamily="34" charset="0"/>
                <a:cs typeface="Arial" panose="020B0604020202020204" pitchFamily="34" charset="0"/>
              </a:rPr>
              <a:t>) </a:t>
            </a:r>
          </a:p>
          <a:p>
            <a:pPr algn="ctr"/>
            <a:r>
              <a:rPr lang="fr-FR" dirty="0" err="1">
                <a:latin typeface="Arial" panose="020B0604020202020204" pitchFamily="34" charset="0"/>
                <a:cs typeface="Arial" panose="020B0604020202020204" pitchFamily="34" charset="0"/>
              </a:rPr>
              <a:t>after</a:t>
            </a:r>
            <a:r>
              <a:rPr lang="fr-FR"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24 </a:t>
            </a:r>
            <a:r>
              <a:rPr lang="fr-FR" b="1" dirty="0" err="1">
                <a:latin typeface="Arial" panose="020B0604020202020204" pitchFamily="34" charset="0"/>
                <a:cs typeface="Arial" panose="020B0604020202020204" pitchFamily="34" charset="0"/>
              </a:rPr>
              <a:t>hpi</a:t>
            </a:r>
            <a:r>
              <a:rPr lang="fr-FR" b="1" dirty="0">
                <a:latin typeface="Arial" panose="020B0604020202020204" pitchFamily="34" charset="0"/>
                <a:cs typeface="Arial" panose="020B0604020202020204" pitchFamily="34" charset="0"/>
              </a:rPr>
              <a:t> and 7 dpi</a:t>
            </a:r>
          </a:p>
          <a:p>
            <a:pPr algn="ctr"/>
            <a:endParaRPr lang="fr-FR" sz="1600" dirty="0">
              <a:latin typeface="Arial" panose="020B0604020202020204" pitchFamily="34" charset="0"/>
              <a:cs typeface="Arial" panose="020B0604020202020204" pitchFamily="34" charset="0"/>
            </a:endParaRPr>
          </a:p>
          <a:p>
            <a:endParaRPr lang="fr-FR" sz="1600" dirty="0">
              <a:latin typeface="Arial" panose="020B0604020202020204" pitchFamily="34" charset="0"/>
              <a:cs typeface="Arial" panose="020B0604020202020204" pitchFamily="34" charset="0"/>
            </a:endParaRPr>
          </a:p>
        </p:txBody>
      </p:sp>
      <p:pic>
        <p:nvPicPr>
          <p:cNvPr id="14" name="Image 16" descr="Une image contenant capture d’écran, bâtiment, neige, ligne&#10;&#10;Le contenu généré par l’IA peut être incorrect.">
            <a:extLst>
              <a:ext uri="{FF2B5EF4-FFF2-40B4-BE49-F238E27FC236}">
                <a16:creationId xmlns:a16="http://schemas.microsoft.com/office/drawing/2014/main" id="{C3A311A2-1220-D103-F02C-178037FCED0D}"/>
              </a:ext>
            </a:extLst>
          </p:cNvPr>
          <p:cNvPicPr>
            <a:picLocks noChangeAspect="1"/>
          </p:cNvPicPr>
          <p:nvPr/>
        </p:nvPicPr>
        <p:blipFill>
          <a:blip r:embed="rId3"/>
          <a:stretch>
            <a:fillRect/>
          </a:stretch>
        </p:blipFill>
        <p:spPr>
          <a:xfrm>
            <a:off x="406196" y="1317874"/>
            <a:ext cx="4169759" cy="2994622"/>
          </a:xfrm>
          <a:prstGeom prst="rect">
            <a:avLst/>
          </a:prstGeom>
        </p:spPr>
      </p:pic>
      <p:sp>
        <p:nvSpPr>
          <p:cNvPr id="15" name="ZoneTexte 38">
            <a:extLst>
              <a:ext uri="{FF2B5EF4-FFF2-40B4-BE49-F238E27FC236}">
                <a16:creationId xmlns:a16="http://schemas.microsoft.com/office/drawing/2014/main" id="{F53D64CD-F5CC-5FA0-7F24-F8ADA034688E}"/>
              </a:ext>
            </a:extLst>
          </p:cNvPr>
          <p:cNvSpPr txBox="1"/>
          <p:nvPr/>
        </p:nvSpPr>
        <p:spPr>
          <a:xfrm>
            <a:off x="10468314" y="1912898"/>
            <a:ext cx="601447" cy="307777"/>
          </a:xfrm>
          <a:prstGeom prst="rect">
            <a:avLst/>
          </a:prstGeom>
          <a:noFill/>
        </p:spPr>
        <p:txBody>
          <a:bodyPr wrap="none" rtlCol="0">
            <a:spAutoFit/>
          </a:bodyPr>
          <a:lstStyle/>
          <a:p>
            <a:r>
              <a:rPr lang="fr-FR" sz="1400" b="1" dirty="0"/>
              <a:t>7 dpi</a:t>
            </a:r>
          </a:p>
        </p:txBody>
      </p:sp>
      <p:pic>
        <p:nvPicPr>
          <p:cNvPr id="16" name="Picture 2" descr="Sarah Potiron - Scientist⎟Immuno-oncology⎟Managed ...">
            <a:extLst>
              <a:ext uri="{FF2B5EF4-FFF2-40B4-BE49-F238E27FC236}">
                <a16:creationId xmlns:a16="http://schemas.microsoft.com/office/drawing/2014/main" id="{1E53DA7B-7FE3-CD51-2F6A-26B418534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91" y="5286948"/>
            <a:ext cx="1250671" cy="11756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A058AE6-D5F0-0875-6A37-A875169BC024}"/>
              </a:ext>
            </a:extLst>
          </p:cNvPr>
          <p:cNvSpPr txBox="1"/>
          <p:nvPr/>
        </p:nvSpPr>
        <p:spPr>
          <a:xfrm>
            <a:off x="2208087" y="5781312"/>
            <a:ext cx="1780906" cy="369332"/>
          </a:xfrm>
          <a:prstGeom prst="rect">
            <a:avLst/>
          </a:prstGeom>
          <a:noFill/>
        </p:spPr>
        <p:txBody>
          <a:bodyPr wrap="square" rtlCol="0">
            <a:spAutoFit/>
          </a:bodyPr>
          <a:lstStyle/>
          <a:p>
            <a:r>
              <a:rPr lang="en-US" dirty="0"/>
              <a:t>Sarah </a:t>
            </a:r>
            <a:r>
              <a:rPr lang="en-US" dirty="0" err="1"/>
              <a:t>Potiron</a:t>
            </a:r>
            <a:endParaRPr lang="en-US" dirty="0"/>
          </a:p>
        </p:txBody>
      </p:sp>
      <p:pic>
        <p:nvPicPr>
          <p:cNvPr id="19" name="Picture 18">
            <a:extLst>
              <a:ext uri="{FF2B5EF4-FFF2-40B4-BE49-F238E27FC236}">
                <a16:creationId xmlns:a16="http://schemas.microsoft.com/office/drawing/2014/main" id="{F6ADBE80-BFAB-EDE7-26A8-40693097860F}"/>
              </a:ext>
            </a:extLst>
          </p:cNvPr>
          <p:cNvPicPr>
            <a:picLocks noChangeAspect="1"/>
          </p:cNvPicPr>
          <p:nvPr/>
        </p:nvPicPr>
        <p:blipFill>
          <a:blip r:embed="rId5"/>
          <a:srcRect t="59630" r="76890"/>
          <a:stretch>
            <a:fillRect/>
          </a:stretch>
        </p:blipFill>
        <p:spPr>
          <a:xfrm>
            <a:off x="4907189" y="2263631"/>
            <a:ext cx="2233448" cy="2957390"/>
          </a:xfrm>
          <a:prstGeom prst="rect">
            <a:avLst/>
          </a:prstGeom>
        </p:spPr>
      </p:pic>
      <p:pic>
        <p:nvPicPr>
          <p:cNvPr id="21" name="Picture 20">
            <a:extLst>
              <a:ext uri="{FF2B5EF4-FFF2-40B4-BE49-F238E27FC236}">
                <a16:creationId xmlns:a16="http://schemas.microsoft.com/office/drawing/2014/main" id="{9159837C-B37C-CAA3-1FB4-8AD727E9F067}"/>
              </a:ext>
            </a:extLst>
          </p:cNvPr>
          <p:cNvPicPr>
            <a:picLocks noChangeAspect="1"/>
          </p:cNvPicPr>
          <p:nvPr/>
        </p:nvPicPr>
        <p:blipFill>
          <a:blip r:embed="rId6"/>
          <a:stretch>
            <a:fillRect/>
          </a:stretch>
        </p:blipFill>
        <p:spPr>
          <a:xfrm>
            <a:off x="7140637" y="2366275"/>
            <a:ext cx="2201884" cy="2854746"/>
          </a:xfrm>
          <a:prstGeom prst="rect">
            <a:avLst/>
          </a:prstGeom>
        </p:spPr>
      </p:pic>
    </p:spTree>
    <p:extLst>
      <p:ext uri="{BB962C8B-B14F-4D97-AF65-F5344CB8AC3E}">
        <p14:creationId xmlns:p14="http://schemas.microsoft.com/office/powerpoint/2010/main" val="371137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4">
            <a:extLst>
              <a:ext uri="{FF2B5EF4-FFF2-40B4-BE49-F238E27FC236}">
                <a16:creationId xmlns:a16="http://schemas.microsoft.com/office/drawing/2014/main" id="{7D456440-BDA1-E454-2475-65655AA2C6F0}"/>
              </a:ext>
            </a:extLst>
          </p:cNvPr>
          <p:cNvSpPr txBox="1"/>
          <p:nvPr/>
        </p:nvSpPr>
        <p:spPr>
          <a:xfrm>
            <a:off x="316515" y="5517120"/>
            <a:ext cx="8939771" cy="707886"/>
          </a:xfrm>
          <a:prstGeom prst="rect">
            <a:avLst/>
          </a:prstGeom>
          <a:noFill/>
        </p:spPr>
        <p:txBody>
          <a:bodyPr wrap="square" rtlCol="0">
            <a:spAutoFit/>
          </a:bodyPr>
          <a:lstStyle/>
          <a:p>
            <a:r>
              <a:rPr lang="fr-FR" sz="2000" b="1" dirty="0" err="1">
                <a:latin typeface="Calibri" panose="020F0502020204030204" pitchFamily="34" charset="0"/>
                <a:ea typeface="Calibri" panose="020F0502020204030204" pitchFamily="34" charset="0"/>
                <a:cs typeface="Calibri" panose="020F0502020204030204" pitchFamily="34" charset="0"/>
              </a:rPr>
              <a:t>pMBRT</a:t>
            </a:r>
            <a:endParaRPr lang="fr-FR" sz="2000"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000" dirty="0" err="1">
                <a:latin typeface="Calibri" panose="020F0502020204030204" pitchFamily="34" charset="0"/>
                <a:ea typeface="Calibri" panose="020F0502020204030204" pitchFamily="34" charset="0"/>
                <a:cs typeface="Calibri" panose="020F0502020204030204" pitchFamily="34" charset="0"/>
              </a:rPr>
              <a:t>Enhances</a:t>
            </a:r>
            <a:r>
              <a:rPr lang="fr-FR" sz="2000" dirty="0">
                <a:latin typeface="Calibri" panose="020F0502020204030204" pitchFamily="34" charset="0"/>
                <a:ea typeface="Calibri" panose="020F0502020204030204" pitchFamily="34" charset="0"/>
                <a:cs typeface="Calibri" panose="020F0502020204030204" pitchFamily="34" charset="0"/>
              </a:rPr>
              <a:t> immune infiltration </a:t>
            </a:r>
            <a:r>
              <a:rPr lang="fr-FR" sz="2000" dirty="0" err="1">
                <a:latin typeface="Calibri" panose="020F0502020204030204" pitchFamily="34" charset="0"/>
                <a:ea typeface="Calibri" panose="020F0502020204030204" pitchFamily="34" charset="0"/>
                <a:cs typeface="Calibri" panose="020F0502020204030204" pitchFamily="34" charset="0"/>
              </a:rPr>
              <a:t>associated</a:t>
            </a:r>
            <a:r>
              <a:rPr lang="fr-FR" sz="2000" dirty="0">
                <a:latin typeface="Calibri" panose="020F0502020204030204" pitchFamily="34" charset="0"/>
                <a:ea typeface="Calibri" panose="020F0502020204030204" pitchFamily="34" charset="0"/>
                <a:cs typeface="Calibri" panose="020F0502020204030204" pitchFamily="34" charset="0"/>
              </a:rPr>
              <a:t> to </a:t>
            </a:r>
            <a:r>
              <a:rPr lang="fr-FR" sz="2000" dirty="0" err="1">
                <a:latin typeface="Calibri" panose="020F0502020204030204" pitchFamily="34" charset="0"/>
                <a:ea typeface="Calibri" panose="020F0502020204030204" pitchFamily="34" charset="0"/>
                <a:cs typeface="Calibri" panose="020F0502020204030204" pitchFamily="34" charset="0"/>
              </a:rPr>
              <a:t>blood</a:t>
            </a:r>
            <a:r>
              <a:rPr lang="fr-FR" sz="2000" dirty="0">
                <a:latin typeface="Calibri" panose="020F0502020204030204" pitchFamily="34" charset="0"/>
                <a:ea typeface="Calibri" panose="020F0502020204030204" pitchFamily="34" charset="0"/>
                <a:cs typeface="Calibri" panose="020F0502020204030204" pitchFamily="34" charset="0"/>
              </a:rPr>
              <a:t> </a:t>
            </a:r>
            <a:r>
              <a:rPr lang="fr-FR" sz="2000" dirty="0" err="1">
                <a:latin typeface="Calibri" panose="020F0502020204030204" pitchFamily="34" charset="0"/>
                <a:ea typeface="Calibri" panose="020F0502020204030204" pitchFamily="34" charset="0"/>
                <a:cs typeface="Calibri" panose="020F0502020204030204" pitchFamily="34" charset="0"/>
              </a:rPr>
              <a:t>vessels</a:t>
            </a:r>
            <a:r>
              <a:rPr lang="fr-FR" sz="2000" dirty="0">
                <a:latin typeface="Calibri" panose="020F0502020204030204" pitchFamily="34" charset="0"/>
                <a:ea typeface="Calibri" panose="020F0502020204030204" pitchFamily="34" charset="0"/>
                <a:cs typeface="Calibri" panose="020F0502020204030204" pitchFamily="34" charset="0"/>
              </a:rPr>
              <a:t> </a:t>
            </a:r>
          </a:p>
        </p:txBody>
      </p:sp>
      <p:sp>
        <p:nvSpPr>
          <p:cNvPr id="9" name="ZoneTexte 56">
            <a:extLst>
              <a:ext uri="{FF2B5EF4-FFF2-40B4-BE49-F238E27FC236}">
                <a16:creationId xmlns:a16="http://schemas.microsoft.com/office/drawing/2014/main" id="{5FB84DBE-430A-CE0B-8D25-172B07B55A27}"/>
              </a:ext>
            </a:extLst>
          </p:cNvPr>
          <p:cNvSpPr txBox="1"/>
          <p:nvPr/>
        </p:nvSpPr>
        <p:spPr>
          <a:xfrm>
            <a:off x="412884" y="1557886"/>
            <a:ext cx="1349072" cy="584775"/>
          </a:xfrm>
          <a:prstGeom prst="rect">
            <a:avLst/>
          </a:prstGeom>
          <a:noFill/>
        </p:spPr>
        <p:txBody>
          <a:bodyPr wrap="square" rtlCol="0">
            <a:spAutoFit/>
          </a:bodyPr>
          <a:lstStyle/>
          <a:p>
            <a:pPr algn="ctr"/>
            <a:r>
              <a:rPr lang="fr-FR" sz="1600" dirty="0">
                <a:latin typeface="Calibri" panose="020F0502020204030204" pitchFamily="34" charset="0"/>
                <a:ea typeface="Calibri" panose="020F0502020204030204" pitchFamily="34" charset="0"/>
                <a:cs typeface="Calibri" panose="020F0502020204030204" pitchFamily="34" charset="0"/>
              </a:rPr>
              <a:t>CD31</a:t>
            </a:r>
            <a:r>
              <a:rPr lang="fr-FR" sz="1600" baseline="30000" dirty="0">
                <a:latin typeface="Calibri" panose="020F0502020204030204" pitchFamily="34" charset="0"/>
                <a:ea typeface="Calibri" panose="020F0502020204030204" pitchFamily="34" charset="0"/>
                <a:cs typeface="Calibri" panose="020F0502020204030204" pitchFamily="34" charset="0"/>
              </a:rPr>
              <a:t>+</a:t>
            </a:r>
            <a:r>
              <a:rPr lang="fr-FR" sz="1600" dirty="0">
                <a:latin typeface="Calibri" panose="020F0502020204030204" pitchFamily="34" charset="0"/>
                <a:ea typeface="Calibri" panose="020F0502020204030204" pitchFamily="34" charset="0"/>
                <a:cs typeface="Calibri" panose="020F0502020204030204" pitchFamily="34" charset="0"/>
              </a:rPr>
              <a:t> </a:t>
            </a:r>
          </a:p>
          <a:p>
            <a:pPr algn="ctr"/>
            <a:r>
              <a:rPr lang="fr-FR" sz="1600" dirty="0">
                <a:latin typeface="Calibri" panose="020F0502020204030204" pitchFamily="34" charset="0"/>
                <a:ea typeface="Calibri" panose="020F0502020204030204" pitchFamily="34" charset="0"/>
                <a:cs typeface="Calibri" panose="020F0502020204030204" pitchFamily="34" charset="0"/>
              </a:rPr>
              <a:t>CD3</a:t>
            </a:r>
            <a:r>
              <a:rPr lang="fr-FR" sz="1600" baseline="30000" dirty="0">
                <a:latin typeface="Calibri" panose="020F0502020204030204" pitchFamily="34" charset="0"/>
                <a:ea typeface="Calibri" panose="020F0502020204030204" pitchFamily="34" charset="0"/>
                <a:cs typeface="Calibri" panose="020F0502020204030204" pitchFamily="34" charset="0"/>
              </a:rPr>
              <a:t>+</a:t>
            </a:r>
            <a:r>
              <a:rPr lang="fr-FR" sz="1600" dirty="0">
                <a:latin typeface="Calibri" panose="020F0502020204030204" pitchFamily="34" charset="0"/>
                <a:ea typeface="Calibri" panose="020F0502020204030204" pitchFamily="34" charset="0"/>
                <a:cs typeface="Calibri" panose="020F0502020204030204" pitchFamily="34" charset="0"/>
              </a:rPr>
              <a:t> </a:t>
            </a:r>
            <a:r>
              <a:rPr lang="fr-FR" sz="1600" dirty="0" err="1">
                <a:latin typeface="Calibri" panose="020F0502020204030204" pitchFamily="34" charset="0"/>
                <a:ea typeface="Calibri" panose="020F0502020204030204" pitchFamily="34" charset="0"/>
                <a:cs typeface="Calibri" panose="020F0502020204030204" pitchFamily="34" charset="0"/>
              </a:rPr>
              <a:t>T</a:t>
            </a:r>
            <a:r>
              <a:rPr lang="fr-FR" sz="1600" dirty="0">
                <a:latin typeface="Calibri" panose="020F0502020204030204" pitchFamily="34" charset="0"/>
                <a:ea typeface="Calibri" panose="020F0502020204030204" pitchFamily="34" charset="0"/>
                <a:cs typeface="Calibri" panose="020F0502020204030204" pitchFamily="34" charset="0"/>
              </a:rPr>
              <a:t> </a:t>
            </a:r>
            <a:r>
              <a:rPr lang="fr-FR" sz="1600" dirty="0" err="1">
                <a:latin typeface="Calibri" panose="020F0502020204030204" pitchFamily="34" charset="0"/>
                <a:ea typeface="Calibri" panose="020F0502020204030204" pitchFamily="34" charset="0"/>
                <a:cs typeface="Calibri" panose="020F0502020204030204" pitchFamily="34" charset="0"/>
              </a:rPr>
              <a:t>cells</a:t>
            </a:r>
            <a:endParaRPr lang="fr-FR" sz="1600" dirty="0">
              <a:latin typeface="Calibri" panose="020F0502020204030204" pitchFamily="34" charset="0"/>
              <a:ea typeface="Calibri" panose="020F0502020204030204" pitchFamily="34" charset="0"/>
              <a:cs typeface="Calibri" panose="020F0502020204030204" pitchFamily="34" charset="0"/>
            </a:endParaRPr>
          </a:p>
        </p:txBody>
      </p:sp>
      <p:sp>
        <p:nvSpPr>
          <p:cNvPr id="10" name="ZoneTexte 57">
            <a:extLst>
              <a:ext uri="{FF2B5EF4-FFF2-40B4-BE49-F238E27FC236}">
                <a16:creationId xmlns:a16="http://schemas.microsoft.com/office/drawing/2014/main" id="{C36C98ED-5E77-E464-8902-667C6FD6C80A}"/>
              </a:ext>
            </a:extLst>
          </p:cNvPr>
          <p:cNvSpPr txBox="1"/>
          <p:nvPr/>
        </p:nvSpPr>
        <p:spPr>
          <a:xfrm>
            <a:off x="2248189" y="1557886"/>
            <a:ext cx="1149674" cy="584775"/>
          </a:xfrm>
          <a:prstGeom prst="rect">
            <a:avLst/>
          </a:prstGeom>
          <a:noFill/>
        </p:spPr>
        <p:txBody>
          <a:bodyPr wrap="none" rtlCol="0">
            <a:spAutoFit/>
          </a:bodyPr>
          <a:lstStyle/>
          <a:p>
            <a:pPr algn="ctr"/>
            <a:r>
              <a:rPr lang="fr-FR" sz="1600" dirty="0">
                <a:latin typeface="Calibri" panose="020F0502020204030204" pitchFamily="34" charset="0"/>
                <a:ea typeface="Calibri" panose="020F0502020204030204" pitchFamily="34" charset="0"/>
                <a:cs typeface="Calibri" panose="020F0502020204030204" pitchFamily="34" charset="0"/>
              </a:rPr>
              <a:t>CD31</a:t>
            </a:r>
            <a:r>
              <a:rPr lang="fr-FR" sz="1600" baseline="30000" dirty="0">
                <a:latin typeface="Calibri" panose="020F0502020204030204" pitchFamily="34" charset="0"/>
                <a:ea typeface="Calibri" panose="020F0502020204030204" pitchFamily="34" charset="0"/>
                <a:cs typeface="Calibri" panose="020F0502020204030204" pitchFamily="34" charset="0"/>
              </a:rPr>
              <a:t>+</a:t>
            </a:r>
            <a:r>
              <a:rPr lang="fr-FR" sz="1600" dirty="0">
                <a:latin typeface="Calibri" panose="020F0502020204030204" pitchFamily="34" charset="0"/>
                <a:ea typeface="Calibri" panose="020F0502020204030204" pitchFamily="34" charset="0"/>
                <a:cs typeface="Calibri" panose="020F0502020204030204" pitchFamily="34" charset="0"/>
              </a:rPr>
              <a:t> CD3</a:t>
            </a:r>
            <a:r>
              <a:rPr lang="fr-FR" sz="1600" baseline="30000" dirty="0">
                <a:latin typeface="Calibri" panose="020F0502020204030204" pitchFamily="34" charset="0"/>
                <a:ea typeface="Calibri" panose="020F0502020204030204" pitchFamily="34" charset="0"/>
                <a:cs typeface="Calibri" panose="020F0502020204030204" pitchFamily="34" charset="0"/>
              </a:rPr>
              <a:t>+</a:t>
            </a:r>
          </a:p>
          <a:p>
            <a:pPr algn="ctr"/>
            <a:r>
              <a:rPr lang="fr-FR" sz="1600" dirty="0">
                <a:latin typeface="Calibri" panose="020F0502020204030204" pitchFamily="34" charset="0"/>
                <a:ea typeface="Calibri" panose="020F0502020204030204" pitchFamily="34" charset="0"/>
                <a:cs typeface="Calibri" panose="020F0502020204030204" pitchFamily="34" charset="0"/>
              </a:rPr>
              <a:t>CD8</a:t>
            </a:r>
            <a:r>
              <a:rPr lang="fr-FR" sz="1600" baseline="30000" dirty="0">
                <a:latin typeface="Calibri" panose="020F0502020204030204" pitchFamily="34" charset="0"/>
                <a:ea typeface="Calibri" panose="020F0502020204030204" pitchFamily="34" charset="0"/>
                <a:cs typeface="Calibri" panose="020F0502020204030204" pitchFamily="34" charset="0"/>
              </a:rPr>
              <a:t>+</a:t>
            </a:r>
            <a:r>
              <a:rPr lang="fr-FR" sz="1600" dirty="0">
                <a:latin typeface="Calibri" panose="020F0502020204030204" pitchFamily="34" charset="0"/>
                <a:ea typeface="Calibri" panose="020F0502020204030204" pitchFamily="34" charset="0"/>
                <a:cs typeface="Calibri" panose="020F0502020204030204" pitchFamily="34" charset="0"/>
              </a:rPr>
              <a:t> </a:t>
            </a:r>
            <a:r>
              <a:rPr lang="fr-FR" sz="1600" dirty="0" err="1">
                <a:latin typeface="Calibri" panose="020F0502020204030204" pitchFamily="34" charset="0"/>
                <a:ea typeface="Calibri" panose="020F0502020204030204" pitchFamily="34" charset="0"/>
                <a:cs typeface="Calibri" panose="020F0502020204030204" pitchFamily="34" charset="0"/>
              </a:rPr>
              <a:t>T</a:t>
            </a:r>
            <a:r>
              <a:rPr lang="fr-FR" sz="1600" dirty="0">
                <a:latin typeface="Calibri" panose="020F0502020204030204" pitchFamily="34" charset="0"/>
                <a:ea typeface="Calibri" panose="020F0502020204030204" pitchFamily="34" charset="0"/>
                <a:cs typeface="Calibri" panose="020F0502020204030204" pitchFamily="34" charset="0"/>
              </a:rPr>
              <a:t> </a:t>
            </a:r>
            <a:r>
              <a:rPr lang="fr-FR" sz="1600" dirty="0" err="1">
                <a:latin typeface="Calibri" panose="020F0502020204030204" pitchFamily="34" charset="0"/>
                <a:ea typeface="Calibri" panose="020F0502020204030204" pitchFamily="34" charset="0"/>
                <a:cs typeface="Calibri" panose="020F0502020204030204" pitchFamily="34" charset="0"/>
              </a:rPr>
              <a:t>cells</a:t>
            </a:r>
            <a:endParaRPr lang="fr-FR" sz="1600" dirty="0">
              <a:latin typeface="Calibri" panose="020F0502020204030204" pitchFamily="34" charset="0"/>
              <a:ea typeface="Calibri" panose="020F0502020204030204" pitchFamily="34" charset="0"/>
              <a:cs typeface="Calibri" panose="020F0502020204030204" pitchFamily="34" charset="0"/>
            </a:endParaRPr>
          </a:p>
        </p:txBody>
      </p:sp>
      <p:sp>
        <p:nvSpPr>
          <p:cNvPr id="11" name="ZoneTexte 58">
            <a:extLst>
              <a:ext uri="{FF2B5EF4-FFF2-40B4-BE49-F238E27FC236}">
                <a16:creationId xmlns:a16="http://schemas.microsoft.com/office/drawing/2014/main" id="{9DEE5BEF-6FAA-AC77-056E-E285FFAD4A8F}"/>
              </a:ext>
            </a:extLst>
          </p:cNvPr>
          <p:cNvSpPr txBox="1"/>
          <p:nvPr/>
        </p:nvSpPr>
        <p:spPr>
          <a:xfrm>
            <a:off x="3713657" y="1545186"/>
            <a:ext cx="1764970" cy="584775"/>
          </a:xfrm>
          <a:prstGeom prst="rect">
            <a:avLst/>
          </a:prstGeom>
          <a:noFill/>
        </p:spPr>
        <p:txBody>
          <a:bodyPr wrap="none" rtlCol="0">
            <a:spAutoFit/>
          </a:bodyPr>
          <a:lstStyle/>
          <a:p>
            <a:pPr algn="ctr"/>
            <a:r>
              <a:rPr lang="fr-FR" sz="1600" dirty="0">
                <a:latin typeface="Calibri" panose="020F0502020204030204" pitchFamily="34" charset="0"/>
                <a:ea typeface="Calibri" panose="020F0502020204030204" pitchFamily="34" charset="0"/>
                <a:cs typeface="Calibri" panose="020F0502020204030204" pitchFamily="34" charset="0"/>
              </a:rPr>
              <a:t>CD31</a:t>
            </a:r>
            <a:r>
              <a:rPr lang="fr-FR" sz="1600" baseline="30000" dirty="0">
                <a:latin typeface="Calibri" panose="020F0502020204030204" pitchFamily="34" charset="0"/>
                <a:ea typeface="Calibri" panose="020F0502020204030204" pitchFamily="34" charset="0"/>
                <a:cs typeface="Calibri" panose="020F0502020204030204" pitchFamily="34" charset="0"/>
              </a:rPr>
              <a:t>+</a:t>
            </a:r>
            <a:r>
              <a:rPr lang="fr-FR" sz="1600" dirty="0">
                <a:latin typeface="Calibri" panose="020F0502020204030204" pitchFamily="34" charset="0"/>
                <a:ea typeface="Calibri" panose="020F0502020204030204" pitchFamily="34" charset="0"/>
                <a:cs typeface="Calibri" panose="020F0502020204030204" pitchFamily="34" charset="0"/>
              </a:rPr>
              <a:t> CD3</a:t>
            </a:r>
            <a:r>
              <a:rPr lang="fr-FR" sz="1600" baseline="30000" dirty="0">
                <a:latin typeface="Calibri" panose="020F0502020204030204" pitchFamily="34" charset="0"/>
                <a:ea typeface="Calibri" panose="020F0502020204030204" pitchFamily="34" charset="0"/>
                <a:cs typeface="Calibri" panose="020F0502020204030204" pitchFamily="34" charset="0"/>
              </a:rPr>
              <a:t>neg</a:t>
            </a:r>
            <a:r>
              <a:rPr lang="fr-FR" sz="1600" dirty="0">
                <a:latin typeface="Calibri" panose="020F0502020204030204" pitchFamily="34" charset="0"/>
                <a:ea typeface="Calibri" panose="020F0502020204030204" pitchFamily="34" charset="0"/>
                <a:cs typeface="Calibri" panose="020F0502020204030204" pitchFamily="34" charset="0"/>
              </a:rPr>
              <a:t> </a:t>
            </a:r>
          </a:p>
          <a:p>
            <a:pPr algn="ctr"/>
            <a:r>
              <a:rPr lang="fr-FR" sz="1600" dirty="0">
                <a:latin typeface="Calibri" panose="020F0502020204030204" pitchFamily="34" charset="0"/>
                <a:ea typeface="Calibri" panose="020F0502020204030204" pitchFamily="34" charset="0"/>
                <a:cs typeface="Calibri" panose="020F0502020204030204" pitchFamily="34" charset="0"/>
              </a:rPr>
              <a:t>CD8</a:t>
            </a:r>
            <a:r>
              <a:rPr lang="fr-FR" sz="1600" baseline="30000" dirty="0">
                <a:latin typeface="Calibri" panose="020F0502020204030204" pitchFamily="34" charset="0"/>
                <a:ea typeface="Calibri" panose="020F0502020204030204" pitchFamily="34" charset="0"/>
                <a:cs typeface="Calibri" panose="020F0502020204030204" pitchFamily="34" charset="0"/>
              </a:rPr>
              <a:t>+</a:t>
            </a:r>
            <a:r>
              <a:rPr lang="fr-FR" sz="1600" dirty="0">
                <a:latin typeface="Calibri" panose="020F0502020204030204" pitchFamily="34" charset="0"/>
                <a:ea typeface="Calibri" panose="020F0502020204030204" pitchFamily="34" charset="0"/>
                <a:cs typeface="Calibri" panose="020F0502020204030204" pitchFamily="34" charset="0"/>
              </a:rPr>
              <a:t> Macrophages</a:t>
            </a:r>
          </a:p>
        </p:txBody>
      </p:sp>
      <p:sp>
        <p:nvSpPr>
          <p:cNvPr id="13" name="ZoneTexte 1">
            <a:extLst>
              <a:ext uri="{FF2B5EF4-FFF2-40B4-BE49-F238E27FC236}">
                <a16:creationId xmlns:a16="http://schemas.microsoft.com/office/drawing/2014/main" id="{DBE645CD-BF39-8425-97DF-97F929A97CD2}"/>
              </a:ext>
            </a:extLst>
          </p:cNvPr>
          <p:cNvSpPr txBox="1"/>
          <p:nvPr/>
        </p:nvSpPr>
        <p:spPr>
          <a:xfrm>
            <a:off x="412884" y="280473"/>
            <a:ext cx="9005542" cy="461665"/>
          </a:xfrm>
          <a:prstGeom prst="rect">
            <a:avLst/>
          </a:prstGeom>
          <a:noFill/>
        </p:spPr>
        <p:txBody>
          <a:bodyPr wrap="none" lIns="0" tIns="0" rIns="0" bIns="0" rtlCol="0">
            <a:spAutoFit/>
          </a:bodyPr>
          <a:lstStyle/>
          <a:p>
            <a:r>
              <a:rPr lang="fr-FR" sz="30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Vascular</a:t>
            </a:r>
            <a:r>
              <a:rPr lang="fr-FR" sz="3000" b="1" dirty="0">
                <a:solidFill>
                  <a:srgbClr val="00B050"/>
                </a:solidFill>
                <a:latin typeface="Calibri" panose="020F0502020204030204" pitchFamily="34" charset="0"/>
                <a:ea typeface="Calibri" panose="020F0502020204030204" pitchFamily="34" charset="0"/>
                <a:cs typeface="Calibri" panose="020F0502020204030204" pitchFamily="34" charset="0"/>
              </a:rPr>
              <a:t>-Immune Interactions in </a:t>
            </a:r>
            <a:r>
              <a:rPr lang="fr-FR" sz="30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pMBRT</a:t>
            </a:r>
            <a:r>
              <a:rPr lang="fr-FR" sz="3000" b="1" dirty="0">
                <a:solidFill>
                  <a:srgbClr val="00B050"/>
                </a:solidFill>
                <a:latin typeface="Calibri" panose="020F0502020204030204" pitchFamily="34" charset="0"/>
                <a:ea typeface="Calibri" panose="020F0502020204030204" pitchFamily="34" charset="0"/>
                <a:cs typeface="Calibri" panose="020F0502020204030204" pitchFamily="34" charset="0"/>
              </a:rPr>
              <a:t> (7 </a:t>
            </a:r>
            <a:r>
              <a:rPr lang="fr-FR" sz="30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days</a:t>
            </a:r>
            <a:r>
              <a:rPr lang="fr-FR" sz="30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fr-FR" sz="3000" b="1" dirty="0" err="1">
                <a:solidFill>
                  <a:srgbClr val="00B050"/>
                </a:solidFill>
                <a:latin typeface="Calibri" panose="020F0502020204030204" pitchFamily="34" charset="0"/>
                <a:ea typeface="Calibri" panose="020F0502020204030204" pitchFamily="34" charset="0"/>
                <a:cs typeface="Calibri" panose="020F0502020204030204" pitchFamily="34" charset="0"/>
              </a:rPr>
              <a:t>after</a:t>
            </a:r>
            <a:r>
              <a:rPr lang="fr-FR" sz="3000" b="1" dirty="0">
                <a:solidFill>
                  <a:srgbClr val="00B050"/>
                </a:solidFill>
                <a:latin typeface="Calibri" panose="020F0502020204030204" pitchFamily="34" charset="0"/>
                <a:ea typeface="Calibri" panose="020F0502020204030204" pitchFamily="34" charset="0"/>
                <a:cs typeface="Calibri" panose="020F0502020204030204" pitchFamily="34" charset="0"/>
              </a:rPr>
              <a:t> IR)</a:t>
            </a:r>
          </a:p>
        </p:txBody>
      </p:sp>
      <p:sp>
        <p:nvSpPr>
          <p:cNvPr id="14" name="ZoneTexte 3">
            <a:extLst>
              <a:ext uri="{FF2B5EF4-FFF2-40B4-BE49-F238E27FC236}">
                <a16:creationId xmlns:a16="http://schemas.microsoft.com/office/drawing/2014/main" id="{04CE3F09-536A-3DD8-F34D-C93A384EE1A7}"/>
              </a:ext>
            </a:extLst>
          </p:cNvPr>
          <p:cNvSpPr txBox="1"/>
          <p:nvPr/>
        </p:nvSpPr>
        <p:spPr>
          <a:xfrm>
            <a:off x="8084948" y="986937"/>
            <a:ext cx="1563826" cy="307777"/>
          </a:xfrm>
          <a:prstGeom prst="rect">
            <a:avLst/>
          </a:prstGeom>
          <a:noFill/>
        </p:spPr>
        <p:txBody>
          <a:bodyPr wrap="none" rtlCol="0">
            <a:spAutoFit/>
          </a:bodyPr>
          <a:lstStyle/>
          <a:p>
            <a:r>
              <a:rPr lang="fr-FR" sz="1400" dirty="0" err="1"/>
              <a:t>Scale</a:t>
            </a:r>
            <a:r>
              <a:rPr lang="fr-FR" sz="1400" dirty="0"/>
              <a:t> bar = 20 μm</a:t>
            </a:r>
          </a:p>
        </p:txBody>
      </p:sp>
      <p:pic>
        <p:nvPicPr>
          <p:cNvPr id="27" name="Picture 26">
            <a:extLst>
              <a:ext uri="{FF2B5EF4-FFF2-40B4-BE49-F238E27FC236}">
                <a16:creationId xmlns:a16="http://schemas.microsoft.com/office/drawing/2014/main" id="{B2360406-7840-A60A-98EC-4A241053B038}"/>
              </a:ext>
            </a:extLst>
          </p:cNvPr>
          <p:cNvPicPr>
            <a:picLocks noChangeAspect="1"/>
          </p:cNvPicPr>
          <p:nvPr/>
        </p:nvPicPr>
        <p:blipFill>
          <a:blip r:embed="rId2"/>
          <a:srcRect l="3626" t="17199" b="5717"/>
          <a:stretch>
            <a:fillRect/>
          </a:stretch>
        </p:blipFill>
        <p:spPr>
          <a:xfrm>
            <a:off x="375326" y="2142661"/>
            <a:ext cx="5720674" cy="2745037"/>
          </a:xfrm>
          <a:prstGeom prst="rect">
            <a:avLst/>
          </a:prstGeom>
        </p:spPr>
      </p:pic>
      <p:pic>
        <p:nvPicPr>
          <p:cNvPr id="29" name="Picture 28">
            <a:extLst>
              <a:ext uri="{FF2B5EF4-FFF2-40B4-BE49-F238E27FC236}">
                <a16:creationId xmlns:a16="http://schemas.microsoft.com/office/drawing/2014/main" id="{439CCC54-B32A-03C9-2757-7206BD10F1C5}"/>
              </a:ext>
            </a:extLst>
          </p:cNvPr>
          <p:cNvPicPr>
            <a:picLocks noChangeAspect="1"/>
          </p:cNvPicPr>
          <p:nvPr/>
        </p:nvPicPr>
        <p:blipFill>
          <a:blip r:embed="rId3"/>
          <a:stretch>
            <a:fillRect/>
          </a:stretch>
        </p:blipFill>
        <p:spPr>
          <a:xfrm>
            <a:off x="5891194" y="1326913"/>
            <a:ext cx="6463961" cy="3693082"/>
          </a:xfrm>
          <a:prstGeom prst="rect">
            <a:avLst/>
          </a:prstGeom>
        </p:spPr>
      </p:pic>
      <p:pic>
        <p:nvPicPr>
          <p:cNvPr id="30" name="Picture 2" descr="Sarah Potiron - Scientist⎟Immuno-oncology⎟Managed ...">
            <a:extLst>
              <a:ext uri="{FF2B5EF4-FFF2-40B4-BE49-F238E27FC236}">
                <a16:creationId xmlns:a16="http://schemas.microsoft.com/office/drawing/2014/main" id="{3453FD9D-F6E2-9A0B-B2A0-ABB03D266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3337" y="5229235"/>
            <a:ext cx="1197054" cy="112523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3BBE6D4-205D-024C-CEB7-3D8C87E68568}"/>
              </a:ext>
            </a:extLst>
          </p:cNvPr>
          <p:cNvSpPr txBox="1"/>
          <p:nvPr/>
        </p:nvSpPr>
        <p:spPr>
          <a:xfrm>
            <a:off x="7405074" y="6392861"/>
            <a:ext cx="1780906" cy="369332"/>
          </a:xfrm>
          <a:prstGeom prst="rect">
            <a:avLst/>
          </a:prstGeom>
          <a:noFill/>
        </p:spPr>
        <p:txBody>
          <a:bodyPr wrap="square" rtlCol="0">
            <a:spAutoFit/>
          </a:bodyPr>
          <a:lstStyle/>
          <a:p>
            <a:r>
              <a:rPr lang="en-US" dirty="0"/>
              <a:t>Sarah </a:t>
            </a:r>
            <a:r>
              <a:rPr lang="en-US" dirty="0" err="1"/>
              <a:t>Potiron</a:t>
            </a:r>
            <a:endParaRPr lang="en-US" dirty="0"/>
          </a:p>
        </p:txBody>
      </p:sp>
      <p:pic>
        <p:nvPicPr>
          <p:cNvPr id="4098" name="Picture 2" descr="Robert Griffin">
            <a:extLst>
              <a:ext uri="{FF2B5EF4-FFF2-40B4-BE49-F238E27FC236}">
                <a16:creationId xmlns:a16="http://schemas.microsoft.com/office/drawing/2014/main" id="{5C8D1FC1-F183-87D1-E117-78709A37A1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466"/>
          <a:stretch>
            <a:fillRect/>
          </a:stretch>
        </p:blipFill>
        <p:spPr bwMode="auto">
          <a:xfrm>
            <a:off x="9256286" y="5229235"/>
            <a:ext cx="1219181" cy="112523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3C59564-7E4F-D4B5-4844-455DD79302D4}"/>
              </a:ext>
            </a:extLst>
          </p:cNvPr>
          <p:cNvSpPr txBox="1"/>
          <p:nvPr/>
        </p:nvSpPr>
        <p:spPr>
          <a:xfrm>
            <a:off x="9354243" y="6354465"/>
            <a:ext cx="1780906" cy="369332"/>
          </a:xfrm>
          <a:prstGeom prst="rect">
            <a:avLst/>
          </a:prstGeom>
          <a:noFill/>
        </p:spPr>
        <p:txBody>
          <a:bodyPr wrap="square" rtlCol="0">
            <a:spAutoFit/>
          </a:bodyPr>
          <a:lstStyle/>
          <a:p>
            <a:r>
              <a:rPr lang="en-US" dirty="0"/>
              <a:t>R. Griffin</a:t>
            </a:r>
          </a:p>
        </p:txBody>
      </p:sp>
    </p:spTree>
    <p:extLst>
      <p:ext uri="{BB962C8B-B14F-4D97-AF65-F5344CB8AC3E}">
        <p14:creationId xmlns:p14="http://schemas.microsoft.com/office/powerpoint/2010/main" val="1108173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
            <a:extLst>
              <a:ext uri="{FF2B5EF4-FFF2-40B4-BE49-F238E27FC236}">
                <a16:creationId xmlns:a16="http://schemas.microsoft.com/office/drawing/2014/main" id="{AFD14FA4-25D4-E05F-0AFD-94E49E7ACE2E}"/>
              </a:ext>
            </a:extLst>
          </p:cNvPr>
          <p:cNvSpPr txBox="1"/>
          <p:nvPr/>
        </p:nvSpPr>
        <p:spPr>
          <a:xfrm>
            <a:off x="412884" y="280473"/>
            <a:ext cx="8684685" cy="461665"/>
          </a:xfrm>
          <a:prstGeom prst="rect">
            <a:avLst/>
          </a:prstGeom>
          <a:noFill/>
        </p:spPr>
        <p:txBody>
          <a:bodyPr wrap="none" lIns="0" tIns="0" rIns="0" bIns="0" rtlCol="0">
            <a:spAutoFit/>
          </a:bodyPr>
          <a:lstStyle/>
          <a:p>
            <a:r>
              <a:rPr lang="fr-FR" sz="30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Vascular</a:t>
            </a:r>
            <a:r>
              <a:rPr lang="fr-FR" sz="3000" b="1" dirty="0">
                <a:solidFill>
                  <a:srgbClr val="00B050"/>
                </a:solidFill>
                <a:latin typeface="Calibri" panose="020F0502020204030204" pitchFamily="34" charset="0"/>
                <a:ea typeface="Calibri" panose="020F0502020204030204" pitchFamily="34" charset="0"/>
                <a:cs typeface="Calibri" panose="020F0502020204030204" pitchFamily="34" charset="0"/>
              </a:rPr>
              <a:t>-Immune Interactions in </a:t>
            </a:r>
            <a:r>
              <a:rPr lang="fr-FR" sz="30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pMBRT</a:t>
            </a:r>
            <a:r>
              <a:rPr lang="fr-FR" sz="3000" b="1" dirty="0">
                <a:solidFill>
                  <a:srgbClr val="00B050"/>
                </a:solidFill>
                <a:latin typeface="Calibri" panose="020F0502020204030204" pitchFamily="34" charset="0"/>
                <a:ea typeface="Calibri" panose="020F0502020204030204" pitchFamily="34" charset="0"/>
                <a:cs typeface="Calibri" panose="020F0502020204030204" pitchFamily="34" charset="0"/>
              </a:rPr>
              <a:t> (24 h </a:t>
            </a:r>
            <a:r>
              <a:rPr lang="fr-FR" sz="3000" b="1" dirty="0" err="1">
                <a:solidFill>
                  <a:srgbClr val="00B050"/>
                </a:solidFill>
                <a:latin typeface="Calibri" panose="020F0502020204030204" pitchFamily="34" charset="0"/>
                <a:ea typeface="Calibri" panose="020F0502020204030204" pitchFamily="34" charset="0"/>
                <a:cs typeface="Calibri" panose="020F0502020204030204" pitchFamily="34" charset="0"/>
              </a:rPr>
              <a:t>after</a:t>
            </a:r>
            <a:r>
              <a:rPr lang="fr-FR" sz="3000" b="1" dirty="0">
                <a:solidFill>
                  <a:srgbClr val="00B050"/>
                </a:solidFill>
                <a:latin typeface="Calibri" panose="020F0502020204030204" pitchFamily="34" charset="0"/>
                <a:ea typeface="Calibri" panose="020F0502020204030204" pitchFamily="34" charset="0"/>
                <a:cs typeface="Calibri" panose="020F0502020204030204" pitchFamily="34" charset="0"/>
              </a:rPr>
              <a:t> IR)</a:t>
            </a:r>
          </a:p>
        </p:txBody>
      </p:sp>
      <p:pic>
        <p:nvPicPr>
          <p:cNvPr id="6" name="Picture 5">
            <a:extLst>
              <a:ext uri="{FF2B5EF4-FFF2-40B4-BE49-F238E27FC236}">
                <a16:creationId xmlns:a16="http://schemas.microsoft.com/office/drawing/2014/main" id="{1533C455-12A0-C291-9996-90812C8632A1}"/>
              </a:ext>
            </a:extLst>
          </p:cNvPr>
          <p:cNvPicPr>
            <a:picLocks noChangeAspect="1"/>
          </p:cNvPicPr>
          <p:nvPr/>
        </p:nvPicPr>
        <p:blipFill>
          <a:blip r:embed="rId2"/>
          <a:stretch>
            <a:fillRect/>
          </a:stretch>
        </p:blipFill>
        <p:spPr>
          <a:xfrm>
            <a:off x="412884" y="1328410"/>
            <a:ext cx="5617805" cy="2904671"/>
          </a:xfrm>
          <a:prstGeom prst="rect">
            <a:avLst/>
          </a:prstGeom>
        </p:spPr>
      </p:pic>
      <p:pic>
        <p:nvPicPr>
          <p:cNvPr id="8" name="Picture 7">
            <a:extLst>
              <a:ext uri="{FF2B5EF4-FFF2-40B4-BE49-F238E27FC236}">
                <a16:creationId xmlns:a16="http://schemas.microsoft.com/office/drawing/2014/main" id="{0E1F8CBA-8375-173F-64A4-9D68D5B74E38}"/>
              </a:ext>
            </a:extLst>
          </p:cNvPr>
          <p:cNvPicPr>
            <a:picLocks noChangeAspect="1"/>
          </p:cNvPicPr>
          <p:nvPr/>
        </p:nvPicPr>
        <p:blipFill>
          <a:blip r:embed="rId3"/>
          <a:stretch>
            <a:fillRect/>
          </a:stretch>
        </p:blipFill>
        <p:spPr>
          <a:xfrm>
            <a:off x="412884" y="4433223"/>
            <a:ext cx="6104517" cy="1746648"/>
          </a:xfrm>
          <a:prstGeom prst="rect">
            <a:avLst/>
          </a:prstGeom>
        </p:spPr>
      </p:pic>
      <p:pic>
        <p:nvPicPr>
          <p:cNvPr id="9" name="Image 4">
            <a:extLst>
              <a:ext uri="{FF2B5EF4-FFF2-40B4-BE49-F238E27FC236}">
                <a16:creationId xmlns:a16="http://schemas.microsoft.com/office/drawing/2014/main" id="{7BE3F851-9BD2-7C4F-34EF-063155EDFF85}"/>
              </a:ext>
            </a:extLst>
          </p:cNvPr>
          <p:cNvPicPr>
            <a:picLocks noChangeAspect="1"/>
          </p:cNvPicPr>
          <p:nvPr/>
        </p:nvPicPr>
        <p:blipFill>
          <a:blip r:embed="rId4"/>
          <a:stretch>
            <a:fillRect/>
          </a:stretch>
        </p:blipFill>
        <p:spPr>
          <a:xfrm>
            <a:off x="7264761" y="1967475"/>
            <a:ext cx="1916037" cy="2551356"/>
          </a:xfrm>
          <a:prstGeom prst="rect">
            <a:avLst/>
          </a:prstGeom>
        </p:spPr>
      </p:pic>
      <p:sp>
        <p:nvSpPr>
          <p:cNvPr id="10" name="ZoneTexte 5">
            <a:extLst>
              <a:ext uri="{FF2B5EF4-FFF2-40B4-BE49-F238E27FC236}">
                <a16:creationId xmlns:a16="http://schemas.microsoft.com/office/drawing/2014/main" id="{2A34A528-7925-BCDE-E990-F4DBD800558E}"/>
              </a:ext>
            </a:extLst>
          </p:cNvPr>
          <p:cNvSpPr txBox="1"/>
          <p:nvPr/>
        </p:nvSpPr>
        <p:spPr>
          <a:xfrm>
            <a:off x="8242924" y="1372235"/>
            <a:ext cx="1916037" cy="369332"/>
          </a:xfrm>
          <a:prstGeom prst="rect">
            <a:avLst/>
          </a:prstGeom>
          <a:noFill/>
        </p:spPr>
        <p:txBody>
          <a:bodyPr wrap="none" rtlCol="0">
            <a:spAutoFit/>
          </a:bodyPr>
          <a:lstStyle/>
          <a:p>
            <a:r>
              <a:rPr lang="fr-FR" dirty="0"/>
              <a:t>HIF1α </a:t>
            </a:r>
            <a:r>
              <a:rPr lang="fr-FR" dirty="0" err="1"/>
              <a:t>evaluation</a:t>
            </a:r>
            <a:r>
              <a:rPr lang="fr-FR" dirty="0"/>
              <a:t> </a:t>
            </a:r>
          </a:p>
        </p:txBody>
      </p:sp>
      <p:pic>
        <p:nvPicPr>
          <p:cNvPr id="11" name="Image 9" descr="Une image contenant marron, sol&#10;&#10;Le contenu généré par l’IA peut être incorrect.">
            <a:extLst>
              <a:ext uri="{FF2B5EF4-FFF2-40B4-BE49-F238E27FC236}">
                <a16:creationId xmlns:a16="http://schemas.microsoft.com/office/drawing/2014/main" id="{0EBCD568-6003-4945-EE73-85BF9E5EDB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Lst>
          </a:blip>
          <a:stretch>
            <a:fillRect/>
          </a:stretch>
        </p:blipFill>
        <p:spPr>
          <a:xfrm>
            <a:off x="9200943" y="1981935"/>
            <a:ext cx="1736999" cy="1768976"/>
          </a:xfrm>
          <a:prstGeom prst="rect">
            <a:avLst/>
          </a:prstGeom>
        </p:spPr>
      </p:pic>
      <p:sp>
        <p:nvSpPr>
          <p:cNvPr id="12" name="ZoneTexte 16">
            <a:extLst>
              <a:ext uri="{FF2B5EF4-FFF2-40B4-BE49-F238E27FC236}">
                <a16:creationId xmlns:a16="http://schemas.microsoft.com/office/drawing/2014/main" id="{346CE169-08F7-FF36-61B6-FE3F195AB530}"/>
              </a:ext>
            </a:extLst>
          </p:cNvPr>
          <p:cNvSpPr txBox="1"/>
          <p:nvPr/>
        </p:nvSpPr>
        <p:spPr>
          <a:xfrm>
            <a:off x="9493451" y="3862315"/>
            <a:ext cx="1438214" cy="276999"/>
          </a:xfrm>
          <a:prstGeom prst="rect">
            <a:avLst/>
          </a:prstGeom>
          <a:noFill/>
        </p:spPr>
        <p:txBody>
          <a:bodyPr wrap="none" rtlCol="0">
            <a:spAutoFit/>
          </a:bodyPr>
          <a:lstStyle/>
          <a:p>
            <a:r>
              <a:rPr lang="fr-FR" sz="1200" dirty="0" err="1"/>
              <a:t>Scale</a:t>
            </a:r>
            <a:r>
              <a:rPr lang="fr-FR" sz="1200" dirty="0"/>
              <a:t> bar = 50 μm</a:t>
            </a:r>
          </a:p>
        </p:txBody>
      </p:sp>
      <p:sp>
        <p:nvSpPr>
          <p:cNvPr id="13" name="ZoneTexte 2">
            <a:extLst>
              <a:ext uri="{FF2B5EF4-FFF2-40B4-BE49-F238E27FC236}">
                <a16:creationId xmlns:a16="http://schemas.microsoft.com/office/drawing/2014/main" id="{151D638D-D5B6-6A86-E540-421374056489}"/>
              </a:ext>
            </a:extLst>
          </p:cNvPr>
          <p:cNvSpPr txBox="1"/>
          <p:nvPr/>
        </p:nvSpPr>
        <p:spPr>
          <a:xfrm>
            <a:off x="6728892" y="4597533"/>
            <a:ext cx="4944100" cy="400110"/>
          </a:xfrm>
          <a:prstGeom prst="rect">
            <a:avLst/>
          </a:prstGeom>
          <a:noFill/>
        </p:spPr>
        <p:txBody>
          <a:bodyPr wrap="square" rtlCol="0">
            <a:spAutoFit/>
          </a:bodyPr>
          <a:lstStyle/>
          <a:p>
            <a:pPr algn="ctr"/>
            <a:r>
              <a:rPr lang="fr-FR" sz="2000" b="1" dirty="0">
                <a:solidFill>
                  <a:srgbClr val="FF0000"/>
                </a:solidFill>
              </a:rPr>
              <a:t>pMBRT </a:t>
            </a:r>
            <a:r>
              <a:rPr lang="fr-FR" sz="2000" b="1" dirty="0" err="1">
                <a:solidFill>
                  <a:srgbClr val="FF0000"/>
                </a:solidFill>
              </a:rPr>
              <a:t>limits</a:t>
            </a:r>
            <a:r>
              <a:rPr lang="fr-FR" sz="2000" b="1" dirty="0">
                <a:solidFill>
                  <a:srgbClr val="FF0000"/>
                </a:solidFill>
              </a:rPr>
              <a:t> </a:t>
            </a:r>
            <a:r>
              <a:rPr lang="fr-FR" sz="2000" dirty="0">
                <a:solidFill>
                  <a:srgbClr val="FF0000"/>
                </a:solidFill>
              </a:rPr>
              <a:t>the </a:t>
            </a:r>
            <a:r>
              <a:rPr lang="fr-FR" sz="2000" dirty="0" err="1">
                <a:solidFill>
                  <a:srgbClr val="FF0000"/>
                </a:solidFill>
              </a:rPr>
              <a:t>development</a:t>
            </a:r>
            <a:r>
              <a:rPr lang="fr-FR" sz="2000" dirty="0">
                <a:solidFill>
                  <a:srgbClr val="FF0000"/>
                </a:solidFill>
              </a:rPr>
              <a:t> of </a:t>
            </a:r>
            <a:r>
              <a:rPr lang="fr-FR" sz="2000" b="1" dirty="0" err="1">
                <a:solidFill>
                  <a:srgbClr val="FF0000"/>
                </a:solidFill>
              </a:rPr>
              <a:t>hypoxia</a:t>
            </a:r>
            <a:endParaRPr lang="fr-FR" sz="2000" dirty="0">
              <a:solidFill>
                <a:srgbClr val="FF0000"/>
              </a:solidFill>
            </a:endParaRPr>
          </a:p>
        </p:txBody>
      </p:sp>
      <p:pic>
        <p:nvPicPr>
          <p:cNvPr id="14" name="Picture 2" descr="Sarah Potiron - Scientist⎟Immuno-oncology⎟Managed ...">
            <a:extLst>
              <a:ext uri="{FF2B5EF4-FFF2-40B4-BE49-F238E27FC236}">
                <a16:creationId xmlns:a16="http://schemas.microsoft.com/office/drawing/2014/main" id="{F25DC466-1BAA-F119-A183-397E21484E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3337" y="5229235"/>
            <a:ext cx="1197054" cy="11252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872D6A-D3DA-92F5-EB31-5796C074A52D}"/>
              </a:ext>
            </a:extLst>
          </p:cNvPr>
          <p:cNvSpPr txBox="1"/>
          <p:nvPr/>
        </p:nvSpPr>
        <p:spPr>
          <a:xfrm>
            <a:off x="7405074" y="6392861"/>
            <a:ext cx="1780906" cy="369332"/>
          </a:xfrm>
          <a:prstGeom prst="rect">
            <a:avLst/>
          </a:prstGeom>
          <a:noFill/>
        </p:spPr>
        <p:txBody>
          <a:bodyPr wrap="square" rtlCol="0">
            <a:spAutoFit/>
          </a:bodyPr>
          <a:lstStyle/>
          <a:p>
            <a:r>
              <a:rPr lang="en-US" dirty="0"/>
              <a:t>Sarah </a:t>
            </a:r>
            <a:r>
              <a:rPr lang="en-US" dirty="0" err="1"/>
              <a:t>Potiron</a:t>
            </a:r>
            <a:endParaRPr lang="en-US" dirty="0"/>
          </a:p>
        </p:txBody>
      </p:sp>
      <p:pic>
        <p:nvPicPr>
          <p:cNvPr id="16" name="Picture 2" descr="Robert Griffin">
            <a:extLst>
              <a:ext uri="{FF2B5EF4-FFF2-40B4-BE49-F238E27FC236}">
                <a16:creationId xmlns:a16="http://schemas.microsoft.com/office/drawing/2014/main" id="{6DA9FC03-1848-9450-F0F0-EE1CDAB2DC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1466"/>
          <a:stretch>
            <a:fillRect/>
          </a:stretch>
        </p:blipFill>
        <p:spPr bwMode="auto">
          <a:xfrm>
            <a:off x="9256286" y="5229235"/>
            <a:ext cx="1219181" cy="11252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724981-FBC1-D826-5522-4156C9AFE3B5}"/>
              </a:ext>
            </a:extLst>
          </p:cNvPr>
          <p:cNvSpPr txBox="1"/>
          <p:nvPr/>
        </p:nvSpPr>
        <p:spPr>
          <a:xfrm>
            <a:off x="9354243" y="6354465"/>
            <a:ext cx="1780906" cy="369332"/>
          </a:xfrm>
          <a:prstGeom prst="rect">
            <a:avLst/>
          </a:prstGeom>
          <a:noFill/>
        </p:spPr>
        <p:txBody>
          <a:bodyPr wrap="square" rtlCol="0">
            <a:spAutoFit/>
          </a:bodyPr>
          <a:lstStyle/>
          <a:p>
            <a:r>
              <a:rPr lang="en-US" dirty="0"/>
              <a:t>R. Griffin</a:t>
            </a:r>
          </a:p>
        </p:txBody>
      </p:sp>
    </p:spTree>
    <p:extLst>
      <p:ext uri="{BB962C8B-B14F-4D97-AF65-F5344CB8AC3E}">
        <p14:creationId xmlns:p14="http://schemas.microsoft.com/office/powerpoint/2010/main" val="39268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F2193-7617-4A22-98CE-6CE457DB3DF6}"/>
              </a:ext>
            </a:extLst>
          </p:cNvPr>
          <p:cNvSpPr>
            <a:spLocks noGrp="1"/>
          </p:cNvSpPr>
          <p:nvPr>
            <p:ph type="title"/>
          </p:nvPr>
        </p:nvSpPr>
        <p:spPr>
          <a:xfrm>
            <a:off x="658284" y="371783"/>
            <a:ext cx="10695516" cy="729605"/>
          </a:xfrm>
        </p:spPr>
        <p:txBody>
          <a:bodyPr>
            <a:noAutofit/>
          </a:bodyPr>
          <a:lstStyle/>
          <a:p>
            <a:pPr algn="ctr"/>
            <a:r>
              <a:rPr lang="en-US" sz="3200" b="1" dirty="0">
                <a:solidFill>
                  <a:schemeClr val="accent6"/>
                </a:solidFill>
                <a:latin typeface="Calibri" panose="020F0502020204030204" pitchFamily="34" charset="0"/>
                <a:ea typeface="Calibri" panose="020F0502020204030204" pitchFamily="34" charset="0"/>
                <a:cs typeface="Calibri" panose="020F0502020204030204" pitchFamily="34" charset="0"/>
              </a:rPr>
              <a:t>Exploration of the influence of the different parameters on the biological response</a:t>
            </a:r>
            <a:endParaRPr lang="fr-FR" sz="3200"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EFC63ABD-C22C-41A9-BEF7-B83B2CBA1A5A}"/>
              </a:ext>
            </a:extLst>
          </p:cNvPr>
          <p:cNvSpPr>
            <a:spLocks noGrp="1"/>
          </p:cNvSpPr>
          <p:nvPr>
            <p:ph type="sldNum" sz="quarter" idx="12"/>
          </p:nvPr>
        </p:nvSpPr>
        <p:spPr/>
        <p:txBody>
          <a:bodyPr/>
          <a:lstStyle/>
          <a:p>
            <a:fld id="{5E366EBC-928B-1F4D-BCBB-31473BB08F84}" type="slidenum">
              <a:rPr lang="en-US" smtClean="0"/>
              <a:pPr/>
              <a:t>3</a:t>
            </a:fld>
            <a:endParaRPr lang="en-US" dirty="0"/>
          </a:p>
        </p:txBody>
      </p:sp>
      <p:grpSp>
        <p:nvGrpSpPr>
          <p:cNvPr id="7" name="Groupe 1">
            <a:extLst>
              <a:ext uri="{FF2B5EF4-FFF2-40B4-BE49-F238E27FC236}">
                <a16:creationId xmlns:a16="http://schemas.microsoft.com/office/drawing/2014/main" id="{3AE0A1AF-CD1B-4AD3-90DA-225120BACE60}"/>
              </a:ext>
            </a:extLst>
          </p:cNvPr>
          <p:cNvGrpSpPr/>
          <p:nvPr/>
        </p:nvGrpSpPr>
        <p:grpSpPr>
          <a:xfrm>
            <a:off x="658284" y="2026159"/>
            <a:ext cx="5500205" cy="3767928"/>
            <a:chOff x="2997244" y="1740138"/>
            <a:chExt cx="5448587" cy="3889238"/>
          </a:xfrm>
        </p:grpSpPr>
        <p:cxnSp>
          <p:nvCxnSpPr>
            <p:cNvPr id="8" name="Connecteur droit 5">
              <a:extLst>
                <a:ext uri="{FF2B5EF4-FFF2-40B4-BE49-F238E27FC236}">
                  <a16:creationId xmlns:a16="http://schemas.microsoft.com/office/drawing/2014/main" id="{1D5C7682-F6E4-4D78-8B0E-3731A005608E}"/>
                </a:ext>
              </a:extLst>
            </p:cNvPr>
            <p:cNvCxnSpPr/>
            <p:nvPr/>
          </p:nvCxnSpPr>
          <p:spPr>
            <a:xfrm>
              <a:off x="5313680" y="2255520"/>
              <a:ext cx="0" cy="165608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52C0EF46-0A53-494F-BECD-2D6A1F2DB5B1}"/>
                </a:ext>
              </a:extLst>
            </p:cNvPr>
            <p:cNvCxnSpPr/>
            <p:nvPr/>
          </p:nvCxnSpPr>
          <p:spPr>
            <a:xfrm flipH="1">
              <a:off x="5313680" y="3911600"/>
              <a:ext cx="21844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11">
              <a:extLst>
                <a:ext uri="{FF2B5EF4-FFF2-40B4-BE49-F238E27FC236}">
                  <a16:creationId xmlns:a16="http://schemas.microsoft.com/office/drawing/2014/main" id="{03CD43CE-5B2D-49ED-9769-EDC2F3F9ADD0}"/>
                </a:ext>
              </a:extLst>
            </p:cNvPr>
            <p:cNvCxnSpPr/>
            <p:nvPr/>
          </p:nvCxnSpPr>
          <p:spPr>
            <a:xfrm flipH="1">
              <a:off x="3850640" y="3911600"/>
              <a:ext cx="1463040" cy="1280160"/>
            </a:xfrm>
            <a:prstGeom prst="line">
              <a:avLst/>
            </a:prstGeom>
            <a:ln w="412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3">
              <a:extLst>
                <a:ext uri="{FF2B5EF4-FFF2-40B4-BE49-F238E27FC236}">
                  <a16:creationId xmlns:a16="http://schemas.microsoft.com/office/drawing/2014/main" id="{34D6B040-C59D-4125-885F-A8CBAEFC021A}"/>
                </a:ext>
              </a:extLst>
            </p:cNvPr>
            <p:cNvCxnSpPr/>
            <p:nvPr/>
          </p:nvCxnSpPr>
          <p:spPr>
            <a:xfrm flipH="1" flipV="1">
              <a:off x="3850640" y="2547620"/>
              <a:ext cx="1457159" cy="133604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ZoneTexte 14">
              <a:extLst>
                <a:ext uri="{FF2B5EF4-FFF2-40B4-BE49-F238E27FC236}">
                  <a16:creationId xmlns:a16="http://schemas.microsoft.com/office/drawing/2014/main" id="{4A0D67B8-C6D3-42CA-993E-7CFEC17214BC}"/>
                </a:ext>
              </a:extLst>
            </p:cNvPr>
            <p:cNvSpPr txBox="1"/>
            <p:nvPr/>
          </p:nvSpPr>
          <p:spPr>
            <a:xfrm>
              <a:off x="4971008" y="1740138"/>
              <a:ext cx="673582" cy="369332"/>
            </a:xfrm>
            <a:prstGeom prst="rect">
              <a:avLst/>
            </a:prstGeom>
            <a:noFill/>
          </p:spPr>
          <p:txBody>
            <a:bodyPr wrap="none" rtlCol="0">
              <a:spAutoFit/>
            </a:bodyPr>
            <a:lstStyle/>
            <a:p>
              <a:r>
                <a:rPr lang="fr-FR" b="1" dirty="0">
                  <a:solidFill>
                    <a:srgbClr val="0070C0"/>
                  </a:solidFill>
                </a:rPr>
                <a:t>TIME</a:t>
              </a:r>
            </a:p>
          </p:txBody>
        </p:sp>
        <p:sp>
          <p:nvSpPr>
            <p:cNvPr id="13" name="ZoneTexte 16">
              <a:extLst>
                <a:ext uri="{FF2B5EF4-FFF2-40B4-BE49-F238E27FC236}">
                  <a16:creationId xmlns:a16="http://schemas.microsoft.com/office/drawing/2014/main" id="{481F206E-1D46-4BF4-B3EA-B5180FDC29BC}"/>
                </a:ext>
              </a:extLst>
            </p:cNvPr>
            <p:cNvSpPr txBox="1"/>
            <p:nvPr/>
          </p:nvSpPr>
          <p:spPr>
            <a:xfrm>
              <a:off x="7673568" y="3726934"/>
              <a:ext cx="772263" cy="369332"/>
            </a:xfrm>
            <a:prstGeom prst="rect">
              <a:avLst/>
            </a:prstGeom>
            <a:noFill/>
          </p:spPr>
          <p:txBody>
            <a:bodyPr wrap="none" rtlCol="0">
              <a:spAutoFit/>
            </a:bodyPr>
            <a:lstStyle/>
            <a:p>
              <a:r>
                <a:rPr lang="fr-FR" b="1" dirty="0">
                  <a:solidFill>
                    <a:srgbClr val="FF0000"/>
                  </a:solidFill>
                </a:rPr>
                <a:t>SPACE</a:t>
              </a:r>
            </a:p>
          </p:txBody>
        </p:sp>
        <p:sp>
          <p:nvSpPr>
            <p:cNvPr id="14" name="ZoneTexte 17">
              <a:extLst>
                <a:ext uri="{FF2B5EF4-FFF2-40B4-BE49-F238E27FC236}">
                  <a16:creationId xmlns:a16="http://schemas.microsoft.com/office/drawing/2014/main" id="{BD080A4E-B469-4CBE-B1F9-56C4CA932334}"/>
                </a:ext>
              </a:extLst>
            </p:cNvPr>
            <p:cNvSpPr txBox="1"/>
            <p:nvPr/>
          </p:nvSpPr>
          <p:spPr>
            <a:xfrm>
              <a:off x="3386048" y="5260044"/>
              <a:ext cx="953723" cy="369332"/>
            </a:xfrm>
            <a:prstGeom prst="rect">
              <a:avLst/>
            </a:prstGeom>
            <a:noFill/>
          </p:spPr>
          <p:txBody>
            <a:bodyPr wrap="none" rtlCol="0">
              <a:spAutoFit/>
            </a:bodyPr>
            <a:lstStyle/>
            <a:p>
              <a:r>
                <a:rPr lang="fr-FR" b="1" dirty="0">
                  <a:solidFill>
                    <a:schemeClr val="accent6">
                      <a:lumMod val="75000"/>
                    </a:schemeClr>
                  </a:solidFill>
                </a:rPr>
                <a:t>ENERGY</a:t>
              </a:r>
            </a:p>
          </p:txBody>
        </p:sp>
        <p:sp>
          <p:nvSpPr>
            <p:cNvPr id="15" name="ZoneTexte 15">
              <a:extLst>
                <a:ext uri="{FF2B5EF4-FFF2-40B4-BE49-F238E27FC236}">
                  <a16:creationId xmlns:a16="http://schemas.microsoft.com/office/drawing/2014/main" id="{B51A2F7E-2F5C-475F-8DD8-48AA6C554B20}"/>
                </a:ext>
              </a:extLst>
            </p:cNvPr>
            <p:cNvSpPr txBox="1"/>
            <p:nvPr/>
          </p:nvSpPr>
          <p:spPr>
            <a:xfrm>
              <a:off x="2997244" y="2150348"/>
              <a:ext cx="1379989" cy="460412"/>
            </a:xfrm>
            <a:prstGeom prst="rect">
              <a:avLst/>
            </a:prstGeom>
            <a:noFill/>
          </p:spPr>
          <p:txBody>
            <a:bodyPr wrap="none" rtlCol="0">
              <a:spAutoFit/>
            </a:bodyPr>
            <a:lstStyle/>
            <a:p>
              <a:r>
                <a:rPr lang="fr-FR" b="1" dirty="0">
                  <a:solidFill>
                    <a:schemeClr val="accent2">
                      <a:lumMod val="75000"/>
                    </a:schemeClr>
                  </a:solidFill>
                </a:rPr>
                <a:t>PARTICLE</a:t>
              </a:r>
            </a:p>
          </p:txBody>
        </p:sp>
      </p:grpSp>
      <p:pic>
        <p:nvPicPr>
          <p:cNvPr id="16" name="Imagen 27">
            <a:extLst>
              <a:ext uri="{FF2B5EF4-FFF2-40B4-BE49-F238E27FC236}">
                <a16:creationId xmlns:a16="http://schemas.microsoft.com/office/drawing/2014/main" id="{01C04D36-8078-412B-963C-9664FCFC91F9}"/>
              </a:ext>
            </a:extLst>
          </p:cNvPr>
          <p:cNvPicPr>
            <a:picLocks noChangeAspect="1"/>
          </p:cNvPicPr>
          <p:nvPr/>
        </p:nvPicPr>
        <p:blipFill>
          <a:blip r:embed="rId2"/>
          <a:stretch>
            <a:fillRect/>
          </a:stretch>
        </p:blipFill>
        <p:spPr>
          <a:xfrm>
            <a:off x="1950123" y="2986141"/>
            <a:ext cx="2614416" cy="2260430"/>
          </a:xfrm>
          <a:prstGeom prst="rect">
            <a:avLst/>
          </a:prstGeom>
        </p:spPr>
      </p:pic>
      <p:sp>
        <p:nvSpPr>
          <p:cNvPr id="3" name="TextBox 2">
            <a:extLst>
              <a:ext uri="{FF2B5EF4-FFF2-40B4-BE49-F238E27FC236}">
                <a16:creationId xmlns:a16="http://schemas.microsoft.com/office/drawing/2014/main" id="{18CB595D-B7B9-EEFC-6351-A392740477FC}"/>
              </a:ext>
            </a:extLst>
          </p:cNvPr>
          <p:cNvSpPr txBox="1"/>
          <p:nvPr/>
        </p:nvSpPr>
        <p:spPr>
          <a:xfrm>
            <a:off x="6488181" y="2342484"/>
            <a:ext cx="5436808" cy="2739211"/>
          </a:xfrm>
          <a:prstGeom prst="rect">
            <a:avLst/>
          </a:prstGeom>
          <a:noFill/>
        </p:spPr>
        <p:txBody>
          <a:bodyPr wrap="none" rtlCol="0">
            <a:spAutoFit/>
          </a:bodyPr>
          <a:lstStyle/>
          <a:p>
            <a:pPr algn="ctr"/>
            <a:endParaRPr lang="en-US" dirty="0"/>
          </a:p>
          <a:p>
            <a:pPr algn="ctr"/>
            <a:r>
              <a:rPr lang="en-US" sz="2200" dirty="0"/>
              <a:t>Clinical accelerators = non-flexible</a:t>
            </a:r>
          </a:p>
          <a:p>
            <a:pPr algn="ctr"/>
            <a:endParaRPr lang="en-US" sz="2200" dirty="0"/>
          </a:p>
          <a:p>
            <a:pPr algn="ctr"/>
            <a:r>
              <a:rPr lang="en-US" sz="2200" dirty="0"/>
              <a:t>Protons/heavy ions facilities= low accessibility</a:t>
            </a:r>
          </a:p>
          <a:p>
            <a:pPr algn="ctr"/>
            <a:endParaRPr lang="en-US" sz="2200" dirty="0"/>
          </a:p>
          <a:p>
            <a:pPr algn="ctr"/>
            <a:endParaRPr lang="en-US" sz="2200" dirty="0"/>
          </a:p>
          <a:p>
            <a:pPr algn="ctr"/>
            <a:endParaRPr lang="en-US" sz="2200" dirty="0"/>
          </a:p>
          <a:p>
            <a:pPr algn="ctr"/>
            <a:r>
              <a:rPr lang="en-US" sz="2200" dirty="0"/>
              <a:t>New flexible accelerators are needed</a:t>
            </a:r>
          </a:p>
        </p:txBody>
      </p:sp>
      <p:sp>
        <p:nvSpPr>
          <p:cNvPr id="4" name="Arrow: Down 3">
            <a:extLst>
              <a:ext uri="{FF2B5EF4-FFF2-40B4-BE49-F238E27FC236}">
                <a16:creationId xmlns:a16="http://schemas.microsoft.com/office/drawing/2014/main" id="{359E048A-D37C-113F-2814-CB1BEC35AE81}"/>
              </a:ext>
            </a:extLst>
          </p:cNvPr>
          <p:cNvSpPr/>
          <p:nvPr/>
        </p:nvSpPr>
        <p:spPr bwMode="auto">
          <a:xfrm>
            <a:off x="8536381" y="3950984"/>
            <a:ext cx="779579" cy="529892"/>
          </a:xfrm>
          <a:prstGeom prst="downArrow">
            <a:avLst/>
          </a:pr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1613177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6B7C6-5E4A-5351-CF84-726DD009CA8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9FC9CCC-55FD-7F09-3B5A-AA2AA4FDF539}"/>
              </a:ext>
            </a:extLst>
          </p:cNvPr>
          <p:cNvSpPr>
            <a:spLocks noGrp="1"/>
          </p:cNvSpPr>
          <p:nvPr>
            <p:ph type="title"/>
          </p:nvPr>
        </p:nvSpPr>
        <p:spPr>
          <a:xfrm>
            <a:off x="330376" y="238393"/>
            <a:ext cx="11917552" cy="763600"/>
          </a:xfrm>
        </p:spPr>
        <p:txBody>
          <a:bodyPr>
            <a:noAutofit/>
          </a:bodyPr>
          <a:lstStyle/>
          <a:p>
            <a:r>
              <a:rPr lang="en-US" sz="2500" b="1" dirty="0">
                <a:solidFill>
                  <a:srgbClr val="00B050"/>
                </a:solidFill>
                <a:latin typeface="+mj-lt"/>
              </a:rPr>
              <a:t>Reduced  O</a:t>
            </a:r>
            <a:r>
              <a:rPr lang="en-US" sz="2500" b="1" baseline="-25000" dirty="0">
                <a:solidFill>
                  <a:srgbClr val="00B050"/>
                </a:solidFill>
                <a:latin typeface="+mj-lt"/>
              </a:rPr>
              <a:t>2</a:t>
            </a:r>
            <a:r>
              <a:rPr lang="en-US" sz="2500" b="1" dirty="0">
                <a:solidFill>
                  <a:srgbClr val="00B050"/>
                </a:solidFill>
                <a:latin typeface="+mj-lt"/>
              </a:rPr>
              <a:t> </a:t>
            </a:r>
            <a:r>
              <a:rPr lang="en-US" sz="2500" b="1" dirty="0">
                <a:solidFill>
                  <a:srgbClr val="00B050"/>
                </a:solidFill>
              </a:rPr>
              <a:t>anesthesia supplementation d</a:t>
            </a:r>
            <a:r>
              <a:rPr lang="en-US" sz="2500" b="1" dirty="0">
                <a:solidFill>
                  <a:srgbClr val="00B050"/>
                </a:solidFill>
                <a:latin typeface="+mj-lt"/>
              </a:rPr>
              <a:t>ependence in </a:t>
            </a:r>
            <a:r>
              <a:rPr lang="en-US" sz="2500" b="1" dirty="0">
                <a:solidFill>
                  <a:srgbClr val="00B050"/>
                </a:solidFill>
              </a:rPr>
              <a:t>h</a:t>
            </a:r>
            <a:r>
              <a:rPr lang="en-US" sz="2500" b="1" dirty="0">
                <a:solidFill>
                  <a:srgbClr val="00B050"/>
                </a:solidFill>
                <a:latin typeface="+mj-lt"/>
              </a:rPr>
              <a:t>ealthy </a:t>
            </a:r>
            <a:r>
              <a:rPr lang="en-US" sz="2500" b="1" dirty="0">
                <a:solidFill>
                  <a:srgbClr val="00B050"/>
                </a:solidFill>
              </a:rPr>
              <a:t>t</a:t>
            </a:r>
            <a:r>
              <a:rPr lang="en-US" sz="2500" b="1" dirty="0">
                <a:solidFill>
                  <a:srgbClr val="00B050"/>
                </a:solidFill>
                <a:latin typeface="+mj-lt"/>
              </a:rPr>
              <a:t>issues after </a:t>
            </a:r>
            <a:r>
              <a:rPr lang="en-US" sz="2500" b="1" dirty="0" err="1">
                <a:solidFill>
                  <a:srgbClr val="00B050"/>
                </a:solidFill>
                <a:latin typeface="+mj-lt"/>
              </a:rPr>
              <a:t>pMBRT</a:t>
            </a:r>
            <a:endParaRPr lang="es-ES" sz="2500" b="1" baseline="-25000" dirty="0">
              <a:solidFill>
                <a:srgbClr val="00B050"/>
              </a:solidFill>
              <a:latin typeface="+mj-lt"/>
            </a:endParaRPr>
          </a:p>
        </p:txBody>
      </p:sp>
      <p:pic>
        <p:nvPicPr>
          <p:cNvPr id="4" name="Imagen 3">
            <a:extLst>
              <a:ext uri="{FF2B5EF4-FFF2-40B4-BE49-F238E27FC236}">
                <a16:creationId xmlns:a16="http://schemas.microsoft.com/office/drawing/2014/main" id="{455CC82E-B903-660B-5FA5-0DDBEE2FDF56}"/>
              </a:ext>
            </a:extLst>
          </p:cNvPr>
          <p:cNvPicPr>
            <a:picLocks noChangeAspect="1"/>
          </p:cNvPicPr>
          <p:nvPr/>
        </p:nvPicPr>
        <p:blipFill>
          <a:blip r:embed="rId2"/>
          <a:stretch>
            <a:fillRect/>
          </a:stretch>
        </p:blipFill>
        <p:spPr>
          <a:xfrm>
            <a:off x="616695" y="1630326"/>
            <a:ext cx="5672457" cy="4622987"/>
          </a:xfrm>
          <a:prstGeom prst="rect">
            <a:avLst/>
          </a:prstGeom>
        </p:spPr>
      </p:pic>
      <p:pic>
        <p:nvPicPr>
          <p:cNvPr id="5" name="Imagen 4">
            <a:extLst>
              <a:ext uri="{FF2B5EF4-FFF2-40B4-BE49-F238E27FC236}">
                <a16:creationId xmlns:a16="http://schemas.microsoft.com/office/drawing/2014/main" id="{0FFF07EC-048D-F232-675D-7ECF2F04BB40}"/>
              </a:ext>
            </a:extLst>
          </p:cNvPr>
          <p:cNvPicPr>
            <a:picLocks noChangeAspect="1"/>
          </p:cNvPicPr>
          <p:nvPr/>
        </p:nvPicPr>
        <p:blipFill>
          <a:blip r:embed="rId3"/>
          <a:stretch>
            <a:fillRect/>
          </a:stretch>
        </p:blipFill>
        <p:spPr>
          <a:xfrm>
            <a:off x="6554765" y="1718008"/>
            <a:ext cx="5097304" cy="3877617"/>
          </a:xfrm>
          <a:prstGeom prst="rect">
            <a:avLst/>
          </a:prstGeom>
        </p:spPr>
      </p:pic>
      <p:sp>
        <p:nvSpPr>
          <p:cNvPr id="3" name="CuadroTexto 2">
            <a:extLst>
              <a:ext uri="{FF2B5EF4-FFF2-40B4-BE49-F238E27FC236}">
                <a16:creationId xmlns:a16="http://schemas.microsoft.com/office/drawing/2014/main" id="{DEEBFE30-AFE5-6871-3BBD-9D64E4FB4B45}"/>
              </a:ext>
            </a:extLst>
          </p:cNvPr>
          <p:cNvSpPr txBox="1"/>
          <p:nvPr/>
        </p:nvSpPr>
        <p:spPr>
          <a:xfrm>
            <a:off x="4989302" y="6253313"/>
            <a:ext cx="2984343" cy="369332"/>
          </a:xfrm>
          <a:prstGeom prst="rect">
            <a:avLst/>
          </a:prstGeom>
          <a:noFill/>
        </p:spPr>
        <p:txBody>
          <a:bodyPr wrap="none" rtlCol="0">
            <a:spAutoFit/>
          </a:bodyPr>
          <a:lstStyle/>
          <a:p>
            <a:r>
              <a:rPr lang="es-ES" i="1" dirty="0" err="1"/>
              <a:t>Potiron</a:t>
            </a:r>
            <a:r>
              <a:rPr lang="es-ES" i="1" dirty="0"/>
              <a:t> et al, </a:t>
            </a:r>
            <a:r>
              <a:rPr lang="es-ES" i="1" dirty="0" err="1"/>
              <a:t>Redjournal</a:t>
            </a:r>
            <a:r>
              <a:rPr lang="es-ES" i="1" dirty="0"/>
              <a:t> 2025</a:t>
            </a:r>
          </a:p>
        </p:txBody>
      </p:sp>
      <p:sp>
        <p:nvSpPr>
          <p:cNvPr id="7" name="TextBox 6">
            <a:extLst>
              <a:ext uri="{FF2B5EF4-FFF2-40B4-BE49-F238E27FC236}">
                <a16:creationId xmlns:a16="http://schemas.microsoft.com/office/drawing/2014/main" id="{1CB455AF-15BD-F71C-027D-FE222F6AC23E}"/>
              </a:ext>
            </a:extLst>
          </p:cNvPr>
          <p:cNvSpPr txBox="1"/>
          <p:nvPr/>
        </p:nvSpPr>
        <p:spPr>
          <a:xfrm>
            <a:off x="4493856" y="1067808"/>
            <a:ext cx="3073598" cy="430887"/>
          </a:xfrm>
          <a:prstGeom prst="rect">
            <a:avLst/>
          </a:prstGeom>
          <a:noFill/>
        </p:spPr>
        <p:txBody>
          <a:bodyPr wrap="none" rtlCol="0">
            <a:spAutoFit/>
          </a:bodyPr>
          <a:lstStyle/>
          <a:p>
            <a:r>
              <a:rPr lang="en-US" sz="2200" b="1" dirty="0"/>
              <a:t>Rats’ brain irradiations</a:t>
            </a:r>
          </a:p>
        </p:txBody>
      </p:sp>
    </p:spTree>
    <p:extLst>
      <p:ext uri="{BB962C8B-B14F-4D97-AF65-F5344CB8AC3E}">
        <p14:creationId xmlns:p14="http://schemas.microsoft.com/office/powerpoint/2010/main" val="3277220709"/>
      </p:ext>
    </p:extLst>
  </p:cSld>
  <p:clrMapOvr>
    <a:masterClrMapping/>
  </p:clrMapOvr>
  <mc:AlternateContent xmlns:mc="http://schemas.openxmlformats.org/markup-compatibility/2006" xmlns:p14="http://schemas.microsoft.com/office/powerpoint/2010/main">
    <mc:Choice Requires="p14">
      <p:transition spd="slow" p14:dur="2000" advTm="24832"/>
    </mc:Choice>
    <mc:Fallback xmlns="">
      <p:transition spd="slow" advTm="2483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96923-E027-67CD-427E-94A27CCC953E}"/>
            </a:ext>
          </a:extLst>
        </p:cNvPr>
        <p:cNvGrpSpPr/>
        <p:nvPr/>
      </p:nvGrpSpPr>
      <p:grpSpPr>
        <a:xfrm>
          <a:off x="0" y="0"/>
          <a:ext cx="0" cy="0"/>
          <a:chOff x="0" y="0"/>
          <a:chExt cx="0" cy="0"/>
        </a:xfrm>
      </p:grpSpPr>
      <p:pic>
        <p:nvPicPr>
          <p:cNvPr id="4" name="Picture 16">
            <a:extLst>
              <a:ext uri="{FF2B5EF4-FFF2-40B4-BE49-F238E27FC236}">
                <a16:creationId xmlns:a16="http://schemas.microsoft.com/office/drawing/2014/main" id="{E7361A1E-8346-6C75-68DB-4C8F3CAF361A}"/>
              </a:ext>
            </a:extLst>
          </p:cNvPr>
          <p:cNvPicPr>
            <a:picLocks noChangeAspect="1"/>
          </p:cNvPicPr>
          <p:nvPr/>
        </p:nvPicPr>
        <p:blipFill>
          <a:blip r:embed="rId3"/>
          <a:stretch>
            <a:fillRect/>
          </a:stretch>
        </p:blipFill>
        <p:spPr>
          <a:xfrm>
            <a:off x="269611" y="2488589"/>
            <a:ext cx="5387908" cy="2274999"/>
          </a:xfrm>
          <a:prstGeom prst="rect">
            <a:avLst/>
          </a:prstGeom>
        </p:spPr>
      </p:pic>
      <p:pic>
        <p:nvPicPr>
          <p:cNvPr id="5" name="Picture 10">
            <a:extLst>
              <a:ext uri="{FF2B5EF4-FFF2-40B4-BE49-F238E27FC236}">
                <a16:creationId xmlns:a16="http://schemas.microsoft.com/office/drawing/2014/main" id="{DA1C6F71-DD4F-0499-D176-AEB51E64C686}"/>
              </a:ext>
            </a:extLst>
          </p:cNvPr>
          <p:cNvPicPr>
            <a:picLocks noChangeAspect="1"/>
          </p:cNvPicPr>
          <p:nvPr/>
        </p:nvPicPr>
        <p:blipFill>
          <a:blip r:embed="rId4"/>
          <a:stretch>
            <a:fillRect/>
          </a:stretch>
        </p:blipFill>
        <p:spPr>
          <a:xfrm>
            <a:off x="5704114" y="1838444"/>
            <a:ext cx="6419416" cy="3784023"/>
          </a:xfrm>
          <a:prstGeom prst="rect">
            <a:avLst/>
          </a:prstGeom>
        </p:spPr>
      </p:pic>
      <p:sp>
        <p:nvSpPr>
          <p:cNvPr id="3" name="CuadroTexto 2">
            <a:extLst>
              <a:ext uri="{FF2B5EF4-FFF2-40B4-BE49-F238E27FC236}">
                <a16:creationId xmlns:a16="http://schemas.microsoft.com/office/drawing/2014/main" id="{AFE335C4-349C-4E01-D6AB-007AFE738F5E}"/>
              </a:ext>
            </a:extLst>
          </p:cNvPr>
          <p:cNvSpPr txBox="1"/>
          <p:nvPr/>
        </p:nvSpPr>
        <p:spPr>
          <a:xfrm>
            <a:off x="4417032" y="5828112"/>
            <a:ext cx="2984343" cy="369332"/>
          </a:xfrm>
          <a:prstGeom prst="rect">
            <a:avLst/>
          </a:prstGeom>
          <a:noFill/>
        </p:spPr>
        <p:txBody>
          <a:bodyPr wrap="none" rtlCol="0">
            <a:spAutoFit/>
          </a:bodyPr>
          <a:lstStyle/>
          <a:p>
            <a:r>
              <a:rPr lang="es-ES" i="1" dirty="0" err="1"/>
              <a:t>Potiron</a:t>
            </a:r>
            <a:r>
              <a:rPr lang="es-ES" i="1" dirty="0"/>
              <a:t> et al, </a:t>
            </a:r>
            <a:r>
              <a:rPr lang="es-ES" i="1" dirty="0" err="1"/>
              <a:t>Redjournal</a:t>
            </a:r>
            <a:r>
              <a:rPr lang="es-ES" i="1" dirty="0"/>
              <a:t> 2025</a:t>
            </a:r>
          </a:p>
        </p:txBody>
      </p:sp>
      <p:sp>
        <p:nvSpPr>
          <p:cNvPr id="11" name="Título 1">
            <a:extLst>
              <a:ext uri="{FF2B5EF4-FFF2-40B4-BE49-F238E27FC236}">
                <a16:creationId xmlns:a16="http://schemas.microsoft.com/office/drawing/2014/main" id="{B8349668-6BA7-DD1D-9B82-0B19B68C3070}"/>
              </a:ext>
            </a:extLst>
          </p:cNvPr>
          <p:cNvSpPr>
            <a:spLocks noGrp="1"/>
          </p:cNvSpPr>
          <p:nvPr>
            <p:ph type="title"/>
          </p:nvPr>
        </p:nvSpPr>
        <p:spPr>
          <a:xfrm>
            <a:off x="269611" y="307540"/>
            <a:ext cx="11795559" cy="763600"/>
          </a:xfrm>
        </p:spPr>
        <p:txBody>
          <a:bodyPr>
            <a:noAutofit/>
          </a:bodyPr>
          <a:lstStyle/>
          <a:p>
            <a:r>
              <a:rPr lang="en-US" sz="2500" b="1" dirty="0">
                <a:solidFill>
                  <a:srgbClr val="00B050"/>
                </a:solidFill>
              </a:rPr>
              <a:t>Reduced  O</a:t>
            </a:r>
            <a:r>
              <a:rPr lang="en-US" sz="2500" b="1" baseline="-25000" dirty="0">
                <a:solidFill>
                  <a:srgbClr val="00B050"/>
                </a:solidFill>
              </a:rPr>
              <a:t>2</a:t>
            </a:r>
            <a:r>
              <a:rPr lang="en-US" sz="2500" b="1" dirty="0">
                <a:solidFill>
                  <a:srgbClr val="00B050"/>
                </a:solidFill>
              </a:rPr>
              <a:t> anesthesia supplementation dependence in tumor response after </a:t>
            </a:r>
            <a:r>
              <a:rPr lang="en-US" sz="2500" b="1" dirty="0" err="1">
                <a:solidFill>
                  <a:srgbClr val="00B050"/>
                </a:solidFill>
              </a:rPr>
              <a:t>pMBRT</a:t>
            </a:r>
            <a:endParaRPr lang="es-ES" sz="2500" b="1" baseline="-25000" dirty="0">
              <a:solidFill>
                <a:srgbClr val="00B050"/>
              </a:solidFill>
              <a:latin typeface="+mj-lt"/>
            </a:endParaRPr>
          </a:p>
        </p:txBody>
      </p:sp>
      <p:sp>
        <p:nvSpPr>
          <p:cNvPr id="2" name="TextBox 1">
            <a:extLst>
              <a:ext uri="{FF2B5EF4-FFF2-40B4-BE49-F238E27FC236}">
                <a16:creationId xmlns:a16="http://schemas.microsoft.com/office/drawing/2014/main" id="{F0375AAB-1638-9D3A-9ED9-147E6802DEA9}"/>
              </a:ext>
            </a:extLst>
          </p:cNvPr>
          <p:cNvSpPr txBox="1"/>
          <p:nvPr/>
        </p:nvSpPr>
        <p:spPr>
          <a:xfrm>
            <a:off x="4552942" y="1286694"/>
            <a:ext cx="2479333" cy="430887"/>
          </a:xfrm>
          <a:prstGeom prst="rect">
            <a:avLst/>
          </a:prstGeom>
          <a:noFill/>
        </p:spPr>
        <p:txBody>
          <a:bodyPr wrap="none" rtlCol="0">
            <a:spAutoFit/>
          </a:bodyPr>
          <a:lstStyle/>
          <a:p>
            <a:r>
              <a:rPr lang="en-US" sz="2200" b="1" dirty="0"/>
              <a:t>Glioma bearing rats</a:t>
            </a:r>
          </a:p>
        </p:txBody>
      </p:sp>
    </p:spTree>
    <p:extLst>
      <p:ext uri="{BB962C8B-B14F-4D97-AF65-F5344CB8AC3E}">
        <p14:creationId xmlns:p14="http://schemas.microsoft.com/office/powerpoint/2010/main" val="238820757"/>
      </p:ext>
    </p:extLst>
  </p:cSld>
  <p:clrMapOvr>
    <a:masterClrMapping/>
  </p:clrMapOvr>
  <mc:AlternateContent xmlns:mc="http://schemas.openxmlformats.org/markup-compatibility/2006" xmlns:p14="http://schemas.microsoft.com/office/powerpoint/2010/main">
    <mc:Choice Requires="p14">
      <p:transition spd="slow" p14:dur="2000" advTm="19877"/>
    </mc:Choice>
    <mc:Fallback xmlns="">
      <p:transition spd="slow" advTm="1987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2850-7539-7DF2-26C2-2620A49D1E6E}"/>
              </a:ext>
            </a:extLst>
          </p:cNvPr>
          <p:cNvSpPr>
            <a:spLocks noGrp="1"/>
          </p:cNvSpPr>
          <p:nvPr>
            <p:ph type="title"/>
          </p:nvPr>
        </p:nvSpPr>
        <p:spPr>
          <a:xfrm>
            <a:off x="253659" y="-168776"/>
            <a:ext cx="11684682" cy="1159547"/>
          </a:xfrm>
        </p:spPr>
        <p:txBody>
          <a:bodyPr anchor="b">
            <a:normAutofit/>
          </a:bodyPr>
          <a:lstStyle/>
          <a:p>
            <a:r>
              <a:rPr lang="en-US" b="1" dirty="0">
                <a:solidFill>
                  <a:srgbClr val="00B050"/>
                </a:solidFill>
                <a:latin typeface="Calibri" panose="020F0502020204030204" pitchFamily="34" charset="0"/>
                <a:ea typeface="Calibri" panose="020F0502020204030204" pitchFamily="34" charset="0"/>
                <a:cs typeface="Calibri" panose="020F0502020204030204" pitchFamily="34" charset="0"/>
              </a:rPr>
              <a:t>Proteomics (7 days after IR): focus on hypoxia-related proteins</a:t>
            </a:r>
          </a:p>
        </p:txBody>
      </p:sp>
      <p:sp>
        <p:nvSpPr>
          <p:cNvPr id="3" name="Content Placeholder 2">
            <a:extLst>
              <a:ext uri="{FF2B5EF4-FFF2-40B4-BE49-F238E27FC236}">
                <a16:creationId xmlns:a16="http://schemas.microsoft.com/office/drawing/2014/main" id="{B5BB9252-F7E7-7174-4B11-013487745D78}"/>
              </a:ext>
            </a:extLst>
          </p:cNvPr>
          <p:cNvSpPr>
            <a:spLocks noGrp="1"/>
          </p:cNvSpPr>
          <p:nvPr>
            <p:ph type="body" sz="half" idx="2"/>
          </p:nvPr>
        </p:nvSpPr>
        <p:spPr>
          <a:xfrm>
            <a:off x="335679" y="1259214"/>
            <a:ext cx="6629717" cy="3811588"/>
          </a:xfrm>
        </p:spPr>
        <p:txBody>
          <a:bodyPr>
            <a:normAutofit/>
          </a:bodyPr>
          <a:lstStyle/>
          <a:p>
            <a:endParaRPr lang="en-US" dirty="0"/>
          </a:p>
          <a:p>
            <a:pPr algn="just"/>
            <a:r>
              <a:rPr lang="es-ES" sz="2200" dirty="0">
                <a:latin typeface="Calibri" panose="020F0502020204030204" pitchFamily="34" charset="0"/>
                <a:ea typeface="Calibri" panose="020F0502020204030204" pitchFamily="34" charset="0"/>
                <a:cs typeface="Calibri" panose="020F0502020204030204" pitchFamily="34" charset="0"/>
              </a:rPr>
              <a:t>MBRT preserves adaptive </a:t>
            </a:r>
            <a:r>
              <a:rPr lang="es-ES" sz="2200" dirty="0" err="1">
                <a:latin typeface="Calibri" panose="020F0502020204030204" pitchFamily="34" charset="0"/>
                <a:ea typeface="Calibri" panose="020F0502020204030204" pitchFamily="34" charset="0"/>
                <a:cs typeface="Calibri" panose="020F0502020204030204" pitchFamily="34" charset="0"/>
              </a:rPr>
              <a:t>hypoxia</a:t>
            </a:r>
            <a:r>
              <a:rPr lang="es-ES" sz="2200" dirty="0">
                <a:latin typeface="Calibri" panose="020F0502020204030204" pitchFamily="34" charset="0"/>
                <a:ea typeface="Calibri" panose="020F0502020204030204" pitchFamily="34" charset="0"/>
                <a:cs typeface="Calibri" panose="020F0502020204030204" pitchFamily="34" charset="0"/>
              </a:rPr>
              <a:t> </a:t>
            </a:r>
            <a:r>
              <a:rPr lang="es-ES" sz="2200" dirty="0" err="1">
                <a:latin typeface="Calibri" panose="020F0502020204030204" pitchFamily="34" charset="0"/>
                <a:ea typeface="Calibri" panose="020F0502020204030204" pitchFamily="34" charset="0"/>
                <a:cs typeface="Calibri" panose="020F0502020204030204" pitchFamily="34" charset="0"/>
              </a:rPr>
              <a:t>signaling</a:t>
            </a:r>
            <a:r>
              <a:rPr lang="es-ES" sz="2200" dirty="0">
                <a:latin typeface="Calibri" panose="020F0502020204030204" pitchFamily="34" charset="0"/>
                <a:ea typeface="Calibri" panose="020F0502020204030204" pitchFamily="34" charset="0"/>
                <a:cs typeface="Calibri" panose="020F0502020204030204" pitchFamily="34" charset="0"/>
              </a:rPr>
              <a:t> and </a:t>
            </a:r>
            <a:r>
              <a:rPr lang="es-ES" sz="2200" dirty="0" err="1">
                <a:latin typeface="Calibri" panose="020F0502020204030204" pitchFamily="34" charset="0"/>
                <a:ea typeface="Calibri" panose="020F0502020204030204" pitchFamily="34" charset="0"/>
                <a:cs typeface="Calibri" panose="020F0502020204030204" pitchFamily="34" charset="0"/>
              </a:rPr>
              <a:t>limits</a:t>
            </a:r>
            <a:r>
              <a:rPr lang="es-ES" sz="2200" dirty="0">
                <a:latin typeface="Calibri" panose="020F0502020204030204" pitchFamily="34" charset="0"/>
                <a:ea typeface="Calibri" panose="020F0502020204030204" pitchFamily="34" charset="0"/>
                <a:cs typeface="Calibri" panose="020F0502020204030204" pitchFamily="34" charset="0"/>
              </a:rPr>
              <a:t> </a:t>
            </a:r>
            <a:r>
              <a:rPr lang="es-ES" sz="2200" dirty="0" err="1">
                <a:latin typeface="Calibri" panose="020F0502020204030204" pitchFamily="34" charset="0"/>
                <a:ea typeface="Calibri" panose="020F0502020204030204" pitchFamily="34" charset="0"/>
                <a:cs typeface="Calibri" panose="020F0502020204030204" pitchFamily="34" charset="0"/>
              </a:rPr>
              <a:t>inflammation</a:t>
            </a:r>
            <a:r>
              <a:rPr lang="es-ES" sz="2200" dirty="0">
                <a:latin typeface="Calibri" panose="020F0502020204030204" pitchFamily="34" charset="0"/>
                <a:ea typeface="Calibri" panose="020F0502020204030204" pitchFamily="34" charset="0"/>
                <a:cs typeface="Calibri" panose="020F0502020204030204" pitchFamily="34" charset="0"/>
              </a:rPr>
              <a:t>. </a:t>
            </a:r>
          </a:p>
          <a:p>
            <a:pPr algn="just"/>
            <a:endParaRPr lang="es-ES" sz="2200" dirty="0">
              <a:latin typeface="Calibri" panose="020F0502020204030204" pitchFamily="34" charset="0"/>
              <a:ea typeface="Calibri" panose="020F0502020204030204" pitchFamily="34" charset="0"/>
              <a:cs typeface="Calibri" panose="020F0502020204030204" pitchFamily="34" charset="0"/>
            </a:endParaRPr>
          </a:p>
          <a:p>
            <a:pPr algn="just"/>
            <a:r>
              <a:rPr lang="es-ES" sz="2200" dirty="0" err="1">
                <a:latin typeface="Calibri" panose="020F0502020204030204" pitchFamily="34" charset="0"/>
                <a:ea typeface="Calibri" panose="020F0502020204030204" pitchFamily="34" charset="0"/>
                <a:cs typeface="Calibri" panose="020F0502020204030204" pitchFamily="34" charset="0"/>
              </a:rPr>
              <a:t>Whereas</a:t>
            </a:r>
            <a:r>
              <a:rPr lang="es-ES" sz="2200" dirty="0">
                <a:latin typeface="Calibri" panose="020F0502020204030204" pitchFamily="34" charset="0"/>
                <a:ea typeface="Calibri" panose="020F0502020204030204" pitchFamily="34" charset="0"/>
                <a:cs typeface="Calibri" panose="020F0502020204030204" pitchFamily="34" charset="0"/>
              </a:rPr>
              <a:t> CRT </a:t>
            </a:r>
            <a:r>
              <a:rPr lang="es-ES" sz="2200" dirty="0" err="1">
                <a:latin typeface="Calibri" panose="020F0502020204030204" pitchFamily="34" charset="0"/>
                <a:ea typeface="Calibri" panose="020F0502020204030204" pitchFamily="34" charset="0"/>
                <a:cs typeface="Calibri" panose="020F0502020204030204" pitchFamily="34" charset="0"/>
              </a:rPr>
              <a:t>suppresses</a:t>
            </a:r>
            <a:r>
              <a:rPr lang="es-ES" sz="2200" dirty="0">
                <a:latin typeface="Calibri" panose="020F0502020204030204" pitchFamily="34" charset="0"/>
                <a:ea typeface="Calibri" panose="020F0502020204030204" pitchFamily="34" charset="0"/>
                <a:cs typeface="Calibri" panose="020F0502020204030204" pitchFamily="34" charset="0"/>
              </a:rPr>
              <a:t> HIF1A, </a:t>
            </a:r>
            <a:r>
              <a:rPr lang="es-ES" sz="2200" dirty="0" err="1">
                <a:latin typeface="Calibri" panose="020F0502020204030204" pitchFamily="34" charset="0"/>
                <a:ea typeface="Calibri" panose="020F0502020204030204" pitchFamily="34" charset="0"/>
                <a:cs typeface="Calibri" panose="020F0502020204030204" pitchFamily="34" charset="0"/>
              </a:rPr>
              <a:t>strongly</a:t>
            </a:r>
            <a:r>
              <a:rPr lang="es-ES" sz="2200" dirty="0">
                <a:latin typeface="Calibri" panose="020F0502020204030204" pitchFamily="34" charset="0"/>
                <a:ea typeface="Calibri" panose="020F0502020204030204" pitchFamily="34" charset="0"/>
                <a:cs typeface="Calibri" panose="020F0502020204030204" pitchFamily="34" charset="0"/>
              </a:rPr>
              <a:t> </a:t>
            </a:r>
            <a:r>
              <a:rPr lang="es-ES" sz="2200" dirty="0" err="1">
                <a:latin typeface="Calibri" panose="020F0502020204030204" pitchFamily="34" charset="0"/>
                <a:ea typeface="Calibri" panose="020F0502020204030204" pitchFamily="34" charset="0"/>
                <a:cs typeface="Calibri" panose="020F0502020204030204" pitchFamily="34" charset="0"/>
              </a:rPr>
              <a:t>upregulates</a:t>
            </a:r>
            <a:r>
              <a:rPr lang="es-ES" sz="2200" dirty="0">
                <a:latin typeface="Calibri" panose="020F0502020204030204" pitchFamily="34" charset="0"/>
                <a:ea typeface="Calibri" panose="020F0502020204030204" pitchFamily="34" charset="0"/>
                <a:cs typeface="Calibri" panose="020F0502020204030204" pitchFamily="34" charset="0"/>
              </a:rPr>
              <a:t> NDRG1 and VCAM1,  </a:t>
            </a:r>
            <a:r>
              <a:rPr lang="es-ES" sz="2200" dirty="0" err="1">
                <a:latin typeface="Calibri" panose="020F0502020204030204" pitchFamily="34" charset="0"/>
                <a:ea typeface="Calibri" panose="020F0502020204030204" pitchFamily="34" charset="0"/>
                <a:cs typeface="Calibri" panose="020F0502020204030204" pitchFamily="34" charset="0"/>
              </a:rPr>
              <a:t>generating</a:t>
            </a:r>
            <a:r>
              <a:rPr lang="es-ES" sz="2200" dirty="0">
                <a:latin typeface="Calibri" panose="020F0502020204030204" pitchFamily="34" charset="0"/>
                <a:ea typeface="Calibri" panose="020F0502020204030204" pitchFamily="34" charset="0"/>
                <a:cs typeface="Calibri" panose="020F0502020204030204" pitchFamily="34" charset="0"/>
              </a:rPr>
              <a:t> a </a:t>
            </a:r>
            <a:r>
              <a:rPr lang="es-ES" sz="2200" dirty="0" err="1">
                <a:latin typeface="Calibri" panose="020F0502020204030204" pitchFamily="34" charset="0"/>
                <a:ea typeface="Calibri" panose="020F0502020204030204" pitchFamily="34" charset="0"/>
                <a:cs typeface="Calibri" panose="020F0502020204030204" pitchFamily="34" charset="0"/>
              </a:rPr>
              <a:t>stressful</a:t>
            </a:r>
            <a:r>
              <a:rPr lang="es-ES" sz="2200" dirty="0">
                <a:latin typeface="Calibri" panose="020F0502020204030204" pitchFamily="34" charset="0"/>
                <a:ea typeface="Calibri" panose="020F0502020204030204" pitchFamily="34" charset="0"/>
                <a:cs typeface="Calibri" panose="020F0502020204030204" pitchFamily="34" charset="0"/>
              </a:rPr>
              <a:t>, </a:t>
            </a:r>
            <a:r>
              <a:rPr lang="es-ES" sz="2200" dirty="0" err="1">
                <a:latin typeface="Calibri" panose="020F0502020204030204" pitchFamily="34" charset="0"/>
                <a:ea typeface="Calibri" panose="020F0502020204030204" pitchFamily="34" charset="0"/>
                <a:cs typeface="Calibri" panose="020F0502020204030204" pitchFamily="34" charset="0"/>
              </a:rPr>
              <a:t>chronic</a:t>
            </a:r>
            <a:r>
              <a:rPr lang="es-ES" sz="2200" dirty="0">
                <a:latin typeface="Calibri" panose="020F0502020204030204" pitchFamily="34" charset="0"/>
                <a:ea typeface="Calibri" panose="020F0502020204030204" pitchFamily="34" charset="0"/>
                <a:cs typeface="Calibri" panose="020F0502020204030204" pitchFamily="34" charset="0"/>
              </a:rPr>
              <a:t>, and </a:t>
            </a:r>
            <a:r>
              <a:rPr lang="es-ES" sz="2200" dirty="0" err="1">
                <a:latin typeface="Calibri" panose="020F0502020204030204" pitchFamily="34" charset="0"/>
                <a:ea typeface="Calibri" panose="020F0502020204030204" pitchFamily="34" charset="0"/>
                <a:cs typeface="Calibri" panose="020F0502020204030204" pitchFamily="34" charset="0"/>
              </a:rPr>
              <a:t>potentially</a:t>
            </a:r>
            <a:r>
              <a:rPr lang="es-ES" sz="2200" dirty="0">
                <a:latin typeface="Calibri" panose="020F0502020204030204" pitchFamily="34" charset="0"/>
                <a:ea typeface="Calibri" panose="020F0502020204030204" pitchFamily="34" charset="0"/>
                <a:cs typeface="Calibri" panose="020F0502020204030204" pitchFamily="34" charset="0"/>
              </a:rPr>
              <a:t> </a:t>
            </a:r>
            <a:r>
              <a:rPr lang="es-ES" sz="2200" dirty="0" err="1">
                <a:latin typeface="Calibri" panose="020F0502020204030204" pitchFamily="34" charset="0"/>
                <a:ea typeface="Calibri" panose="020F0502020204030204" pitchFamily="34" charset="0"/>
                <a:cs typeface="Calibri" panose="020F0502020204030204" pitchFamily="34" charset="0"/>
              </a:rPr>
              <a:t>pro-tumoral</a:t>
            </a:r>
            <a:r>
              <a:rPr lang="es-ES" sz="2200" dirty="0">
                <a:latin typeface="Calibri" panose="020F0502020204030204" pitchFamily="34" charset="0"/>
                <a:ea typeface="Calibri" panose="020F0502020204030204" pitchFamily="34" charset="0"/>
                <a:cs typeface="Calibri" panose="020F0502020204030204" pitchFamily="34" charset="0"/>
              </a:rPr>
              <a:t> </a:t>
            </a:r>
            <a:r>
              <a:rPr lang="es-ES" sz="2200" dirty="0" err="1">
                <a:latin typeface="Calibri" panose="020F0502020204030204" pitchFamily="34" charset="0"/>
                <a:ea typeface="Calibri" panose="020F0502020204030204" pitchFamily="34" charset="0"/>
                <a:cs typeface="Calibri" panose="020F0502020204030204" pitchFamily="34" charset="0"/>
              </a:rPr>
              <a:t>hypoxic</a:t>
            </a:r>
            <a:r>
              <a:rPr lang="es-ES" sz="2200" dirty="0">
                <a:latin typeface="Calibri" panose="020F0502020204030204" pitchFamily="34" charset="0"/>
                <a:ea typeface="Calibri" panose="020F0502020204030204" pitchFamily="34" charset="0"/>
                <a:cs typeface="Calibri" panose="020F0502020204030204" pitchFamily="34" charset="0"/>
              </a:rPr>
              <a:t> </a:t>
            </a:r>
            <a:r>
              <a:rPr lang="es-ES" sz="2200" dirty="0" err="1">
                <a:latin typeface="Calibri" panose="020F0502020204030204" pitchFamily="34" charset="0"/>
                <a:ea typeface="Calibri" panose="020F0502020204030204" pitchFamily="34" charset="0"/>
                <a:cs typeface="Calibri" panose="020F0502020204030204" pitchFamily="34" charset="0"/>
              </a:rPr>
              <a:t>microenvironment</a:t>
            </a:r>
            <a:r>
              <a:rPr lang="es-ES" sz="2200" dirty="0">
                <a:latin typeface="Calibri" panose="020F0502020204030204" pitchFamily="34" charset="0"/>
                <a:ea typeface="Calibri" panose="020F0502020204030204" pitchFamily="34" charset="0"/>
                <a:cs typeface="Calibri" panose="020F0502020204030204" pitchFamily="34" charset="0"/>
              </a:rPr>
              <a:t>.</a:t>
            </a: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
        <p:nvSpPr>
          <p:cNvPr id="4" name="AutoShape 2" descr="Output image">
            <a:extLst>
              <a:ext uri="{FF2B5EF4-FFF2-40B4-BE49-F238E27FC236}">
                <a16:creationId xmlns:a16="http://schemas.microsoft.com/office/drawing/2014/main" id="{AF74C38F-55E7-30EB-E2F2-1054228A7B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Imagen 3" descr="Una mujer con el cabello largo&#10;&#10;El contenido generado por IA puede ser incorrecto.">
            <a:extLst>
              <a:ext uri="{FF2B5EF4-FFF2-40B4-BE49-F238E27FC236}">
                <a16:creationId xmlns:a16="http://schemas.microsoft.com/office/drawing/2014/main" id="{544F5FBD-5936-89D7-1D45-DAB07CD3B99A}"/>
              </a:ext>
            </a:extLst>
          </p:cNvPr>
          <p:cNvPicPr>
            <a:picLocks noChangeAspect="1"/>
          </p:cNvPicPr>
          <p:nvPr/>
        </p:nvPicPr>
        <p:blipFill>
          <a:blip r:embed="rId2"/>
          <a:stretch>
            <a:fillRect/>
          </a:stretch>
        </p:blipFill>
        <p:spPr>
          <a:xfrm>
            <a:off x="1126775" y="4445770"/>
            <a:ext cx="1399205" cy="1473248"/>
          </a:xfrm>
          <a:prstGeom prst="rect">
            <a:avLst/>
          </a:prstGeom>
        </p:spPr>
      </p:pic>
      <p:sp>
        <p:nvSpPr>
          <p:cNvPr id="15" name="TextBox 15">
            <a:extLst>
              <a:ext uri="{FF2B5EF4-FFF2-40B4-BE49-F238E27FC236}">
                <a16:creationId xmlns:a16="http://schemas.microsoft.com/office/drawing/2014/main" id="{202CFEB7-73E1-FE23-882B-1F6970852361}"/>
              </a:ext>
            </a:extLst>
          </p:cNvPr>
          <p:cNvSpPr txBox="1"/>
          <p:nvPr/>
        </p:nvSpPr>
        <p:spPr>
          <a:xfrm>
            <a:off x="1091613" y="6044278"/>
            <a:ext cx="1434367" cy="430887"/>
          </a:xfrm>
          <a:prstGeom prst="rect">
            <a:avLst/>
          </a:prstGeom>
          <a:noFill/>
        </p:spPr>
        <p:txBody>
          <a:bodyPr wrap="none" rtlCol="0">
            <a:spAutoFit/>
          </a:bodyPr>
          <a:lstStyle/>
          <a:p>
            <a:r>
              <a:rPr lang="en-US" sz="2200" dirty="0"/>
              <a:t>Ana Perez </a:t>
            </a:r>
          </a:p>
        </p:txBody>
      </p:sp>
      <p:pic>
        <p:nvPicPr>
          <p:cNvPr id="9" name="Imagen 8" descr="Gráfico&#10;&#10;El contenido generado por IA puede ser incorrecto.">
            <a:extLst>
              <a:ext uri="{FF2B5EF4-FFF2-40B4-BE49-F238E27FC236}">
                <a16:creationId xmlns:a16="http://schemas.microsoft.com/office/drawing/2014/main" id="{B781E5B3-51CE-DDD1-8619-9CA98C2A9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218" y="1261709"/>
            <a:ext cx="4334581" cy="4334581"/>
          </a:xfrm>
          <a:prstGeom prst="rect">
            <a:avLst/>
          </a:prstGeom>
        </p:spPr>
      </p:pic>
    </p:spTree>
    <p:extLst>
      <p:ext uri="{BB962C8B-B14F-4D97-AF65-F5344CB8AC3E}">
        <p14:creationId xmlns:p14="http://schemas.microsoft.com/office/powerpoint/2010/main" val="684463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6FBF5-4EAD-2861-07BE-89C5EF8D51F7}"/>
            </a:ext>
          </a:extLst>
        </p:cNvPr>
        <p:cNvGrpSpPr/>
        <p:nvPr/>
      </p:nvGrpSpPr>
      <p:grpSpPr>
        <a:xfrm>
          <a:off x="0" y="0"/>
          <a:ext cx="0" cy="0"/>
          <a:chOff x="0" y="0"/>
          <a:chExt cx="0" cy="0"/>
        </a:xfrm>
      </p:grpSpPr>
      <p:sp>
        <p:nvSpPr>
          <p:cNvPr id="37" name="Espace réservé du numéro de diapositive 3">
            <a:extLst>
              <a:ext uri="{FF2B5EF4-FFF2-40B4-BE49-F238E27FC236}">
                <a16:creationId xmlns:a16="http://schemas.microsoft.com/office/drawing/2014/main" id="{2A5ADCB8-2E75-9659-4F64-7B695A2018F1}"/>
              </a:ext>
            </a:extLst>
          </p:cNvPr>
          <p:cNvSpPr>
            <a:spLocks noGrp="1"/>
          </p:cNvSpPr>
          <p:nvPr>
            <p:ph type="sldNum" sz="quarter" idx="12"/>
          </p:nvPr>
        </p:nvSpPr>
        <p:spPr>
          <a:xfrm>
            <a:off x="9299253" y="6474324"/>
            <a:ext cx="2940000" cy="501651"/>
          </a:xfrm>
        </p:spPr>
        <p:txBody>
          <a:bodyPr/>
          <a:lstStyle/>
          <a:p>
            <a:r>
              <a:rPr lang="fr-FR" dirty="0"/>
              <a:t>7</a:t>
            </a:r>
          </a:p>
        </p:txBody>
      </p:sp>
      <p:sp>
        <p:nvSpPr>
          <p:cNvPr id="9" name="TextBox 8">
            <a:extLst>
              <a:ext uri="{FF2B5EF4-FFF2-40B4-BE49-F238E27FC236}">
                <a16:creationId xmlns:a16="http://schemas.microsoft.com/office/drawing/2014/main" id="{8F9695BF-C772-2106-40CA-CDE1401ED111}"/>
              </a:ext>
            </a:extLst>
          </p:cNvPr>
          <p:cNvSpPr txBox="1"/>
          <p:nvPr/>
        </p:nvSpPr>
        <p:spPr>
          <a:xfrm>
            <a:off x="678521" y="1076690"/>
            <a:ext cx="5285541" cy="379656"/>
          </a:xfrm>
          <a:prstGeom prst="rect">
            <a:avLst/>
          </a:prstGeom>
          <a:noFill/>
        </p:spPr>
        <p:txBody>
          <a:bodyPr wrap="square" rtlCol="0">
            <a:spAutoFit/>
          </a:bodyPr>
          <a:lstStyle/>
          <a:p>
            <a:pPr algn="ctr"/>
            <a:r>
              <a:rPr lang="en-US" sz="1867" b="1" dirty="0">
                <a:solidFill>
                  <a:srgbClr val="595959"/>
                </a:solidFill>
                <a:latin typeface="Arial" panose="020B0604020202020204" pitchFamily="34" charset="0"/>
                <a:cs typeface="Arial" panose="020B0604020202020204" pitchFamily="34" charset="0"/>
              </a:rPr>
              <a:t>GB</a:t>
            </a:r>
            <a:r>
              <a:rPr lang="en-US" sz="1867" dirty="0">
                <a:solidFill>
                  <a:srgbClr val="595959"/>
                </a:solidFill>
                <a:latin typeface="Arial" panose="020B0604020202020204" pitchFamily="34" charset="0"/>
                <a:cs typeface="Arial" panose="020B0604020202020204" pitchFamily="34" charset="0"/>
              </a:rPr>
              <a:t> – </a:t>
            </a:r>
            <a:r>
              <a:rPr lang="en-US" sz="1867" dirty="0">
                <a:solidFill>
                  <a:schemeClr val="tx1">
                    <a:lumMod val="65000"/>
                    <a:lumOff val="35000"/>
                  </a:schemeClr>
                </a:solidFill>
                <a:latin typeface="Arial" panose="020B0604020202020204" pitchFamily="34" charset="0"/>
                <a:cs typeface="Arial" panose="020B0604020202020204" pitchFamily="34" charset="0"/>
              </a:rPr>
              <a:t>Top 10 pathways for each group</a:t>
            </a:r>
            <a:endParaRPr lang="en-US" sz="1867" dirty="0">
              <a:solidFill>
                <a:srgbClr val="595959"/>
              </a:solidFill>
              <a:latin typeface="Arial" panose="020B0604020202020204" pitchFamily="34" charset="0"/>
              <a:cs typeface="Arial" panose="020B0604020202020204" pitchFamily="34" charset="0"/>
            </a:endParaRPr>
          </a:p>
        </p:txBody>
      </p:sp>
      <p:pic>
        <p:nvPicPr>
          <p:cNvPr id="73" name="Picture 72">
            <a:extLst>
              <a:ext uri="{FF2B5EF4-FFF2-40B4-BE49-F238E27FC236}">
                <a16:creationId xmlns:a16="http://schemas.microsoft.com/office/drawing/2014/main" id="{3AC41ACB-07F6-ED41-1B2F-B60B176D2D47}"/>
              </a:ext>
            </a:extLst>
          </p:cNvPr>
          <p:cNvPicPr>
            <a:picLocks noChangeAspect="1"/>
          </p:cNvPicPr>
          <p:nvPr/>
        </p:nvPicPr>
        <p:blipFill>
          <a:blip r:embed="rId3"/>
          <a:srcRect t="10986" b="4377"/>
          <a:stretch/>
        </p:blipFill>
        <p:spPr>
          <a:xfrm>
            <a:off x="808026" y="1417729"/>
            <a:ext cx="4997564" cy="3980943"/>
          </a:xfrm>
          <a:prstGeom prst="rect">
            <a:avLst/>
          </a:prstGeom>
        </p:spPr>
      </p:pic>
      <p:grpSp>
        <p:nvGrpSpPr>
          <p:cNvPr id="74" name="Group 73">
            <a:extLst>
              <a:ext uri="{FF2B5EF4-FFF2-40B4-BE49-F238E27FC236}">
                <a16:creationId xmlns:a16="http://schemas.microsoft.com/office/drawing/2014/main" id="{31616EC9-BDDF-99A2-FFE2-0CBCA0E22C6A}"/>
              </a:ext>
            </a:extLst>
          </p:cNvPr>
          <p:cNvGrpSpPr/>
          <p:nvPr/>
        </p:nvGrpSpPr>
        <p:grpSpPr>
          <a:xfrm>
            <a:off x="5578451" y="5542103"/>
            <a:ext cx="6591079" cy="750117"/>
            <a:chOff x="1084607" y="8101338"/>
            <a:chExt cx="3562196" cy="405408"/>
          </a:xfrm>
        </p:grpSpPr>
        <p:grpSp>
          <p:nvGrpSpPr>
            <p:cNvPr id="75" name="Group 74">
              <a:extLst>
                <a:ext uri="{FF2B5EF4-FFF2-40B4-BE49-F238E27FC236}">
                  <a16:creationId xmlns:a16="http://schemas.microsoft.com/office/drawing/2014/main" id="{88DD5E6A-AE7D-9527-2600-2671F2A47349}"/>
                </a:ext>
              </a:extLst>
            </p:cNvPr>
            <p:cNvGrpSpPr/>
            <p:nvPr/>
          </p:nvGrpSpPr>
          <p:grpSpPr>
            <a:xfrm>
              <a:off x="2252694" y="8101338"/>
              <a:ext cx="2394109" cy="341236"/>
              <a:chOff x="4770050" y="4985161"/>
              <a:chExt cx="2592787" cy="369554"/>
            </a:xfrm>
          </p:grpSpPr>
          <p:grpSp>
            <p:nvGrpSpPr>
              <p:cNvPr id="102" name="Group 101">
                <a:extLst>
                  <a:ext uri="{FF2B5EF4-FFF2-40B4-BE49-F238E27FC236}">
                    <a16:creationId xmlns:a16="http://schemas.microsoft.com/office/drawing/2014/main" id="{26A1E5EB-D551-A876-8088-EB93F716C040}"/>
                  </a:ext>
                </a:extLst>
              </p:cNvPr>
              <p:cNvGrpSpPr/>
              <p:nvPr/>
            </p:nvGrpSpPr>
            <p:grpSpPr>
              <a:xfrm>
                <a:off x="4935105" y="5169879"/>
                <a:ext cx="2427732" cy="184836"/>
                <a:chOff x="5950634" y="5276653"/>
                <a:chExt cx="2427732" cy="184836"/>
              </a:xfrm>
            </p:grpSpPr>
            <p:sp>
              <p:nvSpPr>
                <p:cNvPr id="105" name="TextBox 104">
                  <a:extLst>
                    <a:ext uri="{FF2B5EF4-FFF2-40B4-BE49-F238E27FC236}">
                      <a16:creationId xmlns:a16="http://schemas.microsoft.com/office/drawing/2014/main" id="{B138ECAE-CE46-396B-5D4A-1E013998F8D6}"/>
                    </a:ext>
                  </a:extLst>
                </p:cNvPr>
                <p:cNvSpPr txBox="1"/>
                <p:nvPr/>
              </p:nvSpPr>
              <p:spPr>
                <a:xfrm>
                  <a:off x="5995733" y="5311331"/>
                  <a:ext cx="724138" cy="150158"/>
                </a:xfrm>
                <a:prstGeom prst="rect">
                  <a:avLst/>
                </a:prstGeom>
                <a:noFill/>
              </p:spPr>
              <p:txBody>
                <a:bodyPr wrap="square" rtlCol="0">
                  <a:spAutoFit/>
                </a:bodyPr>
                <a:lstStyle/>
                <a:p>
                  <a:r>
                    <a:rPr lang="en-US" sz="1067" dirty="0">
                      <a:solidFill>
                        <a:schemeClr val="tx1">
                          <a:lumMod val="65000"/>
                          <a:lumOff val="35000"/>
                        </a:schemeClr>
                      </a:solidFill>
                      <a:latin typeface="Arial" panose="020B0604020202020204" pitchFamily="34" charset="0"/>
                      <a:cs typeface="Arial" panose="020B0604020202020204" pitchFamily="34" charset="0"/>
                    </a:rPr>
                    <a:t>CPT </a:t>
                  </a:r>
                  <a:r>
                    <a:rPr lang="en-US" sz="1067" i="1" dirty="0">
                      <a:solidFill>
                        <a:schemeClr val="tx1">
                          <a:lumMod val="65000"/>
                          <a:lumOff val="35000"/>
                        </a:schemeClr>
                      </a:solidFill>
                      <a:latin typeface="Arial" panose="020B0604020202020204" pitchFamily="34" charset="0"/>
                      <a:cs typeface="Arial" panose="020B0604020202020204" pitchFamily="34" charset="0"/>
                    </a:rPr>
                    <a:t>vs</a:t>
                  </a:r>
                  <a:r>
                    <a:rPr lang="en-US" sz="1067" dirty="0">
                      <a:solidFill>
                        <a:schemeClr val="tx1">
                          <a:lumMod val="65000"/>
                          <a:lumOff val="35000"/>
                        </a:schemeClr>
                      </a:solidFill>
                      <a:latin typeface="Arial" panose="020B0604020202020204" pitchFamily="34" charset="0"/>
                      <a:cs typeface="Arial" panose="020B0604020202020204" pitchFamily="34" charset="0"/>
                    </a:rPr>
                    <a:t> Control</a:t>
                  </a:r>
                </a:p>
              </p:txBody>
            </p:sp>
            <p:sp>
              <p:nvSpPr>
                <p:cNvPr id="106" name="TextBox 105">
                  <a:extLst>
                    <a:ext uri="{FF2B5EF4-FFF2-40B4-BE49-F238E27FC236}">
                      <a16:creationId xmlns:a16="http://schemas.microsoft.com/office/drawing/2014/main" id="{0884BF3F-89D0-14D8-0E63-0F984BA537F9}"/>
                    </a:ext>
                  </a:extLst>
                </p:cNvPr>
                <p:cNvSpPr txBox="1"/>
                <p:nvPr/>
              </p:nvSpPr>
              <p:spPr>
                <a:xfrm>
                  <a:off x="6749994" y="5309553"/>
                  <a:ext cx="954540" cy="150158"/>
                </a:xfrm>
                <a:prstGeom prst="rect">
                  <a:avLst/>
                </a:prstGeom>
                <a:noFill/>
              </p:spPr>
              <p:txBody>
                <a:bodyPr wrap="square" rtlCol="0">
                  <a:spAutoFit/>
                </a:bodyPr>
                <a:lstStyle/>
                <a:p>
                  <a:r>
                    <a:rPr lang="en-US" sz="1067" dirty="0" err="1">
                      <a:solidFill>
                        <a:schemeClr val="tx1">
                          <a:lumMod val="65000"/>
                          <a:lumOff val="35000"/>
                        </a:schemeClr>
                      </a:solidFill>
                      <a:latin typeface="Arial" panose="020B0604020202020204" pitchFamily="34" charset="0"/>
                      <a:cs typeface="Arial" panose="020B0604020202020204" pitchFamily="34" charset="0"/>
                    </a:rPr>
                    <a:t>pMBRT</a:t>
                  </a:r>
                  <a:r>
                    <a:rPr lang="en-US" sz="1067" dirty="0">
                      <a:solidFill>
                        <a:schemeClr val="tx1">
                          <a:lumMod val="65000"/>
                          <a:lumOff val="35000"/>
                        </a:schemeClr>
                      </a:solidFill>
                      <a:latin typeface="Arial" panose="020B0604020202020204" pitchFamily="34" charset="0"/>
                      <a:cs typeface="Arial" panose="020B0604020202020204" pitchFamily="34" charset="0"/>
                    </a:rPr>
                    <a:t> </a:t>
                  </a:r>
                  <a:r>
                    <a:rPr lang="en-US" sz="1067" i="1" dirty="0">
                      <a:solidFill>
                        <a:schemeClr val="tx1">
                          <a:lumMod val="65000"/>
                          <a:lumOff val="35000"/>
                        </a:schemeClr>
                      </a:solidFill>
                      <a:latin typeface="Arial" panose="020B0604020202020204" pitchFamily="34" charset="0"/>
                      <a:cs typeface="Arial" panose="020B0604020202020204" pitchFamily="34" charset="0"/>
                    </a:rPr>
                    <a:t>vs</a:t>
                  </a:r>
                  <a:r>
                    <a:rPr lang="en-US" sz="1067" dirty="0">
                      <a:solidFill>
                        <a:schemeClr val="tx1">
                          <a:lumMod val="65000"/>
                          <a:lumOff val="35000"/>
                        </a:schemeClr>
                      </a:solidFill>
                      <a:latin typeface="Arial" panose="020B0604020202020204" pitchFamily="34" charset="0"/>
                      <a:cs typeface="Arial" panose="020B0604020202020204" pitchFamily="34" charset="0"/>
                    </a:rPr>
                    <a:t> Control</a:t>
                  </a:r>
                </a:p>
              </p:txBody>
            </p:sp>
            <p:sp>
              <p:nvSpPr>
                <p:cNvPr id="107" name="TextBox 106">
                  <a:extLst>
                    <a:ext uri="{FF2B5EF4-FFF2-40B4-BE49-F238E27FC236}">
                      <a16:creationId xmlns:a16="http://schemas.microsoft.com/office/drawing/2014/main" id="{A7C85EEC-E0EA-365C-F3B9-11A888949864}"/>
                    </a:ext>
                  </a:extLst>
                </p:cNvPr>
                <p:cNvSpPr txBox="1"/>
                <p:nvPr/>
              </p:nvSpPr>
              <p:spPr>
                <a:xfrm>
                  <a:off x="7629270" y="5308319"/>
                  <a:ext cx="749096" cy="150158"/>
                </a:xfrm>
                <a:prstGeom prst="rect">
                  <a:avLst/>
                </a:prstGeom>
                <a:noFill/>
              </p:spPr>
              <p:txBody>
                <a:bodyPr wrap="square" rtlCol="0">
                  <a:spAutoFit/>
                </a:bodyPr>
                <a:lstStyle/>
                <a:p>
                  <a:r>
                    <a:rPr lang="en-US" sz="1067" dirty="0" err="1">
                      <a:solidFill>
                        <a:schemeClr val="tx1">
                          <a:lumMod val="65000"/>
                          <a:lumOff val="35000"/>
                        </a:schemeClr>
                      </a:solidFill>
                      <a:latin typeface="Arial" panose="020B0604020202020204" pitchFamily="34" charset="0"/>
                      <a:cs typeface="Arial" panose="020B0604020202020204" pitchFamily="34" charset="0"/>
                    </a:rPr>
                    <a:t>pMBRT</a:t>
                  </a:r>
                  <a:r>
                    <a:rPr lang="en-US" sz="1067" dirty="0">
                      <a:solidFill>
                        <a:schemeClr val="tx1">
                          <a:lumMod val="65000"/>
                          <a:lumOff val="35000"/>
                        </a:schemeClr>
                      </a:solidFill>
                      <a:latin typeface="Arial" panose="020B0604020202020204" pitchFamily="34" charset="0"/>
                      <a:cs typeface="Arial" panose="020B0604020202020204" pitchFamily="34" charset="0"/>
                    </a:rPr>
                    <a:t> </a:t>
                  </a:r>
                  <a:r>
                    <a:rPr lang="en-US" sz="1067" i="1" dirty="0">
                      <a:solidFill>
                        <a:schemeClr val="tx1">
                          <a:lumMod val="65000"/>
                          <a:lumOff val="35000"/>
                        </a:schemeClr>
                      </a:solidFill>
                      <a:latin typeface="Arial" panose="020B0604020202020204" pitchFamily="34" charset="0"/>
                      <a:cs typeface="Arial" panose="020B0604020202020204" pitchFamily="34" charset="0"/>
                    </a:rPr>
                    <a:t>vs</a:t>
                  </a:r>
                  <a:r>
                    <a:rPr lang="en-US" sz="1067" dirty="0">
                      <a:solidFill>
                        <a:schemeClr val="tx1">
                          <a:lumMod val="65000"/>
                          <a:lumOff val="35000"/>
                        </a:schemeClr>
                      </a:solidFill>
                      <a:latin typeface="Arial" panose="020B0604020202020204" pitchFamily="34" charset="0"/>
                      <a:cs typeface="Arial" panose="020B0604020202020204" pitchFamily="34" charset="0"/>
                    </a:rPr>
                    <a:t> CPT</a:t>
                  </a:r>
                </a:p>
              </p:txBody>
            </p:sp>
            <p:sp>
              <p:nvSpPr>
                <p:cNvPr id="108" name="Oval 107">
                  <a:extLst>
                    <a:ext uri="{FF2B5EF4-FFF2-40B4-BE49-F238E27FC236}">
                      <a16:creationId xmlns:a16="http://schemas.microsoft.com/office/drawing/2014/main" id="{8ABFD431-99F3-A5E8-AD84-EF83C4600948}"/>
                    </a:ext>
                  </a:extLst>
                </p:cNvPr>
                <p:cNvSpPr/>
                <p:nvPr/>
              </p:nvSpPr>
              <p:spPr>
                <a:xfrm>
                  <a:off x="6711363" y="5279333"/>
                  <a:ext cx="90202" cy="90202"/>
                </a:xfrm>
                <a:prstGeom prst="ellipse">
                  <a:avLst/>
                </a:prstGeom>
                <a:solidFill>
                  <a:srgbClr val="FCE722"/>
                </a:solidFill>
                <a:ln w="9525">
                  <a:solidFill>
                    <a:srgbClr val="FCE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33" dirty="0"/>
                </a:p>
              </p:txBody>
            </p:sp>
            <p:sp>
              <p:nvSpPr>
                <p:cNvPr id="109" name="Oval 108">
                  <a:extLst>
                    <a:ext uri="{FF2B5EF4-FFF2-40B4-BE49-F238E27FC236}">
                      <a16:creationId xmlns:a16="http://schemas.microsoft.com/office/drawing/2014/main" id="{2C1A4319-4095-0C48-8D6A-021295649532}"/>
                    </a:ext>
                  </a:extLst>
                </p:cNvPr>
                <p:cNvSpPr/>
                <p:nvPr/>
              </p:nvSpPr>
              <p:spPr>
                <a:xfrm>
                  <a:off x="5950634" y="5276653"/>
                  <a:ext cx="90202" cy="90202"/>
                </a:xfrm>
                <a:prstGeom prst="ellipse">
                  <a:avLst/>
                </a:prstGeom>
                <a:solidFill>
                  <a:srgbClr val="22A884"/>
                </a:solidFill>
                <a:ln w="9525">
                  <a:solidFill>
                    <a:srgbClr val="22A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33" dirty="0"/>
                </a:p>
              </p:txBody>
            </p:sp>
            <p:sp>
              <p:nvSpPr>
                <p:cNvPr id="110" name="Oval 109">
                  <a:extLst>
                    <a:ext uri="{FF2B5EF4-FFF2-40B4-BE49-F238E27FC236}">
                      <a16:creationId xmlns:a16="http://schemas.microsoft.com/office/drawing/2014/main" id="{A7B52541-ACFF-B446-F73D-31508EB31A68}"/>
                    </a:ext>
                  </a:extLst>
                </p:cNvPr>
                <p:cNvSpPr/>
                <p:nvPr/>
              </p:nvSpPr>
              <p:spPr>
                <a:xfrm>
                  <a:off x="7590638" y="5281054"/>
                  <a:ext cx="90202" cy="90202"/>
                </a:xfrm>
                <a:prstGeom prst="ellipse">
                  <a:avLst/>
                </a:prstGeom>
                <a:solidFill>
                  <a:srgbClr val="2078B4"/>
                </a:solidFill>
                <a:ln w="9525">
                  <a:solidFill>
                    <a:srgbClr val="2078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33" dirty="0"/>
                </a:p>
              </p:txBody>
            </p:sp>
          </p:grpSp>
          <p:sp>
            <p:nvSpPr>
              <p:cNvPr id="103" name="TextBox 102">
                <a:extLst>
                  <a:ext uri="{FF2B5EF4-FFF2-40B4-BE49-F238E27FC236}">
                    <a16:creationId xmlns:a16="http://schemas.microsoft.com/office/drawing/2014/main" id="{1BEB200C-C84D-C62F-C0C7-10260C1EBB89}"/>
                  </a:ext>
                </a:extLst>
              </p:cNvPr>
              <p:cNvSpPr txBox="1"/>
              <p:nvPr/>
            </p:nvSpPr>
            <p:spPr>
              <a:xfrm>
                <a:off x="4770050" y="4985161"/>
                <a:ext cx="108124" cy="150159"/>
              </a:xfrm>
              <a:prstGeom prst="rect">
                <a:avLst/>
              </a:prstGeom>
              <a:noFill/>
            </p:spPr>
            <p:txBody>
              <a:bodyPr wrap="none" rtlCol="0">
                <a:spAutoFit/>
              </a:bodyPr>
              <a:lstStyle/>
              <a:p>
                <a:endParaRPr lang="en-US" sz="1067" i="1" dirty="0">
                  <a:solidFill>
                    <a:schemeClr val="tx1">
                      <a:lumMod val="65000"/>
                      <a:lumOff val="35000"/>
                    </a:schemeClr>
                  </a:solidFill>
                  <a:latin typeface="Arial" panose="020B0604020202020204" pitchFamily="34" charset="0"/>
                  <a:cs typeface="Arial" panose="020B0604020202020204" pitchFamily="34" charset="0"/>
                </a:endParaRPr>
              </a:p>
            </p:txBody>
          </p:sp>
        </p:grpSp>
        <p:grpSp>
          <p:nvGrpSpPr>
            <p:cNvPr id="76" name="Group 75">
              <a:extLst>
                <a:ext uri="{FF2B5EF4-FFF2-40B4-BE49-F238E27FC236}">
                  <a16:creationId xmlns:a16="http://schemas.microsoft.com/office/drawing/2014/main" id="{8781DB55-68EE-0397-700D-FD665A658547}"/>
                </a:ext>
              </a:extLst>
            </p:cNvPr>
            <p:cNvGrpSpPr/>
            <p:nvPr/>
          </p:nvGrpSpPr>
          <p:grpSpPr>
            <a:xfrm>
              <a:off x="2251743" y="8225331"/>
              <a:ext cx="1750032" cy="257917"/>
              <a:chOff x="4770050" y="4985161"/>
              <a:chExt cx="1895261" cy="279321"/>
            </a:xfrm>
          </p:grpSpPr>
          <p:grpSp>
            <p:nvGrpSpPr>
              <p:cNvPr id="83" name="Group 82">
                <a:extLst>
                  <a:ext uri="{FF2B5EF4-FFF2-40B4-BE49-F238E27FC236}">
                    <a16:creationId xmlns:a16="http://schemas.microsoft.com/office/drawing/2014/main" id="{061CFA35-B81F-6E42-1918-C513AD6DE516}"/>
                  </a:ext>
                </a:extLst>
              </p:cNvPr>
              <p:cNvGrpSpPr/>
              <p:nvPr/>
            </p:nvGrpSpPr>
            <p:grpSpPr>
              <a:xfrm>
                <a:off x="4935105" y="5169879"/>
                <a:ext cx="1730206" cy="94603"/>
                <a:chOff x="5950634" y="5276653"/>
                <a:chExt cx="1730206" cy="94603"/>
              </a:xfrm>
            </p:grpSpPr>
            <p:sp>
              <p:nvSpPr>
                <p:cNvPr id="99" name="Oval 98">
                  <a:extLst>
                    <a:ext uri="{FF2B5EF4-FFF2-40B4-BE49-F238E27FC236}">
                      <a16:creationId xmlns:a16="http://schemas.microsoft.com/office/drawing/2014/main" id="{42EACE20-84BA-6AF4-FDF4-59BA1AB53E40}"/>
                    </a:ext>
                  </a:extLst>
                </p:cNvPr>
                <p:cNvSpPr/>
                <p:nvPr/>
              </p:nvSpPr>
              <p:spPr>
                <a:xfrm>
                  <a:off x="6711363" y="5279333"/>
                  <a:ext cx="90202" cy="90202"/>
                </a:xfrm>
                <a:prstGeom prst="ellipse">
                  <a:avLst/>
                </a:prstGeom>
                <a:noFill/>
                <a:ln w="9525">
                  <a:solidFill>
                    <a:srgbClr val="FCE8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33" dirty="0"/>
                </a:p>
              </p:txBody>
            </p:sp>
            <p:sp>
              <p:nvSpPr>
                <p:cNvPr id="100" name="Oval 99">
                  <a:extLst>
                    <a:ext uri="{FF2B5EF4-FFF2-40B4-BE49-F238E27FC236}">
                      <a16:creationId xmlns:a16="http://schemas.microsoft.com/office/drawing/2014/main" id="{5EACADA8-4155-89B5-AC2C-899FB9788A19}"/>
                    </a:ext>
                  </a:extLst>
                </p:cNvPr>
                <p:cNvSpPr/>
                <p:nvPr/>
              </p:nvSpPr>
              <p:spPr>
                <a:xfrm>
                  <a:off x="5950634" y="5276653"/>
                  <a:ext cx="90202" cy="90202"/>
                </a:xfrm>
                <a:prstGeom prst="ellipse">
                  <a:avLst/>
                </a:prstGeom>
                <a:noFill/>
                <a:ln w="9525">
                  <a:solidFill>
                    <a:srgbClr val="22A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33" dirty="0"/>
                </a:p>
              </p:txBody>
            </p:sp>
            <p:sp>
              <p:nvSpPr>
                <p:cNvPr id="101" name="Oval 100">
                  <a:extLst>
                    <a:ext uri="{FF2B5EF4-FFF2-40B4-BE49-F238E27FC236}">
                      <a16:creationId xmlns:a16="http://schemas.microsoft.com/office/drawing/2014/main" id="{6171A9C3-9796-81F8-2656-E5BAFF6E9E19}"/>
                    </a:ext>
                  </a:extLst>
                </p:cNvPr>
                <p:cNvSpPr/>
                <p:nvPr/>
              </p:nvSpPr>
              <p:spPr>
                <a:xfrm>
                  <a:off x="7590638" y="5281054"/>
                  <a:ext cx="90202" cy="90202"/>
                </a:xfrm>
                <a:prstGeom prst="ellipse">
                  <a:avLst/>
                </a:prstGeom>
                <a:noFill/>
                <a:ln w="9525">
                  <a:solidFill>
                    <a:srgbClr val="2078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33" dirty="0"/>
                </a:p>
              </p:txBody>
            </p:sp>
          </p:grpSp>
          <p:sp>
            <p:nvSpPr>
              <p:cNvPr id="85" name="TextBox 84">
                <a:extLst>
                  <a:ext uri="{FF2B5EF4-FFF2-40B4-BE49-F238E27FC236}">
                    <a16:creationId xmlns:a16="http://schemas.microsoft.com/office/drawing/2014/main" id="{F4C990B7-F46F-DA22-EB31-A67C38C9A80F}"/>
                  </a:ext>
                </a:extLst>
              </p:cNvPr>
              <p:cNvSpPr txBox="1"/>
              <p:nvPr/>
            </p:nvSpPr>
            <p:spPr>
              <a:xfrm>
                <a:off x="4770050" y="4985161"/>
                <a:ext cx="108124" cy="150159"/>
              </a:xfrm>
              <a:prstGeom prst="rect">
                <a:avLst/>
              </a:prstGeom>
              <a:noFill/>
            </p:spPr>
            <p:txBody>
              <a:bodyPr wrap="none" rtlCol="0">
                <a:spAutoFit/>
              </a:bodyPr>
              <a:lstStyle/>
              <a:p>
                <a:endParaRPr lang="en-US" sz="1067" i="1" dirty="0">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79" name="TextBox 78">
              <a:extLst>
                <a:ext uri="{FF2B5EF4-FFF2-40B4-BE49-F238E27FC236}">
                  <a16:creationId xmlns:a16="http://schemas.microsoft.com/office/drawing/2014/main" id="{331E4FFE-29C6-BB65-543B-04DF055DE5E8}"/>
                </a:ext>
              </a:extLst>
            </p:cNvPr>
            <p:cNvSpPr txBox="1"/>
            <p:nvPr/>
          </p:nvSpPr>
          <p:spPr>
            <a:xfrm>
              <a:off x="1613450" y="8222209"/>
              <a:ext cx="819052" cy="160762"/>
            </a:xfrm>
            <a:prstGeom prst="rect">
              <a:avLst/>
            </a:prstGeom>
            <a:noFill/>
          </p:spPr>
          <p:txBody>
            <a:bodyPr wrap="none" rtlCol="0">
              <a:spAutoFit/>
            </a:bodyPr>
            <a:lstStyle/>
            <a:p>
              <a:pPr algn="r"/>
              <a:r>
                <a:rPr lang="en-US" sz="1333" i="1" dirty="0">
                  <a:solidFill>
                    <a:schemeClr val="tx1">
                      <a:lumMod val="65000"/>
                      <a:lumOff val="35000"/>
                    </a:schemeClr>
                  </a:solidFill>
                  <a:latin typeface="Arial" panose="020B0604020202020204" pitchFamily="34" charset="0"/>
                  <a:cs typeface="Arial" panose="020B0604020202020204" pitchFamily="34" charset="0"/>
                </a:rPr>
                <a:t>Top 10 pathways:</a:t>
              </a:r>
            </a:p>
          </p:txBody>
        </p:sp>
        <p:sp>
          <p:nvSpPr>
            <p:cNvPr id="81" name="TextBox 80">
              <a:extLst>
                <a:ext uri="{FF2B5EF4-FFF2-40B4-BE49-F238E27FC236}">
                  <a16:creationId xmlns:a16="http://schemas.microsoft.com/office/drawing/2014/main" id="{EE62DC15-F868-51AE-F91A-F5DE2DF2A937}"/>
                </a:ext>
              </a:extLst>
            </p:cNvPr>
            <p:cNvSpPr txBox="1"/>
            <p:nvPr/>
          </p:nvSpPr>
          <p:spPr>
            <a:xfrm>
              <a:off x="1084607" y="8345984"/>
              <a:ext cx="1347332" cy="160762"/>
            </a:xfrm>
            <a:prstGeom prst="rect">
              <a:avLst/>
            </a:prstGeom>
            <a:noFill/>
          </p:spPr>
          <p:txBody>
            <a:bodyPr wrap="square">
              <a:spAutoFit/>
            </a:bodyPr>
            <a:lstStyle/>
            <a:p>
              <a:pPr algn="r"/>
              <a:r>
                <a:rPr lang="en-US" sz="1333" i="1" dirty="0">
                  <a:solidFill>
                    <a:schemeClr val="tx1">
                      <a:lumMod val="65000"/>
                      <a:lumOff val="35000"/>
                    </a:schemeClr>
                  </a:solidFill>
                  <a:latin typeface="Arial" panose="020B0604020202020204" pitchFamily="34" charset="0"/>
                  <a:cs typeface="Arial" panose="020B0604020202020204" pitchFamily="34" charset="0"/>
                </a:rPr>
                <a:t>Overlap with other groups:</a:t>
              </a:r>
            </a:p>
          </p:txBody>
        </p:sp>
      </p:grpSp>
      <p:grpSp>
        <p:nvGrpSpPr>
          <p:cNvPr id="46" name="Group 45">
            <a:extLst>
              <a:ext uri="{FF2B5EF4-FFF2-40B4-BE49-F238E27FC236}">
                <a16:creationId xmlns:a16="http://schemas.microsoft.com/office/drawing/2014/main" id="{B0D5CDB8-67A6-262F-D7DD-D6BFB1C2253A}"/>
              </a:ext>
            </a:extLst>
          </p:cNvPr>
          <p:cNvGrpSpPr/>
          <p:nvPr/>
        </p:nvGrpSpPr>
        <p:grpSpPr>
          <a:xfrm>
            <a:off x="580049" y="5699151"/>
            <a:ext cx="5159979" cy="383459"/>
            <a:chOff x="1221847" y="4221195"/>
            <a:chExt cx="3869984" cy="287594"/>
          </a:xfrm>
        </p:grpSpPr>
        <p:grpSp>
          <p:nvGrpSpPr>
            <p:cNvPr id="32" name="Group 31">
              <a:extLst>
                <a:ext uri="{FF2B5EF4-FFF2-40B4-BE49-F238E27FC236}">
                  <a16:creationId xmlns:a16="http://schemas.microsoft.com/office/drawing/2014/main" id="{29A24FF0-1199-E1C9-3E00-CF68F3554CC6}"/>
                </a:ext>
              </a:extLst>
            </p:cNvPr>
            <p:cNvGrpSpPr/>
            <p:nvPr/>
          </p:nvGrpSpPr>
          <p:grpSpPr>
            <a:xfrm>
              <a:off x="1221847" y="4221195"/>
              <a:ext cx="3869984" cy="287594"/>
              <a:chOff x="3842947" y="8200811"/>
              <a:chExt cx="3020175" cy="224441"/>
            </a:xfrm>
          </p:grpSpPr>
          <p:grpSp>
            <p:nvGrpSpPr>
              <p:cNvPr id="48" name="Group 47">
                <a:extLst>
                  <a:ext uri="{FF2B5EF4-FFF2-40B4-BE49-F238E27FC236}">
                    <a16:creationId xmlns:a16="http://schemas.microsoft.com/office/drawing/2014/main" id="{8F81CD5D-3B47-2ABC-AB55-DF00FDC96EA9}"/>
                  </a:ext>
                </a:extLst>
              </p:cNvPr>
              <p:cNvGrpSpPr/>
              <p:nvPr/>
            </p:nvGrpSpPr>
            <p:grpSpPr>
              <a:xfrm>
                <a:off x="3842947" y="8200811"/>
                <a:ext cx="1363515" cy="224441"/>
                <a:chOff x="3033294" y="8344243"/>
                <a:chExt cx="1363515" cy="224441"/>
              </a:xfrm>
            </p:grpSpPr>
            <p:pic>
              <p:nvPicPr>
                <p:cNvPr id="49" name="Picture 48">
                  <a:extLst>
                    <a:ext uri="{FF2B5EF4-FFF2-40B4-BE49-F238E27FC236}">
                      <a16:creationId xmlns:a16="http://schemas.microsoft.com/office/drawing/2014/main" id="{594E5B7C-684C-5EC9-6826-91A423BC19D5}"/>
                    </a:ext>
                  </a:extLst>
                </p:cNvPr>
                <p:cNvPicPr>
                  <a:picLocks noChangeAspect="1"/>
                </p:cNvPicPr>
                <p:nvPr/>
              </p:nvPicPr>
              <p:blipFill>
                <a:blip r:embed="rId4">
                  <a:duotone>
                    <a:schemeClr val="bg2">
                      <a:shade val="45000"/>
                      <a:satMod val="135000"/>
                    </a:schemeClr>
                    <a:prstClr val="white"/>
                  </a:duotone>
                  <a:lum bright="-20000"/>
                </a:blip>
                <a:srcRect l="27463" t="53860" r="63935" b="8728"/>
                <a:stretch/>
              </p:blipFill>
              <p:spPr>
                <a:xfrm rot="16200000">
                  <a:off x="4122162" y="8234475"/>
                  <a:ext cx="128880" cy="420414"/>
                </a:xfrm>
                <a:prstGeom prst="rect">
                  <a:avLst/>
                </a:prstGeom>
              </p:spPr>
            </p:pic>
            <p:grpSp>
              <p:nvGrpSpPr>
                <p:cNvPr id="51" name="Group 50">
                  <a:extLst>
                    <a:ext uri="{FF2B5EF4-FFF2-40B4-BE49-F238E27FC236}">
                      <a16:creationId xmlns:a16="http://schemas.microsoft.com/office/drawing/2014/main" id="{9889EF58-ADC1-D4FD-3438-8E2ADE105C03}"/>
                    </a:ext>
                  </a:extLst>
                </p:cNvPr>
                <p:cNvGrpSpPr/>
                <p:nvPr/>
              </p:nvGrpSpPr>
              <p:grpSpPr>
                <a:xfrm>
                  <a:off x="3033294" y="8344243"/>
                  <a:ext cx="1249942" cy="224441"/>
                  <a:chOff x="572091" y="8504749"/>
                  <a:chExt cx="1249942" cy="224441"/>
                </a:xfrm>
              </p:grpSpPr>
              <p:sp>
                <p:nvSpPr>
                  <p:cNvPr id="55" name="TextBox 54">
                    <a:extLst>
                      <a:ext uri="{FF2B5EF4-FFF2-40B4-BE49-F238E27FC236}">
                        <a16:creationId xmlns:a16="http://schemas.microsoft.com/office/drawing/2014/main" id="{09B705BA-F9BB-FE84-1291-286F1E3654ED}"/>
                      </a:ext>
                    </a:extLst>
                  </p:cNvPr>
                  <p:cNvSpPr txBox="1"/>
                  <p:nvPr/>
                </p:nvSpPr>
                <p:spPr>
                  <a:xfrm>
                    <a:off x="572091" y="8504749"/>
                    <a:ext cx="987227" cy="174102"/>
                  </a:xfrm>
                  <a:prstGeom prst="rect">
                    <a:avLst/>
                  </a:prstGeom>
                  <a:noFill/>
                </p:spPr>
                <p:txBody>
                  <a:bodyPr wrap="none" rtlCol="0">
                    <a:spAutoFit/>
                  </a:bodyPr>
                  <a:lstStyle/>
                  <a:p>
                    <a:r>
                      <a:rPr lang="en-US" sz="1333" i="1" dirty="0">
                        <a:solidFill>
                          <a:schemeClr val="tx1">
                            <a:lumMod val="65000"/>
                            <a:lumOff val="35000"/>
                          </a:schemeClr>
                        </a:solidFill>
                        <a:latin typeface="Arial" panose="020B0604020202020204" pitchFamily="34" charset="0"/>
                        <a:cs typeface="Arial" panose="020B0604020202020204" pitchFamily="34" charset="0"/>
                      </a:rPr>
                      <a:t>Number of proteins:</a:t>
                    </a:r>
                  </a:p>
                </p:txBody>
              </p:sp>
              <p:sp>
                <p:nvSpPr>
                  <p:cNvPr id="63" name="TextBox 62">
                    <a:extLst>
                      <a:ext uri="{FF2B5EF4-FFF2-40B4-BE49-F238E27FC236}">
                        <a16:creationId xmlns:a16="http://schemas.microsoft.com/office/drawing/2014/main" id="{939B0A66-2401-252B-CAED-8C359C01F616}"/>
                      </a:ext>
                    </a:extLst>
                  </p:cNvPr>
                  <p:cNvSpPr txBox="1"/>
                  <p:nvPr/>
                </p:nvSpPr>
                <p:spPr>
                  <a:xfrm>
                    <a:off x="1463043" y="8602435"/>
                    <a:ext cx="175640" cy="126101"/>
                  </a:xfrm>
                  <a:prstGeom prst="rect">
                    <a:avLst/>
                  </a:prstGeom>
                  <a:noFill/>
                </p:spPr>
                <p:txBody>
                  <a:bodyPr wrap="none" rtlCol="0">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25</a:t>
                    </a:r>
                  </a:p>
                </p:txBody>
              </p:sp>
              <p:sp>
                <p:nvSpPr>
                  <p:cNvPr id="65" name="TextBox 64">
                    <a:extLst>
                      <a:ext uri="{FF2B5EF4-FFF2-40B4-BE49-F238E27FC236}">
                        <a16:creationId xmlns:a16="http://schemas.microsoft.com/office/drawing/2014/main" id="{FA760E1F-C382-20B2-8019-88C12C3462C3}"/>
                      </a:ext>
                    </a:extLst>
                  </p:cNvPr>
                  <p:cNvSpPr txBox="1"/>
                  <p:nvPr/>
                </p:nvSpPr>
                <p:spPr>
                  <a:xfrm>
                    <a:off x="1646393" y="8603089"/>
                    <a:ext cx="175640" cy="126101"/>
                  </a:xfrm>
                  <a:prstGeom prst="rect">
                    <a:avLst/>
                  </a:prstGeom>
                  <a:noFill/>
                </p:spPr>
                <p:txBody>
                  <a:bodyPr wrap="none" rtlCol="0">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75</a:t>
                    </a:r>
                  </a:p>
                </p:txBody>
              </p:sp>
            </p:grpSp>
          </p:grpSp>
          <p:sp>
            <p:nvSpPr>
              <p:cNvPr id="44" name="TextBox 43">
                <a:extLst>
                  <a:ext uri="{FF2B5EF4-FFF2-40B4-BE49-F238E27FC236}">
                    <a16:creationId xmlns:a16="http://schemas.microsoft.com/office/drawing/2014/main" id="{88662B91-277E-2EF1-D654-2C47FC0C13B3}"/>
                  </a:ext>
                </a:extLst>
              </p:cNvPr>
              <p:cNvSpPr txBox="1"/>
              <p:nvPr/>
            </p:nvSpPr>
            <p:spPr>
              <a:xfrm>
                <a:off x="6003677" y="8205930"/>
                <a:ext cx="859445" cy="120059"/>
              </a:xfrm>
              <a:prstGeom prst="rect">
                <a:avLst/>
              </a:prstGeom>
              <a:solidFill>
                <a:schemeClr val="bg1"/>
              </a:solidFill>
            </p:spPr>
            <p:txBody>
              <a:bodyPr wrap="square" lIns="0" tIns="0" rIns="0" bIns="0" rtlCol="0">
                <a:spAutoFit/>
              </a:bodyPr>
              <a:lstStyle/>
              <a:p>
                <a:pPr algn="ctr"/>
                <a:r>
                  <a:rPr lang="en-US" sz="1333" dirty="0">
                    <a:solidFill>
                      <a:schemeClr val="tx1">
                        <a:lumMod val="65000"/>
                        <a:lumOff val="35000"/>
                      </a:schemeClr>
                    </a:solidFill>
                    <a:latin typeface="Arial" panose="020B0604020202020204" pitchFamily="34" charset="0"/>
                    <a:cs typeface="Arial" panose="020B0604020202020204" pitchFamily="34" charset="0"/>
                  </a:rPr>
                  <a:t>-log</a:t>
                </a:r>
                <a:r>
                  <a:rPr lang="en-US" sz="1333" baseline="-25000" dirty="0">
                    <a:solidFill>
                      <a:schemeClr val="tx1">
                        <a:lumMod val="65000"/>
                        <a:lumOff val="35000"/>
                      </a:schemeClr>
                    </a:solidFill>
                    <a:latin typeface="Arial" panose="020B0604020202020204" pitchFamily="34" charset="0"/>
                    <a:cs typeface="Arial" panose="020B0604020202020204" pitchFamily="34" charset="0"/>
                  </a:rPr>
                  <a:t>10</a:t>
                </a:r>
                <a:r>
                  <a:rPr lang="en-US" sz="1333" dirty="0">
                    <a:solidFill>
                      <a:schemeClr val="tx1">
                        <a:lumMod val="65000"/>
                        <a:lumOff val="35000"/>
                      </a:schemeClr>
                    </a:solidFill>
                    <a:latin typeface="Arial" panose="020B0604020202020204" pitchFamily="34" charset="0"/>
                    <a:cs typeface="Arial" panose="020B0604020202020204" pitchFamily="34" charset="0"/>
                  </a:rPr>
                  <a:t>(</a:t>
                </a:r>
                <a:r>
                  <a:rPr lang="en-US" sz="1333" i="1" dirty="0">
                    <a:solidFill>
                      <a:schemeClr val="tx1">
                        <a:lumMod val="65000"/>
                        <a:lumOff val="35000"/>
                      </a:schemeClr>
                    </a:solidFill>
                    <a:latin typeface="Arial" panose="020B0604020202020204" pitchFamily="34" charset="0"/>
                    <a:cs typeface="Arial" panose="020B0604020202020204" pitchFamily="34" charset="0"/>
                  </a:rPr>
                  <a:t>q-</a:t>
                </a:r>
                <a:r>
                  <a:rPr lang="en-US" sz="1333" dirty="0">
                    <a:solidFill>
                      <a:schemeClr val="tx1">
                        <a:lumMod val="65000"/>
                        <a:lumOff val="35000"/>
                      </a:schemeClr>
                    </a:solidFill>
                    <a:latin typeface="Arial" panose="020B0604020202020204" pitchFamily="34" charset="0"/>
                    <a:cs typeface="Arial" panose="020B0604020202020204" pitchFamily="34" charset="0"/>
                  </a:rPr>
                  <a:t>value)</a:t>
                </a:r>
              </a:p>
            </p:txBody>
          </p:sp>
        </p:grpSp>
        <p:sp>
          <p:nvSpPr>
            <p:cNvPr id="30" name="TextBox 29">
              <a:extLst>
                <a:ext uri="{FF2B5EF4-FFF2-40B4-BE49-F238E27FC236}">
                  <a16:creationId xmlns:a16="http://schemas.microsoft.com/office/drawing/2014/main" id="{45013D93-DD7D-B89B-EA17-D570DB6E3C51}"/>
                </a:ext>
              </a:extLst>
            </p:cNvPr>
            <p:cNvSpPr txBox="1"/>
            <p:nvPr/>
          </p:nvSpPr>
          <p:spPr>
            <a:xfrm>
              <a:off x="2474103" y="4345294"/>
              <a:ext cx="225061" cy="161583"/>
            </a:xfrm>
            <a:prstGeom prst="rect">
              <a:avLst/>
            </a:prstGeom>
            <a:noFill/>
          </p:spPr>
          <p:txBody>
            <a:bodyPr wrap="none" rtlCol="0">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50</a:t>
              </a:r>
            </a:p>
          </p:txBody>
        </p:sp>
      </p:grpSp>
      <p:sp>
        <p:nvSpPr>
          <p:cNvPr id="20" name="TextBox 19">
            <a:extLst>
              <a:ext uri="{FF2B5EF4-FFF2-40B4-BE49-F238E27FC236}">
                <a16:creationId xmlns:a16="http://schemas.microsoft.com/office/drawing/2014/main" id="{4F3B6D36-0B27-17D1-9520-A3898DC5FF67}"/>
              </a:ext>
            </a:extLst>
          </p:cNvPr>
          <p:cNvSpPr txBox="1"/>
          <p:nvPr/>
        </p:nvSpPr>
        <p:spPr>
          <a:xfrm>
            <a:off x="314524" y="5052729"/>
            <a:ext cx="3818337" cy="184666"/>
          </a:xfrm>
          <a:prstGeom prst="rect">
            <a:avLst/>
          </a:prstGeom>
          <a:solidFill>
            <a:schemeClr val="bg1"/>
          </a:solidFill>
        </p:spPr>
        <p:txBody>
          <a:bodyPr wrap="square" lIns="0" tIns="0" rIns="0" bIns="0" rtlCol="0">
            <a:spAutoFit/>
          </a:bodyPr>
          <a:lstStyle/>
          <a:p>
            <a:pPr algn="r"/>
            <a:r>
              <a:rPr lang="en-ES" sz="1200" b="1" dirty="0">
                <a:solidFill>
                  <a:srgbClr val="2078B4"/>
                </a:solidFill>
                <a:latin typeface="Arial" panose="020B0604020202020204" pitchFamily="34" charset="0"/>
                <a:cs typeface="Arial" panose="020B0604020202020204" pitchFamily="34" charset="0"/>
              </a:rPr>
              <a:t>KEGG: Pantothenate and CoA Biosynthesis</a:t>
            </a:r>
          </a:p>
        </p:txBody>
      </p:sp>
      <p:sp>
        <p:nvSpPr>
          <p:cNvPr id="22" name="TextBox 21">
            <a:extLst>
              <a:ext uri="{FF2B5EF4-FFF2-40B4-BE49-F238E27FC236}">
                <a16:creationId xmlns:a16="http://schemas.microsoft.com/office/drawing/2014/main" id="{B0ACEF82-5178-7637-A9B4-686AECDA99EA}"/>
              </a:ext>
            </a:extLst>
          </p:cNvPr>
          <p:cNvSpPr txBox="1"/>
          <p:nvPr/>
        </p:nvSpPr>
        <p:spPr>
          <a:xfrm>
            <a:off x="314524" y="5300646"/>
            <a:ext cx="3818336" cy="184666"/>
          </a:xfrm>
          <a:prstGeom prst="rect">
            <a:avLst/>
          </a:prstGeom>
          <a:solidFill>
            <a:schemeClr val="bg1"/>
          </a:solidFill>
        </p:spPr>
        <p:txBody>
          <a:bodyPr wrap="square" lIns="0" tIns="0" rIns="0" bIns="0" rtlCol="0">
            <a:spAutoFit/>
          </a:bodyPr>
          <a:lstStyle/>
          <a:p>
            <a:pPr algn="r"/>
            <a:r>
              <a:rPr lang="en-ES" sz="1200" b="1" dirty="0">
                <a:solidFill>
                  <a:srgbClr val="2078B4"/>
                </a:solidFill>
                <a:latin typeface="Arial" panose="020B0604020202020204" pitchFamily="34" charset="0"/>
                <a:cs typeface="Arial" panose="020B0604020202020204" pitchFamily="34" charset="0"/>
              </a:rPr>
              <a:t>KEGG: Nitrogen metabolism</a:t>
            </a:r>
          </a:p>
        </p:txBody>
      </p:sp>
      <p:grpSp>
        <p:nvGrpSpPr>
          <p:cNvPr id="50" name="Group 49">
            <a:extLst>
              <a:ext uri="{FF2B5EF4-FFF2-40B4-BE49-F238E27FC236}">
                <a16:creationId xmlns:a16="http://schemas.microsoft.com/office/drawing/2014/main" id="{9EF4AD2D-ABD4-56F8-DF54-D9D67CC56B98}"/>
              </a:ext>
            </a:extLst>
          </p:cNvPr>
          <p:cNvGrpSpPr/>
          <p:nvPr/>
        </p:nvGrpSpPr>
        <p:grpSpPr>
          <a:xfrm>
            <a:off x="4343297" y="1929086"/>
            <a:ext cx="7197455" cy="3729655"/>
            <a:chOff x="3257472" y="1446814"/>
            <a:chExt cx="5398091" cy="2797242"/>
          </a:xfrm>
        </p:grpSpPr>
        <p:grpSp>
          <p:nvGrpSpPr>
            <p:cNvPr id="45" name="Group 44">
              <a:extLst>
                <a:ext uri="{FF2B5EF4-FFF2-40B4-BE49-F238E27FC236}">
                  <a16:creationId xmlns:a16="http://schemas.microsoft.com/office/drawing/2014/main" id="{03420C8B-8C1D-F451-9CE3-EBB2122CD649}"/>
                </a:ext>
              </a:extLst>
            </p:cNvPr>
            <p:cNvGrpSpPr/>
            <p:nvPr/>
          </p:nvGrpSpPr>
          <p:grpSpPr>
            <a:xfrm>
              <a:off x="3257472" y="1446814"/>
              <a:ext cx="5398091" cy="2797242"/>
              <a:chOff x="3257472" y="1446814"/>
              <a:chExt cx="5398091" cy="2797242"/>
            </a:xfrm>
          </p:grpSpPr>
          <p:sp>
            <p:nvSpPr>
              <p:cNvPr id="3" name="Rounded Rectangle 2">
                <a:extLst>
                  <a:ext uri="{FF2B5EF4-FFF2-40B4-BE49-F238E27FC236}">
                    <a16:creationId xmlns:a16="http://schemas.microsoft.com/office/drawing/2014/main" id="{52F62883-0B11-21E9-DF5E-DFBCFF2C588E}"/>
                  </a:ext>
                </a:extLst>
              </p:cNvPr>
              <p:cNvSpPr/>
              <p:nvPr/>
            </p:nvSpPr>
            <p:spPr>
              <a:xfrm>
                <a:off x="4959483" y="1754591"/>
                <a:ext cx="3643988" cy="2489465"/>
              </a:xfrm>
              <a:prstGeom prst="roundRect">
                <a:avLst>
                  <a:gd name="adj" fmla="val 5539"/>
                </a:avLst>
              </a:prstGeom>
              <a:solidFill>
                <a:schemeClr val="bg1">
                  <a:lumMod val="9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24"/>
              </a:p>
            </p:txBody>
          </p:sp>
          <p:sp>
            <p:nvSpPr>
              <p:cNvPr id="4" name="TextBox 3">
                <a:extLst>
                  <a:ext uri="{FF2B5EF4-FFF2-40B4-BE49-F238E27FC236}">
                    <a16:creationId xmlns:a16="http://schemas.microsoft.com/office/drawing/2014/main" id="{8EA8F35C-63E0-751D-08FC-59DD24BBA3FA}"/>
                  </a:ext>
                </a:extLst>
              </p:cNvPr>
              <p:cNvSpPr txBox="1"/>
              <p:nvPr/>
            </p:nvSpPr>
            <p:spPr>
              <a:xfrm>
                <a:off x="4907390" y="1446814"/>
                <a:ext cx="3748173" cy="284742"/>
              </a:xfrm>
              <a:prstGeom prst="rect">
                <a:avLst/>
              </a:prstGeom>
              <a:noFill/>
            </p:spPr>
            <p:txBody>
              <a:bodyPr wrap="square" rtlCol="0">
                <a:spAutoFit/>
              </a:bodyPr>
              <a:lstStyle/>
              <a:p>
                <a:pPr algn="ctr"/>
                <a:r>
                  <a:rPr lang="en-US" sz="1867" b="1" dirty="0" err="1">
                    <a:solidFill>
                      <a:schemeClr val="tx1">
                        <a:lumMod val="65000"/>
                        <a:lumOff val="35000"/>
                      </a:schemeClr>
                    </a:solidFill>
                    <a:latin typeface="Arial" panose="020B0604020202020204" pitchFamily="34" charset="0"/>
                    <a:cs typeface="Arial" panose="020B0604020202020204" pitchFamily="34" charset="0"/>
                  </a:rPr>
                  <a:t>pMBRT</a:t>
                </a:r>
                <a:r>
                  <a:rPr lang="en-US" sz="1867" b="1" dirty="0">
                    <a:solidFill>
                      <a:schemeClr val="tx1">
                        <a:lumMod val="65000"/>
                        <a:lumOff val="35000"/>
                      </a:schemeClr>
                    </a:solidFill>
                    <a:latin typeface="Arial" panose="020B0604020202020204" pitchFamily="34" charset="0"/>
                    <a:cs typeface="Arial" panose="020B0604020202020204" pitchFamily="34" charset="0"/>
                  </a:rPr>
                  <a:t> vs CPT </a:t>
                </a:r>
                <a:r>
                  <a:rPr lang="en-US" sz="1867" dirty="0">
                    <a:solidFill>
                      <a:schemeClr val="tx1">
                        <a:lumMod val="65000"/>
                        <a:lumOff val="35000"/>
                      </a:schemeClr>
                    </a:solidFill>
                    <a:latin typeface="Arial" panose="020B0604020202020204" pitchFamily="34" charset="0"/>
                    <a:cs typeface="Arial" panose="020B0604020202020204" pitchFamily="34" charset="0"/>
                  </a:rPr>
                  <a:t>: TOTAL DEPs in GB (7 dpi)</a:t>
                </a:r>
              </a:p>
            </p:txBody>
          </p:sp>
          <p:sp>
            <p:nvSpPr>
              <p:cNvPr id="7" name="TextBox 6">
                <a:extLst>
                  <a:ext uri="{FF2B5EF4-FFF2-40B4-BE49-F238E27FC236}">
                    <a16:creationId xmlns:a16="http://schemas.microsoft.com/office/drawing/2014/main" id="{83E405AF-EB3A-0ABD-DFA2-2C797FE52302}"/>
                  </a:ext>
                </a:extLst>
              </p:cNvPr>
              <p:cNvSpPr txBox="1"/>
              <p:nvPr/>
            </p:nvSpPr>
            <p:spPr>
              <a:xfrm>
                <a:off x="6149701" y="2083954"/>
                <a:ext cx="770488" cy="369332"/>
              </a:xfrm>
              <a:prstGeom prst="rect">
                <a:avLst/>
              </a:prstGeom>
              <a:noFill/>
            </p:spPr>
            <p:txBody>
              <a:bodyPr wrap="square" lIns="0" tIns="0" rIns="0" bIns="0" rtlCol="0">
                <a:spAutoFit/>
              </a:bodyPr>
              <a:lstStyle/>
              <a:p>
                <a:pPr algn="ctr"/>
                <a:r>
                  <a:rPr lang="en-US" sz="1600" dirty="0">
                    <a:solidFill>
                      <a:schemeClr val="tx1">
                        <a:lumMod val="65000"/>
                        <a:lumOff val="35000"/>
                      </a:schemeClr>
                    </a:solidFill>
                    <a:latin typeface="Arial" panose="020B0604020202020204" pitchFamily="34" charset="0"/>
                    <a:cs typeface="Arial" panose="020B0604020202020204" pitchFamily="34" charset="0"/>
                  </a:rPr>
                  <a:t>CPT </a:t>
                </a:r>
              </a:p>
              <a:p>
                <a:pPr algn="ctr"/>
                <a:r>
                  <a:rPr lang="en-US" sz="1600" i="1" dirty="0">
                    <a:solidFill>
                      <a:schemeClr val="tx1">
                        <a:lumMod val="65000"/>
                        <a:lumOff val="35000"/>
                      </a:schemeClr>
                    </a:solidFill>
                    <a:latin typeface="Arial" panose="020B0604020202020204" pitchFamily="34" charset="0"/>
                    <a:cs typeface="Arial" panose="020B0604020202020204" pitchFamily="34" charset="0"/>
                  </a:rPr>
                  <a:t>vs</a:t>
                </a:r>
                <a:r>
                  <a:rPr lang="en-US" sz="1600" dirty="0">
                    <a:solidFill>
                      <a:schemeClr val="tx1">
                        <a:lumMod val="65000"/>
                        <a:lumOff val="35000"/>
                      </a:schemeClr>
                    </a:solidFill>
                    <a:latin typeface="Arial" panose="020B0604020202020204" pitchFamily="34" charset="0"/>
                    <a:cs typeface="Arial" panose="020B0604020202020204" pitchFamily="34" charset="0"/>
                  </a:rPr>
                  <a:t> Control</a:t>
                </a:r>
              </a:p>
            </p:txBody>
          </p:sp>
          <p:sp>
            <p:nvSpPr>
              <p:cNvPr id="8" name="TextBox 7">
                <a:extLst>
                  <a:ext uri="{FF2B5EF4-FFF2-40B4-BE49-F238E27FC236}">
                    <a16:creationId xmlns:a16="http://schemas.microsoft.com/office/drawing/2014/main" id="{5DB6905E-F127-F58D-173B-95F5D9ACA720}"/>
                  </a:ext>
                </a:extLst>
              </p:cNvPr>
              <p:cNvSpPr txBox="1"/>
              <p:nvPr/>
            </p:nvSpPr>
            <p:spPr>
              <a:xfrm>
                <a:off x="6907449" y="2083954"/>
                <a:ext cx="770488" cy="369332"/>
              </a:xfrm>
              <a:prstGeom prst="rect">
                <a:avLst/>
              </a:prstGeom>
              <a:noFill/>
            </p:spPr>
            <p:txBody>
              <a:bodyPr wrap="square" lIns="0" tIns="0" rIns="0" bIns="0" rtlCol="0">
                <a:spAutoFit/>
              </a:bodyPr>
              <a:lstStyle/>
              <a:p>
                <a:pPr algn="ctr"/>
                <a:r>
                  <a:rPr lang="en-US" sz="1600" dirty="0" err="1">
                    <a:solidFill>
                      <a:schemeClr val="tx1">
                        <a:lumMod val="65000"/>
                        <a:lumOff val="35000"/>
                      </a:schemeClr>
                    </a:solidFill>
                    <a:latin typeface="Arial" panose="020B0604020202020204" pitchFamily="34" charset="0"/>
                    <a:cs typeface="Arial" panose="020B0604020202020204" pitchFamily="34" charset="0"/>
                  </a:rPr>
                  <a:t>pMBRT</a:t>
                </a:r>
                <a:r>
                  <a:rPr lang="en-US" sz="1600" dirty="0">
                    <a:solidFill>
                      <a:schemeClr val="tx1">
                        <a:lumMod val="65000"/>
                        <a:lumOff val="35000"/>
                      </a:schemeClr>
                    </a:solidFill>
                    <a:latin typeface="Arial" panose="020B0604020202020204" pitchFamily="34" charset="0"/>
                    <a:cs typeface="Arial" panose="020B0604020202020204" pitchFamily="34" charset="0"/>
                  </a:rPr>
                  <a:t> </a:t>
                </a:r>
              </a:p>
              <a:p>
                <a:pPr algn="ctr"/>
                <a:r>
                  <a:rPr lang="en-US" sz="1600" i="1" dirty="0">
                    <a:solidFill>
                      <a:schemeClr val="tx1">
                        <a:lumMod val="65000"/>
                        <a:lumOff val="35000"/>
                      </a:schemeClr>
                    </a:solidFill>
                    <a:latin typeface="Arial" panose="020B0604020202020204" pitchFamily="34" charset="0"/>
                    <a:cs typeface="Arial" panose="020B0604020202020204" pitchFamily="34" charset="0"/>
                  </a:rPr>
                  <a:t>vs</a:t>
                </a:r>
                <a:r>
                  <a:rPr lang="en-US" sz="1600" dirty="0">
                    <a:solidFill>
                      <a:schemeClr val="tx1">
                        <a:lumMod val="65000"/>
                        <a:lumOff val="35000"/>
                      </a:schemeClr>
                    </a:solidFill>
                    <a:latin typeface="Arial" panose="020B0604020202020204" pitchFamily="34" charset="0"/>
                    <a:cs typeface="Arial" panose="020B0604020202020204" pitchFamily="34" charset="0"/>
                  </a:rPr>
                  <a:t> Control</a:t>
                </a:r>
              </a:p>
            </p:txBody>
          </p:sp>
          <p:sp>
            <p:nvSpPr>
              <p:cNvPr id="10" name="TextBox 9">
                <a:extLst>
                  <a:ext uri="{FF2B5EF4-FFF2-40B4-BE49-F238E27FC236}">
                    <a16:creationId xmlns:a16="http://schemas.microsoft.com/office/drawing/2014/main" id="{89F9955B-BBF3-4DEB-B3D4-6EC722F54871}"/>
                  </a:ext>
                </a:extLst>
              </p:cNvPr>
              <p:cNvSpPr txBox="1"/>
              <p:nvPr/>
            </p:nvSpPr>
            <p:spPr>
              <a:xfrm>
                <a:off x="7675139" y="2081264"/>
                <a:ext cx="770488" cy="369332"/>
              </a:xfrm>
              <a:prstGeom prst="rect">
                <a:avLst/>
              </a:prstGeom>
              <a:noFill/>
            </p:spPr>
            <p:txBody>
              <a:bodyPr wrap="square" lIns="0" tIns="0" rIns="0" bIns="0" rtlCol="0">
                <a:spAutoFit/>
              </a:bodyPr>
              <a:lstStyle/>
              <a:p>
                <a:pPr algn="ctr"/>
                <a:r>
                  <a:rPr lang="en-US" sz="1600" b="1" dirty="0" err="1">
                    <a:solidFill>
                      <a:schemeClr val="tx1">
                        <a:lumMod val="65000"/>
                        <a:lumOff val="35000"/>
                      </a:schemeClr>
                    </a:solidFill>
                    <a:latin typeface="Arial" panose="020B0604020202020204" pitchFamily="34" charset="0"/>
                    <a:cs typeface="Arial" panose="020B0604020202020204" pitchFamily="34" charset="0"/>
                  </a:rPr>
                  <a:t>pMBRT</a:t>
                </a:r>
                <a:r>
                  <a:rPr lang="en-US" sz="1600" b="1" dirty="0">
                    <a:solidFill>
                      <a:schemeClr val="tx1">
                        <a:lumMod val="65000"/>
                        <a:lumOff val="35000"/>
                      </a:schemeClr>
                    </a:solidFill>
                    <a:latin typeface="Arial" panose="020B0604020202020204" pitchFamily="34" charset="0"/>
                    <a:cs typeface="Arial" panose="020B0604020202020204" pitchFamily="34" charset="0"/>
                  </a:rPr>
                  <a:t> </a:t>
                </a:r>
              </a:p>
              <a:p>
                <a:pPr algn="ctr"/>
                <a:r>
                  <a:rPr lang="en-US" sz="1600" b="1" i="1" dirty="0">
                    <a:solidFill>
                      <a:schemeClr val="tx1">
                        <a:lumMod val="65000"/>
                        <a:lumOff val="35000"/>
                      </a:schemeClr>
                    </a:solidFill>
                    <a:latin typeface="Arial" panose="020B0604020202020204" pitchFamily="34" charset="0"/>
                    <a:cs typeface="Arial" panose="020B0604020202020204" pitchFamily="34" charset="0"/>
                  </a:rPr>
                  <a:t>vs</a:t>
                </a:r>
                <a:r>
                  <a:rPr lang="en-US" sz="1600" b="1" dirty="0">
                    <a:solidFill>
                      <a:schemeClr val="tx1">
                        <a:lumMod val="65000"/>
                        <a:lumOff val="35000"/>
                      </a:schemeClr>
                    </a:solidFill>
                    <a:latin typeface="Arial" panose="020B0604020202020204" pitchFamily="34" charset="0"/>
                    <a:cs typeface="Arial" panose="020B0604020202020204" pitchFamily="34" charset="0"/>
                  </a:rPr>
                  <a:t> CPT</a:t>
                </a:r>
              </a:p>
            </p:txBody>
          </p:sp>
          <p:sp>
            <p:nvSpPr>
              <p:cNvPr id="11" name="TextBox 10">
                <a:extLst>
                  <a:ext uri="{FF2B5EF4-FFF2-40B4-BE49-F238E27FC236}">
                    <a16:creationId xmlns:a16="http://schemas.microsoft.com/office/drawing/2014/main" id="{88B2E887-88AF-9588-3023-93EEF8C52FC1}"/>
                  </a:ext>
                </a:extLst>
              </p:cNvPr>
              <p:cNvSpPr txBox="1"/>
              <p:nvPr/>
            </p:nvSpPr>
            <p:spPr>
              <a:xfrm>
                <a:off x="5189052" y="2600390"/>
                <a:ext cx="998598" cy="253916"/>
              </a:xfrm>
              <a:prstGeom prst="rect">
                <a:avLst/>
              </a:prstGeom>
              <a:noFill/>
            </p:spPr>
            <p:txBody>
              <a:bodyPr wrap="square" rtlCol="0">
                <a:spAutoFit/>
              </a:bodyPr>
              <a:lstStyle/>
              <a:p>
                <a:pPr algn="ctr"/>
                <a:r>
                  <a:rPr lang="en-US" sz="1600" b="1" dirty="0">
                    <a:solidFill>
                      <a:srgbClr val="2078B4"/>
                    </a:solidFill>
                    <a:latin typeface="Arial" panose="020B0604020202020204" pitchFamily="34" charset="0"/>
                    <a:cs typeface="Arial" panose="020B0604020202020204" pitchFamily="34" charset="0"/>
                  </a:rPr>
                  <a:t>Vanin-1</a:t>
                </a:r>
              </a:p>
            </p:txBody>
          </p:sp>
          <p:sp>
            <p:nvSpPr>
              <p:cNvPr id="12" name="TextBox 11">
                <a:extLst>
                  <a:ext uri="{FF2B5EF4-FFF2-40B4-BE49-F238E27FC236}">
                    <a16:creationId xmlns:a16="http://schemas.microsoft.com/office/drawing/2014/main" id="{DEBF7F6C-2DD7-CD8A-AC33-1B5F393DAFF2}"/>
                  </a:ext>
                </a:extLst>
              </p:cNvPr>
              <p:cNvSpPr txBox="1"/>
              <p:nvPr/>
            </p:nvSpPr>
            <p:spPr>
              <a:xfrm>
                <a:off x="5189052" y="2962407"/>
                <a:ext cx="998598" cy="438581"/>
              </a:xfrm>
              <a:prstGeom prst="rect">
                <a:avLst/>
              </a:prstGeom>
              <a:noFill/>
            </p:spPr>
            <p:txBody>
              <a:bodyPr wrap="square" rtlCol="0">
                <a:spAutoFit/>
              </a:bodyPr>
              <a:lstStyle/>
              <a:p>
                <a:pPr algn="ctr"/>
                <a:r>
                  <a:rPr lang="en-US" sz="1600" b="1" dirty="0">
                    <a:solidFill>
                      <a:srgbClr val="2078B4"/>
                    </a:solidFill>
                    <a:latin typeface="Arial" panose="020B0604020202020204" pitchFamily="34" charset="0"/>
                    <a:cs typeface="Arial" panose="020B0604020202020204" pitchFamily="34" charset="0"/>
                  </a:rPr>
                  <a:t>Glutamine </a:t>
                </a:r>
              </a:p>
              <a:p>
                <a:pPr algn="ctr"/>
                <a:r>
                  <a:rPr lang="en-US" sz="1600" b="1" dirty="0">
                    <a:solidFill>
                      <a:srgbClr val="2078B4"/>
                    </a:solidFill>
                    <a:latin typeface="Arial" panose="020B0604020202020204" pitchFamily="34" charset="0"/>
                    <a:cs typeface="Arial" panose="020B0604020202020204" pitchFamily="34" charset="0"/>
                  </a:rPr>
                  <a:t>Synthetase</a:t>
                </a:r>
              </a:p>
            </p:txBody>
          </p:sp>
          <p:grpSp>
            <p:nvGrpSpPr>
              <p:cNvPr id="42" name="Group 41">
                <a:extLst>
                  <a:ext uri="{FF2B5EF4-FFF2-40B4-BE49-F238E27FC236}">
                    <a16:creationId xmlns:a16="http://schemas.microsoft.com/office/drawing/2014/main" id="{CF1886C6-73B5-A76B-A769-EDC2D29D48FB}"/>
                  </a:ext>
                </a:extLst>
              </p:cNvPr>
              <p:cNvGrpSpPr/>
              <p:nvPr/>
            </p:nvGrpSpPr>
            <p:grpSpPr>
              <a:xfrm>
                <a:off x="4959483" y="3679315"/>
                <a:ext cx="3643988" cy="503303"/>
                <a:chOff x="4624731" y="3753772"/>
                <a:chExt cx="3643988" cy="503303"/>
              </a:xfrm>
            </p:grpSpPr>
            <p:pic>
              <p:nvPicPr>
                <p:cNvPr id="13" name="Picture 12">
                  <a:extLst>
                    <a:ext uri="{FF2B5EF4-FFF2-40B4-BE49-F238E27FC236}">
                      <a16:creationId xmlns:a16="http://schemas.microsoft.com/office/drawing/2014/main" id="{8FAFD74E-8CE6-5971-9DE3-ADF34A4FE8E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030665" y="3974185"/>
                  <a:ext cx="844332" cy="84434"/>
                </a:xfrm>
                <a:prstGeom prst="roundRect">
                  <a:avLst/>
                </a:prstGeom>
              </p:spPr>
            </p:pic>
            <p:sp>
              <p:nvSpPr>
                <p:cNvPr id="14" name="TextBox 13">
                  <a:extLst>
                    <a:ext uri="{FF2B5EF4-FFF2-40B4-BE49-F238E27FC236}">
                      <a16:creationId xmlns:a16="http://schemas.microsoft.com/office/drawing/2014/main" id="{BE8D6840-C01F-699F-FD33-F8A187DB7158}"/>
                    </a:ext>
                  </a:extLst>
                </p:cNvPr>
                <p:cNvSpPr txBox="1"/>
                <p:nvPr/>
              </p:nvSpPr>
              <p:spPr>
                <a:xfrm>
                  <a:off x="4624731" y="3753772"/>
                  <a:ext cx="3643988" cy="223091"/>
                </a:xfrm>
                <a:prstGeom prst="rect">
                  <a:avLst/>
                </a:prstGeom>
                <a:noFill/>
              </p:spPr>
              <p:txBody>
                <a:bodyPr wrap="square" rtlCol="0">
                  <a:spAutoFit/>
                </a:bodyPr>
                <a:lstStyle/>
                <a:p>
                  <a:pPr algn="ctr"/>
                  <a:r>
                    <a:rPr lang="en-US" sz="1333" dirty="0" err="1">
                      <a:solidFill>
                        <a:schemeClr val="tx1">
                          <a:lumMod val="65000"/>
                          <a:lumOff val="35000"/>
                        </a:schemeClr>
                      </a:solidFill>
                      <a:latin typeface="Arial" panose="020B0604020202020204" pitchFamily="34" charset="0"/>
                      <a:cs typeface="Arial" panose="020B0604020202020204" pitchFamily="34" charset="0"/>
                    </a:rPr>
                    <a:t>LogFC</a:t>
                  </a:r>
                  <a:endParaRPr lang="en-US" sz="1333"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9670CBD-7B2B-E787-B256-EEE1CEE7DF7F}"/>
                    </a:ext>
                  </a:extLst>
                </p:cNvPr>
                <p:cNvSpPr txBox="1"/>
                <p:nvPr/>
              </p:nvSpPr>
              <p:spPr>
                <a:xfrm>
                  <a:off x="5918971" y="4033984"/>
                  <a:ext cx="252714" cy="223091"/>
                </a:xfrm>
                <a:prstGeom prst="rect">
                  <a:avLst/>
                </a:prstGeom>
                <a:noFill/>
              </p:spPr>
              <p:txBody>
                <a:bodyPr wrap="none" rtlCol="0">
                  <a:spAutoFit/>
                </a:bodyPr>
                <a:lstStyle/>
                <a:p>
                  <a:pPr algn="ctr"/>
                  <a:r>
                    <a:rPr lang="en-US" sz="1333" dirty="0">
                      <a:solidFill>
                        <a:schemeClr val="tx1">
                          <a:lumMod val="65000"/>
                          <a:lumOff val="35000"/>
                        </a:schemeClr>
                      </a:solidFill>
                      <a:latin typeface="Arial" panose="020B0604020202020204" pitchFamily="34" charset="0"/>
                      <a:cs typeface="Arial" panose="020B0604020202020204" pitchFamily="34" charset="0"/>
                    </a:rPr>
                    <a:t>-2</a:t>
                  </a:r>
                </a:p>
              </p:txBody>
            </p:sp>
            <p:sp>
              <p:nvSpPr>
                <p:cNvPr id="16" name="TextBox 15">
                  <a:extLst>
                    <a:ext uri="{FF2B5EF4-FFF2-40B4-BE49-F238E27FC236}">
                      <a16:creationId xmlns:a16="http://schemas.microsoft.com/office/drawing/2014/main" id="{07232B9D-4037-D3CC-D245-4609F980B75E}"/>
                    </a:ext>
                  </a:extLst>
                </p:cNvPr>
                <p:cNvSpPr txBox="1"/>
                <p:nvPr/>
              </p:nvSpPr>
              <p:spPr>
                <a:xfrm>
                  <a:off x="6746820" y="4033984"/>
                  <a:ext cx="209433" cy="223091"/>
                </a:xfrm>
                <a:prstGeom prst="rect">
                  <a:avLst/>
                </a:prstGeom>
                <a:noFill/>
              </p:spPr>
              <p:txBody>
                <a:bodyPr wrap="none" rtlCol="0">
                  <a:spAutoFit/>
                </a:bodyPr>
                <a:lstStyle/>
                <a:p>
                  <a:pPr algn="ctr"/>
                  <a:r>
                    <a:rPr lang="en-US" sz="1333" dirty="0">
                      <a:solidFill>
                        <a:schemeClr val="tx1">
                          <a:lumMod val="65000"/>
                          <a:lumOff val="35000"/>
                        </a:schemeClr>
                      </a:solidFill>
                      <a:latin typeface="Arial" panose="020B0604020202020204" pitchFamily="34" charset="0"/>
                      <a:cs typeface="Arial" panose="020B0604020202020204" pitchFamily="34" charset="0"/>
                    </a:rPr>
                    <a:t>2</a:t>
                  </a:r>
                </a:p>
              </p:txBody>
            </p:sp>
            <p:sp>
              <p:nvSpPr>
                <p:cNvPr id="17" name="TextBox 16">
                  <a:extLst>
                    <a:ext uri="{FF2B5EF4-FFF2-40B4-BE49-F238E27FC236}">
                      <a16:creationId xmlns:a16="http://schemas.microsoft.com/office/drawing/2014/main" id="{2D11E250-0F76-F9A2-C528-105A969E4F7A}"/>
                    </a:ext>
                  </a:extLst>
                </p:cNvPr>
                <p:cNvSpPr txBox="1"/>
                <p:nvPr/>
              </p:nvSpPr>
              <p:spPr>
                <a:xfrm>
                  <a:off x="6352366" y="4029935"/>
                  <a:ext cx="209433" cy="223090"/>
                </a:xfrm>
                <a:prstGeom prst="rect">
                  <a:avLst/>
                </a:prstGeom>
                <a:noFill/>
              </p:spPr>
              <p:txBody>
                <a:bodyPr wrap="none" rtlCol="0">
                  <a:spAutoFit/>
                </a:bodyPr>
                <a:lstStyle/>
                <a:p>
                  <a:pPr algn="ctr"/>
                  <a:r>
                    <a:rPr lang="en-US" sz="1333" dirty="0">
                      <a:solidFill>
                        <a:schemeClr val="tx1">
                          <a:lumMod val="65000"/>
                          <a:lumOff val="35000"/>
                        </a:schemeClr>
                      </a:solidFill>
                      <a:latin typeface="Arial" panose="020B0604020202020204" pitchFamily="34" charset="0"/>
                      <a:cs typeface="Arial" panose="020B0604020202020204" pitchFamily="34" charset="0"/>
                    </a:rPr>
                    <a:t>0</a:t>
                  </a:r>
                </a:p>
              </p:txBody>
            </p:sp>
          </p:grpSp>
          <p:pic>
            <p:nvPicPr>
              <p:cNvPr id="18" name="Picture 17">
                <a:extLst>
                  <a:ext uri="{FF2B5EF4-FFF2-40B4-BE49-F238E27FC236}">
                    <a16:creationId xmlns:a16="http://schemas.microsoft.com/office/drawing/2014/main" id="{774C68A1-D251-0954-7C32-248D32BAB2F0}"/>
                  </a:ext>
                </a:extLst>
              </p:cNvPr>
              <p:cNvPicPr>
                <a:picLocks noChangeAspect="1"/>
              </p:cNvPicPr>
              <p:nvPr/>
            </p:nvPicPr>
            <p:blipFill>
              <a:blip r:embed="rId6"/>
              <a:srcRect l="1189" t="1603" r="834" b="3321"/>
              <a:stretch/>
            </p:blipFill>
            <p:spPr>
              <a:xfrm rot="10800000" flipH="1" flipV="1">
                <a:off x="6149701" y="2485695"/>
                <a:ext cx="2295926" cy="968363"/>
              </a:xfrm>
              <a:prstGeom prst="roundRect">
                <a:avLst>
                  <a:gd name="adj" fmla="val 3835"/>
                </a:avLst>
              </a:prstGeom>
              <a:ln w="6350">
                <a:solidFill>
                  <a:schemeClr val="tx1">
                    <a:lumMod val="65000"/>
                    <a:lumOff val="35000"/>
                  </a:schemeClr>
                </a:solidFill>
              </a:ln>
            </p:spPr>
          </p:pic>
          <p:cxnSp>
            <p:nvCxnSpPr>
              <p:cNvPr id="23" name="Straight Arrow Connector 22">
                <a:extLst>
                  <a:ext uri="{FF2B5EF4-FFF2-40B4-BE49-F238E27FC236}">
                    <a16:creationId xmlns:a16="http://schemas.microsoft.com/office/drawing/2014/main" id="{F2E6F043-6694-840B-C19B-81F3CC267CF9}"/>
                  </a:ext>
                </a:extLst>
              </p:cNvPr>
              <p:cNvCxnSpPr>
                <a:cxnSpLocks/>
                <a:endCxn id="12" idx="1"/>
              </p:cNvCxnSpPr>
              <p:nvPr/>
            </p:nvCxnSpPr>
            <p:spPr>
              <a:xfrm flipV="1">
                <a:off x="3257472" y="3181698"/>
                <a:ext cx="1931580" cy="834758"/>
              </a:xfrm>
              <a:prstGeom prst="straightConnector1">
                <a:avLst/>
              </a:prstGeom>
              <a:ln>
                <a:solidFill>
                  <a:srgbClr val="2078B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214298D-1C01-921A-BEA4-358D80CAA953}"/>
                  </a:ext>
                </a:extLst>
              </p:cNvPr>
              <p:cNvCxnSpPr>
                <a:cxnSpLocks/>
              </p:cNvCxnSpPr>
              <p:nvPr/>
            </p:nvCxnSpPr>
            <p:spPr>
              <a:xfrm flipV="1">
                <a:off x="3257473" y="2803486"/>
                <a:ext cx="2075988" cy="1032903"/>
              </a:xfrm>
              <a:prstGeom prst="straightConnector1">
                <a:avLst/>
              </a:prstGeom>
              <a:ln>
                <a:solidFill>
                  <a:srgbClr val="2078B4"/>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Rounded Rectangle 46">
              <a:extLst>
                <a:ext uri="{FF2B5EF4-FFF2-40B4-BE49-F238E27FC236}">
                  <a16:creationId xmlns:a16="http://schemas.microsoft.com/office/drawing/2014/main" id="{1A24C970-B0B1-188B-0BD6-E53D6BD366F6}"/>
                </a:ext>
              </a:extLst>
            </p:cNvPr>
            <p:cNvSpPr/>
            <p:nvPr/>
          </p:nvSpPr>
          <p:spPr>
            <a:xfrm>
              <a:off x="7687879" y="2046165"/>
              <a:ext cx="757748" cy="1407893"/>
            </a:xfrm>
            <a:prstGeom prst="roundRect">
              <a:avLst>
                <a:gd name="adj" fmla="val 4290"/>
              </a:avLst>
            </a:prstGeom>
            <a:noFill/>
            <a:ln w="38100">
              <a:solidFill>
                <a:srgbClr val="2078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sz="2400">
                <a:solidFill>
                  <a:srgbClr val="2078B4"/>
                </a:solidFill>
              </a:endParaRPr>
            </a:p>
          </p:txBody>
        </p:sp>
      </p:grpSp>
      <p:sp>
        <p:nvSpPr>
          <p:cNvPr id="52" name="TextBox 51">
            <a:extLst>
              <a:ext uri="{FF2B5EF4-FFF2-40B4-BE49-F238E27FC236}">
                <a16:creationId xmlns:a16="http://schemas.microsoft.com/office/drawing/2014/main" id="{943329E2-7390-D525-F8BD-E030F10727B8}"/>
              </a:ext>
            </a:extLst>
          </p:cNvPr>
          <p:cNvSpPr txBox="1"/>
          <p:nvPr/>
        </p:nvSpPr>
        <p:spPr>
          <a:xfrm>
            <a:off x="2548854" y="5867503"/>
            <a:ext cx="357790" cy="215444"/>
          </a:xfrm>
          <a:prstGeom prst="rect">
            <a:avLst/>
          </a:prstGeom>
          <a:noFill/>
        </p:spPr>
        <p:txBody>
          <a:bodyPr wrap="none" rtlCol="0">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100</a:t>
            </a:r>
          </a:p>
        </p:txBody>
      </p:sp>
      <p:sp>
        <p:nvSpPr>
          <p:cNvPr id="6" name="TextBox 5">
            <a:extLst>
              <a:ext uri="{FF2B5EF4-FFF2-40B4-BE49-F238E27FC236}">
                <a16:creationId xmlns:a16="http://schemas.microsoft.com/office/drawing/2014/main" id="{18DF341A-F9AF-C325-9A0C-8F65DFA22400}"/>
              </a:ext>
            </a:extLst>
          </p:cNvPr>
          <p:cNvSpPr txBox="1"/>
          <p:nvPr/>
        </p:nvSpPr>
        <p:spPr>
          <a:xfrm>
            <a:off x="492697" y="240882"/>
            <a:ext cx="6119948" cy="584775"/>
          </a:xfrm>
          <a:prstGeom prst="rect">
            <a:avLst/>
          </a:prstGeom>
          <a:noFill/>
        </p:spPr>
        <p:txBody>
          <a:bodyPr wrap="square">
            <a:spAutoFit/>
          </a:bodyPr>
          <a:lstStyle/>
          <a:p>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Proteomics at 7 days after </a:t>
            </a:r>
            <a:r>
              <a:rPr lang="en-U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pMBRT</a:t>
            </a:r>
            <a:endParaRPr lang="en-US" sz="3200" dirty="0"/>
          </a:p>
        </p:txBody>
      </p:sp>
    </p:spTree>
    <p:extLst>
      <p:ext uri="{BB962C8B-B14F-4D97-AF65-F5344CB8AC3E}">
        <p14:creationId xmlns:p14="http://schemas.microsoft.com/office/powerpoint/2010/main" val="112482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C29BE-233E-07AD-D0A9-B02FEFDEA34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92D74E5-6B58-FF88-EAB1-97B5FB1B2DC7}"/>
              </a:ext>
            </a:extLst>
          </p:cNvPr>
          <p:cNvPicPr>
            <a:picLocks noChangeAspect="1"/>
          </p:cNvPicPr>
          <p:nvPr/>
        </p:nvPicPr>
        <p:blipFill>
          <a:blip r:embed="rId3"/>
          <a:stretch>
            <a:fillRect/>
          </a:stretch>
        </p:blipFill>
        <p:spPr>
          <a:xfrm>
            <a:off x="6069923" y="1975910"/>
            <a:ext cx="5665620" cy="2363372"/>
          </a:xfrm>
          <a:prstGeom prst="rect">
            <a:avLst/>
          </a:prstGeom>
        </p:spPr>
      </p:pic>
      <p:grpSp>
        <p:nvGrpSpPr>
          <p:cNvPr id="2" name="Group 1">
            <a:extLst>
              <a:ext uri="{FF2B5EF4-FFF2-40B4-BE49-F238E27FC236}">
                <a16:creationId xmlns:a16="http://schemas.microsoft.com/office/drawing/2014/main" id="{AB8EEF07-2BC2-7245-D4B6-C8461CAAEE0C}"/>
              </a:ext>
            </a:extLst>
          </p:cNvPr>
          <p:cNvGrpSpPr/>
          <p:nvPr/>
        </p:nvGrpSpPr>
        <p:grpSpPr>
          <a:xfrm>
            <a:off x="-72061" y="1346090"/>
            <a:ext cx="5701332" cy="4992743"/>
            <a:chOff x="-88078" y="882697"/>
            <a:chExt cx="4275999" cy="3744557"/>
          </a:xfrm>
        </p:grpSpPr>
        <p:grpSp>
          <p:nvGrpSpPr>
            <p:cNvPr id="58" name="Group 57">
              <a:extLst>
                <a:ext uri="{FF2B5EF4-FFF2-40B4-BE49-F238E27FC236}">
                  <a16:creationId xmlns:a16="http://schemas.microsoft.com/office/drawing/2014/main" id="{C540E0BD-E42B-7CF9-7C8B-3F26253FA3C1}"/>
                </a:ext>
              </a:extLst>
            </p:cNvPr>
            <p:cNvGrpSpPr/>
            <p:nvPr/>
          </p:nvGrpSpPr>
          <p:grpSpPr>
            <a:xfrm>
              <a:off x="265223" y="882697"/>
              <a:ext cx="3914676" cy="3332151"/>
              <a:chOff x="265223" y="946495"/>
              <a:chExt cx="3914676" cy="3332151"/>
            </a:xfrm>
          </p:grpSpPr>
          <p:sp>
            <p:nvSpPr>
              <p:cNvPr id="56" name="Rounded Rectangle 55">
                <a:extLst>
                  <a:ext uri="{FF2B5EF4-FFF2-40B4-BE49-F238E27FC236}">
                    <a16:creationId xmlns:a16="http://schemas.microsoft.com/office/drawing/2014/main" id="{9F916A4C-338B-F48A-814A-189A20B8AA08}"/>
                  </a:ext>
                </a:extLst>
              </p:cNvPr>
              <p:cNvSpPr/>
              <p:nvPr/>
            </p:nvSpPr>
            <p:spPr>
              <a:xfrm>
                <a:off x="2425110" y="2505918"/>
                <a:ext cx="1559723" cy="41873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sz="2400"/>
              </a:p>
            </p:txBody>
          </p:sp>
          <p:sp>
            <p:nvSpPr>
              <p:cNvPr id="8" name="TextBox 7">
                <a:extLst>
                  <a:ext uri="{FF2B5EF4-FFF2-40B4-BE49-F238E27FC236}">
                    <a16:creationId xmlns:a16="http://schemas.microsoft.com/office/drawing/2014/main" id="{54F9F0E6-8E5D-6856-B9DA-3C6D374EBFCA}"/>
                  </a:ext>
                </a:extLst>
              </p:cNvPr>
              <p:cNvSpPr txBox="1"/>
              <p:nvPr/>
            </p:nvSpPr>
            <p:spPr>
              <a:xfrm>
                <a:off x="1591133" y="946495"/>
                <a:ext cx="1233752" cy="315423"/>
              </a:xfrm>
              <a:prstGeom prst="rect">
                <a:avLst/>
              </a:prstGeom>
              <a:solidFill>
                <a:schemeClr val="bg1"/>
              </a:solidFill>
            </p:spPr>
            <p:txBody>
              <a:bodyPr wrap="none" rtlCol="0">
                <a:spAutoFit/>
              </a:bodyPr>
              <a:lstStyle/>
              <a:p>
                <a:r>
                  <a:rPr lang="en-ES" sz="2133" dirty="0">
                    <a:latin typeface="Arial" panose="020B0604020202020204" pitchFamily="34" charset="0"/>
                    <a:cs typeface="Arial" panose="020B0604020202020204" pitchFamily="34" charset="0"/>
                  </a:rPr>
                  <a:t>Pantetheine</a:t>
                </a:r>
              </a:p>
            </p:txBody>
          </p:sp>
          <p:grpSp>
            <p:nvGrpSpPr>
              <p:cNvPr id="34" name="Group 33">
                <a:extLst>
                  <a:ext uri="{FF2B5EF4-FFF2-40B4-BE49-F238E27FC236}">
                    <a16:creationId xmlns:a16="http://schemas.microsoft.com/office/drawing/2014/main" id="{FD28B9D5-C02C-A664-D780-36B3763484BA}"/>
                  </a:ext>
                </a:extLst>
              </p:cNvPr>
              <p:cNvGrpSpPr/>
              <p:nvPr/>
            </p:nvGrpSpPr>
            <p:grpSpPr>
              <a:xfrm>
                <a:off x="265223" y="1253150"/>
                <a:ext cx="3914676" cy="3025496"/>
                <a:chOff x="213187" y="1245717"/>
                <a:chExt cx="3914676" cy="3025496"/>
              </a:xfrm>
            </p:grpSpPr>
            <p:pic>
              <p:nvPicPr>
                <p:cNvPr id="10" name="Picture 9" descr="A diagram of the different organs&#10;&#10;Description automatically generated">
                  <a:extLst>
                    <a:ext uri="{FF2B5EF4-FFF2-40B4-BE49-F238E27FC236}">
                      <a16:creationId xmlns:a16="http://schemas.microsoft.com/office/drawing/2014/main" id="{D610A18E-CC64-2A69-2AB7-21BB6AC90F65}"/>
                    </a:ext>
                  </a:extLst>
                </p:cNvPr>
                <p:cNvPicPr>
                  <a:picLocks noChangeAspect="1"/>
                </p:cNvPicPr>
                <p:nvPr/>
              </p:nvPicPr>
              <p:blipFill rotWithShape="1">
                <a:blip r:embed="rId4"/>
                <a:srcRect l="76360" t="41175" b="49249"/>
                <a:stretch>
                  <a:fillRect/>
                </a:stretch>
              </p:blipFill>
              <p:spPr>
                <a:xfrm>
                  <a:off x="2791649" y="2968171"/>
                  <a:ext cx="1039643" cy="246383"/>
                </a:xfrm>
                <a:prstGeom prst="rect">
                  <a:avLst/>
                </a:prstGeom>
              </p:spPr>
            </p:pic>
            <p:pic>
              <p:nvPicPr>
                <p:cNvPr id="11" name="Picture 10" descr="A diagram of the different organs&#10;&#10;Description automatically generated">
                  <a:extLst>
                    <a:ext uri="{FF2B5EF4-FFF2-40B4-BE49-F238E27FC236}">
                      <a16:creationId xmlns:a16="http://schemas.microsoft.com/office/drawing/2014/main" id="{422D6EB4-0B91-19CD-3C54-1CCBE2C91C53}"/>
                    </a:ext>
                  </a:extLst>
                </p:cNvPr>
                <p:cNvPicPr>
                  <a:picLocks noChangeAspect="1"/>
                </p:cNvPicPr>
                <p:nvPr/>
              </p:nvPicPr>
              <p:blipFill rotWithShape="1">
                <a:blip r:embed="rId4"/>
                <a:srcRect l="68076" t="7566" b="74938"/>
                <a:stretch>
                  <a:fillRect/>
                </a:stretch>
              </p:blipFill>
              <p:spPr>
                <a:xfrm>
                  <a:off x="360957" y="2924695"/>
                  <a:ext cx="1403964" cy="450176"/>
                </a:xfrm>
                <a:prstGeom prst="rect">
                  <a:avLst/>
                </a:prstGeom>
              </p:spPr>
            </p:pic>
            <p:pic>
              <p:nvPicPr>
                <p:cNvPr id="13" name="Picture 12" descr="A diagram of the different organs&#10;&#10;Description automatically generated">
                  <a:extLst>
                    <a:ext uri="{FF2B5EF4-FFF2-40B4-BE49-F238E27FC236}">
                      <a16:creationId xmlns:a16="http://schemas.microsoft.com/office/drawing/2014/main" id="{AD500F05-EF16-FDDE-8D54-6B262378D857}"/>
                    </a:ext>
                  </a:extLst>
                </p:cNvPr>
                <p:cNvPicPr>
                  <a:picLocks noChangeAspect="1"/>
                </p:cNvPicPr>
                <p:nvPr/>
              </p:nvPicPr>
              <p:blipFill rotWithShape="1">
                <a:blip r:embed="rId4"/>
                <a:srcRect t="20122" r="59657" b="55640"/>
                <a:stretch>
                  <a:fillRect/>
                </a:stretch>
              </p:blipFill>
              <p:spPr>
                <a:xfrm>
                  <a:off x="1342997" y="1245717"/>
                  <a:ext cx="1774186" cy="623661"/>
                </a:xfrm>
                <a:prstGeom prst="rect">
                  <a:avLst/>
                </a:prstGeom>
              </p:spPr>
            </p:pic>
            <p:sp>
              <p:nvSpPr>
                <p:cNvPr id="15" name="TextBox 14">
                  <a:extLst>
                    <a:ext uri="{FF2B5EF4-FFF2-40B4-BE49-F238E27FC236}">
                      <a16:creationId xmlns:a16="http://schemas.microsoft.com/office/drawing/2014/main" id="{928E8E93-819B-0F61-1829-780D35326F20}"/>
                    </a:ext>
                  </a:extLst>
                </p:cNvPr>
                <p:cNvSpPr txBox="1"/>
                <p:nvPr/>
              </p:nvSpPr>
              <p:spPr>
                <a:xfrm>
                  <a:off x="213187" y="2552940"/>
                  <a:ext cx="1813238" cy="315423"/>
                </a:xfrm>
                <a:prstGeom prst="rect">
                  <a:avLst/>
                </a:prstGeom>
                <a:solidFill>
                  <a:schemeClr val="bg1"/>
                </a:solidFill>
              </p:spPr>
              <p:txBody>
                <a:bodyPr wrap="none" rtlCol="0">
                  <a:spAutoFit/>
                </a:bodyPr>
                <a:lstStyle/>
                <a:p>
                  <a:r>
                    <a:rPr lang="en-ES" sz="2133" dirty="0">
                      <a:latin typeface="Arial" panose="020B0604020202020204" pitchFamily="34" charset="0"/>
                      <a:cs typeface="Arial" panose="020B0604020202020204" pitchFamily="34" charset="0"/>
                    </a:rPr>
                    <a:t>↑ Pantothenic acid</a:t>
                  </a:r>
                </a:p>
              </p:txBody>
            </p:sp>
            <p:sp>
              <p:nvSpPr>
                <p:cNvPr id="16" name="TextBox 15">
                  <a:extLst>
                    <a:ext uri="{FF2B5EF4-FFF2-40B4-BE49-F238E27FC236}">
                      <a16:creationId xmlns:a16="http://schemas.microsoft.com/office/drawing/2014/main" id="{A1AE4F4C-2326-A0D1-5240-020CC38025C1}"/>
                    </a:ext>
                  </a:extLst>
                </p:cNvPr>
                <p:cNvSpPr txBox="1"/>
                <p:nvPr/>
              </p:nvSpPr>
              <p:spPr>
                <a:xfrm>
                  <a:off x="2317111" y="2515422"/>
                  <a:ext cx="1810752" cy="346249"/>
                </a:xfrm>
                <a:prstGeom prst="rect">
                  <a:avLst/>
                </a:prstGeom>
                <a:noFill/>
              </p:spPr>
              <p:txBody>
                <a:bodyPr wrap="square" rtlCol="0">
                  <a:spAutoFit/>
                </a:bodyPr>
                <a:lstStyle/>
                <a:p>
                  <a:r>
                    <a:rPr lang="en-ES" sz="2400" b="1" dirty="0">
                      <a:solidFill>
                        <a:srgbClr val="C00000"/>
                      </a:solidFill>
                      <a:latin typeface="Arial" panose="020B0604020202020204" pitchFamily="34" charset="0"/>
                      <a:cs typeface="Arial" panose="020B0604020202020204" pitchFamily="34" charset="0"/>
                    </a:rPr>
                    <a:t>↑ Cysteamine</a:t>
                  </a:r>
                </a:p>
              </p:txBody>
            </p:sp>
            <p:cxnSp>
              <p:nvCxnSpPr>
                <p:cNvPr id="22" name="Straight Arrow Connector 21">
                  <a:extLst>
                    <a:ext uri="{FF2B5EF4-FFF2-40B4-BE49-F238E27FC236}">
                      <a16:creationId xmlns:a16="http://schemas.microsoft.com/office/drawing/2014/main" id="{4CB9DC35-5A5E-4B18-2D98-C47A8ED880C5}"/>
                    </a:ext>
                  </a:extLst>
                </p:cNvPr>
                <p:cNvCxnSpPr>
                  <a:cxnSpLocks/>
                </p:cNvCxnSpPr>
                <p:nvPr/>
              </p:nvCxnSpPr>
              <p:spPr>
                <a:xfrm>
                  <a:off x="2223033" y="1824745"/>
                  <a:ext cx="0" cy="5142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3656B2F-A0CC-61B7-87E1-F260EC8AC0EF}"/>
                    </a:ext>
                  </a:extLst>
                </p:cNvPr>
                <p:cNvSpPr txBox="1"/>
                <p:nvPr/>
              </p:nvSpPr>
              <p:spPr>
                <a:xfrm>
                  <a:off x="2072992" y="2532151"/>
                  <a:ext cx="253916" cy="346249"/>
                </a:xfrm>
                <a:prstGeom prst="rect">
                  <a:avLst/>
                </a:prstGeom>
                <a:noFill/>
              </p:spPr>
              <p:txBody>
                <a:bodyPr wrap="none" rtlCol="0">
                  <a:spAutoFit/>
                </a:bodyPr>
                <a:lstStyle/>
                <a:p>
                  <a:r>
                    <a:rPr lang="en-ES" sz="2400" dirty="0"/>
                    <a:t>+</a:t>
                  </a:r>
                </a:p>
              </p:txBody>
            </p:sp>
            <p:sp>
              <p:nvSpPr>
                <p:cNvPr id="24" name="Rounded Rectangle 23">
                  <a:extLst>
                    <a:ext uri="{FF2B5EF4-FFF2-40B4-BE49-F238E27FC236}">
                      <a16:creationId xmlns:a16="http://schemas.microsoft.com/office/drawing/2014/main" id="{FBFDA134-9E95-C70B-2011-D7E6B3718052}"/>
                    </a:ext>
                  </a:extLst>
                </p:cNvPr>
                <p:cNvSpPr/>
                <p:nvPr/>
              </p:nvSpPr>
              <p:spPr>
                <a:xfrm>
                  <a:off x="2373074" y="1898194"/>
                  <a:ext cx="1368785" cy="367393"/>
                </a:xfrm>
                <a:prstGeom prst="roundRect">
                  <a:avLst/>
                </a:prstGeom>
                <a:solidFill>
                  <a:srgbClr val="DCB3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400" b="1" dirty="0">
                      <a:latin typeface="Arial" panose="020B0604020202020204" pitchFamily="34" charset="0"/>
                      <a:cs typeface="Arial" panose="020B0604020202020204" pitchFamily="34" charset="0"/>
                    </a:rPr>
                    <a:t>↑ Vanin-1</a:t>
                  </a:r>
                </a:p>
              </p:txBody>
            </p:sp>
            <p:sp>
              <p:nvSpPr>
                <p:cNvPr id="31" name="Rounded Rectangle 30">
                  <a:extLst>
                    <a:ext uri="{FF2B5EF4-FFF2-40B4-BE49-F238E27FC236}">
                      <a16:creationId xmlns:a16="http://schemas.microsoft.com/office/drawing/2014/main" id="{347B0E09-A405-0946-1829-26E0C916362E}"/>
                    </a:ext>
                  </a:extLst>
                </p:cNvPr>
                <p:cNvSpPr/>
                <p:nvPr/>
              </p:nvSpPr>
              <p:spPr>
                <a:xfrm>
                  <a:off x="296168" y="3379831"/>
                  <a:ext cx="3719610" cy="891382"/>
                </a:xfrm>
                <a:prstGeom prst="roundRect">
                  <a:avLst>
                    <a:gd name="adj" fmla="val 827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rial" panose="020B0604020202020204" pitchFamily="34" charset="0"/>
                      <a:cs typeface="Arial" panose="020B0604020202020204" pitchFamily="34" charset="0"/>
                    </a:rPr>
                    <a:t>Inhibits migration and invasion </a:t>
                  </a:r>
                  <a:r>
                    <a:rPr lang="en-US" sz="2200" dirty="0">
                      <a:solidFill>
                        <a:schemeClr val="tx1"/>
                      </a:solidFill>
                      <a:latin typeface="Arial" panose="020B0604020202020204" pitchFamily="34" charset="0"/>
                      <a:cs typeface="Arial" panose="020B0604020202020204" pitchFamily="34" charset="0"/>
                    </a:rPr>
                    <a:t>through matrix metalloproteinases downregulation in GB</a:t>
                  </a:r>
                  <a:r>
                    <a:rPr lang="en-US" sz="2200" baseline="30000" dirty="0">
                      <a:solidFill>
                        <a:schemeClr val="tx1"/>
                      </a:solidFill>
                      <a:latin typeface="Arial" panose="020B0604020202020204" pitchFamily="34" charset="0"/>
                      <a:cs typeface="Arial" panose="020B0604020202020204" pitchFamily="34" charset="0"/>
                    </a:rPr>
                    <a:t>1</a:t>
                  </a:r>
                </a:p>
              </p:txBody>
            </p:sp>
          </p:grpSp>
        </p:grpSp>
        <p:sp>
          <p:nvSpPr>
            <p:cNvPr id="60" name="TextBox 59">
              <a:extLst>
                <a:ext uri="{FF2B5EF4-FFF2-40B4-BE49-F238E27FC236}">
                  <a16:creationId xmlns:a16="http://schemas.microsoft.com/office/drawing/2014/main" id="{1C88AE20-00E5-3F44-CB2E-E7EA4C99054F}"/>
                </a:ext>
              </a:extLst>
            </p:cNvPr>
            <p:cNvSpPr txBox="1"/>
            <p:nvPr/>
          </p:nvSpPr>
          <p:spPr>
            <a:xfrm>
              <a:off x="-88078" y="4404163"/>
              <a:ext cx="4275999" cy="223091"/>
            </a:xfrm>
            <a:prstGeom prst="rect">
              <a:avLst/>
            </a:prstGeom>
            <a:noFill/>
          </p:spPr>
          <p:txBody>
            <a:bodyPr wrap="square" rtlCol="0">
              <a:spAutoFit/>
            </a:bodyPr>
            <a:lstStyle/>
            <a:p>
              <a:pPr algn="ctr"/>
              <a:r>
                <a:rPr lang="en-US" sz="1333" i="1" baseline="30000" dirty="0">
                  <a:solidFill>
                    <a:schemeClr val="tx1">
                      <a:lumMod val="50000"/>
                      <a:lumOff val="50000"/>
                    </a:schemeClr>
                  </a:solidFill>
                  <a:latin typeface="Arial" panose="020B0604020202020204" pitchFamily="34" charset="0"/>
                  <a:cs typeface="Arial" panose="020B0604020202020204" pitchFamily="34" charset="0"/>
                </a:rPr>
                <a:t>1</a:t>
              </a:r>
              <a:r>
                <a:rPr lang="en-US" sz="1333" i="1" dirty="0">
                  <a:solidFill>
                    <a:schemeClr val="tx1">
                      <a:lumMod val="50000"/>
                      <a:lumOff val="50000"/>
                    </a:schemeClr>
                  </a:solidFill>
                  <a:latin typeface="Arial" panose="020B0604020202020204" pitchFamily="34" charset="0"/>
                  <a:cs typeface="Arial" panose="020B0604020202020204" pitchFamily="34" charset="0"/>
                </a:rPr>
                <a:t>Jung et al. (2024). Cancers, 16(11), 2029.</a:t>
              </a:r>
            </a:p>
          </p:txBody>
        </p:sp>
      </p:grpSp>
      <p:grpSp>
        <p:nvGrpSpPr>
          <p:cNvPr id="69" name="Group 68">
            <a:extLst>
              <a:ext uri="{FF2B5EF4-FFF2-40B4-BE49-F238E27FC236}">
                <a16:creationId xmlns:a16="http://schemas.microsoft.com/office/drawing/2014/main" id="{A4200681-AA61-EDAA-16CD-12C76D3D6838}"/>
              </a:ext>
            </a:extLst>
          </p:cNvPr>
          <p:cNvGrpSpPr/>
          <p:nvPr/>
        </p:nvGrpSpPr>
        <p:grpSpPr>
          <a:xfrm>
            <a:off x="5952485" y="1256836"/>
            <a:ext cx="5810766" cy="5037360"/>
            <a:chOff x="4464363" y="942627"/>
            <a:chExt cx="4358074" cy="3778020"/>
          </a:xfrm>
        </p:grpSpPr>
        <p:grpSp>
          <p:nvGrpSpPr>
            <p:cNvPr id="59" name="Group 58">
              <a:extLst>
                <a:ext uri="{FF2B5EF4-FFF2-40B4-BE49-F238E27FC236}">
                  <a16:creationId xmlns:a16="http://schemas.microsoft.com/office/drawing/2014/main" id="{2B1A9F9A-630B-BFC6-F102-7FFE2712D01B}"/>
                </a:ext>
              </a:extLst>
            </p:cNvPr>
            <p:cNvGrpSpPr/>
            <p:nvPr/>
          </p:nvGrpSpPr>
          <p:grpSpPr>
            <a:xfrm>
              <a:off x="4495197" y="942627"/>
              <a:ext cx="4327240" cy="3426327"/>
              <a:chOff x="4495197" y="1006425"/>
              <a:chExt cx="4327240" cy="3426327"/>
            </a:xfrm>
          </p:grpSpPr>
          <p:sp>
            <p:nvSpPr>
              <p:cNvPr id="57" name="Rounded Rectangle 56">
                <a:extLst>
                  <a:ext uri="{FF2B5EF4-FFF2-40B4-BE49-F238E27FC236}">
                    <a16:creationId xmlns:a16="http://schemas.microsoft.com/office/drawing/2014/main" id="{7D845887-F975-DC1A-9D85-420BEAD5ED8D}"/>
                  </a:ext>
                </a:extLst>
              </p:cNvPr>
              <p:cNvSpPr/>
              <p:nvPr/>
            </p:nvSpPr>
            <p:spPr>
              <a:xfrm>
                <a:off x="7460037" y="1586181"/>
                <a:ext cx="1362400" cy="41873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sz="2400"/>
              </a:p>
            </p:txBody>
          </p:sp>
          <p:sp>
            <p:nvSpPr>
              <p:cNvPr id="37" name="TextBox 36">
                <a:extLst>
                  <a:ext uri="{FF2B5EF4-FFF2-40B4-BE49-F238E27FC236}">
                    <a16:creationId xmlns:a16="http://schemas.microsoft.com/office/drawing/2014/main" id="{70FA4B21-8E0F-13EA-2989-0C66DB8184E0}"/>
                  </a:ext>
                </a:extLst>
              </p:cNvPr>
              <p:cNvSpPr txBox="1"/>
              <p:nvPr/>
            </p:nvSpPr>
            <p:spPr>
              <a:xfrm>
                <a:off x="6046163" y="2744513"/>
                <a:ext cx="1290257" cy="561596"/>
              </a:xfrm>
              <a:prstGeom prst="rect">
                <a:avLst/>
              </a:prstGeom>
              <a:solidFill>
                <a:schemeClr val="bg1"/>
              </a:solidFill>
            </p:spPr>
            <p:txBody>
              <a:bodyPr wrap="none" rtlCol="0">
                <a:spAutoFit/>
              </a:bodyPr>
              <a:lstStyle/>
              <a:p>
                <a:r>
                  <a:rPr lang="en-ES" sz="2133" dirty="0">
                    <a:latin typeface="Arial" panose="020B0604020202020204" pitchFamily="34" charset="0"/>
                    <a:cs typeface="Arial" panose="020B0604020202020204" pitchFamily="34" charset="0"/>
                  </a:rPr>
                  <a:t>Glutaminase</a:t>
                </a:r>
              </a:p>
              <a:p>
                <a:endParaRPr lang="en-ES" sz="2133" dirty="0">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97149924-5FCE-0328-35CA-25A952984B01}"/>
                  </a:ext>
                </a:extLst>
              </p:cNvPr>
              <p:cNvCxnSpPr>
                <a:cxnSpLocks/>
              </p:cNvCxnSpPr>
              <p:nvPr/>
            </p:nvCxnSpPr>
            <p:spPr>
              <a:xfrm>
                <a:off x="6194144" y="2204343"/>
                <a:ext cx="914400" cy="0"/>
              </a:xfrm>
              <a:prstGeom prst="straightConnector1">
                <a:avLst/>
              </a:prstGeom>
              <a:ln w="38100">
                <a:solidFill>
                  <a:srgbClr val="295A84"/>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D3FE33B-C478-E860-5D16-DE267C20DC29}"/>
                  </a:ext>
                </a:extLst>
              </p:cNvPr>
              <p:cNvSpPr txBox="1"/>
              <p:nvPr/>
            </p:nvSpPr>
            <p:spPr>
              <a:xfrm>
                <a:off x="4619169" y="1663085"/>
                <a:ext cx="1084672" cy="315423"/>
              </a:xfrm>
              <a:prstGeom prst="rect">
                <a:avLst/>
              </a:prstGeom>
              <a:solidFill>
                <a:schemeClr val="bg1"/>
              </a:solidFill>
            </p:spPr>
            <p:txBody>
              <a:bodyPr wrap="none" rtlCol="0">
                <a:spAutoFit/>
              </a:bodyPr>
              <a:lstStyle/>
              <a:p>
                <a:r>
                  <a:rPr lang="en-ES" sz="2133" dirty="0">
                    <a:latin typeface="Arial" panose="020B0604020202020204" pitchFamily="34" charset="0"/>
                    <a:cs typeface="Arial" panose="020B0604020202020204" pitchFamily="34" charset="0"/>
                  </a:rPr>
                  <a:t>Glutamate</a:t>
                </a:r>
              </a:p>
            </p:txBody>
          </p:sp>
          <p:sp>
            <p:nvSpPr>
              <p:cNvPr id="45" name="TextBox 44">
                <a:extLst>
                  <a:ext uri="{FF2B5EF4-FFF2-40B4-BE49-F238E27FC236}">
                    <a16:creationId xmlns:a16="http://schemas.microsoft.com/office/drawing/2014/main" id="{0D920380-61F5-0110-0DB7-221DAD7B5EB1}"/>
                  </a:ext>
                </a:extLst>
              </p:cNvPr>
              <p:cNvSpPr txBox="1"/>
              <p:nvPr/>
            </p:nvSpPr>
            <p:spPr>
              <a:xfrm>
                <a:off x="7440487" y="1623557"/>
                <a:ext cx="1299875" cy="315423"/>
              </a:xfrm>
              <a:prstGeom prst="rect">
                <a:avLst/>
              </a:prstGeom>
              <a:noFill/>
            </p:spPr>
            <p:txBody>
              <a:bodyPr wrap="none" rtlCol="0">
                <a:spAutoFit/>
              </a:bodyPr>
              <a:lstStyle/>
              <a:p>
                <a:r>
                  <a:rPr lang="en-ES" sz="2133" b="1" dirty="0">
                    <a:solidFill>
                      <a:srgbClr val="295A84"/>
                    </a:solidFill>
                    <a:latin typeface="Arial" panose="020B0604020202020204" pitchFamily="34" charset="0"/>
                    <a:cs typeface="Arial" panose="020B0604020202020204" pitchFamily="34" charset="0"/>
                  </a:rPr>
                  <a:t>↓ Glutamine</a:t>
                </a:r>
              </a:p>
            </p:txBody>
          </p:sp>
          <p:cxnSp>
            <p:nvCxnSpPr>
              <p:cNvPr id="47" name="Straight Arrow Connector 46">
                <a:extLst>
                  <a:ext uri="{FF2B5EF4-FFF2-40B4-BE49-F238E27FC236}">
                    <a16:creationId xmlns:a16="http://schemas.microsoft.com/office/drawing/2014/main" id="{A746B243-68C7-10DE-467A-5C5932BE3EC4}"/>
                  </a:ext>
                </a:extLst>
              </p:cNvPr>
              <p:cNvCxnSpPr>
                <a:cxnSpLocks/>
              </p:cNvCxnSpPr>
              <p:nvPr/>
            </p:nvCxnSpPr>
            <p:spPr>
              <a:xfrm>
                <a:off x="8091841" y="2892187"/>
                <a:ext cx="0" cy="413217"/>
              </a:xfrm>
              <a:prstGeom prst="straightConnector1">
                <a:avLst/>
              </a:prstGeom>
              <a:ln w="38100">
                <a:solidFill>
                  <a:srgbClr val="295A84"/>
                </a:solidFill>
                <a:tailEnd type="triangle"/>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4BCE97D3-CAA0-6D43-A0AB-4D385D5A87BD}"/>
                  </a:ext>
                </a:extLst>
              </p:cNvPr>
              <p:cNvSpPr/>
              <p:nvPr/>
            </p:nvSpPr>
            <p:spPr>
              <a:xfrm>
                <a:off x="4495197" y="3305404"/>
                <a:ext cx="4306777" cy="1127348"/>
              </a:xfrm>
              <a:prstGeom prst="roundRect">
                <a:avLst>
                  <a:gd name="adj" fmla="val 827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200" b="1" dirty="0">
                    <a:solidFill>
                      <a:schemeClr val="tx1"/>
                    </a:solidFill>
                    <a:latin typeface="Arial" panose="020B0604020202020204" pitchFamily="34" charset="0"/>
                    <a:cs typeface="Arial" panose="020B0604020202020204" pitchFamily="34" charset="0"/>
                  </a:rPr>
                  <a:t>Inhibits GB growth and </a:t>
                </a:r>
                <a:r>
                  <a:rPr lang="en-US" sz="2200" b="1" dirty="0" err="1">
                    <a:solidFill>
                      <a:schemeClr val="tx1"/>
                    </a:solidFill>
                    <a:latin typeface="Arial" panose="020B0604020202020204" pitchFamily="34" charset="0"/>
                    <a:cs typeface="Arial" panose="020B0604020202020204" pitchFamily="34" charset="0"/>
                  </a:rPr>
                  <a:t>radioresistance</a:t>
                </a:r>
                <a:r>
                  <a:rPr lang="en-US" sz="2200" b="1" dirty="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by impairing DNA repair</a:t>
                </a:r>
                <a:r>
                  <a:rPr lang="en-US" sz="2200" baseline="30000" dirty="0">
                    <a:solidFill>
                      <a:schemeClr val="tx1"/>
                    </a:solidFill>
                    <a:latin typeface="Arial" panose="020B0604020202020204" pitchFamily="34" charset="0"/>
                    <a:cs typeface="Arial" panose="020B0604020202020204" pitchFamily="34" charset="0"/>
                  </a:rPr>
                  <a:t>2,3</a:t>
                </a:r>
              </a:p>
              <a:p>
                <a:pPr algn="ctr"/>
                <a:r>
                  <a:rPr lang="en-US" sz="2200" b="1" dirty="0">
                    <a:solidFill>
                      <a:srgbClr val="3B85BC"/>
                    </a:solidFill>
                    <a:latin typeface="Arial" panose="020B0604020202020204" pitchFamily="34" charset="0"/>
                    <a:cs typeface="Arial" panose="020B0604020202020204" pitchFamily="34" charset="0"/>
                  </a:rPr>
                  <a:t>+ Glutamate accumulation : ferroptosis </a:t>
                </a:r>
                <a:r>
                  <a:rPr lang="en-US" sz="2200" b="1" dirty="0" err="1">
                    <a:solidFill>
                      <a:srgbClr val="3B85BC"/>
                    </a:solidFill>
                    <a:latin typeface="Arial" panose="020B0604020202020204" pitchFamily="34" charset="0"/>
                    <a:cs typeface="Arial" panose="020B0604020202020204" pitchFamily="34" charset="0"/>
                  </a:rPr>
                  <a:t>sensibilisation</a:t>
                </a:r>
                <a:r>
                  <a:rPr lang="en-US" sz="2200" b="1" dirty="0">
                    <a:solidFill>
                      <a:srgbClr val="3B85BC"/>
                    </a:solidFill>
                    <a:latin typeface="Arial" panose="020B0604020202020204" pitchFamily="34" charset="0"/>
                    <a:cs typeface="Arial" panose="020B0604020202020204" pitchFamily="34" charset="0"/>
                  </a:rPr>
                  <a:t>?</a:t>
                </a:r>
              </a:p>
            </p:txBody>
          </p:sp>
          <p:sp>
            <p:nvSpPr>
              <p:cNvPr id="36" name="Rounded Rectangle 35">
                <a:extLst>
                  <a:ext uri="{FF2B5EF4-FFF2-40B4-BE49-F238E27FC236}">
                    <a16:creationId xmlns:a16="http://schemas.microsoft.com/office/drawing/2014/main" id="{15DCA206-4940-D547-DD14-BE59D0039BE1}"/>
                  </a:ext>
                </a:extLst>
              </p:cNvPr>
              <p:cNvSpPr/>
              <p:nvPr/>
            </p:nvSpPr>
            <p:spPr>
              <a:xfrm>
                <a:off x="5824151" y="1006425"/>
                <a:ext cx="1590313" cy="664023"/>
              </a:xfrm>
              <a:prstGeom prst="roundRect">
                <a:avLst/>
              </a:prstGeom>
              <a:solidFill>
                <a:srgbClr val="BEC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400" b="1" dirty="0">
                    <a:latin typeface="Arial" panose="020B0604020202020204" pitchFamily="34" charset="0"/>
                    <a:cs typeface="Arial" panose="020B0604020202020204" pitchFamily="34" charset="0"/>
                  </a:rPr>
                  <a:t>↓ Glutamine Synthetase</a:t>
                </a:r>
              </a:p>
            </p:txBody>
          </p:sp>
        </p:grpSp>
        <p:sp>
          <p:nvSpPr>
            <p:cNvPr id="64" name="TextBox 63">
              <a:extLst>
                <a:ext uri="{FF2B5EF4-FFF2-40B4-BE49-F238E27FC236}">
                  <a16:creationId xmlns:a16="http://schemas.microsoft.com/office/drawing/2014/main" id="{525A020F-A8DE-BD94-EC28-15AC556003A2}"/>
                </a:ext>
              </a:extLst>
            </p:cNvPr>
            <p:cNvSpPr txBox="1"/>
            <p:nvPr/>
          </p:nvSpPr>
          <p:spPr>
            <a:xfrm>
              <a:off x="4464363" y="4343717"/>
              <a:ext cx="4275999" cy="376930"/>
            </a:xfrm>
            <a:prstGeom prst="rect">
              <a:avLst/>
            </a:prstGeom>
            <a:noFill/>
          </p:spPr>
          <p:txBody>
            <a:bodyPr wrap="square" rtlCol="0">
              <a:spAutoFit/>
            </a:bodyPr>
            <a:lstStyle/>
            <a:p>
              <a:pPr algn="ctr"/>
              <a:r>
                <a:rPr lang="en-US" sz="1333" i="1" baseline="30000" dirty="0">
                  <a:solidFill>
                    <a:schemeClr val="tx1">
                      <a:lumMod val="50000"/>
                      <a:lumOff val="50000"/>
                    </a:schemeClr>
                  </a:solidFill>
                  <a:latin typeface="Arial" panose="020B0604020202020204" pitchFamily="34" charset="0"/>
                  <a:cs typeface="Arial" panose="020B0604020202020204" pitchFamily="34" charset="0"/>
                </a:rPr>
                <a:t>2</a:t>
              </a:r>
              <a:r>
                <a:rPr lang="en-US" sz="1333" i="1" dirty="0">
                  <a:solidFill>
                    <a:schemeClr val="tx1">
                      <a:lumMod val="50000"/>
                      <a:lumOff val="50000"/>
                    </a:schemeClr>
                  </a:solidFill>
                  <a:latin typeface="Arial" panose="020B0604020202020204" pitchFamily="34" charset="0"/>
                  <a:cs typeface="Arial" panose="020B0604020202020204" pitchFamily="34" charset="0"/>
                </a:rPr>
                <a:t>Tardito et al. (2015). Nature cell biology, 17(12), 1556–1568.</a:t>
              </a:r>
            </a:p>
            <a:p>
              <a:pPr algn="ctr"/>
              <a:r>
                <a:rPr lang="en-US" sz="1333" i="1" baseline="30000" dirty="0">
                  <a:solidFill>
                    <a:schemeClr val="tx1">
                      <a:lumMod val="50000"/>
                      <a:lumOff val="50000"/>
                    </a:schemeClr>
                  </a:solidFill>
                  <a:latin typeface="Arial" panose="020B0604020202020204" pitchFamily="34" charset="0"/>
                  <a:cs typeface="Arial" panose="020B0604020202020204" pitchFamily="34" charset="0"/>
                </a:rPr>
                <a:t>3</a:t>
              </a:r>
              <a:r>
                <a:rPr lang="en-US" sz="1333" i="1" dirty="0">
                  <a:solidFill>
                    <a:schemeClr val="tx1">
                      <a:lumMod val="50000"/>
                      <a:lumOff val="50000"/>
                    </a:schemeClr>
                  </a:solidFill>
                  <a:latin typeface="Arial" panose="020B0604020202020204" pitchFamily="34" charset="0"/>
                  <a:cs typeface="Arial" panose="020B0604020202020204" pitchFamily="34" charset="0"/>
                </a:rPr>
                <a:t>Fu et al. (2019) Cell reports vol. 28,5: 1136-1143.e4. </a:t>
              </a:r>
            </a:p>
          </p:txBody>
        </p:sp>
      </p:grpSp>
      <p:sp>
        <p:nvSpPr>
          <p:cNvPr id="70" name="Espace réservé du numéro de diapositive 3">
            <a:extLst>
              <a:ext uri="{FF2B5EF4-FFF2-40B4-BE49-F238E27FC236}">
                <a16:creationId xmlns:a16="http://schemas.microsoft.com/office/drawing/2014/main" id="{D533F2B9-4D5D-ECE4-0040-42B2BAA73346}"/>
              </a:ext>
            </a:extLst>
          </p:cNvPr>
          <p:cNvSpPr>
            <a:spLocks noGrp="1"/>
          </p:cNvSpPr>
          <p:nvPr>
            <p:ph type="sldNum" sz="quarter" idx="12"/>
          </p:nvPr>
        </p:nvSpPr>
        <p:spPr>
          <a:xfrm>
            <a:off x="9299253" y="6474324"/>
            <a:ext cx="2940000" cy="501651"/>
          </a:xfrm>
        </p:spPr>
        <p:txBody>
          <a:bodyPr/>
          <a:lstStyle/>
          <a:p>
            <a:r>
              <a:rPr lang="fr-FR" dirty="0"/>
              <a:t>8</a:t>
            </a:r>
          </a:p>
        </p:txBody>
      </p:sp>
      <p:sp>
        <p:nvSpPr>
          <p:cNvPr id="4" name="TextBox 3">
            <a:extLst>
              <a:ext uri="{FF2B5EF4-FFF2-40B4-BE49-F238E27FC236}">
                <a16:creationId xmlns:a16="http://schemas.microsoft.com/office/drawing/2014/main" id="{4F4DA4E4-EC4C-1788-06AD-7A2DE00073C1}"/>
              </a:ext>
            </a:extLst>
          </p:cNvPr>
          <p:cNvSpPr txBox="1"/>
          <p:nvPr/>
        </p:nvSpPr>
        <p:spPr>
          <a:xfrm>
            <a:off x="313509" y="259239"/>
            <a:ext cx="6156960" cy="584775"/>
          </a:xfrm>
          <a:prstGeom prst="rect">
            <a:avLst/>
          </a:prstGeom>
          <a:noFill/>
        </p:spPr>
        <p:txBody>
          <a:bodyPr wrap="square">
            <a:spAutoFit/>
          </a:bodyPr>
          <a:lstStyle/>
          <a:p>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Proteomics at 7 days after </a:t>
            </a:r>
            <a:r>
              <a:rPr lang="en-U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pMBRT</a:t>
            </a:r>
            <a:endParaRPr lang="en-US" sz="3200" dirty="0"/>
          </a:p>
        </p:txBody>
      </p:sp>
    </p:spTree>
    <p:extLst>
      <p:ext uri="{BB962C8B-B14F-4D97-AF65-F5344CB8AC3E}">
        <p14:creationId xmlns:p14="http://schemas.microsoft.com/office/powerpoint/2010/main" val="17238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7C20A-A3A8-B117-96E7-29F0BEB7FA88}"/>
            </a:ext>
          </a:extLst>
        </p:cNvPr>
        <p:cNvGrpSpPr/>
        <p:nvPr/>
      </p:nvGrpSpPr>
      <p:grpSpPr>
        <a:xfrm>
          <a:off x="0" y="0"/>
          <a:ext cx="0" cy="0"/>
          <a:chOff x="0" y="0"/>
          <a:chExt cx="0" cy="0"/>
        </a:xfrm>
      </p:grpSpPr>
      <p:sp>
        <p:nvSpPr>
          <p:cNvPr id="83" name="ZoneTexte 5">
            <a:extLst>
              <a:ext uri="{FF2B5EF4-FFF2-40B4-BE49-F238E27FC236}">
                <a16:creationId xmlns:a16="http://schemas.microsoft.com/office/drawing/2014/main" id="{4D833C72-89C1-6D11-28D9-2567F4B5B88A}"/>
              </a:ext>
            </a:extLst>
          </p:cNvPr>
          <p:cNvSpPr txBox="1"/>
          <p:nvPr/>
        </p:nvSpPr>
        <p:spPr>
          <a:xfrm>
            <a:off x="4742465" y="297255"/>
            <a:ext cx="12191999" cy="584775"/>
          </a:xfrm>
          <a:prstGeom prst="rect">
            <a:avLst/>
          </a:prstGeom>
          <a:noFill/>
        </p:spPr>
        <p:txBody>
          <a:bodyPr wrap="square">
            <a:spAutoFit/>
          </a:bodyPr>
          <a:lstStyle/>
          <a:p>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Ex vivo validation</a:t>
            </a:r>
          </a:p>
        </p:txBody>
      </p:sp>
      <p:grpSp>
        <p:nvGrpSpPr>
          <p:cNvPr id="85" name="Group 84">
            <a:extLst>
              <a:ext uri="{FF2B5EF4-FFF2-40B4-BE49-F238E27FC236}">
                <a16:creationId xmlns:a16="http://schemas.microsoft.com/office/drawing/2014/main" id="{5A9FF103-DC8C-E84C-BC5D-452CBF18D326}"/>
              </a:ext>
            </a:extLst>
          </p:cNvPr>
          <p:cNvGrpSpPr/>
          <p:nvPr/>
        </p:nvGrpSpPr>
        <p:grpSpPr>
          <a:xfrm>
            <a:off x="178877" y="1048964"/>
            <a:ext cx="11818024" cy="5267411"/>
            <a:chOff x="735516" y="4691223"/>
            <a:chExt cx="5245665" cy="2338044"/>
          </a:xfrm>
        </p:grpSpPr>
        <p:grpSp>
          <p:nvGrpSpPr>
            <p:cNvPr id="86" name="Group 85">
              <a:extLst>
                <a:ext uri="{FF2B5EF4-FFF2-40B4-BE49-F238E27FC236}">
                  <a16:creationId xmlns:a16="http://schemas.microsoft.com/office/drawing/2014/main" id="{36554D78-653D-AAEF-DBFF-A9B36C338C13}"/>
                </a:ext>
              </a:extLst>
            </p:cNvPr>
            <p:cNvGrpSpPr/>
            <p:nvPr/>
          </p:nvGrpSpPr>
          <p:grpSpPr>
            <a:xfrm>
              <a:off x="3405495" y="4691223"/>
              <a:ext cx="2575686" cy="2338044"/>
              <a:chOff x="3450340" y="4917118"/>
              <a:chExt cx="2575686" cy="2338044"/>
            </a:xfrm>
          </p:grpSpPr>
          <p:grpSp>
            <p:nvGrpSpPr>
              <p:cNvPr id="122" name="Group 121">
                <a:extLst>
                  <a:ext uri="{FF2B5EF4-FFF2-40B4-BE49-F238E27FC236}">
                    <a16:creationId xmlns:a16="http://schemas.microsoft.com/office/drawing/2014/main" id="{DE1F6582-7BF0-10B2-8AC6-D949A1E82853}"/>
                  </a:ext>
                </a:extLst>
              </p:cNvPr>
              <p:cNvGrpSpPr/>
              <p:nvPr/>
            </p:nvGrpSpPr>
            <p:grpSpPr>
              <a:xfrm>
                <a:off x="3450340" y="4917118"/>
                <a:ext cx="2575686" cy="2201785"/>
                <a:chOff x="771034" y="6573357"/>
                <a:chExt cx="2415955" cy="2065238"/>
              </a:xfrm>
            </p:grpSpPr>
            <p:grpSp>
              <p:nvGrpSpPr>
                <p:cNvPr id="125" name="Group 124">
                  <a:extLst>
                    <a:ext uri="{FF2B5EF4-FFF2-40B4-BE49-F238E27FC236}">
                      <a16:creationId xmlns:a16="http://schemas.microsoft.com/office/drawing/2014/main" id="{4FD5DABD-38B2-A007-44FE-4695489CD470}"/>
                    </a:ext>
                  </a:extLst>
                </p:cNvPr>
                <p:cNvGrpSpPr/>
                <p:nvPr/>
              </p:nvGrpSpPr>
              <p:grpSpPr>
                <a:xfrm>
                  <a:off x="771034" y="6573357"/>
                  <a:ext cx="2415955" cy="2065238"/>
                  <a:chOff x="771034" y="6573357"/>
                  <a:chExt cx="2415955" cy="2065238"/>
                </a:xfrm>
              </p:grpSpPr>
              <p:grpSp>
                <p:nvGrpSpPr>
                  <p:cNvPr id="130" name="Group 129">
                    <a:extLst>
                      <a:ext uri="{FF2B5EF4-FFF2-40B4-BE49-F238E27FC236}">
                        <a16:creationId xmlns:a16="http://schemas.microsoft.com/office/drawing/2014/main" id="{3A8D23AF-568C-763A-7726-C9CA045E2A82}"/>
                      </a:ext>
                    </a:extLst>
                  </p:cNvPr>
                  <p:cNvGrpSpPr/>
                  <p:nvPr/>
                </p:nvGrpSpPr>
                <p:grpSpPr>
                  <a:xfrm>
                    <a:off x="771034" y="6901487"/>
                    <a:ext cx="2347216" cy="1737108"/>
                    <a:chOff x="771034" y="6826331"/>
                    <a:chExt cx="2347216" cy="1737108"/>
                  </a:xfrm>
                </p:grpSpPr>
                <p:sp>
                  <p:nvSpPr>
                    <p:cNvPr id="132" name="TextBox 131">
                      <a:extLst>
                        <a:ext uri="{FF2B5EF4-FFF2-40B4-BE49-F238E27FC236}">
                          <a16:creationId xmlns:a16="http://schemas.microsoft.com/office/drawing/2014/main" id="{A39FC2C9-D037-AA35-A4DE-76C2B1C488DA}"/>
                        </a:ext>
                      </a:extLst>
                    </p:cNvPr>
                    <p:cNvSpPr txBox="1"/>
                    <p:nvPr/>
                  </p:nvSpPr>
                  <p:spPr>
                    <a:xfrm rot="16200000">
                      <a:off x="568504" y="7036878"/>
                      <a:ext cx="546247" cy="132439"/>
                    </a:xfrm>
                    <a:prstGeom prst="rect">
                      <a:avLst/>
                    </a:prstGeom>
                    <a:noFill/>
                  </p:spPr>
                  <p:txBody>
                    <a:bodyPr wrap="square" rtlCol="0">
                      <a:spAutoFit/>
                    </a:bodyPr>
                    <a:lstStyle/>
                    <a:p>
                      <a:pPr algn="ctr"/>
                      <a:r>
                        <a:rPr lang="en-US" sz="1467" dirty="0">
                          <a:solidFill>
                            <a:schemeClr val="tx1">
                              <a:lumMod val="65000"/>
                              <a:lumOff val="35000"/>
                            </a:schemeClr>
                          </a:solidFill>
                          <a:latin typeface="Arial" panose="020B0604020202020204" pitchFamily="34" charset="0"/>
                          <a:cs typeface="Arial" panose="020B0604020202020204" pitchFamily="34" charset="0"/>
                        </a:rPr>
                        <a:t>Control</a:t>
                      </a:r>
                    </a:p>
                  </p:txBody>
                </p:sp>
                <p:sp>
                  <p:nvSpPr>
                    <p:cNvPr id="133" name="TextBox 132">
                      <a:extLst>
                        <a:ext uri="{FF2B5EF4-FFF2-40B4-BE49-F238E27FC236}">
                          <a16:creationId xmlns:a16="http://schemas.microsoft.com/office/drawing/2014/main" id="{23220DFA-D754-E77A-6F48-92A6482474C2}"/>
                        </a:ext>
                      </a:extLst>
                    </p:cNvPr>
                    <p:cNvSpPr txBox="1"/>
                    <p:nvPr/>
                  </p:nvSpPr>
                  <p:spPr>
                    <a:xfrm rot="16200000">
                      <a:off x="491914" y="8151879"/>
                      <a:ext cx="690680" cy="132439"/>
                    </a:xfrm>
                    <a:prstGeom prst="rect">
                      <a:avLst/>
                    </a:prstGeom>
                    <a:noFill/>
                  </p:spPr>
                  <p:txBody>
                    <a:bodyPr wrap="square" rtlCol="0">
                      <a:spAutoFit/>
                    </a:bodyPr>
                    <a:lstStyle/>
                    <a:p>
                      <a:pPr algn="ctr"/>
                      <a:r>
                        <a:rPr lang="en-US" sz="1467" dirty="0" err="1">
                          <a:solidFill>
                            <a:schemeClr val="tx1">
                              <a:lumMod val="65000"/>
                              <a:lumOff val="35000"/>
                            </a:schemeClr>
                          </a:solidFill>
                          <a:latin typeface="Arial" panose="020B0604020202020204" pitchFamily="34" charset="0"/>
                          <a:cs typeface="Arial" panose="020B0604020202020204" pitchFamily="34" charset="0"/>
                        </a:rPr>
                        <a:t>pMBRT</a:t>
                      </a:r>
                      <a:endParaRPr lang="en-US" sz="1467"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26756A35-261E-AE9C-D0D5-2C724DD20D60}"/>
                        </a:ext>
                      </a:extLst>
                    </p:cNvPr>
                    <p:cNvSpPr txBox="1"/>
                    <p:nvPr/>
                  </p:nvSpPr>
                  <p:spPr>
                    <a:xfrm rot="16200000">
                      <a:off x="581222" y="7594379"/>
                      <a:ext cx="514378" cy="132439"/>
                    </a:xfrm>
                    <a:prstGeom prst="rect">
                      <a:avLst/>
                    </a:prstGeom>
                    <a:noFill/>
                  </p:spPr>
                  <p:txBody>
                    <a:bodyPr wrap="square" rtlCol="0">
                      <a:spAutoFit/>
                    </a:bodyPr>
                    <a:lstStyle/>
                    <a:p>
                      <a:pPr algn="ctr"/>
                      <a:r>
                        <a:rPr lang="en-US" sz="1467" dirty="0">
                          <a:solidFill>
                            <a:schemeClr val="tx1">
                              <a:lumMod val="65000"/>
                              <a:lumOff val="35000"/>
                            </a:schemeClr>
                          </a:solidFill>
                          <a:latin typeface="Arial" panose="020B0604020202020204" pitchFamily="34" charset="0"/>
                          <a:cs typeface="Arial" panose="020B0604020202020204" pitchFamily="34" charset="0"/>
                        </a:rPr>
                        <a:t>CPT</a:t>
                      </a:r>
                    </a:p>
                  </p:txBody>
                </p:sp>
                <p:grpSp>
                  <p:nvGrpSpPr>
                    <p:cNvPr id="135" name="Group 134">
                      <a:extLst>
                        <a:ext uri="{FF2B5EF4-FFF2-40B4-BE49-F238E27FC236}">
                          <a16:creationId xmlns:a16="http://schemas.microsoft.com/office/drawing/2014/main" id="{D525B6CB-C122-6FE0-D23E-518EBA7C7F3B}"/>
                        </a:ext>
                      </a:extLst>
                    </p:cNvPr>
                    <p:cNvGrpSpPr/>
                    <p:nvPr/>
                  </p:nvGrpSpPr>
                  <p:grpSpPr>
                    <a:xfrm>
                      <a:off x="894718" y="6826331"/>
                      <a:ext cx="2223532" cy="1663921"/>
                      <a:chOff x="1884689" y="1392146"/>
                      <a:chExt cx="6656041" cy="4980871"/>
                    </a:xfrm>
                  </p:grpSpPr>
                  <p:grpSp>
                    <p:nvGrpSpPr>
                      <p:cNvPr id="136" name="Group 135">
                        <a:extLst>
                          <a:ext uri="{FF2B5EF4-FFF2-40B4-BE49-F238E27FC236}">
                            <a16:creationId xmlns:a16="http://schemas.microsoft.com/office/drawing/2014/main" id="{C3592E0A-DA7C-B0B5-82F6-8ED47C7DCA4C}"/>
                          </a:ext>
                        </a:extLst>
                      </p:cNvPr>
                      <p:cNvGrpSpPr/>
                      <p:nvPr/>
                    </p:nvGrpSpPr>
                    <p:grpSpPr>
                      <a:xfrm>
                        <a:off x="1884689" y="1392146"/>
                        <a:ext cx="6656041" cy="4980871"/>
                        <a:chOff x="2541791" y="1665987"/>
                        <a:chExt cx="5504593" cy="4119216"/>
                      </a:xfrm>
                    </p:grpSpPr>
                    <p:pic>
                      <p:nvPicPr>
                        <p:cNvPr id="149" name="Picture 148">
                          <a:extLst>
                            <a:ext uri="{FF2B5EF4-FFF2-40B4-BE49-F238E27FC236}">
                              <a16:creationId xmlns:a16="http://schemas.microsoft.com/office/drawing/2014/main" id="{BBBCF914-D04D-38F3-F2BA-66A7D48C17C4}"/>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3927161" y="4426288"/>
                          <a:ext cx="1358919" cy="1358915"/>
                        </a:xfrm>
                        <a:prstGeom prst="rect">
                          <a:avLst/>
                        </a:prstGeom>
                      </p:spPr>
                    </p:pic>
                    <p:pic>
                      <p:nvPicPr>
                        <p:cNvPr id="150" name="Picture 149">
                          <a:extLst>
                            <a:ext uri="{FF2B5EF4-FFF2-40B4-BE49-F238E27FC236}">
                              <a16:creationId xmlns:a16="http://schemas.microsoft.com/office/drawing/2014/main" id="{237840F7-F9E3-4EE8-F1C2-9F862E42395B}"/>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p:blipFill>
                      <p:spPr>
                        <a:xfrm>
                          <a:off x="6687465" y="4426288"/>
                          <a:ext cx="1358919" cy="1358915"/>
                        </a:xfrm>
                        <a:prstGeom prst="rect">
                          <a:avLst/>
                        </a:prstGeom>
                      </p:spPr>
                    </p:pic>
                    <p:pic>
                      <p:nvPicPr>
                        <p:cNvPr id="151" name="Picture 150">
                          <a:extLst>
                            <a:ext uri="{FF2B5EF4-FFF2-40B4-BE49-F238E27FC236}">
                              <a16:creationId xmlns:a16="http://schemas.microsoft.com/office/drawing/2014/main" id="{AA32A5ED-7BFD-C1ED-9565-AF6BB872B405}"/>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p:blipFill>
                      <p:spPr>
                        <a:xfrm>
                          <a:off x="5307313" y="4426288"/>
                          <a:ext cx="1358919" cy="1358915"/>
                        </a:xfrm>
                        <a:prstGeom prst="rect">
                          <a:avLst/>
                        </a:prstGeom>
                      </p:spPr>
                    </p:pic>
                    <p:pic>
                      <p:nvPicPr>
                        <p:cNvPr id="152" name="Picture 151">
                          <a:extLst>
                            <a:ext uri="{FF2B5EF4-FFF2-40B4-BE49-F238E27FC236}">
                              <a16:creationId xmlns:a16="http://schemas.microsoft.com/office/drawing/2014/main" id="{AC86E85E-21BF-876F-7F6B-0DFED8BB2ACC}"/>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p:blipFill>
                      <p:spPr>
                        <a:xfrm>
                          <a:off x="2541791" y="4426288"/>
                          <a:ext cx="1358919" cy="1358915"/>
                        </a:xfrm>
                        <a:prstGeom prst="rect">
                          <a:avLst/>
                        </a:prstGeom>
                      </p:spPr>
                    </p:pic>
                    <p:pic>
                      <p:nvPicPr>
                        <p:cNvPr id="153" name="Picture 152">
                          <a:extLst>
                            <a:ext uri="{FF2B5EF4-FFF2-40B4-BE49-F238E27FC236}">
                              <a16:creationId xmlns:a16="http://schemas.microsoft.com/office/drawing/2014/main" id="{5F28605F-EFD6-3193-0C66-467784AF0060}"/>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a:stretch/>
                      </p:blipFill>
                      <p:spPr>
                        <a:xfrm>
                          <a:off x="2554607" y="3046140"/>
                          <a:ext cx="1358919" cy="1358916"/>
                        </a:xfrm>
                        <a:prstGeom prst="rect">
                          <a:avLst/>
                        </a:prstGeom>
                      </p:spPr>
                    </p:pic>
                    <p:pic>
                      <p:nvPicPr>
                        <p:cNvPr id="154" name="Picture 153">
                          <a:extLst>
                            <a:ext uri="{FF2B5EF4-FFF2-40B4-BE49-F238E27FC236}">
                              <a16:creationId xmlns:a16="http://schemas.microsoft.com/office/drawing/2014/main" id="{38218319-D721-C2CD-2E1D-D7CA1239694F}"/>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rcRect/>
                        <a:stretch/>
                      </p:blipFill>
                      <p:spPr>
                        <a:xfrm>
                          <a:off x="3927161" y="3046140"/>
                          <a:ext cx="1358919" cy="1358915"/>
                        </a:xfrm>
                        <a:prstGeom prst="rect">
                          <a:avLst/>
                        </a:prstGeom>
                      </p:spPr>
                    </p:pic>
                    <p:pic>
                      <p:nvPicPr>
                        <p:cNvPr id="155" name="Picture 154">
                          <a:extLst>
                            <a:ext uri="{FF2B5EF4-FFF2-40B4-BE49-F238E27FC236}">
                              <a16:creationId xmlns:a16="http://schemas.microsoft.com/office/drawing/2014/main" id="{8D96634C-1AAD-B9B1-00B8-94220AB07EFC}"/>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val="0"/>
                            </a:ext>
                          </a:extLst>
                        </a:blip>
                        <a:srcRect/>
                        <a:stretch/>
                      </p:blipFill>
                      <p:spPr>
                        <a:xfrm>
                          <a:off x="5307313" y="3046140"/>
                          <a:ext cx="1358919" cy="1358915"/>
                        </a:xfrm>
                        <a:prstGeom prst="rect">
                          <a:avLst/>
                        </a:prstGeom>
                      </p:spPr>
                    </p:pic>
                    <p:pic>
                      <p:nvPicPr>
                        <p:cNvPr id="156" name="Picture 155">
                          <a:extLst>
                            <a:ext uri="{FF2B5EF4-FFF2-40B4-BE49-F238E27FC236}">
                              <a16:creationId xmlns:a16="http://schemas.microsoft.com/office/drawing/2014/main" id="{3807F15C-9EDE-EDD5-6CF0-98D20B15B7E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40000"/>
                                  </a14:imgEffect>
                                </a14:imgLayer>
                              </a14:imgProps>
                            </a:ext>
                            <a:ext uri="{28A0092B-C50C-407E-A947-70E740481C1C}">
                              <a14:useLocalDpi xmlns:a14="http://schemas.microsoft.com/office/drawing/2010/main" val="0"/>
                            </a:ext>
                          </a:extLst>
                        </a:blip>
                        <a:srcRect/>
                        <a:stretch/>
                      </p:blipFill>
                      <p:spPr>
                        <a:xfrm>
                          <a:off x="6687465" y="3046140"/>
                          <a:ext cx="1358919" cy="1358915"/>
                        </a:xfrm>
                        <a:prstGeom prst="rect">
                          <a:avLst/>
                        </a:prstGeom>
                      </p:spPr>
                    </p:pic>
                    <p:pic>
                      <p:nvPicPr>
                        <p:cNvPr id="157" name="Picture 156">
                          <a:extLst>
                            <a:ext uri="{FF2B5EF4-FFF2-40B4-BE49-F238E27FC236}">
                              <a16:creationId xmlns:a16="http://schemas.microsoft.com/office/drawing/2014/main" id="{53243CF6-2679-050C-C43B-857BBAA41E5D}"/>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40000"/>
                                  </a14:imgEffect>
                                </a14:imgLayer>
                              </a14:imgProps>
                            </a:ext>
                            <a:ext uri="{28A0092B-C50C-407E-A947-70E740481C1C}">
                              <a14:useLocalDpi xmlns:a14="http://schemas.microsoft.com/office/drawing/2010/main" val="0"/>
                            </a:ext>
                          </a:extLst>
                        </a:blip>
                        <a:srcRect/>
                        <a:stretch/>
                      </p:blipFill>
                      <p:spPr>
                        <a:xfrm>
                          <a:off x="2551662" y="1665987"/>
                          <a:ext cx="1358919" cy="1358916"/>
                        </a:xfrm>
                        <a:prstGeom prst="rect">
                          <a:avLst/>
                        </a:prstGeom>
                      </p:spPr>
                    </p:pic>
                    <p:pic>
                      <p:nvPicPr>
                        <p:cNvPr id="158" name="Picture 157">
                          <a:extLst>
                            <a:ext uri="{FF2B5EF4-FFF2-40B4-BE49-F238E27FC236}">
                              <a16:creationId xmlns:a16="http://schemas.microsoft.com/office/drawing/2014/main" id="{1BE14739-E172-32F4-47C1-599AACCAE047}"/>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40000"/>
                                  </a14:imgEffect>
                                </a14:imgLayer>
                              </a14:imgProps>
                            </a:ext>
                            <a:ext uri="{28A0092B-C50C-407E-A947-70E740481C1C}">
                              <a14:useLocalDpi xmlns:a14="http://schemas.microsoft.com/office/drawing/2010/main" val="0"/>
                            </a:ext>
                          </a:extLst>
                        </a:blip>
                        <a:srcRect/>
                        <a:stretch/>
                      </p:blipFill>
                      <p:spPr>
                        <a:xfrm>
                          <a:off x="3927161" y="1665987"/>
                          <a:ext cx="1358919" cy="1358915"/>
                        </a:xfrm>
                        <a:prstGeom prst="rect">
                          <a:avLst/>
                        </a:prstGeom>
                      </p:spPr>
                    </p:pic>
                    <p:pic>
                      <p:nvPicPr>
                        <p:cNvPr id="159" name="Picture 158">
                          <a:extLst>
                            <a:ext uri="{FF2B5EF4-FFF2-40B4-BE49-F238E27FC236}">
                              <a16:creationId xmlns:a16="http://schemas.microsoft.com/office/drawing/2014/main" id="{21351AC5-B918-6718-FF3B-795D53230D11}"/>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40000"/>
                                  </a14:imgEffect>
                                </a14:imgLayer>
                              </a14:imgProps>
                            </a:ext>
                            <a:ext uri="{28A0092B-C50C-407E-A947-70E740481C1C}">
                              <a14:useLocalDpi xmlns:a14="http://schemas.microsoft.com/office/drawing/2010/main" val="0"/>
                            </a:ext>
                          </a:extLst>
                        </a:blip>
                        <a:srcRect/>
                        <a:stretch/>
                      </p:blipFill>
                      <p:spPr>
                        <a:xfrm>
                          <a:off x="5307313" y="1665987"/>
                          <a:ext cx="1358919" cy="1358915"/>
                        </a:xfrm>
                        <a:prstGeom prst="rect">
                          <a:avLst/>
                        </a:prstGeom>
                      </p:spPr>
                    </p:pic>
                    <p:pic>
                      <p:nvPicPr>
                        <p:cNvPr id="160" name="Picture 159">
                          <a:extLst>
                            <a:ext uri="{FF2B5EF4-FFF2-40B4-BE49-F238E27FC236}">
                              <a16:creationId xmlns:a16="http://schemas.microsoft.com/office/drawing/2014/main" id="{ABFB0A1D-C9C8-DA95-A588-88413912FC2A}"/>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40000"/>
                                  </a14:imgEffect>
                                </a14:imgLayer>
                              </a14:imgProps>
                            </a:ext>
                            <a:ext uri="{28A0092B-C50C-407E-A947-70E740481C1C}">
                              <a14:useLocalDpi xmlns:a14="http://schemas.microsoft.com/office/drawing/2010/main" val="0"/>
                            </a:ext>
                          </a:extLst>
                        </a:blip>
                        <a:srcRect/>
                        <a:stretch/>
                      </p:blipFill>
                      <p:spPr>
                        <a:xfrm>
                          <a:off x="6687465" y="1665987"/>
                          <a:ext cx="1358919" cy="1358915"/>
                        </a:xfrm>
                        <a:prstGeom prst="rect">
                          <a:avLst/>
                        </a:prstGeom>
                      </p:spPr>
                    </p:pic>
                  </p:grpSp>
                  <p:cxnSp>
                    <p:nvCxnSpPr>
                      <p:cNvPr id="137" name="Straight Connector 136">
                        <a:extLst>
                          <a:ext uri="{FF2B5EF4-FFF2-40B4-BE49-F238E27FC236}">
                            <a16:creationId xmlns:a16="http://schemas.microsoft.com/office/drawing/2014/main" id="{985970F5-B8F2-4A33-63B0-FF1F00F0FADE}"/>
                          </a:ext>
                        </a:extLst>
                      </p:cNvPr>
                      <p:cNvCxnSpPr>
                        <a:cxnSpLocks/>
                      </p:cNvCxnSpPr>
                      <p:nvPr/>
                    </p:nvCxnSpPr>
                    <p:spPr>
                      <a:xfrm>
                        <a:off x="2892309" y="6321671"/>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F918A0C-215A-A6B8-B525-C278AEFCCBD1}"/>
                          </a:ext>
                        </a:extLst>
                      </p:cNvPr>
                      <p:cNvCxnSpPr>
                        <a:cxnSpLocks/>
                      </p:cNvCxnSpPr>
                      <p:nvPr/>
                    </p:nvCxnSpPr>
                    <p:spPr>
                      <a:xfrm>
                        <a:off x="4561161" y="6321671"/>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2FBF53-CD19-A129-BDBF-E166ED29F5B2}"/>
                          </a:ext>
                        </a:extLst>
                      </p:cNvPr>
                      <p:cNvCxnSpPr>
                        <a:cxnSpLocks/>
                      </p:cNvCxnSpPr>
                      <p:nvPr/>
                    </p:nvCxnSpPr>
                    <p:spPr>
                      <a:xfrm>
                        <a:off x="6230013" y="6321671"/>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B378BAA-56FA-A8D1-2A0F-D5768DA0079A}"/>
                          </a:ext>
                        </a:extLst>
                      </p:cNvPr>
                      <p:cNvCxnSpPr>
                        <a:cxnSpLocks/>
                      </p:cNvCxnSpPr>
                      <p:nvPr/>
                    </p:nvCxnSpPr>
                    <p:spPr>
                      <a:xfrm>
                        <a:off x="7898864" y="6321671"/>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06C6D21-A5A1-4ED2-6A63-173529E0BA11}"/>
                          </a:ext>
                        </a:extLst>
                      </p:cNvPr>
                      <p:cNvCxnSpPr>
                        <a:cxnSpLocks/>
                      </p:cNvCxnSpPr>
                      <p:nvPr/>
                    </p:nvCxnSpPr>
                    <p:spPr>
                      <a:xfrm>
                        <a:off x="2892309" y="4652821"/>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C173959-7306-1F36-8224-37AC65005E2B}"/>
                          </a:ext>
                        </a:extLst>
                      </p:cNvPr>
                      <p:cNvCxnSpPr>
                        <a:cxnSpLocks/>
                      </p:cNvCxnSpPr>
                      <p:nvPr/>
                    </p:nvCxnSpPr>
                    <p:spPr>
                      <a:xfrm>
                        <a:off x="4561161" y="4652821"/>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D8A2ACF-BABB-5D83-B062-374759BAC900}"/>
                          </a:ext>
                        </a:extLst>
                      </p:cNvPr>
                      <p:cNvCxnSpPr>
                        <a:cxnSpLocks/>
                      </p:cNvCxnSpPr>
                      <p:nvPr/>
                    </p:nvCxnSpPr>
                    <p:spPr>
                      <a:xfrm>
                        <a:off x="6230013" y="4652821"/>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9234CE4-D7B7-7CF3-362A-151D94C15006}"/>
                          </a:ext>
                        </a:extLst>
                      </p:cNvPr>
                      <p:cNvCxnSpPr>
                        <a:cxnSpLocks/>
                      </p:cNvCxnSpPr>
                      <p:nvPr/>
                    </p:nvCxnSpPr>
                    <p:spPr>
                      <a:xfrm>
                        <a:off x="7898864" y="4652821"/>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CAC068E-7CEE-E831-4C4F-C579FC2A71CB}"/>
                          </a:ext>
                        </a:extLst>
                      </p:cNvPr>
                      <p:cNvCxnSpPr>
                        <a:cxnSpLocks/>
                      </p:cNvCxnSpPr>
                      <p:nvPr/>
                    </p:nvCxnSpPr>
                    <p:spPr>
                      <a:xfrm>
                        <a:off x="2892309" y="2983972"/>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18393F1-0B8B-3437-A737-5F287C09EFED}"/>
                          </a:ext>
                        </a:extLst>
                      </p:cNvPr>
                      <p:cNvCxnSpPr>
                        <a:cxnSpLocks/>
                      </p:cNvCxnSpPr>
                      <p:nvPr/>
                    </p:nvCxnSpPr>
                    <p:spPr>
                      <a:xfrm>
                        <a:off x="4561161" y="2983972"/>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7CBA4AF-8017-40BD-C0B2-CC919F4BB639}"/>
                          </a:ext>
                        </a:extLst>
                      </p:cNvPr>
                      <p:cNvCxnSpPr>
                        <a:cxnSpLocks/>
                      </p:cNvCxnSpPr>
                      <p:nvPr/>
                    </p:nvCxnSpPr>
                    <p:spPr>
                      <a:xfrm>
                        <a:off x="6230013" y="2983972"/>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E5C0B36-3D63-F1E6-70B4-E22148993AF7}"/>
                          </a:ext>
                        </a:extLst>
                      </p:cNvPr>
                      <p:cNvCxnSpPr>
                        <a:cxnSpLocks/>
                      </p:cNvCxnSpPr>
                      <p:nvPr/>
                    </p:nvCxnSpPr>
                    <p:spPr>
                      <a:xfrm>
                        <a:off x="7898864" y="2983972"/>
                        <a:ext cx="602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1" name="TextBox 130">
                    <a:extLst>
                      <a:ext uri="{FF2B5EF4-FFF2-40B4-BE49-F238E27FC236}">
                        <a16:creationId xmlns:a16="http://schemas.microsoft.com/office/drawing/2014/main" id="{21FC595F-986A-F921-3052-4BC62D0BCEC3}"/>
                      </a:ext>
                    </a:extLst>
                  </p:cNvPr>
                  <p:cNvSpPr txBox="1"/>
                  <p:nvPr/>
                </p:nvSpPr>
                <p:spPr>
                  <a:xfrm>
                    <a:off x="906648" y="6573357"/>
                    <a:ext cx="2280341" cy="158067"/>
                  </a:xfrm>
                  <a:prstGeom prst="rect">
                    <a:avLst/>
                  </a:prstGeom>
                  <a:noFill/>
                </p:spPr>
                <p:txBody>
                  <a:bodyPr wrap="square" rtlCol="0">
                    <a:spAutoFit/>
                  </a:bodyPr>
                  <a:lstStyle/>
                  <a:p>
                    <a:pPr algn="ctr"/>
                    <a:r>
                      <a:rPr lang="en-US" sz="1867" dirty="0">
                        <a:solidFill>
                          <a:schemeClr val="tx1">
                            <a:lumMod val="65000"/>
                            <a:lumOff val="35000"/>
                          </a:schemeClr>
                        </a:solidFill>
                        <a:latin typeface="Arial" panose="020B0604020202020204" pitchFamily="34" charset="0"/>
                        <a:cs typeface="Arial" panose="020B0604020202020204" pitchFamily="34" charset="0"/>
                      </a:rPr>
                      <a:t>Glutamine Synthetase (7 dpi)</a:t>
                    </a:r>
                  </a:p>
                </p:txBody>
              </p:sp>
            </p:grpSp>
            <p:sp>
              <p:nvSpPr>
                <p:cNvPr id="126" name="TextBox 125">
                  <a:extLst>
                    <a:ext uri="{FF2B5EF4-FFF2-40B4-BE49-F238E27FC236}">
                      <a16:creationId xmlns:a16="http://schemas.microsoft.com/office/drawing/2014/main" id="{83172589-E0B8-20B1-07D1-EFFC1EE35ADC}"/>
                    </a:ext>
                  </a:extLst>
                </p:cNvPr>
                <p:cNvSpPr txBox="1"/>
                <p:nvPr/>
              </p:nvSpPr>
              <p:spPr>
                <a:xfrm>
                  <a:off x="882684" y="6798565"/>
                  <a:ext cx="575293" cy="89698"/>
                </a:xfrm>
                <a:prstGeom prst="rect">
                  <a:avLst/>
                </a:prstGeom>
                <a:noFill/>
              </p:spPr>
              <p:txBody>
                <a:bodyPr wrap="square" lIns="0" tIns="0" rIns="0" bIns="0" rtlCol="0">
                  <a:spAutoFit/>
                </a:bodyPr>
                <a:lstStyle/>
                <a:p>
                  <a:pPr algn="ctr"/>
                  <a:r>
                    <a:rPr lang="en-US" sz="1400" dirty="0" err="1">
                      <a:solidFill>
                        <a:schemeClr val="tx1">
                          <a:lumMod val="65000"/>
                          <a:lumOff val="35000"/>
                        </a:schemeClr>
                      </a:solidFill>
                      <a:latin typeface="Arial" panose="020B0604020202020204" pitchFamily="34" charset="0"/>
                      <a:cs typeface="Arial" panose="020B0604020202020204" pitchFamily="34" charset="0"/>
                    </a:rPr>
                    <a:t>Intratumoural</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58D0DA5B-9328-D818-8486-DDC23E066A41}"/>
                    </a:ext>
                  </a:extLst>
                </p:cNvPr>
                <p:cNvSpPr txBox="1"/>
                <p:nvPr/>
              </p:nvSpPr>
              <p:spPr>
                <a:xfrm>
                  <a:off x="1405122" y="6798565"/>
                  <a:ext cx="648437" cy="89698"/>
                </a:xfrm>
                <a:prstGeom prst="rect">
                  <a:avLst/>
                </a:prstGeom>
                <a:noFill/>
              </p:spPr>
              <p:txBody>
                <a:bodyPr wrap="square" lIns="0" tIns="0" rIns="0" bIns="0" rtlCol="0">
                  <a:spAutoFit/>
                </a:bodyPr>
                <a:lstStyle/>
                <a:p>
                  <a:pPr algn="ctr"/>
                  <a:r>
                    <a:rPr lang="en-US" sz="1400" dirty="0" err="1">
                      <a:solidFill>
                        <a:schemeClr val="tx1">
                          <a:lumMod val="65000"/>
                          <a:lumOff val="35000"/>
                        </a:schemeClr>
                      </a:solidFill>
                      <a:latin typeface="Arial" panose="020B0604020202020204" pitchFamily="34" charset="0"/>
                      <a:cs typeface="Arial" panose="020B0604020202020204" pitchFamily="34" charset="0"/>
                    </a:rPr>
                    <a:t>Tumour</a:t>
                  </a:r>
                  <a:r>
                    <a:rPr lang="en-US" sz="1400" dirty="0">
                      <a:solidFill>
                        <a:schemeClr val="tx1">
                          <a:lumMod val="65000"/>
                          <a:lumOff val="35000"/>
                        </a:schemeClr>
                      </a:solidFill>
                      <a:latin typeface="Arial" panose="020B0604020202020204" pitchFamily="34" charset="0"/>
                      <a:cs typeface="Arial" panose="020B0604020202020204" pitchFamily="34" charset="0"/>
                    </a:rPr>
                    <a:t> border</a:t>
                  </a:r>
                </a:p>
              </p:txBody>
            </p:sp>
            <p:sp>
              <p:nvSpPr>
                <p:cNvPr id="128" name="TextBox 127">
                  <a:extLst>
                    <a:ext uri="{FF2B5EF4-FFF2-40B4-BE49-F238E27FC236}">
                      <a16:creationId xmlns:a16="http://schemas.microsoft.com/office/drawing/2014/main" id="{36BF26D2-BE7C-86ED-D2AE-07A612AC08F6}"/>
                    </a:ext>
                  </a:extLst>
                </p:cNvPr>
                <p:cNvSpPr txBox="1"/>
                <p:nvPr/>
              </p:nvSpPr>
              <p:spPr>
                <a:xfrm>
                  <a:off x="2005063" y="6798565"/>
                  <a:ext cx="554789" cy="89698"/>
                </a:xfrm>
                <a:prstGeom prst="rect">
                  <a:avLst/>
                </a:prstGeom>
                <a:noFill/>
              </p:spPr>
              <p:txBody>
                <a:bodyPr wrap="square" lIns="0" tIns="0" rIns="0" bIns="0" rtlCol="0">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Ipsilateral</a:t>
                  </a:r>
                </a:p>
              </p:txBody>
            </p:sp>
            <p:sp>
              <p:nvSpPr>
                <p:cNvPr id="129" name="TextBox 128">
                  <a:extLst>
                    <a:ext uri="{FF2B5EF4-FFF2-40B4-BE49-F238E27FC236}">
                      <a16:creationId xmlns:a16="http://schemas.microsoft.com/office/drawing/2014/main" id="{BA7C8B75-04E9-B1A9-2F06-96049D231C09}"/>
                    </a:ext>
                  </a:extLst>
                </p:cNvPr>
                <p:cNvSpPr txBox="1"/>
                <p:nvPr/>
              </p:nvSpPr>
              <p:spPr>
                <a:xfrm>
                  <a:off x="2556591" y="6798565"/>
                  <a:ext cx="572610" cy="89698"/>
                </a:xfrm>
                <a:prstGeom prst="rect">
                  <a:avLst/>
                </a:prstGeom>
                <a:noFill/>
              </p:spPr>
              <p:txBody>
                <a:bodyPr wrap="square" lIns="0" tIns="0" rIns="0" bIns="0" rtlCol="0">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Contralateral</a:t>
                  </a:r>
                </a:p>
              </p:txBody>
            </p:sp>
          </p:grpSp>
          <p:sp>
            <p:nvSpPr>
              <p:cNvPr id="123" name="TextBox 122">
                <a:extLst>
                  <a:ext uri="{FF2B5EF4-FFF2-40B4-BE49-F238E27FC236}">
                    <a16:creationId xmlns:a16="http://schemas.microsoft.com/office/drawing/2014/main" id="{27E7F329-D458-44BE-31C6-4E1C0394735A}"/>
                  </a:ext>
                </a:extLst>
              </p:cNvPr>
              <p:cNvSpPr txBox="1"/>
              <p:nvPr/>
            </p:nvSpPr>
            <p:spPr>
              <a:xfrm>
                <a:off x="3583499" y="7104888"/>
                <a:ext cx="2364057" cy="150274"/>
              </a:xfrm>
              <a:prstGeom prst="rect">
                <a:avLst/>
              </a:prstGeom>
              <a:noFill/>
            </p:spPr>
            <p:txBody>
              <a:bodyPr wrap="square" rtlCol="0">
                <a:spAutoFit/>
              </a:bodyPr>
              <a:lstStyle/>
              <a:p>
                <a:pPr algn="ctr"/>
                <a:r>
                  <a:rPr lang="en-US" sz="1600" b="1" dirty="0">
                    <a:solidFill>
                      <a:srgbClr val="0103F6"/>
                    </a:solidFill>
                    <a:latin typeface="Arial" panose="020B0604020202020204" pitchFamily="34" charset="0"/>
                    <a:cs typeface="Arial" panose="020B0604020202020204" pitchFamily="34" charset="0"/>
                  </a:rPr>
                  <a:t>DAPI   </a:t>
                </a:r>
                <a:r>
                  <a:rPr lang="en-US" sz="1600" b="1" dirty="0">
                    <a:solidFill>
                      <a:srgbClr val="1D892E"/>
                    </a:solidFill>
                    <a:latin typeface="Arial" panose="020B0604020202020204" pitchFamily="34" charset="0"/>
                    <a:cs typeface="Arial" panose="020B0604020202020204" pitchFamily="34" charset="0"/>
                  </a:rPr>
                  <a:t>GS</a:t>
                </a:r>
              </a:p>
            </p:txBody>
          </p:sp>
          <p:sp>
            <p:nvSpPr>
              <p:cNvPr id="124" name="Rounded Rectangle 123">
                <a:extLst>
                  <a:ext uri="{FF2B5EF4-FFF2-40B4-BE49-F238E27FC236}">
                    <a16:creationId xmlns:a16="http://schemas.microsoft.com/office/drawing/2014/main" id="{C3203CC3-528F-6860-1533-13AD44E97A8D}"/>
                  </a:ext>
                </a:extLst>
              </p:cNvPr>
              <p:cNvSpPr/>
              <p:nvPr/>
            </p:nvSpPr>
            <p:spPr>
              <a:xfrm>
                <a:off x="3574486" y="5257800"/>
                <a:ext cx="2385753" cy="1795549"/>
              </a:xfrm>
              <a:prstGeom prst="roundRect">
                <a:avLst>
                  <a:gd name="adj" fmla="val 257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grpSp>
        <p:grpSp>
          <p:nvGrpSpPr>
            <p:cNvPr id="87" name="Group 86">
              <a:extLst>
                <a:ext uri="{FF2B5EF4-FFF2-40B4-BE49-F238E27FC236}">
                  <a16:creationId xmlns:a16="http://schemas.microsoft.com/office/drawing/2014/main" id="{9B7DBA94-D38F-2675-F865-4A550DBE67BC}"/>
                </a:ext>
              </a:extLst>
            </p:cNvPr>
            <p:cNvGrpSpPr/>
            <p:nvPr/>
          </p:nvGrpSpPr>
          <p:grpSpPr>
            <a:xfrm>
              <a:off x="735516" y="4691835"/>
              <a:ext cx="2580081" cy="2334319"/>
              <a:chOff x="780361" y="4917730"/>
              <a:chExt cx="2580081" cy="2334319"/>
            </a:xfrm>
          </p:grpSpPr>
          <p:pic>
            <p:nvPicPr>
              <p:cNvPr id="88" name="Picture 87">
                <a:extLst>
                  <a:ext uri="{FF2B5EF4-FFF2-40B4-BE49-F238E27FC236}">
                    <a16:creationId xmlns:a16="http://schemas.microsoft.com/office/drawing/2014/main" id="{FE4F4827-601E-0DE2-19E4-777CEC2085B9}"/>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40000"/>
                        </a14:imgEffect>
                      </a14:imgLayer>
                    </a14:imgProps>
                  </a:ext>
                  <a:ext uri="{28A0092B-C50C-407E-A947-70E740481C1C}">
                    <a14:useLocalDpi xmlns:a14="http://schemas.microsoft.com/office/drawing/2010/main" val="0"/>
                  </a:ext>
                </a:extLst>
              </a:blip>
              <a:srcRect/>
              <a:stretch/>
            </p:blipFill>
            <p:spPr>
              <a:xfrm>
                <a:off x="2697480" y="5266945"/>
                <a:ext cx="585216" cy="585215"/>
              </a:xfrm>
              <a:prstGeom prst="roundRect">
                <a:avLst>
                  <a:gd name="adj" fmla="val 0"/>
                </a:avLst>
              </a:prstGeom>
            </p:spPr>
          </p:pic>
          <p:pic>
            <p:nvPicPr>
              <p:cNvPr id="89" name="Picture 88">
                <a:extLst>
                  <a:ext uri="{FF2B5EF4-FFF2-40B4-BE49-F238E27FC236}">
                    <a16:creationId xmlns:a16="http://schemas.microsoft.com/office/drawing/2014/main" id="{F44C7ADC-79C8-3536-7FFA-F0727056482B}"/>
                  </a:ext>
                </a:extLst>
              </p:cNvPr>
              <p:cNvPicPr>
                <a:picLocks noChangeAspect="1"/>
              </p:cNvPicPr>
              <p:nvPr/>
            </p:nvPicPr>
            <p:blipFill rotWithShape="1">
              <a:blip r:embed="rId29" cstate="hqprint">
                <a:extLst>
                  <a:ext uri="{BEBA8EAE-BF5A-486C-A8C5-ECC9F3942E4B}">
                    <a14:imgProps xmlns:a14="http://schemas.microsoft.com/office/drawing/2010/main">
                      <a14:imgLayer r:embed="rId30">
                        <a14:imgEffect>
                          <a14:brightnessContrast bright="40000"/>
                        </a14:imgEffect>
                      </a14:imgLayer>
                    </a14:imgProps>
                  </a:ext>
                  <a:ext uri="{28A0092B-C50C-407E-A947-70E740481C1C}">
                    <a14:useLocalDpi xmlns:a14="http://schemas.microsoft.com/office/drawing/2010/main" val="0"/>
                  </a:ext>
                </a:extLst>
              </a:blip>
              <a:srcRect/>
              <a:stretch/>
            </p:blipFill>
            <p:spPr>
              <a:xfrm>
                <a:off x="914400" y="5266944"/>
                <a:ext cx="585216" cy="585216"/>
              </a:xfrm>
              <a:prstGeom prst="roundRect">
                <a:avLst>
                  <a:gd name="adj" fmla="val 0"/>
                </a:avLst>
              </a:prstGeom>
            </p:spPr>
          </p:pic>
          <p:pic>
            <p:nvPicPr>
              <p:cNvPr id="90" name="Picture 89">
                <a:extLst>
                  <a:ext uri="{FF2B5EF4-FFF2-40B4-BE49-F238E27FC236}">
                    <a16:creationId xmlns:a16="http://schemas.microsoft.com/office/drawing/2014/main" id="{E2F8185A-FF50-4653-56FB-42E0C09F7C2F}"/>
                  </a:ext>
                </a:extLst>
              </p:cNvPr>
              <p:cNvPicPr>
                <a:picLocks noChangeAspect="1"/>
              </p:cNvPicPr>
              <p:nvPr/>
            </p:nvPicPr>
            <p:blipFill>
              <a:blip r:embed="rId31" cstate="hqprint">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val="0"/>
                  </a:ext>
                </a:extLst>
              </a:blip>
              <a:srcRect/>
              <a:stretch/>
            </p:blipFill>
            <p:spPr>
              <a:xfrm>
                <a:off x="1508760" y="5266944"/>
                <a:ext cx="585216" cy="585216"/>
              </a:xfrm>
              <a:prstGeom prst="roundRect">
                <a:avLst>
                  <a:gd name="adj" fmla="val 0"/>
                </a:avLst>
              </a:prstGeom>
            </p:spPr>
          </p:pic>
          <p:pic>
            <p:nvPicPr>
              <p:cNvPr id="91" name="Picture 90">
                <a:extLst>
                  <a:ext uri="{FF2B5EF4-FFF2-40B4-BE49-F238E27FC236}">
                    <a16:creationId xmlns:a16="http://schemas.microsoft.com/office/drawing/2014/main" id="{5BB64478-42D9-E6AC-D4E3-58BC774DB49D}"/>
                  </a:ext>
                </a:extLst>
              </p:cNvPr>
              <p:cNvPicPr>
                <a:picLocks noChangeAspect="1"/>
              </p:cNvPicPr>
              <p:nvPr/>
            </p:nvPicPr>
            <p:blipFill>
              <a:blip r:embed="rId33" cstate="hqprint">
                <a:extLst>
                  <a:ext uri="{BEBA8EAE-BF5A-486C-A8C5-ECC9F3942E4B}">
                    <a14:imgProps xmlns:a14="http://schemas.microsoft.com/office/drawing/2010/main">
                      <a14:imgLayer r:embed="rId34">
                        <a14:imgEffect>
                          <a14:brightnessContrast bright="40000"/>
                        </a14:imgEffect>
                      </a14:imgLayer>
                    </a14:imgProps>
                  </a:ext>
                  <a:ext uri="{28A0092B-C50C-407E-A947-70E740481C1C}">
                    <a14:useLocalDpi xmlns:a14="http://schemas.microsoft.com/office/drawing/2010/main" val="0"/>
                  </a:ext>
                </a:extLst>
              </a:blip>
              <a:srcRect/>
              <a:stretch/>
            </p:blipFill>
            <p:spPr>
              <a:xfrm>
                <a:off x="2103120" y="5266945"/>
                <a:ext cx="585216" cy="585213"/>
              </a:xfrm>
              <a:prstGeom prst="roundRect">
                <a:avLst>
                  <a:gd name="adj" fmla="val 0"/>
                </a:avLst>
              </a:prstGeom>
            </p:spPr>
          </p:pic>
          <p:pic>
            <p:nvPicPr>
              <p:cNvPr id="92" name="Picture 91">
                <a:extLst>
                  <a:ext uri="{FF2B5EF4-FFF2-40B4-BE49-F238E27FC236}">
                    <a16:creationId xmlns:a16="http://schemas.microsoft.com/office/drawing/2014/main" id="{05D27BE9-57C8-71F5-18C5-2D56A0D1616E}"/>
                  </a:ext>
                </a:extLst>
              </p:cNvPr>
              <p:cNvPicPr>
                <a:picLocks noChangeAspect="1"/>
              </p:cNvPicPr>
              <p:nvPr/>
            </p:nvPicPr>
            <p:blipFill>
              <a:blip r:embed="rId35" cstate="hqprint">
                <a:extLst>
                  <a:ext uri="{BEBA8EAE-BF5A-486C-A8C5-ECC9F3942E4B}">
                    <a14:imgProps xmlns:a14="http://schemas.microsoft.com/office/drawing/2010/main">
                      <a14:imgLayer r:embed="rId36">
                        <a14:imgEffect>
                          <a14:brightnessContrast bright="40000"/>
                        </a14:imgEffect>
                      </a14:imgLayer>
                    </a14:imgProps>
                  </a:ext>
                  <a:ext uri="{28A0092B-C50C-407E-A947-70E740481C1C}">
                    <a14:useLocalDpi xmlns:a14="http://schemas.microsoft.com/office/drawing/2010/main" val="0"/>
                  </a:ext>
                </a:extLst>
              </a:blip>
              <a:srcRect/>
              <a:stretch/>
            </p:blipFill>
            <p:spPr>
              <a:xfrm>
                <a:off x="914400" y="5861416"/>
                <a:ext cx="585216" cy="585216"/>
              </a:xfrm>
              <a:prstGeom prst="roundRect">
                <a:avLst>
                  <a:gd name="adj" fmla="val 0"/>
                </a:avLst>
              </a:prstGeom>
            </p:spPr>
          </p:pic>
          <p:pic>
            <p:nvPicPr>
              <p:cNvPr id="93" name="Picture 92">
                <a:extLst>
                  <a:ext uri="{FF2B5EF4-FFF2-40B4-BE49-F238E27FC236}">
                    <a16:creationId xmlns:a16="http://schemas.microsoft.com/office/drawing/2014/main" id="{3179BF5C-7243-E54B-1CD0-4BEF938950E2}"/>
                  </a:ext>
                </a:extLst>
              </p:cNvPr>
              <p:cNvPicPr>
                <a:picLocks noChangeAspect="1"/>
              </p:cNvPicPr>
              <p:nvPr/>
            </p:nvPicPr>
            <p:blipFill>
              <a:blip r:embed="rId37" cstate="hqprint">
                <a:extLst>
                  <a:ext uri="{BEBA8EAE-BF5A-486C-A8C5-ECC9F3942E4B}">
                    <a14:imgProps xmlns:a14="http://schemas.microsoft.com/office/drawing/2010/main">
                      <a14:imgLayer r:embed="rId38">
                        <a14:imgEffect>
                          <a14:brightnessContrast bright="40000"/>
                        </a14:imgEffect>
                      </a14:imgLayer>
                    </a14:imgProps>
                  </a:ext>
                  <a:ext uri="{28A0092B-C50C-407E-A947-70E740481C1C}">
                    <a14:useLocalDpi xmlns:a14="http://schemas.microsoft.com/office/drawing/2010/main" val="0"/>
                  </a:ext>
                </a:extLst>
              </a:blip>
              <a:srcRect/>
              <a:stretch/>
            </p:blipFill>
            <p:spPr>
              <a:xfrm>
                <a:off x="914400" y="6455664"/>
                <a:ext cx="585216" cy="585216"/>
              </a:xfrm>
              <a:prstGeom prst="roundRect">
                <a:avLst>
                  <a:gd name="adj" fmla="val 0"/>
                </a:avLst>
              </a:prstGeom>
            </p:spPr>
          </p:pic>
          <p:pic>
            <p:nvPicPr>
              <p:cNvPr id="94" name="Picture 93">
                <a:extLst>
                  <a:ext uri="{FF2B5EF4-FFF2-40B4-BE49-F238E27FC236}">
                    <a16:creationId xmlns:a16="http://schemas.microsoft.com/office/drawing/2014/main" id="{74D28CF5-9C87-BD8A-302A-40997E383898}"/>
                  </a:ext>
                </a:extLst>
              </p:cNvPr>
              <p:cNvPicPr>
                <a:picLocks noChangeAspect="1"/>
              </p:cNvPicPr>
              <p:nvPr/>
            </p:nvPicPr>
            <p:blipFill>
              <a:blip r:embed="rId39" cstate="hqprint">
                <a:extLst>
                  <a:ext uri="{BEBA8EAE-BF5A-486C-A8C5-ECC9F3942E4B}">
                    <a14:imgProps xmlns:a14="http://schemas.microsoft.com/office/drawing/2010/main">
                      <a14:imgLayer r:embed="rId40">
                        <a14:imgEffect>
                          <a14:brightnessContrast bright="40000"/>
                        </a14:imgEffect>
                      </a14:imgLayer>
                    </a14:imgProps>
                  </a:ext>
                  <a:ext uri="{28A0092B-C50C-407E-A947-70E740481C1C}">
                    <a14:useLocalDpi xmlns:a14="http://schemas.microsoft.com/office/drawing/2010/main" val="0"/>
                  </a:ext>
                </a:extLst>
              </a:blip>
              <a:srcRect/>
              <a:stretch/>
            </p:blipFill>
            <p:spPr>
              <a:xfrm>
                <a:off x="1508760" y="6455664"/>
                <a:ext cx="585216" cy="585216"/>
              </a:xfrm>
              <a:prstGeom prst="roundRect">
                <a:avLst>
                  <a:gd name="adj" fmla="val 0"/>
                </a:avLst>
              </a:prstGeom>
            </p:spPr>
          </p:pic>
          <p:pic>
            <p:nvPicPr>
              <p:cNvPr id="95" name="Picture 94">
                <a:extLst>
                  <a:ext uri="{FF2B5EF4-FFF2-40B4-BE49-F238E27FC236}">
                    <a16:creationId xmlns:a16="http://schemas.microsoft.com/office/drawing/2014/main" id="{0C2C8BFC-BD08-7740-88AB-BCC80CD54198}"/>
                  </a:ext>
                </a:extLst>
              </p:cNvPr>
              <p:cNvPicPr>
                <a:picLocks noChangeAspect="1"/>
              </p:cNvPicPr>
              <p:nvPr/>
            </p:nvPicPr>
            <p:blipFill>
              <a:blip r:embed="rId41" cstate="hqprint">
                <a:extLst>
                  <a:ext uri="{BEBA8EAE-BF5A-486C-A8C5-ECC9F3942E4B}">
                    <a14:imgProps xmlns:a14="http://schemas.microsoft.com/office/drawing/2010/main">
                      <a14:imgLayer r:embed="rId42">
                        <a14:imgEffect>
                          <a14:brightnessContrast bright="40000"/>
                        </a14:imgEffect>
                      </a14:imgLayer>
                    </a14:imgProps>
                  </a:ext>
                  <a:ext uri="{28A0092B-C50C-407E-A947-70E740481C1C}">
                    <a14:useLocalDpi xmlns:a14="http://schemas.microsoft.com/office/drawing/2010/main" val="0"/>
                  </a:ext>
                </a:extLst>
              </a:blip>
              <a:srcRect/>
              <a:stretch/>
            </p:blipFill>
            <p:spPr>
              <a:xfrm>
                <a:off x="2103120" y="6455664"/>
                <a:ext cx="585216" cy="585215"/>
              </a:xfrm>
              <a:prstGeom prst="roundRect">
                <a:avLst>
                  <a:gd name="adj" fmla="val 0"/>
                </a:avLst>
              </a:prstGeom>
            </p:spPr>
          </p:pic>
          <p:pic>
            <p:nvPicPr>
              <p:cNvPr id="96" name="Picture 95">
                <a:extLst>
                  <a:ext uri="{FF2B5EF4-FFF2-40B4-BE49-F238E27FC236}">
                    <a16:creationId xmlns:a16="http://schemas.microsoft.com/office/drawing/2014/main" id="{F01A6F5B-0EE5-B19D-7F07-991B54ED94B1}"/>
                  </a:ext>
                </a:extLst>
              </p:cNvPr>
              <p:cNvPicPr>
                <a:picLocks noChangeAspect="1"/>
              </p:cNvPicPr>
              <p:nvPr/>
            </p:nvPicPr>
            <p:blipFill>
              <a:blip r:embed="rId43" cstate="hqprint">
                <a:extLst>
                  <a:ext uri="{BEBA8EAE-BF5A-486C-A8C5-ECC9F3942E4B}">
                    <a14:imgProps xmlns:a14="http://schemas.microsoft.com/office/drawing/2010/main">
                      <a14:imgLayer r:embed="rId44">
                        <a14:imgEffect>
                          <a14:brightnessContrast bright="40000"/>
                        </a14:imgEffect>
                      </a14:imgLayer>
                    </a14:imgProps>
                  </a:ext>
                  <a:ext uri="{28A0092B-C50C-407E-A947-70E740481C1C}">
                    <a14:useLocalDpi xmlns:a14="http://schemas.microsoft.com/office/drawing/2010/main" val="0"/>
                  </a:ext>
                </a:extLst>
              </a:blip>
              <a:srcRect/>
              <a:stretch/>
            </p:blipFill>
            <p:spPr>
              <a:xfrm>
                <a:off x="2697480" y="6455664"/>
                <a:ext cx="585216" cy="585214"/>
              </a:xfrm>
              <a:prstGeom prst="roundRect">
                <a:avLst>
                  <a:gd name="adj" fmla="val 0"/>
                </a:avLst>
              </a:prstGeom>
            </p:spPr>
          </p:pic>
          <p:pic>
            <p:nvPicPr>
              <p:cNvPr id="97" name="Picture 96">
                <a:extLst>
                  <a:ext uri="{FF2B5EF4-FFF2-40B4-BE49-F238E27FC236}">
                    <a16:creationId xmlns:a16="http://schemas.microsoft.com/office/drawing/2014/main" id="{C5B7E9BF-1FCC-AFD0-2E94-0D9520C84907}"/>
                  </a:ext>
                </a:extLst>
              </p:cNvPr>
              <p:cNvPicPr>
                <a:picLocks noChangeAspect="1"/>
              </p:cNvPicPr>
              <p:nvPr/>
            </p:nvPicPr>
            <p:blipFill>
              <a:blip r:embed="rId45" cstate="hqprint">
                <a:extLst>
                  <a:ext uri="{BEBA8EAE-BF5A-486C-A8C5-ECC9F3942E4B}">
                    <a14:imgProps xmlns:a14="http://schemas.microsoft.com/office/drawing/2010/main">
                      <a14:imgLayer r:embed="rId46">
                        <a14:imgEffect>
                          <a14:brightnessContrast bright="40000"/>
                        </a14:imgEffect>
                      </a14:imgLayer>
                    </a14:imgProps>
                  </a:ext>
                  <a:ext uri="{28A0092B-C50C-407E-A947-70E740481C1C}">
                    <a14:useLocalDpi xmlns:a14="http://schemas.microsoft.com/office/drawing/2010/main" val="0"/>
                  </a:ext>
                </a:extLst>
              </a:blip>
              <a:srcRect/>
              <a:stretch/>
            </p:blipFill>
            <p:spPr>
              <a:xfrm>
                <a:off x="1508760" y="5861304"/>
                <a:ext cx="585216" cy="585216"/>
              </a:xfrm>
              <a:prstGeom prst="roundRect">
                <a:avLst>
                  <a:gd name="adj" fmla="val 0"/>
                </a:avLst>
              </a:prstGeom>
            </p:spPr>
          </p:pic>
          <p:pic>
            <p:nvPicPr>
              <p:cNvPr id="98" name="Picture 97">
                <a:extLst>
                  <a:ext uri="{FF2B5EF4-FFF2-40B4-BE49-F238E27FC236}">
                    <a16:creationId xmlns:a16="http://schemas.microsoft.com/office/drawing/2014/main" id="{CFF3A34E-91BD-57A7-4756-28964F641541}"/>
                  </a:ext>
                </a:extLst>
              </p:cNvPr>
              <p:cNvPicPr>
                <a:picLocks noChangeAspect="1"/>
              </p:cNvPicPr>
              <p:nvPr/>
            </p:nvPicPr>
            <p:blipFill>
              <a:blip r:embed="rId47" cstate="hqprint">
                <a:extLst>
                  <a:ext uri="{BEBA8EAE-BF5A-486C-A8C5-ECC9F3942E4B}">
                    <a14:imgProps xmlns:a14="http://schemas.microsoft.com/office/drawing/2010/main">
                      <a14:imgLayer r:embed="rId48">
                        <a14:imgEffect>
                          <a14:brightnessContrast bright="40000"/>
                        </a14:imgEffect>
                      </a14:imgLayer>
                    </a14:imgProps>
                  </a:ext>
                  <a:ext uri="{28A0092B-C50C-407E-A947-70E740481C1C}">
                    <a14:useLocalDpi xmlns:a14="http://schemas.microsoft.com/office/drawing/2010/main" val="0"/>
                  </a:ext>
                </a:extLst>
              </a:blip>
              <a:srcRect/>
              <a:stretch/>
            </p:blipFill>
            <p:spPr>
              <a:xfrm>
                <a:off x="2103120" y="5861305"/>
                <a:ext cx="585216" cy="585215"/>
              </a:xfrm>
              <a:prstGeom prst="roundRect">
                <a:avLst>
                  <a:gd name="adj" fmla="val 0"/>
                </a:avLst>
              </a:prstGeom>
            </p:spPr>
          </p:pic>
          <p:pic>
            <p:nvPicPr>
              <p:cNvPr id="99" name="Picture 98">
                <a:extLst>
                  <a:ext uri="{FF2B5EF4-FFF2-40B4-BE49-F238E27FC236}">
                    <a16:creationId xmlns:a16="http://schemas.microsoft.com/office/drawing/2014/main" id="{B06C088A-3BF0-449E-D323-00522FABC100}"/>
                  </a:ext>
                </a:extLst>
              </p:cNvPr>
              <p:cNvPicPr>
                <a:picLocks noChangeAspect="1"/>
              </p:cNvPicPr>
              <p:nvPr/>
            </p:nvPicPr>
            <p:blipFill>
              <a:blip r:embed="rId49" cstate="hqprint">
                <a:extLst>
                  <a:ext uri="{BEBA8EAE-BF5A-486C-A8C5-ECC9F3942E4B}">
                    <a14:imgProps xmlns:a14="http://schemas.microsoft.com/office/drawing/2010/main">
                      <a14:imgLayer r:embed="rId50">
                        <a14:imgEffect>
                          <a14:brightnessContrast bright="40000"/>
                        </a14:imgEffect>
                      </a14:imgLayer>
                    </a14:imgProps>
                  </a:ext>
                  <a:ext uri="{28A0092B-C50C-407E-A947-70E740481C1C}">
                    <a14:useLocalDpi xmlns:a14="http://schemas.microsoft.com/office/drawing/2010/main" val="0"/>
                  </a:ext>
                </a:extLst>
              </a:blip>
              <a:srcRect/>
              <a:stretch/>
            </p:blipFill>
            <p:spPr>
              <a:xfrm>
                <a:off x="2697480" y="5861304"/>
                <a:ext cx="585216" cy="585214"/>
              </a:xfrm>
              <a:prstGeom prst="roundRect">
                <a:avLst>
                  <a:gd name="adj" fmla="val 0"/>
                </a:avLst>
              </a:prstGeom>
            </p:spPr>
          </p:pic>
          <p:cxnSp>
            <p:nvCxnSpPr>
              <p:cNvPr id="100" name="Straight Connector 99">
                <a:extLst>
                  <a:ext uri="{FF2B5EF4-FFF2-40B4-BE49-F238E27FC236}">
                    <a16:creationId xmlns:a16="http://schemas.microsoft.com/office/drawing/2014/main" id="{0B34DAF8-29F0-0B67-123C-D8D3B21EE9AC}"/>
                  </a:ext>
                </a:extLst>
              </p:cNvPr>
              <p:cNvCxnSpPr>
                <a:cxnSpLocks/>
              </p:cNvCxnSpPr>
              <p:nvPr/>
            </p:nvCxnSpPr>
            <p:spPr>
              <a:xfrm>
                <a:off x="1271016" y="702259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A94EF9C-0A23-EB00-B991-8B879D278F48}"/>
                  </a:ext>
                </a:extLst>
              </p:cNvPr>
              <p:cNvCxnSpPr>
                <a:cxnSpLocks/>
              </p:cNvCxnSpPr>
              <p:nvPr/>
            </p:nvCxnSpPr>
            <p:spPr>
              <a:xfrm>
                <a:off x="1865376" y="702259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9D021B6-881E-497E-6CDE-84051971BDC1}"/>
                  </a:ext>
                </a:extLst>
              </p:cNvPr>
              <p:cNvCxnSpPr>
                <a:cxnSpLocks/>
              </p:cNvCxnSpPr>
              <p:nvPr/>
            </p:nvCxnSpPr>
            <p:spPr>
              <a:xfrm>
                <a:off x="2459736" y="702259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8CA8481-FA42-9130-5E8B-9BD9A940B949}"/>
                  </a:ext>
                </a:extLst>
              </p:cNvPr>
              <p:cNvCxnSpPr>
                <a:cxnSpLocks/>
              </p:cNvCxnSpPr>
              <p:nvPr/>
            </p:nvCxnSpPr>
            <p:spPr>
              <a:xfrm>
                <a:off x="3054096" y="702259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AECCF59-2218-D5F0-E24F-36C6549A6CB7}"/>
                  </a:ext>
                </a:extLst>
              </p:cNvPr>
              <p:cNvCxnSpPr>
                <a:cxnSpLocks/>
              </p:cNvCxnSpPr>
              <p:nvPr/>
            </p:nvCxnSpPr>
            <p:spPr>
              <a:xfrm>
                <a:off x="1271016" y="642823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4143129-56EB-35AC-FDC8-70B8AA861783}"/>
                  </a:ext>
                </a:extLst>
              </p:cNvPr>
              <p:cNvCxnSpPr>
                <a:cxnSpLocks/>
              </p:cNvCxnSpPr>
              <p:nvPr/>
            </p:nvCxnSpPr>
            <p:spPr>
              <a:xfrm>
                <a:off x="1865376" y="642823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0AB2243-2FC5-77A0-ABD5-475914D76823}"/>
                  </a:ext>
                </a:extLst>
              </p:cNvPr>
              <p:cNvCxnSpPr>
                <a:cxnSpLocks/>
              </p:cNvCxnSpPr>
              <p:nvPr/>
            </p:nvCxnSpPr>
            <p:spPr>
              <a:xfrm>
                <a:off x="2459736" y="642823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2DAB79F-C642-36BB-CAB7-471C8339DFC3}"/>
                  </a:ext>
                </a:extLst>
              </p:cNvPr>
              <p:cNvCxnSpPr>
                <a:cxnSpLocks/>
              </p:cNvCxnSpPr>
              <p:nvPr/>
            </p:nvCxnSpPr>
            <p:spPr>
              <a:xfrm>
                <a:off x="3054096" y="642823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C965651-A3B2-2AB4-F152-457B241C22BE}"/>
                  </a:ext>
                </a:extLst>
              </p:cNvPr>
              <p:cNvCxnSpPr>
                <a:cxnSpLocks/>
              </p:cNvCxnSpPr>
              <p:nvPr/>
            </p:nvCxnSpPr>
            <p:spPr>
              <a:xfrm>
                <a:off x="1271016" y="5834385"/>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E70D964-22F1-D1B8-767D-D09E74597677}"/>
                  </a:ext>
                </a:extLst>
              </p:cNvPr>
              <p:cNvCxnSpPr>
                <a:cxnSpLocks/>
              </p:cNvCxnSpPr>
              <p:nvPr/>
            </p:nvCxnSpPr>
            <p:spPr>
              <a:xfrm>
                <a:off x="1865376" y="583387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678DEA1-80C5-31E3-B4C0-4062732BD949}"/>
                  </a:ext>
                </a:extLst>
              </p:cNvPr>
              <p:cNvCxnSpPr>
                <a:cxnSpLocks/>
              </p:cNvCxnSpPr>
              <p:nvPr/>
            </p:nvCxnSpPr>
            <p:spPr>
              <a:xfrm>
                <a:off x="2459736" y="583387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22AC5AE-96BF-ACDD-D969-76F658EDC4D3}"/>
                  </a:ext>
                </a:extLst>
              </p:cNvPr>
              <p:cNvCxnSpPr>
                <a:cxnSpLocks/>
              </p:cNvCxnSpPr>
              <p:nvPr/>
            </p:nvCxnSpPr>
            <p:spPr>
              <a:xfrm>
                <a:off x="3054096" y="5833872"/>
                <a:ext cx="2138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0060B8D6-5EA8-7B80-177D-FA730F41C26B}"/>
                  </a:ext>
                </a:extLst>
              </p:cNvPr>
              <p:cNvSpPr txBox="1"/>
              <p:nvPr/>
            </p:nvSpPr>
            <p:spPr>
              <a:xfrm>
                <a:off x="924571" y="4917730"/>
                <a:ext cx="2435871" cy="168518"/>
              </a:xfrm>
              <a:prstGeom prst="rect">
                <a:avLst/>
              </a:prstGeom>
              <a:noFill/>
            </p:spPr>
            <p:txBody>
              <a:bodyPr wrap="square" rtlCol="0">
                <a:spAutoFit/>
              </a:bodyPr>
              <a:lstStyle/>
              <a:p>
                <a:pPr algn="ctr"/>
                <a:r>
                  <a:rPr lang="en-US" sz="1867" dirty="0">
                    <a:solidFill>
                      <a:schemeClr val="tx1">
                        <a:lumMod val="65000"/>
                        <a:lumOff val="35000"/>
                      </a:schemeClr>
                    </a:solidFill>
                    <a:latin typeface="Arial" panose="020B0604020202020204" pitchFamily="34" charset="0"/>
                    <a:cs typeface="Arial" panose="020B0604020202020204" pitchFamily="34" charset="0"/>
                  </a:rPr>
                  <a:t>Vanin-1 (7 dpi)</a:t>
                </a:r>
              </a:p>
            </p:txBody>
          </p:sp>
          <p:sp>
            <p:nvSpPr>
              <p:cNvPr id="113" name="TextBox 112">
                <a:extLst>
                  <a:ext uri="{FF2B5EF4-FFF2-40B4-BE49-F238E27FC236}">
                    <a16:creationId xmlns:a16="http://schemas.microsoft.com/office/drawing/2014/main" id="{6DA3715F-33F0-482A-4F8D-978F6C0D42DB}"/>
                  </a:ext>
                </a:extLst>
              </p:cNvPr>
              <p:cNvSpPr txBox="1"/>
              <p:nvPr/>
            </p:nvSpPr>
            <p:spPr>
              <a:xfrm>
                <a:off x="914641" y="7101775"/>
                <a:ext cx="2371492" cy="150274"/>
              </a:xfrm>
              <a:prstGeom prst="rect">
                <a:avLst/>
              </a:prstGeom>
              <a:noFill/>
            </p:spPr>
            <p:txBody>
              <a:bodyPr wrap="square" rtlCol="0">
                <a:spAutoFit/>
              </a:bodyPr>
              <a:lstStyle/>
              <a:p>
                <a:pPr algn="ctr"/>
                <a:r>
                  <a:rPr lang="en-US" sz="1600" b="1" dirty="0">
                    <a:solidFill>
                      <a:srgbClr val="0103F6"/>
                    </a:solidFill>
                    <a:latin typeface="Arial" panose="020B0604020202020204" pitchFamily="34" charset="0"/>
                    <a:cs typeface="Arial" panose="020B0604020202020204" pitchFamily="34" charset="0"/>
                  </a:rPr>
                  <a:t>DAPI   </a:t>
                </a:r>
                <a:r>
                  <a:rPr lang="en-US" sz="1600" b="1" dirty="0">
                    <a:solidFill>
                      <a:srgbClr val="1D892E"/>
                    </a:solidFill>
                    <a:latin typeface="Arial" panose="020B0604020202020204" pitchFamily="34" charset="0"/>
                    <a:cs typeface="Arial" panose="020B0604020202020204" pitchFamily="34" charset="0"/>
                  </a:rPr>
                  <a:t>Vanin-1</a:t>
                </a:r>
              </a:p>
            </p:txBody>
          </p:sp>
          <p:sp>
            <p:nvSpPr>
              <p:cNvPr id="114" name="TextBox 113">
                <a:extLst>
                  <a:ext uri="{FF2B5EF4-FFF2-40B4-BE49-F238E27FC236}">
                    <a16:creationId xmlns:a16="http://schemas.microsoft.com/office/drawing/2014/main" id="{DEE09F90-0ACB-937C-36CA-911E2468B4FD}"/>
                  </a:ext>
                </a:extLst>
              </p:cNvPr>
              <p:cNvSpPr txBox="1"/>
              <p:nvPr/>
            </p:nvSpPr>
            <p:spPr>
              <a:xfrm rot="16200000">
                <a:off x="564441" y="5489670"/>
                <a:ext cx="582363" cy="141195"/>
              </a:xfrm>
              <a:prstGeom prst="rect">
                <a:avLst/>
              </a:prstGeom>
              <a:noFill/>
            </p:spPr>
            <p:txBody>
              <a:bodyPr wrap="square" rtlCol="0">
                <a:spAutoFit/>
              </a:bodyPr>
              <a:lstStyle/>
              <a:p>
                <a:pPr algn="ctr"/>
                <a:r>
                  <a:rPr lang="en-US" sz="1467" dirty="0">
                    <a:solidFill>
                      <a:schemeClr val="tx1">
                        <a:lumMod val="65000"/>
                        <a:lumOff val="35000"/>
                      </a:schemeClr>
                    </a:solidFill>
                    <a:latin typeface="Arial" panose="020B0604020202020204" pitchFamily="34" charset="0"/>
                    <a:cs typeface="Arial" panose="020B0604020202020204" pitchFamily="34" charset="0"/>
                  </a:rPr>
                  <a:t>Control</a:t>
                </a:r>
              </a:p>
            </p:txBody>
          </p:sp>
          <p:sp>
            <p:nvSpPr>
              <p:cNvPr id="115" name="TextBox 114">
                <a:extLst>
                  <a:ext uri="{FF2B5EF4-FFF2-40B4-BE49-F238E27FC236}">
                    <a16:creationId xmlns:a16="http://schemas.microsoft.com/office/drawing/2014/main" id="{72DE1CF2-E1A0-7FCC-8DB5-62963E99BF5E}"/>
                  </a:ext>
                </a:extLst>
              </p:cNvPr>
              <p:cNvSpPr txBox="1"/>
              <p:nvPr/>
            </p:nvSpPr>
            <p:spPr>
              <a:xfrm rot="16200000">
                <a:off x="605072" y="6677690"/>
                <a:ext cx="491774" cy="141195"/>
              </a:xfrm>
              <a:prstGeom prst="rect">
                <a:avLst/>
              </a:prstGeom>
              <a:noFill/>
            </p:spPr>
            <p:txBody>
              <a:bodyPr wrap="square" rtlCol="0">
                <a:spAutoFit/>
              </a:bodyPr>
              <a:lstStyle/>
              <a:p>
                <a:pPr algn="ctr"/>
                <a:r>
                  <a:rPr lang="en-US" sz="1467" dirty="0" err="1">
                    <a:solidFill>
                      <a:schemeClr val="tx1">
                        <a:lumMod val="65000"/>
                        <a:lumOff val="35000"/>
                      </a:schemeClr>
                    </a:solidFill>
                    <a:latin typeface="Arial" panose="020B0604020202020204" pitchFamily="34" charset="0"/>
                    <a:cs typeface="Arial" panose="020B0604020202020204" pitchFamily="34" charset="0"/>
                  </a:rPr>
                  <a:t>pMBRT</a:t>
                </a:r>
                <a:endParaRPr lang="en-US" sz="1467"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FD67FF42-2CB9-CFB8-FFBF-979A1CCC69AE}"/>
                  </a:ext>
                </a:extLst>
              </p:cNvPr>
              <p:cNvSpPr txBox="1"/>
              <p:nvPr/>
            </p:nvSpPr>
            <p:spPr>
              <a:xfrm rot="16200000">
                <a:off x="578001" y="6083372"/>
                <a:ext cx="548386" cy="141195"/>
              </a:xfrm>
              <a:prstGeom prst="rect">
                <a:avLst/>
              </a:prstGeom>
              <a:noFill/>
            </p:spPr>
            <p:txBody>
              <a:bodyPr wrap="square" rtlCol="0">
                <a:spAutoFit/>
              </a:bodyPr>
              <a:lstStyle/>
              <a:p>
                <a:pPr algn="ctr"/>
                <a:r>
                  <a:rPr lang="en-US" sz="1467" dirty="0">
                    <a:solidFill>
                      <a:schemeClr val="tx1">
                        <a:lumMod val="65000"/>
                        <a:lumOff val="35000"/>
                      </a:schemeClr>
                    </a:solidFill>
                    <a:latin typeface="Arial" panose="020B0604020202020204" pitchFamily="34" charset="0"/>
                    <a:cs typeface="Arial" panose="020B0604020202020204" pitchFamily="34" charset="0"/>
                  </a:rPr>
                  <a:t>CPT</a:t>
                </a:r>
              </a:p>
            </p:txBody>
          </p:sp>
          <p:sp>
            <p:nvSpPr>
              <p:cNvPr id="117" name="TextBox 116">
                <a:extLst>
                  <a:ext uri="{FF2B5EF4-FFF2-40B4-BE49-F238E27FC236}">
                    <a16:creationId xmlns:a16="http://schemas.microsoft.com/office/drawing/2014/main" id="{17C21940-2FEF-69E9-4E56-CE61FAB23006}"/>
                  </a:ext>
                </a:extLst>
              </p:cNvPr>
              <p:cNvSpPr txBox="1"/>
              <p:nvPr/>
            </p:nvSpPr>
            <p:spPr>
              <a:xfrm>
                <a:off x="895100" y="5157216"/>
                <a:ext cx="613329" cy="95629"/>
              </a:xfrm>
              <a:prstGeom prst="rect">
                <a:avLst/>
              </a:prstGeom>
              <a:noFill/>
            </p:spPr>
            <p:txBody>
              <a:bodyPr wrap="square" lIns="0" tIns="0" rIns="0" bIns="0" rtlCol="0">
                <a:spAutoFit/>
              </a:bodyPr>
              <a:lstStyle/>
              <a:p>
                <a:pPr algn="ctr"/>
                <a:r>
                  <a:rPr lang="en-US" sz="1400" dirty="0" err="1">
                    <a:solidFill>
                      <a:schemeClr val="tx1">
                        <a:lumMod val="65000"/>
                        <a:lumOff val="35000"/>
                      </a:schemeClr>
                    </a:solidFill>
                    <a:latin typeface="Arial" panose="020B0604020202020204" pitchFamily="34" charset="0"/>
                    <a:cs typeface="Arial" panose="020B0604020202020204" pitchFamily="34" charset="0"/>
                  </a:rPr>
                  <a:t>Intratumoural</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8" name="TextBox 117">
                <a:extLst>
                  <a:ext uri="{FF2B5EF4-FFF2-40B4-BE49-F238E27FC236}">
                    <a16:creationId xmlns:a16="http://schemas.microsoft.com/office/drawing/2014/main" id="{F274807F-1745-C5FD-56BF-2450055AEAE2}"/>
                  </a:ext>
                </a:extLst>
              </p:cNvPr>
              <p:cNvSpPr txBox="1"/>
              <p:nvPr/>
            </p:nvSpPr>
            <p:spPr>
              <a:xfrm>
                <a:off x="1446055" y="5157216"/>
                <a:ext cx="691309" cy="95629"/>
              </a:xfrm>
              <a:prstGeom prst="rect">
                <a:avLst/>
              </a:prstGeom>
              <a:noFill/>
            </p:spPr>
            <p:txBody>
              <a:bodyPr wrap="square" lIns="0" tIns="0" rIns="0" bIns="0" rtlCol="0">
                <a:spAutoFit/>
              </a:bodyPr>
              <a:lstStyle/>
              <a:p>
                <a:pPr algn="ctr"/>
                <a:r>
                  <a:rPr lang="en-US" sz="1400" dirty="0" err="1">
                    <a:solidFill>
                      <a:schemeClr val="tx1">
                        <a:lumMod val="65000"/>
                        <a:lumOff val="35000"/>
                      </a:schemeClr>
                    </a:solidFill>
                    <a:latin typeface="Arial" panose="020B0604020202020204" pitchFamily="34" charset="0"/>
                    <a:cs typeface="Arial" panose="020B0604020202020204" pitchFamily="34" charset="0"/>
                  </a:rPr>
                  <a:t>Tumour</a:t>
                </a:r>
                <a:r>
                  <a:rPr lang="en-US" sz="1400" dirty="0">
                    <a:solidFill>
                      <a:schemeClr val="tx1">
                        <a:lumMod val="65000"/>
                        <a:lumOff val="35000"/>
                      </a:schemeClr>
                    </a:solidFill>
                    <a:latin typeface="Arial" panose="020B0604020202020204" pitchFamily="34" charset="0"/>
                    <a:cs typeface="Arial" panose="020B0604020202020204" pitchFamily="34" charset="0"/>
                  </a:rPr>
                  <a:t> border</a:t>
                </a:r>
              </a:p>
            </p:txBody>
          </p:sp>
          <p:sp>
            <p:nvSpPr>
              <p:cNvPr id="119" name="TextBox 118">
                <a:extLst>
                  <a:ext uri="{FF2B5EF4-FFF2-40B4-BE49-F238E27FC236}">
                    <a16:creationId xmlns:a16="http://schemas.microsoft.com/office/drawing/2014/main" id="{0F17E184-EE70-769E-1C80-F53B44878DF7}"/>
                  </a:ext>
                </a:extLst>
              </p:cNvPr>
              <p:cNvSpPr txBox="1"/>
              <p:nvPr/>
            </p:nvSpPr>
            <p:spPr>
              <a:xfrm>
                <a:off x="2097855" y="5157216"/>
                <a:ext cx="591469" cy="95629"/>
              </a:xfrm>
              <a:prstGeom prst="rect">
                <a:avLst/>
              </a:prstGeom>
              <a:noFill/>
            </p:spPr>
            <p:txBody>
              <a:bodyPr wrap="square" lIns="0" tIns="0" rIns="0" bIns="0" rtlCol="0">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Ipsilateral</a:t>
                </a:r>
              </a:p>
            </p:txBody>
          </p:sp>
          <p:sp>
            <p:nvSpPr>
              <p:cNvPr id="120" name="TextBox 119">
                <a:extLst>
                  <a:ext uri="{FF2B5EF4-FFF2-40B4-BE49-F238E27FC236}">
                    <a16:creationId xmlns:a16="http://schemas.microsoft.com/office/drawing/2014/main" id="{C7A5FDD0-4871-5D53-43F1-9944D99709BF}"/>
                  </a:ext>
                </a:extLst>
              </p:cNvPr>
              <p:cNvSpPr txBox="1"/>
              <p:nvPr/>
            </p:nvSpPr>
            <p:spPr>
              <a:xfrm>
                <a:off x="2686474" y="5157216"/>
                <a:ext cx="610469" cy="95629"/>
              </a:xfrm>
              <a:prstGeom prst="rect">
                <a:avLst/>
              </a:prstGeom>
              <a:noFill/>
            </p:spPr>
            <p:txBody>
              <a:bodyPr wrap="square" lIns="0" tIns="0" rIns="0" bIns="0" rtlCol="0">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Contralateral</a:t>
                </a:r>
              </a:p>
            </p:txBody>
          </p:sp>
          <p:sp>
            <p:nvSpPr>
              <p:cNvPr id="121" name="Rounded Rectangle 120">
                <a:extLst>
                  <a:ext uri="{FF2B5EF4-FFF2-40B4-BE49-F238E27FC236}">
                    <a16:creationId xmlns:a16="http://schemas.microsoft.com/office/drawing/2014/main" id="{5E734813-5209-1270-0780-0BD05776667C}"/>
                  </a:ext>
                </a:extLst>
              </p:cNvPr>
              <p:cNvSpPr/>
              <p:nvPr/>
            </p:nvSpPr>
            <p:spPr>
              <a:xfrm>
                <a:off x="906087" y="5257800"/>
                <a:ext cx="2385753" cy="1795549"/>
              </a:xfrm>
              <a:prstGeom prst="roundRect">
                <a:avLst>
                  <a:gd name="adj" fmla="val 257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grpSp>
      </p:grpSp>
      <p:sp>
        <p:nvSpPr>
          <p:cNvPr id="161" name="Espace réservé du numéro de diapositive 3">
            <a:extLst>
              <a:ext uri="{FF2B5EF4-FFF2-40B4-BE49-F238E27FC236}">
                <a16:creationId xmlns:a16="http://schemas.microsoft.com/office/drawing/2014/main" id="{928C0EF2-FA87-C5B6-C326-194B7E9A4466}"/>
              </a:ext>
            </a:extLst>
          </p:cNvPr>
          <p:cNvSpPr>
            <a:spLocks noGrp="1"/>
          </p:cNvSpPr>
          <p:nvPr>
            <p:ph type="sldNum" sz="quarter" idx="12"/>
          </p:nvPr>
        </p:nvSpPr>
        <p:spPr>
          <a:xfrm>
            <a:off x="9299253" y="6474324"/>
            <a:ext cx="2940000" cy="501651"/>
          </a:xfrm>
        </p:spPr>
        <p:txBody>
          <a:bodyPr/>
          <a:lstStyle/>
          <a:p>
            <a:r>
              <a:rPr lang="fr-FR" dirty="0"/>
              <a:t>10</a:t>
            </a:r>
          </a:p>
        </p:txBody>
      </p:sp>
    </p:spTree>
    <p:extLst>
      <p:ext uri="{BB962C8B-B14F-4D97-AF65-F5344CB8AC3E}">
        <p14:creationId xmlns:p14="http://schemas.microsoft.com/office/powerpoint/2010/main" val="32117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FF6724-44B3-3BB3-6F87-41BCF66104B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E8EEE06-A0FD-D7E2-51DE-0F3293F52D6B}"/>
              </a:ext>
            </a:extLst>
          </p:cNvPr>
          <p:cNvSpPr>
            <a:spLocks noGrp="1"/>
          </p:cNvSpPr>
          <p:nvPr>
            <p:ph type="title"/>
          </p:nvPr>
        </p:nvSpPr>
        <p:spPr>
          <a:xfrm>
            <a:off x="181550" y="-156580"/>
            <a:ext cx="10515600" cy="1325563"/>
          </a:xfrm>
        </p:spPr>
        <p:txBody>
          <a:bodyPr/>
          <a:lstStyle/>
          <a:p>
            <a:r>
              <a:rPr lang="es-ES" sz="33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Spatial</a:t>
            </a:r>
            <a:r>
              <a:rPr lang="es-ES" sz="33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3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transcriptomics</a:t>
            </a:r>
            <a:r>
              <a:rPr lang="es-ES" sz="3300" b="1" dirty="0">
                <a:solidFill>
                  <a:srgbClr val="00B050"/>
                </a:solidFill>
                <a:latin typeface="Calibri" panose="020F0502020204030204" pitchFamily="34" charset="0"/>
                <a:ea typeface="Calibri" panose="020F0502020204030204" pitchFamily="34" charset="0"/>
                <a:cs typeface="Calibri" panose="020F0502020204030204" pitchFamily="34" charset="0"/>
              </a:rPr>
              <a:t> (48 h after IR)</a:t>
            </a:r>
          </a:p>
        </p:txBody>
      </p:sp>
      <p:pic>
        <p:nvPicPr>
          <p:cNvPr id="28" name="Imagen 27">
            <a:extLst>
              <a:ext uri="{FF2B5EF4-FFF2-40B4-BE49-F238E27FC236}">
                <a16:creationId xmlns:a16="http://schemas.microsoft.com/office/drawing/2014/main" id="{FF5B892E-C9FA-25D2-18E4-17E228FFBB93}"/>
              </a:ext>
            </a:extLst>
          </p:cNvPr>
          <p:cNvPicPr>
            <a:picLocks noChangeAspect="1"/>
          </p:cNvPicPr>
          <p:nvPr/>
        </p:nvPicPr>
        <p:blipFill>
          <a:blip r:embed="rId3"/>
          <a:stretch>
            <a:fillRect/>
          </a:stretch>
        </p:blipFill>
        <p:spPr>
          <a:xfrm>
            <a:off x="551384" y="1168793"/>
            <a:ext cx="6380508" cy="3376903"/>
          </a:xfrm>
          <a:prstGeom prst="rect">
            <a:avLst/>
          </a:prstGeom>
        </p:spPr>
      </p:pic>
      <p:pic>
        <p:nvPicPr>
          <p:cNvPr id="1026" name="Picture 2">
            <a:extLst>
              <a:ext uri="{FF2B5EF4-FFF2-40B4-BE49-F238E27FC236}">
                <a16:creationId xmlns:a16="http://schemas.microsoft.com/office/drawing/2014/main" id="{8186061E-D237-1F37-108D-0E56A936F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144" y="1052736"/>
            <a:ext cx="4162425" cy="4152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15B98F-88FE-7BC3-A6BE-45337ECC2C80}"/>
              </a:ext>
            </a:extLst>
          </p:cNvPr>
          <p:cNvSpPr txBox="1"/>
          <p:nvPr/>
        </p:nvSpPr>
        <p:spPr>
          <a:xfrm>
            <a:off x="911424" y="5428468"/>
            <a:ext cx="9937104" cy="923330"/>
          </a:xfrm>
          <a:prstGeom prst="rect">
            <a:avLst/>
          </a:prstGeom>
          <a:noFill/>
        </p:spPr>
        <p:txBody>
          <a:bodyPr wrap="square">
            <a:spAutoFit/>
          </a:bodyPr>
          <a:lstStyle/>
          <a:p>
            <a:pPr algn="ctr"/>
            <a:r>
              <a:rPr lang="en-US" b="1" dirty="0">
                <a:latin typeface="Arial" panose="020B0604020202020204" pitchFamily="34" charset="0"/>
                <a:ea typeface="Calibri" panose="020F0502020204030204" pitchFamily="34" charset="0"/>
                <a:cs typeface="Times New Roman" panose="02020603050405020304" pitchFamily="18" charset="0"/>
              </a:rPr>
              <a:t>MBRT modulates </a:t>
            </a:r>
            <a:r>
              <a:rPr lang="en-US" b="1" dirty="0" err="1">
                <a:latin typeface="Arial" panose="020B0604020202020204" pitchFamily="34" charset="0"/>
                <a:ea typeface="Calibri" panose="020F0502020204030204" pitchFamily="34" charset="0"/>
                <a:cs typeface="Times New Roman" panose="02020603050405020304" pitchFamily="18" charset="0"/>
              </a:rPr>
              <a:t>neutransmissor</a:t>
            </a:r>
            <a:r>
              <a:rPr lang="en-US" b="1" dirty="0">
                <a:latin typeface="Arial" panose="020B0604020202020204" pitchFamily="34" charset="0"/>
                <a:ea typeface="Calibri" panose="020F0502020204030204" pitchFamily="34" charset="0"/>
                <a:cs typeface="Times New Roman" panose="02020603050405020304" pitchFamily="18" charset="0"/>
              </a:rPr>
              <a:t>  </a:t>
            </a:r>
            <a:r>
              <a:rPr lang="en-US" b="1" dirty="0" err="1">
                <a:latin typeface="Arial" panose="020B0604020202020204" pitchFamily="34" charset="0"/>
                <a:ea typeface="Calibri" panose="020F0502020204030204" pitchFamily="34" charset="0"/>
                <a:cs typeface="Times New Roman" panose="02020603050405020304" pitchFamily="18" charset="0"/>
              </a:rPr>
              <a:t>signalling</a:t>
            </a:r>
            <a:r>
              <a:rPr lang="en-US" b="1" dirty="0">
                <a:latin typeface="Arial" panose="020B0604020202020204" pitchFamily="34" charset="0"/>
                <a:ea typeface="Calibri" panose="020F0502020204030204" pitchFamily="34" charset="0"/>
                <a:cs typeface="Times New Roman" panose="02020603050405020304" pitchFamily="18" charset="0"/>
              </a:rPr>
              <a:t> in normal brain: </a:t>
            </a:r>
            <a:r>
              <a:rPr lang="fr-FR" b="1" dirty="0">
                <a:latin typeface="Arial" panose="020B0604020202020204" pitchFamily="34" charset="0"/>
                <a:cs typeface="Arial" panose="020B0604020202020204" pitchFamily="34" charset="0"/>
              </a:rPr>
              <a:t>GABA-B </a:t>
            </a:r>
            <a:r>
              <a:rPr lang="fr-FR" b="1" dirty="0" err="1">
                <a:latin typeface="Arial" panose="020B0604020202020204" pitchFamily="34" charset="0"/>
                <a:cs typeface="Arial" panose="020B0604020202020204" pitchFamily="34" charset="0"/>
              </a:rPr>
              <a:t>signaling</a:t>
            </a:r>
            <a:r>
              <a:rPr lang="fr-FR" b="1" dirty="0">
                <a:latin typeface="Arial" panose="020B0604020202020204" pitchFamily="34" charset="0"/>
                <a:cs typeface="Arial" panose="020B0604020202020204" pitchFamily="34" charset="0"/>
              </a:rPr>
              <a:t> </a:t>
            </a:r>
            <a:r>
              <a:rPr lang="fr-FR" b="1" dirty="0" err="1">
                <a:latin typeface="Arial" panose="020B0604020202020204" pitchFamily="34" charset="0"/>
                <a:cs typeface="Arial" panose="020B0604020202020204" pitchFamily="34" charset="0"/>
              </a:rPr>
              <a:t>pathway</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n-US" sz="1800" dirty="0">
                <a:effectLst/>
                <a:latin typeface="Arial" panose="020B0604020202020204" pitchFamily="34" charset="0"/>
                <a:ea typeface="Calibri" panose="020F0502020204030204" pitchFamily="34" charset="0"/>
                <a:cs typeface="Times New Roman" panose="02020603050405020304" pitchFamily="18" charset="0"/>
              </a:rPr>
              <a:t>TAM becomes a strong sender of CXCL signal after MBRT. In contrast, CRT completely terminates the CXC signaling among the tumor cell population</a:t>
            </a:r>
            <a:r>
              <a:rPr lang="fr-FR" b="1" dirty="0">
                <a:latin typeface="Arial" panose="020B0604020202020204" pitchFamily="34" charset="0"/>
                <a:ea typeface="Calibri" panose="020F050202020403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2419168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BECB97C-43F1-B543-8B97-2EC1AB6BCA6B}"/>
            </a:ext>
          </a:extLst>
        </p:cNvPr>
        <p:cNvGrpSpPr/>
        <p:nvPr/>
      </p:nvGrpSpPr>
      <p:grpSpPr>
        <a:xfrm>
          <a:off x="0" y="0"/>
          <a:ext cx="0" cy="0"/>
          <a:chOff x="0" y="0"/>
          <a:chExt cx="0" cy="0"/>
        </a:xfrm>
      </p:grpSpPr>
      <p:sp>
        <p:nvSpPr>
          <p:cNvPr id="3" name="TextBox 16">
            <a:extLst>
              <a:ext uri="{FF2B5EF4-FFF2-40B4-BE49-F238E27FC236}">
                <a16:creationId xmlns:a16="http://schemas.microsoft.com/office/drawing/2014/main" id="{BB17452A-C0C6-4138-417D-F806607E7A47}"/>
              </a:ext>
            </a:extLst>
          </p:cNvPr>
          <p:cNvSpPr txBox="1"/>
          <p:nvPr/>
        </p:nvSpPr>
        <p:spPr>
          <a:xfrm>
            <a:off x="1559496" y="5075140"/>
            <a:ext cx="8568952" cy="1200329"/>
          </a:xfrm>
          <a:prstGeom prst="rect">
            <a:avLst/>
          </a:prstGeom>
          <a:noFill/>
        </p:spPr>
        <p:txBody>
          <a:bodyPr wrap="square">
            <a:spAutoFit/>
          </a:bodyPr>
          <a:lstStyle/>
          <a:p>
            <a:pPr marL="342900" indent="-342900" algn="ctr" defTabSz="457200">
              <a:buFont typeface="Symbol" panose="05050102010706020507" pitchFamily="18" charset="2"/>
              <a:buChar char="®"/>
            </a:pPr>
            <a:r>
              <a:rPr lang="en-US" dirty="0">
                <a:latin typeface="Arial" panose="020B0604020202020204" pitchFamily="34" charset="0"/>
                <a:cs typeface="Arial" panose="020B0604020202020204" pitchFamily="34" charset="0"/>
                <a:sym typeface="Wingdings" panose="05000000000000000000" pitchFamily="2" charset="2"/>
              </a:rPr>
              <a:t>MBRT maintains similar pattern of interaction as the non-irradiated group</a:t>
            </a:r>
            <a:endParaRPr lang="en-US" b="1" dirty="0">
              <a:latin typeface="Arial" panose="020B0604020202020204" pitchFamily="34" charset="0"/>
              <a:cs typeface="Arial" panose="020B0604020202020204" pitchFamily="34" charset="0"/>
              <a:sym typeface="Wingdings" panose="05000000000000000000" pitchFamily="2" charset="2"/>
            </a:endParaRPr>
          </a:p>
          <a:p>
            <a:pPr algn="ctr" defTabSz="457200"/>
            <a:endParaRPr lang="en-US" b="1" dirty="0">
              <a:latin typeface="Arial" panose="020B0604020202020204" pitchFamily="34" charset="0"/>
              <a:cs typeface="Arial" panose="020B0604020202020204" pitchFamily="34" charset="0"/>
              <a:sym typeface="Wingdings" panose="05000000000000000000" pitchFamily="2" charset="2"/>
            </a:endParaRPr>
          </a:p>
          <a:p>
            <a:pPr marL="342900" indent="-342900" algn="ctr" defTabSz="457200">
              <a:buFont typeface="Symbol" panose="05050102010706020507" pitchFamily="18" charset="2"/>
              <a:buChar char="®"/>
            </a:pPr>
            <a:r>
              <a:rPr lang="en-US" dirty="0">
                <a:latin typeface="Arial" panose="020B0604020202020204" pitchFamily="34" charset="0"/>
                <a:cs typeface="Arial" panose="020B0604020202020204" pitchFamily="34" charset="0"/>
                <a:sym typeface="Wingdings" panose="05000000000000000000" pitchFamily="2" charset="2"/>
              </a:rPr>
              <a:t>CRT reduces &amp; disperses these interactions</a:t>
            </a:r>
            <a:r>
              <a:rPr lang="en-US" b="1" dirty="0">
                <a:latin typeface="Arial" panose="020B0604020202020204" pitchFamily="34" charset="0"/>
                <a:cs typeface="Arial" panose="020B0604020202020204" pitchFamily="34" charset="0"/>
                <a:sym typeface="Wingdings" panose="05000000000000000000" pitchFamily="2" charset="2"/>
              </a:rPr>
              <a:t>: potential disruption of communication between cell populations</a:t>
            </a:r>
          </a:p>
        </p:txBody>
      </p:sp>
      <p:sp>
        <p:nvSpPr>
          <p:cNvPr id="4" name="ZoneTexte 3">
            <a:extLst>
              <a:ext uri="{FF2B5EF4-FFF2-40B4-BE49-F238E27FC236}">
                <a16:creationId xmlns:a16="http://schemas.microsoft.com/office/drawing/2014/main" id="{05421DED-0A2F-59DE-0E6C-A1872CE3658D}"/>
              </a:ext>
            </a:extLst>
          </p:cNvPr>
          <p:cNvSpPr txBox="1"/>
          <p:nvPr/>
        </p:nvSpPr>
        <p:spPr>
          <a:xfrm>
            <a:off x="3569770" y="1298181"/>
            <a:ext cx="595035" cy="276999"/>
          </a:xfrm>
          <a:prstGeom prst="rect">
            <a:avLst/>
          </a:prstGeom>
          <a:noFill/>
        </p:spPr>
        <p:txBody>
          <a:bodyPr wrap="none" rtlCol="0">
            <a:spAutoFit/>
          </a:bodyPr>
          <a:lstStyle/>
          <a:p>
            <a:r>
              <a:rPr lang="fr-FR" sz="1200" b="1" dirty="0">
                <a:latin typeface="Arial" panose="020B0604020202020204" pitchFamily="34" charset="0"/>
                <a:cs typeface="Arial" panose="020B0604020202020204" pitchFamily="34" charset="0"/>
              </a:rPr>
              <a:t>CTRL</a:t>
            </a:r>
            <a:endParaRPr lang="fr-FR" b="1"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7B790CE9-AED1-4870-C354-132F146FB187}"/>
              </a:ext>
            </a:extLst>
          </p:cNvPr>
          <p:cNvSpPr txBox="1"/>
          <p:nvPr/>
        </p:nvSpPr>
        <p:spPr>
          <a:xfrm>
            <a:off x="5782392" y="1298184"/>
            <a:ext cx="628698" cy="276999"/>
          </a:xfrm>
          <a:prstGeom prst="rect">
            <a:avLst/>
          </a:prstGeom>
          <a:noFill/>
        </p:spPr>
        <p:txBody>
          <a:bodyPr wrap="none" rtlCol="0">
            <a:spAutoFit/>
          </a:bodyPr>
          <a:lstStyle/>
          <a:p>
            <a:r>
              <a:rPr lang="fr-FR" sz="1200" b="1" dirty="0">
                <a:latin typeface="Arial" panose="020B0604020202020204" pitchFamily="34" charset="0"/>
                <a:cs typeface="Arial" panose="020B0604020202020204" pitchFamily="34" charset="0"/>
              </a:rPr>
              <a:t>MBRT</a:t>
            </a:r>
            <a:endParaRPr lang="fr-FR" b="1"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90F63182-21CE-F239-CF4F-438FF9943EDF}"/>
              </a:ext>
            </a:extLst>
          </p:cNvPr>
          <p:cNvSpPr txBox="1"/>
          <p:nvPr/>
        </p:nvSpPr>
        <p:spPr>
          <a:xfrm>
            <a:off x="8086835" y="1298181"/>
            <a:ext cx="500458" cy="276999"/>
          </a:xfrm>
          <a:prstGeom prst="rect">
            <a:avLst/>
          </a:prstGeom>
          <a:noFill/>
        </p:spPr>
        <p:txBody>
          <a:bodyPr wrap="square" rtlCol="0">
            <a:spAutoFit/>
          </a:bodyPr>
          <a:lstStyle/>
          <a:p>
            <a:r>
              <a:rPr lang="fr-FR" sz="1200" b="1" dirty="0">
                <a:latin typeface="Arial" panose="020B0604020202020204" pitchFamily="34" charset="0"/>
                <a:cs typeface="Arial" panose="020B0604020202020204" pitchFamily="34" charset="0"/>
              </a:rPr>
              <a:t>CRT</a:t>
            </a:r>
            <a:endParaRPr lang="fr-FR" b="1" dirty="0">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DF14D08B-83B0-F06E-A776-8AB9763CD4C8}"/>
              </a:ext>
            </a:extLst>
          </p:cNvPr>
          <p:cNvSpPr txBox="1"/>
          <p:nvPr/>
        </p:nvSpPr>
        <p:spPr>
          <a:xfrm>
            <a:off x="3178961" y="1564232"/>
            <a:ext cx="1404552" cy="246221"/>
          </a:xfrm>
          <a:prstGeom prst="rect">
            <a:avLst/>
          </a:prstGeom>
          <a:noFill/>
        </p:spPr>
        <p:txBody>
          <a:bodyPr wrap="none" rtlCol="0">
            <a:spAutoFit/>
          </a:bodyPr>
          <a:lstStyle/>
          <a:p>
            <a:r>
              <a:rPr lang="fr-FR" sz="1000" dirty="0" err="1">
                <a:latin typeface="Arial" panose="020B0604020202020204" pitchFamily="34" charset="0"/>
                <a:cs typeface="Arial" panose="020B0604020202020204" pitchFamily="34" charset="0"/>
              </a:rPr>
              <a:t>Number</a:t>
            </a:r>
            <a:r>
              <a:rPr lang="fr-FR" sz="1000" dirty="0">
                <a:latin typeface="Arial" panose="020B0604020202020204" pitchFamily="34" charset="0"/>
                <a:cs typeface="Arial" panose="020B0604020202020204" pitchFamily="34" charset="0"/>
              </a:rPr>
              <a:t> of interaction</a:t>
            </a:r>
          </a:p>
        </p:txBody>
      </p:sp>
      <p:sp>
        <p:nvSpPr>
          <p:cNvPr id="17" name="ZoneTexte 16">
            <a:extLst>
              <a:ext uri="{FF2B5EF4-FFF2-40B4-BE49-F238E27FC236}">
                <a16:creationId xmlns:a16="http://schemas.microsoft.com/office/drawing/2014/main" id="{4A7CB06C-63A1-4E65-A271-2768971548BF}"/>
              </a:ext>
            </a:extLst>
          </p:cNvPr>
          <p:cNvSpPr txBox="1"/>
          <p:nvPr/>
        </p:nvSpPr>
        <p:spPr>
          <a:xfrm>
            <a:off x="3009632" y="3065491"/>
            <a:ext cx="1742785"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Interaction </a:t>
            </a:r>
            <a:r>
              <a:rPr lang="fr-FR" sz="1000" dirty="0" err="1">
                <a:latin typeface="Arial" panose="020B0604020202020204" pitchFamily="34" charset="0"/>
                <a:cs typeface="Arial" panose="020B0604020202020204" pitchFamily="34" charset="0"/>
              </a:rPr>
              <a:t>weights</a:t>
            </a:r>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strength</a:t>
            </a:r>
            <a:endParaRPr lang="fr-FR" sz="1000" dirty="0">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781B30E5-C6C3-C555-8E29-DB25AD4F2F3B}"/>
              </a:ext>
            </a:extLst>
          </p:cNvPr>
          <p:cNvSpPr txBox="1"/>
          <p:nvPr/>
        </p:nvSpPr>
        <p:spPr>
          <a:xfrm>
            <a:off x="5394604" y="1564232"/>
            <a:ext cx="1404552" cy="246221"/>
          </a:xfrm>
          <a:prstGeom prst="rect">
            <a:avLst/>
          </a:prstGeom>
          <a:noFill/>
        </p:spPr>
        <p:txBody>
          <a:bodyPr wrap="none" rtlCol="0">
            <a:spAutoFit/>
          </a:bodyPr>
          <a:lstStyle/>
          <a:p>
            <a:r>
              <a:rPr lang="fr-FR" sz="1000" dirty="0" err="1">
                <a:latin typeface="Arial" panose="020B0604020202020204" pitchFamily="34" charset="0"/>
                <a:cs typeface="Arial" panose="020B0604020202020204" pitchFamily="34" charset="0"/>
              </a:rPr>
              <a:t>Number</a:t>
            </a:r>
            <a:r>
              <a:rPr lang="fr-FR" sz="1000" dirty="0">
                <a:latin typeface="Arial" panose="020B0604020202020204" pitchFamily="34" charset="0"/>
                <a:cs typeface="Arial" panose="020B0604020202020204" pitchFamily="34" charset="0"/>
              </a:rPr>
              <a:t> of interaction</a:t>
            </a:r>
          </a:p>
        </p:txBody>
      </p:sp>
      <p:sp>
        <p:nvSpPr>
          <p:cNvPr id="27" name="ZoneTexte 26">
            <a:extLst>
              <a:ext uri="{FF2B5EF4-FFF2-40B4-BE49-F238E27FC236}">
                <a16:creationId xmlns:a16="http://schemas.microsoft.com/office/drawing/2014/main" id="{E2EA0B71-EF6B-2E44-7086-15CB1DF5B138}"/>
              </a:ext>
            </a:extLst>
          </p:cNvPr>
          <p:cNvSpPr txBox="1"/>
          <p:nvPr/>
        </p:nvSpPr>
        <p:spPr>
          <a:xfrm>
            <a:off x="5225275" y="3065491"/>
            <a:ext cx="1742785"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Interaction </a:t>
            </a:r>
            <a:r>
              <a:rPr lang="fr-FR" sz="1000" dirty="0" err="1">
                <a:latin typeface="Arial" panose="020B0604020202020204" pitchFamily="34" charset="0"/>
                <a:cs typeface="Arial" panose="020B0604020202020204" pitchFamily="34" charset="0"/>
              </a:rPr>
              <a:t>weights</a:t>
            </a:r>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strength</a:t>
            </a:r>
            <a:endParaRPr lang="fr-FR" sz="1000" dirty="0">
              <a:latin typeface="Arial" panose="020B0604020202020204" pitchFamily="34" charset="0"/>
              <a:cs typeface="Arial" panose="020B0604020202020204" pitchFamily="34" charset="0"/>
            </a:endParaRPr>
          </a:p>
        </p:txBody>
      </p:sp>
      <p:sp>
        <p:nvSpPr>
          <p:cNvPr id="36" name="ZoneTexte 35">
            <a:extLst>
              <a:ext uri="{FF2B5EF4-FFF2-40B4-BE49-F238E27FC236}">
                <a16:creationId xmlns:a16="http://schemas.microsoft.com/office/drawing/2014/main" id="{8B5BABCC-E950-8A46-871A-97AA9BEA36F8}"/>
              </a:ext>
            </a:extLst>
          </p:cNvPr>
          <p:cNvSpPr txBox="1"/>
          <p:nvPr/>
        </p:nvSpPr>
        <p:spPr>
          <a:xfrm>
            <a:off x="7638857" y="1565042"/>
            <a:ext cx="1404552" cy="246221"/>
          </a:xfrm>
          <a:prstGeom prst="rect">
            <a:avLst/>
          </a:prstGeom>
          <a:noFill/>
        </p:spPr>
        <p:txBody>
          <a:bodyPr wrap="none" rtlCol="0">
            <a:spAutoFit/>
          </a:bodyPr>
          <a:lstStyle/>
          <a:p>
            <a:r>
              <a:rPr lang="fr-FR" sz="1000" dirty="0" err="1">
                <a:latin typeface="Arial" panose="020B0604020202020204" pitchFamily="34" charset="0"/>
                <a:cs typeface="Arial" panose="020B0604020202020204" pitchFamily="34" charset="0"/>
              </a:rPr>
              <a:t>Number</a:t>
            </a:r>
            <a:r>
              <a:rPr lang="fr-FR" sz="1000" dirty="0">
                <a:latin typeface="Arial" panose="020B0604020202020204" pitchFamily="34" charset="0"/>
                <a:cs typeface="Arial" panose="020B0604020202020204" pitchFamily="34" charset="0"/>
              </a:rPr>
              <a:t> of interaction</a:t>
            </a:r>
          </a:p>
        </p:txBody>
      </p:sp>
      <p:sp>
        <p:nvSpPr>
          <p:cNvPr id="37" name="ZoneTexte 36">
            <a:extLst>
              <a:ext uri="{FF2B5EF4-FFF2-40B4-BE49-F238E27FC236}">
                <a16:creationId xmlns:a16="http://schemas.microsoft.com/office/drawing/2014/main" id="{1D4FC16D-0901-A5F7-0D3D-F4520BAD3846}"/>
              </a:ext>
            </a:extLst>
          </p:cNvPr>
          <p:cNvSpPr txBox="1"/>
          <p:nvPr/>
        </p:nvSpPr>
        <p:spPr>
          <a:xfrm>
            <a:off x="7469538" y="3066301"/>
            <a:ext cx="1742785"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Interaction </a:t>
            </a:r>
            <a:r>
              <a:rPr lang="fr-FR" sz="1000" dirty="0" err="1">
                <a:latin typeface="Arial" panose="020B0604020202020204" pitchFamily="34" charset="0"/>
                <a:cs typeface="Arial" panose="020B0604020202020204" pitchFamily="34" charset="0"/>
              </a:rPr>
              <a:t>weights</a:t>
            </a:r>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strength</a:t>
            </a:r>
            <a:endParaRPr lang="fr-FR" sz="1000" dirty="0">
              <a:latin typeface="Arial" panose="020B0604020202020204" pitchFamily="34" charset="0"/>
              <a:cs typeface="Arial" panose="020B0604020202020204" pitchFamily="34" charset="0"/>
            </a:endParaRPr>
          </a:p>
        </p:txBody>
      </p:sp>
      <p:grpSp>
        <p:nvGrpSpPr>
          <p:cNvPr id="94" name="Groupe 93">
            <a:extLst>
              <a:ext uri="{FF2B5EF4-FFF2-40B4-BE49-F238E27FC236}">
                <a16:creationId xmlns:a16="http://schemas.microsoft.com/office/drawing/2014/main" id="{3CD0D84E-ECD4-8924-D41D-E5CA4F0CA9AA}"/>
              </a:ext>
            </a:extLst>
          </p:cNvPr>
          <p:cNvGrpSpPr/>
          <p:nvPr/>
        </p:nvGrpSpPr>
        <p:grpSpPr>
          <a:xfrm>
            <a:off x="2722546" y="1772019"/>
            <a:ext cx="2092612" cy="1158032"/>
            <a:chOff x="2722546" y="1419594"/>
            <a:chExt cx="2092612" cy="1158032"/>
          </a:xfrm>
        </p:grpSpPr>
        <p:grpSp>
          <p:nvGrpSpPr>
            <p:cNvPr id="12" name="Groupe 11">
              <a:extLst>
                <a:ext uri="{FF2B5EF4-FFF2-40B4-BE49-F238E27FC236}">
                  <a16:creationId xmlns:a16="http://schemas.microsoft.com/office/drawing/2014/main" id="{A1A6E79B-D23B-86F6-B1B9-2878EEAF7776}"/>
                </a:ext>
              </a:extLst>
            </p:cNvPr>
            <p:cNvGrpSpPr/>
            <p:nvPr/>
          </p:nvGrpSpPr>
          <p:grpSpPr>
            <a:xfrm>
              <a:off x="3265708" y="1445235"/>
              <a:ext cx="1248377" cy="1132391"/>
              <a:chOff x="1121195" y="699028"/>
              <a:chExt cx="1248377" cy="1138921"/>
            </a:xfrm>
          </p:grpSpPr>
          <p:pic>
            <p:nvPicPr>
              <p:cNvPr id="13" name="Image 12" descr="Une image contenant Dessin d’enfant, diagramme, ligne, origami&#10;&#10;Description générée automatiquement">
                <a:extLst>
                  <a:ext uri="{FF2B5EF4-FFF2-40B4-BE49-F238E27FC236}">
                    <a16:creationId xmlns:a16="http://schemas.microsoft.com/office/drawing/2014/main" id="{7B0DC2CF-BCA6-2976-0707-6401874EA615}"/>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t="7484" r="54688"/>
              <a:stretch/>
            </p:blipFill>
            <p:spPr>
              <a:xfrm>
                <a:off x="1121195" y="699028"/>
                <a:ext cx="1231059" cy="1138921"/>
              </a:xfrm>
              <a:prstGeom prst="rect">
                <a:avLst/>
              </a:prstGeom>
            </p:spPr>
          </p:pic>
          <p:sp>
            <p:nvSpPr>
              <p:cNvPr id="14" name="ZoneTexte 13">
                <a:extLst>
                  <a:ext uri="{FF2B5EF4-FFF2-40B4-BE49-F238E27FC236}">
                    <a16:creationId xmlns:a16="http://schemas.microsoft.com/office/drawing/2014/main" id="{A26DD26B-49F2-2D90-24E7-D6676C880A10}"/>
                  </a:ext>
                </a:extLst>
              </p:cNvPr>
              <p:cNvSpPr txBox="1"/>
              <p:nvPr/>
            </p:nvSpPr>
            <p:spPr>
              <a:xfrm>
                <a:off x="2009046" y="831887"/>
                <a:ext cx="234360"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1</a:t>
                </a:r>
              </a:p>
            </p:txBody>
          </p:sp>
          <p:sp>
            <p:nvSpPr>
              <p:cNvPr id="15" name="ZoneTexte 14">
                <a:extLst>
                  <a:ext uri="{FF2B5EF4-FFF2-40B4-BE49-F238E27FC236}">
                    <a16:creationId xmlns:a16="http://schemas.microsoft.com/office/drawing/2014/main" id="{7FBFB045-3F5F-8492-E458-233F6935BB89}"/>
                  </a:ext>
                </a:extLst>
              </p:cNvPr>
              <p:cNvSpPr txBox="1"/>
              <p:nvPr/>
            </p:nvSpPr>
            <p:spPr>
              <a:xfrm>
                <a:off x="2135212" y="1156673"/>
                <a:ext cx="234360"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0</a:t>
                </a:r>
              </a:p>
            </p:txBody>
          </p:sp>
        </p:grpSp>
        <p:sp>
          <p:nvSpPr>
            <p:cNvPr id="38" name="ZoneTexte 37">
              <a:extLst>
                <a:ext uri="{FF2B5EF4-FFF2-40B4-BE49-F238E27FC236}">
                  <a16:creationId xmlns:a16="http://schemas.microsoft.com/office/drawing/2014/main" id="{C616BA25-0532-47BD-4AC0-4009D7AD824A}"/>
                </a:ext>
              </a:extLst>
            </p:cNvPr>
            <p:cNvSpPr txBox="1"/>
            <p:nvPr/>
          </p:nvSpPr>
          <p:spPr>
            <a:xfrm>
              <a:off x="4248795" y="1579353"/>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sp>
          <p:nvSpPr>
            <p:cNvPr id="39" name="ZoneTexte 38">
              <a:extLst>
                <a:ext uri="{FF2B5EF4-FFF2-40B4-BE49-F238E27FC236}">
                  <a16:creationId xmlns:a16="http://schemas.microsoft.com/office/drawing/2014/main" id="{C6EC8CB4-5A34-73B8-1363-7A66D7F95DB1}"/>
                </a:ext>
              </a:extLst>
            </p:cNvPr>
            <p:cNvSpPr txBox="1"/>
            <p:nvPr/>
          </p:nvSpPr>
          <p:spPr>
            <a:xfrm>
              <a:off x="4375602" y="1898309"/>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40" name="ZoneTexte 39">
              <a:extLst>
                <a:ext uri="{FF2B5EF4-FFF2-40B4-BE49-F238E27FC236}">
                  <a16:creationId xmlns:a16="http://schemas.microsoft.com/office/drawing/2014/main" id="{65FED1AF-A0FF-229D-3218-EB558E3F9C23}"/>
                </a:ext>
              </a:extLst>
            </p:cNvPr>
            <p:cNvSpPr txBox="1"/>
            <p:nvPr/>
          </p:nvSpPr>
          <p:spPr>
            <a:xfrm>
              <a:off x="4256992" y="2160913"/>
              <a:ext cx="558166" cy="307777"/>
            </a:xfrm>
            <a:prstGeom prst="rect">
              <a:avLst/>
            </a:prstGeom>
            <a:noFill/>
          </p:spPr>
          <p:txBody>
            <a:bodyPr wrap="none" rtlCol="0">
              <a:spAutoFit/>
            </a:bodyPr>
            <a:lstStyle/>
            <a:p>
              <a:pPr algn="ctr"/>
              <a:r>
                <a:rPr lang="fr-FR" sz="700" b="1" dirty="0" err="1">
                  <a:latin typeface="Arial" panose="020B0604020202020204" pitchFamily="34" charset="0"/>
                  <a:cs typeface="Arial" panose="020B0604020202020204" pitchFamily="34" charset="0"/>
                </a:rPr>
                <a:t>Vascular</a:t>
              </a:r>
              <a:endParaRPr lang="fr-FR" sz="700" b="1" dirty="0">
                <a:latin typeface="Arial" panose="020B0604020202020204" pitchFamily="34" charset="0"/>
                <a:cs typeface="Arial" panose="020B0604020202020204" pitchFamily="34" charset="0"/>
              </a:endParaRPr>
            </a:p>
            <a:p>
              <a:pPr algn="ctr"/>
              <a:r>
                <a:rPr lang="fr-FR" sz="700" b="1" dirty="0" err="1">
                  <a:latin typeface="Arial" panose="020B0604020202020204" pitchFamily="34" charset="0"/>
                  <a:cs typeface="Arial" panose="020B0604020202020204" pitchFamily="34" charset="0"/>
                </a:rPr>
                <a:t>cells</a:t>
              </a:r>
              <a:endParaRPr lang="fr-FR" sz="700" b="1"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ED045A5B-B2CD-DF2D-4668-F4ABA95B26C7}"/>
                </a:ext>
              </a:extLst>
            </p:cNvPr>
            <p:cNvSpPr txBox="1"/>
            <p:nvPr/>
          </p:nvSpPr>
          <p:spPr>
            <a:xfrm>
              <a:off x="3974649" y="2358356"/>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42" name="ZoneTexte 41">
              <a:extLst>
                <a:ext uri="{FF2B5EF4-FFF2-40B4-BE49-F238E27FC236}">
                  <a16:creationId xmlns:a16="http://schemas.microsoft.com/office/drawing/2014/main" id="{B39B221B-33E5-8EAC-170A-B1680E310B37}"/>
                </a:ext>
              </a:extLst>
            </p:cNvPr>
            <p:cNvSpPr txBox="1"/>
            <p:nvPr/>
          </p:nvSpPr>
          <p:spPr>
            <a:xfrm>
              <a:off x="3062563" y="2338360"/>
              <a:ext cx="580608"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Microglia</a:t>
              </a:r>
              <a:endParaRPr lang="fr-FR" sz="700" b="1" dirty="0">
                <a:latin typeface="Arial" panose="020B0604020202020204" pitchFamily="34" charset="0"/>
                <a:cs typeface="Arial" panose="020B0604020202020204" pitchFamily="34" charset="0"/>
              </a:endParaRPr>
            </a:p>
          </p:txBody>
        </p:sp>
        <p:sp>
          <p:nvSpPr>
            <p:cNvPr id="43" name="ZoneTexte 42">
              <a:extLst>
                <a:ext uri="{FF2B5EF4-FFF2-40B4-BE49-F238E27FC236}">
                  <a16:creationId xmlns:a16="http://schemas.microsoft.com/office/drawing/2014/main" id="{F84A3FE1-33D4-6230-94DF-707392DCC896}"/>
                </a:ext>
              </a:extLst>
            </p:cNvPr>
            <p:cNvSpPr txBox="1"/>
            <p:nvPr/>
          </p:nvSpPr>
          <p:spPr>
            <a:xfrm>
              <a:off x="3013982" y="2094515"/>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44" name="ZoneTexte 43">
              <a:extLst>
                <a:ext uri="{FF2B5EF4-FFF2-40B4-BE49-F238E27FC236}">
                  <a16:creationId xmlns:a16="http://schemas.microsoft.com/office/drawing/2014/main" id="{399D8917-21AB-EBE3-B257-4B089CB7F925}"/>
                </a:ext>
              </a:extLst>
            </p:cNvPr>
            <p:cNvSpPr txBox="1"/>
            <p:nvPr/>
          </p:nvSpPr>
          <p:spPr>
            <a:xfrm>
              <a:off x="2812277" y="1756288"/>
              <a:ext cx="598241"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Astrocyte</a:t>
              </a:r>
            </a:p>
          </p:txBody>
        </p:sp>
        <p:sp>
          <p:nvSpPr>
            <p:cNvPr id="45" name="ZoneTexte 44">
              <a:extLst>
                <a:ext uri="{FF2B5EF4-FFF2-40B4-BE49-F238E27FC236}">
                  <a16:creationId xmlns:a16="http://schemas.microsoft.com/office/drawing/2014/main" id="{B5E6BE30-3F31-E73D-A179-554FC10C3FCD}"/>
                </a:ext>
              </a:extLst>
            </p:cNvPr>
            <p:cNvSpPr txBox="1"/>
            <p:nvPr/>
          </p:nvSpPr>
          <p:spPr>
            <a:xfrm>
              <a:off x="2722546" y="1481413"/>
              <a:ext cx="898003"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Oligodendrocyte</a:t>
              </a:r>
            </a:p>
          </p:txBody>
        </p:sp>
        <p:sp>
          <p:nvSpPr>
            <p:cNvPr id="46" name="ZoneTexte 45">
              <a:extLst>
                <a:ext uri="{FF2B5EF4-FFF2-40B4-BE49-F238E27FC236}">
                  <a16:creationId xmlns:a16="http://schemas.microsoft.com/office/drawing/2014/main" id="{993D508E-B4C6-DF3E-F9E4-3FECE2F1043E}"/>
                </a:ext>
              </a:extLst>
            </p:cNvPr>
            <p:cNvSpPr txBox="1"/>
            <p:nvPr/>
          </p:nvSpPr>
          <p:spPr>
            <a:xfrm>
              <a:off x="3955931" y="1419594"/>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grpSp>
      <p:grpSp>
        <p:nvGrpSpPr>
          <p:cNvPr id="95" name="Groupe 94">
            <a:extLst>
              <a:ext uri="{FF2B5EF4-FFF2-40B4-BE49-F238E27FC236}">
                <a16:creationId xmlns:a16="http://schemas.microsoft.com/office/drawing/2014/main" id="{66133461-0F9F-2194-7E25-657E408E467E}"/>
              </a:ext>
            </a:extLst>
          </p:cNvPr>
          <p:cNvGrpSpPr/>
          <p:nvPr/>
        </p:nvGrpSpPr>
        <p:grpSpPr>
          <a:xfrm>
            <a:off x="4960227" y="1774796"/>
            <a:ext cx="2092612" cy="1191529"/>
            <a:chOff x="4960227" y="1422371"/>
            <a:chExt cx="2092612" cy="1191529"/>
          </a:xfrm>
        </p:grpSpPr>
        <p:grpSp>
          <p:nvGrpSpPr>
            <p:cNvPr id="22" name="Groupe 21">
              <a:extLst>
                <a:ext uri="{FF2B5EF4-FFF2-40B4-BE49-F238E27FC236}">
                  <a16:creationId xmlns:a16="http://schemas.microsoft.com/office/drawing/2014/main" id="{00B7A014-290C-98AF-8094-3017A63CE1FB}"/>
                </a:ext>
              </a:extLst>
            </p:cNvPr>
            <p:cNvGrpSpPr/>
            <p:nvPr/>
          </p:nvGrpSpPr>
          <p:grpSpPr>
            <a:xfrm>
              <a:off x="5457344" y="1425900"/>
              <a:ext cx="1296092" cy="1188000"/>
              <a:chOff x="2790344" y="679164"/>
              <a:chExt cx="1296092" cy="1188000"/>
            </a:xfrm>
          </p:grpSpPr>
          <p:pic>
            <p:nvPicPr>
              <p:cNvPr id="23" name="Image 22" descr="Une image contenant Dessin d’enfant, origami, dessin, diagramme&#10;&#10;Description générée automatiquement">
                <a:extLst>
                  <a:ext uri="{FF2B5EF4-FFF2-40B4-BE49-F238E27FC236}">
                    <a16:creationId xmlns:a16="http://schemas.microsoft.com/office/drawing/2014/main" id="{AC33B6D9-7945-0C4D-7BD2-331FF2F66CDA}"/>
                  </a:ext>
                </a:extLst>
              </p:cNvPr>
              <p:cNvPicPr>
                <a:picLocks noChangeAspect="1"/>
              </p:cNvPicPr>
              <p:nvPr/>
            </p:nvPicPr>
            <p:blipFill rotWithShape="1">
              <a:blip r:embed="rId4">
                <a:extLst>
                  <a:ext uri="{28A0092B-C50C-407E-A947-70E740481C1C}">
                    <a14:useLocalDpi xmlns:a14="http://schemas.microsoft.com/office/drawing/2010/main" val="0"/>
                  </a:ext>
                </a:extLst>
              </a:blip>
              <a:srcRect l="7231" t="8340" r="52330"/>
              <a:stretch/>
            </p:blipFill>
            <p:spPr>
              <a:xfrm>
                <a:off x="2790344" y="679164"/>
                <a:ext cx="1296092" cy="1188000"/>
              </a:xfrm>
              <a:prstGeom prst="rect">
                <a:avLst/>
              </a:prstGeom>
            </p:spPr>
          </p:pic>
          <p:sp>
            <p:nvSpPr>
              <p:cNvPr id="24" name="ZoneTexte 23">
                <a:extLst>
                  <a:ext uri="{FF2B5EF4-FFF2-40B4-BE49-F238E27FC236}">
                    <a16:creationId xmlns:a16="http://schemas.microsoft.com/office/drawing/2014/main" id="{DE7B6526-D6A4-4BE0-7E59-F1109BD0D94F}"/>
                  </a:ext>
                </a:extLst>
              </p:cNvPr>
              <p:cNvSpPr txBox="1"/>
              <p:nvPr/>
            </p:nvSpPr>
            <p:spPr>
              <a:xfrm>
                <a:off x="3710621" y="838092"/>
                <a:ext cx="227948" cy="184666"/>
              </a:xfrm>
              <a:prstGeom prst="rect">
                <a:avLst/>
              </a:prstGeom>
              <a:noFill/>
            </p:spPr>
            <p:txBody>
              <a:bodyPr wrap="none" rtlCol="0">
                <a:spAutoFit/>
              </a:bodyPr>
              <a:lstStyle/>
              <a:p>
                <a:r>
                  <a:rPr lang="fr-FR" sz="600" dirty="0">
                    <a:latin typeface="Arial" panose="020B0604020202020204" pitchFamily="34" charset="0"/>
                    <a:cs typeface="Arial" panose="020B0604020202020204" pitchFamily="34" charset="0"/>
                  </a:rPr>
                  <a:t>1</a:t>
                </a:r>
              </a:p>
            </p:txBody>
          </p:sp>
          <p:sp>
            <p:nvSpPr>
              <p:cNvPr id="25" name="ZoneTexte 24">
                <a:extLst>
                  <a:ext uri="{FF2B5EF4-FFF2-40B4-BE49-F238E27FC236}">
                    <a16:creationId xmlns:a16="http://schemas.microsoft.com/office/drawing/2014/main" id="{D53EF4C1-2C56-BC1A-58DE-0A83FA20AA0D}"/>
                  </a:ext>
                </a:extLst>
              </p:cNvPr>
              <p:cNvSpPr txBox="1"/>
              <p:nvPr/>
            </p:nvSpPr>
            <p:spPr>
              <a:xfrm>
                <a:off x="3836787" y="1164808"/>
                <a:ext cx="227948" cy="184666"/>
              </a:xfrm>
              <a:prstGeom prst="rect">
                <a:avLst/>
              </a:prstGeom>
              <a:noFill/>
            </p:spPr>
            <p:txBody>
              <a:bodyPr wrap="none" rtlCol="0">
                <a:spAutoFit/>
              </a:bodyPr>
              <a:lstStyle/>
              <a:p>
                <a:r>
                  <a:rPr lang="fr-FR" sz="600" dirty="0">
                    <a:latin typeface="Arial" panose="020B0604020202020204" pitchFamily="34" charset="0"/>
                    <a:cs typeface="Arial" panose="020B0604020202020204" pitchFamily="34" charset="0"/>
                  </a:rPr>
                  <a:t>0</a:t>
                </a:r>
              </a:p>
            </p:txBody>
          </p:sp>
        </p:grpSp>
        <p:sp>
          <p:nvSpPr>
            <p:cNvPr id="47" name="ZoneTexte 46">
              <a:extLst>
                <a:ext uri="{FF2B5EF4-FFF2-40B4-BE49-F238E27FC236}">
                  <a16:creationId xmlns:a16="http://schemas.microsoft.com/office/drawing/2014/main" id="{741D3490-0A45-BC5D-A757-2E5278413A73}"/>
                </a:ext>
              </a:extLst>
            </p:cNvPr>
            <p:cNvSpPr txBox="1"/>
            <p:nvPr/>
          </p:nvSpPr>
          <p:spPr>
            <a:xfrm>
              <a:off x="6486476" y="1582130"/>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sp>
          <p:nvSpPr>
            <p:cNvPr id="48" name="ZoneTexte 47">
              <a:extLst>
                <a:ext uri="{FF2B5EF4-FFF2-40B4-BE49-F238E27FC236}">
                  <a16:creationId xmlns:a16="http://schemas.microsoft.com/office/drawing/2014/main" id="{4C9F0699-4361-25BB-BDDE-B70923534CBE}"/>
                </a:ext>
              </a:extLst>
            </p:cNvPr>
            <p:cNvSpPr txBox="1"/>
            <p:nvPr/>
          </p:nvSpPr>
          <p:spPr>
            <a:xfrm>
              <a:off x="6613283" y="1901086"/>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49" name="ZoneTexte 48">
              <a:extLst>
                <a:ext uri="{FF2B5EF4-FFF2-40B4-BE49-F238E27FC236}">
                  <a16:creationId xmlns:a16="http://schemas.microsoft.com/office/drawing/2014/main" id="{30880392-44A0-5F4E-CA35-8AD7D0137A27}"/>
                </a:ext>
              </a:extLst>
            </p:cNvPr>
            <p:cNvSpPr txBox="1"/>
            <p:nvPr/>
          </p:nvSpPr>
          <p:spPr>
            <a:xfrm>
              <a:off x="6494673" y="2163690"/>
              <a:ext cx="558166" cy="307777"/>
            </a:xfrm>
            <a:prstGeom prst="rect">
              <a:avLst/>
            </a:prstGeom>
            <a:noFill/>
          </p:spPr>
          <p:txBody>
            <a:bodyPr wrap="none" rtlCol="0">
              <a:spAutoFit/>
            </a:bodyPr>
            <a:lstStyle/>
            <a:p>
              <a:pPr algn="ctr"/>
              <a:r>
                <a:rPr lang="fr-FR" sz="700" b="1" dirty="0" err="1">
                  <a:latin typeface="Arial" panose="020B0604020202020204" pitchFamily="34" charset="0"/>
                  <a:cs typeface="Arial" panose="020B0604020202020204" pitchFamily="34" charset="0"/>
                </a:rPr>
                <a:t>Vascular</a:t>
              </a:r>
              <a:endParaRPr lang="fr-FR" sz="700" b="1" dirty="0">
                <a:latin typeface="Arial" panose="020B0604020202020204" pitchFamily="34" charset="0"/>
                <a:cs typeface="Arial" panose="020B0604020202020204" pitchFamily="34" charset="0"/>
              </a:endParaRPr>
            </a:p>
            <a:p>
              <a:pPr algn="ctr"/>
              <a:r>
                <a:rPr lang="fr-FR" sz="700" b="1" dirty="0" err="1">
                  <a:latin typeface="Arial" panose="020B0604020202020204" pitchFamily="34" charset="0"/>
                  <a:cs typeface="Arial" panose="020B0604020202020204" pitchFamily="34" charset="0"/>
                </a:rPr>
                <a:t>cells</a:t>
              </a:r>
              <a:endParaRPr lang="fr-FR" sz="700" b="1" dirty="0">
                <a:latin typeface="Arial" panose="020B0604020202020204" pitchFamily="34" charset="0"/>
                <a:cs typeface="Arial" panose="020B0604020202020204" pitchFamily="34" charset="0"/>
              </a:endParaRPr>
            </a:p>
          </p:txBody>
        </p:sp>
        <p:sp>
          <p:nvSpPr>
            <p:cNvPr id="50" name="ZoneTexte 49">
              <a:extLst>
                <a:ext uri="{FF2B5EF4-FFF2-40B4-BE49-F238E27FC236}">
                  <a16:creationId xmlns:a16="http://schemas.microsoft.com/office/drawing/2014/main" id="{080C1917-430C-51F2-55E2-37A6848FFF19}"/>
                </a:ext>
              </a:extLst>
            </p:cNvPr>
            <p:cNvSpPr txBox="1"/>
            <p:nvPr/>
          </p:nvSpPr>
          <p:spPr>
            <a:xfrm>
              <a:off x="6212330" y="2361133"/>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51" name="ZoneTexte 50">
              <a:extLst>
                <a:ext uri="{FF2B5EF4-FFF2-40B4-BE49-F238E27FC236}">
                  <a16:creationId xmlns:a16="http://schemas.microsoft.com/office/drawing/2014/main" id="{42EE43D4-CE79-769A-74B3-CC6FE3846311}"/>
                </a:ext>
              </a:extLst>
            </p:cNvPr>
            <p:cNvSpPr txBox="1"/>
            <p:nvPr/>
          </p:nvSpPr>
          <p:spPr>
            <a:xfrm>
              <a:off x="5300244" y="2341137"/>
              <a:ext cx="580608"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Microglia</a:t>
              </a:r>
              <a:endParaRPr lang="fr-FR" sz="700" b="1" dirty="0">
                <a:latin typeface="Arial" panose="020B0604020202020204" pitchFamily="34" charset="0"/>
                <a:cs typeface="Arial" panose="020B0604020202020204" pitchFamily="34" charset="0"/>
              </a:endParaRPr>
            </a:p>
          </p:txBody>
        </p:sp>
        <p:sp>
          <p:nvSpPr>
            <p:cNvPr id="52" name="ZoneTexte 51">
              <a:extLst>
                <a:ext uri="{FF2B5EF4-FFF2-40B4-BE49-F238E27FC236}">
                  <a16:creationId xmlns:a16="http://schemas.microsoft.com/office/drawing/2014/main" id="{4ABD0434-0433-3199-D889-98D8243763AB}"/>
                </a:ext>
              </a:extLst>
            </p:cNvPr>
            <p:cNvSpPr txBox="1"/>
            <p:nvPr/>
          </p:nvSpPr>
          <p:spPr>
            <a:xfrm>
              <a:off x="5251663" y="2097292"/>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53" name="ZoneTexte 52">
              <a:extLst>
                <a:ext uri="{FF2B5EF4-FFF2-40B4-BE49-F238E27FC236}">
                  <a16:creationId xmlns:a16="http://schemas.microsoft.com/office/drawing/2014/main" id="{53C82B03-45A5-E2E7-A4AF-50FB419ECE8F}"/>
                </a:ext>
              </a:extLst>
            </p:cNvPr>
            <p:cNvSpPr txBox="1"/>
            <p:nvPr/>
          </p:nvSpPr>
          <p:spPr>
            <a:xfrm>
              <a:off x="5049958" y="1759065"/>
              <a:ext cx="598241"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Astrocyte</a:t>
              </a:r>
            </a:p>
          </p:txBody>
        </p:sp>
        <p:sp>
          <p:nvSpPr>
            <p:cNvPr id="54" name="ZoneTexte 53">
              <a:extLst>
                <a:ext uri="{FF2B5EF4-FFF2-40B4-BE49-F238E27FC236}">
                  <a16:creationId xmlns:a16="http://schemas.microsoft.com/office/drawing/2014/main" id="{2A3E5E0A-0EAC-3ABF-48BA-268596758728}"/>
                </a:ext>
              </a:extLst>
            </p:cNvPr>
            <p:cNvSpPr txBox="1"/>
            <p:nvPr/>
          </p:nvSpPr>
          <p:spPr>
            <a:xfrm>
              <a:off x="4960227" y="1484190"/>
              <a:ext cx="898003"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Oligodendrocyte</a:t>
              </a:r>
            </a:p>
          </p:txBody>
        </p:sp>
        <p:sp>
          <p:nvSpPr>
            <p:cNvPr id="55" name="ZoneTexte 54">
              <a:extLst>
                <a:ext uri="{FF2B5EF4-FFF2-40B4-BE49-F238E27FC236}">
                  <a16:creationId xmlns:a16="http://schemas.microsoft.com/office/drawing/2014/main" id="{454D41AF-37FF-9A09-B3B1-1CCD39C6E09B}"/>
                </a:ext>
              </a:extLst>
            </p:cNvPr>
            <p:cNvSpPr txBox="1"/>
            <p:nvPr/>
          </p:nvSpPr>
          <p:spPr>
            <a:xfrm>
              <a:off x="6193612" y="1422371"/>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grpSp>
      <p:grpSp>
        <p:nvGrpSpPr>
          <p:cNvPr id="96" name="Groupe 95">
            <a:extLst>
              <a:ext uri="{FF2B5EF4-FFF2-40B4-BE49-F238E27FC236}">
                <a16:creationId xmlns:a16="http://schemas.microsoft.com/office/drawing/2014/main" id="{F1AED1B5-B2AD-3ABA-9907-3D542111D49E}"/>
              </a:ext>
            </a:extLst>
          </p:cNvPr>
          <p:cNvGrpSpPr/>
          <p:nvPr/>
        </p:nvGrpSpPr>
        <p:grpSpPr>
          <a:xfrm>
            <a:off x="7178336" y="1752414"/>
            <a:ext cx="2092612" cy="1211817"/>
            <a:chOff x="7178336" y="1399989"/>
            <a:chExt cx="2092612" cy="1211817"/>
          </a:xfrm>
        </p:grpSpPr>
        <p:grpSp>
          <p:nvGrpSpPr>
            <p:cNvPr id="28" name="Groupe 27">
              <a:extLst>
                <a:ext uri="{FF2B5EF4-FFF2-40B4-BE49-F238E27FC236}">
                  <a16:creationId xmlns:a16="http://schemas.microsoft.com/office/drawing/2014/main" id="{3C331034-3261-EA3B-1267-A3DBD32F155C}"/>
                </a:ext>
              </a:extLst>
            </p:cNvPr>
            <p:cNvGrpSpPr/>
            <p:nvPr/>
          </p:nvGrpSpPr>
          <p:grpSpPr>
            <a:xfrm>
              <a:off x="7728924" y="1441806"/>
              <a:ext cx="1274101" cy="1170000"/>
              <a:chOff x="4515748" y="695070"/>
              <a:chExt cx="1274101" cy="1170000"/>
            </a:xfrm>
          </p:grpSpPr>
          <p:pic>
            <p:nvPicPr>
              <p:cNvPr id="29" name="Image 28" descr="Une image contenant ligne, diagramme, Dessin d’enfant, origami&#10;&#10;Description générée automatiquement">
                <a:extLst>
                  <a:ext uri="{FF2B5EF4-FFF2-40B4-BE49-F238E27FC236}">
                    <a16:creationId xmlns:a16="http://schemas.microsoft.com/office/drawing/2014/main" id="{52D069A5-90B9-94D8-36CA-A729E929CAB9}"/>
                  </a:ext>
                </a:extLst>
              </p:cNvPr>
              <p:cNvPicPr>
                <a:picLocks noChangeAspect="1"/>
              </p:cNvPicPr>
              <p:nvPr/>
            </p:nvPicPr>
            <p:blipFill rotWithShape="1">
              <a:blip r:embed="rId5">
                <a:extLst>
                  <a:ext uri="{28A0092B-C50C-407E-A947-70E740481C1C}">
                    <a14:useLocalDpi xmlns:a14="http://schemas.microsoft.com/office/drawing/2010/main" val="0"/>
                  </a:ext>
                </a:extLst>
              </a:blip>
              <a:srcRect t="9502" r="59831" b="1795"/>
              <a:stretch/>
            </p:blipFill>
            <p:spPr>
              <a:xfrm>
                <a:off x="4515748" y="695070"/>
                <a:ext cx="1247531" cy="1170000"/>
              </a:xfrm>
              <a:prstGeom prst="rect">
                <a:avLst/>
              </a:prstGeom>
            </p:spPr>
          </p:pic>
          <p:sp>
            <p:nvSpPr>
              <p:cNvPr id="30" name="ZoneTexte 29">
                <a:extLst>
                  <a:ext uri="{FF2B5EF4-FFF2-40B4-BE49-F238E27FC236}">
                    <a16:creationId xmlns:a16="http://schemas.microsoft.com/office/drawing/2014/main" id="{A87D5EC1-2843-BD31-221C-D1C93BDAEA15}"/>
                  </a:ext>
                </a:extLst>
              </p:cNvPr>
              <p:cNvSpPr txBox="1"/>
              <p:nvPr/>
            </p:nvSpPr>
            <p:spPr>
              <a:xfrm>
                <a:off x="5422969" y="835486"/>
                <a:ext cx="234360" cy="198908"/>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1</a:t>
                </a:r>
              </a:p>
            </p:txBody>
          </p:sp>
          <p:sp>
            <p:nvSpPr>
              <p:cNvPr id="31" name="ZoneTexte 30">
                <a:extLst>
                  <a:ext uri="{FF2B5EF4-FFF2-40B4-BE49-F238E27FC236}">
                    <a16:creationId xmlns:a16="http://schemas.microsoft.com/office/drawing/2014/main" id="{AF81F9E9-915E-8181-8E74-94F09BCC025A}"/>
                  </a:ext>
                </a:extLst>
              </p:cNvPr>
              <p:cNvSpPr txBox="1"/>
              <p:nvPr/>
            </p:nvSpPr>
            <p:spPr>
              <a:xfrm>
                <a:off x="5555489" y="1170518"/>
                <a:ext cx="234360" cy="198908"/>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0</a:t>
                </a:r>
              </a:p>
            </p:txBody>
          </p:sp>
        </p:grpSp>
        <p:sp>
          <p:nvSpPr>
            <p:cNvPr id="56" name="ZoneTexte 55">
              <a:extLst>
                <a:ext uri="{FF2B5EF4-FFF2-40B4-BE49-F238E27FC236}">
                  <a16:creationId xmlns:a16="http://schemas.microsoft.com/office/drawing/2014/main" id="{75B99031-35DA-1D85-1FD1-507000F5D8FA}"/>
                </a:ext>
              </a:extLst>
            </p:cNvPr>
            <p:cNvSpPr txBox="1"/>
            <p:nvPr/>
          </p:nvSpPr>
          <p:spPr>
            <a:xfrm>
              <a:off x="8715061" y="1574934"/>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sp>
          <p:nvSpPr>
            <p:cNvPr id="57" name="ZoneTexte 56">
              <a:extLst>
                <a:ext uri="{FF2B5EF4-FFF2-40B4-BE49-F238E27FC236}">
                  <a16:creationId xmlns:a16="http://schemas.microsoft.com/office/drawing/2014/main" id="{06B27D69-C288-C9E6-65A0-A56C12C2EDA6}"/>
                </a:ext>
              </a:extLst>
            </p:cNvPr>
            <p:cNvSpPr txBox="1"/>
            <p:nvPr/>
          </p:nvSpPr>
          <p:spPr>
            <a:xfrm>
              <a:off x="8858903" y="1914814"/>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58" name="ZoneTexte 57">
              <a:extLst>
                <a:ext uri="{FF2B5EF4-FFF2-40B4-BE49-F238E27FC236}">
                  <a16:creationId xmlns:a16="http://schemas.microsoft.com/office/drawing/2014/main" id="{278AAAED-80F4-C585-98D6-FA0FAD648902}"/>
                </a:ext>
              </a:extLst>
            </p:cNvPr>
            <p:cNvSpPr txBox="1"/>
            <p:nvPr/>
          </p:nvSpPr>
          <p:spPr>
            <a:xfrm>
              <a:off x="8712782" y="2166465"/>
              <a:ext cx="558166" cy="307777"/>
            </a:xfrm>
            <a:prstGeom prst="rect">
              <a:avLst/>
            </a:prstGeom>
            <a:noFill/>
          </p:spPr>
          <p:txBody>
            <a:bodyPr wrap="none" rtlCol="0">
              <a:spAutoFit/>
            </a:bodyPr>
            <a:lstStyle/>
            <a:p>
              <a:pPr algn="ctr"/>
              <a:r>
                <a:rPr lang="fr-FR" sz="700" b="1" dirty="0" err="1">
                  <a:latin typeface="Arial" panose="020B0604020202020204" pitchFamily="34" charset="0"/>
                  <a:cs typeface="Arial" panose="020B0604020202020204" pitchFamily="34" charset="0"/>
                </a:rPr>
                <a:t>Vascular</a:t>
              </a:r>
              <a:endParaRPr lang="fr-FR" sz="700" b="1" dirty="0">
                <a:latin typeface="Arial" panose="020B0604020202020204" pitchFamily="34" charset="0"/>
                <a:cs typeface="Arial" panose="020B0604020202020204" pitchFamily="34" charset="0"/>
              </a:endParaRPr>
            </a:p>
            <a:p>
              <a:pPr algn="ctr"/>
              <a:r>
                <a:rPr lang="fr-FR" sz="700" b="1" dirty="0" err="1">
                  <a:latin typeface="Arial" panose="020B0604020202020204" pitchFamily="34" charset="0"/>
                  <a:cs typeface="Arial" panose="020B0604020202020204" pitchFamily="34" charset="0"/>
                </a:rPr>
                <a:t>cells</a:t>
              </a:r>
              <a:endParaRPr lang="fr-FR" sz="700" b="1" dirty="0">
                <a:latin typeface="Arial" panose="020B0604020202020204" pitchFamily="34" charset="0"/>
                <a:cs typeface="Arial" panose="020B0604020202020204" pitchFamily="34" charset="0"/>
              </a:endParaRPr>
            </a:p>
          </p:txBody>
        </p:sp>
        <p:sp>
          <p:nvSpPr>
            <p:cNvPr id="59" name="ZoneTexte 58">
              <a:extLst>
                <a:ext uri="{FF2B5EF4-FFF2-40B4-BE49-F238E27FC236}">
                  <a16:creationId xmlns:a16="http://schemas.microsoft.com/office/drawing/2014/main" id="{2AF06D9A-8DE2-C641-B964-27A33C5CE962}"/>
                </a:ext>
              </a:extLst>
            </p:cNvPr>
            <p:cNvSpPr txBox="1"/>
            <p:nvPr/>
          </p:nvSpPr>
          <p:spPr>
            <a:xfrm>
              <a:off x="8456414" y="2393869"/>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60" name="ZoneTexte 59">
              <a:extLst>
                <a:ext uri="{FF2B5EF4-FFF2-40B4-BE49-F238E27FC236}">
                  <a16:creationId xmlns:a16="http://schemas.microsoft.com/office/drawing/2014/main" id="{B3297B09-7F78-6DA8-7A31-87B7951BC0A5}"/>
                </a:ext>
              </a:extLst>
            </p:cNvPr>
            <p:cNvSpPr txBox="1"/>
            <p:nvPr/>
          </p:nvSpPr>
          <p:spPr>
            <a:xfrm>
              <a:off x="7491117" y="2380868"/>
              <a:ext cx="580608"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Microglia</a:t>
              </a:r>
              <a:endParaRPr lang="fr-FR" sz="700" b="1" dirty="0">
                <a:latin typeface="Arial" panose="020B0604020202020204" pitchFamily="34" charset="0"/>
                <a:cs typeface="Arial" panose="020B0604020202020204" pitchFamily="34" charset="0"/>
              </a:endParaRPr>
            </a:p>
          </p:txBody>
        </p:sp>
        <p:sp>
          <p:nvSpPr>
            <p:cNvPr id="61" name="ZoneTexte 60">
              <a:extLst>
                <a:ext uri="{FF2B5EF4-FFF2-40B4-BE49-F238E27FC236}">
                  <a16:creationId xmlns:a16="http://schemas.microsoft.com/office/drawing/2014/main" id="{CEB6B127-6541-10F0-090A-EE9DE86277AE}"/>
                </a:ext>
              </a:extLst>
            </p:cNvPr>
            <p:cNvSpPr txBox="1"/>
            <p:nvPr/>
          </p:nvSpPr>
          <p:spPr>
            <a:xfrm>
              <a:off x="7474246" y="2138305"/>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62" name="ZoneTexte 61">
              <a:extLst>
                <a:ext uri="{FF2B5EF4-FFF2-40B4-BE49-F238E27FC236}">
                  <a16:creationId xmlns:a16="http://schemas.microsoft.com/office/drawing/2014/main" id="{06865CFD-C380-CC98-9170-379CCC430F4E}"/>
                </a:ext>
              </a:extLst>
            </p:cNvPr>
            <p:cNvSpPr txBox="1"/>
            <p:nvPr/>
          </p:nvSpPr>
          <p:spPr>
            <a:xfrm>
              <a:off x="7263735" y="1775447"/>
              <a:ext cx="598241"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Astrocyte</a:t>
              </a:r>
            </a:p>
          </p:txBody>
        </p:sp>
        <p:sp>
          <p:nvSpPr>
            <p:cNvPr id="63" name="ZoneTexte 62">
              <a:extLst>
                <a:ext uri="{FF2B5EF4-FFF2-40B4-BE49-F238E27FC236}">
                  <a16:creationId xmlns:a16="http://schemas.microsoft.com/office/drawing/2014/main" id="{D5492621-3853-42E1-8772-BACA8065F579}"/>
                </a:ext>
              </a:extLst>
            </p:cNvPr>
            <p:cNvSpPr txBox="1"/>
            <p:nvPr/>
          </p:nvSpPr>
          <p:spPr>
            <a:xfrm>
              <a:off x="7178336" y="1486965"/>
              <a:ext cx="898003"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Oligodendrocyte</a:t>
              </a:r>
            </a:p>
          </p:txBody>
        </p:sp>
        <p:sp>
          <p:nvSpPr>
            <p:cNvPr id="64" name="ZoneTexte 63">
              <a:extLst>
                <a:ext uri="{FF2B5EF4-FFF2-40B4-BE49-F238E27FC236}">
                  <a16:creationId xmlns:a16="http://schemas.microsoft.com/office/drawing/2014/main" id="{733ED46D-C5FA-86AB-0CE0-262FEE64885B}"/>
                </a:ext>
              </a:extLst>
            </p:cNvPr>
            <p:cNvSpPr txBox="1"/>
            <p:nvPr/>
          </p:nvSpPr>
          <p:spPr>
            <a:xfrm>
              <a:off x="8421696" y="1399989"/>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grpSp>
      <p:grpSp>
        <p:nvGrpSpPr>
          <p:cNvPr id="2" name="Groupe 1">
            <a:extLst>
              <a:ext uri="{FF2B5EF4-FFF2-40B4-BE49-F238E27FC236}">
                <a16:creationId xmlns:a16="http://schemas.microsoft.com/office/drawing/2014/main" id="{86E87433-B3CF-F7BC-16DA-123E0D841F0E}"/>
              </a:ext>
            </a:extLst>
          </p:cNvPr>
          <p:cNvGrpSpPr/>
          <p:nvPr/>
        </p:nvGrpSpPr>
        <p:grpSpPr>
          <a:xfrm>
            <a:off x="7189496" y="3299745"/>
            <a:ext cx="2092612" cy="1175099"/>
            <a:chOff x="7189496" y="2947320"/>
            <a:chExt cx="2092612" cy="1175099"/>
          </a:xfrm>
        </p:grpSpPr>
        <p:grpSp>
          <p:nvGrpSpPr>
            <p:cNvPr id="32" name="Groupe 31">
              <a:extLst>
                <a:ext uri="{FF2B5EF4-FFF2-40B4-BE49-F238E27FC236}">
                  <a16:creationId xmlns:a16="http://schemas.microsoft.com/office/drawing/2014/main" id="{0F3D5D80-6BB4-61DA-D37F-8AA62F03A98B}"/>
                </a:ext>
              </a:extLst>
            </p:cNvPr>
            <p:cNvGrpSpPr/>
            <p:nvPr/>
          </p:nvGrpSpPr>
          <p:grpSpPr>
            <a:xfrm>
              <a:off x="7744906" y="2970419"/>
              <a:ext cx="1244977" cy="1152000"/>
              <a:chOff x="4524642" y="2133599"/>
              <a:chExt cx="1244977" cy="1152000"/>
            </a:xfrm>
          </p:grpSpPr>
          <p:pic>
            <p:nvPicPr>
              <p:cNvPr id="33" name="Image 32" descr="Une image contenant ligne, diagramme, Dessin d’enfant, origami&#10;&#10;Description générée automatiquement">
                <a:extLst>
                  <a:ext uri="{FF2B5EF4-FFF2-40B4-BE49-F238E27FC236}">
                    <a16:creationId xmlns:a16="http://schemas.microsoft.com/office/drawing/2014/main" id="{8DBF5ECC-4C7D-EB1C-E08D-88ACF9C7680A}"/>
                  </a:ext>
                </a:extLst>
              </p:cNvPr>
              <p:cNvPicPr>
                <a:picLocks noChangeAspect="1"/>
              </p:cNvPicPr>
              <p:nvPr/>
            </p:nvPicPr>
            <p:blipFill rotWithShape="1">
              <a:blip r:embed="rId5">
                <a:extLst>
                  <a:ext uri="{28A0092B-C50C-407E-A947-70E740481C1C}">
                    <a14:useLocalDpi xmlns:a14="http://schemas.microsoft.com/office/drawing/2010/main" val="0"/>
                  </a:ext>
                </a:extLst>
              </a:blip>
              <a:srcRect l="58879" t="9195"/>
              <a:stretch/>
            </p:blipFill>
            <p:spPr>
              <a:xfrm>
                <a:off x="4524642" y="2133599"/>
                <a:ext cx="1228321" cy="1152000"/>
              </a:xfrm>
              <a:prstGeom prst="rect">
                <a:avLst/>
              </a:prstGeom>
            </p:spPr>
          </p:pic>
          <p:sp>
            <p:nvSpPr>
              <p:cNvPr id="34" name="ZoneTexte 33">
                <a:extLst>
                  <a:ext uri="{FF2B5EF4-FFF2-40B4-BE49-F238E27FC236}">
                    <a16:creationId xmlns:a16="http://schemas.microsoft.com/office/drawing/2014/main" id="{002F8280-D980-B6B4-46FB-C5B590C8F0E2}"/>
                  </a:ext>
                </a:extLst>
              </p:cNvPr>
              <p:cNvSpPr txBox="1"/>
              <p:nvPr/>
            </p:nvSpPr>
            <p:spPr>
              <a:xfrm>
                <a:off x="5397849" y="2272751"/>
                <a:ext cx="234360" cy="198908"/>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1</a:t>
                </a:r>
              </a:p>
            </p:txBody>
          </p:sp>
          <p:sp>
            <p:nvSpPr>
              <p:cNvPr id="35" name="ZoneTexte 34">
                <a:extLst>
                  <a:ext uri="{FF2B5EF4-FFF2-40B4-BE49-F238E27FC236}">
                    <a16:creationId xmlns:a16="http://schemas.microsoft.com/office/drawing/2014/main" id="{D2AD4154-27FD-87FE-3844-87351F12AF05}"/>
                  </a:ext>
                </a:extLst>
              </p:cNvPr>
              <p:cNvSpPr txBox="1"/>
              <p:nvPr/>
            </p:nvSpPr>
            <p:spPr>
              <a:xfrm>
                <a:off x="5535259" y="2588223"/>
                <a:ext cx="234360" cy="198908"/>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0</a:t>
                </a:r>
              </a:p>
            </p:txBody>
          </p:sp>
        </p:grpSp>
        <p:sp>
          <p:nvSpPr>
            <p:cNvPr id="65" name="ZoneTexte 64">
              <a:extLst>
                <a:ext uri="{FF2B5EF4-FFF2-40B4-BE49-F238E27FC236}">
                  <a16:creationId xmlns:a16="http://schemas.microsoft.com/office/drawing/2014/main" id="{70EF97A8-FA69-3D7F-B89C-B59BEC5CA091}"/>
                </a:ext>
              </a:extLst>
            </p:cNvPr>
            <p:cNvSpPr txBox="1"/>
            <p:nvPr/>
          </p:nvSpPr>
          <p:spPr>
            <a:xfrm>
              <a:off x="8715745" y="3107079"/>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sp>
          <p:nvSpPr>
            <p:cNvPr id="66" name="ZoneTexte 65">
              <a:extLst>
                <a:ext uri="{FF2B5EF4-FFF2-40B4-BE49-F238E27FC236}">
                  <a16:creationId xmlns:a16="http://schemas.microsoft.com/office/drawing/2014/main" id="{FC5F56CB-E900-9805-58EF-4C8B4872CDFA}"/>
                </a:ext>
              </a:extLst>
            </p:cNvPr>
            <p:cNvSpPr txBox="1"/>
            <p:nvPr/>
          </p:nvSpPr>
          <p:spPr>
            <a:xfrm>
              <a:off x="8842552" y="3426035"/>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67" name="ZoneTexte 66">
              <a:extLst>
                <a:ext uri="{FF2B5EF4-FFF2-40B4-BE49-F238E27FC236}">
                  <a16:creationId xmlns:a16="http://schemas.microsoft.com/office/drawing/2014/main" id="{2338392F-CCAF-6A74-0077-016B3BB8CDB7}"/>
                </a:ext>
              </a:extLst>
            </p:cNvPr>
            <p:cNvSpPr txBox="1"/>
            <p:nvPr/>
          </p:nvSpPr>
          <p:spPr>
            <a:xfrm>
              <a:off x="8723942" y="3688639"/>
              <a:ext cx="558166" cy="307777"/>
            </a:xfrm>
            <a:prstGeom prst="rect">
              <a:avLst/>
            </a:prstGeom>
            <a:noFill/>
          </p:spPr>
          <p:txBody>
            <a:bodyPr wrap="none" rtlCol="0">
              <a:spAutoFit/>
            </a:bodyPr>
            <a:lstStyle/>
            <a:p>
              <a:pPr algn="ctr"/>
              <a:r>
                <a:rPr lang="fr-FR" sz="700" b="1" dirty="0" err="1">
                  <a:latin typeface="Arial" panose="020B0604020202020204" pitchFamily="34" charset="0"/>
                  <a:cs typeface="Arial" panose="020B0604020202020204" pitchFamily="34" charset="0"/>
                </a:rPr>
                <a:t>Vascular</a:t>
              </a:r>
              <a:endParaRPr lang="fr-FR" sz="700" b="1" dirty="0">
                <a:latin typeface="Arial" panose="020B0604020202020204" pitchFamily="34" charset="0"/>
                <a:cs typeface="Arial" panose="020B0604020202020204" pitchFamily="34" charset="0"/>
              </a:endParaRPr>
            </a:p>
            <a:p>
              <a:pPr algn="ctr"/>
              <a:r>
                <a:rPr lang="fr-FR" sz="700" b="1" dirty="0" err="1">
                  <a:latin typeface="Arial" panose="020B0604020202020204" pitchFamily="34" charset="0"/>
                  <a:cs typeface="Arial" panose="020B0604020202020204" pitchFamily="34" charset="0"/>
                </a:rPr>
                <a:t>cells</a:t>
              </a:r>
              <a:endParaRPr lang="fr-FR" sz="700" b="1" dirty="0">
                <a:latin typeface="Arial" panose="020B0604020202020204" pitchFamily="34" charset="0"/>
                <a:cs typeface="Arial" panose="020B0604020202020204" pitchFamily="34" charset="0"/>
              </a:endParaRPr>
            </a:p>
          </p:txBody>
        </p:sp>
        <p:sp>
          <p:nvSpPr>
            <p:cNvPr id="68" name="ZoneTexte 67">
              <a:extLst>
                <a:ext uri="{FF2B5EF4-FFF2-40B4-BE49-F238E27FC236}">
                  <a16:creationId xmlns:a16="http://schemas.microsoft.com/office/drawing/2014/main" id="{A6F4D624-1D1A-A990-036D-6DDE555E356B}"/>
                </a:ext>
              </a:extLst>
            </p:cNvPr>
            <p:cNvSpPr txBox="1"/>
            <p:nvPr/>
          </p:nvSpPr>
          <p:spPr>
            <a:xfrm>
              <a:off x="8441599" y="3886082"/>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69" name="ZoneTexte 68">
              <a:extLst>
                <a:ext uri="{FF2B5EF4-FFF2-40B4-BE49-F238E27FC236}">
                  <a16:creationId xmlns:a16="http://schemas.microsoft.com/office/drawing/2014/main" id="{BA55F4FD-4AF2-F0B4-E0B8-7832428D3698}"/>
                </a:ext>
              </a:extLst>
            </p:cNvPr>
            <p:cNvSpPr txBox="1"/>
            <p:nvPr/>
          </p:nvSpPr>
          <p:spPr>
            <a:xfrm>
              <a:off x="7529513" y="3866086"/>
              <a:ext cx="580608"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Microglia</a:t>
              </a:r>
              <a:endParaRPr lang="fr-FR" sz="700" b="1" dirty="0">
                <a:latin typeface="Arial" panose="020B0604020202020204" pitchFamily="34" charset="0"/>
                <a:cs typeface="Arial" panose="020B0604020202020204" pitchFamily="34" charset="0"/>
              </a:endParaRPr>
            </a:p>
          </p:txBody>
        </p:sp>
        <p:sp>
          <p:nvSpPr>
            <p:cNvPr id="70" name="ZoneTexte 69">
              <a:extLst>
                <a:ext uri="{FF2B5EF4-FFF2-40B4-BE49-F238E27FC236}">
                  <a16:creationId xmlns:a16="http://schemas.microsoft.com/office/drawing/2014/main" id="{9F830A24-7A1E-E667-40D7-61E7750DED74}"/>
                </a:ext>
              </a:extLst>
            </p:cNvPr>
            <p:cNvSpPr txBox="1"/>
            <p:nvPr/>
          </p:nvSpPr>
          <p:spPr>
            <a:xfrm>
              <a:off x="7480932" y="3622241"/>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71" name="ZoneTexte 70">
              <a:extLst>
                <a:ext uri="{FF2B5EF4-FFF2-40B4-BE49-F238E27FC236}">
                  <a16:creationId xmlns:a16="http://schemas.microsoft.com/office/drawing/2014/main" id="{187E2212-5DD6-7141-EA69-8C4738C8604C}"/>
                </a:ext>
              </a:extLst>
            </p:cNvPr>
            <p:cNvSpPr txBox="1"/>
            <p:nvPr/>
          </p:nvSpPr>
          <p:spPr>
            <a:xfrm>
              <a:off x="7279227" y="3284014"/>
              <a:ext cx="598241"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Astrocyte</a:t>
              </a:r>
            </a:p>
          </p:txBody>
        </p:sp>
        <p:sp>
          <p:nvSpPr>
            <p:cNvPr id="72" name="ZoneTexte 71">
              <a:extLst>
                <a:ext uri="{FF2B5EF4-FFF2-40B4-BE49-F238E27FC236}">
                  <a16:creationId xmlns:a16="http://schemas.microsoft.com/office/drawing/2014/main" id="{60AA28AB-C9FA-1E3E-57A7-139E6C252253}"/>
                </a:ext>
              </a:extLst>
            </p:cNvPr>
            <p:cNvSpPr txBox="1"/>
            <p:nvPr/>
          </p:nvSpPr>
          <p:spPr>
            <a:xfrm>
              <a:off x="7189496" y="3009139"/>
              <a:ext cx="898003"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Oligodendrocyte</a:t>
              </a:r>
            </a:p>
          </p:txBody>
        </p:sp>
        <p:sp>
          <p:nvSpPr>
            <p:cNvPr id="73" name="ZoneTexte 72">
              <a:extLst>
                <a:ext uri="{FF2B5EF4-FFF2-40B4-BE49-F238E27FC236}">
                  <a16:creationId xmlns:a16="http://schemas.microsoft.com/office/drawing/2014/main" id="{C5966C00-487B-1DCC-71F8-7C1E1936B1B1}"/>
                </a:ext>
              </a:extLst>
            </p:cNvPr>
            <p:cNvSpPr txBox="1"/>
            <p:nvPr/>
          </p:nvSpPr>
          <p:spPr>
            <a:xfrm>
              <a:off x="8422881" y="2947320"/>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grpSp>
      <p:grpSp>
        <p:nvGrpSpPr>
          <p:cNvPr id="93" name="Groupe 92">
            <a:extLst>
              <a:ext uri="{FF2B5EF4-FFF2-40B4-BE49-F238E27FC236}">
                <a16:creationId xmlns:a16="http://schemas.microsoft.com/office/drawing/2014/main" id="{FF7F9508-909C-B29F-F870-0061D7E6E2C0}"/>
              </a:ext>
            </a:extLst>
          </p:cNvPr>
          <p:cNvGrpSpPr/>
          <p:nvPr/>
        </p:nvGrpSpPr>
        <p:grpSpPr>
          <a:xfrm>
            <a:off x="2731084" y="3286698"/>
            <a:ext cx="2093316" cy="1152313"/>
            <a:chOff x="2731084" y="2934273"/>
            <a:chExt cx="2093316" cy="1152313"/>
          </a:xfrm>
        </p:grpSpPr>
        <p:grpSp>
          <p:nvGrpSpPr>
            <p:cNvPr id="7" name="Groupe 6">
              <a:extLst>
                <a:ext uri="{FF2B5EF4-FFF2-40B4-BE49-F238E27FC236}">
                  <a16:creationId xmlns:a16="http://schemas.microsoft.com/office/drawing/2014/main" id="{4C5A6C48-2A80-648B-B085-509F7812D4D3}"/>
                </a:ext>
              </a:extLst>
            </p:cNvPr>
            <p:cNvGrpSpPr/>
            <p:nvPr/>
          </p:nvGrpSpPr>
          <p:grpSpPr>
            <a:xfrm>
              <a:off x="3265708" y="2970419"/>
              <a:ext cx="1259621" cy="1116167"/>
              <a:chOff x="1121195" y="2104590"/>
              <a:chExt cx="1259621" cy="1122604"/>
            </a:xfrm>
          </p:grpSpPr>
          <p:pic>
            <p:nvPicPr>
              <p:cNvPr id="9" name="Image 8" descr="Une image contenant Dessin d’enfant, diagramme, ligne, origami&#10;&#10;Description générée automatiquement">
                <a:extLst>
                  <a:ext uri="{FF2B5EF4-FFF2-40B4-BE49-F238E27FC236}">
                    <a16:creationId xmlns:a16="http://schemas.microsoft.com/office/drawing/2014/main" id="{B12C34D3-9DAC-E44D-94F5-8C812AB49A03}"/>
                  </a:ext>
                </a:extLst>
              </p:cNvPr>
              <p:cNvPicPr>
                <a:picLocks noChangeAspect="1"/>
              </p:cNvPicPr>
              <p:nvPr/>
            </p:nvPicPr>
            <p:blipFill rotWithShape="1">
              <a:blip r:embed="rId3">
                <a:extLst>
                  <a:ext uri="{28A0092B-C50C-407E-A947-70E740481C1C}">
                    <a14:useLocalDpi xmlns:a14="http://schemas.microsoft.com/office/drawing/2010/main" val="0"/>
                  </a:ext>
                </a:extLst>
              </a:blip>
              <a:srcRect l="60066" t="8810" r="4681" b="-1"/>
              <a:stretch/>
            </p:blipFill>
            <p:spPr>
              <a:xfrm>
                <a:off x="1121195" y="2104590"/>
                <a:ext cx="1231059" cy="1122604"/>
              </a:xfrm>
              <a:prstGeom prst="rect">
                <a:avLst/>
              </a:prstGeom>
            </p:spPr>
          </p:pic>
          <p:sp>
            <p:nvSpPr>
              <p:cNvPr id="10" name="ZoneTexte 9">
                <a:extLst>
                  <a:ext uri="{FF2B5EF4-FFF2-40B4-BE49-F238E27FC236}">
                    <a16:creationId xmlns:a16="http://schemas.microsoft.com/office/drawing/2014/main" id="{F5420C1C-4702-2D9F-869B-5A930CDD8F82}"/>
                  </a:ext>
                </a:extLst>
              </p:cNvPr>
              <p:cNvSpPr txBox="1"/>
              <p:nvPr/>
            </p:nvSpPr>
            <p:spPr>
              <a:xfrm>
                <a:off x="2009046" y="2229790"/>
                <a:ext cx="234360"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1</a:t>
                </a:r>
              </a:p>
            </p:txBody>
          </p:sp>
          <p:sp>
            <p:nvSpPr>
              <p:cNvPr id="11" name="ZoneTexte 10">
                <a:extLst>
                  <a:ext uri="{FF2B5EF4-FFF2-40B4-BE49-F238E27FC236}">
                    <a16:creationId xmlns:a16="http://schemas.microsoft.com/office/drawing/2014/main" id="{CC758011-BD4B-49DF-3360-F136C42F0193}"/>
                  </a:ext>
                </a:extLst>
              </p:cNvPr>
              <p:cNvSpPr txBox="1"/>
              <p:nvPr/>
            </p:nvSpPr>
            <p:spPr>
              <a:xfrm>
                <a:off x="2146456" y="2547081"/>
                <a:ext cx="234360"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0</a:t>
                </a:r>
              </a:p>
            </p:txBody>
          </p:sp>
        </p:grpSp>
        <p:sp>
          <p:nvSpPr>
            <p:cNvPr id="83" name="ZoneTexte 82">
              <a:extLst>
                <a:ext uri="{FF2B5EF4-FFF2-40B4-BE49-F238E27FC236}">
                  <a16:creationId xmlns:a16="http://schemas.microsoft.com/office/drawing/2014/main" id="{10795B2B-E07C-1CFD-0C97-1A3DB3FA7AE1}"/>
                </a:ext>
              </a:extLst>
            </p:cNvPr>
            <p:cNvSpPr txBox="1"/>
            <p:nvPr/>
          </p:nvSpPr>
          <p:spPr>
            <a:xfrm>
              <a:off x="4257255" y="3091041"/>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sp>
          <p:nvSpPr>
            <p:cNvPr id="84" name="ZoneTexte 83">
              <a:extLst>
                <a:ext uri="{FF2B5EF4-FFF2-40B4-BE49-F238E27FC236}">
                  <a16:creationId xmlns:a16="http://schemas.microsoft.com/office/drawing/2014/main" id="{163E16F9-F921-C700-836B-320ED6E5EF05}"/>
                </a:ext>
              </a:extLst>
            </p:cNvPr>
            <p:cNvSpPr txBox="1"/>
            <p:nvPr/>
          </p:nvSpPr>
          <p:spPr>
            <a:xfrm>
              <a:off x="4435795" y="3410128"/>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85" name="ZoneTexte 84">
              <a:extLst>
                <a:ext uri="{FF2B5EF4-FFF2-40B4-BE49-F238E27FC236}">
                  <a16:creationId xmlns:a16="http://schemas.microsoft.com/office/drawing/2014/main" id="{E7E61519-CA89-21D5-6C9B-5446CE40CBBA}"/>
                </a:ext>
              </a:extLst>
            </p:cNvPr>
            <p:cNvSpPr txBox="1"/>
            <p:nvPr/>
          </p:nvSpPr>
          <p:spPr>
            <a:xfrm>
              <a:off x="4266234" y="3677308"/>
              <a:ext cx="558166" cy="307777"/>
            </a:xfrm>
            <a:prstGeom prst="rect">
              <a:avLst/>
            </a:prstGeom>
            <a:noFill/>
          </p:spPr>
          <p:txBody>
            <a:bodyPr wrap="none" rtlCol="0">
              <a:spAutoFit/>
            </a:bodyPr>
            <a:lstStyle/>
            <a:p>
              <a:pPr algn="ctr"/>
              <a:r>
                <a:rPr lang="fr-FR" sz="700" b="1" dirty="0" err="1">
                  <a:latin typeface="Arial" panose="020B0604020202020204" pitchFamily="34" charset="0"/>
                  <a:cs typeface="Arial" panose="020B0604020202020204" pitchFamily="34" charset="0"/>
                </a:rPr>
                <a:t>Vascular</a:t>
              </a:r>
              <a:endParaRPr lang="fr-FR" sz="700" b="1" dirty="0">
                <a:latin typeface="Arial" panose="020B0604020202020204" pitchFamily="34" charset="0"/>
                <a:cs typeface="Arial" panose="020B0604020202020204" pitchFamily="34" charset="0"/>
              </a:endParaRPr>
            </a:p>
            <a:p>
              <a:pPr algn="ctr"/>
              <a:r>
                <a:rPr lang="fr-FR" sz="700" b="1" dirty="0" err="1">
                  <a:latin typeface="Arial" panose="020B0604020202020204" pitchFamily="34" charset="0"/>
                  <a:cs typeface="Arial" panose="020B0604020202020204" pitchFamily="34" charset="0"/>
                </a:rPr>
                <a:t>cells</a:t>
              </a:r>
              <a:endParaRPr lang="fr-FR" sz="700" b="1" dirty="0">
                <a:latin typeface="Arial" panose="020B0604020202020204" pitchFamily="34" charset="0"/>
                <a:cs typeface="Arial" panose="020B0604020202020204" pitchFamily="34" charset="0"/>
              </a:endParaRPr>
            </a:p>
          </p:txBody>
        </p:sp>
        <p:sp>
          <p:nvSpPr>
            <p:cNvPr id="86" name="ZoneTexte 85">
              <a:extLst>
                <a:ext uri="{FF2B5EF4-FFF2-40B4-BE49-F238E27FC236}">
                  <a16:creationId xmlns:a16="http://schemas.microsoft.com/office/drawing/2014/main" id="{67A77B39-F924-328E-3998-456FCD08BA4F}"/>
                </a:ext>
              </a:extLst>
            </p:cNvPr>
            <p:cNvSpPr txBox="1"/>
            <p:nvPr/>
          </p:nvSpPr>
          <p:spPr>
            <a:xfrm>
              <a:off x="4024636" y="3867119"/>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87" name="ZoneTexte 86">
              <a:extLst>
                <a:ext uri="{FF2B5EF4-FFF2-40B4-BE49-F238E27FC236}">
                  <a16:creationId xmlns:a16="http://schemas.microsoft.com/office/drawing/2014/main" id="{9B66B31A-ACAA-108F-9F58-9E175CA50275}"/>
                </a:ext>
              </a:extLst>
            </p:cNvPr>
            <p:cNvSpPr txBox="1"/>
            <p:nvPr/>
          </p:nvSpPr>
          <p:spPr>
            <a:xfrm>
              <a:off x="3074502" y="3848531"/>
              <a:ext cx="580608"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Microglia</a:t>
              </a:r>
              <a:endParaRPr lang="fr-FR" sz="700" b="1" dirty="0">
                <a:latin typeface="Arial" panose="020B0604020202020204" pitchFamily="34" charset="0"/>
                <a:cs typeface="Arial" panose="020B0604020202020204" pitchFamily="34" charset="0"/>
              </a:endParaRPr>
            </a:p>
          </p:txBody>
        </p:sp>
        <p:sp>
          <p:nvSpPr>
            <p:cNvPr id="88" name="ZoneTexte 87">
              <a:extLst>
                <a:ext uri="{FF2B5EF4-FFF2-40B4-BE49-F238E27FC236}">
                  <a16:creationId xmlns:a16="http://schemas.microsoft.com/office/drawing/2014/main" id="{DBD9D1CC-B3CE-072E-A263-A7DF8EF3148B}"/>
                </a:ext>
              </a:extLst>
            </p:cNvPr>
            <p:cNvSpPr txBox="1"/>
            <p:nvPr/>
          </p:nvSpPr>
          <p:spPr>
            <a:xfrm>
              <a:off x="3022520" y="3611470"/>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89" name="ZoneTexte 88">
              <a:extLst>
                <a:ext uri="{FF2B5EF4-FFF2-40B4-BE49-F238E27FC236}">
                  <a16:creationId xmlns:a16="http://schemas.microsoft.com/office/drawing/2014/main" id="{3C770481-69CF-F06C-C502-CF724423C596}"/>
                </a:ext>
              </a:extLst>
            </p:cNvPr>
            <p:cNvSpPr txBox="1"/>
            <p:nvPr/>
          </p:nvSpPr>
          <p:spPr>
            <a:xfrm>
              <a:off x="2820815" y="3275555"/>
              <a:ext cx="598241"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Astrocyte</a:t>
              </a:r>
            </a:p>
          </p:txBody>
        </p:sp>
        <p:sp>
          <p:nvSpPr>
            <p:cNvPr id="90" name="ZoneTexte 89">
              <a:extLst>
                <a:ext uri="{FF2B5EF4-FFF2-40B4-BE49-F238E27FC236}">
                  <a16:creationId xmlns:a16="http://schemas.microsoft.com/office/drawing/2014/main" id="{BA0ACF5F-AB86-A217-1AC8-C0199CAC661B}"/>
                </a:ext>
              </a:extLst>
            </p:cNvPr>
            <p:cNvSpPr txBox="1"/>
            <p:nvPr/>
          </p:nvSpPr>
          <p:spPr>
            <a:xfrm>
              <a:off x="2731084" y="3004836"/>
              <a:ext cx="898003"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Oligodendrocyte</a:t>
              </a:r>
            </a:p>
          </p:txBody>
        </p:sp>
        <p:sp>
          <p:nvSpPr>
            <p:cNvPr id="91" name="ZoneTexte 90">
              <a:extLst>
                <a:ext uri="{FF2B5EF4-FFF2-40B4-BE49-F238E27FC236}">
                  <a16:creationId xmlns:a16="http://schemas.microsoft.com/office/drawing/2014/main" id="{6468B34B-738A-DD55-9C7A-A58D02E4E84C}"/>
                </a:ext>
              </a:extLst>
            </p:cNvPr>
            <p:cNvSpPr txBox="1"/>
            <p:nvPr/>
          </p:nvSpPr>
          <p:spPr>
            <a:xfrm>
              <a:off x="3961310" y="2934273"/>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grpSp>
      <p:grpSp>
        <p:nvGrpSpPr>
          <p:cNvPr id="97" name="Groupe 96">
            <a:extLst>
              <a:ext uri="{FF2B5EF4-FFF2-40B4-BE49-F238E27FC236}">
                <a16:creationId xmlns:a16="http://schemas.microsoft.com/office/drawing/2014/main" id="{F533EEE1-6B89-7A09-B6BE-A065ACF2B9D9}"/>
              </a:ext>
            </a:extLst>
          </p:cNvPr>
          <p:cNvGrpSpPr/>
          <p:nvPr/>
        </p:nvGrpSpPr>
        <p:grpSpPr>
          <a:xfrm>
            <a:off x="4917502" y="3254831"/>
            <a:ext cx="2093316" cy="1225026"/>
            <a:chOff x="4917502" y="3254831"/>
            <a:chExt cx="2093316" cy="1225026"/>
          </a:xfrm>
        </p:grpSpPr>
        <p:grpSp>
          <p:nvGrpSpPr>
            <p:cNvPr id="92" name="Groupe 91">
              <a:extLst>
                <a:ext uri="{FF2B5EF4-FFF2-40B4-BE49-F238E27FC236}">
                  <a16:creationId xmlns:a16="http://schemas.microsoft.com/office/drawing/2014/main" id="{B57C001F-D393-603B-0FB8-AF26C04E92D7}"/>
                </a:ext>
              </a:extLst>
            </p:cNvPr>
            <p:cNvGrpSpPr/>
            <p:nvPr/>
          </p:nvGrpSpPr>
          <p:grpSpPr>
            <a:xfrm>
              <a:off x="5007233" y="3254831"/>
              <a:ext cx="2003585" cy="1225026"/>
              <a:chOff x="5007233" y="2902406"/>
              <a:chExt cx="2003585" cy="1225026"/>
            </a:xfrm>
          </p:grpSpPr>
          <p:grpSp>
            <p:nvGrpSpPr>
              <p:cNvPr id="18" name="Groupe 17">
                <a:extLst>
                  <a:ext uri="{FF2B5EF4-FFF2-40B4-BE49-F238E27FC236}">
                    <a16:creationId xmlns:a16="http://schemas.microsoft.com/office/drawing/2014/main" id="{2A4F1B21-CDE9-9837-478C-76ACD32CB803}"/>
                  </a:ext>
                </a:extLst>
              </p:cNvPr>
              <p:cNvGrpSpPr/>
              <p:nvPr/>
            </p:nvGrpSpPr>
            <p:grpSpPr>
              <a:xfrm>
                <a:off x="5457343" y="2903432"/>
                <a:ext cx="1289681" cy="1224000"/>
                <a:chOff x="2790343" y="2066612"/>
                <a:chExt cx="1289681" cy="1224000"/>
              </a:xfrm>
            </p:grpSpPr>
            <p:pic>
              <p:nvPicPr>
                <p:cNvPr id="19" name="Image 18" descr="Une image contenant Dessin d’enfant, origami, dessin, diagramme&#10;&#10;Description générée automatiquement">
                  <a:extLst>
                    <a:ext uri="{FF2B5EF4-FFF2-40B4-BE49-F238E27FC236}">
                      <a16:creationId xmlns:a16="http://schemas.microsoft.com/office/drawing/2014/main" id="{A97C27D6-1C11-2F1E-4C34-2347F325CB87}"/>
                    </a:ext>
                  </a:extLst>
                </p:cNvPr>
                <p:cNvPicPr>
                  <a:picLocks noChangeAspect="1"/>
                </p:cNvPicPr>
                <p:nvPr/>
              </p:nvPicPr>
              <p:blipFill rotWithShape="1">
                <a:blip r:embed="rId4">
                  <a:extLst>
                    <a:ext uri="{28A0092B-C50C-407E-A947-70E740481C1C}">
                      <a14:useLocalDpi xmlns:a14="http://schemas.microsoft.com/office/drawing/2010/main" val="0"/>
                    </a:ext>
                  </a:extLst>
                </a:blip>
                <a:srcRect l="58145" t="8491" r="3970"/>
                <a:stretch/>
              </p:blipFill>
              <p:spPr>
                <a:xfrm>
                  <a:off x="2790343" y="2066612"/>
                  <a:ext cx="1253097" cy="1224000"/>
                </a:xfrm>
                <a:prstGeom prst="rect">
                  <a:avLst/>
                </a:prstGeom>
              </p:spPr>
            </p:pic>
            <p:sp>
              <p:nvSpPr>
                <p:cNvPr id="20" name="ZoneTexte 19">
                  <a:extLst>
                    <a:ext uri="{FF2B5EF4-FFF2-40B4-BE49-F238E27FC236}">
                      <a16:creationId xmlns:a16="http://schemas.microsoft.com/office/drawing/2014/main" id="{5D4761B8-53F1-B3D5-AFA9-03305B5BFDB3}"/>
                    </a:ext>
                  </a:extLst>
                </p:cNvPr>
                <p:cNvSpPr txBox="1"/>
                <p:nvPr/>
              </p:nvSpPr>
              <p:spPr>
                <a:xfrm>
                  <a:off x="3714666" y="2235593"/>
                  <a:ext cx="227948" cy="184666"/>
                </a:xfrm>
                <a:prstGeom prst="rect">
                  <a:avLst/>
                </a:prstGeom>
                <a:noFill/>
              </p:spPr>
              <p:txBody>
                <a:bodyPr wrap="none" rtlCol="0">
                  <a:spAutoFit/>
                </a:bodyPr>
                <a:lstStyle/>
                <a:p>
                  <a:r>
                    <a:rPr lang="fr-FR" sz="600" dirty="0">
                      <a:latin typeface="Arial" panose="020B0604020202020204" pitchFamily="34" charset="0"/>
                      <a:cs typeface="Arial" panose="020B0604020202020204" pitchFamily="34" charset="0"/>
                    </a:rPr>
                    <a:t>1</a:t>
                  </a:r>
                </a:p>
              </p:txBody>
            </p:sp>
            <p:sp>
              <p:nvSpPr>
                <p:cNvPr id="21" name="ZoneTexte 20">
                  <a:extLst>
                    <a:ext uri="{FF2B5EF4-FFF2-40B4-BE49-F238E27FC236}">
                      <a16:creationId xmlns:a16="http://schemas.microsoft.com/office/drawing/2014/main" id="{34EEB08A-29F4-28BC-268A-FB1AD4230C14}"/>
                    </a:ext>
                  </a:extLst>
                </p:cNvPr>
                <p:cNvSpPr txBox="1"/>
                <p:nvPr/>
              </p:nvSpPr>
              <p:spPr>
                <a:xfrm>
                  <a:off x="3852076" y="2573553"/>
                  <a:ext cx="227948" cy="184666"/>
                </a:xfrm>
                <a:prstGeom prst="rect">
                  <a:avLst/>
                </a:prstGeom>
                <a:noFill/>
              </p:spPr>
              <p:txBody>
                <a:bodyPr wrap="none" rtlCol="0">
                  <a:spAutoFit/>
                </a:bodyPr>
                <a:lstStyle/>
                <a:p>
                  <a:r>
                    <a:rPr lang="fr-FR" sz="600" dirty="0">
                      <a:latin typeface="Arial" panose="020B0604020202020204" pitchFamily="34" charset="0"/>
                      <a:cs typeface="Arial" panose="020B0604020202020204" pitchFamily="34" charset="0"/>
                    </a:rPr>
                    <a:t>0</a:t>
                  </a:r>
                </a:p>
              </p:txBody>
            </p:sp>
          </p:grpSp>
          <p:sp>
            <p:nvSpPr>
              <p:cNvPr id="74" name="ZoneTexte 73">
                <a:extLst>
                  <a:ext uri="{FF2B5EF4-FFF2-40B4-BE49-F238E27FC236}">
                    <a16:creationId xmlns:a16="http://schemas.microsoft.com/office/drawing/2014/main" id="{3A9EC186-44C8-5175-EB72-F8C11B20CFCE}"/>
                  </a:ext>
                </a:extLst>
              </p:cNvPr>
              <p:cNvSpPr txBox="1"/>
              <p:nvPr/>
            </p:nvSpPr>
            <p:spPr>
              <a:xfrm>
                <a:off x="6443673" y="3059174"/>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sp>
            <p:nvSpPr>
              <p:cNvPr id="75" name="ZoneTexte 74">
                <a:extLst>
                  <a:ext uri="{FF2B5EF4-FFF2-40B4-BE49-F238E27FC236}">
                    <a16:creationId xmlns:a16="http://schemas.microsoft.com/office/drawing/2014/main" id="{1B197104-1341-47D7-86E0-4CB6D6B5C60C}"/>
                  </a:ext>
                </a:extLst>
              </p:cNvPr>
              <p:cNvSpPr txBox="1"/>
              <p:nvPr/>
            </p:nvSpPr>
            <p:spPr>
              <a:xfrm>
                <a:off x="6622213" y="3399041"/>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76" name="ZoneTexte 75">
                <a:extLst>
                  <a:ext uri="{FF2B5EF4-FFF2-40B4-BE49-F238E27FC236}">
                    <a16:creationId xmlns:a16="http://schemas.microsoft.com/office/drawing/2014/main" id="{D201884D-4255-5751-790F-59FC6BBD0A9F}"/>
                  </a:ext>
                </a:extLst>
              </p:cNvPr>
              <p:cNvSpPr txBox="1"/>
              <p:nvPr/>
            </p:nvSpPr>
            <p:spPr>
              <a:xfrm>
                <a:off x="6452652" y="3662065"/>
                <a:ext cx="558166" cy="307777"/>
              </a:xfrm>
              <a:prstGeom prst="rect">
                <a:avLst/>
              </a:prstGeom>
              <a:noFill/>
            </p:spPr>
            <p:txBody>
              <a:bodyPr wrap="none" rtlCol="0">
                <a:spAutoFit/>
              </a:bodyPr>
              <a:lstStyle/>
              <a:p>
                <a:pPr algn="ctr"/>
                <a:r>
                  <a:rPr lang="fr-FR" sz="700" b="1" dirty="0" err="1">
                    <a:latin typeface="Arial" panose="020B0604020202020204" pitchFamily="34" charset="0"/>
                    <a:cs typeface="Arial" panose="020B0604020202020204" pitchFamily="34" charset="0"/>
                  </a:rPr>
                  <a:t>Vascular</a:t>
                </a:r>
                <a:endParaRPr lang="fr-FR" sz="700" b="1" dirty="0">
                  <a:latin typeface="Arial" panose="020B0604020202020204" pitchFamily="34" charset="0"/>
                  <a:cs typeface="Arial" panose="020B0604020202020204" pitchFamily="34" charset="0"/>
                </a:endParaRPr>
              </a:p>
              <a:p>
                <a:pPr algn="ctr"/>
                <a:r>
                  <a:rPr lang="fr-FR" sz="700" b="1" dirty="0" err="1">
                    <a:latin typeface="Arial" panose="020B0604020202020204" pitchFamily="34" charset="0"/>
                    <a:cs typeface="Arial" panose="020B0604020202020204" pitchFamily="34" charset="0"/>
                  </a:rPr>
                  <a:t>cells</a:t>
                </a:r>
                <a:endParaRPr lang="fr-FR" sz="700" b="1" dirty="0">
                  <a:latin typeface="Arial" panose="020B0604020202020204" pitchFamily="34" charset="0"/>
                  <a:cs typeface="Arial" panose="020B0604020202020204" pitchFamily="34" charset="0"/>
                </a:endParaRPr>
              </a:p>
            </p:txBody>
          </p:sp>
          <p:sp>
            <p:nvSpPr>
              <p:cNvPr id="77" name="ZoneTexte 76">
                <a:extLst>
                  <a:ext uri="{FF2B5EF4-FFF2-40B4-BE49-F238E27FC236}">
                    <a16:creationId xmlns:a16="http://schemas.microsoft.com/office/drawing/2014/main" id="{FFBC9961-2F0C-24D8-72BD-D0DCB78135AE}"/>
                  </a:ext>
                </a:extLst>
              </p:cNvPr>
              <p:cNvSpPr txBox="1"/>
              <p:nvPr/>
            </p:nvSpPr>
            <p:spPr>
              <a:xfrm>
                <a:off x="6211054" y="3889280"/>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78" name="ZoneTexte 77">
                <a:extLst>
                  <a:ext uri="{FF2B5EF4-FFF2-40B4-BE49-F238E27FC236}">
                    <a16:creationId xmlns:a16="http://schemas.microsoft.com/office/drawing/2014/main" id="{9B99EF16-B166-C6DA-F863-CB085D1C685A}"/>
                  </a:ext>
                </a:extLst>
              </p:cNvPr>
              <p:cNvSpPr txBox="1"/>
              <p:nvPr/>
            </p:nvSpPr>
            <p:spPr>
              <a:xfrm>
                <a:off x="5260920" y="3849912"/>
                <a:ext cx="580608"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Microglia</a:t>
                </a:r>
                <a:endParaRPr lang="fr-FR" sz="700" b="1" dirty="0">
                  <a:latin typeface="Arial" panose="020B0604020202020204" pitchFamily="34" charset="0"/>
                  <a:cs typeface="Arial" panose="020B0604020202020204" pitchFamily="34" charset="0"/>
                </a:endParaRPr>
              </a:p>
            </p:txBody>
          </p:sp>
          <p:sp>
            <p:nvSpPr>
              <p:cNvPr id="79" name="ZoneTexte 78">
                <a:extLst>
                  <a:ext uri="{FF2B5EF4-FFF2-40B4-BE49-F238E27FC236}">
                    <a16:creationId xmlns:a16="http://schemas.microsoft.com/office/drawing/2014/main" id="{BE421450-48C3-7AA9-57B9-9BA86A518A8F}"/>
                  </a:ext>
                </a:extLst>
              </p:cNvPr>
              <p:cNvSpPr txBox="1"/>
              <p:nvPr/>
            </p:nvSpPr>
            <p:spPr>
              <a:xfrm>
                <a:off x="5208938" y="3612851"/>
                <a:ext cx="369012"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RG2</a:t>
                </a:r>
              </a:p>
            </p:txBody>
          </p:sp>
          <p:sp>
            <p:nvSpPr>
              <p:cNvPr id="80" name="ZoneTexte 79">
                <a:extLst>
                  <a:ext uri="{FF2B5EF4-FFF2-40B4-BE49-F238E27FC236}">
                    <a16:creationId xmlns:a16="http://schemas.microsoft.com/office/drawing/2014/main" id="{6BF591DC-F99F-AE59-2770-DD3BE9619D69}"/>
                  </a:ext>
                </a:extLst>
              </p:cNvPr>
              <p:cNvSpPr txBox="1"/>
              <p:nvPr/>
            </p:nvSpPr>
            <p:spPr>
              <a:xfrm>
                <a:off x="5007233" y="3247844"/>
                <a:ext cx="598241"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Astrocyte</a:t>
                </a:r>
              </a:p>
            </p:txBody>
          </p:sp>
          <p:sp>
            <p:nvSpPr>
              <p:cNvPr id="82" name="ZoneTexte 81">
                <a:extLst>
                  <a:ext uri="{FF2B5EF4-FFF2-40B4-BE49-F238E27FC236}">
                    <a16:creationId xmlns:a16="http://schemas.microsoft.com/office/drawing/2014/main" id="{9CD66D00-6664-2A98-38C6-70777DADA7FE}"/>
                  </a:ext>
                </a:extLst>
              </p:cNvPr>
              <p:cNvSpPr txBox="1"/>
              <p:nvPr/>
            </p:nvSpPr>
            <p:spPr>
              <a:xfrm>
                <a:off x="6147728" y="2902406"/>
                <a:ext cx="497252" cy="200055"/>
              </a:xfrm>
              <a:prstGeom prst="rect">
                <a:avLst/>
              </a:prstGeom>
              <a:noFill/>
            </p:spPr>
            <p:txBody>
              <a:bodyPr wrap="none" rtlCol="0">
                <a:spAutoFit/>
              </a:bodyPr>
              <a:lstStyle/>
              <a:p>
                <a:r>
                  <a:rPr lang="fr-FR" sz="700" b="1" dirty="0" err="1">
                    <a:latin typeface="Arial" panose="020B0604020202020204" pitchFamily="34" charset="0"/>
                    <a:cs typeface="Arial" panose="020B0604020202020204" pitchFamily="34" charset="0"/>
                  </a:rPr>
                  <a:t>Neuron</a:t>
                </a:r>
                <a:endParaRPr lang="fr-FR" sz="700" b="1" dirty="0">
                  <a:latin typeface="Arial" panose="020B0604020202020204" pitchFamily="34" charset="0"/>
                  <a:cs typeface="Arial" panose="020B0604020202020204" pitchFamily="34" charset="0"/>
                </a:endParaRPr>
              </a:p>
            </p:txBody>
          </p:sp>
        </p:grpSp>
        <p:sp>
          <p:nvSpPr>
            <p:cNvPr id="81" name="ZoneTexte 80">
              <a:extLst>
                <a:ext uri="{FF2B5EF4-FFF2-40B4-BE49-F238E27FC236}">
                  <a16:creationId xmlns:a16="http://schemas.microsoft.com/office/drawing/2014/main" id="{89410057-E827-BD1A-5AA5-A036495134DD}"/>
                </a:ext>
              </a:extLst>
            </p:cNvPr>
            <p:cNvSpPr txBox="1"/>
            <p:nvPr/>
          </p:nvSpPr>
          <p:spPr>
            <a:xfrm>
              <a:off x="4917502" y="3325394"/>
              <a:ext cx="898003" cy="200055"/>
            </a:xfrm>
            <a:prstGeom prst="rect">
              <a:avLst/>
            </a:prstGeom>
            <a:noFill/>
          </p:spPr>
          <p:txBody>
            <a:bodyPr wrap="none" rtlCol="0">
              <a:spAutoFit/>
            </a:bodyPr>
            <a:lstStyle/>
            <a:p>
              <a:r>
                <a:rPr lang="fr-FR" sz="700" b="1" dirty="0">
                  <a:latin typeface="Arial" panose="020B0604020202020204" pitchFamily="34" charset="0"/>
                  <a:cs typeface="Arial" panose="020B0604020202020204" pitchFamily="34" charset="0"/>
                </a:rPr>
                <a:t>Oligodendrocyte</a:t>
              </a:r>
            </a:p>
          </p:txBody>
        </p:sp>
      </p:grpSp>
      <p:sp>
        <p:nvSpPr>
          <p:cNvPr id="98" name="ZoneTexte 97">
            <a:extLst>
              <a:ext uri="{FF2B5EF4-FFF2-40B4-BE49-F238E27FC236}">
                <a16:creationId xmlns:a16="http://schemas.microsoft.com/office/drawing/2014/main" id="{5CD22F51-8D50-1343-B47F-37E748FCC1D5}"/>
              </a:ext>
            </a:extLst>
          </p:cNvPr>
          <p:cNvSpPr txBox="1"/>
          <p:nvPr/>
        </p:nvSpPr>
        <p:spPr>
          <a:xfrm>
            <a:off x="3062563" y="222328"/>
            <a:ext cx="5724901" cy="523220"/>
          </a:xfrm>
          <a:prstGeom prst="rect">
            <a:avLst/>
          </a:prstGeom>
          <a:noFill/>
        </p:spPr>
        <p:txBody>
          <a:bodyPr wrap="none" rtlCol="0">
            <a:spAutoFit/>
          </a:bodyPr>
          <a:lstStyle/>
          <a:p>
            <a:r>
              <a:rPr lang="fr-FR" sz="2800" b="1" dirty="0" err="1">
                <a:solidFill>
                  <a:srgbClr val="00B050"/>
                </a:solidFill>
                <a:latin typeface="Calibri" panose="020F0502020204030204" pitchFamily="34" charset="0"/>
                <a:ea typeface="Calibri" panose="020F0502020204030204" pitchFamily="34" charset="0"/>
                <a:cs typeface="Calibri" panose="020F0502020204030204" pitchFamily="34" charset="0"/>
              </a:rPr>
              <a:t>Intracellular</a:t>
            </a:r>
            <a:r>
              <a:rPr lang="fr-FR" sz="2800" b="1" dirty="0">
                <a:solidFill>
                  <a:srgbClr val="00B050"/>
                </a:solidFill>
                <a:latin typeface="Calibri" panose="020F0502020204030204" pitchFamily="34" charset="0"/>
                <a:ea typeface="Calibri" panose="020F0502020204030204" pitchFamily="34" charset="0"/>
                <a:cs typeface="Calibri" panose="020F0502020204030204" pitchFamily="34" charset="0"/>
              </a:rPr>
              <a:t> communication network</a:t>
            </a:r>
          </a:p>
        </p:txBody>
      </p:sp>
      <p:sp>
        <p:nvSpPr>
          <p:cNvPr id="99" name="ZoneTexte 98">
            <a:extLst>
              <a:ext uri="{FF2B5EF4-FFF2-40B4-BE49-F238E27FC236}">
                <a16:creationId xmlns:a16="http://schemas.microsoft.com/office/drawing/2014/main" id="{E194BFC3-B8A1-1B9E-6F1E-B441FFD6D9E6}"/>
              </a:ext>
            </a:extLst>
          </p:cNvPr>
          <p:cNvSpPr txBox="1"/>
          <p:nvPr/>
        </p:nvSpPr>
        <p:spPr>
          <a:xfrm>
            <a:off x="9032709" y="6387477"/>
            <a:ext cx="3013281" cy="307777"/>
          </a:xfrm>
          <a:prstGeom prst="rect">
            <a:avLst/>
          </a:prstGeom>
          <a:noFill/>
        </p:spPr>
        <p:txBody>
          <a:bodyPr wrap="square">
            <a:spAutoFit/>
          </a:bodyPr>
          <a:lstStyle/>
          <a:p>
            <a:r>
              <a:rPr lang="fr-FR" sz="1400" dirty="0" err="1">
                <a:latin typeface="Arial" panose="020B0604020202020204" pitchFamily="34" charset="0"/>
                <a:cs typeface="Arial" panose="020B0604020202020204" pitchFamily="34" charset="0"/>
              </a:rPr>
              <a:t>Unpublished</a:t>
            </a:r>
            <a:r>
              <a:rPr lang="fr-FR" sz="1400" dirty="0">
                <a:latin typeface="Arial" panose="020B0604020202020204" pitchFamily="34" charset="0"/>
                <a:cs typeface="Arial" panose="020B0604020202020204" pitchFamily="34" charset="0"/>
              </a:rPr>
              <a:t> data, do not </a:t>
            </a:r>
            <a:r>
              <a:rPr lang="fr-FR" sz="1400" dirty="0" err="1">
                <a:latin typeface="Arial" panose="020B0604020202020204" pitchFamily="34" charset="0"/>
                <a:cs typeface="Arial" panose="020B0604020202020204" pitchFamily="34" charset="0"/>
              </a:rPr>
              <a:t>reproduce</a:t>
            </a:r>
            <a:r>
              <a:rPr lang="fr-FR"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4379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C1BA9-8399-1072-BE5C-6390B858705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87ADB3D-2F85-139F-DC5A-57C3B302CE6A}"/>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2" name="Título 1">
            <a:extLst>
              <a:ext uri="{FF2B5EF4-FFF2-40B4-BE49-F238E27FC236}">
                <a16:creationId xmlns:a16="http://schemas.microsoft.com/office/drawing/2014/main" id="{3769B1A3-B7AA-51C0-FCBE-DFF198DC4FC4}"/>
              </a:ext>
            </a:extLst>
          </p:cNvPr>
          <p:cNvSpPr>
            <a:spLocks noGrp="1"/>
          </p:cNvSpPr>
          <p:nvPr>
            <p:ph type="title"/>
          </p:nvPr>
        </p:nvSpPr>
        <p:spPr>
          <a:xfrm>
            <a:off x="617754" y="71103"/>
            <a:ext cx="10695516" cy="729605"/>
          </a:xfrm>
        </p:spPr>
        <p:txBody>
          <a:bodyPr vert="horz" lIns="0" tIns="0" rIns="0" bIns="0" rtlCol="0" anchor="b" anchorCtr="0">
            <a:normAutofit/>
          </a:bodyPr>
          <a:lstStyle/>
          <a:p>
            <a:r>
              <a:rPr lang="es-ES" sz="3200" b="1" dirty="0">
                <a:solidFill>
                  <a:srgbClr val="009900"/>
                </a:solidFill>
                <a:latin typeface="+mj-lt"/>
              </a:rPr>
              <a:t>SFRT </a:t>
            </a:r>
            <a:r>
              <a:rPr lang="es-ES" sz="3200" b="1" dirty="0" err="1">
                <a:solidFill>
                  <a:srgbClr val="009900"/>
                </a:solidFill>
                <a:latin typeface="+mj-lt"/>
              </a:rPr>
              <a:t>radiobiology</a:t>
            </a:r>
            <a:r>
              <a:rPr lang="es-ES" sz="3200" b="1" dirty="0">
                <a:solidFill>
                  <a:srgbClr val="009900"/>
                </a:solidFill>
                <a:latin typeface="+mj-lt"/>
              </a:rPr>
              <a:t>: </a:t>
            </a:r>
            <a:r>
              <a:rPr lang="es-ES" sz="3200" b="1" dirty="0" err="1">
                <a:solidFill>
                  <a:srgbClr val="009900"/>
                </a:solidFill>
                <a:latin typeface="+mj-lt"/>
              </a:rPr>
              <a:t>what</a:t>
            </a:r>
            <a:r>
              <a:rPr lang="es-ES" sz="3200" b="1" dirty="0">
                <a:solidFill>
                  <a:srgbClr val="009900"/>
                </a:solidFill>
                <a:latin typeface="+mj-lt"/>
              </a:rPr>
              <a:t> </a:t>
            </a:r>
            <a:r>
              <a:rPr lang="es-ES" sz="3200" b="1" dirty="0" err="1">
                <a:solidFill>
                  <a:srgbClr val="009900"/>
                </a:solidFill>
                <a:latin typeface="+mj-lt"/>
              </a:rPr>
              <a:t>we</a:t>
            </a:r>
            <a:r>
              <a:rPr lang="es-ES" sz="3200" b="1" dirty="0">
                <a:solidFill>
                  <a:srgbClr val="009900"/>
                </a:solidFill>
                <a:latin typeface="+mj-lt"/>
              </a:rPr>
              <a:t> </a:t>
            </a:r>
            <a:r>
              <a:rPr lang="es-ES" sz="3200" b="1" dirty="0" err="1">
                <a:solidFill>
                  <a:srgbClr val="009900"/>
                </a:solidFill>
                <a:latin typeface="+mj-lt"/>
              </a:rPr>
              <a:t>know</a:t>
            </a:r>
            <a:r>
              <a:rPr lang="es-ES" sz="3200" b="1" dirty="0">
                <a:solidFill>
                  <a:srgbClr val="009900"/>
                </a:solidFill>
                <a:latin typeface="+mj-lt"/>
              </a:rPr>
              <a:t> and </a:t>
            </a:r>
            <a:r>
              <a:rPr lang="es-ES" sz="3200" b="1" dirty="0" err="1">
                <a:solidFill>
                  <a:srgbClr val="009900"/>
                </a:solidFill>
                <a:latin typeface="+mj-lt"/>
              </a:rPr>
              <a:t>don’t</a:t>
            </a:r>
            <a:endParaRPr lang="es-ES" sz="3200" b="1" dirty="0">
              <a:solidFill>
                <a:srgbClr val="009900"/>
              </a:solidFill>
              <a:latin typeface="+mj-lt"/>
            </a:endParaRPr>
          </a:p>
        </p:txBody>
      </p:sp>
      <p:sp>
        <p:nvSpPr>
          <p:cNvPr id="3" name="Marcador de contenido 2">
            <a:extLst>
              <a:ext uri="{FF2B5EF4-FFF2-40B4-BE49-F238E27FC236}">
                <a16:creationId xmlns:a16="http://schemas.microsoft.com/office/drawing/2014/main" id="{2394B03B-3D4D-C791-A1CF-F3A29BEC6F51}"/>
              </a:ext>
            </a:extLst>
          </p:cNvPr>
          <p:cNvSpPr>
            <a:spLocks noGrp="1"/>
          </p:cNvSpPr>
          <p:nvPr>
            <p:ph idx="1"/>
          </p:nvPr>
        </p:nvSpPr>
        <p:spPr>
          <a:xfrm>
            <a:off x="335360" y="1196752"/>
            <a:ext cx="10695515" cy="5112568"/>
          </a:xfrm>
        </p:spPr>
        <p:txBody>
          <a:bodyPr/>
          <a:lstStyle/>
          <a:p>
            <a:pPr marL="0" indent="0" algn="ctr">
              <a:buNone/>
            </a:pPr>
            <a:r>
              <a:rPr lang="es-ES" sz="2200" u="sng" dirty="0" err="1">
                <a:solidFill>
                  <a:schemeClr val="tx1"/>
                </a:solidFill>
                <a:latin typeface="+mn-lt"/>
                <a:sym typeface="Wingdings" panose="05000000000000000000" pitchFamily="2" charset="2"/>
              </a:rPr>
              <a:t>Differential</a:t>
            </a:r>
            <a:r>
              <a:rPr lang="es-ES" sz="2200" u="sng" dirty="0">
                <a:solidFill>
                  <a:schemeClr val="tx1"/>
                </a:solidFill>
                <a:latin typeface="+mn-lt"/>
                <a:sym typeface="Wingdings" panose="05000000000000000000" pitchFamily="2" charset="2"/>
              </a:rPr>
              <a:t> </a:t>
            </a:r>
            <a:r>
              <a:rPr lang="es-ES" sz="2200" u="sng" dirty="0" err="1">
                <a:solidFill>
                  <a:schemeClr val="tx1"/>
                </a:solidFill>
                <a:latin typeface="+mn-lt"/>
                <a:sym typeface="Wingdings" panose="05000000000000000000" pitchFamily="2" charset="2"/>
              </a:rPr>
              <a:t>effect</a:t>
            </a:r>
            <a:r>
              <a:rPr lang="es-ES" sz="2200" u="sng" dirty="0">
                <a:solidFill>
                  <a:schemeClr val="tx1"/>
                </a:solidFill>
                <a:latin typeface="+mn-lt"/>
                <a:sym typeface="Wingdings" panose="05000000000000000000" pitchFamily="2" charset="2"/>
              </a:rPr>
              <a:t> tumor versus normal </a:t>
            </a:r>
            <a:r>
              <a:rPr lang="es-ES" sz="2200" u="sng" dirty="0" err="1">
                <a:solidFill>
                  <a:schemeClr val="tx1"/>
                </a:solidFill>
                <a:latin typeface="+mn-lt"/>
                <a:sym typeface="Wingdings" panose="05000000000000000000" pitchFamily="2" charset="2"/>
              </a:rPr>
              <a:t>tissue</a:t>
            </a:r>
            <a:endParaRPr lang="es-ES" sz="2200" u="sng" dirty="0">
              <a:solidFill>
                <a:schemeClr val="tx1"/>
              </a:solidFill>
              <a:latin typeface="+mn-lt"/>
              <a:sym typeface="Wingdings" panose="05000000000000000000" pitchFamily="2" charset="2"/>
            </a:endParaRPr>
          </a:p>
          <a:p>
            <a:pPr marL="0" indent="0">
              <a:buNone/>
            </a:pPr>
            <a:endParaRPr lang="es-ES" dirty="0"/>
          </a:p>
        </p:txBody>
      </p:sp>
      <p:graphicFrame>
        <p:nvGraphicFramePr>
          <p:cNvPr id="7" name="Tabla 7">
            <a:extLst>
              <a:ext uri="{FF2B5EF4-FFF2-40B4-BE49-F238E27FC236}">
                <a16:creationId xmlns:a16="http://schemas.microsoft.com/office/drawing/2014/main" id="{93A2939D-1852-C6B5-45C5-490EE3CCFB89}"/>
              </a:ext>
            </a:extLst>
          </p:cNvPr>
          <p:cNvGraphicFramePr>
            <a:graphicFrameLocks noGrp="1"/>
          </p:cNvGraphicFramePr>
          <p:nvPr/>
        </p:nvGraphicFramePr>
        <p:xfrm>
          <a:off x="2927648" y="1988840"/>
          <a:ext cx="5688632" cy="4097640"/>
        </p:xfrm>
        <a:graphic>
          <a:graphicData uri="http://schemas.openxmlformats.org/drawingml/2006/table">
            <a:tbl>
              <a:tblPr firstRow="1" bandRow="1">
                <a:tableStyleId>{5C22544A-7EE6-4342-B048-85BDC9FD1C3A}</a:tableStyleId>
              </a:tblPr>
              <a:tblGrid>
                <a:gridCol w="2995217">
                  <a:extLst>
                    <a:ext uri="{9D8B030D-6E8A-4147-A177-3AD203B41FA5}">
                      <a16:colId xmlns:a16="http://schemas.microsoft.com/office/drawing/2014/main" val="775168080"/>
                    </a:ext>
                  </a:extLst>
                </a:gridCol>
                <a:gridCol w="2693415">
                  <a:extLst>
                    <a:ext uri="{9D8B030D-6E8A-4147-A177-3AD203B41FA5}">
                      <a16:colId xmlns:a16="http://schemas.microsoft.com/office/drawing/2014/main" val="3528538479"/>
                    </a:ext>
                  </a:extLst>
                </a:gridCol>
              </a:tblGrid>
              <a:tr h="504056">
                <a:tc>
                  <a:txBody>
                    <a:bodyPr/>
                    <a:lstStyle/>
                    <a:p>
                      <a:pPr algn="ctr"/>
                      <a:r>
                        <a:rPr lang="es-ES" sz="2200" dirty="0">
                          <a:solidFill>
                            <a:schemeClr val="tx1"/>
                          </a:solidFill>
                        </a:rPr>
                        <a:t>Normal </a:t>
                      </a:r>
                      <a:r>
                        <a:rPr lang="es-ES" sz="2200" dirty="0" err="1">
                          <a:solidFill>
                            <a:schemeClr val="tx1"/>
                          </a:solidFill>
                        </a:rPr>
                        <a:t>tissues</a:t>
                      </a:r>
                      <a:endParaRPr lang="es-ES" sz="2200" dirty="0">
                        <a:solidFill>
                          <a:schemeClr val="tx1"/>
                        </a:solidFill>
                      </a:endParaRPr>
                    </a:p>
                  </a:txBody>
                  <a:tcPr>
                    <a:solidFill>
                      <a:schemeClr val="bg1"/>
                    </a:solidFill>
                  </a:tcPr>
                </a:tc>
                <a:tc>
                  <a:txBody>
                    <a:bodyPr/>
                    <a:lstStyle/>
                    <a:p>
                      <a:pPr algn="ctr"/>
                      <a:r>
                        <a:rPr lang="es-ES" sz="2200" dirty="0">
                          <a:solidFill>
                            <a:schemeClr val="tx1"/>
                          </a:solidFill>
                        </a:rPr>
                        <a:t>Tumor </a:t>
                      </a:r>
                    </a:p>
                  </a:txBody>
                  <a:tcPr>
                    <a:solidFill>
                      <a:schemeClr val="bg1"/>
                    </a:solidFill>
                  </a:tcPr>
                </a:tc>
                <a:extLst>
                  <a:ext uri="{0D108BD9-81ED-4DB2-BD59-A6C34878D82A}">
                    <a16:rowId xmlns:a16="http://schemas.microsoft.com/office/drawing/2014/main" val="3276873527"/>
                  </a:ext>
                </a:extLst>
              </a:tr>
              <a:tr h="328032">
                <a:tc gridSpan="2">
                  <a:txBody>
                    <a:bodyPr/>
                    <a:lstStyle/>
                    <a:p>
                      <a:r>
                        <a:rPr lang="es-ES" dirty="0">
                          <a:solidFill>
                            <a:schemeClr val="bg1">
                              <a:lumMod val="75000"/>
                            </a:schemeClr>
                          </a:solidFill>
                        </a:rPr>
                        <a:t>                                       </a:t>
                      </a:r>
                      <a:r>
                        <a:rPr lang="es-ES" dirty="0" err="1">
                          <a:solidFill>
                            <a:schemeClr val="bg1">
                              <a:lumMod val="75000"/>
                            </a:schemeClr>
                          </a:solidFill>
                        </a:rPr>
                        <a:t>Immune</a:t>
                      </a:r>
                      <a:r>
                        <a:rPr lang="es-ES" dirty="0">
                          <a:solidFill>
                            <a:schemeClr val="bg1">
                              <a:lumMod val="75000"/>
                            </a:schemeClr>
                          </a:solidFill>
                        </a:rPr>
                        <a:t> </a:t>
                      </a:r>
                      <a:r>
                        <a:rPr lang="es-ES" dirty="0" err="1">
                          <a:solidFill>
                            <a:schemeClr val="bg1">
                              <a:lumMod val="75000"/>
                            </a:schemeClr>
                          </a:solidFill>
                        </a:rPr>
                        <a:t>system</a:t>
                      </a:r>
                      <a:r>
                        <a:rPr lang="es-ES" dirty="0">
                          <a:solidFill>
                            <a:schemeClr val="bg1">
                              <a:lumMod val="75000"/>
                            </a:schemeClr>
                          </a:solidFill>
                        </a:rPr>
                        <a:t> </a:t>
                      </a:r>
                    </a:p>
                  </a:txBody>
                  <a:tcPr>
                    <a:solidFill>
                      <a:schemeClr val="bg1">
                        <a:lumMod val="95000"/>
                      </a:schemeClr>
                    </a:solidFill>
                  </a:tcPr>
                </a:tc>
                <a:tc hMerge="1">
                  <a:txBody>
                    <a:bodyPr/>
                    <a:lstStyle/>
                    <a:p>
                      <a:endParaRPr lang="es-ES" dirty="0"/>
                    </a:p>
                  </a:txBody>
                  <a:tcPr/>
                </a:tc>
                <a:extLst>
                  <a:ext uri="{0D108BD9-81ED-4DB2-BD59-A6C34878D82A}">
                    <a16:rowId xmlns:a16="http://schemas.microsoft.com/office/drawing/2014/main" val="3662251093"/>
                  </a:ext>
                </a:extLst>
              </a:tr>
              <a:tr h="320040">
                <a:tc>
                  <a:txBody>
                    <a:bodyPr/>
                    <a:lstStyle/>
                    <a:p>
                      <a:r>
                        <a:rPr lang="es-ES" dirty="0" err="1">
                          <a:solidFill>
                            <a:schemeClr val="bg1">
                              <a:lumMod val="75000"/>
                            </a:schemeClr>
                          </a:solidFill>
                        </a:rPr>
                        <a:t>Reduced</a:t>
                      </a:r>
                      <a:r>
                        <a:rPr lang="es-ES" dirty="0">
                          <a:solidFill>
                            <a:schemeClr val="bg1">
                              <a:lumMod val="75000"/>
                            </a:schemeClr>
                          </a:solidFill>
                        </a:rPr>
                        <a:t> </a:t>
                      </a:r>
                      <a:r>
                        <a:rPr lang="es-ES" dirty="0" err="1">
                          <a:solidFill>
                            <a:schemeClr val="bg1">
                              <a:lumMod val="75000"/>
                            </a:schemeClr>
                          </a:solidFill>
                        </a:rPr>
                        <a:t>inflammation</a:t>
                      </a:r>
                      <a:endParaRPr lang="es-ES" dirty="0">
                        <a:solidFill>
                          <a:schemeClr val="bg1">
                            <a:lumMod val="75000"/>
                          </a:schemeClr>
                        </a:solidFill>
                      </a:endParaRPr>
                    </a:p>
                  </a:txBody>
                  <a:tcPr>
                    <a:solidFill>
                      <a:schemeClr val="bg1">
                        <a:lumMod val="95000"/>
                      </a:schemeClr>
                    </a:solidFill>
                  </a:tcPr>
                </a:tc>
                <a:tc>
                  <a:txBody>
                    <a:bodyPr/>
                    <a:lstStyle/>
                    <a:p>
                      <a:r>
                        <a:rPr lang="es-ES" dirty="0" err="1">
                          <a:solidFill>
                            <a:schemeClr val="bg1">
                              <a:lumMod val="75000"/>
                            </a:schemeClr>
                          </a:solidFill>
                        </a:rPr>
                        <a:t>Immune</a:t>
                      </a:r>
                      <a:r>
                        <a:rPr lang="es-ES" dirty="0">
                          <a:solidFill>
                            <a:schemeClr val="bg1">
                              <a:lumMod val="75000"/>
                            </a:schemeClr>
                          </a:solidFill>
                        </a:rPr>
                        <a:t> </a:t>
                      </a:r>
                      <a:r>
                        <a:rPr lang="es-ES" dirty="0" err="1">
                          <a:solidFill>
                            <a:schemeClr val="bg1">
                              <a:lumMod val="75000"/>
                            </a:schemeClr>
                          </a:solidFill>
                        </a:rPr>
                        <a:t>infltration</a:t>
                      </a:r>
                      <a:r>
                        <a:rPr lang="es-ES" dirty="0">
                          <a:solidFill>
                            <a:schemeClr val="bg1">
                              <a:lumMod val="75000"/>
                            </a:schemeClr>
                          </a:solidFill>
                        </a:rPr>
                        <a:t>/</a:t>
                      </a:r>
                      <a:r>
                        <a:rPr lang="es-ES" dirty="0" err="1">
                          <a:solidFill>
                            <a:schemeClr val="bg1">
                              <a:lumMod val="75000"/>
                            </a:schemeClr>
                          </a:solidFill>
                        </a:rPr>
                        <a:t>activation</a:t>
                      </a:r>
                      <a:endParaRPr lang="es-ES" dirty="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96437866"/>
                  </a:ext>
                </a:extLst>
              </a:tr>
              <a:tr h="288032">
                <a:tc gridSpan="2">
                  <a:txBody>
                    <a:bodyPr/>
                    <a:lstStyle/>
                    <a:p>
                      <a:r>
                        <a:rPr lang="es-ES" dirty="0">
                          <a:solidFill>
                            <a:schemeClr val="bg1">
                              <a:lumMod val="75000"/>
                            </a:schemeClr>
                          </a:solidFill>
                        </a:rPr>
                        <a:t>                                       Vascular </a:t>
                      </a:r>
                      <a:r>
                        <a:rPr lang="es-ES" dirty="0" err="1">
                          <a:solidFill>
                            <a:schemeClr val="bg1">
                              <a:lumMod val="75000"/>
                            </a:schemeClr>
                          </a:solidFill>
                        </a:rPr>
                        <a:t>effects</a:t>
                      </a:r>
                      <a:endParaRPr lang="es-ES" dirty="0">
                        <a:solidFill>
                          <a:schemeClr val="bg1">
                            <a:lumMod val="75000"/>
                          </a:schemeClr>
                        </a:solidFill>
                      </a:endParaRPr>
                    </a:p>
                  </a:txBody>
                  <a:tcPr>
                    <a:solidFill>
                      <a:schemeClr val="bg1">
                        <a:lumMod val="95000"/>
                      </a:schemeClr>
                    </a:solidFill>
                  </a:tcPr>
                </a:tc>
                <a:tc hMerge="1">
                  <a:txBody>
                    <a:bodyPr/>
                    <a:lstStyle/>
                    <a:p>
                      <a:endParaRPr lang="es-ES" dirty="0"/>
                    </a:p>
                  </a:txBody>
                  <a:tcPr/>
                </a:tc>
                <a:extLst>
                  <a:ext uri="{0D108BD9-81ED-4DB2-BD59-A6C34878D82A}">
                    <a16:rowId xmlns:a16="http://schemas.microsoft.com/office/drawing/2014/main" val="1039829696"/>
                  </a:ext>
                </a:extLst>
              </a:tr>
              <a:tr h="288032">
                <a:tc>
                  <a:txBody>
                    <a:bodyPr/>
                    <a:lstStyle/>
                    <a:p>
                      <a:r>
                        <a:rPr lang="es-ES" dirty="0" err="1">
                          <a:solidFill>
                            <a:schemeClr val="bg1">
                              <a:lumMod val="75000"/>
                            </a:schemeClr>
                          </a:solidFill>
                        </a:rPr>
                        <a:t>Prompt</a:t>
                      </a:r>
                      <a:r>
                        <a:rPr lang="es-ES" dirty="0">
                          <a:solidFill>
                            <a:schemeClr val="bg1">
                              <a:lumMod val="75000"/>
                            </a:schemeClr>
                          </a:solidFill>
                        </a:rPr>
                        <a:t> vascular </a:t>
                      </a:r>
                      <a:r>
                        <a:rPr lang="es-ES" dirty="0" err="1">
                          <a:solidFill>
                            <a:schemeClr val="bg1">
                              <a:lumMod val="75000"/>
                            </a:schemeClr>
                          </a:solidFill>
                        </a:rPr>
                        <a:t>repair</a:t>
                      </a:r>
                      <a:endParaRPr lang="es-ES" dirty="0">
                        <a:solidFill>
                          <a:schemeClr val="bg1">
                            <a:lumMod val="75000"/>
                          </a:schemeClr>
                        </a:solidFill>
                      </a:endParaRPr>
                    </a:p>
                  </a:txBody>
                  <a:tcPr>
                    <a:solidFill>
                      <a:schemeClr val="bg1">
                        <a:lumMod val="95000"/>
                      </a:schemeClr>
                    </a:solidFill>
                  </a:tcPr>
                </a:tc>
                <a:tc>
                  <a:txBody>
                    <a:bodyPr/>
                    <a:lstStyle/>
                    <a:p>
                      <a:r>
                        <a:rPr lang="es-ES" dirty="0">
                          <a:solidFill>
                            <a:schemeClr val="bg1">
                              <a:lumMod val="75000"/>
                            </a:schemeClr>
                          </a:solidFill>
                        </a:rPr>
                        <a:t>Vascular </a:t>
                      </a:r>
                      <a:r>
                        <a:rPr lang="es-ES" dirty="0" err="1">
                          <a:solidFill>
                            <a:schemeClr val="bg1">
                              <a:lumMod val="75000"/>
                            </a:schemeClr>
                          </a:solidFill>
                        </a:rPr>
                        <a:t>damage</a:t>
                      </a:r>
                      <a:endParaRPr lang="es-ES" dirty="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334893763"/>
                  </a:ext>
                </a:extLst>
              </a:tr>
              <a:tr h="576064">
                <a:tc gridSpan="2">
                  <a:txBody>
                    <a:bodyPr/>
                    <a:lstStyle/>
                    <a:p>
                      <a:r>
                        <a:rPr lang="es-ES" dirty="0"/>
                        <a:t>                                                Cell </a:t>
                      </a:r>
                      <a:r>
                        <a:rPr lang="es-ES" dirty="0" err="1"/>
                        <a:t>signalling</a:t>
                      </a:r>
                      <a:endParaRPr lang="es-ES" dirty="0"/>
                    </a:p>
                  </a:txBody>
                  <a:tcPr>
                    <a:solidFill>
                      <a:srgbClr val="92D050"/>
                    </a:solidFill>
                  </a:tcPr>
                </a:tc>
                <a:tc hMerge="1">
                  <a:txBody>
                    <a:bodyPr/>
                    <a:lstStyle/>
                    <a:p>
                      <a:endParaRPr lang="es-ES" dirty="0"/>
                    </a:p>
                  </a:txBody>
                  <a:tcPr/>
                </a:tc>
                <a:extLst>
                  <a:ext uri="{0D108BD9-81ED-4DB2-BD59-A6C34878D82A}">
                    <a16:rowId xmlns:a16="http://schemas.microsoft.com/office/drawing/2014/main" val="2361252870"/>
                  </a:ext>
                </a:extLst>
              </a:tr>
              <a:tr h="576064">
                <a:tc>
                  <a:txBody>
                    <a:bodyPr/>
                    <a:lstStyle/>
                    <a:p>
                      <a:r>
                        <a:rPr lang="es-ES" dirty="0"/>
                        <a:t>Positive “</a:t>
                      </a:r>
                      <a:r>
                        <a:rPr lang="es-ES" dirty="0" err="1"/>
                        <a:t>bystander</a:t>
                      </a:r>
                      <a:r>
                        <a:rPr lang="es-ES" dirty="0"/>
                        <a:t>”-</a:t>
                      </a:r>
                      <a:r>
                        <a:rPr lang="es-ES" dirty="0" err="1"/>
                        <a:t>like</a:t>
                      </a:r>
                      <a:r>
                        <a:rPr lang="es-ES" dirty="0"/>
                        <a:t> </a:t>
                      </a:r>
                      <a:r>
                        <a:rPr lang="es-ES" dirty="0" err="1"/>
                        <a:t>effects</a:t>
                      </a:r>
                      <a:endParaRPr lang="es-ES" dirty="0"/>
                    </a:p>
                  </a:txBody>
                  <a:tcPr>
                    <a:solidFill>
                      <a:srgbClr val="92D050"/>
                    </a:solidFill>
                  </a:tcPr>
                </a:tc>
                <a:tc>
                  <a:txBody>
                    <a:bodyPr/>
                    <a:lstStyle/>
                    <a:p>
                      <a:r>
                        <a:rPr lang="es-ES" dirty="0" err="1"/>
                        <a:t>Cytotoxic</a:t>
                      </a:r>
                      <a:r>
                        <a:rPr lang="es-ES" dirty="0"/>
                        <a:t> “</a:t>
                      </a:r>
                      <a:r>
                        <a:rPr lang="es-ES" dirty="0" err="1"/>
                        <a:t>bystander</a:t>
                      </a:r>
                      <a:r>
                        <a:rPr lang="es-ES" dirty="0"/>
                        <a:t>”-</a:t>
                      </a:r>
                      <a:r>
                        <a:rPr lang="es-ES" dirty="0" err="1"/>
                        <a:t>like</a:t>
                      </a:r>
                      <a:r>
                        <a:rPr lang="es-ES" dirty="0"/>
                        <a:t> </a:t>
                      </a:r>
                      <a:r>
                        <a:rPr lang="es-ES" dirty="0" err="1"/>
                        <a:t>effects</a:t>
                      </a:r>
                      <a:endParaRPr lang="es-ES" dirty="0"/>
                    </a:p>
                  </a:txBody>
                  <a:tcPr>
                    <a:solidFill>
                      <a:srgbClr val="92D050"/>
                    </a:solidFill>
                  </a:tcPr>
                </a:tc>
                <a:extLst>
                  <a:ext uri="{0D108BD9-81ED-4DB2-BD59-A6C34878D82A}">
                    <a16:rowId xmlns:a16="http://schemas.microsoft.com/office/drawing/2014/main" val="2254678573"/>
                  </a:ext>
                </a:extLst>
              </a:tr>
              <a:tr h="576064">
                <a:tc>
                  <a:txBody>
                    <a:bodyPr/>
                    <a:lstStyle/>
                    <a:p>
                      <a:r>
                        <a:rPr lang="es-ES" dirty="0">
                          <a:solidFill>
                            <a:schemeClr val="bg1">
                              <a:lumMod val="75000"/>
                            </a:schemeClr>
                          </a:solidFill>
                        </a:rPr>
                        <a:t>Cell </a:t>
                      </a:r>
                      <a:r>
                        <a:rPr lang="es-ES" dirty="0" err="1">
                          <a:solidFill>
                            <a:schemeClr val="bg1">
                              <a:lumMod val="75000"/>
                            </a:schemeClr>
                          </a:solidFill>
                        </a:rPr>
                        <a:t>migration</a:t>
                      </a:r>
                      <a:r>
                        <a:rPr lang="es-ES" dirty="0">
                          <a:solidFill>
                            <a:schemeClr val="bg1">
                              <a:lumMod val="75000"/>
                            </a:schemeClr>
                          </a:solidFill>
                        </a:rPr>
                        <a:t>, </a:t>
                      </a:r>
                      <a:r>
                        <a:rPr lang="es-ES" dirty="0" err="1">
                          <a:solidFill>
                            <a:schemeClr val="bg1">
                              <a:lumMod val="75000"/>
                            </a:schemeClr>
                          </a:solidFill>
                        </a:rPr>
                        <a:t>hyperplasia</a:t>
                      </a:r>
                      <a:r>
                        <a:rPr lang="es-ES" dirty="0">
                          <a:solidFill>
                            <a:schemeClr val="bg1">
                              <a:lumMod val="75000"/>
                            </a:schemeClr>
                          </a:solidFill>
                        </a:rPr>
                        <a:t> and </a:t>
                      </a:r>
                      <a:r>
                        <a:rPr lang="es-ES" dirty="0" err="1">
                          <a:solidFill>
                            <a:schemeClr val="bg1">
                              <a:lumMod val="75000"/>
                            </a:schemeClr>
                          </a:solidFill>
                        </a:rPr>
                        <a:t>proliferation</a:t>
                      </a:r>
                      <a:r>
                        <a:rPr lang="es-ES" dirty="0">
                          <a:solidFill>
                            <a:schemeClr val="bg1">
                              <a:lumMod val="75000"/>
                            </a:schemeClr>
                          </a:solidFill>
                        </a:rPr>
                        <a:t> </a:t>
                      </a:r>
                    </a:p>
                  </a:txBody>
                  <a:tcPr>
                    <a:solidFill>
                      <a:schemeClr val="bg1">
                        <a:lumMod val="95000"/>
                      </a:schemeClr>
                    </a:solidFill>
                  </a:tcPr>
                </a:tc>
                <a:tc>
                  <a:txBody>
                    <a:bodyPr/>
                    <a:lstStyle/>
                    <a:p>
                      <a:r>
                        <a:rPr lang="es-ES" dirty="0" err="1">
                          <a:solidFill>
                            <a:schemeClr val="bg1">
                              <a:lumMod val="75000"/>
                            </a:schemeClr>
                          </a:solidFill>
                        </a:rPr>
                        <a:t>Different</a:t>
                      </a:r>
                      <a:r>
                        <a:rPr lang="es-ES" dirty="0">
                          <a:solidFill>
                            <a:schemeClr val="bg1">
                              <a:lumMod val="75000"/>
                            </a:schemeClr>
                          </a:solidFill>
                        </a:rPr>
                        <a:t> </a:t>
                      </a:r>
                      <a:r>
                        <a:rPr lang="es-ES" dirty="0" err="1">
                          <a:solidFill>
                            <a:schemeClr val="bg1">
                              <a:lumMod val="75000"/>
                            </a:schemeClr>
                          </a:solidFill>
                        </a:rPr>
                        <a:t>biochemistry</a:t>
                      </a:r>
                      <a:endParaRPr lang="es-ES" dirty="0">
                        <a:solidFill>
                          <a:schemeClr val="bg1">
                            <a:lumMod val="75000"/>
                          </a:schemeClr>
                        </a:solidFill>
                      </a:endParaRPr>
                    </a:p>
                  </a:txBody>
                  <a:tcPr>
                    <a:solidFill>
                      <a:schemeClr val="bg1">
                        <a:lumMod val="95000"/>
                      </a:schemeClr>
                    </a:solidFill>
                  </a:tcPr>
                </a:tc>
                <a:extLst>
                  <a:ext uri="{0D108BD9-81ED-4DB2-BD59-A6C34878D82A}">
                    <a16:rowId xmlns:a16="http://schemas.microsoft.com/office/drawing/2014/main" val="1695644374"/>
                  </a:ext>
                </a:extLst>
              </a:tr>
            </a:tbl>
          </a:graphicData>
        </a:graphic>
      </p:graphicFrame>
      <p:sp>
        <p:nvSpPr>
          <p:cNvPr id="4" name="ZoneTexte 3">
            <a:extLst>
              <a:ext uri="{FF2B5EF4-FFF2-40B4-BE49-F238E27FC236}">
                <a16:creationId xmlns:a16="http://schemas.microsoft.com/office/drawing/2014/main" id="{BBA20DFB-A49E-0C20-F64C-F8ADFF38F3CE}"/>
              </a:ext>
            </a:extLst>
          </p:cNvPr>
          <p:cNvSpPr txBox="1"/>
          <p:nvPr/>
        </p:nvSpPr>
        <p:spPr>
          <a:xfrm>
            <a:off x="3891898" y="6481709"/>
            <a:ext cx="3760132" cy="369332"/>
          </a:xfrm>
          <a:prstGeom prst="rect">
            <a:avLst/>
          </a:prstGeom>
          <a:noFill/>
        </p:spPr>
        <p:txBody>
          <a:bodyPr wrap="none" rtlCol="0">
            <a:spAutoFit/>
          </a:bodyPr>
          <a:lstStyle/>
          <a:p>
            <a:r>
              <a:rPr lang="fr-FR" dirty="0"/>
              <a:t>Prezado, </a:t>
            </a:r>
            <a:r>
              <a:rPr lang="fr-FR" dirty="0" err="1"/>
              <a:t>Exp</a:t>
            </a:r>
            <a:r>
              <a:rPr lang="fr-FR" dirty="0"/>
              <a:t>. </a:t>
            </a:r>
            <a:r>
              <a:rPr lang="fr-FR" dirty="0" err="1"/>
              <a:t>Rew</a:t>
            </a:r>
            <a:r>
              <a:rPr lang="fr-FR" dirty="0"/>
              <a:t> Mol </a:t>
            </a:r>
            <a:r>
              <a:rPr lang="fr-FR" dirty="0" err="1"/>
              <a:t>Medicine</a:t>
            </a:r>
            <a:r>
              <a:rPr lang="fr-FR" dirty="0"/>
              <a:t> 2022</a:t>
            </a:r>
          </a:p>
        </p:txBody>
      </p:sp>
    </p:spTree>
    <p:extLst>
      <p:ext uri="{BB962C8B-B14F-4D97-AF65-F5344CB8AC3E}">
        <p14:creationId xmlns:p14="http://schemas.microsoft.com/office/powerpoint/2010/main" val="3437277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Graphique, logo&#10;&#10;Description générée automatiquement">
            <a:extLst>
              <a:ext uri="{FF2B5EF4-FFF2-40B4-BE49-F238E27FC236}">
                <a16:creationId xmlns:a16="http://schemas.microsoft.com/office/drawing/2014/main" id="{CCCD1CD4-291B-AB5B-B588-C497A51BD74E}"/>
              </a:ext>
            </a:extLst>
          </p:cNvPr>
          <p:cNvPicPr>
            <a:picLocks noChangeAspect="1"/>
          </p:cNvPicPr>
          <p:nvPr/>
        </p:nvPicPr>
        <p:blipFill rotWithShape="1">
          <a:blip r:embed="rId3"/>
          <a:srcRect l="42305" r="-4941" b="61525"/>
          <a:stretch/>
        </p:blipFill>
        <p:spPr>
          <a:xfrm>
            <a:off x="155579" y="6483820"/>
            <a:ext cx="527468" cy="324000"/>
          </a:xfrm>
          <a:prstGeom prst="rect">
            <a:avLst/>
          </a:prstGeom>
        </p:spPr>
      </p:pic>
      <p:sp>
        <p:nvSpPr>
          <p:cNvPr id="7" name="ZoneTexte 6">
            <a:extLst>
              <a:ext uri="{FF2B5EF4-FFF2-40B4-BE49-F238E27FC236}">
                <a16:creationId xmlns:a16="http://schemas.microsoft.com/office/drawing/2014/main" id="{05485CBC-049E-5842-FE87-07F1FC4CF955}"/>
              </a:ext>
            </a:extLst>
          </p:cNvPr>
          <p:cNvSpPr txBox="1"/>
          <p:nvPr/>
        </p:nvSpPr>
        <p:spPr>
          <a:xfrm>
            <a:off x="11621454" y="6588832"/>
            <a:ext cx="383118" cy="184666"/>
          </a:xfrm>
          <a:prstGeom prst="rect">
            <a:avLst/>
          </a:prstGeom>
          <a:noFill/>
        </p:spPr>
        <p:txBody>
          <a:bodyPr wrap="none" lIns="0" tIns="0" rIns="0" bIns="0" rtlCol="0">
            <a:spAutoFit/>
          </a:bodyPr>
          <a:lstStyle/>
          <a:p>
            <a:pPr algn="ctr"/>
            <a:r>
              <a:rPr lang="fr-FR" sz="1200" dirty="0">
                <a:solidFill>
                  <a:schemeClr val="bg1"/>
                </a:solidFill>
                <a:latin typeface="Arial" panose="020B0604020202020204" pitchFamily="34" charset="0"/>
                <a:cs typeface="Arial" panose="020B0604020202020204" pitchFamily="34" charset="0"/>
              </a:rPr>
              <a:t>41/50</a:t>
            </a:r>
          </a:p>
        </p:txBody>
      </p:sp>
      <p:sp>
        <p:nvSpPr>
          <p:cNvPr id="15" name="ZoneTexte 14">
            <a:extLst>
              <a:ext uri="{FF2B5EF4-FFF2-40B4-BE49-F238E27FC236}">
                <a16:creationId xmlns:a16="http://schemas.microsoft.com/office/drawing/2014/main" id="{0B60616E-49D1-AFE2-8A91-B4EFF41EEFBF}"/>
              </a:ext>
            </a:extLst>
          </p:cNvPr>
          <p:cNvSpPr txBox="1"/>
          <p:nvPr/>
        </p:nvSpPr>
        <p:spPr>
          <a:xfrm>
            <a:off x="683047" y="527375"/>
            <a:ext cx="7484485" cy="492443"/>
          </a:xfrm>
          <a:prstGeom prst="rect">
            <a:avLst/>
          </a:prstGeom>
          <a:noFill/>
        </p:spPr>
        <p:txBody>
          <a:bodyPr wrap="none" lIns="0" tIns="0" rIns="0" bIns="0" rtlCol="0">
            <a:spAutoFit/>
          </a:bodyPr>
          <a:lstStyle/>
          <a:p>
            <a:r>
              <a:rPr lang="fr-FR" sz="3200" b="1" dirty="0">
                <a:solidFill>
                  <a:srgbClr val="00B050"/>
                </a:solidFill>
                <a:latin typeface="Calibri" panose="020F0502020204030204" pitchFamily="34" charset="0"/>
                <a:cs typeface="Calibri" panose="020F0502020204030204" pitchFamily="34" charset="0"/>
              </a:rPr>
              <a:t>EV-</a:t>
            </a:r>
            <a:r>
              <a:rPr lang="fr-FR" sz="3200" b="1" dirty="0" err="1">
                <a:solidFill>
                  <a:srgbClr val="00B050"/>
                </a:solidFill>
                <a:latin typeface="Calibri" panose="020F0502020204030204" pitchFamily="34" charset="0"/>
                <a:cs typeface="Calibri" panose="020F0502020204030204" pitchFamily="34" charset="0"/>
              </a:rPr>
              <a:t>Mediated</a:t>
            </a:r>
            <a:r>
              <a:rPr lang="fr-FR" sz="3200" b="1" dirty="0">
                <a:solidFill>
                  <a:srgbClr val="00B050"/>
                </a:solidFill>
                <a:latin typeface="Calibri" panose="020F0502020204030204" pitchFamily="34" charset="0"/>
                <a:cs typeface="Calibri" panose="020F0502020204030204" pitchFamily="34" charset="0"/>
              </a:rPr>
              <a:t> </a:t>
            </a:r>
            <a:r>
              <a:rPr lang="fr-FR" sz="3200" b="1" dirty="0" err="1">
                <a:solidFill>
                  <a:srgbClr val="00B050"/>
                </a:solidFill>
                <a:latin typeface="Calibri" panose="020F0502020204030204" pitchFamily="34" charset="0"/>
                <a:cs typeface="Calibri" panose="020F0502020204030204" pitchFamily="34" charset="0"/>
              </a:rPr>
              <a:t>Bystander</a:t>
            </a:r>
            <a:r>
              <a:rPr lang="fr-FR" sz="3200" b="1" dirty="0">
                <a:solidFill>
                  <a:srgbClr val="00B050"/>
                </a:solidFill>
                <a:latin typeface="Calibri" panose="020F0502020204030204" pitchFamily="34" charset="0"/>
                <a:cs typeface="Calibri" panose="020F0502020204030204" pitchFamily="34" charset="0"/>
              </a:rPr>
              <a:t>-like </a:t>
            </a:r>
            <a:r>
              <a:rPr lang="fr-FR" sz="3200" b="1" dirty="0" err="1">
                <a:solidFill>
                  <a:srgbClr val="00B050"/>
                </a:solidFill>
                <a:latin typeface="Calibri" panose="020F0502020204030204" pitchFamily="34" charset="0"/>
                <a:cs typeface="Calibri" panose="020F0502020204030204" pitchFamily="34" charset="0"/>
              </a:rPr>
              <a:t>Effects</a:t>
            </a:r>
            <a:r>
              <a:rPr lang="fr-FR" sz="3200" b="1" dirty="0">
                <a:solidFill>
                  <a:srgbClr val="00B050"/>
                </a:solidFill>
                <a:latin typeface="Calibri" panose="020F0502020204030204" pitchFamily="34" charset="0"/>
                <a:cs typeface="Calibri" panose="020F0502020204030204" pitchFamily="34" charset="0"/>
              </a:rPr>
              <a:t> in MBRT</a:t>
            </a:r>
          </a:p>
        </p:txBody>
      </p:sp>
      <p:pic>
        <p:nvPicPr>
          <p:cNvPr id="3" name="Image 2" descr="Une image contenant texte, cercle, capture d’écran, diagramme&#10;&#10;Le contenu généré par l’IA peut être incorrect.">
            <a:extLst>
              <a:ext uri="{FF2B5EF4-FFF2-40B4-BE49-F238E27FC236}">
                <a16:creationId xmlns:a16="http://schemas.microsoft.com/office/drawing/2014/main" id="{298A3957-EDA4-04FB-B25F-C3DA45A8B18C}"/>
              </a:ext>
            </a:extLst>
          </p:cNvPr>
          <p:cNvPicPr>
            <a:picLocks noChangeAspect="1"/>
          </p:cNvPicPr>
          <p:nvPr/>
        </p:nvPicPr>
        <p:blipFill>
          <a:blip r:embed="rId4"/>
          <a:srcRect t="20090"/>
          <a:stretch>
            <a:fillRect/>
          </a:stretch>
        </p:blipFill>
        <p:spPr>
          <a:xfrm>
            <a:off x="7322386" y="2398643"/>
            <a:ext cx="4114800" cy="2821298"/>
          </a:xfrm>
          <a:prstGeom prst="rect">
            <a:avLst/>
          </a:prstGeom>
        </p:spPr>
      </p:pic>
      <p:sp>
        <p:nvSpPr>
          <p:cNvPr id="17" name="ZoneTexte 16">
            <a:extLst>
              <a:ext uri="{FF2B5EF4-FFF2-40B4-BE49-F238E27FC236}">
                <a16:creationId xmlns:a16="http://schemas.microsoft.com/office/drawing/2014/main" id="{BBA90925-1246-342A-B5FA-5EA46943D5DB}"/>
              </a:ext>
            </a:extLst>
          </p:cNvPr>
          <p:cNvSpPr txBox="1"/>
          <p:nvPr/>
        </p:nvSpPr>
        <p:spPr>
          <a:xfrm>
            <a:off x="327590" y="1597383"/>
            <a:ext cx="6414767" cy="3816429"/>
          </a:xfrm>
          <a:prstGeom prst="rect">
            <a:avLst/>
          </a:prstGeom>
          <a:noFill/>
        </p:spPr>
        <p:txBody>
          <a:bodyPr wrap="square" rtlCol="0">
            <a:spAutoFit/>
          </a:bodyPr>
          <a:lstStyle/>
          <a:p>
            <a:pPr marL="285750" indent="-285750">
              <a:buFont typeface="Arial" panose="020B0604020202020204" pitchFamily="34" charset="0"/>
              <a:buChar char="•"/>
            </a:pPr>
            <a:r>
              <a:rPr lang="fr-FR" sz="2200" b="1" dirty="0">
                <a:latin typeface="Calibri" panose="020F0502020204030204" pitchFamily="34" charset="0"/>
                <a:cs typeface="Calibri" panose="020F0502020204030204" pitchFamily="34" charset="0"/>
              </a:rPr>
              <a:t>Indirect communication </a:t>
            </a:r>
            <a:r>
              <a:rPr lang="fr-FR" sz="2200" dirty="0" err="1">
                <a:latin typeface="Calibri" panose="020F0502020204030204" pitchFamily="34" charset="0"/>
                <a:cs typeface="Calibri" panose="020F0502020204030204" pitchFamily="34" charset="0"/>
              </a:rPr>
              <a:t>between</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cells</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receiving</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higher</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lower</a:t>
            </a:r>
            <a:r>
              <a:rPr lang="fr-FR" sz="2200" dirty="0">
                <a:latin typeface="Calibri" panose="020F0502020204030204" pitchFamily="34" charset="0"/>
                <a:cs typeface="Calibri" panose="020F0502020204030204" pitchFamily="34" charset="0"/>
              </a:rPr>
              <a:t> or no dose</a:t>
            </a:r>
          </a:p>
          <a:p>
            <a:pPr marL="285750" indent="-285750">
              <a:buFont typeface="Arial" panose="020B0604020202020204" pitchFamily="34" charset="0"/>
              <a:buChar char="•"/>
            </a:pPr>
            <a:endParaRPr lang="fr-FR"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200" dirty="0" err="1">
                <a:latin typeface="Calibri" panose="020F0502020204030204" pitchFamily="34" charset="0"/>
                <a:cs typeface="Calibri" panose="020F0502020204030204" pitchFamily="34" charset="0"/>
              </a:rPr>
              <a:t>Several</a:t>
            </a:r>
            <a:r>
              <a:rPr lang="fr-FR" sz="2200" dirty="0">
                <a:latin typeface="Calibri" panose="020F0502020204030204" pitchFamily="34" charset="0"/>
                <a:cs typeface="Calibri" panose="020F0502020204030204" pitchFamily="34" charset="0"/>
              </a:rPr>
              <a:t> routes </a:t>
            </a:r>
            <a:r>
              <a:rPr lang="fr-FR" sz="2200" dirty="0" err="1">
                <a:latin typeface="Calibri" panose="020F0502020204030204" pitchFamily="34" charset="0"/>
                <a:cs typeface="Calibri" panose="020F0502020204030204" pitchFamily="34" charset="0"/>
              </a:rPr>
              <a:t>such</a:t>
            </a:r>
            <a:r>
              <a:rPr lang="fr-FR" sz="2200" dirty="0">
                <a:latin typeface="Calibri" panose="020F0502020204030204" pitchFamily="34" charset="0"/>
                <a:cs typeface="Calibri" panose="020F0502020204030204" pitchFamily="34" charset="0"/>
              </a:rPr>
              <a:t> as </a:t>
            </a:r>
            <a:r>
              <a:rPr lang="fr-FR" sz="2200" b="1" dirty="0" err="1">
                <a:latin typeface="Calibri" panose="020F0502020204030204" pitchFamily="34" charset="0"/>
                <a:cs typeface="Calibri" panose="020F0502020204030204" pitchFamily="34" charset="0"/>
              </a:rPr>
              <a:t>extracellular</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vesicles</a:t>
            </a:r>
            <a:r>
              <a:rPr lang="fr-FR" sz="2200" b="1" dirty="0">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(exosomes)</a:t>
            </a:r>
          </a:p>
          <a:p>
            <a:pPr marL="285750" indent="-285750">
              <a:buFont typeface="Arial" panose="020B0604020202020204" pitchFamily="34" charset="0"/>
              <a:buChar char="•"/>
            </a:pPr>
            <a:endParaRPr lang="fr-FR"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200" dirty="0" err="1">
                <a:latin typeface="Calibri" panose="020F0502020204030204" pitchFamily="34" charset="0"/>
                <a:cs typeface="Calibri" panose="020F0502020204030204" pitchFamily="34" charset="0"/>
              </a:rPr>
              <a:t>Protein</a:t>
            </a:r>
            <a:r>
              <a:rPr lang="fr-FR" sz="2200" dirty="0">
                <a:latin typeface="Calibri" panose="020F0502020204030204" pitchFamily="34" charset="0"/>
                <a:cs typeface="Calibri" panose="020F0502020204030204" pitchFamily="34" charset="0"/>
              </a:rPr>
              <a:t>, DNA and RNA are cargos for </a:t>
            </a:r>
            <a:r>
              <a:rPr lang="fr-FR" sz="2200" dirty="0" err="1">
                <a:latin typeface="Calibri" panose="020F0502020204030204" pitchFamily="34" charset="0"/>
                <a:cs typeface="Calibri" panose="020F0502020204030204" pitchFamily="34" charset="0"/>
              </a:rPr>
              <a:t>recipient</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cells</a:t>
            </a:r>
            <a:endParaRPr lang="fr-FR"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fr-FR"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200" b="1" dirty="0">
                <a:latin typeface="Calibri" panose="020F0502020204030204" pitchFamily="34" charset="0"/>
                <a:cs typeface="Calibri" panose="020F0502020204030204" pitchFamily="34" charset="0"/>
              </a:rPr>
              <a:t>A focus on </a:t>
            </a:r>
            <a:r>
              <a:rPr lang="fr-FR" sz="2200" b="1" dirty="0" err="1">
                <a:latin typeface="Calibri" panose="020F0502020204030204" pitchFamily="34" charset="0"/>
                <a:cs typeface="Calibri" panose="020F0502020204030204" pitchFamily="34" charset="0"/>
              </a:rPr>
              <a:t>microRNA</a:t>
            </a:r>
            <a:r>
              <a:rPr lang="fr-FR" sz="2200" dirty="0">
                <a:latin typeface="Calibri" panose="020F0502020204030204" pitchFamily="34" charset="0"/>
                <a:cs typeface="Calibri" panose="020F0502020204030204" pitchFamily="34" charset="0"/>
              </a:rPr>
              <a:t> (miRNA), non-</a:t>
            </a:r>
            <a:r>
              <a:rPr lang="fr-FR" sz="2200" dirty="0" err="1">
                <a:latin typeface="Calibri" panose="020F0502020204030204" pitchFamily="34" charset="0"/>
                <a:cs typeface="Calibri" panose="020F0502020204030204" pitchFamily="34" charset="0"/>
              </a:rPr>
              <a:t>coding</a:t>
            </a:r>
            <a:r>
              <a:rPr lang="fr-FR" sz="2200" dirty="0">
                <a:latin typeface="Calibri" panose="020F0502020204030204" pitchFamily="34" charset="0"/>
                <a:cs typeface="Calibri" panose="020F0502020204030204" pitchFamily="34" charset="0"/>
              </a:rPr>
              <a:t> RNA </a:t>
            </a:r>
            <a:r>
              <a:rPr lang="fr-FR" sz="2200" dirty="0" err="1">
                <a:latin typeface="Calibri" panose="020F0502020204030204" pitchFamily="34" charset="0"/>
                <a:cs typeface="Calibri" panose="020F0502020204030204" pitchFamily="34" charset="0"/>
              </a:rPr>
              <a:t>known</a:t>
            </a:r>
            <a:r>
              <a:rPr lang="fr-FR" sz="2200" dirty="0">
                <a:latin typeface="Calibri" panose="020F0502020204030204" pitchFamily="34" charset="0"/>
                <a:cs typeface="Calibri" panose="020F0502020204030204" pitchFamily="34" charset="0"/>
              </a:rPr>
              <a:t> to alter </a:t>
            </a:r>
            <a:r>
              <a:rPr lang="fr-FR" sz="2200" dirty="0" err="1">
                <a:latin typeface="Calibri" panose="020F0502020204030204" pitchFamily="34" charset="0"/>
                <a:cs typeface="Calibri" panose="020F0502020204030204" pitchFamily="34" charset="0"/>
              </a:rPr>
              <a:t>negatively</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gene</a:t>
            </a:r>
            <a:r>
              <a:rPr lang="fr-FR" sz="2200" dirty="0">
                <a:latin typeface="Calibri" panose="020F0502020204030204" pitchFamily="34" charset="0"/>
                <a:cs typeface="Calibri" panose="020F0502020204030204" pitchFamily="34" charset="0"/>
              </a:rPr>
              <a:t> expression of </a:t>
            </a:r>
            <a:r>
              <a:rPr lang="fr-FR" sz="2200" dirty="0" err="1">
                <a:latin typeface="Calibri" panose="020F0502020204030204" pitchFamily="34" charset="0"/>
                <a:cs typeface="Calibri" panose="020F0502020204030204" pitchFamily="34" charset="0"/>
              </a:rPr>
              <a:t>recipient</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cell</a:t>
            </a:r>
            <a:endParaRPr lang="fr-FR" sz="2200" dirty="0">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3AC141D5-194B-EF17-3ECE-1D65D7D39A2F}"/>
              </a:ext>
            </a:extLst>
          </p:cNvPr>
          <p:cNvSpPr txBox="1"/>
          <p:nvPr/>
        </p:nvSpPr>
        <p:spPr>
          <a:xfrm>
            <a:off x="9298459" y="5396306"/>
            <a:ext cx="2138727" cy="246221"/>
          </a:xfrm>
          <a:prstGeom prst="rect">
            <a:avLst/>
          </a:prstGeom>
          <a:noFill/>
        </p:spPr>
        <p:txBody>
          <a:bodyPr wrap="none" rtlCol="0">
            <a:spAutoFit/>
          </a:bodyPr>
          <a:lstStyle/>
          <a:p>
            <a:r>
              <a:rPr lang="fr-FR" sz="1000" i="1" dirty="0">
                <a:solidFill>
                  <a:srgbClr val="62003B"/>
                </a:solidFill>
              </a:rPr>
              <a:t>Jenkins et al., J. </a:t>
            </a:r>
            <a:r>
              <a:rPr lang="fr-FR" sz="1000" i="1" dirty="0" err="1">
                <a:solidFill>
                  <a:srgbClr val="62003B"/>
                </a:solidFill>
              </a:rPr>
              <a:t>Semradonc</a:t>
            </a:r>
            <a:r>
              <a:rPr lang="fr-FR" sz="1000" i="1" dirty="0">
                <a:solidFill>
                  <a:srgbClr val="62003B"/>
                </a:solidFill>
              </a:rPr>
              <a:t>, 2024</a:t>
            </a:r>
          </a:p>
        </p:txBody>
      </p:sp>
      <p:sp>
        <p:nvSpPr>
          <p:cNvPr id="19" name="ZoneTexte 18">
            <a:extLst>
              <a:ext uri="{FF2B5EF4-FFF2-40B4-BE49-F238E27FC236}">
                <a16:creationId xmlns:a16="http://schemas.microsoft.com/office/drawing/2014/main" id="{B2FCEB7F-27CD-1858-998A-D77E81788358}"/>
              </a:ext>
            </a:extLst>
          </p:cNvPr>
          <p:cNvSpPr txBox="1"/>
          <p:nvPr/>
        </p:nvSpPr>
        <p:spPr>
          <a:xfrm>
            <a:off x="7098353" y="1773545"/>
            <a:ext cx="2165978" cy="338554"/>
          </a:xfrm>
          <a:prstGeom prst="rect">
            <a:avLst/>
          </a:prstGeom>
          <a:noFill/>
        </p:spPr>
        <p:txBody>
          <a:bodyPr wrap="none" rtlCol="0">
            <a:spAutoFit/>
          </a:bodyPr>
          <a:lstStyle/>
          <a:p>
            <a:r>
              <a:rPr lang="fr-FR" sz="1600" b="1" dirty="0"/>
              <a:t>Peak dose </a:t>
            </a:r>
            <a:r>
              <a:rPr lang="fr-FR" sz="1600" b="1" dirty="0" err="1"/>
              <a:t>exposure</a:t>
            </a:r>
            <a:endParaRPr lang="fr-FR" sz="1600" b="1" dirty="0"/>
          </a:p>
        </p:txBody>
      </p:sp>
      <p:sp>
        <p:nvSpPr>
          <p:cNvPr id="20" name="ZoneTexte 19">
            <a:extLst>
              <a:ext uri="{FF2B5EF4-FFF2-40B4-BE49-F238E27FC236}">
                <a16:creationId xmlns:a16="http://schemas.microsoft.com/office/drawing/2014/main" id="{87BF6410-894F-C3F8-AB1A-5D8C3FA6D046}"/>
              </a:ext>
            </a:extLst>
          </p:cNvPr>
          <p:cNvSpPr txBox="1"/>
          <p:nvPr/>
        </p:nvSpPr>
        <p:spPr>
          <a:xfrm>
            <a:off x="9276551" y="1767564"/>
            <a:ext cx="2270045" cy="338554"/>
          </a:xfrm>
          <a:prstGeom prst="rect">
            <a:avLst/>
          </a:prstGeom>
          <a:noFill/>
        </p:spPr>
        <p:txBody>
          <a:bodyPr wrap="none" rtlCol="0">
            <a:spAutoFit/>
          </a:bodyPr>
          <a:lstStyle/>
          <a:p>
            <a:r>
              <a:rPr lang="fr-FR" sz="1600" b="1" dirty="0"/>
              <a:t>Valley dose </a:t>
            </a:r>
            <a:r>
              <a:rPr lang="fr-FR" sz="1600" b="1" dirty="0" err="1"/>
              <a:t>exposure</a:t>
            </a:r>
            <a:endParaRPr lang="fr-FR" sz="1600" b="1" dirty="0"/>
          </a:p>
        </p:txBody>
      </p:sp>
    </p:spTree>
    <p:extLst>
      <p:ext uri="{BB962C8B-B14F-4D97-AF65-F5344CB8AC3E}">
        <p14:creationId xmlns:p14="http://schemas.microsoft.com/office/powerpoint/2010/main" val="137605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1899" y="291516"/>
            <a:ext cx="8021637" cy="729605"/>
          </a:xfrm>
        </p:spPr>
        <p:txBody>
          <a:bodyPr>
            <a:normAutofit fontScale="90000"/>
          </a:bodyPr>
          <a:lstStyle/>
          <a:p>
            <a:pPr algn="ctr"/>
            <a:r>
              <a:rPr lang="fr-FR" b="1" dirty="0">
                <a:solidFill>
                  <a:schemeClr val="accent6"/>
                </a:solidFill>
                <a:latin typeface="Calibri" panose="020F0502020204030204" pitchFamily="34" charset="0"/>
                <a:ea typeface="Calibri" panose="020F0502020204030204" pitchFamily="34" charset="0"/>
                <a:cs typeface="Calibri" panose="020F0502020204030204" pitchFamily="34" charset="0"/>
              </a:rPr>
              <a:t>Laser </a:t>
            </a:r>
            <a:r>
              <a:rPr lang="fr-FR" b="1" dirty="0" err="1">
                <a:solidFill>
                  <a:schemeClr val="accent6"/>
                </a:solidFill>
                <a:latin typeface="Calibri" panose="020F0502020204030204" pitchFamily="34" charset="0"/>
                <a:ea typeface="Calibri" panose="020F0502020204030204" pitchFamily="34" charset="0"/>
                <a:cs typeface="Calibri" panose="020F0502020204030204" pitchFamily="34" charset="0"/>
              </a:rPr>
              <a:t>Hybrid</a:t>
            </a:r>
            <a:r>
              <a:rPr lang="fr-FR" b="1" dirty="0">
                <a:solidFill>
                  <a:schemeClr val="accent6"/>
                </a:solidFill>
                <a:latin typeface="Calibri" panose="020F0502020204030204" pitchFamily="34" charset="0"/>
                <a:ea typeface="Calibri" panose="020F0502020204030204" pitchFamily="34" charset="0"/>
                <a:cs typeface="Calibri" panose="020F0502020204030204" pitchFamily="34" charset="0"/>
              </a:rPr>
              <a:t> Accelerator for </a:t>
            </a:r>
            <a:r>
              <a:rPr lang="fr-FR" b="1" dirty="0" err="1">
                <a:solidFill>
                  <a:schemeClr val="accent6"/>
                </a:solidFill>
                <a:latin typeface="Calibri" panose="020F0502020204030204" pitchFamily="34" charset="0"/>
                <a:ea typeface="Calibri" panose="020F0502020204030204" pitchFamily="34" charset="0"/>
                <a:cs typeface="Calibri" panose="020F0502020204030204" pitchFamily="34" charset="0"/>
              </a:rPr>
              <a:t>radiobiology</a:t>
            </a:r>
            <a:r>
              <a:rPr lang="fr-FR" b="1" dirty="0">
                <a:solidFill>
                  <a:schemeClr val="accent6"/>
                </a:solidFill>
                <a:latin typeface="Calibri" panose="020F0502020204030204" pitchFamily="34" charset="0"/>
                <a:ea typeface="Calibri" panose="020F0502020204030204" pitchFamily="34" charset="0"/>
                <a:cs typeface="Calibri" panose="020F0502020204030204" pitchFamily="34" charset="0"/>
              </a:rPr>
              <a:t> applications </a:t>
            </a:r>
          </a:p>
        </p:txBody>
      </p:sp>
      <p:sp>
        <p:nvSpPr>
          <p:cNvPr id="6" name="Espace réservé du numéro de diapositive 5"/>
          <p:cNvSpPr>
            <a:spLocks noGrp="1"/>
          </p:cNvSpPr>
          <p:nvPr>
            <p:ph type="sldNum" sz="quarter" idx="12"/>
          </p:nvPr>
        </p:nvSpPr>
        <p:spPr/>
        <p:txBody>
          <a:bodyPr/>
          <a:lstStyle/>
          <a:p>
            <a:fld id="{5E366EBC-928B-1F4D-BCBB-31473BB08F84}" type="slidenum">
              <a:rPr lang="en-US" smtClean="0"/>
              <a:pPr/>
              <a:t>4</a:t>
            </a:fld>
            <a:endParaRPr lang="en-US" dirty="0"/>
          </a:p>
        </p:txBody>
      </p:sp>
      <p:pic>
        <p:nvPicPr>
          <p:cNvPr id="22" name="Imagen 21">
            <a:extLst>
              <a:ext uri="{FF2B5EF4-FFF2-40B4-BE49-F238E27FC236}">
                <a16:creationId xmlns:a16="http://schemas.microsoft.com/office/drawing/2014/main" id="{0319A9A2-C758-4791-BBD1-78D762574FA2}"/>
              </a:ext>
            </a:extLst>
          </p:cNvPr>
          <p:cNvPicPr>
            <a:picLocks noChangeAspect="1"/>
          </p:cNvPicPr>
          <p:nvPr/>
        </p:nvPicPr>
        <p:blipFill>
          <a:blip r:embed="rId3"/>
          <a:stretch>
            <a:fillRect/>
          </a:stretch>
        </p:blipFill>
        <p:spPr>
          <a:xfrm>
            <a:off x="698427" y="2378323"/>
            <a:ext cx="4769697" cy="3168623"/>
          </a:xfrm>
          <a:prstGeom prst="rect">
            <a:avLst/>
          </a:prstGeom>
          <a:ln>
            <a:noFill/>
          </a:ln>
        </p:spPr>
      </p:pic>
      <p:sp>
        <p:nvSpPr>
          <p:cNvPr id="19" name="CuadroTexto 18">
            <a:extLst>
              <a:ext uri="{FF2B5EF4-FFF2-40B4-BE49-F238E27FC236}">
                <a16:creationId xmlns:a16="http://schemas.microsoft.com/office/drawing/2014/main" id="{1D54035D-890B-4952-A6E2-7C8C72043993}"/>
              </a:ext>
            </a:extLst>
          </p:cNvPr>
          <p:cNvSpPr txBox="1"/>
          <p:nvPr/>
        </p:nvSpPr>
        <p:spPr>
          <a:xfrm>
            <a:off x="4799857" y="3730009"/>
            <a:ext cx="184731" cy="369332"/>
          </a:xfrm>
          <a:prstGeom prst="rect">
            <a:avLst/>
          </a:prstGeom>
          <a:noFill/>
        </p:spPr>
        <p:txBody>
          <a:bodyPr wrap="none" rtlCol="0">
            <a:spAutoFit/>
          </a:bodyPr>
          <a:lstStyle/>
          <a:p>
            <a:endParaRPr lang="es-ES" dirty="0"/>
          </a:p>
        </p:txBody>
      </p:sp>
      <p:pic>
        <p:nvPicPr>
          <p:cNvPr id="28" name="Imagen 27">
            <a:extLst>
              <a:ext uri="{FF2B5EF4-FFF2-40B4-BE49-F238E27FC236}">
                <a16:creationId xmlns:a16="http://schemas.microsoft.com/office/drawing/2014/main" id="{2BE7CCBA-CE51-48EC-B549-D55F9759DC03}"/>
              </a:ext>
            </a:extLst>
          </p:cNvPr>
          <p:cNvPicPr>
            <a:picLocks noChangeAspect="1"/>
          </p:cNvPicPr>
          <p:nvPr/>
        </p:nvPicPr>
        <p:blipFill>
          <a:blip r:embed="rId4"/>
          <a:stretch>
            <a:fillRect/>
          </a:stretch>
        </p:blipFill>
        <p:spPr>
          <a:xfrm>
            <a:off x="1844097" y="3101002"/>
            <a:ext cx="1957500" cy="1722869"/>
          </a:xfrm>
          <a:prstGeom prst="rect">
            <a:avLst/>
          </a:prstGeom>
        </p:spPr>
      </p:pic>
      <p:pic>
        <p:nvPicPr>
          <p:cNvPr id="10" name="Picture 7">
            <a:extLst>
              <a:ext uri="{FF2B5EF4-FFF2-40B4-BE49-F238E27FC236}">
                <a16:creationId xmlns:a16="http://schemas.microsoft.com/office/drawing/2014/main" id="{650B890D-62DB-4F8A-B813-9EC21E1AF8FC}"/>
              </a:ext>
            </a:extLst>
          </p:cNvPr>
          <p:cNvPicPr>
            <a:picLocks noChangeAspect="1"/>
          </p:cNvPicPr>
          <p:nvPr/>
        </p:nvPicPr>
        <p:blipFill rotWithShape="1">
          <a:blip r:embed="rId5"/>
          <a:srcRect t="3129"/>
          <a:stretch/>
        </p:blipFill>
        <p:spPr>
          <a:xfrm>
            <a:off x="6630089" y="2600852"/>
            <a:ext cx="3384376" cy="2258313"/>
          </a:xfrm>
          <a:prstGeom prst="rect">
            <a:avLst/>
          </a:prstGeom>
        </p:spPr>
      </p:pic>
      <p:sp>
        <p:nvSpPr>
          <p:cNvPr id="3" name="TextBox 2">
            <a:extLst>
              <a:ext uri="{FF2B5EF4-FFF2-40B4-BE49-F238E27FC236}">
                <a16:creationId xmlns:a16="http://schemas.microsoft.com/office/drawing/2014/main" id="{0623275E-738C-8BFC-742C-CD98C3AA0BE6}"/>
              </a:ext>
            </a:extLst>
          </p:cNvPr>
          <p:cNvSpPr txBox="1"/>
          <p:nvPr/>
        </p:nvSpPr>
        <p:spPr>
          <a:xfrm>
            <a:off x="7100681" y="5261242"/>
            <a:ext cx="3403881" cy="369332"/>
          </a:xfrm>
          <a:prstGeom prst="rect">
            <a:avLst/>
          </a:prstGeom>
          <a:noFill/>
        </p:spPr>
        <p:txBody>
          <a:bodyPr wrap="none" rtlCol="0">
            <a:spAutoFit/>
          </a:bodyPr>
          <a:lstStyle/>
          <a:p>
            <a:r>
              <a:rPr lang="en-US" dirty="0"/>
              <a:t>G. </a:t>
            </a:r>
            <a:r>
              <a:rPr lang="en-US" dirty="0" err="1"/>
              <a:t>Aymar</a:t>
            </a:r>
            <a:r>
              <a:rPr lang="en-US" dirty="0"/>
              <a:t> et al. Frontiers in Physics</a:t>
            </a:r>
          </a:p>
        </p:txBody>
      </p:sp>
    </p:spTree>
    <p:extLst>
      <p:ext uri="{BB962C8B-B14F-4D97-AF65-F5344CB8AC3E}">
        <p14:creationId xmlns:p14="http://schemas.microsoft.com/office/powerpoint/2010/main" val="926687760"/>
      </p:ext>
    </p:extLst>
  </p:cSld>
  <p:clrMapOvr>
    <a:masterClrMapping/>
  </p:clrMapOvr>
  <mc:AlternateContent xmlns:mc="http://schemas.openxmlformats.org/markup-compatibility/2006" xmlns:p14="http://schemas.microsoft.com/office/powerpoint/2010/main">
    <mc:Choice Requires="p14">
      <p:transition spd="slow" p14:dur="2000" advTm="18182"/>
    </mc:Choice>
    <mc:Fallback xmlns="">
      <p:transition spd="slow" advTm="1818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CB43E-6385-FD5F-A874-3C1032B30C2C}"/>
            </a:ext>
          </a:extLst>
        </p:cNvPr>
        <p:cNvGrpSpPr/>
        <p:nvPr/>
      </p:nvGrpSpPr>
      <p:grpSpPr>
        <a:xfrm>
          <a:off x="0" y="0"/>
          <a:ext cx="0" cy="0"/>
          <a:chOff x="0" y="0"/>
          <a:chExt cx="0" cy="0"/>
        </a:xfrm>
      </p:grpSpPr>
      <p:pic>
        <p:nvPicPr>
          <p:cNvPr id="9" name="Image 8" descr="Une image contenant texte, Police, Graphique, logo&#10;&#10;Description générée automatiquement">
            <a:extLst>
              <a:ext uri="{FF2B5EF4-FFF2-40B4-BE49-F238E27FC236}">
                <a16:creationId xmlns:a16="http://schemas.microsoft.com/office/drawing/2014/main" id="{ACD1F9CB-DA33-DD83-1971-8EEAEB2B225C}"/>
              </a:ext>
            </a:extLst>
          </p:cNvPr>
          <p:cNvPicPr>
            <a:picLocks noChangeAspect="1"/>
          </p:cNvPicPr>
          <p:nvPr/>
        </p:nvPicPr>
        <p:blipFill rotWithShape="1">
          <a:blip r:embed="rId3"/>
          <a:srcRect l="42305" r="-4941" b="61525"/>
          <a:stretch/>
        </p:blipFill>
        <p:spPr>
          <a:xfrm>
            <a:off x="155579" y="6483820"/>
            <a:ext cx="527468" cy="324000"/>
          </a:xfrm>
          <a:prstGeom prst="rect">
            <a:avLst/>
          </a:prstGeom>
        </p:spPr>
      </p:pic>
      <p:pic>
        <p:nvPicPr>
          <p:cNvPr id="15" name="Image 14" descr="Une image contenant texte, Police, Graphique, logo&#10;&#10;Description générée automatiquement">
            <a:extLst>
              <a:ext uri="{FF2B5EF4-FFF2-40B4-BE49-F238E27FC236}">
                <a16:creationId xmlns:a16="http://schemas.microsoft.com/office/drawing/2014/main" id="{6FC936BB-3CB5-4D9A-9491-6EE41A2F9FA6}"/>
              </a:ext>
            </a:extLst>
          </p:cNvPr>
          <p:cNvPicPr>
            <a:picLocks noChangeAspect="1"/>
          </p:cNvPicPr>
          <p:nvPr/>
        </p:nvPicPr>
        <p:blipFill rotWithShape="1">
          <a:blip r:embed="rId3"/>
          <a:srcRect l="42305" r="-4941" b="61525"/>
          <a:stretch/>
        </p:blipFill>
        <p:spPr>
          <a:xfrm>
            <a:off x="155579" y="6483820"/>
            <a:ext cx="527468" cy="324000"/>
          </a:xfrm>
          <a:prstGeom prst="rect">
            <a:avLst/>
          </a:prstGeom>
        </p:spPr>
      </p:pic>
      <p:sp>
        <p:nvSpPr>
          <p:cNvPr id="21" name="ZoneTexte 20">
            <a:extLst>
              <a:ext uri="{FF2B5EF4-FFF2-40B4-BE49-F238E27FC236}">
                <a16:creationId xmlns:a16="http://schemas.microsoft.com/office/drawing/2014/main" id="{9E5F1817-EB8C-4A14-A845-FC42DF741BAC}"/>
              </a:ext>
            </a:extLst>
          </p:cNvPr>
          <p:cNvSpPr txBox="1"/>
          <p:nvPr/>
        </p:nvSpPr>
        <p:spPr>
          <a:xfrm>
            <a:off x="11621454" y="6588832"/>
            <a:ext cx="383118" cy="184666"/>
          </a:xfrm>
          <a:prstGeom prst="rect">
            <a:avLst/>
          </a:prstGeom>
          <a:noFill/>
        </p:spPr>
        <p:txBody>
          <a:bodyPr wrap="none" lIns="0" tIns="0" rIns="0" bIns="0" rtlCol="0">
            <a:spAutoFit/>
          </a:bodyPr>
          <a:lstStyle/>
          <a:p>
            <a:pPr algn="ctr"/>
            <a:r>
              <a:rPr lang="fr-FR" sz="1200" dirty="0">
                <a:solidFill>
                  <a:schemeClr val="bg1"/>
                </a:solidFill>
                <a:latin typeface="Arial" panose="020B0604020202020204" pitchFamily="34" charset="0"/>
                <a:cs typeface="Arial" panose="020B0604020202020204" pitchFamily="34" charset="0"/>
              </a:rPr>
              <a:t>44/50</a:t>
            </a:r>
          </a:p>
        </p:txBody>
      </p:sp>
      <p:pic>
        <p:nvPicPr>
          <p:cNvPr id="22" name="Image 21" descr="Une image contenant texte, capture d’écran, diagramme, conception&#10;&#10;Le contenu généré par l’IA peut être incorrect.">
            <a:extLst>
              <a:ext uri="{FF2B5EF4-FFF2-40B4-BE49-F238E27FC236}">
                <a16:creationId xmlns:a16="http://schemas.microsoft.com/office/drawing/2014/main" id="{C98EFA37-DE88-58B1-1260-B5B6F7128619}"/>
              </a:ext>
            </a:extLst>
          </p:cNvPr>
          <p:cNvPicPr>
            <a:picLocks noChangeAspect="1"/>
          </p:cNvPicPr>
          <p:nvPr/>
        </p:nvPicPr>
        <p:blipFill>
          <a:blip r:embed="rId4"/>
          <a:srcRect l="6124" b="81699"/>
          <a:stretch>
            <a:fillRect/>
          </a:stretch>
        </p:blipFill>
        <p:spPr>
          <a:xfrm>
            <a:off x="678420" y="1520682"/>
            <a:ext cx="6319835" cy="2041981"/>
          </a:xfrm>
          <a:prstGeom prst="rect">
            <a:avLst/>
          </a:prstGeom>
        </p:spPr>
      </p:pic>
      <p:pic>
        <p:nvPicPr>
          <p:cNvPr id="23" name="Image 22" descr="Une image contenant texte, capture d’écran, diagramme, conception&#10;&#10;Le contenu généré par l’IA peut être incorrect.">
            <a:extLst>
              <a:ext uri="{FF2B5EF4-FFF2-40B4-BE49-F238E27FC236}">
                <a16:creationId xmlns:a16="http://schemas.microsoft.com/office/drawing/2014/main" id="{A37AED2C-E566-014B-B7F5-1C74EDB2534F}"/>
              </a:ext>
            </a:extLst>
          </p:cNvPr>
          <p:cNvPicPr>
            <a:picLocks noChangeAspect="1"/>
          </p:cNvPicPr>
          <p:nvPr/>
        </p:nvPicPr>
        <p:blipFill>
          <a:blip r:embed="rId4"/>
          <a:srcRect l="3239" t="46633" r="59118" b="35066"/>
          <a:stretch>
            <a:fillRect/>
          </a:stretch>
        </p:blipFill>
        <p:spPr>
          <a:xfrm>
            <a:off x="3867811" y="4172852"/>
            <a:ext cx="2227207" cy="1794662"/>
          </a:xfrm>
          <a:prstGeom prst="rect">
            <a:avLst/>
          </a:prstGeom>
        </p:spPr>
      </p:pic>
      <p:pic>
        <p:nvPicPr>
          <p:cNvPr id="24" name="Image 23" descr="Une image contenant texte, capture d’écran, diagramme, conception&#10;&#10;Le contenu généré par l’IA peut être incorrect.">
            <a:extLst>
              <a:ext uri="{FF2B5EF4-FFF2-40B4-BE49-F238E27FC236}">
                <a16:creationId xmlns:a16="http://schemas.microsoft.com/office/drawing/2014/main" id="{B3142387-54B1-B40F-1044-17E54183C98C}"/>
              </a:ext>
            </a:extLst>
          </p:cNvPr>
          <p:cNvPicPr>
            <a:picLocks noChangeAspect="1"/>
          </p:cNvPicPr>
          <p:nvPr/>
        </p:nvPicPr>
        <p:blipFill>
          <a:blip r:embed="rId4"/>
          <a:srcRect l="3239" t="77075" r="59118" b="3471"/>
          <a:stretch>
            <a:fillRect/>
          </a:stretch>
        </p:blipFill>
        <p:spPr>
          <a:xfrm>
            <a:off x="1640604" y="4203440"/>
            <a:ext cx="2227207" cy="1907718"/>
          </a:xfrm>
          <a:prstGeom prst="rect">
            <a:avLst/>
          </a:prstGeom>
        </p:spPr>
      </p:pic>
      <p:sp>
        <p:nvSpPr>
          <p:cNvPr id="25" name="Rectangle 24">
            <a:extLst>
              <a:ext uri="{FF2B5EF4-FFF2-40B4-BE49-F238E27FC236}">
                <a16:creationId xmlns:a16="http://schemas.microsoft.com/office/drawing/2014/main" id="{6DF3C3FA-B626-3299-8873-2DCA02B0C48E}"/>
              </a:ext>
            </a:extLst>
          </p:cNvPr>
          <p:cNvSpPr/>
          <p:nvPr/>
        </p:nvSpPr>
        <p:spPr>
          <a:xfrm>
            <a:off x="545170" y="1513647"/>
            <a:ext cx="374248" cy="324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C0560467-852F-14E6-CDEB-72D97CC54F52}"/>
              </a:ext>
            </a:extLst>
          </p:cNvPr>
          <p:cNvSpPr txBox="1"/>
          <p:nvPr/>
        </p:nvSpPr>
        <p:spPr>
          <a:xfrm>
            <a:off x="2193816" y="3895853"/>
            <a:ext cx="1223412" cy="276999"/>
          </a:xfrm>
          <a:prstGeom prst="rect">
            <a:avLst/>
          </a:prstGeom>
          <a:noFill/>
        </p:spPr>
        <p:txBody>
          <a:bodyPr wrap="none" rtlCol="0">
            <a:spAutoFit/>
          </a:bodyPr>
          <a:lstStyle/>
          <a:p>
            <a:r>
              <a:rPr lang="fr-FR" sz="1200" dirty="0"/>
              <a:t>CD9 and CD63</a:t>
            </a:r>
          </a:p>
        </p:txBody>
      </p:sp>
      <p:sp>
        <p:nvSpPr>
          <p:cNvPr id="27" name="ZoneTexte 26">
            <a:extLst>
              <a:ext uri="{FF2B5EF4-FFF2-40B4-BE49-F238E27FC236}">
                <a16:creationId xmlns:a16="http://schemas.microsoft.com/office/drawing/2014/main" id="{88929166-9F1C-ED72-0E54-40255E76F4EF}"/>
              </a:ext>
            </a:extLst>
          </p:cNvPr>
          <p:cNvSpPr txBox="1"/>
          <p:nvPr/>
        </p:nvSpPr>
        <p:spPr>
          <a:xfrm>
            <a:off x="4369708" y="3919034"/>
            <a:ext cx="1223412" cy="276999"/>
          </a:xfrm>
          <a:prstGeom prst="rect">
            <a:avLst/>
          </a:prstGeom>
          <a:noFill/>
        </p:spPr>
        <p:txBody>
          <a:bodyPr wrap="none" rtlCol="0">
            <a:spAutoFit/>
          </a:bodyPr>
          <a:lstStyle/>
          <a:p>
            <a:r>
              <a:rPr lang="fr-FR" sz="1200" dirty="0"/>
              <a:t>CD9 and CD81</a:t>
            </a:r>
          </a:p>
        </p:txBody>
      </p:sp>
      <p:sp>
        <p:nvSpPr>
          <p:cNvPr id="2" name="ZoneTexte 1">
            <a:extLst>
              <a:ext uri="{FF2B5EF4-FFF2-40B4-BE49-F238E27FC236}">
                <a16:creationId xmlns:a16="http://schemas.microsoft.com/office/drawing/2014/main" id="{9A7555A4-1BD2-AC49-A1E9-767F427BC369}"/>
              </a:ext>
            </a:extLst>
          </p:cNvPr>
          <p:cNvSpPr txBox="1"/>
          <p:nvPr/>
        </p:nvSpPr>
        <p:spPr>
          <a:xfrm>
            <a:off x="273301" y="1578749"/>
            <a:ext cx="543739" cy="307777"/>
          </a:xfrm>
          <a:prstGeom prst="rect">
            <a:avLst/>
          </a:prstGeom>
          <a:noFill/>
        </p:spPr>
        <p:txBody>
          <a:bodyPr wrap="none" rtlCol="0">
            <a:spAutoFit/>
          </a:bodyPr>
          <a:lstStyle/>
          <a:p>
            <a:r>
              <a:rPr lang="fr-FR" sz="1400" b="1" dirty="0"/>
              <a:t>Size</a:t>
            </a:r>
          </a:p>
        </p:txBody>
      </p:sp>
      <p:sp>
        <p:nvSpPr>
          <p:cNvPr id="3" name="ZoneTexte 2">
            <a:extLst>
              <a:ext uri="{FF2B5EF4-FFF2-40B4-BE49-F238E27FC236}">
                <a16:creationId xmlns:a16="http://schemas.microsoft.com/office/drawing/2014/main" id="{42E1EE0C-A869-F745-0D72-8D0270B31584}"/>
              </a:ext>
            </a:extLst>
          </p:cNvPr>
          <p:cNvSpPr txBox="1"/>
          <p:nvPr/>
        </p:nvSpPr>
        <p:spPr>
          <a:xfrm>
            <a:off x="273301" y="3895853"/>
            <a:ext cx="1795684" cy="307777"/>
          </a:xfrm>
          <a:prstGeom prst="rect">
            <a:avLst/>
          </a:prstGeom>
          <a:noFill/>
        </p:spPr>
        <p:txBody>
          <a:bodyPr wrap="none" rtlCol="0">
            <a:spAutoFit/>
          </a:bodyPr>
          <a:lstStyle/>
          <a:p>
            <a:r>
              <a:rPr lang="fr-FR" sz="1400" b="1" dirty="0" err="1"/>
              <a:t>Protein</a:t>
            </a:r>
            <a:r>
              <a:rPr lang="fr-FR" sz="1400" b="1" dirty="0"/>
              <a:t> expression</a:t>
            </a:r>
          </a:p>
        </p:txBody>
      </p:sp>
      <p:sp>
        <p:nvSpPr>
          <p:cNvPr id="34" name="ZoneTexte 33">
            <a:extLst>
              <a:ext uri="{FF2B5EF4-FFF2-40B4-BE49-F238E27FC236}">
                <a16:creationId xmlns:a16="http://schemas.microsoft.com/office/drawing/2014/main" id="{5C09CFBD-5E6B-ED03-7627-A24A14CD391C}"/>
              </a:ext>
            </a:extLst>
          </p:cNvPr>
          <p:cNvSpPr txBox="1"/>
          <p:nvPr/>
        </p:nvSpPr>
        <p:spPr>
          <a:xfrm>
            <a:off x="8465941" y="4867946"/>
            <a:ext cx="1850058" cy="338554"/>
          </a:xfrm>
          <a:prstGeom prst="rect">
            <a:avLst/>
          </a:prstGeom>
          <a:noFill/>
        </p:spPr>
        <p:txBody>
          <a:bodyPr wrap="none" rtlCol="0">
            <a:spAutoFit/>
          </a:bodyPr>
          <a:lstStyle/>
          <a:p>
            <a:r>
              <a:rPr lang="fr-FR" sz="1600" b="1" dirty="0"/>
              <a:t>Validation of </a:t>
            </a:r>
            <a:r>
              <a:rPr lang="fr-FR" sz="1600" b="1" dirty="0" err="1"/>
              <a:t>sEV</a:t>
            </a:r>
            <a:endParaRPr lang="fr-FR" sz="1600" b="1" dirty="0"/>
          </a:p>
        </p:txBody>
      </p:sp>
      <p:sp>
        <p:nvSpPr>
          <p:cNvPr id="35" name="Rectangle : coins arrondis 34">
            <a:extLst>
              <a:ext uri="{FF2B5EF4-FFF2-40B4-BE49-F238E27FC236}">
                <a16:creationId xmlns:a16="http://schemas.microsoft.com/office/drawing/2014/main" id="{A00180DC-DDE4-612A-54F5-3E4F1CC13EFF}"/>
              </a:ext>
            </a:extLst>
          </p:cNvPr>
          <p:cNvSpPr/>
          <p:nvPr/>
        </p:nvSpPr>
        <p:spPr>
          <a:xfrm>
            <a:off x="7098353" y="4677228"/>
            <a:ext cx="4585234" cy="719990"/>
          </a:xfrm>
          <a:prstGeom prst="roundRect">
            <a:avLst/>
          </a:prstGeom>
          <a:noFill/>
          <a:ln w="28575">
            <a:solidFill>
              <a:srgbClr val="620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texte, capture d’écran, Police&#10;&#10;Le contenu généré par l’IA peut être incorrect.">
            <a:extLst>
              <a:ext uri="{FF2B5EF4-FFF2-40B4-BE49-F238E27FC236}">
                <a16:creationId xmlns:a16="http://schemas.microsoft.com/office/drawing/2014/main" id="{7A2742FA-D0BB-01DA-27D0-1100A058C6A6}"/>
              </a:ext>
            </a:extLst>
          </p:cNvPr>
          <p:cNvPicPr>
            <a:picLocks noChangeAspect="1"/>
          </p:cNvPicPr>
          <p:nvPr/>
        </p:nvPicPr>
        <p:blipFill>
          <a:blip r:embed="rId5"/>
          <a:stretch>
            <a:fillRect/>
          </a:stretch>
        </p:blipFill>
        <p:spPr>
          <a:xfrm>
            <a:off x="7616875" y="1578749"/>
            <a:ext cx="4004579" cy="1600731"/>
          </a:xfrm>
          <a:prstGeom prst="rect">
            <a:avLst/>
          </a:prstGeom>
          <a:ln w="28575">
            <a:solidFill>
              <a:srgbClr val="62003B"/>
            </a:solidFill>
          </a:ln>
        </p:spPr>
      </p:pic>
      <p:sp>
        <p:nvSpPr>
          <p:cNvPr id="17" name="ZoneTexte 14">
            <a:extLst>
              <a:ext uri="{FF2B5EF4-FFF2-40B4-BE49-F238E27FC236}">
                <a16:creationId xmlns:a16="http://schemas.microsoft.com/office/drawing/2014/main" id="{E70624BA-D62A-4AAF-DFA9-53CB99BC1499}"/>
              </a:ext>
            </a:extLst>
          </p:cNvPr>
          <p:cNvSpPr txBox="1"/>
          <p:nvPr/>
        </p:nvSpPr>
        <p:spPr>
          <a:xfrm>
            <a:off x="419313" y="358098"/>
            <a:ext cx="7484485" cy="492443"/>
          </a:xfrm>
          <a:prstGeom prst="rect">
            <a:avLst/>
          </a:prstGeom>
          <a:noFill/>
        </p:spPr>
        <p:txBody>
          <a:bodyPr wrap="none" lIns="0" tIns="0" rIns="0" bIns="0" rtlCol="0">
            <a:spAutoFit/>
          </a:bodyPr>
          <a:lstStyle/>
          <a:p>
            <a:r>
              <a:rPr lang="fr-FR" sz="3200" b="1" dirty="0">
                <a:solidFill>
                  <a:srgbClr val="00B050"/>
                </a:solidFill>
                <a:latin typeface="Calibri" panose="020F0502020204030204" pitchFamily="34" charset="0"/>
                <a:cs typeface="Calibri" panose="020F0502020204030204" pitchFamily="34" charset="0"/>
              </a:rPr>
              <a:t>EV-</a:t>
            </a:r>
            <a:r>
              <a:rPr lang="fr-FR" sz="3200" b="1" dirty="0" err="1">
                <a:solidFill>
                  <a:srgbClr val="00B050"/>
                </a:solidFill>
                <a:latin typeface="Calibri" panose="020F0502020204030204" pitchFamily="34" charset="0"/>
                <a:cs typeface="Calibri" panose="020F0502020204030204" pitchFamily="34" charset="0"/>
              </a:rPr>
              <a:t>Mediated</a:t>
            </a:r>
            <a:r>
              <a:rPr lang="fr-FR" sz="3200" b="1" dirty="0">
                <a:solidFill>
                  <a:srgbClr val="00B050"/>
                </a:solidFill>
                <a:latin typeface="Calibri" panose="020F0502020204030204" pitchFamily="34" charset="0"/>
                <a:cs typeface="Calibri" panose="020F0502020204030204" pitchFamily="34" charset="0"/>
              </a:rPr>
              <a:t> </a:t>
            </a:r>
            <a:r>
              <a:rPr lang="fr-FR" sz="3200" b="1" dirty="0" err="1">
                <a:solidFill>
                  <a:srgbClr val="00B050"/>
                </a:solidFill>
                <a:latin typeface="Calibri" panose="020F0502020204030204" pitchFamily="34" charset="0"/>
                <a:cs typeface="Calibri" panose="020F0502020204030204" pitchFamily="34" charset="0"/>
              </a:rPr>
              <a:t>Bystander</a:t>
            </a:r>
            <a:r>
              <a:rPr lang="fr-FR" sz="3200" b="1" dirty="0">
                <a:solidFill>
                  <a:srgbClr val="00B050"/>
                </a:solidFill>
                <a:latin typeface="Calibri" panose="020F0502020204030204" pitchFamily="34" charset="0"/>
                <a:cs typeface="Calibri" panose="020F0502020204030204" pitchFamily="34" charset="0"/>
              </a:rPr>
              <a:t>-like </a:t>
            </a:r>
            <a:r>
              <a:rPr lang="fr-FR" sz="3200" b="1" dirty="0" err="1">
                <a:solidFill>
                  <a:srgbClr val="00B050"/>
                </a:solidFill>
                <a:latin typeface="Calibri" panose="020F0502020204030204" pitchFamily="34" charset="0"/>
                <a:cs typeface="Calibri" panose="020F0502020204030204" pitchFamily="34" charset="0"/>
              </a:rPr>
              <a:t>Effects</a:t>
            </a:r>
            <a:r>
              <a:rPr lang="fr-FR" sz="3200" b="1" dirty="0">
                <a:solidFill>
                  <a:srgbClr val="00B050"/>
                </a:solidFill>
                <a:latin typeface="Calibri" panose="020F0502020204030204" pitchFamily="34" charset="0"/>
                <a:cs typeface="Calibri" panose="020F0502020204030204" pitchFamily="34" charset="0"/>
              </a:rPr>
              <a:t> in MBRT</a:t>
            </a:r>
          </a:p>
        </p:txBody>
      </p:sp>
    </p:spTree>
    <p:extLst>
      <p:ext uri="{BB962C8B-B14F-4D97-AF65-F5344CB8AC3E}">
        <p14:creationId xmlns:p14="http://schemas.microsoft.com/office/powerpoint/2010/main" val="36813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00894-F9F1-0C43-BBCD-603FE2663A4F}"/>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61B147CA-22F2-C55E-141E-D8022B14A821}"/>
              </a:ext>
            </a:extLst>
          </p:cNvPr>
          <p:cNvPicPr>
            <a:picLocks noChangeAspect="1"/>
          </p:cNvPicPr>
          <p:nvPr/>
        </p:nvPicPr>
        <p:blipFill>
          <a:blip r:embed="rId3"/>
          <a:srcRect/>
          <a:stretch/>
        </p:blipFill>
        <p:spPr>
          <a:xfrm>
            <a:off x="5577366" y="2341041"/>
            <a:ext cx="3156991" cy="3156991"/>
          </a:xfrm>
          <a:prstGeom prst="rect">
            <a:avLst/>
          </a:prstGeom>
        </p:spPr>
      </p:pic>
      <p:pic>
        <p:nvPicPr>
          <p:cNvPr id="17" name="Image 16">
            <a:extLst>
              <a:ext uri="{FF2B5EF4-FFF2-40B4-BE49-F238E27FC236}">
                <a16:creationId xmlns:a16="http://schemas.microsoft.com/office/drawing/2014/main" id="{525824EC-6C8D-B6F1-2B72-F2B693E6B0A7}"/>
              </a:ext>
            </a:extLst>
          </p:cNvPr>
          <p:cNvPicPr>
            <a:picLocks noChangeAspect="1"/>
          </p:cNvPicPr>
          <p:nvPr/>
        </p:nvPicPr>
        <p:blipFill>
          <a:blip r:embed="rId4"/>
          <a:srcRect/>
          <a:stretch/>
        </p:blipFill>
        <p:spPr>
          <a:xfrm>
            <a:off x="8845976" y="2341041"/>
            <a:ext cx="3156991" cy="3156991"/>
          </a:xfrm>
          <a:prstGeom prst="rect">
            <a:avLst/>
          </a:prstGeom>
        </p:spPr>
      </p:pic>
      <p:sp>
        <p:nvSpPr>
          <p:cNvPr id="19" name="ZoneTexte 18">
            <a:extLst>
              <a:ext uri="{FF2B5EF4-FFF2-40B4-BE49-F238E27FC236}">
                <a16:creationId xmlns:a16="http://schemas.microsoft.com/office/drawing/2014/main" id="{9460B382-5752-06F3-562A-52A644C73656}"/>
              </a:ext>
            </a:extLst>
          </p:cNvPr>
          <p:cNvSpPr txBox="1"/>
          <p:nvPr/>
        </p:nvSpPr>
        <p:spPr>
          <a:xfrm>
            <a:off x="6001844" y="1981350"/>
            <a:ext cx="2805576" cy="369332"/>
          </a:xfrm>
          <a:prstGeom prst="rect">
            <a:avLst/>
          </a:prstGeom>
          <a:noFill/>
        </p:spPr>
        <p:txBody>
          <a:bodyPr wrap="none" rtlCol="0">
            <a:spAutoFit/>
          </a:bodyPr>
          <a:lstStyle/>
          <a:p>
            <a:r>
              <a:rPr lang="fr-FR" dirty="0">
                <a:latin typeface="Calibri" panose="020F0502020204030204" pitchFamily="34" charset="0"/>
                <a:ea typeface="Calibri" panose="020F0502020204030204" pitchFamily="34" charset="0"/>
                <a:cs typeface="Calibri" panose="020F0502020204030204" pitchFamily="34" charset="0"/>
              </a:rPr>
              <a:t>Non-irradiated vs CRT 10 Gy</a:t>
            </a:r>
          </a:p>
        </p:txBody>
      </p:sp>
      <p:sp>
        <p:nvSpPr>
          <p:cNvPr id="20" name="ZoneTexte 19">
            <a:extLst>
              <a:ext uri="{FF2B5EF4-FFF2-40B4-BE49-F238E27FC236}">
                <a16:creationId xmlns:a16="http://schemas.microsoft.com/office/drawing/2014/main" id="{7A39B329-A31F-698A-B90D-5CC144200F1C}"/>
              </a:ext>
            </a:extLst>
          </p:cNvPr>
          <p:cNvSpPr txBox="1"/>
          <p:nvPr/>
        </p:nvSpPr>
        <p:spPr>
          <a:xfrm>
            <a:off x="8860960" y="1971709"/>
            <a:ext cx="3004349" cy="369332"/>
          </a:xfrm>
          <a:prstGeom prst="rect">
            <a:avLst/>
          </a:prstGeom>
          <a:noFill/>
        </p:spPr>
        <p:txBody>
          <a:bodyPr wrap="none" rtlCol="0">
            <a:spAutoFit/>
          </a:bodyPr>
          <a:lstStyle/>
          <a:p>
            <a:r>
              <a:rPr lang="fr-FR" dirty="0">
                <a:latin typeface="Calibri" panose="020F0502020204030204" pitchFamily="34" charset="0"/>
                <a:ea typeface="Calibri" panose="020F0502020204030204" pitchFamily="34" charset="0"/>
                <a:cs typeface="Calibri" panose="020F0502020204030204" pitchFamily="34" charset="0"/>
              </a:rPr>
              <a:t>Non-irradiated vs MBRT 10 Gy</a:t>
            </a:r>
          </a:p>
        </p:txBody>
      </p:sp>
      <p:sp>
        <p:nvSpPr>
          <p:cNvPr id="21" name="ZoneTexte 20">
            <a:extLst>
              <a:ext uri="{FF2B5EF4-FFF2-40B4-BE49-F238E27FC236}">
                <a16:creationId xmlns:a16="http://schemas.microsoft.com/office/drawing/2014/main" id="{CB22A54D-5A96-E0F7-AE1E-3CBCF0D06ED5}"/>
              </a:ext>
            </a:extLst>
          </p:cNvPr>
          <p:cNvSpPr txBox="1"/>
          <p:nvPr/>
        </p:nvSpPr>
        <p:spPr>
          <a:xfrm>
            <a:off x="240186" y="1156447"/>
            <a:ext cx="6715108" cy="1261884"/>
          </a:xfrm>
          <a:prstGeom prst="rect">
            <a:avLst/>
          </a:prstGeom>
          <a:noFill/>
        </p:spPr>
        <p:txBody>
          <a:bodyPr wrap="none" rtlCol="0">
            <a:spAutoFit/>
          </a:bodyPr>
          <a:lstStyle/>
          <a:p>
            <a:r>
              <a:rPr lang="fr-FR" sz="2000" b="1" dirty="0" err="1">
                <a:latin typeface="Calibri" panose="020F0502020204030204" pitchFamily="34" charset="0"/>
                <a:ea typeface="Calibri" panose="020F0502020204030204" pitchFamily="34" charset="0"/>
                <a:cs typeface="Calibri" panose="020F0502020204030204" pitchFamily="34" charset="0"/>
              </a:rPr>
              <a:t>Sequencing</a:t>
            </a:r>
            <a:r>
              <a:rPr lang="fr-FR" sz="2000" dirty="0">
                <a:latin typeface="Calibri" panose="020F0502020204030204" pitchFamily="34" charset="0"/>
                <a:ea typeface="Calibri" panose="020F0502020204030204" pitchFamily="34" charset="0"/>
                <a:cs typeface="Calibri" panose="020F0502020204030204" pitchFamily="34" charset="0"/>
              </a:rPr>
              <a:t> of </a:t>
            </a:r>
            <a:r>
              <a:rPr lang="fr-FR" sz="2000" dirty="0" err="1">
                <a:latin typeface="Calibri" panose="020F0502020204030204" pitchFamily="34" charset="0"/>
                <a:ea typeface="Calibri" panose="020F0502020204030204" pitchFamily="34" charset="0"/>
                <a:cs typeface="Calibri" panose="020F0502020204030204" pitchFamily="34" charset="0"/>
              </a:rPr>
              <a:t>microRNA-contained</a:t>
            </a:r>
            <a:r>
              <a:rPr lang="fr-FR" sz="2000" dirty="0">
                <a:latin typeface="Calibri" panose="020F0502020204030204" pitchFamily="34" charset="0"/>
                <a:ea typeface="Calibri" panose="020F0502020204030204" pitchFamily="34" charset="0"/>
                <a:cs typeface="Calibri" panose="020F0502020204030204" pitchFamily="34" charset="0"/>
              </a:rPr>
              <a:t> </a:t>
            </a:r>
            <a:r>
              <a:rPr lang="fr-FR" sz="2000" dirty="0" err="1">
                <a:latin typeface="Calibri" panose="020F0502020204030204" pitchFamily="34" charset="0"/>
                <a:ea typeface="Calibri" panose="020F0502020204030204" pitchFamily="34" charset="0"/>
                <a:cs typeface="Calibri" panose="020F0502020204030204" pitchFamily="34" charset="0"/>
              </a:rPr>
              <a:t>small</a:t>
            </a:r>
            <a:r>
              <a:rPr lang="fr-FR" sz="2000" dirty="0">
                <a:latin typeface="Calibri" panose="020F0502020204030204" pitchFamily="34" charset="0"/>
                <a:ea typeface="Calibri" panose="020F0502020204030204" pitchFamily="34" charset="0"/>
                <a:cs typeface="Calibri" panose="020F0502020204030204" pitchFamily="34" charset="0"/>
              </a:rPr>
              <a:t> </a:t>
            </a:r>
            <a:r>
              <a:rPr lang="fr-FR" sz="2000" dirty="0" err="1">
                <a:latin typeface="Calibri" panose="020F0502020204030204" pitchFamily="34" charset="0"/>
                <a:ea typeface="Calibri" panose="020F0502020204030204" pitchFamily="34" charset="0"/>
                <a:cs typeface="Calibri" panose="020F0502020204030204" pitchFamily="34" charset="0"/>
              </a:rPr>
              <a:t>extracellular</a:t>
            </a:r>
            <a:r>
              <a:rPr lang="fr-FR" sz="2000" dirty="0">
                <a:latin typeface="Calibri" panose="020F0502020204030204" pitchFamily="34" charset="0"/>
                <a:ea typeface="Calibri" panose="020F0502020204030204" pitchFamily="34" charset="0"/>
                <a:cs typeface="Calibri" panose="020F0502020204030204" pitchFamily="34" charset="0"/>
              </a:rPr>
              <a:t> </a:t>
            </a:r>
            <a:r>
              <a:rPr lang="fr-FR" sz="2000" dirty="0" err="1">
                <a:latin typeface="Calibri" panose="020F0502020204030204" pitchFamily="34" charset="0"/>
                <a:ea typeface="Calibri" panose="020F0502020204030204" pitchFamily="34" charset="0"/>
                <a:cs typeface="Calibri" panose="020F0502020204030204" pitchFamily="34" charset="0"/>
              </a:rPr>
              <a:t>vesicles</a:t>
            </a:r>
            <a:endParaRPr lang="fr-FR" sz="2000" dirty="0">
              <a:latin typeface="Calibri" panose="020F0502020204030204" pitchFamily="34" charset="0"/>
              <a:ea typeface="Calibri" panose="020F0502020204030204" pitchFamily="34" charset="0"/>
              <a:cs typeface="Calibri" panose="020F0502020204030204" pitchFamily="34" charset="0"/>
            </a:endParaRPr>
          </a:p>
          <a:p>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b="1" dirty="0" err="1">
                <a:latin typeface="Calibri" panose="020F0502020204030204" pitchFamily="34" charset="0"/>
                <a:ea typeface="Calibri" panose="020F0502020204030204" pitchFamily="34" charset="0"/>
                <a:cs typeface="Calibri" panose="020F0502020204030204" pitchFamily="34" charset="0"/>
              </a:rPr>
              <a:t>Only</a:t>
            </a:r>
            <a:r>
              <a:rPr lang="fr-FR" sz="2000" b="1" dirty="0">
                <a:latin typeface="Calibri" panose="020F0502020204030204" pitchFamily="34" charset="0"/>
                <a:ea typeface="Calibri" panose="020F0502020204030204" pitchFamily="34" charset="0"/>
                <a:cs typeface="Calibri" panose="020F0502020204030204" pitchFamily="34" charset="0"/>
              </a:rPr>
              <a:t> CTX-TNA2 </a:t>
            </a:r>
            <a:r>
              <a:rPr lang="fr-FR" sz="2000" b="1" dirty="0" err="1">
                <a:latin typeface="Calibri" panose="020F0502020204030204" pitchFamily="34" charset="0"/>
                <a:ea typeface="Calibri" panose="020F0502020204030204" pitchFamily="34" charset="0"/>
                <a:cs typeface="Calibri" panose="020F0502020204030204" pitchFamily="34" charset="0"/>
              </a:rPr>
              <a:t>showed</a:t>
            </a:r>
            <a:r>
              <a:rPr lang="fr-FR" sz="2000" b="1" dirty="0">
                <a:latin typeface="Calibri" panose="020F0502020204030204" pitchFamily="34" charset="0"/>
                <a:ea typeface="Calibri" panose="020F0502020204030204" pitchFamily="34" charset="0"/>
                <a:cs typeface="Calibri" panose="020F0502020204030204" pitchFamily="34" charset="0"/>
              </a:rPr>
              <a:t> </a:t>
            </a:r>
            <a:r>
              <a:rPr lang="fr-FR" sz="2000" b="1" dirty="0" err="1">
                <a:latin typeface="Calibri" panose="020F0502020204030204" pitchFamily="34" charset="0"/>
                <a:ea typeface="Calibri" panose="020F0502020204030204" pitchFamily="34" charset="0"/>
                <a:cs typeface="Calibri" panose="020F0502020204030204" pitchFamily="34" charset="0"/>
              </a:rPr>
              <a:t>significant</a:t>
            </a:r>
            <a:r>
              <a:rPr lang="fr-FR" sz="2000" b="1" dirty="0">
                <a:latin typeface="Calibri" panose="020F0502020204030204" pitchFamily="34" charset="0"/>
                <a:ea typeface="Calibri" panose="020F0502020204030204" pitchFamily="34" charset="0"/>
                <a:cs typeface="Calibri" panose="020F0502020204030204" pitchFamily="34" charset="0"/>
              </a:rPr>
              <a:t> </a:t>
            </a:r>
            <a:r>
              <a:rPr lang="fr-FR" sz="2000" b="1" dirty="0" err="1">
                <a:latin typeface="Calibri" panose="020F0502020204030204" pitchFamily="34" charset="0"/>
                <a:ea typeface="Calibri" panose="020F0502020204030204" pitchFamily="34" charset="0"/>
                <a:cs typeface="Calibri" panose="020F0502020204030204" pitchFamily="34" charset="0"/>
              </a:rPr>
              <a:t>results</a:t>
            </a:r>
            <a:endParaRPr lang="fr-FR" sz="2000" b="1" dirty="0">
              <a:latin typeface="Calibri" panose="020F0502020204030204" pitchFamily="34" charset="0"/>
              <a:ea typeface="Calibri" panose="020F0502020204030204" pitchFamily="34" charset="0"/>
              <a:cs typeface="Calibri" panose="020F0502020204030204" pitchFamily="34" charset="0"/>
            </a:endParaRPr>
          </a:p>
          <a:p>
            <a:endParaRPr lang="fr-FR" sz="1600" dirty="0">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407958B2-A623-7085-2CF1-7425013FEA02}"/>
              </a:ext>
            </a:extLst>
          </p:cNvPr>
          <p:cNvSpPr txBox="1"/>
          <p:nvPr/>
        </p:nvSpPr>
        <p:spPr>
          <a:xfrm>
            <a:off x="11621454" y="6588832"/>
            <a:ext cx="383118" cy="184666"/>
          </a:xfrm>
          <a:prstGeom prst="rect">
            <a:avLst/>
          </a:prstGeom>
          <a:noFill/>
        </p:spPr>
        <p:txBody>
          <a:bodyPr wrap="none" lIns="0" tIns="0" rIns="0" bIns="0" rtlCol="0">
            <a:spAutoFit/>
          </a:bodyPr>
          <a:lstStyle/>
          <a:p>
            <a:pPr algn="ctr"/>
            <a:r>
              <a:rPr lang="fr-FR" sz="1200" dirty="0">
                <a:solidFill>
                  <a:schemeClr val="bg1"/>
                </a:solidFill>
                <a:latin typeface="Arial" panose="020B0604020202020204" pitchFamily="34" charset="0"/>
                <a:cs typeface="Arial" panose="020B0604020202020204" pitchFamily="34" charset="0"/>
              </a:rPr>
              <a:t>45/50</a:t>
            </a:r>
          </a:p>
        </p:txBody>
      </p:sp>
      <p:sp>
        <p:nvSpPr>
          <p:cNvPr id="5" name="ZoneTexte 4">
            <a:extLst>
              <a:ext uri="{FF2B5EF4-FFF2-40B4-BE49-F238E27FC236}">
                <a16:creationId xmlns:a16="http://schemas.microsoft.com/office/drawing/2014/main" id="{1D6D28FA-46B3-A9ED-A92D-B2D9FD204C62}"/>
              </a:ext>
            </a:extLst>
          </p:cNvPr>
          <p:cNvSpPr txBox="1"/>
          <p:nvPr/>
        </p:nvSpPr>
        <p:spPr>
          <a:xfrm>
            <a:off x="11308716" y="739548"/>
            <a:ext cx="671979" cy="307777"/>
          </a:xfrm>
          <a:prstGeom prst="rect">
            <a:avLst/>
          </a:prstGeom>
          <a:noFill/>
        </p:spPr>
        <p:txBody>
          <a:bodyPr wrap="none" rtlCol="0">
            <a:spAutoFit/>
          </a:bodyPr>
          <a:lstStyle/>
          <a:p>
            <a:r>
              <a:rPr lang="fr-FR" sz="1400" dirty="0"/>
              <a:t>24 </a:t>
            </a:r>
            <a:r>
              <a:rPr lang="fr-FR" sz="1400" dirty="0" err="1"/>
              <a:t>hpi</a:t>
            </a:r>
            <a:endParaRPr lang="fr-FR" sz="1400" dirty="0"/>
          </a:p>
        </p:txBody>
      </p:sp>
      <p:sp>
        <p:nvSpPr>
          <p:cNvPr id="6" name="ZoneTexte 5">
            <a:extLst>
              <a:ext uri="{FF2B5EF4-FFF2-40B4-BE49-F238E27FC236}">
                <a16:creationId xmlns:a16="http://schemas.microsoft.com/office/drawing/2014/main" id="{AF565CE9-257F-0273-B4EA-443945EEEDBA}"/>
              </a:ext>
            </a:extLst>
          </p:cNvPr>
          <p:cNvSpPr txBox="1"/>
          <p:nvPr/>
        </p:nvSpPr>
        <p:spPr>
          <a:xfrm>
            <a:off x="237407" y="2683413"/>
            <a:ext cx="5310172" cy="1169551"/>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DNA damage		</a:t>
            </a:r>
            <a:r>
              <a:rPr lang="fr-FR" i="1" dirty="0">
                <a:latin typeface="Calibri" panose="020F0502020204030204" pitchFamily="34" charset="0"/>
                <a:cs typeface="Calibri" panose="020F0502020204030204" pitchFamily="34" charset="0"/>
              </a:rPr>
              <a:t>miR-93-5p, miR-25-3p</a:t>
            </a:r>
            <a:endParaRPr lang="fr-F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dirty="0" err="1">
                <a:latin typeface="Calibri" panose="020F0502020204030204" pitchFamily="34" charset="0"/>
                <a:cs typeface="Calibri" panose="020F0502020204030204" pitchFamily="34" charset="0"/>
              </a:rPr>
              <a:t>Hypoxia</a:t>
            </a:r>
            <a:r>
              <a:rPr lang="fr-FR" dirty="0">
                <a:latin typeface="Calibri" panose="020F0502020204030204" pitchFamily="34" charset="0"/>
                <a:cs typeface="Calibri" panose="020F0502020204030204" pitchFamily="34" charset="0"/>
              </a:rPr>
              <a:t>-like </a:t>
            </a:r>
            <a:r>
              <a:rPr lang="fr-FR" dirty="0" err="1">
                <a:latin typeface="Calibri" panose="020F0502020204030204" pitchFamily="34" charset="0"/>
                <a:cs typeface="Calibri" panose="020F0502020204030204" pitchFamily="34" charset="0"/>
              </a:rPr>
              <a:t>signaling</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miR-210-3p, let-7 </a:t>
            </a:r>
            <a:r>
              <a:rPr lang="fr-FR" i="1" dirty="0" err="1">
                <a:latin typeface="Calibri" panose="020F0502020204030204" pitchFamily="34" charset="0"/>
                <a:cs typeface="Calibri" panose="020F0502020204030204" pitchFamily="34" charset="0"/>
              </a:rPr>
              <a:t>family</a:t>
            </a:r>
            <a:endParaRPr lang="fr-F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Survival </a:t>
            </a:r>
            <a:r>
              <a:rPr lang="fr-FR" dirty="0" err="1">
                <a:latin typeface="Calibri" panose="020F0502020204030204" pitchFamily="34" charset="0"/>
                <a:cs typeface="Calibri" panose="020F0502020204030204" pitchFamily="34" charset="0"/>
              </a:rPr>
              <a:t>pathways</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miR-124-3p</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miR-132-3p</a:t>
            </a:r>
          </a:p>
          <a:p>
            <a:endParaRPr lang="fr-FR" sz="1600" i="1" dirty="0"/>
          </a:p>
        </p:txBody>
      </p:sp>
      <p:sp>
        <p:nvSpPr>
          <p:cNvPr id="7" name="Rectangle : coins arrondis 6">
            <a:extLst>
              <a:ext uri="{FF2B5EF4-FFF2-40B4-BE49-F238E27FC236}">
                <a16:creationId xmlns:a16="http://schemas.microsoft.com/office/drawing/2014/main" id="{2A7ECC68-3F90-7D91-E4E9-92C4F58A19E3}"/>
              </a:ext>
            </a:extLst>
          </p:cNvPr>
          <p:cNvSpPr/>
          <p:nvPr/>
        </p:nvSpPr>
        <p:spPr>
          <a:xfrm>
            <a:off x="7887764" y="3554569"/>
            <a:ext cx="792000" cy="154547"/>
          </a:xfrm>
          <a:prstGeom prst="roundRect">
            <a:avLst/>
          </a:prstGeom>
          <a:noFill/>
          <a:ln w="28575">
            <a:solidFill>
              <a:srgbClr val="620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22C96006-14BA-0E99-D276-B5C3186F72A0}"/>
              </a:ext>
            </a:extLst>
          </p:cNvPr>
          <p:cNvSpPr/>
          <p:nvPr/>
        </p:nvSpPr>
        <p:spPr>
          <a:xfrm>
            <a:off x="10422351" y="3889018"/>
            <a:ext cx="756512" cy="141667"/>
          </a:xfrm>
          <a:prstGeom prst="roundRect">
            <a:avLst/>
          </a:prstGeom>
          <a:noFill/>
          <a:ln w="28575">
            <a:solidFill>
              <a:srgbClr val="620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C81A974B-F214-C1F4-1B68-7FEAB45B3CB5}"/>
              </a:ext>
            </a:extLst>
          </p:cNvPr>
          <p:cNvSpPr txBox="1"/>
          <p:nvPr/>
        </p:nvSpPr>
        <p:spPr>
          <a:xfrm>
            <a:off x="996487" y="4271461"/>
            <a:ext cx="3900669" cy="707886"/>
          </a:xfrm>
          <a:prstGeom prst="rect">
            <a:avLst/>
          </a:prstGeom>
          <a:noFill/>
        </p:spPr>
        <p:txBody>
          <a:bodyPr wrap="square" rtlCol="0">
            <a:spAutoFit/>
          </a:bodyPr>
          <a:lstStyle/>
          <a:p>
            <a:pPr algn="ctr"/>
            <a:r>
              <a:rPr lang="fr-FR" sz="2000" dirty="0">
                <a:latin typeface="Calibri" panose="020F0502020204030204" pitchFamily="34" charset="0"/>
                <a:ea typeface="Calibri" panose="020F0502020204030204" pitchFamily="34" charset="0"/>
                <a:cs typeface="Calibri" panose="020F0502020204030204" pitchFamily="34" charset="0"/>
              </a:rPr>
              <a:t>A first </a:t>
            </a:r>
            <a:r>
              <a:rPr lang="fr-FR" sz="2000" b="1" dirty="0" err="1">
                <a:latin typeface="Calibri" panose="020F0502020204030204" pitchFamily="34" charset="0"/>
                <a:ea typeface="Calibri" panose="020F0502020204030204" pitchFamily="34" charset="0"/>
                <a:cs typeface="Calibri" panose="020F0502020204030204" pitchFamily="34" charset="0"/>
              </a:rPr>
              <a:t>preliminary</a:t>
            </a:r>
            <a:r>
              <a:rPr lang="fr-FR" sz="2000" b="1" dirty="0">
                <a:latin typeface="Calibri" panose="020F0502020204030204" pitchFamily="34" charset="0"/>
                <a:ea typeface="Calibri" panose="020F0502020204030204" pitchFamily="34" charset="0"/>
                <a:cs typeface="Calibri" panose="020F0502020204030204" pitchFamily="34" charset="0"/>
              </a:rPr>
              <a:t> investigation </a:t>
            </a:r>
            <a:r>
              <a:rPr lang="fr-FR" sz="2000" dirty="0">
                <a:latin typeface="Calibri" panose="020F0502020204030204" pitchFamily="34" charset="0"/>
                <a:ea typeface="Calibri" panose="020F0502020204030204" pitchFamily="34" charset="0"/>
                <a:cs typeface="Calibri" panose="020F0502020204030204" pitchFamily="34" charset="0"/>
              </a:rPr>
              <a:t>of </a:t>
            </a:r>
            <a:r>
              <a:rPr lang="fr-FR" sz="2000" b="1" dirty="0">
                <a:solidFill>
                  <a:srgbClr val="A00000"/>
                </a:solidFill>
                <a:latin typeface="Calibri" panose="020F0502020204030204" pitchFamily="34" charset="0"/>
                <a:ea typeface="Calibri" panose="020F0502020204030204" pitchFamily="34" charset="0"/>
                <a:cs typeface="Calibri" panose="020F0502020204030204" pitchFamily="34" charset="0"/>
              </a:rPr>
              <a:t>miRNA signatures </a:t>
            </a:r>
            <a:r>
              <a:rPr lang="fr-FR" sz="2000" dirty="0" err="1">
                <a:latin typeface="Calibri" panose="020F0502020204030204" pitchFamily="34" charset="0"/>
                <a:ea typeface="Calibri" panose="020F0502020204030204" pitchFamily="34" charset="0"/>
                <a:cs typeface="Calibri" panose="020F0502020204030204" pitchFamily="34" charset="0"/>
              </a:rPr>
              <a:t>after</a:t>
            </a:r>
            <a:r>
              <a:rPr lang="fr-FR" sz="2000" dirty="0">
                <a:latin typeface="Calibri" panose="020F0502020204030204" pitchFamily="34" charset="0"/>
                <a:ea typeface="Calibri" panose="020F0502020204030204" pitchFamily="34" charset="0"/>
                <a:cs typeface="Calibri" panose="020F0502020204030204" pitchFamily="34" charset="0"/>
              </a:rPr>
              <a:t> MBRT</a:t>
            </a:r>
          </a:p>
        </p:txBody>
      </p:sp>
      <p:sp>
        <p:nvSpPr>
          <p:cNvPr id="11" name="Rectangle : coins arrondis 10">
            <a:extLst>
              <a:ext uri="{FF2B5EF4-FFF2-40B4-BE49-F238E27FC236}">
                <a16:creationId xmlns:a16="http://schemas.microsoft.com/office/drawing/2014/main" id="{EC00DC8C-2C45-6FF0-B03A-B0A3687F1C66}"/>
              </a:ext>
            </a:extLst>
          </p:cNvPr>
          <p:cNvSpPr/>
          <p:nvPr/>
        </p:nvSpPr>
        <p:spPr>
          <a:xfrm>
            <a:off x="916139" y="4174587"/>
            <a:ext cx="4061367" cy="778524"/>
          </a:xfrm>
          <a:prstGeom prst="roundRect">
            <a:avLst/>
          </a:prstGeom>
          <a:noFill/>
          <a:ln w="28575">
            <a:solidFill>
              <a:srgbClr val="620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4">
            <a:extLst>
              <a:ext uri="{FF2B5EF4-FFF2-40B4-BE49-F238E27FC236}">
                <a16:creationId xmlns:a16="http://schemas.microsoft.com/office/drawing/2014/main" id="{ADA292CF-5A9B-F3D5-9326-05278C278B5D}"/>
              </a:ext>
            </a:extLst>
          </p:cNvPr>
          <p:cNvSpPr txBox="1"/>
          <p:nvPr/>
        </p:nvSpPr>
        <p:spPr>
          <a:xfrm>
            <a:off x="240186" y="308661"/>
            <a:ext cx="7484485" cy="492443"/>
          </a:xfrm>
          <a:prstGeom prst="rect">
            <a:avLst/>
          </a:prstGeom>
          <a:noFill/>
        </p:spPr>
        <p:txBody>
          <a:bodyPr wrap="none" lIns="0" tIns="0" rIns="0" bIns="0" rtlCol="0">
            <a:spAutoFit/>
          </a:bodyPr>
          <a:lstStyle/>
          <a:p>
            <a:r>
              <a:rPr lang="fr-FR" sz="3200" b="1" dirty="0">
                <a:solidFill>
                  <a:srgbClr val="00B050"/>
                </a:solidFill>
                <a:latin typeface="Calibri" panose="020F0502020204030204" pitchFamily="34" charset="0"/>
                <a:cs typeface="Calibri" panose="020F0502020204030204" pitchFamily="34" charset="0"/>
              </a:rPr>
              <a:t>EV-</a:t>
            </a:r>
            <a:r>
              <a:rPr lang="fr-FR" sz="3200" b="1" dirty="0" err="1">
                <a:solidFill>
                  <a:srgbClr val="00B050"/>
                </a:solidFill>
                <a:latin typeface="Calibri" panose="020F0502020204030204" pitchFamily="34" charset="0"/>
                <a:cs typeface="Calibri" panose="020F0502020204030204" pitchFamily="34" charset="0"/>
              </a:rPr>
              <a:t>Mediated</a:t>
            </a:r>
            <a:r>
              <a:rPr lang="fr-FR" sz="3200" b="1" dirty="0">
                <a:solidFill>
                  <a:srgbClr val="00B050"/>
                </a:solidFill>
                <a:latin typeface="Calibri" panose="020F0502020204030204" pitchFamily="34" charset="0"/>
                <a:cs typeface="Calibri" panose="020F0502020204030204" pitchFamily="34" charset="0"/>
              </a:rPr>
              <a:t> </a:t>
            </a:r>
            <a:r>
              <a:rPr lang="fr-FR" sz="3200" b="1" dirty="0" err="1">
                <a:solidFill>
                  <a:srgbClr val="00B050"/>
                </a:solidFill>
                <a:latin typeface="Calibri" panose="020F0502020204030204" pitchFamily="34" charset="0"/>
                <a:cs typeface="Calibri" panose="020F0502020204030204" pitchFamily="34" charset="0"/>
              </a:rPr>
              <a:t>Bystander</a:t>
            </a:r>
            <a:r>
              <a:rPr lang="fr-FR" sz="3200" b="1" dirty="0">
                <a:solidFill>
                  <a:srgbClr val="00B050"/>
                </a:solidFill>
                <a:latin typeface="Calibri" panose="020F0502020204030204" pitchFamily="34" charset="0"/>
                <a:cs typeface="Calibri" panose="020F0502020204030204" pitchFamily="34" charset="0"/>
              </a:rPr>
              <a:t>-like </a:t>
            </a:r>
            <a:r>
              <a:rPr lang="fr-FR" sz="3200" b="1" dirty="0" err="1">
                <a:solidFill>
                  <a:srgbClr val="00B050"/>
                </a:solidFill>
                <a:latin typeface="Calibri" panose="020F0502020204030204" pitchFamily="34" charset="0"/>
                <a:cs typeface="Calibri" panose="020F0502020204030204" pitchFamily="34" charset="0"/>
              </a:rPr>
              <a:t>Effects</a:t>
            </a:r>
            <a:r>
              <a:rPr lang="fr-FR" sz="3200" b="1" dirty="0">
                <a:solidFill>
                  <a:srgbClr val="00B050"/>
                </a:solidFill>
                <a:latin typeface="Calibri" panose="020F0502020204030204" pitchFamily="34" charset="0"/>
                <a:cs typeface="Calibri" panose="020F0502020204030204" pitchFamily="34" charset="0"/>
              </a:rPr>
              <a:t> in MBRT</a:t>
            </a:r>
          </a:p>
        </p:txBody>
      </p:sp>
      <p:pic>
        <p:nvPicPr>
          <p:cNvPr id="18" name="Picture 2" descr="Sarah Potiron - Scientist⎟Immuno-oncology⎟Managed ...">
            <a:extLst>
              <a:ext uri="{FF2B5EF4-FFF2-40B4-BE49-F238E27FC236}">
                <a16:creationId xmlns:a16="http://schemas.microsoft.com/office/drawing/2014/main" id="{787B4DEF-F627-58E2-6866-3A27BBB33E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61" y="5137466"/>
            <a:ext cx="1022955" cy="96157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30">
            <a:extLst>
              <a:ext uri="{FF2B5EF4-FFF2-40B4-BE49-F238E27FC236}">
                <a16:creationId xmlns:a16="http://schemas.microsoft.com/office/drawing/2014/main" id="{8ACF8062-BDB9-2949-C468-3C6CF8D85B75}"/>
              </a:ext>
            </a:extLst>
          </p:cNvPr>
          <p:cNvSpPr txBox="1"/>
          <p:nvPr/>
        </p:nvSpPr>
        <p:spPr>
          <a:xfrm>
            <a:off x="155579" y="6099043"/>
            <a:ext cx="1780906" cy="369332"/>
          </a:xfrm>
          <a:prstGeom prst="rect">
            <a:avLst/>
          </a:prstGeom>
          <a:noFill/>
        </p:spPr>
        <p:txBody>
          <a:bodyPr wrap="square" rtlCol="0">
            <a:spAutoFit/>
          </a:bodyPr>
          <a:lstStyle/>
          <a:p>
            <a:r>
              <a:rPr lang="en-US" dirty="0"/>
              <a:t>Sarah </a:t>
            </a:r>
            <a:r>
              <a:rPr lang="en-US" dirty="0" err="1"/>
              <a:t>Potiron</a:t>
            </a:r>
            <a:endParaRPr lang="en-US" dirty="0"/>
          </a:p>
        </p:txBody>
      </p:sp>
    </p:spTree>
    <p:extLst>
      <p:ext uri="{BB962C8B-B14F-4D97-AF65-F5344CB8AC3E}">
        <p14:creationId xmlns:p14="http://schemas.microsoft.com/office/powerpoint/2010/main" val="272185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4"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9BEE-D056-0187-8BA3-EC750100EEE8}"/>
              </a:ext>
            </a:extLst>
          </p:cNvPr>
          <p:cNvSpPr>
            <a:spLocks noGrp="1"/>
          </p:cNvSpPr>
          <p:nvPr>
            <p:ph type="title"/>
          </p:nvPr>
        </p:nvSpPr>
        <p:spPr>
          <a:xfrm>
            <a:off x="250371" y="18260"/>
            <a:ext cx="10515600" cy="1325563"/>
          </a:xfrm>
        </p:spPr>
        <p:txBody>
          <a:bodyPr>
            <a:normAutofit/>
          </a:bodyPr>
          <a:lstStyle/>
          <a:p>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Conclusions: what have we learnt lately? </a:t>
            </a:r>
          </a:p>
        </p:txBody>
      </p:sp>
      <p:sp>
        <p:nvSpPr>
          <p:cNvPr id="3" name="Content Placeholder 2">
            <a:extLst>
              <a:ext uri="{FF2B5EF4-FFF2-40B4-BE49-F238E27FC236}">
                <a16:creationId xmlns:a16="http://schemas.microsoft.com/office/drawing/2014/main" id="{138688A9-740C-B5E9-0FEE-669FBE7A0BCD}"/>
              </a:ext>
            </a:extLst>
          </p:cNvPr>
          <p:cNvSpPr>
            <a:spLocks noGrp="1"/>
          </p:cNvSpPr>
          <p:nvPr>
            <p:ph idx="1"/>
          </p:nvPr>
        </p:nvSpPr>
        <p:spPr>
          <a:xfrm>
            <a:off x="250371" y="1298937"/>
            <a:ext cx="10695515" cy="5112568"/>
          </a:xfrm>
        </p:spPr>
        <p:txBody>
          <a:bodyPr/>
          <a:lstStyle/>
          <a:p>
            <a:endParaRPr lang="en-US" dirty="0"/>
          </a:p>
          <a:p>
            <a:pPr marL="0" indent="0">
              <a:buNone/>
            </a:pPr>
            <a:endParaRPr lang="en-US" dirty="0"/>
          </a:p>
        </p:txBody>
      </p:sp>
      <p:sp>
        <p:nvSpPr>
          <p:cNvPr id="6" name="Slide Number Placeholder 5">
            <a:extLst>
              <a:ext uri="{FF2B5EF4-FFF2-40B4-BE49-F238E27FC236}">
                <a16:creationId xmlns:a16="http://schemas.microsoft.com/office/drawing/2014/main" id="{56A8126B-BA34-D54D-602E-B463037B4B43}"/>
              </a:ext>
            </a:extLst>
          </p:cNvPr>
          <p:cNvSpPr>
            <a:spLocks noGrp="1"/>
          </p:cNvSpPr>
          <p:nvPr>
            <p:ph type="sldNum" sz="quarter" idx="12"/>
          </p:nvPr>
        </p:nvSpPr>
        <p:spPr/>
        <p:txBody>
          <a:bodyPr/>
          <a:lstStyle/>
          <a:p>
            <a:fld id="{5E366EBC-928B-1F4D-BCBB-31473BB08F84}" type="slidenum">
              <a:rPr lang="en-US" smtClean="0"/>
              <a:pPr/>
              <a:t>42</a:t>
            </a:fld>
            <a:endParaRPr lang="en-US" dirty="0"/>
          </a:p>
        </p:txBody>
      </p:sp>
      <p:sp>
        <p:nvSpPr>
          <p:cNvPr id="8" name="TextBox 7">
            <a:extLst>
              <a:ext uri="{FF2B5EF4-FFF2-40B4-BE49-F238E27FC236}">
                <a16:creationId xmlns:a16="http://schemas.microsoft.com/office/drawing/2014/main" id="{F20F4A83-220F-7083-5DE2-9DF06EEF6755}"/>
              </a:ext>
            </a:extLst>
          </p:cNvPr>
          <p:cNvSpPr txBox="1"/>
          <p:nvPr/>
        </p:nvSpPr>
        <p:spPr>
          <a:xfrm>
            <a:off x="570412" y="1236616"/>
            <a:ext cx="10445930" cy="4832092"/>
          </a:xfrm>
          <a:prstGeom prst="rect">
            <a:avLst/>
          </a:prstGeom>
          <a:noFill/>
        </p:spPr>
        <p:txBody>
          <a:bodyPr wrap="square" rtlCol="0">
            <a:spAutoFit/>
          </a:bodyPr>
          <a:lstStyle/>
          <a:p>
            <a:r>
              <a:rPr lang="en-US" sz="2200" dirty="0">
                <a:solidFill>
                  <a:srgbClr val="00B050"/>
                </a:solidFill>
                <a:latin typeface="Calibri" panose="020F0502020204030204" pitchFamily="34" charset="0"/>
                <a:ea typeface="Calibri" panose="020F0502020204030204" pitchFamily="34" charset="0"/>
                <a:cs typeface="Calibri" panose="020F0502020204030204" pitchFamily="34" charset="0"/>
              </a:rPr>
              <a:t>MBRT induces a more </a:t>
            </a:r>
            <a:r>
              <a:rPr lang="en-US" sz="2200" dirty="0" err="1">
                <a:solidFill>
                  <a:srgbClr val="00B050"/>
                </a:solidFill>
                <a:latin typeface="Calibri" panose="020F0502020204030204" pitchFamily="34" charset="0"/>
                <a:ea typeface="Calibri" panose="020F0502020204030204" pitchFamily="34" charset="0"/>
                <a:cs typeface="Calibri" panose="020F0502020204030204" pitchFamily="34" charset="0"/>
              </a:rPr>
              <a:t>favourable</a:t>
            </a:r>
            <a:r>
              <a:rPr lang="en-US" sz="2200" dirty="0">
                <a:solidFill>
                  <a:srgbClr val="00B050"/>
                </a:solidFill>
                <a:latin typeface="Calibri" panose="020F0502020204030204" pitchFamily="34" charset="0"/>
                <a:ea typeface="Calibri" panose="020F0502020204030204" pitchFamily="34" charset="0"/>
                <a:cs typeface="Calibri" panose="020F0502020204030204" pitchFamily="34" charset="0"/>
              </a:rPr>
              <a:t> immune phenotype:</a:t>
            </a:r>
          </a:p>
          <a:p>
            <a:endParaRPr lang="en-US" sz="2200"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Higher T infiltration (notably cytotoxic T cells,  less exhausted) and a more pro-inflammatory macrophages phenotype (M1-like).  </a:t>
            </a:r>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rPr>
              <a:t>Kinetic study needed. </a:t>
            </a:r>
          </a:p>
          <a:p>
            <a:endParaRPr lang="en-US" sz="2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The higher the dose heterogeneity, the lower number of Tregs and monocytes. </a:t>
            </a:r>
          </a:p>
          <a:p>
            <a:pPr marL="285750" indent="-285750">
              <a:buFont typeface="Arial" panose="020B0604020202020204" pitchFamily="34" charset="0"/>
              <a:buChar char="•"/>
            </a:pPr>
            <a:endParaRPr lang="en-US" sz="2200" dirty="0">
              <a:latin typeface="Calibri" panose="020F0502020204030204" pitchFamily="34" charset="0"/>
              <a:ea typeface="Calibri" panose="020F0502020204030204" pitchFamily="34" charset="0"/>
              <a:cs typeface="Calibri" panose="020F0502020204030204" pitchFamily="34" charset="0"/>
            </a:endParaRPr>
          </a:p>
          <a:p>
            <a:r>
              <a:rPr lang="en-US" sz="2200" dirty="0">
                <a:solidFill>
                  <a:srgbClr val="00B050"/>
                </a:solidFill>
                <a:latin typeface="Calibri" panose="020F0502020204030204" pitchFamily="34" charset="0"/>
                <a:ea typeface="Calibri" panose="020F0502020204030204" pitchFamily="34" charset="0"/>
                <a:cs typeface="Calibri" panose="020F0502020204030204" pitchFamily="34" charset="0"/>
              </a:rPr>
              <a:t>MBRT</a:t>
            </a:r>
            <a:r>
              <a:rPr lang="en-US" sz="2200"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vascular renormalization and </a:t>
            </a:r>
            <a:r>
              <a:rPr lang="en-US" sz="2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favourable</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immune-vascular dialog. </a:t>
            </a:r>
          </a:p>
          <a:p>
            <a:endPar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r>
              <a:rPr lang="en-US" sz="2200"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MBRT </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appears to reduce hypoxia response and O</a:t>
            </a:r>
            <a:r>
              <a:rPr lang="en-US" sz="2200" baseline="-25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dependence.</a:t>
            </a:r>
          </a:p>
          <a:p>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potential positive bystander-like effects?   </a:t>
            </a:r>
          </a:p>
          <a:p>
            <a:r>
              <a:rPr lang="en-US" sz="2200"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Further evaluations are needed.</a:t>
            </a:r>
            <a:endPar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endParaRPr lang="en-US" sz="2200"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r>
              <a:rPr lang="en-US" sz="2200" dirty="0" err="1">
                <a:solidFill>
                  <a:srgbClr val="00B050"/>
                </a:solidFill>
                <a:latin typeface="Calibri" panose="020F0502020204030204" pitchFamily="34" charset="0"/>
                <a:ea typeface="Calibri" panose="020F0502020204030204" pitchFamily="34" charset="0"/>
                <a:cs typeface="Calibri" panose="020F0502020204030204" pitchFamily="34" charset="0"/>
              </a:rPr>
              <a:t>MBRT</a:t>
            </a:r>
            <a:r>
              <a:rPr lang="en-US" sz="220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indications</a:t>
            </a:r>
            <a:r>
              <a:rPr lang="en-US" sz="2200"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of a reduced </a:t>
            </a:r>
            <a:r>
              <a:rPr lang="en-US" sz="220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invassiveness</a:t>
            </a:r>
            <a:r>
              <a:rPr lang="en-US" sz="220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Further validations needed. </a:t>
            </a:r>
            <a:endParaRPr lang="en-US" sz="2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9668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41E1C21C-22A1-2EFC-F905-A4621806D5B2}"/>
              </a:ext>
            </a:extLst>
          </p:cNvPr>
          <p:cNvPicPr>
            <a:picLocks noGrp="1" noChangeAspect="1"/>
          </p:cNvPicPr>
          <p:nvPr>
            <p:ph idx="1"/>
          </p:nvPr>
        </p:nvPicPr>
        <p:blipFill rotWithShape="1">
          <a:blip r:embed="rId2"/>
          <a:srcRect t="3129"/>
          <a:stretch/>
        </p:blipFill>
        <p:spPr>
          <a:xfrm>
            <a:off x="5342889" y="859467"/>
            <a:ext cx="6521043" cy="4351338"/>
          </a:xfrm>
          <a:prstGeom prst="rect">
            <a:avLst/>
          </a:prstGeom>
        </p:spPr>
      </p:pic>
      <p:grpSp>
        <p:nvGrpSpPr>
          <p:cNvPr id="6" name="Gruppieren 7">
            <a:extLst>
              <a:ext uri="{FF2B5EF4-FFF2-40B4-BE49-F238E27FC236}">
                <a16:creationId xmlns:a16="http://schemas.microsoft.com/office/drawing/2014/main" id="{DF69F344-FA7E-7CED-6D77-FB1673499DED}"/>
              </a:ext>
            </a:extLst>
          </p:cNvPr>
          <p:cNvGrpSpPr/>
          <p:nvPr/>
        </p:nvGrpSpPr>
        <p:grpSpPr>
          <a:xfrm>
            <a:off x="654170" y="845132"/>
            <a:ext cx="4277316" cy="5150305"/>
            <a:chOff x="1695455" y="996639"/>
            <a:chExt cx="4277316" cy="5314449"/>
          </a:xfrm>
        </p:grpSpPr>
        <mc:AlternateContent xmlns:mc="http://schemas.openxmlformats.org/markup-compatibility/2006" xmlns:a14="http://schemas.microsoft.com/office/drawing/2010/main">
          <mc:Choice Requires="a14">
            <p:sp>
              <p:nvSpPr>
                <p:cNvPr id="7" name="Textfeld 30">
                  <a:extLst>
                    <a:ext uri="{FF2B5EF4-FFF2-40B4-BE49-F238E27FC236}">
                      <a16:creationId xmlns:a16="http://schemas.microsoft.com/office/drawing/2014/main" id="{3B3988E0-CB2C-5106-FD36-48FC2FB7E977}"/>
                    </a:ext>
                  </a:extLst>
                </p:cNvPr>
                <p:cNvSpPr txBox="1"/>
                <p:nvPr/>
              </p:nvSpPr>
              <p:spPr>
                <a:xfrm>
                  <a:off x="1695455" y="5301196"/>
                  <a:ext cx="4277316" cy="1009892"/>
                </a:xfrm>
                <a:prstGeom prst="rect">
                  <a:avLst/>
                </a:prstGeom>
                <a:noFill/>
              </p:spPr>
              <p:txBody>
                <a:bodyPr wrap="square" rtlCol="0">
                  <a:spAutoFit/>
                </a:bodyPr>
                <a:lstStyle/>
                <a:p>
                  <a:pPr algn="ctr" defTabSz="180000"/>
                  <a:r>
                    <a:rPr lang="en-GB" sz="1600" dirty="0">
                      <a:solidFill>
                        <a:schemeClr val="tx1">
                          <a:lumMod val="85000"/>
                          <a:lumOff val="15000"/>
                        </a:schemeClr>
                      </a:solidFill>
                      <a:latin typeface="Helvetica" pitchFamily="2" charset="0"/>
                    </a:rPr>
                    <a:t>peak-to-valley dose ratio: </a:t>
                  </a:r>
                  <a14:m>
                    <m:oMath xmlns:m="http://schemas.openxmlformats.org/officeDocument/2006/math">
                      <m:r>
                        <a:rPr lang="de-DE" sz="1600" b="1" i="0" smtClean="0">
                          <a:solidFill>
                            <a:schemeClr val="tx1">
                              <a:lumMod val="85000"/>
                              <a:lumOff val="15000"/>
                            </a:schemeClr>
                          </a:solidFill>
                          <a:latin typeface="Cambria Math" panose="02040503050406030204" pitchFamily="18" charset="0"/>
                        </a:rPr>
                        <m:t>𝐏𝐕𝐃𝐑</m:t>
                      </m:r>
                      <m:r>
                        <a:rPr lang="de-DE" sz="1600" b="1" i="0" smtClean="0">
                          <a:solidFill>
                            <a:schemeClr val="tx1">
                              <a:lumMod val="85000"/>
                              <a:lumOff val="15000"/>
                            </a:schemeClr>
                          </a:solidFill>
                          <a:latin typeface="Cambria Math" panose="02040503050406030204" pitchFamily="18" charset="0"/>
                        </a:rPr>
                        <m:t>= </m:t>
                      </m:r>
                      <m:f>
                        <m:fPr>
                          <m:ctrlPr>
                            <a:rPr lang="de-DE" sz="1600" b="1" i="1" smtClean="0">
                              <a:solidFill>
                                <a:schemeClr val="tx1">
                                  <a:lumMod val="85000"/>
                                  <a:lumOff val="15000"/>
                                </a:schemeClr>
                              </a:solidFill>
                              <a:latin typeface="Cambria Math" panose="02040503050406030204" pitchFamily="18" charset="0"/>
                            </a:rPr>
                          </m:ctrlPr>
                        </m:fPr>
                        <m:num>
                          <m:sSub>
                            <m:sSubPr>
                              <m:ctrlPr>
                                <a:rPr lang="de-DE" sz="1600" b="1" i="1" smtClean="0">
                                  <a:solidFill>
                                    <a:schemeClr val="tx1">
                                      <a:lumMod val="85000"/>
                                      <a:lumOff val="15000"/>
                                    </a:schemeClr>
                                  </a:solidFill>
                                  <a:latin typeface="Cambria Math" panose="02040503050406030204" pitchFamily="18" charset="0"/>
                                </a:rPr>
                              </m:ctrlPr>
                            </m:sSubPr>
                            <m:e>
                              <m:r>
                                <a:rPr lang="de-DE" sz="1600" b="1" i="0" smtClean="0">
                                  <a:solidFill>
                                    <a:schemeClr val="tx1">
                                      <a:lumMod val="85000"/>
                                      <a:lumOff val="15000"/>
                                    </a:schemeClr>
                                  </a:solidFill>
                                  <a:latin typeface="Cambria Math" panose="02040503050406030204" pitchFamily="18" charset="0"/>
                                </a:rPr>
                                <m:t>𝐃</m:t>
                              </m:r>
                            </m:e>
                            <m:sub>
                              <m:r>
                                <a:rPr lang="de-DE" sz="1600" b="1" i="0" smtClean="0">
                                  <a:solidFill>
                                    <a:schemeClr val="tx1">
                                      <a:lumMod val="85000"/>
                                      <a:lumOff val="15000"/>
                                    </a:schemeClr>
                                  </a:solidFill>
                                  <a:latin typeface="Cambria Math" panose="02040503050406030204" pitchFamily="18" charset="0"/>
                                </a:rPr>
                                <m:t>𝐩𝐞𝐚𝐤</m:t>
                              </m:r>
                            </m:sub>
                          </m:sSub>
                        </m:num>
                        <m:den>
                          <m:sSub>
                            <m:sSubPr>
                              <m:ctrlPr>
                                <a:rPr lang="de-DE" sz="1600" b="1" i="1" smtClean="0">
                                  <a:solidFill>
                                    <a:schemeClr val="tx1">
                                      <a:lumMod val="85000"/>
                                      <a:lumOff val="15000"/>
                                    </a:schemeClr>
                                  </a:solidFill>
                                  <a:latin typeface="Cambria Math" panose="02040503050406030204" pitchFamily="18" charset="0"/>
                                </a:rPr>
                              </m:ctrlPr>
                            </m:sSubPr>
                            <m:e>
                              <m:r>
                                <a:rPr lang="de-DE" sz="1600" b="1" i="0" smtClean="0">
                                  <a:solidFill>
                                    <a:schemeClr val="tx1">
                                      <a:lumMod val="85000"/>
                                      <a:lumOff val="15000"/>
                                    </a:schemeClr>
                                  </a:solidFill>
                                  <a:latin typeface="Cambria Math" panose="02040503050406030204" pitchFamily="18" charset="0"/>
                                </a:rPr>
                                <m:t>𝐃</m:t>
                              </m:r>
                            </m:e>
                            <m:sub>
                              <m:r>
                                <a:rPr lang="de-DE" sz="1600" b="1" i="0" smtClean="0">
                                  <a:solidFill>
                                    <a:schemeClr val="tx1">
                                      <a:lumMod val="85000"/>
                                      <a:lumOff val="15000"/>
                                    </a:schemeClr>
                                  </a:solidFill>
                                  <a:latin typeface="Cambria Math" panose="02040503050406030204" pitchFamily="18" charset="0"/>
                                </a:rPr>
                                <m:t>𝐯𝐚𝐥𝐥𝐞𝐲</m:t>
                              </m:r>
                            </m:sub>
                          </m:sSub>
                        </m:den>
                      </m:f>
                    </m:oMath>
                  </a14:m>
                  <a:endParaRPr lang="en-GB" sz="1600" b="1" dirty="0">
                    <a:solidFill>
                      <a:schemeClr val="tx1">
                        <a:lumMod val="85000"/>
                        <a:lumOff val="15000"/>
                      </a:schemeClr>
                    </a:solidFill>
                    <a:latin typeface="Helvetica" pitchFamily="2" charset="0"/>
                  </a:endParaRPr>
                </a:p>
                <a:p>
                  <a:pPr algn="ctr" defTabSz="180000"/>
                  <a:endParaRPr lang="en-GB" sz="1600" b="1" dirty="0">
                    <a:solidFill>
                      <a:schemeClr val="tx1">
                        <a:lumMod val="85000"/>
                        <a:lumOff val="15000"/>
                      </a:schemeClr>
                    </a:solidFill>
                    <a:latin typeface="Helvetica" pitchFamily="2" charset="0"/>
                  </a:endParaRPr>
                </a:p>
                <a:p>
                  <a:pPr algn="ctr" defTabSz="180000"/>
                  <a:r>
                    <a:rPr lang="en-GB" sz="1600" dirty="0">
                      <a:solidFill>
                        <a:schemeClr val="tx1">
                          <a:lumMod val="85000"/>
                          <a:lumOff val="15000"/>
                        </a:schemeClr>
                      </a:solidFill>
                      <a:latin typeface="Helvetica" pitchFamily="2" charset="0"/>
                    </a:rPr>
                    <a:t>.  </a:t>
                  </a:r>
                </a:p>
              </p:txBody>
            </p:sp>
          </mc:Choice>
          <mc:Fallback xmlns="">
            <p:sp>
              <p:nvSpPr>
                <p:cNvPr id="22" name="Textfeld 30">
                  <a:extLst>
                    <a:ext uri="{FF2B5EF4-FFF2-40B4-BE49-F238E27FC236}">
                      <a16:creationId xmlns:a16="http://schemas.microsoft.com/office/drawing/2014/main" id="{A26D6234-1033-A11A-515D-1D3EF7D62C4F}"/>
                    </a:ext>
                  </a:extLst>
                </p:cNvPr>
                <p:cNvSpPr txBox="1">
                  <a:spLocks noRot="1" noChangeAspect="1" noMove="1" noResize="1" noEditPoints="1" noAdjustHandles="1" noChangeArrowheads="1" noChangeShapeType="1" noTextEdit="1"/>
                </p:cNvSpPr>
                <p:nvPr/>
              </p:nvSpPr>
              <p:spPr>
                <a:xfrm>
                  <a:off x="1695455" y="5301196"/>
                  <a:ext cx="4277316" cy="1009892"/>
                </a:xfrm>
                <a:prstGeom prst="rect">
                  <a:avLst/>
                </a:prstGeom>
                <a:blipFill>
                  <a:blip r:embed="rId3"/>
                  <a:stretch>
                    <a:fillRect b="-9938"/>
                  </a:stretch>
                </a:blipFill>
              </p:spPr>
              <p:txBody>
                <a:bodyPr/>
                <a:lstStyle/>
                <a:p>
                  <a:r>
                    <a:rPr lang="en-GB">
                      <a:noFill/>
                    </a:rPr>
                    <a:t> </a:t>
                  </a:r>
                </a:p>
              </p:txBody>
            </p:sp>
          </mc:Fallback>
        </mc:AlternateContent>
        <p:sp>
          <p:nvSpPr>
            <p:cNvPr id="8" name="Textfeld 73">
              <a:extLst>
                <a:ext uri="{FF2B5EF4-FFF2-40B4-BE49-F238E27FC236}">
                  <a16:creationId xmlns:a16="http://schemas.microsoft.com/office/drawing/2014/main" id="{84AF09D7-62A6-9987-F39E-9FD4688CA8D1}"/>
                </a:ext>
              </a:extLst>
            </p:cNvPr>
            <p:cNvSpPr txBox="1"/>
            <p:nvPr/>
          </p:nvSpPr>
          <p:spPr>
            <a:xfrm>
              <a:off x="2736643" y="996639"/>
              <a:ext cx="2194940" cy="300608"/>
            </a:xfrm>
            <a:prstGeom prst="rect">
              <a:avLst/>
            </a:prstGeom>
            <a:noFill/>
          </p:spPr>
          <p:txBody>
            <a:bodyPr wrap="square" rtlCol="0">
              <a:noAutofit/>
            </a:bodyPr>
            <a:lstStyle/>
            <a:p>
              <a:pPr algn="ctr" defTabSz="180000"/>
              <a:r>
                <a:rPr lang="en-GB" i="1" dirty="0">
                  <a:solidFill>
                    <a:schemeClr val="tx1">
                      <a:lumMod val="85000"/>
                      <a:lumOff val="15000"/>
                    </a:schemeClr>
                  </a:solidFill>
                  <a:latin typeface="Helvetica" pitchFamily="2" charset="0"/>
                </a:rPr>
                <a:t>Peaks and valleys</a:t>
              </a:r>
            </a:p>
          </p:txBody>
        </p:sp>
        <p:grpSp>
          <p:nvGrpSpPr>
            <p:cNvPr id="9" name="Gruppieren 26">
              <a:extLst>
                <a:ext uri="{FF2B5EF4-FFF2-40B4-BE49-F238E27FC236}">
                  <a16:creationId xmlns:a16="http://schemas.microsoft.com/office/drawing/2014/main" id="{AC75EE98-EFC2-EBA7-40C2-C875F130C639}"/>
                </a:ext>
              </a:extLst>
            </p:cNvPr>
            <p:cNvGrpSpPr/>
            <p:nvPr/>
          </p:nvGrpSpPr>
          <p:grpSpPr>
            <a:xfrm>
              <a:off x="1872376" y="1690439"/>
              <a:ext cx="3792847" cy="3242897"/>
              <a:chOff x="7269412" y="1223825"/>
              <a:chExt cx="3246016" cy="2775355"/>
            </a:xfrm>
          </p:grpSpPr>
          <p:pic>
            <p:nvPicPr>
              <p:cNvPr id="10" name="Grafik 27">
                <a:extLst>
                  <a:ext uri="{FF2B5EF4-FFF2-40B4-BE49-F238E27FC236}">
                    <a16:creationId xmlns:a16="http://schemas.microsoft.com/office/drawing/2014/main" id="{370FDF11-5AD5-DF96-9A1A-8002C8DF08A0}"/>
                  </a:ext>
                </a:extLst>
              </p:cNvPr>
              <p:cNvPicPr>
                <a:picLocks noChangeAspect="1"/>
              </p:cNvPicPr>
              <p:nvPr/>
            </p:nvPicPr>
            <p:blipFill rotWithShape="1">
              <a:blip r:embed="rId4"/>
              <a:srcRect l="7292" t="8143" r="8975" b="4322"/>
              <a:stretch/>
            </p:blipFill>
            <p:spPr>
              <a:xfrm>
                <a:off x="7269412" y="1223825"/>
                <a:ext cx="3246016" cy="2545047"/>
              </a:xfrm>
              <a:prstGeom prst="rect">
                <a:avLst/>
              </a:prstGeom>
            </p:spPr>
          </p:pic>
          <p:cxnSp>
            <p:nvCxnSpPr>
              <p:cNvPr id="11" name="Gerade Verbindung mit Pfeil 28">
                <a:extLst>
                  <a:ext uri="{FF2B5EF4-FFF2-40B4-BE49-F238E27FC236}">
                    <a16:creationId xmlns:a16="http://schemas.microsoft.com/office/drawing/2014/main" id="{1F1C22BB-EB40-BC7E-7EF8-1F973FA775F7}"/>
                  </a:ext>
                </a:extLst>
              </p:cNvPr>
              <p:cNvCxnSpPr>
                <a:cxnSpLocks/>
              </p:cNvCxnSpPr>
              <p:nvPr/>
            </p:nvCxnSpPr>
            <p:spPr>
              <a:xfrm>
                <a:off x="7852096" y="1517308"/>
                <a:ext cx="171966" cy="17383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29">
                <a:extLst>
                  <a:ext uri="{FF2B5EF4-FFF2-40B4-BE49-F238E27FC236}">
                    <a16:creationId xmlns:a16="http://schemas.microsoft.com/office/drawing/2014/main" id="{141C5C0F-2A9A-B907-A061-770C90B789F2}"/>
                  </a:ext>
                </a:extLst>
              </p:cNvPr>
              <p:cNvSpPr txBox="1"/>
              <p:nvPr/>
            </p:nvSpPr>
            <p:spPr>
              <a:xfrm>
                <a:off x="7552969" y="1312713"/>
                <a:ext cx="490040" cy="263403"/>
              </a:xfrm>
              <a:prstGeom prst="rect">
                <a:avLst/>
              </a:prstGeom>
              <a:noFill/>
            </p:spPr>
            <p:txBody>
              <a:bodyPr wrap="none" rtlCol="0">
                <a:spAutoFit/>
              </a:bodyPr>
              <a:lstStyle/>
              <a:p>
                <a:pPr algn="ctr"/>
                <a:r>
                  <a:rPr lang="en-GB" sz="1400" dirty="0">
                    <a:solidFill>
                      <a:schemeClr val="tx1">
                        <a:lumMod val="85000"/>
                        <a:lumOff val="15000"/>
                      </a:schemeClr>
                    </a:solidFill>
                    <a:latin typeface="Helvetica" pitchFamily="2" charset="0"/>
                  </a:rPr>
                  <a:t>peak</a:t>
                </a:r>
              </a:p>
            </p:txBody>
          </p:sp>
          <p:sp>
            <p:nvSpPr>
              <p:cNvPr id="13" name="Textfeld 31">
                <a:extLst>
                  <a:ext uri="{FF2B5EF4-FFF2-40B4-BE49-F238E27FC236}">
                    <a16:creationId xmlns:a16="http://schemas.microsoft.com/office/drawing/2014/main" id="{1D096483-D6DB-A332-464F-10F29A00A1EB}"/>
                  </a:ext>
                </a:extLst>
              </p:cNvPr>
              <p:cNvSpPr txBox="1"/>
              <p:nvPr/>
            </p:nvSpPr>
            <p:spPr>
              <a:xfrm>
                <a:off x="9827105" y="3735777"/>
                <a:ext cx="550403" cy="263403"/>
              </a:xfrm>
              <a:prstGeom prst="rect">
                <a:avLst/>
              </a:prstGeom>
              <a:noFill/>
            </p:spPr>
            <p:txBody>
              <a:bodyPr wrap="none" rtlCol="0">
                <a:spAutoFit/>
              </a:bodyPr>
              <a:lstStyle/>
              <a:p>
                <a:pPr algn="ctr"/>
                <a:r>
                  <a:rPr lang="en-GB" sz="1400" dirty="0">
                    <a:solidFill>
                      <a:schemeClr val="tx1">
                        <a:lumMod val="85000"/>
                        <a:lumOff val="15000"/>
                      </a:schemeClr>
                    </a:solidFill>
                    <a:latin typeface="Helvetica" pitchFamily="2" charset="0"/>
                  </a:rPr>
                  <a:t>valley</a:t>
                </a:r>
              </a:p>
            </p:txBody>
          </p:sp>
          <p:cxnSp>
            <p:nvCxnSpPr>
              <p:cNvPr id="14" name="Gerade Verbindung mit Pfeil 34">
                <a:extLst>
                  <a:ext uri="{FF2B5EF4-FFF2-40B4-BE49-F238E27FC236}">
                    <a16:creationId xmlns:a16="http://schemas.microsoft.com/office/drawing/2014/main" id="{B4287A1F-69DE-B075-1E8B-3CC4BC8BDFF7}"/>
                  </a:ext>
                </a:extLst>
              </p:cNvPr>
              <p:cNvCxnSpPr>
                <a:cxnSpLocks/>
              </p:cNvCxnSpPr>
              <p:nvPr/>
            </p:nvCxnSpPr>
            <p:spPr>
              <a:xfrm flipH="1" flipV="1">
                <a:off x="9458264" y="3625624"/>
                <a:ext cx="377126" cy="147821"/>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39">
                <a:extLst>
                  <a:ext uri="{FF2B5EF4-FFF2-40B4-BE49-F238E27FC236}">
                    <a16:creationId xmlns:a16="http://schemas.microsoft.com/office/drawing/2014/main" id="{49D90F03-DF3C-5F95-12B0-B4EF17F74AAF}"/>
                  </a:ext>
                </a:extLst>
              </p:cNvPr>
              <p:cNvCxnSpPr>
                <a:cxnSpLocks/>
              </p:cNvCxnSpPr>
              <p:nvPr/>
            </p:nvCxnSpPr>
            <p:spPr>
              <a:xfrm>
                <a:off x="8971563" y="1742843"/>
                <a:ext cx="0" cy="1870625"/>
              </a:xfrm>
              <a:prstGeom prst="line">
                <a:avLst/>
              </a:prstGeom>
              <a:ln w="19050"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Gerade Verbindung 40">
                <a:extLst>
                  <a:ext uri="{FF2B5EF4-FFF2-40B4-BE49-F238E27FC236}">
                    <a16:creationId xmlns:a16="http://schemas.microsoft.com/office/drawing/2014/main" id="{C50364A3-36CD-4420-C81F-44000E2F833E}"/>
                  </a:ext>
                </a:extLst>
              </p:cNvPr>
              <p:cNvCxnSpPr>
                <a:cxnSpLocks/>
              </p:cNvCxnSpPr>
              <p:nvPr/>
            </p:nvCxnSpPr>
            <p:spPr>
              <a:xfrm>
                <a:off x="9866943" y="1738052"/>
                <a:ext cx="0" cy="1870625"/>
              </a:xfrm>
              <a:prstGeom prst="line">
                <a:avLst/>
              </a:prstGeom>
              <a:ln w="19050" cap="flat" cmpd="sng" algn="ctr">
                <a:solidFill>
                  <a:schemeClr val="accent1">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Gerade Verbindung mit Pfeil 41">
                <a:extLst>
                  <a:ext uri="{FF2B5EF4-FFF2-40B4-BE49-F238E27FC236}">
                    <a16:creationId xmlns:a16="http://schemas.microsoft.com/office/drawing/2014/main" id="{94F695D8-3A26-0C2F-7FBD-E7959F9E6582}"/>
                  </a:ext>
                </a:extLst>
              </p:cNvPr>
              <p:cNvCxnSpPr>
                <a:cxnSpLocks/>
              </p:cNvCxnSpPr>
              <p:nvPr/>
            </p:nvCxnSpPr>
            <p:spPr>
              <a:xfrm>
                <a:off x="8998939" y="1679253"/>
                <a:ext cx="883094" cy="0"/>
              </a:xfrm>
              <a:prstGeom prst="straightConnector1">
                <a:avLst/>
              </a:prstGeom>
              <a:ln w="19050">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feld 42">
                <a:extLst>
                  <a:ext uri="{FF2B5EF4-FFF2-40B4-BE49-F238E27FC236}">
                    <a16:creationId xmlns:a16="http://schemas.microsoft.com/office/drawing/2014/main" id="{1D1962B1-D346-06A5-07AF-038A6623D801}"/>
                  </a:ext>
                </a:extLst>
              </p:cNvPr>
              <p:cNvSpPr txBox="1"/>
              <p:nvPr/>
            </p:nvSpPr>
            <p:spPr>
              <a:xfrm>
                <a:off x="8765637" y="1341906"/>
                <a:ext cx="1385254" cy="231237"/>
              </a:xfrm>
              <a:prstGeom prst="rect">
                <a:avLst/>
              </a:prstGeom>
              <a:noFill/>
            </p:spPr>
            <p:txBody>
              <a:bodyPr wrap="none" rtlCol="0">
                <a:noAutofit/>
              </a:bodyPr>
              <a:lstStyle/>
              <a:p>
                <a:pPr algn="ctr"/>
                <a:r>
                  <a:rPr lang="en-GB" sz="1400" dirty="0">
                    <a:solidFill>
                      <a:schemeClr val="tx1">
                        <a:lumMod val="85000"/>
                        <a:lumOff val="15000"/>
                      </a:schemeClr>
                    </a:solidFill>
                    <a:latin typeface="Helvetica" pitchFamily="2" charset="0"/>
                  </a:rPr>
                  <a:t>centre-to-centre (</a:t>
                </a:r>
                <a:r>
                  <a:rPr lang="en-GB" sz="1400" dirty="0" err="1">
                    <a:solidFill>
                      <a:schemeClr val="tx1">
                        <a:lumMod val="85000"/>
                        <a:lumOff val="15000"/>
                      </a:schemeClr>
                    </a:solidFill>
                    <a:latin typeface="Helvetica" pitchFamily="2" charset="0"/>
                  </a:rPr>
                  <a:t>ctc</a:t>
                </a:r>
                <a:r>
                  <a:rPr lang="en-GB" sz="1400" dirty="0">
                    <a:solidFill>
                      <a:schemeClr val="tx1">
                        <a:lumMod val="85000"/>
                        <a:lumOff val="15000"/>
                      </a:schemeClr>
                    </a:solidFill>
                    <a:latin typeface="Helvetica" pitchFamily="2" charset="0"/>
                  </a:rPr>
                  <a:t>)</a:t>
                </a:r>
              </a:p>
            </p:txBody>
          </p:sp>
        </p:grpSp>
      </p:grpSp>
    </p:spTree>
    <p:extLst>
      <p:ext uri="{BB962C8B-B14F-4D97-AF65-F5344CB8AC3E}">
        <p14:creationId xmlns:p14="http://schemas.microsoft.com/office/powerpoint/2010/main" val="2042500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2FA7F-F2BA-2822-3112-C0D957664C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A3DCFD-DE3D-FBF7-119B-FE4DF6F51B0A}"/>
              </a:ext>
            </a:extLst>
          </p:cNvPr>
          <p:cNvSpPr>
            <a:spLocks noGrp="1"/>
          </p:cNvSpPr>
          <p:nvPr>
            <p:ph type="title"/>
          </p:nvPr>
        </p:nvSpPr>
        <p:spPr>
          <a:xfrm>
            <a:off x="3317744" y="40477"/>
            <a:ext cx="10515600" cy="1325563"/>
          </a:xfrm>
        </p:spPr>
        <p:txBody>
          <a:bodyPr>
            <a:normAutofit/>
          </a:bodyPr>
          <a:lstStyle/>
          <a:p>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CIMUS: a new kid on the block</a:t>
            </a:r>
          </a:p>
        </p:txBody>
      </p:sp>
      <p:pic>
        <p:nvPicPr>
          <p:cNvPr id="1028" name="Picture 4" descr="PROTONTERAPIA SANIDAD SANTIAGO | Visto bueno al Centro de Protonterapia de  la empresa que instalará el ciclotrón">
            <a:extLst>
              <a:ext uri="{FF2B5EF4-FFF2-40B4-BE49-F238E27FC236}">
                <a16:creationId xmlns:a16="http://schemas.microsoft.com/office/drawing/2014/main" id="{71E56FB5-E5B8-5B9C-D292-E435F70F2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3925414"/>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BC0A2F5-8088-17A6-3BA2-05233ED789A2}"/>
              </a:ext>
            </a:extLst>
          </p:cNvPr>
          <p:cNvSpPr txBox="1"/>
          <p:nvPr/>
        </p:nvSpPr>
        <p:spPr>
          <a:xfrm>
            <a:off x="814457" y="5696878"/>
            <a:ext cx="18022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Proton therapy</a:t>
            </a:r>
          </a:p>
        </p:txBody>
      </p:sp>
      <p:pic>
        <p:nvPicPr>
          <p:cNvPr id="1030" name="Picture 6" descr="SARRP: Small Animal Radiation Therapy Platform | Xstrahl">
            <a:extLst>
              <a:ext uri="{FF2B5EF4-FFF2-40B4-BE49-F238E27FC236}">
                <a16:creationId xmlns:a16="http://schemas.microsoft.com/office/drawing/2014/main" id="{1D0391F4-1DCD-2928-410F-6B96447BE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457" y="1662680"/>
            <a:ext cx="27813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áser ALPHA 10/XS | Universidade de Santiago de Compostela">
            <a:extLst>
              <a:ext uri="{FF2B5EF4-FFF2-40B4-BE49-F238E27FC236}">
                <a16:creationId xmlns:a16="http://schemas.microsoft.com/office/drawing/2014/main" id="{20483725-B295-8148-0F8D-A35960DEF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6475" y="2157993"/>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1">
            <a:extLst>
              <a:ext uri="{FF2B5EF4-FFF2-40B4-BE49-F238E27FC236}">
                <a16:creationId xmlns:a16="http://schemas.microsoft.com/office/drawing/2014/main" id="{0F9B05CE-044F-2C16-4B12-EEE422ED36CF}"/>
              </a:ext>
            </a:extLst>
          </p:cNvPr>
          <p:cNvPicPr>
            <a:picLocks noChangeAspect="1"/>
          </p:cNvPicPr>
          <p:nvPr/>
        </p:nvPicPr>
        <p:blipFill>
          <a:blip r:embed="rId6">
            <a:extLst>
              <a:ext uri="{28A0092B-C50C-407E-A947-70E740481C1C}">
                <a14:useLocalDpi xmlns:a14="http://schemas.microsoft.com/office/drawing/2010/main" val="0"/>
              </a:ext>
            </a:extLst>
          </a:blip>
          <a:srcRect t="57107"/>
          <a:stretch>
            <a:fillRect/>
          </a:stretch>
        </p:blipFill>
        <p:spPr bwMode="auto">
          <a:xfrm>
            <a:off x="8575544" y="4860489"/>
            <a:ext cx="3219450" cy="1188908"/>
          </a:xfrm>
          <a:prstGeom prst="rect">
            <a:avLst/>
          </a:prstGeom>
          <a:noFill/>
          <a:ln>
            <a:noFill/>
          </a:ln>
        </p:spPr>
      </p:pic>
      <p:sp>
        <p:nvSpPr>
          <p:cNvPr id="11" name="TextBox 10">
            <a:extLst>
              <a:ext uri="{FF2B5EF4-FFF2-40B4-BE49-F238E27FC236}">
                <a16:creationId xmlns:a16="http://schemas.microsoft.com/office/drawing/2014/main" id="{F53CA36F-6989-2C09-8336-6FE04861660B}"/>
              </a:ext>
            </a:extLst>
          </p:cNvPr>
          <p:cNvSpPr txBox="1"/>
          <p:nvPr/>
        </p:nvSpPr>
        <p:spPr>
          <a:xfrm>
            <a:off x="9912424" y="1628800"/>
            <a:ext cx="10791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Laser L2A</a:t>
            </a:r>
          </a:p>
        </p:txBody>
      </p:sp>
      <p:sp>
        <p:nvSpPr>
          <p:cNvPr id="12" name="TextBox 11">
            <a:extLst>
              <a:ext uri="{FF2B5EF4-FFF2-40B4-BE49-F238E27FC236}">
                <a16:creationId xmlns:a16="http://schemas.microsoft.com/office/drawing/2014/main" id="{80753479-F190-DFDD-7E80-E2BBD39C8BEA}"/>
              </a:ext>
            </a:extLst>
          </p:cNvPr>
          <p:cNvSpPr txBox="1"/>
          <p:nvPr/>
        </p:nvSpPr>
        <p:spPr>
          <a:xfrm>
            <a:off x="8801233" y="6210116"/>
            <a:ext cx="33015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Mini-GRID. Acuna et al 2025</a:t>
            </a:r>
          </a:p>
        </p:txBody>
      </p:sp>
      <p:pic>
        <p:nvPicPr>
          <p:cNvPr id="4" name="Picture 3">
            <a:extLst>
              <a:ext uri="{FF2B5EF4-FFF2-40B4-BE49-F238E27FC236}">
                <a16:creationId xmlns:a16="http://schemas.microsoft.com/office/drawing/2014/main" id="{4CD68BE6-EA1D-FBE8-78D4-0FEA79237597}"/>
              </a:ext>
            </a:extLst>
          </p:cNvPr>
          <p:cNvPicPr>
            <a:picLocks noChangeAspect="1"/>
          </p:cNvPicPr>
          <p:nvPr/>
        </p:nvPicPr>
        <p:blipFill>
          <a:blip r:embed="rId7"/>
          <a:stretch>
            <a:fillRect/>
          </a:stretch>
        </p:blipFill>
        <p:spPr>
          <a:xfrm>
            <a:off x="4568008" y="2666269"/>
            <a:ext cx="3429708" cy="2282315"/>
          </a:xfrm>
          <a:prstGeom prst="rect">
            <a:avLst/>
          </a:prstGeom>
        </p:spPr>
      </p:pic>
    </p:spTree>
    <p:extLst>
      <p:ext uri="{BB962C8B-B14F-4D97-AF65-F5344CB8AC3E}">
        <p14:creationId xmlns:p14="http://schemas.microsoft.com/office/powerpoint/2010/main" val="464624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24A07670-6929-B9C7-5281-DA4BA6112307}"/>
              </a:ext>
            </a:extLst>
          </p:cNvPr>
          <p:cNvSpPr>
            <a:spLocks noGrp="1"/>
          </p:cNvSpPr>
          <p:nvPr>
            <p:ph type="sldNum" sz="quarter" idx="12"/>
          </p:nvPr>
        </p:nvSpPr>
        <p:spPr/>
        <p:txBody>
          <a:bodyPr/>
          <a:lstStyle/>
          <a:p>
            <a:fld id="{039C1AE8-AE80-BA45-A7A7-EA22F13968D7}" type="slidenum">
              <a:rPr lang="fr-FR" smtClean="0"/>
              <a:t>45</a:t>
            </a:fld>
            <a:endParaRPr lang="fr-FR"/>
          </a:p>
        </p:txBody>
      </p:sp>
      <p:pic>
        <p:nvPicPr>
          <p:cNvPr id="8" name="Imagen 7">
            <a:extLst>
              <a:ext uri="{FF2B5EF4-FFF2-40B4-BE49-F238E27FC236}">
                <a16:creationId xmlns:a16="http://schemas.microsoft.com/office/drawing/2014/main" id="{7B9F319C-0DF4-171E-0CF6-E22714488692}"/>
              </a:ext>
            </a:extLst>
          </p:cNvPr>
          <p:cNvPicPr>
            <a:picLocks noChangeAspect="1"/>
          </p:cNvPicPr>
          <p:nvPr/>
        </p:nvPicPr>
        <p:blipFill>
          <a:blip r:embed="rId2"/>
          <a:stretch>
            <a:fillRect/>
          </a:stretch>
        </p:blipFill>
        <p:spPr>
          <a:xfrm>
            <a:off x="6178575" y="1841985"/>
            <a:ext cx="5003465" cy="3268075"/>
          </a:xfrm>
          <a:prstGeom prst="rect">
            <a:avLst/>
          </a:prstGeom>
        </p:spPr>
      </p:pic>
      <p:sp>
        <p:nvSpPr>
          <p:cNvPr id="9" name="Titre 1">
            <a:extLst>
              <a:ext uri="{FF2B5EF4-FFF2-40B4-BE49-F238E27FC236}">
                <a16:creationId xmlns:a16="http://schemas.microsoft.com/office/drawing/2014/main" id="{6517F082-D3D7-FF74-5F70-1E0FCD37CFCC}"/>
              </a:ext>
            </a:extLst>
          </p:cNvPr>
          <p:cNvSpPr txBox="1">
            <a:spLocks/>
          </p:cNvSpPr>
          <p:nvPr/>
        </p:nvSpPr>
        <p:spPr>
          <a:xfrm>
            <a:off x="2088875" y="109762"/>
            <a:ext cx="6984776" cy="730251"/>
          </a:xfrm>
          <a:prstGeom prst="rect">
            <a:avLst/>
          </a:prstGeom>
        </p:spPr>
        <p:txBody>
          <a:bodyPr vert="horz" lIns="0" tIns="0" rIns="0" bIns="0" rtlCol="0" anchor="b" anchorCtr="0">
            <a:noAutofit/>
          </a:bodyPr>
          <a:lstStyle>
            <a:lvl1pPr algn="l" defTabSz="457200" rtl="0" eaLnBrk="1" latinLnBrk="0" hangingPunct="1">
              <a:spcBef>
                <a:spcPct val="0"/>
              </a:spcBef>
              <a:buNone/>
              <a:defRPr sz="2400" b="1" kern="1200">
                <a:solidFill>
                  <a:srgbClr val="5B5B60"/>
                </a:solidFill>
                <a:latin typeface="Century Gothic"/>
                <a:ea typeface="+mj-ea"/>
                <a:cs typeface="Century Gothic"/>
              </a:defRPr>
            </a:lvl1pPr>
          </a:lstStyle>
          <a:p>
            <a:pPr algn="ctr"/>
            <a:r>
              <a:rPr lang="fr-FR" sz="3000" dirty="0">
                <a:solidFill>
                  <a:srgbClr val="00B050"/>
                </a:solidFill>
                <a:latin typeface="+mn-lt"/>
              </a:rPr>
              <a:t>New </a:t>
            </a:r>
            <a:r>
              <a:rPr lang="fr-FR" sz="3000" dirty="0" err="1">
                <a:solidFill>
                  <a:srgbClr val="00B050"/>
                </a:solidFill>
                <a:latin typeface="+mn-lt"/>
              </a:rPr>
              <a:t>Approaches</a:t>
            </a:r>
            <a:r>
              <a:rPr lang="fr-FR" sz="3000" dirty="0">
                <a:solidFill>
                  <a:srgbClr val="00B050"/>
                </a:solidFill>
                <a:latin typeface="+mn-lt"/>
              </a:rPr>
              <a:t> in </a:t>
            </a:r>
            <a:r>
              <a:rPr lang="fr-FR" sz="3000" dirty="0" err="1">
                <a:solidFill>
                  <a:srgbClr val="00B050"/>
                </a:solidFill>
                <a:latin typeface="+mn-lt"/>
              </a:rPr>
              <a:t>Radiotherapy</a:t>
            </a:r>
            <a:r>
              <a:rPr lang="fr-FR" sz="3000" dirty="0">
                <a:solidFill>
                  <a:srgbClr val="00B050"/>
                </a:solidFill>
                <a:latin typeface="+mn-lt"/>
              </a:rPr>
              <a:t> team</a:t>
            </a:r>
          </a:p>
        </p:txBody>
      </p:sp>
      <p:pic>
        <p:nvPicPr>
          <p:cNvPr id="7" name="Picture 6" descr="A group of people posing for a photo&#10;&#10;AI-generated content may be incorrect.">
            <a:extLst>
              <a:ext uri="{FF2B5EF4-FFF2-40B4-BE49-F238E27FC236}">
                <a16:creationId xmlns:a16="http://schemas.microsoft.com/office/drawing/2014/main" id="{0BF85BA6-7BC3-7122-0A49-31A212BF1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38" y="1841986"/>
            <a:ext cx="5519776" cy="3303278"/>
          </a:xfrm>
          <a:prstGeom prst="rect">
            <a:avLst/>
          </a:prstGeom>
        </p:spPr>
      </p:pic>
      <p:sp>
        <p:nvSpPr>
          <p:cNvPr id="11" name="TextBox 10">
            <a:extLst>
              <a:ext uri="{FF2B5EF4-FFF2-40B4-BE49-F238E27FC236}">
                <a16:creationId xmlns:a16="http://schemas.microsoft.com/office/drawing/2014/main" id="{E04F0056-8134-0AF9-6B94-EA96525411BE}"/>
              </a:ext>
            </a:extLst>
          </p:cNvPr>
          <p:cNvSpPr txBox="1"/>
          <p:nvPr/>
        </p:nvSpPr>
        <p:spPr>
          <a:xfrm>
            <a:off x="2197046" y="1356052"/>
            <a:ext cx="1769972" cy="430887"/>
          </a:xfrm>
          <a:prstGeom prst="rect">
            <a:avLst/>
          </a:prstGeom>
          <a:noFill/>
        </p:spPr>
        <p:txBody>
          <a:bodyPr wrap="none" rtlCol="0">
            <a:spAutoFit/>
          </a:bodyPr>
          <a:lstStyle/>
          <a:p>
            <a:r>
              <a:rPr lang="en-US" sz="2200" dirty="0" err="1"/>
              <a:t>Institut</a:t>
            </a:r>
            <a:r>
              <a:rPr lang="en-US" sz="2200" dirty="0"/>
              <a:t> Curie</a:t>
            </a:r>
          </a:p>
        </p:txBody>
      </p:sp>
      <p:sp>
        <p:nvSpPr>
          <p:cNvPr id="12" name="TextBox 11">
            <a:extLst>
              <a:ext uri="{FF2B5EF4-FFF2-40B4-BE49-F238E27FC236}">
                <a16:creationId xmlns:a16="http://schemas.microsoft.com/office/drawing/2014/main" id="{9475483C-B322-9B56-5718-3D7EB595C5FB}"/>
              </a:ext>
            </a:extLst>
          </p:cNvPr>
          <p:cNvSpPr txBox="1"/>
          <p:nvPr/>
        </p:nvSpPr>
        <p:spPr>
          <a:xfrm>
            <a:off x="8190875" y="1356052"/>
            <a:ext cx="1029449" cy="430887"/>
          </a:xfrm>
          <a:prstGeom prst="rect">
            <a:avLst/>
          </a:prstGeom>
          <a:noFill/>
        </p:spPr>
        <p:txBody>
          <a:bodyPr wrap="none" rtlCol="0">
            <a:spAutoFit/>
          </a:bodyPr>
          <a:lstStyle/>
          <a:p>
            <a:r>
              <a:rPr lang="en-US" sz="2200" dirty="0"/>
              <a:t>CIMUS</a:t>
            </a:r>
          </a:p>
        </p:txBody>
      </p:sp>
    </p:spTree>
    <p:extLst>
      <p:ext uri="{BB962C8B-B14F-4D97-AF65-F5344CB8AC3E}">
        <p14:creationId xmlns:p14="http://schemas.microsoft.com/office/powerpoint/2010/main" val="970031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798227" y="1003391"/>
            <a:ext cx="6595545" cy="538309"/>
          </a:xfrm>
        </p:spPr>
        <p:txBody>
          <a:bodyPr/>
          <a:lstStyle/>
          <a:p>
            <a:pPr marL="0" indent="0">
              <a:buNone/>
            </a:pPr>
            <a:r>
              <a:rPr lang="fr-FR" sz="2800" b="1" dirty="0" err="1">
                <a:solidFill>
                  <a:srgbClr val="00B050"/>
                </a:solidFill>
                <a:latin typeface="Calibri" panose="020F0502020204030204" pitchFamily="34" charset="0"/>
                <a:ea typeface="+mj-ea"/>
                <a:cs typeface="Calibri" panose="020F0502020204030204" pitchFamily="34" charset="0"/>
              </a:rPr>
              <a:t>Thank</a:t>
            </a:r>
            <a:r>
              <a:rPr lang="fr-FR" sz="2800" b="1" dirty="0">
                <a:solidFill>
                  <a:srgbClr val="00B050"/>
                </a:solidFill>
                <a:latin typeface="Calibri" panose="020F0502020204030204" pitchFamily="34" charset="0"/>
                <a:ea typeface="+mj-ea"/>
                <a:cs typeface="Calibri" panose="020F0502020204030204" pitchFamily="34" charset="0"/>
              </a:rPr>
              <a:t> </a:t>
            </a:r>
            <a:r>
              <a:rPr lang="fr-FR" sz="2800" b="1" dirty="0" err="1">
                <a:solidFill>
                  <a:srgbClr val="00B050"/>
                </a:solidFill>
                <a:latin typeface="Calibri" panose="020F0502020204030204" pitchFamily="34" charset="0"/>
                <a:ea typeface="+mj-ea"/>
                <a:cs typeface="Calibri" panose="020F0502020204030204" pitchFamily="34" charset="0"/>
              </a:rPr>
              <a:t>you</a:t>
            </a:r>
            <a:r>
              <a:rPr lang="fr-FR" sz="2800" b="1" dirty="0">
                <a:solidFill>
                  <a:srgbClr val="00B050"/>
                </a:solidFill>
                <a:latin typeface="Calibri" panose="020F0502020204030204" pitchFamily="34" charset="0"/>
                <a:ea typeface="+mj-ea"/>
                <a:cs typeface="Calibri" panose="020F0502020204030204" pitchFamily="34" charset="0"/>
              </a:rPr>
              <a:t> </a:t>
            </a:r>
            <a:r>
              <a:rPr lang="fr-FR" sz="2800" b="1" dirty="0" err="1">
                <a:solidFill>
                  <a:srgbClr val="00B050"/>
                </a:solidFill>
                <a:latin typeface="Calibri" panose="020F0502020204030204" pitchFamily="34" charset="0"/>
                <a:ea typeface="+mj-ea"/>
                <a:cs typeface="Calibri" panose="020F0502020204030204" pitchFamily="34" charset="0"/>
              </a:rPr>
              <a:t>very</a:t>
            </a:r>
            <a:r>
              <a:rPr lang="fr-FR" sz="2800" b="1" dirty="0">
                <a:solidFill>
                  <a:srgbClr val="00B050"/>
                </a:solidFill>
                <a:latin typeface="Calibri" panose="020F0502020204030204" pitchFamily="34" charset="0"/>
                <a:ea typeface="+mj-ea"/>
                <a:cs typeface="Calibri" panose="020F0502020204030204" pitchFamily="34" charset="0"/>
              </a:rPr>
              <a:t> </a:t>
            </a:r>
            <a:r>
              <a:rPr lang="fr-FR" sz="2800" b="1" dirty="0" err="1">
                <a:solidFill>
                  <a:srgbClr val="00B050"/>
                </a:solidFill>
                <a:latin typeface="Calibri" panose="020F0502020204030204" pitchFamily="34" charset="0"/>
                <a:ea typeface="+mj-ea"/>
                <a:cs typeface="Calibri" panose="020F0502020204030204" pitchFamily="34" charset="0"/>
              </a:rPr>
              <a:t>much</a:t>
            </a:r>
            <a:r>
              <a:rPr lang="fr-FR" sz="2800" b="1" dirty="0">
                <a:solidFill>
                  <a:srgbClr val="00B050"/>
                </a:solidFill>
                <a:latin typeface="Calibri" panose="020F0502020204030204" pitchFamily="34" charset="0"/>
                <a:ea typeface="+mj-ea"/>
                <a:cs typeface="Calibri" panose="020F0502020204030204" pitchFamily="34" charset="0"/>
              </a:rPr>
              <a:t> for </a:t>
            </a:r>
            <a:r>
              <a:rPr lang="fr-FR" sz="2800" b="1" dirty="0" err="1">
                <a:solidFill>
                  <a:srgbClr val="00B050"/>
                </a:solidFill>
                <a:latin typeface="Calibri" panose="020F0502020204030204" pitchFamily="34" charset="0"/>
                <a:ea typeface="+mj-ea"/>
                <a:cs typeface="Calibri" panose="020F0502020204030204" pitchFamily="34" charset="0"/>
              </a:rPr>
              <a:t>your</a:t>
            </a:r>
            <a:r>
              <a:rPr lang="fr-FR" sz="2800" b="1" dirty="0">
                <a:solidFill>
                  <a:srgbClr val="00B050"/>
                </a:solidFill>
                <a:latin typeface="Calibri" panose="020F0502020204030204" pitchFamily="34" charset="0"/>
                <a:ea typeface="+mj-ea"/>
                <a:cs typeface="Calibri" panose="020F0502020204030204" pitchFamily="34" charset="0"/>
              </a:rPr>
              <a:t> attention!</a:t>
            </a:r>
          </a:p>
          <a:p>
            <a:pPr marL="0" indent="0">
              <a:buNone/>
            </a:pPr>
            <a:endParaRPr lang="fr-FR" dirty="0"/>
          </a:p>
        </p:txBody>
      </p:sp>
      <p:sp>
        <p:nvSpPr>
          <p:cNvPr id="6" name="Espace réservé du numéro de diapositive 5"/>
          <p:cNvSpPr>
            <a:spLocks noGrp="1"/>
          </p:cNvSpPr>
          <p:nvPr>
            <p:ph type="sldNum" sz="quarter" idx="12"/>
          </p:nvPr>
        </p:nvSpPr>
        <p:spPr>
          <a:xfrm>
            <a:off x="12275300" y="8733431"/>
            <a:ext cx="848740" cy="331324"/>
          </a:xfrm>
          <a:prstGeom prst="rect">
            <a:avLst/>
          </a:prstGeom>
        </p:spPr>
        <p:txBody>
          <a:bodyPr vert="horz" lIns="0" tIns="0" rIns="0" bIns="0" rtlCol="0" anchor="t" anchorCtr="0"/>
          <a:lstStyle>
            <a:defPPr>
              <a:defRPr lang="en-US"/>
            </a:defPPr>
            <a:lvl1pPr marL="0" algn="r" defTabSz="609585" rtl="0" eaLnBrk="1" latinLnBrk="0" hangingPunct="1">
              <a:defRPr sz="1600" b="0" kern="1200">
                <a:solidFill>
                  <a:schemeClr val="bg1"/>
                </a:solidFill>
                <a:latin typeface="Arial" pitchFamily="34" charset="0"/>
                <a:ea typeface="+mn-ea"/>
                <a:cs typeface="Arial"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5E366EBC-928B-1F4D-BCBB-31473BB08F84}" type="slidenum">
              <a:rPr lang="en-US" smtClean="0"/>
              <a:pPr/>
              <a:t>46</a:t>
            </a:fld>
            <a:endParaRPr lang="en-US" dirty="0"/>
          </a:p>
        </p:txBody>
      </p:sp>
      <p:sp>
        <p:nvSpPr>
          <p:cNvPr id="2" name="TextBox 1"/>
          <p:cNvSpPr txBox="1"/>
          <p:nvPr/>
        </p:nvSpPr>
        <p:spPr>
          <a:xfrm>
            <a:off x="4211892" y="5877272"/>
            <a:ext cx="3291542"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yolanda.prezado@usc.es</a:t>
            </a:r>
          </a:p>
        </p:txBody>
      </p:sp>
      <p:pic>
        <p:nvPicPr>
          <p:cNvPr id="5" name="Imagen 4">
            <a:extLst>
              <a:ext uri="{FF2B5EF4-FFF2-40B4-BE49-F238E27FC236}">
                <a16:creationId xmlns:a16="http://schemas.microsoft.com/office/drawing/2014/main" id="{027FAAC0-26EB-55AC-03AF-F953CBA40051}"/>
              </a:ext>
            </a:extLst>
          </p:cNvPr>
          <p:cNvPicPr>
            <a:picLocks noChangeAspect="1"/>
          </p:cNvPicPr>
          <p:nvPr/>
        </p:nvPicPr>
        <p:blipFill>
          <a:blip r:embed="rId2"/>
          <a:stretch>
            <a:fillRect/>
          </a:stretch>
        </p:blipFill>
        <p:spPr>
          <a:xfrm>
            <a:off x="4223792" y="1700808"/>
            <a:ext cx="3168352" cy="4017356"/>
          </a:xfrm>
          <a:prstGeom prst="rect">
            <a:avLst/>
          </a:prstGeom>
        </p:spPr>
      </p:pic>
      <p:sp>
        <p:nvSpPr>
          <p:cNvPr id="4" name="Espace réservé du numéro de diapositive 15">
            <a:extLst>
              <a:ext uri="{FF2B5EF4-FFF2-40B4-BE49-F238E27FC236}">
                <a16:creationId xmlns:a16="http://schemas.microsoft.com/office/drawing/2014/main" id="{0FB6FD19-FED5-8CEF-946F-5F7473E43542}"/>
              </a:ext>
            </a:extLst>
          </p:cNvPr>
          <p:cNvSpPr txBox="1">
            <a:spLocks/>
          </p:cNvSpPr>
          <p:nvPr/>
        </p:nvSpPr>
        <p:spPr>
          <a:xfrm>
            <a:off x="9206475" y="6550073"/>
            <a:ext cx="636555" cy="248493"/>
          </a:xfrm>
          <a:prstGeom prst="rect">
            <a:avLst/>
          </a:prstGeom>
        </p:spPr>
        <p:txBody>
          <a:bodyPr vert="horz" lIns="0" tIns="0" rIns="0" bIns="0" rtlCol="0" anchor="t" anchorCtr="0"/>
          <a:lstStyle>
            <a:defPPr>
              <a:defRPr lang="en-US"/>
            </a:defPPr>
            <a:lvl1pPr marL="0" algn="r" defTabSz="457200" rtl="0" eaLnBrk="1" latinLnBrk="0" hangingPunct="1">
              <a:defRPr sz="1200" b="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366EBC-928B-1F4D-BCBB-31473BB08F84}" type="slidenum">
              <a:rPr lang="en-US" smtClean="0"/>
              <a:pPr/>
              <a:t>46</a:t>
            </a:fld>
            <a:endParaRPr lang="en-US" dirty="0"/>
          </a:p>
        </p:txBody>
      </p:sp>
    </p:spTree>
    <p:extLst>
      <p:ext uri="{BB962C8B-B14F-4D97-AF65-F5344CB8AC3E}">
        <p14:creationId xmlns:p14="http://schemas.microsoft.com/office/powerpoint/2010/main" val="4017613499"/>
      </p:ext>
    </p:extLst>
  </p:cSld>
  <p:clrMapOvr>
    <a:masterClrMapping/>
  </p:clrMapOvr>
  <mc:AlternateContent xmlns:mc="http://schemas.openxmlformats.org/markup-compatibility/2006" xmlns:p14="http://schemas.microsoft.com/office/powerpoint/2010/main">
    <mc:Choice Requires="p14">
      <p:transition spd="slow" p14:dur="2000" advTm="6004"/>
    </mc:Choice>
    <mc:Fallback xmlns="">
      <p:transition spd="slow" advTm="600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33">
            <a:extLst>
              <a:ext uri="{FF2B5EF4-FFF2-40B4-BE49-F238E27FC236}">
                <a16:creationId xmlns:a16="http://schemas.microsoft.com/office/drawing/2014/main" id="{66BD7D66-40D0-4A04-A859-D39C2C4D455B}"/>
              </a:ext>
            </a:extLst>
          </p:cNvPr>
          <p:cNvGrpSpPr/>
          <p:nvPr/>
        </p:nvGrpSpPr>
        <p:grpSpPr>
          <a:xfrm>
            <a:off x="2282027" y="3870511"/>
            <a:ext cx="2363359" cy="2240384"/>
            <a:chOff x="6685110" y="1346771"/>
            <a:chExt cx="2363359" cy="2240384"/>
          </a:xfrm>
        </p:grpSpPr>
        <p:pic>
          <p:nvPicPr>
            <p:cNvPr id="8" name="Picture 3">
              <a:extLst>
                <a:ext uri="{FF2B5EF4-FFF2-40B4-BE49-F238E27FC236}">
                  <a16:creationId xmlns:a16="http://schemas.microsoft.com/office/drawing/2014/main" id="{D54AC1FE-8672-4D65-B15A-B685CB301DD6}"/>
                </a:ext>
              </a:extLst>
            </p:cNvPr>
            <p:cNvPicPr>
              <a:picLocks noChangeAspect="1"/>
            </p:cNvPicPr>
            <p:nvPr/>
          </p:nvPicPr>
          <p:blipFill>
            <a:blip r:embed="rId2"/>
            <a:stretch>
              <a:fillRect/>
            </a:stretch>
          </p:blipFill>
          <p:spPr>
            <a:xfrm>
              <a:off x="6693193" y="1346771"/>
              <a:ext cx="2355276" cy="2240384"/>
            </a:xfrm>
            <a:prstGeom prst="rect">
              <a:avLst/>
            </a:prstGeom>
          </p:spPr>
        </p:pic>
        <p:grpSp>
          <p:nvGrpSpPr>
            <p:cNvPr id="9" name="Group 10">
              <a:extLst>
                <a:ext uri="{FF2B5EF4-FFF2-40B4-BE49-F238E27FC236}">
                  <a16:creationId xmlns:a16="http://schemas.microsoft.com/office/drawing/2014/main" id="{4B0C18B3-E0A9-4937-B0A0-392B7EA8DEC6}"/>
                </a:ext>
              </a:extLst>
            </p:cNvPr>
            <p:cNvGrpSpPr/>
            <p:nvPr/>
          </p:nvGrpSpPr>
          <p:grpSpPr>
            <a:xfrm>
              <a:off x="6685110" y="2056873"/>
              <a:ext cx="2345547" cy="834562"/>
              <a:chOff x="4888537" y="1963681"/>
              <a:chExt cx="2074196" cy="738014"/>
            </a:xfrm>
          </p:grpSpPr>
          <p:pic>
            <p:nvPicPr>
              <p:cNvPr id="10" name="Imagen 22">
                <a:extLst>
                  <a:ext uri="{FF2B5EF4-FFF2-40B4-BE49-F238E27FC236}">
                    <a16:creationId xmlns:a16="http://schemas.microsoft.com/office/drawing/2014/main" id="{3593793E-A091-413F-9A9C-5DA288CE4833}"/>
                  </a:ext>
                </a:extLst>
              </p:cNvPr>
              <p:cNvPicPr>
                <a:picLocks noChangeAspect="1"/>
              </p:cNvPicPr>
              <p:nvPr/>
            </p:nvPicPr>
            <p:blipFill>
              <a:blip r:embed="rId3"/>
              <a:stretch>
                <a:fillRect/>
              </a:stretch>
            </p:blipFill>
            <p:spPr>
              <a:xfrm>
                <a:off x="4904275" y="1963681"/>
                <a:ext cx="2033206" cy="64819"/>
              </a:xfrm>
              <a:prstGeom prst="rect">
                <a:avLst/>
              </a:prstGeom>
            </p:spPr>
          </p:pic>
          <p:pic>
            <p:nvPicPr>
              <p:cNvPr id="11" name="Imagen 23">
                <a:extLst>
                  <a:ext uri="{FF2B5EF4-FFF2-40B4-BE49-F238E27FC236}">
                    <a16:creationId xmlns:a16="http://schemas.microsoft.com/office/drawing/2014/main" id="{94C8D156-993E-4933-BD1D-5218EAE04E9F}"/>
                  </a:ext>
                </a:extLst>
              </p:cNvPr>
              <p:cNvPicPr>
                <a:picLocks noChangeAspect="1"/>
              </p:cNvPicPr>
              <p:nvPr/>
            </p:nvPicPr>
            <p:blipFill>
              <a:blip r:embed="rId3"/>
              <a:stretch>
                <a:fillRect/>
              </a:stretch>
            </p:blipFill>
            <p:spPr>
              <a:xfrm>
                <a:off x="4895685" y="2208438"/>
                <a:ext cx="2067048" cy="65899"/>
              </a:xfrm>
              <a:prstGeom prst="rect">
                <a:avLst/>
              </a:prstGeom>
            </p:spPr>
          </p:pic>
          <p:pic>
            <p:nvPicPr>
              <p:cNvPr id="12" name="Imagen 24">
                <a:extLst>
                  <a:ext uri="{FF2B5EF4-FFF2-40B4-BE49-F238E27FC236}">
                    <a16:creationId xmlns:a16="http://schemas.microsoft.com/office/drawing/2014/main" id="{02A36663-1391-46E7-BE78-43755728FC68}"/>
                  </a:ext>
                </a:extLst>
              </p:cNvPr>
              <p:cNvPicPr>
                <a:picLocks noChangeAspect="1"/>
              </p:cNvPicPr>
              <p:nvPr/>
            </p:nvPicPr>
            <p:blipFill>
              <a:blip r:embed="rId3"/>
              <a:stretch>
                <a:fillRect/>
              </a:stretch>
            </p:blipFill>
            <p:spPr>
              <a:xfrm>
                <a:off x="4888537" y="2442078"/>
                <a:ext cx="2067045" cy="65899"/>
              </a:xfrm>
              <a:prstGeom prst="rect">
                <a:avLst/>
              </a:prstGeom>
            </p:spPr>
          </p:pic>
          <p:pic>
            <p:nvPicPr>
              <p:cNvPr id="13" name="Imagen 25">
                <a:extLst>
                  <a:ext uri="{FF2B5EF4-FFF2-40B4-BE49-F238E27FC236}">
                    <a16:creationId xmlns:a16="http://schemas.microsoft.com/office/drawing/2014/main" id="{D1000472-C2F5-44B5-8074-5BBC101DD8B5}"/>
                  </a:ext>
                </a:extLst>
              </p:cNvPr>
              <p:cNvPicPr>
                <a:picLocks noChangeAspect="1"/>
              </p:cNvPicPr>
              <p:nvPr/>
            </p:nvPicPr>
            <p:blipFill>
              <a:blip r:embed="rId3"/>
              <a:stretch>
                <a:fillRect/>
              </a:stretch>
            </p:blipFill>
            <p:spPr>
              <a:xfrm>
                <a:off x="4888537" y="2635796"/>
                <a:ext cx="2067048" cy="65899"/>
              </a:xfrm>
              <a:prstGeom prst="rect">
                <a:avLst/>
              </a:prstGeom>
            </p:spPr>
          </p:pic>
        </p:grpSp>
      </p:grpSp>
      <p:pic>
        <p:nvPicPr>
          <p:cNvPr id="14" name="Picture 19" descr="Slide1.gif">
            <a:extLst>
              <a:ext uri="{FF2B5EF4-FFF2-40B4-BE49-F238E27FC236}">
                <a16:creationId xmlns:a16="http://schemas.microsoft.com/office/drawing/2014/main" id="{3974F736-B3FF-44CA-9F55-EB0D19BC063C}"/>
              </a:ext>
            </a:extLst>
          </p:cNvPr>
          <p:cNvPicPr>
            <a:picLocks noChangeAspect="1"/>
          </p:cNvPicPr>
          <p:nvPr/>
        </p:nvPicPr>
        <p:blipFill rotWithShape="1">
          <a:blip r:embed="rId4">
            <a:extLst>
              <a:ext uri="{28A0092B-C50C-407E-A947-70E740481C1C}">
                <a14:useLocalDpi xmlns:a14="http://schemas.microsoft.com/office/drawing/2010/main" val="0"/>
              </a:ext>
            </a:extLst>
          </a:blip>
          <a:srcRect l="9610" t="15080" r="52589" b="48186"/>
          <a:stretch/>
        </p:blipFill>
        <p:spPr bwMode="auto">
          <a:xfrm>
            <a:off x="5083196" y="1200743"/>
            <a:ext cx="2403474" cy="22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9" descr="Slide1.gif">
            <a:extLst>
              <a:ext uri="{FF2B5EF4-FFF2-40B4-BE49-F238E27FC236}">
                <a16:creationId xmlns:a16="http://schemas.microsoft.com/office/drawing/2014/main" id="{5416FA59-2C23-4A2B-96D5-7799A5F6E522}"/>
              </a:ext>
            </a:extLst>
          </p:cNvPr>
          <p:cNvPicPr>
            <a:picLocks noChangeAspect="1"/>
          </p:cNvPicPr>
          <p:nvPr/>
        </p:nvPicPr>
        <p:blipFill rotWithShape="1">
          <a:blip r:embed="rId4">
            <a:extLst>
              <a:ext uri="{28A0092B-C50C-407E-A947-70E740481C1C}">
                <a14:useLocalDpi xmlns:a14="http://schemas.microsoft.com/office/drawing/2010/main" val="0"/>
              </a:ext>
            </a:extLst>
          </a:blip>
          <a:srcRect l="60325" t="16450" r="2643" b="48039"/>
          <a:stretch/>
        </p:blipFill>
        <p:spPr bwMode="auto">
          <a:xfrm rot="16200000">
            <a:off x="5153789" y="3750083"/>
            <a:ext cx="2240385" cy="2481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feld 27">
            <a:extLst>
              <a:ext uri="{FF2B5EF4-FFF2-40B4-BE49-F238E27FC236}">
                <a16:creationId xmlns:a16="http://schemas.microsoft.com/office/drawing/2014/main" id="{B561A234-BC55-4007-B0F2-CBCB77F301CF}"/>
              </a:ext>
            </a:extLst>
          </p:cNvPr>
          <p:cNvSpPr txBox="1"/>
          <p:nvPr/>
        </p:nvSpPr>
        <p:spPr>
          <a:xfrm>
            <a:off x="286038" y="2033706"/>
            <a:ext cx="1793337" cy="400110"/>
          </a:xfrm>
          <a:prstGeom prst="rect">
            <a:avLst/>
          </a:prstGeom>
          <a:noFill/>
        </p:spPr>
        <p:txBody>
          <a:bodyPr wrap="square" rtlCol="0">
            <a:spAutoFit/>
          </a:bodyPr>
          <a:lstStyle/>
          <a:p>
            <a:pPr algn="ctr"/>
            <a:r>
              <a:rPr lang="en-GB" sz="2000" b="1" dirty="0">
                <a:solidFill>
                  <a:schemeClr val="tx1">
                    <a:lumMod val="85000"/>
                    <a:lumOff val="15000"/>
                  </a:schemeClr>
                </a:solidFill>
                <a:latin typeface="Helvetica" pitchFamily="2" charset="0"/>
              </a:rPr>
              <a:t>Standard RT</a:t>
            </a:r>
          </a:p>
        </p:txBody>
      </p:sp>
      <p:sp>
        <p:nvSpPr>
          <p:cNvPr id="17" name="Textfeld 28">
            <a:extLst>
              <a:ext uri="{FF2B5EF4-FFF2-40B4-BE49-F238E27FC236}">
                <a16:creationId xmlns:a16="http://schemas.microsoft.com/office/drawing/2014/main" id="{5474A0DC-1281-43F6-9615-F7C53EC769DD}"/>
              </a:ext>
            </a:extLst>
          </p:cNvPr>
          <p:cNvSpPr txBox="1"/>
          <p:nvPr/>
        </p:nvSpPr>
        <p:spPr>
          <a:xfrm>
            <a:off x="488690" y="4692983"/>
            <a:ext cx="1793337" cy="400110"/>
          </a:xfrm>
          <a:prstGeom prst="rect">
            <a:avLst/>
          </a:prstGeom>
          <a:noFill/>
        </p:spPr>
        <p:txBody>
          <a:bodyPr wrap="square" rtlCol="0">
            <a:spAutoFit/>
          </a:bodyPr>
          <a:lstStyle/>
          <a:p>
            <a:pPr algn="ctr"/>
            <a:r>
              <a:rPr lang="en-GB" sz="2000" b="1" dirty="0">
                <a:solidFill>
                  <a:schemeClr val="tx1">
                    <a:lumMod val="85000"/>
                    <a:lumOff val="15000"/>
                  </a:schemeClr>
                </a:solidFill>
                <a:latin typeface="Helvetica" pitchFamily="2" charset="0"/>
              </a:rPr>
              <a:t>SFRT</a:t>
            </a:r>
          </a:p>
        </p:txBody>
      </p:sp>
      <p:sp>
        <p:nvSpPr>
          <p:cNvPr id="18" name="Textfeld 31">
            <a:extLst>
              <a:ext uri="{FF2B5EF4-FFF2-40B4-BE49-F238E27FC236}">
                <a16:creationId xmlns:a16="http://schemas.microsoft.com/office/drawing/2014/main" id="{0BCBBDFB-78A4-494E-A411-0D00DA11780E}"/>
              </a:ext>
            </a:extLst>
          </p:cNvPr>
          <p:cNvSpPr txBox="1"/>
          <p:nvPr/>
        </p:nvSpPr>
        <p:spPr>
          <a:xfrm>
            <a:off x="7673114" y="1577573"/>
            <a:ext cx="3146513" cy="4585871"/>
          </a:xfrm>
          <a:prstGeom prst="rect">
            <a:avLst/>
          </a:prstGeom>
          <a:noFill/>
        </p:spPr>
        <p:txBody>
          <a:bodyPr wrap="square" rtlCol="0">
            <a:spAutoFit/>
          </a:bodyPr>
          <a:lstStyle/>
          <a:p>
            <a:pPr marL="360000" indent="-360000" defTabSz="180000">
              <a:spcAft>
                <a:spcPts val="600"/>
              </a:spcAft>
              <a:buFont typeface="Arial" panose="020B0604020202020204" pitchFamily="34" charset="0"/>
              <a:buChar char="•"/>
            </a:pPr>
            <a:r>
              <a:rPr lang="en-GB" dirty="0">
                <a:solidFill>
                  <a:schemeClr val="tx1">
                    <a:lumMod val="85000"/>
                    <a:lumOff val="15000"/>
                  </a:schemeClr>
                </a:solidFill>
                <a:latin typeface="Helvetica" pitchFamily="2" charset="0"/>
              </a:rPr>
              <a:t>large fields (≥ 1 cm)</a:t>
            </a:r>
          </a:p>
          <a:p>
            <a:pPr marL="360000" indent="-360000" defTabSz="180000">
              <a:spcAft>
                <a:spcPts val="600"/>
              </a:spcAft>
              <a:buFont typeface="Arial" panose="020B0604020202020204" pitchFamily="34" charset="0"/>
              <a:buChar char="•"/>
            </a:pPr>
            <a:r>
              <a:rPr lang="en-GB" dirty="0">
                <a:solidFill>
                  <a:schemeClr val="tx1">
                    <a:lumMod val="85000"/>
                    <a:lumOff val="15000"/>
                  </a:schemeClr>
                </a:solidFill>
                <a:latin typeface="Helvetica" pitchFamily="2" charset="0"/>
              </a:rPr>
              <a:t>laterally homogeneous dose distributions</a:t>
            </a:r>
          </a:p>
          <a:p>
            <a:pPr marL="360000" indent="-360000" defTabSz="180000">
              <a:spcAft>
                <a:spcPts val="600"/>
              </a:spcAft>
              <a:buFont typeface="Arial" panose="020B0604020202020204" pitchFamily="34" charset="0"/>
              <a:buChar char="•"/>
            </a:pPr>
            <a:endParaRPr lang="en-GB" dirty="0">
              <a:solidFill>
                <a:schemeClr val="tx1">
                  <a:lumMod val="85000"/>
                  <a:lumOff val="15000"/>
                </a:schemeClr>
              </a:solidFill>
              <a:latin typeface="Helvetica" pitchFamily="2" charset="0"/>
            </a:endParaRPr>
          </a:p>
          <a:p>
            <a:pPr marL="360000" indent="-360000" defTabSz="180000">
              <a:spcAft>
                <a:spcPts val="600"/>
              </a:spcAft>
              <a:buFont typeface="Arial" panose="020B0604020202020204" pitchFamily="34" charset="0"/>
              <a:buChar char="•"/>
            </a:pPr>
            <a:endParaRPr lang="en-GB" dirty="0">
              <a:solidFill>
                <a:schemeClr val="tx1">
                  <a:lumMod val="85000"/>
                  <a:lumOff val="15000"/>
                </a:schemeClr>
              </a:solidFill>
              <a:latin typeface="Helvetica" pitchFamily="2" charset="0"/>
            </a:endParaRPr>
          </a:p>
          <a:p>
            <a:pPr marL="360000" indent="-360000" defTabSz="180000">
              <a:spcAft>
                <a:spcPts val="600"/>
              </a:spcAft>
              <a:buFont typeface="Arial" panose="020B0604020202020204" pitchFamily="34" charset="0"/>
              <a:buChar char="•"/>
            </a:pPr>
            <a:endParaRPr lang="en-GB" dirty="0">
              <a:solidFill>
                <a:schemeClr val="tx1">
                  <a:lumMod val="85000"/>
                  <a:lumOff val="15000"/>
                </a:schemeClr>
              </a:solidFill>
              <a:latin typeface="Helvetica" pitchFamily="2" charset="0"/>
            </a:endParaRPr>
          </a:p>
          <a:p>
            <a:pPr defTabSz="180000">
              <a:spcAft>
                <a:spcPts val="600"/>
              </a:spcAft>
            </a:pPr>
            <a:endParaRPr lang="en-GB" dirty="0">
              <a:solidFill>
                <a:schemeClr val="tx1">
                  <a:lumMod val="85000"/>
                  <a:lumOff val="15000"/>
                </a:schemeClr>
              </a:solidFill>
              <a:latin typeface="Helvetica" pitchFamily="2" charset="0"/>
            </a:endParaRPr>
          </a:p>
          <a:p>
            <a:pPr marL="360000" indent="-360000" defTabSz="180000">
              <a:spcAft>
                <a:spcPts val="600"/>
              </a:spcAft>
              <a:buFont typeface="Arial" panose="020B0604020202020204" pitchFamily="34" charset="0"/>
              <a:buChar char="•"/>
            </a:pPr>
            <a:r>
              <a:rPr lang="en-GB" dirty="0">
                <a:solidFill>
                  <a:schemeClr val="tx1">
                    <a:lumMod val="85000"/>
                    <a:lumOff val="15000"/>
                  </a:schemeClr>
                </a:solidFill>
                <a:latin typeface="Helvetica" pitchFamily="2" charset="0"/>
              </a:rPr>
              <a:t>field composed of smaller </a:t>
            </a:r>
            <a:r>
              <a:rPr lang="en-GB" b="1" dirty="0">
                <a:solidFill>
                  <a:schemeClr val="tx1">
                    <a:lumMod val="85000"/>
                    <a:lumOff val="15000"/>
                  </a:schemeClr>
                </a:solidFill>
                <a:latin typeface="Helvetica" pitchFamily="2" charset="0"/>
              </a:rPr>
              <a:t>beamlets</a:t>
            </a:r>
          </a:p>
          <a:p>
            <a:pPr marL="360000" indent="-360000" defTabSz="180000">
              <a:spcAft>
                <a:spcPts val="600"/>
              </a:spcAft>
              <a:buFont typeface="Arial" panose="020B0604020202020204" pitchFamily="34" charset="0"/>
              <a:buChar char="•"/>
            </a:pPr>
            <a:r>
              <a:rPr lang="en-GB" dirty="0">
                <a:solidFill>
                  <a:schemeClr val="tx1">
                    <a:lumMod val="85000"/>
                    <a:lumOff val="15000"/>
                  </a:schemeClr>
                </a:solidFill>
                <a:latin typeface="Helvetica" pitchFamily="2" charset="0"/>
              </a:rPr>
              <a:t>laterally </a:t>
            </a:r>
            <a:r>
              <a:rPr lang="en-GB" b="1" dirty="0">
                <a:solidFill>
                  <a:schemeClr val="tx1">
                    <a:lumMod val="85000"/>
                    <a:lumOff val="15000"/>
                  </a:schemeClr>
                </a:solidFill>
                <a:latin typeface="Helvetica" pitchFamily="2" charset="0"/>
              </a:rPr>
              <a:t>heterogeneous</a:t>
            </a:r>
            <a:r>
              <a:rPr lang="en-GB" dirty="0">
                <a:solidFill>
                  <a:schemeClr val="tx1">
                    <a:lumMod val="85000"/>
                    <a:lumOff val="15000"/>
                  </a:schemeClr>
                </a:solidFill>
                <a:latin typeface="Helvetica" pitchFamily="2" charset="0"/>
              </a:rPr>
              <a:t> dose distributions</a:t>
            </a:r>
            <a:br>
              <a:rPr lang="en-GB" dirty="0">
                <a:solidFill>
                  <a:schemeClr val="tx1">
                    <a:lumMod val="85000"/>
                    <a:lumOff val="15000"/>
                  </a:schemeClr>
                </a:solidFill>
                <a:latin typeface="Helvetica" pitchFamily="2" charset="0"/>
              </a:rPr>
            </a:br>
            <a:r>
              <a:rPr lang="en-GB" dirty="0">
                <a:solidFill>
                  <a:schemeClr val="tx1">
                    <a:lumMod val="85000"/>
                    <a:lumOff val="15000"/>
                  </a:schemeClr>
                </a:solidFill>
                <a:latin typeface="Helvetica" pitchFamily="2" charset="0"/>
              </a:rPr>
              <a:t>(</a:t>
            </a:r>
            <a:r>
              <a:rPr lang="en-GB" i="1" dirty="0">
                <a:solidFill>
                  <a:schemeClr val="tx1">
                    <a:lumMod val="85000"/>
                    <a:lumOff val="15000"/>
                  </a:schemeClr>
                </a:solidFill>
                <a:latin typeface="Helvetica" pitchFamily="2" charset="0"/>
              </a:rPr>
              <a:t>peaks</a:t>
            </a:r>
            <a:r>
              <a:rPr lang="en-GB" dirty="0">
                <a:solidFill>
                  <a:schemeClr val="tx1">
                    <a:lumMod val="85000"/>
                    <a:lumOff val="15000"/>
                  </a:schemeClr>
                </a:solidFill>
                <a:latin typeface="Helvetica" pitchFamily="2" charset="0"/>
              </a:rPr>
              <a:t> and </a:t>
            </a:r>
            <a:r>
              <a:rPr lang="en-GB" i="1" dirty="0">
                <a:solidFill>
                  <a:schemeClr val="tx1">
                    <a:lumMod val="85000"/>
                    <a:lumOff val="15000"/>
                  </a:schemeClr>
                </a:solidFill>
                <a:latin typeface="Helvetica" pitchFamily="2" charset="0"/>
              </a:rPr>
              <a:t>valleys</a:t>
            </a:r>
            <a:r>
              <a:rPr lang="en-GB" dirty="0">
                <a:solidFill>
                  <a:schemeClr val="tx1">
                    <a:lumMod val="85000"/>
                    <a:lumOff val="15000"/>
                  </a:schemeClr>
                </a:solidFill>
                <a:latin typeface="Helvetica" pitchFamily="2" charset="0"/>
              </a:rPr>
              <a:t>)</a:t>
            </a:r>
          </a:p>
          <a:p>
            <a:pPr defTabSz="180000">
              <a:spcAft>
                <a:spcPts val="600"/>
              </a:spcAft>
            </a:pPr>
            <a:r>
              <a:rPr lang="en-GB" dirty="0">
                <a:solidFill>
                  <a:schemeClr val="tx1">
                    <a:lumMod val="85000"/>
                    <a:lumOff val="15000"/>
                  </a:schemeClr>
                </a:solidFill>
                <a:latin typeface="Helvetica" pitchFamily="2" charset="0"/>
              </a:rPr>
              <a:t>➜	</a:t>
            </a:r>
            <a:r>
              <a:rPr lang="en-GB" b="1" dirty="0">
                <a:solidFill>
                  <a:schemeClr val="tx1">
                    <a:lumMod val="85000"/>
                    <a:lumOff val="15000"/>
                  </a:schemeClr>
                </a:solidFill>
                <a:latin typeface="Helvetica" pitchFamily="2" charset="0"/>
              </a:rPr>
              <a:t>increase</a:t>
            </a:r>
            <a:r>
              <a:rPr lang="en-GB" dirty="0">
                <a:solidFill>
                  <a:schemeClr val="tx1">
                    <a:lumMod val="85000"/>
                    <a:lumOff val="15000"/>
                  </a:schemeClr>
                </a:solidFill>
                <a:latin typeface="Helvetica" pitchFamily="2" charset="0"/>
              </a:rPr>
              <a:t> of </a:t>
            </a:r>
            <a:r>
              <a:rPr lang="en-GB" b="1" dirty="0">
                <a:solidFill>
                  <a:schemeClr val="tx1">
                    <a:lumMod val="85000"/>
                    <a:lumOff val="15000"/>
                  </a:schemeClr>
                </a:solidFill>
                <a:latin typeface="Helvetica" pitchFamily="2" charset="0"/>
              </a:rPr>
              <a:t>normal</a:t>
            </a:r>
            <a:br>
              <a:rPr lang="en-GB" b="1" dirty="0">
                <a:solidFill>
                  <a:schemeClr val="tx1">
                    <a:lumMod val="85000"/>
                    <a:lumOff val="15000"/>
                  </a:schemeClr>
                </a:solidFill>
                <a:latin typeface="Helvetica" pitchFamily="2" charset="0"/>
              </a:rPr>
            </a:br>
            <a:r>
              <a:rPr lang="en-GB" b="1" dirty="0">
                <a:solidFill>
                  <a:schemeClr val="tx1">
                    <a:lumMod val="85000"/>
                    <a:lumOff val="15000"/>
                  </a:schemeClr>
                </a:solidFill>
                <a:latin typeface="Helvetica" pitchFamily="2" charset="0"/>
              </a:rPr>
              <a:t>		tissue tolerance</a:t>
            </a:r>
          </a:p>
        </p:txBody>
      </p:sp>
      <p:grpSp>
        <p:nvGrpSpPr>
          <p:cNvPr id="19" name="Gruppieren 36">
            <a:extLst>
              <a:ext uri="{FF2B5EF4-FFF2-40B4-BE49-F238E27FC236}">
                <a16:creationId xmlns:a16="http://schemas.microsoft.com/office/drawing/2014/main" id="{DE8D2943-2D09-456B-9114-8990AE55A2A2}"/>
              </a:ext>
            </a:extLst>
          </p:cNvPr>
          <p:cNvGrpSpPr/>
          <p:nvPr/>
        </p:nvGrpSpPr>
        <p:grpSpPr>
          <a:xfrm>
            <a:off x="2306503" y="1199559"/>
            <a:ext cx="2374283" cy="2240384"/>
            <a:chOff x="3448766" y="1245237"/>
            <a:chExt cx="2374283" cy="2240384"/>
          </a:xfrm>
        </p:grpSpPr>
        <p:grpSp>
          <p:nvGrpSpPr>
            <p:cNvPr id="20" name="Gruppieren 32">
              <a:extLst>
                <a:ext uri="{FF2B5EF4-FFF2-40B4-BE49-F238E27FC236}">
                  <a16:creationId xmlns:a16="http://schemas.microsoft.com/office/drawing/2014/main" id="{745AD818-FE33-4657-9A5D-7BB97D424F27}"/>
                </a:ext>
              </a:extLst>
            </p:cNvPr>
            <p:cNvGrpSpPr/>
            <p:nvPr/>
          </p:nvGrpSpPr>
          <p:grpSpPr>
            <a:xfrm>
              <a:off x="3448766" y="1245237"/>
              <a:ext cx="2355276" cy="2240384"/>
              <a:chOff x="4180093" y="1346771"/>
              <a:chExt cx="2355276" cy="2240384"/>
            </a:xfrm>
          </p:grpSpPr>
          <p:pic>
            <p:nvPicPr>
              <p:cNvPr id="23" name="Picture 4">
                <a:extLst>
                  <a:ext uri="{FF2B5EF4-FFF2-40B4-BE49-F238E27FC236}">
                    <a16:creationId xmlns:a16="http://schemas.microsoft.com/office/drawing/2014/main" id="{6C7F2F10-0FCC-435F-8BBB-880784FEEB9E}"/>
                  </a:ext>
                </a:extLst>
              </p:cNvPr>
              <p:cNvPicPr>
                <a:picLocks noChangeAspect="1"/>
              </p:cNvPicPr>
              <p:nvPr/>
            </p:nvPicPr>
            <p:blipFill>
              <a:blip r:embed="rId2"/>
              <a:stretch>
                <a:fillRect/>
              </a:stretch>
            </p:blipFill>
            <p:spPr>
              <a:xfrm>
                <a:off x="4180093" y="1346771"/>
                <a:ext cx="2355276" cy="2240384"/>
              </a:xfrm>
              <a:prstGeom prst="rect">
                <a:avLst/>
              </a:prstGeom>
            </p:spPr>
          </p:pic>
          <p:sp>
            <p:nvSpPr>
              <p:cNvPr id="24" name="Trapezoid 26">
                <a:extLst>
                  <a:ext uri="{FF2B5EF4-FFF2-40B4-BE49-F238E27FC236}">
                    <a16:creationId xmlns:a16="http://schemas.microsoft.com/office/drawing/2014/main" id="{D0364153-424E-4659-8C96-B8C298834B94}"/>
                  </a:ext>
                </a:extLst>
              </p:cNvPr>
              <p:cNvSpPr/>
              <p:nvPr/>
            </p:nvSpPr>
            <p:spPr>
              <a:xfrm rot="16200000">
                <a:off x="5012381" y="1286562"/>
                <a:ext cx="709708" cy="2336267"/>
              </a:xfrm>
              <a:prstGeom prst="trapezoid">
                <a:avLst/>
              </a:prstGeom>
              <a:gradFill flip="none" rotWithShape="1">
                <a:gsLst>
                  <a:gs pos="0">
                    <a:schemeClr val="accent1">
                      <a:satMod val="103000"/>
                      <a:lumMod val="102000"/>
                      <a:tint val="94000"/>
                      <a:alpha val="68000"/>
                    </a:schemeClr>
                  </a:gs>
                  <a:gs pos="4000">
                    <a:srgbClr val="FF0000">
                      <a:alpha val="68000"/>
                    </a:srgbClr>
                  </a:gs>
                  <a:gs pos="100000">
                    <a:schemeClr val="accent1">
                      <a:lumMod val="99000"/>
                      <a:satMod val="120000"/>
                      <a:shade val="78000"/>
                      <a:alpha val="68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cxnSp>
          <p:nvCxnSpPr>
            <p:cNvPr id="21" name="Conector recto de flecha 7">
              <a:extLst>
                <a:ext uri="{FF2B5EF4-FFF2-40B4-BE49-F238E27FC236}">
                  <a16:creationId xmlns:a16="http://schemas.microsoft.com/office/drawing/2014/main" id="{8C2034CE-B6FF-4FEA-860D-E37EDD656608}"/>
                </a:ext>
              </a:extLst>
            </p:cNvPr>
            <p:cNvCxnSpPr/>
            <p:nvPr/>
          </p:nvCxnSpPr>
          <p:spPr>
            <a:xfrm flipH="1">
              <a:off x="4610944" y="2096704"/>
              <a:ext cx="9427" cy="51621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CuadroTexto 10">
              <a:extLst>
                <a:ext uri="{FF2B5EF4-FFF2-40B4-BE49-F238E27FC236}">
                  <a16:creationId xmlns:a16="http://schemas.microsoft.com/office/drawing/2014/main" id="{096D6A97-3A29-4C27-AF8F-6BB1498B2AF0}"/>
                </a:ext>
              </a:extLst>
            </p:cNvPr>
            <p:cNvSpPr txBox="1"/>
            <p:nvPr/>
          </p:nvSpPr>
          <p:spPr>
            <a:xfrm>
              <a:off x="4727306" y="2143163"/>
              <a:ext cx="109574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effectLst/>
                  <a:uLnTx/>
                  <a:uFillTx/>
                </a:rPr>
                <a:t>≥ 1 cm</a:t>
              </a:r>
            </a:p>
          </p:txBody>
        </p:sp>
      </p:grpSp>
      <p:cxnSp>
        <p:nvCxnSpPr>
          <p:cNvPr id="25" name="Gerade Verbindung mit Pfeil 38">
            <a:extLst>
              <a:ext uri="{FF2B5EF4-FFF2-40B4-BE49-F238E27FC236}">
                <a16:creationId xmlns:a16="http://schemas.microsoft.com/office/drawing/2014/main" id="{1B0613EC-A6DF-47DE-B4B8-13412B8D329E}"/>
              </a:ext>
            </a:extLst>
          </p:cNvPr>
          <p:cNvCxnSpPr>
            <a:cxnSpLocks/>
          </p:cNvCxnSpPr>
          <p:nvPr/>
        </p:nvCxnSpPr>
        <p:spPr>
          <a:xfrm>
            <a:off x="5609956" y="3739713"/>
            <a:ext cx="664026" cy="626166"/>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39">
            <a:extLst>
              <a:ext uri="{FF2B5EF4-FFF2-40B4-BE49-F238E27FC236}">
                <a16:creationId xmlns:a16="http://schemas.microsoft.com/office/drawing/2014/main" id="{FB591349-2211-41C9-A551-0C556D183876}"/>
              </a:ext>
            </a:extLst>
          </p:cNvPr>
          <p:cNvCxnSpPr>
            <a:cxnSpLocks/>
          </p:cNvCxnSpPr>
          <p:nvPr/>
        </p:nvCxnSpPr>
        <p:spPr>
          <a:xfrm flipH="1">
            <a:off x="6585407" y="3739713"/>
            <a:ext cx="455784" cy="699054"/>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feld 46">
            <a:extLst>
              <a:ext uri="{FF2B5EF4-FFF2-40B4-BE49-F238E27FC236}">
                <a16:creationId xmlns:a16="http://schemas.microsoft.com/office/drawing/2014/main" id="{17FC61E8-D55A-4A88-BB13-F61427445BB4}"/>
              </a:ext>
            </a:extLst>
          </p:cNvPr>
          <p:cNvSpPr txBox="1"/>
          <p:nvPr/>
        </p:nvSpPr>
        <p:spPr>
          <a:xfrm>
            <a:off x="5297549" y="3449882"/>
            <a:ext cx="2217052" cy="338554"/>
          </a:xfrm>
          <a:prstGeom prst="rect">
            <a:avLst/>
          </a:prstGeom>
          <a:noFill/>
        </p:spPr>
        <p:txBody>
          <a:bodyPr wrap="square" rtlCol="0">
            <a:spAutoFit/>
          </a:bodyPr>
          <a:lstStyle/>
          <a:p>
            <a:pPr defTabSz="180000"/>
            <a:r>
              <a:rPr lang="en-GB" sz="1600" dirty="0">
                <a:solidFill>
                  <a:schemeClr val="tx1">
                    <a:lumMod val="85000"/>
                    <a:lumOff val="15000"/>
                  </a:schemeClr>
                </a:solidFill>
                <a:latin typeface="Helvetica" pitchFamily="2" charset="0"/>
              </a:rPr>
              <a:t>peak						valley</a:t>
            </a:r>
          </a:p>
        </p:txBody>
      </p:sp>
      <p:cxnSp>
        <p:nvCxnSpPr>
          <p:cNvPr id="28" name="Gerade Verbindung mit Pfeil 47">
            <a:extLst>
              <a:ext uri="{FF2B5EF4-FFF2-40B4-BE49-F238E27FC236}">
                <a16:creationId xmlns:a16="http://schemas.microsoft.com/office/drawing/2014/main" id="{6850B75E-6293-40B7-8C40-9574F93EA072}"/>
              </a:ext>
            </a:extLst>
          </p:cNvPr>
          <p:cNvCxnSpPr>
            <a:cxnSpLocks/>
          </p:cNvCxnSpPr>
          <p:nvPr/>
        </p:nvCxnSpPr>
        <p:spPr>
          <a:xfrm>
            <a:off x="3018553" y="3797539"/>
            <a:ext cx="150370" cy="824568"/>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feld 49">
            <a:extLst>
              <a:ext uri="{FF2B5EF4-FFF2-40B4-BE49-F238E27FC236}">
                <a16:creationId xmlns:a16="http://schemas.microsoft.com/office/drawing/2014/main" id="{E662880E-32A7-48D3-9D84-958232D6CD42}"/>
              </a:ext>
            </a:extLst>
          </p:cNvPr>
          <p:cNvSpPr txBox="1"/>
          <p:nvPr/>
        </p:nvSpPr>
        <p:spPr>
          <a:xfrm>
            <a:off x="2620363" y="3472245"/>
            <a:ext cx="1097121" cy="338554"/>
          </a:xfrm>
          <a:prstGeom prst="rect">
            <a:avLst/>
          </a:prstGeom>
          <a:noFill/>
        </p:spPr>
        <p:txBody>
          <a:bodyPr wrap="square" rtlCol="0">
            <a:spAutoFit/>
          </a:bodyPr>
          <a:lstStyle/>
          <a:p>
            <a:pPr defTabSz="180000"/>
            <a:r>
              <a:rPr lang="en-GB" sz="1600" dirty="0">
                <a:solidFill>
                  <a:schemeClr val="tx1">
                    <a:lumMod val="85000"/>
                    <a:lumOff val="15000"/>
                  </a:schemeClr>
                </a:solidFill>
                <a:latin typeface="Helvetica" pitchFamily="2" charset="0"/>
              </a:rPr>
              <a:t>beamlet</a:t>
            </a:r>
          </a:p>
        </p:txBody>
      </p:sp>
      <p:sp>
        <p:nvSpPr>
          <p:cNvPr id="30" name="Title 37">
            <a:extLst>
              <a:ext uri="{FF2B5EF4-FFF2-40B4-BE49-F238E27FC236}">
                <a16:creationId xmlns:a16="http://schemas.microsoft.com/office/drawing/2014/main" id="{6FA99226-03F4-4DA9-895D-DCD4C142A869}"/>
              </a:ext>
            </a:extLst>
          </p:cNvPr>
          <p:cNvSpPr>
            <a:spLocks noGrp="1"/>
          </p:cNvSpPr>
          <p:nvPr>
            <p:ph type="title"/>
          </p:nvPr>
        </p:nvSpPr>
        <p:spPr>
          <a:xfrm>
            <a:off x="488690" y="207613"/>
            <a:ext cx="10696575" cy="730250"/>
          </a:xfrm>
        </p:spPr>
        <p:txBody>
          <a:bodyPr>
            <a:normAutofit/>
          </a:bodyPr>
          <a:lstStyle/>
          <a:p>
            <a:pPr algn="ctr"/>
            <a:r>
              <a:rPr lang="en-GB" sz="3200" b="1" dirty="0">
                <a:solidFill>
                  <a:srgbClr val="009900"/>
                </a:solidFill>
                <a:latin typeface="Calibri" panose="020F0502020204030204" pitchFamily="34" charset="0"/>
                <a:ea typeface="Calibri" panose="020F0502020204030204" pitchFamily="34" charset="0"/>
                <a:cs typeface="Calibri" panose="020F0502020204030204" pitchFamily="34" charset="0"/>
              </a:rPr>
              <a:t>Spatially Fractionated Radiation Therapy (SFRT)</a:t>
            </a:r>
            <a:endParaRPr lang="en-US" sz="3200" dirty="0">
              <a:solidFill>
                <a:srgbClr val="0099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842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03859-CA08-3F26-1AA2-44AAB4487502}"/>
            </a:ext>
          </a:extLst>
        </p:cNvPr>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8F7BC13C-BAF3-06CC-D967-B422147BB90D}"/>
              </a:ext>
            </a:extLst>
          </p:cNvPr>
          <p:cNvSpPr>
            <a:spLocks noGrp="1"/>
          </p:cNvSpPr>
          <p:nvPr>
            <p:ph type="sldNum" sz="quarter" idx="12"/>
          </p:nvPr>
        </p:nvSpPr>
        <p:spPr/>
        <p:txBody>
          <a:bodyPr/>
          <a:lstStyle/>
          <a:p>
            <a:fld id="{5E366EBC-928B-1F4D-BCBB-31473BB08F84}" type="slidenum">
              <a:rPr lang="en-US" smtClean="0"/>
              <a:pPr/>
              <a:t>6</a:t>
            </a:fld>
            <a:endParaRPr lang="en-US" dirty="0"/>
          </a:p>
        </p:txBody>
      </p:sp>
      <p:grpSp>
        <p:nvGrpSpPr>
          <p:cNvPr id="7" name="Group 2">
            <a:extLst>
              <a:ext uri="{FF2B5EF4-FFF2-40B4-BE49-F238E27FC236}">
                <a16:creationId xmlns:a16="http://schemas.microsoft.com/office/drawing/2014/main" id="{F3E82AC2-5389-8706-64BA-2D0D5D3CC29A}"/>
              </a:ext>
            </a:extLst>
          </p:cNvPr>
          <p:cNvGrpSpPr/>
          <p:nvPr/>
        </p:nvGrpSpPr>
        <p:grpSpPr>
          <a:xfrm>
            <a:off x="3871166" y="2505319"/>
            <a:ext cx="2530548" cy="2418801"/>
            <a:chOff x="4697062" y="3168382"/>
            <a:chExt cx="2530548" cy="2418801"/>
          </a:xfrm>
        </p:grpSpPr>
        <p:sp>
          <p:nvSpPr>
            <p:cNvPr id="8" name="CuadroTexto 7">
              <a:extLst>
                <a:ext uri="{FF2B5EF4-FFF2-40B4-BE49-F238E27FC236}">
                  <a16:creationId xmlns:a16="http://schemas.microsoft.com/office/drawing/2014/main" id="{41ACF8A5-CAC3-C267-D199-8B5F60B5D324}"/>
                </a:ext>
              </a:extLst>
            </p:cNvPr>
            <p:cNvSpPr txBox="1"/>
            <p:nvPr/>
          </p:nvSpPr>
          <p:spPr>
            <a:xfrm>
              <a:off x="4897778" y="4940852"/>
              <a:ext cx="2129109" cy="646331"/>
            </a:xfrm>
            <a:prstGeom prst="rect">
              <a:avLst/>
            </a:prstGeom>
            <a:noFill/>
          </p:spPr>
          <p:txBody>
            <a:bodyPr wrap="none" rtlCol="0">
              <a:spAutoFit/>
            </a:bodyPr>
            <a:lstStyle/>
            <a:p>
              <a:pPr algn="ctr"/>
              <a:r>
                <a:rPr lang="en-US" i="1" dirty="0"/>
                <a:t>Prezado et al. 2013</a:t>
              </a:r>
            </a:p>
            <a:p>
              <a:endParaRPr lang="es-ES" dirty="0"/>
            </a:p>
          </p:txBody>
        </p:sp>
        <p:grpSp>
          <p:nvGrpSpPr>
            <p:cNvPr id="9" name="Groupe 23">
              <a:extLst>
                <a:ext uri="{FF2B5EF4-FFF2-40B4-BE49-F238E27FC236}">
                  <a16:creationId xmlns:a16="http://schemas.microsoft.com/office/drawing/2014/main" id="{E7F81571-8D6E-230B-DEF4-FBBE083796B0}"/>
                </a:ext>
              </a:extLst>
            </p:cNvPr>
            <p:cNvGrpSpPr/>
            <p:nvPr/>
          </p:nvGrpSpPr>
          <p:grpSpPr>
            <a:xfrm>
              <a:off x="4697062" y="3168382"/>
              <a:ext cx="2530548" cy="1636445"/>
              <a:chOff x="3083251" y="3608855"/>
              <a:chExt cx="2361078" cy="1895757"/>
            </a:xfrm>
          </p:grpSpPr>
          <p:pic>
            <p:nvPicPr>
              <p:cNvPr id="10" name="Picture 16">
                <a:extLst>
                  <a:ext uri="{FF2B5EF4-FFF2-40B4-BE49-F238E27FC236}">
                    <a16:creationId xmlns:a16="http://schemas.microsoft.com/office/drawing/2014/main" id="{E2D05A6D-BCC8-BB0D-E224-DC3B34506FAC}"/>
                  </a:ext>
                </a:extLst>
              </p:cNvPr>
              <p:cNvPicPr>
                <a:picLocks noChangeAspect="1"/>
              </p:cNvPicPr>
              <p:nvPr/>
            </p:nvPicPr>
            <p:blipFill>
              <a:blip r:embed="rId2"/>
              <a:stretch>
                <a:fillRect/>
              </a:stretch>
            </p:blipFill>
            <p:spPr>
              <a:xfrm>
                <a:off x="3083251" y="3608855"/>
                <a:ext cx="2361078" cy="1895757"/>
              </a:xfrm>
              <a:prstGeom prst="rect">
                <a:avLst/>
              </a:prstGeom>
            </p:spPr>
          </p:pic>
          <p:pic>
            <p:nvPicPr>
              <p:cNvPr id="11" name="Picture 1">
                <a:extLst>
                  <a:ext uri="{FF2B5EF4-FFF2-40B4-BE49-F238E27FC236}">
                    <a16:creationId xmlns:a16="http://schemas.microsoft.com/office/drawing/2014/main" id="{04D61BF5-D37E-2A90-D569-AED02382F1C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144" t="43837" r="58354" b="46013"/>
              <a:stretch/>
            </p:blipFill>
            <p:spPr bwMode="auto">
              <a:xfrm>
                <a:off x="3111975" y="4140810"/>
                <a:ext cx="1486950" cy="536449"/>
              </a:xfrm>
              <a:prstGeom prst="rect">
                <a:avLst/>
              </a:prstGeom>
              <a:noFill/>
              <a:ln>
                <a:noFill/>
              </a:ln>
              <a:effectLst>
                <a:outerShdw blurRad="50800" dist="50800" dir="5400000" algn="ctr" rotWithShape="0">
                  <a:srgbClr val="000000">
                    <a:alpha val="60000"/>
                  </a:srgbClr>
                </a:outerShdw>
              </a:effectLst>
              <a:extLst>
                <a:ext uri="{909E8E84-426E-40dd-AFC4-6F175D3DCCD1}">
                  <a14:hiddenFill xmlns:a14="http://schemas.microsoft.com/office/drawing/2010/main" xmlns="">
                    <a:blipFill dpi="0" rotWithShape="0">
                      <a:blip/>
                      <a:srcRect t="13335" b="13335"/>
                      <a:stretch>
                        <a:fillRect/>
                      </a:stretch>
                    </a:blipFill>
                  </a14:hiddenFill>
                </a:ext>
                <a:ext uri="{91240B29-F687-4f45-9708-019B960494DF}">
                  <a14:hiddenLine xmlns:a14="http://schemas.microsoft.com/office/drawing/2010/main" xmlns="" w="9525">
                    <a:solidFill>
                      <a:srgbClr val="000000"/>
                    </a:solidFill>
                    <a:round/>
                    <a:headEnd/>
                    <a:tailEnd/>
                  </a14:hiddenLine>
                </a:ext>
              </a:extLst>
            </p:spPr>
          </p:pic>
          <p:sp>
            <p:nvSpPr>
              <p:cNvPr id="12" name="Oval 46">
                <a:extLst>
                  <a:ext uri="{FF2B5EF4-FFF2-40B4-BE49-F238E27FC236}">
                    <a16:creationId xmlns:a16="http://schemas.microsoft.com/office/drawing/2014/main" id="{31FA5A1C-C75A-B116-F802-53D355A3003A}"/>
                  </a:ext>
                </a:extLst>
              </p:cNvPr>
              <p:cNvSpPr/>
              <p:nvPr/>
            </p:nvSpPr>
            <p:spPr>
              <a:xfrm>
                <a:off x="4034480" y="4202770"/>
                <a:ext cx="458620" cy="429374"/>
              </a:xfrm>
              <a:prstGeom prst="ellipse">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Conector recto de flecha 9">
                <a:extLst>
                  <a:ext uri="{FF2B5EF4-FFF2-40B4-BE49-F238E27FC236}">
                    <a16:creationId xmlns:a16="http://schemas.microsoft.com/office/drawing/2014/main" id="{BAA67031-B3F7-3A9F-6583-1F990D769561}"/>
                  </a:ext>
                </a:extLst>
              </p:cNvPr>
              <p:cNvCxnSpPr/>
              <p:nvPr/>
            </p:nvCxnSpPr>
            <p:spPr>
              <a:xfrm flipV="1">
                <a:off x="4263790" y="4732493"/>
                <a:ext cx="0" cy="43792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2">
                <a:extLst>
                  <a:ext uri="{FF2B5EF4-FFF2-40B4-BE49-F238E27FC236}">
                    <a16:creationId xmlns:a16="http://schemas.microsoft.com/office/drawing/2014/main" id="{5B8255D2-5C26-53A7-9823-47629C5A5097}"/>
                  </a:ext>
                </a:extLst>
              </p:cNvPr>
              <p:cNvSpPr txBox="1"/>
              <p:nvPr/>
            </p:nvSpPr>
            <p:spPr>
              <a:xfrm>
                <a:off x="3826713" y="5043756"/>
                <a:ext cx="660797" cy="360961"/>
              </a:xfrm>
              <a:prstGeom prst="rect">
                <a:avLst/>
              </a:prstGeom>
              <a:noFill/>
            </p:spPr>
            <p:txBody>
              <a:bodyPr wrap="none" rtlCol="0">
                <a:spAutoFit/>
              </a:bodyPr>
              <a:lstStyle/>
              <a:p>
                <a:r>
                  <a:rPr lang="es-ES" sz="2000" b="1" dirty="0">
                    <a:solidFill>
                      <a:schemeClr val="bg1"/>
                    </a:solidFill>
                  </a:rPr>
                  <a:t>Tumor</a:t>
                </a:r>
              </a:p>
            </p:txBody>
          </p:sp>
        </p:grpSp>
      </p:grpSp>
      <p:sp>
        <p:nvSpPr>
          <p:cNvPr id="15" name="TextBox 3">
            <a:extLst>
              <a:ext uri="{FF2B5EF4-FFF2-40B4-BE49-F238E27FC236}">
                <a16:creationId xmlns:a16="http://schemas.microsoft.com/office/drawing/2014/main" id="{E5C11630-3900-311F-2EA8-A4942BC86C76}"/>
              </a:ext>
            </a:extLst>
          </p:cNvPr>
          <p:cNvSpPr txBox="1"/>
          <p:nvPr/>
        </p:nvSpPr>
        <p:spPr>
          <a:xfrm>
            <a:off x="4260087" y="1889735"/>
            <a:ext cx="1748236" cy="430887"/>
          </a:xfrm>
          <a:prstGeom prst="rect">
            <a:avLst/>
          </a:prstGeom>
          <a:noFill/>
        </p:spPr>
        <p:txBody>
          <a:bodyPr wrap="none" rtlCol="0">
            <a:spAutoFit/>
          </a:bodyPr>
          <a:lstStyle/>
          <a:p>
            <a:r>
              <a:rPr lang="en-US" sz="2200" b="1" dirty="0"/>
              <a:t>Proton MBRT</a:t>
            </a:r>
          </a:p>
        </p:txBody>
      </p:sp>
      <p:grpSp>
        <p:nvGrpSpPr>
          <p:cNvPr id="16" name="Agrupar 25">
            <a:extLst>
              <a:ext uri="{FF2B5EF4-FFF2-40B4-BE49-F238E27FC236}">
                <a16:creationId xmlns:a16="http://schemas.microsoft.com/office/drawing/2014/main" id="{82B4007C-BAA1-D389-66BC-E3BA8706D138}"/>
              </a:ext>
            </a:extLst>
          </p:cNvPr>
          <p:cNvGrpSpPr/>
          <p:nvPr/>
        </p:nvGrpSpPr>
        <p:grpSpPr>
          <a:xfrm>
            <a:off x="590674" y="1226962"/>
            <a:ext cx="2534938" cy="1912842"/>
            <a:chOff x="382861" y="1279436"/>
            <a:chExt cx="2534938" cy="1912842"/>
          </a:xfrm>
        </p:grpSpPr>
        <p:pic>
          <p:nvPicPr>
            <p:cNvPr id="17" name="Imagen 6">
              <a:extLst>
                <a:ext uri="{FF2B5EF4-FFF2-40B4-BE49-F238E27FC236}">
                  <a16:creationId xmlns:a16="http://schemas.microsoft.com/office/drawing/2014/main" id="{3AB47CEF-F829-7BD8-D85B-B3647AC51BBC}"/>
                </a:ext>
              </a:extLst>
            </p:cNvPr>
            <p:cNvPicPr>
              <a:picLocks/>
            </p:cNvPicPr>
            <p:nvPr/>
          </p:nvPicPr>
          <p:blipFill rotWithShape="1">
            <a:blip r:embed="rId4"/>
            <a:srcRect l="50334"/>
            <a:stretch/>
          </p:blipFill>
          <p:spPr>
            <a:xfrm>
              <a:off x="981391" y="1279436"/>
              <a:ext cx="1430632" cy="1453740"/>
            </a:xfrm>
            <a:prstGeom prst="rect">
              <a:avLst/>
            </a:prstGeom>
          </p:spPr>
        </p:pic>
        <p:sp>
          <p:nvSpPr>
            <p:cNvPr id="18" name="CuadroTexto 7">
              <a:extLst>
                <a:ext uri="{FF2B5EF4-FFF2-40B4-BE49-F238E27FC236}">
                  <a16:creationId xmlns:a16="http://schemas.microsoft.com/office/drawing/2014/main" id="{A28F777A-F1E4-979F-03EB-5C25AF06F34F}"/>
                </a:ext>
              </a:extLst>
            </p:cNvPr>
            <p:cNvSpPr txBox="1"/>
            <p:nvPr/>
          </p:nvSpPr>
          <p:spPr>
            <a:xfrm>
              <a:off x="382861" y="2792168"/>
              <a:ext cx="2534938" cy="400110"/>
            </a:xfrm>
            <a:prstGeom prst="rect">
              <a:avLst/>
            </a:prstGeom>
            <a:noFill/>
          </p:spPr>
          <p:txBody>
            <a:bodyPr wrap="square" rtlCol="0">
              <a:spAutoFit/>
            </a:bodyPr>
            <a:lstStyle/>
            <a:p>
              <a:pPr algn="ctr"/>
              <a:r>
                <a:rPr lang="en-US" sz="2000" dirty="0"/>
                <a:t> Charged particles</a:t>
              </a:r>
            </a:p>
          </p:txBody>
        </p:sp>
      </p:grpSp>
      <p:grpSp>
        <p:nvGrpSpPr>
          <p:cNvPr id="19" name="Agrupar 26">
            <a:extLst>
              <a:ext uri="{FF2B5EF4-FFF2-40B4-BE49-F238E27FC236}">
                <a16:creationId xmlns:a16="http://schemas.microsoft.com/office/drawing/2014/main" id="{F7BF77AF-9085-676B-1411-681229AA5609}"/>
              </a:ext>
            </a:extLst>
          </p:cNvPr>
          <p:cNvGrpSpPr/>
          <p:nvPr/>
        </p:nvGrpSpPr>
        <p:grpSpPr>
          <a:xfrm>
            <a:off x="590674" y="3853219"/>
            <a:ext cx="2554699" cy="2213820"/>
            <a:chOff x="455850" y="4119283"/>
            <a:chExt cx="2554699" cy="2213820"/>
          </a:xfrm>
        </p:grpSpPr>
        <p:pic>
          <p:nvPicPr>
            <p:cNvPr id="20" name="Imagen 9">
              <a:extLst>
                <a:ext uri="{FF2B5EF4-FFF2-40B4-BE49-F238E27FC236}">
                  <a16:creationId xmlns:a16="http://schemas.microsoft.com/office/drawing/2014/main" id="{C315DFD8-6CFC-97A9-4685-E9A54B50BEA2}"/>
                </a:ext>
              </a:extLst>
            </p:cNvPr>
            <p:cNvPicPr>
              <a:picLocks noChangeAspect="1"/>
            </p:cNvPicPr>
            <p:nvPr/>
          </p:nvPicPr>
          <p:blipFill>
            <a:blip r:embed="rId5"/>
            <a:stretch>
              <a:fillRect/>
            </a:stretch>
          </p:blipFill>
          <p:spPr>
            <a:xfrm>
              <a:off x="1127371" y="4119283"/>
              <a:ext cx="1239814" cy="1380275"/>
            </a:xfrm>
            <a:prstGeom prst="rect">
              <a:avLst/>
            </a:prstGeom>
          </p:spPr>
        </p:pic>
        <p:sp>
          <p:nvSpPr>
            <p:cNvPr id="21" name="CuadroTexto 10">
              <a:extLst>
                <a:ext uri="{FF2B5EF4-FFF2-40B4-BE49-F238E27FC236}">
                  <a16:creationId xmlns:a16="http://schemas.microsoft.com/office/drawing/2014/main" id="{374988E5-B13B-1F7B-5149-29F4C9A13109}"/>
                </a:ext>
              </a:extLst>
            </p:cNvPr>
            <p:cNvSpPr txBox="1"/>
            <p:nvPr/>
          </p:nvSpPr>
          <p:spPr>
            <a:xfrm>
              <a:off x="455850" y="5625217"/>
              <a:ext cx="2554699" cy="707886"/>
            </a:xfrm>
            <a:prstGeom prst="rect">
              <a:avLst/>
            </a:prstGeom>
            <a:noFill/>
          </p:spPr>
          <p:txBody>
            <a:bodyPr wrap="square" rtlCol="0">
              <a:spAutoFit/>
            </a:bodyPr>
            <a:lstStyle/>
            <a:p>
              <a:pPr algn="ctr"/>
              <a:r>
                <a:rPr lang="en-US" sz="2000" dirty="0"/>
                <a:t> </a:t>
              </a:r>
              <a:r>
                <a:rPr lang="en-US" sz="2000" dirty="0" err="1"/>
                <a:t>Minibeam</a:t>
              </a:r>
              <a:r>
                <a:rPr lang="en-US" sz="2000" dirty="0"/>
                <a:t> radiation    therapy (MBRT)</a:t>
              </a:r>
            </a:p>
          </p:txBody>
        </p:sp>
      </p:grpSp>
      <p:sp>
        <p:nvSpPr>
          <p:cNvPr id="22" name="Cruz 11">
            <a:extLst>
              <a:ext uri="{FF2B5EF4-FFF2-40B4-BE49-F238E27FC236}">
                <a16:creationId xmlns:a16="http://schemas.microsoft.com/office/drawing/2014/main" id="{57795CC3-A0AD-C435-6298-525FB7242D8F}"/>
              </a:ext>
            </a:extLst>
          </p:cNvPr>
          <p:cNvSpPr/>
          <p:nvPr/>
        </p:nvSpPr>
        <p:spPr>
          <a:xfrm>
            <a:off x="1677236" y="3217704"/>
            <a:ext cx="361813" cy="361813"/>
          </a:xfrm>
          <a:prstGeom prst="plus">
            <a:avLst>
              <a:gd name="adj" fmla="val 40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le 1">
            <a:extLst>
              <a:ext uri="{FF2B5EF4-FFF2-40B4-BE49-F238E27FC236}">
                <a16:creationId xmlns:a16="http://schemas.microsoft.com/office/drawing/2014/main" id="{EA7B15C0-447C-538E-4133-1882ECCA18C8}"/>
              </a:ext>
            </a:extLst>
          </p:cNvPr>
          <p:cNvSpPr txBox="1">
            <a:spLocks/>
          </p:cNvSpPr>
          <p:nvPr/>
        </p:nvSpPr>
        <p:spPr>
          <a:xfrm>
            <a:off x="1677236" y="155542"/>
            <a:ext cx="9757758" cy="729605"/>
          </a:xfrm>
          <a:prstGeom prst="rect">
            <a:avLst/>
          </a:prstGeom>
        </p:spPr>
        <p:txBody>
          <a:bodyPr vert="horz" lIns="0" tIns="0" rIns="0" bIns="0" rtlCol="0" anchor="b" anchorCtr="0">
            <a:noAutofit/>
          </a:bodyPr>
          <a:lstStyle>
            <a:lvl1pPr algn="l" defTabSz="457200" rtl="0" eaLnBrk="1" latinLnBrk="0" hangingPunct="1">
              <a:spcBef>
                <a:spcPct val="0"/>
              </a:spcBef>
              <a:buNone/>
              <a:defRPr sz="2400" b="1" kern="1200">
                <a:solidFill>
                  <a:srgbClr val="5B5B60"/>
                </a:solidFill>
                <a:latin typeface="Century Gothic"/>
                <a:ea typeface="+mj-ea"/>
                <a:cs typeface="Century Gothic"/>
              </a:defRPr>
            </a:lvl1pPr>
          </a:lstStyle>
          <a:p>
            <a:r>
              <a:rPr lang="en-GB" sz="3200" i="1" dirty="0">
                <a:solidFill>
                  <a:srgbClr val="00B050"/>
                </a:solidFill>
                <a:latin typeface="Calibri" panose="020F0502020204030204" pitchFamily="34" charset="0"/>
                <a:cs typeface="Calibri" panose="020F0502020204030204" pitchFamily="34" charset="0"/>
              </a:rPr>
              <a:t>PROTON</a:t>
            </a:r>
            <a:r>
              <a:rPr lang="en-GB" sz="3200" dirty="0">
                <a:solidFill>
                  <a:srgbClr val="00B050"/>
                </a:solidFill>
                <a:latin typeface="Calibri" panose="020F0502020204030204" pitchFamily="34" charset="0"/>
                <a:cs typeface="Calibri" panose="020F0502020204030204" pitchFamily="34" charset="0"/>
              </a:rPr>
              <a:t>MBRT: an innovative therapeutic approach</a:t>
            </a:r>
            <a:endParaRPr lang="en-US" sz="3200" dirty="0">
              <a:solidFill>
                <a:srgbClr val="00B050"/>
              </a:solidFill>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28141EB5-BD1A-B48C-E606-1A508A29A8BD}"/>
              </a:ext>
            </a:extLst>
          </p:cNvPr>
          <p:cNvSpPr txBox="1"/>
          <p:nvPr/>
        </p:nvSpPr>
        <p:spPr>
          <a:xfrm>
            <a:off x="4127561" y="4864162"/>
            <a:ext cx="2124299" cy="369332"/>
          </a:xfrm>
          <a:prstGeom prst="rect">
            <a:avLst/>
          </a:prstGeom>
          <a:noFill/>
        </p:spPr>
        <p:txBody>
          <a:bodyPr wrap="none" rtlCol="0">
            <a:spAutoFit/>
          </a:bodyPr>
          <a:lstStyle/>
          <a:p>
            <a:r>
              <a:rPr lang="fr-FR" dirty="0">
                <a:solidFill>
                  <a:srgbClr val="FF0000"/>
                </a:solidFill>
              </a:rPr>
              <a:t>Beam </a:t>
            </a:r>
            <a:r>
              <a:rPr lang="fr-FR" dirty="0" err="1">
                <a:solidFill>
                  <a:srgbClr val="FF0000"/>
                </a:solidFill>
              </a:rPr>
              <a:t>width</a:t>
            </a:r>
            <a:r>
              <a:rPr lang="fr-FR" dirty="0">
                <a:solidFill>
                  <a:srgbClr val="FF0000"/>
                </a:solidFill>
              </a:rPr>
              <a:t> ≤ 1 mm</a:t>
            </a:r>
          </a:p>
        </p:txBody>
      </p:sp>
      <p:pic>
        <p:nvPicPr>
          <p:cNvPr id="25" name="Imagen 2">
            <a:extLst>
              <a:ext uri="{FF2B5EF4-FFF2-40B4-BE49-F238E27FC236}">
                <a16:creationId xmlns:a16="http://schemas.microsoft.com/office/drawing/2014/main" id="{CA2493AB-F20B-6E47-EA9B-D634905E5BAB}"/>
              </a:ext>
            </a:extLst>
          </p:cNvPr>
          <p:cNvPicPr>
            <a:picLocks noChangeAspect="1"/>
          </p:cNvPicPr>
          <p:nvPr/>
        </p:nvPicPr>
        <p:blipFill>
          <a:blip r:embed="rId6"/>
          <a:stretch>
            <a:fillRect/>
          </a:stretch>
        </p:blipFill>
        <p:spPr>
          <a:xfrm>
            <a:off x="8386035" y="2321581"/>
            <a:ext cx="2207220" cy="1636445"/>
          </a:xfrm>
          <a:prstGeom prst="rect">
            <a:avLst/>
          </a:prstGeom>
        </p:spPr>
      </p:pic>
      <p:sp>
        <p:nvSpPr>
          <p:cNvPr id="23" name="TextBox 22">
            <a:extLst>
              <a:ext uri="{FF2B5EF4-FFF2-40B4-BE49-F238E27FC236}">
                <a16:creationId xmlns:a16="http://schemas.microsoft.com/office/drawing/2014/main" id="{47916497-28AA-C15F-BEAB-39933BFD3EB3}"/>
              </a:ext>
            </a:extLst>
          </p:cNvPr>
          <p:cNvSpPr txBox="1"/>
          <p:nvPr/>
        </p:nvSpPr>
        <p:spPr>
          <a:xfrm>
            <a:off x="8049485" y="4220190"/>
            <a:ext cx="2880320"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Times New Roman" panose="02020603050405020304" pitchFamily="18" charset="0"/>
              </a:rPr>
              <a:t>ERC consolidator grant</a:t>
            </a:r>
          </a:p>
          <a:p>
            <a:r>
              <a:rPr lang="en-US" dirty="0">
                <a:latin typeface="Calibri" panose="020F0502020204030204" pitchFamily="34" charset="0"/>
                <a:ea typeface="Calibri" panose="020F0502020204030204" pitchFamily="34" charset="0"/>
                <a:cs typeface="Times New Roman" panose="02020603050405020304" pitchFamily="18" charset="0"/>
              </a:rPr>
              <a:t>G</a:t>
            </a:r>
            <a:r>
              <a:rPr lang="en-US" sz="1800" dirty="0">
                <a:effectLst/>
                <a:latin typeface="Calibri" panose="020F0502020204030204" pitchFamily="34" charset="0"/>
                <a:ea typeface="Calibri" panose="020F0502020204030204" pitchFamily="34" charset="0"/>
                <a:cs typeface="Times New Roman" panose="02020603050405020304" pitchFamily="18" charset="0"/>
              </a:rPr>
              <a:t>rant agreement No 817908</a:t>
            </a:r>
            <a:endParaRPr lang="fr-FR" dirty="0"/>
          </a:p>
        </p:txBody>
      </p:sp>
    </p:spTree>
    <p:extLst>
      <p:ext uri="{BB962C8B-B14F-4D97-AF65-F5344CB8AC3E}">
        <p14:creationId xmlns:p14="http://schemas.microsoft.com/office/powerpoint/2010/main" val="3044157485"/>
      </p:ext>
    </p:extLst>
  </p:cSld>
  <p:clrMapOvr>
    <a:masterClrMapping/>
  </p:clrMapOvr>
  <mc:AlternateContent xmlns:mc="http://schemas.openxmlformats.org/markup-compatibility/2006" xmlns:p14="http://schemas.microsoft.com/office/powerpoint/2010/main">
    <mc:Choice Requires="p14">
      <p:transition spd="slow" p14:dur="2000" advTm="33483"/>
    </mc:Choice>
    <mc:Fallback xmlns="">
      <p:transition spd="slow" advTm="3348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72060-6C43-7F8D-8E32-3FA4518113A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1FE0BC7-CBBD-F8B9-021C-CB983406EDFB}"/>
              </a:ext>
            </a:extLst>
          </p:cNvPr>
          <p:cNvSpPr>
            <a:spLocks noGrp="1"/>
          </p:cNvSpPr>
          <p:nvPr>
            <p:ph type="title"/>
          </p:nvPr>
        </p:nvSpPr>
        <p:spPr>
          <a:xfrm>
            <a:off x="840507" y="231175"/>
            <a:ext cx="10720960" cy="763600"/>
          </a:xfrm>
        </p:spPr>
        <p:txBody>
          <a:bodyPr>
            <a:noAutofit/>
          </a:bodyPr>
          <a:lstStyle/>
          <a:p>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pMBRT</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increases</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the</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therapeutic</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index</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for</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high</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-grade gliomas</a:t>
            </a:r>
          </a:p>
        </p:txBody>
      </p:sp>
      <p:pic>
        <p:nvPicPr>
          <p:cNvPr id="4" name="Imagen 3">
            <a:extLst>
              <a:ext uri="{FF2B5EF4-FFF2-40B4-BE49-F238E27FC236}">
                <a16:creationId xmlns:a16="http://schemas.microsoft.com/office/drawing/2014/main" id="{2F38BABA-9E5E-9356-4490-2ED9B45400DA}"/>
              </a:ext>
            </a:extLst>
          </p:cNvPr>
          <p:cNvPicPr>
            <a:picLocks noChangeAspect="1"/>
          </p:cNvPicPr>
          <p:nvPr/>
        </p:nvPicPr>
        <p:blipFill>
          <a:blip r:embed="rId2"/>
          <a:stretch>
            <a:fillRect/>
          </a:stretch>
        </p:blipFill>
        <p:spPr>
          <a:xfrm>
            <a:off x="1270154" y="1102519"/>
            <a:ext cx="10118160" cy="5070272"/>
          </a:xfrm>
          <a:prstGeom prst="rect">
            <a:avLst/>
          </a:prstGeom>
        </p:spPr>
      </p:pic>
      <p:sp>
        <p:nvSpPr>
          <p:cNvPr id="3" name="Rectangle 2">
            <a:extLst>
              <a:ext uri="{FF2B5EF4-FFF2-40B4-BE49-F238E27FC236}">
                <a16:creationId xmlns:a16="http://schemas.microsoft.com/office/drawing/2014/main" id="{6086F83A-8E53-376B-44F5-CDCBA0560D6C}"/>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5" name="TextBox 4">
            <a:extLst>
              <a:ext uri="{FF2B5EF4-FFF2-40B4-BE49-F238E27FC236}">
                <a16:creationId xmlns:a16="http://schemas.microsoft.com/office/drawing/2014/main" id="{4AB6C87A-59CA-2DDE-7A43-A0806C571521}"/>
              </a:ext>
            </a:extLst>
          </p:cNvPr>
          <p:cNvSpPr txBox="1"/>
          <p:nvPr/>
        </p:nvSpPr>
        <p:spPr>
          <a:xfrm rot="3111178">
            <a:off x="6476126" y="5124948"/>
            <a:ext cx="957313" cy="246221"/>
          </a:xfrm>
          <a:prstGeom prst="rect">
            <a:avLst/>
          </a:prstGeom>
          <a:noFill/>
        </p:spPr>
        <p:txBody>
          <a:bodyPr wrap="none" rtlCol="0">
            <a:spAutoFit/>
          </a:bodyPr>
          <a:lstStyle/>
          <a:p>
            <a:r>
              <a:rPr lang="en-US" sz="1000" b="1" dirty="0"/>
              <a:t>demyelination</a:t>
            </a:r>
          </a:p>
        </p:txBody>
      </p:sp>
    </p:spTree>
    <p:extLst>
      <p:ext uri="{BB962C8B-B14F-4D97-AF65-F5344CB8AC3E}">
        <p14:creationId xmlns:p14="http://schemas.microsoft.com/office/powerpoint/2010/main" val="241002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96CB3-0A90-824E-5979-419E90EEAB6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72DD59-EBD6-07D3-18C9-A2B5656782FA}"/>
              </a:ext>
            </a:extLst>
          </p:cNvPr>
          <p:cNvSpPr>
            <a:spLocks noGrp="1"/>
          </p:cNvSpPr>
          <p:nvPr>
            <p:ph type="title"/>
          </p:nvPr>
        </p:nvSpPr>
        <p:spPr/>
        <p:txBody>
          <a:bodyPr/>
          <a:lstStyle/>
          <a:p>
            <a:r>
              <a:rPr lang="fr-FR" dirty="0"/>
              <a:t>First pet </a:t>
            </a:r>
            <a:r>
              <a:rPr lang="fr-FR" dirty="0" err="1"/>
              <a:t>treated</a:t>
            </a:r>
            <a:r>
              <a:rPr lang="fr-FR" dirty="0"/>
              <a:t>…</a:t>
            </a:r>
          </a:p>
        </p:txBody>
      </p:sp>
      <p:sp>
        <p:nvSpPr>
          <p:cNvPr id="6" name="Espace réservé du numéro de diapositive 5">
            <a:extLst>
              <a:ext uri="{FF2B5EF4-FFF2-40B4-BE49-F238E27FC236}">
                <a16:creationId xmlns:a16="http://schemas.microsoft.com/office/drawing/2014/main" id="{EDD4C2FE-5322-35F1-7708-D6A258090099}"/>
              </a:ext>
            </a:extLst>
          </p:cNvPr>
          <p:cNvSpPr>
            <a:spLocks noGrp="1"/>
          </p:cNvSpPr>
          <p:nvPr>
            <p:ph type="sldNum" sz="quarter" idx="12"/>
          </p:nvPr>
        </p:nvSpPr>
        <p:spPr/>
        <p:txBody>
          <a:bodyPr/>
          <a:lstStyle/>
          <a:p>
            <a:fld id="{5E366EBC-928B-1F4D-BCBB-31473BB08F84}" type="slidenum">
              <a:rPr lang="en-US" smtClean="0"/>
              <a:pPr/>
              <a:t>8</a:t>
            </a:fld>
            <a:endParaRPr lang="en-US" dirty="0"/>
          </a:p>
        </p:txBody>
      </p:sp>
      <p:pic>
        <p:nvPicPr>
          <p:cNvPr id="7" name="Image 6">
            <a:extLst>
              <a:ext uri="{FF2B5EF4-FFF2-40B4-BE49-F238E27FC236}">
                <a16:creationId xmlns:a16="http://schemas.microsoft.com/office/drawing/2014/main" id="{6977674A-915D-12FE-B6B0-2D2B2E0F157D}"/>
              </a:ext>
            </a:extLst>
          </p:cNvPr>
          <p:cNvPicPr>
            <a:picLocks noChangeAspect="1"/>
          </p:cNvPicPr>
          <p:nvPr/>
        </p:nvPicPr>
        <p:blipFill>
          <a:blip r:embed="rId2"/>
          <a:stretch>
            <a:fillRect/>
          </a:stretch>
        </p:blipFill>
        <p:spPr>
          <a:xfrm>
            <a:off x="191344" y="212903"/>
            <a:ext cx="8784976" cy="1944215"/>
          </a:xfrm>
          <a:prstGeom prst="rect">
            <a:avLst/>
          </a:prstGeom>
        </p:spPr>
      </p:pic>
      <p:pic>
        <p:nvPicPr>
          <p:cNvPr id="8" name="Espace réservé du contenu 6">
            <a:extLst>
              <a:ext uri="{FF2B5EF4-FFF2-40B4-BE49-F238E27FC236}">
                <a16:creationId xmlns:a16="http://schemas.microsoft.com/office/drawing/2014/main" id="{F03545C3-0743-EAAB-4B89-EA76F68220AA}"/>
              </a:ext>
            </a:extLst>
          </p:cNvPr>
          <p:cNvPicPr>
            <a:picLocks noGrp="1" noChangeAspect="1"/>
          </p:cNvPicPr>
          <p:nvPr>
            <p:ph idx="1"/>
          </p:nvPr>
        </p:nvPicPr>
        <p:blipFill rotWithShape="1">
          <a:blip r:embed="rId3"/>
          <a:srcRect r="11192" b="-1725"/>
          <a:stretch/>
        </p:blipFill>
        <p:spPr>
          <a:xfrm>
            <a:off x="380673" y="2544849"/>
            <a:ext cx="5732636" cy="3620455"/>
          </a:xfrm>
          <a:prstGeom prst="rect">
            <a:avLst/>
          </a:prstGeom>
        </p:spPr>
      </p:pic>
      <p:sp>
        <p:nvSpPr>
          <p:cNvPr id="9" name="Rectangle 8">
            <a:extLst>
              <a:ext uri="{FF2B5EF4-FFF2-40B4-BE49-F238E27FC236}">
                <a16:creationId xmlns:a16="http://schemas.microsoft.com/office/drawing/2014/main" id="{D6C40795-DF46-6E01-CC74-28E0BC1933C6}"/>
              </a:ext>
            </a:extLst>
          </p:cNvPr>
          <p:cNvSpPr/>
          <p:nvPr/>
        </p:nvSpPr>
        <p:spPr>
          <a:xfrm>
            <a:off x="6433376" y="3636296"/>
            <a:ext cx="5085887" cy="1785104"/>
          </a:xfrm>
          <a:prstGeom prst="rect">
            <a:avLst/>
          </a:prstGeom>
        </p:spPr>
        <p:txBody>
          <a:bodyPr wrap="square">
            <a:spAutoFit/>
          </a:bodyPr>
          <a:lstStyle/>
          <a:p>
            <a:pPr algn="just"/>
            <a:r>
              <a:rPr lang="en-US" sz="2200" dirty="0">
                <a:solidFill>
                  <a:schemeClr val="accent4">
                    <a:lumMod val="75000"/>
                  </a:schemeClr>
                </a:solidFill>
              </a:rPr>
              <a:t>-71% complete pathological remission in MBRT  versus 0% in Conv RT</a:t>
            </a:r>
          </a:p>
          <a:p>
            <a:pPr algn="just"/>
            <a:endParaRPr lang="en-US" sz="2200" dirty="0">
              <a:solidFill>
                <a:schemeClr val="accent4">
                  <a:lumMod val="75000"/>
                </a:schemeClr>
              </a:solidFill>
            </a:endParaRPr>
          </a:p>
          <a:p>
            <a:pPr algn="just"/>
            <a:r>
              <a:rPr lang="en-US" sz="2200" dirty="0">
                <a:solidFill>
                  <a:schemeClr val="accent4">
                    <a:lumMod val="75000"/>
                  </a:schemeClr>
                </a:solidFill>
              </a:rPr>
              <a:t>-Sparing of normal tissue in the study arm, compared to Conv RT</a:t>
            </a:r>
            <a:endParaRPr lang="fr-FR" sz="2200" dirty="0">
              <a:solidFill>
                <a:schemeClr val="accent4">
                  <a:lumMod val="75000"/>
                </a:schemeClr>
              </a:solidFill>
            </a:endParaRPr>
          </a:p>
        </p:txBody>
      </p:sp>
      <p:sp>
        <p:nvSpPr>
          <p:cNvPr id="4" name="TextBox 3">
            <a:extLst>
              <a:ext uri="{FF2B5EF4-FFF2-40B4-BE49-F238E27FC236}">
                <a16:creationId xmlns:a16="http://schemas.microsoft.com/office/drawing/2014/main" id="{7028539C-B794-6437-FF8F-F1523BEC2B65}"/>
              </a:ext>
            </a:extLst>
          </p:cNvPr>
          <p:cNvSpPr txBox="1"/>
          <p:nvPr/>
        </p:nvSpPr>
        <p:spPr>
          <a:xfrm>
            <a:off x="6312024" y="2516350"/>
            <a:ext cx="5485348" cy="769441"/>
          </a:xfrm>
          <a:prstGeom prst="rect">
            <a:avLst/>
          </a:prstGeom>
          <a:noFill/>
        </p:spPr>
        <p:txBody>
          <a:bodyPr wrap="none" rtlCol="0">
            <a:spAutoFit/>
          </a:bodyPr>
          <a:lstStyle/>
          <a:p>
            <a:r>
              <a:rPr lang="en-US" dirty="0"/>
              <a:t>   </a:t>
            </a:r>
            <a:r>
              <a:rPr lang="en-US" sz="2200" dirty="0"/>
              <a:t>N=8 dogs in MBRT ( 26 </a:t>
            </a:r>
            <a:r>
              <a:rPr lang="en-US" sz="2200" dirty="0" err="1"/>
              <a:t>Gy</a:t>
            </a:r>
            <a:r>
              <a:rPr lang="en-US" sz="2200" dirty="0"/>
              <a:t>  mean dose) </a:t>
            </a:r>
          </a:p>
          <a:p>
            <a:r>
              <a:rPr lang="en-US" sz="2200" dirty="0"/>
              <a:t>   N=8 dogs in conv RT arm (9 </a:t>
            </a:r>
            <a:r>
              <a:rPr lang="en-US" sz="2200" dirty="0" err="1"/>
              <a:t>Gy</a:t>
            </a:r>
            <a:r>
              <a:rPr lang="en-US" sz="2200" dirty="0"/>
              <a:t> in 3 fractions)</a:t>
            </a:r>
            <a:endParaRPr lang="fr-FR" sz="2200" dirty="0"/>
          </a:p>
        </p:txBody>
      </p:sp>
      <p:sp>
        <p:nvSpPr>
          <p:cNvPr id="3" name="TextBox 2">
            <a:extLst>
              <a:ext uri="{FF2B5EF4-FFF2-40B4-BE49-F238E27FC236}">
                <a16:creationId xmlns:a16="http://schemas.microsoft.com/office/drawing/2014/main" id="{D10226D3-D3EE-68CF-DB2D-9184EE48E3E1}"/>
              </a:ext>
            </a:extLst>
          </p:cNvPr>
          <p:cNvSpPr txBox="1"/>
          <p:nvPr/>
        </p:nvSpPr>
        <p:spPr>
          <a:xfrm>
            <a:off x="10128448" y="6405077"/>
            <a:ext cx="1540871" cy="430887"/>
          </a:xfrm>
          <a:prstGeom prst="rect">
            <a:avLst/>
          </a:prstGeom>
          <a:noFill/>
        </p:spPr>
        <p:txBody>
          <a:bodyPr wrap="none" rtlCol="0">
            <a:spAutoFit/>
          </a:bodyPr>
          <a:lstStyle/>
          <a:p>
            <a:r>
              <a:rPr lang="en-US" sz="2200" dirty="0">
                <a:solidFill>
                  <a:schemeClr val="bg1"/>
                </a:solidFill>
              </a:rPr>
              <a:t>SFRT: TYPES</a:t>
            </a:r>
          </a:p>
        </p:txBody>
      </p:sp>
      <p:sp>
        <p:nvSpPr>
          <p:cNvPr id="5" name="Rectangle 4">
            <a:extLst>
              <a:ext uri="{FF2B5EF4-FFF2-40B4-BE49-F238E27FC236}">
                <a16:creationId xmlns:a16="http://schemas.microsoft.com/office/drawing/2014/main" id="{082BE726-206D-EB77-1799-FA96347E05EF}"/>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3946271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3536B-F9FF-9E13-9422-F7718F2E1F7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2F126ED-5B8F-DEB7-F7F6-95F2C33B9751}"/>
              </a:ext>
            </a:extLst>
          </p:cNvPr>
          <p:cNvPicPr>
            <a:picLocks noChangeAspect="1"/>
          </p:cNvPicPr>
          <p:nvPr/>
        </p:nvPicPr>
        <p:blipFill>
          <a:blip r:embed="rId2"/>
          <a:stretch>
            <a:fillRect/>
          </a:stretch>
        </p:blipFill>
        <p:spPr>
          <a:xfrm>
            <a:off x="4655840" y="2348880"/>
            <a:ext cx="6777362" cy="3337996"/>
          </a:xfrm>
          <a:prstGeom prst="rect">
            <a:avLst/>
          </a:prstGeom>
        </p:spPr>
      </p:pic>
      <p:sp>
        <p:nvSpPr>
          <p:cNvPr id="5" name="Title 1">
            <a:extLst>
              <a:ext uri="{FF2B5EF4-FFF2-40B4-BE49-F238E27FC236}">
                <a16:creationId xmlns:a16="http://schemas.microsoft.com/office/drawing/2014/main" id="{A65FAD24-D48F-A82D-BDD9-C9AD565BC95C}"/>
              </a:ext>
            </a:extLst>
          </p:cNvPr>
          <p:cNvSpPr>
            <a:spLocks noGrp="1"/>
          </p:cNvSpPr>
          <p:nvPr>
            <p:ph type="title"/>
          </p:nvPr>
        </p:nvSpPr>
        <p:spPr>
          <a:xfrm>
            <a:off x="4248282" y="298109"/>
            <a:ext cx="4910411" cy="763438"/>
          </a:xfrm>
        </p:spPr>
        <p:txBody>
          <a:bodyPr>
            <a:noAutofit/>
          </a:bodyPr>
          <a:lstStyle/>
          <a:p>
            <a:r>
              <a:rPr lang="en-US" sz="3200" b="1" dirty="0">
                <a:solidFill>
                  <a:srgbClr val="00B050"/>
                </a:solidFill>
                <a:latin typeface="Calibri" panose="020F0502020204030204" pitchFamily="34" charset="0"/>
                <a:cs typeface="Calibri" panose="020F0502020204030204" pitchFamily="34" charset="0"/>
              </a:rPr>
              <a:t>MBRT: first patients</a:t>
            </a:r>
          </a:p>
        </p:txBody>
      </p:sp>
      <p:sp>
        <p:nvSpPr>
          <p:cNvPr id="3" name="Rectangle 2">
            <a:extLst>
              <a:ext uri="{FF2B5EF4-FFF2-40B4-BE49-F238E27FC236}">
                <a16:creationId xmlns:a16="http://schemas.microsoft.com/office/drawing/2014/main" id="{1F1621D0-AB77-79BE-0C00-6101A32B2CD7}"/>
              </a:ext>
            </a:extLst>
          </p:cNvPr>
          <p:cNvSpPr/>
          <p:nvPr/>
        </p:nvSpPr>
        <p:spPr bwMode="auto">
          <a:xfrm>
            <a:off x="-24680" y="6093296"/>
            <a:ext cx="12216680" cy="764704"/>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2" name="Rectangle 1">
            <a:extLst>
              <a:ext uri="{FF2B5EF4-FFF2-40B4-BE49-F238E27FC236}">
                <a16:creationId xmlns:a16="http://schemas.microsoft.com/office/drawing/2014/main" id="{6A6513D2-1C2C-B056-6BFD-7B9BFBF6920E}"/>
              </a:ext>
            </a:extLst>
          </p:cNvPr>
          <p:cNvSpPr/>
          <p:nvPr/>
        </p:nvSpPr>
        <p:spPr bwMode="auto">
          <a:xfrm>
            <a:off x="-24680" y="6093296"/>
            <a:ext cx="12385376" cy="76470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6" name="Picture 5">
            <a:extLst>
              <a:ext uri="{FF2B5EF4-FFF2-40B4-BE49-F238E27FC236}">
                <a16:creationId xmlns:a16="http://schemas.microsoft.com/office/drawing/2014/main" id="{573C21F9-9D9B-EF11-AB3E-F58D947EFC1C}"/>
              </a:ext>
            </a:extLst>
          </p:cNvPr>
          <p:cNvPicPr>
            <a:picLocks noChangeAspect="1"/>
          </p:cNvPicPr>
          <p:nvPr/>
        </p:nvPicPr>
        <p:blipFill>
          <a:blip r:embed="rId3"/>
          <a:srcRect t="38450"/>
          <a:stretch>
            <a:fillRect/>
          </a:stretch>
        </p:blipFill>
        <p:spPr>
          <a:xfrm>
            <a:off x="21557" y="1752977"/>
            <a:ext cx="4371276" cy="3969826"/>
          </a:xfrm>
          <a:prstGeom prst="rect">
            <a:avLst/>
          </a:prstGeom>
        </p:spPr>
      </p:pic>
    </p:spTree>
    <p:extLst>
      <p:ext uri="{BB962C8B-B14F-4D97-AF65-F5344CB8AC3E}">
        <p14:creationId xmlns:p14="http://schemas.microsoft.com/office/powerpoint/2010/main" val="133999009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2622</Words>
  <Application>Microsoft Office PowerPoint</Application>
  <PresentationFormat>Widescreen</PresentationFormat>
  <Paragraphs>601</Paragraphs>
  <Slides>46</Slides>
  <Notes>22</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Aptos Display</vt:lpstr>
      <vt:lpstr>Arial</vt:lpstr>
      <vt:lpstr>Calibri</vt:lpstr>
      <vt:lpstr>Cambria</vt:lpstr>
      <vt:lpstr>Cambria Math</vt:lpstr>
      <vt:lpstr>Helvetica</vt:lpstr>
      <vt:lpstr>Symbol</vt:lpstr>
      <vt:lpstr>Times New Roman</vt:lpstr>
      <vt:lpstr>Wingdings</vt:lpstr>
      <vt:lpstr>Office Theme</vt:lpstr>
      <vt:lpstr>PowerPoint Presentation</vt:lpstr>
      <vt:lpstr>Radiotherapy:  a paradigm shift in the 21th century</vt:lpstr>
      <vt:lpstr>Exploration of the influence of the different parameters on the biological response</vt:lpstr>
      <vt:lpstr>Laser Hybrid Accelerator for radiobiology applications </vt:lpstr>
      <vt:lpstr>Spatially Fractionated Radiation Therapy (SFRT)</vt:lpstr>
      <vt:lpstr>PowerPoint Presentation</vt:lpstr>
      <vt:lpstr>pMBRT increases the therapeutic index for high-grade gliomas</vt:lpstr>
      <vt:lpstr>First pet treated…</vt:lpstr>
      <vt:lpstr>MBRT: first patients</vt:lpstr>
      <vt:lpstr>SFRT radiobiology: what we know and don’t</vt:lpstr>
      <vt:lpstr>Open questions</vt:lpstr>
      <vt:lpstr>PowerPoint Presentation</vt:lpstr>
      <vt:lpstr>SFRT radiobiology: what we know and don’t</vt:lpstr>
      <vt:lpstr>SFRT radiobiology: what we know and don’t</vt:lpstr>
      <vt:lpstr>PowerPoint Presentation</vt:lpstr>
      <vt:lpstr>MBRT leads to a different spatio-temporal recruitment </vt:lpstr>
      <vt:lpstr>PowerPoint Presentation</vt:lpstr>
      <vt:lpstr>PowerPoint Presentation</vt:lpstr>
      <vt:lpstr>PowerPoint Presentation</vt:lpstr>
      <vt:lpstr>PowerPoint Presentation</vt:lpstr>
      <vt:lpstr>PowerPoint Presentation</vt:lpstr>
      <vt:lpstr>SFRT radiobiology: what we know and don’t</vt:lpstr>
      <vt:lpstr>SFRT results in a similar vascular damage as in radiosurgery?</vt:lpstr>
      <vt:lpstr>SFRT: a similar vascular damage as in radiosurgery?</vt:lpstr>
      <vt:lpstr>Vascular effects in MRT</vt:lpstr>
      <vt:lpstr>BUT MRT also observed to lead to tumor vascular normalisation</vt:lpstr>
      <vt:lpstr>Vascular effects in MBRT</vt:lpstr>
      <vt:lpstr>PowerPoint Presentation</vt:lpstr>
      <vt:lpstr>PowerPoint Presentation</vt:lpstr>
      <vt:lpstr>Reduced  O2 anesthesia supplementation dependence in healthy tissues after pMBRT</vt:lpstr>
      <vt:lpstr>Reduced  O2 anesthesia supplementation dependence in tumor response after pMBRT</vt:lpstr>
      <vt:lpstr>Proteomics (7 days after IR): focus on hypoxia-related proteins</vt:lpstr>
      <vt:lpstr>PowerPoint Presentation</vt:lpstr>
      <vt:lpstr>PowerPoint Presentation</vt:lpstr>
      <vt:lpstr>PowerPoint Presentation</vt:lpstr>
      <vt:lpstr>Spatial transcriptomics (48 h after IR)</vt:lpstr>
      <vt:lpstr>PowerPoint Presentation</vt:lpstr>
      <vt:lpstr>SFRT radiobiology: what we know and don’t</vt:lpstr>
      <vt:lpstr>PowerPoint Presentation</vt:lpstr>
      <vt:lpstr>PowerPoint Presentation</vt:lpstr>
      <vt:lpstr>PowerPoint Presentation</vt:lpstr>
      <vt:lpstr>Conclusions: what have we learnt lately? </vt:lpstr>
      <vt:lpstr>PowerPoint Presentation</vt:lpstr>
      <vt:lpstr>CIMUS: a new kid on the block</vt:lpstr>
      <vt:lpstr>PowerPoint Presentation</vt:lpstr>
      <vt:lpstr>PowerPoint Presentation</vt:lpstr>
    </vt:vector>
  </TitlesOfParts>
  <Company>Institu Curie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Prezado Yolanda</dc:creator>
  <cp:lastModifiedBy>yolanda prezado</cp:lastModifiedBy>
  <cp:revision>71</cp:revision>
  <dcterms:created xsi:type="dcterms:W3CDTF">2025-11-02T13:45:49Z</dcterms:created>
  <dcterms:modified xsi:type="dcterms:W3CDTF">2026-02-27T06:24:14Z</dcterms:modified>
</cp:coreProperties>
</file>