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74" r:id="rId2"/>
    <p:sldId id="271" r:id="rId3"/>
    <p:sldId id="273" r:id="rId4"/>
    <p:sldId id="265" r:id="rId5"/>
    <p:sldId id="2147473971" r:id="rId6"/>
    <p:sldId id="256" r:id="rId7"/>
    <p:sldId id="277" r:id="rId8"/>
    <p:sldId id="2147473973" r:id="rId9"/>
    <p:sldId id="257" r:id="rId10"/>
    <p:sldId id="12560" r:id="rId11"/>
    <p:sldId id="270" r:id="rId12"/>
    <p:sldId id="2147473980" r:id="rId13"/>
    <p:sldId id="268" r:id="rId14"/>
    <p:sldId id="12562" r:id="rId15"/>
    <p:sldId id="11802" r:id="rId16"/>
    <p:sldId id="264" r:id="rId17"/>
    <p:sldId id="2147473981" r:id="rId18"/>
    <p:sldId id="2147473982" r:id="rId19"/>
    <p:sldId id="262" r:id="rId20"/>
    <p:sldId id="269" r:id="rId21"/>
    <p:sldId id="261" r:id="rId22"/>
    <p:sldId id="275" r:id="rId23"/>
    <p:sldId id="259" r:id="rId24"/>
    <p:sldId id="266" r:id="rId25"/>
    <p:sldId id="2147473983" r:id="rId26"/>
    <p:sldId id="263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46"/>
    <p:restoredTop sz="94648"/>
  </p:normalViewPr>
  <p:slideViewPr>
    <p:cSldViewPr snapToGrid="0" snapToObjects="1">
      <p:cViewPr>
        <p:scale>
          <a:sx n="100" d="100"/>
          <a:sy n="100" d="100"/>
        </p:scale>
        <p:origin x="1000" y="432"/>
      </p:cViewPr>
      <p:guideLst>
        <p:guide orient="horz" pos="4320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lejandro/Dropbox/Mac/Desktop/Valoracion%20enterprise/patients%20treated%20world%20202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Workbook2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GB" sz="1800" dirty="0">
                <a:solidFill>
                  <a:schemeClr val="tx1"/>
                </a:solidFill>
              </a:rPr>
              <a:t>Proton patients per year per room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ES"/>
        </a:p>
      </c:txPr>
    </c:title>
    <c:autoTitleDeleted val="0"/>
    <c:plotArea>
      <c:layout>
        <c:manualLayout>
          <c:layoutTarget val="inner"/>
          <c:xMode val="edge"/>
          <c:yMode val="edge"/>
          <c:x val="5.8696160089815375E-2"/>
          <c:y val="0.12736686390532545"/>
          <c:w val="0.89960341662494503"/>
          <c:h val="0.69935912966500491"/>
        </c:manualLayout>
      </c:layout>
      <c:scatterChart>
        <c:scatterStyle val="smoothMarker"/>
        <c:varyColors val="0"/>
        <c:ser>
          <c:idx val="0"/>
          <c:order val="0"/>
          <c:spPr>
            <a:ln w="3492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'2022 y 2021 brutos'!$AS$41:$AS$52</c:f>
              <c:numCache>
                <c:formatCode>General</c:formatCode>
                <c:ptCount val="12"/>
                <c:pt idx="0">
                  <c:v>400</c:v>
                </c:pt>
                <c:pt idx="1">
                  <c:v>360</c:v>
                </c:pt>
                <c:pt idx="2">
                  <c:v>320</c:v>
                </c:pt>
                <c:pt idx="3">
                  <c:v>280</c:v>
                </c:pt>
                <c:pt idx="4">
                  <c:v>240</c:v>
                </c:pt>
                <c:pt idx="5">
                  <c:v>200</c:v>
                </c:pt>
                <c:pt idx="6">
                  <c:v>160</c:v>
                </c:pt>
                <c:pt idx="7">
                  <c:v>120</c:v>
                </c:pt>
                <c:pt idx="8">
                  <c:v>80</c:v>
                </c:pt>
                <c:pt idx="9">
                  <c:v>40</c:v>
                </c:pt>
                <c:pt idx="10">
                  <c:v>0</c:v>
                </c:pt>
              </c:numCache>
            </c:numRef>
          </c:xVal>
          <c:yVal>
            <c:numRef>
              <c:f>'2022 y 2021 brutos'!$AT$41:$AT$52</c:f>
              <c:numCache>
                <c:formatCode>General</c:formatCode>
                <c:ptCount val="12"/>
                <c:pt idx="0">
                  <c:v>1</c:v>
                </c:pt>
                <c:pt idx="1">
                  <c:v>1</c:v>
                </c:pt>
                <c:pt idx="2">
                  <c:v>2</c:v>
                </c:pt>
                <c:pt idx="3">
                  <c:v>5</c:v>
                </c:pt>
                <c:pt idx="4">
                  <c:v>7</c:v>
                </c:pt>
                <c:pt idx="5">
                  <c:v>16</c:v>
                </c:pt>
                <c:pt idx="6">
                  <c:v>20</c:v>
                </c:pt>
                <c:pt idx="7">
                  <c:v>29</c:v>
                </c:pt>
                <c:pt idx="8">
                  <c:v>17</c:v>
                </c:pt>
                <c:pt idx="9">
                  <c:v>2</c:v>
                </c:pt>
                <c:pt idx="10">
                  <c:v>0</c:v>
                </c:pt>
                <c:pt idx="11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C50-2F44-AE65-CE19030E3B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92427488"/>
        <c:axId val="692357328"/>
      </c:scatterChart>
      <c:valAx>
        <c:axId val="692427488"/>
        <c:scaling>
          <c:orientation val="minMax"/>
          <c:max val="39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patients/year</a:t>
                </a:r>
                <a:r>
                  <a:rPr lang="en-GB" baseline="0"/>
                  <a:t> per room in 2022</a:t>
                </a:r>
                <a:endParaRPr lang="en-GB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ES"/>
          </a:p>
        </c:txPr>
        <c:crossAx val="692357328"/>
        <c:crosses val="autoZero"/>
        <c:crossBetween val="midCat"/>
        <c:majorUnit val="30"/>
      </c:valAx>
      <c:valAx>
        <c:axId val="692357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Number of centers</a:t>
                </a:r>
              </a:p>
            </c:rich>
          </c:tx>
          <c:layout>
            <c:manualLayout>
              <c:xMode val="edge"/>
              <c:yMode val="edge"/>
              <c:x val="5.5876685934489405E-2"/>
              <c:y val="0.1291469039742813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ES"/>
          </a:p>
        </c:txPr>
        <c:crossAx val="69242748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1"/>
      </a:pPr>
      <a:endParaRPr lang="en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5.4053325301550402E-2"/>
          <c:y val="2.4072444542043808E-2"/>
          <c:w val="0.77077564074982396"/>
          <c:h val="0.89978850825482504"/>
        </c:manualLayout>
      </c:layout>
      <c:scatterChart>
        <c:scatterStyle val="smoothMarker"/>
        <c:varyColors val="0"/>
        <c:ser>
          <c:idx val="1"/>
          <c:order val="1"/>
          <c:tx>
            <c:strRef>
              <c:f>Sheet1!$C$3</c:f>
              <c:strCache>
                <c:ptCount val="1"/>
                <c:pt idx="0">
                  <c:v>Protons</c:v>
                </c:pt>
              </c:strCache>
            </c:strRef>
          </c:tx>
          <c:marker>
            <c:symbol val="none"/>
          </c:marker>
          <c:errBars>
            <c:errDir val="y"/>
            <c:errBarType val="both"/>
            <c:errValType val="percentage"/>
            <c:noEndCap val="1"/>
            <c:val val="30"/>
          </c:errBars>
          <c:xVal>
            <c:numRef>
              <c:f>Sheet1!$A$4:$A$9</c:f>
              <c:numCache>
                <c:formatCode>General</c:formatCode>
                <c:ptCount val="6"/>
                <c:pt idx="0">
                  <c:v>1970</c:v>
                </c:pt>
                <c:pt idx="1">
                  <c:v>1980</c:v>
                </c:pt>
                <c:pt idx="2">
                  <c:v>1990</c:v>
                </c:pt>
                <c:pt idx="3">
                  <c:v>2000</c:v>
                </c:pt>
                <c:pt idx="4">
                  <c:v>2010</c:v>
                </c:pt>
                <c:pt idx="5">
                  <c:v>2020</c:v>
                </c:pt>
              </c:numCache>
            </c:numRef>
          </c:xVal>
          <c:yVal>
            <c:numRef>
              <c:f>Sheet1!$C$4:$C$9</c:f>
              <c:numCache>
                <c:formatCode>General</c:formatCode>
                <c:ptCount val="6"/>
                <c:pt idx="0">
                  <c:v>3</c:v>
                </c:pt>
                <c:pt idx="1">
                  <c:v>7</c:v>
                </c:pt>
                <c:pt idx="2">
                  <c:v>30</c:v>
                </c:pt>
                <c:pt idx="3">
                  <c:v>30</c:v>
                </c:pt>
                <c:pt idx="4">
                  <c:v>25</c:v>
                </c:pt>
                <c:pt idx="5">
                  <c:v>15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AAB-1942-8833-00936B22C2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01961384"/>
        <c:axId val="2106377480"/>
      </c:scatterChart>
      <c:scatterChart>
        <c:scatterStyle val="lineMarker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Photons</c:v>
                </c:pt>
              </c:strCache>
            </c:strRef>
          </c:tx>
          <c:marker>
            <c:symbol val="none"/>
          </c:marker>
          <c:errBars>
            <c:errDir val="y"/>
            <c:errBarType val="both"/>
            <c:errValType val="percentage"/>
            <c:noEndCap val="0"/>
            <c:val val="70"/>
          </c:errBars>
          <c:xVal>
            <c:numRef>
              <c:f>Sheet1!$A$4:$A$9</c:f>
              <c:numCache>
                <c:formatCode>General</c:formatCode>
                <c:ptCount val="6"/>
                <c:pt idx="0">
                  <c:v>1970</c:v>
                </c:pt>
                <c:pt idx="1">
                  <c:v>1980</c:v>
                </c:pt>
                <c:pt idx="2">
                  <c:v>1990</c:v>
                </c:pt>
                <c:pt idx="3">
                  <c:v>2000</c:v>
                </c:pt>
                <c:pt idx="4">
                  <c:v>2010</c:v>
                </c:pt>
                <c:pt idx="5">
                  <c:v>2020</c:v>
                </c:pt>
              </c:numCache>
            </c:numRef>
          </c:xVal>
          <c:yVal>
            <c:numRef>
              <c:f>Sheet1!$B$4:$B$9</c:f>
              <c:numCache>
                <c:formatCode>General</c:formatCode>
                <c:ptCount val="6"/>
                <c:pt idx="0">
                  <c:v>2</c:v>
                </c:pt>
                <c:pt idx="1">
                  <c:v>2.2000000000000002</c:v>
                </c:pt>
                <c:pt idx="2">
                  <c:v>2.4</c:v>
                </c:pt>
                <c:pt idx="3">
                  <c:v>3</c:v>
                </c:pt>
                <c:pt idx="4">
                  <c:v>4</c:v>
                </c:pt>
                <c:pt idx="5">
                  <c:v>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AAB-1942-8833-00936B22C2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01961384"/>
        <c:axId val="2106377480"/>
      </c:scatterChart>
      <c:valAx>
        <c:axId val="-2101961384"/>
        <c:scaling>
          <c:orientation val="minMax"/>
          <c:min val="1970"/>
        </c:scaling>
        <c:delete val="0"/>
        <c:axPos val="b"/>
        <c:numFmt formatCode="General" sourceLinked="1"/>
        <c:majorTickMark val="out"/>
        <c:minorTickMark val="none"/>
        <c:tickLblPos val="nextTo"/>
        <c:crossAx val="2106377480"/>
        <c:crosses val="autoZero"/>
        <c:crossBetween val="midCat"/>
      </c:valAx>
      <c:valAx>
        <c:axId val="2106377480"/>
        <c:scaling>
          <c:orientation val="minMax"/>
          <c:max val="4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10196138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37694771805908528"/>
          <c:y val="0.45206181932597839"/>
          <c:w val="0.18026017239648301"/>
          <c:h val="0.329337591951075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2000"/>
      </a:pPr>
      <a:endParaRPr lang="en-ES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4353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24329805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2488002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</p:spPr>
      </p:sp>
      <p:sp>
        <p:nvSpPr>
          <p:cNvPr id="3993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624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</p:spTree>
    <p:extLst>
      <p:ext uri="{BB962C8B-B14F-4D97-AF65-F5344CB8AC3E}">
        <p14:creationId xmlns:p14="http://schemas.microsoft.com/office/powerpoint/2010/main" val="3541959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B33F29-C9B9-CD42-A35F-0D91CE7A21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12617-C713-7A44-8085-513CDEC5D423}" type="slidenum">
              <a:rPr lang="en-ES" smtClean="0"/>
              <a:t>‹#›</a:t>
            </a:fld>
            <a:endParaRPr lang="en-ES" dirty="0"/>
          </a:p>
        </p:txBody>
      </p:sp>
    </p:spTree>
    <p:extLst>
      <p:ext uri="{BB962C8B-B14F-4D97-AF65-F5344CB8AC3E}">
        <p14:creationId xmlns:p14="http://schemas.microsoft.com/office/powerpoint/2010/main" val="409495171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2/26/26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2/26/26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2/26/26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2/27/26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280C7A2-DA3B-C14C-A58D-133C14EB5C4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1" b="24156"/>
          <a:stretch>
            <a:fillRect/>
          </a:stretch>
        </p:blipFill>
        <p:spPr bwMode="auto">
          <a:xfrm>
            <a:off x="7301993" y="6337944"/>
            <a:ext cx="1888841" cy="520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Relationship Id="rId1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openxmlformats.org/officeDocument/2006/relationships/image" Target="../media/image42.png"/><Relationship Id="rId4" Type="http://schemas.openxmlformats.org/officeDocument/2006/relationships/chart" Target="../charts/chart2.xml"/><Relationship Id="rId9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oleObject" Target="../embeddings/oleObject3.bin"/><Relationship Id="rId18" Type="http://schemas.openxmlformats.org/officeDocument/2006/relationships/image" Target="../media/image54.png"/><Relationship Id="rId3" Type="http://schemas.openxmlformats.org/officeDocument/2006/relationships/hyperlink" Target="file:///C:/Documents%20and%20Settings/mazal/Mes%20documents/000%20DisqueAleMazal131105/0210%20Protons/0380%20Presentations/010%20TopoNeutrProtIonMaster/02%20Protons/video4.mpg" TargetMode="External"/><Relationship Id="rId21" Type="http://schemas.openxmlformats.org/officeDocument/2006/relationships/image" Target="../media/image57.png"/><Relationship Id="rId7" Type="http://schemas.openxmlformats.org/officeDocument/2006/relationships/image" Target="../media/image49.png"/><Relationship Id="rId12" Type="http://schemas.openxmlformats.org/officeDocument/2006/relationships/image" Target="../media/image44.png"/><Relationship Id="rId17" Type="http://schemas.openxmlformats.org/officeDocument/2006/relationships/image" Target="../media/image53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48.png"/><Relationship Id="rId11" Type="http://schemas.openxmlformats.org/officeDocument/2006/relationships/oleObject" Target="../embeddings/oleObject2.bin"/><Relationship Id="rId5" Type="http://schemas.openxmlformats.org/officeDocument/2006/relationships/image" Target="../media/image47.png"/><Relationship Id="rId15" Type="http://schemas.openxmlformats.org/officeDocument/2006/relationships/image" Target="../media/image51.png"/><Relationship Id="rId10" Type="http://schemas.openxmlformats.org/officeDocument/2006/relationships/image" Target="../media/image43.png"/><Relationship Id="rId19" Type="http://schemas.openxmlformats.org/officeDocument/2006/relationships/image" Target="../media/image55.png"/><Relationship Id="rId4" Type="http://schemas.openxmlformats.org/officeDocument/2006/relationships/image" Target="../media/image46.emf"/><Relationship Id="rId9" Type="http://schemas.openxmlformats.org/officeDocument/2006/relationships/oleObject" Target="../embeddings/oleObject1.bin"/><Relationship Id="rId14" Type="http://schemas.openxmlformats.org/officeDocument/2006/relationships/image" Target="../media/image45.png"/><Relationship Id="rId22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17" Type="http://schemas.openxmlformats.org/officeDocument/2006/relationships/hyperlink" Target="https://clinicaltrials.gov/ct2/show/NCT01180881?term=cns+proton+therapy&amp;rank=6" TargetMode="External"/><Relationship Id="rId299" Type="http://schemas.openxmlformats.org/officeDocument/2006/relationships/hyperlink" Target="https://clinicaltrials.gov/ct2/show/NCT00901836" TargetMode="External"/><Relationship Id="rId21" Type="http://schemas.openxmlformats.org/officeDocument/2006/relationships/hyperlink" Target="https://clinicaltrials.gov/ct2/show/NCT02644993?term=pediatric+proton+therapy&amp;rank=3" TargetMode="External"/><Relationship Id="rId63" Type="http://schemas.openxmlformats.org/officeDocument/2006/relationships/hyperlink" Target="https://clinicaltrials.gov/ct2/show/NCT02289209" TargetMode="External"/><Relationship Id="rId159" Type="http://schemas.openxmlformats.org/officeDocument/2006/relationships/hyperlink" Target="https://clinicaltrials.gov/ct2/show/NCT03339934" TargetMode="External"/><Relationship Id="rId324" Type="http://schemas.openxmlformats.org/officeDocument/2006/relationships/hyperlink" Target="https://clinicaltrials.gov/ct2/show/NCT02602756?term=eye+proton&amp;rank=11" TargetMode="External"/><Relationship Id="rId170" Type="http://schemas.openxmlformats.org/officeDocument/2006/relationships/hyperlink" Target="https://clinicaltrials.gov/ct2/show/NCT01239381?term=NCT01239381&amp;rank=1" TargetMode="External"/><Relationship Id="rId226" Type="http://schemas.openxmlformats.org/officeDocument/2006/relationships/hyperlink" Target="https://upload.umin.ac.jp/cgi-open-bin/ctr_e/ctr_view.cgi?recptno=R000018067" TargetMode="External"/><Relationship Id="rId268" Type="http://schemas.openxmlformats.org/officeDocument/2006/relationships/hyperlink" Target="https://upload.umin.ac.jp/cgi-open-bin/ctr/ctr.cgi?function=brows&amp;action=brows&amp;type=summary&amp;recptno=R000020491&amp;language=E" TargetMode="External"/><Relationship Id="rId32" Type="http://schemas.openxmlformats.org/officeDocument/2006/relationships/hyperlink" Target="https://clinicaltrials.gov/ct2/show/NCT01228448?term=NCT01228448&amp;rank=1" TargetMode="External"/><Relationship Id="rId74" Type="http://schemas.openxmlformats.org/officeDocument/2006/relationships/hyperlink" Target="https://clinicaltrials.gov/ct2/show/NCT01808677?term=proton+NSCLC&amp;rank=18" TargetMode="External"/><Relationship Id="rId128" Type="http://schemas.openxmlformats.org/officeDocument/2006/relationships/hyperlink" Target="https://clinicaltrials.gov/ct2/show/NCT02607397" TargetMode="External"/><Relationship Id="rId5" Type="http://schemas.openxmlformats.org/officeDocument/2006/relationships/hyperlink" Target="https://www.ptcog.site/images/clinical%20trials/PTCOG_Ped_Kim3.pdf" TargetMode="External"/><Relationship Id="rId181" Type="http://schemas.openxmlformats.org/officeDocument/2006/relationships/hyperlink" Target="https://upload.umin.ac.jp/cgi-open-bin/ctr/ctr.cgi?function=brows&amp;action=brows&amp;type=summary&amp;recptno=R000023097&amp;language=E" TargetMode="External"/><Relationship Id="rId237" Type="http://schemas.openxmlformats.org/officeDocument/2006/relationships/hyperlink" Target="https://clinicaltrials.gov/ct2/show/NCT03285815" TargetMode="External"/><Relationship Id="rId279" Type="http://schemas.openxmlformats.org/officeDocument/2006/relationships/hyperlink" Target="https://clinicaltrials.gov/ct2/show/NCT02766686?term=dresden+proton&amp;rank=3" TargetMode="External"/><Relationship Id="rId43" Type="http://schemas.openxmlformats.org/officeDocument/2006/relationships/hyperlink" Target="https://clinicaltrials.gov/ct2/show/NCT02663583?term=oropharynx+proton&amp;rank=1" TargetMode="External"/><Relationship Id="rId139" Type="http://schemas.openxmlformats.org/officeDocument/2006/relationships/hyperlink" Target="https://clinicaltrials.gov/ct2/show/NCT03055364" TargetMode="External"/><Relationship Id="rId290" Type="http://schemas.openxmlformats.org/officeDocument/2006/relationships/hyperlink" Target="https://clinicaltrials.gov/ct2/show/NCT03225443" TargetMode="External"/><Relationship Id="rId304" Type="http://schemas.openxmlformats.org/officeDocument/2006/relationships/hyperlink" Target="https://clinicaltrials.gov/ct2/show/NCT00496522" TargetMode="External"/><Relationship Id="rId85" Type="http://schemas.openxmlformats.org/officeDocument/2006/relationships/hyperlink" Target="https://clinicaltrials.gov/ct2/show/NCT01108666?term=NCT01108666&amp;rank=1" TargetMode="External"/><Relationship Id="rId150" Type="http://schemas.openxmlformats.org/officeDocument/2006/relationships/hyperlink" Target="https://clinicaltrials.gov/ct2/show/NCT03270072" TargetMode="External"/><Relationship Id="rId192" Type="http://schemas.openxmlformats.org/officeDocument/2006/relationships/hyperlink" Target="https://upload.umin.ac.jp/cgi-open-bin/ctr_e/ctr_view.cgi?recptno=R000023097" TargetMode="External"/><Relationship Id="rId206" Type="http://schemas.openxmlformats.org/officeDocument/2006/relationships/hyperlink" Target="https://clinicaltrials.gov/ct2/show/NCT02598349" TargetMode="External"/><Relationship Id="rId248" Type="http://schemas.openxmlformats.org/officeDocument/2006/relationships/hyperlink" Target="https://clinicaltrials.gov/ct2/show/NCT01987193" TargetMode="External"/><Relationship Id="rId12" Type="http://schemas.openxmlformats.org/officeDocument/2006/relationships/hyperlink" Target="https://clinicaltrials.gov/ct2/show/NCT00592293?term=NCT00592293&amp;rank=1" TargetMode="External"/><Relationship Id="rId108" Type="http://schemas.openxmlformats.org/officeDocument/2006/relationships/hyperlink" Target="https://clinicaltrials.gov/ct2/show/NCT03669341" TargetMode="External"/><Relationship Id="rId315" Type="http://schemas.openxmlformats.org/officeDocument/2006/relationships/hyperlink" Target="https://upload.umin.ac.jp/cgi-open-bin/ctr_e/ctr_view.cgi?recptno=R000014461" TargetMode="External"/><Relationship Id="rId54" Type="http://schemas.openxmlformats.org/officeDocument/2006/relationships/hyperlink" Target="https://upload.umin.ac.jp/cgi-open-bin/ctr_e/ctr_view.cgi?recptno=R000026725" TargetMode="External"/><Relationship Id="rId96" Type="http://schemas.openxmlformats.org/officeDocument/2006/relationships/hyperlink" Target="https://upload.umin.ac.jp/cgi-open-bin/ctr/ctr.cgi?function=brows&amp;action=brows&amp;type=summary&amp;recptno=R000019863&amp;language=E" TargetMode="External"/><Relationship Id="rId161" Type="http://schemas.openxmlformats.org/officeDocument/2006/relationships/hyperlink" Target="https://upload.umin.ac.jp/cgi-open-bin/ctr_e/ctr_view.cgi?recptno=R000018796" TargetMode="External"/><Relationship Id="rId217" Type="http://schemas.openxmlformats.org/officeDocument/2006/relationships/hyperlink" Target="https://clinicaltrials.gov/ct2/show/NCT03403049" TargetMode="External"/><Relationship Id="rId259" Type="http://schemas.openxmlformats.org/officeDocument/2006/relationships/hyperlink" Target="https://clinicaltrials.gov/ct2/show/NCT02672449" TargetMode="External"/><Relationship Id="rId23" Type="http://schemas.openxmlformats.org/officeDocument/2006/relationships/hyperlink" Target="https://clinicaltrials.gov/ct2/show/NCT03267836" TargetMode="External"/><Relationship Id="rId119" Type="http://schemas.openxmlformats.org/officeDocument/2006/relationships/hyperlink" Target="https://clinicaltrials.gov/ct2/show/NCT01049230?term=NCT01049230&amp;rank=1" TargetMode="External"/><Relationship Id="rId270" Type="http://schemas.openxmlformats.org/officeDocument/2006/relationships/hyperlink" Target="https://clinicaltrials.gov/ct2/show/NCT02935023" TargetMode="External"/><Relationship Id="rId326" Type="http://schemas.openxmlformats.org/officeDocument/2006/relationships/hyperlink" Target="https://clinicaltrials.gov/ct2/show/NCT01783535?term=eye+proton&amp;rank=5" TargetMode="External"/><Relationship Id="rId65" Type="http://schemas.openxmlformats.org/officeDocument/2006/relationships/hyperlink" Target="https://clinicaltrials.gov/ct2/show/NCT03183271" TargetMode="External"/><Relationship Id="rId130" Type="http://schemas.openxmlformats.org/officeDocument/2006/relationships/hyperlink" Target="https://www.ptcog.site/images/clinical%20trials/PTCOG_Spine_Cho.pdf" TargetMode="External"/><Relationship Id="rId172" Type="http://schemas.openxmlformats.org/officeDocument/2006/relationships/hyperlink" Target="https://clinicaltrials.gov/ct2/show/NCT01963429?term=NCT01963429&amp;rank=1" TargetMode="External"/><Relationship Id="rId228" Type="http://schemas.openxmlformats.org/officeDocument/2006/relationships/hyperlink" Target="https://upload.umin.ac.jp/cgi-open-bin/ctr_e/ctr_view.cgi?recptno=R000010316" TargetMode="External"/><Relationship Id="rId281" Type="http://schemas.openxmlformats.org/officeDocument/2006/relationships/hyperlink" Target="https://clinicaltrials.gov/ct2/show/NCT03017794" TargetMode="External"/><Relationship Id="rId34" Type="http://schemas.openxmlformats.org/officeDocument/2006/relationships/hyperlink" Target="https://upload.umin.ac.jp/cgi-open-bin/ctr_e/ctr_view.cgi?recptno=R000026306" TargetMode="External"/><Relationship Id="rId76" Type="http://schemas.openxmlformats.org/officeDocument/2006/relationships/hyperlink" Target="https://clinicaltrials.gov/ct2/show/NCT00881712?term=NCT00881712&amp;rank=1" TargetMode="External"/><Relationship Id="rId141" Type="http://schemas.openxmlformats.org/officeDocument/2006/relationships/hyperlink" Target="https://clinicaltrials.gov/ct2/show/NCT01839838" TargetMode="External"/><Relationship Id="rId7" Type="http://schemas.openxmlformats.org/officeDocument/2006/relationships/hyperlink" Target="https://clinicaltrials.gov/ct2/show/NCT00602667" TargetMode="External"/><Relationship Id="rId183" Type="http://schemas.openxmlformats.org/officeDocument/2006/relationships/hyperlink" Target="https://upload.umin.ac.jp/cgi-open-bin/ctr/ctr.cgi?function=brows&amp;action=brows&amp;type=summary&amp;recptno=R000023620&amp;language=E" TargetMode="External"/><Relationship Id="rId239" Type="http://schemas.openxmlformats.org/officeDocument/2006/relationships/hyperlink" Target="https://clinicaltrials.gov/ct2/show/NCT01352429" TargetMode="External"/><Relationship Id="rId250" Type="http://schemas.openxmlformats.org/officeDocument/2006/relationships/hyperlink" Target="https://clinicaltrials.gov/ct2/show/NCT03624660" TargetMode="External"/><Relationship Id="rId292" Type="http://schemas.openxmlformats.org/officeDocument/2006/relationships/hyperlink" Target="https://clinicaltrials.gov/study/NCT05457595?term=NCT05457595&amp;rank=1" TargetMode="External"/><Relationship Id="rId306" Type="http://schemas.openxmlformats.org/officeDocument/2006/relationships/hyperlink" Target="https://clinicaltrials.gov/ct2/show/NCT01449149" TargetMode="External"/><Relationship Id="rId24" Type="http://schemas.openxmlformats.org/officeDocument/2006/relationships/hyperlink" Target="https://clinicaltrials.gov/ct2/show/NCT02608762?term=pediatric+proton+therapy&amp;rank=11" TargetMode="External"/><Relationship Id="rId45" Type="http://schemas.openxmlformats.org/officeDocument/2006/relationships/hyperlink" Target="https://clinicaltrials.gov/ct2/show/NCT01973179?term=NCT01973179&amp;rank=1" TargetMode="External"/><Relationship Id="rId66" Type="http://schemas.openxmlformats.org/officeDocument/2006/relationships/hyperlink" Target="https://clinicaltrials.gov/ct2/show/NCT03513042" TargetMode="External"/><Relationship Id="rId87" Type="http://schemas.openxmlformats.org/officeDocument/2006/relationships/hyperlink" Target="https://clinicaltrials.gov/ct2/show/NCT02130427?term=proton+NSCLC&amp;rank=19" TargetMode="External"/><Relationship Id="rId110" Type="http://schemas.openxmlformats.org/officeDocument/2006/relationships/hyperlink" Target="https://clinicaltrials.gov/ct2/show/NCT00496522?term=cns+proton+therapy&amp;rank=3" TargetMode="External"/><Relationship Id="rId131" Type="http://schemas.openxmlformats.org/officeDocument/2006/relationships/hyperlink" Target="https://www.ptcog.site/images/clinical%20trials/PTCOG_Spine_Cho2.pdf" TargetMode="External"/><Relationship Id="rId327" Type="http://schemas.openxmlformats.org/officeDocument/2006/relationships/hyperlink" Target="https://clinicaltrials.gov/ct2/show/NCT02379000?term=eye+proton&amp;rank=13" TargetMode="External"/><Relationship Id="rId152" Type="http://schemas.openxmlformats.org/officeDocument/2006/relationships/hyperlink" Target="https://clinicaltrials.gov/ct2/show/NCT00614172" TargetMode="External"/><Relationship Id="rId173" Type="http://schemas.openxmlformats.org/officeDocument/2006/relationships/hyperlink" Target="https://clinicaltrials.gov/ct2/show/NCT01643824?term=liver+proton&amp;rank=32" TargetMode="External"/><Relationship Id="rId194" Type="http://schemas.openxmlformats.org/officeDocument/2006/relationships/hyperlink" Target="https://upload.umin.ac.jp/cgi-open-bin/ctr_e/ctr_view.cgi?recptno=R000002667" TargetMode="External"/><Relationship Id="rId208" Type="http://schemas.openxmlformats.org/officeDocument/2006/relationships/hyperlink" Target="https://clinicaltrials.gov/ct2/show/NCT01795274" TargetMode="External"/><Relationship Id="rId229" Type="http://schemas.openxmlformats.org/officeDocument/2006/relationships/hyperlink" Target="https://clinicaltrials.gov/ct2/show/NCT03018418" TargetMode="External"/><Relationship Id="rId240" Type="http://schemas.openxmlformats.org/officeDocument/2006/relationships/hyperlink" Target="https://clinicaltrials.gov/ct2/show/NCT01045226" TargetMode="External"/><Relationship Id="rId261" Type="http://schemas.openxmlformats.org/officeDocument/2006/relationships/hyperlink" Target="https://clinicaltrials.gov/ct2/show/NCT00002703" TargetMode="External"/><Relationship Id="rId14" Type="http://schemas.openxmlformats.org/officeDocument/2006/relationships/hyperlink" Target="https://clinicaltrials.gov/ct2/show/NCT01115777?term=NCT01115777&amp;rank=1" TargetMode="External"/><Relationship Id="rId35" Type="http://schemas.openxmlformats.org/officeDocument/2006/relationships/hyperlink" Target="https://upload.umin.ac.jp/cgi-open-bin/ctr_e/ctr_view.cgi?recptno=R000028299" TargetMode="External"/><Relationship Id="rId56" Type="http://schemas.openxmlformats.org/officeDocument/2006/relationships/hyperlink" Target="https://clinicaltrials.gov/ct2/show/NCT02838602?term=head+neck+proton&amp;rank=17" TargetMode="External"/><Relationship Id="rId77" Type="http://schemas.openxmlformats.org/officeDocument/2006/relationships/hyperlink" Target="https://clinicaltrials.gov/ct2/show/NCT01770418?term=NCT01770418&amp;rank=1" TargetMode="External"/><Relationship Id="rId100" Type="http://schemas.openxmlformats.org/officeDocument/2006/relationships/hyperlink" Target="https://upload.umin.ac.jp/cgi-open-bin/ctr_e/ctr_view.cgi?recptno=R000026513" TargetMode="External"/><Relationship Id="rId282" Type="http://schemas.openxmlformats.org/officeDocument/2006/relationships/hyperlink" Target="https://clinicaltrials.gov/ct2/show/NCT03740191" TargetMode="External"/><Relationship Id="rId317" Type="http://schemas.openxmlformats.org/officeDocument/2006/relationships/hyperlink" Target="https://clinicaltrials.gov/ct2/show/NCT02838602?term=proton+radiation+therapy&amp;cntry1=EU%3AFR&amp;rank=2" TargetMode="External"/><Relationship Id="rId8" Type="http://schemas.openxmlformats.org/officeDocument/2006/relationships/hyperlink" Target="https://clinicaltrials.gov/ct2/show/NCT02792582?term=proton+pediatrics&amp;rank=3&amp;submit_fld_opt=" TargetMode="External"/><Relationship Id="rId98" Type="http://schemas.openxmlformats.org/officeDocument/2006/relationships/hyperlink" Target="https://upload.umin.ac.jp/cgi-open-bin/ctr_e/ctr_view.cgi?recptno=R000018984" TargetMode="External"/><Relationship Id="rId121" Type="http://schemas.openxmlformats.org/officeDocument/2006/relationships/hyperlink" Target="https://clinicaltrials.gov/ct2/show/NCT02693990" TargetMode="External"/><Relationship Id="rId142" Type="http://schemas.openxmlformats.org/officeDocument/2006/relationships/hyperlink" Target="https://clinicaltrials.gov/ct2/show/NCT01386697" TargetMode="External"/><Relationship Id="rId163" Type="http://schemas.openxmlformats.org/officeDocument/2006/relationships/hyperlink" Target="https://upload.umin.ac.jp/cgi-open-bin/ctr_e/ctr_view.cgi?recptno=R000009618" TargetMode="External"/><Relationship Id="rId184" Type="http://schemas.openxmlformats.org/officeDocument/2006/relationships/hyperlink" Target="https://upload.umin.ac.jp/cgi-open-bin/ctr/ctr.cgi?function=brows&amp;action=brows&amp;type=summary&amp;recptno=R000023610&amp;language=E" TargetMode="External"/><Relationship Id="rId219" Type="http://schemas.openxmlformats.org/officeDocument/2006/relationships/hyperlink" Target="https://clinicaltrials.gov/ct2/show/NCT01449864" TargetMode="External"/><Relationship Id="rId230" Type="http://schemas.openxmlformats.org/officeDocument/2006/relationships/hyperlink" Target="https://clinicaltrials.gov/ct2/show/NCT03098108" TargetMode="External"/><Relationship Id="rId251" Type="http://schemas.openxmlformats.org/officeDocument/2006/relationships/hyperlink" Target="https://clinicaltrials.gov/ct2/show/NCT00561444" TargetMode="External"/><Relationship Id="rId25" Type="http://schemas.openxmlformats.org/officeDocument/2006/relationships/hyperlink" Target="https://upload.umin.ac.jp/cgi-open-bin/ctr_e/ctr_view.cgi?recptno=R000026233" TargetMode="External"/><Relationship Id="rId46" Type="http://schemas.openxmlformats.org/officeDocument/2006/relationships/hyperlink" Target="https://clinicaltrials.gov/ct2/show/NCT02569788?term=carbon+ion&amp;rank=16" TargetMode="External"/><Relationship Id="rId67" Type="http://schemas.openxmlformats.org/officeDocument/2006/relationships/hyperlink" Target="https://clinicaltrials.gov/ct2/show/NCT03450967" TargetMode="External"/><Relationship Id="rId272" Type="http://schemas.openxmlformats.org/officeDocument/2006/relationships/hyperlink" Target="https://upload.umin.ac.jp/cgi-open-bin/ctr_e/ctr_view.cgi?recptno=R000020491" TargetMode="External"/><Relationship Id="rId293" Type="http://schemas.openxmlformats.org/officeDocument/2006/relationships/hyperlink" Target="https://clinicaltrials.gov/ct2/show/NCT02070393?term=lymphoma+proton&amp;rank=7" TargetMode="External"/><Relationship Id="rId307" Type="http://schemas.openxmlformats.org/officeDocument/2006/relationships/hyperlink" Target="https://clinicaltrials.gov/ct2/show/NCT01034566" TargetMode="External"/><Relationship Id="rId328" Type="http://schemas.openxmlformats.org/officeDocument/2006/relationships/hyperlink" Target="https://clinicaltrials.gov/ct2/show/NCT02874040" TargetMode="External"/><Relationship Id="rId88" Type="http://schemas.openxmlformats.org/officeDocument/2006/relationships/hyperlink" Target="https://clinicaltrials.gov/ct2/show/NCT03087760" TargetMode="External"/><Relationship Id="rId111" Type="http://schemas.openxmlformats.org/officeDocument/2006/relationships/hyperlink" Target="https://clinicaltrials.gov/show/NCT01730950" TargetMode="External"/><Relationship Id="rId132" Type="http://schemas.openxmlformats.org/officeDocument/2006/relationships/hyperlink" Target="https://clinicaltrials.gov/ct2/show/NCT01730950" TargetMode="External"/><Relationship Id="rId153" Type="http://schemas.openxmlformats.org/officeDocument/2006/relationships/hyperlink" Target="https://clinicaltrials.gov/ct2/show/NCT01310530" TargetMode="External"/><Relationship Id="rId174" Type="http://schemas.openxmlformats.org/officeDocument/2006/relationships/hyperlink" Target="https://clinicaltrials.gov/ct2/show/NCT02395523?term=liver+proton&amp;rank=33" TargetMode="External"/><Relationship Id="rId195" Type="http://schemas.openxmlformats.org/officeDocument/2006/relationships/hyperlink" Target="https://upload.umin.ac.jp/cgi-open-bin/ctr_e/ctr_view.cgi?recptno=R000015793" TargetMode="External"/><Relationship Id="rId209" Type="http://schemas.openxmlformats.org/officeDocument/2006/relationships/hyperlink" Target="https://upload.umin.ac.jp/cgi-open-bin/ctr/ctr.cgi?function=brows&amp;action=brows&amp;type=summary&amp;recptno=R000024071&amp;language=E" TargetMode="External"/><Relationship Id="rId220" Type="http://schemas.openxmlformats.org/officeDocument/2006/relationships/hyperlink" Target="https://clinicaltrials.gov/ct2/show/NCT00503932?term=NCT00503932&amp;rank=1" TargetMode="External"/><Relationship Id="rId241" Type="http://schemas.openxmlformats.org/officeDocument/2006/relationships/hyperlink" Target="https://clinicaltrials.gov/ct2/show/NCT01617161" TargetMode="External"/><Relationship Id="rId15" Type="http://schemas.openxmlformats.org/officeDocument/2006/relationships/hyperlink" Target="https://clinicaltrials.gov/ct2/show/NCT00592592?term=NCT00592592&amp;rank=1" TargetMode="External"/><Relationship Id="rId36" Type="http://schemas.openxmlformats.org/officeDocument/2006/relationships/hyperlink" Target="https://upload.umin.ac.jp/cgi-open-bin/ctr_e/ctr_view.cgi?recptno=R000033734" TargetMode="External"/><Relationship Id="rId57" Type="http://schemas.openxmlformats.org/officeDocument/2006/relationships/hyperlink" Target="https://upload.umin.ac.jp/cgi-open-bin/ctr_e/ctr_view.cgi?recptno=R000014540" TargetMode="External"/><Relationship Id="rId262" Type="http://schemas.openxmlformats.org/officeDocument/2006/relationships/hyperlink" Target="https://upload.umin.ac.jp/cgi-open-bin/ctr/ctr.cgi?function=brows&amp;action=brows&amp;type=summary&amp;recptno=R000024815&amp;language=E" TargetMode="External"/><Relationship Id="rId283" Type="http://schemas.openxmlformats.org/officeDocument/2006/relationships/hyperlink" Target="https://clinicaltrials.gov/ct2/show/NCT03564275" TargetMode="External"/><Relationship Id="rId318" Type="http://schemas.openxmlformats.org/officeDocument/2006/relationships/hyperlink" Target="https://clinicaltrials.gov/ct2/show/NCT02986516" TargetMode="External"/><Relationship Id="rId78" Type="http://schemas.openxmlformats.org/officeDocument/2006/relationships/hyperlink" Target="https://clinicaltrials.gov/ct2/show/NCT02029222?term=NCT02029222&amp;rank=1" TargetMode="External"/><Relationship Id="rId99" Type="http://schemas.openxmlformats.org/officeDocument/2006/relationships/hyperlink" Target="https://upload.umin.ac.jp/cgi-open-bin/ctr_e/ctr_view.cgi?recptno=R000006512" TargetMode="External"/><Relationship Id="rId101" Type="http://schemas.openxmlformats.org/officeDocument/2006/relationships/hyperlink" Target="https://upload.umin.ac.jp/cgi-open-bin/ctr_e/ctr_view.cgi?recptno=R000026598" TargetMode="External"/><Relationship Id="rId122" Type="http://schemas.openxmlformats.org/officeDocument/2006/relationships/hyperlink" Target="https://clinicaltrials.gov/ct2/show/NCT03286335" TargetMode="External"/><Relationship Id="rId143" Type="http://schemas.openxmlformats.org/officeDocument/2006/relationships/hyperlink" Target="https://clinicaltrials.gov/ct2/show/NCT00599989" TargetMode="External"/><Relationship Id="rId164" Type="http://schemas.openxmlformats.org/officeDocument/2006/relationships/hyperlink" Target="https://clinicaltrials.gov/ct2/show/NCT00614913?term=NCT00614913&amp;rank=1" TargetMode="External"/><Relationship Id="rId185" Type="http://schemas.openxmlformats.org/officeDocument/2006/relationships/hyperlink" Target="https://upload.umin.ac.jp/cgi-open-bin/ctr/ctr.cgi?function=brows&amp;action=brows&amp;type=summary&amp;recptno=R000023505&amp;language=E" TargetMode="External"/><Relationship Id="rId9" Type="http://schemas.openxmlformats.org/officeDocument/2006/relationships/hyperlink" Target="https://clinicaltrials.gov/ct2/show/NCT03223766" TargetMode="External"/><Relationship Id="rId210" Type="http://schemas.openxmlformats.org/officeDocument/2006/relationships/hyperlink" Target="https://upload.umin.ac.jp/cgi-open-bin/ctr_e/ctr_view.cgi?recptno=R000010325" TargetMode="External"/><Relationship Id="rId26" Type="http://schemas.openxmlformats.org/officeDocument/2006/relationships/hyperlink" Target="https://upload.umin.ac.jp/cgi-open-bin/ctr_e/ctr_view.cgi?recptno=R000011395" TargetMode="External"/><Relationship Id="rId231" Type="http://schemas.openxmlformats.org/officeDocument/2006/relationships/hyperlink" Target="https://clinicaltrials.gov/ct2/show/NCT03184350" TargetMode="External"/><Relationship Id="rId252" Type="http://schemas.openxmlformats.org/officeDocument/2006/relationships/hyperlink" Target="https://clinicaltrials.gov/ct2/show/NCT00489814" TargetMode="External"/><Relationship Id="rId273" Type="http://schemas.openxmlformats.org/officeDocument/2006/relationships/hyperlink" Target="https://upload.umin.ac.jp/cgi-open-bin/ctr_e/ctr_view.cgi?recptno=R000018975" TargetMode="External"/><Relationship Id="rId294" Type="http://schemas.openxmlformats.org/officeDocument/2006/relationships/hyperlink" Target="https://clinicaltrials.gov/ct2/show/NCT00850200?term=lymphoma+proton&amp;rank=2" TargetMode="External"/><Relationship Id="rId308" Type="http://schemas.openxmlformats.org/officeDocument/2006/relationships/hyperlink" Target="https://clinicaltrials.gov/ct2/show/NCT01561495" TargetMode="External"/><Relationship Id="rId329" Type="http://schemas.openxmlformats.org/officeDocument/2006/relationships/hyperlink" Target="https://clinicaltrials.gov/ct2/show/NCT03049072" TargetMode="External"/><Relationship Id="rId47" Type="http://schemas.openxmlformats.org/officeDocument/2006/relationships/hyperlink" Target="https://clinicaltrials.gov/ct2/show/NCT02801487?term=head+neck+proton&amp;rank=33" TargetMode="External"/><Relationship Id="rId68" Type="http://schemas.openxmlformats.org/officeDocument/2006/relationships/hyperlink" Target="https://clinicaltrials.gov/ct2/show/results/NCT00614484?term=NCT00614484&amp;rank=1" TargetMode="External"/><Relationship Id="rId89" Type="http://schemas.openxmlformats.org/officeDocument/2006/relationships/hyperlink" Target="https://clinicaltrials.gov/ct2/show/NCT01565772?term=NCT01565772&amp;rank=1" TargetMode="External"/><Relationship Id="rId112" Type="http://schemas.openxmlformats.org/officeDocument/2006/relationships/hyperlink" Target="https://clinicaltrials.gov/ct2/show/NCT02671981" TargetMode="External"/><Relationship Id="rId133" Type="http://schemas.openxmlformats.org/officeDocument/2006/relationships/hyperlink" Target="https://www.ptcog.site/images/clinical%20trials/PTCOG_Spine_Malyapa.pdf" TargetMode="External"/><Relationship Id="rId154" Type="http://schemas.openxmlformats.org/officeDocument/2006/relationships/hyperlink" Target="https://clinicaltrials.gov/ct2/show/NCT01766297" TargetMode="External"/><Relationship Id="rId175" Type="http://schemas.openxmlformats.org/officeDocument/2006/relationships/hyperlink" Target="https://clinicaltrials.gov/ct2/show/NCT00426829?term=NCT00426829&amp;rank=1" TargetMode="External"/><Relationship Id="rId196" Type="http://schemas.openxmlformats.org/officeDocument/2006/relationships/hyperlink" Target="https://clinicaltrials.gov/ct2/show/NCT03186898" TargetMode="External"/><Relationship Id="rId200" Type="http://schemas.openxmlformats.org/officeDocument/2006/relationships/hyperlink" Target="https://clinicaltrials.gov/ct2/show/NCT01494155" TargetMode="External"/><Relationship Id="rId16" Type="http://schemas.openxmlformats.org/officeDocument/2006/relationships/hyperlink" Target="https://clinicaltrials.gov/ct2/show/NCT02112617?term=pediatric+proton+therapy&amp;rank=12" TargetMode="External"/><Relationship Id="rId221" Type="http://schemas.openxmlformats.org/officeDocument/2006/relationships/hyperlink" Target="https://clinicaltrials.gov/ct2/show/NCT01512589" TargetMode="External"/><Relationship Id="rId242" Type="http://schemas.openxmlformats.org/officeDocument/2006/relationships/hyperlink" Target="https://clinicaltrials.gov/ct2/show/NCT02040610" TargetMode="External"/><Relationship Id="rId263" Type="http://schemas.openxmlformats.org/officeDocument/2006/relationships/hyperlink" Target="https://upload.umin.ac.jp/cgi-open-bin/ctr/ctr.cgi?function=brows&amp;action=brows&amp;type=summary&amp;recptno=R000024063&amp;language=E" TargetMode="External"/><Relationship Id="rId284" Type="http://schemas.openxmlformats.org/officeDocument/2006/relationships/hyperlink" Target="https://clinicaltrials.gov/ct2/show/NCT01520038?term=bladder+proton&amp;rank=1" TargetMode="External"/><Relationship Id="rId319" Type="http://schemas.openxmlformats.org/officeDocument/2006/relationships/hyperlink" Target="https://clinicaltrials.gov/ct2/show/NCT00765921?term=eye+proton&amp;rank=3" TargetMode="External"/><Relationship Id="rId37" Type="http://schemas.openxmlformats.org/officeDocument/2006/relationships/hyperlink" Target="https://clinicaltrials.gov/ct2/show/NCT01528670?term=NCT01528670&amp;rank=1" TargetMode="External"/><Relationship Id="rId58" Type="http://schemas.openxmlformats.org/officeDocument/2006/relationships/hyperlink" Target="https://upload.umin.ac.jp/cgi-open-bin/ctr_e/ctr_view.cgi?recptno=R000009348" TargetMode="External"/><Relationship Id="rId79" Type="http://schemas.openxmlformats.org/officeDocument/2006/relationships/hyperlink" Target="https://clinicaltrials.gov/ct2/show/NCT02038413?term=NCT02038413&amp;rank=1" TargetMode="External"/><Relationship Id="rId102" Type="http://schemas.openxmlformats.org/officeDocument/2006/relationships/hyperlink" Target="https://upload.umin.ac.jp/cgi-open-bin/ctr_e/ctr_view.cgi?recptno=R000026596" TargetMode="External"/><Relationship Id="rId123" Type="http://schemas.openxmlformats.org/officeDocument/2006/relationships/hyperlink" Target="https://clinicaltrials.gov/ct2/show/NCT01795300?term=cns+proton+therapy&amp;rank=8" TargetMode="External"/><Relationship Id="rId144" Type="http://schemas.openxmlformats.org/officeDocument/2006/relationships/hyperlink" Target="https://clinicaltrials.gov/ct2/show/NCT02603341" TargetMode="External"/><Relationship Id="rId330" Type="http://schemas.openxmlformats.org/officeDocument/2006/relationships/hyperlink" Target="https://upload.umin.ac.jp/cgi-open-bin/ctr_e/ctr_view.cgi?recptno=R000026411" TargetMode="External"/><Relationship Id="rId90" Type="http://schemas.openxmlformats.org/officeDocument/2006/relationships/hyperlink" Target="https://clinicaltrials.gov/ct2/show/NCT02314364?term=proton+NSCLC&amp;rank=21" TargetMode="External"/><Relationship Id="rId165" Type="http://schemas.openxmlformats.org/officeDocument/2006/relationships/hyperlink" Target="https://clinicaltrials.gov/ct2/show/NCT01141478?term=NCT01141478&amp;rank=1" TargetMode="External"/><Relationship Id="rId186" Type="http://schemas.openxmlformats.org/officeDocument/2006/relationships/hyperlink" Target="https://upload.umin.ac.jp/cgi-open-bin/ctr/ctr.cgi?function=brows&amp;action=brows&amp;type=summary&amp;recptno=R000023504&amp;language=E" TargetMode="External"/><Relationship Id="rId211" Type="http://schemas.openxmlformats.org/officeDocument/2006/relationships/hyperlink" Target="https://upload.umin.ac.jp/cgi-open-bin/ctr_e/ctr_view.cgi?recptno=R000002668" TargetMode="External"/><Relationship Id="rId232" Type="http://schemas.openxmlformats.org/officeDocument/2006/relationships/hyperlink" Target="https://clinicaltrials.gov/ct2/show/NCT03234842" TargetMode="External"/><Relationship Id="rId253" Type="http://schemas.openxmlformats.org/officeDocument/2006/relationships/hyperlink" Target="https://clinicaltrials.gov/ct2/show/NCT01950351" TargetMode="External"/><Relationship Id="rId274" Type="http://schemas.openxmlformats.org/officeDocument/2006/relationships/hyperlink" Target="https://upload.umin.ac.jp/cgi-open-bin/ctr_e/ctr_view.cgi?recptno=R000028856" TargetMode="External"/><Relationship Id="rId295" Type="http://schemas.openxmlformats.org/officeDocument/2006/relationships/hyperlink" Target="https://clinicaltrials.gov/ct2/show/NCT02404818?term=lymphoma+proton&amp;rank=3" TargetMode="External"/><Relationship Id="rId309" Type="http://schemas.openxmlformats.org/officeDocument/2006/relationships/hyperlink" Target="https://clinicaltrials.gov/ct2/show/NCT01811394" TargetMode="External"/><Relationship Id="rId27" Type="http://schemas.openxmlformats.org/officeDocument/2006/relationships/hyperlink" Target="https://clinicaltrials.gov/ct2/show/NCT02842723" TargetMode="External"/><Relationship Id="rId48" Type="http://schemas.openxmlformats.org/officeDocument/2006/relationships/hyperlink" Target="https://clinicaltrials.gov/ct2/show/NCT02795195?term=head+neck+proton&amp;rank=34" TargetMode="External"/><Relationship Id="rId69" Type="http://schemas.openxmlformats.org/officeDocument/2006/relationships/hyperlink" Target="https://clinicaltrials.gov/ct2/show/NCT01511081?term=NCT01511081&amp;rank=1" TargetMode="External"/><Relationship Id="rId113" Type="http://schemas.openxmlformats.org/officeDocument/2006/relationships/hyperlink" Target="https://clinicaltrials.gov/ct2/show/NCT02179086" TargetMode="External"/><Relationship Id="rId134" Type="http://schemas.openxmlformats.org/officeDocument/2006/relationships/hyperlink" Target="https://clinicaltrials.gov/ct2/show/NCT02559752?term=cns+proton+therapy&amp;rank=4" TargetMode="External"/><Relationship Id="rId320" Type="http://schemas.openxmlformats.org/officeDocument/2006/relationships/hyperlink" Target="https://clinicaltrials.gov/ct2/show/NCT01833325?term=eye+proton&amp;rank=7" TargetMode="External"/><Relationship Id="rId80" Type="http://schemas.openxmlformats.org/officeDocument/2006/relationships/hyperlink" Target="https://clinicaltrials.gov/ct2/show/NCT02844140?term=proton+radiation+therapy&amp;recr=Open&amp;cntry1=EU%3ANL&amp;rank=5" TargetMode="External"/><Relationship Id="rId155" Type="http://schemas.openxmlformats.org/officeDocument/2006/relationships/hyperlink" Target="https://clinicaltrials.gov/ct2/show/NCT01758445" TargetMode="External"/><Relationship Id="rId176" Type="http://schemas.openxmlformats.org/officeDocument/2006/relationships/hyperlink" Target="https://clinicaltrials.gov/ct2/show/NCT01668134?term=NCT01668134&amp;rank=1" TargetMode="External"/><Relationship Id="rId197" Type="http://schemas.openxmlformats.org/officeDocument/2006/relationships/hyperlink" Target="https://clinicaltrials.gov/ct2/show/NCT01821729" TargetMode="External"/><Relationship Id="rId201" Type="http://schemas.openxmlformats.org/officeDocument/2006/relationships/hyperlink" Target="https://clinicaltrials.gov/ct2/show/NCT00658801" TargetMode="External"/><Relationship Id="rId222" Type="http://schemas.openxmlformats.org/officeDocument/2006/relationships/hyperlink" Target="https://clinicaltrials.gov/ct2/show/NCT03690921" TargetMode="External"/><Relationship Id="rId243" Type="http://schemas.openxmlformats.org/officeDocument/2006/relationships/hyperlink" Target="https://clinicaltrials.gov/ct2/show/NCT00969111" TargetMode="External"/><Relationship Id="rId264" Type="http://schemas.openxmlformats.org/officeDocument/2006/relationships/hyperlink" Target="https://upload.umin.ac.jp/cgi-open-bin/ctr/ctr.cgi?function=brows&amp;action=brows&amp;type=summary&amp;recptno=R000023507&amp;language=E" TargetMode="External"/><Relationship Id="rId285" Type="http://schemas.openxmlformats.org/officeDocument/2006/relationships/hyperlink" Target="https://www.ptcog.site/images/clinical%20trials/Gyn_ncckorea.pdf" TargetMode="External"/><Relationship Id="rId17" Type="http://schemas.openxmlformats.org/officeDocument/2006/relationships/hyperlink" Target="https://clinicaltrials.gov/ct2/show/NCT01751412?term=pediatric+proton+therapy&amp;rank=18" TargetMode="External"/><Relationship Id="rId38" Type="http://schemas.openxmlformats.org/officeDocument/2006/relationships/hyperlink" Target="https://clinicaltrials.gov/ct2/show/NCT01220752?term=c+ion+head+and+neck&amp;rank=3" TargetMode="External"/><Relationship Id="rId59" Type="http://schemas.openxmlformats.org/officeDocument/2006/relationships/hyperlink" Target="https://upload.umin.ac.jp/cgi-open-bin/ctr_e/ctr_view.cgi?recptno=R000009265" TargetMode="External"/><Relationship Id="rId103" Type="http://schemas.openxmlformats.org/officeDocument/2006/relationships/hyperlink" Target="https://upload.umin.ac.jp/cgi-open-bin/ctr_e/ctr_view.cgi?recptno=R000023120" TargetMode="External"/><Relationship Id="rId124" Type="http://schemas.openxmlformats.org/officeDocument/2006/relationships/hyperlink" Target="https://clinicaltrials.gov/ct2/show/NCT01166308" TargetMode="External"/><Relationship Id="rId310" Type="http://schemas.openxmlformats.org/officeDocument/2006/relationships/hyperlink" Target="https://clinicaltrials.gov/ct2/show/NCT01904565" TargetMode="External"/><Relationship Id="rId70" Type="http://schemas.openxmlformats.org/officeDocument/2006/relationships/hyperlink" Target="https://clinicaltrials.gov/ct2/show/study/NCT00495040?term=NCT00495040&amp;rank=1" TargetMode="External"/><Relationship Id="rId91" Type="http://schemas.openxmlformats.org/officeDocument/2006/relationships/hyperlink" Target="https://clinicaltrials.gov/ct2/show/NCT02204761?term=nct02204761&amp;rank=1" TargetMode="External"/><Relationship Id="rId145" Type="http://schemas.openxmlformats.org/officeDocument/2006/relationships/hyperlink" Target="https://clinicaltrials.gov/ct2/show/NCT02070393" TargetMode="External"/><Relationship Id="rId166" Type="http://schemas.openxmlformats.org/officeDocument/2006/relationships/hyperlink" Target="https://clinicaltrials.gov/ct2/show/NCT00857805?term=NCT00857805&amp;rank=1" TargetMode="External"/><Relationship Id="rId187" Type="http://schemas.openxmlformats.org/officeDocument/2006/relationships/hyperlink" Target="https://upload.umin.ac.jp/cgi-open-bin/ctr_e/ctr_view.cgi?recptno=R000030921" TargetMode="External"/><Relationship Id="rId331" Type="http://schemas.openxmlformats.org/officeDocument/2006/relationships/hyperlink" Target="https://upload.umin.ac.jp/cgi-open-bin/ctr_e/ctr_view.cgi?recptno=R000033378" TargetMode="External"/><Relationship Id="rId1" Type="http://schemas.openxmlformats.org/officeDocument/2006/relationships/slideLayout" Target="../slideLayouts/slideLayout2.xml"/><Relationship Id="rId212" Type="http://schemas.openxmlformats.org/officeDocument/2006/relationships/hyperlink" Target="https://upload.umin.ac.jp/cgi-open-bin/ctr_e/ctr_view.cgi?recptno=R000014253" TargetMode="External"/><Relationship Id="rId233" Type="http://schemas.openxmlformats.org/officeDocument/2006/relationships/hyperlink" Target="https://clinicaltrials.gov/ct2/show/NCT03566355" TargetMode="External"/><Relationship Id="rId254" Type="http://schemas.openxmlformats.org/officeDocument/2006/relationships/hyperlink" Target="https://clinicaltrials.gov/ct2/show/NCT00388804" TargetMode="External"/><Relationship Id="rId28" Type="http://schemas.openxmlformats.org/officeDocument/2006/relationships/hyperlink" Target="https://clinicaltrials.gov/ct2/show/NCT02559752" TargetMode="External"/><Relationship Id="rId49" Type="http://schemas.openxmlformats.org/officeDocument/2006/relationships/hyperlink" Target="https://clinicaltrials.gov/ct2/show/NCT02942693" TargetMode="External"/><Relationship Id="rId114" Type="http://schemas.openxmlformats.org/officeDocument/2006/relationships/hyperlink" Target="https://clinicaltrials.gov/show/NCT01024907" TargetMode="External"/><Relationship Id="rId275" Type="http://schemas.openxmlformats.org/officeDocument/2006/relationships/hyperlink" Target="https://upload.umin.ac.jp/cgi-open-bin/ctr_e/ctr_view.cgi?recptno=R000004736" TargetMode="External"/><Relationship Id="rId296" Type="http://schemas.openxmlformats.org/officeDocument/2006/relationships/hyperlink" Target="https://clinicaltrials.gov/ct2/show/NCT01751412?term=lymphoma+proton&amp;rank=1" TargetMode="External"/><Relationship Id="rId300" Type="http://schemas.openxmlformats.org/officeDocument/2006/relationships/hyperlink" Target="https://clinicaltrials.gov/ct2/show/NCT00592748" TargetMode="External"/><Relationship Id="rId60" Type="http://schemas.openxmlformats.org/officeDocument/2006/relationships/hyperlink" Target="https://upload.umin.ac.jp/cgi-open-bin/ctr_e/ctr_view.cgi?recptno=R000028086" TargetMode="External"/><Relationship Id="rId81" Type="http://schemas.openxmlformats.org/officeDocument/2006/relationships/hyperlink" Target="https://clinicaltrials.gov/ct2/show/NCT01525446?term=NCT01525446&amp;rank=1" TargetMode="External"/><Relationship Id="rId135" Type="http://schemas.openxmlformats.org/officeDocument/2006/relationships/hyperlink" Target="https://upload.umin.ac.jp/cgi-open-bin/ctr_e/ctr_view.cgi?recptno=R000009307" TargetMode="External"/><Relationship Id="rId156" Type="http://schemas.openxmlformats.org/officeDocument/2006/relationships/hyperlink" Target="https://clinicaltrials.gov/ct2/show/NCT01245712" TargetMode="External"/><Relationship Id="rId177" Type="http://schemas.openxmlformats.org/officeDocument/2006/relationships/hyperlink" Target="https://clinicaltrials.gov/ct2/show/NCT02632864?term=liver+proton&amp;rank=3" TargetMode="External"/><Relationship Id="rId198" Type="http://schemas.openxmlformats.org/officeDocument/2006/relationships/hyperlink" Target="https://clinicaltrials.gov/ct2/show/NCT01591733" TargetMode="External"/><Relationship Id="rId321" Type="http://schemas.openxmlformats.org/officeDocument/2006/relationships/hyperlink" Target="https://clinicaltrials.gov/ct2/show/NCT01213082?term=eye+proton&amp;rank=2" TargetMode="External"/><Relationship Id="rId202" Type="http://schemas.openxmlformats.org/officeDocument/2006/relationships/hyperlink" Target="https://clinicaltrials.gov/ct2/show/NCT00658840" TargetMode="External"/><Relationship Id="rId223" Type="http://schemas.openxmlformats.org/officeDocument/2006/relationships/hyperlink" Target="https://clinicaltrials.gov/ct2/show/NCT01684904" TargetMode="External"/><Relationship Id="rId244" Type="http://schemas.openxmlformats.org/officeDocument/2006/relationships/hyperlink" Target="https://clinicaltrials.gov/ct2/show/NCT00693238" TargetMode="External"/><Relationship Id="rId18" Type="http://schemas.openxmlformats.org/officeDocument/2006/relationships/hyperlink" Target="https://clinicaltrials.gov/ct2/show/NCT00105560?term=NCT00105560&amp;rank=1" TargetMode="External"/><Relationship Id="rId39" Type="http://schemas.openxmlformats.org/officeDocument/2006/relationships/hyperlink" Target="https://clinicaltrials.gov/ct2/show/NCT01192087" TargetMode="External"/><Relationship Id="rId265" Type="http://schemas.openxmlformats.org/officeDocument/2006/relationships/hyperlink" Target="https://upload.umin.ac.jp/cgi-open-bin/ctr_e/ctr_view.cgi?recptno=R000031664" TargetMode="External"/><Relationship Id="rId286" Type="http://schemas.openxmlformats.org/officeDocument/2006/relationships/hyperlink" Target="https://upload.umin.ac.jp/cgi-open-bin/ctr_e/ctr_view.cgi?recptno=R000011393" TargetMode="External"/><Relationship Id="rId50" Type="http://schemas.openxmlformats.org/officeDocument/2006/relationships/hyperlink" Target="https://clinicaltrials.gov/ct2/show/NCT03689556" TargetMode="External"/><Relationship Id="rId104" Type="http://schemas.openxmlformats.org/officeDocument/2006/relationships/hyperlink" Target="https://upload.umin.ac.jp/cgi-open-bin/ctr_e/ctr_view.cgi?recptno=R000012923" TargetMode="External"/><Relationship Id="rId125" Type="http://schemas.openxmlformats.org/officeDocument/2006/relationships/hyperlink" Target="https://clinicaltrials.gov/ct2/show/NCT01182753" TargetMode="External"/><Relationship Id="rId146" Type="http://schemas.openxmlformats.org/officeDocument/2006/relationships/hyperlink" Target="https://clinicaltrials.gov/ct2/show/NCT01365845" TargetMode="External"/><Relationship Id="rId167" Type="http://schemas.openxmlformats.org/officeDocument/2006/relationships/hyperlink" Target="https://clinicaltrials.gov/ct2/show/NCT01697371?term=NCT01697371&amp;rank=1" TargetMode="External"/><Relationship Id="rId188" Type="http://schemas.openxmlformats.org/officeDocument/2006/relationships/hyperlink" Target="https://clinicaltrials.gov/ct2/show/NCT02802124?term=proton+therapy+2016&amp;rank=3" TargetMode="External"/><Relationship Id="rId311" Type="http://schemas.openxmlformats.org/officeDocument/2006/relationships/hyperlink" Target="https://clinicaltrials.gov/ct2/show/NCT01871766" TargetMode="External"/><Relationship Id="rId332" Type="http://schemas.openxmlformats.org/officeDocument/2006/relationships/hyperlink" Target="https://clinicaltrials.gov/study/NCT05229614?term=NCT05229614&amp;rank=1" TargetMode="External"/><Relationship Id="rId71" Type="http://schemas.openxmlformats.org/officeDocument/2006/relationships/hyperlink" Target="https://clinicaltrials.gov/ct2/show/NCT00495170?term=NCT00495170&amp;rank=1" TargetMode="External"/><Relationship Id="rId92" Type="http://schemas.openxmlformats.org/officeDocument/2006/relationships/hyperlink" Target="https://clinicaltrials.gov/ct2/show/NCT02172846?term=nct02172846&amp;rank=1" TargetMode="External"/><Relationship Id="rId213" Type="http://schemas.openxmlformats.org/officeDocument/2006/relationships/hyperlink" Target="https://upload.umin.ac.jp/cgi-open-bin/ctr_e/ctr_view.cgi?recptno=R000011855" TargetMode="External"/><Relationship Id="rId234" Type="http://schemas.openxmlformats.org/officeDocument/2006/relationships/hyperlink" Target="https://clinicaltrials.gov/ct2/show/NCT03482791" TargetMode="External"/><Relationship Id="rId2" Type="http://schemas.openxmlformats.org/officeDocument/2006/relationships/hyperlink" Target="https://clinicaltrials.gov/ct2/show/NCT01502150?term=NCT01502150&amp;rank=1" TargetMode="External"/><Relationship Id="rId29" Type="http://schemas.openxmlformats.org/officeDocument/2006/relationships/hyperlink" Target="https://clinicaltrials.gov/ct2/show/NCT03778294" TargetMode="External"/><Relationship Id="rId255" Type="http://schemas.openxmlformats.org/officeDocument/2006/relationships/hyperlink" Target="https://clinicaltrials.gov/ct2/show/NCT00831623" TargetMode="External"/><Relationship Id="rId276" Type="http://schemas.openxmlformats.org/officeDocument/2006/relationships/hyperlink" Target="https://upload.umin.ac.jp/cgi-open-bin/ctr_e/ctr_view.cgi?recptno=R000004624" TargetMode="External"/><Relationship Id="rId297" Type="http://schemas.openxmlformats.org/officeDocument/2006/relationships/hyperlink" Target="https://clinicaltrials.gov/ct2/show/NCT00797602" TargetMode="External"/><Relationship Id="rId40" Type="http://schemas.openxmlformats.org/officeDocument/2006/relationships/hyperlink" Target="https://clinicaltrials.gov/ct2/show/NCT01627093?term=NCT01627093&amp;rank=1" TargetMode="External"/><Relationship Id="rId115" Type="http://schemas.openxmlformats.org/officeDocument/2006/relationships/hyperlink" Target="https://clinicaltrials.gov/ct2/show/NCT01117844" TargetMode="External"/><Relationship Id="rId136" Type="http://schemas.openxmlformats.org/officeDocument/2006/relationships/hyperlink" Target="https://clinicaltrials.gov/ct2/show/NCT02824731?term=dresden+proton&amp;rank=2" TargetMode="External"/><Relationship Id="rId157" Type="http://schemas.openxmlformats.org/officeDocument/2006/relationships/hyperlink" Target="https://clinicaltrials.gov/ct2/show/NCT02453737" TargetMode="External"/><Relationship Id="rId178" Type="http://schemas.openxmlformats.org/officeDocument/2006/relationships/hyperlink" Target="https://clinicaltrials.gov/ct2/show/NCT02571946?term=liver+proton&amp;rank=8" TargetMode="External"/><Relationship Id="rId301" Type="http://schemas.openxmlformats.org/officeDocument/2006/relationships/hyperlink" Target="https://clinicaltrials.gov/ct2/show/NCT01346124" TargetMode="External"/><Relationship Id="rId322" Type="http://schemas.openxmlformats.org/officeDocument/2006/relationships/hyperlink" Target="https://clinicaltrials.gov/ct2/show/NCT00517010?term=eye+proton&amp;rank=6" TargetMode="External"/><Relationship Id="rId61" Type="http://schemas.openxmlformats.org/officeDocument/2006/relationships/hyperlink" Target="https://clinicaltrials.gov/ct2/show/NCT02923570" TargetMode="External"/><Relationship Id="rId82" Type="http://schemas.openxmlformats.org/officeDocument/2006/relationships/hyperlink" Target="https://clinicaltrials.gov/ct2/show/NCT01629498?term=NCT01629498&amp;rank=1" TargetMode="External"/><Relationship Id="rId199" Type="http://schemas.openxmlformats.org/officeDocument/2006/relationships/hyperlink" Target="https://clinicaltrials.gov/ct2/show/NCT00438256" TargetMode="External"/><Relationship Id="rId203" Type="http://schemas.openxmlformats.org/officeDocument/2006/relationships/hyperlink" Target="https://clinicaltrials.gov/ct2/show/NCT00685763" TargetMode="External"/><Relationship Id="rId19" Type="http://schemas.openxmlformats.org/officeDocument/2006/relationships/hyperlink" Target="https://clinicaltrials.gov/ct2/show/NCT03281889" TargetMode="External"/><Relationship Id="rId224" Type="http://schemas.openxmlformats.org/officeDocument/2006/relationships/hyperlink" Target="https://clinicaltrials.gov/ct2/show/NCT02023541" TargetMode="External"/><Relationship Id="rId245" Type="http://schemas.openxmlformats.org/officeDocument/2006/relationships/hyperlink" Target="https://clinicaltrials.gov/ct2/show/NCT01368055" TargetMode="External"/><Relationship Id="rId266" Type="http://schemas.openxmlformats.org/officeDocument/2006/relationships/hyperlink" Target="https://upload.umin.ac.jp/cgi-open-bin/ctr/ctr.cgi?function=brows&amp;action=brows&amp;type=summary&amp;recptno=R000023329&amp;language=E" TargetMode="External"/><Relationship Id="rId287" Type="http://schemas.openxmlformats.org/officeDocument/2006/relationships/hyperlink" Target="https://upload.umin.ac.jp/cgi-open-bin/ctr_e/ctr_view.cgi?recptno=R000004344" TargetMode="External"/><Relationship Id="rId30" Type="http://schemas.openxmlformats.org/officeDocument/2006/relationships/hyperlink" Target="https://clinicaltrials.gov/ct2/show/NCT00592501?term=NCT00592501&amp;rank=1" TargetMode="External"/><Relationship Id="rId105" Type="http://schemas.openxmlformats.org/officeDocument/2006/relationships/hyperlink" Target="https://upload.umin.ac.jp/cgi-open-bin/ctr_e/ctr_view.cgi?recptno=R000004590" TargetMode="External"/><Relationship Id="rId126" Type="http://schemas.openxmlformats.org/officeDocument/2006/relationships/hyperlink" Target="https://clinicaltrials.gov/ct2/show/NCT01182779" TargetMode="External"/><Relationship Id="rId147" Type="http://schemas.openxmlformats.org/officeDocument/2006/relationships/hyperlink" Target="https://clinicaltrials.gov/ct2/show/NCT02199366" TargetMode="External"/><Relationship Id="rId168" Type="http://schemas.openxmlformats.org/officeDocument/2006/relationships/hyperlink" Target="https://clinicaltrials.gov/ct2/show/NCT00976898?term=NCT00976898&amp;rank=1" TargetMode="External"/><Relationship Id="rId312" Type="http://schemas.openxmlformats.org/officeDocument/2006/relationships/hyperlink" Target="https://clinicaltrials.gov/ct2/show/NCT01819831" TargetMode="External"/><Relationship Id="rId333" Type="http://schemas.openxmlformats.org/officeDocument/2006/relationships/hyperlink" Target="https://clinicaltrials.gov/study/NCT05203250?term=NCT05203250&amp;rank=1" TargetMode="External"/><Relationship Id="rId51" Type="http://schemas.openxmlformats.org/officeDocument/2006/relationships/hyperlink" Target="https://clinicaltrials.gov/ct2/show/NCT02099175" TargetMode="External"/><Relationship Id="rId72" Type="http://schemas.openxmlformats.org/officeDocument/2006/relationships/hyperlink" Target="https://clinicaltrials.gov/ct2/show/NCT01165658?term=NCT01165658&amp;rank=1" TargetMode="External"/><Relationship Id="rId93" Type="http://schemas.openxmlformats.org/officeDocument/2006/relationships/hyperlink" Target="https://clinicaltrials.gov/ct2/show/NCT02172846?term=proton+NSCLC&amp;rank=20" TargetMode="External"/><Relationship Id="rId189" Type="http://schemas.openxmlformats.org/officeDocument/2006/relationships/hyperlink" Target="https://upload.umin.ac.jp/cgi-open-bin/ctr_e/ctr_view.cgi?recptno=R000024071" TargetMode="External"/><Relationship Id="rId3" Type="http://schemas.openxmlformats.org/officeDocument/2006/relationships/hyperlink" Target="https://www.ptcog.site/images/clinical%20trials/PTCOG_Ped_Kim1.pdf" TargetMode="External"/><Relationship Id="rId214" Type="http://schemas.openxmlformats.org/officeDocument/2006/relationships/hyperlink" Target="https://upload.umin.ac.jp/cgi-open-bin/ctr_e/ctr_view.cgi?recptno=R000028408" TargetMode="External"/><Relationship Id="rId235" Type="http://schemas.openxmlformats.org/officeDocument/2006/relationships/hyperlink" Target="https://clinicaltrials.gov/ct2/show/NCT02110849" TargetMode="External"/><Relationship Id="rId256" Type="http://schemas.openxmlformats.org/officeDocument/2006/relationships/hyperlink" Target="https://clinicaltrials.gov/ct2/show/NCT01492972" TargetMode="External"/><Relationship Id="rId277" Type="http://schemas.openxmlformats.org/officeDocument/2006/relationships/hyperlink" Target="https://upload.umin.ac.jp/cgi-open-bin/ctr_e/ctr_view.cgi?recptno=R000004611" TargetMode="External"/><Relationship Id="rId298" Type="http://schemas.openxmlformats.org/officeDocument/2006/relationships/hyperlink" Target="https://clinicaltrials.gov/ct2/show/NCT00881595" TargetMode="External"/><Relationship Id="rId116" Type="http://schemas.openxmlformats.org/officeDocument/2006/relationships/hyperlink" Target="https://clinicaltrials.gov/ct2/show/NCT01063114?term=NCT01063114&amp;rank=1" TargetMode="External"/><Relationship Id="rId137" Type="http://schemas.openxmlformats.org/officeDocument/2006/relationships/hyperlink" Target="https://clinicaltrials.gov/ct2/show/NCT02978677" TargetMode="External"/><Relationship Id="rId158" Type="http://schemas.openxmlformats.org/officeDocument/2006/relationships/hyperlink" Target="http://www.mayo.edu/research/clinical-trials/cls-20206558" TargetMode="External"/><Relationship Id="rId302" Type="http://schemas.openxmlformats.org/officeDocument/2006/relationships/hyperlink" Target="https://clinicaltrials.gov/ct2/show/NCT00592345" TargetMode="External"/><Relationship Id="rId323" Type="http://schemas.openxmlformats.org/officeDocument/2006/relationships/hyperlink" Target="https://clinicaltrials.gov/ct2/show/NCT01338389?term=eye+proton&amp;rank=4" TargetMode="External"/><Relationship Id="rId20" Type="http://schemas.openxmlformats.org/officeDocument/2006/relationships/hyperlink" Target="https://clinicaltrials.gov/ct2/show/NCT00238264?term=NCT00238264&amp;rank=1" TargetMode="External"/><Relationship Id="rId41" Type="http://schemas.openxmlformats.org/officeDocument/2006/relationships/hyperlink" Target="https://clinicaltrials.gov/ct2/show/NCT01893307?term=NCT01893307&amp;rank=1" TargetMode="External"/><Relationship Id="rId62" Type="http://schemas.openxmlformats.org/officeDocument/2006/relationships/hyperlink" Target="https://clinicaltrials.gov/ct2/show/NCT03274414" TargetMode="External"/><Relationship Id="rId83" Type="http://schemas.openxmlformats.org/officeDocument/2006/relationships/hyperlink" Target="https://clinicaltrials.gov/ct2/show/NCT01993810?term=NCT01993810&amp;rank=1" TargetMode="External"/><Relationship Id="rId179" Type="http://schemas.openxmlformats.org/officeDocument/2006/relationships/hyperlink" Target="https://clinicaltrials.gov/ct2/show/NCT02640924?term=liver+proton&amp;rank=13" TargetMode="External"/><Relationship Id="rId190" Type="http://schemas.openxmlformats.org/officeDocument/2006/relationships/hyperlink" Target="https://upload.umin.ac.jp/cgi-open-bin/ctr_e/ctr_view.cgi?recptno=R000003485" TargetMode="External"/><Relationship Id="rId204" Type="http://schemas.openxmlformats.org/officeDocument/2006/relationships/hyperlink" Target="https://clinicaltrials.gov/ct2/show/NCT00763516" TargetMode="External"/><Relationship Id="rId225" Type="http://schemas.openxmlformats.org/officeDocument/2006/relationships/hyperlink" Target="https://clinicaltrials.gov/ct2/show/NCT01528683" TargetMode="External"/><Relationship Id="rId246" Type="http://schemas.openxmlformats.org/officeDocument/2006/relationships/hyperlink" Target="https://clinicaltrials.gov/ct2/show/NCT01072513" TargetMode="External"/><Relationship Id="rId267" Type="http://schemas.openxmlformats.org/officeDocument/2006/relationships/hyperlink" Target="https://upload.umin.ac.jp/cgi-open-bin/ctr_e/ctr_view.cgi?recptno=R000012292" TargetMode="External"/><Relationship Id="rId288" Type="http://schemas.openxmlformats.org/officeDocument/2006/relationships/hyperlink" Target="https://upload.umin.ac.jp/cgi-open-bin/ctr_e/ctr_view.cgi?recptno=R000030693" TargetMode="External"/><Relationship Id="rId106" Type="http://schemas.openxmlformats.org/officeDocument/2006/relationships/hyperlink" Target="https://clinicaltrials.gov/ct2/show/NCT03132532" TargetMode="External"/><Relationship Id="rId127" Type="http://schemas.openxmlformats.org/officeDocument/2006/relationships/hyperlink" Target="https://clinicaltrials.gov/ct2/show/NCT01165671" TargetMode="External"/><Relationship Id="rId313" Type="http://schemas.openxmlformats.org/officeDocument/2006/relationships/hyperlink" Target="https://upload.umin.ac.jp/cgi-open-bin/ctr/ctr.cgi?function=brows&amp;action=brows&amp;type=summary&amp;recptno=R000024856&amp;language=E" TargetMode="External"/><Relationship Id="rId10" Type="http://schemas.openxmlformats.org/officeDocument/2006/relationships/hyperlink" Target="https://clinicaltrials.gov/ct2/show/NCT01180881?term=NCT01180881&amp;rank=1" TargetMode="External"/><Relationship Id="rId31" Type="http://schemas.openxmlformats.org/officeDocument/2006/relationships/hyperlink" Target="https://clinicaltrials.gov/ct2/show/NCT01586767?term=NCT01586767&amp;rank=1" TargetMode="External"/><Relationship Id="rId52" Type="http://schemas.openxmlformats.org/officeDocument/2006/relationships/hyperlink" Target="https://clinicaltrials.gov/ct2/show/NCT02099188" TargetMode="External"/><Relationship Id="rId73" Type="http://schemas.openxmlformats.org/officeDocument/2006/relationships/hyperlink" Target="https://clinicaltrials.gov/ct2/show/NCT00915005?term=nct00915005&amp;rank=1" TargetMode="External"/><Relationship Id="rId94" Type="http://schemas.openxmlformats.org/officeDocument/2006/relationships/hyperlink" Target="https://clinicaltrials.gov/ct2/show/NCT02073968?term=proton+NSCLC&amp;rank=9" TargetMode="External"/><Relationship Id="rId148" Type="http://schemas.openxmlformats.org/officeDocument/2006/relationships/hyperlink" Target="https://clinicaltrials.gov/ct2/show/NCT02725840" TargetMode="External"/><Relationship Id="rId169" Type="http://schemas.openxmlformats.org/officeDocument/2006/relationships/hyperlink" Target="https://clinicaltrials.gov/ct2/show/NCT00465023?term=NCT00465023&amp;rank=1" TargetMode="External"/><Relationship Id="rId334" Type="http://schemas.openxmlformats.org/officeDocument/2006/relationships/hyperlink" Target="https://clinicaltrials.gov/study/NCT05947149?term=CNAO&amp;checkSpell=false&amp;rank=7" TargetMode="External"/><Relationship Id="rId4" Type="http://schemas.openxmlformats.org/officeDocument/2006/relationships/hyperlink" Target="https://www.ptcog.site/images/clinical%20trials/PTCOG_Ped_Kim2.pdf" TargetMode="External"/><Relationship Id="rId180" Type="http://schemas.openxmlformats.org/officeDocument/2006/relationships/hyperlink" Target="https://upload.umin.ac.jp/cgi-open-bin/ctr/ctr.cgi?function=brows&amp;action=brows&amp;type=summary&amp;recptno=R000024858&amp;language=E" TargetMode="External"/><Relationship Id="rId215" Type="http://schemas.openxmlformats.org/officeDocument/2006/relationships/hyperlink" Target="https://upload.umin.ac.jp/cgi-open-bin/ctr_e/ctr_view.cgi?recptno=R000032763" TargetMode="External"/><Relationship Id="rId236" Type="http://schemas.openxmlformats.org/officeDocument/2006/relationships/hyperlink" Target="https://clinicaltrials.gov/ct2/show/NCT01709253" TargetMode="External"/><Relationship Id="rId257" Type="http://schemas.openxmlformats.org/officeDocument/2006/relationships/hyperlink" Target="https://clinicaltrials.gov/ct2/show/NCT01603420" TargetMode="External"/><Relationship Id="rId278" Type="http://schemas.openxmlformats.org/officeDocument/2006/relationships/hyperlink" Target="https://upload.umin.ac.jp/cgi-open-bin/ctr_e/ctr_view.cgi?recptno=R000033695" TargetMode="External"/><Relationship Id="rId303" Type="http://schemas.openxmlformats.org/officeDocument/2006/relationships/hyperlink" Target="https://clinicaltrials.gov/ct2/show/NCT01659203" TargetMode="External"/><Relationship Id="rId42" Type="http://schemas.openxmlformats.org/officeDocument/2006/relationships/hyperlink" Target="https://clinicaltrials.gov/ct2/show/NCT01512589?term=NCT01512589&amp;rank=1" TargetMode="External"/><Relationship Id="rId84" Type="http://schemas.openxmlformats.org/officeDocument/2006/relationships/hyperlink" Target="https://clinicaltrials.gov/ct2/show/NCT01076231?term=NCT01076231&amp;rank=1" TargetMode="External"/><Relationship Id="rId138" Type="http://schemas.openxmlformats.org/officeDocument/2006/relationships/hyperlink" Target="https://clinicaltrials.gov/ct2/show/NCT02797366?term=proton+radiation+therapy&amp;recr=Open&amp;cntry1=EU%3ASE&amp;rank=1" TargetMode="External"/><Relationship Id="rId191" Type="http://schemas.openxmlformats.org/officeDocument/2006/relationships/hyperlink" Target="https://upload.umin.ac.jp/cgi-open-bin/ctr_e/ctr_view.cgi?recptno=R000029161" TargetMode="External"/><Relationship Id="rId205" Type="http://schemas.openxmlformats.org/officeDocument/2006/relationships/hyperlink" Target="https://clinicaltrials.gov/ct2/show/NCT01553019" TargetMode="External"/><Relationship Id="rId247" Type="http://schemas.openxmlformats.org/officeDocument/2006/relationships/hyperlink" Target="https://clinicaltrials.gov/ct2/show/NCT01040624" TargetMode="External"/><Relationship Id="rId107" Type="http://schemas.openxmlformats.org/officeDocument/2006/relationships/hyperlink" Target="https://clinicaltrials.gov/ct2/show/NCT03226925" TargetMode="External"/><Relationship Id="rId289" Type="http://schemas.openxmlformats.org/officeDocument/2006/relationships/hyperlink" Target="https://upload.umin.ac.jp/cgi-open-bin/ctr_e/ctr_view.cgi?recptno=R000018769" TargetMode="External"/><Relationship Id="rId11" Type="http://schemas.openxmlformats.org/officeDocument/2006/relationships/hyperlink" Target="https://clinicaltrials.gov/ct2/show/NCT01696721?term=NCT01696721&amp;rank=1" TargetMode="External"/><Relationship Id="rId53" Type="http://schemas.openxmlformats.org/officeDocument/2006/relationships/hyperlink" Target="https://upload.umin.ac.jp/cgi-open-bin/ctr/ctr.cgi?function=brows&amp;action=brows&amp;type=summary&amp;recptno=R000024861&amp;language=E" TargetMode="External"/><Relationship Id="rId149" Type="http://schemas.openxmlformats.org/officeDocument/2006/relationships/hyperlink" Target="https://clinicaltrials.gov/ct2/show/NCT01340495" TargetMode="External"/><Relationship Id="rId314" Type="http://schemas.openxmlformats.org/officeDocument/2006/relationships/hyperlink" Target="https://upload.umin.ac.jp/cgi-open-bin/ctr_e/ctr_view.cgi?recptno=R000014464" TargetMode="External"/><Relationship Id="rId95" Type="http://schemas.openxmlformats.org/officeDocument/2006/relationships/hyperlink" Target="https://clinicaltrials.gov/ct2/show/NCT01859650?term=proton+NSCLC&amp;rank=14" TargetMode="External"/><Relationship Id="rId160" Type="http://schemas.openxmlformats.org/officeDocument/2006/relationships/hyperlink" Target="https://upload.umin.ac.jp/cgi-open-bin/ctr/ctr.cgi?function=brows&amp;action=brows&amp;type=summary&amp;recptno=R000020371&amp;language=E" TargetMode="External"/><Relationship Id="rId216" Type="http://schemas.openxmlformats.org/officeDocument/2006/relationships/hyperlink" Target="https://clinicaltrials.gov/ct2/show/NCT03652428" TargetMode="External"/><Relationship Id="rId258" Type="http://schemas.openxmlformats.org/officeDocument/2006/relationships/hyperlink" Target="https://clinicaltrials.gov/ct2/show/NCT01230866" TargetMode="External"/><Relationship Id="rId22" Type="http://schemas.openxmlformats.org/officeDocument/2006/relationships/hyperlink" Target="https://clinicaltrials.gov/ct2/show/NCT02559752?term=pediatric+proton+therapy&amp;rank=8" TargetMode="External"/><Relationship Id="rId64" Type="http://schemas.openxmlformats.org/officeDocument/2006/relationships/hyperlink" Target="https://clinicaltrials.gov/ct2/show/NCT02688166" TargetMode="External"/><Relationship Id="rId118" Type="http://schemas.openxmlformats.org/officeDocument/2006/relationships/hyperlink" Target="https://clinicaltrials.gov/ct2/show/NCT01358058" TargetMode="External"/><Relationship Id="rId325" Type="http://schemas.openxmlformats.org/officeDocument/2006/relationships/hyperlink" Target="https://clinicaltrials.gov/ct2/show/NCT03172299" TargetMode="External"/><Relationship Id="rId171" Type="http://schemas.openxmlformats.org/officeDocument/2006/relationships/hyperlink" Target="https://clinicaltrials.gov/ct2/show/NCT00662246?term=NCT00662246&amp;rank=1" TargetMode="External"/><Relationship Id="rId227" Type="http://schemas.openxmlformats.org/officeDocument/2006/relationships/hyperlink" Target="https://upload.umin.ac.jp/cgi-open-bin/ctr_e/ctr_view.cgi?recptno=R000025839" TargetMode="External"/><Relationship Id="rId269" Type="http://schemas.openxmlformats.org/officeDocument/2006/relationships/hyperlink" Target="https://clinicaltrials.gov/ct2/show/NCT02739659" TargetMode="External"/><Relationship Id="rId33" Type="http://schemas.openxmlformats.org/officeDocument/2006/relationships/hyperlink" Target="https://upload.umin.ac.jp/cgi-open-bin/ctr_e/ctr_view.cgi?recptno=R000028156" TargetMode="External"/><Relationship Id="rId129" Type="http://schemas.openxmlformats.org/officeDocument/2006/relationships/hyperlink" Target="https://clinicaltrials.gov/ct2/show/NCT00798057?term=NCT00798057&amp;rank=1" TargetMode="External"/><Relationship Id="rId280" Type="http://schemas.openxmlformats.org/officeDocument/2006/relationships/hyperlink" Target="https://clinicaltrials.gov/ct2/show/NCT02874014" TargetMode="External"/><Relationship Id="rId75" Type="http://schemas.openxmlformats.org/officeDocument/2006/relationships/hyperlink" Target="https://clinicaltrials.gov/ct2/show/NCT00875901?term=NCT00875901&amp;rank=1" TargetMode="External"/><Relationship Id="rId140" Type="http://schemas.openxmlformats.org/officeDocument/2006/relationships/hyperlink" Target="https://clinicaltrials.gov/ct2/show/NCT03180502" TargetMode="External"/><Relationship Id="rId182" Type="http://schemas.openxmlformats.org/officeDocument/2006/relationships/hyperlink" Target="https://upload.umin.ac.jp/cgi-open-bin/ctr/ctr.cgi?function=brows&amp;action=brows&amp;type=summary&amp;recptno=R000023750&amp;language=E" TargetMode="External"/><Relationship Id="rId6" Type="http://schemas.openxmlformats.org/officeDocument/2006/relationships/hyperlink" Target="https://clinicaltrials.gov/ct2/show/NCT01419067?term=NCT01419067&amp;rank=1" TargetMode="External"/><Relationship Id="rId238" Type="http://schemas.openxmlformats.org/officeDocument/2006/relationships/hyperlink" Target="https://clinicaltrials.gov/ct2/show/NCT01811810" TargetMode="External"/><Relationship Id="rId291" Type="http://schemas.openxmlformats.org/officeDocument/2006/relationships/hyperlink" Target="https://clinicaltrials.gov/study/NCT05478876?term=NCT05478876&amp;rank=1" TargetMode="External"/><Relationship Id="rId305" Type="http://schemas.openxmlformats.org/officeDocument/2006/relationships/hyperlink" Target="https://clinicaltrials.gov/ct2/show/NCT00496119" TargetMode="External"/><Relationship Id="rId44" Type="http://schemas.openxmlformats.org/officeDocument/2006/relationships/hyperlink" Target="https://clinicaltrials.gov/ct2/show/NCT03164460" TargetMode="External"/><Relationship Id="rId86" Type="http://schemas.openxmlformats.org/officeDocument/2006/relationships/hyperlink" Target="https://clinicaltrials.gov/ct2/show/NCT01126476?term=nct01126476&amp;rank=1" TargetMode="External"/><Relationship Id="rId151" Type="http://schemas.openxmlformats.org/officeDocument/2006/relationships/hyperlink" Target="https://clinicaltrials.gov/ct2/show/NCT03340402" TargetMode="External"/><Relationship Id="rId193" Type="http://schemas.openxmlformats.org/officeDocument/2006/relationships/hyperlink" Target="https://upload.umin.ac.jp/cgi-open-bin/ctr_e/ctr_view.cgi?recptno=R000018980" TargetMode="External"/><Relationship Id="rId207" Type="http://schemas.openxmlformats.org/officeDocument/2006/relationships/hyperlink" Target="https://clinicaltrials.gov/ct2/show/NCT01683422" TargetMode="External"/><Relationship Id="rId249" Type="http://schemas.openxmlformats.org/officeDocument/2006/relationships/hyperlink" Target="https://clinicaltrials.gov/ct2/show/NCT03296124" TargetMode="External"/><Relationship Id="rId13" Type="http://schemas.openxmlformats.org/officeDocument/2006/relationships/hyperlink" Target="https://clinicaltrials.gov/ct2/show/NCT01288235?term=NCT01288235&amp;rank=1" TargetMode="External"/><Relationship Id="rId109" Type="http://schemas.openxmlformats.org/officeDocument/2006/relationships/hyperlink" Target="https://clinicaltrials.gov/ct2/show/NCT01854554?term=NCT01854554&amp;rank=1" TargetMode="External"/><Relationship Id="rId260" Type="http://schemas.openxmlformats.org/officeDocument/2006/relationships/hyperlink" Target="https://clinicaltrials.gov/ct2/show/NCT01641185" TargetMode="External"/><Relationship Id="rId316" Type="http://schemas.openxmlformats.org/officeDocument/2006/relationships/hyperlink" Target="https://upload.umin.ac.jp/cgi-open-bin/ctr_e/ctr_view.cgi?recptno=R000011394" TargetMode="External"/><Relationship Id="rId55" Type="http://schemas.openxmlformats.org/officeDocument/2006/relationships/hyperlink" Target="https://clinicaltrials.gov/ct2/show/NCT02736786" TargetMode="External"/><Relationship Id="rId97" Type="http://schemas.openxmlformats.org/officeDocument/2006/relationships/hyperlink" Target="https://clinicaltrials.gov/ct2/show/NCT02731001" TargetMode="External"/><Relationship Id="rId120" Type="http://schemas.openxmlformats.org/officeDocument/2006/relationships/hyperlink" Target="https://clinicaltrials.gov/ct2/show/NCT01228448" TargetMode="External"/><Relationship Id="rId162" Type="http://schemas.openxmlformats.org/officeDocument/2006/relationships/hyperlink" Target="https://upload.umin.ac.jp/cgi-open-bin/ctr_e/ctr_view.cgi?recptno=R000012703" TargetMode="External"/><Relationship Id="rId218" Type="http://schemas.openxmlformats.org/officeDocument/2006/relationships/hyperlink" Target="https://clinicaltrials.gov/ct2/show/NCT03536182" TargetMode="External"/><Relationship Id="rId271" Type="http://schemas.openxmlformats.org/officeDocument/2006/relationships/hyperlink" Target="https://clinicaltrials.gov/ct2/show/NCT02946138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stfc.ac.uk/event/1703/#6-radiation-chemistry-insights" TargetMode="External"/><Relationship Id="rId7" Type="http://schemas.openxmlformats.org/officeDocument/2006/relationships/hyperlink" Target="https://indico.stfc.ac.uk/event/1703/#12-medical-physics-and-radiati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indico.stfc.ac.uk/event/1703/#9-translating-innovative-radio" TargetMode="External"/><Relationship Id="rId5" Type="http://schemas.openxmlformats.org/officeDocument/2006/relationships/hyperlink" Target="https://indico.stfc.ac.uk/event/1703/#8-advancing-beam-delivery-tech" TargetMode="External"/><Relationship Id="rId4" Type="http://schemas.openxmlformats.org/officeDocument/2006/relationships/hyperlink" Target="https://indico.stfc.ac.uk/event/1703/#5-immunological-evidence-suppo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898534C-99ED-6E47-B6AA-739540D91D0D}"/>
              </a:ext>
            </a:extLst>
          </p:cNvPr>
          <p:cNvSpPr txBox="1"/>
          <p:nvPr/>
        </p:nvSpPr>
        <p:spPr>
          <a:xfrm>
            <a:off x="562251" y="1370131"/>
            <a:ext cx="801949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i="0" u="none" strike="noStrike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Roboto" panose="020F0502020204030204" pitchFamily="34" charset="0"/>
              </a:rPr>
              <a:t>Current status of particle therapy </a:t>
            </a:r>
          </a:p>
          <a:p>
            <a:pPr algn="ctr"/>
            <a:r>
              <a:rPr lang="en-GB" sz="2000" b="1" i="0" u="none" strike="noStrike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Roboto" panose="020F0502020204030204" pitchFamily="34" charset="0"/>
              </a:rPr>
              <a:t>and </a:t>
            </a:r>
          </a:p>
          <a:p>
            <a:pPr algn="ctr"/>
            <a:r>
              <a:rPr lang="en-GB" sz="2000" b="1" i="0" u="none" strike="noStrike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Roboto" panose="020F0502020204030204" pitchFamily="34" charset="0"/>
              </a:rPr>
              <a:t>priority areas for development</a:t>
            </a:r>
          </a:p>
          <a:p>
            <a:pPr algn="ctr"/>
            <a:endParaRPr lang="en-GB" sz="2000" b="1" dirty="0">
              <a:solidFill>
                <a:srgbClr val="1A63A0"/>
              </a:solidFill>
              <a:latin typeface="Roboto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78ACF2-CDEB-3340-B31E-530A5AF19783}"/>
              </a:ext>
            </a:extLst>
          </p:cNvPr>
          <p:cNvSpPr txBox="1"/>
          <p:nvPr/>
        </p:nvSpPr>
        <p:spPr>
          <a:xfrm>
            <a:off x="1" y="216849"/>
            <a:ext cx="91440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800" b="1" i="0" u="none" strike="noStrike" dirty="0">
                <a:effectLst/>
                <a:latin typeface="Roboto" panose="02000000000000000000" pitchFamily="2" charset="0"/>
              </a:rPr>
              <a:t>CP4CT w/s: International strategic review workshop</a:t>
            </a:r>
            <a:endParaRPr lang="en-GB" b="1" dirty="0">
              <a:latin typeface="Roboto" panose="02000000000000000000" pitchFamily="2" charset="0"/>
            </a:endParaRPr>
          </a:p>
          <a:p>
            <a:pPr algn="ctr"/>
            <a:r>
              <a:rPr lang="en-GB" b="1" dirty="0">
                <a:latin typeface="Roboto" panose="02000000000000000000" pitchFamily="2" charset="0"/>
              </a:rPr>
              <a:t>W</a:t>
            </a:r>
            <a:r>
              <a:rPr lang="en-GB" sz="1800" b="1" i="0" u="none" strike="noStrike" dirty="0">
                <a:effectLst/>
                <a:latin typeface="Roboto" panose="02000000000000000000" pitchFamily="2" charset="0"/>
              </a:rPr>
              <a:t>hat will be the unique advantages of laser driven charged particles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1DF3D2-35A5-EB40-8F6F-6EAFC1E328AB}"/>
              </a:ext>
            </a:extLst>
          </p:cNvPr>
          <p:cNvSpPr txBox="1"/>
          <p:nvPr/>
        </p:nvSpPr>
        <p:spPr>
          <a:xfrm>
            <a:off x="2256411" y="2677657"/>
            <a:ext cx="496956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GB" b="1" dirty="0">
              <a:solidFill>
                <a:srgbClr val="1A63A0"/>
              </a:solidFill>
              <a:latin typeface="Roboto" panose="020F0502020204030204" pitchFamily="34" charset="0"/>
            </a:endParaRPr>
          </a:p>
          <a:p>
            <a:pPr algn="ctr"/>
            <a:r>
              <a:rPr lang="en-GB" b="1" dirty="0">
                <a:solidFill>
                  <a:srgbClr val="1A63A0"/>
                </a:solidFill>
                <a:latin typeface="Roboto" panose="020F0502020204030204" pitchFamily="34" charset="0"/>
              </a:rPr>
              <a:t>Alejandro Mazal, Stephanie </a:t>
            </a:r>
            <a:r>
              <a:rPr lang="en-GB" b="1" dirty="0" err="1">
                <a:solidFill>
                  <a:srgbClr val="1A63A0"/>
                </a:solidFill>
                <a:latin typeface="Roboto" panose="020F0502020204030204" pitchFamily="34" charset="0"/>
              </a:rPr>
              <a:t>Bolle</a:t>
            </a:r>
            <a:r>
              <a:rPr lang="en-GB" b="1" dirty="0">
                <a:solidFill>
                  <a:srgbClr val="1A63A0"/>
                </a:solidFill>
                <a:latin typeface="Roboto" panose="020F0502020204030204" pitchFamily="34" charset="0"/>
              </a:rPr>
              <a:t>, Juan Castro</a:t>
            </a:r>
          </a:p>
          <a:p>
            <a:pPr algn="ctr"/>
            <a:endParaRPr lang="en-GB" b="1" dirty="0">
              <a:solidFill>
                <a:srgbClr val="1A63A0"/>
              </a:solidFill>
              <a:latin typeface="Roboto" panose="020F0502020204030204" pitchFamily="34" charset="0"/>
            </a:endParaRPr>
          </a:p>
          <a:p>
            <a:pPr algn="ctr"/>
            <a:r>
              <a:rPr lang="en-GB" b="1" dirty="0">
                <a:solidFill>
                  <a:srgbClr val="1A63A0"/>
                </a:solidFill>
                <a:latin typeface="Roboto" panose="020F0502020204030204" pitchFamily="34" charset="0"/>
              </a:rPr>
              <a:t>In behalf of the team of</a:t>
            </a:r>
          </a:p>
          <a:p>
            <a:pPr algn="ctr"/>
            <a:r>
              <a:rPr lang="en-GB" b="1" dirty="0">
                <a:solidFill>
                  <a:srgbClr val="1A63A0"/>
                </a:solidFill>
                <a:latin typeface="Roboto" panose="020F0502020204030204" pitchFamily="34" charset="0"/>
              </a:rPr>
              <a:t>Centro de </a:t>
            </a:r>
            <a:r>
              <a:rPr lang="en-GB" b="1" dirty="0" err="1">
                <a:solidFill>
                  <a:srgbClr val="1A63A0"/>
                </a:solidFill>
                <a:latin typeface="Roboto" panose="020F0502020204030204" pitchFamily="34" charset="0"/>
              </a:rPr>
              <a:t>Protonterapia</a:t>
            </a:r>
            <a:r>
              <a:rPr lang="en-GB" b="1" dirty="0">
                <a:solidFill>
                  <a:srgbClr val="1A63A0"/>
                </a:solidFill>
                <a:latin typeface="Roboto" panose="020F0502020204030204" pitchFamily="34" charset="0"/>
              </a:rPr>
              <a:t> </a:t>
            </a:r>
            <a:r>
              <a:rPr lang="en-GB" b="1" dirty="0" err="1">
                <a:solidFill>
                  <a:srgbClr val="1A63A0"/>
                </a:solidFill>
                <a:latin typeface="Roboto" panose="020F0502020204030204" pitchFamily="34" charset="0"/>
              </a:rPr>
              <a:t>Quironsalud</a:t>
            </a:r>
            <a:r>
              <a:rPr lang="en-GB" b="1" dirty="0">
                <a:solidFill>
                  <a:srgbClr val="1A63A0"/>
                </a:solidFill>
                <a:latin typeface="Roboto" panose="020F0502020204030204" pitchFamily="34" charset="0"/>
              </a:rPr>
              <a:t> </a:t>
            </a:r>
          </a:p>
          <a:p>
            <a:pPr algn="ctr"/>
            <a:r>
              <a:rPr lang="en-GB" b="1" dirty="0">
                <a:solidFill>
                  <a:srgbClr val="1A63A0"/>
                </a:solidFill>
                <a:latin typeface="Roboto" panose="020F0502020204030204" pitchFamily="34" charset="0"/>
              </a:rPr>
              <a:t>Madrid, Spain</a:t>
            </a:r>
          </a:p>
          <a:p>
            <a:pPr algn="ctr"/>
            <a:endParaRPr lang="en-GB" b="1" dirty="0">
              <a:solidFill>
                <a:srgbClr val="1A63A0"/>
              </a:solidFill>
              <a:latin typeface="Roboto" panose="020F0502020204030204" pitchFamily="34" charset="0"/>
            </a:endParaRPr>
          </a:p>
          <a:p>
            <a:pPr algn="ctr"/>
            <a:r>
              <a:rPr lang="en-GB" b="1" dirty="0">
                <a:solidFill>
                  <a:srgbClr val="1A63A0"/>
                </a:solidFill>
                <a:latin typeface="Roboto" panose="020F0502020204030204" pitchFamily="34" charset="0"/>
              </a:rPr>
              <a:t>London, February 27</a:t>
            </a:r>
            <a:r>
              <a:rPr lang="en-GB" b="1" baseline="30000" dirty="0">
                <a:solidFill>
                  <a:srgbClr val="1A63A0"/>
                </a:solidFill>
                <a:latin typeface="Roboto" panose="020F0502020204030204" pitchFamily="34" charset="0"/>
              </a:rPr>
              <a:t>th</a:t>
            </a:r>
            <a:r>
              <a:rPr lang="en-GB" b="1" dirty="0">
                <a:solidFill>
                  <a:srgbClr val="1A63A0"/>
                </a:solidFill>
                <a:latin typeface="Roboto" panose="020F0502020204030204" pitchFamily="34" charset="0"/>
              </a:rPr>
              <a:t>, 2026</a:t>
            </a:r>
            <a:endParaRPr lang="en-ES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4CE5D200-37F2-DF48-B374-7DC46475F4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1" b="24156"/>
          <a:stretch>
            <a:fillRect/>
          </a:stretch>
        </p:blipFill>
        <p:spPr bwMode="auto">
          <a:xfrm>
            <a:off x="3299743" y="5875974"/>
            <a:ext cx="2882900" cy="793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Blue text on a white background&#10;&#10;Description automatically generated">
            <a:extLst>
              <a:ext uri="{FF2B5EF4-FFF2-40B4-BE49-F238E27FC236}">
                <a16:creationId xmlns:a16="http://schemas.microsoft.com/office/drawing/2014/main" id="{65F4BA9D-440D-A340-8D6A-1510D9EE8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0" y="5847400"/>
            <a:ext cx="2540000" cy="850900"/>
          </a:xfrm>
          <a:prstGeom prst="rect">
            <a:avLst/>
          </a:prstGeom>
        </p:spPr>
      </p:pic>
      <p:pic>
        <p:nvPicPr>
          <p:cNvPr id="14" name="Picture 13" descr="A logo with a letter j&#10;&#10;Description automatically generated with medium confidence">
            <a:extLst>
              <a:ext uri="{FF2B5EF4-FFF2-40B4-BE49-F238E27FC236}">
                <a16:creationId xmlns:a16="http://schemas.microsoft.com/office/drawing/2014/main" id="{17D08008-4D68-9F4F-AA90-BBA5119DC2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283" y="5503782"/>
            <a:ext cx="2723076" cy="135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12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a bruja del AMOR | La bruja del AMOR. 27 likes. Asesoría y técnicas para  mejorar tu relación, atraerlo a el o ella para que siempre este a tu lado.">
            <a:extLst>
              <a:ext uri="{FF2B5EF4-FFF2-40B4-BE49-F238E27FC236}">
                <a16:creationId xmlns:a16="http://schemas.microsoft.com/office/drawing/2014/main" id="{9BBAFB2F-7676-664D-A1AB-24B0911A9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10" y="868136"/>
            <a:ext cx="918482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c 1">
            <a:extLst>
              <a:ext uri="{FF2B5EF4-FFF2-40B4-BE49-F238E27FC236}">
                <a16:creationId xmlns:a16="http://schemas.microsoft.com/office/drawing/2014/main" id="{6CC4FBDB-34F3-474F-AC39-6FE5A4C291D6}"/>
              </a:ext>
            </a:extLst>
          </p:cNvPr>
          <p:cNvSpPr/>
          <p:nvPr/>
        </p:nvSpPr>
        <p:spPr>
          <a:xfrm rot="19912588">
            <a:off x="1591792" y="3468460"/>
            <a:ext cx="2558143" cy="2122715"/>
          </a:xfrm>
          <a:prstGeom prst="arc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ES" sz="135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63C33B-CF7C-B24F-9C70-75DFB4318E16}"/>
              </a:ext>
            </a:extLst>
          </p:cNvPr>
          <p:cNvSpPr txBox="1"/>
          <p:nvPr/>
        </p:nvSpPr>
        <p:spPr>
          <a:xfrm>
            <a:off x="1266495" y="3323704"/>
            <a:ext cx="186826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100" b="1" dirty="0" err="1">
                <a:solidFill>
                  <a:schemeClr val="bg1"/>
                </a:solidFill>
              </a:rPr>
              <a:t>Will</a:t>
            </a:r>
            <a:r>
              <a:rPr lang="es-ES" sz="2100" b="1" dirty="0">
                <a:solidFill>
                  <a:schemeClr val="bg1"/>
                </a:solidFill>
              </a:rPr>
              <a:t> </a:t>
            </a:r>
            <a:r>
              <a:rPr lang="es-ES" sz="2100" b="1" dirty="0" err="1">
                <a:solidFill>
                  <a:schemeClr val="bg1"/>
                </a:solidFill>
              </a:rPr>
              <a:t>disappear</a:t>
            </a:r>
            <a:r>
              <a:rPr lang="en-ES" sz="2100" b="1" dirty="0">
                <a:solidFill>
                  <a:schemeClr val="bg1"/>
                </a:solidFill>
              </a:rPr>
              <a:t>...? (neutrons)</a:t>
            </a:r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3C254E6B-995B-6E4B-A10A-85C5407C46EB}"/>
              </a:ext>
            </a:extLst>
          </p:cNvPr>
          <p:cNvSpPr/>
          <p:nvPr/>
        </p:nvSpPr>
        <p:spPr>
          <a:xfrm rot="20396618" flipH="1">
            <a:off x="5649761" y="2264914"/>
            <a:ext cx="2940593" cy="4433207"/>
          </a:xfrm>
          <a:prstGeom prst="arc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ES" sz="135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A534FC-4E06-C241-8DCC-7F88C21C0FBE}"/>
              </a:ext>
            </a:extLst>
          </p:cNvPr>
          <p:cNvSpPr txBox="1"/>
          <p:nvPr/>
        </p:nvSpPr>
        <p:spPr>
          <a:xfrm>
            <a:off x="1807030" y="398145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ES" sz="135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B8E084-570D-0143-A18C-B9A43C8C673B}"/>
              </a:ext>
            </a:extLst>
          </p:cNvPr>
          <p:cNvSpPr txBox="1"/>
          <p:nvPr/>
        </p:nvSpPr>
        <p:spPr>
          <a:xfrm>
            <a:off x="3749421" y="2517298"/>
            <a:ext cx="164515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100" b="1" dirty="0" err="1">
                <a:solidFill>
                  <a:schemeClr val="bg1"/>
                </a:solidFill>
              </a:rPr>
              <a:t>Minor</a:t>
            </a:r>
            <a:r>
              <a:rPr lang="es-ES" sz="2100" b="1" dirty="0">
                <a:solidFill>
                  <a:schemeClr val="bg1"/>
                </a:solidFill>
              </a:rPr>
              <a:t> </a:t>
            </a:r>
            <a:r>
              <a:rPr lang="es-ES" sz="2100" b="1" dirty="0" err="1">
                <a:solidFill>
                  <a:schemeClr val="bg1"/>
                </a:solidFill>
              </a:rPr>
              <a:t>applications</a:t>
            </a:r>
            <a:r>
              <a:rPr lang="es-ES" sz="2100" b="1" dirty="0">
                <a:solidFill>
                  <a:schemeClr val="bg1"/>
                </a:solidFill>
              </a:rPr>
              <a:t>?</a:t>
            </a:r>
            <a:r>
              <a:rPr lang="en-ES" sz="2100" b="1" dirty="0">
                <a:solidFill>
                  <a:schemeClr val="bg1"/>
                </a:solidFill>
              </a:rPr>
              <a:t>(electrons)</a:t>
            </a: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8AE46CC4-B732-F842-BFB0-A61E192202BD}"/>
              </a:ext>
            </a:extLst>
          </p:cNvPr>
          <p:cNvSpPr/>
          <p:nvPr/>
        </p:nvSpPr>
        <p:spPr>
          <a:xfrm flipH="1">
            <a:off x="4482887" y="3556044"/>
            <a:ext cx="431436" cy="1564821"/>
          </a:xfrm>
          <a:prstGeom prst="arc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ES" sz="13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359BAC-0C6E-DE4F-8650-632EF8F47B0A}"/>
              </a:ext>
            </a:extLst>
          </p:cNvPr>
          <p:cNvSpPr txBox="1"/>
          <p:nvPr/>
        </p:nvSpPr>
        <p:spPr>
          <a:xfrm>
            <a:off x="6403985" y="1714731"/>
            <a:ext cx="193723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100" b="1" dirty="0" err="1">
                <a:solidFill>
                  <a:schemeClr val="bg1"/>
                </a:solidFill>
              </a:rPr>
              <a:t>Will</a:t>
            </a:r>
            <a:r>
              <a:rPr lang="es-ES" sz="2100" b="1" dirty="0">
                <a:solidFill>
                  <a:schemeClr val="bg1"/>
                </a:solidFill>
              </a:rPr>
              <a:t> </a:t>
            </a:r>
            <a:r>
              <a:rPr lang="es-ES" sz="2100" b="1" dirty="0" err="1">
                <a:solidFill>
                  <a:schemeClr val="bg1"/>
                </a:solidFill>
              </a:rPr>
              <a:t>replace</a:t>
            </a:r>
            <a:r>
              <a:rPr lang="es-ES" sz="2100" b="1" dirty="0">
                <a:solidFill>
                  <a:schemeClr val="bg1"/>
                </a:solidFill>
              </a:rPr>
              <a:t> </a:t>
            </a:r>
            <a:r>
              <a:rPr lang="es-ES" sz="2100" b="1" dirty="0" err="1">
                <a:solidFill>
                  <a:schemeClr val="bg1"/>
                </a:solidFill>
              </a:rPr>
              <a:t>photons</a:t>
            </a:r>
            <a:r>
              <a:rPr lang="es-ES" sz="2100" b="1" dirty="0">
                <a:solidFill>
                  <a:schemeClr val="bg1"/>
                </a:solidFill>
              </a:rPr>
              <a:t>?</a:t>
            </a:r>
            <a:r>
              <a:rPr lang="en-ES" sz="2100" b="1" dirty="0">
                <a:solidFill>
                  <a:schemeClr val="bg1"/>
                </a:solidFill>
              </a:rPr>
              <a:t>(linac &amp; cobalt)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B7D28414-3387-444F-B5C9-190339A2A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875" y="4362450"/>
            <a:ext cx="1375758" cy="1375758"/>
          </a:xfrm>
          <a:prstGeom prst="rect">
            <a:avLst/>
          </a:prstGeom>
          <a:noFill/>
          <a:effectLst>
            <a:softEdge rad="612179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4CD04C-B528-CA4E-B313-E0B02F14B25E}"/>
              </a:ext>
            </a:extLst>
          </p:cNvPr>
          <p:cNvSpPr txBox="1"/>
          <p:nvPr/>
        </p:nvSpPr>
        <p:spPr>
          <a:xfrm>
            <a:off x="623454" y="1277766"/>
            <a:ext cx="186525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1350" dirty="0">
                <a:solidFill>
                  <a:schemeClr val="bg1"/>
                </a:solidFill>
              </a:rPr>
              <a:t>WHICH IS THE FUTURE</a:t>
            </a:r>
          </a:p>
          <a:p>
            <a:r>
              <a:rPr lang="en-ES" sz="1350" dirty="0">
                <a:solidFill>
                  <a:schemeClr val="bg1"/>
                </a:solidFill>
              </a:rPr>
              <a:t>OF PROTONTHERAPY…?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68B98C5-F021-8E48-8EB5-F1D8C25894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12617-C713-7A44-8085-513CDEC5D423}" type="slidenum">
              <a:rPr lang="en-ES" smtClean="0"/>
              <a:t>10</a:t>
            </a:fld>
            <a:endParaRPr lang="en-ES" dirty="0"/>
          </a:p>
        </p:txBody>
      </p:sp>
    </p:spTree>
    <p:extLst>
      <p:ext uri="{BB962C8B-B14F-4D97-AF65-F5344CB8AC3E}">
        <p14:creationId xmlns:p14="http://schemas.microsoft.com/office/powerpoint/2010/main" val="18238989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 animBg="1"/>
      <p:bldP spid="7" grpId="0"/>
      <p:bldP spid="8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circular object&#10;&#10;Description automatically generated">
            <a:extLst>
              <a:ext uri="{FF2B5EF4-FFF2-40B4-BE49-F238E27FC236}">
                <a16:creationId xmlns:a16="http://schemas.microsoft.com/office/drawing/2014/main" id="{030E7259-EB1D-7B4A-BA18-3178CCE22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44233" y="1880257"/>
            <a:ext cx="3456363" cy="2781950"/>
          </a:xfrm>
          <a:prstGeom prst="rect">
            <a:avLst/>
          </a:prstGeom>
        </p:spPr>
      </p:pic>
      <p:pic>
        <p:nvPicPr>
          <p:cNvPr id="9" name="Picture 8" descr="A close-up of a brain scan&#10;&#10;Description automatically generated">
            <a:extLst>
              <a:ext uri="{FF2B5EF4-FFF2-40B4-BE49-F238E27FC236}">
                <a16:creationId xmlns:a16="http://schemas.microsoft.com/office/drawing/2014/main" id="{4A4A62E9-1394-E142-95AE-25346E062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0560" y="1543050"/>
            <a:ext cx="3416300" cy="3429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9A948E-1B85-F740-86B1-C539D171C052}"/>
              </a:ext>
            </a:extLst>
          </p:cNvPr>
          <p:cNvSpPr txBox="1"/>
          <p:nvPr/>
        </p:nvSpPr>
        <p:spPr>
          <a:xfrm>
            <a:off x="1895149" y="4972049"/>
            <a:ext cx="19545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First generation CT </a:t>
            </a:r>
          </a:p>
          <a:p>
            <a:pPr algn="ctr"/>
            <a:r>
              <a:rPr lang="en-GB" dirty="0"/>
              <a:t>(early 1970s)</a:t>
            </a:r>
            <a:endParaRPr lang="en-E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341ED8-0864-2949-B39E-9D2F21027E1D}"/>
              </a:ext>
            </a:extLst>
          </p:cNvPr>
          <p:cNvSpPr txBox="1"/>
          <p:nvPr/>
        </p:nvSpPr>
        <p:spPr>
          <a:xfrm>
            <a:off x="4727241" y="4972050"/>
            <a:ext cx="26523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Present generation CT </a:t>
            </a:r>
          </a:p>
          <a:p>
            <a:pPr algn="ctr"/>
            <a:r>
              <a:rPr lang="en-GB" dirty="0"/>
              <a:t>(single photon counting))</a:t>
            </a:r>
            <a:endParaRPr lang="en-E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3DBF0D-636B-F440-A5D1-E56FDAE80E25}"/>
              </a:ext>
            </a:extLst>
          </p:cNvPr>
          <p:cNvSpPr txBox="1"/>
          <p:nvPr/>
        </p:nvSpPr>
        <p:spPr>
          <a:xfrm>
            <a:off x="861620" y="573553"/>
            <a:ext cx="72939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/>
              <a:t>We are here with a lot of pioneers, innovators, first users,</a:t>
            </a:r>
          </a:p>
          <a:p>
            <a:r>
              <a:rPr lang="en-ES" dirty="0"/>
              <a:t>who knows the long path between first principles, prototypes and evolution</a:t>
            </a:r>
          </a:p>
        </p:txBody>
      </p:sp>
    </p:spTree>
    <p:extLst>
      <p:ext uri="{BB962C8B-B14F-4D97-AF65-F5344CB8AC3E}">
        <p14:creationId xmlns:p14="http://schemas.microsoft.com/office/powerpoint/2010/main" val="31803068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8C67071-058F-5E4B-BAEE-752B218409A8}"/>
              </a:ext>
            </a:extLst>
          </p:cNvPr>
          <p:cNvSpPr txBox="1"/>
          <p:nvPr/>
        </p:nvSpPr>
        <p:spPr>
          <a:xfrm>
            <a:off x="90097" y="6252377"/>
            <a:ext cx="612424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1350" i="1" dirty="0"/>
              <a:t>Ding, Schreuder, INFN, Jongen, Mackie, CERN, Favaudon, Prezado, van Limbergen,…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BC434BB-CFD2-284A-8340-C1D761F8B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97" y="1217575"/>
            <a:ext cx="1066800" cy="21240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52037D3-47AE-D344-B002-1AEE3D127380}"/>
              </a:ext>
            </a:extLst>
          </p:cNvPr>
          <p:cNvSpPr txBox="1"/>
          <p:nvPr/>
        </p:nvSpPr>
        <p:spPr>
          <a:xfrm>
            <a:off x="147188" y="2218737"/>
            <a:ext cx="999954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ES" sz="1350" dirty="0">
                <a:highlight>
                  <a:srgbClr val="FFFF00"/>
                </a:highlight>
              </a:rPr>
              <a:t>Proton Arcs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4B86414-4759-804E-A322-BEEE66936A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9426" y="1153507"/>
            <a:ext cx="2000250" cy="15335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9C346C-67B6-7348-86DB-02B5E1890327}"/>
              </a:ext>
            </a:extLst>
          </p:cNvPr>
          <p:cNvSpPr txBox="1"/>
          <p:nvPr/>
        </p:nvSpPr>
        <p:spPr>
          <a:xfrm>
            <a:off x="5556413" y="2687031"/>
            <a:ext cx="11997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1350" dirty="0">
                <a:highlight>
                  <a:srgbClr val="FFFF00"/>
                </a:highlight>
              </a:rPr>
              <a:t>Dielectric Wall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686A1AD-03F9-D846-8C1A-EC43B9FEE6F7}"/>
              </a:ext>
            </a:extLst>
          </p:cNvPr>
          <p:cNvGrpSpPr/>
          <p:nvPr/>
        </p:nvGrpSpPr>
        <p:grpSpPr>
          <a:xfrm>
            <a:off x="976263" y="3866461"/>
            <a:ext cx="7191473" cy="2064081"/>
            <a:chOff x="1268480" y="1281631"/>
            <a:chExt cx="7191473" cy="206408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C44303E-D2DF-2048-B14E-2F8C21410A8B}"/>
                </a:ext>
              </a:extLst>
            </p:cNvPr>
            <p:cNvSpPr txBox="1"/>
            <p:nvPr/>
          </p:nvSpPr>
          <p:spPr>
            <a:xfrm>
              <a:off x="1268480" y="1306217"/>
              <a:ext cx="9108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ES" b="1" dirty="0">
                  <a:highlight>
                    <a:srgbClr val="FFFF00"/>
                  </a:highlight>
                </a:rPr>
                <a:t>FLASH !</a:t>
              </a:r>
            </a:p>
          </p:txBody>
        </p:sp>
        <p:pic>
          <p:nvPicPr>
            <p:cNvPr id="9" name="Picture 2" descr="Polideportivos con superpoderes | Economía en Chándal">
              <a:extLst>
                <a:ext uri="{FF2B5EF4-FFF2-40B4-BE49-F238E27FC236}">
                  <a16:creationId xmlns:a16="http://schemas.microsoft.com/office/drawing/2014/main" id="{DC1F9193-E35D-2C41-B3C5-E74872280E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778" b="96889" l="5778" r="93778">
                          <a14:foregroundMark x1="62667" y1="8000" x2="69778" y2="8444"/>
                          <a14:foregroundMark x1="81333" y1="6222" x2="93778" y2="5778"/>
                          <a14:foregroundMark x1="63556" y1="92000" x2="70667" y2="92889"/>
                          <a14:foregroundMark x1="64000" y1="97333" x2="71556" y2="93333"/>
                          <a14:foregroundMark x1="36444" y1="86667" x2="35111" y2="84444"/>
                          <a14:foregroundMark x1="12444" y1="44444" x2="10222" y2="60889"/>
                          <a14:foregroundMark x1="5778" y1="50222" x2="7111" y2="61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1382" y="1281631"/>
              <a:ext cx="797873" cy="7978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3F9D243-D712-DF4E-87A0-DC7BF648FD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602"/>
            <a:stretch/>
          </p:blipFill>
          <p:spPr>
            <a:xfrm>
              <a:off x="1351937" y="2256743"/>
              <a:ext cx="1918891" cy="758118"/>
            </a:xfrm>
            <a:prstGeom prst="rect">
              <a:avLst/>
            </a:prstGeom>
          </p:spPr>
        </p:pic>
        <p:pic>
          <p:nvPicPr>
            <p:cNvPr id="11" name="Picture 10" descr="Screen Shot 2020-01-23 at 5.14.09 PM.png">
              <a:extLst>
                <a:ext uri="{FF2B5EF4-FFF2-40B4-BE49-F238E27FC236}">
                  <a16:creationId xmlns:a16="http://schemas.microsoft.com/office/drawing/2014/main" id="{613D667E-9D80-BB41-86A3-B59CF2A98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5647" y="1503488"/>
              <a:ext cx="3204306" cy="1842224"/>
            </a:xfrm>
            <a:prstGeom prst="rect">
              <a:avLst/>
            </a:prstGeom>
          </p:spPr>
        </p:pic>
        <p:grpSp>
          <p:nvGrpSpPr>
            <p:cNvPr id="16" name="Groupe 23">
              <a:extLst>
                <a:ext uri="{FF2B5EF4-FFF2-40B4-BE49-F238E27FC236}">
                  <a16:creationId xmlns:a16="http://schemas.microsoft.com/office/drawing/2014/main" id="{2CA5D4B9-CC6E-C44B-A946-3BDF146E0CE3}"/>
                </a:ext>
              </a:extLst>
            </p:cNvPr>
            <p:cNvGrpSpPr/>
            <p:nvPr/>
          </p:nvGrpSpPr>
          <p:grpSpPr>
            <a:xfrm>
              <a:off x="3481867" y="1354856"/>
              <a:ext cx="1653427" cy="1842224"/>
              <a:chOff x="3111975" y="3576430"/>
              <a:chExt cx="2361078" cy="1895757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36F99871-4DBD-B94F-A318-DEA564B754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111975" y="3576430"/>
                <a:ext cx="2361078" cy="1895757"/>
              </a:xfrm>
              <a:prstGeom prst="rect">
                <a:avLst/>
              </a:prstGeom>
            </p:spPr>
          </p:pic>
          <p:pic>
            <p:nvPicPr>
              <p:cNvPr id="18" name="Picture 1">
                <a:extLst>
                  <a:ext uri="{FF2B5EF4-FFF2-40B4-BE49-F238E27FC236}">
                    <a16:creationId xmlns:a16="http://schemas.microsoft.com/office/drawing/2014/main" id="{26EDC078-3C5A-A24D-93CA-5CC3BE6471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144" t="43837" r="58354" b="46013"/>
              <a:stretch/>
            </p:blipFill>
            <p:spPr bwMode="auto">
              <a:xfrm>
                <a:off x="3111975" y="4140810"/>
                <a:ext cx="1486950" cy="53644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50800" dir="5400000" algn="ctr" rotWithShape="0">
                  <a:srgbClr val="000000">
                    <a:alpha val="6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blipFill dpi="0" rotWithShape="0">
                      <a:blip/>
                      <a:srcRect t="13335" b="13335"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19" name="Oval 46">
                <a:extLst>
                  <a:ext uri="{FF2B5EF4-FFF2-40B4-BE49-F238E27FC236}">
                    <a16:creationId xmlns:a16="http://schemas.microsoft.com/office/drawing/2014/main" id="{02B13ECC-6C97-7849-A42B-4491E9FF64AC}"/>
                  </a:ext>
                </a:extLst>
              </p:cNvPr>
              <p:cNvSpPr/>
              <p:nvPr/>
            </p:nvSpPr>
            <p:spPr>
              <a:xfrm>
                <a:off x="4034480" y="4202770"/>
                <a:ext cx="458620" cy="429374"/>
              </a:xfrm>
              <a:prstGeom prst="ellipse">
                <a:avLst/>
              </a:prstGeom>
              <a:noFill/>
              <a:ln w="12700" cmpd="sng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20" name="Conector recto de flecha 9">
                <a:extLst>
                  <a:ext uri="{FF2B5EF4-FFF2-40B4-BE49-F238E27FC236}">
                    <a16:creationId xmlns:a16="http://schemas.microsoft.com/office/drawing/2014/main" id="{A1FD84A2-1F5C-1049-9611-FA7465FFBDC1}"/>
                  </a:ext>
                </a:extLst>
              </p:cNvPr>
              <p:cNvCxnSpPr/>
              <p:nvPr/>
            </p:nvCxnSpPr>
            <p:spPr>
              <a:xfrm flipV="1">
                <a:off x="4263790" y="4732493"/>
                <a:ext cx="0" cy="437922"/>
              </a:xfrm>
              <a:prstGeom prst="straightConnector1">
                <a:avLst/>
              </a:prstGeom>
              <a:ln w="15875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CuadroTexto 2">
                <a:extLst>
                  <a:ext uri="{FF2B5EF4-FFF2-40B4-BE49-F238E27FC236}">
                    <a16:creationId xmlns:a16="http://schemas.microsoft.com/office/drawing/2014/main" id="{B576B4FA-E23A-BA45-B63A-01E3376E86FD}"/>
                  </a:ext>
                </a:extLst>
              </p:cNvPr>
              <p:cNvSpPr txBox="1"/>
              <p:nvPr/>
            </p:nvSpPr>
            <p:spPr>
              <a:xfrm>
                <a:off x="3826713" y="5043756"/>
                <a:ext cx="1002706" cy="3325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500" b="1" dirty="0">
                    <a:solidFill>
                      <a:schemeClr val="bg1"/>
                    </a:solidFill>
                  </a:rPr>
                  <a:t>Tumor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4C1D9EF-287E-B349-A14C-C6AD3BE3769C}"/>
                </a:ext>
              </a:extLst>
            </p:cNvPr>
            <p:cNvSpPr txBox="1"/>
            <p:nvPr/>
          </p:nvSpPr>
          <p:spPr>
            <a:xfrm>
              <a:off x="3860893" y="2791508"/>
              <a:ext cx="970137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ES" sz="1350" dirty="0">
                  <a:highlight>
                    <a:srgbClr val="FFFF00"/>
                  </a:highlight>
                </a:rPr>
                <a:t>Minibeams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F5E6382-A729-4645-8AA5-AA7E0EA14A08}"/>
                </a:ext>
              </a:extLst>
            </p:cNvPr>
            <p:cNvSpPr txBox="1"/>
            <p:nvPr/>
          </p:nvSpPr>
          <p:spPr>
            <a:xfrm>
              <a:off x="5466686" y="1306803"/>
              <a:ext cx="1569789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ES" sz="1350" dirty="0">
                  <a:highlight>
                    <a:srgbClr val="FFFF00"/>
                  </a:highlight>
                </a:rPr>
                <a:t>RT-immuno synergy</a:t>
              </a:r>
            </a:p>
          </p:txBody>
        </p:sp>
      </p:grpSp>
      <p:pic>
        <p:nvPicPr>
          <p:cNvPr id="7" name="Picture 6" descr="A spiraling machine with yellow and green circles&#10;&#10;Description automatically generated with medium confidence">
            <a:extLst>
              <a:ext uri="{FF2B5EF4-FFF2-40B4-BE49-F238E27FC236}">
                <a16:creationId xmlns:a16="http://schemas.microsoft.com/office/drawing/2014/main" id="{C7C86BB5-56CD-CD4A-9B0C-6A9A8248DBD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01077" y="1945121"/>
            <a:ext cx="1443038" cy="130492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8480668-0BA5-E449-8B45-18E167E41AE9}"/>
              </a:ext>
            </a:extLst>
          </p:cNvPr>
          <p:cNvSpPr txBox="1"/>
          <p:nvPr/>
        </p:nvSpPr>
        <p:spPr>
          <a:xfrm>
            <a:off x="4243610" y="2420213"/>
            <a:ext cx="92891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sz="1350" dirty="0">
                <a:highlight>
                  <a:srgbClr val="FFFF00"/>
                </a:highlight>
              </a:rPr>
              <a:t>Carbon cyclotron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45F51A7A-97DF-0C43-BB7F-0AEBE2F3C8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7" t="32392" r="13616" b="37851"/>
          <a:stretch/>
        </p:blipFill>
        <p:spPr bwMode="auto">
          <a:xfrm>
            <a:off x="2765284" y="1231333"/>
            <a:ext cx="2101729" cy="68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6FE1DCF-F046-554B-8FFB-FAACC0677946}"/>
              </a:ext>
            </a:extLst>
          </p:cNvPr>
          <p:cNvSpPr txBox="1"/>
          <p:nvPr/>
        </p:nvSpPr>
        <p:spPr>
          <a:xfrm>
            <a:off x="3862913" y="1707040"/>
            <a:ext cx="106182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1350" dirty="0">
                <a:highlight>
                  <a:srgbClr val="FFFF00"/>
                </a:highlight>
              </a:rPr>
              <a:t>Proton Linac</a:t>
            </a:r>
          </a:p>
        </p:txBody>
      </p:sp>
      <p:pic>
        <p:nvPicPr>
          <p:cNvPr id="26" name="Picture 25" descr="A close up of a machine&#10;&#10;Description automatically generated">
            <a:extLst>
              <a:ext uri="{FF2B5EF4-FFF2-40B4-BE49-F238E27FC236}">
                <a16:creationId xmlns:a16="http://schemas.microsoft.com/office/drawing/2014/main" id="{58B03DD6-8780-774F-89E6-FB2984C367C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69532" y="1266210"/>
            <a:ext cx="1000125" cy="116205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505A3E3-3222-ED44-963E-E8841A486510}"/>
              </a:ext>
            </a:extLst>
          </p:cNvPr>
          <p:cNvSpPr txBox="1"/>
          <p:nvPr/>
        </p:nvSpPr>
        <p:spPr>
          <a:xfrm>
            <a:off x="1148075" y="2509301"/>
            <a:ext cx="14919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1350" dirty="0">
                <a:highlight>
                  <a:srgbClr val="FFFF00"/>
                </a:highlight>
              </a:rPr>
              <a:t>Gantryless-upright</a:t>
            </a:r>
          </a:p>
        </p:txBody>
      </p:sp>
      <p:pic>
        <p:nvPicPr>
          <p:cNvPr id="28" name="Picture 8" descr="Gantry design">
            <a:extLst>
              <a:ext uri="{FF2B5EF4-FFF2-40B4-BE49-F238E27FC236}">
                <a16:creationId xmlns:a16="http://schemas.microsoft.com/office/drawing/2014/main" id="{9D75C8D4-2572-6A41-9569-0E38151970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2" r="16825"/>
          <a:stretch/>
        </p:blipFill>
        <p:spPr bwMode="auto">
          <a:xfrm>
            <a:off x="7074301" y="1365735"/>
            <a:ext cx="1400333" cy="153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4402C07-4C57-1C4E-A86F-1DA314358942}"/>
              </a:ext>
            </a:extLst>
          </p:cNvPr>
          <p:cNvSpPr txBox="1"/>
          <p:nvPr/>
        </p:nvSpPr>
        <p:spPr>
          <a:xfrm>
            <a:off x="7148300" y="2906097"/>
            <a:ext cx="133389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1350" dirty="0">
                <a:highlight>
                  <a:srgbClr val="FFFF00"/>
                </a:highlight>
              </a:rPr>
              <a:t>Magnetic gantry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2A0511-F24C-CD4E-AB84-3EC5B342BD08}"/>
              </a:ext>
            </a:extLst>
          </p:cNvPr>
          <p:cNvSpPr txBox="1"/>
          <p:nvPr/>
        </p:nvSpPr>
        <p:spPr>
          <a:xfrm>
            <a:off x="352808" y="219691"/>
            <a:ext cx="7836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/>
              <a:t>A large field of innovations in hadrontherapy in parallel with laser-based solutions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4C76DC2-96A2-4445-A13C-AB17E82916DF}"/>
              </a:ext>
            </a:extLst>
          </p:cNvPr>
          <p:cNvSpPr txBox="1"/>
          <p:nvPr/>
        </p:nvSpPr>
        <p:spPr>
          <a:xfrm>
            <a:off x="154315" y="735961"/>
            <a:ext cx="13983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/>
              <a:t>T</a:t>
            </a:r>
            <a:r>
              <a:rPr lang="en-ES" sz="1200" i="1" dirty="0"/>
              <a:t>echnical proposals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38CEE99-ECDB-4342-AE69-DAB7B78ABCA3}"/>
              </a:ext>
            </a:extLst>
          </p:cNvPr>
          <p:cNvSpPr txBox="1"/>
          <p:nvPr/>
        </p:nvSpPr>
        <p:spPr>
          <a:xfrm>
            <a:off x="119985" y="3441594"/>
            <a:ext cx="36653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/>
              <a:t>Radiobiological modulation strategies in time and space</a:t>
            </a:r>
            <a:endParaRPr lang="en-ES" sz="1200" i="1" dirty="0"/>
          </a:p>
        </p:txBody>
      </p:sp>
    </p:spTree>
    <p:extLst>
      <p:ext uri="{BB962C8B-B14F-4D97-AF65-F5344CB8AC3E}">
        <p14:creationId xmlns:p14="http://schemas.microsoft.com/office/powerpoint/2010/main" val="252243890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9B428314-EF23-B145-B88C-B85AC45D3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410" y="1417248"/>
            <a:ext cx="7203228" cy="4137732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417CEA5B-1A7E-804A-99D3-8F942B48F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" y="148590"/>
            <a:ext cx="2880360" cy="1268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313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a bruja del AMOR | La bruja del AMOR. 27 likes. Asesoría y técnicas para  mejorar tu relación, atraerlo a el o ella para que siempre este a tu lado.">
            <a:extLst>
              <a:ext uri="{FF2B5EF4-FFF2-40B4-BE49-F238E27FC236}">
                <a16:creationId xmlns:a16="http://schemas.microsoft.com/office/drawing/2014/main" id="{9BBAFB2F-7676-664D-A1AB-24B0911A9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10" y="868136"/>
            <a:ext cx="918482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c 1">
            <a:extLst>
              <a:ext uri="{FF2B5EF4-FFF2-40B4-BE49-F238E27FC236}">
                <a16:creationId xmlns:a16="http://schemas.microsoft.com/office/drawing/2014/main" id="{6CC4FBDB-34F3-474F-AC39-6FE5A4C291D6}"/>
              </a:ext>
            </a:extLst>
          </p:cNvPr>
          <p:cNvSpPr/>
          <p:nvPr/>
        </p:nvSpPr>
        <p:spPr>
          <a:xfrm rot="19912588">
            <a:off x="1591792" y="3468460"/>
            <a:ext cx="2558143" cy="2122715"/>
          </a:xfrm>
          <a:prstGeom prst="arc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ES" sz="135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63C33B-CF7C-B24F-9C70-75DFB4318E16}"/>
              </a:ext>
            </a:extLst>
          </p:cNvPr>
          <p:cNvSpPr txBox="1"/>
          <p:nvPr/>
        </p:nvSpPr>
        <p:spPr>
          <a:xfrm>
            <a:off x="1163345" y="3542870"/>
            <a:ext cx="18682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100" b="1" dirty="0" err="1">
                <a:solidFill>
                  <a:schemeClr val="bg1"/>
                </a:solidFill>
              </a:rPr>
              <a:t>Physics</a:t>
            </a:r>
            <a:r>
              <a:rPr lang="es-ES" sz="2100" b="1" dirty="0">
                <a:solidFill>
                  <a:schemeClr val="bg1"/>
                </a:solidFill>
              </a:rPr>
              <a:t> and </a:t>
            </a:r>
            <a:r>
              <a:rPr lang="es-ES" sz="2100" b="1" dirty="0" err="1">
                <a:solidFill>
                  <a:schemeClr val="bg1"/>
                </a:solidFill>
              </a:rPr>
              <a:t>Technology</a:t>
            </a:r>
            <a:endParaRPr lang="en-ES" sz="2100" b="1" dirty="0">
              <a:solidFill>
                <a:schemeClr val="bg1"/>
              </a:solidFill>
            </a:endParaRPr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3C254E6B-995B-6E4B-A10A-85C5407C46EB}"/>
              </a:ext>
            </a:extLst>
          </p:cNvPr>
          <p:cNvSpPr/>
          <p:nvPr/>
        </p:nvSpPr>
        <p:spPr>
          <a:xfrm rot="20396618" flipH="1">
            <a:off x="5649761" y="2264914"/>
            <a:ext cx="2940593" cy="4433207"/>
          </a:xfrm>
          <a:prstGeom prst="arc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ES" sz="135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A534FC-4E06-C241-8DCC-7F88C21C0FBE}"/>
              </a:ext>
            </a:extLst>
          </p:cNvPr>
          <p:cNvSpPr txBox="1"/>
          <p:nvPr/>
        </p:nvSpPr>
        <p:spPr>
          <a:xfrm>
            <a:off x="1807030" y="398145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ES" sz="135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B8E084-570D-0143-A18C-B9A43C8C673B}"/>
              </a:ext>
            </a:extLst>
          </p:cNvPr>
          <p:cNvSpPr txBox="1"/>
          <p:nvPr/>
        </p:nvSpPr>
        <p:spPr>
          <a:xfrm>
            <a:off x="3824901" y="2840465"/>
            <a:ext cx="20424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100" b="1" dirty="0" err="1">
                <a:solidFill>
                  <a:schemeClr val="bg1"/>
                </a:solidFill>
              </a:rPr>
              <a:t>Chemistry</a:t>
            </a:r>
            <a:r>
              <a:rPr lang="es-ES" sz="2100" b="1" dirty="0">
                <a:solidFill>
                  <a:schemeClr val="bg1"/>
                </a:solidFill>
              </a:rPr>
              <a:t> and</a:t>
            </a:r>
          </a:p>
          <a:p>
            <a:pPr algn="ctr"/>
            <a:r>
              <a:rPr lang="es-ES" sz="2100" b="1" dirty="0" err="1">
                <a:solidFill>
                  <a:schemeClr val="bg1"/>
                </a:solidFill>
              </a:rPr>
              <a:t>Biology</a:t>
            </a:r>
            <a:r>
              <a:rPr lang="es-ES" sz="2100" b="1" dirty="0">
                <a:solidFill>
                  <a:schemeClr val="bg1"/>
                </a:solidFill>
              </a:rPr>
              <a:t> </a:t>
            </a:r>
            <a:endParaRPr lang="en-ES" sz="2100" b="1" dirty="0">
              <a:solidFill>
                <a:schemeClr val="bg1"/>
              </a:solidFill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8AE46CC4-B732-F842-BFB0-A61E192202BD}"/>
              </a:ext>
            </a:extLst>
          </p:cNvPr>
          <p:cNvSpPr/>
          <p:nvPr/>
        </p:nvSpPr>
        <p:spPr>
          <a:xfrm flipH="1">
            <a:off x="4482887" y="3556044"/>
            <a:ext cx="431436" cy="1564821"/>
          </a:xfrm>
          <a:prstGeom prst="arc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ES" sz="13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359BAC-0C6E-DE4F-8650-632EF8F47B0A}"/>
              </a:ext>
            </a:extLst>
          </p:cNvPr>
          <p:cNvSpPr txBox="1"/>
          <p:nvPr/>
        </p:nvSpPr>
        <p:spPr>
          <a:xfrm>
            <a:off x="6151441" y="1666508"/>
            <a:ext cx="19372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100" b="1" dirty="0" err="1">
                <a:solidFill>
                  <a:schemeClr val="bg1"/>
                </a:solidFill>
              </a:rPr>
              <a:t>Inmunology</a:t>
            </a:r>
            <a:r>
              <a:rPr lang="es-ES" sz="2100" b="1" dirty="0">
                <a:solidFill>
                  <a:schemeClr val="bg1"/>
                </a:solidFill>
              </a:rPr>
              <a:t> and </a:t>
            </a:r>
            <a:r>
              <a:rPr lang="es-ES" sz="2100" b="1" dirty="0" err="1">
                <a:solidFill>
                  <a:schemeClr val="bg1"/>
                </a:solidFill>
              </a:rPr>
              <a:t>Clinics</a:t>
            </a:r>
            <a:endParaRPr lang="en-ES" sz="2100" b="1" dirty="0">
              <a:solidFill>
                <a:schemeClr val="bg1"/>
              </a:solidFill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B7D28414-3387-444F-B5C9-190339A2A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875" y="4362450"/>
            <a:ext cx="1375758" cy="1375758"/>
          </a:xfrm>
          <a:prstGeom prst="rect">
            <a:avLst/>
          </a:prstGeom>
          <a:noFill/>
          <a:effectLst>
            <a:softEdge rad="612179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E9A549F-137D-AF47-BF36-06DE80011721}"/>
              </a:ext>
            </a:extLst>
          </p:cNvPr>
          <p:cNvSpPr txBox="1"/>
          <p:nvPr/>
        </p:nvSpPr>
        <p:spPr>
          <a:xfrm>
            <a:off x="4262201" y="4694171"/>
            <a:ext cx="14805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300" b="1" dirty="0">
                <a:solidFill>
                  <a:srgbClr val="FF0000"/>
                </a:solidFill>
              </a:rPr>
              <a:t>$$$$$$</a:t>
            </a:r>
          </a:p>
          <a:p>
            <a:pPr algn="ctr"/>
            <a:r>
              <a:rPr lang="es-ES" sz="3300" b="1" dirty="0">
                <a:solidFill>
                  <a:srgbClr val="FF0000"/>
                </a:solidFill>
              </a:rPr>
              <a:t>COST!</a:t>
            </a:r>
            <a:endParaRPr lang="en-ES" sz="3300" b="1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D1266-BFBA-FE4D-B081-36D14F66E9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12617-C713-7A44-8085-513CDEC5D423}" type="slidenum">
              <a:rPr lang="en-ES" smtClean="0"/>
              <a:t>14</a:t>
            </a:fld>
            <a:endParaRPr lang="en-ES" dirty="0"/>
          </a:p>
        </p:txBody>
      </p:sp>
    </p:spTree>
    <p:extLst>
      <p:ext uri="{BB962C8B-B14F-4D97-AF65-F5344CB8AC3E}">
        <p14:creationId xmlns:p14="http://schemas.microsoft.com/office/powerpoint/2010/main" val="26042026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 animBg="1"/>
      <p:bldP spid="7" grpId="0"/>
      <p:bldP spid="8" grpId="0" animBg="1"/>
      <p:bldP spid="9" grpId="0"/>
      <p:bldP spid="11" grpId="0"/>
      <p:bldP spid="1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C9E1B595-B0D2-2041-8A7A-0BD42AF088A2}"/>
              </a:ext>
            </a:extLst>
          </p:cNvPr>
          <p:cNvSpPr>
            <a:spLocks/>
          </p:cNvSpPr>
          <p:nvPr/>
        </p:nvSpPr>
        <p:spPr bwMode="auto">
          <a:xfrm>
            <a:off x="1498019" y="932934"/>
            <a:ext cx="5474494" cy="4293394"/>
          </a:xfrm>
          <a:custGeom>
            <a:avLst/>
            <a:gdLst/>
            <a:ahLst/>
            <a:cxnLst/>
            <a:rect l="0" t="0" r="r" b="b"/>
            <a:pathLst>
              <a:path w="7299423" h="5887770">
                <a:moveTo>
                  <a:pt x="32087" y="5812118"/>
                </a:moveTo>
                <a:lnTo>
                  <a:pt x="32087" y="5812118"/>
                </a:lnTo>
                <a:cubicBezTo>
                  <a:pt x="151617" y="5807138"/>
                  <a:pt x="271043" y="5797177"/>
                  <a:pt x="390676" y="5797177"/>
                </a:cubicBezTo>
                <a:cubicBezTo>
                  <a:pt x="646141" y="5797177"/>
                  <a:pt x="605895" y="5791217"/>
                  <a:pt x="749264" y="5827059"/>
                </a:cubicBezTo>
                <a:cubicBezTo>
                  <a:pt x="901431" y="5928507"/>
                  <a:pt x="810745" y="5880676"/>
                  <a:pt x="1197499" y="5842000"/>
                </a:cubicBezTo>
                <a:cubicBezTo>
                  <a:pt x="1215367" y="5840213"/>
                  <a:pt x="1226262" y="5820149"/>
                  <a:pt x="1242323" y="5812118"/>
                </a:cubicBezTo>
                <a:cubicBezTo>
                  <a:pt x="1256410" y="5805075"/>
                  <a:pt x="1272205" y="5802157"/>
                  <a:pt x="1287146" y="5797177"/>
                </a:cubicBezTo>
                <a:cubicBezTo>
                  <a:pt x="1359870" y="5724450"/>
                  <a:pt x="1303133" y="5769610"/>
                  <a:pt x="1496323" y="5737412"/>
                </a:cubicBezTo>
                <a:cubicBezTo>
                  <a:pt x="1556899" y="5727316"/>
                  <a:pt x="1590014" y="5724246"/>
                  <a:pt x="1645734" y="5707530"/>
                </a:cubicBezTo>
                <a:cubicBezTo>
                  <a:pt x="1675904" y="5698479"/>
                  <a:pt x="1703937" y="5679497"/>
                  <a:pt x="1735381" y="5677647"/>
                </a:cubicBezTo>
                <a:lnTo>
                  <a:pt x="2243381" y="5647765"/>
                </a:lnTo>
                <a:lnTo>
                  <a:pt x="2333028" y="5617883"/>
                </a:lnTo>
                <a:cubicBezTo>
                  <a:pt x="2347969" y="5612903"/>
                  <a:pt x="2362224" y="5604896"/>
                  <a:pt x="2377852" y="5602942"/>
                </a:cubicBezTo>
                <a:lnTo>
                  <a:pt x="2497381" y="5588000"/>
                </a:lnTo>
                <a:cubicBezTo>
                  <a:pt x="2512322" y="5583020"/>
                  <a:pt x="2528118" y="5580102"/>
                  <a:pt x="2542205" y="5573059"/>
                </a:cubicBezTo>
                <a:cubicBezTo>
                  <a:pt x="2603519" y="5542402"/>
                  <a:pt x="2570588" y="5550352"/>
                  <a:pt x="2616911" y="5513294"/>
                </a:cubicBezTo>
                <a:cubicBezTo>
                  <a:pt x="2658288" y="5480193"/>
                  <a:pt x="2659215" y="5484252"/>
                  <a:pt x="2706558" y="5468471"/>
                </a:cubicBezTo>
                <a:cubicBezTo>
                  <a:pt x="2844516" y="5376499"/>
                  <a:pt x="2674815" y="5493865"/>
                  <a:pt x="2781264" y="5408706"/>
                </a:cubicBezTo>
                <a:cubicBezTo>
                  <a:pt x="2795286" y="5397488"/>
                  <a:pt x="2811146" y="5388785"/>
                  <a:pt x="2826087" y="5378824"/>
                </a:cubicBezTo>
                <a:cubicBezTo>
                  <a:pt x="2860425" y="5275813"/>
                  <a:pt x="2833697" y="5311450"/>
                  <a:pt x="2885852" y="5259294"/>
                </a:cubicBezTo>
                <a:cubicBezTo>
                  <a:pt x="2890832" y="5244353"/>
                  <a:pt x="2892690" y="5227976"/>
                  <a:pt x="2900793" y="5214471"/>
                </a:cubicBezTo>
                <a:cubicBezTo>
                  <a:pt x="2908041" y="5202392"/>
                  <a:pt x="2928479" y="5198503"/>
                  <a:pt x="2930676" y="5184589"/>
                </a:cubicBezTo>
                <a:cubicBezTo>
                  <a:pt x="2943904" y="5100814"/>
                  <a:pt x="2938270" y="5015083"/>
                  <a:pt x="2945617" y="4930589"/>
                </a:cubicBezTo>
                <a:cubicBezTo>
                  <a:pt x="2948241" y="4900408"/>
                  <a:pt x="2954211" y="4870564"/>
                  <a:pt x="2960558" y="4840942"/>
                </a:cubicBezTo>
                <a:cubicBezTo>
                  <a:pt x="2980780" y="4746573"/>
                  <a:pt x="2982622" y="4744866"/>
                  <a:pt x="3005381" y="4676589"/>
                </a:cubicBezTo>
                <a:cubicBezTo>
                  <a:pt x="3010362" y="4576981"/>
                  <a:pt x="3012041" y="4477153"/>
                  <a:pt x="3020323" y="4377765"/>
                </a:cubicBezTo>
                <a:cubicBezTo>
                  <a:pt x="3023873" y="4335166"/>
                  <a:pt x="3057962" y="4264275"/>
                  <a:pt x="3065146" y="4228353"/>
                </a:cubicBezTo>
                <a:cubicBezTo>
                  <a:pt x="3070126" y="4203451"/>
                  <a:pt x="3073928" y="4178284"/>
                  <a:pt x="3080087" y="4153647"/>
                </a:cubicBezTo>
                <a:cubicBezTo>
                  <a:pt x="3083907" y="4138368"/>
                  <a:pt x="3091611" y="4124198"/>
                  <a:pt x="3095028" y="4108824"/>
                </a:cubicBezTo>
                <a:cubicBezTo>
                  <a:pt x="3101600" y="4079251"/>
                  <a:pt x="3104989" y="4049059"/>
                  <a:pt x="3109970" y="4019177"/>
                </a:cubicBezTo>
                <a:cubicBezTo>
                  <a:pt x="3114950" y="3939491"/>
                  <a:pt x="3116967" y="3859564"/>
                  <a:pt x="3124911" y="3780118"/>
                </a:cubicBezTo>
                <a:cubicBezTo>
                  <a:pt x="3126954" y="3759685"/>
                  <a:pt x="3133951" y="3740022"/>
                  <a:pt x="3139852" y="3720353"/>
                </a:cubicBezTo>
                <a:cubicBezTo>
                  <a:pt x="3139882" y="3720251"/>
                  <a:pt x="3177188" y="3608345"/>
                  <a:pt x="3184676" y="3585883"/>
                </a:cubicBezTo>
                <a:cubicBezTo>
                  <a:pt x="3189657" y="3570942"/>
                  <a:pt x="3192574" y="3555146"/>
                  <a:pt x="3199617" y="3541059"/>
                </a:cubicBezTo>
                <a:cubicBezTo>
                  <a:pt x="3209578" y="3521137"/>
                  <a:pt x="3221227" y="3501974"/>
                  <a:pt x="3229499" y="3481294"/>
                </a:cubicBezTo>
                <a:cubicBezTo>
                  <a:pt x="3282838" y="3347944"/>
                  <a:pt x="3231773" y="3433058"/>
                  <a:pt x="3289264" y="3346824"/>
                </a:cubicBezTo>
                <a:cubicBezTo>
                  <a:pt x="3294244" y="3331883"/>
                  <a:pt x="3296391" y="3315674"/>
                  <a:pt x="3304205" y="3302000"/>
                </a:cubicBezTo>
                <a:cubicBezTo>
                  <a:pt x="3344898" y="3230787"/>
                  <a:pt x="3345683" y="3255215"/>
                  <a:pt x="3393852" y="3197412"/>
                </a:cubicBezTo>
                <a:cubicBezTo>
                  <a:pt x="3405348" y="3183617"/>
                  <a:pt x="3412516" y="3166611"/>
                  <a:pt x="3423734" y="3152589"/>
                </a:cubicBezTo>
                <a:cubicBezTo>
                  <a:pt x="3440498" y="3131634"/>
                  <a:pt x="3474805" y="3102953"/>
                  <a:pt x="3498440" y="3092824"/>
                </a:cubicBezTo>
                <a:cubicBezTo>
                  <a:pt x="3517314" y="3084735"/>
                  <a:pt x="3538283" y="3082863"/>
                  <a:pt x="3558205" y="3077883"/>
                </a:cubicBezTo>
                <a:lnTo>
                  <a:pt x="4305264" y="3107765"/>
                </a:lnTo>
                <a:cubicBezTo>
                  <a:pt x="4320988" y="3108655"/>
                  <a:pt x="4334893" y="3118562"/>
                  <a:pt x="4350087" y="3122706"/>
                </a:cubicBezTo>
                <a:cubicBezTo>
                  <a:pt x="4389709" y="3133512"/>
                  <a:pt x="4429345" y="3144535"/>
                  <a:pt x="4469617" y="3152589"/>
                </a:cubicBezTo>
                <a:cubicBezTo>
                  <a:pt x="4559766" y="3170619"/>
                  <a:pt x="4520231" y="3159499"/>
                  <a:pt x="4589146" y="3182471"/>
                </a:cubicBezTo>
                <a:cubicBezTo>
                  <a:pt x="4609068" y="3202393"/>
                  <a:pt x="4632755" y="3219155"/>
                  <a:pt x="4648911" y="3242236"/>
                </a:cubicBezTo>
                <a:cubicBezTo>
                  <a:pt x="4668070" y="3269606"/>
                  <a:pt x="4668764" y="3309687"/>
                  <a:pt x="4693734" y="3331883"/>
                </a:cubicBezTo>
                <a:cubicBezTo>
                  <a:pt x="4717276" y="3352810"/>
                  <a:pt x="4752823" y="3354126"/>
                  <a:pt x="4783381" y="3361765"/>
                </a:cubicBezTo>
                <a:cubicBezTo>
                  <a:pt x="4803303" y="3366745"/>
                  <a:pt x="4823100" y="3372251"/>
                  <a:pt x="4843146" y="3376706"/>
                </a:cubicBezTo>
                <a:cubicBezTo>
                  <a:pt x="4867936" y="3382215"/>
                  <a:pt x="4893215" y="3385488"/>
                  <a:pt x="4917852" y="3391647"/>
                </a:cubicBezTo>
                <a:cubicBezTo>
                  <a:pt x="4933131" y="3395467"/>
                  <a:pt x="4947735" y="3401608"/>
                  <a:pt x="4962676" y="3406589"/>
                </a:cubicBezTo>
                <a:cubicBezTo>
                  <a:pt x="4982597" y="3421530"/>
                  <a:pt x="5002177" y="3436938"/>
                  <a:pt x="5022440" y="3451412"/>
                </a:cubicBezTo>
                <a:cubicBezTo>
                  <a:pt x="5037052" y="3461849"/>
                  <a:pt x="5053469" y="3469798"/>
                  <a:pt x="5067264" y="3481294"/>
                </a:cubicBezTo>
                <a:cubicBezTo>
                  <a:pt x="5118832" y="3524267"/>
                  <a:pt x="5126205" y="3560707"/>
                  <a:pt x="5201734" y="3585883"/>
                </a:cubicBezTo>
                <a:lnTo>
                  <a:pt x="5291381" y="3615765"/>
                </a:lnTo>
                <a:cubicBezTo>
                  <a:pt x="5301342" y="3630706"/>
                  <a:pt x="5307242" y="3649371"/>
                  <a:pt x="5321264" y="3660589"/>
                </a:cubicBezTo>
                <a:cubicBezTo>
                  <a:pt x="5331007" y="3668384"/>
                  <a:pt x="5421947" y="3689495"/>
                  <a:pt x="5425852" y="3690471"/>
                </a:cubicBezTo>
                <a:cubicBezTo>
                  <a:pt x="5440793" y="3700432"/>
                  <a:pt x="5457162" y="3708528"/>
                  <a:pt x="5470676" y="3720353"/>
                </a:cubicBezTo>
                <a:cubicBezTo>
                  <a:pt x="5497179" y="3743543"/>
                  <a:pt x="5520479" y="3770157"/>
                  <a:pt x="5545381" y="3795059"/>
                </a:cubicBezTo>
                <a:cubicBezTo>
                  <a:pt x="5555342" y="3805020"/>
                  <a:pt x="5564442" y="3815924"/>
                  <a:pt x="5575264" y="3824942"/>
                </a:cubicBezTo>
                <a:cubicBezTo>
                  <a:pt x="5678706" y="3911143"/>
                  <a:pt x="5632546" y="3878070"/>
                  <a:pt x="5709734" y="3929530"/>
                </a:cubicBezTo>
                <a:cubicBezTo>
                  <a:pt x="5723304" y="3949885"/>
                  <a:pt x="5745846" y="3990044"/>
                  <a:pt x="5769499" y="4004236"/>
                </a:cubicBezTo>
                <a:cubicBezTo>
                  <a:pt x="5783004" y="4012339"/>
                  <a:pt x="5799382" y="4014197"/>
                  <a:pt x="5814323" y="4019177"/>
                </a:cubicBezTo>
                <a:lnTo>
                  <a:pt x="5889028" y="4093883"/>
                </a:lnTo>
                <a:cubicBezTo>
                  <a:pt x="5898989" y="4103844"/>
                  <a:pt x="5911097" y="4112044"/>
                  <a:pt x="5918911" y="4123765"/>
                </a:cubicBezTo>
                <a:cubicBezTo>
                  <a:pt x="5928872" y="4138706"/>
                  <a:pt x="5939884" y="4152998"/>
                  <a:pt x="5948793" y="4168589"/>
                </a:cubicBezTo>
                <a:cubicBezTo>
                  <a:pt x="5959844" y="4187927"/>
                  <a:pt x="5966321" y="4209821"/>
                  <a:pt x="5978676" y="4228353"/>
                </a:cubicBezTo>
                <a:cubicBezTo>
                  <a:pt x="5996850" y="4255613"/>
                  <a:pt x="6027948" y="4269951"/>
                  <a:pt x="6053381" y="4288118"/>
                </a:cubicBezTo>
                <a:cubicBezTo>
                  <a:pt x="6132530" y="4344653"/>
                  <a:pt x="6085231" y="4323637"/>
                  <a:pt x="6157970" y="4347883"/>
                </a:cubicBezTo>
                <a:cubicBezTo>
                  <a:pt x="6172911" y="4357844"/>
                  <a:pt x="6187029" y="4369166"/>
                  <a:pt x="6202793" y="4377765"/>
                </a:cubicBezTo>
                <a:cubicBezTo>
                  <a:pt x="6241900" y="4399096"/>
                  <a:pt x="6285258" y="4412820"/>
                  <a:pt x="6322323" y="4437530"/>
                </a:cubicBezTo>
                <a:cubicBezTo>
                  <a:pt x="6433609" y="4511721"/>
                  <a:pt x="6296928" y="4416368"/>
                  <a:pt x="6411970" y="4512236"/>
                </a:cubicBezTo>
                <a:cubicBezTo>
                  <a:pt x="6425765" y="4523732"/>
                  <a:pt x="6442181" y="4531681"/>
                  <a:pt x="6456793" y="4542118"/>
                </a:cubicBezTo>
                <a:cubicBezTo>
                  <a:pt x="6477057" y="4556592"/>
                  <a:pt x="6496294" y="4572468"/>
                  <a:pt x="6516558" y="4586942"/>
                </a:cubicBezTo>
                <a:cubicBezTo>
                  <a:pt x="6531170" y="4597379"/>
                  <a:pt x="6548684" y="4604127"/>
                  <a:pt x="6561381" y="4616824"/>
                </a:cubicBezTo>
                <a:cubicBezTo>
                  <a:pt x="6578989" y="4634432"/>
                  <a:pt x="6591731" y="4656325"/>
                  <a:pt x="6606205" y="4676589"/>
                </a:cubicBezTo>
                <a:cubicBezTo>
                  <a:pt x="6616642" y="4691201"/>
                  <a:pt x="6622573" y="4709587"/>
                  <a:pt x="6636087" y="4721412"/>
                </a:cubicBezTo>
                <a:cubicBezTo>
                  <a:pt x="6699320" y="4776741"/>
                  <a:pt x="6708993" y="4775597"/>
                  <a:pt x="6770558" y="4796118"/>
                </a:cubicBezTo>
                <a:cubicBezTo>
                  <a:pt x="6900048" y="4791138"/>
                  <a:pt x="7030130" y="4794511"/>
                  <a:pt x="7159028" y="4781177"/>
                </a:cubicBezTo>
                <a:cubicBezTo>
                  <a:pt x="7202549" y="4776675"/>
                  <a:pt x="7210809" y="4738408"/>
                  <a:pt x="7218793" y="4706471"/>
                </a:cubicBezTo>
                <a:cubicBezTo>
                  <a:pt x="7223386" y="4688101"/>
                  <a:pt x="7234036" y="4611342"/>
                  <a:pt x="7248676" y="4586942"/>
                </a:cubicBezTo>
                <a:cubicBezTo>
                  <a:pt x="7255924" y="4574863"/>
                  <a:pt x="7268597" y="4567020"/>
                  <a:pt x="7278558" y="4557059"/>
                </a:cubicBezTo>
                <a:cubicBezTo>
                  <a:pt x="7310635" y="4460828"/>
                  <a:pt x="7301771" y="4507039"/>
                  <a:pt x="7278558" y="4332942"/>
                </a:cubicBezTo>
                <a:cubicBezTo>
                  <a:pt x="7276477" y="4317331"/>
                  <a:pt x="7275915" y="4297957"/>
                  <a:pt x="7263617" y="4288118"/>
                </a:cubicBezTo>
                <a:cubicBezTo>
                  <a:pt x="7247582" y="4275290"/>
                  <a:pt x="7223597" y="4278818"/>
                  <a:pt x="7203852" y="4273177"/>
                </a:cubicBezTo>
                <a:cubicBezTo>
                  <a:pt x="7188708" y="4268850"/>
                  <a:pt x="7173969" y="4263216"/>
                  <a:pt x="7159028" y="4258236"/>
                </a:cubicBezTo>
                <a:cubicBezTo>
                  <a:pt x="7128022" y="4072200"/>
                  <a:pt x="7160672" y="4239363"/>
                  <a:pt x="7129146" y="4123765"/>
                </a:cubicBezTo>
                <a:cubicBezTo>
                  <a:pt x="7089642" y="3978915"/>
                  <a:pt x="7124348" y="4041862"/>
                  <a:pt x="7069381" y="3959412"/>
                </a:cubicBezTo>
                <a:cubicBezTo>
                  <a:pt x="7037331" y="3863262"/>
                  <a:pt x="7079566" y="3967694"/>
                  <a:pt x="7009617" y="3869765"/>
                </a:cubicBezTo>
                <a:cubicBezTo>
                  <a:pt x="6996671" y="3851641"/>
                  <a:pt x="6988006" y="3830680"/>
                  <a:pt x="6979734" y="3810000"/>
                </a:cubicBezTo>
                <a:cubicBezTo>
                  <a:pt x="6968036" y="3780754"/>
                  <a:pt x="6972125" y="3742626"/>
                  <a:pt x="6949852" y="3720353"/>
                </a:cubicBezTo>
                <a:cubicBezTo>
                  <a:pt x="6924950" y="3695451"/>
                  <a:pt x="6904448" y="3665182"/>
                  <a:pt x="6875146" y="3645647"/>
                </a:cubicBezTo>
                <a:cubicBezTo>
                  <a:pt x="6845264" y="3625726"/>
                  <a:pt x="6810894" y="3611278"/>
                  <a:pt x="6785499" y="3585883"/>
                </a:cubicBezTo>
                <a:cubicBezTo>
                  <a:pt x="6775538" y="3575922"/>
                  <a:pt x="6768565" y="3561549"/>
                  <a:pt x="6755617" y="3556000"/>
                </a:cubicBezTo>
                <a:cubicBezTo>
                  <a:pt x="6732275" y="3545996"/>
                  <a:pt x="6705813" y="3546039"/>
                  <a:pt x="6680911" y="3541059"/>
                </a:cubicBezTo>
                <a:cubicBezTo>
                  <a:pt x="6625633" y="3485782"/>
                  <a:pt x="6662748" y="3518991"/>
                  <a:pt x="6561381" y="3451412"/>
                </a:cubicBezTo>
                <a:cubicBezTo>
                  <a:pt x="6503454" y="3412794"/>
                  <a:pt x="6533593" y="3427208"/>
                  <a:pt x="6471734" y="3406589"/>
                </a:cubicBezTo>
                <a:cubicBezTo>
                  <a:pt x="6466754" y="3386667"/>
                  <a:pt x="6464003" y="3366051"/>
                  <a:pt x="6456793" y="3346824"/>
                </a:cubicBezTo>
                <a:cubicBezTo>
                  <a:pt x="6448973" y="3325969"/>
                  <a:pt x="6435685" y="3307531"/>
                  <a:pt x="6426911" y="3287059"/>
                </a:cubicBezTo>
                <a:cubicBezTo>
                  <a:pt x="6420707" y="3272583"/>
                  <a:pt x="6416950" y="3257177"/>
                  <a:pt x="6411970" y="3242236"/>
                </a:cubicBezTo>
                <a:cubicBezTo>
                  <a:pt x="6406989" y="3202393"/>
                  <a:pt x="6404211" y="3162212"/>
                  <a:pt x="6397028" y="3122706"/>
                </a:cubicBezTo>
                <a:cubicBezTo>
                  <a:pt x="6389946" y="3083757"/>
                  <a:pt x="6368055" y="3053780"/>
                  <a:pt x="6352205" y="3018118"/>
                </a:cubicBezTo>
                <a:cubicBezTo>
                  <a:pt x="6341312" y="2993609"/>
                  <a:pt x="6333216" y="2967921"/>
                  <a:pt x="6322323" y="2943412"/>
                </a:cubicBezTo>
                <a:cubicBezTo>
                  <a:pt x="6316239" y="2929722"/>
                  <a:pt x="6279134" y="2852084"/>
                  <a:pt x="6262558" y="2838824"/>
                </a:cubicBezTo>
                <a:cubicBezTo>
                  <a:pt x="6250260" y="2828985"/>
                  <a:pt x="6232675" y="2828863"/>
                  <a:pt x="6217734" y="2823883"/>
                </a:cubicBezTo>
                <a:cubicBezTo>
                  <a:pt x="6202793" y="2813922"/>
                  <a:pt x="6189416" y="2801074"/>
                  <a:pt x="6172911" y="2794000"/>
                </a:cubicBezTo>
                <a:cubicBezTo>
                  <a:pt x="6154037" y="2785911"/>
                  <a:pt x="6129181" y="2791887"/>
                  <a:pt x="6113146" y="2779059"/>
                </a:cubicBezTo>
                <a:cubicBezTo>
                  <a:pt x="6100848" y="2769221"/>
                  <a:pt x="6107874" y="2746668"/>
                  <a:pt x="6098205" y="2734236"/>
                </a:cubicBezTo>
                <a:cubicBezTo>
                  <a:pt x="6072260" y="2700878"/>
                  <a:pt x="6038440" y="2674471"/>
                  <a:pt x="6008558" y="2644589"/>
                </a:cubicBezTo>
                <a:cubicBezTo>
                  <a:pt x="5998597" y="2634628"/>
                  <a:pt x="5992040" y="2619161"/>
                  <a:pt x="5978676" y="2614706"/>
                </a:cubicBezTo>
                <a:lnTo>
                  <a:pt x="5933852" y="2599765"/>
                </a:lnTo>
                <a:cubicBezTo>
                  <a:pt x="5918911" y="2584824"/>
                  <a:pt x="5905261" y="2568469"/>
                  <a:pt x="5889028" y="2554942"/>
                </a:cubicBezTo>
                <a:cubicBezTo>
                  <a:pt x="5875233" y="2543446"/>
                  <a:pt x="5854166" y="2540000"/>
                  <a:pt x="5844205" y="2525059"/>
                </a:cubicBezTo>
                <a:cubicBezTo>
                  <a:pt x="5832815" y="2507973"/>
                  <a:pt x="5834905" y="2485039"/>
                  <a:pt x="5829264" y="2465294"/>
                </a:cubicBezTo>
                <a:cubicBezTo>
                  <a:pt x="5824937" y="2450151"/>
                  <a:pt x="5818650" y="2435614"/>
                  <a:pt x="5814323" y="2420471"/>
                </a:cubicBezTo>
                <a:cubicBezTo>
                  <a:pt x="5776800" y="2289145"/>
                  <a:pt x="5820263" y="2423353"/>
                  <a:pt x="5784440" y="2315883"/>
                </a:cubicBezTo>
                <a:cubicBezTo>
                  <a:pt x="5779460" y="2286001"/>
                  <a:pt x="5781803" y="2253920"/>
                  <a:pt x="5769499" y="2226236"/>
                </a:cubicBezTo>
                <a:cubicBezTo>
                  <a:pt x="5760917" y="2206927"/>
                  <a:pt x="5734126" y="2200311"/>
                  <a:pt x="5724676" y="2181412"/>
                </a:cubicBezTo>
                <a:cubicBezTo>
                  <a:pt x="5701336" y="2134733"/>
                  <a:pt x="5720518" y="2057725"/>
                  <a:pt x="5679852" y="2017059"/>
                </a:cubicBezTo>
                <a:cubicBezTo>
                  <a:pt x="5495530" y="1832737"/>
                  <a:pt x="5674099" y="2021073"/>
                  <a:pt x="5575264" y="1897530"/>
                </a:cubicBezTo>
                <a:cubicBezTo>
                  <a:pt x="5566464" y="1886530"/>
                  <a:pt x="5553833" y="1878917"/>
                  <a:pt x="5545381" y="1867647"/>
                </a:cubicBezTo>
                <a:cubicBezTo>
                  <a:pt x="5483731" y="1785447"/>
                  <a:pt x="5493970" y="1803059"/>
                  <a:pt x="5470676" y="1733177"/>
                </a:cubicBezTo>
                <a:cubicBezTo>
                  <a:pt x="5436161" y="1457074"/>
                  <a:pt x="5475342" y="1707022"/>
                  <a:pt x="5440793" y="1568824"/>
                </a:cubicBezTo>
                <a:cubicBezTo>
                  <a:pt x="5437776" y="1556756"/>
                  <a:pt x="5424572" y="1469785"/>
                  <a:pt x="5410911" y="1449294"/>
                </a:cubicBezTo>
                <a:cubicBezTo>
                  <a:pt x="5399190" y="1431713"/>
                  <a:pt x="5382320" y="1417998"/>
                  <a:pt x="5366087" y="1404471"/>
                </a:cubicBezTo>
                <a:cubicBezTo>
                  <a:pt x="5334787" y="1378388"/>
                  <a:pt x="5314945" y="1369273"/>
                  <a:pt x="5276440" y="1359647"/>
                </a:cubicBezTo>
                <a:cubicBezTo>
                  <a:pt x="5251803" y="1353488"/>
                  <a:pt x="5226152" y="1351683"/>
                  <a:pt x="5201734" y="1344706"/>
                </a:cubicBezTo>
                <a:cubicBezTo>
                  <a:pt x="5156304" y="1331726"/>
                  <a:pt x="5113101" y="1311342"/>
                  <a:pt x="5067264" y="1299883"/>
                </a:cubicBezTo>
                <a:lnTo>
                  <a:pt x="5007499" y="1284942"/>
                </a:lnTo>
                <a:cubicBezTo>
                  <a:pt x="4966180" y="1160983"/>
                  <a:pt x="5035547" y="1355982"/>
                  <a:pt x="4932793" y="1150471"/>
                </a:cubicBezTo>
                <a:cubicBezTo>
                  <a:pt x="4924815" y="1134514"/>
                  <a:pt x="4891133" y="1060970"/>
                  <a:pt x="4873028" y="1045883"/>
                </a:cubicBezTo>
                <a:cubicBezTo>
                  <a:pt x="4855918" y="1031624"/>
                  <a:pt x="4831796" y="1028355"/>
                  <a:pt x="4813264" y="1016000"/>
                </a:cubicBezTo>
                <a:cubicBezTo>
                  <a:pt x="4801543" y="1008186"/>
                  <a:pt x="4793342" y="996079"/>
                  <a:pt x="4783381" y="986118"/>
                </a:cubicBezTo>
                <a:cubicBezTo>
                  <a:pt x="4773420" y="961216"/>
                  <a:pt x="4765493" y="935401"/>
                  <a:pt x="4753499" y="911412"/>
                </a:cubicBezTo>
                <a:cubicBezTo>
                  <a:pt x="4745469" y="895351"/>
                  <a:pt x="4730286" y="883262"/>
                  <a:pt x="4723617" y="866589"/>
                </a:cubicBezTo>
                <a:cubicBezTo>
                  <a:pt x="4710151" y="832924"/>
                  <a:pt x="4703695" y="796863"/>
                  <a:pt x="4693734" y="762000"/>
                </a:cubicBezTo>
                <a:cubicBezTo>
                  <a:pt x="4688754" y="722157"/>
                  <a:pt x="4703445" y="674166"/>
                  <a:pt x="4678793" y="642471"/>
                </a:cubicBezTo>
                <a:cubicBezTo>
                  <a:pt x="4660194" y="618558"/>
                  <a:pt x="4618719" y="634102"/>
                  <a:pt x="4589146" y="627530"/>
                </a:cubicBezTo>
                <a:cubicBezTo>
                  <a:pt x="4573772" y="624114"/>
                  <a:pt x="4559264" y="617569"/>
                  <a:pt x="4544323" y="612589"/>
                </a:cubicBezTo>
                <a:cubicBezTo>
                  <a:pt x="4534362" y="602628"/>
                  <a:pt x="4525440" y="591506"/>
                  <a:pt x="4514440" y="582706"/>
                </a:cubicBezTo>
                <a:cubicBezTo>
                  <a:pt x="4500418" y="571488"/>
                  <a:pt x="4482314" y="565521"/>
                  <a:pt x="4469617" y="552824"/>
                </a:cubicBezTo>
                <a:cubicBezTo>
                  <a:pt x="4456919" y="540126"/>
                  <a:pt x="4452432" y="520698"/>
                  <a:pt x="4439734" y="508000"/>
                </a:cubicBezTo>
                <a:cubicBezTo>
                  <a:pt x="4427037" y="495303"/>
                  <a:pt x="4408933" y="489335"/>
                  <a:pt x="4394911" y="478118"/>
                </a:cubicBezTo>
                <a:cubicBezTo>
                  <a:pt x="4383911" y="469318"/>
                  <a:pt x="4376028" y="457036"/>
                  <a:pt x="4365028" y="448236"/>
                </a:cubicBezTo>
                <a:cubicBezTo>
                  <a:pt x="4323649" y="415132"/>
                  <a:pt x="4322727" y="419194"/>
                  <a:pt x="4275381" y="403412"/>
                </a:cubicBezTo>
                <a:cubicBezTo>
                  <a:pt x="4227247" y="355278"/>
                  <a:pt x="4236345" y="354927"/>
                  <a:pt x="4170793" y="328706"/>
                </a:cubicBezTo>
                <a:cubicBezTo>
                  <a:pt x="4141547" y="317008"/>
                  <a:pt x="4081146" y="298824"/>
                  <a:pt x="4081146" y="298824"/>
                </a:cubicBezTo>
                <a:cubicBezTo>
                  <a:pt x="4066205" y="288863"/>
                  <a:pt x="4052828" y="276016"/>
                  <a:pt x="4036323" y="268942"/>
                </a:cubicBezTo>
                <a:cubicBezTo>
                  <a:pt x="4017449" y="260853"/>
                  <a:pt x="3996303" y="259641"/>
                  <a:pt x="3976558" y="254000"/>
                </a:cubicBezTo>
                <a:cubicBezTo>
                  <a:pt x="3853934" y="218964"/>
                  <a:pt x="4047654" y="257503"/>
                  <a:pt x="3797264" y="224118"/>
                </a:cubicBezTo>
                <a:cubicBezTo>
                  <a:pt x="3767235" y="220114"/>
                  <a:pt x="3737559" y="213783"/>
                  <a:pt x="3707617" y="209177"/>
                </a:cubicBezTo>
                <a:cubicBezTo>
                  <a:pt x="3672810" y="203822"/>
                  <a:pt x="3637891" y="199216"/>
                  <a:pt x="3603028" y="194236"/>
                </a:cubicBezTo>
                <a:cubicBezTo>
                  <a:pt x="3593067" y="184275"/>
                  <a:pt x="3585746" y="170653"/>
                  <a:pt x="3573146" y="164353"/>
                </a:cubicBezTo>
                <a:cubicBezTo>
                  <a:pt x="3544973" y="150266"/>
                  <a:pt x="3511672" y="148557"/>
                  <a:pt x="3483499" y="134471"/>
                </a:cubicBezTo>
                <a:lnTo>
                  <a:pt x="3423734" y="104589"/>
                </a:lnTo>
                <a:cubicBezTo>
                  <a:pt x="3365369" y="46222"/>
                  <a:pt x="3426611" y="98556"/>
                  <a:pt x="3349028" y="59765"/>
                </a:cubicBezTo>
                <a:cubicBezTo>
                  <a:pt x="3332967" y="51735"/>
                  <a:pt x="3319796" y="38792"/>
                  <a:pt x="3304205" y="29883"/>
                </a:cubicBezTo>
                <a:cubicBezTo>
                  <a:pt x="3284867" y="18832"/>
                  <a:pt x="3264362" y="9961"/>
                  <a:pt x="3244440" y="0"/>
                </a:cubicBezTo>
                <a:lnTo>
                  <a:pt x="3035264" y="29883"/>
                </a:lnTo>
                <a:cubicBezTo>
                  <a:pt x="3005305" y="34377"/>
                  <a:pt x="2975190" y="38252"/>
                  <a:pt x="2945617" y="44824"/>
                </a:cubicBezTo>
                <a:cubicBezTo>
                  <a:pt x="2911330" y="52443"/>
                  <a:pt x="2870096" y="73037"/>
                  <a:pt x="2841028" y="89647"/>
                </a:cubicBezTo>
                <a:cubicBezTo>
                  <a:pt x="2825437" y="98556"/>
                  <a:pt x="2812781" y="112623"/>
                  <a:pt x="2796205" y="119530"/>
                </a:cubicBezTo>
                <a:cubicBezTo>
                  <a:pt x="2796203" y="119531"/>
                  <a:pt x="2656755" y="166012"/>
                  <a:pt x="2616911" y="179294"/>
                </a:cubicBezTo>
                <a:cubicBezTo>
                  <a:pt x="2601970" y="184275"/>
                  <a:pt x="2586174" y="187193"/>
                  <a:pt x="2572087" y="194236"/>
                </a:cubicBezTo>
                <a:lnTo>
                  <a:pt x="2512323" y="224118"/>
                </a:lnTo>
                <a:cubicBezTo>
                  <a:pt x="2507342" y="239059"/>
                  <a:pt x="2505195" y="255268"/>
                  <a:pt x="2497381" y="268942"/>
                </a:cubicBezTo>
                <a:cubicBezTo>
                  <a:pt x="2473704" y="310376"/>
                  <a:pt x="2453422" y="327842"/>
                  <a:pt x="2422676" y="358589"/>
                </a:cubicBezTo>
                <a:cubicBezTo>
                  <a:pt x="2412715" y="388471"/>
                  <a:pt x="2406880" y="420063"/>
                  <a:pt x="2392793" y="448236"/>
                </a:cubicBezTo>
                <a:cubicBezTo>
                  <a:pt x="2350917" y="531989"/>
                  <a:pt x="2371183" y="487320"/>
                  <a:pt x="2333028" y="582706"/>
                </a:cubicBezTo>
                <a:cubicBezTo>
                  <a:pt x="2327198" y="629345"/>
                  <a:pt x="2335289" y="709392"/>
                  <a:pt x="2288205" y="747059"/>
                </a:cubicBezTo>
                <a:cubicBezTo>
                  <a:pt x="2275907" y="756898"/>
                  <a:pt x="2258322" y="757020"/>
                  <a:pt x="2243381" y="762000"/>
                </a:cubicBezTo>
                <a:cubicBezTo>
                  <a:pt x="2163698" y="881528"/>
                  <a:pt x="2268280" y="737102"/>
                  <a:pt x="2168676" y="836706"/>
                </a:cubicBezTo>
                <a:cubicBezTo>
                  <a:pt x="2138835" y="866547"/>
                  <a:pt x="2123179" y="920565"/>
                  <a:pt x="2108911" y="956236"/>
                </a:cubicBezTo>
                <a:cubicBezTo>
                  <a:pt x="2095399" y="1253494"/>
                  <a:pt x="2092788" y="1379815"/>
                  <a:pt x="2064087" y="1688353"/>
                </a:cubicBezTo>
                <a:cubicBezTo>
                  <a:pt x="2056649" y="1768314"/>
                  <a:pt x="2049954" y="1848665"/>
                  <a:pt x="2034205" y="1927412"/>
                </a:cubicBezTo>
                <a:cubicBezTo>
                  <a:pt x="1999944" y="2098717"/>
                  <a:pt x="2040510" y="1886437"/>
                  <a:pt x="2004323" y="2121647"/>
                </a:cubicBezTo>
                <a:cubicBezTo>
                  <a:pt x="1982395" y="2264173"/>
                  <a:pt x="1993811" y="2127165"/>
                  <a:pt x="1959499" y="2315883"/>
                </a:cubicBezTo>
                <a:cubicBezTo>
                  <a:pt x="1949538" y="2370667"/>
                  <a:pt x="1941284" y="2425790"/>
                  <a:pt x="1929617" y="2480236"/>
                </a:cubicBezTo>
                <a:cubicBezTo>
                  <a:pt x="1926317" y="2495636"/>
                  <a:pt x="1918496" y="2509780"/>
                  <a:pt x="1914676" y="2525059"/>
                </a:cubicBezTo>
                <a:cubicBezTo>
                  <a:pt x="1906153" y="2559151"/>
                  <a:pt x="1901868" y="2610438"/>
                  <a:pt x="1884793" y="2644589"/>
                </a:cubicBezTo>
                <a:cubicBezTo>
                  <a:pt x="1876763" y="2660650"/>
                  <a:pt x="1864872" y="2674471"/>
                  <a:pt x="1854911" y="2689412"/>
                </a:cubicBezTo>
                <a:cubicBezTo>
                  <a:pt x="1849931" y="2704353"/>
                  <a:pt x="1843387" y="2718862"/>
                  <a:pt x="1839970" y="2734236"/>
                </a:cubicBezTo>
                <a:cubicBezTo>
                  <a:pt x="1834318" y="2759671"/>
                  <a:pt x="1828432" y="2836601"/>
                  <a:pt x="1810087" y="2868706"/>
                </a:cubicBezTo>
                <a:cubicBezTo>
                  <a:pt x="1797732" y="2890327"/>
                  <a:pt x="1780205" y="2908549"/>
                  <a:pt x="1765264" y="2928471"/>
                </a:cubicBezTo>
                <a:cubicBezTo>
                  <a:pt x="1760284" y="2943412"/>
                  <a:pt x="1754650" y="2958151"/>
                  <a:pt x="1750323" y="2973294"/>
                </a:cubicBezTo>
                <a:cubicBezTo>
                  <a:pt x="1743942" y="2995628"/>
                  <a:pt x="1732379" y="3054005"/>
                  <a:pt x="1720440" y="3077883"/>
                </a:cubicBezTo>
                <a:cubicBezTo>
                  <a:pt x="1712410" y="3093944"/>
                  <a:pt x="1700519" y="3107765"/>
                  <a:pt x="1690558" y="3122706"/>
                </a:cubicBezTo>
                <a:cubicBezTo>
                  <a:pt x="1654575" y="3374592"/>
                  <a:pt x="1700185" y="3036575"/>
                  <a:pt x="1660676" y="3451412"/>
                </a:cubicBezTo>
                <a:cubicBezTo>
                  <a:pt x="1657804" y="3481570"/>
                  <a:pt x="1648961" y="3510937"/>
                  <a:pt x="1645734" y="3541059"/>
                </a:cubicBezTo>
                <a:cubicBezTo>
                  <a:pt x="1634013" y="3650453"/>
                  <a:pt x="1628960" y="3760528"/>
                  <a:pt x="1615852" y="3869765"/>
                </a:cubicBezTo>
                <a:cubicBezTo>
                  <a:pt x="1613976" y="3885402"/>
                  <a:pt x="1607954" y="3900502"/>
                  <a:pt x="1600911" y="3914589"/>
                </a:cubicBezTo>
                <a:cubicBezTo>
                  <a:pt x="1592880" y="3930650"/>
                  <a:pt x="1580989" y="3944471"/>
                  <a:pt x="1571028" y="3959412"/>
                </a:cubicBezTo>
                <a:cubicBezTo>
                  <a:pt x="1533473" y="4072079"/>
                  <a:pt x="1584132" y="3933203"/>
                  <a:pt x="1526205" y="4049059"/>
                </a:cubicBezTo>
                <a:cubicBezTo>
                  <a:pt x="1464351" y="4172768"/>
                  <a:pt x="1567015" y="4010260"/>
                  <a:pt x="1481381" y="4138706"/>
                </a:cubicBezTo>
                <a:cubicBezTo>
                  <a:pt x="1476401" y="4158628"/>
                  <a:pt x="1474529" y="4179597"/>
                  <a:pt x="1466440" y="4198471"/>
                </a:cubicBezTo>
                <a:cubicBezTo>
                  <a:pt x="1459367" y="4214976"/>
                  <a:pt x="1442236" y="4226259"/>
                  <a:pt x="1436558" y="4243294"/>
                </a:cubicBezTo>
                <a:cubicBezTo>
                  <a:pt x="1418176" y="4298440"/>
                  <a:pt x="1429391" y="4372380"/>
                  <a:pt x="1391734" y="4422589"/>
                </a:cubicBezTo>
                <a:cubicBezTo>
                  <a:pt x="1376793" y="4442510"/>
                  <a:pt x="1362853" y="4463223"/>
                  <a:pt x="1346911" y="4482353"/>
                </a:cubicBezTo>
                <a:cubicBezTo>
                  <a:pt x="1337893" y="4493175"/>
                  <a:pt x="1325828" y="4501236"/>
                  <a:pt x="1317028" y="4512236"/>
                </a:cubicBezTo>
                <a:cubicBezTo>
                  <a:pt x="1305810" y="4526258"/>
                  <a:pt x="1297107" y="4542118"/>
                  <a:pt x="1287146" y="4557059"/>
                </a:cubicBezTo>
                <a:cubicBezTo>
                  <a:pt x="1252809" y="4660070"/>
                  <a:pt x="1279537" y="4624433"/>
                  <a:pt x="1227381" y="4676589"/>
                </a:cubicBezTo>
                <a:cubicBezTo>
                  <a:pt x="1196492" y="4769256"/>
                  <a:pt x="1220019" y="4693550"/>
                  <a:pt x="1182558" y="4855883"/>
                </a:cubicBezTo>
                <a:cubicBezTo>
                  <a:pt x="1177941" y="4875892"/>
                  <a:pt x="1177964" y="4897910"/>
                  <a:pt x="1167617" y="4915647"/>
                </a:cubicBezTo>
                <a:cubicBezTo>
                  <a:pt x="1142522" y="4958667"/>
                  <a:pt x="1077970" y="5035177"/>
                  <a:pt x="1077970" y="5035177"/>
                </a:cubicBezTo>
                <a:cubicBezTo>
                  <a:pt x="1072989" y="5050118"/>
                  <a:pt x="1071131" y="5066495"/>
                  <a:pt x="1063028" y="5080000"/>
                </a:cubicBezTo>
                <a:cubicBezTo>
                  <a:pt x="1055780" y="5092079"/>
                  <a:pt x="1044146" y="5101083"/>
                  <a:pt x="1033146" y="5109883"/>
                </a:cubicBezTo>
                <a:cubicBezTo>
                  <a:pt x="997949" y="5138041"/>
                  <a:pt x="969457" y="5149198"/>
                  <a:pt x="928558" y="5169647"/>
                </a:cubicBezTo>
                <a:cubicBezTo>
                  <a:pt x="918597" y="5179608"/>
                  <a:pt x="911276" y="5193230"/>
                  <a:pt x="898676" y="5199530"/>
                </a:cubicBezTo>
                <a:cubicBezTo>
                  <a:pt x="870502" y="5213617"/>
                  <a:pt x="809028" y="5229412"/>
                  <a:pt x="809028" y="5229412"/>
                </a:cubicBezTo>
                <a:cubicBezTo>
                  <a:pt x="794087" y="5239373"/>
                  <a:pt x="780266" y="5251263"/>
                  <a:pt x="764205" y="5259294"/>
                </a:cubicBezTo>
                <a:cubicBezTo>
                  <a:pt x="750118" y="5266338"/>
                  <a:pt x="733149" y="5266587"/>
                  <a:pt x="719381" y="5274236"/>
                </a:cubicBezTo>
                <a:cubicBezTo>
                  <a:pt x="687987" y="5291677"/>
                  <a:pt x="663805" y="5322643"/>
                  <a:pt x="629734" y="5334000"/>
                </a:cubicBezTo>
                <a:lnTo>
                  <a:pt x="540087" y="5363883"/>
                </a:lnTo>
                <a:cubicBezTo>
                  <a:pt x="525146" y="5373844"/>
                  <a:pt x="511673" y="5386472"/>
                  <a:pt x="495264" y="5393765"/>
                </a:cubicBezTo>
                <a:cubicBezTo>
                  <a:pt x="466480" y="5406558"/>
                  <a:pt x="435499" y="5413686"/>
                  <a:pt x="405617" y="5423647"/>
                </a:cubicBezTo>
                <a:lnTo>
                  <a:pt x="315970" y="5453530"/>
                </a:lnTo>
                <a:cubicBezTo>
                  <a:pt x="301029" y="5458510"/>
                  <a:pt x="285233" y="5461428"/>
                  <a:pt x="271146" y="5468471"/>
                </a:cubicBezTo>
                <a:lnTo>
                  <a:pt x="211381" y="5498353"/>
                </a:lnTo>
                <a:cubicBezTo>
                  <a:pt x="201420" y="5508314"/>
                  <a:pt x="193578" y="5520988"/>
                  <a:pt x="181499" y="5528236"/>
                </a:cubicBezTo>
                <a:cubicBezTo>
                  <a:pt x="166189" y="5537422"/>
                  <a:pt x="88074" y="5555327"/>
                  <a:pt x="76911" y="5558118"/>
                </a:cubicBezTo>
                <a:cubicBezTo>
                  <a:pt x="66950" y="5568079"/>
                  <a:pt x="58028" y="5579200"/>
                  <a:pt x="47028" y="5588000"/>
                </a:cubicBezTo>
                <a:cubicBezTo>
                  <a:pt x="33006" y="5599218"/>
                  <a:pt x="5417" y="5600216"/>
                  <a:pt x="2205" y="5617883"/>
                </a:cubicBezTo>
                <a:cubicBezTo>
                  <a:pt x="-5862" y="5662255"/>
                  <a:pt x="10288" y="5707778"/>
                  <a:pt x="17146" y="5752353"/>
                </a:cubicBezTo>
                <a:cubicBezTo>
                  <a:pt x="20268" y="5772649"/>
                  <a:pt x="29597" y="5802157"/>
                  <a:pt x="32087" y="5812118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 cap="flat" cmpd="sng">
            <a:solidFill>
              <a:srgbClr val="FF0000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ES" sz="135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E93C50FC-9360-1941-B1FB-906A1CD8D4A1}"/>
              </a:ext>
            </a:extLst>
          </p:cNvPr>
          <p:cNvSpPr>
            <a:spLocks/>
          </p:cNvSpPr>
          <p:nvPr/>
        </p:nvSpPr>
        <p:spPr bwMode="auto">
          <a:xfrm>
            <a:off x="1506354" y="4280972"/>
            <a:ext cx="5145881" cy="1031081"/>
          </a:xfrm>
          <a:custGeom>
            <a:avLst/>
            <a:gdLst/>
            <a:ahLst/>
            <a:cxnLst/>
            <a:rect l="0" t="0" r="r" b="b"/>
            <a:pathLst>
              <a:path w="6861859" h="1376010">
                <a:moveTo>
                  <a:pt x="17640" y="1111393"/>
                </a:moveTo>
                <a:lnTo>
                  <a:pt x="17640" y="1111393"/>
                </a:lnTo>
                <a:cubicBezTo>
                  <a:pt x="158758" y="1105512"/>
                  <a:pt x="300088" y="1103470"/>
                  <a:pt x="440994" y="1093751"/>
                </a:cubicBezTo>
                <a:cubicBezTo>
                  <a:pt x="470905" y="1091688"/>
                  <a:pt x="499375" y="1079249"/>
                  <a:pt x="529192" y="1076110"/>
                </a:cubicBezTo>
                <a:cubicBezTo>
                  <a:pt x="611267" y="1067470"/>
                  <a:pt x="693830" y="1064349"/>
                  <a:pt x="776149" y="1058469"/>
                </a:cubicBezTo>
                <a:lnTo>
                  <a:pt x="881987" y="1023187"/>
                </a:lnTo>
                <a:cubicBezTo>
                  <a:pt x="899627" y="1017307"/>
                  <a:pt x="916376" y="1007090"/>
                  <a:pt x="934906" y="1005546"/>
                </a:cubicBezTo>
                <a:lnTo>
                  <a:pt x="1146583" y="987904"/>
                </a:lnTo>
                <a:cubicBezTo>
                  <a:pt x="1164223" y="982024"/>
                  <a:pt x="1181463" y="974773"/>
                  <a:pt x="1199502" y="970263"/>
                </a:cubicBezTo>
                <a:cubicBezTo>
                  <a:pt x="1369216" y="927831"/>
                  <a:pt x="1391059" y="957790"/>
                  <a:pt x="1640496" y="970263"/>
                </a:cubicBezTo>
                <a:cubicBezTo>
                  <a:pt x="1889985" y="995214"/>
                  <a:pt x="1830251" y="998247"/>
                  <a:pt x="2152048" y="970263"/>
                </a:cubicBezTo>
                <a:cubicBezTo>
                  <a:pt x="2229609" y="963518"/>
                  <a:pt x="2208073" y="948473"/>
                  <a:pt x="2275527" y="934981"/>
                </a:cubicBezTo>
                <a:cubicBezTo>
                  <a:pt x="2316297" y="926826"/>
                  <a:pt x="2357911" y="923663"/>
                  <a:pt x="2399005" y="917340"/>
                </a:cubicBezTo>
                <a:cubicBezTo>
                  <a:pt x="2602214" y="886075"/>
                  <a:pt x="2404683" y="909716"/>
                  <a:pt x="2681241" y="882057"/>
                </a:cubicBezTo>
                <a:cubicBezTo>
                  <a:pt x="2704761" y="876177"/>
                  <a:pt x="2727886" y="868402"/>
                  <a:pt x="2751800" y="864416"/>
                </a:cubicBezTo>
                <a:cubicBezTo>
                  <a:pt x="2905739" y="838758"/>
                  <a:pt x="3052113" y="837930"/>
                  <a:pt x="3210433" y="829134"/>
                </a:cubicBezTo>
                <a:cubicBezTo>
                  <a:pt x="3239832" y="823254"/>
                  <a:pt x="3269363" y="817997"/>
                  <a:pt x="3298631" y="811493"/>
                </a:cubicBezTo>
                <a:cubicBezTo>
                  <a:pt x="3426051" y="783175"/>
                  <a:pt x="3311069" y="802817"/>
                  <a:pt x="3457389" y="776211"/>
                </a:cubicBezTo>
                <a:cubicBezTo>
                  <a:pt x="3492578" y="769812"/>
                  <a:pt x="3527628" y="762014"/>
                  <a:pt x="3563228" y="758569"/>
                </a:cubicBezTo>
                <a:cubicBezTo>
                  <a:pt x="3710010" y="744363"/>
                  <a:pt x="3857223" y="735048"/>
                  <a:pt x="4004221" y="723287"/>
                </a:cubicBezTo>
                <a:cubicBezTo>
                  <a:pt x="4021861" y="717407"/>
                  <a:pt x="4038709" y="708104"/>
                  <a:pt x="4057140" y="705646"/>
                </a:cubicBezTo>
                <a:cubicBezTo>
                  <a:pt x="4191114" y="687781"/>
                  <a:pt x="4244944" y="700932"/>
                  <a:pt x="4357016" y="670364"/>
                </a:cubicBezTo>
                <a:cubicBezTo>
                  <a:pt x="4392893" y="660578"/>
                  <a:pt x="4427575" y="646842"/>
                  <a:pt x="4462854" y="635081"/>
                </a:cubicBezTo>
                <a:lnTo>
                  <a:pt x="4515774" y="617440"/>
                </a:lnTo>
                <a:lnTo>
                  <a:pt x="4568693" y="599799"/>
                </a:lnTo>
                <a:lnTo>
                  <a:pt x="4621612" y="582158"/>
                </a:lnTo>
                <a:cubicBezTo>
                  <a:pt x="4639252" y="570397"/>
                  <a:pt x="4655569" y="556357"/>
                  <a:pt x="4674531" y="546875"/>
                </a:cubicBezTo>
                <a:cubicBezTo>
                  <a:pt x="4691162" y="538559"/>
                  <a:pt x="4711506" y="538801"/>
                  <a:pt x="4727450" y="529234"/>
                </a:cubicBezTo>
                <a:cubicBezTo>
                  <a:pt x="4741711" y="520677"/>
                  <a:pt x="4747854" y="501390"/>
                  <a:pt x="4762730" y="493952"/>
                </a:cubicBezTo>
                <a:cubicBezTo>
                  <a:pt x="4762739" y="493948"/>
                  <a:pt x="4895024" y="449851"/>
                  <a:pt x="4921488" y="441029"/>
                </a:cubicBezTo>
                <a:lnTo>
                  <a:pt x="4974407" y="423387"/>
                </a:lnTo>
                <a:cubicBezTo>
                  <a:pt x="4992047" y="417507"/>
                  <a:pt x="5010695" y="414062"/>
                  <a:pt x="5027326" y="405746"/>
                </a:cubicBezTo>
                <a:cubicBezTo>
                  <a:pt x="5050846" y="393985"/>
                  <a:pt x="5073470" y="380231"/>
                  <a:pt x="5097885" y="370464"/>
                </a:cubicBezTo>
                <a:cubicBezTo>
                  <a:pt x="5132413" y="356652"/>
                  <a:pt x="5168444" y="346943"/>
                  <a:pt x="5203723" y="335182"/>
                </a:cubicBezTo>
                <a:lnTo>
                  <a:pt x="5309562" y="299899"/>
                </a:lnTo>
                <a:lnTo>
                  <a:pt x="5362481" y="282258"/>
                </a:lnTo>
                <a:lnTo>
                  <a:pt x="5415400" y="264617"/>
                </a:lnTo>
                <a:cubicBezTo>
                  <a:pt x="5427160" y="252856"/>
                  <a:pt x="5435804" y="236773"/>
                  <a:pt x="5450680" y="229335"/>
                </a:cubicBezTo>
                <a:cubicBezTo>
                  <a:pt x="5483941" y="212703"/>
                  <a:pt x="5521239" y="205813"/>
                  <a:pt x="5556518" y="194052"/>
                </a:cubicBezTo>
                <a:cubicBezTo>
                  <a:pt x="5574158" y="188172"/>
                  <a:pt x="5593966" y="186725"/>
                  <a:pt x="5609437" y="176411"/>
                </a:cubicBezTo>
                <a:cubicBezTo>
                  <a:pt x="5740140" y="89271"/>
                  <a:pt x="5562682" y="197880"/>
                  <a:pt x="5838754" y="105847"/>
                </a:cubicBezTo>
                <a:cubicBezTo>
                  <a:pt x="5989564" y="55572"/>
                  <a:pt x="5907691" y="75177"/>
                  <a:pt x="6085710" y="52923"/>
                </a:cubicBezTo>
                <a:lnTo>
                  <a:pt x="6191549" y="17641"/>
                </a:lnTo>
                <a:lnTo>
                  <a:pt x="6244468" y="0"/>
                </a:lnTo>
                <a:cubicBezTo>
                  <a:pt x="6315027" y="5880"/>
                  <a:pt x="6386717" y="3754"/>
                  <a:pt x="6456145" y="17641"/>
                </a:cubicBezTo>
                <a:cubicBezTo>
                  <a:pt x="6509096" y="28232"/>
                  <a:pt x="6504904" y="64539"/>
                  <a:pt x="6544344" y="88205"/>
                </a:cubicBezTo>
                <a:cubicBezTo>
                  <a:pt x="6560288" y="97772"/>
                  <a:pt x="6581009" y="96816"/>
                  <a:pt x="6597263" y="105847"/>
                </a:cubicBezTo>
                <a:cubicBezTo>
                  <a:pt x="6687020" y="155716"/>
                  <a:pt x="6684855" y="158164"/>
                  <a:pt x="6738381" y="211693"/>
                </a:cubicBezTo>
                <a:cubicBezTo>
                  <a:pt x="6788349" y="361616"/>
                  <a:pt x="6718660" y="178825"/>
                  <a:pt x="6791300" y="299899"/>
                </a:cubicBezTo>
                <a:cubicBezTo>
                  <a:pt x="6800867" y="315845"/>
                  <a:pt x="6800624" y="336190"/>
                  <a:pt x="6808940" y="352823"/>
                </a:cubicBezTo>
                <a:cubicBezTo>
                  <a:pt x="6877331" y="489616"/>
                  <a:pt x="6817520" y="325642"/>
                  <a:pt x="6861859" y="458670"/>
                </a:cubicBezTo>
                <a:cubicBezTo>
                  <a:pt x="6855979" y="540995"/>
                  <a:pt x="6858561" y="624367"/>
                  <a:pt x="6844219" y="705646"/>
                </a:cubicBezTo>
                <a:cubicBezTo>
                  <a:pt x="6840535" y="726525"/>
                  <a:pt x="6818421" y="739606"/>
                  <a:pt x="6808940" y="758569"/>
                </a:cubicBezTo>
                <a:cubicBezTo>
                  <a:pt x="6800624" y="775202"/>
                  <a:pt x="6800867" y="795547"/>
                  <a:pt x="6791300" y="811493"/>
                </a:cubicBezTo>
                <a:cubicBezTo>
                  <a:pt x="6782744" y="825755"/>
                  <a:pt x="6766409" y="833787"/>
                  <a:pt x="6756020" y="846775"/>
                </a:cubicBezTo>
                <a:cubicBezTo>
                  <a:pt x="6742776" y="863331"/>
                  <a:pt x="6733985" y="883143"/>
                  <a:pt x="6720741" y="899699"/>
                </a:cubicBezTo>
                <a:cubicBezTo>
                  <a:pt x="6710352" y="912687"/>
                  <a:pt x="6695850" y="921994"/>
                  <a:pt x="6685461" y="934981"/>
                </a:cubicBezTo>
                <a:cubicBezTo>
                  <a:pt x="6663277" y="962713"/>
                  <a:pt x="6647663" y="1003529"/>
                  <a:pt x="6614903" y="1023187"/>
                </a:cubicBezTo>
                <a:cubicBezTo>
                  <a:pt x="6598959" y="1032754"/>
                  <a:pt x="6579623" y="1034948"/>
                  <a:pt x="6561983" y="1040828"/>
                </a:cubicBezTo>
                <a:cubicBezTo>
                  <a:pt x="6453398" y="1203719"/>
                  <a:pt x="6591964" y="1003348"/>
                  <a:pt x="6491424" y="1129034"/>
                </a:cubicBezTo>
                <a:cubicBezTo>
                  <a:pt x="6478180" y="1145590"/>
                  <a:pt x="6474123" y="1170720"/>
                  <a:pt x="6456145" y="1181957"/>
                </a:cubicBezTo>
                <a:cubicBezTo>
                  <a:pt x="6424610" y="1201668"/>
                  <a:pt x="6350306" y="1217239"/>
                  <a:pt x="6350306" y="1217239"/>
                </a:cubicBezTo>
                <a:cubicBezTo>
                  <a:pt x="6149919" y="1350844"/>
                  <a:pt x="6323736" y="1248376"/>
                  <a:pt x="5768195" y="1270163"/>
                </a:cubicBezTo>
                <a:lnTo>
                  <a:pt x="5397761" y="1287804"/>
                </a:lnTo>
                <a:cubicBezTo>
                  <a:pt x="5356601" y="1293684"/>
                  <a:pt x="5315689" y="1301680"/>
                  <a:pt x="5274282" y="1305445"/>
                </a:cubicBezTo>
                <a:cubicBezTo>
                  <a:pt x="5186251" y="1313448"/>
                  <a:pt x="5097839" y="1316556"/>
                  <a:pt x="5009686" y="1323086"/>
                </a:cubicBezTo>
                <a:lnTo>
                  <a:pt x="4798009" y="1340728"/>
                </a:lnTo>
                <a:cubicBezTo>
                  <a:pt x="4546760" y="1390982"/>
                  <a:pt x="4715567" y="1364244"/>
                  <a:pt x="4198258" y="1340728"/>
                </a:cubicBezTo>
                <a:cubicBezTo>
                  <a:pt x="4000546" y="1331740"/>
                  <a:pt x="3937489" y="1323469"/>
                  <a:pt x="3757265" y="1305445"/>
                </a:cubicBezTo>
                <a:cubicBezTo>
                  <a:pt x="3627907" y="1311325"/>
                  <a:pt x="3498353" y="1313859"/>
                  <a:pt x="3369190" y="1323086"/>
                </a:cubicBezTo>
                <a:cubicBezTo>
                  <a:pt x="3333515" y="1325634"/>
                  <a:pt x="3298842" y="1336291"/>
                  <a:pt x="3263352" y="1340728"/>
                </a:cubicBezTo>
                <a:cubicBezTo>
                  <a:pt x="3204716" y="1348058"/>
                  <a:pt x="3145686" y="1351843"/>
                  <a:pt x="3086955" y="1358369"/>
                </a:cubicBezTo>
                <a:cubicBezTo>
                  <a:pt x="3039840" y="1363604"/>
                  <a:pt x="2992876" y="1370130"/>
                  <a:pt x="2945837" y="1376010"/>
                </a:cubicBezTo>
                <a:lnTo>
                  <a:pt x="2152048" y="1358369"/>
                </a:lnTo>
                <a:cubicBezTo>
                  <a:pt x="2116309" y="1356967"/>
                  <a:pt x="2081976" y="1340728"/>
                  <a:pt x="2046210" y="1340728"/>
                </a:cubicBezTo>
                <a:cubicBezTo>
                  <a:pt x="1787427" y="1340728"/>
                  <a:pt x="1528777" y="1352489"/>
                  <a:pt x="1270061" y="1358369"/>
                </a:cubicBezTo>
                <a:cubicBezTo>
                  <a:pt x="1223022" y="1364249"/>
                  <a:pt x="1176349" y="1376010"/>
                  <a:pt x="1128944" y="1376010"/>
                </a:cubicBezTo>
                <a:cubicBezTo>
                  <a:pt x="861322" y="1376010"/>
                  <a:pt x="688745" y="1359787"/>
                  <a:pt x="440994" y="1340728"/>
                </a:cubicBezTo>
                <a:lnTo>
                  <a:pt x="0" y="1358369"/>
                </a:lnTo>
                <a:lnTo>
                  <a:pt x="17640" y="1111393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 w="9525" cap="flat" cmpd="sng">
            <a:solidFill>
              <a:srgbClr val="0000FF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ES" sz="135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5D1C3E1-4792-534E-9474-9278F4FFFFE1}"/>
              </a:ext>
            </a:extLst>
          </p:cNvPr>
          <p:cNvGraphicFramePr>
            <a:graphicFrameLocks/>
          </p:cNvGraphicFramePr>
          <p:nvPr/>
        </p:nvGraphicFramePr>
        <p:xfrm>
          <a:off x="1122590" y="933217"/>
          <a:ext cx="7448380" cy="4829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3F9D5B6-2701-6544-B130-A2510CBB460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437546" y="3070107"/>
            <a:ext cx="0" cy="1826419"/>
          </a:xfrm>
          <a:prstGeom prst="line">
            <a:avLst/>
          </a:prstGeom>
          <a:noFill/>
          <a:ln w="9525">
            <a:solidFill>
              <a:srgbClr val="262626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pic>
        <p:nvPicPr>
          <p:cNvPr id="28677" name="Content Placeholder 3" descr="P1_AD4_Room_only.jpg">
            <a:extLst>
              <a:ext uri="{FF2B5EF4-FFF2-40B4-BE49-F238E27FC236}">
                <a16:creationId xmlns:a16="http://schemas.microsoft.com/office/drawing/2014/main" id="{7AB0230B-E1DF-5C48-B919-A3F63259793C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3" t="-10880" r="156" b="-10880"/>
          <a:stretch>
            <a:fillRect/>
          </a:stretch>
        </p:blipFill>
        <p:spPr>
          <a:xfrm>
            <a:off x="8279607" y="2058591"/>
            <a:ext cx="864394" cy="873919"/>
          </a:xfrm>
          <a:prstGeom prst="rect">
            <a:avLst/>
          </a:prstGeom>
        </p:spPr>
      </p:pic>
      <p:pic>
        <p:nvPicPr>
          <p:cNvPr id="28678" name="Picture 11" descr="fig2.jpg">
            <a:extLst>
              <a:ext uri="{FF2B5EF4-FFF2-40B4-BE49-F238E27FC236}">
                <a16:creationId xmlns:a16="http://schemas.microsoft.com/office/drawing/2014/main" id="{4BA94CF3-61F0-C943-B8A9-1F190DD802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" t="14530" r="-1"/>
          <a:stretch/>
        </p:blipFill>
        <p:spPr bwMode="auto">
          <a:xfrm>
            <a:off x="7096095" y="4007499"/>
            <a:ext cx="864394" cy="1022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64DCEF8F-CCCF-0048-AA69-12A1E2A637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0866" y="4358740"/>
            <a:ext cx="264319" cy="26789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680" name="TextBox 18">
            <a:extLst>
              <a:ext uri="{FF2B5EF4-FFF2-40B4-BE49-F238E27FC236}">
                <a16:creationId xmlns:a16="http://schemas.microsoft.com/office/drawing/2014/main" id="{B6620F6D-E424-7542-9398-FEBFF53783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155" y="932934"/>
            <a:ext cx="2384564" cy="78483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ES" sz="1500" dirty="0">
                <a:solidFill>
                  <a:srgbClr val="000000"/>
                </a:solidFill>
                <a:latin typeface="Calibri" panose="020F0502020204030204" pitchFamily="34" charset="0"/>
              </a:rPr>
              <a:t>Cost technology for 1 Room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ES" sz="1500" dirty="0">
                <a:solidFill>
                  <a:srgbClr val="000000"/>
                </a:solidFill>
                <a:latin typeface="Calibri" panose="020F0502020204030204" pitchFamily="34" charset="0"/>
              </a:rPr>
              <a:t>(qualitative)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ES" sz="1500" dirty="0">
                <a:solidFill>
                  <a:srgbClr val="000000"/>
                </a:solidFill>
                <a:latin typeface="Calibri" panose="020F0502020204030204" pitchFamily="34" charset="0"/>
              </a:rPr>
              <a:t>[ ˜ M€ ] 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59AAE20-57FE-AC46-9A71-3FBE3CCA51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4746" y="5049708"/>
            <a:ext cx="263128" cy="26789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0AB23DB-F450-2E41-A907-15639E0A36E3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6414109" y="5192368"/>
            <a:ext cx="452438" cy="163115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E0E030A-B921-6F4E-95F5-991233B8FAFD}"/>
              </a:ext>
            </a:extLst>
          </p:cNvPr>
          <p:cNvCxnSpPr>
            <a:cxnSpLocks noChangeShapeType="1"/>
            <a:stCxn id="28678" idx="1"/>
            <a:endCxn id="13" idx="6"/>
          </p:cNvCxnSpPr>
          <p:nvPr/>
        </p:nvCxnSpPr>
        <p:spPr bwMode="auto">
          <a:xfrm flipH="1" flipV="1">
            <a:off x="6455185" y="4492685"/>
            <a:ext cx="640910" cy="2617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7E9AFCF6-96E1-2A47-9B6B-C41414D9CA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0386" y="2644184"/>
            <a:ext cx="263128" cy="245259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8686" name="Picture 34" descr="fig8.gif">
            <a:extLst>
              <a:ext uri="{FF2B5EF4-FFF2-40B4-BE49-F238E27FC236}">
                <a16:creationId xmlns:a16="http://schemas.microsoft.com/office/drawing/2014/main" id="{D63DC1E5-3B13-4848-9D31-7A0E3DA13E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664" y="988256"/>
            <a:ext cx="889397" cy="105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CBF02183-C302-0D48-933D-7D4DDC5F62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0386" y="3036835"/>
            <a:ext cx="263128" cy="267891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AAFBD36-72FF-F249-A7B8-1019F3B6E8B2}"/>
              </a:ext>
            </a:extLst>
          </p:cNvPr>
          <p:cNvCxnSpPr>
            <a:cxnSpLocks noChangeShapeType="1"/>
            <a:stCxn id="28677" idx="1"/>
            <a:endCxn id="36" idx="7"/>
          </p:cNvCxnSpPr>
          <p:nvPr/>
        </p:nvCxnSpPr>
        <p:spPr bwMode="auto">
          <a:xfrm flipH="1">
            <a:off x="6374980" y="2495551"/>
            <a:ext cx="1904627" cy="580516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C663C3B-5C64-3645-A787-624DABA2BD40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323026" y="1404980"/>
            <a:ext cx="810569" cy="1233659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8691" name="Freeform 5">
            <a:extLst>
              <a:ext uri="{FF2B5EF4-FFF2-40B4-BE49-F238E27FC236}">
                <a16:creationId xmlns:a16="http://schemas.microsoft.com/office/drawing/2014/main" id="{1E738B85-7C45-604F-8801-08C6457F5FD3}"/>
              </a:ext>
            </a:extLst>
          </p:cNvPr>
          <p:cNvSpPr>
            <a:spLocks/>
          </p:cNvSpPr>
          <p:nvPr/>
        </p:nvSpPr>
        <p:spPr bwMode="auto">
          <a:xfrm rot="607089">
            <a:off x="7615225" y="3936881"/>
            <a:ext cx="440531" cy="798909"/>
          </a:xfrm>
          <a:custGeom>
            <a:avLst/>
            <a:gdLst>
              <a:gd name="T0" fmla="*/ 580388 w 587246"/>
              <a:gd name="T1" fmla="*/ 338 h 1064926"/>
              <a:gd name="T2" fmla="*/ 387080 w 587246"/>
              <a:gd name="T3" fmla="*/ 8744 h 1064926"/>
              <a:gd name="T4" fmla="*/ 265207 w 587246"/>
              <a:gd name="T5" fmla="*/ 8744 h 1064926"/>
              <a:gd name="T6" fmla="*/ 84510 w 587246"/>
              <a:gd name="T7" fmla="*/ 338 h 1064926"/>
              <a:gd name="T8" fmla="*/ 17268 w 587246"/>
              <a:gd name="T9" fmla="*/ 29773 h 1064926"/>
              <a:gd name="T10" fmla="*/ 4658 w 587246"/>
              <a:gd name="T11" fmla="*/ 76021 h 1064926"/>
              <a:gd name="T12" fmla="*/ 454 w 587246"/>
              <a:gd name="T13" fmla="*/ 139094 h 1064926"/>
              <a:gd name="T14" fmla="*/ 17268 w 587246"/>
              <a:gd name="T15" fmla="*/ 223196 h 1064926"/>
              <a:gd name="T16" fmla="*/ 76103 w 587246"/>
              <a:gd name="T17" fmla="*/ 286269 h 1064926"/>
              <a:gd name="T18" fmla="*/ 109718 w 587246"/>
              <a:gd name="T19" fmla="*/ 315704 h 1064926"/>
              <a:gd name="T20" fmla="*/ 122328 w 587246"/>
              <a:gd name="T21" fmla="*/ 332518 h 1064926"/>
              <a:gd name="T22" fmla="*/ 172757 w 587246"/>
              <a:gd name="T23" fmla="*/ 382981 h 1064926"/>
              <a:gd name="T24" fmla="*/ 193767 w 587246"/>
              <a:gd name="T25" fmla="*/ 420823 h 1064926"/>
              <a:gd name="T26" fmla="*/ 206372 w 587246"/>
              <a:gd name="T27" fmla="*/ 446051 h 1064926"/>
              <a:gd name="T28" fmla="*/ 227388 w 587246"/>
              <a:gd name="T29" fmla="*/ 496506 h 1064926"/>
              <a:gd name="T30" fmla="*/ 235795 w 587246"/>
              <a:gd name="T31" fmla="*/ 530144 h 1064926"/>
              <a:gd name="T32" fmla="*/ 252597 w 587246"/>
              <a:gd name="T33" fmla="*/ 580606 h 1064926"/>
              <a:gd name="T34" fmla="*/ 286224 w 587246"/>
              <a:gd name="T35" fmla="*/ 635265 h 1064926"/>
              <a:gd name="T36" fmla="*/ 298831 w 587246"/>
              <a:gd name="T37" fmla="*/ 664698 h 1064926"/>
              <a:gd name="T38" fmla="*/ 311432 w 587246"/>
              <a:gd name="T39" fmla="*/ 891759 h 1064926"/>
              <a:gd name="T40" fmla="*/ 282020 w 587246"/>
              <a:gd name="T41" fmla="*/ 946423 h 1064926"/>
              <a:gd name="T42" fmla="*/ 290427 w 587246"/>
              <a:gd name="T43" fmla="*/ 1030519 h 1064926"/>
              <a:gd name="T44" fmla="*/ 319839 w 587246"/>
              <a:gd name="T45" fmla="*/ 1047339 h 1064926"/>
              <a:gd name="T46" fmla="*/ 382877 w 587246"/>
              <a:gd name="T47" fmla="*/ 1059953 h 1064926"/>
              <a:gd name="T48" fmla="*/ 466924 w 587246"/>
              <a:gd name="T49" fmla="*/ 1068363 h 1064926"/>
              <a:gd name="T50" fmla="*/ 563585 w 587246"/>
              <a:gd name="T51" fmla="*/ 1034724 h 1064926"/>
              <a:gd name="T52" fmla="*/ 580388 w 587246"/>
              <a:gd name="T53" fmla="*/ 971652 h 1064926"/>
              <a:gd name="T54" fmla="*/ 588794 w 587246"/>
              <a:gd name="T55" fmla="*/ 925398 h 1064926"/>
              <a:gd name="T56" fmla="*/ 576186 w 587246"/>
              <a:gd name="T57" fmla="*/ 799253 h 1064926"/>
              <a:gd name="T58" fmla="*/ 563585 w 587246"/>
              <a:gd name="T59" fmla="*/ 723568 h 1064926"/>
              <a:gd name="T60" fmla="*/ 555179 w 587246"/>
              <a:gd name="T61" fmla="*/ 328314 h 1064926"/>
              <a:gd name="T62" fmla="*/ 571986 w 587246"/>
              <a:gd name="T63" fmla="*/ 261038 h 1064926"/>
              <a:gd name="T64" fmla="*/ 567785 w 587246"/>
              <a:gd name="T65" fmla="*/ 50801 h 1064926"/>
              <a:gd name="T66" fmla="*/ 550976 w 587246"/>
              <a:gd name="T67" fmla="*/ 338 h 106492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587246" h="1064926">
                <a:moveTo>
                  <a:pt x="578864" y="338"/>
                </a:moveTo>
                <a:lnTo>
                  <a:pt x="578864" y="338"/>
                </a:lnTo>
                <a:lnTo>
                  <a:pt x="402826" y="4529"/>
                </a:lnTo>
                <a:cubicBezTo>
                  <a:pt x="397071" y="4779"/>
                  <a:pt x="391709" y="7590"/>
                  <a:pt x="386060" y="8720"/>
                </a:cubicBezTo>
                <a:cubicBezTo>
                  <a:pt x="377727" y="10387"/>
                  <a:pt x="369295" y="11515"/>
                  <a:pt x="360912" y="12912"/>
                </a:cubicBezTo>
                <a:lnTo>
                  <a:pt x="264511" y="8720"/>
                </a:lnTo>
                <a:cubicBezTo>
                  <a:pt x="251884" y="7931"/>
                  <a:pt x="239426" y="5117"/>
                  <a:pt x="226788" y="4529"/>
                </a:cubicBezTo>
                <a:cubicBezTo>
                  <a:pt x="179317" y="2321"/>
                  <a:pt x="131784" y="1735"/>
                  <a:pt x="84282" y="338"/>
                </a:cubicBezTo>
                <a:cubicBezTo>
                  <a:pt x="64722" y="1735"/>
                  <a:pt x="43568" y="-3331"/>
                  <a:pt x="25603" y="4529"/>
                </a:cubicBezTo>
                <a:cubicBezTo>
                  <a:pt x="17508" y="8071"/>
                  <a:pt x="20014" y="21294"/>
                  <a:pt x="17220" y="29677"/>
                </a:cubicBezTo>
                <a:lnTo>
                  <a:pt x="8837" y="54824"/>
                </a:lnTo>
                <a:cubicBezTo>
                  <a:pt x="7440" y="61810"/>
                  <a:pt x="6191" y="68827"/>
                  <a:pt x="4646" y="75781"/>
                </a:cubicBezTo>
                <a:cubicBezTo>
                  <a:pt x="3396" y="81404"/>
                  <a:pt x="837" y="86798"/>
                  <a:pt x="454" y="92546"/>
                </a:cubicBezTo>
                <a:cubicBezTo>
                  <a:pt x="-568" y="107880"/>
                  <a:pt x="454" y="123282"/>
                  <a:pt x="454" y="138650"/>
                </a:cubicBezTo>
                <a:cubicBezTo>
                  <a:pt x="8918" y="223279"/>
                  <a:pt x="-1929" y="145894"/>
                  <a:pt x="13028" y="205711"/>
                </a:cubicBezTo>
                <a:cubicBezTo>
                  <a:pt x="14425" y="211299"/>
                  <a:pt x="14644" y="217324"/>
                  <a:pt x="17220" y="222476"/>
                </a:cubicBezTo>
                <a:cubicBezTo>
                  <a:pt x="25018" y="238072"/>
                  <a:pt x="29605" y="239115"/>
                  <a:pt x="42368" y="247624"/>
                </a:cubicBezTo>
                <a:cubicBezTo>
                  <a:pt x="50356" y="259605"/>
                  <a:pt x="63594" y="281243"/>
                  <a:pt x="75899" y="285345"/>
                </a:cubicBezTo>
                <a:lnTo>
                  <a:pt x="88473" y="289537"/>
                </a:lnTo>
                <a:cubicBezTo>
                  <a:pt x="96611" y="330219"/>
                  <a:pt x="83477" y="297382"/>
                  <a:pt x="109430" y="314684"/>
                </a:cubicBezTo>
                <a:cubicBezTo>
                  <a:pt x="113621" y="317478"/>
                  <a:pt x="117813" y="327258"/>
                  <a:pt x="117813" y="327258"/>
                </a:cubicBezTo>
                <a:lnTo>
                  <a:pt x="122004" y="331450"/>
                </a:lnTo>
                <a:cubicBezTo>
                  <a:pt x="128365" y="336902"/>
                  <a:pt x="154881" y="358327"/>
                  <a:pt x="163918" y="369171"/>
                </a:cubicBezTo>
                <a:cubicBezTo>
                  <a:pt x="167143" y="373041"/>
                  <a:pt x="169507" y="377554"/>
                  <a:pt x="172301" y="381745"/>
                </a:cubicBezTo>
                <a:cubicBezTo>
                  <a:pt x="186001" y="422850"/>
                  <a:pt x="163789" y="364786"/>
                  <a:pt x="189066" y="402702"/>
                </a:cubicBezTo>
                <a:cubicBezTo>
                  <a:pt x="192261" y="407495"/>
                  <a:pt x="190988" y="414172"/>
                  <a:pt x="193257" y="419467"/>
                </a:cubicBezTo>
                <a:cubicBezTo>
                  <a:pt x="195241" y="424097"/>
                  <a:pt x="199387" y="427536"/>
                  <a:pt x="201640" y="432041"/>
                </a:cubicBezTo>
                <a:cubicBezTo>
                  <a:pt x="203616" y="435992"/>
                  <a:pt x="204435" y="440423"/>
                  <a:pt x="205832" y="444614"/>
                </a:cubicBezTo>
                <a:cubicBezTo>
                  <a:pt x="207229" y="452997"/>
                  <a:pt x="206755" y="461917"/>
                  <a:pt x="210023" y="469762"/>
                </a:cubicBezTo>
                <a:cubicBezTo>
                  <a:pt x="213898" y="479062"/>
                  <a:pt x="223602" y="485352"/>
                  <a:pt x="226788" y="494910"/>
                </a:cubicBezTo>
                <a:cubicBezTo>
                  <a:pt x="228185" y="499101"/>
                  <a:pt x="229908" y="503198"/>
                  <a:pt x="230980" y="507484"/>
                </a:cubicBezTo>
                <a:cubicBezTo>
                  <a:pt x="232708" y="514395"/>
                  <a:pt x="232918" y="521682"/>
                  <a:pt x="235171" y="528440"/>
                </a:cubicBezTo>
                <a:cubicBezTo>
                  <a:pt x="237147" y="534367"/>
                  <a:pt x="240760" y="539617"/>
                  <a:pt x="243554" y="545205"/>
                </a:cubicBezTo>
                <a:cubicBezTo>
                  <a:pt x="246348" y="556382"/>
                  <a:pt x="245546" y="569150"/>
                  <a:pt x="251937" y="578736"/>
                </a:cubicBezTo>
                <a:cubicBezTo>
                  <a:pt x="272577" y="609696"/>
                  <a:pt x="262657" y="595824"/>
                  <a:pt x="281276" y="620649"/>
                </a:cubicBezTo>
                <a:cubicBezTo>
                  <a:pt x="282673" y="624840"/>
                  <a:pt x="283492" y="629271"/>
                  <a:pt x="285468" y="633223"/>
                </a:cubicBezTo>
                <a:cubicBezTo>
                  <a:pt x="287721" y="637728"/>
                  <a:pt x="291866" y="641166"/>
                  <a:pt x="293850" y="645796"/>
                </a:cubicBezTo>
                <a:cubicBezTo>
                  <a:pt x="296119" y="651091"/>
                  <a:pt x="296387" y="657044"/>
                  <a:pt x="298042" y="662562"/>
                </a:cubicBezTo>
                <a:cubicBezTo>
                  <a:pt x="310804" y="705100"/>
                  <a:pt x="302976" y="670472"/>
                  <a:pt x="310616" y="708666"/>
                </a:cubicBezTo>
                <a:cubicBezTo>
                  <a:pt x="312577" y="761629"/>
                  <a:pt x="318976" y="833157"/>
                  <a:pt x="310616" y="888891"/>
                </a:cubicBezTo>
                <a:cubicBezTo>
                  <a:pt x="309689" y="895070"/>
                  <a:pt x="305448" y="900299"/>
                  <a:pt x="302233" y="905657"/>
                </a:cubicBezTo>
                <a:cubicBezTo>
                  <a:pt x="280614" y="941688"/>
                  <a:pt x="289708" y="918086"/>
                  <a:pt x="281276" y="943378"/>
                </a:cubicBezTo>
                <a:cubicBezTo>
                  <a:pt x="282673" y="967129"/>
                  <a:pt x="283101" y="990956"/>
                  <a:pt x="285468" y="1014630"/>
                </a:cubicBezTo>
                <a:cubicBezTo>
                  <a:pt x="285908" y="1019026"/>
                  <a:pt x="286535" y="1024080"/>
                  <a:pt x="289659" y="1027204"/>
                </a:cubicBezTo>
                <a:cubicBezTo>
                  <a:pt x="294077" y="1031622"/>
                  <a:pt x="300999" y="1032487"/>
                  <a:pt x="306424" y="1035587"/>
                </a:cubicBezTo>
                <a:cubicBezTo>
                  <a:pt x="310798" y="1038086"/>
                  <a:pt x="314493" y="1041716"/>
                  <a:pt x="318999" y="1043969"/>
                </a:cubicBezTo>
                <a:cubicBezTo>
                  <a:pt x="322951" y="1045945"/>
                  <a:pt x="327287" y="1047088"/>
                  <a:pt x="331573" y="1048160"/>
                </a:cubicBezTo>
                <a:cubicBezTo>
                  <a:pt x="354751" y="1053955"/>
                  <a:pt x="355831" y="1051809"/>
                  <a:pt x="381869" y="1056543"/>
                </a:cubicBezTo>
                <a:cubicBezTo>
                  <a:pt x="387537" y="1057573"/>
                  <a:pt x="392903" y="1060161"/>
                  <a:pt x="398635" y="1060734"/>
                </a:cubicBezTo>
                <a:cubicBezTo>
                  <a:pt x="420921" y="1062963"/>
                  <a:pt x="443343" y="1063529"/>
                  <a:pt x="465697" y="1064926"/>
                </a:cubicBezTo>
                <a:cubicBezTo>
                  <a:pt x="492242" y="1063529"/>
                  <a:pt x="519180" y="1065489"/>
                  <a:pt x="545333" y="1060734"/>
                </a:cubicBezTo>
                <a:cubicBezTo>
                  <a:pt x="559853" y="1058094"/>
                  <a:pt x="558537" y="1040298"/>
                  <a:pt x="562098" y="1031395"/>
                </a:cubicBezTo>
                <a:cubicBezTo>
                  <a:pt x="565579" y="1022693"/>
                  <a:pt x="570481" y="1014630"/>
                  <a:pt x="574672" y="1006247"/>
                </a:cubicBezTo>
                <a:cubicBezTo>
                  <a:pt x="576069" y="993673"/>
                  <a:pt x="577075" y="981050"/>
                  <a:pt x="578864" y="968526"/>
                </a:cubicBezTo>
                <a:cubicBezTo>
                  <a:pt x="579872" y="961474"/>
                  <a:pt x="581781" y="954578"/>
                  <a:pt x="583055" y="947569"/>
                </a:cubicBezTo>
                <a:cubicBezTo>
                  <a:pt x="584575" y="939208"/>
                  <a:pt x="585849" y="930804"/>
                  <a:pt x="587246" y="922422"/>
                </a:cubicBezTo>
                <a:cubicBezTo>
                  <a:pt x="585849" y="890289"/>
                  <a:pt x="585431" y="858098"/>
                  <a:pt x="583055" y="826022"/>
                </a:cubicBezTo>
                <a:cubicBezTo>
                  <a:pt x="582106" y="813204"/>
                  <a:pt x="577378" y="808407"/>
                  <a:pt x="574672" y="796683"/>
                </a:cubicBezTo>
                <a:cubicBezTo>
                  <a:pt x="571468" y="782800"/>
                  <a:pt x="568631" y="768824"/>
                  <a:pt x="566289" y="754770"/>
                </a:cubicBezTo>
                <a:cubicBezTo>
                  <a:pt x="564437" y="743660"/>
                  <a:pt x="563811" y="732373"/>
                  <a:pt x="562098" y="721240"/>
                </a:cubicBezTo>
                <a:cubicBezTo>
                  <a:pt x="559968" y="707396"/>
                  <a:pt x="557055" y="696876"/>
                  <a:pt x="553715" y="683518"/>
                </a:cubicBezTo>
                <a:cubicBezTo>
                  <a:pt x="536789" y="548100"/>
                  <a:pt x="543568" y="614766"/>
                  <a:pt x="553715" y="327258"/>
                </a:cubicBezTo>
                <a:cubicBezTo>
                  <a:pt x="554554" y="303483"/>
                  <a:pt x="561759" y="299273"/>
                  <a:pt x="566289" y="281154"/>
                </a:cubicBezTo>
                <a:cubicBezTo>
                  <a:pt x="568017" y="274243"/>
                  <a:pt x="569084" y="267183"/>
                  <a:pt x="570481" y="260198"/>
                </a:cubicBezTo>
                <a:cubicBezTo>
                  <a:pt x="574267" y="165553"/>
                  <a:pt x="577662" y="157151"/>
                  <a:pt x="570481" y="67398"/>
                </a:cubicBezTo>
                <a:cubicBezTo>
                  <a:pt x="570022" y="61656"/>
                  <a:pt x="567944" y="56150"/>
                  <a:pt x="566289" y="50633"/>
                </a:cubicBezTo>
                <a:cubicBezTo>
                  <a:pt x="566255" y="50520"/>
                  <a:pt x="555830" y="19255"/>
                  <a:pt x="553715" y="12912"/>
                </a:cubicBezTo>
                <a:lnTo>
                  <a:pt x="549524" y="338"/>
                </a:lnTo>
                <a:lnTo>
                  <a:pt x="578864" y="3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ES" sz="1350"/>
          </a:p>
        </p:txBody>
      </p:sp>
      <p:pic>
        <p:nvPicPr>
          <p:cNvPr id="36866" name="Picture 2" descr="Halcyon | Varian">
            <a:extLst>
              <a:ext uri="{FF2B5EF4-FFF2-40B4-BE49-F238E27FC236}">
                <a16:creationId xmlns:a16="http://schemas.microsoft.com/office/drawing/2014/main" id="{C2F5C0EB-F82D-EE4B-8496-0F4188CCDA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24" b="89881" l="19000" r="80667">
                        <a14:foregroundMark x1="19000" y1="42857" x2="19000" y2="72024"/>
                        <a14:foregroundMark x1="19000" y1="72024" x2="21667" y2="51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91" r="11583"/>
          <a:stretch/>
        </p:blipFill>
        <p:spPr bwMode="auto">
          <a:xfrm flipH="1">
            <a:off x="6706280" y="4942206"/>
            <a:ext cx="1259001" cy="95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88BD524-A251-A54B-B288-1EF7E94274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52776" y="2889336"/>
            <a:ext cx="943052" cy="1022746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B5A94869-6555-6344-9AE7-C3969337F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8290" y="3533202"/>
            <a:ext cx="263128" cy="267891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27CE22C-B01E-2E40-A432-15BCC8C90800}"/>
              </a:ext>
            </a:extLst>
          </p:cNvPr>
          <p:cNvCxnSpPr>
            <a:cxnSpLocks noChangeShapeType="1"/>
            <a:endCxn id="38" idx="6"/>
          </p:cNvCxnSpPr>
          <p:nvPr/>
        </p:nvCxnSpPr>
        <p:spPr bwMode="auto">
          <a:xfrm flipH="1">
            <a:off x="6441418" y="3205724"/>
            <a:ext cx="1120302" cy="461424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17EBCF2-5D17-A14E-A0C9-EB5728F1F3F8}"/>
              </a:ext>
            </a:extLst>
          </p:cNvPr>
          <p:cNvSpPr txBox="1"/>
          <p:nvPr/>
        </p:nvSpPr>
        <p:spPr>
          <a:xfrm>
            <a:off x="8021411" y="5253459"/>
            <a:ext cx="9316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1350" dirty="0"/>
              <a:t>AI in linacs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9437B15-F6C9-3749-9492-CB4F9EB05271}"/>
              </a:ext>
            </a:extLst>
          </p:cNvPr>
          <p:cNvSpPr txBox="1"/>
          <p:nvPr/>
        </p:nvSpPr>
        <p:spPr>
          <a:xfrm>
            <a:off x="7967562" y="4314692"/>
            <a:ext cx="86914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1350" dirty="0"/>
              <a:t>Linac MRI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07E10FB-32CF-8F4B-8A2A-549D882F1FE0}"/>
              </a:ext>
            </a:extLst>
          </p:cNvPr>
          <p:cNvSpPr txBox="1"/>
          <p:nvPr/>
        </p:nvSpPr>
        <p:spPr>
          <a:xfrm>
            <a:off x="8058503" y="2253731"/>
            <a:ext cx="102181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ES" sz="1350" dirty="0"/>
              <a:t>Single room</a:t>
            </a:r>
          </a:p>
          <a:p>
            <a:pPr algn="ctr"/>
            <a:r>
              <a:rPr lang="en-ES" sz="1350" dirty="0"/>
              <a:t>PT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393B9D8-F8B5-924C-96BF-8A911E0BDB29}"/>
              </a:ext>
            </a:extLst>
          </p:cNvPr>
          <p:cNvSpPr txBox="1"/>
          <p:nvPr/>
        </p:nvSpPr>
        <p:spPr>
          <a:xfrm>
            <a:off x="8047345" y="1744706"/>
            <a:ext cx="68332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ES" sz="1350" dirty="0"/>
              <a:t>PT-MRI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2A16E88-5AB4-4041-8449-EB82BCE62F9B}"/>
              </a:ext>
            </a:extLst>
          </p:cNvPr>
          <p:cNvSpPr txBox="1"/>
          <p:nvPr/>
        </p:nvSpPr>
        <p:spPr>
          <a:xfrm>
            <a:off x="7783476" y="877604"/>
            <a:ext cx="1314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b="1" dirty="0">
                <a:solidFill>
                  <a:srgbClr val="FF0000"/>
                </a:solidFill>
                <a:highlight>
                  <a:srgbClr val="FFFF00"/>
                </a:highlight>
              </a:rPr>
              <a:t>Capital Cost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B31D1AD-0EE3-E54D-BB8C-448A638DAE49}"/>
              </a:ext>
            </a:extLst>
          </p:cNvPr>
          <p:cNvSpPr txBox="1"/>
          <p:nvPr/>
        </p:nvSpPr>
        <p:spPr>
          <a:xfrm>
            <a:off x="7952897" y="3773581"/>
            <a:ext cx="11385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ES" sz="1350" dirty="0"/>
              <a:t>Gantryless PT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2BC1C1-7828-C447-8FE3-935257CCE8A7}"/>
              </a:ext>
            </a:extLst>
          </p:cNvPr>
          <p:cNvSpPr txBox="1"/>
          <p:nvPr/>
        </p:nvSpPr>
        <p:spPr>
          <a:xfrm>
            <a:off x="1473160" y="4518854"/>
            <a:ext cx="8061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1350" b="1" dirty="0">
                <a:solidFill>
                  <a:srgbClr val="FF0000"/>
                </a:solidFill>
              </a:rPr>
              <a:t>Pioneers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5A949AF-1A8B-AF41-AA03-BF54431F8A98}"/>
              </a:ext>
            </a:extLst>
          </p:cNvPr>
          <p:cNvSpPr txBox="1"/>
          <p:nvPr/>
        </p:nvSpPr>
        <p:spPr>
          <a:xfrm>
            <a:off x="2355384" y="1679663"/>
            <a:ext cx="8741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ES" sz="1350" b="1" dirty="0">
                <a:solidFill>
                  <a:srgbClr val="FF0000"/>
                </a:solidFill>
              </a:rPr>
              <a:t>Hospital based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EFFFCA0-D211-2B4E-8A73-644B307CE715}"/>
              </a:ext>
            </a:extLst>
          </p:cNvPr>
          <p:cNvSpPr txBox="1"/>
          <p:nvPr/>
        </p:nvSpPr>
        <p:spPr>
          <a:xfrm>
            <a:off x="5537572" y="1897117"/>
            <a:ext cx="87412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ES" sz="1350" b="1" dirty="0">
                <a:solidFill>
                  <a:srgbClr val="FF0000"/>
                </a:solidFill>
              </a:rPr>
              <a:t>Industry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9497D9-B16E-C44B-832F-41EE74A0CABC}"/>
              </a:ext>
            </a:extLst>
          </p:cNvPr>
          <p:cNvSpPr txBox="1"/>
          <p:nvPr/>
        </p:nvSpPr>
        <p:spPr>
          <a:xfrm rot="21109675">
            <a:off x="1380727" y="2673547"/>
            <a:ext cx="5969583" cy="55399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3000" b="1" dirty="0">
                <a:solidFill>
                  <a:srgbClr val="FF0000"/>
                </a:solidFill>
              </a:rPr>
              <a:t>A</a:t>
            </a:r>
            <a:r>
              <a:rPr lang="en-ES" sz="3000" b="1" dirty="0">
                <a:solidFill>
                  <a:srgbClr val="FF0000"/>
                </a:solidFill>
              </a:rPr>
              <a:t>nd similar with Operational Costs!!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75D313-3662-484F-AEEC-36C837E1BC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12617-C713-7A44-8085-513CDEC5D423}" type="slidenum">
              <a:rPr lang="en-ES" smtClean="0"/>
              <a:t>15</a:t>
            </a:fld>
            <a:endParaRPr lang="en-ES" dirty="0"/>
          </a:p>
        </p:txBody>
      </p:sp>
    </p:spTree>
    <p:extLst>
      <p:ext uri="{BB962C8B-B14F-4D97-AF65-F5344CB8AC3E}">
        <p14:creationId xmlns:p14="http://schemas.microsoft.com/office/powerpoint/2010/main" val="31352433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3" name="Group 2">
            <a:extLst>
              <a:ext uri="{FF2B5EF4-FFF2-40B4-BE49-F238E27FC236}">
                <a16:creationId xmlns:a16="http://schemas.microsoft.com/office/drawing/2014/main" id="{799C3D21-838B-9247-BD62-87137E2308D3}"/>
              </a:ext>
            </a:extLst>
          </p:cNvPr>
          <p:cNvGrpSpPr>
            <a:grpSpLocks/>
          </p:cNvGrpSpPr>
          <p:nvPr/>
        </p:nvGrpSpPr>
        <p:grpSpPr bwMode="auto">
          <a:xfrm>
            <a:off x="804798" y="837009"/>
            <a:ext cx="6858000" cy="3673079"/>
            <a:chOff x="0" y="546"/>
            <a:chExt cx="5760" cy="3085"/>
          </a:xfrm>
        </p:grpSpPr>
        <p:pic>
          <p:nvPicPr>
            <p:cNvPr id="33823" name="Picture 3">
              <a:hlinkClick r:id="rId3" action="ppaction://program"/>
              <a:extLst>
                <a:ext uri="{FF2B5EF4-FFF2-40B4-BE49-F238E27FC236}">
                  <a16:creationId xmlns:a16="http://schemas.microsoft.com/office/drawing/2014/main" id="{D3216B39-FBB8-EF46-BE48-4BB455A096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20"/>
              <a:ext cx="5760" cy="2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24" name="Picture 4" descr="hitachi_logo">
              <a:extLst>
                <a:ext uri="{FF2B5EF4-FFF2-40B4-BE49-F238E27FC236}">
                  <a16:creationId xmlns:a16="http://schemas.microsoft.com/office/drawing/2014/main" id="{8A3E7172-1C7B-D14C-9353-C9056C5F8D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2256"/>
              <a:ext cx="960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25" name="Picture 5" descr="Optivus_logo">
              <a:extLst>
                <a:ext uri="{FF2B5EF4-FFF2-40B4-BE49-F238E27FC236}">
                  <a16:creationId xmlns:a16="http://schemas.microsoft.com/office/drawing/2014/main" id="{A228ACE1-FF31-6540-9AD0-EEAD631F67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2256"/>
              <a:ext cx="1104" cy="3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826" name="Picture 6" descr="logo_petrol_1339305">
              <a:extLst>
                <a:ext uri="{FF2B5EF4-FFF2-40B4-BE49-F238E27FC236}">
                  <a16:creationId xmlns:a16="http://schemas.microsoft.com/office/drawing/2014/main" id="{D2DD64B8-9E62-FB48-B58C-3BF03BF0F6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2962"/>
              <a:ext cx="1056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27" name="Picture 7" descr="mitsubishi_logo">
              <a:extLst>
                <a:ext uri="{FF2B5EF4-FFF2-40B4-BE49-F238E27FC236}">
                  <a16:creationId xmlns:a16="http://schemas.microsoft.com/office/drawing/2014/main" id="{BA58981E-6AB0-AA4E-8DE9-17123B6A71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672"/>
              <a:ext cx="768" cy="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33828" name="Object 8">
              <a:extLst>
                <a:ext uri="{FF2B5EF4-FFF2-40B4-BE49-F238E27FC236}">
                  <a16:creationId xmlns:a16="http://schemas.microsoft.com/office/drawing/2014/main" id="{1B49B06D-0790-5944-9E69-DB06DB7CB69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4" y="582"/>
            <a:ext cx="714" cy="2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66" name="Image bitmap" r:id="rId9" imgW="755650" imgH="247650" progId="Paint.Picture">
                    <p:embed/>
                  </p:oleObj>
                </mc:Choice>
                <mc:Fallback>
                  <p:oleObj name="Image bitmap" r:id="rId9" imgW="755650" imgH="247650" progId="Paint.Picture">
                    <p:embed/>
                    <p:pic>
                      <p:nvPicPr>
                        <p:cNvPr id="33828" name="Object 8">
                          <a:extLst>
                            <a:ext uri="{FF2B5EF4-FFF2-40B4-BE49-F238E27FC236}">
                              <a16:creationId xmlns:a16="http://schemas.microsoft.com/office/drawing/2014/main" id="{1B49B06D-0790-5944-9E69-DB06DB7CB69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" y="582"/>
                          <a:ext cx="714" cy="23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829" name="Object 9">
              <a:extLst>
                <a:ext uri="{FF2B5EF4-FFF2-40B4-BE49-F238E27FC236}">
                  <a16:creationId xmlns:a16="http://schemas.microsoft.com/office/drawing/2014/main" id="{3107FCEF-EB1E-DA4D-827B-353A2FD7EB9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104" y="546"/>
            <a:ext cx="420" cy="4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67" name="Image bitmap" r:id="rId11" imgW="444500" imgH="438150" progId="Paint.Picture">
                    <p:embed/>
                  </p:oleObj>
                </mc:Choice>
                <mc:Fallback>
                  <p:oleObj name="Image bitmap" r:id="rId11" imgW="444500" imgH="438150" progId="Paint.Picture">
                    <p:embed/>
                    <p:pic>
                      <p:nvPicPr>
                        <p:cNvPr id="33829" name="Object 9">
                          <a:extLst>
                            <a:ext uri="{FF2B5EF4-FFF2-40B4-BE49-F238E27FC236}">
                              <a16:creationId xmlns:a16="http://schemas.microsoft.com/office/drawing/2014/main" id="{3107FCEF-EB1E-DA4D-827B-353A2FD7EB9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4" y="546"/>
                          <a:ext cx="420" cy="41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830" name="Object 10">
              <a:extLst>
                <a:ext uri="{FF2B5EF4-FFF2-40B4-BE49-F238E27FC236}">
                  <a16:creationId xmlns:a16="http://schemas.microsoft.com/office/drawing/2014/main" id="{0145A102-C544-934F-9671-81553AF11E8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696" y="672"/>
            <a:ext cx="528" cy="3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68" name="Image bitmap" r:id="rId13" imgW="1282700" imgH="908050" progId="Paint.Picture">
                    <p:embed/>
                  </p:oleObj>
                </mc:Choice>
                <mc:Fallback>
                  <p:oleObj name="Image bitmap" r:id="rId13" imgW="1282700" imgH="908050" progId="Paint.Picture">
                    <p:embed/>
                    <p:pic>
                      <p:nvPicPr>
                        <p:cNvPr id="33830" name="Object 10">
                          <a:extLst>
                            <a:ext uri="{FF2B5EF4-FFF2-40B4-BE49-F238E27FC236}">
                              <a16:creationId xmlns:a16="http://schemas.microsoft.com/office/drawing/2014/main" id="{0145A102-C544-934F-9671-81553AF11E8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6" y="672"/>
                          <a:ext cx="528" cy="37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33794" name="Picture 1">
            <a:extLst>
              <a:ext uri="{FF2B5EF4-FFF2-40B4-BE49-F238E27FC236}">
                <a16:creationId xmlns:a16="http://schemas.microsoft.com/office/drawing/2014/main" id="{5D23F7B8-2441-714C-A660-7ABF28FFA3D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43" y="4508898"/>
            <a:ext cx="2121694" cy="1188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 descr="Screen Shot 2019-07-18 at 3.30.37 AM.png">
            <a:extLst>
              <a:ext uri="{FF2B5EF4-FFF2-40B4-BE49-F238E27FC236}">
                <a16:creationId xmlns:a16="http://schemas.microsoft.com/office/drawing/2014/main" id="{570E58E1-4D51-4042-B3FF-7F74B431959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033" y="5682854"/>
            <a:ext cx="1214438" cy="284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 descr="Screen Shot 2019-07-18 at 3.34.38 AM.png">
            <a:extLst>
              <a:ext uri="{FF2B5EF4-FFF2-40B4-BE49-F238E27FC236}">
                <a16:creationId xmlns:a16="http://schemas.microsoft.com/office/drawing/2014/main" id="{B95D86E5-C259-1E45-8548-C81B899068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826" y="4508899"/>
            <a:ext cx="1241822" cy="1221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 descr="Screen Shot 2019-07-18 at 3.35.03 AM.png">
            <a:extLst>
              <a:ext uri="{FF2B5EF4-FFF2-40B4-BE49-F238E27FC236}">
                <a16:creationId xmlns:a16="http://schemas.microsoft.com/office/drawing/2014/main" id="{1E05FAC1-6AE3-6441-9122-78F3FD8B131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248" y="5535216"/>
            <a:ext cx="1382316" cy="465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7" descr="Screen Shot 2019-07-18 at 3.38.33 AM.png">
            <a:extLst>
              <a:ext uri="{FF2B5EF4-FFF2-40B4-BE49-F238E27FC236}">
                <a16:creationId xmlns:a16="http://schemas.microsoft.com/office/drawing/2014/main" id="{3DE378C6-9B05-664F-A3C4-1064A95E568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771" y="4455320"/>
            <a:ext cx="1674019" cy="1437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8" descr="Screen Shot 2019-07-18 at 3.38.50 AM.png">
            <a:extLst>
              <a:ext uri="{FF2B5EF4-FFF2-40B4-BE49-F238E27FC236}">
                <a16:creationId xmlns:a16="http://schemas.microsoft.com/office/drawing/2014/main" id="{FF5A4724-B048-7949-A1B2-DCA27C7677D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129" y="5637610"/>
            <a:ext cx="11049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1" descr="Screen Shot 2019-07-18 at 11.53.58 AM.png">
            <a:extLst>
              <a:ext uri="{FF2B5EF4-FFF2-40B4-BE49-F238E27FC236}">
                <a16:creationId xmlns:a16="http://schemas.microsoft.com/office/drawing/2014/main" id="{170A52CE-771A-AF4F-9434-4C3763CFC1F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99" y="1248967"/>
            <a:ext cx="1322785" cy="5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5" descr="Screen Shot 2019-07-18 at 11.57.14 AM.png">
            <a:extLst>
              <a:ext uri="{FF2B5EF4-FFF2-40B4-BE49-F238E27FC236}">
                <a16:creationId xmlns:a16="http://schemas.microsoft.com/office/drawing/2014/main" id="{2F781CD5-D81E-9045-B660-53F06E0B9F8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286" y="5319713"/>
            <a:ext cx="7620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92599B1A-CBEB-E147-9D8C-B464FAAD7857}"/>
              </a:ext>
            </a:extLst>
          </p:cNvPr>
          <p:cNvGrpSpPr>
            <a:grpSpLocks/>
          </p:cNvGrpSpPr>
          <p:nvPr/>
        </p:nvGrpSpPr>
        <p:grpSpPr bwMode="auto">
          <a:xfrm>
            <a:off x="5151770" y="2834880"/>
            <a:ext cx="2214563" cy="1620440"/>
            <a:chOff x="5796136" y="2636838"/>
            <a:chExt cx="2952328" cy="2160314"/>
          </a:xfrm>
        </p:grpSpPr>
        <p:cxnSp>
          <p:nvCxnSpPr>
            <p:cNvPr id="33821" name="Straight Connector 19">
              <a:extLst>
                <a:ext uri="{FF2B5EF4-FFF2-40B4-BE49-F238E27FC236}">
                  <a16:creationId xmlns:a16="http://schemas.microsoft.com/office/drawing/2014/main" id="{E76443B2-107D-5847-A5A6-D992878B11F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012005" y="2636838"/>
              <a:ext cx="2736459" cy="2088886"/>
            </a:xfrm>
            <a:prstGeom prst="line">
              <a:avLst/>
            </a:prstGeom>
            <a:noFill/>
            <a:ln w="762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22" name="Straight Connector 21">
              <a:extLst>
                <a:ext uri="{FF2B5EF4-FFF2-40B4-BE49-F238E27FC236}">
                  <a16:creationId xmlns:a16="http://schemas.microsoft.com/office/drawing/2014/main" id="{8CD8D663-75F4-9741-A4ED-82D39551645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5796136" y="2636838"/>
              <a:ext cx="2952328" cy="2160314"/>
            </a:xfrm>
            <a:prstGeom prst="line">
              <a:avLst/>
            </a:prstGeom>
            <a:noFill/>
            <a:ln w="762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6EE6D63-8375-7445-ABE7-F126FCDD7597}"/>
              </a:ext>
            </a:extLst>
          </p:cNvPr>
          <p:cNvGrpSpPr>
            <a:grpSpLocks/>
          </p:cNvGrpSpPr>
          <p:nvPr/>
        </p:nvGrpSpPr>
        <p:grpSpPr bwMode="auto">
          <a:xfrm>
            <a:off x="2991978" y="2888457"/>
            <a:ext cx="1944290" cy="1512094"/>
            <a:chOff x="2915816" y="2708920"/>
            <a:chExt cx="2592288" cy="2016224"/>
          </a:xfrm>
        </p:grpSpPr>
        <p:cxnSp>
          <p:nvCxnSpPr>
            <p:cNvPr id="33819" name="Straight Connector 29">
              <a:extLst>
                <a:ext uri="{FF2B5EF4-FFF2-40B4-BE49-F238E27FC236}">
                  <a16:creationId xmlns:a16="http://schemas.microsoft.com/office/drawing/2014/main" id="{FD04E295-01DD-054A-8660-D01FF0A42F2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915816" y="2708920"/>
              <a:ext cx="2592288" cy="2016224"/>
            </a:xfrm>
            <a:prstGeom prst="line">
              <a:avLst/>
            </a:prstGeom>
            <a:noFill/>
            <a:ln w="762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20" name="Straight Connector 30">
              <a:extLst>
                <a:ext uri="{FF2B5EF4-FFF2-40B4-BE49-F238E27FC236}">
                  <a16:creationId xmlns:a16="http://schemas.microsoft.com/office/drawing/2014/main" id="{3FF48EEB-D341-114E-A322-9CA687D701D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915816" y="2708920"/>
              <a:ext cx="2592288" cy="2016224"/>
            </a:xfrm>
            <a:prstGeom prst="line">
              <a:avLst/>
            </a:prstGeom>
            <a:noFill/>
            <a:ln w="762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66FFFA6-3039-F74C-8B31-E4E833D1EC3A}"/>
              </a:ext>
            </a:extLst>
          </p:cNvPr>
          <p:cNvGrpSpPr>
            <a:grpSpLocks/>
          </p:cNvGrpSpPr>
          <p:nvPr/>
        </p:nvGrpSpPr>
        <p:grpSpPr bwMode="auto">
          <a:xfrm>
            <a:off x="2451433" y="1052513"/>
            <a:ext cx="2484834" cy="1944291"/>
            <a:chOff x="2195736" y="260648"/>
            <a:chExt cx="3312368" cy="2592114"/>
          </a:xfrm>
        </p:grpSpPr>
        <p:cxnSp>
          <p:nvCxnSpPr>
            <p:cNvPr id="33816" name="Straight Arrow Connector 9">
              <a:extLst>
                <a:ext uri="{FF2B5EF4-FFF2-40B4-BE49-F238E27FC236}">
                  <a16:creationId xmlns:a16="http://schemas.microsoft.com/office/drawing/2014/main" id="{369C9B25-24AA-B346-A21D-4664AE71E143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195736" y="1341621"/>
              <a:ext cx="1152266" cy="1511141"/>
            </a:xfrm>
            <a:prstGeom prst="straightConnector1">
              <a:avLst/>
            </a:prstGeom>
            <a:noFill/>
            <a:ln w="76200" algn="ctr">
              <a:solidFill>
                <a:srgbClr val="FF00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17" name="Straight Connector 40">
              <a:extLst>
                <a:ext uri="{FF2B5EF4-FFF2-40B4-BE49-F238E27FC236}">
                  <a16:creationId xmlns:a16="http://schemas.microsoft.com/office/drawing/2014/main" id="{1CADDB27-C6E3-E94C-A070-C889F41ABBA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916299" y="260648"/>
              <a:ext cx="2591805" cy="2015912"/>
            </a:xfrm>
            <a:prstGeom prst="line">
              <a:avLst/>
            </a:prstGeom>
            <a:noFill/>
            <a:ln w="762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18" name="Straight Connector 41">
              <a:extLst>
                <a:ext uri="{FF2B5EF4-FFF2-40B4-BE49-F238E27FC236}">
                  <a16:creationId xmlns:a16="http://schemas.microsoft.com/office/drawing/2014/main" id="{2F93174C-331E-6241-BB54-909CB92B622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916299" y="260648"/>
              <a:ext cx="2591805" cy="2015912"/>
            </a:xfrm>
            <a:prstGeom prst="line">
              <a:avLst/>
            </a:prstGeom>
            <a:noFill/>
            <a:ln w="762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4DED276-D756-FB46-A7AC-5CF495FC3DB8}"/>
              </a:ext>
            </a:extLst>
          </p:cNvPr>
          <p:cNvGrpSpPr>
            <a:grpSpLocks/>
          </p:cNvGrpSpPr>
          <p:nvPr/>
        </p:nvGrpSpPr>
        <p:grpSpPr bwMode="auto">
          <a:xfrm>
            <a:off x="804799" y="857251"/>
            <a:ext cx="1322785" cy="627460"/>
            <a:chOff x="0" y="0"/>
            <a:chExt cx="1763688" cy="836712"/>
          </a:xfrm>
        </p:grpSpPr>
        <p:cxnSp>
          <p:nvCxnSpPr>
            <p:cNvPr id="33813" name="Straight Connector 3">
              <a:extLst>
                <a:ext uri="{FF2B5EF4-FFF2-40B4-BE49-F238E27FC236}">
                  <a16:creationId xmlns:a16="http://schemas.microsoft.com/office/drawing/2014/main" id="{1590E9BC-9C0B-4E42-920A-63F39A37E5D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0" y="0"/>
              <a:ext cx="1763688" cy="549340"/>
            </a:xfrm>
            <a:prstGeom prst="line">
              <a:avLst/>
            </a:prstGeom>
            <a:noFill/>
            <a:ln w="762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14" name="Straight Connector 24">
              <a:extLst>
                <a:ext uri="{FF2B5EF4-FFF2-40B4-BE49-F238E27FC236}">
                  <a16:creationId xmlns:a16="http://schemas.microsoft.com/office/drawing/2014/main" id="{030C0F2C-EBC2-7443-A4B4-8607CED32D3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0" y="0"/>
              <a:ext cx="1619227" cy="549340"/>
            </a:xfrm>
            <a:prstGeom prst="line">
              <a:avLst/>
            </a:prstGeom>
            <a:noFill/>
            <a:ln w="762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15" name="Straight Arrow Connector 44">
              <a:extLst>
                <a:ext uri="{FF2B5EF4-FFF2-40B4-BE49-F238E27FC236}">
                  <a16:creationId xmlns:a16="http://schemas.microsoft.com/office/drawing/2014/main" id="{08798BD3-B2E9-6844-8672-F559F2A3379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827076" y="260381"/>
              <a:ext cx="73024" cy="576331"/>
            </a:xfrm>
            <a:prstGeom prst="straightConnector1">
              <a:avLst/>
            </a:prstGeom>
            <a:noFill/>
            <a:ln w="76200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BF6618E-5735-1449-A6E5-10270AC57D70}"/>
              </a:ext>
            </a:extLst>
          </p:cNvPr>
          <p:cNvGrpSpPr>
            <a:grpSpLocks/>
          </p:cNvGrpSpPr>
          <p:nvPr/>
        </p:nvGrpSpPr>
        <p:grpSpPr bwMode="auto">
          <a:xfrm>
            <a:off x="941720" y="4445795"/>
            <a:ext cx="1943100" cy="1512094"/>
            <a:chOff x="2915816" y="2708920"/>
            <a:chExt cx="2592288" cy="2016224"/>
          </a:xfrm>
        </p:grpSpPr>
        <p:cxnSp>
          <p:nvCxnSpPr>
            <p:cNvPr id="33811" name="Straight Connector 36">
              <a:extLst>
                <a:ext uri="{FF2B5EF4-FFF2-40B4-BE49-F238E27FC236}">
                  <a16:creationId xmlns:a16="http://schemas.microsoft.com/office/drawing/2014/main" id="{6AC8E443-4282-7446-BF90-279F661EAC7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915816" y="2708920"/>
              <a:ext cx="2592288" cy="2016224"/>
            </a:xfrm>
            <a:prstGeom prst="line">
              <a:avLst/>
            </a:prstGeom>
            <a:noFill/>
            <a:ln w="762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12" name="Straight Connector 37">
              <a:extLst>
                <a:ext uri="{FF2B5EF4-FFF2-40B4-BE49-F238E27FC236}">
                  <a16:creationId xmlns:a16="http://schemas.microsoft.com/office/drawing/2014/main" id="{32F90B3A-D6A7-604F-8500-CCBBE72006C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915816" y="2708920"/>
              <a:ext cx="2592288" cy="2016224"/>
            </a:xfrm>
            <a:prstGeom prst="line">
              <a:avLst/>
            </a:prstGeom>
            <a:noFill/>
            <a:ln w="762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A70E357-3197-4E42-9054-B5285F21FB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1530" y="2989661"/>
            <a:ext cx="2245519" cy="1254919"/>
          </a:xfrm>
          <a:prstGeom prst="roundRect">
            <a:avLst>
              <a:gd name="adj" fmla="val 16667"/>
            </a:avLst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ES" altLang="en-ES" sz="1350"/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AD5EDD28-EA34-914D-9721-46A0DDE3BB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799" y="1306116"/>
            <a:ext cx="2022872" cy="1395413"/>
          </a:xfrm>
          <a:prstGeom prst="roundRect">
            <a:avLst>
              <a:gd name="adj" fmla="val 16667"/>
            </a:avLst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ES" altLang="en-ES" sz="1350"/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28F95182-E7FB-D94A-88C3-CBDC0CD70434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565733" y="2069306"/>
            <a:ext cx="2747963" cy="1529954"/>
          </a:xfrm>
          <a:prstGeom prst="straightConnector1">
            <a:avLst/>
          </a:prstGeom>
          <a:noFill/>
          <a:ln w="76200" algn="ctr">
            <a:solidFill>
              <a:srgbClr val="FF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810" name="TextBox 38">
            <a:extLst>
              <a:ext uri="{FF2B5EF4-FFF2-40B4-BE49-F238E27FC236}">
                <a16:creationId xmlns:a16="http://schemas.microsoft.com/office/drawing/2014/main" id="{30847849-3980-FB48-BB3C-E073E7379A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5955" y="883444"/>
            <a:ext cx="121058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ES" altLang="en-ES" sz="1350"/>
              <a:t>COMPANIES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1EE3998-F34F-D042-A1D7-5469EA950CF2}"/>
              </a:ext>
            </a:extLst>
          </p:cNvPr>
          <p:cNvCxnSpPr/>
          <p:nvPr/>
        </p:nvCxnSpPr>
        <p:spPr>
          <a:xfrm flipH="1">
            <a:off x="5131530" y="3132859"/>
            <a:ext cx="2676741" cy="95596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C3FBDAE-7C47-4E4D-96CA-B021616B0DC1}"/>
              </a:ext>
            </a:extLst>
          </p:cNvPr>
          <p:cNvCxnSpPr/>
          <p:nvPr/>
        </p:nvCxnSpPr>
        <p:spPr>
          <a:xfrm flipH="1">
            <a:off x="299650" y="1397956"/>
            <a:ext cx="2676741" cy="95596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B205F53-3A5B-2642-B9A9-9EFF0884DE67}"/>
              </a:ext>
            </a:extLst>
          </p:cNvPr>
          <p:cNvCxnSpPr>
            <a:cxnSpLocks/>
          </p:cNvCxnSpPr>
          <p:nvPr/>
        </p:nvCxnSpPr>
        <p:spPr>
          <a:xfrm flipH="1">
            <a:off x="3202241" y="4569619"/>
            <a:ext cx="1734026" cy="139779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516DF35D-3EEE-3F44-BBE0-750DA355B5AC}"/>
              </a:ext>
            </a:extLst>
          </p:cNvPr>
          <p:cNvSpPr txBox="1"/>
          <p:nvPr/>
        </p:nvSpPr>
        <p:spPr>
          <a:xfrm>
            <a:off x="7742148" y="857251"/>
            <a:ext cx="14431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ES" b="1" dirty="0">
                <a:solidFill>
                  <a:srgbClr val="FF0000"/>
                </a:solidFill>
                <a:highlight>
                  <a:srgbClr val="FFFF00"/>
                </a:highlight>
              </a:rPr>
              <a:t>Risk analysis:</a:t>
            </a:r>
          </a:p>
          <a:p>
            <a:pPr algn="ctr"/>
            <a:r>
              <a:rPr lang="en-ES" b="1" dirty="0">
                <a:solidFill>
                  <a:srgbClr val="FF0000"/>
                </a:solidFill>
                <a:highlight>
                  <a:srgbClr val="FFFF00"/>
                </a:highlight>
              </a:rPr>
              <a:t>stability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217A3FB-D723-DF40-BEF0-52AA5CD08F10}"/>
              </a:ext>
            </a:extLst>
          </p:cNvPr>
          <p:cNvSpPr txBox="1"/>
          <p:nvPr/>
        </p:nvSpPr>
        <p:spPr>
          <a:xfrm>
            <a:off x="7518985" y="4603276"/>
            <a:ext cx="1579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ES" b="1" dirty="0">
                <a:solidFill>
                  <a:srgbClr val="FF0000"/>
                </a:solidFill>
                <a:highlight>
                  <a:srgbClr val="FFFF00"/>
                </a:highlight>
              </a:rPr>
              <a:t>Cost and risk </a:t>
            </a:r>
          </a:p>
          <a:p>
            <a:pPr algn="ctr"/>
            <a:r>
              <a:rPr lang="en-ES" b="1" dirty="0">
                <a:solidFill>
                  <a:srgbClr val="FF0000"/>
                </a:solidFill>
                <a:highlight>
                  <a:srgbClr val="FFFF00"/>
                </a:highlight>
              </a:rPr>
              <a:t>are not alone..</a:t>
            </a:r>
          </a:p>
        </p:txBody>
      </p:sp>
    </p:spTree>
    <p:extLst>
      <p:ext uri="{BB962C8B-B14F-4D97-AF65-F5344CB8AC3E}">
        <p14:creationId xmlns:p14="http://schemas.microsoft.com/office/powerpoint/2010/main" val="194250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0" grpId="0" animBg="1"/>
      <p:bldP spid="4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green oval with black background&#10;&#10;AI-generated content may be incorrect.">
            <a:extLst>
              <a:ext uri="{FF2B5EF4-FFF2-40B4-BE49-F238E27FC236}">
                <a16:creationId xmlns:a16="http://schemas.microsoft.com/office/drawing/2014/main" id="{A4B13A32-3FAB-7C44-9C00-66D05ED9D8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858" t="3232" r="30057" b="3993"/>
          <a:stretch/>
        </p:blipFill>
        <p:spPr>
          <a:xfrm>
            <a:off x="5440682" y="485773"/>
            <a:ext cx="2297430" cy="2788921"/>
          </a:xfrm>
          <a:prstGeom prst="rect">
            <a:avLst/>
          </a:prstGeom>
        </p:spPr>
      </p:pic>
      <p:pic>
        <p:nvPicPr>
          <p:cNvPr id="5" name="Picture 4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6A01805C-B330-EA46-B368-6888A03C34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2" r="30687" b="52466"/>
          <a:stretch/>
        </p:blipFill>
        <p:spPr>
          <a:xfrm>
            <a:off x="787189" y="485772"/>
            <a:ext cx="2230332" cy="2788921"/>
          </a:xfrm>
          <a:prstGeom prst="rect">
            <a:avLst/>
          </a:prstGeom>
        </p:spPr>
      </p:pic>
      <p:pic>
        <p:nvPicPr>
          <p:cNvPr id="6" name="Picture 5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474C0584-6DC8-364A-A513-6CB33636AC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2" t="54245" r="30687" b="1688"/>
          <a:stretch/>
        </p:blipFill>
        <p:spPr>
          <a:xfrm>
            <a:off x="3017520" y="485773"/>
            <a:ext cx="2423162" cy="2808950"/>
          </a:xfrm>
          <a:prstGeom prst="rect">
            <a:avLst/>
          </a:prstGeom>
        </p:spPr>
      </p:pic>
      <p:pic>
        <p:nvPicPr>
          <p:cNvPr id="8" name="Picture 7" descr="A screen shot of a graph&#10;&#10;Description automatically generated">
            <a:extLst>
              <a:ext uri="{FF2B5EF4-FFF2-40B4-BE49-F238E27FC236}">
                <a16:creationId xmlns:a16="http://schemas.microsoft.com/office/drawing/2014/main" id="{1F50787F-6E9A-DC45-A90C-2C844B74D7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213" y="467105"/>
            <a:ext cx="762000" cy="27889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AD44F3-3419-BF47-BD24-6A8D0789BB17}"/>
              </a:ext>
            </a:extLst>
          </p:cNvPr>
          <p:cNvSpPr txBox="1"/>
          <p:nvPr/>
        </p:nvSpPr>
        <p:spPr>
          <a:xfrm>
            <a:off x="210463" y="79157"/>
            <a:ext cx="4177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>
                <a:solidFill>
                  <a:schemeClr val="bg1"/>
                </a:solidFill>
              </a:rPr>
              <a:t>In the daily practice: Case report (glioma)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F5787ED-5DCB-344C-A2D5-4942361D5F80}"/>
              </a:ext>
            </a:extLst>
          </p:cNvPr>
          <p:cNvGrpSpPr/>
          <p:nvPr/>
        </p:nvGrpSpPr>
        <p:grpSpPr>
          <a:xfrm>
            <a:off x="290411" y="3274692"/>
            <a:ext cx="8900489" cy="3199822"/>
            <a:chOff x="290411" y="3274692"/>
            <a:chExt cx="8900489" cy="3199822"/>
          </a:xfrm>
        </p:grpSpPr>
        <p:pic>
          <p:nvPicPr>
            <p:cNvPr id="10" name="Picture 9" descr="A close-up of a skull&#10;&#10;AI-generated content may be incorrect.">
              <a:extLst>
                <a:ext uri="{FF2B5EF4-FFF2-40B4-BE49-F238E27FC236}">
                  <a16:creationId xmlns:a16="http://schemas.microsoft.com/office/drawing/2014/main" id="{52013F7C-9061-074C-A515-2707349907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4020" r="26457"/>
            <a:stretch/>
          </p:blipFill>
          <p:spPr>
            <a:xfrm>
              <a:off x="290411" y="3314754"/>
              <a:ext cx="2838446" cy="3159760"/>
            </a:xfrm>
            <a:prstGeom prst="rect">
              <a:avLst/>
            </a:prstGeom>
          </p:spPr>
        </p:pic>
        <p:pic>
          <p:nvPicPr>
            <p:cNvPr id="11" name="Picture 10" descr="A graph with different colored lines&#10;&#10;AI-generated content may be incorrect.">
              <a:extLst>
                <a:ext uri="{FF2B5EF4-FFF2-40B4-BE49-F238E27FC236}">
                  <a16:creationId xmlns:a16="http://schemas.microsoft.com/office/drawing/2014/main" id="{E729D23B-BC36-EA4B-B843-CE085C4A6E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807"/>
            <a:stretch/>
          </p:blipFill>
          <p:spPr>
            <a:xfrm>
              <a:off x="5627065" y="3274692"/>
              <a:ext cx="3563835" cy="3179738"/>
            </a:xfrm>
            <a:prstGeom prst="rect">
              <a:avLst/>
            </a:prstGeom>
          </p:spPr>
        </p:pic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51C032D-2CB6-1F47-B796-E0F8970C4159}"/>
                </a:ext>
              </a:extLst>
            </p:cNvPr>
            <p:cNvSpPr/>
            <p:nvPr/>
          </p:nvSpPr>
          <p:spPr>
            <a:xfrm>
              <a:off x="7167155" y="4437945"/>
              <a:ext cx="1054100" cy="1918405"/>
            </a:xfrm>
            <a:custGeom>
              <a:avLst/>
              <a:gdLst>
                <a:gd name="connsiteX0" fmla="*/ 1054100 w 1054100"/>
                <a:gd name="connsiteY0" fmla="*/ 1918405 h 1918405"/>
                <a:gd name="connsiteX1" fmla="*/ 958850 w 1054100"/>
                <a:gd name="connsiteY1" fmla="*/ 1905705 h 1918405"/>
                <a:gd name="connsiteX2" fmla="*/ 914400 w 1054100"/>
                <a:gd name="connsiteY2" fmla="*/ 1873955 h 1918405"/>
                <a:gd name="connsiteX3" fmla="*/ 828675 w 1054100"/>
                <a:gd name="connsiteY3" fmla="*/ 1835855 h 1918405"/>
                <a:gd name="connsiteX4" fmla="*/ 790575 w 1054100"/>
                <a:gd name="connsiteY4" fmla="*/ 1794580 h 1918405"/>
                <a:gd name="connsiteX5" fmla="*/ 733425 w 1054100"/>
                <a:gd name="connsiteY5" fmla="*/ 1731080 h 1918405"/>
                <a:gd name="connsiteX6" fmla="*/ 679450 w 1054100"/>
                <a:gd name="connsiteY6" fmla="*/ 1667580 h 1918405"/>
                <a:gd name="connsiteX7" fmla="*/ 606425 w 1054100"/>
                <a:gd name="connsiteY7" fmla="*/ 1591380 h 1918405"/>
                <a:gd name="connsiteX8" fmla="*/ 565150 w 1054100"/>
                <a:gd name="connsiteY8" fmla="*/ 1505655 h 1918405"/>
                <a:gd name="connsiteX9" fmla="*/ 508000 w 1054100"/>
                <a:gd name="connsiteY9" fmla="*/ 1448505 h 1918405"/>
                <a:gd name="connsiteX10" fmla="*/ 457200 w 1054100"/>
                <a:gd name="connsiteY10" fmla="*/ 1385005 h 1918405"/>
                <a:gd name="connsiteX11" fmla="*/ 406400 w 1054100"/>
                <a:gd name="connsiteY11" fmla="*/ 1258005 h 1918405"/>
                <a:gd name="connsiteX12" fmla="*/ 377825 w 1054100"/>
                <a:gd name="connsiteY12" fmla="*/ 1184980 h 1918405"/>
                <a:gd name="connsiteX13" fmla="*/ 365125 w 1054100"/>
                <a:gd name="connsiteY13" fmla="*/ 1118305 h 1918405"/>
                <a:gd name="connsiteX14" fmla="*/ 346075 w 1054100"/>
                <a:gd name="connsiteY14" fmla="*/ 1016705 h 1918405"/>
                <a:gd name="connsiteX15" fmla="*/ 301625 w 1054100"/>
                <a:gd name="connsiteY15" fmla="*/ 940505 h 1918405"/>
                <a:gd name="connsiteX16" fmla="*/ 260350 w 1054100"/>
                <a:gd name="connsiteY16" fmla="*/ 848430 h 1918405"/>
                <a:gd name="connsiteX17" fmla="*/ 222250 w 1054100"/>
                <a:gd name="connsiteY17" fmla="*/ 730955 h 1918405"/>
                <a:gd name="connsiteX18" fmla="*/ 206375 w 1054100"/>
                <a:gd name="connsiteY18" fmla="*/ 603955 h 1918405"/>
                <a:gd name="connsiteX19" fmla="*/ 187325 w 1054100"/>
                <a:gd name="connsiteY19" fmla="*/ 524580 h 1918405"/>
                <a:gd name="connsiteX20" fmla="*/ 149225 w 1054100"/>
                <a:gd name="connsiteY20" fmla="*/ 473780 h 1918405"/>
                <a:gd name="connsiteX21" fmla="*/ 107950 w 1054100"/>
                <a:gd name="connsiteY21" fmla="*/ 413455 h 1918405"/>
                <a:gd name="connsiteX22" fmla="*/ 73025 w 1054100"/>
                <a:gd name="connsiteY22" fmla="*/ 321380 h 1918405"/>
                <a:gd name="connsiteX23" fmla="*/ 47625 w 1054100"/>
                <a:gd name="connsiteY23" fmla="*/ 232480 h 1918405"/>
                <a:gd name="connsiteX24" fmla="*/ 28575 w 1054100"/>
                <a:gd name="connsiteY24" fmla="*/ 143580 h 1918405"/>
                <a:gd name="connsiteX25" fmla="*/ 6350 w 1054100"/>
                <a:gd name="connsiteY25" fmla="*/ 115005 h 1918405"/>
                <a:gd name="connsiteX26" fmla="*/ 3175 w 1054100"/>
                <a:gd name="connsiteY26" fmla="*/ 51505 h 1918405"/>
                <a:gd name="connsiteX27" fmla="*/ 0 w 1054100"/>
                <a:gd name="connsiteY27" fmla="*/ 7055 h 1918405"/>
                <a:gd name="connsiteX28" fmla="*/ 3175 w 1054100"/>
                <a:gd name="connsiteY28" fmla="*/ 705 h 1918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54100" h="1918405">
                  <a:moveTo>
                    <a:pt x="1054100" y="1918405"/>
                  </a:moveTo>
                  <a:cubicBezTo>
                    <a:pt x="1018116" y="1915759"/>
                    <a:pt x="982133" y="1913113"/>
                    <a:pt x="958850" y="1905705"/>
                  </a:cubicBezTo>
                  <a:cubicBezTo>
                    <a:pt x="935567" y="1898297"/>
                    <a:pt x="936096" y="1885597"/>
                    <a:pt x="914400" y="1873955"/>
                  </a:cubicBezTo>
                  <a:cubicBezTo>
                    <a:pt x="892704" y="1862313"/>
                    <a:pt x="849313" y="1849084"/>
                    <a:pt x="828675" y="1835855"/>
                  </a:cubicBezTo>
                  <a:cubicBezTo>
                    <a:pt x="808037" y="1822626"/>
                    <a:pt x="806450" y="1812042"/>
                    <a:pt x="790575" y="1794580"/>
                  </a:cubicBezTo>
                  <a:cubicBezTo>
                    <a:pt x="774700" y="1777118"/>
                    <a:pt x="751946" y="1752247"/>
                    <a:pt x="733425" y="1731080"/>
                  </a:cubicBezTo>
                  <a:cubicBezTo>
                    <a:pt x="714904" y="1709913"/>
                    <a:pt x="700617" y="1690863"/>
                    <a:pt x="679450" y="1667580"/>
                  </a:cubicBezTo>
                  <a:cubicBezTo>
                    <a:pt x="658283" y="1644297"/>
                    <a:pt x="625475" y="1618367"/>
                    <a:pt x="606425" y="1591380"/>
                  </a:cubicBezTo>
                  <a:cubicBezTo>
                    <a:pt x="587375" y="1564393"/>
                    <a:pt x="581554" y="1529467"/>
                    <a:pt x="565150" y="1505655"/>
                  </a:cubicBezTo>
                  <a:cubicBezTo>
                    <a:pt x="548746" y="1481843"/>
                    <a:pt x="525992" y="1468613"/>
                    <a:pt x="508000" y="1448505"/>
                  </a:cubicBezTo>
                  <a:cubicBezTo>
                    <a:pt x="490008" y="1428397"/>
                    <a:pt x="474133" y="1416755"/>
                    <a:pt x="457200" y="1385005"/>
                  </a:cubicBezTo>
                  <a:cubicBezTo>
                    <a:pt x="440267" y="1353255"/>
                    <a:pt x="419629" y="1291342"/>
                    <a:pt x="406400" y="1258005"/>
                  </a:cubicBezTo>
                  <a:cubicBezTo>
                    <a:pt x="393171" y="1224668"/>
                    <a:pt x="384704" y="1208263"/>
                    <a:pt x="377825" y="1184980"/>
                  </a:cubicBezTo>
                  <a:cubicBezTo>
                    <a:pt x="370946" y="1161697"/>
                    <a:pt x="370417" y="1146351"/>
                    <a:pt x="365125" y="1118305"/>
                  </a:cubicBezTo>
                  <a:cubicBezTo>
                    <a:pt x="359833" y="1090259"/>
                    <a:pt x="356658" y="1046338"/>
                    <a:pt x="346075" y="1016705"/>
                  </a:cubicBezTo>
                  <a:cubicBezTo>
                    <a:pt x="335492" y="987072"/>
                    <a:pt x="315912" y="968551"/>
                    <a:pt x="301625" y="940505"/>
                  </a:cubicBezTo>
                  <a:cubicBezTo>
                    <a:pt x="287337" y="912459"/>
                    <a:pt x="273579" y="883355"/>
                    <a:pt x="260350" y="848430"/>
                  </a:cubicBezTo>
                  <a:cubicBezTo>
                    <a:pt x="247121" y="813505"/>
                    <a:pt x="231246" y="771701"/>
                    <a:pt x="222250" y="730955"/>
                  </a:cubicBezTo>
                  <a:cubicBezTo>
                    <a:pt x="213254" y="690209"/>
                    <a:pt x="212196" y="638351"/>
                    <a:pt x="206375" y="603955"/>
                  </a:cubicBezTo>
                  <a:cubicBezTo>
                    <a:pt x="200554" y="569559"/>
                    <a:pt x="196850" y="546276"/>
                    <a:pt x="187325" y="524580"/>
                  </a:cubicBezTo>
                  <a:cubicBezTo>
                    <a:pt x="177800" y="502884"/>
                    <a:pt x="162454" y="492301"/>
                    <a:pt x="149225" y="473780"/>
                  </a:cubicBezTo>
                  <a:cubicBezTo>
                    <a:pt x="135996" y="455259"/>
                    <a:pt x="120650" y="438855"/>
                    <a:pt x="107950" y="413455"/>
                  </a:cubicBezTo>
                  <a:cubicBezTo>
                    <a:pt x="95250" y="388055"/>
                    <a:pt x="83079" y="351542"/>
                    <a:pt x="73025" y="321380"/>
                  </a:cubicBezTo>
                  <a:cubicBezTo>
                    <a:pt x="62971" y="291218"/>
                    <a:pt x="55033" y="262113"/>
                    <a:pt x="47625" y="232480"/>
                  </a:cubicBezTo>
                  <a:cubicBezTo>
                    <a:pt x="40217" y="202847"/>
                    <a:pt x="35454" y="163159"/>
                    <a:pt x="28575" y="143580"/>
                  </a:cubicBezTo>
                  <a:cubicBezTo>
                    <a:pt x="21696" y="124001"/>
                    <a:pt x="10583" y="130351"/>
                    <a:pt x="6350" y="115005"/>
                  </a:cubicBezTo>
                  <a:cubicBezTo>
                    <a:pt x="2117" y="99659"/>
                    <a:pt x="4233" y="69496"/>
                    <a:pt x="3175" y="51505"/>
                  </a:cubicBezTo>
                  <a:cubicBezTo>
                    <a:pt x="2117" y="33514"/>
                    <a:pt x="0" y="15522"/>
                    <a:pt x="0" y="7055"/>
                  </a:cubicBezTo>
                  <a:cubicBezTo>
                    <a:pt x="0" y="-1412"/>
                    <a:pt x="1587" y="-354"/>
                    <a:pt x="3175" y="705"/>
                  </a:cubicBezTo>
                </a:path>
              </a:pathLst>
            </a:cu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DEB99E78-11B1-734F-AB2C-072BECF3AC9E}"/>
                </a:ext>
              </a:extLst>
            </p:cNvPr>
            <p:cNvSpPr/>
            <p:nvPr/>
          </p:nvSpPr>
          <p:spPr>
            <a:xfrm>
              <a:off x="6119405" y="3333750"/>
              <a:ext cx="1041400" cy="1085850"/>
            </a:xfrm>
            <a:custGeom>
              <a:avLst/>
              <a:gdLst>
                <a:gd name="connsiteX0" fmla="*/ 0 w 1041400"/>
                <a:gd name="connsiteY0" fmla="*/ 0 h 1085850"/>
                <a:gd name="connsiteX1" fmla="*/ 95250 w 1041400"/>
                <a:gd name="connsiteY1" fmla="*/ 3175 h 1085850"/>
                <a:gd name="connsiteX2" fmla="*/ 177800 w 1041400"/>
                <a:gd name="connsiteY2" fmla="*/ 19050 h 1085850"/>
                <a:gd name="connsiteX3" fmla="*/ 247650 w 1041400"/>
                <a:gd name="connsiteY3" fmla="*/ 44450 h 1085850"/>
                <a:gd name="connsiteX4" fmla="*/ 339725 w 1041400"/>
                <a:gd name="connsiteY4" fmla="*/ 60325 h 1085850"/>
                <a:gd name="connsiteX5" fmla="*/ 438150 w 1041400"/>
                <a:gd name="connsiteY5" fmla="*/ 98425 h 1085850"/>
                <a:gd name="connsiteX6" fmla="*/ 495300 w 1041400"/>
                <a:gd name="connsiteY6" fmla="*/ 127000 h 1085850"/>
                <a:gd name="connsiteX7" fmla="*/ 558800 w 1041400"/>
                <a:gd name="connsiteY7" fmla="*/ 161925 h 1085850"/>
                <a:gd name="connsiteX8" fmla="*/ 596900 w 1041400"/>
                <a:gd name="connsiteY8" fmla="*/ 212725 h 1085850"/>
                <a:gd name="connsiteX9" fmla="*/ 666750 w 1041400"/>
                <a:gd name="connsiteY9" fmla="*/ 304800 h 1085850"/>
                <a:gd name="connsiteX10" fmla="*/ 717550 w 1041400"/>
                <a:gd name="connsiteY10" fmla="*/ 387350 h 1085850"/>
                <a:gd name="connsiteX11" fmla="*/ 749300 w 1041400"/>
                <a:gd name="connsiteY11" fmla="*/ 460375 h 1085850"/>
                <a:gd name="connsiteX12" fmla="*/ 790575 w 1041400"/>
                <a:gd name="connsiteY12" fmla="*/ 549275 h 1085850"/>
                <a:gd name="connsiteX13" fmla="*/ 844550 w 1041400"/>
                <a:gd name="connsiteY13" fmla="*/ 587375 h 1085850"/>
                <a:gd name="connsiteX14" fmla="*/ 882650 w 1041400"/>
                <a:gd name="connsiteY14" fmla="*/ 628650 h 1085850"/>
                <a:gd name="connsiteX15" fmla="*/ 908050 w 1041400"/>
                <a:gd name="connsiteY15" fmla="*/ 673100 h 1085850"/>
                <a:gd name="connsiteX16" fmla="*/ 923925 w 1041400"/>
                <a:gd name="connsiteY16" fmla="*/ 774700 h 1085850"/>
                <a:gd name="connsiteX17" fmla="*/ 939800 w 1041400"/>
                <a:gd name="connsiteY17" fmla="*/ 882650 h 1085850"/>
                <a:gd name="connsiteX18" fmla="*/ 955675 w 1041400"/>
                <a:gd name="connsiteY18" fmla="*/ 946150 h 1085850"/>
                <a:gd name="connsiteX19" fmla="*/ 981075 w 1041400"/>
                <a:gd name="connsiteY19" fmla="*/ 1003300 h 1085850"/>
                <a:gd name="connsiteX20" fmla="*/ 1019175 w 1041400"/>
                <a:gd name="connsiteY20" fmla="*/ 1041400 h 1085850"/>
                <a:gd name="connsiteX21" fmla="*/ 1041400 w 1041400"/>
                <a:gd name="connsiteY21" fmla="*/ 1085850 h 1085850"/>
                <a:gd name="connsiteX22" fmla="*/ 1041400 w 1041400"/>
                <a:gd name="connsiteY22" fmla="*/ 1085850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41400" h="1085850">
                  <a:moveTo>
                    <a:pt x="0" y="0"/>
                  </a:moveTo>
                  <a:cubicBezTo>
                    <a:pt x="32808" y="0"/>
                    <a:pt x="65617" y="0"/>
                    <a:pt x="95250" y="3175"/>
                  </a:cubicBezTo>
                  <a:cubicBezTo>
                    <a:pt x="124883" y="6350"/>
                    <a:pt x="152400" y="12171"/>
                    <a:pt x="177800" y="19050"/>
                  </a:cubicBezTo>
                  <a:cubicBezTo>
                    <a:pt x="203200" y="25929"/>
                    <a:pt x="220663" y="37571"/>
                    <a:pt x="247650" y="44450"/>
                  </a:cubicBezTo>
                  <a:cubicBezTo>
                    <a:pt x="274637" y="51329"/>
                    <a:pt x="307975" y="51329"/>
                    <a:pt x="339725" y="60325"/>
                  </a:cubicBezTo>
                  <a:cubicBezTo>
                    <a:pt x="371475" y="69321"/>
                    <a:pt x="412221" y="87313"/>
                    <a:pt x="438150" y="98425"/>
                  </a:cubicBezTo>
                  <a:cubicBezTo>
                    <a:pt x="464079" y="109538"/>
                    <a:pt x="475192" y="116417"/>
                    <a:pt x="495300" y="127000"/>
                  </a:cubicBezTo>
                  <a:cubicBezTo>
                    <a:pt x="515408" y="137583"/>
                    <a:pt x="541867" y="147638"/>
                    <a:pt x="558800" y="161925"/>
                  </a:cubicBezTo>
                  <a:cubicBezTo>
                    <a:pt x="575733" y="176212"/>
                    <a:pt x="596900" y="212725"/>
                    <a:pt x="596900" y="212725"/>
                  </a:cubicBezTo>
                  <a:cubicBezTo>
                    <a:pt x="614892" y="236538"/>
                    <a:pt x="646642" y="275696"/>
                    <a:pt x="666750" y="304800"/>
                  </a:cubicBezTo>
                  <a:cubicBezTo>
                    <a:pt x="686858" y="333904"/>
                    <a:pt x="703792" y="361421"/>
                    <a:pt x="717550" y="387350"/>
                  </a:cubicBezTo>
                  <a:cubicBezTo>
                    <a:pt x="731308" y="413279"/>
                    <a:pt x="737129" y="433388"/>
                    <a:pt x="749300" y="460375"/>
                  </a:cubicBezTo>
                  <a:cubicBezTo>
                    <a:pt x="761471" y="487363"/>
                    <a:pt x="774700" y="528108"/>
                    <a:pt x="790575" y="549275"/>
                  </a:cubicBezTo>
                  <a:cubicBezTo>
                    <a:pt x="806450" y="570442"/>
                    <a:pt x="829204" y="574146"/>
                    <a:pt x="844550" y="587375"/>
                  </a:cubicBezTo>
                  <a:cubicBezTo>
                    <a:pt x="859896" y="600604"/>
                    <a:pt x="872067" y="614363"/>
                    <a:pt x="882650" y="628650"/>
                  </a:cubicBezTo>
                  <a:cubicBezTo>
                    <a:pt x="893233" y="642938"/>
                    <a:pt x="901171" y="648758"/>
                    <a:pt x="908050" y="673100"/>
                  </a:cubicBezTo>
                  <a:cubicBezTo>
                    <a:pt x="914929" y="697442"/>
                    <a:pt x="918633" y="739775"/>
                    <a:pt x="923925" y="774700"/>
                  </a:cubicBezTo>
                  <a:cubicBezTo>
                    <a:pt x="929217" y="809625"/>
                    <a:pt x="934508" y="854075"/>
                    <a:pt x="939800" y="882650"/>
                  </a:cubicBezTo>
                  <a:cubicBezTo>
                    <a:pt x="945092" y="911225"/>
                    <a:pt x="948796" y="926042"/>
                    <a:pt x="955675" y="946150"/>
                  </a:cubicBezTo>
                  <a:cubicBezTo>
                    <a:pt x="962554" y="966258"/>
                    <a:pt x="970492" y="987425"/>
                    <a:pt x="981075" y="1003300"/>
                  </a:cubicBezTo>
                  <a:cubicBezTo>
                    <a:pt x="991658" y="1019175"/>
                    <a:pt x="1009121" y="1027642"/>
                    <a:pt x="1019175" y="1041400"/>
                  </a:cubicBezTo>
                  <a:cubicBezTo>
                    <a:pt x="1029229" y="1055158"/>
                    <a:pt x="1041400" y="1085850"/>
                    <a:pt x="1041400" y="1085850"/>
                  </a:cubicBezTo>
                  <a:lnTo>
                    <a:pt x="1041400" y="1085850"/>
                  </a:lnTo>
                </a:path>
              </a:pathLst>
            </a:cu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95255E5-CE06-F04D-B035-CC532D7431B9}"/>
                </a:ext>
              </a:extLst>
            </p:cNvPr>
            <p:cNvSpPr/>
            <p:nvPr/>
          </p:nvSpPr>
          <p:spPr>
            <a:xfrm>
              <a:off x="6748055" y="3327400"/>
              <a:ext cx="450850" cy="1520825"/>
            </a:xfrm>
            <a:custGeom>
              <a:avLst/>
              <a:gdLst>
                <a:gd name="connsiteX0" fmla="*/ 0 w 450850"/>
                <a:gd name="connsiteY0" fmla="*/ 0 h 1520825"/>
                <a:gd name="connsiteX1" fmla="*/ 82550 w 450850"/>
                <a:gd name="connsiteY1" fmla="*/ 66675 h 1520825"/>
                <a:gd name="connsiteX2" fmla="*/ 158750 w 450850"/>
                <a:gd name="connsiteY2" fmla="*/ 146050 h 1520825"/>
                <a:gd name="connsiteX3" fmla="*/ 177800 w 450850"/>
                <a:gd name="connsiteY3" fmla="*/ 215900 h 1520825"/>
                <a:gd name="connsiteX4" fmla="*/ 193675 w 450850"/>
                <a:gd name="connsiteY4" fmla="*/ 314325 h 1520825"/>
                <a:gd name="connsiteX5" fmla="*/ 212725 w 450850"/>
                <a:gd name="connsiteY5" fmla="*/ 454025 h 1520825"/>
                <a:gd name="connsiteX6" fmla="*/ 234950 w 450850"/>
                <a:gd name="connsiteY6" fmla="*/ 558800 h 1520825"/>
                <a:gd name="connsiteX7" fmla="*/ 244475 w 450850"/>
                <a:gd name="connsiteY7" fmla="*/ 609600 h 1520825"/>
                <a:gd name="connsiteX8" fmla="*/ 276225 w 450850"/>
                <a:gd name="connsiteY8" fmla="*/ 714375 h 1520825"/>
                <a:gd name="connsiteX9" fmla="*/ 311150 w 450850"/>
                <a:gd name="connsiteY9" fmla="*/ 844550 h 1520825"/>
                <a:gd name="connsiteX10" fmla="*/ 342900 w 450850"/>
                <a:gd name="connsiteY10" fmla="*/ 946150 h 1520825"/>
                <a:gd name="connsiteX11" fmla="*/ 374650 w 450850"/>
                <a:gd name="connsiteY11" fmla="*/ 1028700 h 1520825"/>
                <a:gd name="connsiteX12" fmla="*/ 381000 w 450850"/>
                <a:gd name="connsiteY12" fmla="*/ 1104900 h 1520825"/>
                <a:gd name="connsiteX13" fmla="*/ 384175 w 450850"/>
                <a:gd name="connsiteY13" fmla="*/ 1209675 h 1520825"/>
                <a:gd name="connsiteX14" fmla="*/ 409575 w 450850"/>
                <a:gd name="connsiteY14" fmla="*/ 1298575 h 1520825"/>
                <a:gd name="connsiteX15" fmla="*/ 419100 w 450850"/>
                <a:gd name="connsiteY15" fmla="*/ 1371600 h 1520825"/>
                <a:gd name="connsiteX16" fmla="*/ 438150 w 450850"/>
                <a:gd name="connsiteY16" fmla="*/ 1444625 h 1520825"/>
                <a:gd name="connsiteX17" fmla="*/ 450850 w 450850"/>
                <a:gd name="connsiteY17" fmla="*/ 1520825 h 1520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50850" h="1520825">
                  <a:moveTo>
                    <a:pt x="0" y="0"/>
                  </a:moveTo>
                  <a:cubicBezTo>
                    <a:pt x="28046" y="21166"/>
                    <a:pt x="56092" y="42333"/>
                    <a:pt x="82550" y="66675"/>
                  </a:cubicBezTo>
                  <a:cubicBezTo>
                    <a:pt x="109008" y="91017"/>
                    <a:pt x="142875" y="121179"/>
                    <a:pt x="158750" y="146050"/>
                  </a:cubicBezTo>
                  <a:cubicBezTo>
                    <a:pt x="174625" y="170921"/>
                    <a:pt x="171979" y="187854"/>
                    <a:pt x="177800" y="215900"/>
                  </a:cubicBezTo>
                  <a:cubicBezTo>
                    <a:pt x="183621" y="243946"/>
                    <a:pt x="187854" y="274638"/>
                    <a:pt x="193675" y="314325"/>
                  </a:cubicBezTo>
                  <a:cubicBezTo>
                    <a:pt x="199496" y="354012"/>
                    <a:pt x="205846" y="413279"/>
                    <a:pt x="212725" y="454025"/>
                  </a:cubicBezTo>
                  <a:cubicBezTo>
                    <a:pt x="219604" y="494771"/>
                    <a:pt x="229658" y="532871"/>
                    <a:pt x="234950" y="558800"/>
                  </a:cubicBezTo>
                  <a:cubicBezTo>
                    <a:pt x="240242" y="584729"/>
                    <a:pt x="237596" y="583671"/>
                    <a:pt x="244475" y="609600"/>
                  </a:cubicBezTo>
                  <a:cubicBezTo>
                    <a:pt x="251354" y="635529"/>
                    <a:pt x="265113" y="675217"/>
                    <a:pt x="276225" y="714375"/>
                  </a:cubicBezTo>
                  <a:cubicBezTo>
                    <a:pt x="287338" y="753533"/>
                    <a:pt x="300038" y="805921"/>
                    <a:pt x="311150" y="844550"/>
                  </a:cubicBezTo>
                  <a:cubicBezTo>
                    <a:pt x="322262" y="883179"/>
                    <a:pt x="332317" y="915458"/>
                    <a:pt x="342900" y="946150"/>
                  </a:cubicBezTo>
                  <a:cubicBezTo>
                    <a:pt x="353483" y="976842"/>
                    <a:pt x="368300" y="1002242"/>
                    <a:pt x="374650" y="1028700"/>
                  </a:cubicBezTo>
                  <a:cubicBezTo>
                    <a:pt x="381000" y="1055158"/>
                    <a:pt x="379413" y="1074738"/>
                    <a:pt x="381000" y="1104900"/>
                  </a:cubicBezTo>
                  <a:cubicBezTo>
                    <a:pt x="382587" y="1135062"/>
                    <a:pt x="379413" y="1177396"/>
                    <a:pt x="384175" y="1209675"/>
                  </a:cubicBezTo>
                  <a:cubicBezTo>
                    <a:pt x="388938" y="1241954"/>
                    <a:pt x="403754" y="1271587"/>
                    <a:pt x="409575" y="1298575"/>
                  </a:cubicBezTo>
                  <a:cubicBezTo>
                    <a:pt x="415396" y="1325563"/>
                    <a:pt x="414338" y="1347258"/>
                    <a:pt x="419100" y="1371600"/>
                  </a:cubicBezTo>
                  <a:cubicBezTo>
                    <a:pt x="423862" y="1395942"/>
                    <a:pt x="432858" y="1419754"/>
                    <a:pt x="438150" y="1444625"/>
                  </a:cubicBezTo>
                  <a:cubicBezTo>
                    <a:pt x="443442" y="1469496"/>
                    <a:pt x="447675" y="1502304"/>
                    <a:pt x="450850" y="1520825"/>
                  </a:cubicBezTo>
                </a:path>
              </a:pathLst>
            </a:custGeom>
            <a:noFill/>
            <a:ln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B28410-9C05-5147-8414-5E33CA9067D4}"/>
                </a:ext>
              </a:extLst>
            </p:cNvPr>
            <p:cNvSpPr/>
            <p:nvPr/>
          </p:nvSpPr>
          <p:spPr>
            <a:xfrm>
              <a:off x="7208430" y="4857750"/>
              <a:ext cx="711200" cy="1504950"/>
            </a:xfrm>
            <a:custGeom>
              <a:avLst/>
              <a:gdLst>
                <a:gd name="connsiteX0" fmla="*/ 0 w 711200"/>
                <a:gd name="connsiteY0" fmla="*/ 0 h 1504950"/>
                <a:gd name="connsiteX1" fmla="*/ 15875 w 711200"/>
                <a:gd name="connsiteY1" fmla="*/ 107950 h 1504950"/>
                <a:gd name="connsiteX2" fmla="*/ 38100 w 711200"/>
                <a:gd name="connsiteY2" fmla="*/ 234950 h 1504950"/>
                <a:gd name="connsiteX3" fmla="*/ 53975 w 711200"/>
                <a:gd name="connsiteY3" fmla="*/ 314325 h 1504950"/>
                <a:gd name="connsiteX4" fmla="*/ 76200 w 711200"/>
                <a:gd name="connsiteY4" fmla="*/ 438150 h 1504950"/>
                <a:gd name="connsiteX5" fmla="*/ 95250 w 711200"/>
                <a:gd name="connsiteY5" fmla="*/ 574675 h 1504950"/>
                <a:gd name="connsiteX6" fmla="*/ 111125 w 711200"/>
                <a:gd name="connsiteY6" fmla="*/ 654050 h 1504950"/>
                <a:gd name="connsiteX7" fmla="*/ 130175 w 711200"/>
                <a:gd name="connsiteY7" fmla="*/ 742950 h 1504950"/>
                <a:gd name="connsiteX8" fmla="*/ 174625 w 711200"/>
                <a:gd name="connsiteY8" fmla="*/ 803275 h 1504950"/>
                <a:gd name="connsiteX9" fmla="*/ 215900 w 711200"/>
                <a:gd name="connsiteY9" fmla="*/ 869950 h 1504950"/>
                <a:gd name="connsiteX10" fmla="*/ 250825 w 711200"/>
                <a:gd name="connsiteY10" fmla="*/ 981075 h 1504950"/>
                <a:gd name="connsiteX11" fmla="*/ 269875 w 711200"/>
                <a:gd name="connsiteY11" fmla="*/ 1044575 h 1504950"/>
                <a:gd name="connsiteX12" fmla="*/ 304800 w 711200"/>
                <a:gd name="connsiteY12" fmla="*/ 1101725 h 1504950"/>
                <a:gd name="connsiteX13" fmla="*/ 355600 w 711200"/>
                <a:gd name="connsiteY13" fmla="*/ 1200150 h 1504950"/>
                <a:gd name="connsiteX14" fmla="*/ 396875 w 711200"/>
                <a:gd name="connsiteY14" fmla="*/ 1289050 h 1504950"/>
                <a:gd name="connsiteX15" fmla="*/ 431800 w 711200"/>
                <a:gd name="connsiteY15" fmla="*/ 1349375 h 1504950"/>
                <a:gd name="connsiteX16" fmla="*/ 498475 w 711200"/>
                <a:gd name="connsiteY16" fmla="*/ 1377950 h 1504950"/>
                <a:gd name="connsiteX17" fmla="*/ 571500 w 711200"/>
                <a:gd name="connsiteY17" fmla="*/ 1412875 h 1504950"/>
                <a:gd name="connsiteX18" fmla="*/ 635000 w 711200"/>
                <a:gd name="connsiteY18" fmla="*/ 1470025 h 1504950"/>
                <a:gd name="connsiteX19" fmla="*/ 666750 w 711200"/>
                <a:gd name="connsiteY19" fmla="*/ 1489075 h 1504950"/>
                <a:gd name="connsiteX20" fmla="*/ 688975 w 711200"/>
                <a:gd name="connsiteY20" fmla="*/ 1501775 h 1504950"/>
                <a:gd name="connsiteX21" fmla="*/ 711200 w 711200"/>
                <a:gd name="connsiteY21" fmla="*/ 150495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11200" h="1504950">
                  <a:moveTo>
                    <a:pt x="0" y="0"/>
                  </a:moveTo>
                  <a:cubicBezTo>
                    <a:pt x="4762" y="34396"/>
                    <a:pt x="9525" y="68792"/>
                    <a:pt x="15875" y="107950"/>
                  </a:cubicBezTo>
                  <a:cubicBezTo>
                    <a:pt x="22225" y="147108"/>
                    <a:pt x="31750" y="200554"/>
                    <a:pt x="38100" y="234950"/>
                  </a:cubicBezTo>
                  <a:cubicBezTo>
                    <a:pt x="44450" y="269346"/>
                    <a:pt x="47625" y="280458"/>
                    <a:pt x="53975" y="314325"/>
                  </a:cubicBezTo>
                  <a:cubicBezTo>
                    <a:pt x="60325" y="348192"/>
                    <a:pt x="69321" y="394758"/>
                    <a:pt x="76200" y="438150"/>
                  </a:cubicBezTo>
                  <a:cubicBezTo>
                    <a:pt x="83079" y="481542"/>
                    <a:pt x="89429" y="538692"/>
                    <a:pt x="95250" y="574675"/>
                  </a:cubicBezTo>
                  <a:cubicBezTo>
                    <a:pt x="101071" y="610658"/>
                    <a:pt x="105304" y="626004"/>
                    <a:pt x="111125" y="654050"/>
                  </a:cubicBezTo>
                  <a:cubicBezTo>
                    <a:pt x="116946" y="682096"/>
                    <a:pt x="119592" y="718079"/>
                    <a:pt x="130175" y="742950"/>
                  </a:cubicBezTo>
                  <a:cubicBezTo>
                    <a:pt x="140758" y="767821"/>
                    <a:pt x="160338" y="782108"/>
                    <a:pt x="174625" y="803275"/>
                  </a:cubicBezTo>
                  <a:cubicBezTo>
                    <a:pt x="188913" y="824442"/>
                    <a:pt x="203200" y="840317"/>
                    <a:pt x="215900" y="869950"/>
                  </a:cubicBezTo>
                  <a:cubicBezTo>
                    <a:pt x="228600" y="899583"/>
                    <a:pt x="241829" y="951971"/>
                    <a:pt x="250825" y="981075"/>
                  </a:cubicBezTo>
                  <a:cubicBezTo>
                    <a:pt x="259821" y="1010179"/>
                    <a:pt x="260879" y="1024467"/>
                    <a:pt x="269875" y="1044575"/>
                  </a:cubicBezTo>
                  <a:cubicBezTo>
                    <a:pt x="278871" y="1064683"/>
                    <a:pt x="290513" y="1075796"/>
                    <a:pt x="304800" y="1101725"/>
                  </a:cubicBezTo>
                  <a:cubicBezTo>
                    <a:pt x="319087" y="1127654"/>
                    <a:pt x="340254" y="1168929"/>
                    <a:pt x="355600" y="1200150"/>
                  </a:cubicBezTo>
                  <a:cubicBezTo>
                    <a:pt x="370946" y="1231371"/>
                    <a:pt x="384175" y="1264179"/>
                    <a:pt x="396875" y="1289050"/>
                  </a:cubicBezTo>
                  <a:cubicBezTo>
                    <a:pt x="409575" y="1313921"/>
                    <a:pt x="414867" y="1334558"/>
                    <a:pt x="431800" y="1349375"/>
                  </a:cubicBezTo>
                  <a:cubicBezTo>
                    <a:pt x="448733" y="1364192"/>
                    <a:pt x="475192" y="1367367"/>
                    <a:pt x="498475" y="1377950"/>
                  </a:cubicBezTo>
                  <a:cubicBezTo>
                    <a:pt x="521758" y="1388533"/>
                    <a:pt x="548746" y="1397529"/>
                    <a:pt x="571500" y="1412875"/>
                  </a:cubicBezTo>
                  <a:cubicBezTo>
                    <a:pt x="594254" y="1428221"/>
                    <a:pt x="619125" y="1457325"/>
                    <a:pt x="635000" y="1470025"/>
                  </a:cubicBezTo>
                  <a:cubicBezTo>
                    <a:pt x="650875" y="1482725"/>
                    <a:pt x="657754" y="1483783"/>
                    <a:pt x="666750" y="1489075"/>
                  </a:cubicBezTo>
                  <a:cubicBezTo>
                    <a:pt x="675746" y="1494367"/>
                    <a:pt x="681567" y="1499129"/>
                    <a:pt x="688975" y="1501775"/>
                  </a:cubicBezTo>
                  <a:cubicBezTo>
                    <a:pt x="696383" y="1504421"/>
                    <a:pt x="703791" y="1504685"/>
                    <a:pt x="711200" y="1504950"/>
                  </a:cubicBezTo>
                </a:path>
              </a:pathLst>
            </a:custGeom>
            <a:noFill/>
            <a:ln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8A15962-CBA1-2442-97F0-4B4AE3A0C0E4}"/>
                </a:ext>
              </a:extLst>
            </p:cNvPr>
            <p:cNvSpPr txBox="1"/>
            <p:nvPr/>
          </p:nvSpPr>
          <p:spPr>
            <a:xfrm>
              <a:off x="7194651" y="4234934"/>
              <a:ext cx="9781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ES" dirty="0">
                  <a:solidFill>
                    <a:srgbClr val="FFFF00"/>
                  </a:solidFill>
                </a:rPr>
                <a:t>Chiasma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5750F00-F225-7A4C-93F5-59CE43E24FAF}"/>
                </a:ext>
              </a:extLst>
            </p:cNvPr>
            <p:cNvSpPr txBox="1"/>
            <p:nvPr/>
          </p:nvSpPr>
          <p:spPr>
            <a:xfrm>
              <a:off x="6232531" y="4604266"/>
              <a:ext cx="9208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ES" dirty="0">
                  <a:solidFill>
                    <a:srgbClr val="FFFF00"/>
                  </a:solidFill>
                </a:rPr>
                <a:t>Optical nerve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8C59C33-27F7-B441-B643-ECC45C0FE958}"/>
                </a:ext>
              </a:extLst>
            </p:cNvPr>
            <p:cNvSpPr txBox="1"/>
            <p:nvPr/>
          </p:nvSpPr>
          <p:spPr>
            <a:xfrm>
              <a:off x="6232531" y="3957935"/>
              <a:ext cx="4219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p</a:t>
              </a:r>
              <a:r>
                <a:rPr lang="en-ES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C971D2A-588E-C04F-9900-743C3C395680}"/>
                </a:ext>
              </a:extLst>
            </p:cNvPr>
            <p:cNvSpPr txBox="1"/>
            <p:nvPr/>
          </p:nvSpPr>
          <p:spPr>
            <a:xfrm>
              <a:off x="7336963" y="4934214"/>
              <a:ext cx="4219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p</a:t>
              </a:r>
              <a:r>
                <a:rPr lang="en-ES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4E93354-6E4D-164F-B327-23A0C0E9550A}"/>
                </a:ext>
              </a:extLst>
            </p:cNvPr>
            <p:cNvSpPr txBox="1"/>
            <p:nvPr/>
          </p:nvSpPr>
          <p:spPr>
            <a:xfrm>
              <a:off x="7166282" y="5321891"/>
              <a:ext cx="6270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phot</a:t>
              </a:r>
              <a:endParaRPr lang="en-ES" dirty="0">
                <a:solidFill>
                  <a:schemeClr val="bg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FF9432F-95FF-1742-8EB6-C17F59B4DA49}"/>
                </a:ext>
              </a:extLst>
            </p:cNvPr>
            <p:cNvSpPr txBox="1"/>
            <p:nvPr/>
          </p:nvSpPr>
          <p:spPr>
            <a:xfrm>
              <a:off x="5912110" y="4273961"/>
              <a:ext cx="6270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phot</a:t>
              </a:r>
              <a:endParaRPr lang="en-ES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98B283B-752C-A142-98B1-42669F17EC4C}"/>
                </a:ext>
              </a:extLst>
            </p:cNvPr>
            <p:cNvSpPr txBox="1"/>
            <p:nvPr/>
          </p:nvSpPr>
          <p:spPr>
            <a:xfrm>
              <a:off x="3000255" y="3876675"/>
              <a:ext cx="2580003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800" dirty="0" err="1">
                  <a:solidFill>
                    <a:srgbClr val="FFFF00"/>
                  </a:solidFill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If</a:t>
              </a:r>
              <a:r>
                <a:rPr lang="es-ES" sz="1800" dirty="0">
                  <a:solidFill>
                    <a:srgbClr val="FFFF00"/>
                  </a:solidFill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s-ES" sz="1800" dirty="0" err="1">
                  <a:solidFill>
                    <a:srgbClr val="FFFF00"/>
                  </a:solidFill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Proton</a:t>
              </a:r>
              <a:r>
                <a:rPr lang="es-ES" sz="1800" dirty="0">
                  <a:solidFill>
                    <a:srgbClr val="FFFF00"/>
                  </a:solidFill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s-ES" sz="1800" dirty="0" err="1">
                  <a:solidFill>
                    <a:srgbClr val="FFFF00"/>
                  </a:solidFill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Robustness</a:t>
              </a:r>
              <a:r>
                <a:rPr lang="es-ES" sz="1800" dirty="0">
                  <a:solidFill>
                    <a:srgbClr val="FFFF00"/>
                  </a:solidFill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: </a:t>
              </a:r>
            </a:p>
            <a:p>
              <a:pPr algn="ctr"/>
              <a:r>
                <a:rPr lang="es-ES" sz="1800" dirty="0">
                  <a:solidFill>
                    <a:srgbClr val="FFFF00"/>
                  </a:solidFill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2 mm </a:t>
              </a:r>
              <a:r>
                <a:rPr lang="es-ES" dirty="0">
                  <a:solidFill>
                    <a:srgbClr val="FFFF00"/>
                  </a:solidFill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; </a:t>
              </a:r>
              <a:r>
                <a:rPr lang="es-ES" sz="1800" dirty="0">
                  <a:solidFill>
                    <a:srgbClr val="FFFF00"/>
                  </a:solidFill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3.5% </a:t>
              </a:r>
            </a:p>
            <a:p>
              <a:pPr algn="ctr"/>
              <a:r>
                <a:rPr lang="es-ES" dirty="0" err="1">
                  <a:solidFill>
                    <a:srgbClr val="FFFF00"/>
                  </a:solidFill>
                  <a:latin typeface="Aptos" panose="020B0004020202020204" pitchFamily="34" charset="0"/>
                  <a:cs typeface="Times New Roman" panose="02020603050405020304" pitchFamily="18" charset="0"/>
                </a:rPr>
                <a:t>Photons</a:t>
              </a:r>
              <a:r>
                <a:rPr lang="es-ES" dirty="0">
                  <a:solidFill>
                    <a:srgbClr val="FFFF00"/>
                  </a:solidFill>
                  <a:latin typeface="Aptos" panose="020B00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s-ES" dirty="0" err="1">
                  <a:solidFill>
                    <a:srgbClr val="FFFF00"/>
                  </a:solidFill>
                  <a:latin typeface="Aptos" panose="020B0004020202020204" pitchFamily="34" charset="0"/>
                  <a:cs typeface="Times New Roman" panose="02020603050405020304" pitchFamily="18" charset="0"/>
                </a:rPr>
                <a:t>is</a:t>
              </a:r>
              <a:r>
                <a:rPr lang="es-ES" dirty="0">
                  <a:solidFill>
                    <a:srgbClr val="FFFF00"/>
                  </a:solidFill>
                  <a:latin typeface="Aptos" panose="020B0004020202020204" pitchFamily="34" charset="0"/>
                  <a:cs typeface="Times New Roman" panose="02020603050405020304" pitchFamily="18" charset="0"/>
                </a:rPr>
                <a:t> a  </a:t>
              </a:r>
              <a:r>
                <a:rPr lang="es-ES" dirty="0" err="1">
                  <a:solidFill>
                    <a:srgbClr val="FFFF00"/>
                  </a:solidFill>
                  <a:latin typeface="Aptos" panose="020B0004020202020204" pitchFamily="34" charset="0"/>
                  <a:cs typeface="Times New Roman" panose="02020603050405020304" pitchFamily="18" charset="0"/>
                </a:rPr>
                <a:t>better</a:t>
              </a:r>
              <a:r>
                <a:rPr lang="es-ES" dirty="0">
                  <a:solidFill>
                    <a:srgbClr val="FFFF00"/>
                  </a:solidFill>
                  <a:latin typeface="Aptos" panose="020B00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s-ES" dirty="0" err="1">
                  <a:solidFill>
                    <a:srgbClr val="FFFF00"/>
                  </a:solidFill>
                  <a:latin typeface="Aptos" panose="020B0004020202020204" pitchFamily="34" charset="0"/>
                  <a:cs typeface="Times New Roman" panose="02020603050405020304" pitchFamily="18" charset="0"/>
                </a:rPr>
                <a:t>choice</a:t>
              </a:r>
              <a:endParaRPr lang="en-ES" dirty="0">
                <a:solidFill>
                  <a:srgbClr val="FFFF00"/>
                </a:solidFill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EC0D140-B26F-604E-9D07-749CB0454B76}"/>
              </a:ext>
            </a:extLst>
          </p:cNvPr>
          <p:cNvSpPr txBox="1"/>
          <p:nvPr/>
        </p:nvSpPr>
        <p:spPr>
          <a:xfrm>
            <a:off x="2910150" y="348767"/>
            <a:ext cx="25146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dirty="0" err="1">
                <a:solidFill>
                  <a:srgbClr val="FFFF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Photons</a:t>
            </a:r>
            <a:r>
              <a:rPr lang="es-ES" sz="1800" dirty="0">
                <a:solidFill>
                  <a:srgbClr val="FFFF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2 </a:t>
            </a:r>
            <a:r>
              <a:rPr lang="es-ES" sz="1800" dirty="0" err="1">
                <a:solidFill>
                  <a:srgbClr val="FFFF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arcs</a:t>
            </a:r>
            <a:endParaRPr lang="en-ES" dirty="0">
              <a:solidFill>
                <a:srgbClr val="FFFF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23C40F2-7DBE-7A46-81B5-1BCC136E0690}"/>
              </a:ext>
            </a:extLst>
          </p:cNvPr>
          <p:cNvSpPr txBox="1"/>
          <p:nvPr/>
        </p:nvSpPr>
        <p:spPr>
          <a:xfrm>
            <a:off x="2299240" y="6133818"/>
            <a:ext cx="3631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i="1" dirty="0">
                <a:solidFill>
                  <a:srgbClr val="FFFF00"/>
                </a:solidFill>
              </a:rPr>
              <a:t>(What if 1,5mm/2%, and apertures?)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2FB6BE2-DBC0-8848-8819-25DABEC2643B}"/>
              </a:ext>
            </a:extLst>
          </p:cNvPr>
          <p:cNvSpPr txBox="1"/>
          <p:nvPr/>
        </p:nvSpPr>
        <p:spPr>
          <a:xfrm>
            <a:off x="628885" y="341513"/>
            <a:ext cx="25903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dirty="0" err="1">
                <a:solidFill>
                  <a:srgbClr val="FFFF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Protons</a:t>
            </a:r>
            <a:r>
              <a:rPr lang="es-ES" dirty="0">
                <a:solidFill>
                  <a:srgbClr val="FFFF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800" dirty="0">
                <a:solidFill>
                  <a:srgbClr val="FFFF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5 </a:t>
            </a:r>
            <a:r>
              <a:rPr lang="es-ES" sz="1800" dirty="0" err="1">
                <a:solidFill>
                  <a:srgbClr val="FFFF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beams</a:t>
            </a:r>
            <a:endParaRPr lang="es-ES" sz="1800" dirty="0">
              <a:solidFill>
                <a:srgbClr val="FFFF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98090A1-B8F3-8842-8668-F53DF9C9AE51}"/>
              </a:ext>
            </a:extLst>
          </p:cNvPr>
          <p:cNvSpPr txBox="1"/>
          <p:nvPr/>
        </p:nvSpPr>
        <p:spPr>
          <a:xfrm>
            <a:off x="5312965" y="341513"/>
            <a:ext cx="25146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dirty="0" err="1">
                <a:solidFill>
                  <a:srgbClr val="FFFF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Differences</a:t>
            </a:r>
            <a:endParaRPr lang="en-ES" dirty="0">
              <a:solidFill>
                <a:srgbClr val="FFFF00"/>
              </a:solidFill>
            </a:endParaRPr>
          </a:p>
        </p:txBody>
      </p:sp>
      <p:pic>
        <p:nvPicPr>
          <p:cNvPr id="31" name="Picture 30" descr="A screen shot of a black screen&#10;&#10;Description automatically generated">
            <a:extLst>
              <a:ext uri="{FF2B5EF4-FFF2-40B4-BE49-F238E27FC236}">
                <a16:creationId xmlns:a16="http://schemas.microsoft.com/office/drawing/2014/main" id="{07F39C5C-65A0-BB4C-BFE3-09869E00445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1933"/>
          <a:stretch/>
        </p:blipFill>
        <p:spPr>
          <a:xfrm>
            <a:off x="7683727" y="491484"/>
            <a:ext cx="1219109" cy="151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81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linac MR_ZLJX6E.mp4" descr="video linac MR_ZLJX6E.mp4">
            <a:hlinkClick r:id="" action="ppaction://media"/>
            <a:extLst>
              <a:ext uri="{FF2B5EF4-FFF2-40B4-BE49-F238E27FC236}">
                <a16:creationId xmlns:a16="http://schemas.microsoft.com/office/drawing/2014/main" id="{3FED8759-0EF8-C44D-96C8-25A1509F25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78328" y="1089099"/>
            <a:ext cx="5479228" cy="30820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0E6D72-25AB-E244-B946-86FF3A4C0008}"/>
              </a:ext>
            </a:extLst>
          </p:cNvPr>
          <p:cNvSpPr txBox="1"/>
          <p:nvPr/>
        </p:nvSpPr>
        <p:spPr>
          <a:xfrm>
            <a:off x="1329179" y="75415"/>
            <a:ext cx="59459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>
                <a:solidFill>
                  <a:schemeClr val="bg1"/>
                </a:solidFill>
              </a:rPr>
              <a:t>And what is better? : </a:t>
            </a:r>
          </a:p>
          <a:p>
            <a:r>
              <a:rPr lang="en-ES" dirty="0">
                <a:solidFill>
                  <a:schemeClr val="bg1"/>
                </a:solidFill>
              </a:rPr>
              <a:t>see and hit a moving and deformable target with a MR-linac, </a:t>
            </a:r>
          </a:p>
          <a:p>
            <a:r>
              <a:rPr lang="en-GB" dirty="0">
                <a:solidFill>
                  <a:schemeClr val="bg1"/>
                </a:solidFill>
              </a:rPr>
              <a:t>o</a:t>
            </a:r>
            <a:r>
              <a:rPr lang="en-ES" dirty="0">
                <a:solidFill>
                  <a:schemeClr val="bg1"/>
                </a:solidFill>
              </a:rPr>
              <a:t>r reduce the lymphopenia with protons?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47FC39-5747-964F-9FED-2CF69982797F}"/>
              </a:ext>
            </a:extLst>
          </p:cNvPr>
          <p:cNvSpPr txBox="1"/>
          <p:nvPr/>
        </p:nvSpPr>
        <p:spPr>
          <a:xfrm>
            <a:off x="1046375" y="4430598"/>
            <a:ext cx="68450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>
                <a:solidFill>
                  <a:schemeClr val="bg1"/>
                </a:solidFill>
              </a:rPr>
              <a:t>Note: the LinacMR first ideas 2000 (Raaymakers, Langendijk…)</a:t>
            </a:r>
          </a:p>
          <a:p>
            <a:r>
              <a:rPr lang="en-GB" dirty="0">
                <a:solidFill>
                  <a:schemeClr val="bg1"/>
                </a:solidFill>
              </a:rPr>
              <a:t>T</a:t>
            </a:r>
            <a:r>
              <a:rPr lang="en-ES" dirty="0">
                <a:solidFill>
                  <a:schemeClr val="bg1"/>
                </a:solidFill>
              </a:rPr>
              <a:t>oday around 140 devices treating 35.000 pats/y, the same as protons?</a:t>
            </a:r>
          </a:p>
          <a:p>
            <a:r>
              <a:rPr lang="en-ES" dirty="0">
                <a:solidFill>
                  <a:schemeClr val="bg1"/>
                </a:solidFill>
              </a:rPr>
              <a:t>The cost is 6-8 times lower.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5BC4E5-4CD7-324F-994D-A32C53549BAC}"/>
              </a:ext>
            </a:extLst>
          </p:cNvPr>
          <p:cNvSpPr txBox="1"/>
          <p:nvPr/>
        </p:nvSpPr>
        <p:spPr>
          <a:xfrm>
            <a:off x="1329179" y="5428695"/>
            <a:ext cx="76006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ES" dirty="0">
                <a:solidFill>
                  <a:schemeClr val="bg1"/>
                </a:solidFill>
              </a:rPr>
              <a:t>And linac-PET is coming for Biological Guided Adaptive RT !?</a:t>
            </a:r>
            <a:endParaRPr lang="en-ES" dirty="0"/>
          </a:p>
        </p:txBody>
      </p:sp>
    </p:spTree>
    <p:extLst>
      <p:ext uri="{BB962C8B-B14F-4D97-AF65-F5344CB8AC3E}">
        <p14:creationId xmlns:p14="http://schemas.microsoft.com/office/powerpoint/2010/main" val="155718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94310" y="49301"/>
            <a:ext cx="8881110" cy="1143000"/>
          </a:xfrm>
        </p:spPr>
        <p:txBody>
          <a:bodyPr>
            <a:normAutofit fontScale="90000"/>
          </a:bodyPr>
          <a:lstStyle/>
          <a:p>
            <a:r>
              <a:rPr lang="es-ES" dirty="0"/>
              <a:t>“</a:t>
            </a:r>
            <a:r>
              <a:rPr lang="es-ES" dirty="0" err="1"/>
              <a:t>Protons</a:t>
            </a:r>
            <a:r>
              <a:rPr lang="es-ES" dirty="0"/>
              <a:t> are </a:t>
            </a:r>
            <a:r>
              <a:rPr lang="es-ES" dirty="0" err="1"/>
              <a:t>better</a:t>
            </a:r>
            <a:r>
              <a:rPr lang="es-ES" dirty="0"/>
              <a:t>…</a:t>
            </a:r>
            <a:br>
              <a:rPr lang="es-ES" dirty="0"/>
            </a:br>
            <a:r>
              <a:rPr lang="es-ES" dirty="0" err="1"/>
              <a:t>than</a:t>
            </a:r>
            <a:r>
              <a:rPr lang="es-ES" dirty="0"/>
              <a:t> </a:t>
            </a:r>
            <a:r>
              <a:rPr lang="es-ES" dirty="0" err="1"/>
              <a:t>Radiation</a:t>
            </a:r>
            <a:r>
              <a:rPr lang="es-ES" dirty="0"/>
              <a:t> </a:t>
            </a:r>
            <a:r>
              <a:rPr lang="es-ES" dirty="0" err="1"/>
              <a:t>Therapy</a:t>
            </a:r>
            <a:r>
              <a:rPr lang="es-ES" dirty="0"/>
              <a:t>”</a:t>
            </a:r>
            <a:endParaRPr sz="6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83503"/>
            <a:ext cx="8229600" cy="2606040"/>
          </a:xfrm>
        </p:spPr>
        <p:txBody>
          <a:bodyPr>
            <a:normAutofit fontScale="47500" lnSpcReduction="20000"/>
          </a:bodyPr>
          <a:lstStyle/>
          <a:p>
            <a:r>
              <a:rPr lang="es-ES" dirty="0" err="1"/>
              <a:t>Proton</a:t>
            </a:r>
            <a:r>
              <a:rPr lang="es-ES" dirty="0"/>
              <a:t> </a:t>
            </a:r>
            <a:r>
              <a:rPr lang="es-ES" dirty="0" err="1"/>
              <a:t>therapy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RT. </a:t>
            </a:r>
            <a:r>
              <a:rPr lang="es-ES" dirty="0" err="1"/>
              <a:t>Protons</a:t>
            </a:r>
            <a:r>
              <a:rPr lang="es-ES" dirty="0"/>
              <a:t> are </a:t>
            </a:r>
            <a:r>
              <a:rPr lang="es-ES" dirty="0" err="1"/>
              <a:t>not</a:t>
            </a:r>
            <a:r>
              <a:rPr lang="es-ES" dirty="0"/>
              <a:t> </a:t>
            </a:r>
            <a:r>
              <a:rPr lang="es-ES" dirty="0" err="1"/>
              <a:t>always</a:t>
            </a:r>
            <a:r>
              <a:rPr lang="es-ES" dirty="0"/>
              <a:t> </a:t>
            </a:r>
            <a:r>
              <a:rPr lang="es-ES" dirty="0" err="1"/>
              <a:t>better</a:t>
            </a:r>
            <a:r>
              <a:rPr lang="es-ES" dirty="0"/>
              <a:t> </a:t>
            </a:r>
            <a:r>
              <a:rPr lang="es-ES" dirty="0" err="1"/>
              <a:t>than</a:t>
            </a:r>
            <a:r>
              <a:rPr lang="es-ES" dirty="0"/>
              <a:t> </a:t>
            </a:r>
            <a:r>
              <a:rPr lang="es-ES" dirty="0" err="1"/>
              <a:t>photons</a:t>
            </a:r>
            <a:r>
              <a:rPr lang="es-ES" dirty="0"/>
              <a:t> (lateral penumbra, </a:t>
            </a:r>
            <a:r>
              <a:rPr lang="es-ES" dirty="0" err="1"/>
              <a:t>margins</a:t>
            </a:r>
            <a:r>
              <a:rPr lang="es-ES" dirty="0"/>
              <a:t>, </a:t>
            </a:r>
            <a:r>
              <a:rPr lang="es-ES" dirty="0" err="1"/>
              <a:t>organ</a:t>
            </a:r>
            <a:r>
              <a:rPr lang="es-ES" dirty="0"/>
              <a:t> </a:t>
            </a:r>
            <a:r>
              <a:rPr lang="es-ES" dirty="0" err="1"/>
              <a:t>movements</a:t>
            </a:r>
            <a:r>
              <a:rPr lang="es-ES" dirty="0"/>
              <a:t> and </a:t>
            </a:r>
            <a:r>
              <a:rPr lang="es-ES" dirty="0" err="1"/>
              <a:t>deformations</a:t>
            </a:r>
            <a:r>
              <a:rPr lang="es-ES" dirty="0"/>
              <a:t>…), </a:t>
            </a:r>
            <a:r>
              <a:rPr lang="es-ES" dirty="0" err="1"/>
              <a:t>some</a:t>
            </a:r>
            <a:r>
              <a:rPr lang="es-ES" dirty="0"/>
              <a:t> of </a:t>
            </a:r>
            <a:r>
              <a:rPr lang="es-ES" dirty="0" err="1"/>
              <a:t>those</a:t>
            </a:r>
            <a:r>
              <a:rPr lang="es-ES" dirty="0"/>
              <a:t> </a:t>
            </a:r>
            <a:r>
              <a:rPr lang="es-ES" dirty="0" err="1"/>
              <a:t>parameters</a:t>
            </a:r>
            <a:r>
              <a:rPr lang="es-ES" dirty="0"/>
              <a:t> are </a:t>
            </a:r>
            <a:r>
              <a:rPr lang="es-ES" dirty="0" err="1"/>
              <a:t>directly</a:t>
            </a:r>
            <a:r>
              <a:rPr lang="es-ES" dirty="0"/>
              <a:t> </a:t>
            </a:r>
            <a:r>
              <a:rPr lang="es-ES" dirty="0" err="1"/>
              <a:t>linked</a:t>
            </a:r>
            <a:r>
              <a:rPr lang="es-ES" dirty="0"/>
              <a:t> to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technical</a:t>
            </a:r>
            <a:r>
              <a:rPr lang="es-ES" dirty="0"/>
              <a:t> </a:t>
            </a:r>
            <a:r>
              <a:rPr lang="es-ES" dirty="0" err="1"/>
              <a:t>specs</a:t>
            </a:r>
            <a:r>
              <a:rPr lang="es-ES" dirty="0"/>
              <a:t>. </a:t>
            </a:r>
          </a:p>
          <a:p>
            <a:pPr marL="0" indent="0">
              <a:buNone/>
            </a:pPr>
            <a:endParaRPr lang="es-ES" dirty="0"/>
          </a:p>
          <a:p>
            <a:r>
              <a:rPr lang="en-GB" dirty="0"/>
              <a:t>It is important to arrive to a stable industrial production.</a:t>
            </a:r>
          </a:p>
          <a:p>
            <a:pPr marL="0" indent="0">
              <a:buNone/>
            </a:pPr>
            <a:endParaRPr lang="es-ES" dirty="0"/>
          </a:p>
          <a:p>
            <a:r>
              <a:rPr lang="es-ES" dirty="0" err="1"/>
              <a:t>Arc</a:t>
            </a:r>
            <a:r>
              <a:rPr lang="es-ES" dirty="0"/>
              <a:t>, </a:t>
            </a:r>
            <a:r>
              <a:rPr dirty="0"/>
              <a:t>FLASH</a:t>
            </a:r>
            <a:r>
              <a:rPr lang="es-ES" dirty="0"/>
              <a:t>, </a:t>
            </a:r>
            <a:r>
              <a:rPr lang="es-ES" dirty="0" err="1"/>
              <a:t>minibeams</a:t>
            </a:r>
            <a:r>
              <a:rPr dirty="0"/>
              <a:t> requires high delivered dose rate</a:t>
            </a:r>
            <a:r>
              <a:rPr lang="es-ES" dirty="0"/>
              <a:t> and </a:t>
            </a:r>
            <a:r>
              <a:rPr lang="es-ES" dirty="0" err="1"/>
              <a:t>spatial</a:t>
            </a:r>
            <a:r>
              <a:rPr lang="es-ES" dirty="0"/>
              <a:t> </a:t>
            </a:r>
            <a:r>
              <a:rPr lang="es-ES" dirty="0" err="1"/>
              <a:t>stability</a:t>
            </a:r>
            <a:r>
              <a:rPr lang="es-ES" dirty="0"/>
              <a:t>, </a:t>
            </a:r>
            <a:r>
              <a:rPr lang="es-ES" dirty="0" err="1"/>
              <a:t>among</a:t>
            </a:r>
            <a:r>
              <a:rPr lang="es-ES" dirty="0"/>
              <a:t> </a:t>
            </a:r>
            <a:r>
              <a:rPr lang="es-ES" dirty="0" err="1"/>
              <a:t>others</a:t>
            </a:r>
            <a:r>
              <a:rPr lang="es-ES" dirty="0"/>
              <a:t> more </a:t>
            </a:r>
            <a:r>
              <a:rPr lang="es-ES" dirty="0" err="1"/>
              <a:t>restricted</a:t>
            </a:r>
            <a:r>
              <a:rPr lang="es-ES" dirty="0"/>
              <a:t> </a:t>
            </a:r>
            <a:r>
              <a:rPr lang="es-ES" dirty="0" err="1"/>
              <a:t>specs</a:t>
            </a:r>
            <a:r>
              <a:rPr lang="es-ES" dirty="0"/>
              <a:t> </a:t>
            </a:r>
            <a:r>
              <a:rPr lang="es-ES" dirty="0" err="1"/>
              <a:t>than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present</a:t>
            </a:r>
            <a:r>
              <a:rPr lang="es-ES" dirty="0"/>
              <a:t> status</a:t>
            </a:r>
          </a:p>
          <a:p>
            <a:pPr marL="0" indent="0">
              <a:buNone/>
            </a:pPr>
            <a:endParaRPr lang="es-ES" dirty="0"/>
          </a:p>
          <a:p>
            <a:r>
              <a:rPr lang="es-ES" dirty="0" err="1"/>
              <a:t>Mid</a:t>
            </a:r>
            <a:r>
              <a:rPr lang="es-ES" dirty="0"/>
              <a:t> and </a:t>
            </a:r>
            <a:r>
              <a:rPr lang="es-ES" dirty="0" err="1"/>
              <a:t>low</a:t>
            </a:r>
            <a:r>
              <a:rPr dirty="0"/>
              <a:t> dose</a:t>
            </a:r>
            <a:r>
              <a:rPr lang="es-ES" dirty="0"/>
              <a:t>s </a:t>
            </a:r>
            <a:r>
              <a:rPr lang="es-ES" dirty="0" err="1"/>
              <a:t>reduction</a:t>
            </a:r>
            <a:r>
              <a:rPr dirty="0"/>
              <a:t> </a:t>
            </a:r>
            <a:r>
              <a:rPr lang="es-ES" dirty="0"/>
              <a:t>are </a:t>
            </a:r>
            <a:r>
              <a:rPr lang="es-ES" dirty="0" err="1"/>
              <a:t>always</a:t>
            </a:r>
            <a:r>
              <a:rPr lang="es-ES" dirty="0"/>
              <a:t> a real </a:t>
            </a:r>
            <a:r>
              <a:rPr lang="es-ES" dirty="0" err="1"/>
              <a:t>benefit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protons</a:t>
            </a:r>
            <a:r>
              <a:rPr lang="es-ES" dirty="0"/>
              <a:t> (</a:t>
            </a:r>
            <a:r>
              <a:rPr lang="es-ES" dirty="0" err="1"/>
              <a:t>lymphopenia</a:t>
            </a:r>
            <a:r>
              <a:rPr lang="es-ES" dirty="0"/>
              <a:t> </a:t>
            </a:r>
            <a:r>
              <a:rPr lang="es-ES" dirty="0">
                <a:sym typeface="Wingdings" pitchFamily="2" charset="2"/>
              </a:rPr>
              <a:t> </a:t>
            </a:r>
            <a:r>
              <a:rPr lang="es-ES" dirty="0" err="1">
                <a:sym typeface="Wingdings" pitchFamily="2" charset="2"/>
              </a:rPr>
              <a:t>immunology</a:t>
            </a:r>
            <a:r>
              <a:rPr lang="es-ES" dirty="0">
                <a:sym typeface="Wingdings" pitchFamily="2" charset="2"/>
              </a:rPr>
              <a:t>)</a:t>
            </a:r>
            <a:endParaRPr lang="es-E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BEF9D7-099C-1641-A7F4-486A22A3D391}"/>
              </a:ext>
            </a:extLst>
          </p:cNvPr>
          <p:cNvSpPr txBox="1"/>
          <p:nvPr/>
        </p:nvSpPr>
        <p:spPr>
          <a:xfrm>
            <a:off x="6797335" y="530581"/>
            <a:ext cx="53721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8000" dirty="0"/>
              <a:t>😱</a:t>
            </a:r>
            <a:endParaRPr lang="en-ES" sz="8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D97B3F-E3D4-434F-B190-50AF802746DB}"/>
              </a:ext>
            </a:extLst>
          </p:cNvPr>
          <p:cNvSpPr txBox="1"/>
          <p:nvPr/>
        </p:nvSpPr>
        <p:spPr>
          <a:xfrm>
            <a:off x="457200" y="4780745"/>
            <a:ext cx="79324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 algn="ctr">
              <a:buNone/>
            </a:pPr>
            <a:r>
              <a:rPr lang="en-GB" sz="2800" dirty="0">
                <a:solidFill>
                  <a:srgbClr val="FF0000"/>
                </a:solidFill>
                <a:highlight>
                  <a:srgbClr val="FFFF00"/>
                </a:highlight>
              </a:rPr>
              <a:t>Innovation must preserve biological advantages and be driven by clinical parameters of choice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the world with orange pins&#10;&#10;Description automatically generated">
            <a:extLst>
              <a:ext uri="{FF2B5EF4-FFF2-40B4-BE49-F238E27FC236}">
                <a16:creationId xmlns:a16="http://schemas.microsoft.com/office/drawing/2014/main" id="{3AF45F2B-7702-7B43-B357-49473BE67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" y="1555591"/>
            <a:ext cx="7924800" cy="3860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14919A-CF46-2B4F-9A9B-188153132A93}"/>
              </a:ext>
            </a:extLst>
          </p:cNvPr>
          <p:cNvSpPr txBox="1"/>
          <p:nvPr/>
        </p:nvSpPr>
        <p:spPr>
          <a:xfrm>
            <a:off x="655320" y="909260"/>
            <a:ext cx="76972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/>
              <a:t>Number of operating facilities in the world 2025</a:t>
            </a:r>
          </a:p>
          <a:p>
            <a:r>
              <a:rPr lang="en-ES" dirty="0"/>
              <a:t>PTCOG (M.Jermann): 137 facilities in operation, 35 in construction, 37 planned…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503B92-1219-DB47-B59D-870BB4DAD491}"/>
              </a:ext>
            </a:extLst>
          </p:cNvPr>
          <p:cNvSpPr txBox="1"/>
          <p:nvPr/>
        </p:nvSpPr>
        <p:spPr>
          <a:xfrm>
            <a:off x="655320" y="216763"/>
            <a:ext cx="5542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/>
              <a:t>For a “current status” of PT nothing better than… PTCOG!</a:t>
            </a:r>
          </a:p>
        </p:txBody>
      </p:sp>
    </p:spTree>
    <p:extLst>
      <p:ext uri="{BB962C8B-B14F-4D97-AF65-F5344CB8AC3E}">
        <p14:creationId xmlns:p14="http://schemas.microsoft.com/office/powerpoint/2010/main" val="6461306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B1647B5-F9B6-0947-9B9C-E4833B83F1A7}"/>
              </a:ext>
            </a:extLst>
          </p:cNvPr>
          <p:cNvSpPr txBox="1"/>
          <p:nvPr/>
        </p:nvSpPr>
        <p:spPr>
          <a:xfrm>
            <a:off x="91440" y="85789"/>
            <a:ext cx="4798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</a:t>
            </a:r>
            <a:r>
              <a:rPr lang="en-ES" dirty="0"/>
              <a:t>echnical Specifications. (table generated by AI…)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CB786C2-74F8-6A43-B6B7-5E0331411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" y="672291"/>
            <a:ext cx="9144000" cy="5742018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25D0E55-AA3A-7044-93EC-E40278F8EC67}"/>
              </a:ext>
            </a:extLst>
          </p:cNvPr>
          <p:cNvSpPr/>
          <p:nvPr/>
        </p:nvSpPr>
        <p:spPr>
          <a:xfrm>
            <a:off x="7109460" y="220952"/>
            <a:ext cx="1337310" cy="641609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1612004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t>Laser-Driven Beams – Design Drivers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Basic </a:t>
            </a:r>
            <a:r>
              <a:rPr lang="es-ES" dirty="0" err="1"/>
              <a:t>technical</a:t>
            </a:r>
            <a:r>
              <a:rPr lang="es-ES" dirty="0"/>
              <a:t> </a:t>
            </a:r>
            <a:r>
              <a:rPr lang="es-ES" dirty="0" err="1"/>
              <a:t>Specs</a:t>
            </a:r>
            <a:endParaRPr lang="es-ES" dirty="0"/>
          </a:p>
          <a:p>
            <a:pPr lvl="1"/>
            <a:r>
              <a:rPr dirty="0"/>
              <a:t>Multi-energy spectrum &amp; beam divergence</a:t>
            </a:r>
          </a:p>
          <a:p>
            <a:pPr lvl="1"/>
            <a:r>
              <a:rPr dirty="0"/>
              <a:t>Shot-to-shot variability</a:t>
            </a:r>
          </a:p>
          <a:p>
            <a:pPr lvl="1"/>
            <a:r>
              <a:rPr dirty="0"/>
              <a:t>Delivered vs instantaneous dose rate</a:t>
            </a:r>
            <a:endParaRPr lang="es-ES" dirty="0"/>
          </a:p>
          <a:p>
            <a:pPr lvl="1"/>
            <a:r>
              <a:rPr lang="en-ES" dirty="0"/>
              <a:t>…..</a:t>
            </a:r>
            <a:endParaRPr dirty="0"/>
          </a:p>
          <a:p>
            <a:pPr marL="457200" lvl="1" indent="0">
              <a:buNone/>
            </a:pPr>
            <a:endParaRPr lang="es-ES" dirty="0"/>
          </a:p>
          <a:p>
            <a:pPr marL="457200" lvl="1" indent="0">
              <a:buNone/>
            </a:pPr>
            <a:r>
              <a:rPr lang="en-ES" dirty="0"/>
              <a:t>WE need to think about s</a:t>
            </a:r>
            <a:r>
              <a:rPr dirty="0" err="1"/>
              <a:t>ystem</a:t>
            </a:r>
            <a:r>
              <a:rPr dirty="0"/>
              <a:t>-level solutions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92F982C6-1F2D-BC47-A1EA-836C7A69D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399" y="643467"/>
            <a:ext cx="8408193" cy="74483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 fontScale="77500" lnSpcReduction="20000"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hangingPunct="1">
              <a:lnSpc>
                <a:spcPct val="90000"/>
              </a:lnSpc>
              <a:spcAft>
                <a:spcPts val="600"/>
              </a:spcAft>
              <a:buClrTx/>
              <a:buSzTx/>
              <a:tabLst/>
            </a:pPr>
            <a:endParaRPr kumimoji="0" lang="en-US" altLang="en-ES" sz="2800" b="1" i="0" u="none" strike="noStrike" kern="1200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  <a:ea typeface="+mj-ea"/>
              <a:cs typeface="+mj-cs"/>
            </a:endParaRPr>
          </a:p>
          <a:p>
            <a:pPr marL="0" marR="0" lvl="0" indent="0" algn="ctr" defTabSz="914400" eaLnBrk="1" fontAlgn="base" hangingPunct="1">
              <a:lnSpc>
                <a:spcPct val="90000"/>
              </a:lnSpc>
              <a:spcAft>
                <a:spcPts val="600"/>
              </a:spcAft>
              <a:buClrTx/>
              <a:buSzTx/>
              <a:tabLst/>
            </a:pPr>
            <a:r>
              <a:rPr kumimoji="0" lang="en-US" altLang="en-ES" sz="2800" b="1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PTCOG:  Clinical Trials for Particle Therapy. (M. </a:t>
            </a:r>
            <a:r>
              <a:rPr kumimoji="0" lang="en-US" altLang="en-ES" sz="2800" b="1" i="0" u="none" strike="noStrike" kern="1200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Jermann</a:t>
            </a:r>
            <a:r>
              <a:rPr kumimoji="0" lang="en-US" altLang="en-ES" sz="2800" b="1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)</a:t>
            </a:r>
          </a:p>
          <a:p>
            <a:pPr marL="0" marR="0" lvl="0" indent="0" algn="ctr" defTabSz="914400" eaLnBrk="1" fontAlgn="base" hangingPunct="1">
              <a:lnSpc>
                <a:spcPct val="90000"/>
              </a:lnSpc>
              <a:spcAft>
                <a:spcPts val="600"/>
              </a:spcAft>
              <a:buClrTx/>
              <a:buSzTx/>
              <a:tabLst/>
            </a:pPr>
            <a:endParaRPr kumimoji="0" lang="en-US" altLang="en-ES" sz="2800" b="0" i="0" u="none" strike="noStrike" kern="1200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C83A4D5-3B38-6B4A-8DFD-4B352DD954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1837745"/>
              </p:ext>
            </p:extLst>
          </p:nvPr>
        </p:nvGraphicFramePr>
        <p:xfrm>
          <a:off x="482600" y="1804557"/>
          <a:ext cx="8178801" cy="4135552"/>
        </p:xfrm>
        <a:graphic>
          <a:graphicData uri="http://schemas.openxmlformats.org/drawingml/2006/table">
            <a:tbl>
              <a:tblPr firstRow="1" bandRow="1"/>
              <a:tblGrid>
                <a:gridCol w="812703">
                  <a:extLst>
                    <a:ext uri="{9D8B030D-6E8A-4147-A177-3AD203B41FA5}">
                      <a16:colId xmlns:a16="http://schemas.microsoft.com/office/drawing/2014/main" val="1285685158"/>
                    </a:ext>
                  </a:extLst>
                </a:gridCol>
                <a:gridCol w="2847320">
                  <a:extLst>
                    <a:ext uri="{9D8B030D-6E8A-4147-A177-3AD203B41FA5}">
                      <a16:colId xmlns:a16="http://schemas.microsoft.com/office/drawing/2014/main" val="1692231666"/>
                    </a:ext>
                  </a:extLst>
                </a:gridCol>
                <a:gridCol w="4518778">
                  <a:extLst>
                    <a:ext uri="{9D8B030D-6E8A-4147-A177-3AD203B41FA5}">
                      <a16:colId xmlns:a16="http://schemas.microsoft.com/office/drawing/2014/main" val="3349213378"/>
                    </a:ext>
                  </a:extLst>
                </a:gridCol>
              </a:tblGrid>
              <a:tr h="156398">
                <a:tc>
                  <a:txBody>
                    <a:bodyPr/>
                    <a:lstStyle/>
                    <a:p>
                      <a:r>
                        <a:rPr lang="en-GB" sz="800" b="1">
                          <a:effectLst/>
                        </a:rPr>
                        <a:t>Indication:</a:t>
                      </a:r>
                      <a:endParaRPr lang="en-GB" sz="800">
                        <a:effectLst/>
                      </a:endParaRPr>
                    </a:p>
                  </a:txBody>
                  <a:tcPr marL="11744" marR="11744" marT="5872" marB="5872" anchor="ctr">
                    <a:lnL w="12700" cap="flat" cmpd="sng" algn="ctr">
                      <a:solidFill>
                        <a:srgbClr val="908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8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8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1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EE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800" b="1">
                          <a:effectLst/>
                        </a:rPr>
                        <a:t>Loc:</a:t>
                      </a:r>
                      <a:endParaRPr lang="en-GB" sz="800">
                        <a:effectLst/>
                      </a:endParaRPr>
                    </a:p>
                  </a:txBody>
                  <a:tcPr marL="11744" marR="11744" marT="5872" marB="5872" anchor="ctr">
                    <a:lnL w="12700" cap="flat" cmpd="sng" algn="ctr">
                      <a:solidFill>
                        <a:srgbClr val="608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08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8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3D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EE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800" b="1">
                          <a:effectLst/>
                        </a:rPr>
                        <a:t>Links to protocols (clinicaltrials.gov &amp; UMIN-CTR):</a:t>
                      </a:r>
                      <a:endParaRPr lang="en-GB" sz="800">
                        <a:effectLst/>
                      </a:endParaRPr>
                    </a:p>
                  </a:txBody>
                  <a:tcPr marL="11744" marR="11744" marT="5872" marB="5872" anchor="ctr">
                    <a:lnL w="12700" cap="flat" cmpd="sng" algn="ctr">
                      <a:solidFill>
                        <a:srgbClr val="B08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08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08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25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5194467"/>
                  </a:ext>
                </a:extLst>
              </a:tr>
              <a:tr h="273054">
                <a:tc>
                  <a:txBody>
                    <a:bodyPr/>
                    <a:lstStyle/>
                    <a:p>
                      <a:r>
                        <a:rPr lang="en-GB" sz="800" b="1">
                          <a:effectLst/>
                        </a:rPr>
                        <a:t>Pediatrics</a:t>
                      </a:r>
                      <a:endParaRPr lang="en-GB" sz="800">
                        <a:effectLst/>
                      </a:endParaRPr>
                    </a:p>
                  </a:txBody>
                  <a:tcPr marL="11744" marR="11744" marT="5872" marB="5872" anchor="ctr">
                    <a:lnL w="12700" cap="flat" cmpd="sng" algn="ctr">
                      <a:solidFill>
                        <a:srgbClr val="601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3D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1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4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800">
                          <a:effectLst/>
                        </a:rPr>
                        <a:t>CNS, RMS, Meduloblastoma, H&amp;N, Brain</a:t>
                      </a:r>
                    </a:p>
                  </a:txBody>
                  <a:tcPr marL="11744" marR="11744" marT="5872" marB="5872" anchor="ctr">
                    <a:lnL w="12700" cap="flat" cmpd="sng" algn="ctr">
                      <a:solidFill>
                        <a:srgbClr val="503D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25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3D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040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"/>
                        </a:rPr>
                        <a:t>MDA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3"/>
                        </a:rPr>
                        <a:t>NCC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4"/>
                        </a:rPr>
                        <a:t>NCC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5"/>
                        </a:rPr>
                        <a:t>NCC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6"/>
                        </a:rPr>
                        <a:t>JUDE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7"/>
                        </a:rPr>
                        <a:t>JUDE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8"/>
                        </a:rPr>
                        <a:t>JUDE</a:t>
                      </a:r>
                      <a:r>
                        <a:rPr lang="en-GB" sz="800">
                          <a:effectLst/>
                        </a:rPr>
                        <a:t>,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9"/>
                        </a:rPr>
                        <a:t>JUDE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0"/>
                        </a:rPr>
                        <a:t>MGH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1"/>
                        </a:rPr>
                        <a:t>MGH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2"/>
                        </a:rPr>
                        <a:t>MGH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3"/>
                        </a:rPr>
                        <a:t>MGH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4"/>
                        </a:rPr>
                        <a:t>MGH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5"/>
                        </a:rPr>
                        <a:t>MGH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6"/>
                        </a:rPr>
                        <a:t>MGH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7"/>
                        </a:rPr>
                        <a:t>MGH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8"/>
                        </a:rPr>
                        <a:t>MGH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9"/>
                        </a:rPr>
                        <a:t>MGH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0"/>
                        </a:rPr>
                        <a:t>NCI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1"/>
                        </a:rPr>
                        <a:t>SMC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2"/>
                        </a:rPr>
                        <a:t>UW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3"/>
                        </a:rPr>
                        <a:t>UW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4"/>
                        </a:rPr>
                        <a:t>CGM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5"/>
                        </a:rPr>
                        <a:t>TSUKU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6"/>
                        </a:rPr>
                        <a:t>GUNMA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7"/>
                        </a:rPr>
                        <a:t>CURIE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8"/>
                        </a:rPr>
                        <a:t>WUSTL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9"/>
                        </a:rPr>
                        <a:t>MAYO</a:t>
                      </a:r>
                      <a:r>
                        <a:rPr lang="en-GB" sz="800">
                          <a:effectLst/>
                        </a:rPr>
                        <a:t>,</a:t>
                      </a:r>
                    </a:p>
                  </a:txBody>
                  <a:tcPr marL="11744" marR="11744" marT="5872" marB="5872" anchor="ctr">
                    <a:lnL w="12700" cap="flat" cmpd="sng" algn="ctr">
                      <a:solidFill>
                        <a:srgbClr val="F025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25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25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47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8400990"/>
                  </a:ext>
                </a:extLst>
              </a:tr>
              <a:tr h="389710">
                <a:tc>
                  <a:txBody>
                    <a:bodyPr/>
                    <a:lstStyle/>
                    <a:p>
                      <a:r>
                        <a:rPr lang="en-GB" sz="800" b="1">
                          <a:effectLst/>
                        </a:rPr>
                        <a:t>Head &amp; Neck</a:t>
                      </a:r>
                      <a:endParaRPr lang="en-GB" sz="800">
                        <a:effectLst/>
                      </a:endParaRPr>
                    </a:p>
                  </a:txBody>
                  <a:tcPr marL="11744" marR="11744" marT="5872" marB="5872" anchor="ctr">
                    <a:lnL w="12700" cap="flat" cmpd="sng" algn="ctr">
                      <a:solidFill>
                        <a:srgbClr val="8004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040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4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DF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EE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800">
                          <a:effectLst/>
                        </a:rPr>
                        <a:t>Nasal Cavity, Nasopharynx, Oropharynx, ...</a:t>
                      </a:r>
                    </a:p>
                  </a:txBody>
                  <a:tcPr marL="11744" marR="11744" marT="5872" marB="5872" anchor="ctr">
                    <a:lnL w="12700" cap="flat" cmpd="sng" algn="ctr">
                      <a:solidFill>
                        <a:srgbClr val="B040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47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040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F6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EE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30"/>
                        </a:rPr>
                        <a:t>MGH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31"/>
                        </a:rPr>
                        <a:t>MGH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32"/>
                        </a:rPr>
                        <a:t>MGH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33"/>
                        </a:rPr>
                        <a:t>NIRS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34"/>
                        </a:rPr>
                        <a:t>NIRS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35"/>
                        </a:rPr>
                        <a:t>NIRS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36"/>
                        </a:rPr>
                        <a:t>NIRS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37"/>
                        </a:rPr>
                        <a:t>HIT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38"/>
                        </a:rPr>
                        <a:t>HIT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39"/>
                        </a:rPr>
                        <a:t>HIT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40"/>
                        </a:rPr>
                        <a:t>MDA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41"/>
                        </a:rPr>
                        <a:t>MDA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42"/>
                        </a:rPr>
                        <a:t>MDA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43"/>
                        </a:rPr>
                        <a:t>MDA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44"/>
                        </a:rPr>
                        <a:t>MDA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45"/>
                        </a:rPr>
                        <a:t>TUD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46"/>
                        </a:rPr>
                        <a:t>SPHIC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47"/>
                        </a:rPr>
                        <a:t>SPHIC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48"/>
                        </a:rPr>
                        <a:t>SPHIC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49"/>
                        </a:rPr>
                        <a:t>SPHIC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50"/>
                        </a:rPr>
                        <a:t>SPHIC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51"/>
                        </a:rPr>
                        <a:t>IRCCS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52"/>
                        </a:rPr>
                        <a:t>IRCCS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53"/>
                        </a:rPr>
                        <a:t>iROCK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54"/>
                        </a:rPr>
                        <a:t>iROCK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55"/>
                        </a:rPr>
                        <a:t>MAYO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56"/>
                        </a:rPr>
                        <a:t>HCL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57"/>
                        </a:rPr>
                        <a:t>SAGA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58"/>
                        </a:rPr>
                        <a:t>GUNMA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59"/>
                        </a:rPr>
                        <a:t>GUNMA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60"/>
                        </a:rPr>
                        <a:t>GUNMA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61"/>
                        </a:rPr>
                        <a:t>MSKCC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62"/>
                        </a:rPr>
                        <a:t>MSKCC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63"/>
                        </a:rPr>
                        <a:t>UOM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64"/>
                        </a:rPr>
                        <a:t>UOM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65"/>
                        </a:rPr>
                        <a:t>CNAO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66"/>
                        </a:rPr>
                        <a:t>LEID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67"/>
                        </a:rPr>
                        <a:t>SAMSUNG</a:t>
                      </a:r>
                      <a:r>
                        <a:rPr lang="en-GB" sz="800">
                          <a:effectLst/>
                        </a:rPr>
                        <a:t>,</a:t>
                      </a:r>
                    </a:p>
                  </a:txBody>
                  <a:tcPr marL="11744" marR="11744" marT="5872" marB="5872" anchor="ctr">
                    <a:lnL w="12700" cap="flat" cmpd="sng" algn="ctr">
                      <a:solidFill>
                        <a:srgbClr val="C047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47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47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0F4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4231636"/>
                  </a:ext>
                </a:extLst>
              </a:tr>
              <a:tr h="389710">
                <a:tc>
                  <a:txBody>
                    <a:bodyPr/>
                    <a:lstStyle/>
                    <a:p>
                      <a:r>
                        <a:rPr lang="en-GB" sz="800" b="1">
                          <a:effectLst/>
                        </a:rPr>
                        <a:t>Lung</a:t>
                      </a:r>
                      <a:endParaRPr lang="en-GB" sz="800">
                        <a:effectLst/>
                      </a:endParaRPr>
                    </a:p>
                  </a:txBody>
                  <a:tcPr marL="11744" marR="11744" marT="5872" marB="5872" anchor="ctr">
                    <a:lnL w="12700" cap="flat" cmpd="sng" algn="ctr">
                      <a:solidFill>
                        <a:srgbClr val="80DF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F6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DF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FD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800">
                          <a:effectLst/>
                        </a:rPr>
                        <a:t>NSCLC</a:t>
                      </a:r>
                    </a:p>
                  </a:txBody>
                  <a:tcPr marL="11744" marR="11744" marT="5872" marB="5872" anchor="ctr">
                    <a:lnL w="12700" cap="flat" cmpd="sng" algn="ctr">
                      <a:solidFill>
                        <a:srgbClr val="80F6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0F4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F6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EE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68"/>
                        </a:rPr>
                        <a:t>LL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69"/>
                        </a:rPr>
                        <a:t>MDA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70"/>
                        </a:rPr>
                        <a:t>MDA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71"/>
                        </a:rPr>
                        <a:t>MDA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72"/>
                        </a:rPr>
                        <a:t>MDA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73"/>
                        </a:rPr>
                        <a:t>MDA</a:t>
                      </a:r>
                      <a:r>
                        <a:rPr lang="en-GB" sz="800">
                          <a:effectLst/>
                        </a:rPr>
                        <a:t>,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74"/>
                        </a:rPr>
                        <a:t> MDA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75"/>
                        </a:rPr>
                        <a:t>UF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76"/>
                        </a:rPr>
                        <a:t>UF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77"/>
                        </a:rPr>
                        <a:t>UF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78"/>
                        </a:rPr>
                        <a:t>MRO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79"/>
                        </a:rPr>
                        <a:t>MRO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80"/>
                        </a:rPr>
                        <a:t>MRO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81"/>
                        </a:rPr>
                        <a:t>MGH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82"/>
                        </a:rPr>
                        <a:t>MGH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83"/>
                        </a:rPr>
                        <a:t>RTOG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84"/>
                        </a:rPr>
                        <a:t>UP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85"/>
                        </a:rPr>
                        <a:t>UP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86"/>
                        </a:rPr>
                        <a:t>UP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87"/>
                        </a:rPr>
                        <a:t>UP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88"/>
                        </a:rPr>
                        <a:t>UP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81"/>
                        </a:rPr>
                        <a:t>MGH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89"/>
                        </a:rPr>
                        <a:t>MGH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90"/>
                        </a:rPr>
                        <a:t>MGH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91"/>
                        </a:rPr>
                        <a:t>UW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92"/>
                        </a:rPr>
                        <a:t>UW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93"/>
                        </a:rPr>
                        <a:t>UW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94"/>
                        </a:rPr>
                        <a:t>YU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95"/>
                        </a:rPr>
                        <a:t>NHS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96"/>
                        </a:rPr>
                        <a:t>NIRS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97"/>
                        </a:rPr>
                        <a:t>TUD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98"/>
                        </a:rPr>
                        <a:t>HOKK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99"/>
                        </a:rPr>
                        <a:t>SHIZ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00"/>
                        </a:rPr>
                        <a:t>iROCK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01"/>
                        </a:rPr>
                        <a:t>SAGA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02"/>
                        </a:rPr>
                        <a:t>SAGA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03"/>
                        </a:rPr>
                        <a:t>SAGA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04"/>
                        </a:rPr>
                        <a:t>GUNMA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05"/>
                        </a:rPr>
                        <a:t>GUNMA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06"/>
                        </a:rPr>
                        <a:t>MAYO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07"/>
                        </a:rPr>
                        <a:t>LOUV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08"/>
                        </a:rPr>
                        <a:t>PSI</a:t>
                      </a:r>
                      <a:r>
                        <a:rPr lang="en-GB" sz="800">
                          <a:effectLst/>
                        </a:rPr>
                        <a:t>,    </a:t>
                      </a:r>
                    </a:p>
                  </a:txBody>
                  <a:tcPr marL="11744" marR="11744" marT="5872" marB="5872" anchor="ctr">
                    <a:lnL w="12700" cap="flat" cmpd="sng" algn="ctr">
                      <a:solidFill>
                        <a:srgbClr val="B0F4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0F4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0F4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9473656"/>
                  </a:ext>
                </a:extLst>
              </a:tr>
              <a:tr h="389710">
                <a:tc>
                  <a:txBody>
                    <a:bodyPr/>
                    <a:lstStyle/>
                    <a:p>
                      <a:r>
                        <a:rPr lang="en-GB" sz="800" b="1">
                          <a:effectLst/>
                        </a:rPr>
                        <a:t>CNS</a:t>
                      </a:r>
                      <a:endParaRPr lang="en-GB" sz="800">
                        <a:effectLst/>
                      </a:endParaRPr>
                    </a:p>
                  </a:txBody>
                  <a:tcPr marL="11744" marR="11744" marT="5872" marB="5872" anchor="ctr">
                    <a:lnL w="12700" cap="flat" cmpd="sng" algn="ctr">
                      <a:solidFill>
                        <a:srgbClr val="70FD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EE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FD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E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EE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800">
                          <a:effectLst/>
                        </a:rPr>
                        <a:t>Base of Skull, Spine, ...</a:t>
                      </a:r>
                    </a:p>
                  </a:txBody>
                  <a:tcPr marL="11744" marR="11744" marT="5872" marB="5872" anchor="ctr">
                    <a:lnL w="12700" cap="flat" cmpd="sng" algn="ctr">
                      <a:solidFill>
                        <a:srgbClr val="20EE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EE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E5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EE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09"/>
                        </a:rPr>
                        <a:t>MDA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10"/>
                        </a:rPr>
                        <a:t>MDA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11"/>
                        </a:rPr>
                        <a:t>RTOG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0"/>
                        </a:rPr>
                        <a:t>COG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12"/>
                        </a:rPr>
                        <a:t>RTOG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13"/>
                        </a:rPr>
                        <a:t>NRG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14"/>
                        </a:rPr>
                        <a:t>UP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15"/>
                        </a:rPr>
                        <a:t>UP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16"/>
                        </a:rPr>
                        <a:t>MGH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17"/>
                        </a:rPr>
                        <a:t>MGH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18"/>
                        </a:rPr>
                        <a:t>MGH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19"/>
                        </a:rPr>
                        <a:t>MGH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20"/>
                        </a:rPr>
                        <a:t>MGH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21"/>
                        </a:rPr>
                        <a:t>MGH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22"/>
                        </a:rPr>
                        <a:t>MGH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23"/>
                        </a:rPr>
                        <a:t>HIT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24"/>
                        </a:rPr>
                        <a:t>HIT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25"/>
                        </a:rPr>
                        <a:t>HIT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26"/>
                        </a:rPr>
                        <a:t>HIT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27"/>
                        </a:rPr>
                        <a:t>HIT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28"/>
                        </a:rPr>
                        <a:t>MRO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29"/>
                        </a:rPr>
                        <a:t>UF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30"/>
                        </a:rPr>
                        <a:t>NCC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31"/>
                        </a:rPr>
                        <a:t>NCC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12"/>
                        </a:rPr>
                        <a:t>RTOG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32"/>
                        </a:rPr>
                        <a:t>RTOG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12"/>
                        </a:rPr>
                        <a:t>RTOG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33"/>
                        </a:rPr>
                        <a:t>UF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34"/>
                        </a:rPr>
                        <a:t>UW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35"/>
                        </a:rPr>
                        <a:t>GUNMA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36"/>
                        </a:rPr>
                        <a:t>TUD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37"/>
                        </a:rPr>
                        <a:t>TUD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38"/>
                        </a:rPr>
                        <a:t>UPP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39"/>
                        </a:rPr>
                        <a:t>MAYO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40"/>
                        </a:rPr>
                        <a:t>NRGO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9"/>
                        </a:rPr>
                        <a:t>MSKCC,</a:t>
                      </a:r>
                      <a:endParaRPr lang="en-GB" sz="800">
                        <a:effectLst/>
                      </a:endParaRPr>
                    </a:p>
                  </a:txBody>
                  <a:tcPr marL="11744" marR="11744" marT="5872" marB="5872" anchor="ctr">
                    <a:lnL w="12700" cap="flat" cmpd="sng" algn="ctr">
                      <a:solidFill>
                        <a:srgbClr val="C0C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C1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1060952"/>
                  </a:ext>
                </a:extLst>
              </a:tr>
              <a:tr h="273054">
                <a:tc>
                  <a:txBody>
                    <a:bodyPr/>
                    <a:lstStyle/>
                    <a:p>
                      <a:r>
                        <a:rPr lang="en-GB" sz="800" b="1">
                          <a:effectLst/>
                        </a:rPr>
                        <a:t>Breast</a:t>
                      </a:r>
                      <a:endParaRPr lang="en-GB" sz="800">
                        <a:effectLst/>
                      </a:endParaRPr>
                    </a:p>
                  </a:txBody>
                  <a:tcPr marL="11744" marR="11744" marT="5872" marB="5872" anchor="ctr">
                    <a:lnL w="12700" cap="flat" cmpd="sng" algn="ctr">
                      <a:solidFill>
                        <a:srgbClr val="D0E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E5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E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E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800">
                          <a:effectLst/>
                        </a:rPr>
                        <a:t>Partial Breast, Lymph-Nodes, Hodgkins, ...</a:t>
                      </a:r>
                    </a:p>
                  </a:txBody>
                  <a:tcPr marL="11744" marR="11744" marT="5872" marB="5872" anchor="ctr">
                    <a:lnL w="12700" cap="flat" cmpd="sng" algn="ctr">
                      <a:solidFill>
                        <a:srgbClr val="90E5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0C1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E5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FE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41"/>
                        </a:rPr>
                        <a:t>UP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42"/>
                        </a:rPr>
                        <a:t>UP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43"/>
                        </a:rPr>
                        <a:t>UP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44"/>
                        </a:rPr>
                        <a:t>UP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45"/>
                        </a:rPr>
                        <a:t>IU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46"/>
                        </a:rPr>
                        <a:t>UF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47"/>
                        </a:rPr>
                        <a:t>UF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48"/>
                        </a:rPr>
                        <a:t>UF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49"/>
                        </a:rPr>
                        <a:t>MGH</a:t>
                      </a:r>
                      <a:r>
                        <a:rPr lang="en-GB" sz="800">
                          <a:effectLst/>
                        </a:rPr>
                        <a:t>,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50"/>
                        </a:rPr>
                        <a:t> MGH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51"/>
                        </a:rPr>
                        <a:t>MGH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52"/>
                        </a:rPr>
                        <a:t>LL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53"/>
                        </a:rPr>
                        <a:t>LL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54"/>
                        </a:rPr>
                        <a:t>PCG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55"/>
                        </a:rPr>
                        <a:t>PCG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56"/>
                        </a:rPr>
                        <a:t>MDA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57"/>
                        </a:rPr>
                        <a:t>MAYO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58"/>
                        </a:rPr>
                        <a:t>MAYO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59"/>
                        </a:rPr>
                        <a:t>MAYO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60"/>
                        </a:rPr>
                        <a:t>MPTRC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61"/>
                        </a:rPr>
                        <a:t>FUKUI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62"/>
                        </a:rPr>
                        <a:t>NIRS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63"/>
                        </a:rPr>
                        <a:t>GUNMA</a:t>
                      </a:r>
                      <a:r>
                        <a:rPr lang="en-GB" sz="800">
                          <a:effectLst/>
                        </a:rPr>
                        <a:t>,</a:t>
                      </a:r>
                    </a:p>
                  </a:txBody>
                  <a:tcPr marL="11744" marR="11744" marT="5872" marB="5872" anchor="ctr">
                    <a:lnL w="12700" cap="flat" cmpd="sng" algn="ctr">
                      <a:solidFill>
                        <a:srgbClr val="A0C1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0C1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C1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0C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195817"/>
                  </a:ext>
                </a:extLst>
              </a:tr>
              <a:tr h="389710">
                <a:tc>
                  <a:txBody>
                    <a:bodyPr/>
                    <a:lstStyle/>
                    <a:p>
                      <a:r>
                        <a:rPr lang="en-GB" sz="800" b="1">
                          <a:effectLst/>
                        </a:rPr>
                        <a:t>GI</a:t>
                      </a:r>
                      <a:endParaRPr lang="en-GB" sz="800">
                        <a:effectLst/>
                      </a:endParaRPr>
                    </a:p>
                  </a:txBody>
                  <a:tcPr marL="11744" marR="11744" marT="5872" marB="5872" anchor="ctr">
                    <a:lnL w="12700" cap="flat" cmpd="sng" algn="ctr">
                      <a:solidFill>
                        <a:srgbClr val="50E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FE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E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E4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EE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800">
                          <a:effectLst/>
                        </a:rPr>
                        <a:t>Liver</a:t>
                      </a:r>
                    </a:p>
                  </a:txBody>
                  <a:tcPr marL="11744" marR="11744" marT="5872" marB="5872" anchor="ctr">
                    <a:lnL w="12700" cap="flat" cmpd="sng" algn="ctr">
                      <a:solidFill>
                        <a:srgbClr val="60FE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0C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FE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E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EE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64"/>
                        </a:rPr>
                        <a:t>LL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65"/>
                        </a:rPr>
                        <a:t>LL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66"/>
                        </a:rPr>
                        <a:t>LL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67"/>
                        </a:rPr>
                        <a:t>LL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68"/>
                        </a:rPr>
                        <a:t>MGH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69"/>
                        </a:rPr>
                        <a:t>MGH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70"/>
                        </a:rPr>
                        <a:t>MGH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71"/>
                        </a:rPr>
                        <a:t>NCC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72"/>
                        </a:rPr>
                        <a:t>NCC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73"/>
                        </a:rPr>
                        <a:t>NCC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74"/>
                        </a:rPr>
                        <a:t>NCC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75"/>
                        </a:rPr>
                        <a:t>MDA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76"/>
                        </a:rPr>
                        <a:t>UW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77"/>
                        </a:rPr>
                        <a:t>SMC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78"/>
                        </a:rPr>
                        <a:t>SMC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79"/>
                        </a:rPr>
                        <a:t>CG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80"/>
                        </a:rPr>
                        <a:t>iROCK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81"/>
                        </a:rPr>
                        <a:t>PBTC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82"/>
                        </a:rPr>
                        <a:t>GUNMA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83"/>
                        </a:rPr>
                        <a:t>GUNMA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84"/>
                        </a:rPr>
                        <a:t>GUNMA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85"/>
                        </a:rPr>
                        <a:t>GUNMA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86"/>
                        </a:rPr>
                        <a:t>GUNMA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87"/>
                        </a:rPr>
                        <a:t>GUNMA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88"/>
                        </a:rPr>
                        <a:t>SPHIC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89"/>
                        </a:rPr>
                        <a:t>TSUKU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90"/>
                        </a:rPr>
                        <a:t>TSUKU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91"/>
                        </a:rPr>
                        <a:t>TSUKU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92"/>
                        </a:rPr>
                        <a:t>HOKK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93"/>
                        </a:rPr>
                        <a:t>HOKK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94"/>
                        </a:rPr>
                        <a:t>HYOGO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95"/>
                        </a:rPr>
                        <a:t>SAGA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96"/>
                        </a:rPr>
                        <a:t>NRGO</a:t>
                      </a:r>
                      <a:r>
                        <a:rPr lang="en-GB" sz="800">
                          <a:effectLst/>
                        </a:rPr>
                        <a:t>,</a:t>
                      </a:r>
                    </a:p>
                  </a:txBody>
                  <a:tcPr marL="11744" marR="11744" marT="5872" marB="5872" anchor="ctr">
                    <a:lnL w="12700" cap="flat" cmpd="sng" algn="ctr">
                      <a:solidFill>
                        <a:srgbClr val="B0C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0C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0C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E5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0172524"/>
                  </a:ext>
                </a:extLst>
              </a:tr>
              <a:tr h="273054">
                <a:tc>
                  <a:txBody>
                    <a:bodyPr/>
                    <a:lstStyle/>
                    <a:p>
                      <a:r>
                        <a:rPr lang="en-ES" sz="800">
                          <a:effectLst/>
                        </a:rPr>
                        <a:t> </a:t>
                      </a:r>
                    </a:p>
                  </a:txBody>
                  <a:tcPr marL="11744" marR="11744" marT="5872" marB="5872" anchor="ctr">
                    <a:lnL w="12700" cap="flat" cmpd="sng" algn="ctr">
                      <a:solidFill>
                        <a:srgbClr val="70E4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E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E4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DE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800">
                          <a:effectLst/>
                        </a:rPr>
                        <a:t>Pancreas</a:t>
                      </a:r>
                    </a:p>
                  </a:txBody>
                  <a:tcPr marL="11744" marR="11744" marT="5872" marB="5872" anchor="ctr">
                    <a:lnL w="12700" cap="flat" cmpd="sng" algn="ctr">
                      <a:solidFill>
                        <a:srgbClr val="D0DE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E5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E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C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97"/>
                        </a:rPr>
                        <a:t>MGH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98"/>
                        </a:rPr>
                        <a:t>MGH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99"/>
                        </a:rPr>
                        <a:t>MGH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00"/>
                        </a:rPr>
                        <a:t>MGH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01"/>
                        </a:rPr>
                        <a:t>NCC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02"/>
                        </a:rPr>
                        <a:t>NCC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03"/>
                        </a:rPr>
                        <a:t>UF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04"/>
                        </a:rPr>
                        <a:t>UF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05"/>
                        </a:rPr>
                        <a:t>UF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06"/>
                        </a:rPr>
                        <a:t>UF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07"/>
                        </a:rPr>
                        <a:t>LL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08"/>
                        </a:rPr>
                        <a:t>HIT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09"/>
                        </a:rPr>
                        <a:t>PMRC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10"/>
                        </a:rPr>
                        <a:t>HYOGO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11"/>
                        </a:rPr>
                        <a:t>HYOGO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12"/>
                        </a:rPr>
                        <a:t>HYOGO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13"/>
                        </a:rPr>
                        <a:t>NIRS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14"/>
                        </a:rPr>
                        <a:t>NIRS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15"/>
                        </a:rPr>
                        <a:t>NIRS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16"/>
                        </a:rPr>
                        <a:t>UM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17"/>
                        </a:rPr>
                        <a:t>SPHIC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18"/>
                        </a:rPr>
                        <a:t>UTS</a:t>
                      </a:r>
                      <a:r>
                        <a:rPr lang="en-GB" sz="800">
                          <a:effectLst/>
                        </a:rPr>
                        <a:t>,</a:t>
                      </a:r>
                    </a:p>
                  </a:txBody>
                  <a:tcPr marL="11744" marR="11744" marT="5872" marB="5872" anchor="ctr">
                    <a:lnL w="12700" cap="flat" cmpd="sng" algn="ctr">
                      <a:solidFill>
                        <a:srgbClr val="50E5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E5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E5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0F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9461965"/>
                  </a:ext>
                </a:extLst>
              </a:tr>
              <a:tr h="156398">
                <a:tc>
                  <a:txBody>
                    <a:bodyPr/>
                    <a:lstStyle/>
                    <a:p>
                      <a:r>
                        <a:rPr lang="en-ES" sz="800">
                          <a:effectLst/>
                        </a:rPr>
                        <a:t> </a:t>
                      </a:r>
                    </a:p>
                  </a:txBody>
                  <a:tcPr marL="11744" marR="11744" marT="5872" marB="5872" anchor="ctr">
                    <a:lnL w="12700" cap="flat" cmpd="sng" algn="ctr">
                      <a:solidFill>
                        <a:srgbClr val="60DE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C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DE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DD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EE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800">
                          <a:effectLst/>
                        </a:rPr>
                        <a:t>Upper GI, Esophageal, Rectum</a:t>
                      </a:r>
                    </a:p>
                  </a:txBody>
                  <a:tcPr marL="11744" marR="11744" marT="5872" marB="5872" anchor="ctr">
                    <a:lnL w="12700" cap="flat" cmpd="sng" algn="ctr">
                      <a:solidFill>
                        <a:srgbClr val="50C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0F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C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C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EE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19"/>
                        </a:rPr>
                        <a:t>UP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20"/>
                        </a:rPr>
                        <a:t>MDA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21"/>
                        </a:rPr>
                        <a:t>MDA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22"/>
                        </a:rPr>
                        <a:t>MDA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23"/>
                        </a:rPr>
                        <a:t>LL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24"/>
                        </a:rPr>
                        <a:t>UW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25"/>
                        </a:rPr>
                        <a:t>HIT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26"/>
                        </a:rPr>
                        <a:t>NCCK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27"/>
                        </a:rPr>
                        <a:t>NIRS</a:t>
                      </a:r>
                      <a:r>
                        <a:rPr lang="en-GB" sz="800">
                          <a:effectLst/>
                        </a:rPr>
                        <a:t>,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28"/>
                        </a:rPr>
                        <a:t> NIRS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29"/>
                        </a:rPr>
                        <a:t>UOC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30"/>
                        </a:rPr>
                        <a:t>SMC</a:t>
                      </a:r>
                      <a:r>
                        <a:rPr lang="en-GB" sz="800">
                          <a:effectLst/>
                        </a:rPr>
                        <a:t>,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30"/>
                        </a:rPr>
                        <a:t>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31"/>
                        </a:rPr>
                        <a:t>HIT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32"/>
                        </a:rPr>
                        <a:t>UF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33"/>
                        </a:rPr>
                        <a:t>NCC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34"/>
                        </a:rPr>
                        <a:t>WUSTL</a:t>
                      </a:r>
                      <a:r>
                        <a:rPr lang="en-GB" sz="800">
                          <a:effectLst/>
                        </a:rPr>
                        <a:t>,</a:t>
                      </a:r>
                    </a:p>
                  </a:txBody>
                  <a:tcPr marL="11744" marR="11744" marT="5872" marB="5872" anchor="ctr">
                    <a:lnL w="12700" cap="flat" cmpd="sng" algn="ctr">
                      <a:solidFill>
                        <a:srgbClr val="B0F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0F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0F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E2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7275509"/>
                  </a:ext>
                </a:extLst>
              </a:tr>
              <a:tr h="389710">
                <a:tc>
                  <a:txBody>
                    <a:bodyPr/>
                    <a:lstStyle/>
                    <a:p>
                      <a:r>
                        <a:rPr lang="en-GB" sz="800" b="1">
                          <a:effectLst/>
                        </a:rPr>
                        <a:t>GU</a:t>
                      </a:r>
                      <a:endParaRPr lang="en-GB" sz="800">
                        <a:effectLst/>
                      </a:endParaRPr>
                    </a:p>
                  </a:txBody>
                  <a:tcPr marL="11744" marR="11744" marT="5872" marB="5872" anchor="ctr">
                    <a:lnL w="12700" cap="flat" cmpd="sng" algn="ctr">
                      <a:solidFill>
                        <a:srgbClr val="A0DD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C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DD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A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800">
                          <a:effectLst/>
                        </a:rPr>
                        <a:t>Prostate</a:t>
                      </a:r>
                    </a:p>
                  </a:txBody>
                  <a:tcPr marL="11744" marR="11744" marT="5872" marB="5872" anchor="ctr">
                    <a:lnL w="12700" cap="flat" cmpd="sng" algn="ctr">
                      <a:solidFill>
                        <a:srgbClr val="80C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E2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C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73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35"/>
                        </a:rPr>
                        <a:t>IU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36"/>
                        </a:rPr>
                        <a:t>NCC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37"/>
                        </a:rPr>
                        <a:t>NCC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38"/>
                        </a:rPr>
                        <a:t>UP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39"/>
                        </a:rPr>
                        <a:t>UP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40"/>
                        </a:rPr>
                        <a:t>UP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41"/>
                        </a:rPr>
                        <a:t>MGH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42"/>
                        </a:rPr>
                        <a:t>PCPT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43"/>
                        </a:rPr>
                        <a:t>UF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44"/>
                        </a:rPr>
                        <a:t>UF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45"/>
                        </a:rPr>
                        <a:t>UF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46"/>
                        </a:rPr>
                        <a:t>UF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47"/>
                        </a:rPr>
                        <a:t>UF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48"/>
                        </a:rPr>
                        <a:t>UF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49"/>
                        </a:rPr>
                        <a:t>UF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50"/>
                        </a:rPr>
                        <a:t>UF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51"/>
                        </a:rPr>
                        <a:t>MDA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52"/>
                        </a:rPr>
                        <a:t>MDA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53"/>
                        </a:rPr>
                        <a:t>MDA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54"/>
                        </a:rPr>
                        <a:t>MDA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55"/>
                        </a:rPr>
                        <a:t>LL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56"/>
                        </a:rPr>
                        <a:t>PCG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57"/>
                        </a:rPr>
                        <a:t>PCG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58"/>
                        </a:rPr>
                        <a:t>PCG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59"/>
                        </a:rPr>
                        <a:t>EIO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60"/>
                        </a:rPr>
                        <a:t>HIT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61"/>
                        </a:rPr>
                        <a:t>NCI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62"/>
                        </a:rPr>
                        <a:t>iROCK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63"/>
                        </a:rPr>
                        <a:t>iROCK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64"/>
                        </a:rPr>
                        <a:t>iROCK</a:t>
                      </a:r>
                      <a:r>
                        <a:rPr lang="en-GB" sz="800">
                          <a:effectLst/>
                        </a:rPr>
                        <a:t>,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65"/>
                        </a:rPr>
                        <a:t> iROCK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66"/>
                        </a:rPr>
                        <a:t>AIZAWA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67"/>
                        </a:rPr>
                        <a:t>PMRC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68"/>
                        </a:rPr>
                        <a:t>PMRC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69"/>
                        </a:rPr>
                        <a:t>SPHIC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70"/>
                        </a:rPr>
                        <a:t>SPHIC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71"/>
                        </a:rPr>
                        <a:t>SPHIC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72"/>
                        </a:rPr>
                        <a:t>TSUKU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73"/>
                        </a:rPr>
                        <a:t>HOKK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74"/>
                        </a:rPr>
                        <a:t>HOKK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75"/>
                        </a:rPr>
                        <a:t>NIRS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76"/>
                        </a:rPr>
                        <a:t>NIRS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77"/>
                        </a:rPr>
                        <a:t>GUNMA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78"/>
                        </a:rPr>
                        <a:t>GUNMA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79"/>
                        </a:rPr>
                        <a:t>TUD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80"/>
                        </a:rPr>
                        <a:t>MAYO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81"/>
                        </a:rPr>
                        <a:t>MAYO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82"/>
                        </a:rPr>
                        <a:t>EBG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83"/>
                        </a:rPr>
                        <a:t>UC</a:t>
                      </a:r>
                      <a:r>
                        <a:rPr lang="en-GB" sz="800">
                          <a:effectLst/>
                        </a:rPr>
                        <a:t>,</a:t>
                      </a:r>
                    </a:p>
                  </a:txBody>
                  <a:tcPr marL="11744" marR="11744" marT="5872" marB="5872" anchor="ctr">
                    <a:lnL w="12700" cap="flat" cmpd="sng" algn="ctr">
                      <a:solidFill>
                        <a:srgbClr val="D0E2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E2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E2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61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0241894"/>
                  </a:ext>
                </a:extLst>
              </a:tr>
              <a:tr h="156398">
                <a:tc>
                  <a:txBody>
                    <a:bodyPr/>
                    <a:lstStyle/>
                    <a:p>
                      <a:r>
                        <a:rPr lang="en-ES" sz="800">
                          <a:effectLst/>
                        </a:rPr>
                        <a:t> </a:t>
                      </a:r>
                    </a:p>
                  </a:txBody>
                  <a:tcPr marL="11744" marR="11744" marT="5872" marB="5872" anchor="ctr">
                    <a:lnL w="12700" cap="flat" cmpd="sng" algn="ctr">
                      <a:solidFill>
                        <a:srgbClr val="C0A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73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A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5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EE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800">
                          <a:effectLst/>
                        </a:rPr>
                        <a:t>Bladder</a:t>
                      </a:r>
                    </a:p>
                  </a:txBody>
                  <a:tcPr marL="11744" marR="11744" marT="5872" marB="5872" anchor="ctr">
                    <a:lnL w="12700" cap="flat" cmpd="sng" algn="ctr">
                      <a:solidFill>
                        <a:srgbClr val="C073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61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73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4B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EE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84"/>
                        </a:rPr>
                        <a:t>UP</a:t>
                      </a:r>
                      <a:r>
                        <a:rPr lang="en-GB" sz="800">
                          <a:effectLst/>
                        </a:rPr>
                        <a:t>,</a:t>
                      </a:r>
                    </a:p>
                  </a:txBody>
                  <a:tcPr marL="11744" marR="11744" marT="5872" marB="5872" anchor="ctr">
                    <a:lnL w="12700" cap="flat" cmpd="sng" algn="ctr">
                      <a:solidFill>
                        <a:srgbClr val="3061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61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61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063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3360237"/>
                  </a:ext>
                </a:extLst>
              </a:tr>
              <a:tr h="156398">
                <a:tc>
                  <a:txBody>
                    <a:bodyPr/>
                    <a:lstStyle/>
                    <a:p>
                      <a:r>
                        <a:rPr lang="en-GB" sz="800" b="1">
                          <a:effectLst/>
                        </a:rPr>
                        <a:t>GYN</a:t>
                      </a:r>
                      <a:endParaRPr lang="en-GB" sz="800">
                        <a:effectLst/>
                      </a:endParaRPr>
                    </a:p>
                  </a:txBody>
                  <a:tcPr marL="11744" marR="11744" marT="5872" marB="5872" anchor="ctr">
                    <a:lnL w="12700" cap="flat" cmpd="sng" algn="ctr">
                      <a:solidFill>
                        <a:srgbClr val="705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4B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5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4E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ES" sz="800">
                          <a:effectLst/>
                        </a:rPr>
                        <a:t> </a:t>
                      </a:r>
                    </a:p>
                  </a:txBody>
                  <a:tcPr marL="11744" marR="11744" marT="5872" marB="5872" anchor="ctr">
                    <a:lnL w="12700" cap="flat" cmpd="sng" algn="ctr">
                      <a:solidFill>
                        <a:srgbClr val="304B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063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4B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6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85"/>
                        </a:rPr>
                        <a:t>NCC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86"/>
                        </a:rPr>
                        <a:t>GUNMA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87"/>
                        </a:rPr>
                        <a:t>NIRS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88"/>
                        </a:rPr>
                        <a:t>NIRS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89"/>
                        </a:rPr>
                        <a:t>NIRS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90"/>
                        </a:rPr>
                        <a:t>SPHIC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91"/>
                        </a:rPr>
                        <a:t>CNAO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92"/>
                        </a:rPr>
                        <a:t>CNAO</a:t>
                      </a:r>
                      <a:endParaRPr lang="en-GB" sz="800">
                        <a:effectLst/>
                      </a:endParaRPr>
                    </a:p>
                  </a:txBody>
                  <a:tcPr marL="11744" marR="11744" marT="5872" marB="5872" anchor="ctr">
                    <a:lnL w="12700" cap="flat" cmpd="sng" algn="ctr">
                      <a:solidFill>
                        <a:srgbClr val="B063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063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063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6B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4936542"/>
                  </a:ext>
                </a:extLst>
              </a:tr>
              <a:tr h="156398">
                <a:tc>
                  <a:txBody>
                    <a:bodyPr/>
                    <a:lstStyle/>
                    <a:p>
                      <a:r>
                        <a:rPr lang="en-GB" sz="800" b="1">
                          <a:effectLst/>
                        </a:rPr>
                        <a:t>Lymphoma</a:t>
                      </a:r>
                      <a:endParaRPr lang="en-GB" sz="800">
                        <a:effectLst/>
                      </a:endParaRPr>
                    </a:p>
                  </a:txBody>
                  <a:tcPr marL="11744" marR="11744" marT="5872" marB="5872" anchor="ctr">
                    <a:lnL w="12700" cap="flat" cmpd="sng" algn="ctr">
                      <a:solidFill>
                        <a:srgbClr val="504E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6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4E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7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EE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800">
                          <a:effectLst/>
                        </a:rPr>
                        <a:t>Hodgkin Lymphoma</a:t>
                      </a:r>
                    </a:p>
                  </a:txBody>
                  <a:tcPr marL="11744" marR="11744" marT="5872" marB="5872" anchor="ctr">
                    <a:lnL w="12700" cap="flat" cmpd="sng" algn="ctr">
                      <a:solidFill>
                        <a:srgbClr val="706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6B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6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7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EE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93"/>
                        </a:rPr>
                        <a:t>IU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94"/>
                        </a:rPr>
                        <a:t>UF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95"/>
                        </a:rPr>
                        <a:t>UF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96"/>
                        </a:rPr>
                        <a:t>MGH</a:t>
                      </a:r>
                      <a:r>
                        <a:rPr lang="en-GB" sz="800">
                          <a:effectLst/>
                        </a:rPr>
                        <a:t>,</a:t>
                      </a:r>
                    </a:p>
                  </a:txBody>
                  <a:tcPr marL="11744" marR="11744" marT="5872" marB="5872" anchor="ctr">
                    <a:lnL w="12700" cap="flat" cmpd="sng" algn="ctr">
                      <a:solidFill>
                        <a:srgbClr val="406B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6B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6B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5D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508890"/>
                  </a:ext>
                </a:extLst>
              </a:tr>
              <a:tr h="273054">
                <a:tc>
                  <a:txBody>
                    <a:bodyPr/>
                    <a:lstStyle/>
                    <a:p>
                      <a:r>
                        <a:rPr lang="en-GB" sz="800" b="1">
                          <a:effectLst/>
                        </a:rPr>
                        <a:t>Sarcoma</a:t>
                      </a:r>
                      <a:endParaRPr lang="en-GB" sz="800">
                        <a:effectLst/>
                      </a:endParaRPr>
                    </a:p>
                  </a:txBody>
                  <a:tcPr marL="11744" marR="11744" marT="5872" marB="5872" anchor="ctr">
                    <a:lnL w="12700" cap="flat" cmpd="sng" algn="ctr">
                      <a:solidFill>
                        <a:srgbClr val="307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7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7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72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800">
                          <a:effectLst/>
                        </a:rPr>
                        <a:t>Chordoma, Chonrosarcoma, Spine, Retroperitonial, ...</a:t>
                      </a:r>
                    </a:p>
                  </a:txBody>
                  <a:tcPr marL="11744" marR="11744" marT="5872" marB="5872" anchor="ctr">
                    <a:lnL w="12700" cap="flat" cmpd="sng" algn="ctr">
                      <a:solidFill>
                        <a:srgbClr val="907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5D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7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1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97"/>
                        </a:rPr>
                        <a:t>UF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98"/>
                        </a:rPr>
                        <a:t>UF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299"/>
                        </a:rPr>
                        <a:t>UF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300"/>
                        </a:rPr>
                        <a:t>MGH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301"/>
                        </a:rPr>
                        <a:t>MGH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302"/>
                        </a:rPr>
                        <a:t>MGH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303"/>
                        </a:rPr>
                        <a:t>MGH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304"/>
                        </a:rPr>
                        <a:t>MDA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305"/>
                        </a:rPr>
                        <a:t>MDA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306"/>
                        </a:rPr>
                        <a:t>UP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307"/>
                        </a:rPr>
                        <a:t>UP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308"/>
                        </a:rPr>
                        <a:t>UP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125"/>
                        </a:rPr>
                        <a:t>HIT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309"/>
                        </a:rPr>
                        <a:t>HIT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310"/>
                        </a:rPr>
                        <a:t>KSA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311"/>
                        </a:rPr>
                        <a:t>JUDE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312"/>
                        </a:rPr>
                        <a:t>LL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313"/>
                        </a:rPr>
                        <a:t>iROCK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314"/>
                        </a:rPr>
                        <a:t>SAGA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315"/>
                        </a:rPr>
                        <a:t>SAGA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316"/>
                        </a:rPr>
                        <a:t>GUNMA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317"/>
                        </a:rPr>
                        <a:t>HCL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318"/>
                        </a:rPr>
                        <a:t>CNAO</a:t>
                      </a:r>
                      <a:r>
                        <a:rPr lang="en-GB" sz="800">
                          <a:effectLst/>
                        </a:rPr>
                        <a:t>,</a:t>
                      </a:r>
                    </a:p>
                  </a:txBody>
                  <a:tcPr marL="11744" marR="11744" marT="5872" marB="5872" anchor="ctr">
                    <a:lnL w="12700" cap="flat" cmpd="sng" algn="ctr">
                      <a:solidFill>
                        <a:srgbClr val="305D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5D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5D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4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1968545"/>
                  </a:ext>
                </a:extLst>
              </a:tr>
              <a:tr h="156398">
                <a:tc>
                  <a:txBody>
                    <a:bodyPr/>
                    <a:lstStyle/>
                    <a:p>
                      <a:r>
                        <a:rPr lang="en-GB" sz="800" b="1">
                          <a:effectLst/>
                        </a:rPr>
                        <a:t>Eye</a:t>
                      </a:r>
                      <a:endParaRPr lang="en-GB" sz="800">
                        <a:effectLst/>
                      </a:endParaRPr>
                    </a:p>
                  </a:txBody>
                  <a:tcPr marL="11744" marR="11744" marT="5872" marB="5872" anchor="ctr">
                    <a:lnL w="12700" cap="flat" cmpd="sng" algn="ctr">
                      <a:solidFill>
                        <a:srgbClr val="3072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1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72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5C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EE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800">
                          <a:effectLst/>
                        </a:rPr>
                        <a:t>Melanoma, Retinoblasoma, Macular Degeneration</a:t>
                      </a:r>
                    </a:p>
                  </a:txBody>
                  <a:tcPr marL="11744" marR="11744" marT="5872" marB="5872" anchor="ctr">
                    <a:lnL w="12700" cap="flat" cmpd="sng" algn="ctr">
                      <a:solidFill>
                        <a:srgbClr val="6061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4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1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6E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EE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319"/>
                        </a:rPr>
                        <a:t>MEEI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320"/>
                        </a:rPr>
                        <a:t>UF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321"/>
                        </a:rPr>
                        <a:t>UC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322"/>
                        </a:rPr>
                        <a:t>UC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323"/>
                        </a:rPr>
                        <a:t>CAL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324"/>
                        </a:rPr>
                        <a:t>CAL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325"/>
                        </a:rPr>
                        <a:t>CAL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326"/>
                        </a:rPr>
                        <a:t>JUDE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327"/>
                        </a:rPr>
                        <a:t>CU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328"/>
                        </a:rPr>
                        <a:t>CURIE</a:t>
                      </a:r>
                      <a:r>
                        <a:rPr lang="en-GB" sz="800">
                          <a:effectLst/>
                        </a:rPr>
                        <a:t>,</a:t>
                      </a:r>
                    </a:p>
                  </a:txBody>
                  <a:tcPr marL="11744" marR="11744" marT="5872" marB="5872" anchor="ctr">
                    <a:lnL w="12700" cap="flat" cmpd="sng" algn="ctr">
                      <a:solidFill>
                        <a:srgbClr val="604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4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4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43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5753110"/>
                  </a:ext>
                </a:extLst>
              </a:tr>
              <a:tr h="156398">
                <a:tc>
                  <a:txBody>
                    <a:bodyPr/>
                    <a:lstStyle/>
                    <a:p>
                      <a:r>
                        <a:rPr lang="en-GB" sz="800" b="1">
                          <a:effectLst/>
                        </a:rPr>
                        <a:t>General</a:t>
                      </a:r>
                      <a:endParaRPr lang="en-GB" sz="800">
                        <a:effectLst/>
                      </a:endParaRPr>
                    </a:p>
                  </a:txBody>
                  <a:tcPr marL="11744" marR="11744" marT="5872" marB="5872" anchor="ctr">
                    <a:lnL w="12700" cap="flat" cmpd="sng" algn="ctr">
                      <a:solidFill>
                        <a:srgbClr val="405C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6E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5C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5C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800">
                          <a:effectLst/>
                        </a:rPr>
                        <a:t> not specified</a:t>
                      </a:r>
                    </a:p>
                  </a:txBody>
                  <a:tcPr marL="11744" marR="11744" marT="5872" marB="5872" anchor="ctr">
                    <a:lnL w="12700" cap="flat" cmpd="sng" algn="ctr">
                      <a:solidFill>
                        <a:srgbClr val="406E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43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6E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6E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329"/>
                        </a:rPr>
                        <a:t>EBG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330"/>
                        </a:rPr>
                        <a:t>HOKK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331"/>
                        </a:rPr>
                        <a:t>NIRS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332"/>
                        </a:rPr>
                        <a:t>CNAO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333"/>
                        </a:rPr>
                        <a:t>CNAO</a:t>
                      </a:r>
                      <a:r>
                        <a:rPr lang="en-GB" sz="800">
                          <a:effectLst/>
                        </a:rPr>
                        <a:t>, </a:t>
                      </a:r>
                      <a:r>
                        <a:rPr lang="en-GB" sz="800" u="sng">
                          <a:solidFill>
                            <a:srgbClr val="224FAA"/>
                          </a:solidFill>
                          <a:effectLst/>
                          <a:hlinkClick r:id="rId334"/>
                        </a:rPr>
                        <a:t>CNAO</a:t>
                      </a:r>
                      <a:endParaRPr lang="en-GB" sz="800">
                        <a:effectLst/>
                      </a:endParaRPr>
                    </a:p>
                  </a:txBody>
                  <a:tcPr marL="11744" marR="11744" marT="5872" marB="5872" anchor="ctr">
                    <a:lnL w="12700" cap="flat" cmpd="sng" algn="ctr">
                      <a:solidFill>
                        <a:srgbClr val="D043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43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43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43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436158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855F023-DFE4-A642-9C38-A514CEB77266}"/>
              </a:ext>
            </a:extLst>
          </p:cNvPr>
          <p:cNvSpPr txBox="1"/>
          <p:nvPr/>
        </p:nvSpPr>
        <p:spPr>
          <a:xfrm>
            <a:off x="165735" y="5940109"/>
            <a:ext cx="88125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dirty="0">
                <a:solidFill>
                  <a:srgbClr val="00008B"/>
                </a:solidFill>
                <a:effectLst/>
                <a:latin typeface="-apple-system"/>
              </a:rPr>
              <a:t>Thanks to </a:t>
            </a:r>
            <a:r>
              <a:rPr lang="en-GB" sz="1200" b="0" i="0" dirty="0" err="1">
                <a:solidFill>
                  <a:srgbClr val="00008B"/>
                </a:solidFill>
                <a:effectLst/>
                <a:latin typeface="-apple-system"/>
              </a:rPr>
              <a:t>Fatine</a:t>
            </a:r>
            <a:r>
              <a:rPr lang="en-GB" sz="1200" b="0" i="0" dirty="0">
                <a:solidFill>
                  <a:srgbClr val="00008B"/>
                </a:solidFill>
                <a:effectLst/>
                <a:latin typeface="-apple-system"/>
              </a:rPr>
              <a:t> </a:t>
            </a:r>
            <a:r>
              <a:rPr lang="en-GB" sz="1200" b="0" i="0" dirty="0" err="1">
                <a:solidFill>
                  <a:srgbClr val="00008B"/>
                </a:solidFill>
                <a:effectLst/>
                <a:latin typeface="-apple-system"/>
              </a:rPr>
              <a:t>Giap</a:t>
            </a:r>
            <a:r>
              <a:rPr lang="en-GB" sz="1200" b="0" i="0" dirty="0">
                <a:solidFill>
                  <a:srgbClr val="00008B"/>
                </a:solidFill>
                <a:effectLst/>
                <a:latin typeface="-apple-system"/>
              </a:rPr>
              <a:t>, David Shia, Bosco </a:t>
            </a:r>
            <a:r>
              <a:rPr lang="en-GB" sz="1200" b="0" i="0" dirty="0" err="1">
                <a:solidFill>
                  <a:srgbClr val="00008B"/>
                </a:solidFill>
                <a:effectLst/>
                <a:latin typeface="-apple-system"/>
              </a:rPr>
              <a:t>Giap</a:t>
            </a:r>
            <a:r>
              <a:rPr lang="en-GB" sz="1200" b="0" i="0" dirty="0">
                <a:solidFill>
                  <a:srgbClr val="00008B"/>
                </a:solidFill>
                <a:effectLst/>
                <a:latin typeface="-apple-system"/>
              </a:rPr>
              <a:t>, Kyle O'Meara, Alex Tyner, Phuong Vo, Alex Issa and Steven Liu for helping to update the data.</a:t>
            </a:r>
          </a:p>
          <a:p>
            <a:endParaRPr lang="en-GB" sz="1200" dirty="0">
              <a:solidFill>
                <a:srgbClr val="00008B"/>
              </a:solidFill>
              <a:latin typeface="-apple-system"/>
            </a:endParaRPr>
          </a:p>
          <a:p>
            <a:r>
              <a:rPr lang="en-GB" sz="1200" dirty="0"/>
              <a:t>https://</a:t>
            </a:r>
            <a:r>
              <a:rPr lang="en-GB" sz="1200" dirty="0" err="1"/>
              <a:t>www.ptcog.site</a:t>
            </a:r>
            <a:r>
              <a:rPr lang="en-GB" sz="1200" dirty="0"/>
              <a:t>/</a:t>
            </a:r>
            <a:r>
              <a:rPr lang="en-GB" sz="1200" dirty="0" err="1"/>
              <a:t>index.php</a:t>
            </a:r>
            <a:r>
              <a:rPr lang="en-GB" sz="1200" dirty="0"/>
              <a:t>/clinical-trials-protocols</a:t>
            </a:r>
            <a:endParaRPr lang="en-ES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ED4168-3576-234D-819C-1151D03129BE}"/>
              </a:ext>
            </a:extLst>
          </p:cNvPr>
          <p:cNvSpPr txBox="1"/>
          <p:nvPr/>
        </p:nvSpPr>
        <p:spPr>
          <a:xfrm>
            <a:off x="98991" y="282420"/>
            <a:ext cx="69478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ES" dirty="0"/>
              <a:t>In CLINICS is more and more important… the proofs! 		</a:t>
            </a:r>
          </a:p>
        </p:txBody>
      </p:sp>
    </p:spTree>
    <p:extLst>
      <p:ext uri="{BB962C8B-B14F-4D97-AF65-F5344CB8AC3E}">
        <p14:creationId xmlns:p14="http://schemas.microsoft.com/office/powerpoint/2010/main" val="11193850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t>Clinical Trials Ecosystem – Perspective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dirty="0"/>
              <a:t>~100–200 proton trials worldwide</a:t>
            </a:r>
          </a:p>
          <a:p>
            <a:pPr lvl="1"/>
            <a:r>
              <a:rPr lang="es-ES" dirty="0" err="1"/>
              <a:t>Several</a:t>
            </a:r>
            <a:r>
              <a:rPr lang="es-ES" dirty="0"/>
              <a:t> </a:t>
            </a:r>
            <a:r>
              <a:rPr dirty="0"/>
              <a:t>Hundreds</a:t>
            </a:r>
            <a:r>
              <a:rPr lang="es-ES" dirty="0"/>
              <a:t> </a:t>
            </a:r>
            <a:r>
              <a:rPr lang="es-ES" dirty="0" err="1"/>
              <a:t>or</a:t>
            </a:r>
            <a:r>
              <a:rPr lang="es-ES" dirty="0"/>
              <a:t> </a:t>
            </a:r>
            <a:r>
              <a:rPr lang="es-ES" dirty="0" err="1"/>
              <a:t>thousand</a:t>
            </a:r>
            <a:r>
              <a:rPr dirty="0"/>
              <a:t> in photon RT</a:t>
            </a:r>
          </a:p>
          <a:p>
            <a:pPr lvl="1"/>
            <a:r>
              <a:rPr dirty="0"/>
              <a:t>Thousands in chemo/immunotherapy</a:t>
            </a:r>
          </a:p>
          <a:p>
            <a:pPr marL="457200" lvl="1" indent="0">
              <a:buNone/>
            </a:pPr>
            <a:r>
              <a:rPr lang="es-E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Stakeholders</a:t>
            </a:r>
            <a:r>
              <a:rPr lang="es-E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s-E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require</a:t>
            </a:r>
            <a:r>
              <a:rPr lang="es-E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s-E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evidence</a:t>
            </a:r>
            <a:r>
              <a:rPr lang="es-ES" b="1" dirty="0">
                <a:solidFill>
                  <a:srgbClr val="FF0000"/>
                </a:solidFill>
                <a:highlight>
                  <a:srgbClr val="FFFF00"/>
                </a:highlight>
              </a:rPr>
              <a:t>, </a:t>
            </a:r>
            <a:r>
              <a:rPr lang="es-E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the</a:t>
            </a:r>
            <a:r>
              <a:rPr lang="es-E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s-E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generation</a:t>
            </a:r>
            <a:r>
              <a:rPr lang="es-E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s-E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is</a:t>
            </a:r>
            <a:r>
              <a:rPr lang="es-E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s-E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asymetric</a:t>
            </a:r>
            <a:endParaRPr lang="es-ES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r>
              <a:rPr lang="es-ES" dirty="0"/>
              <a:t>“</a:t>
            </a:r>
            <a:r>
              <a:rPr lang="es-ES" dirty="0" err="1"/>
              <a:t>Randomised</a:t>
            </a:r>
            <a:r>
              <a:rPr lang="es-ES" dirty="0"/>
              <a:t> </a:t>
            </a:r>
            <a:r>
              <a:rPr lang="es-ES" dirty="0" err="1"/>
              <a:t>trials</a:t>
            </a:r>
            <a:r>
              <a:rPr lang="es-ES" dirty="0"/>
              <a:t> are </a:t>
            </a:r>
            <a:r>
              <a:rPr lang="es-ES" dirty="0" err="1"/>
              <a:t>not</a:t>
            </a:r>
            <a:r>
              <a:rPr lang="es-ES" dirty="0"/>
              <a:t> </a:t>
            </a:r>
            <a:r>
              <a:rPr lang="es-ES" dirty="0" err="1"/>
              <a:t>ethical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PT”</a:t>
            </a:r>
          </a:p>
          <a:p>
            <a:pPr lvl="1"/>
            <a:r>
              <a:rPr lang="es-ES" dirty="0"/>
              <a:t>A </a:t>
            </a:r>
            <a:r>
              <a:rPr lang="es-ES" dirty="0" err="1"/>
              <a:t>Phase</a:t>
            </a:r>
            <a:r>
              <a:rPr lang="es-ES" dirty="0"/>
              <a:t> III trial in </a:t>
            </a:r>
            <a:r>
              <a:rPr lang="es-ES" dirty="0" err="1"/>
              <a:t>oropharyngeal</a:t>
            </a:r>
            <a:r>
              <a:rPr lang="es-ES" dirty="0"/>
              <a:t> </a:t>
            </a:r>
            <a:r>
              <a:rPr lang="es-ES" dirty="0" err="1"/>
              <a:t>cancer</a:t>
            </a:r>
            <a:r>
              <a:rPr lang="es-ES" dirty="0"/>
              <a:t> </a:t>
            </a:r>
            <a:r>
              <a:rPr lang="es-ES" dirty="0" err="1"/>
              <a:t>made</a:t>
            </a:r>
            <a:r>
              <a:rPr lang="es-ES" dirty="0"/>
              <a:t> a </a:t>
            </a:r>
            <a:r>
              <a:rPr lang="es-ES" dirty="0" err="1"/>
              <a:t>recent</a:t>
            </a:r>
            <a:r>
              <a:rPr lang="es-ES" dirty="0"/>
              <a:t> shock and </a:t>
            </a:r>
            <a:r>
              <a:rPr lang="es-ES" dirty="0" err="1"/>
              <a:t>broke</a:t>
            </a:r>
            <a:r>
              <a:rPr lang="es-ES" dirty="0"/>
              <a:t> </a:t>
            </a:r>
            <a:r>
              <a:rPr lang="es-ES" dirty="0" err="1"/>
              <a:t>historical</a:t>
            </a:r>
            <a:r>
              <a:rPr lang="es-ES" dirty="0"/>
              <a:t> </a:t>
            </a:r>
            <a:r>
              <a:rPr lang="es-ES" dirty="0" err="1"/>
              <a:t>ethical</a:t>
            </a:r>
            <a:r>
              <a:rPr lang="es-ES" dirty="0"/>
              <a:t> </a:t>
            </a:r>
            <a:r>
              <a:rPr lang="es-ES" dirty="0" err="1"/>
              <a:t>narrative</a:t>
            </a:r>
            <a:r>
              <a:rPr lang="es-ES" dirty="0"/>
              <a:t>.</a:t>
            </a:r>
          </a:p>
          <a:p>
            <a:pPr marL="457200" lvl="1" indent="0">
              <a:buNone/>
            </a:pPr>
            <a:r>
              <a:rPr lang="es-E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Evidence</a:t>
            </a:r>
            <a:r>
              <a:rPr lang="es-E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s-E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must</a:t>
            </a:r>
            <a:r>
              <a:rPr lang="es-E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s-E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guide</a:t>
            </a:r>
            <a:r>
              <a:rPr lang="es-E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s-E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expansion</a:t>
            </a:r>
            <a:endParaRPr lang="es-ES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marL="457200" lvl="1" indent="0">
              <a:buNone/>
            </a:pPr>
            <a:endParaRPr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of a movie&#10;&#10;Description automatically generated">
            <a:extLst>
              <a:ext uri="{FF2B5EF4-FFF2-40B4-BE49-F238E27FC236}">
                <a16:creationId xmlns:a16="http://schemas.microsoft.com/office/drawing/2014/main" id="{9B111622-E817-6843-8E6E-5C3ED5511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5" y="857250"/>
            <a:ext cx="77152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1311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FC87B6F-AEED-B84C-90CB-0840712C8B5E}"/>
              </a:ext>
            </a:extLst>
          </p:cNvPr>
          <p:cNvSpPr txBox="1"/>
          <p:nvPr/>
        </p:nvSpPr>
        <p:spPr>
          <a:xfrm>
            <a:off x="2241275" y="140593"/>
            <a:ext cx="4591326" cy="6340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/>
              <a:t>Some Global Priority Areas for Development</a:t>
            </a:r>
          </a:p>
          <a:p>
            <a:endParaRPr lang="en-GB" sz="1400" b="1" dirty="0"/>
          </a:p>
          <a:p>
            <a:r>
              <a:rPr lang="en-GB" sz="1400" b="1" dirty="0"/>
              <a:t>1. Industrial Stability and Cost Control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dirty="0"/>
              <a:t>Sustainable capital and operational costs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dirty="0"/>
              <a:t>Uptime and reliability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dirty="0"/>
              <a:t>Vendor ecosystem robustness</a:t>
            </a:r>
          </a:p>
          <a:p>
            <a:endParaRPr lang="en-GB" sz="1400" b="1" dirty="0"/>
          </a:p>
          <a:p>
            <a:r>
              <a:rPr lang="en-GB" sz="1400" b="1" dirty="0"/>
              <a:t>2. Throughput Optimization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dirty="0"/>
              <a:t>Image guidance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dirty="0"/>
              <a:t>Adaptive tools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dirty="0"/>
              <a:t>Workflow engineering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dirty="0"/>
              <a:t>Robustness specifications</a:t>
            </a:r>
          </a:p>
          <a:p>
            <a:endParaRPr lang="en-GB" sz="1400" b="1" dirty="0"/>
          </a:p>
          <a:p>
            <a:r>
              <a:rPr lang="en-GB" sz="1400" b="1" dirty="0"/>
              <a:t>3. Clinical Evidence Generation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dirty="0"/>
              <a:t>Randomized trials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dirty="0"/>
              <a:t>Biomarker-driven selection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dirty="0"/>
              <a:t>Transparent comparative studies vs photons</a:t>
            </a:r>
          </a:p>
          <a:p>
            <a:endParaRPr lang="en-GB" sz="1400" b="1" dirty="0"/>
          </a:p>
          <a:p>
            <a:r>
              <a:rPr lang="en-GB" sz="1400" b="1" dirty="0"/>
              <a:t>4. Biological Modulation with Specification Integrity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dirty="0"/>
              <a:t>FLASH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dirty="0" err="1"/>
              <a:t>Minibeams</a:t>
            </a:r>
            <a:endParaRPr lang="en-GB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1400" dirty="0"/>
              <a:t>Preserve conformality and mid/low-dose advantages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dirty="0"/>
              <a:t>Avoid degrading present proton specs</a:t>
            </a:r>
          </a:p>
          <a:p>
            <a:endParaRPr lang="en-GB" sz="1400" b="1" dirty="0"/>
          </a:p>
          <a:p>
            <a:r>
              <a:rPr lang="en-GB" sz="1400" b="1" dirty="0"/>
              <a:t>5. System Integration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dirty="0"/>
              <a:t> MRI, PET, QA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dirty="0"/>
              <a:t>Immunotherapy synergy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dirty="0"/>
              <a:t>Hospital integration</a:t>
            </a:r>
          </a:p>
        </p:txBody>
      </p:sp>
    </p:spTree>
    <p:extLst>
      <p:ext uri="{BB962C8B-B14F-4D97-AF65-F5344CB8AC3E}">
        <p14:creationId xmlns:p14="http://schemas.microsoft.com/office/powerpoint/2010/main" val="34921425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650"/>
            <a:ext cx="8229600" cy="1143000"/>
          </a:xfrm>
        </p:spPr>
        <p:txBody>
          <a:bodyPr/>
          <a:lstStyle/>
          <a:p>
            <a:r>
              <a:rPr dirty="0"/>
              <a:t>Closing Statement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04850"/>
            <a:ext cx="8906013" cy="2805150"/>
          </a:xfrm>
        </p:spPr>
        <p:txBody>
          <a:bodyPr>
            <a:noAutofit/>
          </a:bodyPr>
          <a:lstStyle/>
          <a:p>
            <a:r>
              <a:rPr lang="en-GB" sz="2400" b="1" dirty="0"/>
              <a:t>Technology is not the endpoint.</a:t>
            </a:r>
          </a:p>
          <a:p>
            <a:pPr marL="0" indent="0">
              <a:buNone/>
            </a:pPr>
            <a:r>
              <a:rPr lang="en-GB" sz="2400" b="1" dirty="0"/>
              <a:t>	Clinical benefit is the metric and must drive specifications.</a:t>
            </a:r>
          </a:p>
          <a:p>
            <a:pPr marL="0" indent="0">
              <a:buNone/>
            </a:pPr>
            <a:endParaRPr lang="en-GB" sz="1800" b="1" dirty="0"/>
          </a:p>
          <a:p>
            <a:pPr marL="0" indent="0">
              <a:buNone/>
            </a:pPr>
            <a:endParaRPr lang="en-GB" sz="1050" dirty="0"/>
          </a:p>
          <a:p>
            <a:r>
              <a:rPr lang="en-GB" sz="2400" b="1" dirty="0"/>
              <a:t>Proton systems must be: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000" dirty="0"/>
              <a:t>Robust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000" dirty="0"/>
              <a:t>Integrated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000" dirty="0"/>
              <a:t>Spec-preserving and evolving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000" dirty="0"/>
              <a:t>Biologically aware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000" dirty="0"/>
              <a:t>Economically sustainable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000" dirty="0"/>
              <a:t>Never less demanding than the photon world.</a:t>
            </a:r>
          </a:p>
          <a:p>
            <a:pPr marL="457200" lvl="1" indent="0">
              <a:buNone/>
            </a:pPr>
            <a:endParaRPr lang="en-GB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C1078C-E040-A24F-B932-991407716C33}"/>
              </a:ext>
            </a:extLst>
          </p:cNvPr>
          <p:cNvSpPr txBox="1"/>
          <p:nvPr/>
        </p:nvSpPr>
        <p:spPr>
          <a:xfrm>
            <a:off x="457200" y="5431530"/>
            <a:ext cx="856780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buNone/>
            </a:pPr>
            <a:r>
              <a:rPr lang="en-GB" sz="2800" b="1" dirty="0">
                <a:solidFill>
                  <a:srgbClr val="FF0000"/>
                </a:solidFill>
                <a:highlight>
                  <a:srgbClr val="FFFF00"/>
                </a:highlight>
              </a:rPr>
              <a:t>Transformative – </a:t>
            </a:r>
          </a:p>
          <a:p>
            <a:pPr marL="457200" lvl="1" indent="0">
              <a:buNone/>
            </a:pPr>
            <a:r>
              <a:rPr lang="en-GB" sz="2800" b="1" dirty="0">
                <a:solidFill>
                  <a:srgbClr val="FF0000"/>
                </a:solidFill>
                <a:highlight>
                  <a:srgbClr val="FFFF00"/>
                </a:highlight>
              </a:rPr>
              <a:t>but only when can measure a clinical value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atient Statistics pC 2007 2023">
            <a:extLst>
              <a:ext uri="{FF2B5EF4-FFF2-40B4-BE49-F238E27FC236}">
                <a16:creationId xmlns:a16="http://schemas.microsoft.com/office/drawing/2014/main" id="{0987D178-7396-7043-82FE-AA0FCF2406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6"/>
          <a:stretch/>
        </p:blipFill>
        <p:spPr bwMode="auto">
          <a:xfrm>
            <a:off x="877720" y="944778"/>
            <a:ext cx="5577840" cy="327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tatistics Protons Continents 2022">
            <a:extLst>
              <a:ext uri="{FF2B5EF4-FFF2-40B4-BE49-F238E27FC236}">
                <a16:creationId xmlns:a16="http://schemas.microsoft.com/office/drawing/2014/main" id="{9C80BAAD-7D20-2C43-8354-B86F48059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0695"/>
            <a:ext cx="9144000" cy="236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FFD1AC-B436-3049-8219-E932FC5EA633}"/>
              </a:ext>
            </a:extLst>
          </p:cNvPr>
          <p:cNvSpPr txBox="1"/>
          <p:nvPr/>
        </p:nvSpPr>
        <p:spPr>
          <a:xfrm>
            <a:off x="525780" y="575446"/>
            <a:ext cx="6281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b="1" dirty="0"/>
              <a:t>Patients treated with Protons and Carbon worldwide 2007-2024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FBD1C0-4D09-8541-B515-0C95BEDCC223}"/>
              </a:ext>
            </a:extLst>
          </p:cNvPr>
          <p:cNvSpPr txBox="1"/>
          <p:nvPr/>
        </p:nvSpPr>
        <p:spPr>
          <a:xfrm>
            <a:off x="525780" y="20611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ES" dirty="0"/>
              <a:t>PTCOG (M.Jermann):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5542F8-B71A-8641-BDE0-D2C3ED97CAD2}"/>
              </a:ext>
            </a:extLst>
          </p:cNvPr>
          <p:cNvSpPr txBox="1"/>
          <p:nvPr/>
        </p:nvSpPr>
        <p:spPr>
          <a:xfrm>
            <a:off x="6540679" y="1129444"/>
            <a:ext cx="24304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/>
              <a:t>400.000 pats w/protons</a:t>
            </a:r>
          </a:p>
          <a:p>
            <a:r>
              <a:rPr lang="en-ES" dirty="0"/>
              <a:t>(35-40.000 per year)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ECD566-8AB6-3B4F-A5E7-C23081F854B6}"/>
              </a:ext>
            </a:extLst>
          </p:cNvPr>
          <p:cNvSpPr txBox="1"/>
          <p:nvPr/>
        </p:nvSpPr>
        <p:spPr>
          <a:xfrm>
            <a:off x="6706238" y="3244334"/>
            <a:ext cx="2264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/>
              <a:t>65.000 pats w/Carbon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A0506E-07A4-2742-AE06-E658C324C9B1}"/>
              </a:ext>
            </a:extLst>
          </p:cNvPr>
          <p:cNvSpPr txBox="1"/>
          <p:nvPr/>
        </p:nvSpPr>
        <p:spPr>
          <a:xfrm>
            <a:off x="1394460" y="5859984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>
                <a:highlight>
                  <a:srgbClr val="FFFF00"/>
                </a:highlight>
              </a:rPr>
              <a:t>CNS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BDDAA6-1D72-4342-AD05-7A917ACFF26C}"/>
              </a:ext>
            </a:extLst>
          </p:cNvPr>
          <p:cNvSpPr txBox="1"/>
          <p:nvPr/>
        </p:nvSpPr>
        <p:spPr>
          <a:xfrm>
            <a:off x="3655210" y="5618168"/>
            <a:ext cx="961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>
                <a:highlight>
                  <a:srgbClr val="FFFF00"/>
                </a:highlight>
              </a:rPr>
              <a:t>Prostate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F4DD97-B7F4-C246-BAEF-13F6C36AFBF6}"/>
              </a:ext>
            </a:extLst>
          </p:cNvPr>
          <p:cNvSpPr txBox="1"/>
          <p:nvPr/>
        </p:nvSpPr>
        <p:spPr>
          <a:xfrm>
            <a:off x="7467397" y="5882844"/>
            <a:ext cx="632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>
                <a:highlight>
                  <a:srgbClr val="FFFF00"/>
                </a:highlight>
              </a:rPr>
              <a:t>Liver</a:t>
            </a:r>
          </a:p>
        </p:txBody>
      </p:sp>
    </p:spTree>
    <p:extLst>
      <p:ext uri="{BB962C8B-B14F-4D97-AF65-F5344CB8AC3E}">
        <p14:creationId xmlns:p14="http://schemas.microsoft.com/office/powerpoint/2010/main" val="178167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for a movie&#10;&#10;Description automatically generated">
            <a:extLst>
              <a:ext uri="{FF2B5EF4-FFF2-40B4-BE49-F238E27FC236}">
                <a16:creationId xmlns:a16="http://schemas.microsoft.com/office/drawing/2014/main" id="{3B5C9C55-C4DE-D845-B3A6-DA7B9B3F7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149" y="1150335"/>
            <a:ext cx="7743395" cy="51622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4F2B6F-ACB9-1448-B375-E79B6FDF7F12}"/>
              </a:ext>
            </a:extLst>
          </p:cNvPr>
          <p:cNvSpPr txBox="1"/>
          <p:nvPr/>
        </p:nvSpPr>
        <p:spPr>
          <a:xfrm>
            <a:off x="525935" y="360736"/>
            <a:ext cx="6115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Let´s see it in the finest British understatement tradition...</a:t>
            </a:r>
            <a:endParaRPr lang="en-ES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A01264-9D56-924B-9470-6B5F2A7B28E5}"/>
              </a:ext>
            </a:extLst>
          </p:cNvPr>
          <p:cNvSpPr txBox="1"/>
          <p:nvPr/>
        </p:nvSpPr>
        <p:spPr>
          <a:xfrm>
            <a:off x="7217455" y="1150335"/>
            <a:ext cx="2090893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800" u="sng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Directors</a:t>
            </a:r>
            <a:r>
              <a:rPr lang="es-E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: </a:t>
            </a:r>
            <a:endParaRPr lang="en-ES" sz="1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E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Kenneth Long</a:t>
            </a:r>
            <a:r>
              <a:rPr lang="es-E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</a:p>
          <a:p>
            <a:r>
              <a:rPr lang="en-E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Patricia Price</a:t>
            </a:r>
            <a:r>
              <a:rPr lang="es-E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endParaRPr lang="en-ES" sz="1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E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Richard Amos</a:t>
            </a:r>
            <a:r>
              <a:rPr lang="es-E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</a:t>
            </a:r>
          </a:p>
          <a:p>
            <a:r>
              <a:rPr lang="en-E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Iain McNeish  </a:t>
            </a:r>
            <a:endParaRPr lang="en-ES" sz="1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E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en-ES" sz="1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ES" sz="1800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Starring</a:t>
            </a:r>
            <a:r>
              <a:rPr lang="es-E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:</a:t>
            </a:r>
            <a:endParaRPr lang="en-ES" sz="1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Alejandro </a:t>
            </a:r>
            <a:r>
              <a:rPr lang="es-ES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Mazal</a:t>
            </a:r>
            <a:endParaRPr lang="en-ES" sz="1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Sandro </a:t>
            </a:r>
            <a:r>
              <a:rPr lang="es-ES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Rossi</a:t>
            </a:r>
            <a:endParaRPr lang="en-ES" sz="1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Yolanda </a:t>
            </a:r>
            <a:r>
              <a:rPr lang="es-ES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Prezado</a:t>
            </a:r>
            <a:endParaRPr lang="en-ES" sz="1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Joao Seco</a:t>
            </a:r>
            <a:r>
              <a:rPr lang="en-E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3" tooltip="Direct link to this ite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¶</a:t>
            </a:r>
            <a:endParaRPr lang="en-ES" sz="1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Marco Durante</a:t>
            </a:r>
            <a:r>
              <a:rPr lang="en-E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4" tooltip="Direct link to this ite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¶</a:t>
            </a:r>
            <a:endParaRPr lang="en-ES" sz="1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Manjit</a:t>
            </a:r>
            <a:r>
              <a:rPr lang="es-E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ES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Dosanjh</a:t>
            </a:r>
            <a:endParaRPr lang="en-ES" sz="1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Konrad </a:t>
            </a:r>
            <a:r>
              <a:rPr lang="es-ES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Nesteruk</a:t>
            </a:r>
            <a:r>
              <a:rPr lang="en-E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5" tooltip="Direct link to this ite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¶</a:t>
            </a:r>
            <a:endParaRPr lang="en-ES" sz="1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Rock </a:t>
            </a:r>
            <a:r>
              <a:rPr lang="es-ES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Mackie</a:t>
            </a:r>
            <a:r>
              <a:rPr lang="en-E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6" tooltip="Direct link to this ite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¶</a:t>
            </a:r>
            <a:endParaRPr lang="en-ES" sz="1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Alex </a:t>
            </a:r>
            <a:r>
              <a:rPr lang="es-ES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Gerbershagen</a:t>
            </a:r>
            <a:r>
              <a:rPr lang="en-E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7" tooltip="Direct link to this ite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¶</a:t>
            </a:r>
            <a:endParaRPr lang="en-ES" sz="1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Kenneth Long</a:t>
            </a:r>
            <a:endParaRPr lang="en-ES" sz="1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908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836EB6-0425-3945-8400-684B2AD912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35" t="27222" r="12785" b="27222"/>
          <a:stretch/>
        </p:blipFill>
        <p:spPr>
          <a:xfrm>
            <a:off x="1" y="11432"/>
            <a:ext cx="3749039" cy="2383110"/>
          </a:xfrm>
          <a:prstGeom prst="rect">
            <a:avLst/>
          </a:prstGeom>
        </p:spPr>
      </p:pic>
      <p:pic>
        <p:nvPicPr>
          <p:cNvPr id="5" name="Picture 4" descr="A close up of a line&#10;&#10;Description automatically generated">
            <a:extLst>
              <a:ext uri="{FF2B5EF4-FFF2-40B4-BE49-F238E27FC236}">
                <a16:creationId xmlns:a16="http://schemas.microsoft.com/office/drawing/2014/main" id="{A3492090-0A53-AF4E-8560-E19095728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9039" y="8548"/>
            <a:ext cx="841569" cy="2249452"/>
          </a:xfrm>
          <a:prstGeom prst="rect">
            <a:avLst/>
          </a:prstGeom>
        </p:spPr>
      </p:pic>
      <p:pic>
        <p:nvPicPr>
          <p:cNvPr id="7" name="Picture 6" descr="A screen shot of a graph&#10;&#10;Description automatically generated">
            <a:extLst>
              <a:ext uri="{FF2B5EF4-FFF2-40B4-BE49-F238E27FC236}">
                <a16:creationId xmlns:a16="http://schemas.microsoft.com/office/drawing/2014/main" id="{999F355D-D694-2E47-B321-7D5A736478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3647" y="4506453"/>
            <a:ext cx="841569" cy="22871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4F6FCF-6297-D149-95CC-3AB1474744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13" t="25833" r="21452" b="28055"/>
          <a:stretch/>
        </p:blipFill>
        <p:spPr>
          <a:xfrm>
            <a:off x="4865683" y="4518374"/>
            <a:ext cx="3749039" cy="2339626"/>
          </a:xfrm>
          <a:prstGeom prst="rect">
            <a:avLst/>
          </a:prstGeom>
        </p:spPr>
      </p:pic>
      <p:pic>
        <p:nvPicPr>
          <p:cNvPr id="10" name="Picture 9" descr="A graph of a number of rooms&#10;&#10;Description automatically generated">
            <a:extLst>
              <a:ext uri="{FF2B5EF4-FFF2-40B4-BE49-F238E27FC236}">
                <a16:creationId xmlns:a16="http://schemas.microsoft.com/office/drawing/2014/main" id="{15DAFBD7-2104-9A45-BD75-462A69E1949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2628"/>
          <a:stretch/>
        </p:blipFill>
        <p:spPr>
          <a:xfrm>
            <a:off x="8348870" y="4599420"/>
            <a:ext cx="795130" cy="2258580"/>
          </a:xfrm>
          <a:prstGeom prst="rect">
            <a:avLst/>
          </a:prstGeom>
        </p:spPr>
      </p:pic>
      <p:pic>
        <p:nvPicPr>
          <p:cNvPr id="12" name="Picture 11" descr="A map of different colors and sizes of circles&#10;&#10;Description automatically generated">
            <a:extLst>
              <a:ext uri="{FF2B5EF4-FFF2-40B4-BE49-F238E27FC236}">
                <a16:creationId xmlns:a16="http://schemas.microsoft.com/office/drawing/2014/main" id="{A5E83398-6943-7C43-8E6C-2495354D36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2308" y="145089"/>
            <a:ext cx="4336574" cy="2249453"/>
          </a:xfrm>
          <a:prstGeom prst="rect">
            <a:avLst/>
          </a:prstGeom>
        </p:spPr>
      </p:pic>
      <p:pic>
        <p:nvPicPr>
          <p:cNvPr id="14" name="Picture 13" descr="A map of the world&#10;&#10;Description automatically generated">
            <a:extLst>
              <a:ext uri="{FF2B5EF4-FFF2-40B4-BE49-F238E27FC236}">
                <a16:creationId xmlns:a16="http://schemas.microsoft.com/office/drawing/2014/main" id="{46438B8B-3D8C-EC4E-AD2B-D3EF3DF486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619298"/>
            <a:ext cx="3663647" cy="20074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1AED236-2BD5-2F43-B4CD-512F244B317A}"/>
              </a:ext>
            </a:extLst>
          </p:cNvPr>
          <p:cNvSpPr txBox="1"/>
          <p:nvPr/>
        </p:nvSpPr>
        <p:spPr>
          <a:xfrm>
            <a:off x="8308009" y="4845487"/>
            <a:ext cx="1191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P</a:t>
            </a:r>
            <a:r>
              <a:rPr lang="en-ES" sz="1400" dirty="0">
                <a:solidFill>
                  <a:schemeClr val="bg1"/>
                </a:solidFill>
              </a:rPr>
              <a:t>er capita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BCCAE4F-8A10-9649-9499-F73AEE098D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82308" y="2234704"/>
            <a:ext cx="4336574" cy="4712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273A641-AF0B-1B40-9EBA-C60137DDFDF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-1" r="17302" b="-25349"/>
          <a:stretch/>
        </p:blipFill>
        <p:spPr>
          <a:xfrm>
            <a:off x="563467" y="2155842"/>
            <a:ext cx="3520964" cy="825489"/>
          </a:xfrm>
          <a:prstGeom prst="rect">
            <a:avLst/>
          </a:prstGeom>
        </p:spPr>
      </p:pic>
      <p:sp>
        <p:nvSpPr>
          <p:cNvPr id="28" name="Block Arc 27">
            <a:extLst>
              <a:ext uri="{FF2B5EF4-FFF2-40B4-BE49-F238E27FC236}">
                <a16:creationId xmlns:a16="http://schemas.microsoft.com/office/drawing/2014/main" id="{BE12A97B-870F-F743-9342-976477D86A7B}"/>
              </a:ext>
            </a:extLst>
          </p:cNvPr>
          <p:cNvSpPr/>
          <p:nvPr/>
        </p:nvSpPr>
        <p:spPr>
          <a:xfrm rot="10800000">
            <a:off x="5232853" y="2584655"/>
            <a:ext cx="759788" cy="348257"/>
          </a:xfrm>
          <a:prstGeom prst="blockArc">
            <a:avLst>
              <a:gd name="adj1" fmla="val 10648206"/>
              <a:gd name="adj2" fmla="val 0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>
              <a:solidFill>
                <a:schemeClr val="tx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816D8B2-DB39-C54A-91E6-1E6A47C71C33}"/>
              </a:ext>
            </a:extLst>
          </p:cNvPr>
          <p:cNvSpPr txBox="1"/>
          <p:nvPr/>
        </p:nvSpPr>
        <p:spPr>
          <a:xfrm>
            <a:off x="5214400" y="2981209"/>
            <a:ext cx="839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R</a:t>
            </a:r>
            <a:r>
              <a:rPr lang="en-ES" dirty="0">
                <a:solidFill>
                  <a:schemeClr val="bg1"/>
                </a:solidFill>
              </a:rPr>
              <a:t>atio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C18E17D-7311-B64F-89EA-6210C348E967}"/>
              </a:ext>
            </a:extLst>
          </p:cNvPr>
          <p:cNvSpPr txBox="1"/>
          <p:nvPr/>
        </p:nvSpPr>
        <p:spPr>
          <a:xfrm>
            <a:off x="4590608" y="1947006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1400" dirty="0"/>
              <a:t>2025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242D260-1391-E348-8ADE-835AA42F9893}"/>
              </a:ext>
            </a:extLst>
          </p:cNvPr>
          <p:cNvSpPr txBox="1"/>
          <p:nvPr/>
        </p:nvSpPr>
        <p:spPr>
          <a:xfrm>
            <a:off x="278805" y="489466"/>
            <a:ext cx="569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>
                <a:solidFill>
                  <a:schemeClr val="bg1"/>
                </a:solidFill>
              </a:rPr>
              <a:t>USA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8E3BE67-5BEB-6147-B0E1-1D57E8DB640C}"/>
              </a:ext>
            </a:extLst>
          </p:cNvPr>
          <p:cNvSpPr/>
          <p:nvPr/>
        </p:nvSpPr>
        <p:spPr>
          <a:xfrm>
            <a:off x="2873181" y="5600177"/>
            <a:ext cx="98619" cy="852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7E7D0DE-F01A-0641-BE93-444A3577A4E1}"/>
              </a:ext>
            </a:extLst>
          </p:cNvPr>
          <p:cNvSpPr txBox="1"/>
          <p:nvPr/>
        </p:nvSpPr>
        <p:spPr>
          <a:xfrm>
            <a:off x="1997997" y="5604286"/>
            <a:ext cx="10117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1600" dirty="0">
                <a:solidFill>
                  <a:schemeClr val="bg1"/>
                </a:solidFill>
              </a:rPr>
              <a:t>Singapore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B4CD2E2-EC87-514E-9F33-DA6751974D3D}"/>
              </a:ext>
            </a:extLst>
          </p:cNvPr>
          <p:cNvSpPr txBox="1"/>
          <p:nvPr/>
        </p:nvSpPr>
        <p:spPr>
          <a:xfrm>
            <a:off x="1492121" y="4512075"/>
            <a:ext cx="7493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1400" dirty="0">
                <a:solidFill>
                  <a:schemeClr val="bg1"/>
                </a:solidFill>
              </a:rPr>
              <a:t>Norway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84E6C97-8722-5C4A-B3F8-8789E57D2BE7}"/>
              </a:ext>
            </a:extLst>
          </p:cNvPr>
          <p:cNvSpPr txBox="1"/>
          <p:nvPr/>
        </p:nvSpPr>
        <p:spPr>
          <a:xfrm>
            <a:off x="6867709" y="5153264"/>
            <a:ext cx="598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1400" dirty="0">
                <a:solidFill>
                  <a:schemeClr val="bg1"/>
                </a:solidFill>
              </a:rPr>
              <a:t>China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48C8ED1-65F2-DE48-8942-A90A624549D0}"/>
              </a:ext>
            </a:extLst>
          </p:cNvPr>
          <p:cNvSpPr txBox="1"/>
          <p:nvPr/>
        </p:nvSpPr>
        <p:spPr>
          <a:xfrm>
            <a:off x="2879142" y="3442599"/>
            <a:ext cx="3254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>
                <a:solidFill>
                  <a:schemeClr val="bg1"/>
                </a:solidFill>
              </a:rPr>
              <a:t>0,5 % of patients treated with RT</a:t>
            </a:r>
          </a:p>
          <a:p>
            <a:r>
              <a:rPr lang="en-ES" dirty="0">
                <a:solidFill>
                  <a:schemeClr val="bg1"/>
                </a:solidFill>
              </a:rPr>
              <a:t>&lt; 2 % in developped countries</a:t>
            </a:r>
          </a:p>
        </p:txBody>
      </p:sp>
    </p:spTree>
    <p:extLst>
      <p:ext uri="{BB962C8B-B14F-4D97-AF65-F5344CB8AC3E}">
        <p14:creationId xmlns:p14="http://schemas.microsoft.com/office/powerpoint/2010/main" val="411528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8" grpId="0" animBg="1"/>
      <p:bldP spid="29" grpId="0"/>
      <p:bldP spid="31" grpId="0"/>
      <p:bldP spid="32" grpId="0" animBg="1"/>
      <p:bldP spid="33" grpId="0"/>
      <p:bldP spid="34" grpId="0"/>
      <p:bldP spid="35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dirty="0"/>
              <a:t>Global Growth of Proton Therapy </a:t>
            </a:r>
            <a:br>
              <a:rPr lang="es-ES" dirty="0"/>
            </a:br>
            <a:r>
              <a:rPr dirty="0"/>
              <a:t>A Reality Check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14551"/>
            <a:ext cx="8229600" cy="2823210"/>
          </a:xfrm>
        </p:spPr>
        <p:txBody>
          <a:bodyPr>
            <a:normAutofit/>
          </a:bodyPr>
          <a:lstStyle/>
          <a:p>
            <a:r>
              <a:rPr lang="es-ES" dirty="0"/>
              <a:t>“</a:t>
            </a:r>
            <a:r>
              <a:rPr dirty="0"/>
              <a:t>Exponential growth in centers worldwide</a:t>
            </a:r>
            <a:r>
              <a:rPr lang="es-ES" dirty="0"/>
              <a:t>”</a:t>
            </a:r>
          </a:p>
          <a:p>
            <a:pPr marL="0" indent="0">
              <a:buNone/>
            </a:pPr>
            <a:endParaRPr dirty="0"/>
          </a:p>
          <a:p>
            <a:pPr marL="457200" lvl="1" indent="0" algn="ctr">
              <a:buNone/>
            </a:pPr>
            <a:r>
              <a:rPr dirty="0"/>
              <a:t>~2% </a:t>
            </a:r>
            <a:r>
              <a:rPr lang="es-ES" dirty="0"/>
              <a:t>of RT </a:t>
            </a:r>
            <a:r>
              <a:rPr lang="es-ES" dirty="0" err="1"/>
              <a:t>patients</a:t>
            </a:r>
            <a:r>
              <a:rPr lang="es-ES" dirty="0"/>
              <a:t> </a:t>
            </a:r>
            <a:r>
              <a:rPr dirty="0"/>
              <a:t>in countries</a:t>
            </a:r>
            <a:r>
              <a:rPr lang="es-ES" dirty="0"/>
              <a:t> </a:t>
            </a:r>
            <a:r>
              <a:rPr lang="es-ES" dirty="0" err="1"/>
              <a:t>having</a:t>
            </a:r>
            <a:r>
              <a:rPr lang="es-ES" dirty="0"/>
              <a:t> </a:t>
            </a:r>
            <a:r>
              <a:rPr lang="es-ES" dirty="0" err="1"/>
              <a:t>protons</a:t>
            </a:r>
            <a:endParaRPr lang="es-E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8798F5-DC7F-384E-8D65-A05B85D282D9}"/>
              </a:ext>
            </a:extLst>
          </p:cNvPr>
          <p:cNvSpPr txBox="1"/>
          <p:nvPr/>
        </p:nvSpPr>
        <p:spPr>
          <a:xfrm>
            <a:off x="754380" y="5143184"/>
            <a:ext cx="74637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 algn="ctr">
              <a:buNone/>
            </a:pPr>
            <a:r>
              <a:rPr lang="en-GB" sz="2800" b="1" dirty="0">
                <a:solidFill>
                  <a:srgbClr val="FF0000"/>
                </a:solidFill>
                <a:highlight>
                  <a:srgbClr val="FFFF00"/>
                </a:highlight>
              </a:rPr>
              <a:t>Growth   ≠   scale transformation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0B78BC57-3B1C-FA49-8750-C6B058111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8840" y="859733"/>
            <a:ext cx="9144000" cy="43952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5DBCD3-27E1-054C-9FB6-05AA0FD4A4EB}"/>
              </a:ext>
            </a:extLst>
          </p:cNvPr>
          <p:cNvSpPr txBox="1"/>
          <p:nvPr/>
        </p:nvSpPr>
        <p:spPr>
          <a:xfrm>
            <a:off x="1785849" y="663422"/>
            <a:ext cx="519635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1500" b="1" dirty="0"/>
              <a:t>The ”Wave”: Patients per room per year end 2019 in the world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3FECF9-5F95-2443-A3F7-8EBD97E0CFEB}"/>
              </a:ext>
            </a:extLst>
          </p:cNvPr>
          <p:cNvSpPr txBox="1"/>
          <p:nvPr/>
        </p:nvSpPr>
        <p:spPr>
          <a:xfrm>
            <a:off x="4059497" y="5222140"/>
            <a:ext cx="537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1350" dirty="0"/>
              <a:t>2014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BD9E2B-E7B6-BF47-8932-764519E09D55}"/>
              </a:ext>
            </a:extLst>
          </p:cNvPr>
          <p:cNvSpPr txBox="1"/>
          <p:nvPr/>
        </p:nvSpPr>
        <p:spPr>
          <a:xfrm>
            <a:off x="4794997" y="5238579"/>
            <a:ext cx="537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1350" dirty="0"/>
              <a:t>2015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A437EE-09CF-CF44-AEB4-D49E3F90A75D}"/>
              </a:ext>
            </a:extLst>
          </p:cNvPr>
          <p:cNvSpPr txBox="1"/>
          <p:nvPr/>
        </p:nvSpPr>
        <p:spPr>
          <a:xfrm>
            <a:off x="5313132" y="5222140"/>
            <a:ext cx="537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1350" dirty="0"/>
              <a:t>2016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628395-800A-7249-8066-F920205E8C54}"/>
              </a:ext>
            </a:extLst>
          </p:cNvPr>
          <p:cNvSpPr txBox="1"/>
          <p:nvPr/>
        </p:nvSpPr>
        <p:spPr>
          <a:xfrm>
            <a:off x="5788904" y="5223569"/>
            <a:ext cx="537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1350" dirty="0"/>
              <a:t>2017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AD5E4F-655C-524C-9A50-D75A226AE3BE}"/>
              </a:ext>
            </a:extLst>
          </p:cNvPr>
          <p:cNvSpPr txBox="1"/>
          <p:nvPr/>
        </p:nvSpPr>
        <p:spPr>
          <a:xfrm>
            <a:off x="6418608" y="5222140"/>
            <a:ext cx="537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1350" dirty="0"/>
              <a:t>2018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80157A-AF73-5E4F-9CD0-A65DBFD881C0}"/>
              </a:ext>
            </a:extLst>
          </p:cNvPr>
          <p:cNvSpPr txBox="1"/>
          <p:nvPr/>
        </p:nvSpPr>
        <p:spPr>
          <a:xfrm>
            <a:off x="7231550" y="5210110"/>
            <a:ext cx="537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1350" dirty="0"/>
              <a:t>2019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16048C-C5CA-2A43-B5AE-019026257927}"/>
              </a:ext>
            </a:extLst>
          </p:cNvPr>
          <p:cNvSpPr txBox="1"/>
          <p:nvPr/>
        </p:nvSpPr>
        <p:spPr>
          <a:xfrm>
            <a:off x="3247249" y="5210110"/>
            <a:ext cx="66236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1350" u="sng" dirty="0"/>
              <a:t>&lt;</a:t>
            </a:r>
            <a:r>
              <a:rPr lang="en-ES" sz="1350" dirty="0"/>
              <a:t> 2013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05F3ED-62A3-7347-8852-425B69D083E9}"/>
              </a:ext>
            </a:extLst>
          </p:cNvPr>
          <p:cNvSpPr txBox="1"/>
          <p:nvPr/>
        </p:nvSpPr>
        <p:spPr>
          <a:xfrm>
            <a:off x="1496705" y="5024374"/>
            <a:ext cx="127919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1350" dirty="0"/>
              <a:t>YEAR OF </a:t>
            </a:r>
          </a:p>
          <a:p>
            <a:r>
              <a:rPr lang="en-ES" sz="1350" dirty="0"/>
              <a:t>START CLINICAL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F3F8105-2C01-664E-A1BA-A203AE3B3E28}"/>
              </a:ext>
            </a:extLst>
          </p:cNvPr>
          <p:cNvCxnSpPr>
            <a:cxnSpLocks/>
          </p:cNvCxnSpPr>
          <p:nvPr/>
        </p:nvCxnSpPr>
        <p:spPr>
          <a:xfrm>
            <a:off x="1496705" y="2594610"/>
            <a:ext cx="394613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5F67963-7800-B247-B644-004BF7899D06}"/>
              </a:ext>
            </a:extLst>
          </p:cNvPr>
          <p:cNvCxnSpPr>
            <a:cxnSpLocks/>
          </p:cNvCxnSpPr>
          <p:nvPr/>
        </p:nvCxnSpPr>
        <p:spPr>
          <a:xfrm>
            <a:off x="5442841" y="2594610"/>
            <a:ext cx="2834640" cy="21831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3BD3FCA-7FF5-464B-A3B6-4A570879FF65}"/>
              </a:ext>
            </a:extLst>
          </p:cNvPr>
          <p:cNvSpPr txBox="1"/>
          <p:nvPr/>
        </p:nvSpPr>
        <p:spPr>
          <a:xfrm>
            <a:off x="6267700" y="1916760"/>
            <a:ext cx="28763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/>
              <a:t>“roof” 250 pats/(year.room)</a:t>
            </a:r>
          </a:p>
          <a:p>
            <a:r>
              <a:rPr lang="en-GB" dirty="0"/>
              <a:t>m</a:t>
            </a:r>
            <a:r>
              <a:rPr lang="en-ES" dirty="0"/>
              <a:t>ean: 170 pats /(year.room)</a:t>
            </a:r>
          </a:p>
          <a:p>
            <a:endParaRPr lang="en-E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50F8C82-FBF4-0F42-AE3C-E7D9F2BC1148}"/>
              </a:ext>
            </a:extLst>
          </p:cNvPr>
          <p:cNvSpPr txBox="1"/>
          <p:nvPr/>
        </p:nvSpPr>
        <p:spPr>
          <a:xfrm>
            <a:off x="7026186" y="2908935"/>
            <a:ext cx="1636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/>
              <a:t>3 years rampup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CD3BAE0-C9EC-F049-BD9D-04B05844B673}"/>
              </a:ext>
            </a:extLst>
          </p:cNvPr>
          <p:cNvCxnSpPr>
            <a:cxnSpLocks/>
          </p:cNvCxnSpPr>
          <p:nvPr/>
        </p:nvCxnSpPr>
        <p:spPr>
          <a:xfrm>
            <a:off x="1496705" y="3154680"/>
            <a:ext cx="3835619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7C5147E-9F7D-E24F-8289-85C61EA329ED}"/>
              </a:ext>
            </a:extLst>
          </p:cNvPr>
          <p:cNvSpPr txBox="1"/>
          <p:nvPr/>
        </p:nvSpPr>
        <p:spPr>
          <a:xfrm>
            <a:off x="937260" y="274320"/>
            <a:ext cx="130715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ES" b="1" dirty="0"/>
              <a:t>Throughput</a:t>
            </a:r>
          </a:p>
        </p:txBody>
      </p:sp>
    </p:spTree>
    <p:extLst>
      <p:ext uri="{BB962C8B-B14F-4D97-AF65-F5344CB8AC3E}">
        <p14:creationId xmlns:p14="http://schemas.microsoft.com/office/powerpoint/2010/main" val="150097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2149336-F5EC-E041-88EC-605C9BA72A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8156053"/>
              </p:ext>
            </p:extLst>
          </p:nvPr>
        </p:nvGraphicFramePr>
        <p:xfrm>
          <a:off x="406719" y="1366837"/>
          <a:ext cx="4736782" cy="4124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122690A8-E9AB-CC41-BE6C-357DB2D32400}"/>
              </a:ext>
            </a:extLst>
          </p:cNvPr>
          <p:cNvSpPr/>
          <p:nvPr/>
        </p:nvSpPr>
        <p:spPr>
          <a:xfrm>
            <a:off x="2643182" y="3230328"/>
            <a:ext cx="123838" cy="130643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ES" sz="825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C650A2-D0F6-3D4C-8E12-3E0DAE4EA834}"/>
              </a:ext>
            </a:extLst>
          </p:cNvPr>
          <p:cNvSpPr txBox="1"/>
          <p:nvPr/>
        </p:nvSpPr>
        <p:spPr>
          <a:xfrm>
            <a:off x="2671782" y="3080287"/>
            <a:ext cx="547669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ES" sz="1350" b="1" dirty="0">
                <a:solidFill>
                  <a:srgbClr val="FF0000"/>
                </a:solidFill>
              </a:rPr>
              <a:t>QS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0715B9-E818-A447-9160-7F1A07A7E581}"/>
              </a:ext>
            </a:extLst>
          </p:cNvPr>
          <p:cNvSpPr txBox="1"/>
          <p:nvPr/>
        </p:nvSpPr>
        <p:spPr>
          <a:xfrm>
            <a:off x="706456" y="422195"/>
            <a:ext cx="4893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b="1" dirty="0"/>
              <a:t>Throughput in 2022: comparing with benchmarks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711BDF-692E-9646-B309-1AAFA008B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1" y="1808162"/>
            <a:ext cx="3840479" cy="3683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F8AA61-7C24-424E-A32D-503843DD3031}"/>
              </a:ext>
            </a:extLst>
          </p:cNvPr>
          <p:cNvSpPr txBox="1"/>
          <p:nvPr/>
        </p:nvSpPr>
        <p:spPr>
          <a:xfrm>
            <a:off x="5095638" y="1402834"/>
            <a:ext cx="3999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highlight>
                  <a:srgbClr val="FFFF00"/>
                </a:highlight>
              </a:rPr>
              <a:t>C</a:t>
            </a:r>
            <a:r>
              <a:rPr lang="en-ES" b="1" dirty="0">
                <a:highlight>
                  <a:srgbClr val="FFFF00"/>
                </a:highlight>
              </a:rPr>
              <a:t>ase mix</a:t>
            </a:r>
            <a:r>
              <a:rPr lang="en-ES" b="1" dirty="0"/>
              <a:t>: centers with &gt;30% paediatrics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A3C747-1ACE-8C45-BEA2-E9CC7806DB6F}"/>
              </a:ext>
            </a:extLst>
          </p:cNvPr>
          <p:cNvSpPr txBox="1"/>
          <p:nvPr/>
        </p:nvSpPr>
        <p:spPr>
          <a:xfrm>
            <a:off x="923626" y="5743306"/>
            <a:ext cx="78300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i="1" dirty="0"/>
              <a:t>Note: when making the same analysis in 2025, mean values still in the same order,</a:t>
            </a:r>
          </a:p>
          <a:p>
            <a:r>
              <a:rPr lang="en-GB" i="1" dirty="0"/>
              <a:t>a few outliers, b</a:t>
            </a:r>
            <a:r>
              <a:rPr lang="en-ES" i="1" dirty="0"/>
              <a:t>ut the rampup seems to be shorter (~2 y)</a:t>
            </a:r>
          </a:p>
        </p:txBody>
      </p:sp>
    </p:spTree>
    <p:extLst>
      <p:ext uri="{BB962C8B-B14F-4D97-AF65-F5344CB8AC3E}">
        <p14:creationId xmlns:p14="http://schemas.microsoft.com/office/powerpoint/2010/main" val="1106301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dirty="0"/>
              <a:t>Center Throughput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940" y="1859674"/>
            <a:ext cx="8481060" cy="1737360"/>
          </a:xfrm>
        </p:spPr>
        <p:txBody>
          <a:bodyPr>
            <a:normAutofit fontScale="25000" lnSpcReduction="20000"/>
          </a:bodyPr>
          <a:lstStyle/>
          <a:p>
            <a:r>
              <a:rPr sz="7000" b="1" dirty="0"/>
              <a:t>Typical saturation: ~250 patients/year per room</a:t>
            </a:r>
            <a:endParaRPr lang="es-ES" sz="7000" b="1" dirty="0"/>
          </a:p>
          <a:p>
            <a:pPr marL="0" indent="0">
              <a:buNone/>
            </a:pPr>
            <a:endParaRPr sz="7000" dirty="0"/>
          </a:p>
          <a:p>
            <a:pPr lvl="1"/>
            <a:r>
              <a:rPr lang="es-ES" sz="7000" dirty="0" err="1"/>
              <a:t>Need</a:t>
            </a:r>
            <a:r>
              <a:rPr lang="es-ES" sz="7000" dirty="0"/>
              <a:t> to </a:t>
            </a:r>
            <a:r>
              <a:rPr lang="es-ES" sz="7000" dirty="0" err="1"/>
              <a:t>evaluate</a:t>
            </a:r>
            <a:r>
              <a:rPr lang="es-ES" sz="7000" dirty="0"/>
              <a:t> </a:t>
            </a:r>
            <a:r>
              <a:rPr lang="es-ES" sz="7000" dirty="0" err="1"/>
              <a:t>the</a:t>
            </a:r>
            <a:r>
              <a:rPr lang="es-ES" sz="7000" dirty="0"/>
              <a:t> </a:t>
            </a:r>
            <a:r>
              <a:rPr lang="es-ES" sz="7000" dirty="0" err="1"/>
              <a:t>bottleneck</a:t>
            </a:r>
            <a:r>
              <a:rPr lang="es-ES" sz="7000" dirty="0"/>
              <a:t>: </a:t>
            </a:r>
            <a:r>
              <a:rPr lang="es-ES" sz="7000" dirty="0" err="1"/>
              <a:t>number</a:t>
            </a:r>
            <a:r>
              <a:rPr lang="es-ES" sz="7000" dirty="0"/>
              <a:t> of </a:t>
            </a:r>
            <a:r>
              <a:rPr lang="es-ES" sz="7000" dirty="0" err="1"/>
              <a:t>fractions</a:t>
            </a:r>
            <a:r>
              <a:rPr lang="es-ES" sz="7000" dirty="0"/>
              <a:t>/</a:t>
            </a:r>
            <a:r>
              <a:rPr lang="es-ES" sz="7000" dirty="0" err="1"/>
              <a:t>year</a:t>
            </a:r>
            <a:r>
              <a:rPr lang="es-ES" sz="7000" dirty="0"/>
              <a:t>?</a:t>
            </a:r>
          </a:p>
          <a:p>
            <a:pPr lvl="1"/>
            <a:endParaRPr lang="es-ES" sz="7000" dirty="0"/>
          </a:p>
          <a:p>
            <a:pPr lvl="1"/>
            <a:r>
              <a:rPr sz="7000" dirty="0"/>
              <a:t>Hypofractionation proposed as solution</a:t>
            </a:r>
            <a:r>
              <a:rPr lang="es-ES" sz="7000" dirty="0"/>
              <a:t>, b</a:t>
            </a:r>
            <a:r>
              <a:rPr lang="en-GB" sz="7000" dirty="0" err="1"/>
              <a:t>ut</a:t>
            </a:r>
            <a:r>
              <a:rPr lang="en-GB" sz="7000" dirty="0"/>
              <a:t> there is no clear evidence protons </a:t>
            </a:r>
            <a:r>
              <a:rPr lang="en-GB" sz="7000" dirty="0" err="1"/>
              <a:t>hypofractionate</a:t>
            </a:r>
            <a:r>
              <a:rPr lang="en-GB" sz="7000" dirty="0"/>
              <a:t> always better than photons.</a:t>
            </a:r>
          </a:p>
          <a:p>
            <a:pPr marL="457200" lvl="1" indent="0">
              <a:buNone/>
            </a:pPr>
            <a:endParaRPr lang="en-GB" sz="7000" dirty="0"/>
          </a:p>
          <a:p>
            <a:pPr lvl="1"/>
            <a:r>
              <a:rPr lang="en-GB" sz="7000" dirty="0"/>
              <a:t>Throughput is more related to image-guided and adaptive tools and uptime, modularity for upgrades… than on accelerator specs</a:t>
            </a:r>
          </a:p>
          <a:p>
            <a:pPr lvl="1"/>
            <a:endParaRPr lang="es-ES" dirty="0"/>
          </a:p>
          <a:p>
            <a:pPr marL="457200" lvl="1" indent="0">
              <a:buNone/>
            </a:pPr>
            <a:endParaRPr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1C1F03-4A7B-A548-897C-29148C3F2AC7}"/>
              </a:ext>
            </a:extLst>
          </p:cNvPr>
          <p:cNvSpPr txBox="1"/>
          <p:nvPr/>
        </p:nvSpPr>
        <p:spPr>
          <a:xfrm>
            <a:off x="1051560" y="5038823"/>
            <a:ext cx="77038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GB" sz="2800" b="1" dirty="0">
                <a:solidFill>
                  <a:srgbClr val="FF0000"/>
                </a:solidFill>
                <a:highlight>
                  <a:srgbClr val="FFFF00"/>
                </a:highlight>
              </a:rPr>
              <a:t>Throughput constraints remain still structural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2015</TotalTime>
  <Words>1925</Words>
  <Application>Microsoft Macintosh PowerPoint</Application>
  <PresentationFormat>On-screen Show (4:3)</PresentationFormat>
  <Paragraphs>285</Paragraphs>
  <Slides>26</Slides>
  <Notes>10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-apple-system</vt:lpstr>
      <vt:lpstr>Aptos</vt:lpstr>
      <vt:lpstr>Arial</vt:lpstr>
      <vt:lpstr>Calibri</vt:lpstr>
      <vt:lpstr>Roboto</vt:lpstr>
      <vt:lpstr>Times New Roman</vt:lpstr>
      <vt:lpstr>Office Theme</vt:lpstr>
      <vt:lpstr>Image bitmap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Global Growth of Proton Therapy  A Reality Check</vt:lpstr>
      <vt:lpstr>PowerPoint Presentation</vt:lpstr>
      <vt:lpstr>PowerPoint Presentation</vt:lpstr>
      <vt:lpstr>Center Throughput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“Protons are better… than Radiation Therapy”</vt:lpstr>
      <vt:lpstr>PowerPoint Presentation</vt:lpstr>
      <vt:lpstr>Laser-Driven Beams – Design Drivers</vt:lpstr>
      <vt:lpstr>PowerPoint Presentation</vt:lpstr>
      <vt:lpstr>Clinical Trials Ecosystem – Perspective</vt:lpstr>
      <vt:lpstr>PowerPoint Presentation</vt:lpstr>
      <vt:lpstr>PowerPoint Presentation</vt:lpstr>
      <vt:lpstr>Closing Statement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>generated using python-pptx</dc:description>
  <cp:lastModifiedBy>Alejandro Mazal</cp:lastModifiedBy>
  <cp:revision>40</cp:revision>
  <cp:lastPrinted>2026-02-27T06:21:44Z</cp:lastPrinted>
  <dcterms:created xsi:type="dcterms:W3CDTF">2013-01-27T09:14:16Z</dcterms:created>
  <dcterms:modified xsi:type="dcterms:W3CDTF">2026-02-27T10:24:46Z</dcterms:modified>
  <cp:category/>
</cp:coreProperties>
</file>