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1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0228"/>
    <a:srgbClr val="FF9933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68" autoAdjust="0"/>
    <p:restoredTop sz="93577" autoAdjust="0"/>
  </p:normalViewPr>
  <p:slideViewPr>
    <p:cSldViewPr snapToGrid="0">
      <p:cViewPr varScale="1">
        <p:scale>
          <a:sx n="74" d="100"/>
          <a:sy n="74" d="100"/>
        </p:scale>
        <p:origin x="6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710" y="1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7B401-2027-4CC1-B810-B3277D811432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95AA5B-151D-482E-968A-99138F3EE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220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695AA5B-151D-482E-968A-99138F3EE9C1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046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588E3-CDAD-49F4-AC29-C67510A180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FF805B-8300-4BA8-804B-E36A269DA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22CAB-FA6B-4E7C-94C7-B0B27996F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9F65-DDFB-409C-88E0-582167950864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0DDA8-B23C-4711-8B1C-DA28247E8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78BDCF-9108-4BDB-A959-DF88514A8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A815-97C5-4F4A-A5C0-618ED431A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254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F68F8-7F31-415D-A3A8-0C63836C5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059D89-1F0D-471D-86D6-C128B5402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8AA6B-318E-4CB0-80DF-890A6E716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9F65-DDFB-409C-88E0-582167950864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59E8C-4A35-400C-8830-356214F90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D5F17-B4D1-40B0-BEBC-7829B0F9D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A815-97C5-4F4A-A5C0-618ED431A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117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8511AC-6060-4FD0-B5AC-751609F087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0A31C8-921F-42A1-9B40-069CC877DF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9D5260-DC3F-4087-8E89-BE220DD71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9F65-DDFB-409C-88E0-582167950864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EB595-7015-4263-AB02-827F99545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C5215-6BA1-4A8A-8301-75D214110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A815-97C5-4F4A-A5C0-618ED431A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1CA20-E0A8-4E6E-8B5E-99302CD42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25627-417F-4E67-B383-5BB3AB6C7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A0762-C0BC-467F-8B02-F31EBF161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9F65-DDFB-409C-88E0-582167950864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4F4F5-B0FA-44DF-8815-1B7E1DDF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E8EC3-3951-4B61-A840-3451C620B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A815-97C5-4F4A-A5C0-618ED431A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28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2E176-C236-42C5-8117-C2A1755DE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7ADF86-E779-46E7-8D8C-D47B87426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40826-F813-4CFD-9790-4C44A90E0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9F65-DDFB-409C-88E0-582167950864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3B178-9D41-46DE-A7ED-4CD4DC778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0AFAB-56B3-4D74-B720-EB651ED71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A815-97C5-4F4A-A5C0-618ED431A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93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B4D9D-1C90-4C7D-BE47-497565F97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258F5-9BDB-473F-BCA0-39E7730CDF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995F8D-D789-417D-8FF5-C1E977D50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88F250-1295-4B9B-A112-5DF81367C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9F65-DDFB-409C-88E0-582167950864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C8E95D-1C61-4BBA-81B5-94A4EEBB3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D3D2AF-52B1-4F31-AF6D-2A8E11F8E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A815-97C5-4F4A-A5C0-618ED431A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85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D08CB-8298-4438-B4FA-C3E117FE1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00AB2B-F237-4444-98CA-C29124641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0E82CB-7755-4D06-9039-4DE5E9E0E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8861D-75FC-4816-8F57-AFB8636B92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BF0AA1-7683-4021-A3B4-1EFF40E60C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C5FDBA-D458-409E-BD7D-03AD6CF6C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9F65-DDFB-409C-88E0-582167950864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5C0F1D-F4D9-4AF4-9D06-5C5010420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C26150-D8EC-444C-A136-B6BCDDED5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A815-97C5-4F4A-A5C0-618ED431A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917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93CDC-9A90-4BF7-85D4-7FEAA3131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E818C8-A219-4C0C-9823-1FCFE17DB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9F65-DDFB-409C-88E0-582167950864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AE1015-19FD-4339-92BA-5EDF6161E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1A7BAF-3D79-45D7-8497-8E4FA1F97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A815-97C5-4F4A-A5C0-618ED431A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581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A610C4-EE63-4A36-8577-C3123422A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9F65-DDFB-409C-88E0-582167950864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472F00-F012-4258-B097-4C5284E7D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8AF4FA-CC76-44A6-9473-4C1E3D290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A815-97C5-4F4A-A5C0-618ED431A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26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7700B-FAE0-46B0-880A-447ADA78A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9A3F6-336E-4B2D-BB25-EA1474D64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E3A189-2CA3-439A-B1F7-DBC79C4C0B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4BB625-33F3-4E3E-89C2-24856DCF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9F65-DDFB-409C-88E0-582167950864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A10526-BDAA-4824-B20C-3E88CCF48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662F1F-F2C0-46A7-8EC1-9ED50C22E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A815-97C5-4F4A-A5C0-618ED431A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295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DE577-3A30-4875-91B4-65672F0F2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DF7A12-D76C-48E4-8D9F-57E93708DB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B2595F-C522-403C-84E9-A4A7EA17B8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CD4247-99CE-4EB5-A632-58B30A747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9F65-DDFB-409C-88E0-582167950864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6337FF-8C6A-4455-A099-631205800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396755-92EB-425B-AD33-D1DC72F20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A815-97C5-4F4A-A5C0-618ED431A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37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35CDD9-EF7C-4CE9-AC02-17709B311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DC5904-EB23-411C-B602-D5AE8ED80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5953EE-D480-4CD0-A508-F18659BA80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A9F65-DDFB-409C-88E0-582167950864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041AE-10C5-454B-9967-420ACF39A4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C5352-AB23-41E1-98E6-48C8CD8D54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AA815-97C5-4F4A-A5C0-618ED431A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614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E0246AF-36F3-4801-AC0F-4DCC64367FCB}"/>
              </a:ext>
            </a:extLst>
          </p:cNvPr>
          <p:cNvSpPr/>
          <p:nvPr/>
        </p:nvSpPr>
        <p:spPr>
          <a:xfrm>
            <a:off x="2159176" y="69300"/>
            <a:ext cx="9913554" cy="954107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sz="2800" b="1" dirty="0">
                <a:solidFill>
                  <a:prstClr val="white"/>
                </a:solidFill>
              </a:rPr>
              <a:t>Qu</a:t>
            </a:r>
            <a:r>
              <a:rPr lang="en-GB" sz="2800" b="1" dirty="0">
                <a:solidFill>
                  <a:prstClr val="white">
                    <a:lumMod val="75000"/>
                  </a:prstClr>
                </a:solidFill>
              </a:rPr>
              <a:t>antum</a:t>
            </a:r>
            <a:r>
              <a:rPr lang="en-GB" sz="2800" b="1" dirty="0">
                <a:solidFill>
                  <a:prstClr val="white"/>
                </a:solidFill>
              </a:rPr>
              <a:t> E</a:t>
            </a:r>
            <a:r>
              <a:rPr lang="en-GB" sz="2800" b="1" dirty="0">
                <a:solidFill>
                  <a:prstClr val="white">
                    <a:lumMod val="75000"/>
                  </a:prstClr>
                </a:solidFill>
              </a:rPr>
              <a:t>nhanced</a:t>
            </a:r>
            <a:r>
              <a:rPr lang="en-GB" sz="2800" b="1" dirty="0">
                <a:solidFill>
                  <a:prstClr val="white"/>
                </a:solidFill>
              </a:rPr>
              <a:t> S</a:t>
            </a:r>
            <a:r>
              <a:rPr lang="en-GB" sz="2800" b="1" dirty="0">
                <a:solidFill>
                  <a:prstClr val="white">
                    <a:lumMod val="75000"/>
                  </a:prstClr>
                </a:solidFill>
              </a:rPr>
              <a:t>uperfluid</a:t>
            </a:r>
            <a:r>
              <a:rPr lang="en-GB" sz="2800" b="1" dirty="0">
                <a:solidFill>
                  <a:prstClr val="white"/>
                </a:solidFill>
              </a:rPr>
              <a:t> T</a:t>
            </a:r>
            <a:r>
              <a:rPr lang="en-GB" sz="2800" b="1" dirty="0">
                <a:solidFill>
                  <a:prstClr val="white">
                    <a:lumMod val="75000"/>
                  </a:prstClr>
                </a:solidFill>
              </a:rPr>
              <a:t>echnologies for</a:t>
            </a:r>
            <a:r>
              <a:rPr lang="en-GB" sz="2800" b="1" dirty="0">
                <a:solidFill>
                  <a:prstClr val="white"/>
                </a:solidFill>
              </a:rPr>
              <a:t> D</a:t>
            </a:r>
            <a:r>
              <a:rPr lang="en-GB" sz="2800" b="1" dirty="0">
                <a:solidFill>
                  <a:prstClr val="white">
                    <a:lumMod val="75000"/>
                  </a:prstClr>
                </a:solidFill>
              </a:rPr>
              <a:t>ark</a:t>
            </a:r>
            <a:r>
              <a:rPr lang="en-GB" sz="2800" b="1" dirty="0">
                <a:solidFill>
                  <a:prstClr val="white"/>
                </a:solidFill>
              </a:rPr>
              <a:t> M</a:t>
            </a:r>
            <a:r>
              <a:rPr lang="en-GB" sz="2800" b="1" dirty="0">
                <a:solidFill>
                  <a:prstClr val="white">
                    <a:lumMod val="75000"/>
                  </a:prstClr>
                </a:solidFill>
              </a:rPr>
              <a:t>atter</a:t>
            </a:r>
            <a:r>
              <a:rPr lang="en-GB" sz="2800" b="1" dirty="0">
                <a:solidFill>
                  <a:prstClr val="white"/>
                </a:solidFill>
              </a:rPr>
              <a:t> </a:t>
            </a:r>
            <a:r>
              <a:rPr lang="en-GB" sz="2800" b="1" dirty="0">
                <a:solidFill>
                  <a:prstClr val="white">
                    <a:lumMod val="75000"/>
                  </a:prstClr>
                </a:solidFill>
              </a:rPr>
              <a:t>and</a:t>
            </a:r>
            <a:r>
              <a:rPr lang="en-GB" sz="2800" b="1" dirty="0">
                <a:solidFill>
                  <a:prstClr val="white"/>
                </a:solidFill>
              </a:rPr>
              <a:t> C</a:t>
            </a:r>
            <a:r>
              <a:rPr lang="en-GB" sz="2800" b="1" dirty="0">
                <a:solidFill>
                  <a:prstClr val="white">
                    <a:lumMod val="75000"/>
                  </a:prstClr>
                </a:solidFill>
              </a:rPr>
              <a:t>osmology, </a:t>
            </a:r>
            <a:r>
              <a:rPr lang="en-GB" sz="2800" b="1" dirty="0">
                <a:solidFill>
                  <a:prstClr val="white"/>
                </a:solidFill>
              </a:rPr>
              <a:t>QUEST –DMC</a:t>
            </a:r>
            <a:endParaRPr lang="en-GB" sz="2800" b="1" dirty="0">
              <a:solidFill>
                <a:prstClr val="white">
                  <a:lumMod val="75000"/>
                </a:prstClr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BEBDD47-0A6C-94C9-7AD9-8CE9AC06AED3}"/>
              </a:ext>
            </a:extLst>
          </p:cNvPr>
          <p:cNvGrpSpPr/>
          <p:nvPr/>
        </p:nvGrpSpPr>
        <p:grpSpPr>
          <a:xfrm>
            <a:off x="0" y="6396695"/>
            <a:ext cx="12191999" cy="493708"/>
            <a:chOff x="0" y="6396695"/>
            <a:chExt cx="12191999" cy="49370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F9D0108-477C-4520-BFF5-C24300B28356}"/>
                </a:ext>
              </a:extLst>
            </p:cNvPr>
            <p:cNvSpPr txBox="1"/>
            <p:nvPr/>
          </p:nvSpPr>
          <p:spPr>
            <a:xfrm>
              <a:off x="0" y="6396695"/>
              <a:ext cx="12191999" cy="46166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en-US" sz="2400" b="1" dirty="0">
                  <a:solidFill>
                    <a:prstClr val="white"/>
                  </a:solidFill>
                </a:rPr>
                <a:t>Andrew Casey, Liverpool, 17/10/25 </a:t>
              </a:r>
              <a:endParaRPr lang="en-GB" sz="2400" b="1" dirty="0">
                <a:solidFill>
                  <a:srgbClr val="00B0F0"/>
                </a:solidFill>
              </a:endParaRP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987DBB1-5A2D-4022-BE14-F8EAAD8CC9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405491"/>
              <a:ext cx="613039" cy="484912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987DBB1-5A2D-4022-BE14-F8EAAD8CC9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578960" y="6405491"/>
              <a:ext cx="613039" cy="484912"/>
            </a:xfrm>
            <a:prstGeom prst="rect">
              <a:avLst/>
            </a:prstGeom>
          </p:spPr>
        </p:pic>
      </p:grpSp>
      <p:pic>
        <p:nvPicPr>
          <p:cNvPr id="9" name="Picture 2" descr="Logo - Royal Holloway Staff Intranet">
            <a:extLst>
              <a:ext uri="{FF2B5EF4-FFF2-40B4-BE49-F238E27FC236}">
                <a16:creationId xmlns:a16="http://schemas.microsoft.com/office/drawing/2014/main" id="{2F2DF259-94FE-464F-A417-D0B807A0ED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0825" y="1913833"/>
            <a:ext cx="1994461" cy="1017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yber Attack At Lancaster University - Heart North Lancashire ...">
            <a:extLst>
              <a:ext uri="{FF2B5EF4-FFF2-40B4-BE49-F238E27FC236}">
                <a16:creationId xmlns:a16="http://schemas.microsoft.com/office/drawing/2014/main" id="{57D042C0-E621-4BE8-B6BD-83A7DFE9BE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0824" y="2976652"/>
            <a:ext cx="1994461" cy="961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Undergraduate Open Days | University of Sussex - My Student Events">
            <a:extLst>
              <a:ext uri="{FF2B5EF4-FFF2-40B4-BE49-F238E27FC236}">
                <a16:creationId xmlns:a16="http://schemas.microsoft.com/office/drawing/2014/main" id="{D8843F7B-F082-4AFD-8699-E2B9F20D4F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0823" y="3992246"/>
            <a:ext cx="1994461" cy="81228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09625E1-961F-4029-8EFF-313E9018A524}"/>
              </a:ext>
            </a:extLst>
          </p:cNvPr>
          <p:cNvSpPr/>
          <p:nvPr/>
        </p:nvSpPr>
        <p:spPr>
          <a:xfrm>
            <a:off x="2323890" y="1038261"/>
            <a:ext cx="9745053" cy="5016758"/>
          </a:xfrm>
          <a:prstGeom prst="rect">
            <a:avLst/>
          </a:prstGeom>
          <a:solidFill>
            <a:schemeClr val="tx1">
              <a:lumMod val="95000"/>
              <a:lumOff val="5000"/>
              <a:alpha val="25000"/>
            </a:schemeClr>
          </a:solidFill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800" b="1" i="0" u="none" strike="noStrike" kern="1200" cap="none" spc="0" normalizeH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3200" b="1" dirty="0">
                <a:solidFill>
                  <a:prstClr val="white"/>
                </a:solidFill>
                <a:latin typeface="Calibri" panose="020F0502020204030204" pitchFamily="34" charset="0"/>
              </a:rPr>
              <a:t>Proposals (QTFP2, EPSRC, Fellowships, EU, ARIA)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GB" sz="2400" b="1" dirty="0">
                <a:solidFill>
                  <a:prstClr val="white"/>
                </a:solidFill>
                <a:latin typeface="Calibri" panose="020F0502020204030204" pitchFamily="34" charset="0"/>
              </a:rPr>
              <a:t>People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GB" sz="2400" b="1" dirty="0">
                <a:solidFill>
                  <a:prstClr val="white"/>
                </a:solidFill>
                <a:latin typeface="Calibri" panose="020F0502020204030204" pitchFamily="34" charset="0"/>
              </a:rPr>
              <a:t>Consumables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GB" sz="2400" b="1" dirty="0">
                <a:solidFill>
                  <a:prstClr val="white"/>
                </a:solidFill>
                <a:latin typeface="Calibri" panose="020F0502020204030204" pitchFamily="34" charset="0"/>
              </a:rPr>
              <a:t>Fabrication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GB" sz="2400" b="1" dirty="0">
                <a:solidFill>
                  <a:prstClr val="white"/>
                </a:solidFill>
                <a:latin typeface="Calibri" panose="020F0502020204030204" pitchFamily="34" charset="0"/>
              </a:rPr>
              <a:t>Equipment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GB" sz="2400" b="1" dirty="0">
                <a:solidFill>
                  <a:prstClr val="white"/>
                </a:solidFill>
                <a:latin typeface="Calibri" panose="020F0502020204030204" pitchFamily="34" charset="0"/>
              </a:rPr>
              <a:t>Computing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GB" sz="2400" b="1" dirty="0">
                <a:solidFill>
                  <a:prstClr val="white"/>
                </a:solidFill>
                <a:latin typeface="Calibri" panose="020F0502020204030204" pitchFamily="34" charset="0"/>
              </a:rPr>
              <a:t>Infrastructure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3200" b="1" dirty="0">
                <a:solidFill>
                  <a:prstClr val="white"/>
                </a:solidFill>
                <a:latin typeface="Calibri" panose="020F0502020204030204" pitchFamily="34" charset="0"/>
              </a:rPr>
              <a:t>Promotion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GB" sz="2400" b="1" dirty="0">
                <a:solidFill>
                  <a:prstClr val="white"/>
                </a:solidFill>
                <a:latin typeface="Calibri" panose="020F0502020204030204" pitchFamily="34" charset="0"/>
              </a:rPr>
              <a:t>Website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GB" sz="2400" b="1" dirty="0">
                <a:solidFill>
                  <a:prstClr val="white"/>
                </a:solidFill>
                <a:latin typeface="Calibri" panose="020F0502020204030204" pitchFamily="34" charset="0"/>
              </a:rPr>
              <a:t>Meetings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GB" sz="2400" b="1" dirty="0">
                <a:solidFill>
                  <a:prstClr val="white"/>
                </a:solidFill>
                <a:latin typeface="Calibri" panose="020F0502020204030204" pitchFamily="34" charset="0"/>
              </a:rPr>
              <a:t>Publications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GB" sz="3200" b="1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3C45C4D-98FE-30C4-59C0-556BA9815A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14" y="5535368"/>
            <a:ext cx="1994461" cy="630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ownload University of Oxford Logo in SVG Vector or PNG File ...">
            <a:extLst>
              <a:ext uri="{FF2B5EF4-FFF2-40B4-BE49-F238E27FC236}">
                <a16:creationId xmlns:a16="http://schemas.microsoft.com/office/drawing/2014/main" id="{F82F3B32-3056-B31E-53CD-2D66318589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56" t="34082" r="13530" b="33010"/>
          <a:stretch/>
        </p:blipFill>
        <p:spPr bwMode="auto">
          <a:xfrm>
            <a:off x="123056" y="4867363"/>
            <a:ext cx="2036120" cy="605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0CB9F0C-3053-8EC2-8FD1-047E335B4D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5410" y="85562"/>
            <a:ext cx="2526926" cy="199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013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27332</TotalTime>
  <Words>42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Casey</dc:creator>
  <cp:lastModifiedBy>Andrew Casey</cp:lastModifiedBy>
  <cp:revision>237</cp:revision>
  <dcterms:created xsi:type="dcterms:W3CDTF">2020-03-24T15:43:10Z</dcterms:created>
  <dcterms:modified xsi:type="dcterms:W3CDTF">2025-10-17T08:26:51Z</dcterms:modified>
</cp:coreProperties>
</file>