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lack and white photo looking up at the suspension cables of a bridge with clouds in the background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4" name="Black and white photo of the Zeeland Bridge in the Netherlands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Black and white photo of the underside of a bridge going over a river and against the sky 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–Johnny Appleseed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34" name="“Type a quote here.”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lack and white photo looking up at the suspension cables of a bridge with clouds in the background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Black and white photo of the Zeeland Bridge in the Netherlands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3787100" y="13068300"/>
            <a:ext cx="419100" cy="508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1.tif"/><Relationship Id="rId5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hyperlink" Target="https://inspirehep.net/authors/1258797" TargetMode="External"/><Relationship Id="rId6" Type="http://schemas.openxmlformats.org/officeDocument/2006/relationships/hyperlink" Target="https://inspirehep.net/institutions/902887" TargetMode="External"/><Relationship Id="rId7" Type="http://schemas.openxmlformats.org/officeDocument/2006/relationships/hyperlink" Target="https://doi.org/10.1140/epjc/s10052-023-11199-2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1.tif"/><Relationship Id="rId5" Type="http://schemas.openxmlformats.org/officeDocument/2006/relationships/image" Target="../media/image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QUEST-DMC Liverpool Meeting - 16/10/2025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QUEST-DMC Liverpool Meeting - 16/10/2025  </a:t>
            </a:r>
          </a:p>
        </p:txBody>
      </p:sp>
      <p:sp>
        <p:nvSpPr>
          <p:cNvPr id="160" name="ND3 Background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ND3 Backgrounds</a:t>
            </a:r>
          </a:p>
        </p:txBody>
      </p:sp>
      <p:sp>
        <p:nvSpPr>
          <p:cNvPr id="161" name="Lizzie Bloomfield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Lizzie Bloomfield</a:t>
            </a:r>
          </a:p>
        </p:txBody>
      </p:sp>
      <p:pic>
        <p:nvPicPr>
          <p:cNvPr id="1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4755" y="670560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6479" y="6692899"/>
            <a:ext cx="1651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"/>
          <p:cNvSpPr txBox="1"/>
          <p:nvPr>
            <p:ph type="sldNum" sz="quarter" idx="4294967295"/>
          </p:nvPr>
        </p:nvSpPr>
        <p:spPr>
          <a:xfrm>
            <a:off x="12052300" y="130175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QUEST-DMC Liverpool Meetin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QUEST-DMC Liverpool Meeting</a:t>
            </a:r>
          </a:p>
        </p:txBody>
      </p:sp>
      <p:sp>
        <p:nvSpPr>
          <p:cNvPr id="256" name="Geant4 Simul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Geant4 Simulation </a:t>
            </a:r>
          </a:p>
        </p:txBody>
      </p:sp>
      <p:pic>
        <p:nvPicPr>
          <p:cNvPr id="25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4755" y="670560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6479" y="66929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6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ND3 Backgrounds - Geant4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Geant4 Simulation </a:t>
            </a:r>
          </a:p>
        </p:txBody>
      </p:sp>
      <p:pic>
        <p:nvPicPr>
          <p:cNvPr id="2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From the work on the measured radiogenics, I created a similar smaller-scale Geant4 geometry of only the IVC and dewar, in order to recreate the data-taking setup."/>
          <p:cNvSpPr txBox="1"/>
          <p:nvPr>
            <p:ph type="body" sz="half" idx="1"/>
          </p:nvPr>
        </p:nvSpPr>
        <p:spPr>
          <a:xfrm>
            <a:off x="591116" y="2824095"/>
            <a:ext cx="7801967" cy="8928101"/>
          </a:xfrm>
          <a:prstGeom prst="rect">
            <a:avLst/>
          </a:prstGeom>
        </p:spPr>
        <p:txBody>
          <a:bodyPr/>
          <a:lstStyle/>
          <a:p>
            <a:pPr/>
            <a:endParaRPr sz="1200">
              <a:solidFill>
                <a:srgbClr val="000000"/>
              </a:solidFill>
            </a:endParaRPr>
          </a:p>
          <a:p>
            <a:pPr/>
            <a:r>
              <a:t>From the work on the measured radiogenics, I created a similar smaller-scale Geant4 geometry of </a:t>
            </a:r>
            <a:r>
              <a:rPr b="1"/>
              <a:t>only the IVC and dewar</a:t>
            </a:r>
            <a:r>
              <a:t>, in order to </a:t>
            </a:r>
            <a:r>
              <a:rPr b="1"/>
              <a:t>recreate the data-taking setup</a:t>
            </a:r>
            <a:r>
              <a:t>.</a:t>
            </a:r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324"/>
          <a:stretch>
            <a:fillRect/>
          </a:stretch>
        </p:blipFill>
        <p:spPr>
          <a:xfrm>
            <a:off x="16638215" y="3054350"/>
            <a:ext cx="7346008" cy="10515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7920" b="0"/>
          <a:stretch>
            <a:fillRect/>
          </a:stretch>
        </p:blipFill>
        <p:spPr>
          <a:xfrm>
            <a:off x="9926198" y="3054350"/>
            <a:ext cx="7102851" cy="1051520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Dewar"/>
          <p:cNvSpPr txBox="1"/>
          <p:nvPr/>
        </p:nvSpPr>
        <p:spPr>
          <a:xfrm>
            <a:off x="22242029" y="12639512"/>
            <a:ext cx="1629124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Dewar</a:t>
            </a:r>
          </a:p>
        </p:txBody>
      </p:sp>
      <p:sp>
        <p:nvSpPr>
          <p:cNvPr id="269" name="IVC"/>
          <p:cNvSpPr txBox="1"/>
          <p:nvPr/>
        </p:nvSpPr>
        <p:spPr>
          <a:xfrm>
            <a:off x="10068332" y="12639512"/>
            <a:ext cx="1012479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IVC</a:t>
            </a:r>
          </a:p>
        </p:txBody>
      </p:sp>
      <p:sp>
        <p:nvSpPr>
          <p:cNvPr id="270" name="Circle"/>
          <p:cNvSpPr/>
          <p:nvPr/>
        </p:nvSpPr>
        <p:spPr>
          <a:xfrm>
            <a:off x="13035467" y="7465769"/>
            <a:ext cx="1270001" cy="1270001"/>
          </a:xfrm>
          <a:prstGeom prst="ellipse">
            <a:avLst/>
          </a:prstGeom>
          <a:ln w="63500">
            <a:solidFill>
              <a:schemeClr val="accent2">
                <a:hueOff val="-602737"/>
                <a:satOff val="7170"/>
                <a:lumOff val="1411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1" name="Circle"/>
          <p:cNvSpPr/>
          <p:nvPr/>
        </p:nvSpPr>
        <p:spPr>
          <a:xfrm>
            <a:off x="19676293" y="9756903"/>
            <a:ext cx="1270001" cy="1270001"/>
          </a:xfrm>
          <a:prstGeom prst="ellipse">
            <a:avLst/>
          </a:prstGeom>
          <a:ln w="63500">
            <a:solidFill>
              <a:schemeClr val="accent2">
                <a:hueOff val="-602737"/>
                <a:satOff val="7170"/>
                <a:lumOff val="1411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2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23795434" y="13068300"/>
            <a:ext cx="402432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imulation:…"/>
          <p:cNvSpPr txBox="1"/>
          <p:nvPr>
            <p:ph type="body" sz="half" idx="1"/>
          </p:nvPr>
        </p:nvSpPr>
        <p:spPr>
          <a:xfrm>
            <a:off x="568091" y="3062263"/>
            <a:ext cx="9406887" cy="8928101"/>
          </a:xfrm>
          <a:prstGeom prst="rect">
            <a:avLst/>
          </a:prstGeom>
        </p:spPr>
        <p:txBody>
          <a:bodyPr/>
          <a:lstStyle/>
          <a:p>
            <a:pPr/>
            <a:r>
              <a:t>Simulation:</a:t>
            </a:r>
          </a:p>
          <a:p>
            <a:pPr lvl="1"/>
            <a:r>
              <a:t>Used the </a:t>
            </a:r>
            <a:r>
              <a:rPr b="1"/>
              <a:t>background spectra from the NaI</a:t>
            </a:r>
            <a:r>
              <a:t> measurements as a gamma generator.</a:t>
            </a:r>
            <a:endParaRPr sz="1200">
              <a:solidFill>
                <a:srgbClr val="000000"/>
              </a:solidFill>
            </a:endParaRPr>
          </a:p>
          <a:p>
            <a:pPr lvl="1"/>
            <a:r>
              <a:t>Ran </a:t>
            </a:r>
            <a:r>
              <a:rPr b="1"/>
              <a:t>monoenergetic</a:t>
            </a:r>
            <a:r>
              <a:rPr b="1" sz="1200"/>
              <a:t> </a:t>
            </a:r>
            <a:r>
              <a:rPr b="1"/>
              <a:t>, isotopic</a:t>
            </a:r>
            <a:r>
              <a:t> gammas.</a:t>
            </a:r>
          </a:p>
          <a:p>
            <a:pPr lvl="1"/>
            <a:r>
              <a:t>Accounts for photon attenuation, Compton scattering, and photoelectric absorption. </a:t>
            </a:r>
          </a:p>
        </p:txBody>
      </p:sp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324"/>
          <a:stretch>
            <a:fillRect/>
          </a:stretch>
        </p:blipFill>
        <p:spPr>
          <a:xfrm>
            <a:off x="16638215" y="3054349"/>
            <a:ext cx="7346008" cy="10515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7920" b="0"/>
          <a:stretch>
            <a:fillRect/>
          </a:stretch>
        </p:blipFill>
        <p:spPr>
          <a:xfrm>
            <a:off x="9926198" y="3054349"/>
            <a:ext cx="7102851" cy="1051520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Dewar"/>
          <p:cNvSpPr txBox="1"/>
          <p:nvPr/>
        </p:nvSpPr>
        <p:spPr>
          <a:xfrm>
            <a:off x="22242030" y="12639512"/>
            <a:ext cx="1629123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Dewar</a:t>
            </a:r>
          </a:p>
        </p:txBody>
      </p:sp>
      <p:sp>
        <p:nvSpPr>
          <p:cNvPr id="281" name="IVC"/>
          <p:cNvSpPr txBox="1"/>
          <p:nvPr/>
        </p:nvSpPr>
        <p:spPr>
          <a:xfrm>
            <a:off x="10068332" y="12639512"/>
            <a:ext cx="1012479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IVC</a:t>
            </a:r>
          </a:p>
        </p:txBody>
      </p:sp>
      <p:sp>
        <p:nvSpPr>
          <p:cNvPr id="282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83" name="Circle"/>
          <p:cNvSpPr/>
          <p:nvPr/>
        </p:nvSpPr>
        <p:spPr>
          <a:xfrm>
            <a:off x="13035467" y="7465769"/>
            <a:ext cx="1270001" cy="1270001"/>
          </a:xfrm>
          <a:prstGeom prst="ellipse">
            <a:avLst/>
          </a:prstGeom>
          <a:ln w="63500">
            <a:solidFill>
              <a:schemeClr val="accent2">
                <a:hueOff val="-602737"/>
                <a:satOff val="7170"/>
                <a:lumOff val="1411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84" name="Circle"/>
          <p:cNvSpPr/>
          <p:nvPr/>
        </p:nvSpPr>
        <p:spPr>
          <a:xfrm>
            <a:off x="19676293" y="9756903"/>
            <a:ext cx="1270001" cy="1270001"/>
          </a:xfrm>
          <a:prstGeom prst="ellipse">
            <a:avLst/>
          </a:prstGeom>
          <a:ln w="63500">
            <a:solidFill>
              <a:schemeClr val="accent2">
                <a:hueOff val="-602737"/>
                <a:satOff val="7170"/>
                <a:lumOff val="1411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6" name="ND3 Backgrounds - Geant4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Geant4 Simulation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Add dewar and IVC plots here"/>
          <p:cNvSpPr txBox="1"/>
          <p:nvPr/>
        </p:nvSpPr>
        <p:spPr>
          <a:xfrm>
            <a:off x="7813772" y="7009788"/>
            <a:ext cx="877237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Add dewar and IVC plots here</a:t>
            </a:r>
          </a:p>
        </p:txBody>
      </p:sp>
      <p:pic>
        <p:nvPicPr>
          <p:cNvPr id="2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12" r="3661" b="33540"/>
          <a:stretch>
            <a:fillRect/>
          </a:stretch>
        </p:blipFill>
        <p:spPr>
          <a:xfrm>
            <a:off x="12091812" y="4406427"/>
            <a:ext cx="12106029" cy="688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0005"/>
          <a:stretch>
            <a:fillRect/>
          </a:stretch>
        </p:blipFill>
        <p:spPr>
          <a:xfrm>
            <a:off x="186309" y="4539585"/>
            <a:ext cx="12105913" cy="704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93155" r="0" b="0"/>
          <a:stretch>
            <a:fillRect/>
          </a:stretch>
        </p:blipFill>
        <p:spPr>
          <a:xfrm>
            <a:off x="186309" y="11439600"/>
            <a:ext cx="12105879" cy="689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93155" r="0" b="0"/>
          <a:stretch>
            <a:fillRect/>
          </a:stretch>
        </p:blipFill>
        <p:spPr>
          <a:xfrm>
            <a:off x="12341443" y="11278134"/>
            <a:ext cx="11849438" cy="67458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"/>
          <p:cNvSpPr/>
          <p:nvPr/>
        </p:nvSpPr>
        <p:spPr>
          <a:xfrm>
            <a:off x="208015" y="10396731"/>
            <a:ext cx="755378" cy="3488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96" name="Rectangle"/>
          <p:cNvSpPr/>
          <p:nvPr/>
        </p:nvSpPr>
        <p:spPr>
          <a:xfrm>
            <a:off x="12322306" y="10230530"/>
            <a:ext cx="755377" cy="2451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97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98" name="IVC Measured &amp; Simulated Gamma Spectra"/>
          <p:cNvSpPr txBox="1"/>
          <p:nvPr/>
        </p:nvSpPr>
        <p:spPr>
          <a:xfrm>
            <a:off x="1334144" y="3776346"/>
            <a:ext cx="1015871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IVC Measured &amp; Simulated Gamma Spectra </a:t>
            </a:r>
          </a:p>
        </p:txBody>
      </p:sp>
      <p:sp>
        <p:nvSpPr>
          <p:cNvPr id="299" name="Dewar Measured &amp; Simulated Gamma Spectra"/>
          <p:cNvSpPr txBox="1"/>
          <p:nvPr/>
        </p:nvSpPr>
        <p:spPr>
          <a:xfrm>
            <a:off x="13186836" y="3776346"/>
            <a:ext cx="1077535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Dewar Measured &amp; Simulated Gamma Spectra 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ND3 Backgrounds - Geant4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Geant4 Simulation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D3 Backgrounds - Comparis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8200"/>
            </a:pPr>
            <a:r>
              <a:t>ND3 Backgrounds </a:t>
            </a:r>
            <a:r>
              <a:t>- Comparison</a:t>
            </a:r>
          </a:p>
        </p:txBody>
      </p:sp>
      <p:pic>
        <p:nvPicPr>
          <p:cNvPr id="3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Add dewar and IVC plots here, with ratio subplot"/>
          <p:cNvSpPr txBox="1"/>
          <p:nvPr/>
        </p:nvSpPr>
        <p:spPr>
          <a:xfrm>
            <a:off x="5135486" y="6848609"/>
            <a:ext cx="141289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Add dewar and IVC plots here, with ratio subplot</a:t>
            </a:r>
          </a:p>
        </p:txBody>
      </p:sp>
      <p:pic>
        <p:nvPicPr>
          <p:cNvPr id="30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78625" y="3492500"/>
            <a:ext cx="11481726" cy="955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071" y="3463925"/>
            <a:ext cx="11550431" cy="960755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10" name="IVC Measured &amp; Simulated Gamma Spectra"/>
          <p:cNvSpPr txBox="1"/>
          <p:nvPr/>
        </p:nvSpPr>
        <p:spPr>
          <a:xfrm>
            <a:off x="1953931" y="2863849"/>
            <a:ext cx="1015871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IVC Measured &amp; Simulated Gamma Spectra </a:t>
            </a:r>
          </a:p>
        </p:txBody>
      </p:sp>
      <p:sp>
        <p:nvSpPr>
          <p:cNvPr id="311" name="Dewar Measured &amp; Simulated Gamma Spectra"/>
          <p:cNvSpPr txBox="1"/>
          <p:nvPr/>
        </p:nvSpPr>
        <p:spPr>
          <a:xfrm>
            <a:off x="12907436" y="2863849"/>
            <a:ext cx="1077535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Dewar Measured &amp; Simulated Gamma Spectra </a:t>
            </a:r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ND3 Backgrounds - Comparis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8200"/>
            </a:pPr>
            <a:r>
              <a:t>ND3 Backgrounds </a:t>
            </a:r>
            <a:r>
              <a:t>- Comparison</a:t>
            </a:r>
          </a:p>
        </p:txBody>
      </p:sp>
      <p:pic>
        <p:nvPicPr>
          <p:cNvPr id="3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Add dewar and IVC plots here, with ratio subplot"/>
          <p:cNvSpPr txBox="1"/>
          <p:nvPr/>
        </p:nvSpPr>
        <p:spPr>
          <a:xfrm>
            <a:off x="5135486" y="6848609"/>
            <a:ext cx="141289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Add dewar and IVC plots here, with ratio subplot</a:t>
            </a:r>
          </a:p>
        </p:txBody>
      </p:sp>
      <p:pic>
        <p:nvPicPr>
          <p:cNvPr id="31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78625" y="3492500"/>
            <a:ext cx="11481726" cy="955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071" y="3463925"/>
            <a:ext cx="11550431" cy="960755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21" name="IVC Measured &amp; Simulated Gamma Spectra"/>
          <p:cNvSpPr txBox="1"/>
          <p:nvPr/>
        </p:nvSpPr>
        <p:spPr>
          <a:xfrm>
            <a:off x="1953931" y="2863849"/>
            <a:ext cx="1015871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IVC Measured &amp; Simulated Gamma Spectra </a:t>
            </a:r>
          </a:p>
        </p:txBody>
      </p:sp>
      <p:sp>
        <p:nvSpPr>
          <p:cNvPr id="322" name="Dewar Measured &amp; Simulated Gamma Spectra"/>
          <p:cNvSpPr txBox="1"/>
          <p:nvPr/>
        </p:nvSpPr>
        <p:spPr>
          <a:xfrm>
            <a:off x="12907436" y="2863849"/>
            <a:ext cx="1077535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Dewar Measured &amp; Simulated Gamma Spectra </a:t>
            </a:r>
          </a:p>
        </p:txBody>
      </p:sp>
      <p:sp>
        <p:nvSpPr>
          <p:cNvPr id="323" name="Quote Bubble"/>
          <p:cNvSpPr/>
          <p:nvPr/>
        </p:nvSpPr>
        <p:spPr>
          <a:xfrm>
            <a:off x="9969708" y="7947177"/>
            <a:ext cx="5063721" cy="2828971"/>
          </a:xfrm>
          <a:prstGeom prst="wedgeEllipseCallout">
            <a:avLst>
              <a:gd name="adj1" fmla="val -49426"/>
              <a:gd name="adj2" fmla="val 66441"/>
            </a:avLst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4" name="Quote Bubble"/>
          <p:cNvSpPr/>
          <p:nvPr/>
        </p:nvSpPr>
        <p:spPr>
          <a:xfrm flipH="1">
            <a:off x="9969716" y="7953959"/>
            <a:ext cx="5063721" cy="2828971"/>
          </a:xfrm>
          <a:prstGeom prst="wedgeEllipseCallout">
            <a:avLst>
              <a:gd name="adj1" fmla="val -49426"/>
              <a:gd name="adj2" fmla="val 66441"/>
            </a:avLst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5" name="Av. Ratio of Agreement:…"/>
          <p:cNvSpPr txBox="1"/>
          <p:nvPr/>
        </p:nvSpPr>
        <p:spPr>
          <a:xfrm>
            <a:off x="10280589" y="8188442"/>
            <a:ext cx="4441967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Av. Ratio of Agreement:</a:t>
            </a:r>
          </a:p>
          <a:p>
            <a:pPr algn="ctr">
              <a:spcBef>
                <a:spcPts val="0"/>
              </a:spcBef>
              <a:defRPr sz="59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rPr b="1"/>
              <a:t>0.91 </a:t>
            </a:r>
            <a:r>
              <a:t>± 0.008</a:t>
            </a:r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ND3 Backgrounds - Geant4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8200"/>
            </a:pPr>
            <a:r>
              <a:t>ND3 Backgrounds </a:t>
            </a:r>
            <a:r>
              <a:t>- Geant4 Simulation </a:t>
            </a:r>
          </a:p>
        </p:txBody>
      </p:sp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Visualisation shows the fully rendered Geant4 geometry for ND3 (done by Elizabeth), now validated by the results of the measured data recreation."/>
          <p:cNvSpPr txBox="1"/>
          <p:nvPr>
            <p:ph type="body" sz="quarter" idx="1"/>
          </p:nvPr>
        </p:nvSpPr>
        <p:spPr>
          <a:xfrm>
            <a:off x="675226" y="4411356"/>
            <a:ext cx="9003221" cy="7011634"/>
          </a:xfrm>
          <a:prstGeom prst="rect">
            <a:avLst/>
          </a:prstGeom>
        </p:spPr>
        <p:txBody>
          <a:bodyPr/>
          <a:lstStyle/>
          <a:p>
            <a:pPr/>
            <a:r>
              <a:t>Visualisation shows the </a:t>
            </a:r>
            <a:r>
              <a:rPr b="1"/>
              <a:t>fully rendered Geant4 geometry for ND3 (</a:t>
            </a:r>
            <a:r>
              <a:t>done by Elizabeth), now validated by the results of the measured data recreation.</a:t>
            </a:r>
          </a:p>
        </p:txBody>
      </p:sp>
      <p:pic>
        <p:nvPicPr>
          <p:cNvPr id="332" name="VideoTest1.2 (online-video-cutter.com).mp4" descr="VideoTest1.2 (online-video-cutter.com)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439975" y="4183372"/>
            <a:ext cx="12852401" cy="746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8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QUEST-DMC Liverpool Meetin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QUEST-DMC Liverpool Meeting</a:t>
            </a:r>
          </a:p>
        </p:txBody>
      </p:sp>
      <p:sp>
        <p:nvSpPr>
          <p:cNvPr id="337" name="Ongoing Work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Ongoing Work</a:t>
            </a:r>
          </a:p>
        </p:txBody>
      </p:sp>
      <p:pic>
        <p:nvPicPr>
          <p:cNvPr id="3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4755" y="670560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6479" y="66929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4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ND3 Backgrounds - PLR Prog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8200"/>
            </a:pPr>
            <a:r>
              <a:t>ND3 Backgrounds </a:t>
            </a:r>
            <a:r>
              <a:t>- PLR Progress</a:t>
            </a:r>
          </a:p>
        </p:txBody>
      </p:sp>
      <p:pic>
        <p:nvPicPr>
          <p:cNvPr id="3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dd squid gamma scale plot"/>
          <p:cNvSpPr txBox="1"/>
          <p:nvPr/>
        </p:nvSpPr>
        <p:spPr>
          <a:xfrm>
            <a:off x="12642607" y="6871635"/>
            <a:ext cx="1014472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Add squid gamma scale plot</a:t>
            </a:r>
          </a:p>
        </p:txBody>
      </p:sp>
      <p:sp>
        <p:nvSpPr>
          <p:cNvPr id="347" name="Investigated the effects of scaling the radiogenics background up by a factor 10.…"/>
          <p:cNvSpPr txBox="1"/>
          <p:nvPr>
            <p:ph type="body" sz="half" idx="1"/>
          </p:nvPr>
        </p:nvSpPr>
        <p:spPr>
          <a:xfrm>
            <a:off x="568091" y="3062263"/>
            <a:ext cx="10781581" cy="8928101"/>
          </a:xfrm>
          <a:prstGeom prst="rect">
            <a:avLst/>
          </a:prstGeom>
        </p:spPr>
        <p:txBody>
          <a:bodyPr/>
          <a:lstStyle/>
          <a:p>
            <a:pPr/>
            <a:r>
              <a:t>Investigated the </a:t>
            </a:r>
            <a:r>
              <a:rPr b="1"/>
              <a:t>effects of scaling </a:t>
            </a:r>
            <a:r>
              <a:t>the radiogenics background up by a factor 10.</a:t>
            </a:r>
            <a:endParaRPr sz="1200">
              <a:solidFill>
                <a:srgbClr val="000000"/>
              </a:solidFill>
            </a:endParaRPr>
          </a:p>
          <a:p>
            <a:pPr/>
            <a:r>
              <a:t>Overlaid plot of scaled backgrounds (for a projected SQUID readout) and their effect on QUEST’s sensitivity.</a:t>
            </a:r>
          </a:p>
        </p:txBody>
      </p:sp>
      <p:pic>
        <p:nvPicPr>
          <p:cNvPr id="34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9064" y="4193140"/>
            <a:ext cx="12471816" cy="730388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92382" y="4213501"/>
            <a:ext cx="12445180" cy="726315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Work in progress"/>
          <p:cNvSpPr txBox="1"/>
          <p:nvPr/>
        </p:nvSpPr>
        <p:spPr>
          <a:xfrm>
            <a:off x="13201689" y="5200650"/>
            <a:ext cx="4503000" cy="1533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b="1" spc="637" sz="4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Work in progress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ND3 Backgrounds - Future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8200"/>
            </a:pPr>
            <a:r>
              <a:t>ND3 Backgrounds </a:t>
            </a:r>
            <a:r>
              <a:t>- Future Work</a:t>
            </a:r>
          </a:p>
        </p:txBody>
      </p:sp>
      <p:pic>
        <p:nvPicPr>
          <p:cNvPr id="35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Create full ND3 background model, including detector effects.…"/>
          <p:cNvSpPr txBox="1"/>
          <p:nvPr>
            <p:ph type="body" idx="1"/>
          </p:nvPr>
        </p:nvSpPr>
        <p:spPr>
          <a:xfrm>
            <a:off x="622327" y="2801069"/>
            <a:ext cx="19471188" cy="8928101"/>
          </a:xfrm>
          <a:prstGeom prst="rect">
            <a:avLst/>
          </a:prstGeom>
        </p:spPr>
        <p:txBody>
          <a:bodyPr/>
          <a:lstStyle/>
          <a:p>
            <a:pPr>
              <a:defRPr sz="5700"/>
            </a:pPr>
            <a:r>
              <a:t>Create </a:t>
            </a:r>
            <a:r>
              <a:rPr b="1"/>
              <a:t>full ND3 background model</a:t>
            </a:r>
            <a:r>
              <a:t>, including detector effects.</a:t>
            </a:r>
          </a:p>
          <a:p>
            <a:pPr/>
            <a:r>
              <a:t>Now </a:t>
            </a:r>
            <a:r>
              <a:rPr b="1"/>
              <a:t>investigating the effects of acoustic noise</a:t>
            </a:r>
            <a:r>
              <a:t> on the QUEST sensitivity limit.</a:t>
            </a:r>
            <a:endParaRPr sz="1200">
              <a:solidFill>
                <a:srgbClr val="000000"/>
              </a:solidFill>
            </a:endParaRPr>
          </a:p>
          <a:p>
            <a:pPr/>
            <a:r>
              <a:t>Aiming to investigate:</a:t>
            </a:r>
          </a:p>
          <a:p>
            <a:pPr lvl="2"/>
            <a:r>
              <a:t>The effects of raising the threshold to 100eV and 1keV.</a:t>
            </a:r>
          </a:p>
          <a:p>
            <a:pPr lvl="2"/>
            <a:r>
              <a:t>The effects of scaling the acoustic background pdf by factor 10 to confirm the need to reduce said background. </a:t>
            </a:r>
          </a:p>
        </p:txBody>
      </p:sp>
      <p:sp>
        <p:nvSpPr>
          <p:cNvPr id="358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ND3 Backgrounds - General Backgrou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General Backgrounds</a:t>
            </a:r>
          </a:p>
        </p:txBody>
      </p:sp>
      <p:sp>
        <p:nvSpPr>
          <p:cNvPr id="167" name="Prominent radiogenic and cosmic background expected (taken from sensitivity paper).…"/>
          <p:cNvSpPr txBox="1"/>
          <p:nvPr>
            <p:ph type="body" sz="quarter" idx="1"/>
          </p:nvPr>
        </p:nvSpPr>
        <p:spPr>
          <a:xfrm>
            <a:off x="850900" y="4222750"/>
            <a:ext cx="8808401" cy="6182227"/>
          </a:xfrm>
          <a:prstGeom prst="rect">
            <a:avLst/>
          </a:prstGeom>
        </p:spPr>
        <p:txBody>
          <a:bodyPr/>
          <a:lstStyle/>
          <a:p>
            <a:pPr/>
            <a:r>
              <a:t>Prominent radiogenic and cosmic background expected (taken from sensitivity paper).</a:t>
            </a:r>
          </a:p>
          <a:p>
            <a:pPr/>
            <a:r>
              <a:t>Background includes cosmic rays, radiogenics, and solar neutrinos (both ER and NR). </a:t>
            </a:r>
          </a:p>
        </p:txBody>
      </p:sp>
      <p:pic>
        <p:nvPicPr>
          <p:cNvPr id="1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5011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36735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98050" y="3159125"/>
            <a:ext cx="13576300" cy="980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QUEST-DMC Liverpool Meetin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QUEST-DMC Liverpool Meeting</a:t>
            </a:r>
          </a:p>
        </p:txBody>
      </p:sp>
      <p:sp>
        <p:nvSpPr>
          <p:cNvPr id="362" name="Thanks &amp; Questions!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&amp; Questions!</a:t>
            </a:r>
          </a:p>
        </p:txBody>
      </p:sp>
      <p:pic>
        <p:nvPicPr>
          <p:cNvPr id="3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4755" y="670560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6479" y="66929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36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ND3 Backgrounds - Radioge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Radiogenics</a:t>
            </a:r>
          </a:p>
        </p:txBody>
      </p:sp>
      <p:sp>
        <p:nvSpPr>
          <p:cNvPr id="175" name="Gamma radiation dominates the radiogenic background in ND3.…"/>
          <p:cNvSpPr txBox="1"/>
          <p:nvPr>
            <p:ph type="body" sz="half" idx="1"/>
          </p:nvPr>
        </p:nvSpPr>
        <p:spPr>
          <a:xfrm>
            <a:off x="931072" y="3308349"/>
            <a:ext cx="15190964" cy="4692467"/>
          </a:xfrm>
          <a:prstGeom prst="rect">
            <a:avLst/>
          </a:prstGeom>
        </p:spPr>
        <p:txBody>
          <a:bodyPr/>
          <a:lstStyle/>
          <a:p>
            <a:pPr/>
            <a:r>
              <a:t>Gamma radiation </a:t>
            </a:r>
            <a:r>
              <a:rPr b="1"/>
              <a:t>dominates</a:t>
            </a:r>
            <a:r>
              <a:t> the radiogenic background in ND3. </a:t>
            </a:r>
          </a:p>
          <a:p>
            <a:pPr/>
            <a:r>
              <a:t>Gamma background comes from 2 main sources: </a:t>
            </a:r>
          </a:p>
          <a:p>
            <a:pPr lvl="1"/>
            <a:r>
              <a:rPr b="1"/>
              <a:t>Material/Detector</a:t>
            </a:r>
            <a:r>
              <a:t> components.</a:t>
            </a:r>
          </a:p>
          <a:p>
            <a:pPr lvl="1"/>
            <a:r>
              <a:rPr b="1"/>
              <a:t>Ambient</a:t>
            </a:r>
            <a:r>
              <a:t> gamma sources.</a:t>
            </a:r>
          </a:p>
        </p:txBody>
      </p:sp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ND3 Backgrounds - Radioge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Radiogenics</a:t>
            </a:r>
          </a:p>
        </p:txBody>
      </p:sp>
      <p:sp>
        <p:nvSpPr>
          <p:cNvPr id="182" name="Material/Detector Sources:…"/>
          <p:cNvSpPr txBox="1"/>
          <p:nvPr>
            <p:ph type="body" sz="half" idx="1"/>
          </p:nvPr>
        </p:nvSpPr>
        <p:spPr>
          <a:xfrm>
            <a:off x="952499" y="3054349"/>
            <a:ext cx="22479001" cy="4692467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Material/Detector Sources: </a:t>
            </a:r>
          </a:p>
          <a:p>
            <a:pPr/>
            <a:r>
              <a:t>Background from </a:t>
            </a:r>
            <a:r>
              <a:rPr b="1"/>
              <a:t>material/detector components</a:t>
            </a:r>
            <a:r>
              <a:t> in ND3 has been </a:t>
            </a:r>
            <a:r>
              <a:rPr b="1"/>
              <a:t>modelled </a:t>
            </a:r>
            <a:r>
              <a:t>from the gamma ray spectroscopy</a:t>
            </a:r>
            <a:r>
              <a:rPr b="1"/>
              <a:t> assay at Boulby</a:t>
            </a:r>
            <a:r>
              <a:t> &amp; material radioassay results from the SNOLAB radiopurity database.</a:t>
            </a:r>
          </a:p>
        </p:txBody>
      </p:sp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4222" y="7981765"/>
            <a:ext cx="21945601" cy="561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able 1: Activity of materials comprising the bolometer, cryostat and surrounding area"/>
          <p:cNvSpPr txBox="1"/>
          <p:nvPr/>
        </p:nvSpPr>
        <p:spPr>
          <a:xfrm>
            <a:off x="9143341" y="7388855"/>
            <a:ext cx="1519096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000"/>
            </a:pPr>
            <a:r>
              <a:rPr b="1"/>
              <a:t>Table 1:</a:t>
            </a:r>
            <a:r>
              <a:t> Activity of materials comprising the bolometer, cryostat and surrounding area</a:t>
            </a:r>
          </a:p>
        </p:txBody>
      </p:sp>
      <p:sp>
        <p:nvSpPr>
          <p:cNvPr id="187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D3 Backgrounds - Radioge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Radiogenics</a:t>
            </a:r>
          </a:p>
        </p:txBody>
      </p:sp>
      <p:sp>
        <p:nvSpPr>
          <p:cNvPr id="191" name="Ambient Gamma Sources:…"/>
          <p:cNvSpPr txBox="1"/>
          <p:nvPr>
            <p:ph type="body" sz="half" idx="1"/>
          </p:nvPr>
        </p:nvSpPr>
        <p:spPr>
          <a:xfrm>
            <a:off x="952500" y="3054349"/>
            <a:ext cx="11317662" cy="892810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Ambient Gamma Sources: </a:t>
            </a:r>
          </a:p>
          <a:p>
            <a:pPr/>
            <a:r>
              <a:t>Cardani measurements of gamma background in LNGS using an NaI detector gives idea of expected sources</a:t>
            </a:r>
          </a:p>
          <a:p>
            <a:pPr/>
            <a:r>
              <a:rPr b="1"/>
              <a:t>K-40 and Tl-208 expected significant sources</a:t>
            </a:r>
            <a:r>
              <a:t> (from natural deposits in materials and the Th-232 decay chain).  </a:t>
            </a:r>
          </a:p>
        </p:txBody>
      </p:sp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76200" y="4610100"/>
            <a:ext cx="108712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. Cardani (INFN, Rome) et al. (2023), “Disentangling the sources of ionizing radiation in superconducting qubits”, DOI: 10.1140/epjc/s10052-023-11199-2"/>
          <p:cNvSpPr txBox="1"/>
          <p:nvPr/>
        </p:nvSpPr>
        <p:spPr>
          <a:xfrm>
            <a:off x="13096736" y="11802160"/>
            <a:ext cx="1056724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2500"/>
              </a:spcBef>
              <a:defRPr sz="2000"/>
            </a:pPr>
            <a:r>
              <a:rPr>
                <a:hlinkClick r:id="rId5" invalidUrl="" action="" tgtFrame="" tooltip="" history="1" highlightClick="0" endSnd="0"/>
              </a:rPr>
              <a:t>L. Cardani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 (</a:t>
            </a:r>
            <a:r>
              <a:rPr>
                <a:hlinkClick r:id="rId6" invalidUrl="" action="" tgtFrame="" tooltip="" history="1" highlightClick="0" endSnd="0"/>
              </a:rPr>
              <a:t>INFN, Rome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) et al. (2023), “Disentangling the sources of ionizing radiation in superconducting qubits”, DOI: </a:t>
            </a:r>
            <a:r>
              <a:rPr u="sng">
                <a:hlinkClick r:id="rId7" invalidUrl="" action="" tgtFrame="" tooltip="" history="1" highlightClick="0" endSnd="0"/>
              </a:rPr>
              <a:t>10.1140/epjc/s10052-023-11199-2</a:t>
            </a:r>
          </a:p>
        </p:txBody>
      </p:sp>
      <p:sp>
        <p:nvSpPr>
          <p:cNvPr id="198" name="Energy spectrum of the γ-ray flux measured using a 3” portable NaI spectrometer."/>
          <p:cNvSpPr txBox="1"/>
          <p:nvPr/>
        </p:nvSpPr>
        <p:spPr>
          <a:xfrm>
            <a:off x="13193332" y="3206749"/>
            <a:ext cx="1003693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2500"/>
              </a:spcBef>
              <a:defRPr sz="3800"/>
            </a:lvl1pPr>
          </a:lstStyle>
          <a:p>
            <a:pPr/>
            <a:r>
              <a:t>Energy spectrum of the γ-ray flux measured using a 3” portable NaI spectrometer.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D3 Backgrounds - Gamma Measu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Gamma Measurements</a:t>
            </a:r>
          </a:p>
        </p:txBody>
      </p:sp>
      <p:sp>
        <p:nvSpPr>
          <p:cNvPr id="201" name="Sodium iodide (NaI) detector, 3”x3” crystal with attached PMT.…"/>
          <p:cNvSpPr txBox="1"/>
          <p:nvPr>
            <p:ph type="body" sz="quarter" idx="1"/>
          </p:nvPr>
        </p:nvSpPr>
        <p:spPr>
          <a:xfrm>
            <a:off x="1373983" y="3611657"/>
            <a:ext cx="10079034" cy="3354302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Sodium iodide (NaI) detector</a:t>
            </a:r>
            <a:r>
              <a:t>, 3”x3” crystal with attached PMT.</a:t>
            </a:r>
          </a:p>
          <a:p>
            <a:pPr/>
            <a:r>
              <a:t>Calibration was done using two known sources: </a:t>
            </a:r>
            <a:r>
              <a:rPr b="1"/>
              <a:t>Co-60</a:t>
            </a:r>
            <a:r>
              <a:t> and </a:t>
            </a:r>
            <a:r>
              <a:rPr b="1"/>
              <a:t>Cs-137</a:t>
            </a:r>
            <a:r>
              <a:t>. </a:t>
            </a:r>
          </a:p>
        </p:txBody>
      </p:sp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pic>
        <p:nvPicPr>
          <p:cNvPr id="20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41646" y="4241800"/>
            <a:ext cx="10984709" cy="736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chematic of NaI detector"/>
          <p:cNvSpPr txBox="1"/>
          <p:nvPr/>
        </p:nvSpPr>
        <p:spPr>
          <a:xfrm>
            <a:off x="14285447" y="3054349"/>
            <a:ext cx="749710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Schematic of NaI detector 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D3 Backgrounds - Gamma Measu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Gamma Measurements</a:t>
            </a:r>
          </a:p>
        </p:txBody>
      </p:sp>
      <p:pic>
        <p:nvPicPr>
          <p:cNvPr id="2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1646" y="4241800"/>
            <a:ext cx="10984709" cy="736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3983" y="7061916"/>
            <a:ext cx="10079034" cy="600669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odium iodide (NaI) detector, 3”x3” crystal with attached PMT.…"/>
          <p:cNvSpPr txBox="1"/>
          <p:nvPr>
            <p:ph type="body" sz="quarter" idx="1"/>
          </p:nvPr>
        </p:nvSpPr>
        <p:spPr>
          <a:xfrm>
            <a:off x="1373983" y="3611657"/>
            <a:ext cx="10079034" cy="3354302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Sodium iodide (NaI) detector</a:t>
            </a:r>
            <a:r>
              <a:t>, 3”x3” crystal with attached PMT.</a:t>
            </a:r>
          </a:p>
          <a:p>
            <a:pPr/>
            <a:r>
              <a:t>Calibration was done using two known sources: </a:t>
            </a:r>
            <a:r>
              <a:rPr b="1"/>
              <a:t>Co-60</a:t>
            </a:r>
            <a:r>
              <a:t> and </a:t>
            </a:r>
            <a:r>
              <a:rPr b="1"/>
              <a:t>Cs-137</a:t>
            </a:r>
            <a:r>
              <a:t>. </a:t>
            </a:r>
          </a:p>
        </p:txBody>
      </p:sp>
      <p:sp>
        <p:nvSpPr>
          <p:cNvPr id="215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16" name="Schematic of NaI detector"/>
          <p:cNvSpPr txBox="1"/>
          <p:nvPr/>
        </p:nvSpPr>
        <p:spPr>
          <a:xfrm>
            <a:off x="14285447" y="3054350"/>
            <a:ext cx="7497106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Schematic of NaI detector 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D3 Backgrounds - Gamma Measu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Gamma Measurements</a:t>
            </a:r>
          </a:p>
        </p:txBody>
      </p:sp>
      <p:sp>
        <p:nvSpPr>
          <p:cNvPr id="220" name="Data was taken over the course of 5-7 days in each location.…"/>
          <p:cNvSpPr txBox="1"/>
          <p:nvPr>
            <p:ph type="body" sz="half" idx="1"/>
          </p:nvPr>
        </p:nvSpPr>
        <p:spPr>
          <a:xfrm>
            <a:off x="1230024" y="3302000"/>
            <a:ext cx="8111622" cy="8928101"/>
          </a:xfrm>
          <a:prstGeom prst="rect">
            <a:avLst/>
          </a:prstGeom>
        </p:spPr>
        <p:txBody>
          <a:bodyPr/>
          <a:lstStyle/>
          <a:p>
            <a:pPr/>
            <a:r>
              <a:t>Data was taken over the course of </a:t>
            </a:r>
            <a:r>
              <a:rPr b="1"/>
              <a:t>5-7 days</a:t>
            </a:r>
            <a:r>
              <a:t> in each location.</a:t>
            </a:r>
          </a:p>
          <a:p>
            <a:pPr/>
            <a:r>
              <a:t>Took data in </a:t>
            </a:r>
            <a:r>
              <a:rPr b="1"/>
              <a:t>4 locations</a:t>
            </a:r>
            <a:r>
              <a:t>: </a:t>
            </a:r>
          </a:p>
          <a:p>
            <a:pPr lvl="2"/>
            <a:r>
              <a:t>Lab (upstairs)</a:t>
            </a:r>
          </a:p>
          <a:p>
            <a:pPr lvl="2"/>
            <a:r>
              <a:t>Lab (downstairs)</a:t>
            </a:r>
          </a:p>
          <a:p>
            <a:pPr lvl="2"/>
            <a:r>
              <a:t>IVC</a:t>
            </a:r>
          </a:p>
          <a:p>
            <a:pPr lvl="2"/>
            <a:r>
              <a:t>Dewar</a:t>
            </a:r>
          </a:p>
        </p:txBody>
      </p:sp>
      <p:pic>
        <p:nvPicPr>
          <p:cNvPr id="2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3978" t="9170" r="6227" b="24980"/>
          <a:stretch>
            <a:fillRect/>
          </a:stretch>
        </p:blipFill>
        <p:spPr>
          <a:xfrm>
            <a:off x="10065115" y="3301999"/>
            <a:ext cx="5163491" cy="4261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16230" r="0" b="0"/>
          <a:stretch>
            <a:fillRect/>
          </a:stretch>
        </p:blipFill>
        <p:spPr>
          <a:xfrm>
            <a:off x="15261492" y="3305968"/>
            <a:ext cx="5077628" cy="425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65004" y="7589464"/>
            <a:ext cx="5163567" cy="51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rcRect l="7426" t="5860" r="0" b="0"/>
          <a:stretch>
            <a:fillRect/>
          </a:stretch>
        </p:blipFill>
        <p:spPr>
          <a:xfrm>
            <a:off x="15261492" y="7589575"/>
            <a:ext cx="5077504" cy="516339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Upstairs"/>
          <p:cNvSpPr txBox="1"/>
          <p:nvPr/>
        </p:nvSpPr>
        <p:spPr>
          <a:xfrm>
            <a:off x="10264300" y="3301999"/>
            <a:ext cx="2013596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Upstairs</a:t>
            </a:r>
          </a:p>
        </p:txBody>
      </p:sp>
      <p:sp>
        <p:nvSpPr>
          <p:cNvPr id="228" name="IVC"/>
          <p:cNvSpPr txBox="1"/>
          <p:nvPr/>
        </p:nvSpPr>
        <p:spPr>
          <a:xfrm>
            <a:off x="15425098" y="11825284"/>
            <a:ext cx="1012479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IVC</a:t>
            </a:r>
          </a:p>
        </p:txBody>
      </p:sp>
      <p:sp>
        <p:nvSpPr>
          <p:cNvPr id="229" name="Downstairs"/>
          <p:cNvSpPr txBox="1"/>
          <p:nvPr/>
        </p:nvSpPr>
        <p:spPr>
          <a:xfrm>
            <a:off x="15382244" y="3289299"/>
            <a:ext cx="2702918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Downstairs</a:t>
            </a:r>
          </a:p>
        </p:txBody>
      </p:sp>
      <p:sp>
        <p:nvSpPr>
          <p:cNvPr id="230" name="Dewar"/>
          <p:cNvSpPr txBox="1"/>
          <p:nvPr/>
        </p:nvSpPr>
        <p:spPr>
          <a:xfrm>
            <a:off x="10264300" y="11825284"/>
            <a:ext cx="1629123" cy="774701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Dewar</a:t>
            </a:r>
          </a:p>
        </p:txBody>
      </p:sp>
      <p:sp>
        <p:nvSpPr>
          <p:cNvPr id="231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ND3 Backgrounds - Gamma Measu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pPr/>
            <a:r>
              <a:t>ND3 Backgrounds - Gamma Measurements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0807" y="1162050"/>
            <a:ext cx="16510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2530" y="114935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0772" y="3070177"/>
            <a:ext cx="12497178" cy="1039504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Line"/>
          <p:cNvSpPr/>
          <p:nvPr/>
        </p:nvSpPr>
        <p:spPr>
          <a:xfrm flipH="1">
            <a:off x="15730731" y="5760331"/>
            <a:ext cx="319570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39" name="Line"/>
          <p:cNvSpPr/>
          <p:nvPr/>
        </p:nvSpPr>
        <p:spPr>
          <a:xfrm flipH="1">
            <a:off x="12403907" y="4298572"/>
            <a:ext cx="319570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40" name="Line"/>
          <p:cNvSpPr/>
          <p:nvPr/>
        </p:nvSpPr>
        <p:spPr>
          <a:xfrm flipH="1">
            <a:off x="9963204" y="3999240"/>
            <a:ext cx="319570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41" name="Line"/>
          <p:cNvSpPr/>
          <p:nvPr/>
        </p:nvSpPr>
        <p:spPr>
          <a:xfrm flipH="1">
            <a:off x="14421586" y="5967560"/>
            <a:ext cx="319570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42" name="Line"/>
          <p:cNvSpPr/>
          <p:nvPr/>
        </p:nvSpPr>
        <p:spPr>
          <a:xfrm flipH="1">
            <a:off x="13359105" y="5760331"/>
            <a:ext cx="319570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43" name="Pb-214"/>
          <p:cNvSpPr txBox="1"/>
          <p:nvPr/>
        </p:nvSpPr>
        <p:spPr>
          <a:xfrm>
            <a:off x="9964584" y="3556683"/>
            <a:ext cx="8738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Pb-214</a:t>
            </a:r>
          </a:p>
        </p:txBody>
      </p:sp>
      <p:sp>
        <p:nvSpPr>
          <p:cNvPr id="244" name="Bi-214"/>
          <p:cNvSpPr txBox="1"/>
          <p:nvPr/>
        </p:nvSpPr>
        <p:spPr>
          <a:xfrm>
            <a:off x="13568434" y="5361828"/>
            <a:ext cx="80895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Bi-214</a:t>
            </a:r>
          </a:p>
        </p:txBody>
      </p:sp>
      <p:sp>
        <p:nvSpPr>
          <p:cNvPr id="245" name="K-40"/>
          <p:cNvSpPr txBox="1"/>
          <p:nvPr/>
        </p:nvSpPr>
        <p:spPr>
          <a:xfrm>
            <a:off x="12636261" y="3856734"/>
            <a:ext cx="63730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K-40</a:t>
            </a:r>
          </a:p>
        </p:txBody>
      </p:sp>
      <p:sp>
        <p:nvSpPr>
          <p:cNvPr id="246" name="Bi-214"/>
          <p:cNvSpPr txBox="1"/>
          <p:nvPr/>
        </p:nvSpPr>
        <p:spPr>
          <a:xfrm>
            <a:off x="14800357" y="5686901"/>
            <a:ext cx="80895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Bi-214</a:t>
            </a:r>
          </a:p>
        </p:txBody>
      </p:sp>
      <p:sp>
        <p:nvSpPr>
          <p:cNvPr id="247" name="Tl-208"/>
          <p:cNvSpPr txBox="1"/>
          <p:nvPr/>
        </p:nvSpPr>
        <p:spPr>
          <a:xfrm>
            <a:off x="16109502" y="5361828"/>
            <a:ext cx="80945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Tl-208</a:t>
            </a:r>
          </a:p>
        </p:txBody>
      </p:sp>
      <p:sp>
        <p:nvSpPr>
          <p:cNvPr id="248" name="Line"/>
          <p:cNvSpPr/>
          <p:nvPr/>
        </p:nvSpPr>
        <p:spPr>
          <a:xfrm flipH="1">
            <a:off x="11032306" y="4517394"/>
            <a:ext cx="319569" cy="76200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4400"/>
            </a:pPr>
          </a:p>
        </p:txBody>
      </p:sp>
      <p:sp>
        <p:nvSpPr>
          <p:cNvPr id="249" name="Tl-208"/>
          <p:cNvSpPr txBox="1"/>
          <p:nvPr/>
        </p:nvSpPr>
        <p:spPr>
          <a:xfrm>
            <a:off x="11033685" y="4074837"/>
            <a:ext cx="80945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Tl-208</a:t>
            </a:r>
          </a:p>
        </p:txBody>
      </p:sp>
      <p:sp>
        <p:nvSpPr>
          <p:cNvPr id="250" name="QUEST-DMC Liverpool Meeting - 16/10/2025"/>
          <p:cNvSpPr txBox="1"/>
          <p:nvPr/>
        </p:nvSpPr>
        <p:spPr>
          <a:xfrm>
            <a:off x="12700" y="13068300"/>
            <a:ext cx="24358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i="1" sz="3200"/>
            </a:lvl1pPr>
          </a:lstStyle>
          <a:p>
            <a:pPr/>
            <a:r>
              <a:t>QUEST-DMC Liverpool Meeting - 16/10/2025</a:t>
            </a:r>
          </a:p>
        </p:txBody>
      </p:sp>
      <p:sp>
        <p:nvSpPr>
          <p:cNvPr id="251" name="Gamma radiation energy spectra in RHUL Lab"/>
          <p:cNvSpPr txBox="1"/>
          <p:nvPr/>
        </p:nvSpPr>
        <p:spPr>
          <a:xfrm>
            <a:off x="1306779" y="5549900"/>
            <a:ext cx="520856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Gamma radiation energy spectra in RHUL Lab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863300" y="13068300"/>
            <a:ext cx="266701" cy="50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Ratio of γ attenuation between fridge components and laboratory background"/>
          <p:cNvSpPr txBox="1"/>
          <p:nvPr/>
        </p:nvSpPr>
        <p:spPr>
          <a:xfrm>
            <a:off x="656301" y="10661650"/>
            <a:ext cx="6875046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000"/>
            </a:lvl1pPr>
          </a:lstStyle>
          <a:p>
            <a:pPr/>
            <a:r>
              <a:t>Ratio of γ attenuation between fridge components and laboratory background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