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comments/modernComment_102_DC7FF73C.xml" ContentType="application/vnd.ms-powerpoint.comments+xml"/>
  <Override PartName="/ppt/comments/modernComment_10E_B16C5856.xml" ContentType="application/vnd.ms-powerpoint.comments+xml"/>
  <Override PartName="/ppt/notesSlides/notesSlide1.xml" ContentType="application/vnd.openxmlformats-officedocument.presentationml.notesSlide+xml"/>
  <Override PartName="/ppt/comments/modernComment_106_7D5DE4FF.xml" ContentType="application/vnd.ms-powerpoint.comments+xml"/>
  <Override PartName="/ppt/comments/modernComment_104_F7E5A95F.xml" ContentType="application/vnd.ms-powerpoint.comments+xml"/>
  <Override PartName="/ppt/comments/modernComment_110_91416C59.xml" ContentType="application/vnd.ms-powerpoint.comments+xml"/>
  <Override PartName="/ppt/comments/modernComment_105_373F10AE.xml" ContentType="application/vnd.ms-powerpoint.comments+xml"/>
  <Override PartName="/ppt/comments/modernComment_103_401AACB.xml" ContentType="application/vnd.ms-powerpoint.comments+xml"/>
  <Override PartName="/ppt/notesSlides/notesSlide2.xml" ContentType="application/vnd.openxmlformats-officedocument.presentationml.notesSlide+xml"/>
  <Override PartName="/ppt/comments/modernComment_10F_3FCCAD6B.xml" ContentType="application/vnd.ms-powerpoint.comments+xml"/>
  <Override PartName="/ppt/comments/modernComment_109_C004A99.xml" ContentType="application/vnd.ms-powerpoint.comments+xml"/>
  <Override PartName="/ppt/comments/modernComment_10B_2401264C.xml" ContentType="application/vnd.ms-powerpoint.comments+xml"/>
  <Override PartName="/ppt/comments/modernComment_10C_DDC146DF.xml" ContentType="application/vnd.ms-powerpoint.comments+xml"/>
  <Override PartName="/ppt/comments/modernComment_10D_99113C1C.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27" r:id="rId4"/>
    <p:sldMasterId id="2147483719" r:id="rId5"/>
    <p:sldMasterId id="2147483663" r:id="rId6"/>
    <p:sldMasterId id="2147483734" r:id="rId7"/>
  </p:sldMasterIdLst>
  <p:notesMasterIdLst>
    <p:notesMasterId r:id="rId22"/>
  </p:notesMasterIdLst>
  <p:handoutMasterIdLst>
    <p:handoutMasterId r:id="rId23"/>
  </p:handoutMasterIdLst>
  <p:sldIdLst>
    <p:sldId id="256" r:id="rId8"/>
    <p:sldId id="258" r:id="rId9"/>
    <p:sldId id="270" r:id="rId10"/>
    <p:sldId id="262" r:id="rId11"/>
    <p:sldId id="260" r:id="rId12"/>
    <p:sldId id="272" r:id="rId13"/>
    <p:sldId id="261" r:id="rId14"/>
    <p:sldId id="259" r:id="rId15"/>
    <p:sldId id="271" r:id="rId16"/>
    <p:sldId id="263" r:id="rId17"/>
    <p:sldId id="265" r:id="rId18"/>
    <p:sldId id="267" r:id="rId19"/>
    <p:sldId id="268" r:id="rId20"/>
    <p:sldId id="269" r:id="rId21"/>
  </p:sldIdLst>
  <p:sldSz cx="12192000" cy="6858000"/>
  <p:notesSz cx="6858000" cy="9144000"/>
  <p:embeddedFontLst>
    <p:embeddedFont>
      <p:font typeface="Cambria Math" panose="02040503050406030204" pitchFamily="18" charset="0"/>
      <p:regular r:id="rId24"/>
    </p:embeddedFont>
    <p:embeddedFont>
      <p:font typeface="Merriweather Sans" pitchFamily="2" charset="0"/>
      <p:regular r:id="rId25"/>
      <p:bold r:id="rId26"/>
      <p:italic r:id="rId27"/>
      <p:boldItalic r:id="rId28"/>
    </p:embeddedFont>
    <p:embeddedFont>
      <p:font typeface="Roboto" panose="02000000000000000000" pitchFamily="2" charset="0"/>
      <p:regular r:id="rId29"/>
      <p:bold r:id="rId30"/>
      <p:italic r:id="rId31"/>
      <p:boldItalic r:id="rId32"/>
    </p:embeddedFont>
    <p:embeddedFont>
      <p:font typeface="Trebuchet MS" panose="020B0603020202020204" pitchFamily="34" charset="0"/>
      <p:regular r:id="rId33"/>
      <p:bold r:id="rId34"/>
      <p:italic r:id="rId35"/>
      <p:boldItalic r:id="rId36"/>
    </p:embeddedFont>
    <p:embeddedFont>
      <p:font typeface="Verdana" panose="020B0604030504040204" pitchFamily="34" charset="0"/>
      <p:regular r:id="rId37"/>
      <p:bold r:id="rId38"/>
      <p:italic r:id="rId39"/>
      <p:boldItalic r:id="rId4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86C7A032-FFD8-D3B7-5222-7478F96082CB}" name="Baker, Peter (STFC,RAL,ISIS)" initials="BP" userId="S::peter.baker@stfc.ac.uk::dd059e22-98ba-4e46-a8e2-5d42bfdd6040" providerId="AD"/>
  <p188:author id="{14B1FD5D-BB56-E756-8F7C-DF51B3120294}" name="Hanes, Megan (STFC,RAL,ISIS)" initials="MH" userId="S::Megan.Hanes@stfc.ac.uk::08c73b32-9744-4599-900d-b84d103d28c0" providerId="AD"/>
  <p188:author id="{226E45C4-BABD-FEFB-843E-6BE40CD2A71E}" name="Stewart, Rhea (STFC,RAL,ISIS)" initials="SR" userId="S::rhea.stewart@stfc.ac.uk::c28262b7-cd83-495a-b7bf-6701bb48be7b"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FDBFED"/>
    <a:srgbClr val="F71EA8"/>
    <a:srgbClr val="FB97E1"/>
    <a:srgbClr val="BC8EDE"/>
    <a:srgbClr val="E1CCF0"/>
    <a:srgbClr val="ED32A8"/>
    <a:srgbClr val="FFFFFF"/>
    <a:srgbClr val="FF9D1B"/>
    <a:srgbClr val="676767"/>
    <a:srgbClr val="0030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5A2FC7A-D26F-605D-AF35-5558EFAD2C14}" v="5" dt="2026-01-15T15:16:30.680"/>
    <p1510:client id="{E9F1EC4D-C13C-4366-AC04-D90C7AC0D37E}" v="309" dt="2026-01-15T15:31:34.57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font" Target="fonts/font3.fntdata"/><Relationship Id="rId39" Type="http://schemas.openxmlformats.org/officeDocument/2006/relationships/font" Target="fonts/font16.fntdata"/><Relationship Id="rId21" Type="http://schemas.openxmlformats.org/officeDocument/2006/relationships/slide" Target="slides/slide14.xml"/><Relationship Id="rId34" Type="http://schemas.openxmlformats.org/officeDocument/2006/relationships/font" Target="fonts/font11.fntdata"/><Relationship Id="rId42"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font" Target="fonts/font1.fntdata"/><Relationship Id="rId32" Type="http://schemas.openxmlformats.org/officeDocument/2006/relationships/font" Target="fonts/font9.fntdata"/><Relationship Id="rId37" Type="http://schemas.openxmlformats.org/officeDocument/2006/relationships/font" Target="fonts/font14.fntdata"/><Relationship Id="rId40" Type="http://schemas.openxmlformats.org/officeDocument/2006/relationships/font" Target="fonts/font17.fntdata"/><Relationship Id="rId45"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handoutMaster" Target="handoutMasters/handoutMaster1.xml"/><Relationship Id="rId28" Type="http://schemas.openxmlformats.org/officeDocument/2006/relationships/font" Target="fonts/font5.fntdata"/><Relationship Id="rId36" Type="http://schemas.openxmlformats.org/officeDocument/2006/relationships/font" Target="fonts/font13.fntdata"/><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font" Target="fonts/font8.fntdata"/><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notesMaster" Target="notesMasters/notesMaster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43" Type="http://schemas.openxmlformats.org/officeDocument/2006/relationships/theme" Target="theme/theme1.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font" Target="fonts/font2.fntdata"/><Relationship Id="rId33" Type="http://schemas.openxmlformats.org/officeDocument/2006/relationships/font" Target="fonts/font10.fntdata"/><Relationship Id="rId38" Type="http://schemas.openxmlformats.org/officeDocument/2006/relationships/font" Target="fonts/font15.fntdata"/><Relationship Id="rId46" Type="http://schemas.microsoft.com/office/2018/10/relationships/authors" Target="authors.xml"/><Relationship Id="rId20" Type="http://schemas.openxmlformats.org/officeDocument/2006/relationships/slide" Target="slides/slide13.xml"/><Relationship Id="rId41" Type="http://schemas.openxmlformats.org/officeDocument/2006/relationships/presProps" Target="presProps.xml"/></Relationships>
</file>

<file path=ppt/comments/modernComment_102_DC7FF73C.xml><?xml version="1.0" encoding="utf-8"?>
<p188:cmLst xmlns:a="http://schemas.openxmlformats.org/drawingml/2006/main" xmlns:r="http://schemas.openxmlformats.org/officeDocument/2006/relationships" xmlns:p188="http://schemas.microsoft.com/office/powerpoint/2018/8/main">
  <p188:cm id="{69AE946A-DC1D-423D-B015-741EF3C76378}" authorId="{86C7A032-FFD8-D3B7-5222-7478F96082CB}" created="2026-01-13T10:59:48.820">
    <ac:txMkLst xmlns:ac="http://schemas.microsoft.com/office/drawing/2013/main/command">
      <pc:docMk xmlns:pc="http://schemas.microsoft.com/office/powerpoint/2013/main/command"/>
      <pc:sldMk xmlns:pc="http://schemas.microsoft.com/office/powerpoint/2013/main/command" cId="3699373884" sldId="258"/>
      <ac:spMk id="5" creationId="{66E9D1BB-8F32-B06D-ED07-A17B25664F61}"/>
      <ac:txMk cp="18">
        <ac:context len="19" hash="948357178"/>
      </ac:txMk>
    </ac:txMkLst>
    <p188:pos x="4067298" y="227610"/>
    <p188:txBody>
      <a:bodyPr/>
      <a:lstStyle/>
      <a:p>
        <a:r>
          <a:rPr lang="en-GB"/>
          <a:t>Could you add pictures of things that are ~100um and ~100nm in size to emphasise the point?</a:t>
        </a:r>
      </a:p>
    </p188:txBody>
  </p188:cm>
</p188:cmLst>
</file>

<file path=ppt/comments/modernComment_103_401AACB.xml><?xml version="1.0" encoding="utf-8"?>
<p188:cmLst xmlns:a="http://schemas.openxmlformats.org/drawingml/2006/main" xmlns:r="http://schemas.openxmlformats.org/officeDocument/2006/relationships" xmlns:p188="http://schemas.microsoft.com/office/powerpoint/2018/8/main">
  <p188:cm id="{EF1E1268-E58B-4784-B21F-43A319351118}" authorId="{226E45C4-BABD-FEFB-843E-6BE40CD2A71E}" created="2026-01-13T11:17:16.106">
    <ac:txMkLst xmlns:ac="http://schemas.microsoft.com/office/drawing/2013/main/command">
      <pc:docMk xmlns:pc="http://schemas.microsoft.com/office/powerpoint/2013/main/command"/>
      <pc:sldMk xmlns:pc="http://schemas.microsoft.com/office/powerpoint/2013/main/command" cId="67218123" sldId="259"/>
      <ac:spMk id="19" creationId="{20974981-A8FE-6A7C-035F-9D02A2A26115}"/>
      <ac:txMk cp="37" len="25">
        <ac:context len="175" hash="173659326"/>
      </ac:txMk>
    </ac:txMkLst>
    <p188:txBody>
      <a:bodyPr/>
      <a:lstStyle/>
      <a:p>
        <a:r>
          <a:rPr lang="en-GB"/>
          <a:t>I think this wouldn't be clear to a non-expert based on what you have shown in your talk so far. I would recommend including a cartoon in the previous slide that shows the starting distribution of starting muon energies and then a desirable "pre-moderated one". This will more clearly introduce the audience to the idea that the muons have a range of energies and that only some of these can be captured. Hence the efficiency problem. This could probably replace the bullet points, if you include the highlighted text box instead. </a:t>
        </a:r>
      </a:p>
    </p188:txBody>
  </p188:cm>
</p188:cmLst>
</file>

<file path=ppt/comments/modernComment_104_F7E5A95F.xml><?xml version="1.0" encoding="utf-8"?>
<p188:cmLst xmlns:a="http://schemas.openxmlformats.org/drawingml/2006/main" xmlns:r="http://schemas.openxmlformats.org/officeDocument/2006/relationships" xmlns:p188="http://schemas.microsoft.com/office/powerpoint/2018/8/main">
  <p188:cm id="{836C356F-39A3-454C-B60E-7FE108A83CDF}" authorId="{86C7A032-FFD8-D3B7-5222-7478F96082CB}" created="2026-01-13T11:14:01.451">
    <ac:txMkLst xmlns:ac="http://schemas.microsoft.com/office/drawing/2013/main/command">
      <pc:docMk xmlns:pc="http://schemas.microsoft.com/office/powerpoint/2013/main/command"/>
      <pc:sldMk xmlns:pc="http://schemas.microsoft.com/office/powerpoint/2013/main/command" cId="4159023455" sldId="260"/>
      <ac:spMk id="5" creationId="{6847F8DD-D718-ED5E-C027-BC90BDBE79D2}"/>
      <ac:txMk cp="35">
        <ac:context len="37" hash="3133683988"/>
      </ac:txMk>
    </ac:txMkLst>
    <p188:pos x="4344389" y="227610"/>
    <p188:txBody>
      <a:bodyPr/>
      <a:lstStyle/>
      <a:p>
        <a:r>
          <a:rPr lang="en-GB"/>
          <a:t>You'll need to make sure you mention frictional cooling before turning to this slide or else the question doesn't really work</a:t>
        </a:r>
      </a:p>
    </p188:txBody>
  </p188:cm>
</p188:cmLst>
</file>

<file path=ppt/comments/modernComment_105_373F10AE.xml><?xml version="1.0" encoding="utf-8"?>
<p188:cmLst xmlns:a="http://schemas.openxmlformats.org/drawingml/2006/main" xmlns:r="http://schemas.openxmlformats.org/officeDocument/2006/relationships" xmlns:p188="http://schemas.microsoft.com/office/powerpoint/2018/8/main">
  <p188:cm id="{FC19E46B-6F18-4B6B-BD8A-60959D901C42}" authorId="{226E45C4-BABD-FEFB-843E-6BE40CD2A71E}" created="2026-01-13T11:06:48.151">
    <ac:deMkLst xmlns:ac="http://schemas.microsoft.com/office/drawing/2013/main/command">
      <pc:docMk xmlns:pc="http://schemas.microsoft.com/office/powerpoint/2013/main/command"/>
      <pc:sldMk xmlns:pc="http://schemas.microsoft.com/office/powerpoint/2013/main/command" cId="926879918" sldId="261"/>
      <ac:picMk id="12" creationId="{A012F80C-E64B-B2C9-624C-FFFB432ECF47}"/>
    </ac:deMkLst>
    <p188:txBody>
      <a:bodyPr/>
      <a:lstStyle/>
      <a:p>
        <a:r>
          <a:rPr lang="en-GB"/>
          <a:t>I think it would be good to label the target energy on this figure as well as the starting point. </a:t>
        </a:r>
      </a:p>
    </p188:txBody>
  </p188:cm>
  <p188:cm id="{A76D9627-68DE-4966-81F5-FB2200C7655D}" authorId="{226E45C4-BABD-FEFB-843E-6BE40CD2A71E}" created="2026-01-13T11:11:52.280">
    <ac:deMkLst xmlns:ac="http://schemas.microsoft.com/office/drawing/2013/main/command">
      <pc:docMk xmlns:pc="http://schemas.microsoft.com/office/powerpoint/2013/main/command"/>
      <pc:sldMk xmlns:pc="http://schemas.microsoft.com/office/powerpoint/2013/main/command" cId="926879918" sldId="261"/>
      <ac:spMk id="9" creationId="{26A652B4-D8A7-AC81-CDA6-7AFCA271C506}"/>
    </ac:deMkLst>
    <p188:txBody>
      <a:bodyPr/>
      <a:lstStyle/>
      <a:p>
        <a:r>
          <a:rPr lang="en-GB"/>
          <a:t>Might be good to add a text box with the main conclusion stated on each of your slides. This was it'll be clear for non-experts in the audience what the take home message should be. It can also be a good way of linking what you are saying on one slide to the next. For example, here you might want to state something like "we need to find a way of efficiently lowering the muon energy before frictional cooling can take place" in the box. It is then clear this is the main message to take from the graph. You can then use this as a transition to the next slide where you comment on the different ways you can do this. </a:t>
        </a:r>
      </a:p>
    </p188:txBody>
    <p188:extLst>
      <p:ext xmlns:p="http://schemas.openxmlformats.org/presentationml/2006/main" uri="{57CB4572-C831-44C2-8A1C-0ADB6CCDFE69}">
        <p223:reactions xmlns:p223="http://schemas.microsoft.com/office/powerpoint/2022/03/main">
          <p223:rxn type="👍">
            <p223:instance time="2026-01-13T11:16:51.593" authorId="{86C7A032-FFD8-D3B7-5222-7478F96082CB}"/>
          </p223:rxn>
        </p223:reactions>
      </p:ext>
    </p188:extLst>
  </p188:cm>
  <p188:cm id="{89BBF3BF-6EF1-4C5F-9BEE-66CE88296AAB}" authorId="{86C7A032-FFD8-D3B7-5222-7478F96082CB}" created="2026-01-13T11:16:47.546">
    <ac:deMkLst xmlns:ac="http://schemas.microsoft.com/office/drawing/2013/main/command">
      <pc:docMk xmlns:pc="http://schemas.microsoft.com/office/powerpoint/2013/main/command"/>
      <pc:sldMk xmlns:pc="http://schemas.microsoft.com/office/powerpoint/2013/main/command" cId="926879918" sldId="261"/>
      <ac:spMk id="14" creationId="{E9D9029F-2A44-0F2B-2CB7-C28F7916CCA2}"/>
    </ac:deMkLst>
    <p188:txBody>
      <a:bodyPr/>
      <a:lstStyle/>
      <a:p>
        <a:r>
          <a:rPr lang="en-GB"/>
          <a:t>Maybe "Start here" or "We start here" or "Surface muons" and perhaps add an arrow labelled "Cooling" or "Pre-cooling"</a:t>
        </a:r>
      </a:p>
    </p188:txBody>
  </p188:cm>
</p188:cmLst>
</file>

<file path=ppt/comments/modernComment_106_7D5DE4FF.xml><?xml version="1.0" encoding="utf-8"?>
<p188:cmLst xmlns:a="http://schemas.openxmlformats.org/drawingml/2006/main" xmlns:r="http://schemas.openxmlformats.org/officeDocument/2006/relationships" xmlns:p188="http://schemas.microsoft.com/office/powerpoint/2018/8/main">
  <p188:cm id="{A26B7B85-21B1-48BF-A091-91F5F51AC07C}" authorId="{226E45C4-BABD-FEFB-843E-6BE40CD2A71E}" created="2026-01-13T11:01:41.771">
    <ac:txMkLst xmlns:ac="http://schemas.microsoft.com/office/drawing/2013/main/command">
      <pc:docMk xmlns:pc="http://schemas.microsoft.com/office/powerpoint/2013/main/command"/>
      <pc:sldMk xmlns:pc="http://schemas.microsoft.com/office/powerpoint/2013/main/command" cId="2103305471" sldId="262"/>
      <ac:spMk id="8" creationId="{2BBB4049-28D0-C18D-E5B4-C7534AD7E188}"/>
      <ac:txMk cp="103">
        <ac:context len="140" hash="4252635774"/>
      </ac:txMk>
    </ac:txMkLst>
    <p188:pos x="3308430" y="1369670"/>
    <p188:txBody>
      <a:bodyPr/>
      <a:lstStyle/>
      <a:p>
        <a:r>
          <a:rPr lang="en-GB"/>
          <a:t>It might not be clear to the audience what you mean by efficiency here. Could be worth stating this in number of muons (or labelling it on the figures) e.g. for every 1 million muons at 4MeV only 10 muons are left at 15eV.</a:t>
        </a:r>
      </a:p>
    </p188:txBody>
  </p188:cm>
  <p188:cm id="{93197ADB-98BF-4051-A355-CA15B3E20836}" authorId="{226E45C4-BABD-FEFB-843E-6BE40CD2A71E}" created="2026-01-13T11:03:35.695">
    <ac:txMkLst xmlns:ac="http://schemas.microsoft.com/office/drawing/2013/main/command">
      <pc:docMk xmlns:pc="http://schemas.microsoft.com/office/powerpoint/2013/main/command"/>
      <pc:sldMk xmlns:pc="http://schemas.microsoft.com/office/powerpoint/2013/main/command" cId="2103305471" sldId="262"/>
      <ac:spMk id="10" creationId="{348B9FD5-544F-21E0-0A19-805AE2BB1689}"/>
      <ac:txMk cp="38">
        <ac:context len="102" hash="993883834"/>
      </ac:txMk>
    </ac:txMkLst>
    <p188:pos x="2893670" y="482278"/>
    <p188:replyLst>
      <p188:reply id="{62DF4EBE-9249-45CC-9CBF-2E8328A19187}" authorId="{86C7A032-FFD8-D3B7-5222-7478F96082CB}" created="2026-01-13T11:12:06.950">
        <p188:txBody>
          <a:bodyPr/>
          <a:lstStyle/>
          <a:p>
            <a:r>
              <a:rPr lang="en-GB"/>
              <a:t>This is about right. I think there are more muons coming off the cryogenic moderator, which would be a fairer comparison for the bit we're simulating, but the 1% efficiency is about right.</a:t>
            </a:r>
          </a:p>
        </p188:txBody>
      </p188:reply>
    </p188:replyLst>
    <p188:txBody>
      <a:bodyPr/>
      <a:lstStyle/>
      <a:p>
        <a:r>
          <a:rPr lang="en-GB"/>
          <a:t>This is true but I think it is worth stating this quantitatively e.g. LEM at PSI today produces 1000 slow muons per second. ISIS has ~ 10^5 muons per second, so to be competitive would need an efficiency of ~10^-2. (Are those numbers reasonable [@Baker, Peter (STFC,RAL,ISIS)]?)</a:t>
        </a:r>
      </a:p>
    </p188:txBody>
  </p188:cm>
  <p188:cm id="{29CD7791-2B09-4963-BCC9-11D057C9FE6B}" authorId="{86C7A032-FFD8-D3B7-5222-7478F96082CB}" created="2026-01-13T11:05:42.563">
    <ac:txMkLst xmlns:ac="http://schemas.microsoft.com/office/drawing/2013/main/command">
      <pc:docMk xmlns:pc="http://schemas.microsoft.com/office/powerpoint/2013/main/command"/>
      <pc:sldMk xmlns:pc="http://schemas.microsoft.com/office/powerpoint/2013/main/command" cId="2103305471" sldId="262"/>
      <ac:spMk id="10" creationId="{348B9FD5-544F-21E0-0A19-805AE2BB1689}"/>
      <ac:txMk cp="38">
        <ac:context len="102" hash="993883834"/>
      </ac:txMk>
    </ac:txMkLst>
    <p188:pos x="2929246" y="504701"/>
    <p188:txBody>
      <a:bodyPr/>
      <a:lstStyle/>
      <a:p>
        <a:r>
          <a:rPr lang="en-GB"/>
          <a:t>"ISIS produces fewer surface muons so needs a more efficient cooling method to be competitive. Need about 1% efficiency."</a:t>
        </a:r>
      </a:p>
    </p188:txBody>
  </p188:cm>
  <p188:cm id="{4ACDC53D-2E7E-4224-AD77-A0AF735CF824}" authorId="{86C7A032-FFD8-D3B7-5222-7478F96082CB}" created="2026-01-13T11:13:02.076">
    <ac:txMkLst xmlns:ac="http://schemas.microsoft.com/office/drawing/2013/main/command">
      <pc:docMk xmlns:pc="http://schemas.microsoft.com/office/powerpoint/2013/main/command"/>
      <pc:sldMk xmlns:pc="http://schemas.microsoft.com/office/powerpoint/2013/main/command" cId="2103305471" sldId="262"/>
      <ac:spMk id="8" creationId="{2BBB4049-28D0-C18D-E5B4-C7534AD7E188}"/>
      <ac:txMk cp="103">
        <ac:context len="140" hash="4252635774"/>
      </ac:txMk>
    </ac:txMkLst>
    <p188:pos x="2632363" y="1326077"/>
    <p188:txBody>
      <a:bodyPr/>
      <a:lstStyle/>
      <a:p>
        <a:r>
          <a:rPr lang="en-GB"/>
          <a:t>Maybe replace associated efficiency with \frac{Slow muons out}{Surface muons in}?</a:t>
        </a:r>
      </a:p>
    </p188:txBody>
  </p188:cm>
</p188:cmLst>
</file>

<file path=ppt/comments/modernComment_109_C004A99.xml><?xml version="1.0" encoding="utf-8"?>
<p188:cmLst xmlns:a="http://schemas.openxmlformats.org/drawingml/2006/main" xmlns:r="http://schemas.openxmlformats.org/officeDocument/2006/relationships" xmlns:p188="http://schemas.microsoft.com/office/powerpoint/2018/8/main">
  <p188:cm id="{45DCD25A-3EE7-40A2-93AE-F1490E5DF2A8}" authorId="{226E45C4-BABD-FEFB-843E-6BE40CD2A71E}" created="2026-01-13T11:19:41.422">
    <ac:txMkLst xmlns:ac="http://schemas.microsoft.com/office/drawing/2013/main/command">
      <pc:docMk xmlns:pc="http://schemas.microsoft.com/office/powerpoint/2013/main/command"/>
      <pc:sldMk xmlns:pc="http://schemas.microsoft.com/office/powerpoint/2013/main/command" cId="201345689" sldId="265"/>
      <ac:spMk id="9" creationId="{CE1C22A2-1CA3-610F-07A0-DC2B0123F01A}"/>
      <ac:txMk cp="0" len="75">
        <ac:context len="154" hash="168147688"/>
      </ac:txMk>
    </ac:txMkLst>
    <p188:pos x="4591291" y="482278"/>
    <p188:txBody>
      <a:bodyPr/>
      <a:lstStyle/>
      <a:p>
        <a:r>
          <a:rPr lang="en-GB"/>
          <a:t>Interesting that there are ~fewer muons here than for the Mylar degrader. Would be worth commenting on the pre-moderator here likely over degrading the low E side of the distribution. </a:t>
        </a:r>
      </a:p>
    </p188:txBody>
  </p188:cm>
</p188:cmLst>
</file>

<file path=ppt/comments/modernComment_10B_2401264C.xml><?xml version="1.0" encoding="utf-8"?>
<p188:cmLst xmlns:a="http://schemas.openxmlformats.org/drawingml/2006/main" xmlns:r="http://schemas.openxmlformats.org/officeDocument/2006/relationships" xmlns:p188="http://schemas.microsoft.com/office/powerpoint/2018/8/main">
  <p188:cm id="{95BB128F-59A9-4BBF-A78C-603FC74A1C9F}" authorId="{226E45C4-BABD-FEFB-843E-6BE40CD2A71E}" created="2026-01-13T11:18:28.045">
    <ac:txMkLst xmlns:ac="http://schemas.microsoft.com/office/drawing/2013/main/command">
      <pc:docMk xmlns:pc="http://schemas.microsoft.com/office/powerpoint/2013/main/command"/>
      <pc:sldMk xmlns:pc="http://schemas.microsoft.com/office/powerpoint/2013/main/command" cId="604055116" sldId="267"/>
      <ac:spMk id="4" creationId="{FD795380-7040-C231-E6FA-7ABA5D159D94}"/>
      <ac:txMk cp="0" len="58">
        <ac:context len="61" hash="1416729493"/>
      </ac:txMk>
    </ac:txMkLst>
    <p188:pos x="2536784" y="202556"/>
    <p188:txBody>
      <a:bodyPr/>
      <a:lstStyle/>
      <a:p>
        <a:r>
          <a:rPr lang="en-GB"/>
          <a:t>Add a comment to this slide that emphasises you are getting close to the efficiency requirement</a:t>
        </a:r>
      </a:p>
    </p188:txBody>
  </p188:cm>
  <p188:cm id="{CAE90BE7-398D-4793-8B9E-318C22B3FA62}" authorId="{226E45C4-BABD-FEFB-843E-6BE40CD2A71E}" created="2026-01-13T11:20:46.516">
    <ac:txMkLst xmlns:ac="http://schemas.microsoft.com/office/drawing/2013/main/command">
      <pc:docMk xmlns:pc="http://schemas.microsoft.com/office/powerpoint/2013/main/command"/>
      <pc:sldMk xmlns:pc="http://schemas.microsoft.com/office/powerpoint/2013/main/command" cId="604055116" sldId="267"/>
      <ac:spMk id="15" creationId="{84F45AAD-DE62-472C-F623-F11984A515D8}"/>
      <ac:txMk cp="0">
        <ac:context len="161" hash="333529815"/>
      </ac:txMk>
    </ac:txMkLst>
    <p188:pos x="2324582" y="482278"/>
    <p188:txBody>
      <a:bodyPr/>
      <a:lstStyle/>
      <a:p>
        <a:r>
          <a:rPr lang="en-GB"/>
          <a:t>I recommend including the efficiency, as well of muon number on each of the "options" slides for consistency. </a:t>
        </a:r>
      </a:p>
    </p188:txBody>
  </p188:cm>
</p188:cmLst>
</file>

<file path=ppt/comments/modernComment_10C_DDC146DF.xml><?xml version="1.0" encoding="utf-8"?>
<p188:cmLst xmlns:a="http://schemas.openxmlformats.org/drawingml/2006/main" xmlns:r="http://schemas.openxmlformats.org/officeDocument/2006/relationships" xmlns:p188="http://schemas.microsoft.com/office/powerpoint/2018/8/main">
  <p188:cm id="{A8E36778-FCA1-4AB3-8BC9-0406F4141FA9}" authorId="{86C7A032-FFD8-D3B7-5222-7478F96082CB}" created="2026-01-13T11:21:28.719">
    <pc:sldMkLst xmlns:pc="http://schemas.microsoft.com/office/powerpoint/2013/main/command">
      <pc:docMk/>
      <pc:sldMk cId="3720431327" sldId="268"/>
    </pc:sldMkLst>
    <p188:txBody>
      <a:bodyPr/>
      <a:lstStyle/>
      <a:p>
        <a:r>
          <a:rPr lang="en-GB"/>
          <a:t>I think this may be jargon for a lot of the audience. You could explain it with what you say or find some other words, perhaps "Want to increase the range of muon energies captured by the cell"</a:t>
        </a:r>
      </a:p>
    </p188:txBody>
  </p188:cm>
</p188:cmLst>
</file>

<file path=ppt/comments/modernComment_10D_99113C1C.xml><?xml version="1.0" encoding="utf-8"?>
<p188:cmLst xmlns:a="http://schemas.openxmlformats.org/drawingml/2006/main" xmlns:r="http://schemas.openxmlformats.org/officeDocument/2006/relationships" xmlns:p188="http://schemas.microsoft.com/office/powerpoint/2018/8/main">
  <p188:cm id="{B1CFBD8C-A46D-4B40-B36A-F10BFBD26489}" authorId="{86C7A032-FFD8-D3B7-5222-7478F96082CB}" created="2026-01-13T11:21:56.891">
    <ac:txMkLst xmlns:ac="http://schemas.microsoft.com/office/drawing/2013/main/command">
      <pc:docMk xmlns:pc="http://schemas.microsoft.com/office/powerpoint/2013/main/command"/>
      <pc:sldMk xmlns:pc="http://schemas.microsoft.com/office/powerpoint/2013/main/command" cId="2568043548" sldId="269"/>
      <ac:spMk id="2" creationId="{806C1394-5144-CA39-1F45-A98341AC6E43}"/>
      <ac:txMk cp="128">
        <ac:context len="544" hash="2797472505"/>
      </ac:txMk>
    </ac:txMkLst>
    <p188:pos x="4265220" y="771896"/>
    <p188:txBody>
      <a:bodyPr/>
      <a:lstStyle/>
      <a:p>
        <a:r>
          <a:rPr lang="en-GB"/>
          <a:t>I think these words could just be deleted and then the point is clearer</a:t>
        </a:r>
      </a:p>
    </p188:txBody>
  </p188:cm>
  <p188:cm id="{039DA368-BCD6-4D7E-BB54-0799E384421D}" authorId="{86C7A032-FFD8-D3B7-5222-7478F96082CB}" created="2026-01-13T11:41:22.929">
    <ac:txMkLst xmlns:ac="http://schemas.microsoft.com/office/drawing/2013/main/command">
      <pc:docMk xmlns:pc="http://schemas.microsoft.com/office/powerpoint/2013/main/command"/>
      <pc:sldMk xmlns:pc="http://schemas.microsoft.com/office/powerpoint/2013/main/command" cId="2568043548" sldId="269"/>
      <ac:spMk id="2" creationId="{806C1394-5144-CA39-1F45-A98341AC6E43}"/>
      <ac:txMk cp="127">
        <ac:context len="544" hash="2797472505"/>
      </ac:txMk>
    </ac:txMkLst>
    <p188:pos x="959922" y="504701"/>
    <p188:txBody>
      <a:bodyPr/>
      <a:lstStyle/>
      <a:p>
        <a:r>
          <a:rPr lang="en-GB"/>
          <a:t>To me, thin films sits awkwardly here because the semiconductors and superconductors will often be in the form of thin films too. An alternative sentence could be "Low energy muons are a depth-dependence and volume sensitive probe in many areas of surface and thin film science - magnetism, superconductivity, semiconductors..."</a:t>
        </a:r>
      </a:p>
    </p188:txBody>
  </p188:cm>
</p188:cmLst>
</file>

<file path=ppt/comments/modernComment_10E_B16C5856.xml><?xml version="1.0" encoding="utf-8"?>
<p188:cmLst xmlns:a="http://schemas.openxmlformats.org/drawingml/2006/main" xmlns:r="http://schemas.openxmlformats.org/officeDocument/2006/relationships" xmlns:p188="http://schemas.microsoft.com/office/powerpoint/2018/8/main">
  <p188:cm id="{A6EF8945-9FBA-4FA7-A70C-32FD33C992BA}" authorId="{86C7A032-FFD8-D3B7-5222-7478F96082CB}" created="2026-01-13T10:59:48.820">
    <ac:txMkLst xmlns:ac="http://schemas.microsoft.com/office/drawing/2013/main/command">
      <pc:docMk xmlns:pc="http://schemas.microsoft.com/office/powerpoint/2013/main/command"/>
      <pc:sldMk xmlns:pc="http://schemas.microsoft.com/office/powerpoint/2013/main/command" cId="2976667734" sldId="270"/>
      <ac:spMk id="5" creationId="{96DEF7D1-FED1-9F70-A843-5AAD98CCF175}"/>
      <ac:txMk cp="0" len="21">
        <ac:context len="23" hash="96732917"/>
      </ac:txMk>
    </ac:txMkLst>
    <p188:pos x="4067298" y="227610"/>
    <p188:txBody>
      <a:bodyPr/>
      <a:lstStyle/>
      <a:p>
        <a:r>
          <a:rPr lang="en-GB"/>
          <a:t>Could you add pictures of things that are ~100um and ~100nm in size to emphasise the point?</a:t>
        </a:r>
      </a:p>
    </p188:txBody>
  </p188:cm>
</p188:cmLst>
</file>

<file path=ppt/comments/modernComment_10F_3FCCAD6B.xml><?xml version="1.0" encoding="utf-8"?>
<p188:cmLst xmlns:a="http://schemas.openxmlformats.org/drawingml/2006/main" xmlns:r="http://schemas.openxmlformats.org/officeDocument/2006/relationships" xmlns:p188="http://schemas.microsoft.com/office/powerpoint/2018/8/main">
  <p188:cm id="{B99630DC-64E5-4977-BA8B-111918A384C4}" authorId="{86C7A032-FFD8-D3B7-5222-7478F96082CB}" created="2026-01-13T10:59:48.820">
    <ac:txMkLst xmlns:ac="http://schemas.microsoft.com/office/drawing/2013/main/command">
      <pc:docMk xmlns:pc="http://schemas.microsoft.com/office/powerpoint/2013/main/command"/>
      <pc:sldMk xmlns:pc="http://schemas.microsoft.com/office/powerpoint/2013/main/command" cId="1070378347" sldId="271"/>
      <ac:spMk id="5" creationId="{97907220-15EE-FD76-96DD-AFFB661A7464}"/>
      <ac:txMk cp="29">
        <ac:context len="30" hash="288964728"/>
      </ac:txMk>
    </ac:txMkLst>
    <p188:pos x="4067298" y="227610"/>
    <p188:txBody>
      <a:bodyPr/>
      <a:lstStyle/>
      <a:p>
        <a:r>
          <a:rPr lang="en-GB"/>
          <a:t>Could you add pictures of things that are ~100um and ~100nm in size to emphasise the point?</a:t>
        </a:r>
      </a:p>
    </p188:txBody>
  </p188:cm>
</p188:cmLst>
</file>

<file path=ppt/comments/modernComment_110_91416C59.xml><?xml version="1.0" encoding="utf-8"?>
<p188:cmLst xmlns:a="http://schemas.openxmlformats.org/drawingml/2006/main" xmlns:r="http://schemas.openxmlformats.org/officeDocument/2006/relationships" xmlns:p188="http://schemas.microsoft.com/office/powerpoint/2018/8/main">
  <p188:cm id="{AFF3FE0D-E298-41DD-8237-A1EBFF319277}" authorId="{86C7A032-FFD8-D3B7-5222-7478F96082CB}" created="2026-01-13T11:14:01.451">
    <ac:txMkLst xmlns:ac="http://schemas.microsoft.com/office/drawing/2013/main/command">
      <pc:docMk xmlns:pc="http://schemas.microsoft.com/office/powerpoint/2013/main/command"/>
      <pc:sldMk xmlns:pc="http://schemas.microsoft.com/office/powerpoint/2013/main/command" cId="2436983897" sldId="272"/>
      <ac:spMk id="5" creationId="{B0D303C8-1957-5765-9EA2-E56C16A31792}"/>
      <ac:txMk cp="35">
        <ac:context len="37" hash="3133683988"/>
      </ac:txMk>
    </ac:txMkLst>
    <p188:pos x="4344389" y="227610"/>
    <p188:txBody>
      <a:bodyPr/>
      <a:lstStyle/>
      <a:p>
        <a:r>
          <a:rPr lang="en-GB"/>
          <a:t>You'll need to make sure you mention frictional cooling before turning to this slide or else the question doesn't really work</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1C82ED0-7452-4354-A24E-35FB24BF9AE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0D6969E9-2182-2FF9-A02F-A1842CE2A4F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1D66A77-BC89-4E24-A414-B6543411FF58}" type="datetimeFigureOut">
              <a:rPr lang="en-GB" smtClean="0"/>
              <a:t>16/01/2026</a:t>
            </a:fld>
            <a:endParaRPr lang="en-GB"/>
          </a:p>
        </p:txBody>
      </p:sp>
      <p:sp>
        <p:nvSpPr>
          <p:cNvPr id="4" name="Footer Placeholder 3">
            <a:extLst>
              <a:ext uri="{FF2B5EF4-FFF2-40B4-BE49-F238E27FC236}">
                <a16:creationId xmlns:a16="http://schemas.microsoft.com/office/drawing/2014/main" id="{E3E84D48-5E89-47EA-5EE7-5780CF041D6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5169F5C8-55D8-4294-92FA-96C28702B9F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24A80C6-5E9B-493C-B5B8-6FAC8DE86E53}" type="slidenum">
              <a:rPr lang="en-GB" smtClean="0"/>
              <a:t>‹#›</a:t>
            </a:fld>
            <a:endParaRPr lang="en-GB"/>
          </a:p>
        </p:txBody>
      </p:sp>
    </p:spTree>
    <p:extLst>
      <p:ext uri="{BB962C8B-B14F-4D97-AF65-F5344CB8AC3E}">
        <p14:creationId xmlns:p14="http://schemas.microsoft.com/office/powerpoint/2010/main" val="14307835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CB0A5F-21A3-4138-8664-94B585355FC8}" type="datetimeFigureOut">
              <a:rPr lang="en-GB" smtClean="0"/>
              <a:t>16/01/2026</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5A0F023-B933-4CAC-8E83-2609E39C426C}" type="slidenum">
              <a:rPr lang="en-GB" smtClean="0"/>
              <a:t>‹#›</a:t>
            </a:fld>
            <a:endParaRPr lang="en-GB"/>
          </a:p>
        </p:txBody>
      </p:sp>
    </p:spTree>
    <p:extLst>
      <p:ext uri="{BB962C8B-B14F-4D97-AF65-F5344CB8AC3E}">
        <p14:creationId xmlns:p14="http://schemas.microsoft.com/office/powerpoint/2010/main" val="23707778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txBody>
          <a:bodyPr/>
          <a:lstStyle/>
          <a:p>
            <a:endParaRPr lang="en-GB"/>
          </a:p>
        </p:txBody>
      </p:sp>
      <p:sp>
        <p:nvSpPr>
          <p:cNvPr id="3" name="Notes Placeholder 2"/>
          <p:cNvSpPr>
            <a:spLocks noGrp="1"/>
          </p:cNvSpPr>
          <p:nvPr>
            <p:ph type="body" idx="1"/>
          </p:nvPr>
        </p:nvSpPr>
        <p:spPr/>
        <p:txBody>
          <a:bodyPr/>
          <a:lstStyle/>
          <a:p>
            <a:r>
              <a:rPr lang="en-GB"/>
              <a:t>For every one million 4 MeV muons that come in only 10 muons are left at 15 eV </a:t>
            </a:r>
          </a:p>
          <a:p>
            <a:r>
              <a:rPr lang="en-GB"/>
              <a:t>Laser pulse defines pulse of the beam, 50 % spin polarisation </a:t>
            </a:r>
          </a:p>
          <a:p>
            <a:r>
              <a:rPr lang="en-GB"/>
              <a:t>Psi : </a:t>
            </a:r>
          </a:p>
        </p:txBody>
      </p:sp>
      <p:sp>
        <p:nvSpPr>
          <p:cNvPr id="4" name="Slide Number Placeholder 3"/>
          <p:cNvSpPr>
            <a:spLocks noGrp="1"/>
          </p:cNvSpPr>
          <p:nvPr>
            <p:ph type="sldNum" sz="quarter" idx="5"/>
          </p:nvPr>
        </p:nvSpPr>
        <p:spPr/>
        <p:txBody>
          <a:bodyPr/>
          <a:lstStyle/>
          <a:p>
            <a:fld id="{C5A0F023-B933-4CAC-8E83-2609E39C426C}" type="slidenum">
              <a:rPr lang="en-GB" smtClean="0"/>
              <a:t>4</a:t>
            </a:fld>
            <a:endParaRPr lang="en-GB"/>
          </a:p>
        </p:txBody>
      </p:sp>
    </p:spTree>
    <p:extLst>
      <p:ext uri="{BB962C8B-B14F-4D97-AF65-F5344CB8AC3E}">
        <p14:creationId xmlns:p14="http://schemas.microsoft.com/office/powerpoint/2010/main" val="19100612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C5A0F023-B933-4CAC-8E83-2609E39C426C}" type="slidenum">
              <a:rPr lang="en-GB" smtClean="0"/>
              <a:t>9</a:t>
            </a:fld>
            <a:endParaRPr lang="en-GB"/>
          </a:p>
        </p:txBody>
      </p:sp>
    </p:spTree>
    <p:extLst>
      <p:ext uri="{BB962C8B-B14F-4D97-AF65-F5344CB8AC3E}">
        <p14:creationId xmlns:p14="http://schemas.microsoft.com/office/powerpoint/2010/main" val="37017817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a:t>Click to edit title</a:t>
            </a:r>
            <a:endParaRPr lang="en-GB"/>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speaker name</a:t>
            </a:r>
            <a:endParaRPr lang="en-GB"/>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date </a:t>
            </a:r>
          </a:p>
        </p:txBody>
      </p:sp>
    </p:spTree>
    <p:extLst>
      <p:ext uri="{BB962C8B-B14F-4D97-AF65-F5344CB8AC3E}">
        <p14:creationId xmlns:p14="http://schemas.microsoft.com/office/powerpoint/2010/main" val="1361455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3409-495B-2752-6BF2-B1848FDE6656}"/>
              </a:ext>
            </a:extLst>
          </p:cNvPr>
          <p:cNvSpPr>
            <a:spLocks noGrp="1"/>
          </p:cNvSpPr>
          <p:nvPr>
            <p:ph type="title"/>
          </p:nvPr>
        </p:nvSpPr>
        <p:spPr>
          <a:xfrm>
            <a:off x="266700" y="365125"/>
            <a:ext cx="10134600" cy="365125"/>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F4D184-1DF7-03BD-F6A8-1290E291CFCE}"/>
              </a:ext>
            </a:extLst>
          </p:cNvPr>
          <p:cNvSpPr>
            <a:spLocks noGrp="1"/>
          </p:cNvSpPr>
          <p:nvPr>
            <p:ph sz="half" idx="1"/>
          </p:nvPr>
        </p:nvSpPr>
        <p:spPr>
          <a:xfrm>
            <a:off x="266700" y="1304925"/>
            <a:ext cx="5029200" cy="3852000"/>
          </a:xfrm>
          <a:prstGeom prst="rect">
            <a:avLst/>
          </a:prstGeom>
        </p:spPr>
        <p:txBody>
          <a:bodyPr/>
          <a:lstStyle>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7F207A8-6978-C1D1-B0D6-FDA0CC1F42B3}"/>
              </a:ext>
            </a:extLst>
          </p:cNvPr>
          <p:cNvSpPr>
            <a:spLocks noGrp="1"/>
          </p:cNvSpPr>
          <p:nvPr>
            <p:ph sz="half" idx="2"/>
          </p:nvPr>
        </p:nvSpPr>
        <p:spPr>
          <a:xfrm>
            <a:off x="5524501" y="1304925"/>
            <a:ext cx="4876800" cy="3852000"/>
          </a:xfrm>
          <a:prstGeom prst="rect">
            <a:avLst/>
          </a:prstGeom>
        </p:spPr>
        <p:txBody>
          <a:bodyPr/>
          <a:lstStyle>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Date Placeholder 3">
            <a:extLst>
              <a:ext uri="{FF2B5EF4-FFF2-40B4-BE49-F238E27FC236}">
                <a16:creationId xmlns:a16="http://schemas.microsoft.com/office/drawing/2014/main" id="{696B1B1A-8A60-7571-1DEF-DF9002566813}"/>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16/01/2026</a:t>
            </a:fld>
            <a:endParaRPr lang="en-GB"/>
          </a:p>
        </p:txBody>
      </p:sp>
      <p:sp>
        <p:nvSpPr>
          <p:cNvPr id="9" name="Footer Placeholder 4">
            <a:extLst>
              <a:ext uri="{FF2B5EF4-FFF2-40B4-BE49-F238E27FC236}">
                <a16:creationId xmlns:a16="http://schemas.microsoft.com/office/drawing/2014/main" id="{0A238165-19F1-BC18-C20C-3CC3D2AFD9BF}"/>
              </a:ext>
            </a:extLst>
          </p:cNvPr>
          <p:cNvSpPr>
            <a:spLocks noGrp="1"/>
          </p:cNvSpPr>
          <p:nvPr>
            <p:ph type="ftr" sz="quarter" idx="11"/>
          </p:nvPr>
        </p:nvSpPr>
        <p:spPr>
          <a:xfrm>
            <a:off x="3276600"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 name="Slide Number Placeholder 5">
            <a:extLst>
              <a:ext uri="{FF2B5EF4-FFF2-40B4-BE49-F238E27FC236}">
                <a16:creationId xmlns:a16="http://schemas.microsoft.com/office/drawing/2014/main" id="{E1EE5152-9164-4EB5-EAF6-34C6622C3EEA}"/>
              </a:ext>
            </a:extLst>
          </p:cNvPr>
          <p:cNvSpPr>
            <a:spLocks noGrp="1"/>
          </p:cNvSpPr>
          <p:nvPr>
            <p:ph type="sldNum" sz="quarter" idx="12"/>
          </p:nvPr>
        </p:nvSpPr>
        <p:spPr>
          <a:xfrm>
            <a:off x="7658100"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1546897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38E961-1532-85E1-EF19-CD6FD29F8D4B}"/>
              </a:ext>
            </a:extLst>
          </p:cNvPr>
          <p:cNvSpPr>
            <a:spLocks noGrp="1"/>
          </p:cNvSpPr>
          <p:nvPr>
            <p:ph type="body" idx="1"/>
          </p:nvPr>
        </p:nvSpPr>
        <p:spPr>
          <a:xfrm>
            <a:off x="266701" y="1304925"/>
            <a:ext cx="4838699"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52AB67-467B-B4C7-6EEB-C8D144E364E8}"/>
              </a:ext>
            </a:extLst>
          </p:cNvPr>
          <p:cNvSpPr>
            <a:spLocks noGrp="1"/>
          </p:cNvSpPr>
          <p:nvPr>
            <p:ph sz="half" idx="2"/>
          </p:nvPr>
        </p:nvSpPr>
        <p:spPr>
          <a:xfrm>
            <a:off x="266700" y="2330075"/>
            <a:ext cx="4838699" cy="2846762"/>
          </a:xfrm>
          <a:prstGeom prst="rect">
            <a:avLst/>
          </a:prstGeom>
        </p:spPr>
        <p:txBody>
          <a:bodyPr/>
          <a:lstStyle>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4F16626-4911-CA49-90C2-CE3262F728D3}"/>
              </a:ext>
            </a:extLst>
          </p:cNvPr>
          <p:cNvSpPr>
            <a:spLocks noGrp="1"/>
          </p:cNvSpPr>
          <p:nvPr>
            <p:ph type="body" sz="quarter" idx="3"/>
          </p:nvPr>
        </p:nvSpPr>
        <p:spPr>
          <a:xfrm>
            <a:off x="5562602" y="1304925"/>
            <a:ext cx="4838699"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2FF839-783C-36FF-2F59-B33FD00F2E4D}"/>
              </a:ext>
            </a:extLst>
          </p:cNvPr>
          <p:cNvSpPr>
            <a:spLocks noGrp="1"/>
          </p:cNvSpPr>
          <p:nvPr>
            <p:ph sz="quarter" idx="4"/>
          </p:nvPr>
        </p:nvSpPr>
        <p:spPr>
          <a:xfrm>
            <a:off x="5562603" y="2330075"/>
            <a:ext cx="4838698" cy="2846762"/>
          </a:xfrm>
          <a:prstGeom prst="rect">
            <a:avLst/>
          </a:prstGeom>
        </p:spPr>
        <p:txBody>
          <a:bodyPr/>
          <a:lstStyle>
            <a:lvl3pPr>
              <a:defRPr sz="1800"/>
            </a:lvl3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11" name="Title 1">
            <a:extLst>
              <a:ext uri="{FF2B5EF4-FFF2-40B4-BE49-F238E27FC236}">
                <a16:creationId xmlns:a16="http://schemas.microsoft.com/office/drawing/2014/main" id="{86479E40-CA8C-9DEB-E10E-9B0E9423E321}"/>
              </a:ext>
            </a:extLst>
          </p:cNvPr>
          <p:cNvSpPr>
            <a:spLocks noGrp="1"/>
          </p:cNvSpPr>
          <p:nvPr>
            <p:ph type="title"/>
          </p:nvPr>
        </p:nvSpPr>
        <p:spPr>
          <a:xfrm>
            <a:off x="266700" y="365125"/>
            <a:ext cx="10134600" cy="460375"/>
          </a:xfrm>
          <a:prstGeom prst="rect">
            <a:avLst/>
          </a:prstGeom>
        </p:spPr>
        <p:txBody>
          <a:bodyPr/>
          <a:lstStyle/>
          <a:p>
            <a:r>
              <a:rPr lang="en-US"/>
              <a:t>Click to edit Master title style</a:t>
            </a:r>
            <a:endParaRPr lang="en-GB"/>
          </a:p>
        </p:txBody>
      </p:sp>
      <p:sp>
        <p:nvSpPr>
          <p:cNvPr id="2" name="Date Placeholder 3">
            <a:extLst>
              <a:ext uri="{FF2B5EF4-FFF2-40B4-BE49-F238E27FC236}">
                <a16:creationId xmlns:a16="http://schemas.microsoft.com/office/drawing/2014/main" id="{23CDD2F5-1481-9908-2B81-B0CBF2B47D0A}"/>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16/01/2026</a:t>
            </a:fld>
            <a:endParaRPr lang="en-GB"/>
          </a:p>
        </p:txBody>
      </p:sp>
      <p:sp>
        <p:nvSpPr>
          <p:cNvPr id="10" name="Footer Placeholder 4">
            <a:extLst>
              <a:ext uri="{FF2B5EF4-FFF2-40B4-BE49-F238E27FC236}">
                <a16:creationId xmlns:a16="http://schemas.microsoft.com/office/drawing/2014/main" id="{E6B48C32-ECD3-49D3-C88A-0D6CD7761932}"/>
              </a:ext>
            </a:extLst>
          </p:cNvPr>
          <p:cNvSpPr>
            <a:spLocks noGrp="1"/>
          </p:cNvSpPr>
          <p:nvPr>
            <p:ph type="ftr" sz="quarter" idx="11"/>
          </p:nvPr>
        </p:nvSpPr>
        <p:spPr>
          <a:xfrm>
            <a:off x="3276600"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2" name="Slide Number Placeholder 5">
            <a:extLst>
              <a:ext uri="{FF2B5EF4-FFF2-40B4-BE49-F238E27FC236}">
                <a16:creationId xmlns:a16="http://schemas.microsoft.com/office/drawing/2014/main" id="{79971ACE-673D-0FE6-8E00-6A36AFB9BDDA}"/>
              </a:ext>
            </a:extLst>
          </p:cNvPr>
          <p:cNvSpPr>
            <a:spLocks noGrp="1"/>
          </p:cNvSpPr>
          <p:nvPr>
            <p:ph type="sldNum" sz="quarter" idx="12"/>
          </p:nvPr>
        </p:nvSpPr>
        <p:spPr>
          <a:xfrm>
            <a:off x="7658100"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30756729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CA4210A-8AD6-DB76-6435-6F1565CF23B3}"/>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16/01/2026</a:t>
            </a:fld>
            <a:endParaRPr lang="en-GB"/>
          </a:p>
        </p:txBody>
      </p:sp>
      <p:sp>
        <p:nvSpPr>
          <p:cNvPr id="4" name="Footer Placeholder 3">
            <a:extLst>
              <a:ext uri="{FF2B5EF4-FFF2-40B4-BE49-F238E27FC236}">
                <a16:creationId xmlns:a16="http://schemas.microsoft.com/office/drawing/2014/main" id="{E65DFFE2-973C-8808-2027-0A0826D0678B}"/>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5" name="Slide Number Placeholder 4">
            <a:extLst>
              <a:ext uri="{FF2B5EF4-FFF2-40B4-BE49-F238E27FC236}">
                <a16:creationId xmlns:a16="http://schemas.microsoft.com/office/drawing/2014/main" id="{2827C7D8-7501-4918-C3A4-210FC2D1AD31}"/>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
        <p:nvSpPr>
          <p:cNvPr id="6" name="Title 1">
            <a:extLst>
              <a:ext uri="{FF2B5EF4-FFF2-40B4-BE49-F238E27FC236}">
                <a16:creationId xmlns:a16="http://schemas.microsoft.com/office/drawing/2014/main" id="{153C41D6-330E-7D22-3BA7-5AD129D23037}"/>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0784199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82BAE-96E7-8067-F384-6C81451D56C7}"/>
              </a:ext>
            </a:extLst>
          </p:cNvPr>
          <p:cNvSpPr>
            <a:spLocks noGrp="1"/>
          </p:cNvSpPr>
          <p:nvPr>
            <p:ph idx="1"/>
          </p:nvPr>
        </p:nvSpPr>
        <p:spPr>
          <a:xfrm>
            <a:off x="6096000" y="365125"/>
            <a:ext cx="4305300" cy="4814280"/>
          </a:xfrm>
          <a:prstGeom prst="rect">
            <a:avLst/>
          </a:prstGeom>
        </p:spPr>
        <p:txBody>
          <a:bodyPr/>
          <a:lstStyle>
            <a:lvl1pPr>
              <a:defRPr sz="2000"/>
            </a:lvl1pPr>
            <a:lvl2pPr>
              <a:defRPr sz="1800"/>
            </a:lvl2pPr>
            <a:lvl3pPr>
              <a:defRPr sz="1800"/>
            </a:lvl3pPr>
            <a:lvl4pPr>
              <a:defRPr sz="20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Fifth level</a:t>
            </a:r>
            <a:endParaRPr kumimoji="0" lang="en-GB"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F017ED95-2655-DA64-A0CC-0DB50CEC6D30}"/>
              </a:ext>
            </a:extLst>
          </p:cNvPr>
          <p:cNvSpPr>
            <a:spLocks noGrp="1"/>
          </p:cNvSpPr>
          <p:nvPr>
            <p:ph type="body" sz="half" idx="2"/>
          </p:nvPr>
        </p:nvSpPr>
        <p:spPr>
          <a:xfrm>
            <a:off x="266700" y="1418324"/>
            <a:ext cx="5588000"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Title 1">
            <a:extLst>
              <a:ext uri="{FF2B5EF4-FFF2-40B4-BE49-F238E27FC236}">
                <a16:creationId xmlns:a16="http://schemas.microsoft.com/office/drawing/2014/main" id="{57006FAE-DBD1-BA77-7F74-11A8DCE9D304}"/>
              </a:ext>
            </a:extLst>
          </p:cNvPr>
          <p:cNvSpPr>
            <a:spLocks noGrp="1"/>
          </p:cNvSpPr>
          <p:nvPr>
            <p:ph type="title"/>
          </p:nvPr>
        </p:nvSpPr>
        <p:spPr>
          <a:xfrm>
            <a:off x="266700" y="365125"/>
            <a:ext cx="5588000" cy="865469"/>
          </a:xfrm>
          <a:prstGeom prst="rect">
            <a:avLst/>
          </a:prstGeom>
        </p:spPr>
        <p:txBody>
          <a:bodyPr/>
          <a:lstStyle/>
          <a:p>
            <a:r>
              <a:rPr lang="en-US"/>
              <a:t>Click to edit Master title style</a:t>
            </a:r>
            <a:endParaRPr lang="en-GB"/>
          </a:p>
        </p:txBody>
      </p:sp>
      <p:sp>
        <p:nvSpPr>
          <p:cNvPr id="2" name="Date Placeholder 3">
            <a:extLst>
              <a:ext uri="{FF2B5EF4-FFF2-40B4-BE49-F238E27FC236}">
                <a16:creationId xmlns:a16="http://schemas.microsoft.com/office/drawing/2014/main" id="{757201D5-8F5F-EFFC-D1C0-6AEE32BE3984}"/>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16/01/2026</a:t>
            </a:fld>
            <a:endParaRPr lang="en-GB"/>
          </a:p>
        </p:txBody>
      </p:sp>
      <p:sp>
        <p:nvSpPr>
          <p:cNvPr id="9" name="Footer Placeholder 4">
            <a:extLst>
              <a:ext uri="{FF2B5EF4-FFF2-40B4-BE49-F238E27FC236}">
                <a16:creationId xmlns:a16="http://schemas.microsoft.com/office/drawing/2014/main" id="{678B8663-1CEA-8953-DFF8-3DC54CD04C9B}"/>
              </a:ext>
            </a:extLst>
          </p:cNvPr>
          <p:cNvSpPr>
            <a:spLocks noGrp="1"/>
          </p:cNvSpPr>
          <p:nvPr>
            <p:ph type="ftr" sz="quarter" idx="11"/>
          </p:nvPr>
        </p:nvSpPr>
        <p:spPr>
          <a:xfrm>
            <a:off x="3276600"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 name="Slide Number Placeholder 5">
            <a:extLst>
              <a:ext uri="{FF2B5EF4-FFF2-40B4-BE49-F238E27FC236}">
                <a16:creationId xmlns:a16="http://schemas.microsoft.com/office/drawing/2014/main" id="{B21BB798-7151-8F54-8B80-FAE592194FB5}"/>
              </a:ext>
            </a:extLst>
          </p:cNvPr>
          <p:cNvSpPr>
            <a:spLocks noGrp="1"/>
          </p:cNvSpPr>
          <p:nvPr>
            <p:ph type="sldNum" sz="quarter" idx="12"/>
          </p:nvPr>
        </p:nvSpPr>
        <p:spPr>
          <a:xfrm>
            <a:off x="7658100"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5284585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403EE30-E243-DD16-09E0-8B68AEC324FA}"/>
              </a:ext>
            </a:extLst>
          </p:cNvPr>
          <p:cNvSpPr>
            <a:spLocks noGrp="1"/>
          </p:cNvSpPr>
          <p:nvPr>
            <p:ph type="pic" idx="1"/>
          </p:nvPr>
        </p:nvSpPr>
        <p:spPr>
          <a:xfrm>
            <a:off x="5183187" y="365125"/>
            <a:ext cx="6738195" cy="478812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5" name="Date Placeholder 4">
            <a:extLst>
              <a:ext uri="{FF2B5EF4-FFF2-40B4-BE49-F238E27FC236}">
                <a16:creationId xmlns:a16="http://schemas.microsoft.com/office/drawing/2014/main" id="{687748DA-A10C-6B03-FEDA-D99AE6E85A9B}"/>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16/01/2026</a:t>
            </a:fld>
            <a:endParaRPr lang="en-GB"/>
          </a:p>
        </p:txBody>
      </p:sp>
      <p:sp>
        <p:nvSpPr>
          <p:cNvPr id="6" name="Footer Placeholder 5">
            <a:extLst>
              <a:ext uri="{FF2B5EF4-FFF2-40B4-BE49-F238E27FC236}">
                <a16:creationId xmlns:a16="http://schemas.microsoft.com/office/drawing/2014/main" id="{5009BA5F-3B12-9A62-2D70-80CF77B9951B}"/>
              </a:ext>
            </a:extLst>
          </p:cNvPr>
          <p:cNvSpPr>
            <a:spLocks noGrp="1"/>
          </p:cNvSpPr>
          <p:nvPr>
            <p:ph type="ftr" sz="quarter" idx="11"/>
          </p:nvPr>
        </p:nvSpPr>
        <p:spPr>
          <a:xfrm>
            <a:off x="4036642"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7" name="Slide Number Placeholder 6">
            <a:extLst>
              <a:ext uri="{FF2B5EF4-FFF2-40B4-BE49-F238E27FC236}">
                <a16:creationId xmlns:a16="http://schemas.microsoft.com/office/drawing/2014/main" id="{361A75CB-A493-E2D5-0C56-6C9F25C86CA4}"/>
              </a:ext>
            </a:extLst>
          </p:cNvPr>
          <p:cNvSpPr>
            <a:spLocks noGrp="1"/>
          </p:cNvSpPr>
          <p:nvPr>
            <p:ph type="sldNum" sz="quarter" idx="12"/>
          </p:nvPr>
        </p:nvSpPr>
        <p:spPr>
          <a:xfrm>
            <a:off x="9178183"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
        <p:nvSpPr>
          <p:cNvPr id="8" name="Text Placeholder 3">
            <a:extLst>
              <a:ext uri="{FF2B5EF4-FFF2-40B4-BE49-F238E27FC236}">
                <a16:creationId xmlns:a16="http://schemas.microsoft.com/office/drawing/2014/main" id="{DEDEF678-90EE-1594-AB80-39E97C15D7DB}"/>
              </a:ext>
            </a:extLst>
          </p:cNvPr>
          <p:cNvSpPr>
            <a:spLocks noGrp="1"/>
          </p:cNvSpPr>
          <p:nvPr>
            <p:ph type="body" sz="half" idx="2"/>
          </p:nvPr>
        </p:nvSpPr>
        <p:spPr>
          <a:xfrm>
            <a:off x="266700" y="1418324"/>
            <a:ext cx="4638586"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itle 1">
            <a:extLst>
              <a:ext uri="{FF2B5EF4-FFF2-40B4-BE49-F238E27FC236}">
                <a16:creationId xmlns:a16="http://schemas.microsoft.com/office/drawing/2014/main" id="{DBA06E30-B013-E2B6-FBD1-5AB600612D96}"/>
              </a:ext>
            </a:extLst>
          </p:cNvPr>
          <p:cNvSpPr>
            <a:spLocks noGrp="1"/>
          </p:cNvSpPr>
          <p:nvPr>
            <p:ph type="title"/>
          </p:nvPr>
        </p:nvSpPr>
        <p:spPr>
          <a:xfrm>
            <a:off x="266700" y="365125"/>
            <a:ext cx="4638586" cy="86546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2645495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89674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ading, text, image">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6388100" y="1304922"/>
            <a:ext cx="4025900" cy="4351339"/>
          </a:xfrm>
        </p:spPr>
        <p:txBody>
          <a:bodyPr/>
          <a:lstStyle/>
          <a:p>
            <a:endParaRPr lang="en-GB"/>
          </a:p>
        </p:txBody>
      </p:sp>
      <p:sp>
        <p:nvSpPr>
          <p:cNvPr id="7" name="Text Placeholder 9">
            <a:extLst>
              <a:ext uri="{FF2B5EF4-FFF2-40B4-BE49-F238E27FC236}">
                <a16:creationId xmlns:a16="http://schemas.microsoft.com/office/drawing/2014/main" id="{6D58FB62-6305-D775-94D1-00380F2AC31D}"/>
              </a:ext>
            </a:extLst>
          </p:cNvPr>
          <p:cNvSpPr>
            <a:spLocks noGrp="1"/>
          </p:cNvSpPr>
          <p:nvPr>
            <p:ph idx="1"/>
          </p:nvPr>
        </p:nvSpPr>
        <p:spPr>
          <a:xfrm>
            <a:off x="266700" y="1304925"/>
            <a:ext cx="58293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19530548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Heading, text, three images">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7289801" y="2286000"/>
            <a:ext cx="3201066" cy="3213102"/>
          </a:xfrm>
        </p:spPr>
        <p:txBody>
          <a:bodyPr/>
          <a:lstStyle/>
          <a:p>
            <a:endParaRPr lang="en-GB"/>
          </a:p>
        </p:txBody>
      </p:sp>
      <p:sp>
        <p:nvSpPr>
          <p:cNvPr id="2" name="Picture Placeholder 8">
            <a:extLst>
              <a:ext uri="{FF2B5EF4-FFF2-40B4-BE49-F238E27FC236}">
                <a16:creationId xmlns:a16="http://schemas.microsoft.com/office/drawing/2014/main" id="{39A72C94-07DD-E2CA-345A-A35125CE44A6}"/>
              </a:ext>
            </a:extLst>
          </p:cNvPr>
          <p:cNvSpPr>
            <a:spLocks noGrp="1"/>
          </p:cNvSpPr>
          <p:nvPr>
            <p:ph type="pic" sz="quarter" idx="11"/>
          </p:nvPr>
        </p:nvSpPr>
        <p:spPr>
          <a:xfrm>
            <a:off x="266701" y="2286000"/>
            <a:ext cx="3201066" cy="3213102"/>
          </a:xfrm>
        </p:spPr>
        <p:txBody>
          <a:bodyPr/>
          <a:lstStyle/>
          <a:p>
            <a:endParaRPr lang="en-GB"/>
          </a:p>
        </p:txBody>
      </p:sp>
      <p:sp>
        <p:nvSpPr>
          <p:cNvPr id="3" name="Picture Placeholder 8">
            <a:extLst>
              <a:ext uri="{FF2B5EF4-FFF2-40B4-BE49-F238E27FC236}">
                <a16:creationId xmlns:a16="http://schemas.microsoft.com/office/drawing/2014/main" id="{1BFA7CDF-E186-FDDF-CF2E-0B3F10DB84DD}"/>
              </a:ext>
            </a:extLst>
          </p:cNvPr>
          <p:cNvSpPr>
            <a:spLocks noGrp="1"/>
          </p:cNvSpPr>
          <p:nvPr>
            <p:ph type="pic" sz="quarter" idx="12"/>
          </p:nvPr>
        </p:nvSpPr>
        <p:spPr>
          <a:xfrm>
            <a:off x="3778251" y="2286000"/>
            <a:ext cx="3201066" cy="3213102"/>
          </a:xfrm>
        </p:spPr>
        <p:txBody>
          <a:bodyPr/>
          <a:lstStyle/>
          <a:p>
            <a:endParaRPr lang="en-GB"/>
          </a:p>
        </p:txBody>
      </p:sp>
      <p:sp>
        <p:nvSpPr>
          <p:cNvPr id="8" name="Text Placeholder 7">
            <a:extLst>
              <a:ext uri="{FF2B5EF4-FFF2-40B4-BE49-F238E27FC236}">
                <a16:creationId xmlns:a16="http://schemas.microsoft.com/office/drawing/2014/main" id="{4A93167B-5805-9EBB-6E54-360D545AFA15}"/>
              </a:ext>
            </a:extLst>
          </p:cNvPr>
          <p:cNvSpPr>
            <a:spLocks noGrp="1"/>
          </p:cNvSpPr>
          <p:nvPr>
            <p:ph type="body" sz="quarter" idx="13" hasCustomPrompt="1"/>
          </p:nvPr>
        </p:nvSpPr>
        <p:spPr>
          <a:xfrm>
            <a:off x="266700" y="1117600"/>
            <a:ext cx="10223500" cy="838200"/>
          </a:xfrm>
        </p:spPr>
        <p:txBody>
          <a:bodyPr/>
          <a:lstStyle>
            <a:lvl1pPr>
              <a:defRPr/>
            </a:lvl1pPr>
          </a:lstStyle>
          <a:p>
            <a:pPr lvl="0"/>
            <a:r>
              <a:rPr lang="en-US"/>
              <a:t>Click to edit body text</a:t>
            </a:r>
          </a:p>
        </p:txBody>
      </p:sp>
    </p:spTree>
    <p:extLst>
      <p:ext uri="{BB962C8B-B14F-4D97-AF65-F5344CB8AC3E}">
        <p14:creationId xmlns:p14="http://schemas.microsoft.com/office/powerpoint/2010/main" val="393287634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Heading, text">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4" name="Text Placeholder 9">
            <a:extLst>
              <a:ext uri="{FF2B5EF4-FFF2-40B4-BE49-F238E27FC236}">
                <a16:creationId xmlns:a16="http://schemas.microsoft.com/office/drawing/2014/main" id="{D3A8A21F-2C7D-3EED-D3DE-935B34DCFB6C}"/>
              </a:ext>
            </a:extLst>
          </p:cNvPr>
          <p:cNvSpPr>
            <a:spLocks noGrp="1"/>
          </p:cNvSpPr>
          <p:nvPr>
            <p:ph idx="1"/>
          </p:nvPr>
        </p:nvSpPr>
        <p:spPr>
          <a:xfrm>
            <a:off x="266700" y="1304925"/>
            <a:ext cx="102616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1922252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a:t>Click to edit title</a:t>
            </a:r>
            <a:endParaRPr lang="en-GB"/>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speaker name</a:t>
            </a:r>
            <a:endParaRPr lang="en-GB"/>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date </a:t>
            </a:r>
          </a:p>
        </p:txBody>
      </p:sp>
    </p:spTree>
    <p:extLst>
      <p:ext uri="{BB962C8B-B14F-4D97-AF65-F5344CB8AC3E}">
        <p14:creationId xmlns:p14="http://schemas.microsoft.com/office/powerpoint/2010/main" val="727778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5967808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4CB8-F44D-BEE4-6DCA-1B2662AB0023}"/>
              </a:ext>
            </a:extLst>
          </p:cNvPr>
          <p:cNvSpPr>
            <a:spLocks noGrp="1"/>
          </p:cNvSpPr>
          <p:nvPr>
            <p:ph type="ctrTitle"/>
          </p:nvPr>
        </p:nvSpPr>
        <p:spPr>
          <a:xfrm>
            <a:off x="266699" y="1122363"/>
            <a:ext cx="11654683" cy="2387600"/>
          </a:xfrm>
          <a:prstGeom prst="rect">
            <a:avLst/>
          </a:prstGeom>
        </p:spPr>
        <p:txBody>
          <a:bodyPr anchor="b">
            <a:normAutofit/>
          </a:bodyPr>
          <a:lstStyle>
            <a:lvl1pPr algn="ctr">
              <a:defRPr sz="3600"/>
            </a:lvl1pPr>
          </a:lstStyle>
          <a:p>
            <a:r>
              <a:rPr lang="en-US"/>
              <a:t>Click to edit Master title style</a:t>
            </a:r>
            <a:endParaRPr lang="en-GB"/>
          </a:p>
        </p:txBody>
      </p:sp>
      <p:sp>
        <p:nvSpPr>
          <p:cNvPr id="3" name="Subtitle 2">
            <a:extLst>
              <a:ext uri="{FF2B5EF4-FFF2-40B4-BE49-F238E27FC236}">
                <a16:creationId xmlns:a16="http://schemas.microsoft.com/office/drawing/2014/main" id="{53BCF0F3-44B5-9EF2-3A88-E4424DDC8956}"/>
              </a:ext>
            </a:extLst>
          </p:cNvPr>
          <p:cNvSpPr>
            <a:spLocks noGrp="1"/>
          </p:cNvSpPr>
          <p:nvPr>
            <p:ph type="subTitle" idx="1"/>
          </p:nvPr>
        </p:nvSpPr>
        <p:spPr>
          <a:xfrm>
            <a:off x="266700" y="3602038"/>
            <a:ext cx="1165468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7783C9B-D14B-899C-B084-D233E5CF9D89}"/>
              </a:ext>
            </a:extLst>
          </p:cNvPr>
          <p:cNvSpPr>
            <a:spLocks noGrp="1"/>
          </p:cNvSpPr>
          <p:nvPr>
            <p:ph type="dt" sz="half" idx="10"/>
          </p:nvPr>
        </p:nvSpPr>
        <p:spPr/>
        <p:txBody>
          <a:bodyPr/>
          <a:lstStyle/>
          <a:p>
            <a:fld id="{046E3D24-6BCE-48F4-B6DB-AB007E8B5F8E}" type="datetimeFigureOut">
              <a:rPr lang="en-GB" smtClean="0"/>
              <a:t>16/01/2026</a:t>
            </a:fld>
            <a:endParaRPr lang="en-GB"/>
          </a:p>
        </p:txBody>
      </p:sp>
      <p:sp>
        <p:nvSpPr>
          <p:cNvPr id="5" name="Footer Placeholder 4">
            <a:extLst>
              <a:ext uri="{FF2B5EF4-FFF2-40B4-BE49-F238E27FC236}">
                <a16:creationId xmlns:a16="http://schemas.microsoft.com/office/drawing/2014/main" id="{2E2C38EF-93AE-9214-FDFE-009AE71CD7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881CBA-3EB3-43A7-D2FA-2410CF2BAE2D}"/>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6006707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E776-F347-2357-03E5-35C58A73642A}"/>
              </a:ext>
            </a:extLst>
          </p:cNvPr>
          <p:cNvSpPr>
            <a:spLocks noGrp="1"/>
          </p:cNvSpPr>
          <p:nvPr>
            <p:ph type="title"/>
          </p:nvPr>
        </p:nvSpPr>
        <p:spPr>
          <a:xfrm>
            <a:off x="266700" y="365125"/>
            <a:ext cx="11654682" cy="4723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132FCD-286F-104A-BCF2-B9138BD0B6BC}"/>
              </a:ext>
            </a:extLst>
          </p:cNvPr>
          <p:cNvSpPr>
            <a:spLocks noGrp="1"/>
          </p:cNvSpPr>
          <p:nvPr>
            <p:ph idx="1"/>
          </p:nvPr>
        </p:nvSpPr>
        <p:spPr>
          <a:xfrm>
            <a:off x="266699" y="1304925"/>
            <a:ext cx="11654683" cy="38655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11ECD2-7228-FC6F-D057-E1D381721D2D}"/>
              </a:ext>
            </a:extLst>
          </p:cNvPr>
          <p:cNvSpPr>
            <a:spLocks noGrp="1"/>
          </p:cNvSpPr>
          <p:nvPr>
            <p:ph type="dt" sz="half" idx="10"/>
          </p:nvPr>
        </p:nvSpPr>
        <p:spPr/>
        <p:txBody>
          <a:bodyPr/>
          <a:lstStyle/>
          <a:p>
            <a:fld id="{046E3D24-6BCE-48F4-B6DB-AB007E8B5F8E}" type="datetimeFigureOut">
              <a:rPr lang="en-GB" smtClean="0"/>
              <a:t>16/01/2026</a:t>
            </a:fld>
            <a:endParaRPr lang="en-GB"/>
          </a:p>
        </p:txBody>
      </p:sp>
      <p:sp>
        <p:nvSpPr>
          <p:cNvPr id="5" name="Footer Placeholder 4">
            <a:extLst>
              <a:ext uri="{FF2B5EF4-FFF2-40B4-BE49-F238E27FC236}">
                <a16:creationId xmlns:a16="http://schemas.microsoft.com/office/drawing/2014/main" id="{A0501347-B148-1746-115D-B3672939A7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74C7FE-56F7-317A-6A29-7F808D2B3C8A}"/>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5359000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1C41-E6F8-8CDB-15CB-AFE023C1300C}"/>
              </a:ext>
            </a:extLst>
          </p:cNvPr>
          <p:cNvSpPr>
            <a:spLocks noGrp="1"/>
          </p:cNvSpPr>
          <p:nvPr>
            <p:ph type="title"/>
          </p:nvPr>
        </p:nvSpPr>
        <p:spPr>
          <a:xfrm>
            <a:off x="266700" y="1709738"/>
            <a:ext cx="11654682" cy="2852737"/>
          </a:xfrm>
          <a:prstGeom prst="rect">
            <a:avLst/>
          </a:prstGeom>
        </p:spPr>
        <p:txBody>
          <a:bodyPr anchor="b">
            <a:normAutofit/>
          </a:bodyPr>
          <a:lstStyle>
            <a:lvl1pPr>
              <a:defRPr sz="36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D9976CA-B5E0-87F5-9BB8-567EA6D05076}"/>
              </a:ext>
            </a:extLst>
          </p:cNvPr>
          <p:cNvSpPr>
            <a:spLocks noGrp="1"/>
          </p:cNvSpPr>
          <p:nvPr>
            <p:ph type="body" idx="1"/>
          </p:nvPr>
        </p:nvSpPr>
        <p:spPr>
          <a:xfrm>
            <a:off x="266699" y="4700187"/>
            <a:ext cx="11654683" cy="448075"/>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61FB1F-7BDA-DC86-9EF3-DB36350C8D2F}"/>
              </a:ext>
            </a:extLst>
          </p:cNvPr>
          <p:cNvSpPr>
            <a:spLocks noGrp="1"/>
          </p:cNvSpPr>
          <p:nvPr>
            <p:ph type="dt" sz="half" idx="10"/>
          </p:nvPr>
        </p:nvSpPr>
        <p:spPr/>
        <p:txBody>
          <a:bodyPr/>
          <a:lstStyle/>
          <a:p>
            <a:fld id="{046E3D24-6BCE-48F4-B6DB-AB007E8B5F8E}" type="datetimeFigureOut">
              <a:rPr lang="en-GB" smtClean="0"/>
              <a:t>16/01/2026</a:t>
            </a:fld>
            <a:endParaRPr lang="en-GB"/>
          </a:p>
        </p:txBody>
      </p:sp>
      <p:sp>
        <p:nvSpPr>
          <p:cNvPr id="5" name="Footer Placeholder 4">
            <a:extLst>
              <a:ext uri="{FF2B5EF4-FFF2-40B4-BE49-F238E27FC236}">
                <a16:creationId xmlns:a16="http://schemas.microsoft.com/office/drawing/2014/main" id="{C77E4339-5CB2-7EDB-C9AA-C007FA14F6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47BCC8-EC59-1A12-7C24-DEA423BC7F75}"/>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368313434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3409-495B-2752-6BF2-B1848FDE6656}"/>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F4D184-1DF7-03BD-F6A8-1290E291CFCE}"/>
              </a:ext>
            </a:extLst>
          </p:cNvPr>
          <p:cNvSpPr>
            <a:spLocks noGrp="1"/>
          </p:cNvSpPr>
          <p:nvPr>
            <p:ph sz="half" idx="1"/>
          </p:nvPr>
        </p:nvSpPr>
        <p:spPr>
          <a:xfrm>
            <a:off x="266700" y="1304925"/>
            <a:ext cx="5580000" cy="385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7F207A8-6978-C1D1-B0D6-FDA0CC1F42B3}"/>
              </a:ext>
            </a:extLst>
          </p:cNvPr>
          <p:cNvSpPr>
            <a:spLocks noGrp="1"/>
          </p:cNvSpPr>
          <p:nvPr>
            <p:ph sz="half" idx="2"/>
          </p:nvPr>
        </p:nvSpPr>
        <p:spPr>
          <a:xfrm>
            <a:off x="6341383" y="1304925"/>
            <a:ext cx="5580000" cy="385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400EE24-2BFB-8E46-2E66-3BA36D59A1CA}"/>
              </a:ext>
            </a:extLst>
          </p:cNvPr>
          <p:cNvSpPr>
            <a:spLocks noGrp="1"/>
          </p:cNvSpPr>
          <p:nvPr>
            <p:ph type="dt" sz="half" idx="10"/>
          </p:nvPr>
        </p:nvSpPr>
        <p:spPr/>
        <p:txBody>
          <a:bodyPr/>
          <a:lstStyle/>
          <a:p>
            <a:fld id="{046E3D24-6BCE-48F4-B6DB-AB007E8B5F8E}" type="datetimeFigureOut">
              <a:rPr lang="en-GB" smtClean="0"/>
              <a:t>16/01/2026</a:t>
            </a:fld>
            <a:endParaRPr lang="en-GB"/>
          </a:p>
        </p:txBody>
      </p:sp>
      <p:sp>
        <p:nvSpPr>
          <p:cNvPr id="6" name="Footer Placeholder 5">
            <a:extLst>
              <a:ext uri="{FF2B5EF4-FFF2-40B4-BE49-F238E27FC236}">
                <a16:creationId xmlns:a16="http://schemas.microsoft.com/office/drawing/2014/main" id="{F5F2556D-B5E1-EF44-908B-500C8837B6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B4910F-1642-C042-4D26-BC4F3A55A63E}"/>
              </a:ext>
            </a:extLst>
          </p:cNvPr>
          <p:cNvSpPr>
            <a:spLocks noGrp="1"/>
          </p:cNvSpPr>
          <p:nvPr>
            <p:ph type="sldNum" sz="quarter" idx="12"/>
          </p:nvPr>
        </p:nvSpPr>
        <p:spPr>
          <a:xfrm>
            <a:off x="9178183" y="5367135"/>
            <a:ext cx="2743200" cy="365125"/>
          </a:xfrm>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0249794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38E961-1532-85E1-EF19-CD6FD29F8D4B}"/>
              </a:ext>
            </a:extLst>
          </p:cNvPr>
          <p:cNvSpPr>
            <a:spLocks noGrp="1"/>
          </p:cNvSpPr>
          <p:nvPr>
            <p:ph type="body" idx="1"/>
          </p:nvPr>
        </p:nvSpPr>
        <p:spPr>
          <a:xfrm>
            <a:off x="266701" y="1304925"/>
            <a:ext cx="5580000"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52AB67-467B-B4C7-6EEB-C8D144E364E8}"/>
              </a:ext>
            </a:extLst>
          </p:cNvPr>
          <p:cNvSpPr>
            <a:spLocks noGrp="1"/>
          </p:cNvSpPr>
          <p:nvPr>
            <p:ph sz="half" idx="2"/>
          </p:nvPr>
        </p:nvSpPr>
        <p:spPr>
          <a:xfrm>
            <a:off x="266700" y="2330075"/>
            <a:ext cx="5580000" cy="28467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4F16626-4911-CA49-90C2-CE3262F728D3}"/>
              </a:ext>
            </a:extLst>
          </p:cNvPr>
          <p:cNvSpPr>
            <a:spLocks noGrp="1"/>
          </p:cNvSpPr>
          <p:nvPr>
            <p:ph type="body" sz="quarter" idx="3"/>
          </p:nvPr>
        </p:nvSpPr>
        <p:spPr>
          <a:xfrm>
            <a:off x="6341380" y="1304925"/>
            <a:ext cx="5580001"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2FF839-783C-36FF-2F59-B33FD00F2E4D}"/>
              </a:ext>
            </a:extLst>
          </p:cNvPr>
          <p:cNvSpPr>
            <a:spLocks noGrp="1"/>
          </p:cNvSpPr>
          <p:nvPr>
            <p:ph sz="quarter" idx="4"/>
          </p:nvPr>
        </p:nvSpPr>
        <p:spPr>
          <a:xfrm>
            <a:off x="6341379" y="2330075"/>
            <a:ext cx="5580003" cy="28467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F70523E-13BC-6AF4-F44B-1E81F5078040}"/>
              </a:ext>
            </a:extLst>
          </p:cNvPr>
          <p:cNvSpPr>
            <a:spLocks noGrp="1"/>
          </p:cNvSpPr>
          <p:nvPr>
            <p:ph type="dt" sz="half" idx="10"/>
          </p:nvPr>
        </p:nvSpPr>
        <p:spPr/>
        <p:txBody>
          <a:bodyPr/>
          <a:lstStyle/>
          <a:p>
            <a:fld id="{046E3D24-6BCE-48F4-B6DB-AB007E8B5F8E}" type="datetimeFigureOut">
              <a:rPr lang="en-GB" smtClean="0"/>
              <a:t>16/01/2026</a:t>
            </a:fld>
            <a:endParaRPr lang="en-GB"/>
          </a:p>
        </p:txBody>
      </p:sp>
      <p:sp>
        <p:nvSpPr>
          <p:cNvPr id="8" name="Footer Placeholder 7">
            <a:extLst>
              <a:ext uri="{FF2B5EF4-FFF2-40B4-BE49-F238E27FC236}">
                <a16:creationId xmlns:a16="http://schemas.microsoft.com/office/drawing/2014/main" id="{22ACC21D-81ED-0C7F-2CF7-CFDE23016EB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75BA4D1-1395-871F-083F-CCC3ADAA7675}"/>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11" name="Title 1">
            <a:extLst>
              <a:ext uri="{FF2B5EF4-FFF2-40B4-BE49-F238E27FC236}">
                <a16:creationId xmlns:a16="http://schemas.microsoft.com/office/drawing/2014/main" id="{86479E40-CA8C-9DEB-E10E-9B0E9423E321}"/>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2763157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CA4210A-8AD6-DB76-6435-6F1565CF23B3}"/>
              </a:ext>
            </a:extLst>
          </p:cNvPr>
          <p:cNvSpPr>
            <a:spLocks noGrp="1"/>
          </p:cNvSpPr>
          <p:nvPr>
            <p:ph type="dt" sz="half" idx="10"/>
          </p:nvPr>
        </p:nvSpPr>
        <p:spPr/>
        <p:txBody>
          <a:bodyPr/>
          <a:lstStyle/>
          <a:p>
            <a:fld id="{046E3D24-6BCE-48F4-B6DB-AB007E8B5F8E}" type="datetimeFigureOut">
              <a:rPr lang="en-GB" smtClean="0"/>
              <a:t>16/01/2026</a:t>
            </a:fld>
            <a:endParaRPr lang="en-GB"/>
          </a:p>
        </p:txBody>
      </p:sp>
      <p:sp>
        <p:nvSpPr>
          <p:cNvPr id="4" name="Footer Placeholder 3">
            <a:extLst>
              <a:ext uri="{FF2B5EF4-FFF2-40B4-BE49-F238E27FC236}">
                <a16:creationId xmlns:a16="http://schemas.microsoft.com/office/drawing/2014/main" id="{E65DFFE2-973C-8808-2027-0A0826D0678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827C7D8-7501-4918-C3A4-210FC2D1AD31}"/>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6" name="Title 1">
            <a:extLst>
              <a:ext uri="{FF2B5EF4-FFF2-40B4-BE49-F238E27FC236}">
                <a16:creationId xmlns:a16="http://schemas.microsoft.com/office/drawing/2014/main" id="{153C41D6-330E-7D22-3BA7-5AD129D23037}"/>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14015038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82BAE-96E7-8067-F384-6C81451D56C7}"/>
              </a:ext>
            </a:extLst>
          </p:cNvPr>
          <p:cNvSpPr>
            <a:spLocks noGrp="1"/>
          </p:cNvSpPr>
          <p:nvPr>
            <p:ph idx="1"/>
          </p:nvPr>
        </p:nvSpPr>
        <p:spPr>
          <a:xfrm>
            <a:off x="6096000" y="365125"/>
            <a:ext cx="5825382" cy="4814280"/>
          </a:xfrm>
          <a:prstGeom prst="rect">
            <a:avLst/>
          </a:prstGeom>
        </p:spPr>
        <p:txBody>
          <a:bodyPr/>
          <a:lstStyle>
            <a:lvl1pPr>
              <a:defRPr sz="2000"/>
            </a:lvl1pPr>
            <a:lvl2pPr>
              <a:defRPr sz="1800"/>
            </a:lvl2pPr>
            <a:lvl3pPr>
              <a:defRPr sz="1800"/>
            </a:lvl3pPr>
            <a:lvl4pPr>
              <a:defRPr sz="20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Fifth level</a:t>
            </a:r>
            <a:endParaRPr kumimoji="0" lang="en-GB"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F017ED95-2655-DA64-A0CC-0DB50CEC6D30}"/>
              </a:ext>
            </a:extLst>
          </p:cNvPr>
          <p:cNvSpPr>
            <a:spLocks noGrp="1"/>
          </p:cNvSpPr>
          <p:nvPr>
            <p:ph type="body" sz="half" idx="2"/>
          </p:nvPr>
        </p:nvSpPr>
        <p:spPr>
          <a:xfrm>
            <a:off x="266700" y="1418324"/>
            <a:ext cx="5588000"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BF7D06-9178-0519-324E-D3FAE1553A1C}"/>
              </a:ext>
            </a:extLst>
          </p:cNvPr>
          <p:cNvSpPr>
            <a:spLocks noGrp="1"/>
          </p:cNvSpPr>
          <p:nvPr>
            <p:ph type="dt" sz="half" idx="10"/>
          </p:nvPr>
        </p:nvSpPr>
        <p:spPr/>
        <p:txBody>
          <a:bodyPr/>
          <a:lstStyle/>
          <a:p>
            <a:fld id="{046E3D24-6BCE-48F4-B6DB-AB007E8B5F8E}" type="datetimeFigureOut">
              <a:rPr lang="en-GB" smtClean="0"/>
              <a:t>16/01/2026</a:t>
            </a:fld>
            <a:endParaRPr lang="en-GB"/>
          </a:p>
        </p:txBody>
      </p:sp>
      <p:sp>
        <p:nvSpPr>
          <p:cNvPr id="6" name="Footer Placeholder 5">
            <a:extLst>
              <a:ext uri="{FF2B5EF4-FFF2-40B4-BE49-F238E27FC236}">
                <a16:creationId xmlns:a16="http://schemas.microsoft.com/office/drawing/2014/main" id="{DDED0C21-14CC-0A4D-09D2-207115B3D4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4D343D-82C5-3AAA-AADD-2197F991E673}"/>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itle 1">
            <a:extLst>
              <a:ext uri="{FF2B5EF4-FFF2-40B4-BE49-F238E27FC236}">
                <a16:creationId xmlns:a16="http://schemas.microsoft.com/office/drawing/2014/main" id="{57006FAE-DBD1-BA77-7F74-11A8DCE9D304}"/>
              </a:ext>
            </a:extLst>
          </p:cNvPr>
          <p:cNvSpPr>
            <a:spLocks noGrp="1"/>
          </p:cNvSpPr>
          <p:nvPr>
            <p:ph type="title"/>
          </p:nvPr>
        </p:nvSpPr>
        <p:spPr>
          <a:xfrm>
            <a:off x="266700" y="365125"/>
            <a:ext cx="5588000" cy="86546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13090711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403EE30-E243-DD16-09E0-8B68AEC324FA}"/>
              </a:ext>
            </a:extLst>
          </p:cNvPr>
          <p:cNvSpPr>
            <a:spLocks noGrp="1"/>
          </p:cNvSpPr>
          <p:nvPr>
            <p:ph type="pic" idx="1"/>
          </p:nvPr>
        </p:nvSpPr>
        <p:spPr>
          <a:xfrm>
            <a:off x="5183187" y="365125"/>
            <a:ext cx="6738195" cy="478812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5" name="Date Placeholder 4">
            <a:extLst>
              <a:ext uri="{FF2B5EF4-FFF2-40B4-BE49-F238E27FC236}">
                <a16:creationId xmlns:a16="http://schemas.microsoft.com/office/drawing/2014/main" id="{687748DA-A10C-6B03-FEDA-D99AE6E85A9B}"/>
              </a:ext>
            </a:extLst>
          </p:cNvPr>
          <p:cNvSpPr>
            <a:spLocks noGrp="1"/>
          </p:cNvSpPr>
          <p:nvPr>
            <p:ph type="dt" sz="half" idx="10"/>
          </p:nvPr>
        </p:nvSpPr>
        <p:spPr/>
        <p:txBody>
          <a:bodyPr/>
          <a:lstStyle/>
          <a:p>
            <a:fld id="{046E3D24-6BCE-48F4-B6DB-AB007E8B5F8E}" type="datetimeFigureOut">
              <a:rPr lang="en-GB" smtClean="0"/>
              <a:t>16/01/2026</a:t>
            </a:fld>
            <a:endParaRPr lang="en-GB"/>
          </a:p>
        </p:txBody>
      </p:sp>
      <p:sp>
        <p:nvSpPr>
          <p:cNvPr id="6" name="Footer Placeholder 5">
            <a:extLst>
              <a:ext uri="{FF2B5EF4-FFF2-40B4-BE49-F238E27FC236}">
                <a16:creationId xmlns:a16="http://schemas.microsoft.com/office/drawing/2014/main" id="{5009BA5F-3B12-9A62-2D70-80CF77B995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1A75CB-A493-E2D5-0C56-6C9F25C86CA4}"/>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ext Placeholder 3">
            <a:extLst>
              <a:ext uri="{FF2B5EF4-FFF2-40B4-BE49-F238E27FC236}">
                <a16:creationId xmlns:a16="http://schemas.microsoft.com/office/drawing/2014/main" id="{DEDEF678-90EE-1594-AB80-39E97C15D7DB}"/>
              </a:ext>
            </a:extLst>
          </p:cNvPr>
          <p:cNvSpPr>
            <a:spLocks noGrp="1"/>
          </p:cNvSpPr>
          <p:nvPr>
            <p:ph type="body" sz="half" idx="2"/>
          </p:nvPr>
        </p:nvSpPr>
        <p:spPr>
          <a:xfrm>
            <a:off x="266700" y="1418324"/>
            <a:ext cx="4638586"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itle 1">
            <a:extLst>
              <a:ext uri="{FF2B5EF4-FFF2-40B4-BE49-F238E27FC236}">
                <a16:creationId xmlns:a16="http://schemas.microsoft.com/office/drawing/2014/main" id="{DBA06E30-B013-E2B6-FBD1-5AB600612D96}"/>
              </a:ext>
            </a:extLst>
          </p:cNvPr>
          <p:cNvSpPr>
            <a:spLocks noGrp="1"/>
          </p:cNvSpPr>
          <p:nvPr>
            <p:ph type="title"/>
          </p:nvPr>
        </p:nvSpPr>
        <p:spPr>
          <a:xfrm>
            <a:off x="266700" y="365125"/>
            <a:ext cx="4638586" cy="86546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65619910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06270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Heading, text, image">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6388100" y="1304922"/>
            <a:ext cx="5537200" cy="4351339"/>
          </a:xfrm>
        </p:spPr>
        <p:txBody>
          <a:bodyPr/>
          <a:lstStyle/>
          <a:p>
            <a:endParaRPr lang="en-GB"/>
          </a:p>
        </p:txBody>
      </p:sp>
      <p:sp>
        <p:nvSpPr>
          <p:cNvPr id="7" name="Text Placeholder 9">
            <a:extLst>
              <a:ext uri="{FF2B5EF4-FFF2-40B4-BE49-F238E27FC236}">
                <a16:creationId xmlns:a16="http://schemas.microsoft.com/office/drawing/2014/main" id="{6D58FB62-6305-D775-94D1-00380F2AC31D}"/>
              </a:ext>
            </a:extLst>
          </p:cNvPr>
          <p:cNvSpPr>
            <a:spLocks noGrp="1"/>
          </p:cNvSpPr>
          <p:nvPr>
            <p:ph idx="1"/>
          </p:nvPr>
        </p:nvSpPr>
        <p:spPr>
          <a:xfrm>
            <a:off x="266700" y="1304925"/>
            <a:ext cx="58293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32834799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eading, text, image">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6388100" y="1304922"/>
            <a:ext cx="4025900" cy="4351339"/>
          </a:xfrm>
        </p:spPr>
        <p:txBody>
          <a:bodyPr/>
          <a:lstStyle/>
          <a:p>
            <a:endParaRPr lang="en-GB"/>
          </a:p>
        </p:txBody>
      </p:sp>
      <p:sp>
        <p:nvSpPr>
          <p:cNvPr id="7" name="Text Placeholder 9">
            <a:extLst>
              <a:ext uri="{FF2B5EF4-FFF2-40B4-BE49-F238E27FC236}">
                <a16:creationId xmlns:a16="http://schemas.microsoft.com/office/drawing/2014/main" id="{6D58FB62-6305-D775-94D1-00380F2AC31D}"/>
              </a:ext>
            </a:extLst>
          </p:cNvPr>
          <p:cNvSpPr>
            <a:spLocks noGrp="1"/>
          </p:cNvSpPr>
          <p:nvPr>
            <p:ph idx="1"/>
          </p:nvPr>
        </p:nvSpPr>
        <p:spPr>
          <a:xfrm>
            <a:off x="266700" y="1304925"/>
            <a:ext cx="58293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16759497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ading, text, three images">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8267701" y="2286000"/>
            <a:ext cx="3644900" cy="3213102"/>
          </a:xfrm>
        </p:spPr>
        <p:txBody>
          <a:bodyPr/>
          <a:lstStyle/>
          <a:p>
            <a:endParaRPr lang="en-GB"/>
          </a:p>
        </p:txBody>
      </p:sp>
      <p:sp>
        <p:nvSpPr>
          <p:cNvPr id="2" name="Picture Placeholder 8">
            <a:extLst>
              <a:ext uri="{FF2B5EF4-FFF2-40B4-BE49-F238E27FC236}">
                <a16:creationId xmlns:a16="http://schemas.microsoft.com/office/drawing/2014/main" id="{39A72C94-07DD-E2CA-345A-A35125CE44A6}"/>
              </a:ext>
            </a:extLst>
          </p:cNvPr>
          <p:cNvSpPr>
            <a:spLocks noGrp="1"/>
          </p:cNvSpPr>
          <p:nvPr>
            <p:ph type="pic" sz="quarter" idx="11"/>
          </p:nvPr>
        </p:nvSpPr>
        <p:spPr>
          <a:xfrm>
            <a:off x="263526" y="2286000"/>
            <a:ext cx="3644900" cy="3213102"/>
          </a:xfrm>
        </p:spPr>
        <p:txBody>
          <a:bodyPr/>
          <a:lstStyle/>
          <a:p>
            <a:endParaRPr lang="en-GB"/>
          </a:p>
        </p:txBody>
      </p:sp>
      <p:sp>
        <p:nvSpPr>
          <p:cNvPr id="3" name="Picture Placeholder 8">
            <a:extLst>
              <a:ext uri="{FF2B5EF4-FFF2-40B4-BE49-F238E27FC236}">
                <a16:creationId xmlns:a16="http://schemas.microsoft.com/office/drawing/2014/main" id="{1BFA7CDF-E186-FDDF-CF2E-0B3F10DB84DD}"/>
              </a:ext>
            </a:extLst>
          </p:cNvPr>
          <p:cNvSpPr>
            <a:spLocks noGrp="1"/>
          </p:cNvSpPr>
          <p:nvPr>
            <p:ph type="pic" sz="quarter" idx="12"/>
          </p:nvPr>
        </p:nvSpPr>
        <p:spPr>
          <a:xfrm>
            <a:off x="4265614" y="2286000"/>
            <a:ext cx="3644900" cy="3213102"/>
          </a:xfrm>
        </p:spPr>
        <p:txBody>
          <a:bodyPr/>
          <a:lstStyle/>
          <a:p>
            <a:endParaRPr lang="en-GB"/>
          </a:p>
        </p:txBody>
      </p:sp>
      <p:sp>
        <p:nvSpPr>
          <p:cNvPr id="8" name="Text Placeholder 7">
            <a:extLst>
              <a:ext uri="{FF2B5EF4-FFF2-40B4-BE49-F238E27FC236}">
                <a16:creationId xmlns:a16="http://schemas.microsoft.com/office/drawing/2014/main" id="{4A93167B-5805-9EBB-6E54-360D545AFA15}"/>
              </a:ext>
            </a:extLst>
          </p:cNvPr>
          <p:cNvSpPr>
            <a:spLocks noGrp="1"/>
          </p:cNvSpPr>
          <p:nvPr>
            <p:ph type="body" sz="quarter" idx="13" hasCustomPrompt="1"/>
          </p:nvPr>
        </p:nvSpPr>
        <p:spPr>
          <a:xfrm>
            <a:off x="266700" y="1117600"/>
            <a:ext cx="11645900" cy="838200"/>
          </a:xfrm>
        </p:spPr>
        <p:txBody>
          <a:bodyPr/>
          <a:lstStyle>
            <a:lvl1pPr>
              <a:defRPr/>
            </a:lvl1pPr>
          </a:lstStyle>
          <a:p>
            <a:pPr lvl="0"/>
            <a:r>
              <a:rPr lang="en-US"/>
              <a:t>Click to edit body text</a:t>
            </a:r>
          </a:p>
        </p:txBody>
      </p:sp>
    </p:spTree>
    <p:extLst>
      <p:ext uri="{BB962C8B-B14F-4D97-AF65-F5344CB8AC3E}">
        <p14:creationId xmlns:p14="http://schemas.microsoft.com/office/powerpoint/2010/main" val="315547079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Heading, text">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4" name="Text Placeholder 9">
            <a:extLst>
              <a:ext uri="{FF2B5EF4-FFF2-40B4-BE49-F238E27FC236}">
                <a16:creationId xmlns:a16="http://schemas.microsoft.com/office/drawing/2014/main" id="{D3A8A21F-2C7D-3EED-D3DE-935B34DCFB6C}"/>
              </a:ext>
            </a:extLst>
          </p:cNvPr>
          <p:cNvSpPr>
            <a:spLocks noGrp="1"/>
          </p:cNvSpPr>
          <p:nvPr>
            <p:ph idx="1"/>
          </p:nvPr>
        </p:nvSpPr>
        <p:spPr>
          <a:xfrm>
            <a:off x="266700" y="1304925"/>
            <a:ext cx="102616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9163027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a:t>Click to edit title</a:t>
            </a:r>
            <a:endParaRPr lang="en-GB"/>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speaker name</a:t>
            </a:r>
            <a:endParaRPr lang="en-GB"/>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date </a:t>
            </a:r>
          </a:p>
        </p:txBody>
      </p:sp>
    </p:spTree>
    <p:extLst>
      <p:ext uri="{BB962C8B-B14F-4D97-AF65-F5344CB8AC3E}">
        <p14:creationId xmlns:p14="http://schemas.microsoft.com/office/powerpoint/2010/main" val="7843107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4CB8-F44D-BEE4-6DCA-1B2662AB0023}"/>
              </a:ext>
            </a:extLst>
          </p:cNvPr>
          <p:cNvSpPr>
            <a:spLocks noGrp="1"/>
          </p:cNvSpPr>
          <p:nvPr>
            <p:ph type="ctrTitle"/>
          </p:nvPr>
        </p:nvSpPr>
        <p:spPr>
          <a:xfrm>
            <a:off x="266699" y="1122363"/>
            <a:ext cx="11654683" cy="2387600"/>
          </a:xfrm>
          <a:prstGeom prst="rect">
            <a:avLst/>
          </a:prstGeom>
        </p:spPr>
        <p:txBody>
          <a:bodyPr anchor="b">
            <a:normAutofit/>
          </a:bodyPr>
          <a:lstStyle>
            <a:lvl1pPr algn="ctr">
              <a:defRPr sz="3600"/>
            </a:lvl1pPr>
          </a:lstStyle>
          <a:p>
            <a:r>
              <a:rPr lang="en-US"/>
              <a:t>Click to edit Master title style</a:t>
            </a:r>
            <a:endParaRPr lang="en-GB"/>
          </a:p>
        </p:txBody>
      </p:sp>
      <p:sp>
        <p:nvSpPr>
          <p:cNvPr id="3" name="Subtitle 2">
            <a:extLst>
              <a:ext uri="{FF2B5EF4-FFF2-40B4-BE49-F238E27FC236}">
                <a16:creationId xmlns:a16="http://schemas.microsoft.com/office/drawing/2014/main" id="{53BCF0F3-44B5-9EF2-3A88-E4424DDC8956}"/>
              </a:ext>
            </a:extLst>
          </p:cNvPr>
          <p:cNvSpPr>
            <a:spLocks noGrp="1"/>
          </p:cNvSpPr>
          <p:nvPr>
            <p:ph type="subTitle" idx="1"/>
          </p:nvPr>
        </p:nvSpPr>
        <p:spPr>
          <a:xfrm>
            <a:off x="266700" y="3602038"/>
            <a:ext cx="11654682"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7783C9B-D14B-899C-B084-D233E5CF9D89}"/>
              </a:ext>
            </a:extLst>
          </p:cNvPr>
          <p:cNvSpPr>
            <a:spLocks noGrp="1"/>
          </p:cNvSpPr>
          <p:nvPr>
            <p:ph type="dt" sz="half" idx="10"/>
          </p:nvPr>
        </p:nvSpPr>
        <p:spPr/>
        <p:txBody>
          <a:bodyPr/>
          <a:lstStyle/>
          <a:p>
            <a:fld id="{046E3D24-6BCE-48F4-B6DB-AB007E8B5F8E}" type="datetimeFigureOut">
              <a:rPr lang="en-GB" smtClean="0"/>
              <a:t>16/01/2026</a:t>
            </a:fld>
            <a:endParaRPr lang="en-GB"/>
          </a:p>
        </p:txBody>
      </p:sp>
      <p:sp>
        <p:nvSpPr>
          <p:cNvPr id="5" name="Footer Placeholder 4">
            <a:extLst>
              <a:ext uri="{FF2B5EF4-FFF2-40B4-BE49-F238E27FC236}">
                <a16:creationId xmlns:a16="http://schemas.microsoft.com/office/drawing/2014/main" id="{2E2C38EF-93AE-9214-FDFE-009AE71CD7A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E881CBA-3EB3-43A7-D2FA-2410CF2BAE2D}"/>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3797473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E776-F347-2357-03E5-35C58A73642A}"/>
              </a:ext>
            </a:extLst>
          </p:cNvPr>
          <p:cNvSpPr>
            <a:spLocks noGrp="1"/>
          </p:cNvSpPr>
          <p:nvPr>
            <p:ph type="title"/>
          </p:nvPr>
        </p:nvSpPr>
        <p:spPr>
          <a:xfrm>
            <a:off x="266700" y="365125"/>
            <a:ext cx="11654682" cy="4723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132FCD-286F-104A-BCF2-B9138BD0B6BC}"/>
              </a:ext>
            </a:extLst>
          </p:cNvPr>
          <p:cNvSpPr>
            <a:spLocks noGrp="1"/>
          </p:cNvSpPr>
          <p:nvPr>
            <p:ph idx="1"/>
          </p:nvPr>
        </p:nvSpPr>
        <p:spPr>
          <a:xfrm>
            <a:off x="266699" y="1304925"/>
            <a:ext cx="11654683" cy="38655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311ECD2-7228-FC6F-D057-E1D381721D2D}"/>
              </a:ext>
            </a:extLst>
          </p:cNvPr>
          <p:cNvSpPr>
            <a:spLocks noGrp="1"/>
          </p:cNvSpPr>
          <p:nvPr>
            <p:ph type="dt" sz="half" idx="10"/>
          </p:nvPr>
        </p:nvSpPr>
        <p:spPr/>
        <p:txBody>
          <a:bodyPr/>
          <a:lstStyle/>
          <a:p>
            <a:fld id="{046E3D24-6BCE-48F4-B6DB-AB007E8B5F8E}" type="datetimeFigureOut">
              <a:rPr lang="en-GB" smtClean="0"/>
              <a:t>16/01/2026</a:t>
            </a:fld>
            <a:endParaRPr lang="en-GB"/>
          </a:p>
        </p:txBody>
      </p:sp>
      <p:sp>
        <p:nvSpPr>
          <p:cNvPr id="5" name="Footer Placeholder 4">
            <a:extLst>
              <a:ext uri="{FF2B5EF4-FFF2-40B4-BE49-F238E27FC236}">
                <a16:creationId xmlns:a16="http://schemas.microsoft.com/office/drawing/2014/main" id="{A0501347-B148-1746-115D-B3672939A7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474C7FE-56F7-317A-6A29-7F808D2B3C8A}"/>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809504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1C41-E6F8-8CDB-15CB-AFE023C1300C}"/>
              </a:ext>
            </a:extLst>
          </p:cNvPr>
          <p:cNvSpPr>
            <a:spLocks noGrp="1"/>
          </p:cNvSpPr>
          <p:nvPr>
            <p:ph type="title"/>
          </p:nvPr>
        </p:nvSpPr>
        <p:spPr>
          <a:xfrm>
            <a:off x="266700" y="1709738"/>
            <a:ext cx="11654682" cy="2852737"/>
          </a:xfrm>
          <a:prstGeom prst="rect">
            <a:avLst/>
          </a:prstGeom>
        </p:spPr>
        <p:txBody>
          <a:bodyPr anchor="b">
            <a:normAutofit/>
          </a:bodyPr>
          <a:lstStyle>
            <a:lvl1pPr>
              <a:defRPr sz="36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D9976CA-B5E0-87F5-9BB8-567EA6D05076}"/>
              </a:ext>
            </a:extLst>
          </p:cNvPr>
          <p:cNvSpPr>
            <a:spLocks noGrp="1"/>
          </p:cNvSpPr>
          <p:nvPr>
            <p:ph type="body" idx="1"/>
          </p:nvPr>
        </p:nvSpPr>
        <p:spPr>
          <a:xfrm>
            <a:off x="266699" y="4700187"/>
            <a:ext cx="11654683" cy="448075"/>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C61FB1F-7BDA-DC86-9EF3-DB36350C8D2F}"/>
              </a:ext>
            </a:extLst>
          </p:cNvPr>
          <p:cNvSpPr>
            <a:spLocks noGrp="1"/>
          </p:cNvSpPr>
          <p:nvPr>
            <p:ph type="dt" sz="half" idx="10"/>
          </p:nvPr>
        </p:nvSpPr>
        <p:spPr/>
        <p:txBody>
          <a:bodyPr/>
          <a:lstStyle/>
          <a:p>
            <a:fld id="{046E3D24-6BCE-48F4-B6DB-AB007E8B5F8E}" type="datetimeFigureOut">
              <a:rPr lang="en-GB" smtClean="0"/>
              <a:t>16/01/2026</a:t>
            </a:fld>
            <a:endParaRPr lang="en-GB"/>
          </a:p>
        </p:txBody>
      </p:sp>
      <p:sp>
        <p:nvSpPr>
          <p:cNvPr id="5" name="Footer Placeholder 4">
            <a:extLst>
              <a:ext uri="{FF2B5EF4-FFF2-40B4-BE49-F238E27FC236}">
                <a16:creationId xmlns:a16="http://schemas.microsoft.com/office/drawing/2014/main" id="{C77E4339-5CB2-7EDB-C9AA-C007FA14F69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B47BCC8-EC59-1A12-7C24-DEA423BC7F75}"/>
              </a:ext>
            </a:extLst>
          </p:cNvPr>
          <p:cNvSpPr>
            <a:spLocks noGrp="1"/>
          </p:cNvSpPr>
          <p:nvPr>
            <p:ph type="sldNum" sz="quarter" idx="12"/>
          </p:nvPr>
        </p:nvSpPr>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218705303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673409-495B-2752-6BF2-B1848FDE6656}"/>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CF4D184-1DF7-03BD-F6A8-1290E291CFCE}"/>
              </a:ext>
            </a:extLst>
          </p:cNvPr>
          <p:cNvSpPr>
            <a:spLocks noGrp="1"/>
          </p:cNvSpPr>
          <p:nvPr>
            <p:ph sz="half" idx="1"/>
          </p:nvPr>
        </p:nvSpPr>
        <p:spPr>
          <a:xfrm>
            <a:off x="266700" y="1304925"/>
            <a:ext cx="5580000" cy="385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27F207A8-6978-C1D1-B0D6-FDA0CC1F42B3}"/>
              </a:ext>
            </a:extLst>
          </p:cNvPr>
          <p:cNvSpPr>
            <a:spLocks noGrp="1"/>
          </p:cNvSpPr>
          <p:nvPr>
            <p:ph sz="half" idx="2"/>
          </p:nvPr>
        </p:nvSpPr>
        <p:spPr>
          <a:xfrm>
            <a:off x="6341383" y="1304925"/>
            <a:ext cx="5580000" cy="38520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C400EE24-2BFB-8E46-2E66-3BA36D59A1CA}"/>
              </a:ext>
            </a:extLst>
          </p:cNvPr>
          <p:cNvSpPr>
            <a:spLocks noGrp="1"/>
          </p:cNvSpPr>
          <p:nvPr>
            <p:ph type="dt" sz="half" idx="10"/>
          </p:nvPr>
        </p:nvSpPr>
        <p:spPr/>
        <p:txBody>
          <a:bodyPr/>
          <a:lstStyle/>
          <a:p>
            <a:fld id="{046E3D24-6BCE-48F4-B6DB-AB007E8B5F8E}" type="datetimeFigureOut">
              <a:rPr lang="en-GB" smtClean="0"/>
              <a:t>16/01/2026</a:t>
            </a:fld>
            <a:endParaRPr lang="en-GB"/>
          </a:p>
        </p:txBody>
      </p:sp>
      <p:sp>
        <p:nvSpPr>
          <p:cNvPr id="6" name="Footer Placeholder 5">
            <a:extLst>
              <a:ext uri="{FF2B5EF4-FFF2-40B4-BE49-F238E27FC236}">
                <a16:creationId xmlns:a16="http://schemas.microsoft.com/office/drawing/2014/main" id="{F5F2556D-B5E1-EF44-908B-500C8837B6D3}"/>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B4910F-1642-C042-4D26-BC4F3A55A63E}"/>
              </a:ext>
            </a:extLst>
          </p:cNvPr>
          <p:cNvSpPr>
            <a:spLocks noGrp="1"/>
          </p:cNvSpPr>
          <p:nvPr>
            <p:ph type="sldNum" sz="quarter" idx="12"/>
          </p:nvPr>
        </p:nvSpPr>
        <p:spPr>
          <a:xfrm>
            <a:off x="9178183" y="5367135"/>
            <a:ext cx="2743200" cy="365125"/>
          </a:xfrm>
        </p:spPr>
        <p:txBody>
          <a:bodyPr/>
          <a:lstStyle/>
          <a:p>
            <a:fld id="{94601B8E-4C5D-4D9E-8821-9696CA0E0E3F}" type="slidenum">
              <a:rPr lang="en-GB" smtClean="0"/>
              <a:t>‹#›</a:t>
            </a:fld>
            <a:endParaRPr lang="en-GB"/>
          </a:p>
        </p:txBody>
      </p:sp>
    </p:spTree>
    <p:extLst>
      <p:ext uri="{BB962C8B-B14F-4D97-AF65-F5344CB8AC3E}">
        <p14:creationId xmlns:p14="http://schemas.microsoft.com/office/powerpoint/2010/main" val="190516197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238E961-1532-85E1-EF19-CD6FD29F8D4B}"/>
              </a:ext>
            </a:extLst>
          </p:cNvPr>
          <p:cNvSpPr>
            <a:spLocks noGrp="1"/>
          </p:cNvSpPr>
          <p:nvPr>
            <p:ph type="body" idx="1"/>
          </p:nvPr>
        </p:nvSpPr>
        <p:spPr>
          <a:xfrm>
            <a:off x="266701" y="1304925"/>
            <a:ext cx="5580000"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52AB67-467B-B4C7-6EEB-C8D144E364E8}"/>
              </a:ext>
            </a:extLst>
          </p:cNvPr>
          <p:cNvSpPr>
            <a:spLocks noGrp="1"/>
          </p:cNvSpPr>
          <p:nvPr>
            <p:ph sz="half" idx="2"/>
          </p:nvPr>
        </p:nvSpPr>
        <p:spPr>
          <a:xfrm>
            <a:off x="266700" y="2330075"/>
            <a:ext cx="5580000" cy="28467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64F16626-4911-CA49-90C2-CE3262F728D3}"/>
              </a:ext>
            </a:extLst>
          </p:cNvPr>
          <p:cNvSpPr>
            <a:spLocks noGrp="1"/>
          </p:cNvSpPr>
          <p:nvPr>
            <p:ph type="body" sz="quarter" idx="3"/>
          </p:nvPr>
        </p:nvSpPr>
        <p:spPr>
          <a:xfrm>
            <a:off x="6341380" y="1304925"/>
            <a:ext cx="5580001" cy="745721"/>
          </a:xfrm>
          <a:prstGeom prst="rect">
            <a:avLst/>
          </a:prstGeom>
        </p:spPr>
        <p:txBody>
          <a:bodyPr anchor="b"/>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C2FF839-783C-36FF-2F59-B33FD00F2E4D}"/>
              </a:ext>
            </a:extLst>
          </p:cNvPr>
          <p:cNvSpPr>
            <a:spLocks noGrp="1"/>
          </p:cNvSpPr>
          <p:nvPr>
            <p:ph sz="quarter" idx="4"/>
          </p:nvPr>
        </p:nvSpPr>
        <p:spPr>
          <a:xfrm>
            <a:off x="6341379" y="2330075"/>
            <a:ext cx="5580003" cy="2846762"/>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CF70523E-13BC-6AF4-F44B-1E81F5078040}"/>
              </a:ext>
            </a:extLst>
          </p:cNvPr>
          <p:cNvSpPr>
            <a:spLocks noGrp="1"/>
          </p:cNvSpPr>
          <p:nvPr>
            <p:ph type="dt" sz="half" idx="10"/>
          </p:nvPr>
        </p:nvSpPr>
        <p:spPr/>
        <p:txBody>
          <a:bodyPr/>
          <a:lstStyle/>
          <a:p>
            <a:fld id="{046E3D24-6BCE-48F4-B6DB-AB007E8B5F8E}" type="datetimeFigureOut">
              <a:rPr lang="en-GB" smtClean="0"/>
              <a:t>16/01/2026</a:t>
            </a:fld>
            <a:endParaRPr lang="en-GB"/>
          </a:p>
        </p:txBody>
      </p:sp>
      <p:sp>
        <p:nvSpPr>
          <p:cNvPr id="8" name="Footer Placeholder 7">
            <a:extLst>
              <a:ext uri="{FF2B5EF4-FFF2-40B4-BE49-F238E27FC236}">
                <a16:creationId xmlns:a16="http://schemas.microsoft.com/office/drawing/2014/main" id="{22ACC21D-81ED-0C7F-2CF7-CFDE23016EB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A75BA4D1-1395-871F-083F-CCC3ADAA7675}"/>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11" name="Title 1">
            <a:extLst>
              <a:ext uri="{FF2B5EF4-FFF2-40B4-BE49-F238E27FC236}">
                <a16:creationId xmlns:a16="http://schemas.microsoft.com/office/drawing/2014/main" id="{86479E40-CA8C-9DEB-E10E-9B0E9423E321}"/>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353862415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ACA4210A-8AD6-DB76-6435-6F1565CF23B3}"/>
              </a:ext>
            </a:extLst>
          </p:cNvPr>
          <p:cNvSpPr>
            <a:spLocks noGrp="1"/>
          </p:cNvSpPr>
          <p:nvPr>
            <p:ph type="dt" sz="half" idx="10"/>
          </p:nvPr>
        </p:nvSpPr>
        <p:spPr/>
        <p:txBody>
          <a:bodyPr/>
          <a:lstStyle/>
          <a:p>
            <a:fld id="{046E3D24-6BCE-48F4-B6DB-AB007E8B5F8E}" type="datetimeFigureOut">
              <a:rPr lang="en-GB" smtClean="0"/>
              <a:t>16/01/2026</a:t>
            </a:fld>
            <a:endParaRPr lang="en-GB"/>
          </a:p>
        </p:txBody>
      </p:sp>
      <p:sp>
        <p:nvSpPr>
          <p:cNvPr id="4" name="Footer Placeholder 3">
            <a:extLst>
              <a:ext uri="{FF2B5EF4-FFF2-40B4-BE49-F238E27FC236}">
                <a16:creationId xmlns:a16="http://schemas.microsoft.com/office/drawing/2014/main" id="{E65DFFE2-973C-8808-2027-0A0826D0678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2827C7D8-7501-4918-C3A4-210FC2D1AD31}"/>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6" name="Title 1">
            <a:extLst>
              <a:ext uri="{FF2B5EF4-FFF2-40B4-BE49-F238E27FC236}">
                <a16:creationId xmlns:a16="http://schemas.microsoft.com/office/drawing/2014/main" id="{153C41D6-330E-7D22-3BA7-5AD129D23037}"/>
              </a:ext>
            </a:extLst>
          </p:cNvPr>
          <p:cNvSpPr>
            <a:spLocks noGrp="1"/>
          </p:cNvSpPr>
          <p:nvPr>
            <p:ph type="title"/>
          </p:nvPr>
        </p:nvSpPr>
        <p:spPr>
          <a:xfrm>
            <a:off x="266700" y="365125"/>
            <a:ext cx="11087100" cy="472363"/>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8317109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0882BAE-96E7-8067-F384-6C81451D56C7}"/>
              </a:ext>
            </a:extLst>
          </p:cNvPr>
          <p:cNvSpPr>
            <a:spLocks noGrp="1"/>
          </p:cNvSpPr>
          <p:nvPr>
            <p:ph idx="1"/>
          </p:nvPr>
        </p:nvSpPr>
        <p:spPr>
          <a:xfrm>
            <a:off x="6096000" y="365125"/>
            <a:ext cx="5825382" cy="4814280"/>
          </a:xfrm>
          <a:prstGeom prst="rect">
            <a:avLst/>
          </a:prstGeom>
        </p:spPr>
        <p:txBody>
          <a:bodyPr/>
          <a:lstStyle>
            <a:lvl1pPr>
              <a:defRPr sz="2000">
                <a:solidFill>
                  <a:schemeClr val="tx2"/>
                </a:solidFill>
              </a:defRPr>
            </a:lvl1pPr>
            <a:lvl2pPr>
              <a:defRPr sz="1800"/>
            </a:lvl2pPr>
            <a:lvl3pPr>
              <a:defRPr sz="1800"/>
            </a:lvl3pPr>
            <a:lvl4pPr>
              <a:defRPr sz="2000"/>
            </a:lvl4pPr>
            <a:lvl5pPr>
              <a:defRPr sz="2000"/>
            </a:lvl5pPr>
            <a:lvl6pPr>
              <a:defRPr sz="2000"/>
            </a:lvl6pPr>
            <a:lvl7pPr>
              <a:defRPr sz="2000"/>
            </a:lvl7pPr>
            <a:lvl8pPr>
              <a:defRPr sz="2000"/>
            </a:lvl8pPr>
            <a:lvl9pPr>
              <a:defRPr sz="2000"/>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000" b="0" i="0" u="none" strike="noStrike" kern="1200" cap="none" spc="0" normalizeH="0" baseline="0" noProof="0">
                <a:ln>
                  <a:noFill/>
                </a:ln>
                <a:solidFill>
                  <a:srgbClr val="1E5DF8"/>
                </a:solidFill>
                <a:effectLst/>
                <a:uLnTx/>
                <a:uFillTx/>
                <a:latin typeface="Arial" panose="020B0604020202020204" pitchFamily="34" charset="0"/>
                <a:ea typeface="+mn-ea"/>
                <a:cs typeface="Arial" panose="020B0604020202020204" pitchFamily="34" charset="0"/>
              </a:rPr>
              <a:t>Click to edit Master text styles</a:t>
            </a:r>
          </a:p>
          <a:p>
            <a:pPr marL="68580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Second level</a:t>
            </a:r>
          </a:p>
          <a:p>
            <a:pPr marL="1143000" marR="0" lvl="2"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Third level</a:t>
            </a:r>
          </a:p>
          <a:p>
            <a:pPr marL="1600200" marR="0" lvl="3"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Fourth level</a:t>
            </a:r>
          </a:p>
          <a:p>
            <a:pPr marL="2057400" marR="0" lvl="4"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rPr>
              <a:t>Fifth level</a:t>
            </a:r>
            <a:endParaRPr kumimoji="0" lang="en-GB" sz="1600" b="0" i="0" u="none" strike="noStrike" kern="1200" cap="none" spc="0" normalizeH="0" baseline="0" noProof="0">
              <a:ln>
                <a:noFill/>
              </a:ln>
              <a:solidFill>
                <a:srgbClr val="676767"/>
              </a:solidFill>
              <a:effectLst/>
              <a:uLnTx/>
              <a:uFillTx/>
              <a:latin typeface="Arial" panose="020B0604020202020204" pitchFamily="34" charset="0"/>
              <a:ea typeface="+mn-ea"/>
              <a:cs typeface="Arial" panose="020B0604020202020204" pitchFamily="34" charset="0"/>
            </a:endParaRPr>
          </a:p>
        </p:txBody>
      </p:sp>
      <p:sp>
        <p:nvSpPr>
          <p:cNvPr id="4" name="Text Placeholder 3">
            <a:extLst>
              <a:ext uri="{FF2B5EF4-FFF2-40B4-BE49-F238E27FC236}">
                <a16:creationId xmlns:a16="http://schemas.microsoft.com/office/drawing/2014/main" id="{F017ED95-2655-DA64-A0CC-0DB50CEC6D30}"/>
              </a:ext>
            </a:extLst>
          </p:cNvPr>
          <p:cNvSpPr>
            <a:spLocks noGrp="1"/>
          </p:cNvSpPr>
          <p:nvPr>
            <p:ph type="body" sz="half" idx="2"/>
          </p:nvPr>
        </p:nvSpPr>
        <p:spPr>
          <a:xfrm>
            <a:off x="266700" y="1418324"/>
            <a:ext cx="5588000"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BF7D06-9178-0519-324E-D3FAE1553A1C}"/>
              </a:ext>
            </a:extLst>
          </p:cNvPr>
          <p:cNvSpPr>
            <a:spLocks noGrp="1"/>
          </p:cNvSpPr>
          <p:nvPr>
            <p:ph type="dt" sz="half" idx="10"/>
          </p:nvPr>
        </p:nvSpPr>
        <p:spPr/>
        <p:txBody>
          <a:bodyPr/>
          <a:lstStyle/>
          <a:p>
            <a:fld id="{046E3D24-6BCE-48F4-B6DB-AB007E8B5F8E}" type="datetimeFigureOut">
              <a:rPr lang="en-GB" smtClean="0"/>
              <a:t>16/01/2026</a:t>
            </a:fld>
            <a:endParaRPr lang="en-GB"/>
          </a:p>
        </p:txBody>
      </p:sp>
      <p:sp>
        <p:nvSpPr>
          <p:cNvPr id="6" name="Footer Placeholder 5">
            <a:extLst>
              <a:ext uri="{FF2B5EF4-FFF2-40B4-BE49-F238E27FC236}">
                <a16:creationId xmlns:a16="http://schemas.microsoft.com/office/drawing/2014/main" id="{DDED0C21-14CC-0A4D-09D2-207115B3D4D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94D343D-82C5-3AAA-AADD-2197F991E673}"/>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itle 1">
            <a:extLst>
              <a:ext uri="{FF2B5EF4-FFF2-40B4-BE49-F238E27FC236}">
                <a16:creationId xmlns:a16="http://schemas.microsoft.com/office/drawing/2014/main" id="{57006FAE-DBD1-BA77-7F74-11A8DCE9D304}"/>
              </a:ext>
            </a:extLst>
          </p:cNvPr>
          <p:cNvSpPr>
            <a:spLocks noGrp="1"/>
          </p:cNvSpPr>
          <p:nvPr>
            <p:ph type="title"/>
          </p:nvPr>
        </p:nvSpPr>
        <p:spPr>
          <a:xfrm>
            <a:off x="266700" y="365125"/>
            <a:ext cx="5588000" cy="86546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5397743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eading, text, three images">
    <p:spTree>
      <p:nvGrpSpPr>
        <p:cNvPr id="1" name=""/>
        <p:cNvGrpSpPr/>
        <p:nvPr/>
      </p:nvGrpSpPr>
      <p:grpSpPr>
        <a:xfrm>
          <a:off x="0" y="0"/>
          <a:ext cx="0" cy="0"/>
          <a:chOff x="0" y="0"/>
          <a:chExt cx="0" cy="0"/>
        </a:xfrm>
      </p:grpSpPr>
      <p:sp>
        <p:nvSpPr>
          <p:cNvPr id="5" name="Title Placeholder 8">
            <a:extLst>
              <a:ext uri="{FF2B5EF4-FFF2-40B4-BE49-F238E27FC236}">
                <a16:creationId xmlns:a16="http://schemas.microsoft.com/office/drawing/2014/main" id="{BCE196B2-446B-C638-E24B-42F7A659B1DC}"/>
              </a:ext>
            </a:extLst>
          </p:cNvPr>
          <p:cNvSpPr>
            <a:spLocks noGrp="1"/>
          </p:cNvSpPr>
          <p:nvPr>
            <p:ph type="title" hasCustomPrompt="1"/>
          </p:nvPr>
        </p:nvSpPr>
        <p:spPr>
          <a:xfrm>
            <a:off x="266700" y="365125"/>
            <a:ext cx="58293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6" name="Picture Placeholder 8">
            <a:extLst>
              <a:ext uri="{FF2B5EF4-FFF2-40B4-BE49-F238E27FC236}">
                <a16:creationId xmlns:a16="http://schemas.microsoft.com/office/drawing/2014/main" id="{9E2D15B4-3C1F-6E32-114C-0E3C063437E2}"/>
              </a:ext>
            </a:extLst>
          </p:cNvPr>
          <p:cNvSpPr>
            <a:spLocks noGrp="1"/>
          </p:cNvSpPr>
          <p:nvPr>
            <p:ph type="pic" sz="quarter" idx="10"/>
          </p:nvPr>
        </p:nvSpPr>
        <p:spPr>
          <a:xfrm>
            <a:off x="7289801" y="2286000"/>
            <a:ext cx="3201066" cy="3213102"/>
          </a:xfrm>
        </p:spPr>
        <p:txBody>
          <a:bodyPr/>
          <a:lstStyle/>
          <a:p>
            <a:endParaRPr lang="en-GB"/>
          </a:p>
        </p:txBody>
      </p:sp>
      <p:sp>
        <p:nvSpPr>
          <p:cNvPr id="2" name="Picture Placeholder 8">
            <a:extLst>
              <a:ext uri="{FF2B5EF4-FFF2-40B4-BE49-F238E27FC236}">
                <a16:creationId xmlns:a16="http://schemas.microsoft.com/office/drawing/2014/main" id="{39A72C94-07DD-E2CA-345A-A35125CE44A6}"/>
              </a:ext>
            </a:extLst>
          </p:cNvPr>
          <p:cNvSpPr>
            <a:spLocks noGrp="1"/>
          </p:cNvSpPr>
          <p:nvPr>
            <p:ph type="pic" sz="quarter" idx="11"/>
          </p:nvPr>
        </p:nvSpPr>
        <p:spPr>
          <a:xfrm>
            <a:off x="266701" y="2286000"/>
            <a:ext cx="3201066" cy="3213102"/>
          </a:xfrm>
        </p:spPr>
        <p:txBody>
          <a:bodyPr/>
          <a:lstStyle/>
          <a:p>
            <a:endParaRPr lang="en-GB"/>
          </a:p>
        </p:txBody>
      </p:sp>
      <p:sp>
        <p:nvSpPr>
          <p:cNvPr id="3" name="Picture Placeholder 8">
            <a:extLst>
              <a:ext uri="{FF2B5EF4-FFF2-40B4-BE49-F238E27FC236}">
                <a16:creationId xmlns:a16="http://schemas.microsoft.com/office/drawing/2014/main" id="{1BFA7CDF-E186-FDDF-CF2E-0B3F10DB84DD}"/>
              </a:ext>
            </a:extLst>
          </p:cNvPr>
          <p:cNvSpPr>
            <a:spLocks noGrp="1"/>
          </p:cNvSpPr>
          <p:nvPr>
            <p:ph type="pic" sz="quarter" idx="12"/>
          </p:nvPr>
        </p:nvSpPr>
        <p:spPr>
          <a:xfrm>
            <a:off x="3778251" y="2286000"/>
            <a:ext cx="3201066" cy="3213102"/>
          </a:xfrm>
        </p:spPr>
        <p:txBody>
          <a:bodyPr/>
          <a:lstStyle/>
          <a:p>
            <a:endParaRPr lang="en-GB"/>
          </a:p>
        </p:txBody>
      </p:sp>
      <p:sp>
        <p:nvSpPr>
          <p:cNvPr id="8" name="Text Placeholder 7">
            <a:extLst>
              <a:ext uri="{FF2B5EF4-FFF2-40B4-BE49-F238E27FC236}">
                <a16:creationId xmlns:a16="http://schemas.microsoft.com/office/drawing/2014/main" id="{4A93167B-5805-9EBB-6E54-360D545AFA15}"/>
              </a:ext>
            </a:extLst>
          </p:cNvPr>
          <p:cNvSpPr>
            <a:spLocks noGrp="1"/>
          </p:cNvSpPr>
          <p:nvPr>
            <p:ph type="body" sz="quarter" idx="13" hasCustomPrompt="1"/>
          </p:nvPr>
        </p:nvSpPr>
        <p:spPr>
          <a:xfrm>
            <a:off x="266700" y="1117600"/>
            <a:ext cx="10223500" cy="838200"/>
          </a:xfrm>
        </p:spPr>
        <p:txBody>
          <a:bodyPr/>
          <a:lstStyle>
            <a:lvl1pPr>
              <a:defRPr/>
            </a:lvl1pPr>
          </a:lstStyle>
          <a:p>
            <a:pPr lvl="0"/>
            <a:r>
              <a:rPr lang="en-US"/>
              <a:t>Click to edit body text</a:t>
            </a:r>
          </a:p>
        </p:txBody>
      </p:sp>
    </p:spTree>
    <p:extLst>
      <p:ext uri="{BB962C8B-B14F-4D97-AF65-F5344CB8AC3E}">
        <p14:creationId xmlns:p14="http://schemas.microsoft.com/office/powerpoint/2010/main" val="362360920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D403EE30-E243-DD16-09E0-8B68AEC324FA}"/>
              </a:ext>
            </a:extLst>
          </p:cNvPr>
          <p:cNvSpPr>
            <a:spLocks noGrp="1"/>
          </p:cNvSpPr>
          <p:nvPr>
            <p:ph type="pic" idx="1"/>
          </p:nvPr>
        </p:nvSpPr>
        <p:spPr>
          <a:xfrm>
            <a:off x="5183187" y="365125"/>
            <a:ext cx="6738195" cy="4788126"/>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5" name="Date Placeholder 4">
            <a:extLst>
              <a:ext uri="{FF2B5EF4-FFF2-40B4-BE49-F238E27FC236}">
                <a16:creationId xmlns:a16="http://schemas.microsoft.com/office/drawing/2014/main" id="{687748DA-A10C-6B03-FEDA-D99AE6E85A9B}"/>
              </a:ext>
            </a:extLst>
          </p:cNvPr>
          <p:cNvSpPr>
            <a:spLocks noGrp="1"/>
          </p:cNvSpPr>
          <p:nvPr>
            <p:ph type="dt" sz="half" idx="10"/>
          </p:nvPr>
        </p:nvSpPr>
        <p:spPr/>
        <p:txBody>
          <a:bodyPr/>
          <a:lstStyle/>
          <a:p>
            <a:fld id="{046E3D24-6BCE-48F4-B6DB-AB007E8B5F8E}" type="datetimeFigureOut">
              <a:rPr lang="en-GB" smtClean="0"/>
              <a:t>16/01/2026</a:t>
            </a:fld>
            <a:endParaRPr lang="en-GB"/>
          </a:p>
        </p:txBody>
      </p:sp>
      <p:sp>
        <p:nvSpPr>
          <p:cNvPr id="6" name="Footer Placeholder 5">
            <a:extLst>
              <a:ext uri="{FF2B5EF4-FFF2-40B4-BE49-F238E27FC236}">
                <a16:creationId xmlns:a16="http://schemas.microsoft.com/office/drawing/2014/main" id="{5009BA5F-3B12-9A62-2D70-80CF77B9951B}"/>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1A75CB-A493-E2D5-0C56-6C9F25C86CA4}"/>
              </a:ext>
            </a:extLst>
          </p:cNvPr>
          <p:cNvSpPr>
            <a:spLocks noGrp="1"/>
          </p:cNvSpPr>
          <p:nvPr>
            <p:ph type="sldNum" sz="quarter" idx="12"/>
          </p:nvPr>
        </p:nvSpPr>
        <p:spPr/>
        <p:txBody>
          <a:bodyPr/>
          <a:lstStyle/>
          <a:p>
            <a:fld id="{94601B8E-4C5D-4D9E-8821-9696CA0E0E3F}" type="slidenum">
              <a:rPr lang="en-GB" smtClean="0"/>
              <a:t>‹#›</a:t>
            </a:fld>
            <a:endParaRPr lang="en-GB"/>
          </a:p>
        </p:txBody>
      </p:sp>
      <p:sp>
        <p:nvSpPr>
          <p:cNvPr id="8" name="Text Placeholder 3">
            <a:extLst>
              <a:ext uri="{FF2B5EF4-FFF2-40B4-BE49-F238E27FC236}">
                <a16:creationId xmlns:a16="http://schemas.microsoft.com/office/drawing/2014/main" id="{DEDEF678-90EE-1594-AB80-39E97C15D7DB}"/>
              </a:ext>
            </a:extLst>
          </p:cNvPr>
          <p:cNvSpPr>
            <a:spLocks noGrp="1"/>
          </p:cNvSpPr>
          <p:nvPr>
            <p:ph type="body" sz="half" idx="2"/>
          </p:nvPr>
        </p:nvSpPr>
        <p:spPr>
          <a:xfrm>
            <a:off x="266700" y="1418324"/>
            <a:ext cx="4638586" cy="3761080"/>
          </a:xfrm>
          <a:prstGeom prst="rect">
            <a:avLst/>
          </a:prstGeo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9" name="Title 1">
            <a:extLst>
              <a:ext uri="{FF2B5EF4-FFF2-40B4-BE49-F238E27FC236}">
                <a16:creationId xmlns:a16="http://schemas.microsoft.com/office/drawing/2014/main" id="{DBA06E30-B013-E2B6-FBD1-5AB600612D96}"/>
              </a:ext>
            </a:extLst>
          </p:cNvPr>
          <p:cNvSpPr>
            <a:spLocks noGrp="1"/>
          </p:cNvSpPr>
          <p:nvPr>
            <p:ph type="title"/>
          </p:nvPr>
        </p:nvSpPr>
        <p:spPr>
          <a:xfrm>
            <a:off x="266700" y="365125"/>
            <a:ext cx="4638586" cy="865469"/>
          </a:xfrm>
          <a:prstGeom prst="rect">
            <a:avLst/>
          </a:prstGeom>
        </p:spPr>
        <p:txBody>
          <a:bodyPr/>
          <a:lstStyle/>
          <a:p>
            <a:r>
              <a:rPr lang="en-US"/>
              <a:t>Click to edit Master title style</a:t>
            </a:r>
            <a:endParaRPr lang="en-GB"/>
          </a:p>
        </p:txBody>
      </p:sp>
    </p:spTree>
    <p:extLst>
      <p:ext uri="{BB962C8B-B14F-4D97-AF65-F5344CB8AC3E}">
        <p14:creationId xmlns:p14="http://schemas.microsoft.com/office/powerpoint/2010/main" val="22194803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text">
    <p:spTree>
      <p:nvGrpSpPr>
        <p:cNvPr id="1" name=""/>
        <p:cNvGrpSpPr/>
        <p:nvPr/>
      </p:nvGrpSpPr>
      <p:grpSpPr>
        <a:xfrm>
          <a:off x="0" y="0"/>
          <a:ext cx="0" cy="0"/>
          <a:chOff x="0" y="0"/>
          <a:chExt cx="0" cy="0"/>
        </a:xfrm>
      </p:grpSpPr>
      <p:sp>
        <p:nvSpPr>
          <p:cNvPr id="6" name="Title Placeholder 8">
            <a:extLst>
              <a:ext uri="{FF2B5EF4-FFF2-40B4-BE49-F238E27FC236}">
                <a16:creationId xmlns:a16="http://schemas.microsoft.com/office/drawing/2014/main" id="{3BF16C2F-A1C7-9D4A-331C-5D46DAAB20BB}"/>
              </a:ext>
            </a:extLst>
          </p:cNvPr>
          <p:cNvSpPr>
            <a:spLocks noGrp="1"/>
          </p:cNvSpPr>
          <p:nvPr>
            <p:ph type="title" hasCustomPrompt="1"/>
          </p:nvPr>
        </p:nvSpPr>
        <p:spPr>
          <a:xfrm>
            <a:off x="266700" y="365125"/>
            <a:ext cx="6324600" cy="574675"/>
          </a:xfrm>
          <a:prstGeom prst="rect">
            <a:avLst/>
          </a:prstGeom>
        </p:spPr>
        <p:txBody>
          <a:bodyPr vert="horz" lIns="91440" tIns="45720" rIns="91440" bIns="45720" rtlCol="0" anchor="t" anchorCtr="0">
            <a:normAutofit/>
          </a:bodyPr>
          <a:lstStyle>
            <a:lvl1pPr>
              <a:defRPr/>
            </a:lvl1pPr>
          </a:lstStyle>
          <a:p>
            <a:r>
              <a:rPr lang="en-US"/>
              <a:t>Click to edit title</a:t>
            </a:r>
            <a:endParaRPr lang="en-GB"/>
          </a:p>
        </p:txBody>
      </p:sp>
      <p:sp>
        <p:nvSpPr>
          <p:cNvPr id="4" name="Text Placeholder 9">
            <a:extLst>
              <a:ext uri="{FF2B5EF4-FFF2-40B4-BE49-F238E27FC236}">
                <a16:creationId xmlns:a16="http://schemas.microsoft.com/office/drawing/2014/main" id="{D3A8A21F-2C7D-3EED-D3DE-935B34DCFB6C}"/>
              </a:ext>
            </a:extLst>
          </p:cNvPr>
          <p:cNvSpPr>
            <a:spLocks noGrp="1"/>
          </p:cNvSpPr>
          <p:nvPr>
            <p:ph idx="1"/>
          </p:nvPr>
        </p:nvSpPr>
        <p:spPr>
          <a:xfrm>
            <a:off x="266700" y="1304925"/>
            <a:ext cx="10261600"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17478153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25D46A-4F53-F706-E005-3B7F94B067AB}"/>
              </a:ext>
            </a:extLst>
          </p:cNvPr>
          <p:cNvSpPr>
            <a:spLocks noGrp="1"/>
          </p:cNvSpPr>
          <p:nvPr>
            <p:ph type="ctrTitle" hasCustomPrompt="1"/>
          </p:nvPr>
        </p:nvSpPr>
        <p:spPr>
          <a:xfrm>
            <a:off x="203200" y="2557461"/>
            <a:ext cx="9144000" cy="1138240"/>
          </a:xfrm>
        </p:spPr>
        <p:txBody>
          <a:bodyPr anchor="t" anchorCtr="0">
            <a:normAutofit/>
          </a:bodyPr>
          <a:lstStyle>
            <a:lvl1pPr algn="l">
              <a:defRPr sz="3600" b="0">
                <a:latin typeface="+mj-lt"/>
              </a:defRPr>
            </a:lvl1pPr>
          </a:lstStyle>
          <a:p>
            <a:r>
              <a:rPr lang="en-US"/>
              <a:t>Click to edit title</a:t>
            </a:r>
            <a:endParaRPr lang="en-GB"/>
          </a:p>
        </p:txBody>
      </p:sp>
      <p:sp>
        <p:nvSpPr>
          <p:cNvPr id="3" name="Subtitle 2">
            <a:extLst>
              <a:ext uri="{FF2B5EF4-FFF2-40B4-BE49-F238E27FC236}">
                <a16:creationId xmlns:a16="http://schemas.microsoft.com/office/drawing/2014/main" id="{52C7060A-4567-A74A-3AF0-E66CB6AC3343}"/>
              </a:ext>
            </a:extLst>
          </p:cNvPr>
          <p:cNvSpPr>
            <a:spLocks noGrp="1"/>
          </p:cNvSpPr>
          <p:nvPr>
            <p:ph type="subTitle" idx="1" hasCustomPrompt="1"/>
          </p:nvPr>
        </p:nvSpPr>
        <p:spPr>
          <a:xfrm>
            <a:off x="203200" y="3929062"/>
            <a:ext cx="9144000" cy="431349"/>
          </a:xfrm>
          <a:prstGeom prst="rect">
            <a:avLst/>
          </a:prstGeo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speaker name</a:t>
            </a:r>
            <a:endParaRPr lang="en-GB"/>
          </a:p>
        </p:txBody>
      </p:sp>
      <p:sp>
        <p:nvSpPr>
          <p:cNvPr id="14" name="Text Placeholder 13">
            <a:extLst>
              <a:ext uri="{FF2B5EF4-FFF2-40B4-BE49-F238E27FC236}">
                <a16:creationId xmlns:a16="http://schemas.microsoft.com/office/drawing/2014/main" id="{77C9208F-2B17-BF13-15F3-C2942141E562}"/>
              </a:ext>
            </a:extLst>
          </p:cNvPr>
          <p:cNvSpPr>
            <a:spLocks noGrp="1"/>
          </p:cNvSpPr>
          <p:nvPr>
            <p:ph type="body" sz="quarter" idx="10" hasCustomPrompt="1"/>
          </p:nvPr>
        </p:nvSpPr>
        <p:spPr>
          <a:xfrm>
            <a:off x="203200" y="4610100"/>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location </a:t>
            </a:r>
          </a:p>
        </p:txBody>
      </p:sp>
      <p:sp>
        <p:nvSpPr>
          <p:cNvPr id="18" name="Text Placeholder 13">
            <a:extLst>
              <a:ext uri="{FF2B5EF4-FFF2-40B4-BE49-F238E27FC236}">
                <a16:creationId xmlns:a16="http://schemas.microsoft.com/office/drawing/2014/main" id="{633D74CF-0634-649D-508B-5F74DC1A060D}"/>
              </a:ext>
            </a:extLst>
          </p:cNvPr>
          <p:cNvSpPr>
            <a:spLocks noGrp="1"/>
          </p:cNvSpPr>
          <p:nvPr>
            <p:ph type="body" sz="quarter" idx="11" hasCustomPrompt="1"/>
          </p:nvPr>
        </p:nvSpPr>
        <p:spPr>
          <a:xfrm>
            <a:off x="203200" y="4930325"/>
            <a:ext cx="8648700" cy="263975"/>
          </a:xfrm>
        </p:spPr>
        <p:txBody>
          <a:bodyPr>
            <a:normAutofit/>
          </a:bodyPr>
          <a:lstStyle>
            <a:lvl1pPr marL="0" indent="0">
              <a:buNone/>
              <a:defRPr sz="1600">
                <a:solidFill>
                  <a:schemeClr val="tx2"/>
                </a:solidFill>
                <a:latin typeface="+mn-lt"/>
              </a:defRPr>
            </a:lvl1pPr>
            <a:lvl3pPr marL="914400" indent="0">
              <a:buNone/>
              <a:defRPr/>
            </a:lvl3pPr>
          </a:lstStyle>
          <a:p>
            <a:pPr lvl="0"/>
            <a:r>
              <a:rPr lang="en-US"/>
              <a:t>Click to edit date </a:t>
            </a:r>
          </a:p>
        </p:txBody>
      </p:sp>
    </p:spTree>
    <p:extLst>
      <p:ext uri="{BB962C8B-B14F-4D97-AF65-F5344CB8AC3E}">
        <p14:creationId xmlns:p14="http://schemas.microsoft.com/office/powerpoint/2010/main" val="39100291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8B4CB8-F44D-BEE4-6DCA-1B2662AB0023}"/>
              </a:ext>
            </a:extLst>
          </p:cNvPr>
          <p:cNvSpPr>
            <a:spLocks noGrp="1"/>
          </p:cNvSpPr>
          <p:nvPr>
            <p:ph type="ctrTitle"/>
          </p:nvPr>
        </p:nvSpPr>
        <p:spPr>
          <a:xfrm>
            <a:off x="266699" y="1122363"/>
            <a:ext cx="10134601" cy="2387600"/>
          </a:xfrm>
          <a:prstGeom prst="rect">
            <a:avLst/>
          </a:prstGeom>
        </p:spPr>
        <p:txBody>
          <a:bodyPr anchor="b">
            <a:normAutofit/>
          </a:bodyPr>
          <a:lstStyle>
            <a:lvl1pPr algn="ctr">
              <a:defRPr sz="3600"/>
            </a:lvl1pPr>
          </a:lstStyle>
          <a:p>
            <a:r>
              <a:rPr lang="en-US"/>
              <a:t>Click to edit Master title style</a:t>
            </a:r>
            <a:endParaRPr lang="en-GB"/>
          </a:p>
        </p:txBody>
      </p:sp>
      <p:sp>
        <p:nvSpPr>
          <p:cNvPr id="3" name="Subtitle 2">
            <a:extLst>
              <a:ext uri="{FF2B5EF4-FFF2-40B4-BE49-F238E27FC236}">
                <a16:creationId xmlns:a16="http://schemas.microsoft.com/office/drawing/2014/main" id="{53BCF0F3-44B5-9EF2-3A88-E4424DDC8956}"/>
              </a:ext>
            </a:extLst>
          </p:cNvPr>
          <p:cNvSpPr>
            <a:spLocks noGrp="1"/>
          </p:cNvSpPr>
          <p:nvPr>
            <p:ph type="subTitle" idx="1"/>
          </p:nvPr>
        </p:nvSpPr>
        <p:spPr>
          <a:xfrm>
            <a:off x="266700" y="3602038"/>
            <a:ext cx="101346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7783C9B-D14B-899C-B084-D233E5CF9D89}"/>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16/01/2026</a:t>
            </a:fld>
            <a:endParaRPr lang="en-GB"/>
          </a:p>
        </p:txBody>
      </p:sp>
      <p:sp>
        <p:nvSpPr>
          <p:cNvPr id="5" name="Footer Placeholder 4">
            <a:extLst>
              <a:ext uri="{FF2B5EF4-FFF2-40B4-BE49-F238E27FC236}">
                <a16:creationId xmlns:a16="http://schemas.microsoft.com/office/drawing/2014/main" id="{2E2C38EF-93AE-9214-FDFE-009AE71CD7A1}"/>
              </a:ext>
            </a:extLst>
          </p:cNvPr>
          <p:cNvSpPr>
            <a:spLocks noGrp="1"/>
          </p:cNvSpPr>
          <p:nvPr>
            <p:ph type="ftr" sz="quarter" idx="11"/>
          </p:nvPr>
        </p:nvSpPr>
        <p:spPr>
          <a:xfrm>
            <a:off x="3276600"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6" name="Slide Number Placeholder 5">
            <a:extLst>
              <a:ext uri="{FF2B5EF4-FFF2-40B4-BE49-F238E27FC236}">
                <a16:creationId xmlns:a16="http://schemas.microsoft.com/office/drawing/2014/main" id="{4E881CBA-3EB3-43A7-D2FA-2410CF2BAE2D}"/>
              </a:ext>
            </a:extLst>
          </p:cNvPr>
          <p:cNvSpPr>
            <a:spLocks noGrp="1"/>
          </p:cNvSpPr>
          <p:nvPr>
            <p:ph type="sldNum" sz="quarter" idx="12"/>
          </p:nvPr>
        </p:nvSpPr>
        <p:spPr>
          <a:xfrm>
            <a:off x="7658100"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2652264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74E776-F347-2357-03E5-35C58A73642A}"/>
              </a:ext>
            </a:extLst>
          </p:cNvPr>
          <p:cNvSpPr>
            <a:spLocks noGrp="1"/>
          </p:cNvSpPr>
          <p:nvPr>
            <p:ph type="title"/>
          </p:nvPr>
        </p:nvSpPr>
        <p:spPr>
          <a:xfrm>
            <a:off x="266700" y="365125"/>
            <a:ext cx="10134600" cy="358775"/>
          </a:xfrm>
          <a:prstGeom prst="rect">
            <a:avLst/>
          </a:prstGeom>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E1132FCD-286F-104A-BCF2-B9138BD0B6BC}"/>
              </a:ext>
            </a:extLst>
          </p:cNvPr>
          <p:cNvSpPr>
            <a:spLocks noGrp="1"/>
          </p:cNvSpPr>
          <p:nvPr>
            <p:ph idx="1"/>
          </p:nvPr>
        </p:nvSpPr>
        <p:spPr>
          <a:xfrm>
            <a:off x="266699" y="1304925"/>
            <a:ext cx="10134601" cy="3865591"/>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3">
            <a:extLst>
              <a:ext uri="{FF2B5EF4-FFF2-40B4-BE49-F238E27FC236}">
                <a16:creationId xmlns:a16="http://schemas.microsoft.com/office/drawing/2014/main" id="{709D4965-8177-C8A9-33AC-754C0ED554F2}"/>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16/01/2026</a:t>
            </a:fld>
            <a:endParaRPr lang="en-GB"/>
          </a:p>
        </p:txBody>
      </p:sp>
      <p:sp>
        <p:nvSpPr>
          <p:cNvPr id="8" name="Footer Placeholder 4">
            <a:extLst>
              <a:ext uri="{FF2B5EF4-FFF2-40B4-BE49-F238E27FC236}">
                <a16:creationId xmlns:a16="http://schemas.microsoft.com/office/drawing/2014/main" id="{C01BF125-5608-918B-79E5-BE6B8E111EC4}"/>
              </a:ext>
            </a:extLst>
          </p:cNvPr>
          <p:cNvSpPr>
            <a:spLocks noGrp="1"/>
          </p:cNvSpPr>
          <p:nvPr>
            <p:ph type="ftr" sz="quarter" idx="11"/>
          </p:nvPr>
        </p:nvSpPr>
        <p:spPr>
          <a:xfrm>
            <a:off x="3276600"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 name="Slide Number Placeholder 5">
            <a:extLst>
              <a:ext uri="{FF2B5EF4-FFF2-40B4-BE49-F238E27FC236}">
                <a16:creationId xmlns:a16="http://schemas.microsoft.com/office/drawing/2014/main" id="{E51BFCBE-908C-8ECE-F8ED-964778AC7346}"/>
              </a:ext>
            </a:extLst>
          </p:cNvPr>
          <p:cNvSpPr>
            <a:spLocks noGrp="1"/>
          </p:cNvSpPr>
          <p:nvPr>
            <p:ph type="sldNum" sz="quarter" idx="12"/>
          </p:nvPr>
        </p:nvSpPr>
        <p:spPr>
          <a:xfrm>
            <a:off x="7658100"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38311217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41C41-E6F8-8CDB-15CB-AFE023C1300C}"/>
              </a:ext>
            </a:extLst>
          </p:cNvPr>
          <p:cNvSpPr>
            <a:spLocks noGrp="1"/>
          </p:cNvSpPr>
          <p:nvPr>
            <p:ph type="title"/>
          </p:nvPr>
        </p:nvSpPr>
        <p:spPr>
          <a:xfrm>
            <a:off x="266700" y="1709738"/>
            <a:ext cx="10134600" cy="2852737"/>
          </a:xfrm>
          <a:prstGeom prst="rect">
            <a:avLst/>
          </a:prstGeom>
        </p:spPr>
        <p:txBody>
          <a:bodyPr anchor="b">
            <a:normAutofit/>
          </a:bodyPr>
          <a:lstStyle>
            <a:lvl1pPr>
              <a:defRPr sz="36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D9976CA-B5E0-87F5-9BB8-567EA6D05076}"/>
              </a:ext>
            </a:extLst>
          </p:cNvPr>
          <p:cNvSpPr>
            <a:spLocks noGrp="1"/>
          </p:cNvSpPr>
          <p:nvPr>
            <p:ph type="body" idx="1"/>
          </p:nvPr>
        </p:nvSpPr>
        <p:spPr>
          <a:xfrm>
            <a:off x="266700" y="4700187"/>
            <a:ext cx="10134600" cy="448075"/>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7" name="Date Placeholder 3">
            <a:extLst>
              <a:ext uri="{FF2B5EF4-FFF2-40B4-BE49-F238E27FC236}">
                <a16:creationId xmlns:a16="http://schemas.microsoft.com/office/drawing/2014/main" id="{64611373-ED99-15C4-4B72-2A9B821EAC44}"/>
              </a:ext>
            </a:extLst>
          </p:cNvPr>
          <p:cNvSpPr>
            <a:spLocks noGrp="1"/>
          </p:cNvSpPr>
          <p:nvPr>
            <p:ph type="dt" sz="half" idx="10"/>
          </p:nvPr>
        </p:nvSpPr>
        <p:spPr>
          <a:xfrm>
            <a:off x="266700" y="536713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46E3D24-6BCE-48F4-B6DB-AB007E8B5F8E}" type="datetimeFigureOut">
              <a:rPr lang="en-GB" smtClean="0"/>
              <a:pPr/>
              <a:t>16/01/2026</a:t>
            </a:fld>
            <a:endParaRPr lang="en-GB"/>
          </a:p>
        </p:txBody>
      </p:sp>
      <p:sp>
        <p:nvSpPr>
          <p:cNvPr id="8" name="Footer Placeholder 4">
            <a:extLst>
              <a:ext uri="{FF2B5EF4-FFF2-40B4-BE49-F238E27FC236}">
                <a16:creationId xmlns:a16="http://schemas.microsoft.com/office/drawing/2014/main" id="{6ED30078-44D0-E5C0-B24D-510F1391FBB0}"/>
              </a:ext>
            </a:extLst>
          </p:cNvPr>
          <p:cNvSpPr>
            <a:spLocks noGrp="1"/>
          </p:cNvSpPr>
          <p:nvPr>
            <p:ph type="ftr" sz="quarter" idx="11"/>
          </p:nvPr>
        </p:nvSpPr>
        <p:spPr>
          <a:xfrm>
            <a:off x="3276600" y="5367135"/>
            <a:ext cx="4114800" cy="365125"/>
          </a:xfrm>
          <a:prstGeom prst="rect">
            <a:avLst/>
          </a:prstGeom>
        </p:spPr>
        <p:txBody>
          <a:bodyPr vert="horz" lIns="91440" tIns="45720" rIns="91440" bIns="45720" rtlCol="0" anchor="ctr"/>
          <a:lstStyle>
            <a:defPPr>
              <a:defRPr lang="en-US"/>
            </a:defPPr>
            <a:lvl1pPr marL="0" algn="ct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9" name="Slide Number Placeholder 5">
            <a:extLst>
              <a:ext uri="{FF2B5EF4-FFF2-40B4-BE49-F238E27FC236}">
                <a16:creationId xmlns:a16="http://schemas.microsoft.com/office/drawing/2014/main" id="{82F11EA8-20E4-A501-59E7-89936990BB78}"/>
              </a:ext>
            </a:extLst>
          </p:cNvPr>
          <p:cNvSpPr>
            <a:spLocks noGrp="1"/>
          </p:cNvSpPr>
          <p:nvPr>
            <p:ph type="sldNum" sz="quarter" idx="12"/>
          </p:nvPr>
        </p:nvSpPr>
        <p:spPr>
          <a:xfrm>
            <a:off x="7658100" y="53671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94601B8E-4C5D-4D9E-8821-9696CA0E0E3F}" type="slidenum">
              <a:rPr lang="en-GB" smtClean="0"/>
              <a:pPr/>
              <a:t>‹#›</a:t>
            </a:fld>
            <a:endParaRPr lang="en-GB"/>
          </a:p>
        </p:txBody>
      </p:sp>
    </p:spTree>
    <p:extLst>
      <p:ext uri="{BB962C8B-B14F-4D97-AF65-F5344CB8AC3E}">
        <p14:creationId xmlns:p14="http://schemas.microsoft.com/office/powerpoint/2010/main" val="167218764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slideLayout" Target="../slideLayouts/slideLayout14.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5" Type="http://schemas.openxmlformats.org/officeDocument/2006/relationships/image" Target="../media/image2.png"/><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13" Type="http://schemas.openxmlformats.org/officeDocument/2006/relationships/slideLayout" Target="../slideLayouts/slideLayout27.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slideLayout" Target="../slideLayouts/slideLayout26.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5" Type="http://schemas.openxmlformats.org/officeDocument/2006/relationships/image" Target="../media/image3.png"/><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5" Type="http://schemas.openxmlformats.org/officeDocument/2006/relationships/image" Target="../media/image4.png"/><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E97D3-004E-241C-1F4D-DA2001CE0425}"/>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593" y="1"/>
            <a:ext cx="12190813" cy="6857998"/>
          </a:xfrm>
          <a:prstGeom prst="rect">
            <a:avLst/>
          </a:prstGeom>
        </p:spPr>
      </p:pic>
      <p:sp>
        <p:nvSpPr>
          <p:cNvPr id="9" name="Title Placeholder 8">
            <a:extLst>
              <a:ext uri="{FF2B5EF4-FFF2-40B4-BE49-F238E27FC236}">
                <a16:creationId xmlns:a16="http://schemas.microsoft.com/office/drawing/2014/main" id="{D0781EEC-C938-86FA-B882-0B112DC0D017}"/>
              </a:ext>
            </a:extLst>
          </p:cNvPr>
          <p:cNvSpPr>
            <a:spLocks noGrp="1"/>
          </p:cNvSpPr>
          <p:nvPr>
            <p:ph type="title"/>
          </p:nvPr>
        </p:nvSpPr>
        <p:spPr>
          <a:xfrm>
            <a:off x="266700" y="365125"/>
            <a:ext cx="7086600" cy="574675"/>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10" name="Text Placeholder 9">
            <a:extLst>
              <a:ext uri="{FF2B5EF4-FFF2-40B4-BE49-F238E27FC236}">
                <a16:creationId xmlns:a16="http://schemas.microsoft.com/office/drawing/2014/main" id="{16BCFD7A-BAD1-80E9-241B-1E0D4B057C90}"/>
              </a:ext>
            </a:extLst>
          </p:cNvPr>
          <p:cNvSpPr>
            <a:spLocks noGrp="1"/>
          </p:cNvSpPr>
          <p:nvPr>
            <p:ph type="body" idx="1"/>
          </p:nvPr>
        </p:nvSpPr>
        <p:spPr>
          <a:xfrm>
            <a:off x="268659" y="1304925"/>
            <a:ext cx="11654683"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3796829732"/>
      </p:ext>
    </p:extLst>
  </p:cSld>
  <p:clrMap bg1="lt1" tx1="dk1" bg2="lt2" tx2="dk2" accent1="accent1" accent2="accent2" accent3="accent3" accent4="accent4" accent5="accent5" accent6="accent6" hlink="hlink" folHlink="folHlink"/>
  <p:sldLayoutIdLst>
    <p:sldLayoutId id="2147483733" r:id="rId1"/>
  </p:sldLayoutIdLst>
  <p:txStyles>
    <p:titleStyle>
      <a:lvl1pPr algn="l" defTabSz="914400" rtl="0" eaLnBrk="1" latinLnBrk="0" hangingPunct="1">
        <a:lnSpc>
          <a:spcPct val="90000"/>
        </a:lnSpc>
        <a:spcBef>
          <a:spcPct val="0"/>
        </a:spcBef>
        <a:buNone/>
        <a:defRPr sz="2800" b="0" kern="1200">
          <a:solidFill>
            <a:schemeClr val="accent3"/>
          </a:solidFill>
          <a:latin typeface="+mj-lt"/>
          <a:ea typeface="Verdana" panose="020B0604030504040204" pitchFamily="34" charset="0"/>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mn-lt"/>
          <a:ea typeface="Verdana" panose="020B0604030504040204" pitchFamily="34" charset="0"/>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5EE97D3-004E-241C-1F4D-DA2001CE0425}"/>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593" y="333"/>
            <a:ext cx="12190813" cy="6857332"/>
          </a:xfrm>
          <a:prstGeom prst="rect">
            <a:avLst/>
          </a:prstGeom>
        </p:spPr>
      </p:pic>
      <p:sp>
        <p:nvSpPr>
          <p:cNvPr id="9" name="Title Placeholder 8">
            <a:extLst>
              <a:ext uri="{FF2B5EF4-FFF2-40B4-BE49-F238E27FC236}">
                <a16:creationId xmlns:a16="http://schemas.microsoft.com/office/drawing/2014/main" id="{D0781EEC-C938-86FA-B882-0B112DC0D017}"/>
              </a:ext>
            </a:extLst>
          </p:cNvPr>
          <p:cNvSpPr>
            <a:spLocks noGrp="1"/>
          </p:cNvSpPr>
          <p:nvPr>
            <p:ph type="title"/>
          </p:nvPr>
        </p:nvSpPr>
        <p:spPr>
          <a:xfrm>
            <a:off x="266700" y="365125"/>
            <a:ext cx="7086600" cy="574675"/>
          </a:xfrm>
          <a:prstGeom prst="rect">
            <a:avLst/>
          </a:prstGeom>
        </p:spPr>
        <p:txBody>
          <a:bodyPr vert="horz" lIns="91440" tIns="45720" rIns="91440" bIns="45720" rtlCol="0" anchor="t" anchorCtr="0">
            <a:normAutofit/>
          </a:bodyPr>
          <a:lstStyle/>
          <a:p>
            <a:r>
              <a:rPr lang="en-US"/>
              <a:t>Click to edit Master title style</a:t>
            </a:r>
            <a:endParaRPr lang="en-GB"/>
          </a:p>
        </p:txBody>
      </p:sp>
      <p:sp>
        <p:nvSpPr>
          <p:cNvPr id="10" name="Text Placeholder 9">
            <a:extLst>
              <a:ext uri="{FF2B5EF4-FFF2-40B4-BE49-F238E27FC236}">
                <a16:creationId xmlns:a16="http://schemas.microsoft.com/office/drawing/2014/main" id="{16BCFD7A-BAD1-80E9-241B-1E0D4B057C90}"/>
              </a:ext>
            </a:extLst>
          </p:cNvPr>
          <p:cNvSpPr>
            <a:spLocks noGrp="1"/>
          </p:cNvSpPr>
          <p:nvPr>
            <p:ph type="body" idx="1"/>
          </p:nvPr>
        </p:nvSpPr>
        <p:spPr>
          <a:xfrm>
            <a:off x="268659" y="1304925"/>
            <a:ext cx="10081841" cy="4351338"/>
          </a:xfrm>
          <a:prstGeom prst="rect">
            <a:avLst/>
          </a:prstGeom>
        </p:spPr>
        <p:txBody>
          <a:bodyPr vert="horz" lIns="91440" tIns="45720" rIns="91440" bIns="45720" rtlCol="0">
            <a:normAutofit/>
          </a:bodyPr>
          <a:lstStyle/>
          <a:p>
            <a:pPr lvl="0"/>
            <a:r>
              <a:rPr lang="en-US"/>
              <a:t>Click to edit body text</a:t>
            </a:r>
          </a:p>
        </p:txBody>
      </p:sp>
    </p:spTree>
    <p:extLst>
      <p:ext uri="{BB962C8B-B14F-4D97-AF65-F5344CB8AC3E}">
        <p14:creationId xmlns:p14="http://schemas.microsoft.com/office/powerpoint/2010/main" val="2232557041"/>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6" r:id="rId3"/>
    <p:sldLayoutId id="2147483724" r:id="rId4"/>
    <p:sldLayoutId id="2147483725"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Lst>
  <p:txStyles>
    <p:titleStyle>
      <a:lvl1pPr algn="l" defTabSz="914400" rtl="0" eaLnBrk="1" latinLnBrk="0" hangingPunct="1">
        <a:lnSpc>
          <a:spcPct val="90000"/>
        </a:lnSpc>
        <a:spcBef>
          <a:spcPct val="0"/>
        </a:spcBef>
        <a:buNone/>
        <a:defRPr sz="2800" b="0" kern="1200">
          <a:solidFill>
            <a:schemeClr val="accent3"/>
          </a:solidFill>
          <a:latin typeface="+mj-lt"/>
          <a:ea typeface="Verdana" panose="020B0604030504040204" pitchFamily="34" charset="0"/>
          <a:cs typeface="Arial" panose="020B0604020202020204" pitchFamily="34" charset="0"/>
        </a:defRPr>
      </a:lvl1pPr>
    </p:titleStyle>
    <p:body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mn-lt"/>
          <a:ea typeface="Verdana" panose="020B0604030504040204" pitchFamily="34" charset="0"/>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AB5F44-508E-D5E3-9686-E5DB5331D657}"/>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1355" y="761"/>
            <a:ext cx="12189289" cy="6856475"/>
          </a:xfrm>
          <a:prstGeom prst="rect">
            <a:avLst/>
          </a:prstGeom>
        </p:spPr>
      </p:pic>
      <p:sp>
        <p:nvSpPr>
          <p:cNvPr id="2" name="Title Placeholder 1">
            <a:extLst>
              <a:ext uri="{FF2B5EF4-FFF2-40B4-BE49-F238E27FC236}">
                <a16:creationId xmlns:a16="http://schemas.microsoft.com/office/drawing/2014/main" id="{C3592D61-4A60-6946-D1E3-5AC93DE86E86}"/>
              </a:ext>
            </a:extLst>
          </p:cNvPr>
          <p:cNvSpPr>
            <a:spLocks noGrp="1"/>
          </p:cNvSpPr>
          <p:nvPr>
            <p:ph type="title"/>
          </p:nvPr>
        </p:nvSpPr>
        <p:spPr>
          <a:xfrm>
            <a:off x="266700" y="365125"/>
            <a:ext cx="11654682" cy="472363"/>
          </a:xfrm>
          <a:prstGeom prst="rect">
            <a:avLst/>
          </a:prstGeom>
        </p:spPr>
        <p:txBody>
          <a:bodyPr vert="horz" lIns="91440" tIns="45720" rIns="91440" bIns="45720" rtlCol="0" anchor="ctr">
            <a:noAutofit/>
          </a:bodyPr>
          <a:lstStyle/>
          <a:p>
            <a:r>
              <a:rPr lang="en-US"/>
              <a:t>Click to edit Master title style</a:t>
            </a:r>
            <a:endParaRPr lang="en-GB"/>
          </a:p>
        </p:txBody>
      </p:sp>
      <p:sp>
        <p:nvSpPr>
          <p:cNvPr id="4" name="Date Placeholder 3">
            <a:extLst>
              <a:ext uri="{FF2B5EF4-FFF2-40B4-BE49-F238E27FC236}">
                <a16:creationId xmlns:a16="http://schemas.microsoft.com/office/drawing/2014/main" id="{4B1C4AB4-12A7-2444-B999-E190C2D007E6}"/>
              </a:ext>
            </a:extLst>
          </p:cNvPr>
          <p:cNvSpPr>
            <a:spLocks noGrp="1"/>
          </p:cNvSpPr>
          <p:nvPr>
            <p:ph type="dt" sz="half" idx="2"/>
          </p:nvPr>
        </p:nvSpPr>
        <p:spPr>
          <a:xfrm>
            <a:off x="266700" y="5367135"/>
            <a:ext cx="2743200" cy="365125"/>
          </a:xfrm>
          <a:prstGeom prst="rect">
            <a:avLst/>
          </a:prstGeom>
        </p:spPr>
        <p:txBody>
          <a:bodyPr vert="horz" lIns="91440" tIns="45720" rIns="91440" bIns="45720" rtlCol="0" anchor="ctr"/>
          <a:lstStyle>
            <a:lvl1pPr algn="l">
              <a:defRPr sz="1200">
                <a:solidFill>
                  <a:schemeClr val="tx1">
                    <a:tint val="75000"/>
                  </a:schemeClr>
                </a:solidFill>
                <a:latin typeface="+mn-lt"/>
                <a:cs typeface="Arial" panose="020B0604020202020204" pitchFamily="34" charset="0"/>
              </a:defRPr>
            </a:lvl1pPr>
          </a:lstStyle>
          <a:p>
            <a:fld id="{046E3D24-6BCE-48F4-B6DB-AB007E8B5F8E}" type="datetimeFigureOut">
              <a:rPr lang="en-GB" smtClean="0"/>
              <a:pPr/>
              <a:t>16/01/2026</a:t>
            </a:fld>
            <a:endParaRPr lang="en-GB"/>
          </a:p>
        </p:txBody>
      </p:sp>
      <p:sp>
        <p:nvSpPr>
          <p:cNvPr id="5" name="Footer Placeholder 4">
            <a:extLst>
              <a:ext uri="{FF2B5EF4-FFF2-40B4-BE49-F238E27FC236}">
                <a16:creationId xmlns:a16="http://schemas.microsoft.com/office/drawing/2014/main" id="{28C43241-55FA-000D-E911-88A86A203DC8}"/>
              </a:ext>
            </a:extLst>
          </p:cNvPr>
          <p:cNvSpPr>
            <a:spLocks noGrp="1"/>
          </p:cNvSpPr>
          <p:nvPr>
            <p:ph type="ftr" sz="quarter" idx="3"/>
          </p:nvPr>
        </p:nvSpPr>
        <p:spPr>
          <a:xfrm>
            <a:off x="4036642" y="5367135"/>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n-lt"/>
                <a:cs typeface="Arial" panose="020B0604020202020204" pitchFamily="34" charset="0"/>
              </a:defRPr>
            </a:lvl1pPr>
          </a:lstStyle>
          <a:p>
            <a:endParaRPr lang="en-GB"/>
          </a:p>
        </p:txBody>
      </p:sp>
      <p:sp>
        <p:nvSpPr>
          <p:cNvPr id="6" name="Slide Number Placeholder 5">
            <a:extLst>
              <a:ext uri="{FF2B5EF4-FFF2-40B4-BE49-F238E27FC236}">
                <a16:creationId xmlns:a16="http://schemas.microsoft.com/office/drawing/2014/main" id="{02F6D9DA-6B18-0AEA-604C-ADB3F8C64158}"/>
              </a:ext>
            </a:extLst>
          </p:cNvPr>
          <p:cNvSpPr>
            <a:spLocks noGrp="1"/>
          </p:cNvSpPr>
          <p:nvPr>
            <p:ph type="sldNum" sz="quarter" idx="4"/>
          </p:nvPr>
        </p:nvSpPr>
        <p:spPr>
          <a:xfrm>
            <a:off x="9178183" y="5367135"/>
            <a:ext cx="2743200" cy="365125"/>
          </a:xfrm>
          <a:prstGeom prst="rect">
            <a:avLst/>
          </a:prstGeom>
        </p:spPr>
        <p:txBody>
          <a:bodyPr vert="horz" lIns="91440" tIns="45720" rIns="91440" bIns="45720" rtlCol="0" anchor="ctr"/>
          <a:lstStyle>
            <a:lvl1pPr algn="r">
              <a:defRPr sz="1200">
                <a:solidFill>
                  <a:schemeClr val="tx1">
                    <a:tint val="75000"/>
                  </a:schemeClr>
                </a:solidFill>
                <a:latin typeface="+mn-lt"/>
                <a:cs typeface="Arial" panose="020B0604020202020204" pitchFamily="34" charset="0"/>
              </a:defRPr>
            </a:lvl1pPr>
          </a:lstStyle>
          <a:p>
            <a:fld id="{94601B8E-4C5D-4D9E-8821-9696CA0E0E3F}" type="slidenum">
              <a:rPr lang="en-GB" smtClean="0"/>
              <a:pPr/>
              <a:t>‹#›</a:t>
            </a:fld>
            <a:endParaRPr lang="en-GB"/>
          </a:p>
        </p:txBody>
      </p:sp>
      <p:sp>
        <p:nvSpPr>
          <p:cNvPr id="13" name="Text Placeholder 2">
            <a:extLst>
              <a:ext uri="{FF2B5EF4-FFF2-40B4-BE49-F238E27FC236}">
                <a16:creationId xmlns:a16="http://schemas.microsoft.com/office/drawing/2014/main" id="{7E71A0C6-6FDD-31C0-2DA4-598F59053007}"/>
              </a:ext>
            </a:extLst>
          </p:cNvPr>
          <p:cNvSpPr>
            <a:spLocks noGrp="1"/>
          </p:cNvSpPr>
          <p:nvPr>
            <p:ph type="body" idx="1"/>
          </p:nvPr>
        </p:nvSpPr>
        <p:spPr>
          <a:xfrm>
            <a:off x="266700" y="1304925"/>
            <a:ext cx="11654683" cy="3865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837374745"/>
      </p:ext>
    </p:extLst>
  </p:cSld>
  <p:clrMap bg1="lt1" tx1="dk1" bg2="lt2" tx2="dk2" accent1="accent1" accent2="accent2" accent3="accent3" accent4="accent4" accent5="accent5" accent6="accent6" hlink="hlink" folHlink="folHlink"/>
  <p:sldLayoutIdLst>
    <p:sldLayoutId id="2147483744" r:id="rId1"/>
    <p:sldLayoutId id="2147483745" r:id="rId2"/>
    <p:sldLayoutId id="2147483746" r:id="rId3"/>
    <p:sldLayoutId id="2147483747" r:id="rId4"/>
    <p:sldLayoutId id="2147483748" r:id="rId5"/>
    <p:sldLayoutId id="2147483664" r:id="rId6"/>
    <p:sldLayoutId id="2147483665" r:id="rId7"/>
    <p:sldLayoutId id="2147483666" r:id="rId8"/>
    <p:sldLayoutId id="2147483667" r:id="rId9"/>
    <p:sldLayoutId id="2147483668" r:id="rId10"/>
    <p:sldLayoutId id="2147483669" r:id="rId11"/>
    <p:sldLayoutId id="2147483671" r:id="rId12"/>
    <p:sldLayoutId id="2147483672" r:id="rId13"/>
  </p:sldLayoutIdLst>
  <p:txStyles>
    <p:titleStyle>
      <a:lvl1pPr algn="l" defTabSz="914400" rtl="0" eaLnBrk="1" latinLnBrk="0" hangingPunct="1">
        <a:lnSpc>
          <a:spcPct val="90000"/>
        </a:lnSpc>
        <a:spcBef>
          <a:spcPct val="0"/>
        </a:spcBef>
        <a:buNone/>
        <a:defRPr sz="2800" kern="1200">
          <a:solidFill>
            <a:srgbClr val="003088"/>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2AB5F44-508E-D5E3-9686-E5DB5331D657}"/>
              </a:ext>
            </a:extLst>
          </p:cNvPr>
          <p:cNvPicPr>
            <a:picLocks noChangeAspect="1"/>
          </p:cNvPicPr>
          <p:nvPr userDrawn="1"/>
        </p:nvPicPr>
        <p:blipFill>
          <a:blip r:embed="rId15">
            <a:extLst>
              <a:ext uri="{28A0092B-C50C-407E-A947-70E740481C1C}">
                <a14:useLocalDpi xmlns:a14="http://schemas.microsoft.com/office/drawing/2010/main" val="0"/>
              </a:ext>
            </a:extLst>
          </a:blip>
          <a:srcRect/>
          <a:stretch/>
        </p:blipFill>
        <p:spPr>
          <a:xfrm>
            <a:off x="1355" y="762"/>
            <a:ext cx="12189289" cy="6856475"/>
          </a:xfrm>
          <a:prstGeom prst="rect">
            <a:avLst/>
          </a:prstGeom>
        </p:spPr>
      </p:pic>
      <p:sp>
        <p:nvSpPr>
          <p:cNvPr id="2" name="Title Placeholder 1">
            <a:extLst>
              <a:ext uri="{FF2B5EF4-FFF2-40B4-BE49-F238E27FC236}">
                <a16:creationId xmlns:a16="http://schemas.microsoft.com/office/drawing/2014/main" id="{C3592D61-4A60-6946-D1E3-5AC93DE86E86}"/>
              </a:ext>
            </a:extLst>
          </p:cNvPr>
          <p:cNvSpPr>
            <a:spLocks noGrp="1"/>
          </p:cNvSpPr>
          <p:nvPr>
            <p:ph type="title"/>
          </p:nvPr>
        </p:nvSpPr>
        <p:spPr>
          <a:xfrm>
            <a:off x="266700" y="365125"/>
            <a:ext cx="11654682" cy="472363"/>
          </a:xfrm>
          <a:prstGeom prst="rect">
            <a:avLst/>
          </a:prstGeom>
        </p:spPr>
        <p:txBody>
          <a:bodyPr vert="horz" lIns="91440" tIns="45720" rIns="91440" bIns="45720" rtlCol="0" anchor="ctr">
            <a:noAutofit/>
          </a:bodyPr>
          <a:lstStyle/>
          <a:p>
            <a:r>
              <a:rPr lang="en-US"/>
              <a:t>Click to edit Master title style</a:t>
            </a:r>
            <a:endParaRPr lang="en-GB"/>
          </a:p>
        </p:txBody>
      </p:sp>
      <p:sp>
        <p:nvSpPr>
          <p:cNvPr id="4" name="Date Placeholder 3">
            <a:extLst>
              <a:ext uri="{FF2B5EF4-FFF2-40B4-BE49-F238E27FC236}">
                <a16:creationId xmlns:a16="http://schemas.microsoft.com/office/drawing/2014/main" id="{4B1C4AB4-12A7-2444-B999-E190C2D007E6}"/>
              </a:ext>
            </a:extLst>
          </p:cNvPr>
          <p:cNvSpPr>
            <a:spLocks noGrp="1"/>
          </p:cNvSpPr>
          <p:nvPr>
            <p:ph type="dt" sz="half" idx="2"/>
          </p:nvPr>
        </p:nvSpPr>
        <p:spPr>
          <a:xfrm>
            <a:off x="266700" y="5367135"/>
            <a:ext cx="2743200" cy="365125"/>
          </a:xfrm>
          <a:prstGeom prst="rect">
            <a:avLst/>
          </a:prstGeom>
        </p:spPr>
        <p:txBody>
          <a:bodyPr vert="horz" lIns="91440" tIns="45720" rIns="91440" bIns="45720" rtlCol="0" anchor="ctr"/>
          <a:lstStyle>
            <a:lvl1pPr algn="l">
              <a:defRPr sz="1200">
                <a:solidFill>
                  <a:schemeClr val="tx1">
                    <a:tint val="75000"/>
                  </a:schemeClr>
                </a:solidFill>
                <a:latin typeface="+mn-lt"/>
                <a:cs typeface="Arial" panose="020B0604020202020204" pitchFamily="34" charset="0"/>
              </a:defRPr>
            </a:lvl1pPr>
          </a:lstStyle>
          <a:p>
            <a:fld id="{046E3D24-6BCE-48F4-B6DB-AB007E8B5F8E}" type="datetimeFigureOut">
              <a:rPr lang="en-GB" smtClean="0"/>
              <a:pPr/>
              <a:t>16/01/2026</a:t>
            </a:fld>
            <a:endParaRPr lang="en-GB"/>
          </a:p>
        </p:txBody>
      </p:sp>
      <p:sp>
        <p:nvSpPr>
          <p:cNvPr id="5" name="Footer Placeholder 4">
            <a:extLst>
              <a:ext uri="{FF2B5EF4-FFF2-40B4-BE49-F238E27FC236}">
                <a16:creationId xmlns:a16="http://schemas.microsoft.com/office/drawing/2014/main" id="{28C43241-55FA-000D-E911-88A86A203DC8}"/>
              </a:ext>
            </a:extLst>
          </p:cNvPr>
          <p:cNvSpPr>
            <a:spLocks noGrp="1"/>
          </p:cNvSpPr>
          <p:nvPr>
            <p:ph type="ftr" sz="quarter" idx="3"/>
          </p:nvPr>
        </p:nvSpPr>
        <p:spPr>
          <a:xfrm>
            <a:off x="4036642" y="5367135"/>
            <a:ext cx="4114800" cy="365125"/>
          </a:xfrm>
          <a:prstGeom prst="rect">
            <a:avLst/>
          </a:prstGeom>
        </p:spPr>
        <p:txBody>
          <a:bodyPr vert="horz" lIns="91440" tIns="45720" rIns="91440" bIns="45720" rtlCol="0" anchor="ctr"/>
          <a:lstStyle>
            <a:lvl1pPr algn="ctr">
              <a:defRPr sz="1200">
                <a:solidFill>
                  <a:schemeClr val="tx1">
                    <a:tint val="75000"/>
                  </a:schemeClr>
                </a:solidFill>
                <a:latin typeface="+mn-lt"/>
                <a:cs typeface="Arial" panose="020B0604020202020204" pitchFamily="34" charset="0"/>
              </a:defRPr>
            </a:lvl1pPr>
          </a:lstStyle>
          <a:p>
            <a:endParaRPr lang="en-GB"/>
          </a:p>
        </p:txBody>
      </p:sp>
      <p:sp>
        <p:nvSpPr>
          <p:cNvPr id="6" name="Slide Number Placeholder 5">
            <a:extLst>
              <a:ext uri="{FF2B5EF4-FFF2-40B4-BE49-F238E27FC236}">
                <a16:creationId xmlns:a16="http://schemas.microsoft.com/office/drawing/2014/main" id="{02F6D9DA-6B18-0AEA-604C-ADB3F8C64158}"/>
              </a:ext>
            </a:extLst>
          </p:cNvPr>
          <p:cNvSpPr>
            <a:spLocks noGrp="1"/>
          </p:cNvSpPr>
          <p:nvPr>
            <p:ph type="sldNum" sz="quarter" idx="4"/>
          </p:nvPr>
        </p:nvSpPr>
        <p:spPr>
          <a:xfrm>
            <a:off x="9178183" y="5367135"/>
            <a:ext cx="2743200" cy="365125"/>
          </a:xfrm>
          <a:prstGeom prst="rect">
            <a:avLst/>
          </a:prstGeom>
        </p:spPr>
        <p:txBody>
          <a:bodyPr vert="horz" lIns="91440" tIns="45720" rIns="91440" bIns="45720" rtlCol="0" anchor="ctr"/>
          <a:lstStyle>
            <a:lvl1pPr algn="r">
              <a:defRPr sz="1200">
                <a:solidFill>
                  <a:schemeClr val="tx1">
                    <a:tint val="75000"/>
                  </a:schemeClr>
                </a:solidFill>
                <a:latin typeface="+mn-lt"/>
                <a:cs typeface="Arial" panose="020B0604020202020204" pitchFamily="34" charset="0"/>
              </a:defRPr>
            </a:lvl1pPr>
          </a:lstStyle>
          <a:p>
            <a:fld id="{94601B8E-4C5D-4D9E-8821-9696CA0E0E3F}" type="slidenum">
              <a:rPr lang="en-GB" smtClean="0"/>
              <a:pPr/>
              <a:t>‹#›</a:t>
            </a:fld>
            <a:endParaRPr lang="en-GB"/>
          </a:p>
        </p:txBody>
      </p:sp>
      <p:sp>
        <p:nvSpPr>
          <p:cNvPr id="13" name="Text Placeholder 2">
            <a:extLst>
              <a:ext uri="{FF2B5EF4-FFF2-40B4-BE49-F238E27FC236}">
                <a16:creationId xmlns:a16="http://schemas.microsoft.com/office/drawing/2014/main" id="{7E71A0C6-6FDD-31C0-2DA4-598F59053007}"/>
              </a:ext>
            </a:extLst>
          </p:cNvPr>
          <p:cNvSpPr>
            <a:spLocks noGrp="1"/>
          </p:cNvSpPr>
          <p:nvPr>
            <p:ph type="body" idx="1"/>
          </p:nvPr>
        </p:nvSpPr>
        <p:spPr>
          <a:xfrm>
            <a:off x="266700" y="1304925"/>
            <a:ext cx="11654683" cy="3865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562387349"/>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35" r:id="rId6"/>
    <p:sldLayoutId id="2147483736" r:id="rId7"/>
    <p:sldLayoutId id="2147483737" r:id="rId8"/>
    <p:sldLayoutId id="2147483738" r:id="rId9"/>
    <p:sldLayoutId id="2147483739" r:id="rId10"/>
    <p:sldLayoutId id="2147483740" r:id="rId11"/>
    <p:sldLayoutId id="2147483742" r:id="rId12"/>
    <p:sldLayoutId id="2147483743" r:id="rId13"/>
  </p:sldLayoutIdLst>
  <p:txStyles>
    <p:titleStyle>
      <a:lvl1pPr algn="l" defTabSz="914400" rtl="0" eaLnBrk="1" latinLnBrk="0" hangingPunct="1">
        <a:lnSpc>
          <a:spcPct val="90000"/>
        </a:lnSpc>
        <a:spcBef>
          <a:spcPct val="0"/>
        </a:spcBef>
        <a:buNone/>
        <a:defRPr sz="2800" kern="1200">
          <a:solidFill>
            <a:srgbClr val="003088"/>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2"/>
          </a:solidFill>
          <a:latin typeface="+mn-lt"/>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rgbClr val="676767"/>
          </a:solidFill>
          <a:latin typeface="+mn-lt"/>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rgbClr val="676767"/>
          </a:solidFill>
          <a:latin typeface="+mn-lt"/>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gif"/><Relationship Id="rId1" Type="http://schemas.openxmlformats.org/officeDocument/2006/relationships/slideLayout" Target="../slideLayouts/slideLayout28.xml"/><Relationship Id="rId5" Type="http://schemas.openxmlformats.org/officeDocument/2006/relationships/image" Target="../media/image25.pn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gif"/><Relationship Id="rId2" Type="http://schemas.microsoft.com/office/2018/10/relationships/comments" Target="../comments/modernComment_109_C004A99.xml"/><Relationship Id="rId1" Type="http://schemas.openxmlformats.org/officeDocument/2006/relationships/slideLayout" Target="../slideLayouts/slideLayout28.xml"/><Relationship Id="rId5" Type="http://schemas.openxmlformats.org/officeDocument/2006/relationships/image" Target="../media/image28.png"/><Relationship Id="rId4" Type="http://schemas.openxmlformats.org/officeDocument/2006/relationships/image" Target="../media/image27.gif"/></Relationships>
</file>

<file path=ppt/slides/_rels/slide12.xml.rels><?xml version="1.0" encoding="UTF-8" standalone="yes"?>
<Relationships xmlns="http://schemas.openxmlformats.org/package/2006/relationships"><Relationship Id="rId3" Type="http://schemas.openxmlformats.org/officeDocument/2006/relationships/image" Target="../media/image29.gif"/><Relationship Id="rId2" Type="http://schemas.microsoft.com/office/2018/10/relationships/comments" Target="../comments/modernComment_10B_2401264C.xml"/><Relationship Id="rId1" Type="http://schemas.openxmlformats.org/officeDocument/2006/relationships/slideLayout" Target="../slideLayouts/slideLayout28.xml"/><Relationship Id="rId5" Type="http://schemas.openxmlformats.org/officeDocument/2006/relationships/image" Target="../media/image31.png"/><Relationship Id="rId4" Type="http://schemas.openxmlformats.org/officeDocument/2006/relationships/image" Target="../media/image30.gif"/></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microsoft.com/office/2018/10/relationships/comments" Target="../comments/modernComment_10C_DDC146DF.xml"/><Relationship Id="rId1" Type="http://schemas.openxmlformats.org/officeDocument/2006/relationships/slideLayout" Target="../slideLayouts/slideLayout28.xml"/><Relationship Id="rId5" Type="http://schemas.openxmlformats.org/officeDocument/2006/relationships/image" Target="../media/image34.gif"/><Relationship Id="rId4" Type="http://schemas.openxmlformats.org/officeDocument/2006/relationships/image" Target="../media/image33.gif"/></Relationships>
</file>

<file path=ppt/slides/_rels/slide14.xml.rels><?xml version="1.0" encoding="UTF-8" standalone="yes"?>
<Relationships xmlns="http://schemas.openxmlformats.org/package/2006/relationships"><Relationship Id="rId3" Type="http://schemas.openxmlformats.org/officeDocument/2006/relationships/image" Target="../media/image34.gif"/><Relationship Id="rId2" Type="http://schemas.microsoft.com/office/2018/10/relationships/comments" Target="../comments/modernComment_10D_99113C1C.xml"/><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microsoft.com/office/2018/10/relationships/comments" Target="../comments/modernComment_102_DC7FF73C.xml"/><Relationship Id="rId1" Type="http://schemas.openxmlformats.org/officeDocument/2006/relationships/slideLayout" Target="../slideLayouts/slideLayout1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microsoft.com/office/2018/10/relationships/comments" Target="../comments/modernComment_10E_B16C5856.xml"/><Relationship Id="rId1" Type="http://schemas.openxmlformats.org/officeDocument/2006/relationships/slideLayout" Target="../slideLayouts/slideLayout15.xml"/><Relationship Id="rId4" Type="http://schemas.openxmlformats.org/officeDocument/2006/relationships/image" Target="../media/image10.tiff"/></Relationships>
</file>

<file path=ppt/slides/_rels/slide4.xml.rels><?xml version="1.0" encoding="UTF-8" standalone="yes"?>
<Relationships xmlns="http://schemas.openxmlformats.org/package/2006/relationships"><Relationship Id="rId3" Type="http://schemas.microsoft.com/office/2018/10/relationships/comments" Target="../comments/modernComment_106_7D5DE4FF.xml"/><Relationship Id="rId7"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3" Type="http://schemas.openxmlformats.org/officeDocument/2006/relationships/image" Target="../media/image15.gif"/><Relationship Id="rId2" Type="http://schemas.microsoft.com/office/2018/10/relationships/comments" Target="../comments/modernComment_104_F7E5A95F.xml"/><Relationship Id="rId1" Type="http://schemas.openxmlformats.org/officeDocument/2006/relationships/slideLayout" Target="../slideLayouts/slideLayout15.xml"/><Relationship Id="rId4"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5.gif"/><Relationship Id="rId2" Type="http://schemas.microsoft.com/office/2018/10/relationships/comments" Target="../comments/modernComment_110_91416C59.xml"/><Relationship Id="rId1" Type="http://schemas.openxmlformats.org/officeDocument/2006/relationships/slideLayout" Target="../slideLayouts/slideLayout15.xml"/><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microsoft.com/office/2018/10/relationships/comments" Target="../comments/modernComment_105_373F10AE.xml"/><Relationship Id="rId1" Type="http://schemas.openxmlformats.org/officeDocument/2006/relationships/slideLayout" Target="../slideLayouts/slideLayout15.xml"/><Relationship Id="rId5" Type="http://schemas.openxmlformats.org/officeDocument/2006/relationships/image" Target="../media/image19.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microsoft.com/office/2018/10/relationships/comments" Target="../comments/modernComment_103_401AACB.xml"/><Relationship Id="rId1" Type="http://schemas.openxmlformats.org/officeDocument/2006/relationships/slideLayout" Target="../slideLayouts/slideLayout28.xml"/></Relationships>
</file>

<file path=ppt/slides/_rels/slide9.xml.rels><?xml version="1.0" encoding="UTF-8" standalone="yes"?>
<Relationships xmlns="http://schemas.openxmlformats.org/package/2006/relationships"><Relationship Id="rId3" Type="http://schemas.microsoft.com/office/2018/10/relationships/comments" Target="../comments/modernComment_10F_3FCCAD6B.xml"/><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B5CD0-94BB-02A9-D0D6-755513A2911E}"/>
              </a:ext>
            </a:extLst>
          </p:cNvPr>
          <p:cNvSpPr>
            <a:spLocks noGrp="1"/>
          </p:cNvSpPr>
          <p:nvPr>
            <p:ph type="ctrTitle"/>
          </p:nvPr>
        </p:nvSpPr>
        <p:spPr>
          <a:xfrm>
            <a:off x="203200" y="2488188"/>
            <a:ext cx="6519334" cy="1138240"/>
          </a:xfrm>
        </p:spPr>
        <p:txBody>
          <a:bodyPr/>
          <a:lstStyle/>
          <a:p>
            <a:r>
              <a:rPr lang="en-GB">
                <a:ea typeface="Verdana"/>
                <a:cs typeface="Arial"/>
              </a:rPr>
              <a:t>Low energy muon cooling</a:t>
            </a:r>
            <a:endParaRPr lang="en-GB"/>
          </a:p>
        </p:txBody>
      </p:sp>
      <p:sp>
        <p:nvSpPr>
          <p:cNvPr id="3" name="Subtitle 2">
            <a:extLst>
              <a:ext uri="{FF2B5EF4-FFF2-40B4-BE49-F238E27FC236}">
                <a16:creationId xmlns:a16="http://schemas.microsoft.com/office/drawing/2014/main" id="{15A80B9D-A009-468E-DD38-1C459E82E2B8}"/>
              </a:ext>
            </a:extLst>
          </p:cNvPr>
          <p:cNvSpPr>
            <a:spLocks noGrp="1"/>
          </p:cNvSpPr>
          <p:nvPr>
            <p:ph type="subTitle" idx="1"/>
          </p:nvPr>
        </p:nvSpPr>
        <p:spPr/>
        <p:txBody>
          <a:bodyPr vert="horz" lIns="91440" tIns="45720" rIns="91440" bIns="45720" rtlCol="0" anchor="t">
            <a:normAutofit/>
          </a:bodyPr>
          <a:lstStyle/>
          <a:p>
            <a:r>
              <a:rPr lang="en-GB">
                <a:ea typeface="Verdana"/>
                <a:cs typeface="Arial"/>
              </a:rPr>
              <a:t>Megan Hanes </a:t>
            </a:r>
            <a:endParaRPr lang="en-GB"/>
          </a:p>
        </p:txBody>
      </p:sp>
      <p:sp>
        <p:nvSpPr>
          <p:cNvPr id="4" name="Text Placeholder 3">
            <a:extLst>
              <a:ext uri="{FF2B5EF4-FFF2-40B4-BE49-F238E27FC236}">
                <a16:creationId xmlns:a16="http://schemas.microsoft.com/office/drawing/2014/main" id="{F317514D-CA92-5C28-8A6F-C434B7EF14DE}"/>
              </a:ext>
            </a:extLst>
          </p:cNvPr>
          <p:cNvSpPr>
            <a:spLocks noGrp="1"/>
          </p:cNvSpPr>
          <p:nvPr>
            <p:ph type="body" sz="quarter" idx="10"/>
          </p:nvPr>
        </p:nvSpPr>
        <p:spPr>
          <a:xfrm>
            <a:off x="203200" y="4881766"/>
            <a:ext cx="8648700" cy="263975"/>
          </a:xfrm>
        </p:spPr>
        <p:txBody>
          <a:bodyPr>
            <a:normAutofit fontScale="92500" lnSpcReduction="20000"/>
          </a:bodyPr>
          <a:lstStyle/>
          <a:p>
            <a:r>
              <a:rPr lang="en-GB"/>
              <a:t>Muon collider meeting	</a:t>
            </a:r>
          </a:p>
        </p:txBody>
      </p:sp>
      <p:sp>
        <p:nvSpPr>
          <p:cNvPr id="5" name="Text Placeholder 4">
            <a:extLst>
              <a:ext uri="{FF2B5EF4-FFF2-40B4-BE49-F238E27FC236}">
                <a16:creationId xmlns:a16="http://schemas.microsoft.com/office/drawing/2014/main" id="{F4CC80D5-0EB8-807C-B0E7-140CDCF28F4C}"/>
              </a:ext>
            </a:extLst>
          </p:cNvPr>
          <p:cNvSpPr>
            <a:spLocks noGrp="1"/>
          </p:cNvSpPr>
          <p:nvPr>
            <p:ph type="body" sz="quarter" idx="11"/>
          </p:nvPr>
        </p:nvSpPr>
        <p:spPr>
          <a:xfrm>
            <a:off x="203200" y="5201991"/>
            <a:ext cx="8648700" cy="263975"/>
          </a:xfrm>
        </p:spPr>
        <p:txBody>
          <a:bodyPr>
            <a:normAutofit fontScale="92500" lnSpcReduction="20000"/>
          </a:bodyPr>
          <a:lstStyle/>
          <a:p>
            <a:r>
              <a:rPr lang="en-GB"/>
              <a:t>16</a:t>
            </a:r>
            <a:r>
              <a:rPr lang="en-GB" baseline="30000"/>
              <a:t>th</a:t>
            </a:r>
            <a:r>
              <a:rPr lang="en-GB"/>
              <a:t> January 2026 </a:t>
            </a:r>
          </a:p>
        </p:txBody>
      </p:sp>
      <p:sp>
        <p:nvSpPr>
          <p:cNvPr id="6" name="Text Placeholder 3">
            <a:extLst>
              <a:ext uri="{FF2B5EF4-FFF2-40B4-BE49-F238E27FC236}">
                <a16:creationId xmlns:a16="http://schemas.microsoft.com/office/drawing/2014/main" id="{BFD3D9B6-6D3E-276F-6879-642266296E7E}"/>
              </a:ext>
            </a:extLst>
          </p:cNvPr>
          <p:cNvSpPr txBox="1">
            <a:spLocks/>
          </p:cNvSpPr>
          <p:nvPr/>
        </p:nvSpPr>
        <p:spPr>
          <a:xfrm>
            <a:off x="189948" y="4393541"/>
            <a:ext cx="8648700" cy="263975"/>
          </a:xfrm>
          <a:prstGeom prst="rect">
            <a:avLst/>
          </a:prstGeom>
        </p:spPr>
        <p:txBody>
          <a:bodyPr vert="horz" lIns="91440" tIns="45720" rIns="91440" bIns="45720" rtlCol="0">
            <a:normAutofit fontScale="92500" lnSpcReduction="20000"/>
          </a:bodyPr>
          <a:lstStyle>
            <a:lvl1pPr marL="0" indent="0" algn="l" defTabSz="914400" rtl="0" eaLnBrk="1" latinLnBrk="0" hangingPunct="1">
              <a:lnSpc>
                <a:spcPct val="90000"/>
              </a:lnSpc>
              <a:spcBef>
                <a:spcPts val="1000"/>
              </a:spcBef>
              <a:buFont typeface="Arial" panose="020B0604020202020204" pitchFamily="34" charset="0"/>
              <a:buNone/>
              <a:defRPr sz="1600" kern="1200">
                <a:solidFill>
                  <a:schemeClr val="tx2"/>
                </a:solidFill>
                <a:latin typeface="+mn-lt"/>
                <a:ea typeface="Verdana" panose="020B0604030504040204" pitchFamily="34" charset="0"/>
                <a:cs typeface="Arial" panose="020B0604020202020204"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a:t>Industrial placement student ISIS muon group and University of York 	</a:t>
            </a:r>
          </a:p>
        </p:txBody>
      </p:sp>
    </p:spTree>
    <p:extLst>
      <p:ext uri="{BB962C8B-B14F-4D97-AF65-F5344CB8AC3E}">
        <p14:creationId xmlns:p14="http://schemas.microsoft.com/office/powerpoint/2010/main" val="1481826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54A16-D1ED-0FFF-F674-9584D68E60AD}"/>
            </a:ext>
          </a:extLst>
        </p:cNvPr>
        <p:cNvGrpSpPr/>
        <p:nvPr/>
      </p:nvGrpSpPr>
      <p:grpSpPr>
        <a:xfrm>
          <a:off x="0" y="0"/>
          <a:ext cx="0" cy="0"/>
          <a:chOff x="0" y="0"/>
          <a:chExt cx="0" cy="0"/>
        </a:xfrm>
      </p:grpSpPr>
      <p:pic>
        <p:nvPicPr>
          <p:cNvPr id="9" name="Picture 8" descr="A graph of a number of numbers and a number of numbers&#10;&#10;AI-generated content may be incorrect.">
            <a:extLst>
              <a:ext uri="{FF2B5EF4-FFF2-40B4-BE49-F238E27FC236}">
                <a16:creationId xmlns:a16="http://schemas.microsoft.com/office/drawing/2014/main" id="{16FE02E0-A36E-5B31-44AE-EF990C6D5935}"/>
              </a:ext>
            </a:extLst>
          </p:cNvPr>
          <p:cNvPicPr>
            <a:picLocks noChangeAspect="1"/>
          </p:cNvPicPr>
          <p:nvPr/>
        </p:nvPicPr>
        <p:blipFill>
          <a:blip r:embed="rId2">
            <a:extLst>
              <a:ext uri="{28A0092B-C50C-407E-A947-70E740481C1C}">
                <a14:useLocalDpi xmlns:a14="http://schemas.microsoft.com/office/drawing/2010/main" val="0"/>
              </a:ext>
            </a:extLst>
          </a:blip>
          <a:srcRect t="18789" r="22797"/>
          <a:stretch>
            <a:fillRect/>
          </a:stretch>
        </p:blipFill>
        <p:spPr>
          <a:xfrm>
            <a:off x="7864665" y="3261363"/>
            <a:ext cx="4059942" cy="3203047"/>
          </a:xfrm>
          <a:prstGeom prst="rect">
            <a:avLst/>
          </a:prstGeom>
        </p:spPr>
      </p:pic>
      <p:sp>
        <p:nvSpPr>
          <p:cNvPr id="4" name="Title 1">
            <a:extLst>
              <a:ext uri="{FF2B5EF4-FFF2-40B4-BE49-F238E27FC236}">
                <a16:creationId xmlns:a16="http://schemas.microsoft.com/office/drawing/2014/main" id="{C04253F9-064B-FDE8-1F78-B2FCB40F94C4}"/>
              </a:ext>
            </a:extLst>
          </p:cNvPr>
          <p:cNvSpPr txBox="1">
            <a:spLocks/>
          </p:cNvSpPr>
          <p:nvPr/>
        </p:nvSpPr>
        <p:spPr>
          <a:xfrm>
            <a:off x="304053" y="271461"/>
            <a:ext cx="10634382" cy="1138240"/>
          </a:xfrm>
          <a:prstGeom prst="rect">
            <a:avLst/>
          </a:prstGeom>
        </p:spPr>
        <p:txBody>
          <a:bodyPr lIns="91440" tIns="45720" rIns="91440" bIns="45720" anchor="t"/>
          <a:lstStyle>
            <a:lvl1pPr algn="l" defTabSz="914400" rtl="0" eaLnBrk="1" latinLnBrk="0" hangingPunct="1">
              <a:lnSpc>
                <a:spcPct val="90000"/>
              </a:lnSpc>
              <a:spcBef>
                <a:spcPct val="0"/>
              </a:spcBef>
              <a:buNone/>
              <a:defRPr sz="2800" b="0" kern="1200">
                <a:solidFill>
                  <a:schemeClr val="accent3"/>
                </a:solidFill>
                <a:latin typeface="+mj-lt"/>
                <a:ea typeface="Verdana" panose="020B0604030504040204" pitchFamily="34" charset="0"/>
                <a:cs typeface="Arial" panose="020B0604020202020204" pitchFamily="34" charset="0"/>
              </a:defRPr>
            </a:lvl1pPr>
          </a:lstStyle>
          <a:p>
            <a:r>
              <a:rPr lang="en-GB">
                <a:ea typeface="Verdana"/>
                <a:cs typeface="Arial"/>
              </a:rPr>
              <a:t>Option one – mylar degrader </a:t>
            </a:r>
            <a:r>
              <a:rPr lang="en-GB" sz="3200">
                <a:ea typeface="Verdana"/>
                <a:cs typeface="Arial"/>
              </a:rPr>
              <a:t> </a:t>
            </a:r>
            <a:endParaRPr lang="en-GB" sz="3200"/>
          </a:p>
          <a:p>
            <a:r>
              <a:rPr lang="en-GB">
                <a:ea typeface="Verdana"/>
                <a:cs typeface="Arial"/>
              </a:rPr>
              <a:t> </a:t>
            </a:r>
            <a:endParaRPr lang="en-GB"/>
          </a:p>
        </p:txBody>
      </p:sp>
      <p:sp>
        <p:nvSpPr>
          <p:cNvPr id="12" name="Rectangle 11">
            <a:extLst>
              <a:ext uri="{FF2B5EF4-FFF2-40B4-BE49-F238E27FC236}">
                <a16:creationId xmlns:a16="http://schemas.microsoft.com/office/drawing/2014/main" id="{9AF688F8-503F-B200-4413-B5FD274E069C}"/>
              </a:ext>
            </a:extLst>
          </p:cNvPr>
          <p:cNvSpPr/>
          <p:nvPr/>
        </p:nvSpPr>
        <p:spPr>
          <a:xfrm>
            <a:off x="187465" y="4289844"/>
            <a:ext cx="2020135" cy="1346757"/>
          </a:xfrm>
          <a:prstGeom prst="rect">
            <a:avLst/>
          </a:prstGeom>
          <a:solidFill>
            <a:srgbClr val="F71EA8">
              <a:alpha val="3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F2FF3412-8FF4-5322-8E84-C27066332F5C}"/>
              </a:ext>
            </a:extLst>
          </p:cNvPr>
          <p:cNvSpPr/>
          <p:nvPr/>
        </p:nvSpPr>
        <p:spPr>
          <a:xfrm>
            <a:off x="267394" y="4381567"/>
            <a:ext cx="1854068" cy="118434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extBox 4">
            <a:extLst>
              <a:ext uri="{FF2B5EF4-FFF2-40B4-BE49-F238E27FC236}">
                <a16:creationId xmlns:a16="http://schemas.microsoft.com/office/drawing/2014/main" id="{CF266021-4CF0-43CE-99A7-C6B26B13BCF3}"/>
              </a:ext>
            </a:extLst>
          </p:cNvPr>
          <p:cNvSpPr txBox="1"/>
          <p:nvPr/>
        </p:nvSpPr>
        <p:spPr>
          <a:xfrm>
            <a:off x="475218" y="4599793"/>
            <a:ext cx="168931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ea typeface="Roboto"/>
                <a:cs typeface="Roboto"/>
              </a:rPr>
              <a:t>Efficiency :</a:t>
            </a:r>
          </a:p>
          <a:p>
            <a:r>
              <a:rPr lang="en-GB">
                <a:ea typeface="Roboto"/>
                <a:cs typeface="Roboto"/>
              </a:rPr>
              <a:t>~ 0.3 % </a:t>
            </a:r>
          </a:p>
        </p:txBody>
      </p:sp>
      <p:pic>
        <p:nvPicPr>
          <p:cNvPr id="11" name="Picture 10" descr="A graph of a number of numbers&#10;&#10;AI-generated content may be incorrect.">
            <a:extLst>
              <a:ext uri="{FF2B5EF4-FFF2-40B4-BE49-F238E27FC236}">
                <a16:creationId xmlns:a16="http://schemas.microsoft.com/office/drawing/2014/main" id="{77EB488D-5616-A1A3-42C0-3BE78B8BBCF5}"/>
              </a:ext>
            </a:extLst>
          </p:cNvPr>
          <p:cNvPicPr>
            <a:picLocks noChangeAspect="1"/>
          </p:cNvPicPr>
          <p:nvPr/>
        </p:nvPicPr>
        <p:blipFill>
          <a:blip r:embed="rId3">
            <a:extLst>
              <a:ext uri="{28A0092B-C50C-407E-A947-70E740481C1C}">
                <a14:useLocalDpi xmlns:a14="http://schemas.microsoft.com/office/drawing/2010/main" val="0"/>
              </a:ext>
            </a:extLst>
          </a:blip>
          <a:srcRect t="22392" r="22066"/>
          <a:stretch>
            <a:fillRect/>
          </a:stretch>
        </p:blipFill>
        <p:spPr>
          <a:xfrm>
            <a:off x="7884929" y="653203"/>
            <a:ext cx="4039936" cy="3017301"/>
          </a:xfrm>
          <a:prstGeom prst="rect">
            <a:avLst/>
          </a:prstGeom>
        </p:spPr>
      </p:pic>
      <p:sp>
        <p:nvSpPr>
          <p:cNvPr id="13" name="TextBox 12">
            <a:extLst>
              <a:ext uri="{FF2B5EF4-FFF2-40B4-BE49-F238E27FC236}">
                <a16:creationId xmlns:a16="http://schemas.microsoft.com/office/drawing/2014/main" id="{D2D4A14C-DB44-3D01-5016-368F0B1521E9}"/>
              </a:ext>
            </a:extLst>
          </p:cNvPr>
          <p:cNvSpPr txBox="1"/>
          <p:nvPr/>
        </p:nvSpPr>
        <p:spPr>
          <a:xfrm>
            <a:off x="3967701" y="3164619"/>
            <a:ext cx="707666" cy="369332"/>
          </a:xfrm>
          <a:prstGeom prst="rect">
            <a:avLst/>
          </a:prstGeom>
          <a:noFill/>
        </p:spPr>
        <p:txBody>
          <a:bodyPr wrap="square" rtlCol="0">
            <a:spAutoFit/>
          </a:bodyPr>
          <a:lstStyle/>
          <a:p>
            <a:endParaRPr lang="en-GB"/>
          </a:p>
        </p:txBody>
      </p:sp>
      <p:sp>
        <p:nvSpPr>
          <p:cNvPr id="15" name="TextBox 14">
            <a:extLst>
              <a:ext uri="{FF2B5EF4-FFF2-40B4-BE49-F238E27FC236}">
                <a16:creationId xmlns:a16="http://schemas.microsoft.com/office/drawing/2014/main" id="{FDE5B486-0F14-ED17-FFC9-EA2628F2DF0F}"/>
              </a:ext>
            </a:extLst>
          </p:cNvPr>
          <p:cNvSpPr txBox="1"/>
          <p:nvPr/>
        </p:nvSpPr>
        <p:spPr>
          <a:xfrm>
            <a:off x="3162713" y="3275111"/>
            <a:ext cx="907495" cy="307777"/>
          </a:xfrm>
          <a:prstGeom prst="rect">
            <a:avLst/>
          </a:prstGeom>
          <a:noFill/>
        </p:spPr>
        <p:txBody>
          <a:bodyPr wrap="square" rtlCol="0">
            <a:spAutoFit/>
          </a:bodyPr>
          <a:lstStyle/>
          <a:p>
            <a:r>
              <a:rPr lang="en-GB" sz="1400"/>
              <a:t>1 mm</a:t>
            </a:r>
          </a:p>
        </p:txBody>
      </p:sp>
      <p:sp>
        <p:nvSpPr>
          <p:cNvPr id="17" name="TextBox 16">
            <a:extLst>
              <a:ext uri="{FF2B5EF4-FFF2-40B4-BE49-F238E27FC236}">
                <a16:creationId xmlns:a16="http://schemas.microsoft.com/office/drawing/2014/main" id="{ACC7D434-F76F-86A2-A725-26381CB3EBBA}"/>
              </a:ext>
            </a:extLst>
          </p:cNvPr>
          <p:cNvSpPr txBox="1"/>
          <p:nvPr/>
        </p:nvSpPr>
        <p:spPr>
          <a:xfrm>
            <a:off x="2564934" y="4289844"/>
            <a:ext cx="4856259" cy="1200329"/>
          </a:xfrm>
          <a:prstGeom prst="rect">
            <a:avLst/>
          </a:prstGeom>
          <a:noFill/>
        </p:spPr>
        <p:txBody>
          <a:bodyPr wrap="square" rtlCol="0">
            <a:spAutoFit/>
          </a:bodyPr>
          <a:lstStyle/>
          <a:p>
            <a:pPr marL="285750" indent="-285750">
              <a:buFont typeface="Arial" panose="020B0604020202020204" pitchFamily="34" charset="0"/>
              <a:buChar char="•"/>
            </a:pPr>
            <a:r>
              <a:rPr lang="en-GB"/>
              <a:t>Only 30 muons make it to less than 1 keV this means not enough pre-moderation </a:t>
            </a:r>
          </a:p>
          <a:p>
            <a:pPr marL="285750" indent="-285750">
              <a:buFont typeface="Arial" panose="020B0604020202020204" pitchFamily="34" charset="0"/>
              <a:buChar char="•"/>
            </a:pPr>
            <a:r>
              <a:rPr lang="en-GB"/>
              <a:t>Distribution wasn’t shifted enough to maximise number of muons accepted </a:t>
            </a:r>
          </a:p>
        </p:txBody>
      </p:sp>
      <p:pic>
        <p:nvPicPr>
          <p:cNvPr id="3" name="Picture 2">
            <a:extLst>
              <a:ext uri="{FF2B5EF4-FFF2-40B4-BE49-F238E27FC236}">
                <a16:creationId xmlns:a16="http://schemas.microsoft.com/office/drawing/2014/main" id="{EE94BD3C-FBA3-0109-03BC-775B4D2E9B74}"/>
              </a:ext>
            </a:extLst>
          </p:cNvPr>
          <p:cNvPicPr>
            <a:picLocks noChangeAspect="1"/>
          </p:cNvPicPr>
          <p:nvPr/>
        </p:nvPicPr>
        <p:blipFill>
          <a:blip r:embed="rId4"/>
          <a:stretch>
            <a:fillRect/>
          </a:stretch>
        </p:blipFill>
        <p:spPr>
          <a:xfrm>
            <a:off x="385143" y="813430"/>
            <a:ext cx="5868219" cy="3057952"/>
          </a:xfrm>
          <a:prstGeom prst="rect">
            <a:avLst/>
          </a:prstGeom>
        </p:spPr>
      </p:pic>
      <p:pic>
        <p:nvPicPr>
          <p:cNvPr id="8" name="Picture 7">
            <a:extLst>
              <a:ext uri="{FF2B5EF4-FFF2-40B4-BE49-F238E27FC236}">
                <a16:creationId xmlns:a16="http://schemas.microsoft.com/office/drawing/2014/main" id="{F9F5BDFF-8DDD-A6FD-5D39-56EAD7B0D206}"/>
              </a:ext>
            </a:extLst>
          </p:cNvPr>
          <p:cNvPicPr>
            <a:picLocks noChangeAspect="1"/>
          </p:cNvPicPr>
          <p:nvPr/>
        </p:nvPicPr>
        <p:blipFill>
          <a:blip r:embed="rId5"/>
          <a:stretch>
            <a:fillRect/>
          </a:stretch>
        </p:blipFill>
        <p:spPr>
          <a:xfrm>
            <a:off x="5699966" y="1828163"/>
            <a:ext cx="1147320" cy="937124"/>
          </a:xfrm>
          <a:prstGeom prst="rect">
            <a:avLst/>
          </a:prstGeom>
        </p:spPr>
      </p:pic>
    </p:spTree>
    <p:extLst>
      <p:ext uri="{BB962C8B-B14F-4D97-AF65-F5344CB8AC3E}">
        <p14:creationId xmlns:p14="http://schemas.microsoft.com/office/powerpoint/2010/main" val="41059712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376DAA-68F6-1F0B-2594-481D7D2F0DFE}"/>
            </a:ext>
          </a:extLst>
        </p:cNvPr>
        <p:cNvGrpSpPr/>
        <p:nvPr/>
      </p:nvGrpSpPr>
      <p:grpSpPr>
        <a:xfrm>
          <a:off x="0" y="0"/>
          <a:ext cx="0" cy="0"/>
          <a:chOff x="0" y="0"/>
          <a:chExt cx="0" cy="0"/>
        </a:xfrm>
      </p:grpSpPr>
      <p:sp>
        <p:nvSpPr>
          <p:cNvPr id="12" name="Rectangle 11">
            <a:extLst>
              <a:ext uri="{FF2B5EF4-FFF2-40B4-BE49-F238E27FC236}">
                <a16:creationId xmlns:a16="http://schemas.microsoft.com/office/drawing/2014/main" id="{C796D94A-D361-6D9E-06A4-DC2F2B949A16}"/>
              </a:ext>
            </a:extLst>
          </p:cNvPr>
          <p:cNvSpPr/>
          <p:nvPr/>
        </p:nvSpPr>
        <p:spPr>
          <a:xfrm>
            <a:off x="265396" y="4167729"/>
            <a:ext cx="2020135" cy="1346757"/>
          </a:xfrm>
          <a:prstGeom prst="rect">
            <a:avLst/>
          </a:prstGeom>
          <a:solidFill>
            <a:srgbClr val="F71EA8">
              <a:alpha val="3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DCA28BAD-78B3-B349-312D-6322381F7BD1}"/>
              </a:ext>
            </a:extLst>
          </p:cNvPr>
          <p:cNvSpPr/>
          <p:nvPr/>
        </p:nvSpPr>
        <p:spPr>
          <a:xfrm>
            <a:off x="364435" y="4259452"/>
            <a:ext cx="1815262" cy="114080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15">
            <a:extLst>
              <a:ext uri="{FF2B5EF4-FFF2-40B4-BE49-F238E27FC236}">
                <a16:creationId xmlns:a16="http://schemas.microsoft.com/office/drawing/2014/main" id="{BA239486-B351-E72F-F3AD-DAA7782CC1D8}"/>
              </a:ext>
            </a:extLst>
          </p:cNvPr>
          <p:cNvSpPr txBox="1"/>
          <p:nvPr/>
        </p:nvSpPr>
        <p:spPr>
          <a:xfrm>
            <a:off x="555326" y="4487877"/>
            <a:ext cx="167728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ea typeface="Roboto"/>
                <a:cs typeface="Roboto"/>
              </a:rPr>
              <a:t>Efficiency :</a:t>
            </a:r>
          </a:p>
          <a:p>
            <a:r>
              <a:rPr lang="en-GB">
                <a:ea typeface="Roboto"/>
                <a:cs typeface="Roboto"/>
              </a:rPr>
              <a:t> &lt; 0.1 %  </a:t>
            </a:r>
          </a:p>
        </p:txBody>
      </p:sp>
      <p:sp>
        <p:nvSpPr>
          <p:cNvPr id="6" name="Title 1">
            <a:extLst>
              <a:ext uri="{FF2B5EF4-FFF2-40B4-BE49-F238E27FC236}">
                <a16:creationId xmlns:a16="http://schemas.microsoft.com/office/drawing/2014/main" id="{4CAB7BFC-A66B-6A29-AF20-5B2262E78945}"/>
              </a:ext>
            </a:extLst>
          </p:cNvPr>
          <p:cNvSpPr txBox="1">
            <a:spLocks/>
          </p:cNvSpPr>
          <p:nvPr/>
        </p:nvSpPr>
        <p:spPr>
          <a:xfrm>
            <a:off x="265396" y="194435"/>
            <a:ext cx="10634382" cy="1138240"/>
          </a:xfrm>
          <a:prstGeom prst="rect">
            <a:avLst/>
          </a:prstGeom>
        </p:spPr>
        <p:txBody>
          <a:bodyPr lIns="91440" tIns="45720" rIns="91440" bIns="45720" anchor="t"/>
          <a:lstStyle>
            <a:lvl1pPr algn="l" defTabSz="914400" rtl="0" eaLnBrk="1" latinLnBrk="0" hangingPunct="1">
              <a:lnSpc>
                <a:spcPct val="90000"/>
              </a:lnSpc>
              <a:spcBef>
                <a:spcPct val="0"/>
              </a:spcBef>
              <a:buNone/>
              <a:defRPr sz="2800" b="0" kern="1200">
                <a:solidFill>
                  <a:schemeClr val="accent3"/>
                </a:solidFill>
                <a:latin typeface="+mj-lt"/>
                <a:ea typeface="Verdana" panose="020B0604030504040204" pitchFamily="34" charset="0"/>
                <a:cs typeface="Arial" panose="020B0604020202020204" pitchFamily="34" charset="0"/>
              </a:defRPr>
            </a:lvl1pPr>
          </a:lstStyle>
          <a:p>
            <a:r>
              <a:rPr lang="en-GB">
                <a:ea typeface="Verdana"/>
                <a:cs typeface="Arial"/>
              </a:rPr>
              <a:t>Option two – mylar degrader and neon gas cell</a:t>
            </a:r>
            <a:r>
              <a:rPr lang="en-GB" sz="3200">
                <a:ea typeface="Verdana"/>
                <a:cs typeface="Arial"/>
              </a:rPr>
              <a:t> </a:t>
            </a:r>
            <a:endParaRPr lang="en-GB" sz="3200"/>
          </a:p>
          <a:p>
            <a:r>
              <a:rPr lang="en-GB">
                <a:ea typeface="Verdana"/>
                <a:cs typeface="Arial"/>
              </a:rPr>
              <a:t> </a:t>
            </a:r>
            <a:endParaRPr lang="en-GB"/>
          </a:p>
        </p:txBody>
      </p:sp>
      <p:pic>
        <p:nvPicPr>
          <p:cNvPr id="5" name="Picture 4" descr="A graph of a number of numbers and a number of numbers&#10;&#10;AI-generated content may be incorrect.">
            <a:extLst>
              <a:ext uri="{FF2B5EF4-FFF2-40B4-BE49-F238E27FC236}">
                <a16:creationId xmlns:a16="http://schemas.microsoft.com/office/drawing/2014/main" id="{F97FE161-E3E7-7012-44DC-F6D7DE72C271}"/>
              </a:ext>
            </a:extLst>
          </p:cNvPr>
          <p:cNvPicPr>
            <a:picLocks noChangeAspect="1"/>
          </p:cNvPicPr>
          <p:nvPr/>
        </p:nvPicPr>
        <p:blipFill>
          <a:blip r:embed="rId3">
            <a:extLst>
              <a:ext uri="{28A0092B-C50C-407E-A947-70E740481C1C}">
                <a14:useLocalDpi xmlns:a14="http://schemas.microsoft.com/office/drawing/2010/main" val="0"/>
              </a:ext>
            </a:extLst>
          </a:blip>
          <a:srcRect t="21047" r="16840"/>
          <a:stretch>
            <a:fillRect/>
          </a:stretch>
        </p:blipFill>
        <p:spPr>
          <a:xfrm>
            <a:off x="7588403" y="3617843"/>
            <a:ext cx="4351801" cy="3098730"/>
          </a:xfrm>
          <a:prstGeom prst="rect">
            <a:avLst/>
          </a:prstGeom>
        </p:spPr>
      </p:pic>
      <p:pic>
        <p:nvPicPr>
          <p:cNvPr id="8" name="Picture 7" descr="A graph of a number of numbers&#10;&#10;AI-generated content may be incorrect.">
            <a:extLst>
              <a:ext uri="{FF2B5EF4-FFF2-40B4-BE49-F238E27FC236}">
                <a16:creationId xmlns:a16="http://schemas.microsoft.com/office/drawing/2014/main" id="{535CE557-3B1C-06F4-C9E5-9F696A4904FD}"/>
              </a:ext>
            </a:extLst>
          </p:cNvPr>
          <p:cNvPicPr>
            <a:picLocks noChangeAspect="1"/>
          </p:cNvPicPr>
          <p:nvPr/>
        </p:nvPicPr>
        <p:blipFill>
          <a:blip r:embed="rId4">
            <a:extLst>
              <a:ext uri="{28A0092B-C50C-407E-A947-70E740481C1C}">
                <a14:useLocalDpi xmlns:a14="http://schemas.microsoft.com/office/drawing/2010/main" val="0"/>
              </a:ext>
            </a:extLst>
          </a:blip>
          <a:srcRect t="19320" r="19420"/>
          <a:stretch>
            <a:fillRect/>
          </a:stretch>
        </p:blipFill>
        <p:spPr>
          <a:xfrm>
            <a:off x="7588403" y="741085"/>
            <a:ext cx="4126514" cy="3098731"/>
          </a:xfrm>
          <a:prstGeom prst="rect">
            <a:avLst/>
          </a:prstGeom>
        </p:spPr>
      </p:pic>
      <p:sp>
        <p:nvSpPr>
          <p:cNvPr id="9" name="TextBox 8">
            <a:extLst>
              <a:ext uri="{FF2B5EF4-FFF2-40B4-BE49-F238E27FC236}">
                <a16:creationId xmlns:a16="http://schemas.microsoft.com/office/drawing/2014/main" id="{CE1C22A2-1CA3-610F-07A0-DC2B0123F01A}"/>
              </a:ext>
            </a:extLst>
          </p:cNvPr>
          <p:cNvSpPr txBox="1"/>
          <p:nvPr/>
        </p:nvSpPr>
        <p:spPr>
          <a:xfrm>
            <a:off x="2571109" y="4125407"/>
            <a:ext cx="4677830" cy="1754326"/>
          </a:xfrm>
          <a:prstGeom prst="rect">
            <a:avLst/>
          </a:prstGeom>
          <a:noFill/>
        </p:spPr>
        <p:txBody>
          <a:bodyPr wrap="square" rtlCol="0">
            <a:spAutoFit/>
          </a:bodyPr>
          <a:lstStyle/>
          <a:p>
            <a:pPr marL="285750" indent="-285750">
              <a:buFont typeface="Arial" panose="020B0604020202020204" pitchFamily="34" charset="0"/>
              <a:buChar char="•"/>
            </a:pPr>
            <a:r>
              <a:rPr lang="en-GB"/>
              <a:t>This has less than 10 muons being captured by the frictional cooling regime </a:t>
            </a:r>
          </a:p>
          <a:p>
            <a:pPr marL="285750" indent="-285750">
              <a:buFont typeface="Arial" panose="020B0604020202020204" pitchFamily="34" charset="0"/>
              <a:buChar char="•"/>
            </a:pPr>
            <a:r>
              <a:rPr lang="en-GB"/>
              <a:t>Suggests muons are being over degraded and low energy muons are being lost </a:t>
            </a:r>
          </a:p>
          <a:p>
            <a:pPr marL="285750" indent="-285750">
              <a:buFont typeface="Arial" panose="020B0604020202020204" pitchFamily="34" charset="0"/>
              <a:buChar char="•"/>
            </a:pPr>
            <a:endParaRPr lang="en-GB"/>
          </a:p>
        </p:txBody>
      </p:sp>
      <p:pic>
        <p:nvPicPr>
          <p:cNvPr id="10" name="Picture 9">
            <a:extLst>
              <a:ext uri="{FF2B5EF4-FFF2-40B4-BE49-F238E27FC236}">
                <a16:creationId xmlns:a16="http://schemas.microsoft.com/office/drawing/2014/main" id="{CD2ADBCA-5810-F8A5-7B35-17721E4F2B5E}"/>
              </a:ext>
            </a:extLst>
          </p:cNvPr>
          <p:cNvPicPr>
            <a:picLocks noChangeAspect="1"/>
          </p:cNvPicPr>
          <p:nvPr/>
        </p:nvPicPr>
        <p:blipFill>
          <a:blip r:embed="rId5"/>
          <a:stretch>
            <a:fillRect/>
          </a:stretch>
        </p:blipFill>
        <p:spPr>
          <a:xfrm>
            <a:off x="251796" y="679138"/>
            <a:ext cx="6840254" cy="3328517"/>
          </a:xfrm>
          <a:prstGeom prst="rect">
            <a:avLst/>
          </a:prstGeom>
        </p:spPr>
      </p:pic>
    </p:spTree>
    <p:extLst>
      <p:ext uri="{BB962C8B-B14F-4D97-AF65-F5344CB8AC3E}">
        <p14:creationId xmlns:p14="http://schemas.microsoft.com/office/powerpoint/2010/main" val="201345689"/>
      </p:ext>
    </p:extLst>
  </p:cSld>
  <p:clrMapOvr>
    <a:masterClrMapping/>
  </p:clrMapOvr>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46026-44D4-62FD-917B-42CAEBE1E6D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D795380-7040-C231-E6FA-7ABA5D159D94}"/>
              </a:ext>
            </a:extLst>
          </p:cNvPr>
          <p:cNvSpPr txBox="1">
            <a:spLocks/>
          </p:cNvSpPr>
          <p:nvPr/>
        </p:nvSpPr>
        <p:spPr>
          <a:xfrm>
            <a:off x="304053" y="271461"/>
            <a:ext cx="10634382" cy="1138240"/>
          </a:xfrm>
          <a:prstGeom prst="rect">
            <a:avLst/>
          </a:prstGeom>
        </p:spPr>
        <p:txBody>
          <a:bodyPr lIns="91440" tIns="45720" rIns="91440" bIns="45720" anchor="t"/>
          <a:lstStyle>
            <a:lvl1pPr algn="l" defTabSz="914400" rtl="0" eaLnBrk="1" latinLnBrk="0" hangingPunct="1">
              <a:lnSpc>
                <a:spcPct val="90000"/>
              </a:lnSpc>
              <a:spcBef>
                <a:spcPct val="0"/>
              </a:spcBef>
              <a:buNone/>
              <a:defRPr sz="2800" b="0" kern="1200">
                <a:solidFill>
                  <a:schemeClr val="accent3"/>
                </a:solidFill>
                <a:latin typeface="+mj-lt"/>
                <a:ea typeface="Verdana" panose="020B0604030504040204" pitchFamily="34" charset="0"/>
                <a:cs typeface="Arial" panose="020B0604020202020204" pitchFamily="34" charset="0"/>
              </a:defRPr>
            </a:lvl1pPr>
          </a:lstStyle>
          <a:p>
            <a:r>
              <a:rPr lang="en-GB">
                <a:ea typeface="Verdana"/>
                <a:cs typeface="Arial"/>
              </a:rPr>
              <a:t>Option three – mylar degrader and opposing electric field</a:t>
            </a:r>
            <a:r>
              <a:rPr lang="en-GB" sz="3200">
                <a:ea typeface="Verdana"/>
                <a:cs typeface="Arial"/>
              </a:rPr>
              <a:t> </a:t>
            </a:r>
            <a:endParaRPr lang="en-GB" sz="3200"/>
          </a:p>
          <a:p>
            <a:r>
              <a:rPr lang="en-GB">
                <a:ea typeface="Verdana"/>
                <a:cs typeface="Arial"/>
              </a:rPr>
              <a:t> </a:t>
            </a:r>
            <a:endParaRPr lang="en-GB"/>
          </a:p>
        </p:txBody>
      </p:sp>
      <p:sp>
        <p:nvSpPr>
          <p:cNvPr id="14" name="Rectangle 13">
            <a:extLst>
              <a:ext uri="{FF2B5EF4-FFF2-40B4-BE49-F238E27FC236}">
                <a16:creationId xmlns:a16="http://schemas.microsoft.com/office/drawing/2014/main" id="{A01653A7-60EE-4F1F-04C8-975E8994CBDD}"/>
              </a:ext>
            </a:extLst>
          </p:cNvPr>
          <p:cNvSpPr/>
          <p:nvPr/>
        </p:nvSpPr>
        <p:spPr>
          <a:xfrm>
            <a:off x="406506" y="4259452"/>
            <a:ext cx="1773191" cy="11421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 name="Rectangle 1">
            <a:extLst>
              <a:ext uri="{FF2B5EF4-FFF2-40B4-BE49-F238E27FC236}">
                <a16:creationId xmlns:a16="http://schemas.microsoft.com/office/drawing/2014/main" id="{77EA20EC-C1AC-B42F-7F70-0BDA6B2A2DC5}"/>
              </a:ext>
            </a:extLst>
          </p:cNvPr>
          <p:cNvSpPr/>
          <p:nvPr/>
        </p:nvSpPr>
        <p:spPr>
          <a:xfrm>
            <a:off x="444910" y="4198952"/>
            <a:ext cx="2013079" cy="1353812"/>
          </a:xfrm>
          <a:prstGeom prst="rect">
            <a:avLst/>
          </a:prstGeom>
          <a:solidFill>
            <a:srgbClr val="F71EA8">
              <a:alpha val="3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a:extLst>
              <a:ext uri="{FF2B5EF4-FFF2-40B4-BE49-F238E27FC236}">
                <a16:creationId xmlns:a16="http://schemas.microsoft.com/office/drawing/2014/main" id="{3C496E0E-1DED-8527-4C03-3F1CF25E7B44}"/>
              </a:ext>
            </a:extLst>
          </p:cNvPr>
          <p:cNvSpPr/>
          <p:nvPr/>
        </p:nvSpPr>
        <p:spPr>
          <a:xfrm>
            <a:off x="536631" y="4283619"/>
            <a:ext cx="1836690" cy="12056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extBox 5">
            <a:extLst>
              <a:ext uri="{FF2B5EF4-FFF2-40B4-BE49-F238E27FC236}">
                <a16:creationId xmlns:a16="http://schemas.microsoft.com/office/drawing/2014/main" id="{F983C69B-4827-864F-57D4-BBCF77A48DE6}"/>
              </a:ext>
            </a:extLst>
          </p:cNvPr>
          <p:cNvSpPr txBox="1"/>
          <p:nvPr/>
        </p:nvSpPr>
        <p:spPr>
          <a:xfrm>
            <a:off x="727132" y="4563602"/>
            <a:ext cx="2616143"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ea typeface="Roboto"/>
                <a:cs typeface="Roboto"/>
              </a:rPr>
              <a:t>Efficiency :</a:t>
            </a:r>
          </a:p>
          <a:p>
            <a:r>
              <a:rPr lang="en-GB">
                <a:ea typeface="Roboto"/>
                <a:cs typeface="Roboto"/>
              </a:rPr>
              <a:t>~ 1 % </a:t>
            </a:r>
          </a:p>
        </p:txBody>
      </p:sp>
      <p:pic>
        <p:nvPicPr>
          <p:cNvPr id="10" name="Picture 9" descr="A graph of a number of numbers and a number of numbers&#10;&#10;AI-generated content may be incorrect.">
            <a:extLst>
              <a:ext uri="{FF2B5EF4-FFF2-40B4-BE49-F238E27FC236}">
                <a16:creationId xmlns:a16="http://schemas.microsoft.com/office/drawing/2014/main" id="{42C5C3C7-F62C-C53E-CD93-4FAFB3127388}"/>
              </a:ext>
            </a:extLst>
          </p:cNvPr>
          <p:cNvPicPr>
            <a:picLocks noChangeAspect="1"/>
          </p:cNvPicPr>
          <p:nvPr/>
        </p:nvPicPr>
        <p:blipFill>
          <a:blip r:embed="rId3">
            <a:extLst>
              <a:ext uri="{28A0092B-C50C-407E-A947-70E740481C1C}">
                <a14:useLocalDpi xmlns:a14="http://schemas.microsoft.com/office/drawing/2010/main" val="0"/>
              </a:ext>
            </a:extLst>
          </a:blip>
          <a:srcRect t="22826" r="21391" b="4937"/>
          <a:stretch>
            <a:fillRect/>
          </a:stretch>
        </p:blipFill>
        <p:spPr>
          <a:xfrm>
            <a:off x="7792753" y="3562854"/>
            <a:ext cx="3972863" cy="2738114"/>
          </a:xfrm>
          <a:prstGeom prst="rect">
            <a:avLst/>
          </a:prstGeom>
        </p:spPr>
      </p:pic>
      <p:pic>
        <p:nvPicPr>
          <p:cNvPr id="13" name="Picture 12" descr="A graph of a graph of a number of numbers&#10;&#10;AI-generated content may be incorrect.">
            <a:extLst>
              <a:ext uri="{FF2B5EF4-FFF2-40B4-BE49-F238E27FC236}">
                <a16:creationId xmlns:a16="http://schemas.microsoft.com/office/drawing/2014/main" id="{45ED2FC1-4205-E1F1-C826-E88933EDBCF2}"/>
              </a:ext>
            </a:extLst>
          </p:cNvPr>
          <p:cNvPicPr>
            <a:picLocks noChangeAspect="1"/>
          </p:cNvPicPr>
          <p:nvPr/>
        </p:nvPicPr>
        <p:blipFill>
          <a:blip r:embed="rId4">
            <a:extLst>
              <a:ext uri="{28A0092B-C50C-407E-A947-70E740481C1C}">
                <a14:useLocalDpi xmlns:a14="http://schemas.microsoft.com/office/drawing/2010/main" val="0"/>
              </a:ext>
            </a:extLst>
          </a:blip>
          <a:srcRect t="21690" r="21300" b="5990"/>
          <a:stretch>
            <a:fillRect/>
          </a:stretch>
        </p:blipFill>
        <p:spPr>
          <a:xfrm>
            <a:off x="7792752" y="824739"/>
            <a:ext cx="3972863" cy="2738115"/>
          </a:xfrm>
          <a:prstGeom prst="rect">
            <a:avLst/>
          </a:prstGeom>
        </p:spPr>
      </p:pic>
      <p:sp>
        <p:nvSpPr>
          <p:cNvPr id="15" name="TextBox 14">
            <a:extLst>
              <a:ext uri="{FF2B5EF4-FFF2-40B4-BE49-F238E27FC236}">
                <a16:creationId xmlns:a16="http://schemas.microsoft.com/office/drawing/2014/main" id="{84F45AAD-DE62-472C-F623-F11984A515D8}"/>
              </a:ext>
            </a:extLst>
          </p:cNvPr>
          <p:cNvSpPr txBox="1"/>
          <p:nvPr/>
        </p:nvSpPr>
        <p:spPr>
          <a:xfrm>
            <a:off x="2735519" y="4067786"/>
            <a:ext cx="4479046" cy="1754326"/>
          </a:xfrm>
          <a:prstGeom prst="rect">
            <a:avLst/>
          </a:prstGeom>
          <a:noFill/>
        </p:spPr>
        <p:txBody>
          <a:bodyPr wrap="square" rtlCol="0">
            <a:spAutoFit/>
          </a:bodyPr>
          <a:lstStyle/>
          <a:p>
            <a:pPr marL="285750" indent="-285750">
              <a:buFont typeface="Arial" panose="020B0604020202020204" pitchFamily="34" charset="0"/>
              <a:buChar char="•"/>
            </a:pPr>
            <a:r>
              <a:rPr lang="en-GB"/>
              <a:t>This unoptimised cell is close to efficiency requirement because ~ 100 muons are captured </a:t>
            </a:r>
          </a:p>
          <a:p>
            <a:pPr marL="285750" indent="-285750">
              <a:buFont typeface="Arial" panose="020B0604020202020204" pitchFamily="34" charset="0"/>
              <a:buChar char="•"/>
            </a:pPr>
            <a:r>
              <a:rPr lang="en-GB"/>
              <a:t>There are many low energy muons that turn around so aren’t captured </a:t>
            </a:r>
          </a:p>
          <a:p>
            <a:pPr marL="285750" indent="-285750">
              <a:buFont typeface="Arial" panose="020B0604020202020204" pitchFamily="34" charset="0"/>
              <a:buChar char="•"/>
            </a:pPr>
            <a:endParaRPr lang="en-GB"/>
          </a:p>
        </p:txBody>
      </p:sp>
      <p:pic>
        <p:nvPicPr>
          <p:cNvPr id="7" name="Picture 6">
            <a:extLst>
              <a:ext uri="{FF2B5EF4-FFF2-40B4-BE49-F238E27FC236}">
                <a16:creationId xmlns:a16="http://schemas.microsoft.com/office/drawing/2014/main" id="{669CDEB9-FABE-6691-2D44-AA0032B71588}"/>
              </a:ext>
            </a:extLst>
          </p:cNvPr>
          <p:cNvPicPr>
            <a:picLocks noChangeAspect="1"/>
          </p:cNvPicPr>
          <p:nvPr/>
        </p:nvPicPr>
        <p:blipFill>
          <a:blip r:embed="rId5"/>
          <a:stretch>
            <a:fillRect/>
          </a:stretch>
        </p:blipFill>
        <p:spPr>
          <a:xfrm>
            <a:off x="444910" y="941111"/>
            <a:ext cx="7298028" cy="3126675"/>
          </a:xfrm>
          <a:prstGeom prst="rect">
            <a:avLst/>
          </a:prstGeom>
        </p:spPr>
      </p:pic>
    </p:spTree>
    <p:extLst>
      <p:ext uri="{BB962C8B-B14F-4D97-AF65-F5344CB8AC3E}">
        <p14:creationId xmlns:p14="http://schemas.microsoft.com/office/powerpoint/2010/main" val="604055116"/>
      </p:ext>
    </p:extLst>
  </p:cSld>
  <p:clrMapOvr>
    <a:masterClrMapping/>
  </p:clrMapOvr>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9B00D4-D116-7D2D-13EB-7F01E386FFCC}"/>
            </a:ext>
          </a:extLst>
        </p:cNvPr>
        <p:cNvGrpSpPr/>
        <p:nvPr/>
      </p:nvGrpSpPr>
      <p:grpSpPr>
        <a:xfrm>
          <a:off x="0" y="0"/>
          <a:ext cx="0" cy="0"/>
          <a:chOff x="0" y="0"/>
          <a:chExt cx="0" cy="0"/>
        </a:xfrm>
      </p:grpSpPr>
      <p:sp>
        <p:nvSpPr>
          <p:cNvPr id="6" name="Title 1">
            <a:extLst>
              <a:ext uri="{FF2B5EF4-FFF2-40B4-BE49-F238E27FC236}">
                <a16:creationId xmlns:a16="http://schemas.microsoft.com/office/drawing/2014/main" id="{8358F035-08D5-E737-16D2-C042F27DD5E9}"/>
              </a:ext>
            </a:extLst>
          </p:cNvPr>
          <p:cNvSpPr txBox="1">
            <a:spLocks/>
          </p:cNvSpPr>
          <p:nvPr/>
        </p:nvSpPr>
        <p:spPr>
          <a:xfrm>
            <a:off x="265396" y="194435"/>
            <a:ext cx="10634382" cy="1138240"/>
          </a:xfrm>
          <a:prstGeom prst="rect">
            <a:avLst/>
          </a:prstGeom>
        </p:spPr>
        <p:txBody>
          <a:bodyPr lIns="91440" tIns="45720" rIns="91440" bIns="45720" anchor="t"/>
          <a:lstStyle>
            <a:lvl1pPr algn="l" defTabSz="914400" rtl="0" eaLnBrk="1" latinLnBrk="0" hangingPunct="1">
              <a:lnSpc>
                <a:spcPct val="90000"/>
              </a:lnSpc>
              <a:spcBef>
                <a:spcPct val="0"/>
              </a:spcBef>
              <a:buNone/>
              <a:defRPr sz="2800" b="0" kern="1200">
                <a:solidFill>
                  <a:schemeClr val="accent3"/>
                </a:solidFill>
                <a:latin typeface="+mj-lt"/>
                <a:ea typeface="Verdana" panose="020B0604030504040204" pitchFamily="34" charset="0"/>
                <a:cs typeface="Arial" panose="020B0604020202020204" pitchFamily="34" charset="0"/>
              </a:defRPr>
            </a:lvl1pPr>
          </a:lstStyle>
          <a:p>
            <a:r>
              <a:rPr lang="en-GB">
                <a:ea typeface="Verdana"/>
                <a:cs typeface="Arial"/>
              </a:rPr>
              <a:t>Using RF pulses</a:t>
            </a:r>
            <a:r>
              <a:rPr lang="en-GB" sz="3200">
                <a:ea typeface="Verdana"/>
                <a:cs typeface="Arial"/>
              </a:rPr>
              <a:t> </a:t>
            </a:r>
            <a:endParaRPr lang="en-GB" sz="3200"/>
          </a:p>
          <a:p>
            <a:r>
              <a:rPr lang="en-GB">
                <a:ea typeface="Verdana"/>
                <a:cs typeface="Arial"/>
              </a:rPr>
              <a:t> </a:t>
            </a:r>
            <a:endParaRPr lang="en-GB"/>
          </a:p>
        </p:txBody>
      </p:sp>
      <p:sp>
        <p:nvSpPr>
          <p:cNvPr id="2" name="TextBox 1">
            <a:extLst>
              <a:ext uri="{FF2B5EF4-FFF2-40B4-BE49-F238E27FC236}">
                <a16:creationId xmlns:a16="http://schemas.microsoft.com/office/drawing/2014/main" id="{632AEE5A-53B5-135E-662D-581E8E766356}"/>
              </a:ext>
            </a:extLst>
          </p:cNvPr>
          <p:cNvSpPr txBox="1"/>
          <p:nvPr/>
        </p:nvSpPr>
        <p:spPr>
          <a:xfrm>
            <a:off x="268044" y="898989"/>
            <a:ext cx="7812156" cy="2308324"/>
          </a:xfrm>
          <a:prstGeom prst="rect">
            <a:avLst/>
          </a:prstGeom>
          <a:noFill/>
        </p:spPr>
        <p:txBody>
          <a:bodyPr wrap="square" rtlCol="0">
            <a:spAutoFit/>
          </a:bodyPr>
          <a:lstStyle/>
          <a:p>
            <a:pPr marL="285750" indent="-285750">
              <a:buFont typeface="Arial" panose="020B0604020202020204" pitchFamily="34" charset="0"/>
              <a:buChar char="•"/>
            </a:pPr>
            <a:r>
              <a:rPr lang="en-GB"/>
              <a:t>To increase the range of muon energies captured by the cell use a decelerating pulse to bring muons to an energy that can be accepted by the cell </a:t>
            </a:r>
          </a:p>
          <a:p>
            <a:pPr marL="285750" indent="-285750">
              <a:buFont typeface="Arial" panose="020B0604020202020204" pitchFamily="34" charset="0"/>
              <a:buChar char="•"/>
            </a:pPr>
            <a:r>
              <a:rPr lang="en-GB"/>
              <a:t>Using timed fields to avoid the bunch of muons that were turned around by the dc field being lost </a:t>
            </a:r>
          </a:p>
          <a:p>
            <a:pPr marL="285750" indent="-285750">
              <a:buFont typeface="Arial" panose="020B0604020202020204" pitchFamily="34" charset="0"/>
              <a:buChar char="•"/>
            </a:pPr>
            <a:r>
              <a:rPr lang="en-GB"/>
              <a:t>Simulated with the same E-fields as the dc scheme for comparison</a:t>
            </a:r>
          </a:p>
          <a:p>
            <a:pPr marL="285750" indent="-285750">
              <a:buFont typeface="Arial" panose="020B0604020202020204" pitchFamily="34" charset="0"/>
              <a:buChar char="•"/>
            </a:pPr>
            <a:r>
              <a:rPr lang="en-GB"/>
              <a:t>Optimising timing and E-fields should improve efficiency  </a:t>
            </a:r>
          </a:p>
          <a:p>
            <a:pPr marL="285750" indent="-285750">
              <a:buFont typeface="Arial" panose="020B0604020202020204" pitchFamily="34" charset="0"/>
              <a:buChar char="•"/>
            </a:pPr>
            <a:endParaRPr lang="en-GB"/>
          </a:p>
        </p:txBody>
      </p:sp>
      <p:pic>
        <p:nvPicPr>
          <p:cNvPr id="5" name="Picture 4">
            <a:extLst>
              <a:ext uri="{FF2B5EF4-FFF2-40B4-BE49-F238E27FC236}">
                <a16:creationId xmlns:a16="http://schemas.microsoft.com/office/drawing/2014/main" id="{9E9559D6-9BD6-D3BF-E05D-31736620B2C4}"/>
              </a:ext>
            </a:extLst>
          </p:cNvPr>
          <p:cNvPicPr>
            <a:picLocks noChangeAspect="1"/>
          </p:cNvPicPr>
          <p:nvPr/>
        </p:nvPicPr>
        <p:blipFill>
          <a:blip r:embed="rId3"/>
          <a:stretch>
            <a:fillRect/>
          </a:stretch>
        </p:blipFill>
        <p:spPr>
          <a:xfrm>
            <a:off x="3311439" y="3069005"/>
            <a:ext cx="3845896" cy="2533040"/>
          </a:xfrm>
          <a:prstGeom prst="rect">
            <a:avLst/>
          </a:prstGeom>
        </p:spPr>
      </p:pic>
      <p:sp>
        <p:nvSpPr>
          <p:cNvPr id="7" name="Oval 6">
            <a:extLst>
              <a:ext uri="{FF2B5EF4-FFF2-40B4-BE49-F238E27FC236}">
                <a16:creationId xmlns:a16="http://schemas.microsoft.com/office/drawing/2014/main" id="{21E13312-440C-19EE-4DE5-71D09136C1A3}"/>
              </a:ext>
            </a:extLst>
          </p:cNvPr>
          <p:cNvSpPr/>
          <p:nvPr/>
        </p:nvSpPr>
        <p:spPr>
          <a:xfrm>
            <a:off x="3744984" y="3411184"/>
            <a:ext cx="1689652" cy="1603513"/>
          </a:xfrm>
          <a:prstGeom prst="ellipse">
            <a:avLst/>
          </a:prstGeom>
          <a:noFill/>
          <a:ln w="38100">
            <a:solidFill>
              <a:srgbClr val="FF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descr="A graph of a number of numbers&#10;&#10;AI-generated content may be incorrect.">
            <a:extLst>
              <a:ext uri="{FF2B5EF4-FFF2-40B4-BE49-F238E27FC236}">
                <a16:creationId xmlns:a16="http://schemas.microsoft.com/office/drawing/2014/main" id="{41C3EA5C-B1CC-0918-D930-E5B9E1D958DA}"/>
              </a:ext>
            </a:extLst>
          </p:cNvPr>
          <p:cNvPicPr>
            <a:picLocks noChangeAspect="1"/>
          </p:cNvPicPr>
          <p:nvPr/>
        </p:nvPicPr>
        <p:blipFill>
          <a:blip r:embed="rId4">
            <a:extLst>
              <a:ext uri="{28A0092B-C50C-407E-A947-70E740481C1C}">
                <a14:useLocalDpi xmlns:a14="http://schemas.microsoft.com/office/drawing/2010/main" val="0"/>
              </a:ext>
            </a:extLst>
          </a:blip>
          <a:srcRect t="22298" r="18092" b="3687"/>
          <a:stretch>
            <a:fillRect/>
          </a:stretch>
        </p:blipFill>
        <p:spPr>
          <a:xfrm>
            <a:off x="8089725" y="649356"/>
            <a:ext cx="4011057" cy="2718414"/>
          </a:xfrm>
          <a:prstGeom prst="rect">
            <a:avLst/>
          </a:prstGeom>
        </p:spPr>
      </p:pic>
      <p:pic>
        <p:nvPicPr>
          <p:cNvPr id="11" name="Picture 10" descr="A rainbow colored graph with numbers and a line&#10;&#10;AI-generated content may be incorrect.">
            <a:extLst>
              <a:ext uri="{FF2B5EF4-FFF2-40B4-BE49-F238E27FC236}">
                <a16:creationId xmlns:a16="http://schemas.microsoft.com/office/drawing/2014/main" id="{1DF078BA-7D7E-18C1-2470-6071A466D4A2}"/>
              </a:ext>
            </a:extLst>
          </p:cNvPr>
          <p:cNvPicPr>
            <a:picLocks noChangeAspect="1"/>
          </p:cNvPicPr>
          <p:nvPr/>
        </p:nvPicPr>
        <p:blipFill>
          <a:blip r:embed="rId5">
            <a:extLst>
              <a:ext uri="{28A0092B-C50C-407E-A947-70E740481C1C}">
                <a14:useLocalDpi xmlns:a14="http://schemas.microsoft.com/office/drawing/2010/main" val="0"/>
              </a:ext>
            </a:extLst>
          </a:blip>
          <a:srcRect t="25290" r="21087"/>
          <a:stretch>
            <a:fillRect/>
          </a:stretch>
        </p:blipFill>
        <p:spPr>
          <a:xfrm>
            <a:off x="7950983" y="3584713"/>
            <a:ext cx="4076507" cy="2894545"/>
          </a:xfrm>
          <a:prstGeom prst="rect">
            <a:avLst/>
          </a:prstGeom>
        </p:spPr>
      </p:pic>
      <p:sp>
        <p:nvSpPr>
          <p:cNvPr id="17" name="TextBox 16">
            <a:extLst>
              <a:ext uri="{FF2B5EF4-FFF2-40B4-BE49-F238E27FC236}">
                <a16:creationId xmlns:a16="http://schemas.microsoft.com/office/drawing/2014/main" id="{D980AF30-36F4-8FB7-7CCF-C8F7E45B982B}"/>
              </a:ext>
            </a:extLst>
          </p:cNvPr>
          <p:cNvSpPr txBox="1"/>
          <p:nvPr/>
        </p:nvSpPr>
        <p:spPr>
          <a:xfrm>
            <a:off x="6096000" y="6427090"/>
            <a:ext cx="5318260" cy="369332"/>
          </a:xfrm>
          <a:prstGeom prst="rect">
            <a:avLst/>
          </a:prstGeom>
          <a:noFill/>
        </p:spPr>
        <p:txBody>
          <a:bodyPr wrap="square" rtlCol="0">
            <a:spAutoFit/>
          </a:bodyPr>
          <a:lstStyle/>
          <a:p>
            <a:r>
              <a:rPr lang="en-GB"/>
              <a:t>Courtesy of Chris Rogers Intense Beams group </a:t>
            </a:r>
          </a:p>
        </p:txBody>
      </p:sp>
      <p:sp>
        <p:nvSpPr>
          <p:cNvPr id="3" name="Rectangle 2">
            <a:extLst>
              <a:ext uri="{FF2B5EF4-FFF2-40B4-BE49-F238E27FC236}">
                <a16:creationId xmlns:a16="http://schemas.microsoft.com/office/drawing/2014/main" id="{F3939EEF-1F7D-BA27-77D8-7D286BDB9C99}"/>
              </a:ext>
            </a:extLst>
          </p:cNvPr>
          <p:cNvSpPr/>
          <p:nvPr/>
        </p:nvSpPr>
        <p:spPr>
          <a:xfrm>
            <a:off x="437425" y="3979163"/>
            <a:ext cx="2013079" cy="1353812"/>
          </a:xfrm>
          <a:prstGeom prst="rect">
            <a:avLst/>
          </a:prstGeom>
          <a:solidFill>
            <a:srgbClr val="F71EA8">
              <a:alpha val="3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Rectangle 3">
            <a:extLst>
              <a:ext uri="{FF2B5EF4-FFF2-40B4-BE49-F238E27FC236}">
                <a16:creationId xmlns:a16="http://schemas.microsoft.com/office/drawing/2014/main" id="{7B5031B7-CFCA-6B50-E512-4618F461A7B9}"/>
              </a:ext>
            </a:extLst>
          </p:cNvPr>
          <p:cNvSpPr/>
          <p:nvPr/>
        </p:nvSpPr>
        <p:spPr>
          <a:xfrm>
            <a:off x="529146" y="4044780"/>
            <a:ext cx="1836690" cy="12056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a:extLst>
              <a:ext uri="{FF2B5EF4-FFF2-40B4-BE49-F238E27FC236}">
                <a16:creationId xmlns:a16="http://schemas.microsoft.com/office/drawing/2014/main" id="{2E59FBDB-60DA-3BD5-DB01-9D096C05D225}"/>
              </a:ext>
            </a:extLst>
          </p:cNvPr>
          <p:cNvSpPr txBox="1"/>
          <p:nvPr/>
        </p:nvSpPr>
        <p:spPr>
          <a:xfrm>
            <a:off x="719648" y="4343813"/>
            <a:ext cx="1480628"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ea typeface="Roboto"/>
                <a:cs typeface="Roboto"/>
              </a:rPr>
              <a:t>Efficiency :</a:t>
            </a:r>
          </a:p>
          <a:p>
            <a:r>
              <a:rPr lang="en-GB">
                <a:ea typeface="Roboto"/>
                <a:cs typeface="Roboto"/>
              </a:rPr>
              <a:t>~ 7 % </a:t>
            </a:r>
          </a:p>
        </p:txBody>
      </p:sp>
    </p:spTree>
    <p:extLst>
      <p:ext uri="{BB962C8B-B14F-4D97-AF65-F5344CB8AC3E}">
        <p14:creationId xmlns:p14="http://schemas.microsoft.com/office/powerpoint/2010/main" val="3720431327"/>
      </p:ext>
    </p:extLst>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323FC1-03FF-DA91-DF97-F4771C810D4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6E519DD1-79C4-C918-74EB-C5FD63982D01}"/>
              </a:ext>
            </a:extLst>
          </p:cNvPr>
          <p:cNvSpPr txBox="1"/>
          <p:nvPr/>
        </p:nvSpPr>
        <p:spPr>
          <a:xfrm>
            <a:off x="304053" y="946897"/>
            <a:ext cx="9992084"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endParaRPr lang="en-GB">
              <a:ea typeface="Roboto"/>
              <a:cs typeface="Roboto"/>
            </a:endParaRPr>
          </a:p>
          <a:p>
            <a:pPr marL="285750" indent="-285750">
              <a:buFont typeface="Arial"/>
              <a:buChar char="•"/>
            </a:pPr>
            <a:endParaRPr lang="en-GB">
              <a:ea typeface="Roboto"/>
              <a:cs typeface="Roboto"/>
            </a:endParaRPr>
          </a:p>
        </p:txBody>
      </p:sp>
      <p:sp>
        <p:nvSpPr>
          <p:cNvPr id="5" name="Title 1">
            <a:extLst>
              <a:ext uri="{FF2B5EF4-FFF2-40B4-BE49-F238E27FC236}">
                <a16:creationId xmlns:a16="http://schemas.microsoft.com/office/drawing/2014/main" id="{D0E02451-F351-B868-09EB-8E1DE52481FF}"/>
              </a:ext>
            </a:extLst>
          </p:cNvPr>
          <p:cNvSpPr txBox="1">
            <a:spLocks/>
          </p:cNvSpPr>
          <p:nvPr/>
        </p:nvSpPr>
        <p:spPr>
          <a:xfrm>
            <a:off x="304053" y="271461"/>
            <a:ext cx="10634382" cy="1138240"/>
          </a:xfrm>
          <a:prstGeom prst="rect">
            <a:avLst/>
          </a:prstGeom>
        </p:spPr>
        <p:txBody>
          <a:bodyPr lIns="91440" tIns="45720" rIns="91440" bIns="45720" anchor="t"/>
          <a:lstStyle>
            <a:lvl1pPr algn="l" defTabSz="914400" rtl="0" eaLnBrk="1" latinLnBrk="0" hangingPunct="1">
              <a:lnSpc>
                <a:spcPct val="90000"/>
              </a:lnSpc>
              <a:spcBef>
                <a:spcPct val="0"/>
              </a:spcBef>
              <a:buNone/>
              <a:defRPr sz="2800" b="0" kern="1200">
                <a:solidFill>
                  <a:schemeClr val="accent3"/>
                </a:solidFill>
                <a:latin typeface="+mj-lt"/>
                <a:ea typeface="Verdana" panose="020B0604030504040204" pitchFamily="34" charset="0"/>
                <a:cs typeface="Arial" panose="020B0604020202020204" pitchFamily="34" charset="0"/>
              </a:defRPr>
            </a:lvl1pPr>
          </a:lstStyle>
          <a:p>
            <a:r>
              <a:rPr lang="en-GB">
                <a:ea typeface="Verdana"/>
                <a:cs typeface="Arial"/>
              </a:rPr>
              <a:t>In Summary</a:t>
            </a:r>
            <a:r>
              <a:rPr lang="en-GB" sz="3200">
                <a:ea typeface="Verdana"/>
                <a:cs typeface="Arial"/>
              </a:rPr>
              <a:t>  </a:t>
            </a:r>
            <a:endParaRPr lang="en-GB" sz="3200"/>
          </a:p>
        </p:txBody>
      </p:sp>
      <p:sp>
        <p:nvSpPr>
          <p:cNvPr id="2" name="TextBox 1">
            <a:extLst>
              <a:ext uri="{FF2B5EF4-FFF2-40B4-BE49-F238E27FC236}">
                <a16:creationId xmlns:a16="http://schemas.microsoft.com/office/drawing/2014/main" id="{806C1394-5144-CA39-1F45-A98341AC6E43}"/>
              </a:ext>
            </a:extLst>
          </p:cNvPr>
          <p:cNvSpPr txBox="1"/>
          <p:nvPr/>
        </p:nvSpPr>
        <p:spPr>
          <a:xfrm>
            <a:off x="304053" y="840581"/>
            <a:ext cx="10768167" cy="3139321"/>
          </a:xfrm>
          <a:prstGeom prst="rect">
            <a:avLst/>
          </a:prstGeom>
          <a:noFill/>
        </p:spPr>
        <p:txBody>
          <a:bodyPr wrap="square" lIns="91440" tIns="45720" rIns="91440" bIns="45720" rtlCol="0" anchor="t">
            <a:spAutoFit/>
          </a:bodyPr>
          <a:lstStyle/>
          <a:p>
            <a:pPr marL="285750" indent="-285750">
              <a:buFont typeface="Arial" panose="020B0604020202020204" pitchFamily="34" charset="0"/>
              <a:buChar char="•"/>
            </a:pPr>
            <a:r>
              <a:rPr lang="en-GB"/>
              <a:t>Low energy muons are unique and powerful probe of surface and thin film science – magnetism, superconductivity, semiconductors…</a:t>
            </a:r>
          </a:p>
          <a:p>
            <a:pPr marL="285750" indent="-285750">
              <a:buFont typeface="Arial" panose="020B0604020202020204" pitchFamily="34" charset="0"/>
              <a:buChar char="•"/>
            </a:pPr>
            <a:r>
              <a:rPr lang="en-GB"/>
              <a:t>Aim is to slow 4 MeV muons to the keV range – this is difficult to achieve </a:t>
            </a:r>
            <a:endParaRPr lang="en-GB">
              <a:ea typeface="Roboto"/>
              <a:cs typeface="Roboto"/>
            </a:endParaRPr>
          </a:p>
          <a:p>
            <a:pPr marL="285750" indent="-285750">
              <a:buFont typeface="Arial" panose="020B0604020202020204" pitchFamily="34" charset="0"/>
              <a:buChar char="•"/>
            </a:pPr>
            <a:r>
              <a:rPr lang="en-GB"/>
              <a:t>Using frictional cooling relies on lowering muon energies to less than 50 keV and so pre-moderation is essential</a:t>
            </a:r>
            <a:endParaRPr lang="en-GB">
              <a:ea typeface="Roboto"/>
              <a:cs typeface="Roboto"/>
            </a:endParaRPr>
          </a:p>
          <a:p>
            <a:pPr marL="285750" indent="-285750">
              <a:buFont typeface="Arial" panose="020B0604020202020204" pitchFamily="34" charset="0"/>
              <a:buChar char="•"/>
            </a:pPr>
            <a:r>
              <a:rPr lang="en-GB"/>
              <a:t>Current best (but unoptimised) cell achieves ~ 7 % which is close to desired efficiency for operation at ISIS</a:t>
            </a:r>
          </a:p>
          <a:p>
            <a:pPr marL="285750" indent="-285750">
              <a:buFont typeface="Arial" panose="020B0604020202020204" pitchFamily="34" charset="0"/>
              <a:buChar char="•"/>
            </a:pPr>
            <a:r>
              <a:rPr lang="en-GB"/>
              <a:t>Next steps are to improve time and z spread, method of extraction and look at beam quality such as beam spot size </a:t>
            </a:r>
          </a:p>
          <a:p>
            <a:endParaRPr lang="en-GB"/>
          </a:p>
          <a:p>
            <a:pPr marL="285750" indent="-285750">
              <a:buFont typeface="Arial" panose="020B0604020202020204" pitchFamily="34" charset="0"/>
              <a:buChar char="•"/>
            </a:pPr>
            <a:endParaRPr lang="en-GB"/>
          </a:p>
        </p:txBody>
      </p:sp>
      <p:pic>
        <p:nvPicPr>
          <p:cNvPr id="4" name="Picture 3" descr="A rainbow colored graph with numbers and a line&#10;&#10;AI-generated content may be incorrect.">
            <a:extLst>
              <a:ext uri="{FF2B5EF4-FFF2-40B4-BE49-F238E27FC236}">
                <a16:creationId xmlns:a16="http://schemas.microsoft.com/office/drawing/2014/main" id="{28680696-100E-49B8-4170-7F8B7FD32858}"/>
              </a:ext>
            </a:extLst>
          </p:cNvPr>
          <p:cNvPicPr>
            <a:picLocks noChangeAspect="1"/>
          </p:cNvPicPr>
          <p:nvPr/>
        </p:nvPicPr>
        <p:blipFill>
          <a:blip r:embed="rId3">
            <a:extLst>
              <a:ext uri="{28A0092B-C50C-407E-A947-70E740481C1C}">
                <a14:useLocalDpi xmlns:a14="http://schemas.microsoft.com/office/drawing/2010/main" val="0"/>
              </a:ext>
            </a:extLst>
          </a:blip>
          <a:srcRect t="25290" r="21087" b="5321"/>
          <a:stretch>
            <a:fillRect/>
          </a:stretch>
        </p:blipFill>
        <p:spPr>
          <a:xfrm>
            <a:off x="407440" y="3351006"/>
            <a:ext cx="3778333" cy="2491768"/>
          </a:xfrm>
          <a:prstGeom prst="rect">
            <a:avLst/>
          </a:prstGeom>
        </p:spPr>
      </p:pic>
      <p:sp>
        <p:nvSpPr>
          <p:cNvPr id="6" name="Title 1">
            <a:extLst>
              <a:ext uri="{FF2B5EF4-FFF2-40B4-BE49-F238E27FC236}">
                <a16:creationId xmlns:a16="http://schemas.microsoft.com/office/drawing/2014/main" id="{913F909C-6185-11BF-CB62-4617BEC3DCCF}"/>
              </a:ext>
            </a:extLst>
          </p:cNvPr>
          <p:cNvSpPr txBox="1">
            <a:spLocks/>
          </p:cNvSpPr>
          <p:nvPr/>
        </p:nvSpPr>
        <p:spPr>
          <a:xfrm>
            <a:off x="4300533" y="3351006"/>
            <a:ext cx="6541783" cy="1331619"/>
          </a:xfrm>
          <a:prstGeom prst="rect">
            <a:avLst/>
          </a:prstGeom>
        </p:spPr>
        <p:txBody>
          <a:bodyPr lIns="91440" tIns="45720" rIns="91440" bIns="45720" anchor="t"/>
          <a:lstStyle>
            <a:lvl1pPr algn="l" defTabSz="914400" rtl="0" eaLnBrk="1" latinLnBrk="0" hangingPunct="1">
              <a:lnSpc>
                <a:spcPct val="90000"/>
              </a:lnSpc>
              <a:spcBef>
                <a:spcPct val="0"/>
              </a:spcBef>
              <a:buNone/>
              <a:defRPr sz="2800" b="0" kern="1200">
                <a:solidFill>
                  <a:schemeClr val="accent3"/>
                </a:solidFill>
                <a:latin typeface="+mj-lt"/>
                <a:ea typeface="Verdana" panose="020B0604030504040204" pitchFamily="34" charset="0"/>
                <a:cs typeface="Arial" panose="020B0604020202020204" pitchFamily="34" charset="0"/>
              </a:defRPr>
            </a:lvl1pPr>
          </a:lstStyle>
          <a:p>
            <a:r>
              <a:rPr lang="en-GB" sz="2400">
                <a:ea typeface="Verdana"/>
                <a:cs typeface="Arial"/>
              </a:rPr>
              <a:t>Acknowledgements</a:t>
            </a:r>
            <a:r>
              <a:rPr lang="en-GB">
                <a:ea typeface="Verdana"/>
                <a:cs typeface="Arial"/>
              </a:rPr>
              <a:t> </a:t>
            </a:r>
          </a:p>
          <a:p>
            <a:endParaRPr lang="en-GB"/>
          </a:p>
        </p:txBody>
      </p:sp>
      <p:sp>
        <p:nvSpPr>
          <p:cNvPr id="7" name="TextBox 6">
            <a:extLst>
              <a:ext uri="{FF2B5EF4-FFF2-40B4-BE49-F238E27FC236}">
                <a16:creationId xmlns:a16="http://schemas.microsoft.com/office/drawing/2014/main" id="{FA96CABC-5D0C-3561-4DEC-C8FB106D5ADC}"/>
              </a:ext>
            </a:extLst>
          </p:cNvPr>
          <p:cNvSpPr txBox="1"/>
          <p:nvPr/>
        </p:nvSpPr>
        <p:spPr>
          <a:xfrm>
            <a:off x="4294846" y="3901123"/>
            <a:ext cx="6540794" cy="2031325"/>
          </a:xfrm>
          <a:prstGeom prst="rect">
            <a:avLst/>
          </a:prstGeom>
          <a:noFill/>
        </p:spPr>
        <p:txBody>
          <a:bodyPr wrap="square" rtlCol="0">
            <a:spAutoFit/>
          </a:bodyPr>
          <a:lstStyle/>
          <a:p>
            <a:pPr marL="285750" indent="-285750">
              <a:buFont typeface="Arial" panose="020B0604020202020204" pitchFamily="34" charset="0"/>
              <a:buChar char="•"/>
            </a:pPr>
            <a:r>
              <a:rPr lang="en-GB"/>
              <a:t>Rhea Stewart, Peter Baker </a:t>
            </a:r>
          </a:p>
          <a:p>
            <a:pPr marL="285750" indent="-285750">
              <a:buFont typeface="Arial" panose="020B0604020202020204" pitchFamily="34" charset="0"/>
              <a:buChar char="•"/>
            </a:pPr>
            <a:r>
              <a:rPr lang="en-GB"/>
              <a:t>Chris Rogers </a:t>
            </a:r>
          </a:p>
          <a:p>
            <a:pPr marL="285750" indent="-285750">
              <a:buFont typeface="Arial" panose="020B0604020202020204" pitchFamily="34" charset="0"/>
              <a:buChar char="•"/>
            </a:pPr>
            <a:r>
              <a:rPr lang="en-GB" err="1"/>
              <a:t>IDAaaS</a:t>
            </a:r>
            <a:r>
              <a:rPr lang="en-GB"/>
              <a:t> team </a:t>
            </a:r>
          </a:p>
          <a:p>
            <a:pPr marL="285750" indent="-285750">
              <a:buFont typeface="Arial" panose="020B0604020202020204" pitchFamily="34" charset="0"/>
              <a:buChar char="•"/>
            </a:pPr>
            <a:r>
              <a:rPr lang="en-GB"/>
              <a:t>Yu Bao and Yang Li for </a:t>
            </a:r>
            <a:r>
              <a:rPr lang="en-GB" err="1"/>
              <a:t>muCool</a:t>
            </a:r>
            <a:r>
              <a:rPr lang="en-GB"/>
              <a:t> code to simulate low energy interactions in helium </a:t>
            </a:r>
          </a:p>
          <a:p>
            <a:endParaRPr lang="en-GB"/>
          </a:p>
          <a:p>
            <a:pPr marL="285750" indent="-285750">
              <a:buFont typeface="Arial" panose="020B0604020202020204" pitchFamily="34" charset="0"/>
              <a:buChar char="•"/>
            </a:pPr>
            <a:endParaRPr lang="en-GB"/>
          </a:p>
        </p:txBody>
      </p:sp>
    </p:spTree>
    <p:extLst>
      <p:ext uri="{BB962C8B-B14F-4D97-AF65-F5344CB8AC3E}">
        <p14:creationId xmlns:p14="http://schemas.microsoft.com/office/powerpoint/2010/main" val="2568043548"/>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0" name="Rectangle 1029">
            <a:extLst>
              <a:ext uri="{FF2B5EF4-FFF2-40B4-BE49-F238E27FC236}">
                <a16:creationId xmlns:a16="http://schemas.microsoft.com/office/drawing/2014/main" id="{3BACD06F-5152-90D8-69A6-D2E6EB5E1184}"/>
              </a:ext>
            </a:extLst>
          </p:cNvPr>
          <p:cNvSpPr/>
          <p:nvPr/>
        </p:nvSpPr>
        <p:spPr>
          <a:xfrm>
            <a:off x="237182" y="4573126"/>
            <a:ext cx="5808503" cy="11974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p>
        </p:txBody>
      </p:sp>
      <p:sp>
        <p:nvSpPr>
          <p:cNvPr id="5" name="Title 1">
            <a:extLst>
              <a:ext uri="{FF2B5EF4-FFF2-40B4-BE49-F238E27FC236}">
                <a16:creationId xmlns:a16="http://schemas.microsoft.com/office/drawing/2014/main" id="{66E9D1BB-8F32-B06D-ED07-A17B25664F61}"/>
              </a:ext>
            </a:extLst>
          </p:cNvPr>
          <p:cNvSpPr txBox="1">
            <a:spLocks/>
          </p:cNvSpPr>
          <p:nvPr/>
        </p:nvSpPr>
        <p:spPr>
          <a:xfrm>
            <a:off x="377687" y="231705"/>
            <a:ext cx="9144000" cy="1138240"/>
          </a:xfrm>
          <a:prstGeom prst="rect">
            <a:avLst/>
          </a:prstGeom>
        </p:spPr>
        <p:txBody>
          <a:bodyPr lIns="91440" tIns="45720" rIns="91440" bIns="45720" anchor="t"/>
          <a:lstStyle>
            <a:lvl1pPr algn="l" defTabSz="914400" rtl="0" eaLnBrk="1" latinLnBrk="0" hangingPunct="1">
              <a:lnSpc>
                <a:spcPct val="90000"/>
              </a:lnSpc>
              <a:spcBef>
                <a:spcPct val="0"/>
              </a:spcBef>
              <a:buNone/>
              <a:defRPr sz="2800" b="0" kern="1200">
                <a:solidFill>
                  <a:schemeClr val="accent3"/>
                </a:solidFill>
                <a:latin typeface="+mj-lt"/>
                <a:ea typeface="Verdana" panose="020B0604030504040204" pitchFamily="34" charset="0"/>
                <a:cs typeface="Arial" panose="020B0604020202020204" pitchFamily="34" charset="0"/>
              </a:defRPr>
            </a:lvl1pPr>
          </a:lstStyle>
          <a:p>
            <a:r>
              <a:rPr lang="en-GB" sz="3200">
                <a:ea typeface="Verdana"/>
                <a:cs typeface="Arial"/>
              </a:rPr>
              <a:t>Muon spectroscopy </a:t>
            </a:r>
            <a:endParaRPr lang="en-GB" sz="3200"/>
          </a:p>
        </p:txBody>
      </p:sp>
      <p:pic>
        <p:nvPicPr>
          <p:cNvPr id="1031" name="Picture 1030" descr="Animation4">
            <a:extLst>
              <a:ext uri="{FF2B5EF4-FFF2-40B4-BE49-F238E27FC236}">
                <a16:creationId xmlns:a16="http://schemas.microsoft.com/office/drawing/2014/main" id="{29472746-16A4-62D3-A42E-FD4F1D5FDF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630" y="1425028"/>
            <a:ext cx="3095625" cy="351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2" name="AutoShape 12">
            <a:extLst>
              <a:ext uri="{FF2B5EF4-FFF2-40B4-BE49-F238E27FC236}">
                <a16:creationId xmlns:a16="http://schemas.microsoft.com/office/drawing/2014/main" id="{4700B5D0-2DE4-2369-771C-3AABDDABE77B}"/>
              </a:ext>
            </a:extLst>
          </p:cNvPr>
          <p:cNvSpPr>
            <a:spLocks noChangeArrowheads="1"/>
          </p:cNvSpPr>
          <p:nvPr/>
        </p:nvSpPr>
        <p:spPr bwMode="auto">
          <a:xfrm>
            <a:off x="4578352" y="3250965"/>
            <a:ext cx="1092200" cy="279400"/>
          </a:xfrm>
          <a:prstGeom prst="rightArrow">
            <a:avLst>
              <a:gd name="adj1" fmla="val 50000"/>
              <a:gd name="adj2" fmla="val 97727"/>
            </a:avLst>
          </a:prstGeom>
          <a:solidFill>
            <a:srgbClr val="003088"/>
          </a:solidFill>
          <a:ln w="9525">
            <a:solidFill>
              <a:schemeClr val="tx1"/>
            </a:solidFill>
            <a:miter lim="800000"/>
            <a:headEnd/>
            <a:tailEnd/>
          </a:ln>
        </p:spPr>
        <p:txBody>
          <a:bodyPr wrap="none" anchor="ctr"/>
          <a:lstStyle>
            <a:defPPr>
              <a:defRPr lang="en-US"/>
            </a:defPPr>
            <a:lvl1pPr marL="0" algn="l" defTabSz="914400" rtl="0" eaLnBrk="0" latinLnBrk="0" hangingPunct="0">
              <a:spcBef>
                <a:spcPct val="20000"/>
              </a:spcBef>
              <a:buChar char="•"/>
              <a:defRPr sz="3200" kern="1200">
                <a:solidFill>
                  <a:schemeClr val="tx1"/>
                </a:solidFill>
                <a:latin typeface="Arial" charset="0"/>
                <a:ea typeface="+mn-ea"/>
                <a:cs typeface="+mn-cs"/>
              </a:defRPr>
            </a:lvl1pPr>
            <a:lvl2pPr marL="742950" indent="-285750" algn="l" defTabSz="914400" rtl="0" eaLnBrk="0" latinLnBrk="0" hangingPunct="0">
              <a:spcBef>
                <a:spcPct val="20000"/>
              </a:spcBef>
              <a:buChar char="–"/>
              <a:defRPr sz="3200" kern="1200">
                <a:solidFill>
                  <a:schemeClr val="tx1"/>
                </a:solidFill>
                <a:latin typeface="Arial" charset="0"/>
                <a:ea typeface="+mn-ea"/>
                <a:cs typeface="+mn-cs"/>
              </a:defRPr>
            </a:lvl2pPr>
            <a:lvl3pPr marL="1143000" indent="-228600" algn="l" defTabSz="914400" rtl="0" eaLnBrk="0" latinLnBrk="0" hangingPunct="0">
              <a:spcBef>
                <a:spcPct val="20000"/>
              </a:spcBef>
              <a:buChar char="•"/>
              <a:defRPr sz="3200" kern="1200">
                <a:solidFill>
                  <a:schemeClr val="tx1"/>
                </a:solidFill>
                <a:latin typeface="Arial" charset="0"/>
                <a:ea typeface="+mn-ea"/>
                <a:cs typeface="+mn-cs"/>
              </a:defRPr>
            </a:lvl3pPr>
            <a:lvl4pPr marL="1600200" indent="-228600" algn="l" defTabSz="914400" rtl="0" eaLnBrk="0" latinLnBrk="0" hangingPunct="0">
              <a:spcBef>
                <a:spcPct val="20000"/>
              </a:spcBef>
              <a:buChar char="–"/>
              <a:defRPr sz="3200" kern="1200">
                <a:solidFill>
                  <a:schemeClr val="tx1"/>
                </a:solidFill>
                <a:latin typeface="Arial" charset="0"/>
                <a:ea typeface="+mn-ea"/>
                <a:cs typeface="+mn-cs"/>
              </a:defRPr>
            </a:lvl4pPr>
            <a:lvl5pPr marL="2057400" indent="-228600" algn="l" defTabSz="914400" rtl="0" eaLnBrk="0" latinLnBrk="0" hangingPunct="0">
              <a:spcBef>
                <a:spcPct val="20000"/>
              </a:spcBef>
              <a:buChar char="»"/>
              <a:defRPr sz="32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buChar char="»"/>
              <a:defRPr sz="32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buChar char="»"/>
              <a:defRPr sz="32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buChar char="»"/>
              <a:defRPr sz="32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buChar char="»"/>
              <a:defRPr sz="3200" kern="1200">
                <a:solidFill>
                  <a:schemeClr val="tx1"/>
                </a:solidFill>
                <a:latin typeface="Arial" charset="0"/>
                <a:ea typeface="+mn-ea"/>
                <a:cs typeface="+mn-cs"/>
              </a:defRPr>
            </a:lvl9pPr>
          </a:lstStyle>
          <a:p>
            <a:pPr eaLnBrk="1" hangingPunct="1">
              <a:spcBef>
                <a:spcPct val="0"/>
              </a:spcBef>
              <a:buFontTx/>
              <a:buNone/>
            </a:pPr>
            <a:endParaRPr lang="en-US" altLang="en-US" sz="1800"/>
          </a:p>
        </p:txBody>
      </p:sp>
      <p:grpSp>
        <p:nvGrpSpPr>
          <p:cNvPr id="1033" name="Group 1032">
            <a:extLst>
              <a:ext uri="{FF2B5EF4-FFF2-40B4-BE49-F238E27FC236}">
                <a16:creationId xmlns:a16="http://schemas.microsoft.com/office/drawing/2014/main" id="{AF00AC8B-4ECE-3B1C-2CA3-3B4A3284EEAB}"/>
              </a:ext>
            </a:extLst>
          </p:cNvPr>
          <p:cNvGrpSpPr>
            <a:grpSpLocks/>
          </p:cNvGrpSpPr>
          <p:nvPr/>
        </p:nvGrpSpPr>
        <p:grpSpPr bwMode="auto">
          <a:xfrm>
            <a:off x="1159929" y="890041"/>
            <a:ext cx="3409950" cy="4511675"/>
            <a:chOff x="851" y="836"/>
            <a:chExt cx="2148" cy="2842"/>
          </a:xfrm>
        </p:grpSpPr>
        <p:pic>
          <p:nvPicPr>
            <p:cNvPr id="1038" name="Picture 1037" descr="base">
              <a:extLst>
                <a:ext uri="{FF2B5EF4-FFF2-40B4-BE49-F238E27FC236}">
                  <a16:creationId xmlns:a16="http://schemas.microsoft.com/office/drawing/2014/main" id="{B2827B2E-3D62-58A0-0FA8-4E358019AC5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1" y="2682"/>
              <a:ext cx="1812" cy="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1038" descr="top">
              <a:extLst>
                <a:ext uri="{FF2B5EF4-FFF2-40B4-BE49-F238E27FC236}">
                  <a16:creationId xmlns:a16="http://schemas.microsoft.com/office/drawing/2014/main" id="{3155C14E-2FAE-B4BC-7F79-66A29419FE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91" y="836"/>
              <a:ext cx="1908" cy="6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40" name="Text Box 17">
              <a:extLst>
                <a:ext uri="{FF2B5EF4-FFF2-40B4-BE49-F238E27FC236}">
                  <a16:creationId xmlns:a16="http://schemas.microsoft.com/office/drawing/2014/main" id="{1E53951D-96B2-5DB3-AF05-93893A4798B4}"/>
                </a:ext>
              </a:extLst>
            </p:cNvPr>
            <p:cNvSpPr txBox="1">
              <a:spLocks noChangeArrowheads="1"/>
            </p:cNvSpPr>
            <p:nvPr/>
          </p:nvSpPr>
          <p:spPr bwMode="auto">
            <a:xfrm rot="120000">
              <a:off x="1839" y="901"/>
              <a:ext cx="1007"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0" latinLnBrk="0" hangingPunct="0">
                <a:spcBef>
                  <a:spcPct val="20000"/>
                </a:spcBef>
                <a:buChar char="•"/>
                <a:defRPr sz="3200" kern="1200">
                  <a:solidFill>
                    <a:schemeClr val="tx1"/>
                  </a:solidFill>
                  <a:latin typeface="Arial" charset="0"/>
                  <a:ea typeface="+mn-ea"/>
                  <a:cs typeface="+mn-cs"/>
                </a:defRPr>
              </a:lvl1pPr>
              <a:lvl2pPr marL="742950" indent="-285750" algn="l" defTabSz="914400" rtl="0" eaLnBrk="0" latinLnBrk="0" hangingPunct="0">
                <a:spcBef>
                  <a:spcPct val="20000"/>
                </a:spcBef>
                <a:buChar char="–"/>
                <a:defRPr sz="3200" kern="1200">
                  <a:solidFill>
                    <a:schemeClr val="tx1"/>
                  </a:solidFill>
                  <a:latin typeface="Arial" charset="0"/>
                  <a:ea typeface="+mn-ea"/>
                  <a:cs typeface="+mn-cs"/>
                </a:defRPr>
              </a:lvl2pPr>
              <a:lvl3pPr marL="1143000" indent="-228600" algn="l" defTabSz="914400" rtl="0" eaLnBrk="0" latinLnBrk="0" hangingPunct="0">
                <a:spcBef>
                  <a:spcPct val="20000"/>
                </a:spcBef>
                <a:buChar char="•"/>
                <a:defRPr sz="3200" kern="1200">
                  <a:solidFill>
                    <a:schemeClr val="tx1"/>
                  </a:solidFill>
                  <a:latin typeface="Arial" charset="0"/>
                  <a:ea typeface="+mn-ea"/>
                  <a:cs typeface="+mn-cs"/>
                </a:defRPr>
              </a:lvl3pPr>
              <a:lvl4pPr marL="1600200" indent="-228600" algn="l" defTabSz="914400" rtl="0" eaLnBrk="0" latinLnBrk="0" hangingPunct="0">
                <a:spcBef>
                  <a:spcPct val="20000"/>
                </a:spcBef>
                <a:buChar char="–"/>
                <a:defRPr sz="3200" kern="1200">
                  <a:solidFill>
                    <a:schemeClr val="tx1"/>
                  </a:solidFill>
                  <a:latin typeface="Arial" charset="0"/>
                  <a:ea typeface="+mn-ea"/>
                  <a:cs typeface="+mn-cs"/>
                </a:defRPr>
              </a:lvl4pPr>
              <a:lvl5pPr marL="2057400" indent="-228600" algn="l" defTabSz="914400" rtl="0" eaLnBrk="0" latinLnBrk="0" hangingPunct="0">
                <a:spcBef>
                  <a:spcPct val="20000"/>
                </a:spcBef>
                <a:buChar char="»"/>
                <a:defRPr sz="32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buChar char="»"/>
                <a:defRPr sz="32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buChar char="»"/>
                <a:defRPr sz="32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buChar char="»"/>
                <a:defRPr sz="32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buChar char="»"/>
                <a:defRPr sz="3200" kern="1200">
                  <a:solidFill>
                    <a:schemeClr val="tx1"/>
                  </a:solidFill>
                  <a:latin typeface="Arial" charset="0"/>
                  <a:ea typeface="+mn-ea"/>
                  <a:cs typeface="+mn-cs"/>
                </a:defRPr>
              </a:lvl9pPr>
            </a:lstStyle>
            <a:p>
              <a:pPr eaLnBrk="1" hangingPunct="1">
                <a:spcBef>
                  <a:spcPct val="50000"/>
                </a:spcBef>
                <a:buFontTx/>
                <a:buNone/>
              </a:pPr>
              <a:r>
                <a:rPr lang="en-GB" altLang="en-US" sz="2000" b="1">
                  <a:solidFill>
                    <a:srgbClr val="003088"/>
                  </a:solidFill>
                  <a:latin typeface="+mn-lt"/>
                </a:rPr>
                <a:t>detector A</a:t>
              </a:r>
            </a:p>
          </p:txBody>
        </p:sp>
        <p:sp>
          <p:nvSpPr>
            <p:cNvPr id="1041" name="Text Box 18">
              <a:extLst>
                <a:ext uri="{FF2B5EF4-FFF2-40B4-BE49-F238E27FC236}">
                  <a16:creationId xmlns:a16="http://schemas.microsoft.com/office/drawing/2014/main" id="{C723851C-825B-CBAE-D464-B3E16F52F1D5}"/>
                </a:ext>
              </a:extLst>
            </p:cNvPr>
            <p:cNvSpPr txBox="1">
              <a:spLocks noChangeArrowheads="1"/>
            </p:cNvSpPr>
            <p:nvPr/>
          </p:nvSpPr>
          <p:spPr bwMode="auto">
            <a:xfrm rot="236715">
              <a:off x="1356" y="3360"/>
              <a:ext cx="1161"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0" latinLnBrk="0" hangingPunct="0">
                <a:spcBef>
                  <a:spcPct val="20000"/>
                </a:spcBef>
                <a:buChar char="•"/>
                <a:defRPr sz="3200" kern="1200">
                  <a:solidFill>
                    <a:schemeClr val="tx1"/>
                  </a:solidFill>
                  <a:latin typeface="Arial" charset="0"/>
                  <a:ea typeface="+mn-ea"/>
                  <a:cs typeface="+mn-cs"/>
                </a:defRPr>
              </a:lvl1pPr>
              <a:lvl2pPr marL="742950" indent="-285750" algn="l" defTabSz="914400" rtl="0" eaLnBrk="0" latinLnBrk="0" hangingPunct="0">
                <a:spcBef>
                  <a:spcPct val="20000"/>
                </a:spcBef>
                <a:buChar char="–"/>
                <a:defRPr sz="3200" kern="1200">
                  <a:solidFill>
                    <a:schemeClr val="tx1"/>
                  </a:solidFill>
                  <a:latin typeface="Arial" charset="0"/>
                  <a:ea typeface="+mn-ea"/>
                  <a:cs typeface="+mn-cs"/>
                </a:defRPr>
              </a:lvl2pPr>
              <a:lvl3pPr marL="1143000" indent="-228600" algn="l" defTabSz="914400" rtl="0" eaLnBrk="0" latinLnBrk="0" hangingPunct="0">
                <a:spcBef>
                  <a:spcPct val="20000"/>
                </a:spcBef>
                <a:buChar char="•"/>
                <a:defRPr sz="3200" kern="1200">
                  <a:solidFill>
                    <a:schemeClr val="tx1"/>
                  </a:solidFill>
                  <a:latin typeface="Arial" charset="0"/>
                  <a:ea typeface="+mn-ea"/>
                  <a:cs typeface="+mn-cs"/>
                </a:defRPr>
              </a:lvl3pPr>
              <a:lvl4pPr marL="1600200" indent="-228600" algn="l" defTabSz="914400" rtl="0" eaLnBrk="0" latinLnBrk="0" hangingPunct="0">
                <a:spcBef>
                  <a:spcPct val="20000"/>
                </a:spcBef>
                <a:buChar char="–"/>
                <a:defRPr sz="3200" kern="1200">
                  <a:solidFill>
                    <a:schemeClr val="tx1"/>
                  </a:solidFill>
                  <a:latin typeface="Arial" charset="0"/>
                  <a:ea typeface="+mn-ea"/>
                  <a:cs typeface="+mn-cs"/>
                </a:defRPr>
              </a:lvl4pPr>
              <a:lvl5pPr marL="2057400" indent="-228600" algn="l" defTabSz="914400" rtl="0" eaLnBrk="0" latinLnBrk="0" hangingPunct="0">
                <a:spcBef>
                  <a:spcPct val="20000"/>
                </a:spcBef>
                <a:buChar char="»"/>
                <a:defRPr sz="32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buChar char="»"/>
                <a:defRPr sz="32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buChar char="»"/>
                <a:defRPr sz="32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buChar char="»"/>
                <a:defRPr sz="32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buChar char="»"/>
                <a:defRPr sz="3200" kern="1200">
                  <a:solidFill>
                    <a:schemeClr val="tx1"/>
                  </a:solidFill>
                  <a:latin typeface="Arial" charset="0"/>
                  <a:ea typeface="+mn-ea"/>
                  <a:cs typeface="+mn-cs"/>
                </a:defRPr>
              </a:lvl9pPr>
            </a:lstStyle>
            <a:p>
              <a:pPr eaLnBrk="1" hangingPunct="1">
                <a:spcBef>
                  <a:spcPct val="50000"/>
                </a:spcBef>
                <a:buFontTx/>
                <a:buNone/>
              </a:pPr>
              <a:r>
                <a:rPr lang="en-GB" altLang="en-US" sz="2000" b="1">
                  <a:solidFill>
                    <a:srgbClr val="003088"/>
                  </a:solidFill>
                  <a:latin typeface="+mn-lt"/>
                </a:rPr>
                <a:t>detector B </a:t>
              </a:r>
            </a:p>
          </p:txBody>
        </p:sp>
      </p:grpSp>
      <p:sp>
        <p:nvSpPr>
          <p:cNvPr id="1034" name="Text Box 25">
            <a:extLst>
              <a:ext uri="{FF2B5EF4-FFF2-40B4-BE49-F238E27FC236}">
                <a16:creationId xmlns:a16="http://schemas.microsoft.com/office/drawing/2014/main" id="{CF406BB6-23CA-725B-38F2-09282044223E}"/>
              </a:ext>
            </a:extLst>
          </p:cNvPr>
          <p:cNvSpPr txBox="1">
            <a:spLocks noChangeArrowheads="1"/>
          </p:cNvSpPr>
          <p:nvPr/>
        </p:nvSpPr>
        <p:spPr bwMode="auto">
          <a:xfrm>
            <a:off x="608710" y="863054"/>
            <a:ext cx="1041756"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0" latinLnBrk="0" hangingPunct="0">
              <a:spcBef>
                <a:spcPct val="20000"/>
              </a:spcBef>
              <a:buChar char="•"/>
              <a:defRPr sz="3200" kern="1200">
                <a:solidFill>
                  <a:schemeClr val="tx1"/>
                </a:solidFill>
                <a:latin typeface="Arial" charset="0"/>
                <a:ea typeface="+mn-ea"/>
                <a:cs typeface="+mn-cs"/>
              </a:defRPr>
            </a:lvl1pPr>
            <a:lvl2pPr marL="742950" indent="-285750" algn="l" defTabSz="914400" rtl="0" eaLnBrk="0" latinLnBrk="0" hangingPunct="0">
              <a:spcBef>
                <a:spcPct val="20000"/>
              </a:spcBef>
              <a:buChar char="–"/>
              <a:defRPr sz="3200" kern="1200">
                <a:solidFill>
                  <a:schemeClr val="tx1"/>
                </a:solidFill>
                <a:latin typeface="Arial" charset="0"/>
                <a:ea typeface="+mn-ea"/>
                <a:cs typeface="+mn-cs"/>
              </a:defRPr>
            </a:lvl2pPr>
            <a:lvl3pPr marL="1143000" indent="-228600" algn="l" defTabSz="914400" rtl="0" eaLnBrk="0" latinLnBrk="0" hangingPunct="0">
              <a:spcBef>
                <a:spcPct val="20000"/>
              </a:spcBef>
              <a:buChar char="•"/>
              <a:defRPr sz="3200" kern="1200">
                <a:solidFill>
                  <a:schemeClr val="tx1"/>
                </a:solidFill>
                <a:latin typeface="Arial" charset="0"/>
                <a:ea typeface="+mn-ea"/>
                <a:cs typeface="+mn-cs"/>
              </a:defRPr>
            </a:lvl3pPr>
            <a:lvl4pPr marL="1600200" indent="-228600" algn="l" defTabSz="914400" rtl="0" eaLnBrk="0" latinLnBrk="0" hangingPunct="0">
              <a:spcBef>
                <a:spcPct val="20000"/>
              </a:spcBef>
              <a:buChar char="–"/>
              <a:defRPr sz="3200" kern="1200">
                <a:solidFill>
                  <a:schemeClr val="tx1"/>
                </a:solidFill>
                <a:latin typeface="Arial" charset="0"/>
                <a:ea typeface="+mn-ea"/>
                <a:cs typeface="+mn-cs"/>
              </a:defRPr>
            </a:lvl4pPr>
            <a:lvl5pPr marL="2057400" indent="-228600" algn="l" defTabSz="914400" rtl="0" eaLnBrk="0" latinLnBrk="0" hangingPunct="0">
              <a:spcBef>
                <a:spcPct val="20000"/>
              </a:spcBef>
              <a:buChar char="»"/>
              <a:defRPr sz="32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buChar char="»"/>
              <a:defRPr sz="32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buChar char="»"/>
              <a:defRPr sz="32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buChar char="»"/>
              <a:defRPr sz="32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buChar char="»"/>
              <a:defRPr sz="3200" kern="1200">
                <a:solidFill>
                  <a:schemeClr val="tx1"/>
                </a:solidFill>
                <a:latin typeface="Arial" charset="0"/>
                <a:ea typeface="+mn-ea"/>
                <a:cs typeface="+mn-cs"/>
              </a:defRPr>
            </a:lvl9pPr>
          </a:lstStyle>
          <a:p>
            <a:pPr eaLnBrk="1" hangingPunct="1">
              <a:spcBef>
                <a:spcPct val="50000"/>
              </a:spcBef>
              <a:buFontTx/>
              <a:buNone/>
            </a:pPr>
            <a:r>
              <a:rPr lang="en-GB" altLang="en-US" sz="2000" b="1">
                <a:solidFill>
                  <a:srgbClr val="003088"/>
                </a:solidFill>
                <a:latin typeface="+mn-lt"/>
              </a:rPr>
              <a:t>muons</a:t>
            </a:r>
          </a:p>
        </p:txBody>
      </p:sp>
      <p:sp>
        <p:nvSpPr>
          <p:cNvPr id="1035" name="Line 26">
            <a:extLst>
              <a:ext uri="{FF2B5EF4-FFF2-40B4-BE49-F238E27FC236}">
                <a16:creationId xmlns:a16="http://schemas.microsoft.com/office/drawing/2014/main" id="{241DD844-5C26-34E3-D151-1C86FBDF921F}"/>
              </a:ext>
            </a:extLst>
          </p:cNvPr>
          <p:cNvSpPr>
            <a:spLocks noChangeShapeType="1"/>
          </p:cNvSpPr>
          <p:nvPr/>
        </p:nvSpPr>
        <p:spPr bwMode="auto">
          <a:xfrm>
            <a:off x="1015466" y="1201190"/>
            <a:ext cx="254000" cy="977900"/>
          </a:xfrm>
          <a:prstGeom prst="line">
            <a:avLst/>
          </a:prstGeom>
          <a:noFill/>
          <a:ln w="38100">
            <a:solidFill>
              <a:srgbClr val="003088"/>
            </a:solidFill>
            <a:round/>
            <a:headEnd/>
            <a:tailEnd type="triangle" w="med" len="med"/>
          </a:ln>
          <a:extLst>
            <a:ext uri="{909E8E84-426E-40DD-AFC4-6F175D3DCCD1}">
              <a14:hiddenFill xmlns:a14="http://schemas.microsoft.com/office/drawing/2010/main">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36" name="Text Box 13">
            <a:extLst>
              <a:ext uri="{FF2B5EF4-FFF2-40B4-BE49-F238E27FC236}">
                <a16:creationId xmlns:a16="http://schemas.microsoft.com/office/drawing/2014/main" id="{F820C6AF-1928-8B88-3B6F-BC0B3C8F37C7}"/>
              </a:ext>
            </a:extLst>
          </p:cNvPr>
          <p:cNvSpPr txBox="1">
            <a:spLocks noChangeArrowheads="1"/>
          </p:cNvSpPr>
          <p:nvPr/>
        </p:nvSpPr>
        <p:spPr bwMode="auto">
          <a:xfrm>
            <a:off x="4231799" y="2734777"/>
            <a:ext cx="1981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0" latinLnBrk="0" hangingPunct="0">
              <a:spcBef>
                <a:spcPct val="20000"/>
              </a:spcBef>
              <a:buChar char="•"/>
              <a:defRPr sz="3200" kern="1200">
                <a:solidFill>
                  <a:schemeClr val="tx1"/>
                </a:solidFill>
                <a:latin typeface="Arial" charset="0"/>
                <a:ea typeface="+mn-ea"/>
                <a:cs typeface="+mn-cs"/>
              </a:defRPr>
            </a:lvl1pPr>
            <a:lvl2pPr marL="742950" indent="-285750" algn="l" defTabSz="914400" rtl="0" eaLnBrk="0" latinLnBrk="0" hangingPunct="0">
              <a:spcBef>
                <a:spcPct val="20000"/>
              </a:spcBef>
              <a:buChar char="–"/>
              <a:defRPr sz="3200" kern="1200">
                <a:solidFill>
                  <a:schemeClr val="tx1"/>
                </a:solidFill>
                <a:latin typeface="Arial" charset="0"/>
                <a:ea typeface="+mn-ea"/>
                <a:cs typeface="+mn-cs"/>
              </a:defRPr>
            </a:lvl2pPr>
            <a:lvl3pPr marL="1143000" indent="-228600" algn="l" defTabSz="914400" rtl="0" eaLnBrk="0" latinLnBrk="0" hangingPunct="0">
              <a:spcBef>
                <a:spcPct val="20000"/>
              </a:spcBef>
              <a:buChar char="•"/>
              <a:defRPr sz="3200" kern="1200">
                <a:solidFill>
                  <a:schemeClr val="tx1"/>
                </a:solidFill>
                <a:latin typeface="Arial" charset="0"/>
                <a:ea typeface="+mn-ea"/>
                <a:cs typeface="+mn-cs"/>
              </a:defRPr>
            </a:lvl3pPr>
            <a:lvl4pPr marL="1600200" indent="-228600" algn="l" defTabSz="914400" rtl="0" eaLnBrk="0" latinLnBrk="0" hangingPunct="0">
              <a:spcBef>
                <a:spcPct val="20000"/>
              </a:spcBef>
              <a:buChar char="–"/>
              <a:defRPr sz="3200" kern="1200">
                <a:solidFill>
                  <a:schemeClr val="tx1"/>
                </a:solidFill>
                <a:latin typeface="Arial" charset="0"/>
                <a:ea typeface="+mn-ea"/>
                <a:cs typeface="+mn-cs"/>
              </a:defRPr>
            </a:lvl4pPr>
            <a:lvl5pPr marL="2057400" indent="-228600" algn="l" defTabSz="914400" rtl="0" eaLnBrk="0" latinLnBrk="0" hangingPunct="0">
              <a:spcBef>
                <a:spcPct val="20000"/>
              </a:spcBef>
              <a:buChar char="»"/>
              <a:defRPr sz="32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buChar char="»"/>
              <a:defRPr sz="32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buChar char="»"/>
              <a:defRPr sz="32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buChar char="»"/>
              <a:defRPr sz="32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buChar char="»"/>
              <a:defRPr sz="3200" kern="1200">
                <a:solidFill>
                  <a:schemeClr val="tx1"/>
                </a:solidFill>
                <a:latin typeface="Arial" charset="0"/>
                <a:ea typeface="+mn-ea"/>
                <a:cs typeface="+mn-cs"/>
              </a:defRPr>
            </a:lvl9pPr>
          </a:lstStyle>
          <a:p>
            <a:pPr eaLnBrk="1" hangingPunct="1">
              <a:spcBef>
                <a:spcPct val="50000"/>
              </a:spcBef>
              <a:buFontTx/>
              <a:buNone/>
            </a:pPr>
            <a:r>
              <a:rPr lang="en-GB" altLang="en-US" sz="2000" i="1">
                <a:latin typeface="Trebuchet MS" pitchFamily="34" charset="0"/>
              </a:rPr>
              <a:t>magnetic field</a:t>
            </a:r>
          </a:p>
        </p:txBody>
      </p:sp>
      <p:pic>
        <p:nvPicPr>
          <p:cNvPr id="1060" name="Picture 1059">
            <a:extLst>
              <a:ext uri="{FF2B5EF4-FFF2-40B4-BE49-F238E27FC236}">
                <a16:creationId xmlns:a16="http://schemas.microsoft.com/office/drawing/2014/main" id="{845397C4-28FA-CE71-483E-42CD74636C3D}"/>
              </a:ext>
            </a:extLst>
          </p:cNvPr>
          <p:cNvPicPr>
            <a:picLocks noChangeAspect="1"/>
          </p:cNvPicPr>
          <p:nvPr/>
        </p:nvPicPr>
        <p:blipFill>
          <a:blip r:embed="rId6"/>
          <a:stretch>
            <a:fillRect/>
          </a:stretch>
        </p:blipFill>
        <p:spPr>
          <a:xfrm>
            <a:off x="6212999" y="2305885"/>
            <a:ext cx="4553585" cy="2953162"/>
          </a:xfrm>
          <a:prstGeom prst="rect">
            <a:avLst/>
          </a:prstGeom>
        </p:spPr>
      </p:pic>
      <p:grpSp>
        <p:nvGrpSpPr>
          <p:cNvPr id="1061" name="Group 1060">
            <a:extLst>
              <a:ext uri="{FF2B5EF4-FFF2-40B4-BE49-F238E27FC236}">
                <a16:creationId xmlns:a16="http://schemas.microsoft.com/office/drawing/2014/main" id="{C2188068-BD21-6052-83FB-525513FB5F69}"/>
              </a:ext>
            </a:extLst>
          </p:cNvPr>
          <p:cNvGrpSpPr>
            <a:grpSpLocks/>
          </p:cNvGrpSpPr>
          <p:nvPr/>
        </p:nvGrpSpPr>
        <p:grpSpPr bwMode="auto">
          <a:xfrm>
            <a:off x="6500436" y="262652"/>
            <a:ext cx="2146624" cy="1105872"/>
            <a:chOff x="3574" y="760"/>
            <a:chExt cx="2717" cy="690"/>
          </a:xfrm>
        </p:grpSpPr>
        <p:sp>
          <p:nvSpPr>
            <p:cNvPr id="1067" name="Text Box 20">
              <a:extLst>
                <a:ext uri="{FF2B5EF4-FFF2-40B4-BE49-F238E27FC236}">
                  <a16:creationId xmlns:a16="http://schemas.microsoft.com/office/drawing/2014/main" id="{6D549CFB-0B60-8106-9C24-6894E19CAF00}"/>
                </a:ext>
              </a:extLst>
            </p:cNvPr>
            <p:cNvSpPr txBox="1">
              <a:spLocks noChangeArrowheads="1"/>
            </p:cNvSpPr>
            <p:nvPr/>
          </p:nvSpPr>
          <p:spPr bwMode="auto">
            <a:xfrm>
              <a:off x="3922" y="984"/>
              <a:ext cx="20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0" latinLnBrk="0" hangingPunct="0">
                <a:spcBef>
                  <a:spcPct val="20000"/>
                </a:spcBef>
                <a:buChar char="•"/>
                <a:defRPr sz="3200" kern="1200">
                  <a:solidFill>
                    <a:schemeClr val="tx1"/>
                  </a:solidFill>
                  <a:latin typeface="Arial" charset="0"/>
                  <a:ea typeface="+mn-ea"/>
                  <a:cs typeface="+mn-cs"/>
                </a:defRPr>
              </a:lvl1pPr>
              <a:lvl2pPr marL="742950" indent="-285750" algn="l" defTabSz="914400" rtl="0" eaLnBrk="0" latinLnBrk="0" hangingPunct="0">
                <a:spcBef>
                  <a:spcPct val="20000"/>
                </a:spcBef>
                <a:buChar char="–"/>
                <a:defRPr sz="3200" kern="1200">
                  <a:solidFill>
                    <a:schemeClr val="tx1"/>
                  </a:solidFill>
                  <a:latin typeface="Arial" charset="0"/>
                  <a:ea typeface="+mn-ea"/>
                  <a:cs typeface="+mn-cs"/>
                </a:defRPr>
              </a:lvl2pPr>
              <a:lvl3pPr marL="1143000" indent="-228600" algn="l" defTabSz="914400" rtl="0" eaLnBrk="0" latinLnBrk="0" hangingPunct="0">
                <a:spcBef>
                  <a:spcPct val="20000"/>
                </a:spcBef>
                <a:buChar char="•"/>
                <a:defRPr sz="3200" kern="1200">
                  <a:solidFill>
                    <a:schemeClr val="tx1"/>
                  </a:solidFill>
                  <a:latin typeface="Arial" charset="0"/>
                  <a:ea typeface="+mn-ea"/>
                  <a:cs typeface="+mn-cs"/>
                </a:defRPr>
              </a:lvl3pPr>
              <a:lvl4pPr marL="1600200" indent="-228600" algn="l" defTabSz="914400" rtl="0" eaLnBrk="0" latinLnBrk="0" hangingPunct="0">
                <a:spcBef>
                  <a:spcPct val="20000"/>
                </a:spcBef>
                <a:buChar char="–"/>
                <a:defRPr sz="3200" kern="1200">
                  <a:solidFill>
                    <a:schemeClr val="tx1"/>
                  </a:solidFill>
                  <a:latin typeface="Arial" charset="0"/>
                  <a:ea typeface="+mn-ea"/>
                  <a:cs typeface="+mn-cs"/>
                </a:defRPr>
              </a:lvl4pPr>
              <a:lvl5pPr marL="2057400" indent="-228600" algn="l" defTabSz="914400" rtl="0" eaLnBrk="0" latinLnBrk="0" hangingPunct="0">
                <a:spcBef>
                  <a:spcPct val="20000"/>
                </a:spcBef>
                <a:buChar char="»"/>
                <a:defRPr sz="32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buChar char="»"/>
                <a:defRPr sz="32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buChar char="»"/>
                <a:defRPr sz="32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buChar char="»"/>
                <a:defRPr sz="32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buChar char="»"/>
                <a:defRPr sz="3200" kern="1200">
                  <a:solidFill>
                    <a:schemeClr val="tx1"/>
                  </a:solidFill>
                  <a:latin typeface="Arial" charset="0"/>
                  <a:ea typeface="+mn-ea"/>
                  <a:cs typeface="+mn-cs"/>
                </a:defRPr>
              </a:lvl9pPr>
            </a:lstStyle>
            <a:p>
              <a:pPr eaLnBrk="1" hangingPunct="1">
                <a:spcBef>
                  <a:spcPct val="50000"/>
                </a:spcBef>
                <a:buFontTx/>
                <a:buNone/>
              </a:pPr>
              <a:r>
                <a:rPr lang="en-GB" altLang="en-US" sz="2000">
                  <a:latin typeface="Trebuchet MS" pitchFamily="34" charset="0"/>
                </a:rPr>
                <a:t>N</a:t>
              </a:r>
              <a:r>
                <a:rPr lang="en-GB" altLang="en-US" sz="2000" baseline="-25000">
                  <a:latin typeface="Trebuchet MS" pitchFamily="34" charset="0"/>
                </a:rPr>
                <a:t>A</a:t>
              </a:r>
              <a:r>
                <a:rPr lang="en-GB" altLang="en-US" sz="2000">
                  <a:latin typeface="Trebuchet MS" pitchFamily="34" charset="0"/>
                </a:rPr>
                <a:t>(t) – N</a:t>
              </a:r>
              <a:r>
                <a:rPr lang="en-GB" altLang="en-US" sz="2000" baseline="-25000">
                  <a:latin typeface="Trebuchet MS" pitchFamily="34" charset="0"/>
                </a:rPr>
                <a:t>B</a:t>
              </a:r>
              <a:r>
                <a:rPr lang="en-GB" altLang="en-US" sz="2000">
                  <a:latin typeface="Trebuchet MS" pitchFamily="34" charset="0"/>
                </a:rPr>
                <a:t>(t)</a:t>
              </a:r>
            </a:p>
          </p:txBody>
        </p:sp>
        <p:sp>
          <p:nvSpPr>
            <p:cNvPr id="1068" name="Text Box 21">
              <a:extLst>
                <a:ext uri="{FF2B5EF4-FFF2-40B4-BE49-F238E27FC236}">
                  <a16:creationId xmlns:a16="http://schemas.microsoft.com/office/drawing/2014/main" id="{CCF1ED7E-34E0-AABC-D774-B3696DE68839}"/>
                </a:ext>
              </a:extLst>
            </p:cNvPr>
            <p:cNvSpPr txBox="1">
              <a:spLocks noChangeArrowheads="1"/>
            </p:cNvSpPr>
            <p:nvPr/>
          </p:nvSpPr>
          <p:spPr bwMode="auto">
            <a:xfrm>
              <a:off x="3922" y="1200"/>
              <a:ext cx="209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0" latinLnBrk="0" hangingPunct="0">
                <a:spcBef>
                  <a:spcPct val="20000"/>
                </a:spcBef>
                <a:buChar char="•"/>
                <a:defRPr sz="3200" kern="1200">
                  <a:solidFill>
                    <a:schemeClr val="tx1"/>
                  </a:solidFill>
                  <a:latin typeface="Arial" charset="0"/>
                  <a:ea typeface="+mn-ea"/>
                  <a:cs typeface="+mn-cs"/>
                </a:defRPr>
              </a:lvl1pPr>
              <a:lvl2pPr marL="742950" indent="-285750" algn="l" defTabSz="914400" rtl="0" eaLnBrk="0" latinLnBrk="0" hangingPunct="0">
                <a:spcBef>
                  <a:spcPct val="20000"/>
                </a:spcBef>
                <a:buChar char="–"/>
                <a:defRPr sz="3200" kern="1200">
                  <a:solidFill>
                    <a:schemeClr val="tx1"/>
                  </a:solidFill>
                  <a:latin typeface="Arial" charset="0"/>
                  <a:ea typeface="+mn-ea"/>
                  <a:cs typeface="+mn-cs"/>
                </a:defRPr>
              </a:lvl2pPr>
              <a:lvl3pPr marL="1143000" indent="-228600" algn="l" defTabSz="914400" rtl="0" eaLnBrk="0" latinLnBrk="0" hangingPunct="0">
                <a:spcBef>
                  <a:spcPct val="20000"/>
                </a:spcBef>
                <a:buChar char="•"/>
                <a:defRPr sz="3200" kern="1200">
                  <a:solidFill>
                    <a:schemeClr val="tx1"/>
                  </a:solidFill>
                  <a:latin typeface="Arial" charset="0"/>
                  <a:ea typeface="+mn-ea"/>
                  <a:cs typeface="+mn-cs"/>
                </a:defRPr>
              </a:lvl3pPr>
              <a:lvl4pPr marL="1600200" indent="-228600" algn="l" defTabSz="914400" rtl="0" eaLnBrk="0" latinLnBrk="0" hangingPunct="0">
                <a:spcBef>
                  <a:spcPct val="20000"/>
                </a:spcBef>
                <a:buChar char="–"/>
                <a:defRPr sz="3200" kern="1200">
                  <a:solidFill>
                    <a:schemeClr val="tx1"/>
                  </a:solidFill>
                  <a:latin typeface="Arial" charset="0"/>
                  <a:ea typeface="+mn-ea"/>
                  <a:cs typeface="+mn-cs"/>
                </a:defRPr>
              </a:lvl4pPr>
              <a:lvl5pPr marL="2057400" indent="-228600" algn="l" defTabSz="914400" rtl="0" eaLnBrk="0" latinLnBrk="0" hangingPunct="0">
                <a:spcBef>
                  <a:spcPct val="20000"/>
                </a:spcBef>
                <a:buChar char="»"/>
                <a:defRPr sz="32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buChar char="»"/>
                <a:defRPr sz="32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buChar char="»"/>
                <a:defRPr sz="32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buChar char="»"/>
                <a:defRPr sz="32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buChar char="»"/>
                <a:defRPr sz="3200" kern="1200">
                  <a:solidFill>
                    <a:schemeClr val="tx1"/>
                  </a:solidFill>
                  <a:latin typeface="Arial" charset="0"/>
                  <a:ea typeface="+mn-ea"/>
                  <a:cs typeface="+mn-cs"/>
                </a:defRPr>
              </a:lvl9pPr>
            </a:lstStyle>
            <a:p>
              <a:pPr eaLnBrk="1" hangingPunct="1">
                <a:spcBef>
                  <a:spcPct val="50000"/>
                </a:spcBef>
                <a:buFontTx/>
                <a:buNone/>
              </a:pPr>
              <a:r>
                <a:rPr lang="en-GB" altLang="en-US" sz="2000">
                  <a:latin typeface="Trebuchet MS" pitchFamily="34" charset="0"/>
                </a:rPr>
                <a:t>N</a:t>
              </a:r>
              <a:r>
                <a:rPr lang="en-GB" altLang="en-US" sz="2000" baseline="-25000">
                  <a:latin typeface="Trebuchet MS" pitchFamily="34" charset="0"/>
                </a:rPr>
                <a:t>A</a:t>
              </a:r>
              <a:r>
                <a:rPr lang="en-GB" altLang="en-US" sz="2000">
                  <a:latin typeface="Trebuchet MS" pitchFamily="34" charset="0"/>
                </a:rPr>
                <a:t>(t) + N</a:t>
              </a:r>
              <a:r>
                <a:rPr lang="en-GB" altLang="en-US" sz="2000" baseline="-25000">
                  <a:latin typeface="Trebuchet MS" pitchFamily="34" charset="0"/>
                </a:rPr>
                <a:t>B</a:t>
              </a:r>
              <a:r>
                <a:rPr lang="en-GB" altLang="en-US" sz="2000">
                  <a:latin typeface="Trebuchet MS" pitchFamily="34" charset="0"/>
                </a:rPr>
                <a:t>(t)</a:t>
              </a:r>
            </a:p>
          </p:txBody>
        </p:sp>
        <p:sp>
          <p:nvSpPr>
            <p:cNvPr id="1069" name="Line 22">
              <a:extLst>
                <a:ext uri="{FF2B5EF4-FFF2-40B4-BE49-F238E27FC236}">
                  <a16:creationId xmlns:a16="http://schemas.microsoft.com/office/drawing/2014/main" id="{A3C9ECF3-4005-1D44-9869-37A4DAAC445C}"/>
                </a:ext>
              </a:extLst>
            </p:cNvPr>
            <p:cNvSpPr>
              <a:spLocks noChangeShapeType="1"/>
            </p:cNvSpPr>
            <p:nvPr/>
          </p:nvSpPr>
          <p:spPr bwMode="auto">
            <a:xfrm>
              <a:off x="3903" y="1230"/>
              <a:ext cx="1902" cy="4"/>
            </a:xfrm>
            <a:prstGeom prst="line">
              <a:avLst/>
            </a:prstGeom>
            <a:ln>
              <a:headEnd/>
              <a:tailEnd/>
            </a:ln>
            <a:extLst>
              <a:ext uri="{909E8E84-426E-40DD-AFC4-6F175D3DCCD1}">
                <a14:hiddenFill xmlns:a14="http://schemas.microsoft.com/office/drawing/2010/main">
                  <a:noFill/>
                </a14:hiddenFill>
              </a:ext>
            </a:extLst>
          </p:spPr>
          <p:style>
            <a:lnRef idx="2">
              <a:schemeClr val="dk1"/>
            </a:lnRef>
            <a:fillRef idx="0">
              <a:schemeClr val="dk1"/>
            </a:fillRef>
            <a:effectRef idx="1">
              <a:schemeClr val="dk1"/>
            </a:effectRef>
            <a:fontRef idx="minor">
              <a:schemeClr val="tx1"/>
            </a:fontRef>
          </p:style>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70" name="Text Box 23">
              <a:extLst>
                <a:ext uri="{FF2B5EF4-FFF2-40B4-BE49-F238E27FC236}">
                  <a16:creationId xmlns:a16="http://schemas.microsoft.com/office/drawing/2014/main" id="{B757FA42-1B98-513D-678E-665CB0FBF042}"/>
                </a:ext>
              </a:extLst>
            </p:cNvPr>
            <p:cNvSpPr txBox="1">
              <a:spLocks noChangeArrowheads="1"/>
            </p:cNvSpPr>
            <p:nvPr/>
          </p:nvSpPr>
          <p:spPr bwMode="auto">
            <a:xfrm>
              <a:off x="3574" y="760"/>
              <a:ext cx="2717"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n-US"/>
              </a:defPPr>
              <a:lvl1pPr marL="0" algn="l" defTabSz="914400" rtl="0" eaLnBrk="0" latinLnBrk="0" hangingPunct="0">
                <a:spcBef>
                  <a:spcPct val="20000"/>
                </a:spcBef>
                <a:buChar char="•"/>
                <a:defRPr sz="3200" kern="1200">
                  <a:solidFill>
                    <a:schemeClr val="tx1"/>
                  </a:solidFill>
                  <a:latin typeface="Arial" charset="0"/>
                  <a:ea typeface="+mn-ea"/>
                  <a:cs typeface="+mn-cs"/>
                </a:defRPr>
              </a:lvl1pPr>
              <a:lvl2pPr marL="742950" indent="-285750" algn="l" defTabSz="914400" rtl="0" eaLnBrk="0" latinLnBrk="0" hangingPunct="0">
                <a:spcBef>
                  <a:spcPct val="20000"/>
                </a:spcBef>
                <a:buChar char="–"/>
                <a:defRPr sz="3200" kern="1200">
                  <a:solidFill>
                    <a:schemeClr val="tx1"/>
                  </a:solidFill>
                  <a:latin typeface="Arial" charset="0"/>
                  <a:ea typeface="+mn-ea"/>
                  <a:cs typeface="+mn-cs"/>
                </a:defRPr>
              </a:lvl2pPr>
              <a:lvl3pPr marL="1143000" indent="-228600" algn="l" defTabSz="914400" rtl="0" eaLnBrk="0" latinLnBrk="0" hangingPunct="0">
                <a:spcBef>
                  <a:spcPct val="20000"/>
                </a:spcBef>
                <a:buChar char="•"/>
                <a:defRPr sz="3200" kern="1200">
                  <a:solidFill>
                    <a:schemeClr val="tx1"/>
                  </a:solidFill>
                  <a:latin typeface="Arial" charset="0"/>
                  <a:ea typeface="+mn-ea"/>
                  <a:cs typeface="+mn-cs"/>
                </a:defRPr>
              </a:lvl3pPr>
              <a:lvl4pPr marL="1600200" indent="-228600" algn="l" defTabSz="914400" rtl="0" eaLnBrk="0" latinLnBrk="0" hangingPunct="0">
                <a:spcBef>
                  <a:spcPct val="20000"/>
                </a:spcBef>
                <a:buChar char="–"/>
                <a:defRPr sz="3200" kern="1200">
                  <a:solidFill>
                    <a:schemeClr val="tx1"/>
                  </a:solidFill>
                  <a:latin typeface="Arial" charset="0"/>
                  <a:ea typeface="+mn-ea"/>
                  <a:cs typeface="+mn-cs"/>
                </a:defRPr>
              </a:lvl4pPr>
              <a:lvl5pPr marL="2057400" indent="-228600" algn="l" defTabSz="914400" rtl="0" eaLnBrk="0" latinLnBrk="0" hangingPunct="0">
                <a:spcBef>
                  <a:spcPct val="20000"/>
                </a:spcBef>
                <a:buChar char="»"/>
                <a:defRPr sz="32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buChar char="»"/>
                <a:defRPr sz="32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buChar char="»"/>
                <a:defRPr sz="32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buChar char="»"/>
                <a:defRPr sz="32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buChar char="»"/>
                <a:defRPr sz="3200" kern="1200">
                  <a:solidFill>
                    <a:schemeClr val="tx1"/>
                  </a:solidFill>
                  <a:latin typeface="Arial" charset="0"/>
                  <a:ea typeface="+mn-ea"/>
                  <a:cs typeface="+mn-cs"/>
                </a:defRPr>
              </a:lvl9pPr>
            </a:lstStyle>
            <a:p>
              <a:pPr eaLnBrk="1" hangingPunct="1">
                <a:spcBef>
                  <a:spcPct val="50000"/>
                </a:spcBef>
                <a:buFontTx/>
                <a:buNone/>
              </a:pPr>
              <a:r>
                <a:rPr lang="en-GB" altLang="en-US" sz="2000">
                  <a:latin typeface="Trebuchet MS" pitchFamily="34" charset="0"/>
                </a:rPr>
                <a:t>‘asymmetry’ (t) = </a:t>
              </a:r>
            </a:p>
          </p:txBody>
        </p:sp>
      </p:grpSp>
      <p:sp>
        <p:nvSpPr>
          <p:cNvPr id="1062" name="Rectangle 1061">
            <a:extLst>
              <a:ext uri="{FF2B5EF4-FFF2-40B4-BE49-F238E27FC236}">
                <a16:creationId xmlns:a16="http://schemas.microsoft.com/office/drawing/2014/main" id="{810007C0-8889-DFBB-FBE3-3498645E53D9}"/>
              </a:ext>
            </a:extLst>
          </p:cNvPr>
          <p:cNvSpPr/>
          <p:nvPr/>
        </p:nvSpPr>
        <p:spPr>
          <a:xfrm>
            <a:off x="6408435" y="180600"/>
            <a:ext cx="4088928" cy="1288707"/>
          </a:xfrm>
          <a:prstGeom prst="rect">
            <a:avLst/>
          </a:prstGeom>
          <a:noFill/>
          <a:ln w="28575">
            <a:solidFill>
              <a:srgbClr val="FDBFE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GB">
              <a:solidFill>
                <a:schemeClr val="tx1"/>
              </a:solidFill>
            </a:endParaRPr>
          </a:p>
        </p:txBody>
      </p:sp>
      <p:sp>
        <p:nvSpPr>
          <p:cNvPr id="1063" name="Text Box 7">
            <a:extLst>
              <a:ext uri="{FF2B5EF4-FFF2-40B4-BE49-F238E27FC236}">
                <a16:creationId xmlns:a16="http://schemas.microsoft.com/office/drawing/2014/main" id="{43D328AE-DDE2-FB97-E940-861376E4E6CF}"/>
              </a:ext>
            </a:extLst>
          </p:cNvPr>
          <p:cNvSpPr txBox="1">
            <a:spLocks noChangeArrowheads="1"/>
          </p:cNvSpPr>
          <p:nvPr/>
        </p:nvSpPr>
        <p:spPr bwMode="auto">
          <a:xfrm>
            <a:off x="7691136" y="1593383"/>
            <a:ext cx="2755900" cy="739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en-US"/>
            </a:defPPr>
            <a:lvl1pPr marL="0" algn="l" defTabSz="914400" rtl="0" eaLnBrk="0" latinLnBrk="0" hangingPunct="0">
              <a:spcBef>
                <a:spcPct val="20000"/>
              </a:spcBef>
              <a:buChar char="•"/>
              <a:defRPr sz="3200" kern="1200">
                <a:solidFill>
                  <a:schemeClr val="tx1"/>
                </a:solidFill>
                <a:latin typeface="Arial" charset="0"/>
                <a:ea typeface="+mn-ea"/>
                <a:cs typeface="+mn-cs"/>
              </a:defRPr>
            </a:lvl1pPr>
            <a:lvl2pPr marL="742950" indent="-285750" algn="l" defTabSz="914400" rtl="0" eaLnBrk="0" latinLnBrk="0" hangingPunct="0">
              <a:spcBef>
                <a:spcPct val="20000"/>
              </a:spcBef>
              <a:buChar char="–"/>
              <a:defRPr sz="3200" kern="1200">
                <a:solidFill>
                  <a:schemeClr val="tx1"/>
                </a:solidFill>
                <a:latin typeface="Arial" charset="0"/>
                <a:ea typeface="+mn-ea"/>
                <a:cs typeface="+mn-cs"/>
              </a:defRPr>
            </a:lvl2pPr>
            <a:lvl3pPr marL="1143000" indent="-228600" algn="l" defTabSz="914400" rtl="0" eaLnBrk="0" latinLnBrk="0" hangingPunct="0">
              <a:spcBef>
                <a:spcPct val="20000"/>
              </a:spcBef>
              <a:buChar char="•"/>
              <a:defRPr sz="3200" kern="1200">
                <a:solidFill>
                  <a:schemeClr val="tx1"/>
                </a:solidFill>
                <a:latin typeface="Arial" charset="0"/>
                <a:ea typeface="+mn-ea"/>
                <a:cs typeface="+mn-cs"/>
              </a:defRPr>
            </a:lvl3pPr>
            <a:lvl4pPr marL="1600200" indent="-228600" algn="l" defTabSz="914400" rtl="0" eaLnBrk="0" latinLnBrk="0" hangingPunct="0">
              <a:spcBef>
                <a:spcPct val="20000"/>
              </a:spcBef>
              <a:buChar char="–"/>
              <a:defRPr sz="3200" kern="1200">
                <a:solidFill>
                  <a:schemeClr val="tx1"/>
                </a:solidFill>
                <a:latin typeface="Arial" charset="0"/>
                <a:ea typeface="+mn-ea"/>
                <a:cs typeface="+mn-cs"/>
              </a:defRPr>
            </a:lvl4pPr>
            <a:lvl5pPr marL="2057400" indent="-228600" algn="l" defTabSz="914400" rtl="0" eaLnBrk="0" latinLnBrk="0" hangingPunct="0">
              <a:spcBef>
                <a:spcPct val="20000"/>
              </a:spcBef>
              <a:buChar char="»"/>
              <a:defRPr sz="3200" kern="1200">
                <a:solidFill>
                  <a:schemeClr val="tx1"/>
                </a:solidFill>
                <a:latin typeface="Arial" charset="0"/>
                <a:ea typeface="+mn-ea"/>
                <a:cs typeface="+mn-cs"/>
              </a:defRPr>
            </a:lvl5pPr>
            <a:lvl6pPr marL="2514600" indent="-228600" algn="l" defTabSz="914400" rtl="0" eaLnBrk="0" fontAlgn="base" latinLnBrk="0" hangingPunct="0">
              <a:spcBef>
                <a:spcPct val="20000"/>
              </a:spcBef>
              <a:spcAft>
                <a:spcPct val="0"/>
              </a:spcAft>
              <a:buChar char="»"/>
              <a:defRPr sz="3200" kern="1200">
                <a:solidFill>
                  <a:schemeClr val="tx1"/>
                </a:solidFill>
                <a:latin typeface="Arial" charset="0"/>
                <a:ea typeface="+mn-ea"/>
                <a:cs typeface="+mn-cs"/>
              </a:defRPr>
            </a:lvl6pPr>
            <a:lvl7pPr marL="2971800" indent="-228600" algn="l" defTabSz="914400" rtl="0" eaLnBrk="0" fontAlgn="base" latinLnBrk="0" hangingPunct="0">
              <a:spcBef>
                <a:spcPct val="20000"/>
              </a:spcBef>
              <a:spcAft>
                <a:spcPct val="0"/>
              </a:spcAft>
              <a:buChar char="»"/>
              <a:defRPr sz="3200" kern="1200">
                <a:solidFill>
                  <a:schemeClr val="tx1"/>
                </a:solidFill>
                <a:latin typeface="Arial" charset="0"/>
                <a:ea typeface="+mn-ea"/>
                <a:cs typeface="+mn-cs"/>
              </a:defRPr>
            </a:lvl7pPr>
            <a:lvl8pPr marL="3429000" indent="-228600" algn="l" defTabSz="914400" rtl="0" eaLnBrk="0" fontAlgn="base" latinLnBrk="0" hangingPunct="0">
              <a:spcBef>
                <a:spcPct val="20000"/>
              </a:spcBef>
              <a:spcAft>
                <a:spcPct val="0"/>
              </a:spcAft>
              <a:buChar char="»"/>
              <a:defRPr sz="3200" kern="1200">
                <a:solidFill>
                  <a:schemeClr val="tx1"/>
                </a:solidFill>
                <a:latin typeface="Arial" charset="0"/>
                <a:ea typeface="+mn-ea"/>
                <a:cs typeface="+mn-cs"/>
              </a:defRPr>
            </a:lvl8pPr>
            <a:lvl9pPr marL="3886200" indent="-228600" algn="l" defTabSz="914400" rtl="0" eaLnBrk="0" fontAlgn="base" latinLnBrk="0" hangingPunct="0">
              <a:spcBef>
                <a:spcPct val="20000"/>
              </a:spcBef>
              <a:spcAft>
                <a:spcPct val="0"/>
              </a:spcAft>
              <a:buChar char="»"/>
              <a:defRPr sz="3200" kern="1200">
                <a:solidFill>
                  <a:schemeClr val="tx1"/>
                </a:solidFill>
                <a:latin typeface="Arial" charset="0"/>
                <a:ea typeface="+mn-ea"/>
                <a:cs typeface="+mn-cs"/>
              </a:defRPr>
            </a:lvl9pPr>
          </a:lstStyle>
          <a:p>
            <a:pPr eaLnBrk="1" hangingPunct="1">
              <a:spcBef>
                <a:spcPct val="50000"/>
              </a:spcBef>
              <a:buFontTx/>
              <a:buNone/>
            </a:pPr>
            <a:r>
              <a:rPr lang="en-GB" altLang="en-US" sz="1700" i="1">
                <a:latin typeface="Trebuchet MS" pitchFamily="34" charset="0"/>
              </a:rPr>
              <a:t>non-relaxing polarisation</a:t>
            </a:r>
          </a:p>
          <a:p>
            <a:pPr eaLnBrk="1" hangingPunct="1">
              <a:spcBef>
                <a:spcPct val="50000"/>
              </a:spcBef>
              <a:buFontTx/>
              <a:buNone/>
            </a:pPr>
            <a:r>
              <a:rPr lang="en-GB" altLang="en-US" sz="1700" i="1">
                <a:latin typeface="Trebuchet MS" pitchFamily="34" charset="0"/>
              </a:rPr>
              <a:t>relaxing polarisation</a:t>
            </a:r>
          </a:p>
        </p:txBody>
      </p:sp>
      <p:sp>
        <p:nvSpPr>
          <p:cNvPr id="1064" name="Line 8">
            <a:extLst>
              <a:ext uri="{FF2B5EF4-FFF2-40B4-BE49-F238E27FC236}">
                <a16:creationId xmlns:a16="http://schemas.microsoft.com/office/drawing/2014/main" id="{49C6C12D-5579-2F91-C7AA-FA2E3236C1D7}"/>
              </a:ext>
            </a:extLst>
          </p:cNvPr>
          <p:cNvSpPr>
            <a:spLocks noChangeShapeType="1"/>
          </p:cNvSpPr>
          <p:nvPr/>
        </p:nvSpPr>
        <p:spPr bwMode="auto">
          <a:xfrm>
            <a:off x="7087886" y="1804520"/>
            <a:ext cx="609600" cy="0"/>
          </a:xfrm>
          <a:prstGeom prst="line">
            <a:avLst/>
          </a:prstGeom>
          <a:noFill/>
          <a:ln w="19050">
            <a:solidFill>
              <a:srgbClr val="FF3300"/>
            </a:solidFill>
            <a:round/>
            <a:headEnd/>
            <a:tailEnd/>
          </a:ln>
          <a:extLst>
            <a:ext uri="{909E8E84-426E-40DD-AFC4-6F175D3DCCD1}">
              <a14:hiddenFill xmlns:a14="http://schemas.microsoft.com/office/drawing/2010/main">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65" name="Line 9">
            <a:extLst>
              <a:ext uri="{FF2B5EF4-FFF2-40B4-BE49-F238E27FC236}">
                <a16:creationId xmlns:a16="http://schemas.microsoft.com/office/drawing/2014/main" id="{209A65CF-1D7F-584A-CF6F-10A8DD7A412E}"/>
              </a:ext>
            </a:extLst>
          </p:cNvPr>
          <p:cNvSpPr>
            <a:spLocks noChangeShapeType="1"/>
          </p:cNvSpPr>
          <p:nvPr/>
        </p:nvSpPr>
        <p:spPr bwMode="auto">
          <a:xfrm>
            <a:off x="7087886" y="2172820"/>
            <a:ext cx="609600" cy="0"/>
          </a:xfrm>
          <a:prstGeom prst="line">
            <a:avLst/>
          </a:prstGeom>
          <a:noFill/>
          <a:ln w="19050">
            <a:solidFill>
              <a:srgbClr val="6666FF"/>
            </a:solidFill>
            <a:round/>
            <a:headEnd/>
            <a:tailEnd/>
          </a:ln>
          <a:extLst>
            <a:ext uri="{909E8E84-426E-40DD-AFC4-6F175D3DCCD1}">
              <a14:hiddenFill xmlns:a14="http://schemas.microsoft.com/office/drawing/2010/main">
                <a:noFill/>
              </a14:hiddenFill>
            </a:ext>
          </a:extLst>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GB"/>
          </a:p>
        </p:txBody>
      </p:sp>
      <p:sp>
        <p:nvSpPr>
          <p:cNvPr id="1066" name="Text Box 22">
            <a:extLst>
              <a:ext uri="{FF2B5EF4-FFF2-40B4-BE49-F238E27FC236}">
                <a16:creationId xmlns:a16="http://schemas.microsoft.com/office/drawing/2014/main" id="{0A2581DE-BCBE-EA45-5082-1C51D89FB7C8}"/>
              </a:ext>
            </a:extLst>
          </p:cNvPr>
          <p:cNvSpPr txBox="1">
            <a:spLocks noChangeArrowheads="1"/>
          </p:cNvSpPr>
          <p:nvPr/>
        </p:nvSpPr>
        <p:spPr bwMode="auto">
          <a:xfrm>
            <a:off x="8321204" y="777596"/>
            <a:ext cx="2146300" cy="396875"/>
          </a:xfrm>
          <a:prstGeom prst="rect">
            <a:avLst/>
          </a:prstGeom>
          <a:noFill/>
          <a:ln w="9525">
            <a:noFill/>
            <a:miter lim="800000"/>
            <a:headEnd/>
            <a:tailEnd/>
          </a:ln>
          <a:effectLst/>
        </p:spPr>
        <p:txBody>
          <a:bodyPr>
            <a:spAutoFit/>
          </a:bodyPr>
          <a:lstStyle>
            <a:defPPr>
              <a:defRPr lang="en-US"/>
            </a:defPPr>
            <a:lvl1pPr marL="0" algn="l" defTabSz="914400" rtl="0" eaLnBrk="1" fontAlgn="base" latinLnBrk="0" hangingPunct="1">
              <a:spcBef>
                <a:spcPct val="0"/>
              </a:spcBef>
              <a:spcAft>
                <a:spcPct val="0"/>
              </a:spcAft>
              <a:defRPr sz="1800" kern="1200">
                <a:solidFill>
                  <a:schemeClr val="tx1"/>
                </a:solidFill>
                <a:latin typeface="Arial" charset="0"/>
                <a:ea typeface="+mn-ea"/>
                <a:cs typeface="+mn-cs"/>
              </a:defRPr>
            </a:lvl1pPr>
            <a:lvl2pPr marL="457200" algn="l" defTabSz="914400" rtl="0" eaLnBrk="1" fontAlgn="base" latinLnBrk="0" hangingPunct="1">
              <a:spcBef>
                <a:spcPct val="0"/>
              </a:spcBef>
              <a:spcAft>
                <a:spcPct val="0"/>
              </a:spcAft>
              <a:defRPr sz="1800" kern="1200">
                <a:solidFill>
                  <a:schemeClr val="tx1"/>
                </a:solidFill>
                <a:latin typeface="Arial" charset="0"/>
                <a:ea typeface="+mn-ea"/>
                <a:cs typeface="+mn-cs"/>
              </a:defRPr>
            </a:lvl2pPr>
            <a:lvl3pPr marL="914400" algn="l" defTabSz="914400" rtl="0" eaLnBrk="1" fontAlgn="base" latinLnBrk="0" hangingPunct="1">
              <a:spcBef>
                <a:spcPct val="0"/>
              </a:spcBef>
              <a:spcAft>
                <a:spcPct val="0"/>
              </a:spcAft>
              <a:defRPr sz="1800" kern="1200">
                <a:solidFill>
                  <a:schemeClr val="tx1"/>
                </a:solidFill>
                <a:latin typeface="Arial" charset="0"/>
                <a:ea typeface="+mn-ea"/>
                <a:cs typeface="+mn-cs"/>
              </a:defRPr>
            </a:lvl3pPr>
            <a:lvl4pPr marL="1371600" algn="l" defTabSz="914400" rtl="0" eaLnBrk="1" fontAlgn="base" latinLnBrk="0" hangingPunct="1">
              <a:spcBef>
                <a:spcPct val="0"/>
              </a:spcBef>
              <a:spcAft>
                <a:spcPct val="0"/>
              </a:spcAft>
              <a:defRPr sz="1800" kern="1200">
                <a:solidFill>
                  <a:schemeClr val="tx1"/>
                </a:solidFill>
                <a:latin typeface="Arial" charset="0"/>
                <a:ea typeface="+mn-ea"/>
                <a:cs typeface="+mn-cs"/>
              </a:defRPr>
            </a:lvl4pPr>
            <a:lvl5pPr marL="1828800" algn="l" defTabSz="914400" rtl="0" eaLnBrk="1" fontAlgn="base" latinLnBrk="0" hangingPunct="1">
              <a:spcBef>
                <a:spcPct val="0"/>
              </a:spcBef>
              <a:spcAft>
                <a:spcPct val="0"/>
              </a:spcAft>
              <a:defRPr sz="1800" kern="1200">
                <a:solidFill>
                  <a:schemeClr val="tx1"/>
                </a:solidFill>
                <a:latin typeface="Arial" charset="0"/>
                <a:ea typeface="+mn-ea"/>
                <a:cs typeface="+mn-cs"/>
              </a:defRPr>
            </a:lvl5pPr>
            <a:lvl6pPr marL="2286000" algn="l" defTabSz="914400" rtl="0" eaLnBrk="1" latinLnBrk="0" hangingPunct="1">
              <a:defRPr sz="1800" kern="1200">
                <a:solidFill>
                  <a:schemeClr val="tx1"/>
                </a:solidFill>
                <a:latin typeface="Arial" charset="0"/>
                <a:ea typeface="+mn-ea"/>
                <a:cs typeface="+mn-cs"/>
              </a:defRPr>
            </a:lvl6pPr>
            <a:lvl7pPr marL="2743200" algn="l" defTabSz="914400" rtl="0" eaLnBrk="1" latinLnBrk="0" hangingPunct="1">
              <a:defRPr sz="1800" kern="1200">
                <a:solidFill>
                  <a:schemeClr val="tx1"/>
                </a:solidFill>
                <a:latin typeface="Arial" charset="0"/>
                <a:ea typeface="+mn-ea"/>
                <a:cs typeface="+mn-cs"/>
              </a:defRPr>
            </a:lvl7pPr>
            <a:lvl8pPr marL="3200400" algn="l" defTabSz="914400" rtl="0" eaLnBrk="1" latinLnBrk="0" hangingPunct="1">
              <a:defRPr sz="1800" kern="1200">
                <a:solidFill>
                  <a:schemeClr val="tx1"/>
                </a:solidFill>
                <a:latin typeface="Arial" charset="0"/>
                <a:ea typeface="+mn-ea"/>
                <a:cs typeface="+mn-cs"/>
              </a:defRPr>
            </a:lvl8pPr>
            <a:lvl9pPr marL="3657600" algn="l" defTabSz="914400" rtl="0" eaLnBrk="1" latinLnBrk="0" hangingPunct="1">
              <a:defRPr sz="1800" kern="1200">
                <a:solidFill>
                  <a:schemeClr val="tx1"/>
                </a:solidFill>
                <a:latin typeface="Arial" charset="0"/>
                <a:ea typeface="+mn-ea"/>
                <a:cs typeface="+mn-cs"/>
              </a:defRPr>
            </a:lvl9pPr>
          </a:lstStyle>
          <a:p>
            <a:pPr>
              <a:spcBef>
                <a:spcPct val="50000"/>
              </a:spcBef>
              <a:defRPr/>
            </a:pPr>
            <a:r>
              <a:rPr lang="en-GB" sz="2000">
                <a:latin typeface="Trebuchet MS" pitchFamily="34" charset="0"/>
              </a:rPr>
              <a:t>= a</a:t>
            </a:r>
            <a:r>
              <a:rPr lang="en-GB" sz="2000" baseline="-25000">
                <a:latin typeface="Trebuchet MS" pitchFamily="34" charset="0"/>
              </a:rPr>
              <a:t>0</a:t>
            </a:r>
            <a:r>
              <a:rPr lang="en-GB" sz="2000" b="1">
                <a:effectLst>
                  <a:outerShdw blurRad="38100" dist="38100" dir="2700000" algn="tl">
                    <a:srgbClr val="C0C0C0"/>
                  </a:outerShdw>
                </a:effectLst>
                <a:latin typeface="Trebuchet MS" pitchFamily="34" charset="0"/>
              </a:rPr>
              <a:t>G</a:t>
            </a:r>
            <a:r>
              <a:rPr lang="en-GB" sz="2000" b="1" baseline="-25000">
                <a:effectLst>
                  <a:outerShdw blurRad="38100" dist="38100" dir="2700000" algn="tl">
                    <a:srgbClr val="C0C0C0"/>
                  </a:outerShdw>
                </a:effectLst>
                <a:latin typeface="Trebuchet MS" pitchFamily="34" charset="0"/>
              </a:rPr>
              <a:t>x</a:t>
            </a:r>
            <a:r>
              <a:rPr lang="en-GB" sz="2000" b="1">
                <a:effectLst>
                  <a:outerShdw blurRad="38100" dist="38100" dir="2700000" algn="tl">
                    <a:srgbClr val="C0C0C0"/>
                  </a:outerShdw>
                </a:effectLst>
                <a:latin typeface="Trebuchet MS" pitchFamily="34" charset="0"/>
              </a:rPr>
              <a:t>(t) </a:t>
            </a:r>
            <a:r>
              <a:rPr lang="en-GB" sz="2000">
                <a:latin typeface="Trebuchet MS" pitchFamily="34" charset="0"/>
              </a:rPr>
              <a:t>cos(</a:t>
            </a:r>
            <a:r>
              <a:rPr lang="en-GB" sz="2000" err="1">
                <a:latin typeface="Symbol" pitchFamily="18" charset="2"/>
              </a:rPr>
              <a:t>w</a:t>
            </a:r>
            <a:r>
              <a:rPr lang="en-GB" sz="2000" err="1">
                <a:latin typeface="Trebuchet MS" pitchFamily="34" charset="0"/>
              </a:rPr>
              <a:t>t</a:t>
            </a:r>
            <a:r>
              <a:rPr lang="en-GB" sz="2000">
                <a:latin typeface="Trebuchet MS" pitchFamily="34" charset="0"/>
              </a:rPr>
              <a:t>)</a:t>
            </a:r>
            <a:r>
              <a:rPr lang="en-GB">
                <a:latin typeface="Arial" pitchFamily="34" charset="0"/>
              </a:rPr>
              <a:t> </a:t>
            </a:r>
          </a:p>
        </p:txBody>
      </p:sp>
      <p:sp>
        <p:nvSpPr>
          <p:cNvPr id="1074" name="TextBox 28">
            <a:extLst>
              <a:ext uri="{FF2B5EF4-FFF2-40B4-BE49-F238E27FC236}">
                <a16:creationId xmlns:a16="http://schemas.microsoft.com/office/drawing/2014/main" id="{05D5C551-F2CE-17E4-321A-CDE0FCF75523}"/>
              </a:ext>
            </a:extLst>
          </p:cNvPr>
          <p:cNvSpPr txBox="1"/>
          <p:nvPr/>
        </p:nvSpPr>
        <p:spPr>
          <a:xfrm>
            <a:off x="6021135" y="5753211"/>
            <a:ext cx="4937311" cy="923330"/>
          </a:xfrm>
          <a:prstGeom prst="rect">
            <a:avLst/>
          </a:prstGeom>
          <a:solidFill>
            <a:srgbClr val="FDBFED"/>
          </a:solid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GB"/>
              <a:t>Muon spectroscopy involves measuring </a:t>
            </a:r>
            <a:r>
              <a:rPr lang="en-GB" i="1"/>
              <a:t>A</a:t>
            </a:r>
            <a:r>
              <a:rPr lang="en-GB"/>
              <a:t>(</a:t>
            </a:r>
            <a:r>
              <a:rPr lang="en-GB" i="1"/>
              <a:t>t</a:t>
            </a:r>
            <a:r>
              <a:rPr lang="en-GB"/>
              <a:t>) and analysing it in terms of the relaxation function </a:t>
            </a:r>
            <a:r>
              <a:rPr lang="en-GB" b="1"/>
              <a:t>G</a:t>
            </a:r>
            <a:r>
              <a:rPr lang="en-GB"/>
              <a:t>(t).</a:t>
            </a:r>
          </a:p>
        </p:txBody>
      </p:sp>
      <p:sp>
        <p:nvSpPr>
          <p:cNvPr id="1037" name="Rectangle 1036">
            <a:extLst>
              <a:ext uri="{FF2B5EF4-FFF2-40B4-BE49-F238E27FC236}">
                <a16:creationId xmlns:a16="http://schemas.microsoft.com/office/drawing/2014/main" id="{1A5A107E-173B-CB45-7520-8C6726A44AD1}"/>
              </a:ext>
            </a:extLst>
          </p:cNvPr>
          <p:cNvSpPr>
            <a:spLocks noChangeArrowheads="1"/>
          </p:cNvSpPr>
          <p:nvPr/>
        </p:nvSpPr>
        <p:spPr bwMode="auto">
          <a:xfrm>
            <a:off x="4379020" y="5079327"/>
            <a:ext cx="6990534" cy="648512"/>
          </a:xfrm>
          <a:prstGeom prst="rect">
            <a:avLst/>
          </a:prstGeom>
          <a:noFill/>
          <a:ln w="12700" algn="ctr">
            <a:noFill/>
            <a:miter lim="800000"/>
            <a:headEnd type="none" w="lg" len="lg"/>
            <a:tailEnd/>
          </a:ln>
          <a:effectLst/>
        </p:spPr>
        <p:txBody>
          <a:bodyPr wrap="square" lIns="90000" tIns="46800" rIns="90000" bIns="4680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spcAft>
                <a:spcPct val="0"/>
              </a:spcAft>
            </a:pPr>
            <a:r>
              <a:rPr lang="en-GB"/>
              <a:t>Oscillation frequency -&gt; magnitude of the local magnetic field</a:t>
            </a:r>
            <a:br>
              <a:rPr lang="en-GB"/>
            </a:br>
            <a:r>
              <a:rPr lang="en-GB"/>
              <a:t>Damping -&gt; field homogeneity</a:t>
            </a:r>
            <a:endParaRPr lang="en-US"/>
          </a:p>
        </p:txBody>
      </p:sp>
      <p:sp>
        <p:nvSpPr>
          <p:cNvPr id="1075" name="Rectangle 1074">
            <a:extLst>
              <a:ext uri="{FF2B5EF4-FFF2-40B4-BE49-F238E27FC236}">
                <a16:creationId xmlns:a16="http://schemas.microsoft.com/office/drawing/2014/main" id="{C7F21D86-D775-D87D-4668-59436D6446F1}"/>
              </a:ext>
            </a:extLst>
          </p:cNvPr>
          <p:cNvSpPr>
            <a:spLocks noChangeArrowheads="1"/>
          </p:cNvSpPr>
          <p:nvPr/>
        </p:nvSpPr>
        <p:spPr bwMode="auto">
          <a:xfrm>
            <a:off x="0" y="5444046"/>
            <a:ext cx="4883727" cy="371513"/>
          </a:xfrm>
          <a:prstGeom prst="rect">
            <a:avLst/>
          </a:prstGeom>
          <a:noFill/>
          <a:ln w="12700" algn="ctr">
            <a:noFill/>
            <a:miter lim="800000"/>
            <a:headEnd type="none" w="lg" len="lg"/>
            <a:tailEnd/>
          </a:ln>
          <a:effectLst/>
        </p:spPr>
        <p:txBody>
          <a:bodyPr wrap="square" lIns="90000" tIns="46800" rIns="90000" bIns="4680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Bef>
                <a:spcPct val="50000"/>
              </a:spcBef>
              <a:spcAft>
                <a:spcPct val="0"/>
              </a:spcAft>
            </a:pPr>
            <a:r>
              <a:rPr lang="en-GB"/>
              <a:t>Courtesy of Rhea Stewart muon group </a:t>
            </a:r>
            <a:endParaRPr lang="en-US"/>
          </a:p>
        </p:txBody>
      </p:sp>
    </p:spTree>
    <p:extLst>
      <p:ext uri="{BB962C8B-B14F-4D97-AF65-F5344CB8AC3E}">
        <p14:creationId xmlns:p14="http://schemas.microsoft.com/office/powerpoint/2010/main" val="3699373884"/>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B4FF7C-B88D-2F1C-76E8-C27084659CA7}"/>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6DEF7D1-FED1-9F70-A843-5AAD98CCF175}"/>
              </a:ext>
            </a:extLst>
          </p:cNvPr>
          <p:cNvSpPr txBox="1">
            <a:spLocks/>
          </p:cNvSpPr>
          <p:nvPr/>
        </p:nvSpPr>
        <p:spPr>
          <a:xfrm>
            <a:off x="304053" y="271461"/>
            <a:ext cx="9144000" cy="1138240"/>
          </a:xfrm>
          <a:prstGeom prst="rect">
            <a:avLst/>
          </a:prstGeom>
        </p:spPr>
        <p:txBody>
          <a:bodyPr lIns="91440" tIns="45720" rIns="91440" bIns="45720" anchor="t"/>
          <a:lstStyle>
            <a:lvl1pPr algn="l" defTabSz="914400" rtl="0" eaLnBrk="1" latinLnBrk="0" hangingPunct="1">
              <a:lnSpc>
                <a:spcPct val="90000"/>
              </a:lnSpc>
              <a:spcBef>
                <a:spcPct val="0"/>
              </a:spcBef>
              <a:buNone/>
              <a:defRPr sz="2800" b="0" kern="1200">
                <a:solidFill>
                  <a:schemeClr val="accent3"/>
                </a:solidFill>
                <a:latin typeface="+mj-lt"/>
                <a:ea typeface="Verdana" panose="020B0604030504040204" pitchFamily="34" charset="0"/>
                <a:cs typeface="Arial" panose="020B0604020202020204" pitchFamily="34" charset="0"/>
              </a:defRPr>
            </a:lvl1pPr>
          </a:lstStyle>
          <a:p>
            <a:r>
              <a:rPr lang="en-GB">
                <a:ea typeface="Verdana"/>
                <a:cs typeface="Arial"/>
              </a:rPr>
              <a:t>Why low energy muons?</a:t>
            </a:r>
            <a:r>
              <a:rPr lang="en-GB" sz="3200">
                <a:ea typeface="Verdana"/>
                <a:cs typeface="Arial"/>
              </a:rPr>
              <a:t> </a:t>
            </a:r>
            <a:endParaRPr lang="en-GB" sz="3200"/>
          </a:p>
        </p:txBody>
      </p:sp>
      <p:sp>
        <p:nvSpPr>
          <p:cNvPr id="2" name="TextBox 1">
            <a:extLst>
              <a:ext uri="{FF2B5EF4-FFF2-40B4-BE49-F238E27FC236}">
                <a16:creationId xmlns:a16="http://schemas.microsoft.com/office/drawing/2014/main" id="{AF638C29-71F6-6F53-B35A-79E8FA8F8922}"/>
              </a:ext>
            </a:extLst>
          </p:cNvPr>
          <p:cNvSpPr txBox="1"/>
          <p:nvPr/>
        </p:nvSpPr>
        <p:spPr>
          <a:xfrm>
            <a:off x="304053" y="701877"/>
            <a:ext cx="10705598"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endParaRPr lang="en-GB">
              <a:ea typeface="Roboto"/>
              <a:cs typeface="Roboto"/>
            </a:endParaRPr>
          </a:p>
          <a:p>
            <a:pPr marL="285750" indent="-285750">
              <a:buFont typeface="Arial"/>
              <a:buChar char="•"/>
            </a:pPr>
            <a:r>
              <a:rPr lang="en-GB">
                <a:ea typeface="Roboto"/>
                <a:cs typeface="Roboto"/>
              </a:rPr>
              <a:t>Surface muons with 4 MeV stop in hundreds of microns, far below the surface of materials</a:t>
            </a:r>
          </a:p>
          <a:p>
            <a:pPr marL="285750" indent="-285750">
              <a:buFont typeface="Arial"/>
              <a:buChar char="•"/>
            </a:pPr>
            <a:r>
              <a:rPr lang="en-GB">
                <a:ea typeface="Roboto"/>
                <a:cs typeface="Roboto"/>
              </a:rPr>
              <a:t>To study thin films or surfaces muons must be slowed to the keV range from 4 MeV</a:t>
            </a:r>
            <a:endParaRPr lang="en-GB"/>
          </a:p>
          <a:p>
            <a:pPr marL="285750" indent="-285750">
              <a:buFont typeface="Arial"/>
              <a:buChar char="•"/>
            </a:pPr>
            <a:r>
              <a:rPr lang="en-GB">
                <a:ea typeface="Roboto"/>
                <a:cs typeface="Roboto"/>
              </a:rPr>
              <a:t>Can tune input energy to change implantation depth allowing volume sensitive probing of multilayers</a:t>
            </a:r>
          </a:p>
          <a:p>
            <a:pPr marL="285750" indent="-285750">
              <a:buFont typeface="Arial"/>
              <a:buChar char="•"/>
            </a:pPr>
            <a:endParaRPr lang="en-GB">
              <a:ea typeface="Roboto"/>
              <a:cs typeface="Roboto"/>
            </a:endParaRPr>
          </a:p>
        </p:txBody>
      </p:sp>
      <p:pic>
        <p:nvPicPr>
          <p:cNvPr id="1026" name="Picture 2">
            <a:extLst>
              <a:ext uri="{FF2B5EF4-FFF2-40B4-BE49-F238E27FC236}">
                <a16:creationId xmlns:a16="http://schemas.microsoft.com/office/drawing/2014/main" id="{DD854737-32D3-52B6-406B-0D102747A7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3410" y="2714986"/>
            <a:ext cx="3149163" cy="1987714"/>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CB62DFEA-DEED-D7FF-CD2A-A84CF551FC3E}"/>
              </a:ext>
            </a:extLst>
          </p:cNvPr>
          <p:cNvGrpSpPr/>
          <p:nvPr/>
        </p:nvGrpSpPr>
        <p:grpSpPr>
          <a:xfrm>
            <a:off x="4236555" y="2585254"/>
            <a:ext cx="6773096" cy="2871004"/>
            <a:chOff x="48653" y="2509665"/>
            <a:chExt cx="6773096" cy="2871004"/>
          </a:xfrm>
        </p:grpSpPr>
        <p:grpSp>
          <p:nvGrpSpPr>
            <p:cNvPr id="6" name="Group 5">
              <a:extLst>
                <a:ext uri="{FF2B5EF4-FFF2-40B4-BE49-F238E27FC236}">
                  <a16:creationId xmlns:a16="http://schemas.microsoft.com/office/drawing/2014/main" id="{886BD7FB-6F0F-B31A-52AF-B4C14CD908B8}"/>
                </a:ext>
              </a:extLst>
            </p:cNvPr>
            <p:cNvGrpSpPr/>
            <p:nvPr/>
          </p:nvGrpSpPr>
          <p:grpSpPr>
            <a:xfrm>
              <a:off x="278641" y="3129895"/>
              <a:ext cx="6543108" cy="1692044"/>
              <a:chOff x="689215" y="2658395"/>
              <a:chExt cx="9127371" cy="2486121"/>
            </a:xfrm>
          </p:grpSpPr>
          <p:pic>
            <p:nvPicPr>
              <p:cNvPr id="24" name="Picture 23">
                <a:extLst>
                  <a:ext uri="{FF2B5EF4-FFF2-40B4-BE49-F238E27FC236}">
                    <a16:creationId xmlns:a16="http://schemas.microsoft.com/office/drawing/2014/main" id="{677C6AC1-AB81-1CFF-9605-F8D9F9DE4E76}"/>
                  </a:ext>
                </a:extLst>
              </p:cNvPr>
              <p:cNvPicPr>
                <a:picLocks noChangeAspect="1"/>
              </p:cNvPicPr>
              <p:nvPr/>
            </p:nvPicPr>
            <p:blipFill>
              <a:blip r:embed="rId4"/>
              <a:stretch>
                <a:fillRect/>
              </a:stretch>
            </p:blipFill>
            <p:spPr>
              <a:xfrm>
                <a:off x="689215" y="2658395"/>
                <a:ext cx="9127371" cy="2486121"/>
              </a:xfrm>
              <a:prstGeom prst="rect">
                <a:avLst/>
              </a:prstGeom>
            </p:spPr>
          </p:pic>
          <p:sp>
            <p:nvSpPr>
              <p:cNvPr id="25" name="Rectangle 24">
                <a:extLst>
                  <a:ext uri="{FF2B5EF4-FFF2-40B4-BE49-F238E27FC236}">
                    <a16:creationId xmlns:a16="http://schemas.microsoft.com/office/drawing/2014/main" id="{F05BEC35-CD59-61A4-AAC5-3A3B839DBCB0}"/>
                  </a:ext>
                </a:extLst>
              </p:cNvPr>
              <p:cNvSpPr/>
              <p:nvPr/>
            </p:nvSpPr>
            <p:spPr>
              <a:xfrm>
                <a:off x="4795701" y="2658395"/>
                <a:ext cx="914400" cy="28769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7" name="Rectangle 6">
              <a:extLst>
                <a:ext uri="{FF2B5EF4-FFF2-40B4-BE49-F238E27FC236}">
                  <a16:creationId xmlns:a16="http://schemas.microsoft.com/office/drawing/2014/main" id="{4ADC1531-AE11-83E2-93A7-108D8DC1E575}"/>
                </a:ext>
              </a:extLst>
            </p:cNvPr>
            <p:cNvSpPr/>
            <p:nvPr/>
          </p:nvSpPr>
          <p:spPr>
            <a:xfrm>
              <a:off x="1176884" y="2836429"/>
              <a:ext cx="1822058" cy="607294"/>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chemeClr val="tx1"/>
                  </a:solidFill>
                </a:rPr>
                <a:t>Layer 1</a:t>
              </a:r>
              <a:endParaRPr lang="en-US" sz="1600">
                <a:solidFill>
                  <a:schemeClr val="tx1"/>
                </a:solidFill>
                <a:ea typeface="Roboto"/>
                <a:cs typeface="Roboto"/>
              </a:endParaRPr>
            </a:p>
          </p:txBody>
        </p:sp>
        <p:sp>
          <p:nvSpPr>
            <p:cNvPr id="8" name="Rectangle 7">
              <a:extLst>
                <a:ext uri="{FF2B5EF4-FFF2-40B4-BE49-F238E27FC236}">
                  <a16:creationId xmlns:a16="http://schemas.microsoft.com/office/drawing/2014/main" id="{1020E24D-D647-8129-B817-527A7D0A9715}"/>
                </a:ext>
              </a:extLst>
            </p:cNvPr>
            <p:cNvSpPr/>
            <p:nvPr/>
          </p:nvSpPr>
          <p:spPr>
            <a:xfrm>
              <a:off x="2869627" y="2837547"/>
              <a:ext cx="3299834" cy="616796"/>
            </a:xfrm>
            <a:prstGeom prst="rect">
              <a:avLst/>
            </a:prstGeom>
            <a:solidFill>
              <a:srgbClr val="35BAF9"/>
            </a:solidFill>
            <a:ln>
              <a:noFill/>
            </a:ln>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chemeClr val="tx1"/>
                  </a:solidFill>
                </a:rPr>
                <a:t>Layer 2</a:t>
              </a:r>
              <a:endParaRPr lang="en-US" sz="1600">
                <a:solidFill>
                  <a:schemeClr val="tx1"/>
                </a:solidFill>
                <a:ea typeface="Roboto"/>
                <a:cs typeface="Roboto"/>
              </a:endParaRPr>
            </a:p>
          </p:txBody>
        </p:sp>
        <p:sp>
          <p:nvSpPr>
            <p:cNvPr id="9" name="Rectangle 8">
              <a:extLst>
                <a:ext uri="{FF2B5EF4-FFF2-40B4-BE49-F238E27FC236}">
                  <a16:creationId xmlns:a16="http://schemas.microsoft.com/office/drawing/2014/main" id="{E67D4241-06F4-E9C9-B709-A8EEF968E166}"/>
                </a:ext>
              </a:extLst>
            </p:cNvPr>
            <p:cNvSpPr/>
            <p:nvPr/>
          </p:nvSpPr>
          <p:spPr>
            <a:xfrm>
              <a:off x="2047687" y="4627111"/>
              <a:ext cx="2668137" cy="25136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rgbClr val="003088"/>
                  </a:solidFill>
                </a:rPr>
                <a:t>Implantation depth</a:t>
              </a:r>
              <a:endParaRPr lang="en-US" sz="1600">
                <a:ea typeface="Roboto"/>
                <a:cs typeface="Roboto"/>
              </a:endParaRPr>
            </a:p>
          </p:txBody>
        </p:sp>
        <p:sp>
          <p:nvSpPr>
            <p:cNvPr id="10" name="Rectangle 9">
              <a:extLst>
                <a:ext uri="{FF2B5EF4-FFF2-40B4-BE49-F238E27FC236}">
                  <a16:creationId xmlns:a16="http://schemas.microsoft.com/office/drawing/2014/main" id="{670753B3-10E6-1735-B724-F94162E6FFC4}"/>
                </a:ext>
              </a:extLst>
            </p:cNvPr>
            <p:cNvSpPr/>
            <p:nvPr/>
          </p:nvSpPr>
          <p:spPr>
            <a:xfrm rot="16200000">
              <a:off x="332221" y="3911796"/>
              <a:ext cx="1224946" cy="304898"/>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400">
                  <a:solidFill>
                    <a:srgbClr val="003088"/>
                  </a:solidFill>
                </a:rPr>
                <a:t>Stopping distribution</a:t>
              </a:r>
              <a:endParaRPr lang="en-US" sz="1400">
                <a:solidFill>
                  <a:srgbClr val="003088"/>
                </a:solidFill>
                <a:ea typeface="Roboto"/>
                <a:cs typeface="Roboto"/>
              </a:endParaRPr>
            </a:p>
          </p:txBody>
        </p:sp>
        <p:cxnSp>
          <p:nvCxnSpPr>
            <p:cNvPr id="11" name="Straight Connector 10">
              <a:extLst>
                <a:ext uri="{FF2B5EF4-FFF2-40B4-BE49-F238E27FC236}">
                  <a16:creationId xmlns:a16="http://schemas.microsoft.com/office/drawing/2014/main" id="{BA095844-B651-AB94-76B6-E3F0861729E2}"/>
                </a:ext>
              </a:extLst>
            </p:cNvPr>
            <p:cNvCxnSpPr>
              <a:cxnSpLocks/>
            </p:cNvCxnSpPr>
            <p:nvPr/>
          </p:nvCxnSpPr>
          <p:spPr>
            <a:xfrm>
              <a:off x="1987835" y="3573317"/>
              <a:ext cx="0" cy="1729186"/>
            </a:xfrm>
            <a:prstGeom prst="line">
              <a:avLst/>
            </a:prstGeom>
            <a:ln w="28575">
              <a:solidFill>
                <a:srgbClr val="FF9D1B"/>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C4843829-349B-0C6C-1952-DC157078EA80}"/>
                </a:ext>
              </a:extLst>
            </p:cNvPr>
            <p:cNvCxnSpPr>
              <a:cxnSpLocks/>
            </p:cNvCxnSpPr>
            <p:nvPr/>
          </p:nvCxnSpPr>
          <p:spPr>
            <a:xfrm>
              <a:off x="4374451" y="4007105"/>
              <a:ext cx="0" cy="1295398"/>
            </a:xfrm>
            <a:prstGeom prst="line">
              <a:avLst/>
            </a:prstGeom>
            <a:ln w="28575">
              <a:solidFill>
                <a:srgbClr val="003088"/>
              </a:solidFill>
              <a:prstDash val="solid"/>
            </a:ln>
            <a:effectLst/>
          </p:spPr>
          <p:style>
            <a:lnRef idx="2">
              <a:schemeClr val="accent1"/>
            </a:lnRef>
            <a:fillRef idx="0">
              <a:schemeClr val="accent1"/>
            </a:fillRef>
            <a:effectRef idx="1">
              <a:schemeClr val="accent1"/>
            </a:effectRef>
            <a:fontRef idx="minor">
              <a:schemeClr val="tx1"/>
            </a:fontRef>
          </p:style>
        </p:cxnSp>
        <p:sp>
          <p:nvSpPr>
            <p:cNvPr id="13" name="Rectangle 12">
              <a:extLst>
                <a:ext uri="{FF2B5EF4-FFF2-40B4-BE49-F238E27FC236}">
                  <a16:creationId xmlns:a16="http://schemas.microsoft.com/office/drawing/2014/main" id="{BD8F0DDE-DD88-213C-92D6-95D617ACB98C}"/>
                </a:ext>
              </a:extLst>
            </p:cNvPr>
            <p:cNvSpPr/>
            <p:nvPr/>
          </p:nvSpPr>
          <p:spPr>
            <a:xfrm>
              <a:off x="823653" y="5127171"/>
              <a:ext cx="2484347" cy="25136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rgbClr val="003088"/>
                  </a:solidFill>
                </a:rPr>
                <a:t>7keV, &lt;x&gt;=21 nm</a:t>
              </a:r>
              <a:endParaRPr lang="en-US" sz="1600">
                <a:solidFill>
                  <a:srgbClr val="003088"/>
                </a:solidFill>
                <a:ea typeface="Roboto"/>
                <a:cs typeface="Roboto"/>
              </a:endParaRPr>
            </a:p>
          </p:txBody>
        </p:sp>
        <p:sp>
          <p:nvSpPr>
            <p:cNvPr id="14" name="Rectangle 13">
              <a:extLst>
                <a:ext uri="{FF2B5EF4-FFF2-40B4-BE49-F238E27FC236}">
                  <a16:creationId xmlns:a16="http://schemas.microsoft.com/office/drawing/2014/main" id="{63BD2EB7-9170-1F3D-0CA6-FC18DB7D504B}"/>
                </a:ext>
              </a:extLst>
            </p:cNvPr>
            <p:cNvSpPr/>
            <p:nvPr/>
          </p:nvSpPr>
          <p:spPr>
            <a:xfrm>
              <a:off x="3224979" y="5129303"/>
              <a:ext cx="2484347" cy="251366"/>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1600">
                  <a:solidFill>
                    <a:srgbClr val="003088"/>
                  </a:solidFill>
                </a:rPr>
                <a:t>27keV, &lt;x&gt;=82 nm</a:t>
              </a:r>
              <a:endParaRPr lang="en-US" sz="1600">
                <a:solidFill>
                  <a:srgbClr val="003088"/>
                </a:solidFill>
                <a:ea typeface="Roboto"/>
                <a:cs typeface="Roboto"/>
              </a:endParaRPr>
            </a:p>
          </p:txBody>
        </p:sp>
        <p:cxnSp>
          <p:nvCxnSpPr>
            <p:cNvPr id="15" name="Straight Connector 14">
              <a:extLst>
                <a:ext uri="{FF2B5EF4-FFF2-40B4-BE49-F238E27FC236}">
                  <a16:creationId xmlns:a16="http://schemas.microsoft.com/office/drawing/2014/main" id="{DABCFC84-9D01-427F-8938-2420F47BB5E5}"/>
                </a:ext>
              </a:extLst>
            </p:cNvPr>
            <p:cNvCxnSpPr>
              <a:cxnSpLocks/>
            </p:cNvCxnSpPr>
            <p:nvPr/>
          </p:nvCxnSpPr>
          <p:spPr>
            <a:xfrm>
              <a:off x="1384667" y="4054696"/>
              <a:ext cx="1002398" cy="0"/>
            </a:xfrm>
            <a:prstGeom prst="line">
              <a:avLst/>
            </a:prstGeom>
            <a:ln w="28575">
              <a:solidFill>
                <a:srgbClr val="FF9D1B"/>
              </a:solidFill>
              <a:headEnd type="triangle" w="med" len="med"/>
              <a:tailEnd type="triangle" w="med" len="med"/>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4EF84753-6CE2-4512-0B75-42836ECCE8DD}"/>
                </a:ext>
              </a:extLst>
            </p:cNvPr>
            <p:cNvCxnSpPr>
              <a:cxnSpLocks/>
            </p:cNvCxnSpPr>
            <p:nvPr/>
          </p:nvCxnSpPr>
          <p:spPr>
            <a:xfrm>
              <a:off x="3192910" y="4273904"/>
              <a:ext cx="1653980" cy="0"/>
            </a:xfrm>
            <a:prstGeom prst="line">
              <a:avLst/>
            </a:prstGeom>
            <a:ln w="28575">
              <a:solidFill>
                <a:srgbClr val="003088"/>
              </a:solidFill>
              <a:headEnd type="triangle" w="med" len="med"/>
              <a:tailEnd type="triangle" w="med" len="med"/>
            </a:ln>
            <a:effectLst>
              <a:outerShdw dist="20000" sx="1000" sy="1000" rotWithShape="0">
                <a:srgbClr val="000000"/>
              </a:outerShdw>
            </a:effectLst>
          </p:spPr>
          <p:style>
            <a:lnRef idx="2">
              <a:schemeClr val="accent1"/>
            </a:lnRef>
            <a:fillRef idx="0">
              <a:schemeClr val="accent1"/>
            </a:fillRef>
            <a:effectRef idx="1">
              <a:schemeClr val="accent1"/>
            </a:effectRef>
            <a:fontRef idx="minor">
              <a:schemeClr val="tx1"/>
            </a:fontRef>
          </p:style>
        </p:cxnSp>
        <p:sp>
          <p:nvSpPr>
            <p:cNvPr id="17" name="Rectangle 16">
              <a:extLst>
                <a:ext uri="{FF2B5EF4-FFF2-40B4-BE49-F238E27FC236}">
                  <a16:creationId xmlns:a16="http://schemas.microsoft.com/office/drawing/2014/main" id="{C6FCBB72-9593-9097-8D11-872C8E5BF3DC}"/>
                </a:ext>
              </a:extLst>
            </p:cNvPr>
            <p:cNvSpPr/>
            <p:nvPr/>
          </p:nvSpPr>
          <p:spPr>
            <a:xfrm>
              <a:off x="3763908" y="3527226"/>
              <a:ext cx="1606897" cy="25385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8" name="Rectangle 17">
              <a:extLst>
                <a:ext uri="{FF2B5EF4-FFF2-40B4-BE49-F238E27FC236}">
                  <a16:creationId xmlns:a16="http://schemas.microsoft.com/office/drawing/2014/main" id="{228BFC44-695C-361B-3AE9-47A07B9BF40B}"/>
                </a:ext>
              </a:extLst>
            </p:cNvPr>
            <p:cNvSpPr/>
            <p:nvPr/>
          </p:nvSpPr>
          <p:spPr>
            <a:xfrm>
              <a:off x="48653" y="2509665"/>
              <a:ext cx="904555" cy="295054"/>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b="1">
                  <a:solidFill>
                    <a:srgbClr val="7EC37E"/>
                  </a:solidFill>
                </a:rPr>
                <a:t>Muons</a:t>
              </a:r>
              <a:endParaRPr lang="en-US" b="1">
                <a:solidFill>
                  <a:srgbClr val="7EC37E"/>
                </a:solidFill>
                <a:ea typeface="Roboto"/>
                <a:cs typeface="Roboto"/>
              </a:endParaRPr>
            </a:p>
          </p:txBody>
        </p:sp>
        <p:cxnSp>
          <p:nvCxnSpPr>
            <p:cNvPr id="19" name="Straight Arrow Connector 18">
              <a:extLst>
                <a:ext uri="{FF2B5EF4-FFF2-40B4-BE49-F238E27FC236}">
                  <a16:creationId xmlns:a16="http://schemas.microsoft.com/office/drawing/2014/main" id="{25E8BCC9-12B4-5702-8DCC-E23FCBAA3222}"/>
                </a:ext>
              </a:extLst>
            </p:cNvPr>
            <p:cNvCxnSpPr>
              <a:cxnSpLocks/>
            </p:cNvCxnSpPr>
            <p:nvPr/>
          </p:nvCxnSpPr>
          <p:spPr>
            <a:xfrm>
              <a:off x="191332" y="2948961"/>
              <a:ext cx="724020" cy="0"/>
            </a:xfrm>
            <a:prstGeom prst="straightConnector1">
              <a:avLst/>
            </a:prstGeom>
            <a:ln w="57150" cmpd="sng">
              <a:solidFill>
                <a:schemeClr val="accent6">
                  <a:lumMod val="60000"/>
                  <a:lumOff val="4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0" name="Straight Arrow Connector 19">
              <a:extLst>
                <a:ext uri="{FF2B5EF4-FFF2-40B4-BE49-F238E27FC236}">
                  <a16:creationId xmlns:a16="http://schemas.microsoft.com/office/drawing/2014/main" id="{24AC9EEC-7E05-2A5D-72E2-D123418A0A50}"/>
                </a:ext>
              </a:extLst>
            </p:cNvPr>
            <p:cNvCxnSpPr>
              <a:cxnSpLocks/>
            </p:cNvCxnSpPr>
            <p:nvPr/>
          </p:nvCxnSpPr>
          <p:spPr>
            <a:xfrm>
              <a:off x="191332" y="3136723"/>
              <a:ext cx="724020" cy="0"/>
            </a:xfrm>
            <a:prstGeom prst="straightConnector1">
              <a:avLst/>
            </a:prstGeom>
            <a:ln w="57150" cmpd="sng">
              <a:solidFill>
                <a:schemeClr val="accent6">
                  <a:lumMod val="60000"/>
                  <a:lumOff val="4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cxnSp>
          <p:nvCxnSpPr>
            <p:cNvPr id="21" name="Straight Arrow Connector 20">
              <a:extLst>
                <a:ext uri="{FF2B5EF4-FFF2-40B4-BE49-F238E27FC236}">
                  <a16:creationId xmlns:a16="http://schemas.microsoft.com/office/drawing/2014/main" id="{D03EC5D6-C330-C5C3-52CB-5D91726C55CE}"/>
                </a:ext>
              </a:extLst>
            </p:cNvPr>
            <p:cNvCxnSpPr>
              <a:cxnSpLocks/>
            </p:cNvCxnSpPr>
            <p:nvPr/>
          </p:nvCxnSpPr>
          <p:spPr>
            <a:xfrm>
              <a:off x="191332" y="3324484"/>
              <a:ext cx="724020" cy="0"/>
            </a:xfrm>
            <a:prstGeom prst="straightConnector1">
              <a:avLst/>
            </a:prstGeom>
            <a:ln w="57150" cmpd="sng">
              <a:solidFill>
                <a:schemeClr val="accent6">
                  <a:lumMod val="60000"/>
                  <a:lumOff val="40000"/>
                </a:schemeClr>
              </a:solidFill>
              <a:headEnd type="none"/>
              <a:tailEnd type="triangle"/>
            </a:ln>
            <a:effectLst/>
          </p:spPr>
          <p:style>
            <a:lnRef idx="2">
              <a:schemeClr val="accent1"/>
            </a:lnRef>
            <a:fillRef idx="0">
              <a:schemeClr val="accent1"/>
            </a:fillRef>
            <a:effectRef idx="1">
              <a:schemeClr val="accent1"/>
            </a:effectRef>
            <a:fontRef idx="minor">
              <a:schemeClr val="tx1"/>
            </a:fontRef>
          </p:style>
        </p:cxnSp>
        <p:sp>
          <p:nvSpPr>
            <p:cNvPr id="22" name="Rectangle 21">
              <a:extLst>
                <a:ext uri="{FF2B5EF4-FFF2-40B4-BE49-F238E27FC236}">
                  <a16:creationId xmlns:a16="http://schemas.microsoft.com/office/drawing/2014/main" id="{38DC64B8-6998-0841-65BF-28987C53014C}"/>
                </a:ext>
              </a:extLst>
            </p:cNvPr>
            <p:cNvSpPr/>
            <p:nvPr/>
          </p:nvSpPr>
          <p:spPr>
            <a:xfrm flipH="1">
              <a:off x="996756" y="2782837"/>
              <a:ext cx="191219" cy="7309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Rectangle 22">
              <a:extLst>
                <a:ext uri="{FF2B5EF4-FFF2-40B4-BE49-F238E27FC236}">
                  <a16:creationId xmlns:a16="http://schemas.microsoft.com/office/drawing/2014/main" id="{254E1AA8-5A86-FEE3-0EC3-25E381D6ED2F}"/>
                </a:ext>
              </a:extLst>
            </p:cNvPr>
            <p:cNvSpPr/>
            <p:nvPr/>
          </p:nvSpPr>
          <p:spPr>
            <a:xfrm flipH="1">
              <a:off x="6143470" y="2806707"/>
              <a:ext cx="191219" cy="73092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Tree>
    <p:extLst>
      <p:ext uri="{BB962C8B-B14F-4D97-AF65-F5344CB8AC3E}">
        <p14:creationId xmlns:p14="http://schemas.microsoft.com/office/powerpoint/2010/main" val="2976667734"/>
      </p:ext>
    </p:extLst>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159852-1C62-A880-BFED-D803480E6AE5}"/>
            </a:ext>
          </a:extLst>
        </p:cNvPr>
        <p:cNvGrpSpPr/>
        <p:nvPr/>
      </p:nvGrpSpPr>
      <p:grpSpPr>
        <a:xfrm>
          <a:off x="0" y="0"/>
          <a:ext cx="0" cy="0"/>
          <a:chOff x="0" y="0"/>
          <a:chExt cx="0" cy="0"/>
        </a:xfrm>
      </p:grpSpPr>
      <p:sp>
        <p:nvSpPr>
          <p:cNvPr id="13" name="Rectangle 12">
            <a:extLst>
              <a:ext uri="{FF2B5EF4-FFF2-40B4-BE49-F238E27FC236}">
                <a16:creationId xmlns:a16="http://schemas.microsoft.com/office/drawing/2014/main" id="{CDF50449-454A-3511-52F4-A0C0602D85B0}"/>
              </a:ext>
            </a:extLst>
          </p:cNvPr>
          <p:cNvSpPr/>
          <p:nvPr/>
        </p:nvSpPr>
        <p:spPr>
          <a:xfrm>
            <a:off x="5829300" y="4893008"/>
            <a:ext cx="4667250" cy="1283397"/>
          </a:xfrm>
          <a:prstGeom prst="rect">
            <a:avLst/>
          </a:prstGeom>
          <a:solidFill>
            <a:srgbClr val="FDBF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B37808A5-9764-C13E-D6A0-09453381243E}"/>
              </a:ext>
            </a:extLst>
          </p:cNvPr>
          <p:cNvSpPr/>
          <p:nvPr/>
        </p:nvSpPr>
        <p:spPr>
          <a:xfrm>
            <a:off x="5963895" y="5010151"/>
            <a:ext cx="4399305" cy="10026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Title 1">
            <a:extLst>
              <a:ext uri="{FF2B5EF4-FFF2-40B4-BE49-F238E27FC236}">
                <a16:creationId xmlns:a16="http://schemas.microsoft.com/office/drawing/2014/main" id="{FB46EFA8-67AA-B723-0824-8328E343656D}"/>
              </a:ext>
            </a:extLst>
          </p:cNvPr>
          <p:cNvSpPr txBox="1">
            <a:spLocks/>
          </p:cNvSpPr>
          <p:nvPr/>
        </p:nvSpPr>
        <p:spPr>
          <a:xfrm>
            <a:off x="304053" y="271461"/>
            <a:ext cx="9144000" cy="1138240"/>
          </a:xfrm>
          <a:prstGeom prst="rect">
            <a:avLst/>
          </a:prstGeom>
        </p:spPr>
        <p:txBody>
          <a:bodyPr lIns="91440" tIns="45720" rIns="91440" bIns="45720" anchor="t"/>
          <a:lstStyle>
            <a:lvl1pPr algn="l" defTabSz="914400" rtl="0" eaLnBrk="1" latinLnBrk="0" hangingPunct="1">
              <a:lnSpc>
                <a:spcPct val="90000"/>
              </a:lnSpc>
              <a:spcBef>
                <a:spcPct val="0"/>
              </a:spcBef>
              <a:buNone/>
              <a:defRPr sz="2800" b="0" kern="1200">
                <a:solidFill>
                  <a:schemeClr val="accent3"/>
                </a:solidFill>
                <a:latin typeface="+mj-lt"/>
                <a:ea typeface="Verdana" panose="020B0604030504040204" pitchFamily="34" charset="0"/>
                <a:cs typeface="Arial" panose="020B0604020202020204" pitchFamily="34" charset="0"/>
              </a:defRPr>
            </a:lvl1pPr>
          </a:lstStyle>
          <a:p>
            <a:r>
              <a:rPr lang="en-GB">
                <a:ea typeface="Verdana"/>
                <a:cs typeface="Arial"/>
              </a:rPr>
              <a:t>Methods to produce low energy muons</a:t>
            </a:r>
            <a:r>
              <a:rPr lang="en-GB" sz="3200">
                <a:ea typeface="Verdana"/>
                <a:cs typeface="Arial"/>
              </a:rPr>
              <a:t> </a:t>
            </a:r>
            <a:endParaRPr lang="en-GB" sz="3200"/>
          </a:p>
        </p:txBody>
      </p:sp>
      <p:sp>
        <p:nvSpPr>
          <p:cNvPr id="6" name="TextBox 5">
            <a:extLst>
              <a:ext uri="{FF2B5EF4-FFF2-40B4-BE49-F238E27FC236}">
                <a16:creationId xmlns:a16="http://schemas.microsoft.com/office/drawing/2014/main" id="{F2F99163-0E16-E04A-F401-5F76499E44BC}"/>
              </a:ext>
            </a:extLst>
          </p:cNvPr>
          <p:cNvSpPr txBox="1"/>
          <p:nvPr/>
        </p:nvSpPr>
        <p:spPr>
          <a:xfrm>
            <a:off x="2602649" y="1003396"/>
            <a:ext cx="693001"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ea typeface="Roboto"/>
                <a:cs typeface="Roboto"/>
              </a:rPr>
              <a:t>PSI</a:t>
            </a:r>
          </a:p>
        </p:txBody>
      </p:sp>
      <p:sp>
        <p:nvSpPr>
          <p:cNvPr id="7" name="TextBox 6">
            <a:extLst>
              <a:ext uri="{FF2B5EF4-FFF2-40B4-BE49-F238E27FC236}">
                <a16:creationId xmlns:a16="http://schemas.microsoft.com/office/drawing/2014/main" id="{27A1714B-E08D-EEEB-3DB5-4DD7F4C71770}"/>
              </a:ext>
            </a:extLst>
          </p:cNvPr>
          <p:cNvSpPr txBox="1"/>
          <p:nvPr/>
        </p:nvSpPr>
        <p:spPr>
          <a:xfrm>
            <a:off x="6940923" y="1046080"/>
            <a:ext cx="1301518"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a:ea typeface="Roboto"/>
                <a:cs typeface="Roboto"/>
              </a:rPr>
              <a:t>J-PARC</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BBB4049-28D0-C18D-E5B4-C7534AD7E188}"/>
                  </a:ext>
                </a:extLst>
              </p:cNvPr>
              <p:cNvSpPr txBox="1"/>
              <p:nvPr/>
            </p:nvSpPr>
            <p:spPr>
              <a:xfrm>
                <a:off x="814262" y="3970453"/>
                <a:ext cx="4146825" cy="202497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a:ea typeface="Roboto"/>
                    <a:cs typeface="Roboto"/>
                  </a:rPr>
                  <a:t>Stop muons in solid noble gas moderator </a:t>
                </a:r>
                <a:endParaRPr lang="en-US"/>
              </a:p>
              <a:p>
                <a:pPr marL="285750" indent="-285750">
                  <a:buFont typeface="Arial"/>
                  <a:buChar char="•"/>
                </a:pPr>
                <a:r>
                  <a:rPr lang="en-GB">
                    <a:ea typeface="Roboto"/>
                    <a:cs typeface="Roboto"/>
                  </a:rPr>
                  <a:t>Then reaccelerated by an external electric field to ~ 20 keV </a:t>
                </a:r>
              </a:p>
              <a:p>
                <a:pPr marL="285750" indent="-285750">
                  <a:buFont typeface="Arial"/>
                  <a:buChar char="•"/>
                </a:pPr>
                <a14:m>
                  <m:oMath xmlns:m="http://schemas.openxmlformats.org/officeDocument/2006/math">
                    <m:r>
                      <m:rPr>
                        <m:nor/>
                      </m:rPr>
                      <a:rPr lang="en-GB" dirty="0">
                        <a:ea typeface="Roboto"/>
                        <a:cs typeface="Roboto"/>
                      </a:rPr>
                      <m:t>Associated</m:t>
                    </m:r>
                    <m:r>
                      <m:rPr>
                        <m:nor/>
                      </m:rPr>
                      <a:rPr lang="en-GB" dirty="0">
                        <a:ea typeface="Roboto"/>
                        <a:cs typeface="Roboto"/>
                      </a:rPr>
                      <m:t> </m:t>
                    </m:r>
                    <m:r>
                      <m:rPr>
                        <m:nor/>
                      </m:rPr>
                      <a:rPr lang="en-GB" dirty="0">
                        <a:ea typeface="Roboto"/>
                        <a:cs typeface="Roboto"/>
                      </a:rPr>
                      <m:t>efficiency</m:t>
                    </m:r>
                    <m:r>
                      <m:rPr>
                        <m:nor/>
                      </m:rPr>
                      <a:rPr lang="en-GB" dirty="0">
                        <a:ea typeface="Roboto"/>
                        <a:cs typeface="Roboto"/>
                      </a:rPr>
                      <m:t> ~ </m:t>
                    </m:r>
                    <m:r>
                      <m:rPr>
                        <m:nor/>
                      </m:rPr>
                      <a:rPr lang="en-GB" dirty="0">
                        <a:ea typeface="Roboto"/>
                        <a:cs typeface="Roboto"/>
                      </a:rPr>
                      <m:t>up</m:t>
                    </m:r>
                    <m:r>
                      <m:rPr>
                        <m:nor/>
                      </m:rPr>
                      <a:rPr lang="en-GB" dirty="0">
                        <a:ea typeface="Roboto"/>
                        <a:cs typeface="Roboto"/>
                      </a:rPr>
                      <m:t> </m:t>
                    </m:r>
                    <m:r>
                      <m:rPr>
                        <m:nor/>
                      </m:rPr>
                      <a:rPr lang="en-GB" dirty="0">
                        <a:ea typeface="Roboto"/>
                        <a:cs typeface="Roboto"/>
                      </a:rPr>
                      <m:t>to</m:t>
                    </m:r>
                    <m:r>
                      <m:rPr>
                        <m:nor/>
                      </m:rPr>
                      <a:rPr lang="en-GB" dirty="0">
                        <a:ea typeface="Roboto"/>
                        <a:cs typeface="Roboto"/>
                      </a:rPr>
                      <m:t> 10−5</m:t>
                    </m:r>
                  </m:oMath>
                </a14:m>
                <a:endParaRPr lang="en-GB" baseline="30000">
                  <a:ea typeface="Roboto"/>
                  <a:cs typeface="Roboto"/>
                </a:endParaRPr>
              </a:p>
              <a:p>
                <a:pPr marL="285750" indent="-285750">
                  <a:buFont typeface="Arial"/>
                  <a:buChar char="•"/>
                </a:pPr>
                <a:endParaRPr lang="en-GB">
                  <a:ea typeface="Roboto"/>
                  <a:cs typeface="Roboto"/>
                </a:endParaRPr>
              </a:p>
              <a:p>
                <a:pPr marL="285750" indent="-285750">
                  <a:buFont typeface="Arial"/>
                  <a:buChar char="•"/>
                </a:pPr>
                <a:endParaRPr lang="en-GB">
                  <a:ea typeface="Roboto"/>
                  <a:cs typeface="Roboto"/>
                </a:endParaRPr>
              </a:p>
            </p:txBody>
          </p:sp>
        </mc:Choice>
        <mc:Fallback xmlns="">
          <p:sp>
            <p:nvSpPr>
              <p:cNvPr id="8" name="TextBox 7">
                <a:extLst>
                  <a:ext uri="{FF2B5EF4-FFF2-40B4-BE49-F238E27FC236}">
                    <a16:creationId xmlns:a16="http://schemas.microsoft.com/office/drawing/2014/main" id="{2BBB4049-28D0-C18D-E5B4-C7534AD7E188}"/>
                  </a:ext>
                </a:extLst>
              </p:cNvPr>
              <p:cNvSpPr txBox="1">
                <a:spLocks noRot="1" noChangeAspect="1" noMove="1" noResize="1" noEditPoints="1" noAdjustHandles="1" noChangeArrowheads="1" noChangeShapeType="1" noTextEdit="1"/>
              </p:cNvSpPr>
              <p:nvPr/>
            </p:nvSpPr>
            <p:spPr>
              <a:xfrm>
                <a:off x="814262" y="3970453"/>
                <a:ext cx="4146825" cy="2024978"/>
              </a:xfrm>
              <a:prstGeom prst="rect">
                <a:avLst/>
              </a:prstGeom>
              <a:blipFill>
                <a:blip r:embed="rId4"/>
                <a:stretch>
                  <a:fillRect l="-1029" t="-1201"/>
                </a:stretch>
              </a:blipFill>
            </p:spPr>
            <p:txBody>
              <a:bodyPr/>
              <a:lstStyle/>
              <a:p>
                <a:r>
                  <a:rPr lang="en-US">
                    <a:noFill/>
                  </a:rPr>
                  <a:t> </a:t>
                </a:r>
              </a:p>
            </p:txBody>
          </p:sp>
        </mc:Fallback>
      </mc:AlternateContent>
      <p:sp>
        <p:nvSpPr>
          <p:cNvPr id="9" name="TextBox 8">
            <a:extLst>
              <a:ext uri="{FF2B5EF4-FFF2-40B4-BE49-F238E27FC236}">
                <a16:creationId xmlns:a16="http://schemas.microsoft.com/office/drawing/2014/main" id="{23506E3E-1264-0694-4F4A-198AA3947879}"/>
              </a:ext>
            </a:extLst>
          </p:cNvPr>
          <p:cNvSpPr txBox="1"/>
          <p:nvPr/>
        </p:nvSpPr>
        <p:spPr>
          <a:xfrm>
            <a:off x="5564209" y="3970453"/>
            <a:ext cx="4146825"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a:ea typeface="Roboto"/>
                <a:cs typeface="Roboto"/>
              </a:rPr>
              <a:t>Laser ionisation of muonium </a:t>
            </a:r>
          </a:p>
          <a:p>
            <a:pPr marL="285750" indent="-285750">
              <a:buFont typeface="Arial"/>
              <a:buChar char="•"/>
            </a:pPr>
            <a:r>
              <a:rPr lang="en-GB">
                <a:ea typeface="Roboto"/>
                <a:cs typeface="Roboto"/>
              </a:rPr>
              <a:t>Associated efficiency ~ up to 10</a:t>
            </a:r>
            <a:r>
              <a:rPr lang="en-GB" baseline="30000">
                <a:ea typeface="Roboto"/>
                <a:cs typeface="Roboto"/>
              </a:rPr>
              <a:t>-3</a:t>
            </a:r>
          </a:p>
        </p:txBody>
      </p:sp>
      <p:sp>
        <p:nvSpPr>
          <p:cNvPr id="10" name="TextBox 9">
            <a:extLst>
              <a:ext uri="{FF2B5EF4-FFF2-40B4-BE49-F238E27FC236}">
                <a16:creationId xmlns:a16="http://schemas.microsoft.com/office/drawing/2014/main" id="{348B9FD5-544F-21E0-0A19-805AE2BB1689}"/>
              </a:ext>
            </a:extLst>
          </p:cNvPr>
          <p:cNvSpPr txBox="1"/>
          <p:nvPr/>
        </p:nvSpPr>
        <p:spPr>
          <a:xfrm>
            <a:off x="5963895" y="5058707"/>
            <a:ext cx="4475505" cy="923330"/>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ea typeface="Roboto"/>
                <a:cs typeface="Roboto"/>
              </a:rPr>
              <a:t>ISIS produces fewer surface muons so to be competitive ISIS would need an efficiency of close to 1 % </a:t>
            </a:r>
            <a:endParaRPr lang="en-US">
              <a:ea typeface="Roboto"/>
              <a:cs typeface="Roboto"/>
            </a:endParaRPr>
          </a:p>
        </p:txBody>
      </p:sp>
      <p:pic>
        <p:nvPicPr>
          <p:cNvPr id="11" name="Picture 10">
            <a:extLst>
              <a:ext uri="{FF2B5EF4-FFF2-40B4-BE49-F238E27FC236}">
                <a16:creationId xmlns:a16="http://schemas.microsoft.com/office/drawing/2014/main" id="{CCA6A289-D758-C0CB-BCE6-C85FAAB854D5}"/>
              </a:ext>
            </a:extLst>
          </p:cNvPr>
          <p:cNvPicPr>
            <a:picLocks noChangeAspect="1"/>
          </p:cNvPicPr>
          <p:nvPr/>
        </p:nvPicPr>
        <p:blipFill>
          <a:blip r:embed="rId5"/>
          <a:stretch>
            <a:fillRect/>
          </a:stretch>
        </p:blipFill>
        <p:spPr>
          <a:xfrm>
            <a:off x="848277" y="1452015"/>
            <a:ext cx="4078796" cy="2477123"/>
          </a:xfrm>
          <a:prstGeom prst="rect">
            <a:avLst/>
          </a:prstGeom>
        </p:spPr>
      </p:pic>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14039C52-3E1C-F6C2-64A3-C3F141D1D2FA}"/>
                  </a:ext>
                </a:extLst>
              </p:cNvPr>
              <p:cNvSpPr txBox="1"/>
              <p:nvPr/>
            </p:nvSpPr>
            <p:spPr>
              <a:xfrm>
                <a:off x="7750674" y="276975"/>
                <a:ext cx="3222125" cy="570413"/>
              </a:xfrm>
              <a:prstGeom prst="rect">
                <a:avLst/>
              </a:prstGeom>
              <a:noFill/>
            </p:spPr>
            <p:txBody>
              <a:bodyPr wrap="square" rtlCol="0">
                <a:spAutoFit/>
              </a:bodyPr>
              <a:lstStyle/>
              <a:p>
                <a:r>
                  <a:rPr lang="en-GB" sz="2000"/>
                  <a:t>Efficiency = </a:t>
                </a:r>
                <a14:m>
                  <m:oMath xmlns:m="http://schemas.openxmlformats.org/officeDocument/2006/math">
                    <m:f>
                      <m:fPr>
                        <m:ctrlPr>
                          <a:rPr lang="en-GB" sz="2000" i="1">
                            <a:latin typeface="Cambria Math" panose="02040503050406030204" pitchFamily="18" charset="0"/>
                            <a:ea typeface="Roboto"/>
                            <a:cs typeface="Roboto"/>
                          </a:rPr>
                        </m:ctrlPr>
                      </m:fPr>
                      <m:num>
                        <m:r>
                          <a:rPr lang="en-GB" sz="2000" i="1">
                            <a:latin typeface="Cambria Math" panose="02040503050406030204" pitchFamily="18" charset="0"/>
                            <a:ea typeface="Roboto"/>
                            <a:cs typeface="Roboto"/>
                          </a:rPr>
                          <m:t>𝑆𝑙𝑜𝑤</m:t>
                        </m:r>
                        <m:r>
                          <a:rPr lang="en-GB" sz="2000" i="1">
                            <a:latin typeface="Cambria Math" panose="02040503050406030204" pitchFamily="18" charset="0"/>
                            <a:ea typeface="Roboto"/>
                            <a:cs typeface="Roboto"/>
                          </a:rPr>
                          <m:t> </m:t>
                        </m:r>
                        <m:r>
                          <a:rPr lang="en-GB" sz="2000" i="1">
                            <a:latin typeface="Cambria Math" panose="02040503050406030204" pitchFamily="18" charset="0"/>
                            <a:ea typeface="Roboto"/>
                            <a:cs typeface="Roboto"/>
                          </a:rPr>
                          <m:t>𝑚𝑢𝑜𝑛𝑠</m:t>
                        </m:r>
                      </m:num>
                      <m:den>
                        <m:r>
                          <a:rPr lang="en-GB" sz="2000" i="1">
                            <a:latin typeface="Cambria Math" panose="02040503050406030204" pitchFamily="18" charset="0"/>
                            <a:ea typeface="Roboto"/>
                            <a:cs typeface="Roboto"/>
                          </a:rPr>
                          <m:t>𝑆𝑢𝑟𝑓𝑎𝑐𝑒</m:t>
                        </m:r>
                        <m:r>
                          <a:rPr lang="en-GB" sz="2000" i="1">
                            <a:latin typeface="Cambria Math" panose="02040503050406030204" pitchFamily="18" charset="0"/>
                            <a:ea typeface="Roboto"/>
                            <a:cs typeface="Roboto"/>
                          </a:rPr>
                          <m:t> </m:t>
                        </m:r>
                        <m:r>
                          <a:rPr lang="en-GB" sz="2000" i="1">
                            <a:latin typeface="Cambria Math" panose="02040503050406030204" pitchFamily="18" charset="0"/>
                            <a:ea typeface="Roboto"/>
                            <a:cs typeface="Roboto"/>
                          </a:rPr>
                          <m:t>𝑚𝑢𝑜𝑛𝑠</m:t>
                        </m:r>
                      </m:den>
                    </m:f>
                  </m:oMath>
                </a14:m>
                <a:endParaRPr lang="en-GB" sz="2000"/>
              </a:p>
            </p:txBody>
          </p:sp>
        </mc:Choice>
        <mc:Fallback xmlns="">
          <p:sp>
            <p:nvSpPr>
              <p:cNvPr id="20" name="TextBox 19">
                <a:extLst>
                  <a:ext uri="{FF2B5EF4-FFF2-40B4-BE49-F238E27FC236}">
                    <a16:creationId xmlns:a16="http://schemas.microsoft.com/office/drawing/2014/main" id="{14039C52-3E1C-F6C2-64A3-C3F141D1D2FA}"/>
                  </a:ext>
                </a:extLst>
              </p:cNvPr>
              <p:cNvSpPr txBox="1">
                <a:spLocks noRot="1" noChangeAspect="1" noMove="1" noResize="1" noEditPoints="1" noAdjustHandles="1" noChangeArrowheads="1" noChangeShapeType="1" noTextEdit="1"/>
              </p:cNvSpPr>
              <p:nvPr/>
            </p:nvSpPr>
            <p:spPr>
              <a:xfrm>
                <a:off x="7750674" y="276975"/>
                <a:ext cx="3222125" cy="570413"/>
              </a:xfrm>
              <a:prstGeom prst="rect">
                <a:avLst/>
              </a:prstGeom>
              <a:blipFill>
                <a:blip r:embed="rId6"/>
                <a:stretch>
                  <a:fillRect l="-1890" b="-1064"/>
                </a:stretch>
              </a:blipFill>
            </p:spPr>
            <p:txBody>
              <a:bodyPr/>
              <a:lstStyle/>
              <a:p>
                <a:r>
                  <a:rPr lang="en-US">
                    <a:noFill/>
                  </a:rPr>
                  <a:t> </a:t>
                </a:r>
              </a:p>
            </p:txBody>
          </p:sp>
        </mc:Fallback>
      </mc:AlternateContent>
      <p:pic>
        <p:nvPicPr>
          <p:cNvPr id="28" name="Picture 27">
            <a:extLst>
              <a:ext uri="{FF2B5EF4-FFF2-40B4-BE49-F238E27FC236}">
                <a16:creationId xmlns:a16="http://schemas.microsoft.com/office/drawing/2014/main" id="{A059C2FE-C990-8F99-D7CD-E300C7C6ACC9}"/>
              </a:ext>
            </a:extLst>
          </p:cNvPr>
          <p:cNvPicPr>
            <a:picLocks noChangeAspect="1"/>
          </p:cNvPicPr>
          <p:nvPr/>
        </p:nvPicPr>
        <p:blipFill>
          <a:blip r:embed="rId7"/>
          <a:stretch>
            <a:fillRect/>
          </a:stretch>
        </p:blipFill>
        <p:spPr>
          <a:xfrm>
            <a:off x="5613681" y="1439775"/>
            <a:ext cx="3956001" cy="2530678"/>
          </a:xfrm>
          <a:prstGeom prst="rect">
            <a:avLst/>
          </a:prstGeom>
        </p:spPr>
      </p:pic>
    </p:spTree>
    <p:extLst>
      <p:ext uri="{BB962C8B-B14F-4D97-AF65-F5344CB8AC3E}">
        <p14:creationId xmlns:p14="http://schemas.microsoft.com/office/powerpoint/2010/main" val="2103305471"/>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94E9C-3E8F-31FF-425D-A8613A32A8C0}"/>
            </a:ext>
          </a:extLst>
        </p:cNvPr>
        <p:cNvGrpSpPr/>
        <p:nvPr/>
      </p:nvGrpSpPr>
      <p:grpSpPr>
        <a:xfrm>
          <a:off x="0" y="0"/>
          <a:ext cx="0" cy="0"/>
          <a:chOff x="0" y="0"/>
          <a:chExt cx="0" cy="0"/>
        </a:xfrm>
      </p:grpSpPr>
      <p:pic>
        <p:nvPicPr>
          <p:cNvPr id="8" name="Content Placeholder 3" descr="A graph of energy and energy&#10;&#10;AI-generated content may be incorrect.">
            <a:extLst>
              <a:ext uri="{FF2B5EF4-FFF2-40B4-BE49-F238E27FC236}">
                <a16:creationId xmlns:a16="http://schemas.microsoft.com/office/drawing/2014/main" id="{6903A857-0F28-236B-5804-0E64BE1304B7}"/>
              </a:ext>
            </a:extLst>
          </p:cNvPr>
          <p:cNvPicPr>
            <a:picLocks noGrp="1" noChangeAspect="1"/>
          </p:cNvPicPr>
          <p:nvPr/>
        </p:nvPicPr>
        <p:blipFill>
          <a:blip r:embed="rId3"/>
          <a:srcRect t="18641" r="16817" b="3338"/>
          <a:stretch>
            <a:fillRect/>
          </a:stretch>
        </p:blipFill>
        <p:spPr>
          <a:xfrm>
            <a:off x="335143" y="2011298"/>
            <a:ext cx="5016085" cy="3530761"/>
          </a:xfrm>
          <a:prstGeom prst="rect">
            <a:avLst/>
          </a:prstGeom>
        </p:spPr>
      </p:pic>
      <p:sp>
        <p:nvSpPr>
          <p:cNvPr id="3" name="TextBox 2">
            <a:extLst>
              <a:ext uri="{FF2B5EF4-FFF2-40B4-BE49-F238E27FC236}">
                <a16:creationId xmlns:a16="http://schemas.microsoft.com/office/drawing/2014/main" id="{75E900B2-CD0B-A23E-B1B5-8A2F2A21A77B}"/>
              </a:ext>
            </a:extLst>
          </p:cNvPr>
          <p:cNvSpPr txBox="1"/>
          <p:nvPr/>
        </p:nvSpPr>
        <p:spPr>
          <a:xfrm>
            <a:off x="284938" y="1015317"/>
            <a:ext cx="9992084"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a:ea typeface="Roboto"/>
                <a:cs typeface="Roboto"/>
              </a:rPr>
              <a:t>This method uses an electric field to restore the energy loss from the medium to reach an equilibrium energy </a:t>
            </a:r>
            <a:endParaRPr lang="en-US"/>
          </a:p>
          <a:p>
            <a:pPr marL="285750" indent="-285750">
              <a:buFont typeface="Arial"/>
              <a:buChar char="•"/>
            </a:pPr>
            <a:r>
              <a:rPr lang="en-GB">
                <a:ea typeface="Roboto"/>
                <a:cs typeface="Roboto"/>
              </a:rPr>
              <a:t>Charged particles either gain or lose energy to reach equilibrium energy, T</a:t>
            </a:r>
            <a:r>
              <a:rPr lang="en-GB" baseline="-25000">
                <a:ea typeface="Roboto"/>
                <a:cs typeface="Roboto"/>
              </a:rPr>
              <a:t>eq</a:t>
            </a:r>
          </a:p>
          <a:p>
            <a:endParaRPr lang="en-GB">
              <a:ea typeface="Roboto"/>
              <a:cs typeface="Roboto"/>
            </a:endParaRPr>
          </a:p>
          <a:p>
            <a:endParaRPr lang="en-GB">
              <a:ea typeface="Roboto"/>
              <a:cs typeface="Roboto"/>
            </a:endParaRPr>
          </a:p>
          <a:p>
            <a:pPr marL="285750" indent="-285750">
              <a:buFont typeface="Arial"/>
              <a:buChar char="•"/>
            </a:pPr>
            <a:endParaRPr lang="en-GB">
              <a:ea typeface="Roboto"/>
              <a:cs typeface="Roboto"/>
            </a:endParaRPr>
          </a:p>
          <a:p>
            <a:pPr marL="285750" indent="-285750">
              <a:buFont typeface="Arial"/>
              <a:buChar char="•"/>
            </a:pPr>
            <a:endParaRPr lang="en-GB">
              <a:ea typeface="Roboto"/>
              <a:cs typeface="Roboto"/>
            </a:endParaRPr>
          </a:p>
        </p:txBody>
      </p:sp>
      <p:sp>
        <p:nvSpPr>
          <p:cNvPr id="5" name="Title 1">
            <a:extLst>
              <a:ext uri="{FF2B5EF4-FFF2-40B4-BE49-F238E27FC236}">
                <a16:creationId xmlns:a16="http://schemas.microsoft.com/office/drawing/2014/main" id="{6847F8DD-D718-ED5E-C027-BC90BDBE79D2}"/>
              </a:ext>
            </a:extLst>
          </p:cNvPr>
          <p:cNvSpPr txBox="1">
            <a:spLocks/>
          </p:cNvSpPr>
          <p:nvPr/>
        </p:nvSpPr>
        <p:spPr>
          <a:xfrm>
            <a:off x="335143" y="260704"/>
            <a:ext cx="9144000" cy="1138240"/>
          </a:xfrm>
          <a:prstGeom prst="rect">
            <a:avLst/>
          </a:prstGeom>
        </p:spPr>
        <p:txBody>
          <a:bodyPr lIns="91440" tIns="45720" rIns="91440" bIns="45720" anchor="t"/>
          <a:lstStyle>
            <a:lvl1pPr algn="l" defTabSz="914400" rtl="0" eaLnBrk="1" latinLnBrk="0" hangingPunct="1">
              <a:lnSpc>
                <a:spcPct val="90000"/>
              </a:lnSpc>
              <a:spcBef>
                <a:spcPct val="0"/>
              </a:spcBef>
              <a:buNone/>
              <a:defRPr sz="2800" b="0" kern="1200">
                <a:solidFill>
                  <a:schemeClr val="accent3"/>
                </a:solidFill>
                <a:latin typeface="+mj-lt"/>
                <a:ea typeface="Verdana" panose="020B0604030504040204" pitchFamily="34" charset="0"/>
                <a:cs typeface="Arial" panose="020B0604020202020204" pitchFamily="34" charset="0"/>
              </a:defRPr>
            </a:lvl1pPr>
          </a:lstStyle>
          <a:p>
            <a:r>
              <a:rPr lang="en-GB">
                <a:ea typeface="Verdana"/>
                <a:cs typeface="Arial"/>
              </a:rPr>
              <a:t>How about using frictional cooling? </a:t>
            </a:r>
            <a:endParaRPr lang="en-GB"/>
          </a:p>
        </p:txBody>
      </p:sp>
      <p:pic>
        <p:nvPicPr>
          <p:cNvPr id="4" name="Picture 3">
            <a:extLst>
              <a:ext uri="{FF2B5EF4-FFF2-40B4-BE49-F238E27FC236}">
                <a16:creationId xmlns:a16="http://schemas.microsoft.com/office/drawing/2014/main" id="{1A8D2754-F0D4-FB0F-7E73-0DF8F54444CA}"/>
              </a:ext>
            </a:extLst>
          </p:cNvPr>
          <p:cNvPicPr>
            <a:picLocks noChangeAspect="1"/>
          </p:cNvPicPr>
          <p:nvPr/>
        </p:nvPicPr>
        <p:blipFill>
          <a:blip r:embed="rId4"/>
          <a:stretch>
            <a:fillRect/>
          </a:stretch>
        </p:blipFill>
        <p:spPr>
          <a:xfrm>
            <a:off x="4976413" y="2363452"/>
            <a:ext cx="5625922" cy="3805283"/>
          </a:xfrm>
          <a:prstGeom prst="rect">
            <a:avLst/>
          </a:prstGeom>
          <a:ln>
            <a:solidFill>
              <a:schemeClr val="bg1"/>
            </a:solidFill>
          </a:ln>
        </p:spPr>
      </p:pic>
      <p:sp>
        <p:nvSpPr>
          <p:cNvPr id="2" name="TextBox 1">
            <a:extLst>
              <a:ext uri="{FF2B5EF4-FFF2-40B4-BE49-F238E27FC236}">
                <a16:creationId xmlns:a16="http://schemas.microsoft.com/office/drawing/2014/main" id="{E41311BE-3D5C-3AA4-D813-37B739575A8B}"/>
              </a:ext>
            </a:extLst>
          </p:cNvPr>
          <p:cNvSpPr txBox="1"/>
          <p:nvPr/>
        </p:nvSpPr>
        <p:spPr>
          <a:xfrm>
            <a:off x="8701145" y="2081884"/>
            <a:ext cx="146675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ea typeface="Roboto"/>
                <a:cs typeface="Roboto"/>
              </a:rPr>
              <a:t>Ionisation cooling region  </a:t>
            </a:r>
            <a:endParaRPr lang="en-GB" sz="1400"/>
          </a:p>
        </p:txBody>
      </p:sp>
      <p:sp>
        <p:nvSpPr>
          <p:cNvPr id="6" name="TextBox 5">
            <a:extLst>
              <a:ext uri="{FF2B5EF4-FFF2-40B4-BE49-F238E27FC236}">
                <a16:creationId xmlns:a16="http://schemas.microsoft.com/office/drawing/2014/main" id="{DB725223-2EA5-3214-8FEA-48780ECC7900}"/>
              </a:ext>
            </a:extLst>
          </p:cNvPr>
          <p:cNvSpPr txBox="1"/>
          <p:nvPr/>
        </p:nvSpPr>
        <p:spPr>
          <a:xfrm>
            <a:off x="5811288" y="2081884"/>
            <a:ext cx="146675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1400">
                <a:ea typeface="Roboto"/>
                <a:cs typeface="Roboto"/>
              </a:rPr>
              <a:t>Frictional cooling region </a:t>
            </a:r>
            <a:endParaRPr lang="en-GB" sz="1400"/>
          </a:p>
        </p:txBody>
      </p:sp>
      <p:cxnSp>
        <p:nvCxnSpPr>
          <p:cNvPr id="7" name="Straight Arrow Connector 6">
            <a:extLst>
              <a:ext uri="{FF2B5EF4-FFF2-40B4-BE49-F238E27FC236}">
                <a16:creationId xmlns:a16="http://schemas.microsoft.com/office/drawing/2014/main" id="{19F4A99D-7E0D-88BB-4C64-42A60988702E}"/>
              </a:ext>
            </a:extLst>
          </p:cNvPr>
          <p:cNvCxnSpPr>
            <a:cxnSpLocks/>
          </p:cNvCxnSpPr>
          <p:nvPr/>
        </p:nvCxnSpPr>
        <p:spPr>
          <a:xfrm>
            <a:off x="9169825" y="2605104"/>
            <a:ext cx="264696" cy="552373"/>
          </a:xfrm>
          <a:prstGeom prst="straightConnector1">
            <a:avLst/>
          </a:prstGeom>
          <a:ln w="28575">
            <a:solidFill>
              <a:srgbClr val="ED32A8"/>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4259B8F4-0D00-0221-C608-50BB7DB6AEBA}"/>
              </a:ext>
            </a:extLst>
          </p:cNvPr>
          <p:cNvCxnSpPr>
            <a:cxnSpLocks/>
            <a:stCxn id="6" idx="2"/>
          </p:cNvCxnSpPr>
          <p:nvPr/>
        </p:nvCxnSpPr>
        <p:spPr>
          <a:xfrm flipH="1">
            <a:off x="6387453" y="2605104"/>
            <a:ext cx="157211" cy="345913"/>
          </a:xfrm>
          <a:prstGeom prst="straightConnector1">
            <a:avLst/>
          </a:prstGeom>
          <a:ln w="28575">
            <a:solidFill>
              <a:srgbClr val="ED32A8"/>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35309DE-9C33-DCFA-4EB8-F25563309CE4}"/>
              </a:ext>
            </a:extLst>
          </p:cNvPr>
          <p:cNvSpPr txBox="1"/>
          <p:nvPr/>
        </p:nvSpPr>
        <p:spPr>
          <a:xfrm>
            <a:off x="5811288" y="6353322"/>
            <a:ext cx="5380816" cy="6771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000">
                <a:solidFill>
                  <a:srgbClr val="222222"/>
                </a:solidFill>
                <a:ea typeface="Merriweather Sans"/>
                <a:cs typeface="Merriweather Sans"/>
              </a:rPr>
              <a:t>Figure from : Groom, D.E., Klein, S.R. Passage of particles through matter. </a:t>
            </a:r>
            <a:r>
              <a:rPr lang="en-US" sz="1000" i="1">
                <a:solidFill>
                  <a:srgbClr val="222222"/>
                </a:solidFill>
                <a:ea typeface="Merriweather Sans"/>
                <a:cs typeface="Merriweather Sans"/>
              </a:rPr>
              <a:t>Eur. Phys. J. C</a:t>
            </a:r>
            <a:r>
              <a:rPr lang="en-US" sz="1000">
                <a:solidFill>
                  <a:srgbClr val="222222"/>
                </a:solidFill>
                <a:ea typeface="Merriweather Sans"/>
                <a:cs typeface="Merriweather Sans"/>
              </a:rPr>
              <a:t> </a:t>
            </a:r>
            <a:r>
              <a:rPr lang="en-US" sz="1000" b="1">
                <a:solidFill>
                  <a:srgbClr val="222222"/>
                </a:solidFill>
                <a:ea typeface="Merriweather Sans"/>
                <a:cs typeface="Merriweather Sans"/>
              </a:rPr>
              <a:t>15</a:t>
            </a:r>
            <a:r>
              <a:rPr lang="en-US" sz="1000">
                <a:solidFill>
                  <a:srgbClr val="222222"/>
                </a:solidFill>
                <a:ea typeface="Merriweather Sans"/>
                <a:cs typeface="Merriweather Sans"/>
              </a:rPr>
              <a:t>, 163–173 (2000). https://doi.org/10.1007/BF02683419</a:t>
            </a:r>
            <a:endParaRPr lang="en-US" sz="1000"/>
          </a:p>
          <a:p>
            <a:pPr algn="ctr"/>
            <a:endParaRPr lang="en-GB"/>
          </a:p>
        </p:txBody>
      </p:sp>
    </p:spTree>
    <p:extLst>
      <p:ext uri="{BB962C8B-B14F-4D97-AF65-F5344CB8AC3E}">
        <p14:creationId xmlns:p14="http://schemas.microsoft.com/office/powerpoint/2010/main" val="4159023455"/>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4B906-4292-432C-6F46-9E7E4F113D65}"/>
            </a:ext>
          </a:extLst>
        </p:cNvPr>
        <p:cNvGrpSpPr/>
        <p:nvPr/>
      </p:nvGrpSpPr>
      <p:grpSpPr>
        <a:xfrm>
          <a:off x="0" y="0"/>
          <a:ext cx="0" cy="0"/>
          <a:chOff x="0" y="0"/>
          <a:chExt cx="0" cy="0"/>
        </a:xfrm>
      </p:grpSpPr>
      <p:pic>
        <p:nvPicPr>
          <p:cNvPr id="8" name="Content Placeholder 3" descr="A graph of energy and energy&#10;&#10;AI-generated content may be incorrect.">
            <a:extLst>
              <a:ext uri="{FF2B5EF4-FFF2-40B4-BE49-F238E27FC236}">
                <a16:creationId xmlns:a16="http://schemas.microsoft.com/office/drawing/2014/main" id="{300289DD-9ADB-3432-A8C2-6313440E160A}"/>
              </a:ext>
            </a:extLst>
          </p:cNvPr>
          <p:cNvPicPr>
            <a:picLocks noGrp="1" noChangeAspect="1"/>
          </p:cNvPicPr>
          <p:nvPr/>
        </p:nvPicPr>
        <p:blipFill>
          <a:blip r:embed="rId3"/>
          <a:srcRect t="18641" r="16817" b="3338"/>
          <a:stretch>
            <a:fillRect/>
          </a:stretch>
        </p:blipFill>
        <p:spPr>
          <a:xfrm>
            <a:off x="335143" y="2011298"/>
            <a:ext cx="5016085" cy="3530761"/>
          </a:xfrm>
          <a:prstGeom prst="rect">
            <a:avLst/>
          </a:prstGeom>
        </p:spPr>
      </p:pic>
      <p:sp>
        <p:nvSpPr>
          <p:cNvPr id="3" name="TextBox 2">
            <a:extLst>
              <a:ext uri="{FF2B5EF4-FFF2-40B4-BE49-F238E27FC236}">
                <a16:creationId xmlns:a16="http://schemas.microsoft.com/office/drawing/2014/main" id="{D18DFE1C-5A7C-5218-9DDE-85F8DA3894D3}"/>
              </a:ext>
            </a:extLst>
          </p:cNvPr>
          <p:cNvSpPr txBox="1"/>
          <p:nvPr/>
        </p:nvSpPr>
        <p:spPr>
          <a:xfrm>
            <a:off x="284938" y="1015317"/>
            <a:ext cx="9992084"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a:ea typeface="Roboto"/>
                <a:cs typeface="Roboto"/>
              </a:rPr>
              <a:t>This method uses an electric field to restore the energy loss from the medium to reach an equilibrium energy </a:t>
            </a:r>
            <a:endParaRPr lang="en-US"/>
          </a:p>
          <a:p>
            <a:pPr marL="285750" indent="-285750">
              <a:buFont typeface="Arial"/>
              <a:buChar char="•"/>
            </a:pPr>
            <a:r>
              <a:rPr lang="en-GB">
                <a:ea typeface="Roboto"/>
                <a:cs typeface="Roboto"/>
              </a:rPr>
              <a:t>Charged particles either gain or lose energy to reach equilibrium energy, T</a:t>
            </a:r>
            <a:r>
              <a:rPr lang="en-GB" baseline="-25000">
                <a:ea typeface="Roboto"/>
                <a:cs typeface="Roboto"/>
              </a:rPr>
              <a:t>eq</a:t>
            </a:r>
          </a:p>
          <a:p>
            <a:endParaRPr lang="en-GB">
              <a:ea typeface="Roboto"/>
              <a:cs typeface="Roboto"/>
            </a:endParaRPr>
          </a:p>
          <a:p>
            <a:endParaRPr lang="en-GB">
              <a:ea typeface="Roboto"/>
              <a:cs typeface="Roboto"/>
            </a:endParaRPr>
          </a:p>
          <a:p>
            <a:pPr marL="285750" indent="-285750">
              <a:buFont typeface="Arial"/>
              <a:buChar char="•"/>
            </a:pPr>
            <a:endParaRPr lang="en-GB">
              <a:ea typeface="Roboto"/>
              <a:cs typeface="Roboto"/>
            </a:endParaRPr>
          </a:p>
          <a:p>
            <a:pPr marL="285750" indent="-285750">
              <a:buFont typeface="Arial"/>
              <a:buChar char="•"/>
            </a:pPr>
            <a:endParaRPr lang="en-GB">
              <a:ea typeface="Roboto"/>
              <a:cs typeface="Roboto"/>
            </a:endParaRPr>
          </a:p>
        </p:txBody>
      </p:sp>
      <p:sp>
        <p:nvSpPr>
          <p:cNvPr id="5" name="Title 1">
            <a:extLst>
              <a:ext uri="{FF2B5EF4-FFF2-40B4-BE49-F238E27FC236}">
                <a16:creationId xmlns:a16="http://schemas.microsoft.com/office/drawing/2014/main" id="{B0D303C8-1957-5765-9EA2-E56C16A31792}"/>
              </a:ext>
            </a:extLst>
          </p:cNvPr>
          <p:cNvSpPr txBox="1">
            <a:spLocks/>
          </p:cNvSpPr>
          <p:nvPr/>
        </p:nvSpPr>
        <p:spPr>
          <a:xfrm>
            <a:off x="335143" y="260704"/>
            <a:ext cx="9144000" cy="1138240"/>
          </a:xfrm>
          <a:prstGeom prst="rect">
            <a:avLst/>
          </a:prstGeom>
        </p:spPr>
        <p:txBody>
          <a:bodyPr lIns="91440" tIns="45720" rIns="91440" bIns="45720" anchor="t"/>
          <a:lstStyle>
            <a:lvl1pPr algn="l" defTabSz="914400" rtl="0" eaLnBrk="1" latinLnBrk="0" hangingPunct="1">
              <a:lnSpc>
                <a:spcPct val="90000"/>
              </a:lnSpc>
              <a:spcBef>
                <a:spcPct val="0"/>
              </a:spcBef>
              <a:buNone/>
              <a:defRPr sz="2800" b="0" kern="1200">
                <a:solidFill>
                  <a:schemeClr val="accent3"/>
                </a:solidFill>
                <a:latin typeface="+mj-lt"/>
                <a:ea typeface="Verdana" panose="020B0604030504040204" pitchFamily="34" charset="0"/>
                <a:cs typeface="Arial" panose="020B0604020202020204" pitchFamily="34" charset="0"/>
              </a:defRPr>
            </a:lvl1pPr>
          </a:lstStyle>
          <a:p>
            <a:r>
              <a:rPr lang="en-GB">
                <a:ea typeface="Verdana"/>
                <a:cs typeface="Arial"/>
              </a:rPr>
              <a:t>How about using frictional cooling? </a:t>
            </a:r>
            <a:endParaRPr lang="en-GB"/>
          </a:p>
        </p:txBody>
      </p:sp>
      <p:pic>
        <p:nvPicPr>
          <p:cNvPr id="2" name="Picture 1" descr="A graph with a line&#10;&#10;AI-generated content may be incorrect.">
            <a:extLst>
              <a:ext uri="{FF2B5EF4-FFF2-40B4-BE49-F238E27FC236}">
                <a16:creationId xmlns:a16="http://schemas.microsoft.com/office/drawing/2014/main" id="{60050F1E-DF74-B5EC-D209-A72F113CEE56}"/>
              </a:ext>
            </a:extLst>
          </p:cNvPr>
          <p:cNvPicPr>
            <a:picLocks noChangeAspect="1"/>
          </p:cNvPicPr>
          <p:nvPr/>
        </p:nvPicPr>
        <p:blipFill>
          <a:blip r:embed="rId4"/>
          <a:stretch>
            <a:fillRect/>
          </a:stretch>
        </p:blipFill>
        <p:spPr>
          <a:xfrm>
            <a:off x="5086911" y="2016302"/>
            <a:ext cx="5679369" cy="4065763"/>
          </a:xfrm>
          <a:prstGeom prst="rect">
            <a:avLst/>
          </a:prstGeom>
        </p:spPr>
      </p:pic>
      <p:sp>
        <p:nvSpPr>
          <p:cNvPr id="6" name="TextBox 5">
            <a:extLst>
              <a:ext uri="{FF2B5EF4-FFF2-40B4-BE49-F238E27FC236}">
                <a16:creationId xmlns:a16="http://schemas.microsoft.com/office/drawing/2014/main" id="{F996807C-DBBF-D50C-81BE-1E0A8BB544FC}"/>
              </a:ext>
            </a:extLst>
          </p:cNvPr>
          <p:cNvSpPr txBox="1"/>
          <p:nvPr/>
        </p:nvSpPr>
        <p:spPr>
          <a:xfrm>
            <a:off x="7738883" y="4047627"/>
            <a:ext cx="130962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ea typeface="Roboto"/>
                <a:cs typeface="Roboto"/>
              </a:rPr>
              <a:t>Surface muons</a:t>
            </a:r>
            <a:endParaRPr lang="en-GB"/>
          </a:p>
        </p:txBody>
      </p:sp>
      <p:sp>
        <p:nvSpPr>
          <p:cNvPr id="10" name="TextBox 9">
            <a:extLst>
              <a:ext uri="{FF2B5EF4-FFF2-40B4-BE49-F238E27FC236}">
                <a16:creationId xmlns:a16="http://schemas.microsoft.com/office/drawing/2014/main" id="{F85DF5DE-03E7-CCB3-0878-127761D6EE1C}"/>
              </a:ext>
            </a:extLst>
          </p:cNvPr>
          <p:cNvSpPr txBox="1"/>
          <p:nvPr/>
        </p:nvSpPr>
        <p:spPr>
          <a:xfrm>
            <a:off x="6236549" y="2266634"/>
            <a:ext cx="4903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ea typeface="Roboto"/>
                <a:cs typeface="Roboto"/>
              </a:rPr>
              <a:t>T</a:t>
            </a:r>
            <a:r>
              <a:rPr lang="en-GB" baseline="-25000">
                <a:ea typeface="Roboto"/>
                <a:cs typeface="Roboto"/>
              </a:rPr>
              <a:t>eq</a:t>
            </a:r>
            <a:endParaRPr lang="en-GB">
              <a:ea typeface="Roboto"/>
              <a:cs typeface="Roboto"/>
            </a:endParaRPr>
          </a:p>
        </p:txBody>
      </p:sp>
      <p:sp>
        <p:nvSpPr>
          <p:cNvPr id="11" name="Rectangle 10">
            <a:extLst>
              <a:ext uri="{FF2B5EF4-FFF2-40B4-BE49-F238E27FC236}">
                <a16:creationId xmlns:a16="http://schemas.microsoft.com/office/drawing/2014/main" id="{D62F571B-5B01-8A08-5091-D8FBD7FE3A8A}"/>
              </a:ext>
            </a:extLst>
          </p:cNvPr>
          <p:cNvSpPr/>
          <p:nvPr/>
        </p:nvSpPr>
        <p:spPr>
          <a:xfrm>
            <a:off x="6018063" y="2269791"/>
            <a:ext cx="1408325" cy="3060990"/>
          </a:xfrm>
          <a:prstGeom prst="rect">
            <a:avLst/>
          </a:prstGeom>
          <a:solidFill>
            <a:srgbClr val="ED32A8">
              <a:alpha val="17000"/>
            </a:srgb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p>
        </p:txBody>
      </p:sp>
      <p:sp>
        <p:nvSpPr>
          <p:cNvPr id="12" name="TextBox 11">
            <a:extLst>
              <a:ext uri="{FF2B5EF4-FFF2-40B4-BE49-F238E27FC236}">
                <a16:creationId xmlns:a16="http://schemas.microsoft.com/office/drawing/2014/main" id="{657D4461-3446-0E4A-84C6-6A637E4871CF}"/>
              </a:ext>
            </a:extLst>
          </p:cNvPr>
          <p:cNvSpPr txBox="1"/>
          <p:nvPr/>
        </p:nvSpPr>
        <p:spPr>
          <a:xfrm>
            <a:off x="6239116" y="3534068"/>
            <a:ext cx="118694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ea typeface="Roboto"/>
                <a:cs typeface="Roboto"/>
              </a:rPr>
              <a:t>Frictional cooling region  </a:t>
            </a:r>
            <a:endParaRPr lang="en-GB"/>
          </a:p>
        </p:txBody>
      </p:sp>
      <p:sp>
        <p:nvSpPr>
          <p:cNvPr id="13" name="TextBox 12">
            <a:extLst>
              <a:ext uri="{FF2B5EF4-FFF2-40B4-BE49-F238E27FC236}">
                <a16:creationId xmlns:a16="http://schemas.microsoft.com/office/drawing/2014/main" id="{E01A2B3B-CAC4-3899-333D-39796BAD6E3D}"/>
              </a:ext>
            </a:extLst>
          </p:cNvPr>
          <p:cNvSpPr txBox="1"/>
          <p:nvPr/>
        </p:nvSpPr>
        <p:spPr>
          <a:xfrm>
            <a:off x="9048512" y="3264675"/>
            <a:ext cx="145633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ea typeface="Roboto"/>
                <a:cs typeface="Roboto"/>
              </a:rPr>
              <a:t>Ionisation cooling region  </a:t>
            </a:r>
            <a:endParaRPr lang="en-GB"/>
          </a:p>
        </p:txBody>
      </p:sp>
      <p:cxnSp>
        <p:nvCxnSpPr>
          <p:cNvPr id="14" name="Straight Arrow Connector 13">
            <a:extLst>
              <a:ext uri="{FF2B5EF4-FFF2-40B4-BE49-F238E27FC236}">
                <a16:creationId xmlns:a16="http://schemas.microsoft.com/office/drawing/2014/main" id="{2ADC205E-5E7F-406F-4854-4BDCD45D775F}"/>
              </a:ext>
            </a:extLst>
          </p:cNvPr>
          <p:cNvCxnSpPr/>
          <p:nvPr/>
        </p:nvCxnSpPr>
        <p:spPr>
          <a:xfrm flipV="1">
            <a:off x="9444644" y="4201630"/>
            <a:ext cx="869659" cy="5774"/>
          </a:xfrm>
          <a:prstGeom prst="straightConnector1">
            <a:avLst/>
          </a:prstGeom>
          <a:ln w="28575">
            <a:solidFill>
              <a:srgbClr val="ED32A8"/>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0D4FBC8-92CC-F096-2042-B266F79B025B}"/>
              </a:ext>
            </a:extLst>
          </p:cNvPr>
          <p:cNvCxnSpPr>
            <a:cxnSpLocks/>
          </p:cNvCxnSpPr>
          <p:nvPr/>
        </p:nvCxnSpPr>
        <p:spPr>
          <a:xfrm flipH="1" flipV="1">
            <a:off x="8727956" y="2278045"/>
            <a:ext cx="7733" cy="30641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8743A8A-04E6-699B-CDFE-EBA0C3B083F0}"/>
              </a:ext>
            </a:extLst>
          </p:cNvPr>
          <p:cNvSpPr txBox="1"/>
          <p:nvPr/>
        </p:nvSpPr>
        <p:spPr>
          <a:xfrm>
            <a:off x="7733488" y="2677621"/>
            <a:ext cx="596345" cy="369332"/>
          </a:xfrm>
          <a:prstGeom prst="rect">
            <a:avLst/>
          </a:prstGeom>
          <a:noFill/>
        </p:spPr>
        <p:txBody>
          <a:bodyPr wrap="square">
            <a:spAutoFit/>
          </a:bodyPr>
          <a:lstStyle/>
          <a:p>
            <a:r>
              <a:rPr lang="en-GB">
                <a:ea typeface="Roboto"/>
                <a:cs typeface="Roboto"/>
              </a:rPr>
              <a:t>E</a:t>
            </a:r>
            <a:r>
              <a:rPr lang="en-GB" baseline="-25000">
                <a:ea typeface="Roboto"/>
                <a:cs typeface="Roboto"/>
              </a:rPr>
              <a:t>eff</a:t>
            </a:r>
            <a:endParaRPr lang="en-GB"/>
          </a:p>
        </p:txBody>
      </p:sp>
    </p:spTree>
    <p:extLst>
      <p:ext uri="{BB962C8B-B14F-4D97-AF65-F5344CB8AC3E}">
        <p14:creationId xmlns:p14="http://schemas.microsoft.com/office/powerpoint/2010/main" val="2436983897"/>
      </p:ext>
    </p:extLst>
  </p:cSld>
  <p:clrMapOvr>
    <a:masterClrMapping/>
  </p:clrMapOvr>
  <p:extLst>
    <p:ext uri="{6950BFC3-D8DA-4A85-94F7-54DA5524770B}">
      <p188:commentRel xmlns:p188="http://schemas.microsoft.com/office/powerpoint/2018/8/main" r:id="rId2"/>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3086A9-9ADA-98FB-342A-87158717D3B6}"/>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E57D5A37-5D98-E544-F9D5-579C79CA4240}"/>
              </a:ext>
            </a:extLst>
          </p:cNvPr>
          <p:cNvPicPr>
            <a:picLocks noChangeAspect="1"/>
          </p:cNvPicPr>
          <p:nvPr/>
        </p:nvPicPr>
        <p:blipFill>
          <a:blip r:embed="rId3"/>
          <a:stretch>
            <a:fillRect/>
          </a:stretch>
        </p:blipFill>
        <p:spPr>
          <a:xfrm>
            <a:off x="3300827" y="2991330"/>
            <a:ext cx="2956572" cy="1959385"/>
          </a:xfrm>
          <a:prstGeom prst="rect">
            <a:avLst/>
          </a:prstGeom>
        </p:spPr>
      </p:pic>
      <p:sp>
        <p:nvSpPr>
          <p:cNvPr id="3" name="TextBox 2">
            <a:extLst>
              <a:ext uri="{FF2B5EF4-FFF2-40B4-BE49-F238E27FC236}">
                <a16:creationId xmlns:a16="http://schemas.microsoft.com/office/drawing/2014/main" id="{2E0E741E-F233-BE9C-D737-E73B2228A3E8}"/>
              </a:ext>
            </a:extLst>
          </p:cNvPr>
          <p:cNvSpPr txBox="1"/>
          <p:nvPr/>
        </p:nvSpPr>
        <p:spPr>
          <a:xfrm>
            <a:off x="352388" y="963773"/>
            <a:ext cx="5679369"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a:ea typeface="Roboto"/>
                <a:cs typeface="Roboto"/>
              </a:rPr>
              <a:t>For the muons to be accepted by the frictional regime they need to have an energy less than 50 keV</a:t>
            </a:r>
          </a:p>
          <a:p>
            <a:pPr marL="285750" indent="-285750">
              <a:buFont typeface="Arial"/>
              <a:buChar char="•"/>
            </a:pPr>
            <a:r>
              <a:rPr lang="en-GB">
                <a:ea typeface="Roboto"/>
                <a:cs typeface="Roboto"/>
              </a:rPr>
              <a:t>Pre-moderation is essential to lower muon energy so they will be accepted by the cell </a:t>
            </a:r>
          </a:p>
          <a:p>
            <a:endParaRPr lang="en-GB">
              <a:ea typeface="Roboto"/>
              <a:cs typeface="Roboto"/>
            </a:endParaRPr>
          </a:p>
          <a:p>
            <a:pPr marL="285750" indent="-285750">
              <a:buFont typeface="Arial"/>
              <a:buChar char="•"/>
            </a:pPr>
            <a:endParaRPr lang="en-GB">
              <a:ea typeface="Roboto"/>
              <a:cs typeface="Roboto"/>
            </a:endParaRPr>
          </a:p>
        </p:txBody>
      </p:sp>
      <p:sp>
        <p:nvSpPr>
          <p:cNvPr id="5" name="Title 1">
            <a:extLst>
              <a:ext uri="{FF2B5EF4-FFF2-40B4-BE49-F238E27FC236}">
                <a16:creationId xmlns:a16="http://schemas.microsoft.com/office/drawing/2014/main" id="{986CA788-C3B0-1A36-B7AF-83A821B940A6}"/>
              </a:ext>
            </a:extLst>
          </p:cNvPr>
          <p:cNvSpPr txBox="1">
            <a:spLocks/>
          </p:cNvSpPr>
          <p:nvPr/>
        </p:nvSpPr>
        <p:spPr>
          <a:xfrm>
            <a:off x="304816" y="315577"/>
            <a:ext cx="10634382" cy="1138240"/>
          </a:xfrm>
          <a:prstGeom prst="rect">
            <a:avLst/>
          </a:prstGeom>
        </p:spPr>
        <p:txBody>
          <a:bodyPr lIns="91440" tIns="45720" rIns="91440" bIns="45720" anchor="t"/>
          <a:lstStyle>
            <a:lvl1pPr algn="l" defTabSz="914400" rtl="0" eaLnBrk="1" latinLnBrk="0" hangingPunct="1">
              <a:lnSpc>
                <a:spcPct val="90000"/>
              </a:lnSpc>
              <a:spcBef>
                <a:spcPct val="0"/>
              </a:spcBef>
              <a:buNone/>
              <a:defRPr sz="2800" b="0" kern="1200">
                <a:solidFill>
                  <a:schemeClr val="accent3"/>
                </a:solidFill>
                <a:latin typeface="+mj-lt"/>
                <a:ea typeface="Verdana" panose="020B0604030504040204" pitchFamily="34" charset="0"/>
                <a:cs typeface="Arial" panose="020B0604020202020204" pitchFamily="34" charset="0"/>
              </a:defRPr>
            </a:lvl1pPr>
          </a:lstStyle>
          <a:p>
            <a:r>
              <a:rPr lang="en-GB">
                <a:ea typeface="Verdana"/>
                <a:cs typeface="Arial"/>
              </a:rPr>
              <a:t>How do we get our muons accepted by the frictional regime?</a:t>
            </a:r>
            <a:r>
              <a:rPr lang="en-GB" sz="3200">
                <a:ea typeface="Verdana"/>
                <a:cs typeface="Arial"/>
              </a:rPr>
              <a:t> </a:t>
            </a:r>
            <a:endParaRPr lang="en-GB" sz="3200"/>
          </a:p>
        </p:txBody>
      </p:sp>
      <p:pic>
        <p:nvPicPr>
          <p:cNvPr id="12" name="Picture 11" descr="A graph with a line&#10;&#10;AI-generated content may be incorrect.">
            <a:extLst>
              <a:ext uri="{FF2B5EF4-FFF2-40B4-BE49-F238E27FC236}">
                <a16:creationId xmlns:a16="http://schemas.microsoft.com/office/drawing/2014/main" id="{A012F80C-E64B-B2C9-624C-FFFB432ECF47}"/>
              </a:ext>
            </a:extLst>
          </p:cNvPr>
          <p:cNvPicPr>
            <a:picLocks noChangeAspect="1"/>
          </p:cNvPicPr>
          <p:nvPr/>
        </p:nvPicPr>
        <p:blipFill>
          <a:blip r:embed="rId4"/>
          <a:stretch>
            <a:fillRect/>
          </a:stretch>
        </p:blipFill>
        <p:spPr>
          <a:xfrm>
            <a:off x="6123079" y="1015667"/>
            <a:ext cx="5679369" cy="4065763"/>
          </a:xfrm>
          <a:prstGeom prst="rect">
            <a:avLst/>
          </a:prstGeom>
        </p:spPr>
      </p:pic>
      <p:sp>
        <p:nvSpPr>
          <p:cNvPr id="14" name="TextBox 13">
            <a:extLst>
              <a:ext uri="{FF2B5EF4-FFF2-40B4-BE49-F238E27FC236}">
                <a16:creationId xmlns:a16="http://schemas.microsoft.com/office/drawing/2014/main" id="{E9D9029F-2A44-0F2B-2CB7-C28F7916CCA2}"/>
              </a:ext>
            </a:extLst>
          </p:cNvPr>
          <p:cNvSpPr txBox="1"/>
          <p:nvPr/>
        </p:nvSpPr>
        <p:spPr>
          <a:xfrm>
            <a:off x="8812445" y="3048548"/>
            <a:ext cx="1309629"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ea typeface="Roboto"/>
                <a:cs typeface="Roboto"/>
              </a:rPr>
              <a:t>Surface muons </a:t>
            </a:r>
            <a:endParaRPr lang="en-GB"/>
          </a:p>
        </p:txBody>
      </p:sp>
      <p:sp>
        <p:nvSpPr>
          <p:cNvPr id="16" name="TextBox 15">
            <a:extLst>
              <a:ext uri="{FF2B5EF4-FFF2-40B4-BE49-F238E27FC236}">
                <a16:creationId xmlns:a16="http://schemas.microsoft.com/office/drawing/2014/main" id="{FD9C0AEF-D15A-87D6-F44E-6F20A0ADF42B}"/>
              </a:ext>
            </a:extLst>
          </p:cNvPr>
          <p:cNvSpPr txBox="1"/>
          <p:nvPr/>
        </p:nvSpPr>
        <p:spPr>
          <a:xfrm>
            <a:off x="7272717" y="1265999"/>
            <a:ext cx="490371"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ea typeface="Roboto"/>
                <a:cs typeface="Roboto"/>
              </a:rPr>
              <a:t>T</a:t>
            </a:r>
            <a:r>
              <a:rPr lang="en-GB" baseline="-25000">
                <a:ea typeface="Roboto"/>
                <a:cs typeface="Roboto"/>
              </a:rPr>
              <a:t>eq</a:t>
            </a:r>
            <a:endParaRPr lang="en-GB">
              <a:ea typeface="Roboto"/>
              <a:cs typeface="Roboto"/>
            </a:endParaRPr>
          </a:p>
        </p:txBody>
      </p:sp>
      <p:sp>
        <p:nvSpPr>
          <p:cNvPr id="17" name="Rectangle 16">
            <a:extLst>
              <a:ext uri="{FF2B5EF4-FFF2-40B4-BE49-F238E27FC236}">
                <a16:creationId xmlns:a16="http://schemas.microsoft.com/office/drawing/2014/main" id="{A290DE44-C484-1AD3-54FE-8D2558EBC2D2}"/>
              </a:ext>
            </a:extLst>
          </p:cNvPr>
          <p:cNvSpPr/>
          <p:nvPr/>
        </p:nvSpPr>
        <p:spPr>
          <a:xfrm>
            <a:off x="7054231" y="1269156"/>
            <a:ext cx="1408325" cy="3060990"/>
          </a:xfrm>
          <a:prstGeom prst="rect">
            <a:avLst/>
          </a:prstGeom>
          <a:solidFill>
            <a:srgbClr val="ED32A8">
              <a:alpha val="17000"/>
            </a:srgbClr>
          </a:solidFill>
          <a:ln>
            <a:noFill/>
          </a:ln>
        </p:spPr>
        <p:style>
          <a:lnRef idx="1">
            <a:schemeClr val="accent1"/>
          </a:lnRef>
          <a:fillRef idx="2">
            <a:schemeClr val="accent1"/>
          </a:fillRef>
          <a:effectRef idx="1">
            <a:schemeClr val="accent1"/>
          </a:effectRef>
          <a:fontRef idx="minor">
            <a:schemeClr val="dk1"/>
          </a:fontRef>
        </p:style>
        <p:txBody>
          <a:bodyPr rtlCol="0" anchor="ctr"/>
          <a:lstStyle/>
          <a:p>
            <a:pPr algn="ctr"/>
            <a:endParaRPr lang="en-GB"/>
          </a:p>
        </p:txBody>
      </p:sp>
      <p:sp>
        <p:nvSpPr>
          <p:cNvPr id="18" name="TextBox 17">
            <a:extLst>
              <a:ext uri="{FF2B5EF4-FFF2-40B4-BE49-F238E27FC236}">
                <a16:creationId xmlns:a16="http://schemas.microsoft.com/office/drawing/2014/main" id="{83C06B6B-055F-21BF-DA86-55E29BDF36B5}"/>
              </a:ext>
            </a:extLst>
          </p:cNvPr>
          <p:cNvSpPr txBox="1"/>
          <p:nvPr/>
        </p:nvSpPr>
        <p:spPr>
          <a:xfrm>
            <a:off x="7275284" y="2533433"/>
            <a:ext cx="118694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ea typeface="Roboto"/>
                <a:cs typeface="Roboto"/>
              </a:rPr>
              <a:t>Frictional cooling region  </a:t>
            </a:r>
            <a:endParaRPr lang="en-GB"/>
          </a:p>
        </p:txBody>
      </p:sp>
      <p:sp>
        <p:nvSpPr>
          <p:cNvPr id="19" name="TextBox 18">
            <a:extLst>
              <a:ext uri="{FF2B5EF4-FFF2-40B4-BE49-F238E27FC236}">
                <a16:creationId xmlns:a16="http://schemas.microsoft.com/office/drawing/2014/main" id="{8240846A-7BEF-911E-93E0-EBEC384FDAC8}"/>
              </a:ext>
            </a:extLst>
          </p:cNvPr>
          <p:cNvSpPr txBox="1"/>
          <p:nvPr/>
        </p:nvSpPr>
        <p:spPr>
          <a:xfrm>
            <a:off x="10084680" y="2264040"/>
            <a:ext cx="1456337"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ea typeface="Roboto"/>
                <a:cs typeface="Roboto"/>
              </a:rPr>
              <a:t>Ionisation cooling region  </a:t>
            </a:r>
            <a:endParaRPr lang="en-GB"/>
          </a:p>
        </p:txBody>
      </p:sp>
      <p:cxnSp>
        <p:nvCxnSpPr>
          <p:cNvPr id="20" name="Straight Arrow Connector 19">
            <a:extLst>
              <a:ext uri="{FF2B5EF4-FFF2-40B4-BE49-F238E27FC236}">
                <a16:creationId xmlns:a16="http://schemas.microsoft.com/office/drawing/2014/main" id="{50FCC834-C05E-0D7D-EC54-9710CEAEDE07}"/>
              </a:ext>
            </a:extLst>
          </p:cNvPr>
          <p:cNvCxnSpPr>
            <a:cxnSpLocks/>
          </p:cNvCxnSpPr>
          <p:nvPr/>
        </p:nvCxnSpPr>
        <p:spPr>
          <a:xfrm flipV="1">
            <a:off x="10480812" y="3200995"/>
            <a:ext cx="869659" cy="5774"/>
          </a:xfrm>
          <a:prstGeom prst="straightConnector1">
            <a:avLst/>
          </a:prstGeom>
          <a:ln w="28575">
            <a:solidFill>
              <a:srgbClr val="ED32A8"/>
            </a:solidFill>
            <a:tailEnd type="triangle"/>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16F76891-4C72-8CF3-9294-92B7A669663E}"/>
              </a:ext>
            </a:extLst>
          </p:cNvPr>
          <p:cNvCxnSpPr>
            <a:cxnSpLocks/>
          </p:cNvCxnSpPr>
          <p:nvPr/>
        </p:nvCxnSpPr>
        <p:spPr>
          <a:xfrm flipH="1" flipV="1">
            <a:off x="9764124" y="1277410"/>
            <a:ext cx="7733" cy="306414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49DCA7D-AC00-347C-B68B-8B5987C36CEE}"/>
              </a:ext>
            </a:extLst>
          </p:cNvPr>
          <p:cNvSpPr txBox="1"/>
          <p:nvPr/>
        </p:nvSpPr>
        <p:spPr>
          <a:xfrm>
            <a:off x="8769656" y="1676986"/>
            <a:ext cx="596345" cy="369332"/>
          </a:xfrm>
          <a:prstGeom prst="rect">
            <a:avLst/>
          </a:prstGeom>
          <a:noFill/>
        </p:spPr>
        <p:txBody>
          <a:bodyPr wrap="square">
            <a:spAutoFit/>
          </a:bodyPr>
          <a:lstStyle/>
          <a:p>
            <a:r>
              <a:rPr lang="en-GB">
                <a:ea typeface="Roboto"/>
                <a:cs typeface="Roboto"/>
              </a:rPr>
              <a:t>E</a:t>
            </a:r>
            <a:r>
              <a:rPr lang="en-GB" baseline="-25000">
                <a:ea typeface="Roboto"/>
                <a:cs typeface="Roboto"/>
              </a:rPr>
              <a:t>eff</a:t>
            </a:r>
            <a:endParaRPr lang="en-GB"/>
          </a:p>
        </p:txBody>
      </p:sp>
      <p:sp>
        <p:nvSpPr>
          <p:cNvPr id="6" name="Rectangle 5">
            <a:extLst>
              <a:ext uri="{FF2B5EF4-FFF2-40B4-BE49-F238E27FC236}">
                <a16:creationId xmlns:a16="http://schemas.microsoft.com/office/drawing/2014/main" id="{086BD56F-7D89-83A6-4E0A-B3ADBE88438D}"/>
              </a:ext>
            </a:extLst>
          </p:cNvPr>
          <p:cNvSpPr/>
          <p:nvPr/>
        </p:nvSpPr>
        <p:spPr>
          <a:xfrm>
            <a:off x="5972158" y="5338091"/>
            <a:ext cx="4591050" cy="1303591"/>
          </a:xfrm>
          <a:prstGeom prst="rect">
            <a:avLst/>
          </a:prstGeom>
          <a:solidFill>
            <a:srgbClr val="FDBF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26A652B4-D8A7-AC81-CDA6-7AFCA271C506}"/>
              </a:ext>
            </a:extLst>
          </p:cNvPr>
          <p:cNvSpPr/>
          <p:nvPr/>
        </p:nvSpPr>
        <p:spPr>
          <a:xfrm>
            <a:off x="6096000" y="5449397"/>
            <a:ext cx="4324856" cy="10602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GB">
                <a:solidFill>
                  <a:schemeClr val="tx1"/>
                </a:solidFill>
                <a:ea typeface="Roboto"/>
                <a:cs typeface="Roboto"/>
              </a:rPr>
              <a:t>To use frictional cooling to produce a slow muon source need to lower 4 MeV muons to below 50 keV first </a:t>
            </a:r>
          </a:p>
        </p:txBody>
      </p:sp>
      <p:pic>
        <p:nvPicPr>
          <p:cNvPr id="15" name="Picture 14">
            <a:extLst>
              <a:ext uri="{FF2B5EF4-FFF2-40B4-BE49-F238E27FC236}">
                <a16:creationId xmlns:a16="http://schemas.microsoft.com/office/drawing/2014/main" id="{CB5D0B30-68F4-384D-0FB4-54BDC82497D3}"/>
              </a:ext>
            </a:extLst>
          </p:cNvPr>
          <p:cNvPicPr>
            <a:picLocks noChangeAspect="1"/>
          </p:cNvPicPr>
          <p:nvPr/>
        </p:nvPicPr>
        <p:blipFill>
          <a:blip r:embed="rId5"/>
          <a:stretch>
            <a:fillRect/>
          </a:stretch>
        </p:blipFill>
        <p:spPr>
          <a:xfrm>
            <a:off x="160681" y="2969674"/>
            <a:ext cx="2833046" cy="1978774"/>
          </a:xfrm>
          <a:prstGeom prst="rect">
            <a:avLst/>
          </a:prstGeom>
        </p:spPr>
      </p:pic>
      <p:cxnSp>
        <p:nvCxnSpPr>
          <p:cNvPr id="21" name="Straight Arrow Connector 20">
            <a:extLst>
              <a:ext uri="{FF2B5EF4-FFF2-40B4-BE49-F238E27FC236}">
                <a16:creationId xmlns:a16="http://schemas.microsoft.com/office/drawing/2014/main" id="{E027524F-2481-6A9D-EBA9-25C6CFB6F196}"/>
              </a:ext>
            </a:extLst>
          </p:cNvPr>
          <p:cNvCxnSpPr>
            <a:cxnSpLocks/>
          </p:cNvCxnSpPr>
          <p:nvPr/>
        </p:nvCxnSpPr>
        <p:spPr>
          <a:xfrm>
            <a:off x="2797936" y="3045796"/>
            <a:ext cx="793568" cy="0"/>
          </a:xfrm>
          <a:prstGeom prst="straightConnector1">
            <a:avLst/>
          </a:prstGeom>
          <a:ln w="28575">
            <a:solidFill>
              <a:srgbClr val="ED32A8"/>
            </a:solidFill>
            <a:tailEnd type="triangle"/>
          </a:ln>
        </p:spPr>
        <p:style>
          <a:lnRef idx="1">
            <a:schemeClr val="accent1"/>
          </a:lnRef>
          <a:fillRef idx="0">
            <a:schemeClr val="accent1"/>
          </a:fillRef>
          <a:effectRef idx="0">
            <a:schemeClr val="accent1"/>
          </a:effectRef>
          <a:fontRef idx="minor">
            <a:schemeClr val="tx1"/>
          </a:fontRef>
        </p:style>
      </p:cxnSp>
      <p:sp>
        <p:nvSpPr>
          <p:cNvPr id="23" name="Rectangle 22">
            <a:extLst>
              <a:ext uri="{FF2B5EF4-FFF2-40B4-BE49-F238E27FC236}">
                <a16:creationId xmlns:a16="http://schemas.microsoft.com/office/drawing/2014/main" id="{69D1B5F7-9D39-5D8F-C7B0-753C524761B0}"/>
              </a:ext>
            </a:extLst>
          </p:cNvPr>
          <p:cNvSpPr/>
          <p:nvPr/>
        </p:nvSpPr>
        <p:spPr>
          <a:xfrm>
            <a:off x="4207615" y="3133272"/>
            <a:ext cx="149823" cy="1462460"/>
          </a:xfrm>
          <a:prstGeom prst="rect">
            <a:avLst/>
          </a:prstGeom>
          <a:noFill/>
          <a:ln w="28575">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a:extLst>
              <a:ext uri="{FF2B5EF4-FFF2-40B4-BE49-F238E27FC236}">
                <a16:creationId xmlns:a16="http://schemas.microsoft.com/office/drawing/2014/main" id="{069FB9C0-F09E-A452-7B4C-E7BF2C28D132}"/>
              </a:ext>
            </a:extLst>
          </p:cNvPr>
          <p:cNvSpPr txBox="1"/>
          <p:nvPr/>
        </p:nvSpPr>
        <p:spPr>
          <a:xfrm>
            <a:off x="2472288" y="2715012"/>
            <a:ext cx="1905896" cy="307777"/>
          </a:xfrm>
          <a:prstGeom prst="rect">
            <a:avLst/>
          </a:prstGeom>
          <a:noFill/>
        </p:spPr>
        <p:txBody>
          <a:bodyPr wrap="square" rtlCol="0">
            <a:spAutoFit/>
          </a:bodyPr>
          <a:lstStyle/>
          <a:p>
            <a:r>
              <a:rPr lang="en-GB" sz="1400"/>
              <a:t>Pre-moderation </a:t>
            </a:r>
          </a:p>
        </p:txBody>
      </p:sp>
      <p:sp>
        <p:nvSpPr>
          <p:cNvPr id="27" name="TextBox 26">
            <a:extLst>
              <a:ext uri="{FF2B5EF4-FFF2-40B4-BE49-F238E27FC236}">
                <a16:creationId xmlns:a16="http://schemas.microsoft.com/office/drawing/2014/main" id="{DB56B0BA-CE4E-DC16-84A5-6A14AB20FBB5}"/>
              </a:ext>
            </a:extLst>
          </p:cNvPr>
          <p:cNvSpPr txBox="1"/>
          <p:nvPr/>
        </p:nvSpPr>
        <p:spPr>
          <a:xfrm>
            <a:off x="389552" y="5030314"/>
            <a:ext cx="1905896" cy="307777"/>
          </a:xfrm>
          <a:prstGeom prst="rect">
            <a:avLst/>
          </a:prstGeom>
          <a:noFill/>
        </p:spPr>
        <p:txBody>
          <a:bodyPr wrap="square" rtlCol="0">
            <a:spAutoFit/>
          </a:bodyPr>
          <a:lstStyle/>
          <a:p>
            <a:r>
              <a:rPr lang="en-GB" sz="1400"/>
              <a:t>Before </a:t>
            </a:r>
          </a:p>
        </p:txBody>
      </p:sp>
      <p:sp>
        <p:nvSpPr>
          <p:cNvPr id="28" name="TextBox 27">
            <a:extLst>
              <a:ext uri="{FF2B5EF4-FFF2-40B4-BE49-F238E27FC236}">
                <a16:creationId xmlns:a16="http://schemas.microsoft.com/office/drawing/2014/main" id="{153D1123-7D0C-E208-CB68-507C56EB2BA7}"/>
              </a:ext>
            </a:extLst>
          </p:cNvPr>
          <p:cNvSpPr txBox="1"/>
          <p:nvPr/>
        </p:nvSpPr>
        <p:spPr>
          <a:xfrm>
            <a:off x="3562929" y="5002641"/>
            <a:ext cx="1905896" cy="307777"/>
          </a:xfrm>
          <a:prstGeom prst="rect">
            <a:avLst/>
          </a:prstGeom>
          <a:noFill/>
        </p:spPr>
        <p:txBody>
          <a:bodyPr wrap="square" rtlCol="0">
            <a:spAutoFit/>
          </a:bodyPr>
          <a:lstStyle/>
          <a:p>
            <a:r>
              <a:rPr lang="en-GB" sz="1400"/>
              <a:t>After  </a:t>
            </a:r>
          </a:p>
        </p:txBody>
      </p:sp>
    </p:spTree>
    <p:extLst>
      <p:ext uri="{BB962C8B-B14F-4D97-AF65-F5344CB8AC3E}">
        <p14:creationId xmlns:p14="http://schemas.microsoft.com/office/powerpoint/2010/main" val="926879918"/>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 name="Picture 43">
            <a:extLst>
              <a:ext uri="{FF2B5EF4-FFF2-40B4-BE49-F238E27FC236}">
                <a16:creationId xmlns:a16="http://schemas.microsoft.com/office/drawing/2014/main" id="{C8441896-A8AC-224C-E54D-E60E0A711F62}"/>
              </a:ext>
            </a:extLst>
          </p:cNvPr>
          <p:cNvPicPr>
            <a:picLocks noChangeAspect="1"/>
          </p:cNvPicPr>
          <p:nvPr/>
        </p:nvPicPr>
        <p:blipFill>
          <a:blip r:embed="rId3"/>
          <a:stretch>
            <a:fillRect/>
          </a:stretch>
        </p:blipFill>
        <p:spPr>
          <a:xfrm>
            <a:off x="1612086" y="1574410"/>
            <a:ext cx="10124566" cy="3416594"/>
          </a:xfrm>
          <a:prstGeom prst="rect">
            <a:avLst/>
          </a:prstGeom>
        </p:spPr>
      </p:pic>
      <p:sp>
        <p:nvSpPr>
          <p:cNvPr id="15" name="Rectangle 14">
            <a:extLst>
              <a:ext uri="{FF2B5EF4-FFF2-40B4-BE49-F238E27FC236}">
                <a16:creationId xmlns:a16="http://schemas.microsoft.com/office/drawing/2014/main" id="{15433EBE-310C-AA1C-82C4-4C2D67144353}"/>
              </a:ext>
            </a:extLst>
          </p:cNvPr>
          <p:cNvSpPr/>
          <p:nvPr/>
        </p:nvSpPr>
        <p:spPr>
          <a:xfrm>
            <a:off x="813152" y="4104639"/>
            <a:ext cx="2090691" cy="1473756"/>
          </a:xfrm>
          <a:prstGeom prst="rect">
            <a:avLst/>
          </a:prstGeom>
          <a:solidFill>
            <a:srgbClr val="F71EA8">
              <a:alpha val="3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Rectangle 15">
            <a:extLst>
              <a:ext uri="{FF2B5EF4-FFF2-40B4-BE49-F238E27FC236}">
                <a16:creationId xmlns:a16="http://schemas.microsoft.com/office/drawing/2014/main" id="{C1F172EA-2437-A8ED-2C03-1AB92988A5DE}"/>
              </a:ext>
            </a:extLst>
          </p:cNvPr>
          <p:cNvSpPr/>
          <p:nvPr/>
        </p:nvSpPr>
        <p:spPr>
          <a:xfrm>
            <a:off x="904874" y="4210473"/>
            <a:ext cx="1900190" cy="125503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9ABFD1B0-2AAF-A40B-BF32-46BCAA392628}"/>
              </a:ext>
            </a:extLst>
          </p:cNvPr>
          <p:cNvSpPr/>
          <p:nvPr/>
        </p:nvSpPr>
        <p:spPr>
          <a:xfrm>
            <a:off x="312207" y="2531249"/>
            <a:ext cx="2013079" cy="1353812"/>
          </a:xfrm>
          <a:prstGeom prst="rect">
            <a:avLst/>
          </a:prstGeom>
          <a:solidFill>
            <a:srgbClr val="F71EA8">
              <a:alpha val="3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Rectangle 13">
            <a:extLst>
              <a:ext uri="{FF2B5EF4-FFF2-40B4-BE49-F238E27FC236}">
                <a16:creationId xmlns:a16="http://schemas.microsoft.com/office/drawing/2014/main" id="{16143CE8-80E1-F800-3115-A6950188E218}"/>
              </a:ext>
            </a:extLst>
          </p:cNvPr>
          <p:cNvSpPr/>
          <p:nvPr/>
        </p:nvSpPr>
        <p:spPr>
          <a:xfrm>
            <a:off x="403928" y="2615916"/>
            <a:ext cx="1836690" cy="120564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DA5463B9-0C76-0D5F-4967-FDF3E98B2400}"/>
              </a:ext>
            </a:extLst>
          </p:cNvPr>
          <p:cNvSpPr/>
          <p:nvPr/>
        </p:nvSpPr>
        <p:spPr>
          <a:xfrm>
            <a:off x="982485" y="964916"/>
            <a:ext cx="2020135" cy="1346757"/>
          </a:xfrm>
          <a:prstGeom prst="rect">
            <a:avLst/>
          </a:prstGeom>
          <a:solidFill>
            <a:srgbClr val="F71EA8">
              <a:alpha val="3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a:extLst>
              <a:ext uri="{FF2B5EF4-FFF2-40B4-BE49-F238E27FC236}">
                <a16:creationId xmlns:a16="http://schemas.microsoft.com/office/drawing/2014/main" id="{489A770B-4856-1BB9-68EC-3C5D146CD3A8}"/>
              </a:ext>
            </a:extLst>
          </p:cNvPr>
          <p:cNvSpPr/>
          <p:nvPr/>
        </p:nvSpPr>
        <p:spPr>
          <a:xfrm>
            <a:off x="1123595" y="1056639"/>
            <a:ext cx="1773191" cy="1142147"/>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
            <a:extLst>
              <a:ext uri="{FF2B5EF4-FFF2-40B4-BE49-F238E27FC236}">
                <a16:creationId xmlns:a16="http://schemas.microsoft.com/office/drawing/2014/main" id="{B489AD29-9E13-A0FE-2667-E05E9E232A3A}"/>
              </a:ext>
            </a:extLst>
          </p:cNvPr>
          <p:cNvSpPr txBox="1">
            <a:spLocks/>
          </p:cNvSpPr>
          <p:nvPr/>
        </p:nvSpPr>
        <p:spPr>
          <a:xfrm>
            <a:off x="312426" y="271461"/>
            <a:ext cx="11580602" cy="1104746"/>
          </a:xfrm>
          <a:prstGeom prst="rect">
            <a:avLst/>
          </a:prstGeom>
        </p:spPr>
        <p:txBody>
          <a:bodyPr lIns="91440" tIns="45720" rIns="91440" bIns="45720" anchor="t"/>
          <a:lstStyle>
            <a:lvl1pPr algn="l" defTabSz="914400" rtl="0" eaLnBrk="1" latinLnBrk="0" hangingPunct="1">
              <a:lnSpc>
                <a:spcPct val="90000"/>
              </a:lnSpc>
              <a:spcBef>
                <a:spcPct val="0"/>
              </a:spcBef>
              <a:buNone/>
              <a:defRPr sz="2800" b="0" kern="1200">
                <a:solidFill>
                  <a:schemeClr val="accent3"/>
                </a:solidFill>
                <a:latin typeface="+mj-lt"/>
                <a:ea typeface="Verdana" panose="020B0604030504040204" pitchFamily="34" charset="0"/>
                <a:cs typeface="Arial" panose="020B0604020202020204" pitchFamily="34" charset="0"/>
              </a:defRPr>
            </a:lvl1pPr>
          </a:lstStyle>
          <a:p>
            <a:r>
              <a:rPr lang="en-GB">
                <a:ea typeface="Verdana"/>
                <a:cs typeface="Arial"/>
              </a:rPr>
              <a:t>How do we get our muons accepted by the frictional regime</a:t>
            </a:r>
            <a:r>
              <a:rPr lang="en-GB" sz="3200">
                <a:ea typeface="Verdana"/>
                <a:cs typeface="Arial"/>
              </a:rPr>
              <a:t>? </a:t>
            </a:r>
            <a:endParaRPr lang="en-GB" sz="3200"/>
          </a:p>
        </p:txBody>
      </p:sp>
      <p:cxnSp>
        <p:nvCxnSpPr>
          <p:cNvPr id="2" name="Straight Arrow Connector 1">
            <a:extLst>
              <a:ext uri="{FF2B5EF4-FFF2-40B4-BE49-F238E27FC236}">
                <a16:creationId xmlns:a16="http://schemas.microsoft.com/office/drawing/2014/main" id="{148ED7B5-60F3-8C88-3788-9A19498D7975}"/>
              </a:ext>
            </a:extLst>
          </p:cNvPr>
          <p:cNvCxnSpPr>
            <a:cxnSpLocks/>
          </p:cNvCxnSpPr>
          <p:nvPr/>
        </p:nvCxnSpPr>
        <p:spPr>
          <a:xfrm flipH="1" flipV="1">
            <a:off x="3092834" y="1686208"/>
            <a:ext cx="2215796" cy="1023895"/>
          </a:xfrm>
          <a:prstGeom prst="straightConnector1">
            <a:avLst/>
          </a:prstGeom>
          <a:ln w="28575">
            <a:solidFill>
              <a:srgbClr val="ED32A8"/>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F0592992-AA1C-FE18-13A0-E1F6D48D7888}"/>
              </a:ext>
            </a:extLst>
          </p:cNvPr>
          <p:cNvSpPr txBox="1"/>
          <p:nvPr/>
        </p:nvSpPr>
        <p:spPr>
          <a:xfrm>
            <a:off x="1133271" y="1253450"/>
            <a:ext cx="1773191"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ea typeface="Roboto"/>
                <a:cs typeface="Roboto"/>
              </a:rPr>
              <a:t>Option one : mylar degrader</a:t>
            </a:r>
          </a:p>
        </p:txBody>
      </p:sp>
      <p:cxnSp>
        <p:nvCxnSpPr>
          <p:cNvPr id="5" name="Straight Arrow Connector 4">
            <a:extLst>
              <a:ext uri="{FF2B5EF4-FFF2-40B4-BE49-F238E27FC236}">
                <a16:creationId xmlns:a16="http://schemas.microsoft.com/office/drawing/2014/main" id="{BEBB089B-94E6-AC16-8638-71B498503B8F}"/>
              </a:ext>
            </a:extLst>
          </p:cNvPr>
          <p:cNvCxnSpPr>
            <a:cxnSpLocks/>
          </p:cNvCxnSpPr>
          <p:nvPr/>
        </p:nvCxnSpPr>
        <p:spPr>
          <a:xfrm flipH="1">
            <a:off x="2281444" y="2703049"/>
            <a:ext cx="3013075" cy="168492"/>
          </a:xfrm>
          <a:prstGeom prst="straightConnector1">
            <a:avLst/>
          </a:prstGeom>
          <a:ln w="28575">
            <a:solidFill>
              <a:srgbClr val="ED32A8"/>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621A3DF-2DFA-2954-7B05-6CA425B1E35E}"/>
              </a:ext>
            </a:extLst>
          </p:cNvPr>
          <p:cNvSpPr txBox="1"/>
          <p:nvPr/>
        </p:nvSpPr>
        <p:spPr>
          <a:xfrm>
            <a:off x="873760" y="4250890"/>
            <a:ext cx="1962417"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ea typeface="Roboto"/>
                <a:cs typeface="Roboto"/>
              </a:rPr>
              <a:t>Option three :</a:t>
            </a:r>
          </a:p>
          <a:p>
            <a:r>
              <a:rPr lang="en-GB">
                <a:ea typeface="Roboto"/>
                <a:cs typeface="Roboto"/>
              </a:rPr>
              <a:t>mylar degrader then opposing electric field  </a:t>
            </a:r>
          </a:p>
          <a:p>
            <a:endParaRPr lang="en-GB">
              <a:ea typeface="Roboto"/>
              <a:cs typeface="Roboto"/>
            </a:endParaRPr>
          </a:p>
        </p:txBody>
      </p:sp>
      <p:cxnSp>
        <p:nvCxnSpPr>
          <p:cNvPr id="8" name="Straight Arrow Connector 7">
            <a:extLst>
              <a:ext uri="{FF2B5EF4-FFF2-40B4-BE49-F238E27FC236}">
                <a16:creationId xmlns:a16="http://schemas.microsoft.com/office/drawing/2014/main" id="{C5166AF1-6CBB-5D7A-763F-EC1A310DD887}"/>
              </a:ext>
            </a:extLst>
          </p:cNvPr>
          <p:cNvCxnSpPr>
            <a:cxnSpLocks/>
          </p:cNvCxnSpPr>
          <p:nvPr/>
        </p:nvCxnSpPr>
        <p:spPr>
          <a:xfrm flipH="1">
            <a:off x="2775332" y="3738810"/>
            <a:ext cx="2519187" cy="783730"/>
          </a:xfrm>
          <a:prstGeom prst="straightConnector1">
            <a:avLst/>
          </a:prstGeom>
          <a:ln w="28575">
            <a:solidFill>
              <a:srgbClr val="ED32A8"/>
            </a:solidFill>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6A3CC147-65D7-373E-2B1D-92AA5ABB38F2}"/>
              </a:ext>
            </a:extLst>
          </p:cNvPr>
          <p:cNvSpPr txBox="1"/>
          <p:nvPr/>
        </p:nvSpPr>
        <p:spPr>
          <a:xfrm>
            <a:off x="419022" y="2727258"/>
            <a:ext cx="1778974" cy="9233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a:ea typeface="Roboto"/>
                <a:cs typeface="Roboto"/>
              </a:rPr>
              <a:t>Option two : mylar degrader then neon</a:t>
            </a:r>
          </a:p>
        </p:txBody>
      </p:sp>
      <p:sp>
        <p:nvSpPr>
          <p:cNvPr id="3" name="Rectangle 2">
            <a:extLst>
              <a:ext uri="{FF2B5EF4-FFF2-40B4-BE49-F238E27FC236}">
                <a16:creationId xmlns:a16="http://schemas.microsoft.com/office/drawing/2014/main" id="{2657E716-AEFB-D1F9-E6E3-81F831DC12E1}"/>
              </a:ext>
            </a:extLst>
          </p:cNvPr>
          <p:cNvSpPr/>
          <p:nvPr/>
        </p:nvSpPr>
        <p:spPr>
          <a:xfrm>
            <a:off x="5962650" y="5235418"/>
            <a:ext cx="5857858" cy="1398103"/>
          </a:xfrm>
          <a:prstGeom prst="rect">
            <a:avLst/>
          </a:prstGeom>
          <a:solidFill>
            <a:srgbClr val="FDBFE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5D82142E-546B-889C-4418-23C182C8D198}"/>
              </a:ext>
            </a:extLst>
          </p:cNvPr>
          <p:cNvSpPr/>
          <p:nvPr/>
        </p:nvSpPr>
        <p:spPr>
          <a:xfrm>
            <a:off x="6159942" y="5364365"/>
            <a:ext cx="5518213" cy="113714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GB">
                <a:solidFill>
                  <a:schemeClr val="tx1"/>
                </a:solidFill>
                <a:ea typeface="Roboto"/>
                <a:cs typeface="Roboto"/>
              </a:rPr>
              <a:t>Want to lower the energy of the muons so the distribution leans to the lower energies, so more fall in the acceptance range of cooling cell</a:t>
            </a:r>
          </a:p>
        </p:txBody>
      </p:sp>
    </p:spTree>
    <p:extLst>
      <p:ext uri="{BB962C8B-B14F-4D97-AF65-F5344CB8AC3E}">
        <p14:creationId xmlns:p14="http://schemas.microsoft.com/office/powerpoint/2010/main" val="67218123"/>
      </p:ext>
    </p:extLst>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B4A317-0C59-7122-77AA-EF188B3D24BF}"/>
            </a:ext>
          </a:extLst>
        </p:cNvPr>
        <p:cNvGrpSpPr/>
        <p:nvPr/>
      </p:nvGrpSpPr>
      <p:grpSpPr>
        <a:xfrm>
          <a:off x="0" y="0"/>
          <a:ext cx="0" cy="0"/>
          <a:chOff x="0" y="0"/>
          <a:chExt cx="0" cy="0"/>
        </a:xfrm>
      </p:grpSpPr>
      <p:sp>
        <p:nvSpPr>
          <p:cNvPr id="5" name="Title 1">
            <a:extLst>
              <a:ext uri="{FF2B5EF4-FFF2-40B4-BE49-F238E27FC236}">
                <a16:creationId xmlns:a16="http://schemas.microsoft.com/office/drawing/2014/main" id="{97907220-15EE-FD76-96DD-AFFB661A7464}"/>
              </a:ext>
            </a:extLst>
          </p:cNvPr>
          <p:cNvSpPr txBox="1">
            <a:spLocks/>
          </p:cNvSpPr>
          <p:nvPr/>
        </p:nvSpPr>
        <p:spPr>
          <a:xfrm>
            <a:off x="304053" y="271461"/>
            <a:ext cx="9144000" cy="676069"/>
          </a:xfrm>
          <a:prstGeom prst="rect">
            <a:avLst/>
          </a:prstGeom>
        </p:spPr>
        <p:txBody>
          <a:bodyPr lIns="91440" tIns="45720" rIns="91440" bIns="45720" anchor="t"/>
          <a:lstStyle>
            <a:lvl1pPr algn="l" defTabSz="914400" rtl="0" eaLnBrk="1" latinLnBrk="0" hangingPunct="1">
              <a:lnSpc>
                <a:spcPct val="90000"/>
              </a:lnSpc>
              <a:spcBef>
                <a:spcPct val="0"/>
              </a:spcBef>
              <a:buNone/>
              <a:defRPr sz="2800" b="0" kern="1200">
                <a:solidFill>
                  <a:schemeClr val="accent3"/>
                </a:solidFill>
                <a:latin typeface="+mj-lt"/>
                <a:ea typeface="Verdana" panose="020B0604030504040204" pitchFamily="34" charset="0"/>
                <a:cs typeface="Arial" panose="020B0604020202020204" pitchFamily="34" charset="0"/>
              </a:defRPr>
            </a:lvl1pPr>
          </a:lstStyle>
          <a:p>
            <a:r>
              <a:rPr lang="en-GB" sz="3200">
                <a:ea typeface="Verdana"/>
                <a:cs typeface="Arial"/>
              </a:rPr>
              <a:t>Simulating low energy muons  </a:t>
            </a:r>
            <a:endParaRPr lang="en-GB" sz="3200"/>
          </a:p>
        </p:txBody>
      </p:sp>
      <p:sp>
        <p:nvSpPr>
          <p:cNvPr id="26" name="TextBox 25">
            <a:extLst>
              <a:ext uri="{FF2B5EF4-FFF2-40B4-BE49-F238E27FC236}">
                <a16:creationId xmlns:a16="http://schemas.microsoft.com/office/drawing/2014/main" id="{D8B9207B-295E-C1B2-D715-FB381860DBB7}"/>
              </a:ext>
            </a:extLst>
          </p:cNvPr>
          <p:cNvSpPr txBox="1"/>
          <p:nvPr/>
        </p:nvSpPr>
        <p:spPr>
          <a:xfrm>
            <a:off x="443948" y="881270"/>
            <a:ext cx="10482469" cy="1477328"/>
          </a:xfrm>
          <a:prstGeom prst="rect">
            <a:avLst/>
          </a:prstGeom>
          <a:noFill/>
        </p:spPr>
        <p:txBody>
          <a:bodyPr wrap="square" rtlCol="0">
            <a:spAutoFit/>
          </a:bodyPr>
          <a:lstStyle/>
          <a:p>
            <a:pPr marL="285750" indent="-285750">
              <a:buFont typeface="Arial" panose="020B0604020202020204" pitchFamily="34" charset="0"/>
              <a:buChar char="•"/>
            </a:pPr>
            <a:r>
              <a:rPr lang="en-GB"/>
              <a:t>Initially used G4Beamline with </a:t>
            </a:r>
            <a:r>
              <a:rPr lang="en-GB" err="1"/>
              <a:t>muCool</a:t>
            </a:r>
            <a:r>
              <a:rPr lang="en-GB"/>
              <a:t> physics list to simulate low energy physics</a:t>
            </a:r>
          </a:p>
          <a:p>
            <a:pPr marL="285750" indent="-285750">
              <a:buFont typeface="Arial" panose="020B0604020202020204" pitchFamily="34" charset="0"/>
              <a:buChar char="•"/>
            </a:pPr>
            <a:r>
              <a:rPr lang="en-GB"/>
              <a:t>But this only simulates low energy interactions in helium, for other materials it defaults making energy loss proportional to velocity of the particle between 10 eV and 1 keV </a:t>
            </a:r>
          </a:p>
          <a:p>
            <a:pPr marL="285750" indent="-285750">
              <a:buFont typeface="Arial" panose="020B0604020202020204" pitchFamily="34" charset="0"/>
              <a:buChar char="•"/>
            </a:pPr>
            <a:r>
              <a:rPr lang="en-GB"/>
              <a:t>And so created a large bunch of low energy muons</a:t>
            </a:r>
          </a:p>
          <a:p>
            <a:pPr marL="285750" indent="-285750">
              <a:buFont typeface="Arial" panose="020B0604020202020204" pitchFamily="34" charset="0"/>
              <a:buChar char="•"/>
            </a:pPr>
            <a:endParaRPr lang="en-GB"/>
          </a:p>
        </p:txBody>
      </p:sp>
      <p:pic>
        <p:nvPicPr>
          <p:cNvPr id="27" name="Picture 26" descr="A graph of energy and energy&#10;&#10;AI-generated content may be incorrect.">
            <a:extLst>
              <a:ext uri="{FF2B5EF4-FFF2-40B4-BE49-F238E27FC236}">
                <a16:creationId xmlns:a16="http://schemas.microsoft.com/office/drawing/2014/main" id="{7A71704C-BC55-3809-7592-CD4C8B3274F6}"/>
              </a:ext>
            </a:extLst>
          </p:cNvPr>
          <p:cNvPicPr>
            <a:picLocks noChangeAspect="1"/>
          </p:cNvPicPr>
          <p:nvPr/>
        </p:nvPicPr>
        <p:blipFill>
          <a:blip r:embed="rId4"/>
          <a:stretch>
            <a:fillRect/>
          </a:stretch>
        </p:blipFill>
        <p:spPr>
          <a:xfrm>
            <a:off x="443948" y="2222390"/>
            <a:ext cx="4537278" cy="3256390"/>
          </a:xfrm>
          <a:prstGeom prst="rect">
            <a:avLst/>
          </a:prstGeom>
          <a:ln>
            <a:solidFill>
              <a:schemeClr val="bg1"/>
            </a:solidFill>
          </a:ln>
        </p:spPr>
      </p:pic>
      <p:sp>
        <p:nvSpPr>
          <p:cNvPr id="29" name="Rectangle 28">
            <a:extLst>
              <a:ext uri="{FF2B5EF4-FFF2-40B4-BE49-F238E27FC236}">
                <a16:creationId xmlns:a16="http://schemas.microsoft.com/office/drawing/2014/main" id="{8EF5CB40-9881-DB9F-97D2-0C78072FF533}"/>
              </a:ext>
            </a:extLst>
          </p:cNvPr>
          <p:cNvSpPr/>
          <p:nvPr/>
        </p:nvSpPr>
        <p:spPr>
          <a:xfrm>
            <a:off x="1653541" y="2358598"/>
            <a:ext cx="403860" cy="2490234"/>
          </a:xfrm>
          <a:prstGeom prst="rect">
            <a:avLst/>
          </a:prstGeom>
          <a:noFill/>
          <a:ln w="19050">
            <a:solidFill>
              <a:srgbClr val="FF0000"/>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1" name="TextBox 30">
            <a:extLst>
              <a:ext uri="{FF2B5EF4-FFF2-40B4-BE49-F238E27FC236}">
                <a16:creationId xmlns:a16="http://schemas.microsoft.com/office/drawing/2014/main" id="{73DB0732-7C2A-424B-D226-7C98618F31DA}"/>
              </a:ext>
            </a:extLst>
          </p:cNvPr>
          <p:cNvSpPr txBox="1"/>
          <p:nvPr/>
        </p:nvSpPr>
        <p:spPr>
          <a:xfrm>
            <a:off x="5109044" y="2358598"/>
            <a:ext cx="4896016" cy="2031325"/>
          </a:xfrm>
          <a:prstGeom prst="rect">
            <a:avLst/>
          </a:prstGeom>
          <a:noFill/>
        </p:spPr>
        <p:txBody>
          <a:bodyPr wrap="square" rtlCol="0">
            <a:spAutoFit/>
          </a:bodyPr>
          <a:lstStyle/>
          <a:p>
            <a:pPr marL="285750" indent="-285750">
              <a:buFont typeface="Arial" panose="020B0604020202020204" pitchFamily="34" charset="0"/>
              <a:buChar char="•"/>
            </a:pPr>
            <a:r>
              <a:rPr lang="en-GB"/>
              <a:t>This means for the other materials needed to use something else – SRIM and TRIM </a:t>
            </a:r>
          </a:p>
          <a:p>
            <a:pPr marL="285750" indent="-285750">
              <a:buFont typeface="Arial" panose="020B0604020202020204" pitchFamily="34" charset="0"/>
              <a:buChar char="•"/>
            </a:pPr>
            <a:r>
              <a:rPr lang="en-GB"/>
              <a:t>Used SRIM and TRIM to simulate the pre-moderation sections</a:t>
            </a:r>
          </a:p>
          <a:p>
            <a:pPr marL="285750" indent="-285750">
              <a:buFont typeface="Arial" panose="020B0604020202020204" pitchFamily="34" charset="0"/>
              <a:buChar char="•"/>
            </a:pPr>
            <a:r>
              <a:rPr lang="en-GB"/>
              <a:t>G4Beamline used for the frictional cooling cell  </a:t>
            </a:r>
          </a:p>
          <a:p>
            <a:pPr marL="285750" indent="-285750">
              <a:buFont typeface="Arial" panose="020B0604020202020204" pitchFamily="34" charset="0"/>
              <a:buChar char="•"/>
            </a:pPr>
            <a:endParaRPr lang="en-GB"/>
          </a:p>
        </p:txBody>
      </p:sp>
    </p:spTree>
    <p:extLst>
      <p:ext uri="{BB962C8B-B14F-4D97-AF65-F5344CB8AC3E}">
        <p14:creationId xmlns:p14="http://schemas.microsoft.com/office/powerpoint/2010/main" val="1070378347"/>
      </p:ext>
    </p:extLst>
  </p:cSld>
  <p:clrMapOvr>
    <a:masterClrMapping/>
  </p:clrMapOvr>
  <p:extLst>
    <p:ext uri="{6950BFC3-D8DA-4A85-94F7-54DA5524770B}">
      <p188:commentRel xmlns:p188="http://schemas.microsoft.com/office/powerpoint/2018/8/main" r:id="rId3"/>
    </p:ext>
  </p:extLst>
</p:sld>
</file>

<file path=ppt/theme/theme1.xml><?xml version="1.0" encoding="utf-8"?>
<a:theme xmlns:a="http://schemas.openxmlformats.org/drawingml/2006/main" name="1_Title slide">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ISIS STFC">
      <a:majorFont>
        <a:latin typeface="Moderat Medium"/>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riangles">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ISIS STFC">
      <a:majorFont>
        <a:latin typeface="Moderat Medium"/>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Pattern">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ISIS STFC">
      <a:majorFont>
        <a:latin typeface="Moderat Medium"/>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_Blank Layouts">
  <a:themeElements>
    <a:clrScheme name="STFC Colours">
      <a:dk1>
        <a:sysClr val="windowText" lastClr="000000"/>
      </a:dk1>
      <a:lt1>
        <a:sysClr val="window" lastClr="FFFFFF"/>
      </a:lt1>
      <a:dk2>
        <a:srgbClr val="44546A"/>
      </a:dk2>
      <a:lt2>
        <a:srgbClr val="E7E6E6"/>
      </a:lt2>
      <a:accent1>
        <a:srgbClr val="1E5DF8"/>
      </a:accent1>
      <a:accent2>
        <a:srgbClr val="FF9D1B"/>
      </a:accent2>
      <a:accent3>
        <a:srgbClr val="003088"/>
      </a:accent3>
      <a:accent4>
        <a:srgbClr val="D77900"/>
      </a:accent4>
      <a:accent5>
        <a:srgbClr val="008AAD"/>
      </a:accent5>
      <a:accent6>
        <a:srgbClr val="3E863E"/>
      </a:accent6>
      <a:hlink>
        <a:srgbClr val="1E5DF8"/>
      </a:hlink>
      <a:folHlink>
        <a:srgbClr val="923D96"/>
      </a:folHlink>
    </a:clrScheme>
    <a:fontScheme name="ISIS STFC">
      <a:majorFont>
        <a:latin typeface="Moderat Medium"/>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FC2453390EE4BA43A5D6133E94472E90" ma:contentTypeVersion="17" ma:contentTypeDescription="Create a new document." ma:contentTypeScope="" ma:versionID="a3dd40fe961babd590db7e6ab2b6c3cc">
  <xsd:schema xmlns:xsd="http://www.w3.org/2001/XMLSchema" xmlns:xs="http://www.w3.org/2001/XMLSchema" xmlns:p="http://schemas.microsoft.com/office/2006/metadata/properties" xmlns:ns2="7a6c5452-7205-4e2c-a322-0d36e47a4095" xmlns:ns3="4367b676-3231-4229-b246-27e36f6a6ea0" targetNamespace="http://schemas.microsoft.com/office/2006/metadata/properties" ma:root="true" ma:fieldsID="9c9a1b7cbcb1e6780652342e7736d883" ns2:_="" ns3:_="">
    <xsd:import namespace="7a6c5452-7205-4e2c-a322-0d36e47a4095"/>
    <xsd:import namespace="4367b676-3231-4229-b246-27e36f6a6ea0"/>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a6c5452-7205-4e2c-a322-0d36e47a40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e07c91c-676c-4292-ab42-0332d43006d1"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367b676-3231-4229-b246-27e36f6a6ea0"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55bb8876-a7eb-42f8-850b-785a27f532ba}" ma:internalName="TaxCatchAll" ma:showField="CatchAllData" ma:web="4367b676-3231-4229-b246-27e36f6a6ea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4367b676-3231-4229-b246-27e36f6a6ea0" xsi:nil="true"/>
    <lcf76f155ced4ddcb4097134ff3c332f xmlns="7a6c5452-7205-4e2c-a322-0d36e47a409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CCB8F5E0-6443-4F3B-85F5-E23BF401A05D}">
  <ds:schemaRefs>
    <ds:schemaRef ds:uri="http://schemas.microsoft.com/sharepoint/v3/contenttype/forms"/>
  </ds:schemaRefs>
</ds:datastoreItem>
</file>

<file path=customXml/itemProps2.xml><?xml version="1.0" encoding="utf-8"?>
<ds:datastoreItem xmlns:ds="http://schemas.openxmlformats.org/officeDocument/2006/customXml" ds:itemID="{8D4F5BA3-79C3-4C5A-A3F0-A9B7B86BEE22}">
  <ds:schemaRefs>
    <ds:schemaRef ds:uri="4367b676-3231-4229-b246-27e36f6a6ea0"/>
    <ds:schemaRef ds:uri="7a6c5452-7205-4e2c-a322-0d36e47a409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7662D15E-264E-46BA-8227-F78B9A4A7183}">
  <ds:schemaRefs>
    <ds:schemaRef ds:uri="4367b676-3231-4229-b246-27e36f6a6ea0"/>
    <ds:schemaRef ds:uri="7a6c5452-7205-4e2c-a322-0d36e47a409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14</Slides>
  <Notes>2</Notes>
  <HiddenSlides>0</HiddenSlides>
  <ScaleCrop>false</ScaleCrop>
  <HeadingPairs>
    <vt:vector size="4" baseType="variant">
      <vt:variant>
        <vt:lpstr>Theme</vt:lpstr>
      </vt:variant>
      <vt:variant>
        <vt:i4>4</vt:i4>
      </vt:variant>
      <vt:variant>
        <vt:lpstr>Slide Titles</vt:lpstr>
      </vt:variant>
      <vt:variant>
        <vt:i4>14</vt:i4>
      </vt:variant>
    </vt:vector>
  </HeadingPairs>
  <TitlesOfParts>
    <vt:vector size="18" baseType="lpstr">
      <vt:lpstr>1_Title slide</vt:lpstr>
      <vt:lpstr>2_Triangles</vt:lpstr>
      <vt:lpstr>3_Pattern</vt:lpstr>
      <vt:lpstr>4_Blank Layouts</vt:lpstr>
      <vt:lpstr>Low energy muon cooling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Science and Technology Facilities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Richardson, Stephanie (STFC,RAL,ISIS)</dc:creator>
  <cp:revision>4</cp:revision>
  <dcterms:created xsi:type="dcterms:W3CDTF">2023-01-10T12:41:06Z</dcterms:created>
  <dcterms:modified xsi:type="dcterms:W3CDTF">2026-01-16T11:03:42Z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0x010100FC2453390EE4BA43A5D6133E94472E90</vt:lpwstr>
  </property>
  <property fmtid="{D5CDD505-2E9C-101B-9397-08002B2CF9AE}" pid="3" name="MediaServiceImageTags">
    <vt:lpwstr/>
  </property>
</Properties>
</file>