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72" r:id="rId4"/>
    <p:sldId id="279" r:id="rId5"/>
    <p:sldId id="260" r:id="rId6"/>
    <p:sldId id="291" r:id="rId7"/>
    <p:sldId id="264" r:id="rId8"/>
    <p:sldId id="284" r:id="rId9"/>
    <p:sldId id="259" r:id="rId10"/>
    <p:sldId id="274" r:id="rId11"/>
    <p:sldId id="285" r:id="rId12"/>
    <p:sldId id="292" r:id="rId13"/>
    <p:sldId id="294" r:id="rId14"/>
    <p:sldId id="297" r:id="rId15"/>
    <p:sldId id="295" r:id="rId16"/>
    <p:sldId id="286" r:id="rId17"/>
    <p:sldId id="271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F1096-CA9F-326A-591B-EFC67B1BF471}" v="818" dt="2026-01-14T17:19:13.053"/>
    <p1510:client id="{4A2ED1F7-8D2D-E083-5F2E-95760CFE855D}" v="7" dt="2026-01-16T13:18:51.542"/>
    <p1510:client id="{A68AA94A-5610-2E74-59BD-8F14F4A4E3E7}" v="67" dt="2026-01-16T13:17:35.016"/>
    <p1510:client id="{A9F0C41C-D709-E14D-98D0-241A60428182}" v="1997" dt="2026-01-16T14:07:32.161"/>
    <p1510:client id="{F5B41B68-0B20-E660-DFB9-AB7EE3159507}" v="2158" dt="2026-01-16T01:49:32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0_87AA387F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40200965991447"/>
          <c:y val="5.1029982931587017E-2"/>
          <c:w val="0.84175901169971301"/>
          <c:h val="0.72530005791068697"/>
        </c:manualLayout>
      </c:layout>
      <c:scatterChart>
        <c:scatterStyle val="lineMarker"/>
        <c:varyColors val="0"/>
        <c:ser>
          <c:idx val="2"/>
          <c:order val="0"/>
          <c:tx>
            <c:v>MuCol requirements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Muon!$A$1:$A$2</c:f>
              <c:numCache>
                <c:formatCode>General</c:formatCode>
                <c:ptCount val="2"/>
                <c:pt idx="0">
                  <c:v>0.32500000000000001</c:v>
                </c:pt>
                <c:pt idx="1">
                  <c:v>0.65</c:v>
                </c:pt>
              </c:numCache>
            </c:numRef>
          </c:xVal>
          <c:yVal>
            <c:numRef>
              <c:f>Muon!$B$1:$B$2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FC-42BF-8344-C108A51834D2}"/>
            </c:ext>
          </c:extLst>
        </c:ser>
        <c:ser>
          <c:idx val="0"/>
          <c:order val="1"/>
          <c:tx>
            <c:v>Operational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'Data Operational'!$K$3:$K$89</c:f>
              <c:numCache>
                <c:formatCode>General</c:formatCode>
                <c:ptCount val="87"/>
                <c:pt idx="0">
                  <c:v>0.35199999999999998</c:v>
                </c:pt>
                <c:pt idx="1">
                  <c:v>0.35199999999999998</c:v>
                </c:pt>
                <c:pt idx="2">
                  <c:v>0.40799999999999997</c:v>
                </c:pt>
                <c:pt idx="3">
                  <c:v>1</c:v>
                </c:pt>
                <c:pt idx="4">
                  <c:v>3</c:v>
                </c:pt>
                <c:pt idx="5">
                  <c:v>12</c:v>
                </c:pt>
                <c:pt idx="6">
                  <c:v>12</c:v>
                </c:pt>
                <c:pt idx="7">
                  <c:v>0.8</c:v>
                </c:pt>
                <c:pt idx="8">
                  <c:v>0.2</c:v>
                </c:pt>
                <c:pt idx="9">
                  <c:v>0.2</c:v>
                </c:pt>
                <c:pt idx="10">
                  <c:v>1.3</c:v>
                </c:pt>
                <c:pt idx="11">
                  <c:v>1.3</c:v>
                </c:pt>
                <c:pt idx="12">
                  <c:v>0.5</c:v>
                </c:pt>
                <c:pt idx="13">
                  <c:v>2.9980000000000002</c:v>
                </c:pt>
                <c:pt idx="14">
                  <c:v>2.8559999999999999</c:v>
                </c:pt>
                <c:pt idx="15">
                  <c:v>3.9</c:v>
                </c:pt>
                <c:pt idx="16">
                  <c:v>11.989000000000001</c:v>
                </c:pt>
                <c:pt idx="17">
                  <c:v>2.9980000000000002</c:v>
                </c:pt>
                <c:pt idx="18">
                  <c:v>2.9980000000000002</c:v>
                </c:pt>
                <c:pt idx="19">
                  <c:v>2.9980000000000002</c:v>
                </c:pt>
                <c:pt idx="20">
                  <c:v>2.9980000000000002</c:v>
                </c:pt>
                <c:pt idx="21">
                  <c:v>2.9980000000000002</c:v>
                </c:pt>
                <c:pt idx="22">
                  <c:v>2.9980000000000002</c:v>
                </c:pt>
                <c:pt idx="23">
                  <c:v>0.125</c:v>
                </c:pt>
                <c:pt idx="24">
                  <c:v>0.01</c:v>
                </c:pt>
                <c:pt idx="25">
                  <c:v>11.992000000000001</c:v>
                </c:pt>
                <c:pt idx="26">
                  <c:v>0.35199999999999998</c:v>
                </c:pt>
                <c:pt idx="27">
                  <c:v>0.35199999999999998</c:v>
                </c:pt>
                <c:pt idx="28">
                  <c:v>0.35199999999999998</c:v>
                </c:pt>
                <c:pt idx="29">
                  <c:v>0.70399999999999996</c:v>
                </c:pt>
                <c:pt idx="30">
                  <c:v>0.70399999999999996</c:v>
                </c:pt>
                <c:pt idx="31">
                  <c:v>3</c:v>
                </c:pt>
                <c:pt idx="32">
                  <c:v>3</c:v>
                </c:pt>
                <c:pt idx="33">
                  <c:v>0.35199999999999998</c:v>
                </c:pt>
                <c:pt idx="34">
                  <c:v>2.8559999999999999</c:v>
                </c:pt>
                <c:pt idx="35">
                  <c:v>2.8559999999999999</c:v>
                </c:pt>
                <c:pt idx="36">
                  <c:v>5.7119999999999997</c:v>
                </c:pt>
                <c:pt idx="37">
                  <c:v>12</c:v>
                </c:pt>
                <c:pt idx="38">
                  <c:v>12</c:v>
                </c:pt>
                <c:pt idx="39">
                  <c:v>3</c:v>
                </c:pt>
                <c:pt idx="40">
                  <c:v>0.35199999999999998</c:v>
                </c:pt>
                <c:pt idx="41">
                  <c:v>0.35199999999999998</c:v>
                </c:pt>
                <c:pt idx="42">
                  <c:v>0.35199999999999998</c:v>
                </c:pt>
                <c:pt idx="43">
                  <c:v>0.35199999999999998</c:v>
                </c:pt>
                <c:pt idx="44">
                  <c:v>1.4</c:v>
                </c:pt>
                <c:pt idx="45">
                  <c:v>2.9980000000000002</c:v>
                </c:pt>
                <c:pt idx="46">
                  <c:v>0</c:v>
                </c:pt>
                <c:pt idx="47">
                  <c:v>2.9980000000000002</c:v>
                </c:pt>
                <c:pt idx="48">
                  <c:v>0</c:v>
                </c:pt>
                <c:pt idx="49">
                  <c:v>2.9984999999999999</c:v>
                </c:pt>
                <c:pt idx="50">
                  <c:v>0</c:v>
                </c:pt>
                <c:pt idx="51">
                  <c:v>0.49959999999999999</c:v>
                </c:pt>
                <c:pt idx="52">
                  <c:v>0</c:v>
                </c:pt>
                <c:pt idx="53">
                  <c:v>2.9980000000000002</c:v>
                </c:pt>
                <c:pt idx="54">
                  <c:v>0</c:v>
                </c:pt>
                <c:pt idx="55">
                  <c:v>3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2.9980000000000002</c:v>
                </c:pt>
                <c:pt idx="63">
                  <c:v>11.992000000000001</c:v>
                </c:pt>
                <c:pt idx="64">
                  <c:v>0.17499999999999999</c:v>
                </c:pt>
                <c:pt idx="65">
                  <c:v>0.17499999999999999</c:v>
                </c:pt>
                <c:pt idx="66">
                  <c:v>0.08</c:v>
                </c:pt>
                <c:pt idx="67">
                  <c:v>0.16</c:v>
                </c:pt>
                <c:pt idx="68">
                  <c:v>2.9984999999999999</c:v>
                </c:pt>
                <c:pt idx="69">
                  <c:v>2.9984999999999999</c:v>
                </c:pt>
                <c:pt idx="70">
                  <c:v>2.9984999999999999</c:v>
                </c:pt>
                <c:pt idx="71">
                  <c:v>2.9984999999999999</c:v>
                </c:pt>
                <c:pt idx="72">
                  <c:v>11.994</c:v>
                </c:pt>
                <c:pt idx="73">
                  <c:v>0.05</c:v>
                </c:pt>
                <c:pt idx="74">
                  <c:v>0.05</c:v>
                </c:pt>
                <c:pt idx="75">
                  <c:v>0.05</c:v>
                </c:pt>
                <c:pt idx="76">
                  <c:v>0.15</c:v>
                </c:pt>
                <c:pt idx="77">
                  <c:v>0.15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5.7</c:v>
                </c:pt>
                <c:pt idx="86">
                  <c:v>12</c:v>
                </c:pt>
              </c:numCache>
            </c:numRef>
          </c:xVal>
          <c:yVal>
            <c:numRef>
              <c:f>'Data Operational'!$L$3:$L$89</c:f>
              <c:numCache>
                <c:formatCode>General</c:formatCode>
                <c:ptCount val="87"/>
                <c:pt idx="0">
                  <c:v>1.3</c:v>
                </c:pt>
                <c:pt idx="1">
                  <c:v>2.8</c:v>
                </c:pt>
                <c:pt idx="2">
                  <c:v>0.32</c:v>
                </c:pt>
                <c:pt idx="3">
                  <c:v>20</c:v>
                </c:pt>
                <c:pt idx="4">
                  <c:v>45</c:v>
                </c:pt>
                <c:pt idx="5">
                  <c:v>6</c:v>
                </c:pt>
                <c:pt idx="6">
                  <c:v>50</c:v>
                </c:pt>
                <c:pt idx="7">
                  <c:v>0.24</c:v>
                </c:pt>
                <c:pt idx="8">
                  <c:v>0</c:v>
                </c:pt>
                <c:pt idx="9">
                  <c:v>0</c:v>
                </c:pt>
                <c:pt idx="10">
                  <c:v>10</c:v>
                </c:pt>
                <c:pt idx="11">
                  <c:v>10</c:v>
                </c:pt>
                <c:pt idx="12">
                  <c:v>0.8</c:v>
                </c:pt>
                <c:pt idx="13">
                  <c:v>24</c:v>
                </c:pt>
                <c:pt idx="14">
                  <c:v>60</c:v>
                </c:pt>
                <c:pt idx="15">
                  <c:v>0.08</c:v>
                </c:pt>
                <c:pt idx="16">
                  <c:v>6</c:v>
                </c:pt>
                <c:pt idx="17">
                  <c:v>45</c:v>
                </c:pt>
                <c:pt idx="18">
                  <c:v>8</c:v>
                </c:pt>
                <c:pt idx="19">
                  <c:v>24</c:v>
                </c:pt>
                <c:pt idx="20">
                  <c:v>3</c:v>
                </c:pt>
                <c:pt idx="21">
                  <c:v>24</c:v>
                </c:pt>
                <c:pt idx="22">
                  <c:v>3</c:v>
                </c:pt>
                <c:pt idx="23">
                  <c:v>0.01</c:v>
                </c:pt>
                <c:pt idx="24">
                  <c:v>5.0000000000000001E-3</c:v>
                </c:pt>
                <c:pt idx="25">
                  <c:v>6.6</c:v>
                </c:pt>
                <c:pt idx="26">
                  <c:v>2.9</c:v>
                </c:pt>
                <c:pt idx="27">
                  <c:v>0</c:v>
                </c:pt>
                <c:pt idx="28">
                  <c:v>0.03</c:v>
                </c:pt>
                <c:pt idx="29">
                  <c:v>1.5</c:v>
                </c:pt>
                <c:pt idx="30">
                  <c:v>1.5</c:v>
                </c:pt>
                <c:pt idx="31">
                  <c:v>37</c:v>
                </c:pt>
                <c:pt idx="32">
                  <c:v>8</c:v>
                </c:pt>
                <c:pt idx="33">
                  <c:v>0</c:v>
                </c:pt>
                <c:pt idx="34">
                  <c:v>45</c:v>
                </c:pt>
                <c:pt idx="35">
                  <c:v>45</c:v>
                </c:pt>
                <c:pt idx="36">
                  <c:v>50</c:v>
                </c:pt>
                <c:pt idx="37">
                  <c:v>50</c:v>
                </c:pt>
                <c:pt idx="38">
                  <c:v>0</c:v>
                </c:pt>
                <c:pt idx="39">
                  <c:v>35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7.0000000000000007E-2</c:v>
                </c:pt>
                <c:pt idx="45">
                  <c:v>10</c:v>
                </c:pt>
                <c:pt idx="46">
                  <c:v>0</c:v>
                </c:pt>
                <c:pt idx="47">
                  <c:v>37</c:v>
                </c:pt>
                <c:pt idx="48">
                  <c:v>0</c:v>
                </c:pt>
                <c:pt idx="49">
                  <c:v>6</c:v>
                </c:pt>
                <c:pt idx="50">
                  <c:v>0</c:v>
                </c:pt>
                <c:pt idx="51">
                  <c:v>0.25</c:v>
                </c:pt>
                <c:pt idx="52">
                  <c:v>0</c:v>
                </c:pt>
                <c:pt idx="53">
                  <c:v>45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0.08</c:v>
                </c:pt>
                <c:pt idx="61">
                  <c:v>0</c:v>
                </c:pt>
                <c:pt idx="62">
                  <c:v>45</c:v>
                </c:pt>
                <c:pt idx="63">
                  <c:v>50</c:v>
                </c:pt>
                <c:pt idx="64">
                  <c:v>0.2</c:v>
                </c:pt>
                <c:pt idx="65">
                  <c:v>0.2</c:v>
                </c:pt>
                <c:pt idx="66">
                  <c:v>0</c:v>
                </c:pt>
                <c:pt idx="67">
                  <c:v>0</c:v>
                </c:pt>
                <c:pt idx="68">
                  <c:v>23</c:v>
                </c:pt>
                <c:pt idx="69">
                  <c:v>10</c:v>
                </c:pt>
                <c:pt idx="70">
                  <c:v>45</c:v>
                </c:pt>
                <c:pt idx="71">
                  <c:v>80</c:v>
                </c:pt>
                <c:pt idx="72">
                  <c:v>6</c:v>
                </c:pt>
                <c:pt idx="73">
                  <c:v>1</c:v>
                </c:pt>
                <c:pt idx="74">
                  <c:v>0.3</c:v>
                </c:pt>
                <c:pt idx="75">
                  <c:v>0.1</c:v>
                </c:pt>
                <c:pt idx="76">
                  <c:v>0.01</c:v>
                </c:pt>
                <c:pt idx="77">
                  <c:v>0.15</c:v>
                </c:pt>
                <c:pt idx="78">
                  <c:v>0</c:v>
                </c:pt>
                <c:pt idx="79">
                  <c:v>0.18</c:v>
                </c:pt>
                <c:pt idx="80">
                  <c:v>0.06</c:v>
                </c:pt>
                <c:pt idx="81">
                  <c:v>0.15</c:v>
                </c:pt>
                <c:pt idx="82">
                  <c:v>35</c:v>
                </c:pt>
                <c:pt idx="83">
                  <c:v>45</c:v>
                </c:pt>
                <c:pt idx="84">
                  <c:v>10</c:v>
                </c:pt>
                <c:pt idx="85">
                  <c:v>50</c:v>
                </c:pt>
                <c:pt idx="8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FC-42BF-8344-C108A51834D2}"/>
            </c:ext>
          </c:extLst>
        </c:ser>
        <c:ser>
          <c:idx val="1"/>
          <c:order val="2"/>
          <c:tx>
            <c:v>Developmental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'Data Developmental'!$B$3:$B$19</c:f>
              <c:numCache>
                <c:formatCode>General</c:formatCode>
                <c:ptCount val="17"/>
                <c:pt idx="0">
                  <c:v>0.40799999999999997</c:v>
                </c:pt>
                <c:pt idx="1">
                  <c:v>0.40799999999999997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7">
                  <c:v>0.35199999999999998</c:v>
                </c:pt>
                <c:pt idx="8">
                  <c:v>0.35199999999999998</c:v>
                </c:pt>
                <c:pt idx="9">
                  <c:v>0.35199999999999998</c:v>
                </c:pt>
                <c:pt idx="10">
                  <c:v>0.35199999999999998</c:v>
                </c:pt>
                <c:pt idx="11">
                  <c:v>11.997999999999999</c:v>
                </c:pt>
                <c:pt idx="12">
                  <c:v>36</c:v>
                </c:pt>
                <c:pt idx="13">
                  <c:v>200</c:v>
                </c:pt>
                <c:pt idx="14">
                  <c:v>12</c:v>
                </c:pt>
                <c:pt idx="15">
                  <c:v>12</c:v>
                </c:pt>
                <c:pt idx="16" formatCode="#,##0">
                  <c:v>5.7</c:v>
                </c:pt>
              </c:numCache>
            </c:numRef>
          </c:xVal>
          <c:yVal>
            <c:numRef>
              <c:f>'Data Developmental'!$I$3:$I$19</c:f>
              <c:numCache>
                <c:formatCode>General</c:formatCode>
                <c:ptCount val="17"/>
                <c:pt idx="0">
                  <c:v>0.35</c:v>
                </c:pt>
                <c:pt idx="1">
                  <c:v>1.2</c:v>
                </c:pt>
                <c:pt idx="2">
                  <c:v>10</c:v>
                </c:pt>
                <c:pt idx="3">
                  <c:v>10</c:v>
                </c:pt>
                <c:pt idx="4">
                  <c:v>50</c:v>
                </c:pt>
                <c:pt idx="5">
                  <c:v>50</c:v>
                </c:pt>
                <c:pt idx="6">
                  <c:v>0</c:v>
                </c:pt>
                <c:pt idx="7">
                  <c:v>0.5</c:v>
                </c:pt>
                <c:pt idx="8">
                  <c:v>0.4</c:v>
                </c:pt>
                <c:pt idx="9">
                  <c:v>0.5</c:v>
                </c:pt>
                <c:pt idx="10">
                  <c:v>0.4</c:v>
                </c:pt>
                <c:pt idx="11">
                  <c:v>25</c:v>
                </c:pt>
                <c:pt idx="14">
                  <c:v>50</c:v>
                </c:pt>
                <c:pt idx="15">
                  <c:v>25</c:v>
                </c:pt>
                <c:pt idx="16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FC-42BF-8344-C108A5183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275919"/>
        <c:axId val="1910276399"/>
      </c:scatterChart>
      <c:valAx>
        <c:axId val="1910275919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276399"/>
        <c:crosses val="autoZero"/>
        <c:crossBetween val="midCat"/>
      </c:valAx>
      <c:valAx>
        <c:axId val="191027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Power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275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65195722792448"/>
          <c:y val="8.1800750226417737E-2"/>
          <c:w val="0.31221129392829788"/>
          <c:h val="0.26267993677720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9306-7EC0-4409-8CF2-0E48967636FA}" type="datetimeFigureOut">
              <a:t>1/16/2026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A8F0-8CBF-4878-8C57-52FAA833D2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8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Demonstrator spec here isn't up to date.</a:t>
            </a:r>
          </a:p>
          <a:p>
            <a:r>
              <a:rPr lang="en-US">
                <a:ea typeface="Calibri"/>
                <a:cs typeface="Calibri"/>
              </a:rPr>
              <a:t>However, the requirements for a 704MHz and 352MHz high power klystron is still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5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3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-Klystrons typically are represented as </a:t>
            </a:r>
            <a:r>
              <a:rPr lang="en-US" err="1">
                <a:ea typeface="Calibri"/>
                <a:cs typeface="Calibri"/>
              </a:rPr>
              <a:t>microperveance</a:t>
            </a:r>
            <a:r>
              <a:rPr lang="en-US">
                <a:ea typeface="Calibri"/>
                <a:cs typeface="Calibri"/>
              </a:rPr>
              <a:t> as the beam voltage is in the tens or hundreds of kV whereas the current is usually in the order of tens of amps.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[2] "Toward High-Power Klystrons With RF Power Conversion Efficiency on the Order of 90%".  Andrey Yu. </a:t>
            </a:r>
            <a:r>
              <a:rPr lang="en-US" err="1"/>
              <a:t>Baikov</a:t>
            </a:r>
            <a:r>
              <a:rPr lang="en-US"/>
              <a:t>, Chiara Marrelli, and Igor </a:t>
            </a:r>
            <a:r>
              <a:rPr lang="en-US" err="1"/>
              <a:t>Syratchev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Annotations added by myself for visual clarity.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5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[1] Scaling Procedures and Post-Optimization for the Design of High-Efficiency Klystrons. </a:t>
            </a:r>
            <a:r>
              <a:rPr lang="en-US" err="1">
                <a:ea typeface="Calibri"/>
                <a:cs typeface="Calibri"/>
              </a:rPr>
              <a:t>Jinchi</a:t>
            </a:r>
            <a:r>
              <a:rPr lang="en-US">
                <a:ea typeface="Calibri"/>
                <a:cs typeface="Calibri"/>
              </a:rPr>
              <a:t> Cai, Igor </a:t>
            </a:r>
            <a:r>
              <a:rPr lang="en-US" err="1">
                <a:ea typeface="Calibri"/>
                <a:cs typeface="Calibri"/>
              </a:rPr>
              <a:t>Syratchev</a:t>
            </a:r>
            <a:r>
              <a:rPr lang="en-US">
                <a:ea typeface="Calibri"/>
                <a:cs typeface="Calibri"/>
              </a:rPr>
              <a:t> and </a:t>
            </a:r>
            <a:r>
              <a:rPr lang="en-US" err="1">
                <a:ea typeface="Calibri"/>
                <a:cs typeface="Calibri"/>
              </a:rPr>
              <a:t>Zening</a:t>
            </a:r>
            <a:r>
              <a:rPr lang="en-US">
                <a:ea typeface="Calibri"/>
                <a:cs typeface="Calibri"/>
              </a:rPr>
              <a:t> Liu.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Bunching Parameter A contains the filling factor, beam perveance, gamma factor, </a:t>
            </a:r>
            <a:r>
              <a:rPr lang="en-US" err="1">
                <a:ea typeface="Calibri"/>
                <a:cs typeface="Calibri"/>
              </a:rPr>
              <a:t>bessel</a:t>
            </a:r>
            <a:r>
              <a:rPr lang="en-US">
                <a:ea typeface="Calibri"/>
                <a:cs typeface="Calibri"/>
              </a:rPr>
              <a:t> function terms etc.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Scaling the CLIC tube by 1.4x makes the bunching length 2.1m at 70% efficient, we can do better.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1.4x Length increase isn't terrible, the 352MHz equivalent would be ~3x in length.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7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Canon E37503, Thales TH1803 is 10 Beam device.</a:t>
            </a:r>
          </a:p>
          <a:p>
            <a:r>
              <a:rPr lang="en-US">
                <a:ea typeface="Calibri"/>
                <a:cs typeface="Calibri"/>
              </a:rPr>
              <a:t>Cavities would still have to be designed – may as well redesign the interaction region with equivalent gun.</a:t>
            </a:r>
          </a:p>
          <a:p>
            <a:r>
              <a:rPr lang="en-US">
                <a:ea typeface="Calibri"/>
                <a:cs typeface="Calibri"/>
              </a:rPr>
              <a:t>Introduction of MBK on this slide – simply multiple beams, perveance is per beam not overall system, shared interaction geometry, interdependent + more points of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9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[3] "Simulation of High-Efficiency Klystrons with the COM and CSM bunching" by Andrei </a:t>
            </a:r>
            <a:r>
              <a:rPr lang="en-US" err="1"/>
              <a:t>Bakov</a:t>
            </a:r>
            <a:r>
              <a:rPr lang="en-US"/>
              <a:t> and Olga </a:t>
            </a:r>
            <a:r>
              <a:rPr lang="en-US" err="1"/>
              <a:t>Baikova</a:t>
            </a:r>
            <a:r>
              <a:rPr lang="en-US"/>
              <a:t> for IVEC Busan 2019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GB" b="1"/>
              <a:t>+</a:t>
            </a:r>
            <a:r>
              <a:rPr lang="en-GB"/>
              <a:t> Allows for a shorter bunching interaction circuit than BAC and COM whilst maintaining reasonably high efficiency.</a:t>
            </a:r>
            <a:br>
              <a:rPr lang="en-GB">
                <a:cs typeface="+mn-lt"/>
              </a:rPr>
            </a:br>
            <a:r>
              <a:rPr lang="en-GB"/>
              <a:t>+ Requires fewer cavities to implement.</a:t>
            </a:r>
            <a:br>
              <a:rPr lang="en-GB">
                <a:cs typeface="+mn-lt"/>
              </a:rPr>
            </a:br>
            <a:r>
              <a:rPr lang="en-GB"/>
              <a:t>- Increased complexity in design due to the higher order harmonic cavities.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6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Existing topology means it is feasible.</a:t>
            </a:r>
          </a:p>
          <a:p>
            <a:r>
              <a:rPr lang="en-US">
                <a:ea typeface="Calibri"/>
                <a:cs typeface="Calibri"/>
              </a:rPr>
              <a:t>Perveance is determined by the electron gun.</a:t>
            </a:r>
          </a:p>
          <a:p>
            <a:r>
              <a:rPr lang="en-US">
                <a:ea typeface="Calibri"/>
                <a:cs typeface="Calibri"/>
              </a:rPr>
              <a:t>Beampipes are spaced on a 76.3mm radius from the </a:t>
            </a:r>
            <a:r>
              <a:rPr lang="en-US" err="1">
                <a:ea typeface="Calibri"/>
                <a:cs typeface="Calibri"/>
              </a:rPr>
              <a:t>centre</a:t>
            </a:r>
            <a:r>
              <a:rPr lang="en-US">
                <a:ea typeface="Calibri"/>
                <a:cs typeface="Calibri"/>
              </a:rPr>
              <a:t> point.</a:t>
            </a:r>
          </a:p>
          <a:p>
            <a:r>
              <a:rPr lang="en-US">
                <a:ea typeface="Calibri"/>
                <a:cs typeface="Calibri"/>
              </a:rPr>
              <a:t>Fundamental cavities are reentrant TM010 mode cavities, 2nd and 3rd harmonic cavities are pillbox.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Similar time scale to scaling – maybe slightly longer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2A8F0-8CBF-4878-8C57-52FAA833D236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1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DD241-392F-4CEE-431C-6C14BB28F1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1596" y="62575"/>
            <a:ext cx="686604" cy="70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446A2-E279-87E9-B877-87B9C42078E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2024" t="5555" b="6667"/>
          <a:stretch/>
        </p:blipFill>
        <p:spPr>
          <a:xfrm>
            <a:off x="10781794" y="62575"/>
            <a:ext cx="1263595" cy="413162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6B323-2B6F-E7E2-00E7-F64B57D35E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7162" y="6147866"/>
            <a:ext cx="716184" cy="704878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3FC98A-F6E6-AAAD-1E66-E8E56C9ED2F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68092" y="6037514"/>
            <a:ext cx="1242134" cy="73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E731A2-03DE-1CA0-9020-55376A69AFC0}"/>
              </a:ext>
            </a:extLst>
          </p:cNvPr>
          <p:cNvSpPr/>
          <p:nvPr/>
        </p:nvSpPr>
        <p:spPr>
          <a:xfrm>
            <a:off x="8305" y="-6491"/>
            <a:ext cx="1804143" cy="1563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RF Power Sources for Muon Cooling Demonstrator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Alexander Spelling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637A5-29EF-3914-860F-2554B8B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1" y="1257"/>
            <a:ext cx="1496229" cy="15360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02456E-5498-9879-4292-9D619C59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4" t="5555" b="6667"/>
          <a:stretch/>
        </p:blipFill>
        <p:spPr>
          <a:xfrm>
            <a:off x="9248839" y="52057"/>
            <a:ext cx="2838322" cy="928057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2410F-DEDA-1FE9-67B7-94F55F14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" y="5096563"/>
            <a:ext cx="1788404" cy="17601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3B0F05-ADCC-998B-B0CF-5FB59A25271F}"/>
              </a:ext>
            </a:extLst>
          </p:cNvPr>
          <p:cNvSpPr/>
          <p:nvPr/>
        </p:nvSpPr>
        <p:spPr>
          <a:xfrm>
            <a:off x="9355667" y="5003800"/>
            <a:ext cx="2844800" cy="184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CBF76B-FBEA-7815-B6CD-378859363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201" y="5367394"/>
            <a:ext cx="2531584" cy="14929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312FB-2522-B053-0ABE-49A44442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24E8-AA1D-2927-41E1-EECCDA22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40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Methods to Enhance Bunch 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1E3A7-185B-0396-4C7E-7EC93987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11" y="1596107"/>
            <a:ext cx="10800201" cy="8259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1800" b="1"/>
              <a:t>Core Stabilisation Method (CSM): utilises higher order harmonics (</a:t>
            </a:r>
            <a:r>
              <a:rPr lang="en-GB" sz="1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2nd and 3rd</a:t>
            </a:r>
            <a:r>
              <a:rPr lang="en-GB" sz="1800" b="1"/>
              <a:t>) to provide a    stabilised region for electrons in the bunch core whilst enabling the periphery to continue bunching.</a:t>
            </a:r>
            <a:br>
              <a:rPr lang="en-GB" sz="1800" b="1"/>
            </a:br>
            <a:endParaRPr lang="en-GB" sz="1800" b="1"/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A40B35AF-D754-5D56-795C-23124145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60" y="2433913"/>
            <a:ext cx="6250026" cy="3314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0830-CF4F-D518-2532-3F33478C69A3}"/>
              </a:ext>
            </a:extLst>
          </p:cNvPr>
          <p:cNvSpPr txBox="1"/>
          <p:nvPr/>
        </p:nvSpPr>
        <p:spPr>
          <a:xfrm>
            <a:off x="1451168" y="5734274"/>
            <a:ext cx="408709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[A </a:t>
            </a:r>
            <a:r>
              <a:rPr lang="en-GB" sz="1200" err="1"/>
              <a:t>Baikov</a:t>
            </a:r>
            <a:r>
              <a:rPr lang="en-GB" sz="1200"/>
              <a:t>, O </a:t>
            </a:r>
            <a:r>
              <a:rPr lang="en-GB" sz="1200" err="1"/>
              <a:t>Baikova</a:t>
            </a:r>
            <a:r>
              <a:rPr lang="en-GB" sz="1200"/>
              <a:t>, IVEC 2019]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0C050-A646-8B47-0B94-4730F2D154C6}"/>
              </a:ext>
            </a:extLst>
          </p:cNvPr>
          <p:cNvSpPr txBox="1"/>
          <p:nvPr/>
        </p:nvSpPr>
        <p:spPr>
          <a:xfrm>
            <a:off x="833657" y="1548083"/>
            <a:ext cx="5047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402DFE-4198-6BF4-02C7-7A236CCAC4D9}"/>
              </a:ext>
            </a:extLst>
          </p:cNvPr>
          <p:cNvSpPr txBox="1"/>
          <p:nvPr/>
        </p:nvSpPr>
        <p:spPr>
          <a:xfrm>
            <a:off x="837949" y="643937"/>
            <a:ext cx="105284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New bunching techniques have been recently developed to improve bunching efficiency.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7CF19-2E6C-6A52-E885-AA50D1A7DE2D}"/>
              </a:ext>
            </a:extLst>
          </p:cNvPr>
          <p:cNvSpPr txBox="1"/>
          <p:nvPr/>
        </p:nvSpPr>
        <p:spPr>
          <a:xfrm>
            <a:off x="7800469" y="3068804"/>
            <a:ext cx="391963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/>
              <a:t>CSM Tube appears ideal for single stage at this frequency as:</a:t>
            </a:r>
            <a:endParaRPr lang="en-US"/>
          </a:p>
          <a:p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Bunching Circuit can be shortened.</a:t>
            </a:r>
            <a:br>
              <a:rPr lang="en-GB"/>
            </a:b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Achievable efficiencies </a:t>
            </a:r>
            <a:r>
              <a:rPr lang="en-GB" b="1">
                <a:solidFill>
                  <a:srgbClr val="92D050"/>
                </a:solidFill>
              </a:rPr>
              <a:t>&gt;80%</a:t>
            </a:r>
          </a:p>
        </p:txBody>
      </p:sp>
    </p:spTree>
    <p:extLst>
      <p:ext uri="{BB962C8B-B14F-4D97-AF65-F5344CB8AC3E}">
        <p14:creationId xmlns:p14="http://schemas.microsoft.com/office/powerpoint/2010/main" val="364246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AC406-73D2-D779-7775-AB0F5028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39" y="-24357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Developing New Interaction Region for Existing Gun Topology</a:t>
            </a:r>
          </a:p>
        </p:txBody>
      </p:sp>
      <p:pic>
        <p:nvPicPr>
          <p:cNvPr id="4" name="Content Placeholder 3" descr="A close-up of a wheel&#10;&#10;AI-generated content may be incorrect.">
            <a:extLst>
              <a:ext uri="{FF2B5EF4-FFF2-40B4-BE49-F238E27FC236}">
                <a16:creationId xmlns:a16="http://schemas.microsoft.com/office/drawing/2014/main" id="{E8F030BD-5363-FA6C-C09E-E7534AA01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3270" t="24654" r="16981" b="3917"/>
          <a:stretch>
            <a:fillRect/>
          </a:stretch>
        </p:blipFill>
        <p:spPr>
          <a:xfrm>
            <a:off x="1872276" y="2403951"/>
            <a:ext cx="3641440" cy="3969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E8085-DBB6-773A-41E1-B192722F1290}"/>
              </a:ext>
            </a:extLst>
          </p:cNvPr>
          <p:cNvSpPr txBox="1"/>
          <p:nvPr/>
        </p:nvSpPr>
        <p:spPr>
          <a:xfrm>
            <a:off x="1236204" y="6469348"/>
            <a:ext cx="47156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27MW Ten-cathode gun from Thales TH1803</a:t>
            </a:r>
          </a:p>
        </p:txBody>
      </p:sp>
      <p:pic>
        <p:nvPicPr>
          <p:cNvPr id="3" name="Picture 2" descr="A blue circle with yellow and green circles&#10;&#10;AI-generated content may be incorrect.">
            <a:extLst>
              <a:ext uri="{FF2B5EF4-FFF2-40B4-BE49-F238E27FC236}">
                <a16:creationId xmlns:a16="http://schemas.microsoft.com/office/drawing/2014/main" id="{3FED85BD-70B0-F927-A01D-BB35B634F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164" y="2405352"/>
            <a:ext cx="4782467" cy="3892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30663-1A4D-1704-DE5A-2F66658A1EEC}"/>
              </a:ext>
            </a:extLst>
          </p:cNvPr>
          <p:cNvSpPr txBox="1"/>
          <p:nvPr/>
        </p:nvSpPr>
        <p:spPr>
          <a:xfrm>
            <a:off x="1014590" y="644342"/>
            <a:ext cx="1033278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Klystrons can be designed with a new interaction region using the novel bunching techniques (such as CSM) whilst maintaining an existing gun topology.</a:t>
            </a:r>
            <a:endParaRPr lang="en-US"/>
          </a:p>
          <a:p>
            <a:endParaRPr lang="en-GB"/>
          </a:p>
          <a:p>
            <a:r>
              <a:rPr lang="en-GB" i="1"/>
              <a:t>                                            Extracted </a:t>
            </a:r>
            <a:r>
              <a:rPr lang="en-GB"/>
              <a:t>Output</a:t>
            </a:r>
            <a:r>
              <a:rPr lang="en-GB" i="1"/>
              <a:t> Power = Gun Power x Efficiency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5A485-AC95-3039-A3D9-252263257709}"/>
              </a:ext>
            </a:extLst>
          </p:cNvPr>
          <p:cNvSpPr txBox="1"/>
          <p:nvPr/>
        </p:nvSpPr>
        <p:spPr>
          <a:xfrm>
            <a:off x="6099987" y="6453082"/>
            <a:ext cx="45855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10-beam 704MHz fundamental cavity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FBA9B-7D9C-5192-F0A4-17C7387F5DD1}"/>
              </a:ext>
            </a:extLst>
          </p:cNvPr>
          <p:cNvSpPr txBox="1"/>
          <p:nvPr/>
        </p:nvSpPr>
        <p:spPr>
          <a:xfrm>
            <a:off x="1837352" y="2039570"/>
            <a:ext cx="103070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70C0"/>
                </a:solidFill>
              </a:rPr>
              <a:t>The design is limited by the properties of the gun (perveance, beampipe spacing etc.)</a:t>
            </a:r>
          </a:p>
        </p:txBody>
      </p:sp>
    </p:spTree>
    <p:extLst>
      <p:ext uri="{BB962C8B-B14F-4D97-AF65-F5344CB8AC3E}">
        <p14:creationId xmlns:p14="http://schemas.microsoft.com/office/powerpoint/2010/main" val="397333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57D40-E48C-C751-E053-5D97E9A0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5058-41CA-77B8-1805-31A76799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10-Beam CSM Klystron Interaction Region</a:t>
            </a:r>
          </a:p>
        </p:txBody>
      </p:sp>
      <p:pic>
        <p:nvPicPr>
          <p:cNvPr id="4" name="Content Placeholder 3" descr="A diagram of a graph&#10;&#10;AI-generated content may be incorrect.">
            <a:extLst>
              <a:ext uri="{FF2B5EF4-FFF2-40B4-BE49-F238E27FC236}">
                <a16:creationId xmlns:a16="http://schemas.microsoft.com/office/drawing/2014/main" id="{E6BDDF12-1433-10AD-1D37-134BCCCBB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090" y="2888525"/>
            <a:ext cx="4464217" cy="3369001"/>
          </a:xfrm>
          <a:prstGeom prst="rect">
            <a:avLst/>
          </a:prstGeom>
        </p:spPr>
      </p:pic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4F90A650-DDAA-C73D-2CFC-D0FD979F1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364" y="2887109"/>
            <a:ext cx="4383566" cy="3374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397E4-1AE3-592E-2F3A-B925ED0CD434}"/>
              </a:ext>
            </a:extLst>
          </p:cNvPr>
          <p:cNvSpPr txBox="1"/>
          <p:nvPr/>
        </p:nvSpPr>
        <p:spPr>
          <a:xfrm>
            <a:off x="762000" y="914400"/>
            <a:ext cx="69283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9B6E5-FE78-B813-CFD6-B24D47BBF876}"/>
              </a:ext>
            </a:extLst>
          </p:cNvPr>
          <p:cNvSpPr txBox="1"/>
          <p:nvPr/>
        </p:nvSpPr>
        <p:spPr>
          <a:xfrm>
            <a:off x="842366" y="778808"/>
            <a:ext cx="101756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Designed a 10-beam 7 cavity CSM klystron interaction region using the CERN code </a:t>
            </a:r>
            <a:r>
              <a:rPr lang="en-GB" err="1"/>
              <a:t>KlyC</a:t>
            </a:r>
            <a:r>
              <a:rPr lang="en-GB"/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3BA502-3C5F-80A1-069D-2BD9259E90C5}"/>
              </a:ext>
            </a:extLst>
          </p:cNvPr>
          <p:cNvSpPr txBox="1">
            <a:spLocks/>
          </p:cNvSpPr>
          <p:nvPr/>
        </p:nvSpPr>
        <p:spPr>
          <a:xfrm>
            <a:off x="1215849" y="1180859"/>
            <a:ext cx="4752137" cy="1437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en-GB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/>
              <a:t>10-Beam CSM 704MHz</a:t>
            </a:r>
          </a:p>
          <a:p>
            <a:pPr marL="0" indent="0">
              <a:buNone/>
            </a:pPr>
            <a:r>
              <a:rPr lang="en-GB" sz="1600"/>
              <a:t>Beam Voltage: 150kV   Interaction Length: 1.86m </a:t>
            </a:r>
          </a:p>
          <a:p>
            <a:pPr marL="0" indent="0">
              <a:buNone/>
            </a:pPr>
            <a:r>
              <a:rPr lang="en-GB" sz="1600"/>
              <a:t>Beam Current: 18A       Peak Power: 21.3MW</a:t>
            </a:r>
          </a:p>
          <a:p>
            <a:pPr marL="0" indent="0">
              <a:buNone/>
            </a:pPr>
            <a:r>
              <a:rPr lang="en-GB" sz="1600"/>
              <a:t>µPerveance: 0.31                  </a:t>
            </a:r>
            <a:r>
              <a:rPr lang="en-GB" sz="1600">
                <a:solidFill>
                  <a:schemeClr val="tx1"/>
                </a:solidFill>
              </a:rPr>
              <a:t>Efficiency: ~79%</a:t>
            </a:r>
            <a:endParaRPr lang="en-GB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/>
          </a:p>
          <a:p>
            <a:pPr marL="0" indent="0">
              <a:buNone/>
            </a:pPr>
            <a:endParaRPr lang="en-GB" sz="160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B0162-DBB0-E419-1D17-5B934B4C5C23}"/>
              </a:ext>
            </a:extLst>
          </p:cNvPr>
          <p:cNvSpPr txBox="1"/>
          <p:nvPr/>
        </p:nvSpPr>
        <p:spPr>
          <a:xfrm>
            <a:off x="6551905" y="1478772"/>
            <a:ext cx="49566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1"/>
                </a:solidFill>
              </a:rPr>
              <a:t>The Interaction length only includes the region between input and output cavities - does not include the substantial portion that is the collector.</a:t>
            </a:r>
          </a:p>
        </p:txBody>
      </p:sp>
    </p:spTree>
    <p:extLst>
      <p:ext uri="{BB962C8B-B14F-4D97-AF65-F5344CB8AC3E}">
        <p14:creationId xmlns:p14="http://schemas.microsoft.com/office/powerpoint/2010/main" val="395073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9F2F-95B8-2C90-7399-FC6E5623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10" y="-10745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/>
              <a:t>RF Input Power Sweep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139ED-98DB-92C2-0E66-50382C273F73}"/>
              </a:ext>
            </a:extLst>
          </p:cNvPr>
          <p:cNvSpPr txBox="1"/>
          <p:nvPr/>
        </p:nvSpPr>
        <p:spPr>
          <a:xfrm>
            <a:off x="152480" y="1091181"/>
            <a:ext cx="659424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Klystrons </a:t>
            </a:r>
            <a:r>
              <a:rPr lang="en-US" i="1"/>
              <a:t>typically</a:t>
            </a:r>
            <a:r>
              <a:rPr lang="en-US"/>
              <a:t> operate at input RF powers which populate the somewhat linear region of the power-efficiency curve. </a:t>
            </a:r>
            <a:br>
              <a:rPr lang="en-US"/>
            </a:br>
            <a:br>
              <a:rPr lang="en-US"/>
            </a:br>
            <a:r>
              <a:rPr lang="en-US" b="1" i="1"/>
              <a:t>As such: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Real world efficiencies are therefore lower than saturated efficiencies.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The linear region must facilitate acceptable operation.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 b="1" i="1"/>
              <a:t>However:</a:t>
            </a:r>
            <a:br>
              <a:rPr lang="en-US" b="1" i="1"/>
            </a:br>
            <a:endParaRPr lang="en-US" b="1" i="1"/>
          </a:p>
          <a:p>
            <a:pPr marL="285750" indent="-285750">
              <a:buFont typeface="Arial"/>
              <a:buChar char="•"/>
            </a:pPr>
            <a:r>
              <a:rPr lang="en-US"/>
              <a:t>Erroneous points do not </a:t>
            </a:r>
            <a:r>
              <a:rPr lang="en-US" i="1"/>
              <a:t>necessarily</a:t>
            </a:r>
            <a:r>
              <a:rPr lang="en-US"/>
              <a:t> represent reflections</a:t>
            </a:r>
            <a:br>
              <a:rPr lang="en-US"/>
            </a:br>
            <a:r>
              <a:rPr lang="en-US"/>
              <a:t>and may simply be a convergence issue of </a:t>
            </a:r>
            <a:r>
              <a:rPr lang="en-US" err="1"/>
              <a:t>KlyC</a:t>
            </a:r>
            <a:r>
              <a:rPr lang="en-US"/>
              <a:t>.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12" name="Picture 11" descr="A screen shot of a graph&#10;&#10;AI-generated content may be incorrect.">
            <a:extLst>
              <a:ext uri="{FF2B5EF4-FFF2-40B4-BE49-F238E27FC236}">
                <a16:creationId xmlns:a16="http://schemas.microsoft.com/office/drawing/2014/main" id="{C0F86436-5DD5-BE04-3F19-FE75A502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5" r="-142" b="-166"/>
          <a:stretch>
            <a:fillRect/>
          </a:stretch>
        </p:blipFill>
        <p:spPr>
          <a:xfrm>
            <a:off x="6433635" y="1390650"/>
            <a:ext cx="5645329" cy="450971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C823FD6-2680-A616-5423-5B10C6E26224}"/>
              </a:ext>
            </a:extLst>
          </p:cNvPr>
          <p:cNvSpPr/>
          <p:nvPr/>
        </p:nvSpPr>
        <p:spPr>
          <a:xfrm>
            <a:off x="7757815" y="1912391"/>
            <a:ext cx="986264" cy="10103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7BD462-5421-BFCE-DCE7-C09ED383B011}"/>
              </a:ext>
            </a:extLst>
          </p:cNvPr>
          <p:cNvCxnSpPr/>
          <p:nvPr/>
        </p:nvCxnSpPr>
        <p:spPr>
          <a:xfrm flipH="1">
            <a:off x="8233832" y="814916"/>
            <a:ext cx="42334" cy="109008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24FADAE-9E97-29F6-2DE7-E0E6E176B060}"/>
              </a:ext>
            </a:extLst>
          </p:cNvPr>
          <p:cNvSpPr txBox="1"/>
          <p:nvPr/>
        </p:nvSpPr>
        <p:spPr>
          <a:xfrm>
            <a:off x="6265333" y="225777"/>
            <a:ext cx="447322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00B0F0"/>
                </a:solidFill>
              </a:rPr>
              <a:t>Profile of this region suggests instability due to multiple non-converging simulations.</a:t>
            </a:r>
          </a:p>
        </p:txBody>
      </p:sp>
    </p:spTree>
    <p:extLst>
      <p:ext uri="{BB962C8B-B14F-4D97-AF65-F5344CB8AC3E}">
        <p14:creationId xmlns:p14="http://schemas.microsoft.com/office/powerpoint/2010/main" val="237454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DC63E-D975-5799-E724-6DEC70188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8AB2-A013-B0D2-0C14-614A41D3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10" y="-10745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/>
              <a:t>RF Input Power Sweep</a:t>
            </a:r>
          </a:p>
        </p:txBody>
      </p:sp>
      <p:pic>
        <p:nvPicPr>
          <p:cNvPr id="4" name="Content Placeholder 3" descr="A screen shot of a graph&#10;&#10;AI-generated content may be incorrect.">
            <a:extLst>
              <a:ext uri="{FF2B5EF4-FFF2-40B4-BE49-F238E27FC236}">
                <a16:creationId xmlns:a16="http://schemas.microsoft.com/office/drawing/2014/main" id="{4FAC6269-E8C2-D349-1F03-8E5DE8286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122" b="204"/>
          <a:stretch>
            <a:fillRect/>
          </a:stretch>
        </p:blipFill>
        <p:spPr>
          <a:xfrm>
            <a:off x="6219345" y="2264849"/>
            <a:ext cx="5568355" cy="42142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78B588-BAA6-926A-3979-1901A9077308}"/>
              </a:ext>
            </a:extLst>
          </p:cNvPr>
          <p:cNvCxnSpPr/>
          <p:nvPr/>
        </p:nvCxnSpPr>
        <p:spPr>
          <a:xfrm flipV="1">
            <a:off x="5514218" y="3297787"/>
            <a:ext cx="2279346" cy="22943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56BB5A-EF9E-088B-4D5C-34F86C5560D9}"/>
              </a:ext>
            </a:extLst>
          </p:cNvPr>
          <p:cNvSpPr txBox="1"/>
          <p:nvPr/>
        </p:nvSpPr>
        <p:spPr>
          <a:xfrm>
            <a:off x="3381024" y="5697070"/>
            <a:ext cx="23413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Potential erroneous point at ~250w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D3ECB-1118-28D0-3405-98B79AB927AC}"/>
              </a:ext>
            </a:extLst>
          </p:cNvPr>
          <p:cNvSpPr txBox="1"/>
          <p:nvPr/>
        </p:nvSpPr>
        <p:spPr>
          <a:xfrm>
            <a:off x="7032424" y="1713907"/>
            <a:ext cx="40999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>
                    <a:lumMod val="49000"/>
                    <a:lumOff val="51000"/>
                  </a:schemeClr>
                </a:solidFill>
              </a:rPr>
              <a:t>Saturated efficiency present at 450 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2D7561-3C09-54FF-63FF-EAB17A27AD5C}"/>
              </a:ext>
            </a:extLst>
          </p:cNvPr>
          <p:cNvCxnSpPr/>
          <p:nvPr/>
        </p:nvCxnSpPr>
        <p:spPr>
          <a:xfrm flipH="1">
            <a:off x="8886793" y="2016048"/>
            <a:ext cx="25060" cy="553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4E94B03-DE22-CDD5-4745-3D618F1355E8}"/>
              </a:ext>
            </a:extLst>
          </p:cNvPr>
          <p:cNvSpPr/>
          <p:nvPr/>
        </p:nvSpPr>
        <p:spPr>
          <a:xfrm>
            <a:off x="7811357" y="3026389"/>
            <a:ext cx="347625" cy="3476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73C101-7D41-70F0-2D31-824684036458}"/>
              </a:ext>
            </a:extLst>
          </p:cNvPr>
          <p:cNvSpPr txBox="1"/>
          <p:nvPr/>
        </p:nvSpPr>
        <p:spPr>
          <a:xfrm>
            <a:off x="328083" y="1026583"/>
            <a:ext cx="542925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Instabilities can suggest potentially reflected electrons. This can be due to a multitude of reasons.</a:t>
            </a:r>
          </a:p>
          <a:p>
            <a:endParaRPr lang="en-GB"/>
          </a:p>
          <a:p>
            <a:r>
              <a:rPr lang="en-GB"/>
              <a:t>One metric of note is the Filling Factor, which is simply given as:</a:t>
            </a:r>
          </a:p>
          <a:p>
            <a:endParaRPr lang="en-GB"/>
          </a:p>
          <a:p>
            <a:r>
              <a:rPr lang="en-GB" b="1">
                <a:solidFill>
                  <a:srgbClr val="0070C0"/>
                </a:solidFill>
              </a:rPr>
              <a:t>FF = Beam Radius / Beam Tube Radius.</a:t>
            </a:r>
          </a:p>
          <a:p>
            <a:endParaRPr lang="en-GB"/>
          </a:p>
          <a:p>
            <a:r>
              <a:rPr lang="en-GB"/>
              <a:t>After testing many iterations, it appeared as though the filling factor of 0.75 (8.25 / 11) exacerbated the effects of the image charge on the beam.</a:t>
            </a:r>
          </a:p>
          <a:p>
            <a:endParaRPr lang="en-GB"/>
          </a:p>
          <a:p>
            <a:r>
              <a:rPr lang="en-GB"/>
              <a:t>The chosen solution was to increase the tube radius along with adjusting the output cavity gap size until sufficient stable performance was achieved.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9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4E55D-23D4-39D5-A5A9-1BF0C837A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5906-8359-017E-0C96-216D3498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68" y="-99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/>
              <a:t>CST Klystron Layout (+ Cavity Considerations)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024890-C07E-1A87-66B7-8CCAAECAD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082" r="74267" b="17113"/>
          <a:stretch>
            <a:fillRect/>
          </a:stretch>
        </p:blipFill>
        <p:spPr>
          <a:xfrm>
            <a:off x="6411739" y="3080655"/>
            <a:ext cx="4309833" cy="3246832"/>
          </a:xfrm>
          <a:prstGeom prst="rect">
            <a:avLst/>
          </a:prstGeom>
        </p:spPr>
      </p:pic>
      <p:pic>
        <p:nvPicPr>
          <p:cNvPr id="3" name="Picture 2" descr="A diagram of a machine&#10;&#10;AI-generated content may be incorrect.">
            <a:extLst>
              <a:ext uri="{FF2B5EF4-FFF2-40B4-BE49-F238E27FC236}">
                <a16:creationId xmlns:a16="http://schemas.microsoft.com/office/drawing/2014/main" id="{A5AFDA3C-3D8C-8091-713C-679BB7B2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36" r="73342" b="14173"/>
          <a:stretch>
            <a:fillRect/>
          </a:stretch>
        </p:blipFill>
        <p:spPr>
          <a:xfrm>
            <a:off x="929472" y="3080655"/>
            <a:ext cx="4521671" cy="3247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4DC3C-F92C-C7AA-410E-2F7A6B7093FA}"/>
              </a:ext>
            </a:extLst>
          </p:cNvPr>
          <p:cNvSpPr txBox="1"/>
          <p:nvPr/>
        </p:nvSpPr>
        <p:spPr>
          <a:xfrm>
            <a:off x="6415149" y="6396668"/>
            <a:ext cx="429126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0070C0"/>
                </a:solidFill>
              </a:rPr>
              <a:t>*Colour change for different simulation material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BCDDF-C81B-0A79-73CC-593C0F90FB70}"/>
              </a:ext>
            </a:extLst>
          </p:cNvPr>
          <p:cNvSpPr txBox="1"/>
          <p:nvPr/>
        </p:nvSpPr>
        <p:spPr>
          <a:xfrm>
            <a:off x="932447" y="932447"/>
            <a:ext cx="989597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The optimal solution found in </a:t>
            </a:r>
            <a:r>
              <a:rPr lang="en-GB" err="1"/>
              <a:t>KlyC</a:t>
            </a:r>
            <a:r>
              <a:rPr lang="en-GB"/>
              <a:t> simulations placed the first 3 cavities too closely. Such a small (</a:t>
            </a:r>
            <a:r>
              <a:rPr lang="en-GB">
                <a:solidFill>
                  <a:srgbClr val="0070C0"/>
                </a:solidFill>
              </a:rPr>
              <a:t>&lt;20mm</a:t>
            </a:r>
            <a:r>
              <a:rPr lang="en-GB"/>
              <a:t>) spacing between cavity walls is not structurally viable - prone to deformation.</a:t>
            </a:r>
          </a:p>
          <a:p>
            <a:endParaRPr lang="en-GB"/>
          </a:p>
          <a:p>
            <a:r>
              <a:rPr lang="en-GB"/>
              <a:t>Solution was to redesign the cavities with a relatively offset gap, retune to get the desired frequency, and shift the whole cavity by the equivalent offset.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65066-9500-459C-9B77-98F090745F3E}"/>
              </a:ext>
            </a:extLst>
          </p:cNvPr>
          <p:cNvSpPr txBox="1"/>
          <p:nvPr/>
        </p:nvSpPr>
        <p:spPr>
          <a:xfrm>
            <a:off x="936674" y="2678596"/>
            <a:ext cx="44216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/>
              <a:t>Original design,  inadequate spacing.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5B155-4DB4-575D-4A21-CE9B9E4BF857}"/>
              </a:ext>
            </a:extLst>
          </p:cNvPr>
          <p:cNvSpPr txBox="1"/>
          <p:nvPr/>
        </p:nvSpPr>
        <p:spPr>
          <a:xfrm>
            <a:off x="6399204" y="2678595"/>
            <a:ext cx="44216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/>
              <a:t>Modified design, more reasonable spacing.</a:t>
            </a:r>
          </a:p>
        </p:txBody>
      </p:sp>
    </p:spTree>
    <p:extLst>
      <p:ext uri="{BB962C8B-B14F-4D97-AF65-F5344CB8AC3E}">
        <p14:creationId xmlns:p14="http://schemas.microsoft.com/office/powerpoint/2010/main" val="275547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4F5A-1F96-2F5A-4A7D-C273B925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492" y="-15069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Two-Stage Klystron</a:t>
            </a:r>
          </a:p>
        </p:txBody>
      </p:sp>
      <p:pic>
        <p:nvPicPr>
          <p:cNvPr id="4" name="Content Placeholder 3" descr="Diagram of a diagram of a diagram&#10;&#10;AI-generated content may be incorrect.">
            <a:extLst>
              <a:ext uri="{FF2B5EF4-FFF2-40B4-BE49-F238E27FC236}">
                <a16:creationId xmlns:a16="http://schemas.microsoft.com/office/drawing/2014/main" id="{B0402C73-39A3-33B7-8F7F-31F79B17C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760" y="512640"/>
            <a:ext cx="6307958" cy="5910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5ADEA5-6CD0-C6AE-C7BB-F1AB0FF718D9}"/>
              </a:ext>
            </a:extLst>
          </p:cNvPr>
          <p:cNvSpPr txBox="1"/>
          <p:nvPr/>
        </p:nvSpPr>
        <p:spPr>
          <a:xfrm>
            <a:off x="529231" y="3145456"/>
            <a:ext cx="557255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en-GB" b="1">
                <a:solidFill>
                  <a:schemeClr val="accent6"/>
                </a:solidFill>
              </a:rPr>
              <a:t>Very compact RF interaction circuit</a:t>
            </a:r>
            <a:endParaRPr lang="en-US">
              <a:solidFill>
                <a:schemeClr val="accent6"/>
              </a:solidFill>
            </a:endParaRPr>
          </a:p>
          <a:p>
            <a:pPr marL="285750" indent="-285750">
              <a:buFont typeface="Wingdings"/>
              <a:buChar char="ü"/>
            </a:pPr>
            <a:r>
              <a:rPr lang="en-GB" b="1">
                <a:solidFill>
                  <a:schemeClr val="accent6"/>
                </a:solidFill>
              </a:rPr>
              <a:t>High achievable efficiencies</a:t>
            </a:r>
          </a:p>
          <a:p>
            <a:pPr marL="285750" indent="-285750">
              <a:buFont typeface="Wingdings"/>
              <a:buChar char="ü"/>
            </a:pPr>
            <a:endParaRPr lang="en-GB" b="1"/>
          </a:p>
          <a:p>
            <a:pPr marL="285750" indent="-285750">
              <a:buFont typeface="Wingdings"/>
              <a:buChar char="ü"/>
            </a:pPr>
            <a:endParaRPr lang="en-GB" b="1"/>
          </a:p>
          <a:p>
            <a:pPr marL="285750" indent="-285750">
              <a:buFont typeface="Wingdings"/>
              <a:buChar char="ü"/>
            </a:pPr>
            <a:endParaRPr lang="en-GB" b="1"/>
          </a:p>
          <a:p>
            <a:pPr marL="285750" indent="-285750">
              <a:buFont typeface="Wingdings"/>
              <a:buChar char="ü"/>
            </a:pPr>
            <a:endParaRPr lang="en-GB" b="1"/>
          </a:p>
          <a:p>
            <a:pPr marL="285750" indent="-285750">
              <a:buFont typeface="Wingdings"/>
              <a:buChar char="ü"/>
            </a:pPr>
            <a:endParaRPr lang="en-GB" b="1"/>
          </a:p>
          <a:p>
            <a:pPr marL="285750" indent="-285750">
              <a:buFont typeface="Wingdings"/>
              <a:buChar char="ü"/>
            </a:pPr>
            <a:endParaRPr lang="en-GB"/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ABFF6-F5CE-9930-8D6E-8963ACEF7B0C}"/>
              </a:ext>
            </a:extLst>
          </p:cNvPr>
          <p:cNvSpPr txBox="1"/>
          <p:nvPr/>
        </p:nvSpPr>
        <p:spPr>
          <a:xfrm>
            <a:off x="514967" y="1057194"/>
            <a:ext cx="63187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Two-Stage (TS) klystrons are a long timescale novel prospect which may be feasible at 352MHz (and potentially 704MHz).</a:t>
            </a:r>
          </a:p>
          <a:p>
            <a:endParaRPr lang="en-GB"/>
          </a:p>
          <a:p>
            <a:r>
              <a:rPr lang="en-GB"/>
              <a:t>Unlikely to be used in demonstrator but a promising prospect for the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5EF88-2E7F-8814-627B-338C7EE5084D}"/>
              </a:ext>
            </a:extLst>
          </p:cNvPr>
          <p:cNvSpPr txBox="1"/>
          <p:nvPr/>
        </p:nvSpPr>
        <p:spPr>
          <a:xfrm>
            <a:off x="529515" y="4204206"/>
            <a:ext cx="44224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rgbClr val="C00000"/>
                </a:solidFill>
              </a:rPr>
              <a:t>Greater design complexity.</a:t>
            </a:r>
            <a:endParaRPr lang="en-US">
              <a:solidFill>
                <a:srgbClr val="C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b="1">
                <a:solidFill>
                  <a:srgbClr val="C00000"/>
                </a:solidFill>
              </a:rPr>
              <a:t>Very novel, not currently in operation.</a:t>
            </a:r>
            <a:endParaRPr lang="en-GB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5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63DE-D562-B433-A014-E5AF9F8E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23" y="-325343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F7874-C166-82DA-F438-F0B86625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23" y="786266"/>
            <a:ext cx="9683262" cy="4168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b="1">
                <a:solidFill>
                  <a:schemeClr val="accent6">
                    <a:lumMod val="76000"/>
                  </a:schemeClr>
                </a:solidFill>
              </a:rPr>
              <a:t>Existing single-beam klystrons are readily available at this frequency.</a:t>
            </a:r>
            <a:br>
              <a:rPr lang="en-GB" sz="1800" b="1"/>
            </a:br>
            <a:r>
              <a:rPr lang="en-GB" sz="1800" b="1">
                <a:solidFill>
                  <a:schemeClr val="accent6">
                    <a:lumMod val="76000"/>
                  </a:schemeClr>
                </a:solidFill>
              </a:rPr>
              <a:t>(Higher power MBKs exist at 1GHz and 1.3GHz)</a:t>
            </a:r>
            <a:br>
              <a:rPr lang="en-GB" sz="1800" b="1"/>
            </a:br>
            <a:endParaRPr lang="en-GB" sz="1800" b="1">
              <a:solidFill>
                <a:schemeClr val="accent6">
                  <a:lumMod val="76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>
                <a:solidFill>
                  <a:schemeClr val="accent6">
                    <a:lumMod val="76000"/>
                  </a:schemeClr>
                </a:solidFill>
              </a:rPr>
              <a:t>Feasible medium-term prospects are presented: reuse of component designs and direct scaling. (3-4 years)</a:t>
            </a:r>
            <a:br>
              <a:rPr lang="en-GB" sz="1800" b="1">
                <a:solidFill>
                  <a:schemeClr val="accent6">
                    <a:lumMod val="76000"/>
                  </a:schemeClr>
                </a:solidFill>
              </a:rPr>
            </a:br>
            <a:endParaRPr lang="en-GB" sz="1800" b="1">
              <a:solidFill>
                <a:schemeClr val="accent6">
                  <a:lumMod val="76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b="1">
                <a:solidFill>
                  <a:schemeClr val="accent6">
                    <a:lumMod val="76000"/>
                  </a:schemeClr>
                </a:solidFill>
              </a:rPr>
              <a:t>Designed a CSM design in </a:t>
            </a:r>
            <a:r>
              <a:rPr lang="en-GB" sz="1800" b="1" err="1">
                <a:solidFill>
                  <a:schemeClr val="accent6">
                    <a:lumMod val="76000"/>
                  </a:schemeClr>
                </a:solidFill>
              </a:rPr>
              <a:t>KlyC</a:t>
            </a:r>
            <a:r>
              <a:rPr lang="en-GB" sz="1800" b="1">
                <a:solidFill>
                  <a:schemeClr val="accent6">
                    <a:lumMod val="76000"/>
                  </a:schemeClr>
                </a:solidFill>
              </a:rPr>
              <a:t> which reuses the Thales TH1803 Gun and demonstrated the solutions to many design challenges.</a:t>
            </a:r>
            <a:br>
              <a:rPr lang="en-GB" sz="1800" b="1"/>
            </a:br>
            <a:endParaRPr lang="en-GB" sz="1800" b="1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800" b="1">
                <a:solidFill>
                  <a:schemeClr val="tx2">
                    <a:lumMod val="75000"/>
                    <a:lumOff val="25000"/>
                  </a:schemeClr>
                </a:solidFill>
              </a:rPr>
              <a:t>Two-Stage Klystrons may be viable at this frequency – is the increased complexity worth the size / efficiency improvements? </a:t>
            </a:r>
            <a:br>
              <a:rPr lang="en-GB" sz="1800" b="1"/>
            </a:br>
            <a:br>
              <a:rPr lang="en-GB" sz="1800" b="1"/>
            </a:br>
            <a:endParaRPr lang="en-GB" sz="1800" b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sz="1800" b="1"/>
          </a:p>
          <a:p>
            <a:pPr marL="0" indent="0">
              <a:buNone/>
            </a:pPr>
            <a:endParaRPr lang="en-GB" sz="18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FCC7421-0C5F-69CF-D843-885823CC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38" y="4013231"/>
            <a:ext cx="9239480" cy="27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58CF16-2603-49C0-B234-B45E54E0CB21}"/>
              </a:ext>
            </a:extLst>
          </p:cNvPr>
          <p:cNvSpPr>
            <a:spLocks noGrp="1"/>
          </p:cNvSpPr>
          <p:nvPr/>
        </p:nvSpPr>
        <p:spPr>
          <a:xfrm>
            <a:off x="995776" y="386321"/>
            <a:ext cx="4951721" cy="6733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Muon Cooling Demonstrator Layout:</a:t>
            </a:r>
          </a:p>
          <a:p>
            <a:endParaRPr lang="en-US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DCF83-A793-490B-8451-78901F953EBE}"/>
              </a:ext>
            </a:extLst>
          </p:cNvPr>
          <p:cNvGrpSpPr/>
          <p:nvPr/>
        </p:nvGrpSpPr>
        <p:grpSpPr>
          <a:xfrm>
            <a:off x="6627283" y="1972700"/>
            <a:ext cx="4304904" cy="4739847"/>
            <a:chOff x="6581379" y="1752363"/>
            <a:chExt cx="4304904" cy="47398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F4DAF74-B230-4332-9CC0-B6F64F6A4B3A}"/>
                </a:ext>
              </a:extLst>
            </p:cNvPr>
            <p:cNvSpPr/>
            <p:nvPr/>
          </p:nvSpPr>
          <p:spPr>
            <a:xfrm>
              <a:off x="6581379" y="1752363"/>
              <a:ext cx="1968650" cy="90364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modulator</a:t>
              </a:r>
              <a:endParaRPr lang="en-GB"/>
            </a:p>
          </p:txBody>
        </p:sp>
        <p:sp>
          <p:nvSpPr>
            <p:cNvPr id="44" name="Flowchart: Merge 43">
              <a:extLst>
                <a:ext uri="{FF2B5EF4-FFF2-40B4-BE49-F238E27FC236}">
                  <a16:creationId xmlns:a16="http://schemas.microsoft.com/office/drawing/2014/main" id="{8D509338-7AFF-49A8-91BE-8EC794F276DD}"/>
                </a:ext>
              </a:extLst>
            </p:cNvPr>
            <p:cNvSpPr/>
            <p:nvPr/>
          </p:nvSpPr>
          <p:spPr>
            <a:xfrm>
              <a:off x="6581379" y="2664073"/>
              <a:ext cx="1968650" cy="1573305"/>
            </a:xfrm>
            <a:prstGeom prst="flowChartMerge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klystron</a:t>
              </a:r>
            </a:p>
            <a:p>
              <a:pPr algn="ctr"/>
              <a:r>
                <a:rPr lang="en-US"/>
                <a:t>24MW</a:t>
              </a:r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CC6F38-1E7A-4A2B-99BF-90FA68D813D3}"/>
                </a:ext>
              </a:extLst>
            </p:cNvPr>
            <p:cNvSpPr/>
            <p:nvPr/>
          </p:nvSpPr>
          <p:spPr>
            <a:xfrm>
              <a:off x="9767486" y="5362657"/>
              <a:ext cx="1118797" cy="1129553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cavity</a:t>
              </a:r>
              <a:endParaRPr lang="en-GB"/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F5F5A6E2-992F-4531-9671-B4F8C6D90A6C}"/>
                </a:ext>
              </a:extLst>
            </p:cNvPr>
            <p:cNvSpPr/>
            <p:nvPr/>
          </p:nvSpPr>
          <p:spPr>
            <a:xfrm>
              <a:off x="8410423" y="4113538"/>
              <a:ext cx="484632" cy="978408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WG</a:t>
              </a:r>
              <a:endParaRPr lang="en-GB"/>
            </a:p>
          </p:txBody>
        </p:sp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E88C0E16-4A67-4D15-840A-759AE9543670}"/>
              </a:ext>
            </a:extLst>
          </p:cNvPr>
          <p:cNvSpPr txBox="1"/>
          <p:nvPr/>
        </p:nvSpPr>
        <p:spPr>
          <a:xfrm>
            <a:off x="9310733" y="3021082"/>
            <a:ext cx="2088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WG distribution with phase adjustment to feed 2 x 4 cavities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A42D8-49DA-4735-BD5A-E91C384EF79C}"/>
              </a:ext>
            </a:extLst>
          </p:cNvPr>
          <p:cNvGrpSpPr/>
          <p:nvPr/>
        </p:nvGrpSpPr>
        <p:grpSpPr>
          <a:xfrm>
            <a:off x="7830368" y="5077333"/>
            <a:ext cx="4200916" cy="1632271"/>
            <a:chOff x="7784464" y="4856996"/>
            <a:chExt cx="4200916" cy="16322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0F9E06-9C9F-47FA-A99C-E70DBF240E08}"/>
                </a:ext>
              </a:extLst>
            </p:cNvPr>
            <p:cNvSpPr/>
            <p:nvPr/>
          </p:nvSpPr>
          <p:spPr>
            <a:xfrm>
              <a:off x="8209132" y="4861339"/>
              <a:ext cx="3343565" cy="2755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479D3631-F24B-4573-8C3F-D2A9CF93DC8A}"/>
                </a:ext>
              </a:extLst>
            </p:cNvPr>
            <p:cNvSpPr/>
            <p:nvPr/>
          </p:nvSpPr>
          <p:spPr>
            <a:xfrm>
              <a:off x="10136734" y="4856996"/>
              <a:ext cx="484632" cy="627213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331174-6D2C-4407-9DB7-2CC5DDA03DDE}"/>
                </a:ext>
              </a:extLst>
            </p:cNvPr>
            <p:cNvGrpSpPr/>
            <p:nvPr/>
          </p:nvGrpSpPr>
          <p:grpSpPr>
            <a:xfrm>
              <a:off x="8805070" y="4860453"/>
              <a:ext cx="1118797" cy="1628300"/>
              <a:chOff x="8805070" y="4860453"/>
              <a:chExt cx="1118797" cy="16283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D62136D-B8BF-480B-B2FD-26D0D8E0D9A1}"/>
                  </a:ext>
                </a:extLst>
              </p:cNvPr>
              <p:cNvSpPr/>
              <p:nvPr/>
            </p:nvSpPr>
            <p:spPr>
              <a:xfrm>
                <a:off x="8805070" y="5359200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5B2C959E-A193-4A8D-92AC-61A18511DB5E}"/>
                  </a:ext>
                </a:extLst>
              </p:cNvPr>
              <p:cNvSpPr/>
              <p:nvPr/>
            </p:nvSpPr>
            <p:spPr>
              <a:xfrm>
                <a:off x="9117695" y="4860453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52D977-ADF2-4780-BBBE-BE5ACB267BAB}"/>
                </a:ext>
              </a:extLst>
            </p:cNvPr>
            <p:cNvGrpSpPr/>
            <p:nvPr/>
          </p:nvGrpSpPr>
          <p:grpSpPr>
            <a:xfrm>
              <a:off x="7784464" y="4856996"/>
              <a:ext cx="1118797" cy="1628300"/>
              <a:chOff x="7784464" y="4856996"/>
              <a:chExt cx="1118797" cy="16283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A40A390-900B-450D-979D-BC65F75955A0}"/>
                  </a:ext>
                </a:extLst>
              </p:cNvPr>
              <p:cNvSpPr/>
              <p:nvPr/>
            </p:nvSpPr>
            <p:spPr>
              <a:xfrm>
                <a:off x="7784464" y="5355743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40" name="Arrow: Down 39">
                <a:extLst>
                  <a:ext uri="{FF2B5EF4-FFF2-40B4-BE49-F238E27FC236}">
                    <a16:creationId xmlns:a16="http://schemas.microsoft.com/office/drawing/2014/main" id="{7A980E3B-8BA1-411A-B249-75F3202853A9}"/>
                  </a:ext>
                </a:extLst>
              </p:cNvPr>
              <p:cNvSpPr/>
              <p:nvPr/>
            </p:nvSpPr>
            <p:spPr>
              <a:xfrm>
                <a:off x="8097089" y="4856996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B5A0A98-42B1-49A3-8927-23B58B7A377A}"/>
                </a:ext>
              </a:extLst>
            </p:cNvPr>
            <p:cNvGrpSpPr/>
            <p:nvPr/>
          </p:nvGrpSpPr>
          <p:grpSpPr>
            <a:xfrm>
              <a:off x="10866583" y="4860967"/>
              <a:ext cx="1118797" cy="1628300"/>
              <a:chOff x="10866583" y="4860967"/>
              <a:chExt cx="1118797" cy="16283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AABB2F3-060C-4B3B-8026-142A4036F85D}"/>
                  </a:ext>
                </a:extLst>
              </p:cNvPr>
              <p:cNvSpPr/>
              <p:nvPr/>
            </p:nvSpPr>
            <p:spPr>
              <a:xfrm>
                <a:off x="10866583" y="5359714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38" name="Arrow: Down 37">
                <a:extLst>
                  <a:ext uri="{FF2B5EF4-FFF2-40B4-BE49-F238E27FC236}">
                    <a16:creationId xmlns:a16="http://schemas.microsoft.com/office/drawing/2014/main" id="{9DDE3B23-86AC-4E49-AC9B-76FE028F7109}"/>
                  </a:ext>
                </a:extLst>
              </p:cNvPr>
              <p:cNvSpPr/>
              <p:nvPr/>
            </p:nvSpPr>
            <p:spPr>
              <a:xfrm>
                <a:off x="11179208" y="4860967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6C559B-CAEB-45BB-9B89-88581D675842}"/>
              </a:ext>
            </a:extLst>
          </p:cNvPr>
          <p:cNvGrpSpPr/>
          <p:nvPr/>
        </p:nvGrpSpPr>
        <p:grpSpPr>
          <a:xfrm>
            <a:off x="3479316" y="5073362"/>
            <a:ext cx="4200916" cy="1632271"/>
            <a:chOff x="3433412" y="4853025"/>
            <a:chExt cx="4200916" cy="16322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DD334C-E787-4486-9DDA-88C65A8B1940}"/>
                </a:ext>
              </a:extLst>
            </p:cNvPr>
            <p:cNvSpPr/>
            <p:nvPr/>
          </p:nvSpPr>
          <p:spPr>
            <a:xfrm>
              <a:off x="3858080" y="4857368"/>
              <a:ext cx="3343565" cy="27552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6462299-39EB-4E3B-B87A-40011A8832DD}"/>
                </a:ext>
              </a:extLst>
            </p:cNvPr>
            <p:cNvSpPr/>
            <p:nvPr/>
          </p:nvSpPr>
          <p:spPr>
            <a:xfrm>
              <a:off x="5785682" y="4853025"/>
              <a:ext cx="484632" cy="627213"/>
            </a:xfrm>
            <a:prstGeom prst="downArrow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FD1F41-CC09-4FD2-8CE1-415B13CFAF9F}"/>
                </a:ext>
              </a:extLst>
            </p:cNvPr>
            <p:cNvGrpSpPr/>
            <p:nvPr/>
          </p:nvGrpSpPr>
          <p:grpSpPr>
            <a:xfrm>
              <a:off x="4454018" y="4856482"/>
              <a:ext cx="1118797" cy="1628300"/>
              <a:chOff x="4454018" y="4856482"/>
              <a:chExt cx="1118797" cy="16283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D428E9-03FD-4D8F-BD0A-F4BB234D675C}"/>
                  </a:ext>
                </a:extLst>
              </p:cNvPr>
              <p:cNvSpPr/>
              <p:nvPr/>
            </p:nvSpPr>
            <p:spPr>
              <a:xfrm>
                <a:off x="4454018" y="5355229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78A6A4D0-21BA-4751-AF00-C4D4CEB7BDAE}"/>
                  </a:ext>
                </a:extLst>
              </p:cNvPr>
              <p:cNvSpPr/>
              <p:nvPr/>
            </p:nvSpPr>
            <p:spPr>
              <a:xfrm>
                <a:off x="4766643" y="4856482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D4C8655-6B9D-49FF-A554-53A4172131B3}"/>
                </a:ext>
              </a:extLst>
            </p:cNvPr>
            <p:cNvGrpSpPr/>
            <p:nvPr/>
          </p:nvGrpSpPr>
          <p:grpSpPr>
            <a:xfrm>
              <a:off x="3433412" y="4853025"/>
              <a:ext cx="1118797" cy="1628300"/>
              <a:chOff x="3433412" y="4853025"/>
              <a:chExt cx="1118797" cy="16283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3EECDC9-30FA-42E5-BCBE-333671E84FDB}"/>
                  </a:ext>
                </a:extLst>
              </p:cNvPr>
              <p:cNvSpPr/>
              <p:nvPr/>
            </p:nvSpPr>
            <p:spPr>
              <a:xfrm>
                <a:off x="3433412" y="5351772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F6A91F5C-606E-499E-9C3F-65B7A6FF908A}"/>
                  </a:ext>
                </a:extLst>
              </p:cNvPr>
              <p:cNvSpPr/>
              <p:nvPr/>
            </p:nvSpPr>
            <p:spPr>
              <a:xfrm>
                <a:off x="3746037" y="4853025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DAFDBA-BAD4-4EF8-AA3F-25976D3C5711}"/>
                </a:ext>
              </a:extLst>
            </p:cNvPr>
            <p:cNvGrpSpPr/>
            <p:nvPr/>
          </p:nvGrpSpPr>
          <p:grpSpPr>
            <a:xfrm>
              <a:off x="6515531" y="4856996"/>
              <a:ext cx="1118797" cy="1628300"/>
              <a:chOff x="6515531" y="4856996"/>
              <a:chExt cx="1118797" cy="16283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0A54CEE-F621-4CC2-8F10-378C5F130926}"/>
                  </a:ext>
                </a:extLst>
              </p:cNvPr>
              <p:cNvSpPr/>
              <p:nvPr/>
            </p:nvSpPr>
            <p:spPr>
              <a:xfrm>
                <a:off x="6515531" y="5355743"/>
                <a:ext cx="1118797" cy="112955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/>
                  <a:t>cavity</a:t>
                </a:r>
                <a:endParaRPr lang="en-GB"/>
              </a:p>
            </p:txBody>
          </p:sp>
          <p:sp>
            <p:nvSpPr>
              <p:cNvPr id="27" name="Arrow: Down 26">
                <a:extLst>
                  <a:ext uri="{FF2B5EF4-FFF2-40B4-BE49-F238E27FC236}">
                    <a16:creationId xmlns:a16="http://schemas.microsoft.com/office/drawing/2014/main" id="{5C718491-59CA-43BA-939E-A8072CA7A5E1}"/>
                  </a:ext>
                </a:extLst>
              </p:cNvPr>
              <p:cNvSpPr/>
              <p:nvPr/>
            </p:nvSpPr>
            <p:spPr>
              <a:xfrm>
                <a:off x="6828156" y="4856996"/>
                <a:ext cx="484632" cy="627213"/>
              </a:xfrm>
              <a:prstGeom prst="downArrow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EB2B775D-15EF-4536-9C00-277480583470}"/>
              </a:ext>
            </a:extLst>
          </p:cNvPr>
          <p:cNvSpPr/>
          <p:nvPr/>
        </p:nvSpPr>
        <p:spPr>
          <a:xfrm>
            <a:off x="5522081" y="5579537"/>
            <a:ext cx="1118797" cy="112955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cavity</a:t>
            </a:r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23CAA45-22FE-4207-8236-32F597F4B83D}"/>
              </a:ext>
            </a:extLst>
          </p:cNvPr>
          <p:cNvSpPr/>
          <p:nvPr/>
        </p:nvSpPr>
        <p:spPr>
          <a:xfrm>
            <a:off x="6349819" y="4355960"/>
            <a:ext cx="484632" cy="978408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WG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5DD5AF-D2AC-4625-9F5E-4F4DD29BEAB4}"/>
              </a:ext>
            </a:extLst>
          </p:cNvPr>
          <p:cNvSpPr/>
          <p:nvPr/>
        </p:nvSpPr>
        <p:spPr>
          <a:xfrm>
            <a:off x="6470150" y="4221411"/>
            <a:ext cx="2358254" cy="2755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C83123E7-F705-87B6-75CB-D58D02423D46}"/>
              </a:ext>
            </a:extLst>
          </p:cNvPr>
          <p:cNvSpPr txBox="1"/>
          <p:nvPr/>
        </p:nvSpPr>
        <p:spPr>
          <a:xfrm>
            <a:off x="9214018" y="412680"/>
            <a:ext cx="281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A. </a:t>
            </a:r>
            <a:r>
              <a:rPr lang="en-US" err="1"/>
              <a:t>Grudiev</a:t>
            </a:r>
            <a:r>
              <a:rPr lang="en-US"/>
              <a:t> and R. Losito </a:t>
            </a:r>
          </a:p>
          <a:p>
            <a:r>
              <a:rPr lang="en-US" b="1"/>
              <a:t>MC RF WG meeting #5: </a:t>
            </a:r>
            <a:r>
              <a:rPr lang="en-GB"/>
              <a:t>Sept 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B0147-9FA9-6B19-254A-BC542859C37B}"/>
              </a:ext>
            </a:extLst>
          </p:cNvPr>
          <p:cNvSpPr txBox="1"/>
          <p:nvPr/>
        </p:nvSpPr>
        <p:spPr>
          <a:xfrm>
            <a:off x="857210" y="874345"/>
            <a:ext cx="73978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Suggested requirement was a 24MW peak power Klystron for each station of 8 cavities at 704MHz and 352MHz.  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1AF609-D79A-474B-8DFA-CA636B647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05"/>
          <a:stretch/>
        </p:blipFill>
        <p:spPr>
          <a:xfrm rot="5400000">
            <a:off x="-1490775" y="3363518"/>
            <a:ext cx="4572826" cy="910605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3ED3B1E-376B-468A-8CC8-5F789E17A7E2}"/>
              </a:ext>
            </a:extLst>
          </p:cNvPr>
          <p:cNvSpPr txBox="1"/>
          <p:nvPr/>
        </p:nvSpPr>
        <p:spPr>
          <a:xfrm>
            <a:off x="1063032" y="2662875"/>
            <a:ext cx="469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RF for cooling: Max. gradient 30 MV/m</a:t>
            </a:r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B3DF-4C7B-4911-82F2-3F3F1F13A502}"/>
              </a:ext>
            </a:extLst>
          </p:cNvPr>
          <p:cNvCxnSpPr>
            <a:cxnSpLocks/>
          </p:cNvCxnSpPr>
          <p:nvPr/>
        </p:nvCxnSpPr>
        <p:spPr>
          <a:xfrm>
            <a:off x="619517" y="3161415"/>
            <a:ext cx="0" cy="273082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0">
            <a:extLst>
              <a:ext uri="{FF2B5EF4-FFF2-40B4-BE49-F238E27FC236}">
                <a16:creationId xmlns:a16="http://schemas.microsoft.com/office/drawing/2014/main" id="{8D221C71-6510-40EC-BF22-115B9D4983DD}"/>
              </a:ext>
            </a:extLst>
          </p:cNvPr>
          <p:cNvSpPr txBox="1"/>
          <p:nvPr/>
        </p:nvSpPr>
        <p:spPr>
          <a:xfrm rot="5400000">
            <a:off x="140235" y="4146416"/>
            <a:ext cx="63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32m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E348F-D637-4ACF-9D87-407D10F698BC}"/>
              </a:ext>
            </a:extLst>
          </p:cNvPr>
          <p:cNvSpPr/>
          <p:nvPr/>
        </p:nvSpPr>
        <p:spPr>
          <a:xfrm>
            <a:off x="1009630" y="3170117"/>
            <a:ext cx="1051980" cy="27308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RF for 144 cavities at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~30 MV/m 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30m x 14m</a:t>
            </a:r>
          </a:p>
          <a:p>
            <a:pPr algn="ctr"/>
            <a:endParaRPr lang="en-US" sz="1400">
              <a:solidFill>
                <a:srgbClr val="FF0000"/>
              </a:solidFill>
            </a:endParaRPr>
          </a:p>
          <a:p>
            <a:pPr algn="ctr"/>
            <a:r>
              <a:rPr lang="en-US" sz="1400">
                <a:solidFill>
                  <a:srgbClr val="FF0000"/>
                </a:solidFill>
              </a:rPr>
              <a:t>18 </a:t>
            </a:r>
            <a:r>
              <a:rPr lang="en-US" sz="1400">
                <a:solidFill>
                  <a:schemeClr val="tx1"/>
                </a:solidFill>
              </a:rPr>
              <a:t>RF stations </a:t>
            </a:r>
            <a:endParaRPr lang="en-GB" sz="140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E4E541-EE39-44A9-877F-B82B8F335454}"/>
              </a:ext>
            </a:extLst>
          </p:cNvPr>
          <p:cNvCxnSpPr>
            <a:cxnSpLocks/>
          </p:cNvCxnSpPr>
          <p:nvPr/>
        </p:nvCxnSpPr>
        <p:spPr>
          <a:xfrm flipH="1">
            <a:off x="995776" y="6113879"/>
            <a:ext cx="1057474" cy="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3">
            <a:extLst>
              <a:ext uri="{FF2B5EF4-FFF2-40B4-BE49-F238E27FC236}">
                <a16:creationId xmlns:a16="http://schemas.microsoft.com/office/drawing/2014/main" id="{5C742D72-5AD6-4E6E-B192-793528219545}"/>
              </a:ext>
            </a:extLst>
          </p:cNvPr>
          <p:cNvSpPr txBox="1"/>
          <p:nvPr/>
        </p:nvSpPr>
        <p:spPr>
          <a:xfrm>
            <a:off x="1200809" y="6215435"/>
            <a:ext cx="79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14m</a:t>
            </a:r>
            <a:endParaRPr lang="en-GB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9B26FB79-0D85-4476-88EE-47BC62880FB1}"/>
              </a:ext>
            </a:extLst>
          </p:cNvPr>
          <p:cNvSpPr txBox="1"/>
          <p:nvPr/>
        </p:nvSpPr>
        <p:spPr>
          <a:xfrm>
            <a:off x="2127819" y="3251087"/>
            <a:ext cx="2232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Building -&gt; Gallery :</a:t>
            </a:r>
          </a:p>
          <a:p>
            <a:r>
              <a:rPr lang="en-US">
                <a:solidFill>
                  <a:srgbClr val="FF0000"/>
                </a:solidFill>
              </a:rPr>
              <a:t>(underground might be possible)</a:t>
            </a:r>
          </a:p>
          <a:p>
            <a:r>
              <a:rPr lang="en-US">
                <a:solidFill>
                  <a:srgbClr val="FF0000"/>
                </a:solidFill>
              </a:rPr>
              <a:t>30m x </a:t>
            </a:r>
            <a:r>
              <a:rPr lang="en-US" b="1">
                <a:solidFill>
                  <a:srgbClr val="FF0000"/>
                </a:solidFill>
              </a:rPr>
              <a:t>15m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Height: 8-10 m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62F9-8D43-1D40-96B3-B38CABC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43" y="39266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Existing Klystron Tubes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BAAFC6-656E-4AEE-93AB-B53BDA5E2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581634"/>
              </p:ext>
            </p:extLst>
          </p:nvPr>
        </p:nvGraphicFramePr>
        <p:xfrm>
          <a:off x="4698117" y="1876852"/>
          <a:ext cx="7254761" cy="421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B0E93C-2D6A-45BE-6826-30859058923A}"/>
              </a:ext>
            </a:extLst>
          </p:cNvPr>
          <p:cNvSpPr txBox="1"/>
          <p:nvPr/>
        </p:nvSpPr>
        <p:spPr>
          <a:xfrm>
            <a:off x="548021" y="2312980"/>
            <a:ext cx="392751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Existing high peak power Klystrons are predominantly at higher frequencies than desired.</a:t>
            </a:r>
            <a:br>
              <a:rPr lang="en-GB"/>
            </a:b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At 704MHz, immediately available designs exist with lower maximum powers.</a:t>
            </a:r>
            <a:endParaRPr lang="en-US"/>
          </a:p>
          <a:p>
            <a:endParaRPr lang="en-GB" sz="2100"/>
          </a:p>
          <a:p>
            <a:pPr marL="285750" indent="-285750">
              <a:buFont typeface="Arial"/>
              <a:buChar char="•"/>
            </a:pPr>
            <a:r>
              <a:rPr lang="en-GB"/>
              <a:t>Interaction length is </a:t>
            </a:r>
            <a:r>
              <a:rPr lang="en-GB" b="1"/>
              <a:t>inversely </a:t>
            </a:r>
            <a:r>
              <a:rPr lang="en-GB"/>
              <a:t>proportional to drive frequency.</a:t>
            </a:r>
          </a:p>
          <a:p>
            <a:endParaRPr lang="en-GB"/>
          </a:p>
          <a:p>
            <a:endParaRPr lang="en-GB"/>
          </a:p>
          <a:p>
            <a:endParaRPr lang="en-GB" sz="2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B7F03-B059-8461-FB66-270E47245E9F}"/>
              </a:ext>
            </a:extLst>
          </p:cNvPr>
          <p:cNvSpPr txBox="1"/>
          <p:nvPr/>
        </p:nvSpPr>
        <p:spPr>
          <a:xfrm>
            <a:off x="7257782" y="6203723"/>
            <a:ext cx="5506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/>
              <a:t>*352MHz is the focus of Graeme Burt</a:t>
            </a:r>
          </a:p>
          <a:p>
            <a:r>
              <a:rPr lang="en-GB" sz="1400"/>
              <a:t>  704MHz is the focus of </a:t>
            </a:r>
            <a:r>
              <a:rPr lang="en-GB" sz="1400" b="1"/>
              <a:t>Alexander Spelling 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27607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0295-539B-0E5C-AE45-3B9CD14B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9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Klystrons for RF Power</a:t>
            </a:r>
            <a:endParaRPr lang="en-US" sz="2400"/>
          </a:p>
          <a:p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F84E-222C-F0E2-2865-86D50D1D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96" y="1849540"/>
            <a:ext cx="5484564" cy="3158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Klystron efficiency is </a:t>
            </a:r>
            <a:r>
              <a:rPr lang="en-US" sz="1800" i="1"/>
              <a:t>typically</a:t>
            </a:r>
            <a:r>
              <a:rPr lang="en-US" sz="1800"/>
              <a:t> </a:t>
            </a:r>
            <a:r>
              <a:rPr lang="en-US" sz="1800" b="1"/>
              <a:t>limited by space charge.</a:t>
            </a:r>
            <a:br>
              <a:rPr lang="en-US" sz="1800" b="1"/>
            </a:br>
            <a:endParaRPr lang="en-US" sz="1800" b="1"/>
          </a:p>
          <a:p>
            <a:r>
              <a:rPr lang="en-US" sz="1800"/>
              <a:t>The effect is quantified simply as </a:t>
            </a:r>
            <a:r>
              <a:rPr lang="en-US" sz="1800" b="1"/>
              <a:t>"perveance"</a:t>
            </a:r>
            <a:br>
              <a:rPr lang="en-US" sz="1800" b="1"/>
            </a:br>
            <a:endParaRPr lang="en-US" sz="1800"/>
          </a:p>
          <a:p>
            <a:r>
              <a:rPr lang="en-US" sz="1800"/>
              <a:t>The perveance is expressed simply by</a:t>
            </a:r>
            <a:r>
              <a:rPr lang="en-US" sz="1800" b="1"/>
              <a:t> : I / V</a:t>
            </a:r>
            <a:r>
              <a:rPr lang="en-US" sz="1800" b="1" baseline="30000"/>
              <a:t>3/2</a:t>
            </a:r>
            <a:br>
              <a:rPr lang="en-US" sz="1800" b="1" baseline="30000"/>
            </a:br>
            <a:endParaRPr lang="en-US" baseline="30000"/>
          </a:p>
          <a:p>
            <a:r>
              <a:rPr lang="en-US" sz="1800" b="1">
                <a:solidFill>
                  <a:schemeClr val="tx2">
                    <a:lumMod val="49000"/>
                    <a:lumOff val="51000"/>
                  </a:schemeClr>
                </a:solidFill>
              </a:rPr>
              <a:t>High perveance shortens bunching length but decreases the maximum attainable efficiency.</a:t>
            </a:r>
            <a:br>
              <a:rPr lang="en-US" sz="1800" b="1">
                <a:solidFill>
                  <a:schemeClr val="tx2">
                    <a:lumMod val="49000"/>
                    <a:lumOff val="51000"/>
                  </a:schemeClr>
                </a:solidFill>
              </a:rPr>
            </a:br>
            <a:endParaRPr lang="en-US" sz="1800" b="1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67181-CC9B-B37A-00A4-228B01E7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156" y="1413519"/>
            <a:ext cx="6682641" cy="4387842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F1109599-579B-426E-A0F5-EA0E2ECD408F}"/>
              </a:ext>
            </a:extLst>
          </p:cNvPr>
          <p:cNvSpPr txBox="1"/>
          <p:nvPr/>
        </p:nvSpPr>
        <p:spPr>
          <a:xfrm rot="745197">
            <a:off x="8661771" y="2195460"/>
            <a:ext cx="163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7030A0"/>
                </a:solidFill>
              </a:rPr>
              <a:t>Ultimate limit?</a:t>
            </a:r>
            <a:endParaRPr lang="en-GB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0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C85F-8135-CF6B-9EA5-DE14CDAC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88" y="-132733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Standard Klystron Bunching Scheme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F567B-10F0-4043-412A-24CB5C60A415}"/>
              </a:ext>
            </a:extLst>
          </p:cNvPr>
          <p:cNvSpPr txBox="1"/>
          <p:nvPr/>
        </p:nvSpPr>
        <p:spPr>
          <a:xfrm>
            <a:off x="840278" y="5875058"/>
            <a:ext cx="10791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This technique provides moderate efficiencies ~(&gt;70%). </a:t>
            </a:r>
            <a:endParaRPr lang="en-US"/>
          </a:p>
          <a:p>
            <a:r>
              <a:rPr lang="en-GB" b="1"/>
              <a:t>Ideal bunch saturation is not achieved, anti-bunch still populated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5FE24-4A55-1A87-CFD2-B2AE179F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82" t="49351" r="4832" b="-325"/>
          <a:stretch/>
        </p:blipFill>
        <p:spPr>
          <a:xfrm>
            <a:off x="154441" y="3247346"/>
            <a:ext cx="6211076" cy="2266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2A3116-2EEF-3FD7-3D90-90719E669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82" y="1199470"/>
            <a:ext cx="6214383" cy="2042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D6A6DC-0FA5-B21C-7410-5D08E60A8BF0}"/>
              </a:ext>
            </a:extLst>
          </p:cNvPr>
          <p:cNvSpPr txBox="1"/>
          <p:nvPr/>
        </p:nvSpPr>
        <p:spPr>
          <a:xfrm>
            <a:off x="6257794" y="2180722"/>
            <a:ext cx="881743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Bunch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EB9D8-A693-087E-07F2-239612E518B2}"/>
              </a:ext>
            </a:extLst>
          </p:cNvPr>
          <p:cNvSpPr txBox="1"/>
          <p:nvPr/>
        </p:nvSpPr>
        <p:spPr>
          <a:xfrm>
            <a:off x="6262715" y="1620181"/>
            <a:ext cx="12845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rgbClr val="C00000"/>
                </a:solidFill>
              </a:rPr>
              <a:t>Antibunch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85436-AF8D-1125-7E1D-A0171E75C792}"/>
              </a:ext>
            </a:extLst>
          </p:cNvPr>
          <p:cNvSpPr txBox="1"/>
          <p:nvPr/>
        </p:nvSpPr>
        <p:spPr>
          <a:xfrm>
            <a:off x="6262715" y="2676096"/>
            <a:ext cx="1284515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solidFill>
                  <a:srgbClr val="C00000"/>
                </a:solidFill>
              </a:rPr>
              <a:t>Antibunch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483EB-D2A0-9AE4-0A1D-E1C350395EC6}"/>
              </a:ext>
            </a:extLst>
          </p:cNvPr>
          <p:cNvSpPr txBox="1"/>
          <p:nvPr/>
        </p:nvSpPr>
        <p:spPr>
          <a:xfrm>
            <a:off x="7761497" y="1187236"/>
            <a:ext cx="420615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/>
              <a:t>An </a:t>
            </a:r>
            <a:r>
              <a:rPr lang="en-GB" b="1" err="1"/>
              <a:t>applegate</a:t>
            </a:r>
            <a:r>
              <a:rPr lang="en-GB" b="1"/>
              <a:t> </a:t>
            </a:r>
            <a:r>
              <a:rPr lang="en-GB"/>
              <a:t>diagram is a moving window showing the phase relationship between particles.</a:t>
            </a:r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The standard bunching technique is to add cavities at local maxima.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The output cavity is placed at the point where the </a:t>
            </a:r>
            <a:r>
              <a:rPr lang="en-GB" b="1"/>
              <a:t>harmonic current saturates</a:t>
            </a:r>
            <a:r>
              <a:rPr lang="en-GB"/>
              <a:t>.</a:t>
            </a:r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/>
              <a:t>The </a:t>
            </a:r>
            <a:r>
              <a:rPr lang="en-GB" b="1">
                <a:solidFill>
                  <a:srgbClr val="C00000"/>
                </a:solidFill>
              </a:rPr>
              <a:t>anti-bunch</a:t>
            </a:r>
            <a:r>
              <a:rPr lang="en-GB"/>
              <a:t> describes the particles which are not in the useful phase bucket – </a:t>
            </a:r>
            <a:r>
              <a:rPr lang="en-GB" b="1">
                <a:solidFill>
                  <a:srgbClr val="C00000"/>
                </a:solidFill>
              </a:rPr>
              <a:t>negative contribution to power extraction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4B742-D9DC-B229-7C9E-BE8F1C38C50A}"/>
              </a:ext>
            </a:extLst>
          </p:cNvPr>
          <p:cNvSpPr txBox="1"/>
          <p:nvPr/>
        </p:nvSpPr>
        <p:spPr>
          <a:xfrm>
            <a:off x="2236" y="5523232"/>
            <a:ext cx="42066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/>
              <a:t>[</a:t>
            </a:r>
            <a:r>
              <a:rPr lang="en-GB" sz="1200" err="1"/>
              <a:t>Baikov</a:t>
            </a:r>
            <a:r>
              <a:rPr lang="en-GB" sz="1200"/>
              <a:t> et al, 2019]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C81AC-1591-3F77-30C4-57791AA7CFA2}"/>
              </a:ext>
            </a:extLst>
          </p:cNvPr>
          <p:cNvSpPr txBox="1"/>
          <p:nvPr/>
        </p:nvSpPr>
        <p:spPr>
          <a:xfrm>
            <a:off x="837603" y="1006555"/>
            <a:ext cx="45511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"Applegate Diagram"</a:t>
            </a:r>
          </a:p>
        </p:txBody>
      </p:sp>
    </p:spTree>
    <p:extLst>
      <p:ext uri="{BB962C8B-B14F-4D97-AF65-F5344CB8AC3E}">
        <p14:creationId xmlns:p14="http://schemas.microsoft.com/office/powerpoint/2010/main" val="125317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462B2-0CBF-4C38-BD64-6EF38FF43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F15B-A60A-FD90-E76D-E8964062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88" y="-13981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Immediately Available Solutions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9E621-1034-5316-C612-1273827F0C09}"/>
              </a:ext>
            </a:extLst>
          </p:cNvPr>
          <p:cNvSpPr txBox="1"/>
          <p:nvPr/>
        </p:nvSpPr>
        <p:spPr>
          <a:xfrm>
            <a:off x="942473" y="721894"/>
            <a:ext cx="10176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Existing solutions at 704MHz are typically single beam devices with peak powers &lt;2MW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D4D3E1-4835-34E9-F0C6-83A68C944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98929"/>
              </p:ext>
            </p:extLst>
          </p:nvPr>
        </p:nvGraphicFramePr>
        <p:xfrm>
          <a:off x="4244027" y="1687566"/>
          <a:ext cx="3705724" cy="18592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852862">
                  <a:extLst>
                    <a:ext uri="{9D8B030D-6E8A-4147-A177-3AD203B41FA5}">
                      <a16:colId xmlns:a16="http://schemas.microsoft.com/office/drawing/2014/main" val="3021788403"/>
                    </a:ext>
                  </a:extLst>
                </a:gridCol>
                <a:gridCol w="1852862">
                  <a:extLst>
                    <a:ext uri="{9D8B030D-6E8A-4147-A177-3AD203B41FA5}">
                      <a16:colId xmlns:a16="http://schemas.microsoft.com/office/drawing/2014/main" val="2793081570"/>
                    </a:ext>
                  </a:extLst>
                </a:gridCol>
              </a:tblGrid>
              <a:tr h="320891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VKP7952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VKP8292A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00587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Frequency - 704MHz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Frequency - 704MHz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326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Peak Power – 1.3MW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Peak Power – 1.5MW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78274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Efficiency – 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Efficiency – 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2017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µPerveance</a:t>
                      </a:r>
                      <a:r>
                        <a:rPr lang="en-GB" sz="1400"/>
                        <a:t> – 0.71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µPerveance</a:t>
                      </a:r>
                      <a:r>
                        <a:rPr lang="en-GB" sz="1400"/>
                        <a:t> – 0.58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04124"/>
                  </a:ext>
                </a:extLst>
              </a:tr>
              <a:tr h="297122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Total Length – 4.72m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Total Length - 3.88m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077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B8EEB2-24C7-4ACC-E117-333C1513D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84274"/>
              </p:ext>
            </p:extLst>
          </p:nvPr>
        </p:nvGraphicFramePr>
        <p:xfrm>
          <a:off x="8594159" y="1686739"/>
          <a:ext cx="2778544" cy="18592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778544">
                  <a:extLst>
                    <a:ext uri="{9D8B030D-6E8A-4147-A177-3AD203B41FA5}">
                      <a16:colId xmlns:a16="http://schemas.microsoft.com/office/drawing/2014/main" val="3021788403"/>
                    </a:ext>
                  </a:extLst>
                </a:gridCol>
              </a:tblGrid>
              <a:tr h="334627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TH2180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00587"/>
                  </a:ext>
                </a:extLst>
              </a:tr>
              <a:tr h="30001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Frequency - 704MHz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326"/>
                  </a:ext>
                </a:extLst>
              </a:tr>
              <a:tr h="30001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Peak Power – 1.5MW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78274"/>
                  </a:ext>
                </a:extLst>
              </a:tr>
              <a:tr h="30001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Efficiency – 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2017"/>
                  </a:ext>
                </a:extLst>
              </a:tr>
              <a:tr h="30001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µPerveance </a:t>
                      </a:r>
                      <a:r>
                        <a:rPr lang="en-GB" sz="1400"/>
                        <a:t>– 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04124"/>
                  </a:ext>
                </a:extLst>
              </a:tr>
              <a:tr h="30001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Total Length – 4.5m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077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9AB049-4A76-0CF0-664E-F6238E6E8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20561"/>
              </p:ext>
            </p:extLst>
          </p:nvPr>
        </p:nvGraphicFramePr>
        <p:xfrm>
          <a:off x="937877" y="1687565"/>
          <a:ext cx="2777726" cy="18592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777726">
                  <a:extLst>
                    <a:ext uri="{9D8B030D-6E8A-4147-A177-3AD203B41FA5}">
                      <a16:colId xmlns:a16="http://schemas.microsoft.com/office/drawing/2014/main" val="3021788403"/>
                    </a:ext>
                  </a:extLst>
                </a:gridCol>
              </a:tblGrid>
              <a:tr h="324137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E37504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200587"/>
                  </a:ext>
                </a:extLst>
              </a:tr>
              <a:tr h="300127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Frequency - 704MHz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326"/>
                  </a:ext>
                </a:extLst>
              </a:tr>
              <a:tr h="300127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Peak Power – 1.5MW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878274"/>
                  </a:ext>
                </a:extLst>
              </a:tr>
              <a:tr h="300127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Efficiency – 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2017"/>
                  </a:ext>
                </a:extLst>
              </a:tr>
              <a:tr h="3001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µPerveance</a:t>
                      </a:r>
                      <a:r>
                        <a:rPr lang="en-GB" sz="1400"/>
                        <a:t>– 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04124"/>
                  </a:ext>
                </a:extLst>
              </a:tr>
              <a:tr h="300127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Total Length – 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07735"/>
                  </a:ext>
                </a:extLst>
              </a:tr>
            </a:tbl>
          </a:graphicData>
        </a:graphic>
      </p:graphicFrame>
      <p:pic>
        <p:nvPicPr>
          <p:cNvPr id="8" name="Picture 7" descr="A red and white logo&#10;&#10;AI-generated content may be incorrect.">
            <a:extLst>
              <a:ext uri="{FF2B5EF4-FFF2-40B4-BE49-F238E27FC236}">
                <a16:creationId xmlns:a16="http://schemas.microsoft.com/office/drawing/2014/main" id="{0C2E2245-CC43-EA2B-9931-7391F44F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35" y="1094097"/>
            <a:ext cx="1541890" cy="506684"/>
          </a:xfrm>
          <a:prstGeom prst="rect">
            <a:avLst/>
          </a:prstGeom>
        </p:spPr>
      </p:pic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92578598-AAF6-9169-5A4B-639370879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348" y="1156823"/>
            <a:ext cx="1835305" cy="4927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668D2D76-4C27-F580-794B-F16FA7DFF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2" y="1083527"/>
            <a:ext cx="2053683" cy="648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62D1F0-A5C9-A4CB-BB17-C1F46BD03AC0}"/>
              </a:ext>
            </a:extLst>
          </p:cNvPr>
          <p:cNvSpPr txBox="1"/>
          <p:nvPr/>
        </p:nvSpPr>
        <p:spPr>
          <a:xfrm>
            <a:off x="7615266" y="6606553"/>
            <a:ext cx="17892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Thales TH2180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2A915-DEF7-24C0-9CBD-E5ECAD50F66E}"/>
              </a:ext>
            </a:extLst>
          </p:cNvPr>
          <p:cNvSpPr txBox="1"/>
          <p:nvPr/>
        </p:nvSpPr>
        <p:spPr>
          <a:xfrm>
            <a:off x="3382909" y="6573053"/>
            <a:ext cx="18812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CPI VKP-8292A</a:t>
            </a:r>
          </a:p>
        </p:txBody>
      </p:sp>
      <p:pic>
        <p:nvPicPr>
          <p:cNvPr id="14" name="Picture 13" descr="A red and white machine&#10;&#10;AI-generated content may be incorrect.">
            <a:extLst>
              <a:ext uri="{FF2B5EF4-FFF2-40B4-BE49-F238E27FC236}">
                <a16:creationId xmlns:a16="http://schemas.microsoft.com/office/drawing/2014/main" id="{904E21ED-55DE-96E7-ADC1-6E7C40F65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950" y="3783051"/>
            <a:ext cx="1785589" cy="2785946"/>
          </a:xfrm>
          <a:prstGeom prst="rect">
            <a:avLst/>
          </a:prstGeom>
        </p:spPr>
      </p:pic>
      <p:pic>
        <p:nvPicPr>
          <p:cNvPr id="15" name="Picture 14" descr="A large white and blue tower&#10;&#10;AI-generated content may be incorrect.">
            <a:extLst>
              <a:ext uri="{FF2B5EF4-FFF2-40B4-BE49-F238E27FC236}">
                <a16:creationId xmlns:a16="http://schemas.microsoft.com/office/drawing/2014/main" id="{44F57D67-823E-3119-5F9C-4CDD0AB4F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034" y="3820220"/>
            <a:ext cx="1461274" cy="27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E88342-36DD-8AFC-014F-6BEB918D2813}"/>
              </a:ext>
            </a:extLst>
          </p:cNvPr>
          <p:cNvSpPr>
            <a:spLocks noGrp="1"/>
          </p:cNvSpPr>
          <p:nvPr/>
        </p:nvSpPr>
        <p:spPr>
          <a:xfrm>
            <a:off x="1095261" y="-194899"/>
            <a:ext cx="6200660" cy="1353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Parametric Scaling Principle (PSP)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B4B65D-2645-CD9D-41F5-C52F4BD5DE89}"/>
              </a:ext>
            </a:extLst>
          </p:cNvPr>
          <p:cNvSpPr>
            <a:spLocks noGrp="1"/>
          </p:cNvSpPr>
          <p:nvPr/>
        </p:nvSpPr>
        <p:spPr>
          <a:xfrm>
            <a:off x="709670" y="1954155"/>
            <a:ext cx="10515600" cy="4448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Key numbers in klystron scaling are the electron wavelength, Beta, and the bunching parameter, A,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If we scale a klystron's voltage, current, or frequency certain relationships need be maintained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solidFill>
                <a:schemeClr val="accent3"/>
              </a:solidFill>
            </a:endParaRPr>
          </a:p>
          <a:p>
            <a:r>
              <a:rPr lang="en-US">
                <a:solidFill>
                  <a:schemeClr val="accent3"/>
                </a:solidFill>
              </a:rPr>
              <a:t>Scaling the frequency down the 1GHz CLIC tube to 704MHz would result in an increase in interaction length of ~1.4x.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B880C-C0AF-67C3-9B38-5D9E0346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84" y="192517"/>
            <a:ext cx="5174778" cy="1277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CC477-31B3-6F71-ECF1-827D5EE5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489" y="2216128"/>
            <a:ext cx="4271174" cy="847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A5C268-0BF7-E650-6852-7B213059B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32" y="2616852"/>
            <a:ext cx="1491012" cy="295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B0A6F-78C4-8331-C694-80DCCEEBC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489" y="3610749"/>
            <a:ext cx="4660430" cy="145674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C53B8A0-B7C4-49DE-CF3D-76B48D855EAE}"/>
              </a:ext>
            </a:extLst>
          </p:cNvPr>
          <p:cNvSpPr/>
          <p:nvPr/>
        </p:nvSpPr>
        <p:spPr>
          <a:xfrm>
            <a:off x="8822433" y="3610318"/>
            <a:ext cx="1812104" cy="72261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0189-2469-C48E-7F46-03F78E5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815" y="-314248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Direct Scaling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64320-0DE0-9608-8063-D315AC0B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88" y="56786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/>
              <a:t>A medium-term </a:t>
            </a:r>
            <a:r>
              <a:rPr lang="en-GB" sz="1800" b="1">
                <a:solidFill>
                  <a:schemeClr val="tx2">
                    <a:lumMod val="49000"/>
                    <a:lumOff val="51000"/>
                  </a:schemeClr>
                </a:solidFill>
              </a:rPr>
              <a:t>(3-4 years)</a:t>
            </a:r>
            <a:r>
              <a:rPr lang="en-GB" sz="1800" b="1"/>
              <a:t> </a:t>
            </a:r>
            <a:r>
              <a:rPr lang="en-GB" sz="1800"/>
              <a:t>solution.</a:t>
            </a:r>
            <a:endParaRPr lang="en-US"/>
          </a:p>
          <a:p>
            <a:r>
              <a:rPr lang="en-GB" sz="1800"/>
              <a:t>Directly scaling allows the reuse of elements (gun, focussing, collector*)</a:t>
            </a:r>
          </a:p>
          <a:p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37F66-7312-0D7B-E3B5-8783FA54A615}"/>
              </a:ext>
            </a:extLst>
          </p:cNvPr>
          <p:cNvSpPr txBox="1"/>
          <p:nvPr/>
        </p:nvSpPr>
        <p:spPr>
          <a:xfrm>
            <a:off x="775341" y="6215557"/>
            <a:ext cx="99424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>
                    <a:lumMod val="49000"/>
                    <a:lumOff val="51000"/>
                  </a:schemeClr>
                </a:solidFill>
              </a:rPr>
              <a:t>*Collector size can be reduced for this scaling example due to lower duty cycle, lower thermal load.</a:t>
            </a:r>
          </a:p>
          <a:p>
            <a:pPr algn="l"/>
            <a:endParaRPr lang="en-GB"/>
          </a:p>
        </p:txBody>
      </p:sp>
      <p:pic>
        <p:nvPicPr>
          <p:cNvPr id="5" name="Picture 4" descr="A collage of different types of machinery&#10;&#10;AI-generated content may be incorrect.">
            <a:extLst>
              <a:ext uri="{FF2B5EF4-FFF2-40B4-BE49-F238E27FC236}">
                <a16:creationId xmlns:a16="http://schemas.microsoft.com/office/drawing/2014/main" id="{E6F66989-26EC-95AE-4824-F5BA89E2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574" y="1302056"/>
            <a:ext cx="9330829" cy="3840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2128F-6156-E0C7-7BF5-328B31FE42E4}"/>
              </a:ext>
            </a:extLst>
          </p:cNvPr>
          <p:cNvSpPr txBox="1"/>
          <p:nvPr/>
        </p:nvSpPr>
        <p:spPr>
          <a:xfrm>
            <a:off x="1537265" y="5215382"/>
            <a:ext cx="3916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Frequency: </a:t>
            </a:r>
            <a:r>
              <a:rPr lang="en-GB">
                <a:solidFill>
                  <a:srgbClr val="C00000"/>
                </a:solidFill>
                <a:ea typeface="+mn-lt"/>
                <a:cs typeface="+mn-lt"/>
              </a:rPr>
              <a:t>1.0 GHz</a:t>
            </a:r>
            <a:r>
              <a:rPr lang="en-GB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Peak RF Power: 20 MW </a:t>
            </a:r>
            <a:endParaRPr lang="en-US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Efficiency: 70%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1A525-3E26-3890-9D34-0A85C22B7247}"/>
              </a:ext>
            </a:extLst>
          </p:cNvPr>
          <p:cNvSpPr txBox="1"/>
          <p:nvPr/>
        </p:nvSpPr>
        <p:spPr>
          <a:xfrm>
            <a:off x="6015479" y="5215381"/>
            <a:ext cx="3916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Frequency: </a:t>
            </a:r>
            <a:r>
              <a:rPr lang="en-GB">
                <a:solidFill>
                  <a:srgbClr val="C00000"/>
                </a:solidFill>
                <a:ea typeface="+mn-lt"/>
                <a:cs typeface="+mn-lt"/>
              </a:rPr>
              <a:t>1.3 GHz</a:t>
            </a:r>
            <a:r>
              <a:rPr lang="en-GB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Peak RF Power: 10 MW </a:t>
            </a:r>
            <a:endParaRPr lang="en-US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Efficiency: 65%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C686-4AE6-54E3-1674-8E612280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391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/>
              <a:t>Methods to Enhance Bunch Saturation</a:t>
            </a:r>
          </a:p>
          <a:p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6DB4-BF58-D567-1E25-9572FF80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95" y="10392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GB" sz="1800" b="1"/>
              <a:t>Bunch-Align-Collect (BAC): use of a large number of RF cavities in closely spaced cavity triplets which perform direct oscillations of the bunch core.</a:t>
            </a:r>
            <a:endParaRPr lang="en-GB" sz="600"/>
          </a:p>
          <a:p>
            <a:pPr marL="571500" lvl="1" indent="0">
              <a:buNone/>
            </a:pPr>
            <a:endParaRPr lang="en-GB" sz="1400"/>
          </a:p>
          <a:p>
            <a:pPr marL="571500" lvl="1" indent="0">
              <a:buNone/>
            </a:pPr>
            <a:endParaRPr lang="en-GB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9BF47-9BEE-8588-B99C-5815A25D1AE2}"/>
              </a:ext>
            </a:extLst>
          </p:cNvPr>
          <p:cNvSpPr txBox="1"/>
          <p:nvPr/>
        </p:nvSpPr>
        <p:spPr>
          <a:xfrm>
            <a:off x="848835" y="567737"/>
            <a:ext cx="105284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New bunching techniques have been recently developed to improve bunching efficiency.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49AF17-AD8B-0827-7A25-26F4376A1161}"/>
              </a:ext>
            </a:extLst>
          </p:cNvPr>
          <p:cNvSpPr txBox="1">
            <a:spLocks/>
          </p:cNvSpPr>
          <p:nvPr/>
        </p:nvSpPr>
        <p:spPr>
          <a:xfrm>
            <a:off x="961848" y="3779203"/>
            <a:ext cx="11003882" cy="1608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/>
              <a:t>Core Oscillation Method (COM): alternating forces of de-bunching from the space-</a:t>
            </a:r>
            <a:br>
              <a:rPr lang="en-GB" sz="1800" b="1"/>
            </a:br>
            <a:r>
              <a:rPr lang="en-GB" sz="1800" b="1"/>
              <a:t>charge and the bunching from the cavities oscillate the bunch core whilst collecting the anti-bunch.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400" b="1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/>
              <a:t>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17041-814A-ACCD-E653-3A047B683B5A}"/>
              </a:ext>
            </a:extLst>
          </p:cNvPr>
          <p:cNvSpPr txBox="1"/>
          <p:nvPr/>
        </p:nvSpPr>
        <p:spPr>
          <a:xfrm>
            <a:off x="642489" y="3770049"/>
            <a:ext cx="4156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/>
              <a:t>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001A9-2633-CEA2-10D0-8799898FC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185" y="1598159"/>
            <a:ext cx="5863319" cy="2181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C172A-DCF4-CF51-633B-D62EB336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3" y="4387624"/>
            <a:ext cx="5246915" cy="25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RF Power Sources for Muon Cooling Demonstrator</vt:lpstr>
      <vt:lpstr>PowerPoint Presentation</vt:lpstr>
      <vt:lpstr>Existing Klystron Tubes</vt:lpstr>
      <vt:lpstr>Klystrons for RF Power </vt:lpstr>
      <vt:lpstr>Standard Klystron Bunching Scheme</vt:lpstr>
      <vt:lpstr>Immediately Available Solutions</vt:lpstr>
      <vt:lpstr>PowerPoint Presentation</vt:lpstr>
      <vt:lpstr>Direct Scaling Solution</vt:lpstr>
      <vt:lpstr>Methods to Enhance Bunch Saturation </vt:lpstr>
      <vt:lpstr>Methods to Enhance Bunch Saturation</vt:lpstr>
      <vt:lpstr>Developing New Interaction Region for Existing Gun Topology</vt:lpstr>
      <vt:lpstr>10-Beam CSM Klystron Interaction Region</vt:lpstr>
      <vt:lpstr>RF Input Power Sweep</vt:lpstr>
      <vt:lpstr>RF Input Power Sweep</vt:lpstr>
      <vt:lpstr>CST Klystron Layout (+ Cavity Considerations)</vt:lpstr>
      <vt:lpstr>Two-Stage Klystron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Power Sources for Muon Collider</dc:title>
  <dc:creator/>
  <cp:revision>2</cp:revision>
  <dcterms:created xsi:type="dcterms:W3CDTF">2025-04-28T14:27:46Z</dcterms:created>
  <dcterms:modified xsi:type="dcterms:W3CDTF">2026-01-16T14:55:46Z</dcterms:modified>
</cp:coreProperties>
</file>