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 varScale="1">
        <p:scale>
          <a:sx n="83" d="100"/>
          <a:sy n="83" d="100"/>
        </p:scale>
        <p:origin x="39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53B96-CE8D-336E-A2F0-BB00A797DF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442A9F-403B-2C27-745C-08A44342F2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1E6E0A-E472-18EE-A114-FA12F281E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F4C9-9B8D-4476-B099-37196DD9DD2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43394-6107-4EA4-9858-B0CDC496B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1CD79-B7E7-BC59-E960-FA4476007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C210-034A-4FCB-85C9-AC024F417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752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81D78-E1A6-32C6-4FAA-0017DCCE3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366ED-79A0-4177-FAB9-9E8324043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408CA1-974A-05B0-D5A1-9AF2B5CB7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F4C9-9B8D-4476-B099-37196DD9DD2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990B2-E2DB-1EE2-F766-F0A89C023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52F670-89BE-204B-5125-D169C3F03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C210-034A-4FCB-85C9-AC024F417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943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535EA-4AC8-19A4-0775-04AA852D1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B0F870-990E-4B11-10F1-39F95449F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3131D-8E0D-4756-D5A2-16C00C235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F4C9-9B8D-4476-B099-37196DD9DD2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F7E5B-83DE-0823-E314-02FD9E6A5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716-C6D4-30A7-377D-79A0B49A3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C210-034A-4FCB-85C9-AC024F417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807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D9F04-98CC-9180-0A59-0A83DEB22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7786A-524E-B412-748E-BCDA19D387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B6C1B2-B0AB-6A0A-D041-C8D3B04EA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CF08F4-44BE-6DE5-C0BA-4F0E83982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F4C9-9B8D-4476-B099-37196DD9DD2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34D1CC-7AAF-F3BE-8B6A-FBC663A9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C8A7C6-D1AC-B58B-2DF4-EBDF64E63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C210-034A-4FCB-85C9-AC024F417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31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C40D4-3A36-FC74-5549-504BD2DE8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D7C92B-86B3-FC99-CBF7-EF32E1498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E4DA62-B9C9-B83F-1682-896E4C76A1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AEB7B3-4587-1955-E53E-9B38A38BC1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928FB2-D1CB-54D7-17FD-0E35D87E84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03C58F-6261-4D41-E02C-F9E82953A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F4C9-9B8D-4476-B099-37196DD9DD2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B447F1-EA5D-74AC-4C1D-3EDE78637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D06C7A-46C9-CBE4-5C99-6A463CCAB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C210-034A-4FCB-85C9-AC024F417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899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74525-2A56-95D2-98CC-A07DA94A5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10492D-1C93-9701-62D6-4E6AA5D00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F4C9-9B8D-4476-B099-37196DD9DD2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31315A-CEF2-50C3-5E1F-1581332DC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220D9C-B614-0E4C-2EC5-3A76B69C2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C210-034A-4FCB-85C9-AC024F417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554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B5504B-39B9-9A66-4F71-950A932E3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F4C9-9B8D-4476-B099-37196DD9DD2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948B16-22E9-F15F-8148-6ECA0C1C1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926388-734F-B729-985B-FFEE17697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C210-034A-4FCB-85C9-AC024F417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83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7306E-85B2-4C06-42B2-78901563C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16BDC-6C83-DA65-9BF5-79054B1AE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5AFCC-A140-BD9F-E6E2-E9199E021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5F86BA-D441-DEB7-131D-D90D9F2B9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F4C9-9B8D-4476-B099-37196DD9DD2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3ED74-9639-97FB-7C4E-5C8A33D0D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E02483-5C31-4960-E55D-B5455B69C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C210-034A-4FCB-85C9-AC024F417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868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DA22A-47AA-6D9E-EF3F-94E6C793A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45BF36-714E-5ABA-605E-35979D52E4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C314CA-D9B3-9CAA-81B3-5F7E2C96C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269228-F0EE-22C0-7018-EE55D4376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F4C9-9B8D-4476-B099-37196DD9DD2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17E3AE-2CD6-DBBD-200E-58C138C3D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C01520-D06A-0714-5C1B-03A8E312A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C210-034A-4FCB-85C9-AC024F417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686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3C63E-9B44-BF84-9E90-027D743E2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C70BA8-CFEC-1F35-943B-28E179A840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7B588-7539-2EFD-462B-B9C1D8F25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F4C9-9B8D-4476-B099-37196DD9DD2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50CAA-AEF1-A7C6-F1AA-5403ADC86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3636E7-31B3-FD79-34EE-BCEFEF67D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C210-034A-4FCB-85C9-AC024F417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64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4C198A-47D2-7B5E-664C-ED2D17FBEE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53DDAE-48B9-C6F8-2C9F-52DD384B76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52727-EEBF-ADBC-22ED-C41465024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EF4C9-9B8D-4476-B099-37196DD9DD2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105F2-D471-353A-4C74-F8EB887FC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F220B-F52C-8411-3874-B94036466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C210-034A-4FCB-85C9-AC024F417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504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D9CDAE-7480-1D88-6563-473E59BBD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ED0E11-EC16-235D-D3D0-F6226F03C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A192E2-AE6C-E47C-D98C-E8E8D3A12C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0EF4C9-9B8D-4476-B099-37196DD9DD2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136397-6BE8-5EA3-EE12-3A8596151F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F12EA-72DE-294F-B3DC-A2F515265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B4C210-034A-4FCB-85C9-AC024F417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965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437370-5625-E648-C66C-1317C1A7AC1B}"/>
              </a:ext>
            </a:extLst>
          </p:cNvPr>
          <p:cNvSpPr txBox="1"/>
          <p:nvPr/>
        </p:nvSpPr>
        <p:spPr>
          <a:xfrm>
            <a:off x="290423" y="833758"/>
            <a:ext cx="1161115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solidFill>
                  <a:schemeClr val="tx1"/>
                </a:solidFill>
                <a:effectLst/>
                <a:latin typeface="+mn-lt"/>
              </a:rPr>
              <a:t>Latest Advances in Nb Thin Film Technology </a:t>
            </a:r>
            <a:endParaRPr lang="en-US" b="1" dirty="0">
              <a:effectLst/>
            </a:endParaRPr>
          </a:p>
          <a:p>
            <a:pPr lvl="0" rtl="0" fontAlgn="base"/>
            <a:br>
              <a:rPr lang="en-US" dirty="0"/>
            </a:br>
            <a:endParaRPr lang="en-US" sz="1800" b="0" i="0" u="none" strike="noStrike" dirty="0">
              <a:solidFill>
                <a:schemeClr val="tx1"/>
              </a:solidFill>
              <a:effectLst/>
              <a:latin typeface="+mn-lt"/>
            </a:endParaRPr>
          </a:p>
          <a:p>
            <a:pPr marL="342900" lvl="0" indent="-342900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+mn-lt"/>
              </a:rPr>
              <a:t>General questions: do we agree that 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+mn-lt"/>
              </a:rPr>
              <a:t>Anomalous non linear losses (Q-slope) reside for the main part in the temperature independent component of the surface resistance (residual resistance)? How does the temperature dependent component (aka BCS) compare between bulk Nb and Nb/Cu?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+mn-lt"/>
              </a:rPr>
              <a:t>Experience with optical inspection after test, T mapping, PCT, all indicate that the main reason (or the most frequent reason) for particularly poor performance is the presence of </a:t>
            </a:r>
            <a:r>
              <a:rPr lang="en-US" sz="18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localised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+mn-lt"/>
              </a:rPr>
              <a:t> “defects” or “weak points” and that large portions of the films perform like bulk Nb?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+mn-lt"/>
              </a:rPr>
              <a:t>Thermoelectric currents can be an important source of residual resistance, but engineering solutions at the level of cavity and cryomodule design are available to suppress them?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+mn-lt"/>
              </a:rPr>
              <a:t>The presence of the two abovementioned loss mechanisms makes it nearly impossible to compare coating recipes on real cavities?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+mn-lt"/>
              </a:rPr>
              <a:t>Both bulk machined and hydroformed substrates (1.3GHz) gave good results in some cases, but failed in others: how can we achieve a perfectly reproducible copper surface prior to coating? Are the existing facilities adapted or what kind of equipment/tool would be needed?</a:t>
            </a:r>
          </a:p>
        </p:txBody>
      </p:sp>
    </p:spTree>
    <p:extLst>
      <p:ext uri="{BB962C8B-B14F-4D97-AF65-F5344CB8AC3E}">
        <p14:creationId xmlns:p14="http://schemas.microsoft.com/office/powerpoint/2010/main" val="491875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6CC2D03-B090-B004-F0BB-AA8386DFD1B8}"/>
              </a:ext>
            </a:extLst>
          </p:cNvPr>
          <p:cNvSpPr txBox="1"/>
          <p:nvPr/>
        </p:nvSpPr>
        <p:spPr>
          <a:xfrm>
            <a:off x="253042" y="413939"/>
            <a:ext cx="1149613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600" b="1" i="0" u="none" strike="noStrike" dirty="0">
                <a:solidFill>
                  <a:schemeClr val="tx1"/>
                </a:solidFill>
                <a:effectLst/>
                <a:latin typeface="+mn-lt"/>
              </a:rPr>
              <a:t>Latest Advances in Nb Thin Film Technology </a:t>
            </a:r>
            <a:endParaRPr lang="en-US" sz="1600" b="1" dirty="0">
              <a:effectLst/>
            </a:endParaRPr>
          </a:p>
          <a:p>
            <a:pPr rtl="0">
              <a:buNone/>
            </a:pPr>
            <a:endParaRPr lang="en-US" sz="1600" b="0" i="0" u="none" strike="noStrike" dirty="0">
              <a:solidFill>
                <a:schemeClr val="tx1"/>
              </a:solidFill>
              <a:effectLst/>
              <a:latin typeface="+mn-lt"/>
            </a:endParaRPr>
          </a:p>
          <a:p>
            <a:pPr rtl="0">
              <a:buNone/>
            </a:pP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Detailed questions, model dependent:</a:t>
            </a:r>
            <a:endParaRPr lang="en-US" sz="1600" dirty="0">
              <a:effectLst/>
            </a:endParaRPr>
          </a:p>
          <a:p>
            <a:pPr lvl="0" rtl="0" fontAlgn="base"/>
            <a:br>
              <a:rPr lang="en-US" sz="1600" dirty="0"/>
            </a:br>
            <a:endParaRPr lang="en-US" sz="1600" b="0" i="0" u="none" strike="noStrike" dirty="0">
              <a:solidFill>
                <a:schemeClr val="tx1"/>
              </a:solidFill>
              <a:effectLst/>
              <a:latin typeface="+mn-lt"/>
            </a:endParaRPr>
          </a:p>
          <a:p>
            <a:pPr marL="342900" lvl="0" indent="-342900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Do we know all types of substrate defects which are relevant to the RF performance and hence need to be avoided?</a:t>
            </a:r>
          </a:p>
          <a:p>
            <a:pPr marL="342900" lvl="0" indent="-342900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Hydrogen and </a:t>
            </a:r>
            <a:r>
              <a:rPr lang="en-US" sz="16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nanohydrides</a:t>
            </a: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: what are the differences with bulk Nb, what are the possible diagnostic tools and cures?</a:t>
            </a:r>
          </a:p>
          <a:p>
            <a:pPr marL="342900" lvl="0" indent="-342900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N doping and other thermal treatments, which push the Nb away from the clean limit, trigger a frequency dependent anti Q slope: is there a hope that we can enter in this regime from the “dirty limit” side of thin films?</a:t>
            </a:r>
          </a:p>
          <a:p>
            <a:pPr marL="342900" lvl="0" indent="-342900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To what extent can low-temperature baking in vacuum or mild nitrogen environments mitigate the high-field Q-slope in Nb thin films without triggering significant oxygen/copper interdiffusion?</a:t>
            </a:r>
          </a:p>
          <a:p>
            <a:pPr marL="342900" lvl="0" indent="-342900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How does the film morphological transition zone (Thornton model Zone T vs. Zone 2) correlate with RF critical fields and local electronic transport across inter-columnar boundaries?</a:t>
            </a:r>
          </a:p>
          <a:p>
            <a:pPr marL="342900" lvl="0" indent="-342900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What specific ion energy window during biased HiPIMS best suppresses intra-grain defect formation while avoiding compressive stress accumulation and argon gas entrapment?</a:t>
            </a:r>
          </a:p>
          <a:p>
            <a:pPr marL="342900" lvl="0" indent="-342900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What specific window of initial ion nucleation energy and growth bias in ECR and HiPIMS minimizes the facet slope angle  below critical thresholds across all copper substrate crystallographic orientations? </a:t>
            </a:r>
          </a:p>
          <a:p>
            <a:pPr marL="342900" lvl="0" indent="-342900" rtl="0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What other microstructural features dominate the higher sensitivity of Nb/Cu films to trapped ambient magnetic flux compared to bulk Nb, and how does directional cooldown affect flux expulsion in thin films?</a:t>
            </a:r>
          </a:p>
          <a:p>
            <a:pPr marL="342900" lvl="0" indent="-342900" rtl="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tx1"/>
                </a:solidFill>
                <a:effectLst/>
                <a:latin typeface="+mn-lt"/>
              </a:rPr>
              <a:t>How do the localized density of states and Dynes sub-gap parameters measured by point-contact or scanning tunneling spectroscopy differ between bulk niobium and state-of-the-art energetic Nb coatings?</a:t>
            </a:r>
            <a:endParaRPr lang="en-US" sz="105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262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489</Words>
  <Application>Microsoft Office PowerPoint</Application>
  <PresentationFormat>Widescreen</PresentationFormat>
  <Paragraphs>21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 Marie Valente-Feliciano</dc:creator>
  <cp:lastModifiedBy>Anne Marie Valente-Feliciano</cp:lastModifiedBy>
  <cp:revision>1</cp:revision>
  <dcterms:created xsi:type="dcterms:W3CDTF">2026-09-21T14:35:17Z</dcterms:created>
  <dcterms:modified xsi:type="dcterms:W3CDTF">2026-09-21T14:35:37Z</dcterms:modified>
</cp:coreProperties>
</file>