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8EB2"/>
    <a:srgbClr val="CA93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81" d="100"/>
          <a:sy n="81" d="100"/>
        </p:scale>
        <p:origin x="405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3E4C54-05F4-DC8A-8652-9B7A35557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C4D42B8-453F-5281-279C-0E6856EE8E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28C793-8028-0B74-3ADB-386339DF6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4094-92A2-4AB2-9851-E7DCF2085010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67AEF3-1DE9-B382-C519-28303DAAD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6A4BF9-0474-2307-126D-1146EE231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4EF-C13C-41FD-983B-312C7366DC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3272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9EB541-A64A-487D-4E28-A24962569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C2CA4A8-46A7-864B-22E7-8365EA708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A7DD74D-8C4D-438D-1AD8-785FC8407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4094-92A2-4AB2-9851-E7DCF2085010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C93BCA-4EB1-4037-FCDB-5D3FA17DF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E047217-B0DC-9C53-0E29-54CA14A8C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4EF-C13C-41FD-983B-312C7366DC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3648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D9E457-9DC0-AFA3-F1B2-D84244255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DA6AE59-452A-CE4A-3B79-382665889F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B4C54F6-D866-911F-DCA7-F5C24D00E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4094-92A2-4AB2-9851-E7DCF2085010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51009FE-41F0-91BB-ADCE-46260F595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382FD5A-04FD-C744-6483-E242F1A9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4EF-C13C-41FD-983B-312C7366DC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414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274E8F-1E5A-8432-0A28-BA7E70A83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7436A2-440B-E22B-2EB8-6C3FF83C28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65A0791-B798-94ED-68C4-10DD3D1CF4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691AB82-5A00-A4CB-4139-B36F774D4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4094-92A2-4AB2-9851-E7DCF2085010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D525573-D67B-52DF-BAB2-4856F8082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1AD62C2-0E23-D861-B4BE-DBA46224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4EF-C13C-41FD-983B-312C7366DC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3292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2C9849-FA7C-AB3A-19BC-2E04CC769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58CA65C-34A3-B3F7-06BB-99E5AAF9A1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D91152F-04C6-7D4E-5C14-DD04042A90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C5EF595-5AA1-4235-332A-A9B81ACBD6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6F66E70-9EDE-2D80-AB9D-3EAC4717FA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C9C270A-7D6B-958A-1192-2F38992D1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4094-92A2-4AB2-9851-E7DCF2085010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E76CD10-7BBE-256A-8051-8AD834AFB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9722DF0-E9B5-9A7A-E916-10B841D2B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4EF-C13C-41FD-983B-312C7366DC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5553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FF37F6-BE71-59CC-E9F1-F2BDA52C1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8379659-AFD2-A55A-9641-03F66BD6D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4094-92A2-4AB2-9851-E7DCF2085010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5D16625-155D-EDD0-6F4A-9BB1E93AF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22C5D91-B53D-F900-D779-6E9986F3D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4EF-C13C-41FD-983B-312C7366DC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2029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EA6CA9A-A777-C14A-D5E6-8E3AB00B3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4094-92A2-4AB2-9851-E7DCF2085010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9498094-34A6-1E16-1C1E-2E3EEA9A3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046D3B5-EF99-19D4-6353-D8938859C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4EF-C13C-41FD-983B-312C7366DC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8811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4DBEA6E-639D-928C-9998-389AB54BE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83BE43D-A5F9-1444-CCAA-68F043261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1173C41-CB09-EA6C-A78F-DF4F6E7B48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6ABE6B2-52AA-6526-6AE8-41C2EA640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4094-92A2-4AB2-9851-E7DCF2085010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56104F7-32E0-AB5F-6DA9-29DC3BB64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88EA3F1-39BD-AADE-2470-74B07445D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4EF-C13C-41FD-983B-312C7366DC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8309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095A3A-FA95-E225-D030-8804CF3CB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5C721375-C99A-351B-0F2F-1B7FDA219D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4E43671-AB9C-AE51-CBA2-9E0C2B2C3B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B5E7FE7-AB13-522C-4710-B75185084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4094-92A2-4AB2-9851-E7DCF2085010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2326D2-5409-A2DB-D2CA-90FEC54C9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B4FAEBE-06F7-28D5-D3AC-23C7612AE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4EF-C13C-41FD-983B-312C7366DC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41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7C5E41-15F1-F421-1E94-52BC19378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AF4E4A9-DA3C-AE03-1914-1C16BC4053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7CAA581-D42A-8E6C-502C-84B3C1197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4094-92A2-4AB2-9851-E7DCF2085010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CFD8532-2DEC-C988-CE34-F3FC24489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D073BB8-7312-5918-740E-456BE1E9E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4EF-C13C-41FD-983B-312C7366DC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5063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75FCB7C-D96B-F950-51B5-5F39CB93A8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675B599-10C3-FAFD-FBF6-8465B0DF01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FA0222-7C30-8FAC-FCCF-F397F9B75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EC4094-92A2-4AB2-9851-E7DCF2085010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54CC6BC-4D29-3B8E-1286-59E828E17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3B0EA6-2383-0006-B75D-9818A1514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4EF-C13C-41FD-983B-312C7366DC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717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47BF22DC-5B77-65F3-801C-971F958E6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95C0834-3084-89E1-794D-A6402894AF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D0094B-CFF6-5912-85CB-9DFA278E14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EC4094-92A2-4AB2-9851-E7DCF2085010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2AB723-D708-5719-B48B-D995001721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1A6BFD7-2D7E-5C7D-0949-5EFB0F873E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F464EF-C13C-41FD-983B-312C7366DC5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182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785A29-D851-0E0E-25E9-21CAA3545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7150" y="365125"/>
            <a:ext cx="9598251" cy="1325563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7A8EB2"/>
                </a:solidFill>
              </a:rPr>
              <a:t>Nb</a:t>
            </a:r>
            <a:r>
              <a:rPr lang="it-IT" b="1" baseline="-25000" dirty="0">
                <a:solidFill>
                  <a:srgbClr val="7A8EB2"/>
                </a:solidFill>
              </a:rPr>
              <a:t>3</a:t>
            </a:r>
            <a:r>
              <a:rPr lang="it-IT" b="1" dirty="0">
                <a:solidFill>
                  <a:srgbClr val="7A8EB2"/>
                </a:solidFill>
              </a:rPr>
              <a:t>Sn Technology:</a:t>
            </a:r>
            <a:br>
              <a:rPr lang="it-IT" b="1" dirty="0"/>
            </a:br>
            <a:r>
              <a:rPr lang="it-IT" sz="3600" b="1" dirty="0" err="1">
                <a:solidFill>
                  <a:srgbClr val="CA935E"/>
                </a:solidFill>
              </a:rPr>
              <a:t>Recent</a:t>
            </a:r>
            <a:r>
              <a:rPr lang="it-IT" sz="3600" b="1" dirty="0">
                <a:solidFill>
                  <a:srgbClr val="CA935E"/>
                </a:solidFill>
              </a:rPr>
              <a:t> Technical </a:t>
            </a:r>
            <a:r>
              <a:rPr lang="it-IT" sz="3600" b="1" dirty="0" err="1">
                <a:solidFill>
                  <a:srgbClr val="CA935E"/>
                </a:solidFill>
              </a:rPr>
              <a:t>Advances</a:t>
            </a:r>
            <a:r>
              <a:rPr lang="it-IT" sz="3600" b="1" dirty="0">
                <a:solidFill>
                  <a:srgbClr val="CA935E"/>
                </a:solidFill>
              </a:rPr>
              <a:t> &amp; Scaling Horizons </a:t>
            </a:r>
            <a:endParaRPr lang="it-IT" dirty="0">
              <a:solidFill>
                <a:srgbClr val="CA935E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88BE98A-F6BA-3B20-7F58-1334F11DC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9206" y="2094271"/>
            <a:ext cx="10515600" cy="3781486"/>
          </a:xfrm>
        </p:spPr>
        <p:txBody>
          <a:bodyPr>
            <a:normAutofit lnSpcReduction="10000"/>
          </a:bodyPr>
          <a:lstStyle/>
          <a:p>
            <a:pPr lvl="0" fontAlgn="base"/>
            <a:r>
              <a:rPr lang="it-IT" sz="1600" dirty="0" err="1"/>
              <a:t>What</a:t>
            </a:r>
            <a:r>
              <a:rPr lang="it-IT" sz="1600" dirty="0"/>
              <a:t> </a:t>
            </a:r>
            <a:r>
              <a:rPr lang="it-IT" sz="1600" dirty="0" err="1"/>
              <a:t>is</a:t>
            </a:r>
            <a:r>
              <a:rPr lang="it-IT" sz="1600" dirty="0"/>
              <a:t> </a:t>
            </a:r>
            <a:r>
              <a:rPr lang="it-IT" sz="1600" dirty="0" err="1"/>
              <a:t>currently</a:t>
            </a:r>
            <a:r>
              <a:rPr lang="it-IT" sz="1600" dirty="0"/>
              <a:t> the </a:t>
            </a:r>
            <a:r>
              <a:rPr lang="it-IT" sz="1600" dirty="0" err="1"/>
              <a:t>dominant</a:t>
            </a:r>
            <a:r>
              <a:rPr lang="it-IT" sz="1600" dirty="0"/>
              <a:t> challenge for </a:t>
            </a:r>
            <a:r>
              <a:rPr lang="it-IT" sz="1600" dirty="0" err="1"/>
              <a:t>Nb₃Sn-on-Cu</a:t>
            </a:r>
            <a:r>
              <a:rPr lang="it-IT" sz="1600" dirty="0"/>
              <a:t>: </a:t>
            </a:r>
            <a:r>
              <a:rPr lang="it-IT" sz="1600" dirty="0" err="1"/>
              <a:t>achieving</a:t>
            </a:r>
            <a:r>
              <a:rPr lang="it-IT" sz="1600" dirty="0"/>
              <a:t> high-</a:t>
            </a:r>
            <a:r>
              <a:rPr lang="it-IT" sz="1600" dirty="0" err="1"/>
              <a:t>quality</a:t>
            </a:r>
            <a:r>
              <a:rPr lang="it-IT" sz="1600" dirty="0"/>
              <a:t> A15 </a:t>
            </a:r>
            <a:r>
              <a:rPr lang="it-IT" sz="1600" dirty="0" err="1"/>
              <a:t>Nb₃Sn</a:t>
            </a:r>
            <a:r>
              <a:rPr lang="it-IT" sz="1600" dirty="0"/>
              <a:t>, </a:t>
            </a:r>
            <a:r>
              <a:rPr lang="it-IT" sz="1600" dirty="0" err="1"/>
              <a:t>controlling</a:t>
            </a:r>
            <a:r>
              <a:rPr lang="it-IT" sz="1600" dirty="0"/>
              <a:t> the film–</a:t>
            </a:r>
            <a:r>
              <a:rPr lang="it-IT" sz="1600" dirty="0" err="1"/>
              <a:t>substrate</a:t>
            </a:r>
            <a:r>
              <a:rPr lang="it-IT" sz="1600" dirty="0"/>
              <a:t> </a:t>
            </a:r>
            <a:r>
              <a:rPr lang="it-IT" sz="1600" dirty="0" err="1"/>
              <a:t>interface</a:t>
            </a:r>
            <a:r>
              <a:rPr lang="it-IT" sz="1600" dirty="0"/>
              <a:t>, or </a:t>
            </a:r>
            <a:r>
              <a:rPr lang="it-IT" sz="1600" dirty="0" err="1"/>
              <a:t>reproducing</a:t>
            </a:r>
            <a:r>
              <a:rPr lang="it-IT" sz="1600" dirty="0"/>
              <a:t> the </a:t>
            </a:r>
            <a:r>
              <a:rPr lang="it-IT" sz="1600" dirty="0" err="1"/>
              <a:t>process</a:t>
            </a:r>
            <a:r>
              <a:rPr lang="it-IT" sz="1600" dirty="0"/>
              <a:t> over a full </a:t>
            </a:r>
            <a:r>
              <a:rPr lang="it-IT" sz="1600" dirty="0" err="1"/>
              <a:t>cavity</a:t>
            </a:r>
            <a:r>
              <a:rPr lang="it-IT" sz="1600" dirty="0"/>
              <a:t>? And for </a:t>
            </a:r>
            <a:r>
              <a:rPr lang="it-IT" sz="1600" dirty="0" err="1"/>
              <a:t>Nb₃Sn-on-Nb</a:t>
            </a:r>
            <a:r>
              <a:rPr lang="it-IT" sz="1600" dirty="0"/>
              <a:t>?</a:t>
            </a:r>
          </a:p>
          <a:p>
            <a:pPr lvl="0" fontAlgn="base"/>
            <a:r>
              <a:rPr lang="it-IT" sz="1600" dirty="0" err="1"/>
              <a:t>What</a:t>
            </a:r>
            <a:r>
              <a:rPr lang="it-IT" sz="1600" dirty="0"/>
              <a:t> </a:t>
            </a:r>
            <a:r>
              <a:rPr lang="it-IT" sz="1600" dirty="0" err="1"/>
              <a:t>fundamentally</a:t>
            </a:r>
            <a:r>
              <a:rPr lang="it-IT" sz="1600" dirty="0"/>
              <a:t> </a:t>
            </a:r>
            <a:r>
              <a:rPr lang="it-IT" sz="1600" dirty="0" err="1"/>
              <a:t>changes</a:t>
            </a:r>
            <a:r>
              <a:rPr lang="it-IT" sz="1600" dirty="0"/>
              <a:t> </a:t>
            </a:r>
            <a:r>
              <a:rPr lang="it-IT" sz="1600" dirty="0" err="1"/>
              <a:t>when</a:t>
            </a:r>
            <a:r>
              <a:rPr lang="it-IT" sz="1600" dirty="0"/>
              <a:t> scaling from coupons or QPR samples to a full SRF </a:t>
            </a:r>
            <a:r>
              <a:rPr lang="it-IT" sz="1600" dirty="0" err="1"/>
              <a:t>cavity</a:t>
            </a:r>
            <a:r>
              <a:rPr lang="it-IT" sz="1600" dirty="0"/>
              <a:t>?</a:t>
            </a:r>
          </a:p>
          <a:p>
            <a:pPr lvl="0" fontAlgn="base"/>
            <a:r>
              <a:rPr lang="it-IT" sz="1600" dirty="0"/>
              <a:t>How </a:t>
            </a:r>
            <a:r>
              <a:rPr lang="it-IT" sz="1600" dirty="0" err="1"/>
              <a:t>much</a:t>
            </a:r>
            <a:r>
              <a:rPr lang="it-IT" sz="1600" dirty="0"/>
              <a:t> of the </a:t>
            </a:r>
            <a:r>
              <a:rPr lang="it-IT" sz="1600" dirty="0" err="1"/>
              <a:t>present</a:t>
            </a:r>
            <a:r>
              <a:rPr lang="it-IT" sz="1600" dirty="0"/>
              <a:t> performance </a:t>
            </a:r>
            <a:r>
              <a:rPr lang="it-IT" sz="1600" dirty="0" err="1"/>
              <a:t>limitation</a:t>
            </a:r>
            <a:r>
              <a:rPr lang="it-IT" sz="1600" dirty="0"/>
              <a:t> </a:t>
            </a:r>
            <a:r>
              <a:rPr lang="it-IT" sz="1600" dirty="0" err="1"/>
              <a:t>is</a:t>
            </a:r>
            <a:r>
              <a:rPr lang="it-IT" sz="1600" dirty="0"/>
              <a:t> a </a:t>
            </a:r>
            <a:r>
              <a:rPr lang="it-IT" sz="1600" dirty="0" err="1"/>
              <a:t>deposition</a:t>
            </a:r>
            <a:r>
              <a:rPr lang="it-IT" sz="1600" dirty="0"/>
              <a:t> </a:t>
            </a:r>
            <a:r>
              <a:rPr lang="it-IT" sz="1600" dirty="0" err="1"/>
              <a:t>problem</a:t>
            </a:r>
            <a:r>
              <a:rPr lang="it-IT" sz="1600" dirty="0"/>
              <a:t> versus a </a:t>
            </a:r>
            <a:r>
              <a:rPr lang="it-IT" sz="1600" dirty="0" err="1"/>
              <a:t>substrate</a:t>
            </a:r>
            <a:r>
              <a:rPr lang="it-IT" sz="1600" dirty="0"/>
              <a:t>/</a:t>
            </a:r>
            <a:r>
              <a:rPr lang="it-IT" sz="1600" dirty="0" err="1"/>
              <a:t>interface</a:t>
            </a:r>
            <a:r>
              <a:rPr lang="it-IT" sz="1600" dirty="0"/>
              <a:t> </a:t>
            </a:r>
            <a:r>
              <a:rPr lang="it-IT" sz="1600" dirty="0" err="1"/>
              <a:t>problem</a:t>
            </a:r>
            <a:r>
              <a:rPr lang="it-IT" sz="1600" dirty="0"/>
              <a:t>?</a:t>
            </a:r>
          </a:p>
          <a:p>
            <a:pPr lvl="0" fontAlgn="base"/>
            <a:r>
              <a:rPr lang="it-IT" sz="1600" dirty="0"/>
              <a:t> </a:t>
            </a:r>
            <a:r>
              <a:rPr lang="it-IT" sz="1600" dirty="0" err="1"/>
              <a:t>Among</a:t>
            </a:r>
            <a:r>
              <a:rPr lang="it-IT" sz="1600" dirty="0"/>
              <a:t> DC </a:t>
            </a:r>
            <a:r>
              <a:rPr lang="it-IT" sz="1600" dirty="0" err="1"/>
              <a:t>sputtering</a:t>
            </a:r>
            <a:r>
              <a:rPr lang="it-IT" sz="1600" dirty="0"/>
              <a:t>, </a:t>
            </a:r>
            <a:r>
              <a:rPr lang="it-IT" sz="1600" dirty="0" err="1"/>
              <a:t>HiPIMS</a:t>
            </a:r>
            <a:r>
              <a:rPr lang="it-IT" sz="1600" dirty="0"/>
              <a:t>, co-</a:t>
            </a:r>
            <a:r>
              <a:rPr lang="it-IT" sz="1600" dirty="0" err="1"/>
              <a:t>sputtering</a:t>
            </a:r>
            <a:r>
              <a:rPr lang="it-IT" sz="1600" dirty="0"/>
              <a:t>, Bronze Route, buffer </a:t>
            </a:r>
            <a:r>
              <a:rPr lang="it-IT" sz="1600" dirty="0" err="1"/>
              <a:t>layers</a:t>
            </a:r>
            <a:r>
              <a:rPr lang="it-IT" sz="1600" dirty="0"/>
              <a:t>, and SIS </a:t>
            </a:r>
            <a:r>
              <a:rPr lang="it-IT" sz="1600" dirty="0" err="1"/>
              <a:t>approaches</a:t>
            </a:r>
            <a:r>
              <a:rPr lang="it-IT" sz="1600" dirty="0"/>
              <a:t>, </a:t>
            </a:r>
            <a:r>
              <a:rPr lang="it-IT" sz="1600" dirty="0" err="1"/>
              <a:t>what</a:t>
            </a:r>
            <a:r>
              <a:rPr lang="it-IT" sz="1600" dirty="0"/>
              <a:t> common </a:t>
            </a:r>
            <a:r>
              <a:rPr lang="it-IT" sz="1600" dirty="0" err="1"/>
              <a:t>benchmarks</a:t>
            </a:r>
            <a:r>
              <a:rPr lang="it-IT" sz="1600" dirty="0"/>
              <a:t> are </a:t>
            </a:r>
            <a:r>
              <a:rPr lang="it-IT" sz="1600" dirty="0" err="1"/>
              <a:t>needed</a:t>
            </a:r>
            <a:r>
              <a:rPr lang="it-IT" sz="1600" dirty="0"/>
              <a:t> to compare </a:t>
            </a:r>
            <a:r>
              <a:rPr lang="it-IT" sz="1600" dirty="0" err="1"/>
              <a:t>these</a:t>
            </a:r>
            <a:r>
              <a:rPr lang="it-IT" sz="1600" dirty="0"/>
              <a:t> </a:t>
            </a:r>
            <a:r>
              <a:rPr lang="it-IT" sz="1600" dirty="0" err="1"/>
              <a:t>technologies</a:t>
            </a:r>
            <a:r>
              <a:rPr lang="it-IT" sz="1600" dirty="0"/>
              <a:t> </a:t>
            </a:r>
            <a:r>
              <a:rPr lang="it-IT" sz="1600" dirty="0" err="1"/>
              <a:t>meaningfully</a:t>
            </a:r>
            <a:r>
              <a:rPr lang="it-IT" sz="1600" dirty="0"/>
              <a:t>?</a:t>
            </a:r>
          </a:p>
          <a:p>
            <a:pPr lvl="0" fontAlgn="base"/>
            <a:r>
              <a:rPr lang="it-IT" sz="1600" dirty="0" err="1"/>
              <a:t>Which</a:t>
            </a:r>
            <a:r>
              <a:rPr lang="it-IT" sz="1600" dirty="0"/>
              <a:t> </a:t>
            </a:r>
            <a:r>
              <a:rPr lang="it-IT" sz="1600" dirty="0" err="1"/>
              <a:t>material</a:t>
            </a:r>
            <a:r>
              <a:rPr lang="it-IT" sz="1600" dirty="0"/>
              <a:t> </a:t>
            </a:r>
            <a:r>
              <a:rPr lang="it-IT" sz="1600" dirty="0" err="1"/>
              <a:t>properties</a:t>
            </a:r>
            <a:r>
              <a:rPr lang="it-IT" sz="1600" dirty="0"/>
              <a:t> or </a:t>
            </a:r>
            <a:r>
              <a:rPr lang="it-IT" sz="1600" dirty="0" err="1"/>
              <a:t>diagnostics</a:t>
            </a:r>
            <a:r>
              <a:rPr lang="it-IT" sz="1600" dirty="0"/>
              <a:t> </a:t>
            </a:r>
            <a:r>
              <a:rPr lang="it-IT" sz="1600" dirty="0" err="1"/>
              <a:t>actually</a:t>
            </a:r>
            <a:r>
              <a:rPr lang="it-IT" sz="1600" dirty="0"/>
              <a:t> correlate </a:t>
            </a:r>
            <a:r>
              <a:rPr lang="it-IT" sz="1600" dirty="0" err="1"/>
              <a:t>most</a:t>
            </a:r>
            <a:r>
              <a:rPr lang="it-IT" sz="1600" dirty="0"/>
              <a:t> </a:t>
            </a:r>
            <a:r>
              <a:rPr lang="it-IT" sz="1600" dirty="0" err="1"/>
              <a:t>strongly</a:t>
            </a:r>
            <a:r>
              <a:rPr lang="it-IT" sz="1600" dirty="0"/>
              <a:t> with RF performance—and </a:t>
            </a:r>
            <a:r>
              <a:rPr lang="it-IT" sz="1600" dirty="0" err="1"/>
              <a:t>what</a:t>
            </a:r>
            <a:r>
              <a:rPr lang="it-IT" sz="1600" dirty="0"/>
              <a:t> are </a:t>
            </a:r>
            <a:r>
              <a:rPr lang="it-IT" sz="1600" dirty="0" err="1"/>
              <a:t>we</a:t>
            </a:r>
            <a:r>
              <a:rPr lang="it-IT" sz="1600" dirty="0"/>
              <a:t> </a:t>
            </a:r>
            <a:r>
              <a:rPr lang="it-IT" sz="1600" dirty="0" err="1"/>
              <a:t>still</a:t>
            </a:r>
            <a:r>
              <a:rPr lang="it-IT" sz="1600" dirty="0"/>
              <a:t> </a:t>
            </a:r>
            <a:r>
              <a:rPr lang="it-IT" sz="1600" dirty="0" err="1"/>
              <a:t>missing</a:t>
            </a:r>
            <a:r>
              <a:rPr lang="it-IT" sz="1600" dirty="0"/>
              <a:t>?</a:t>
            </a:r>
          </a:p>
          <a:p>
            <a:pPr lvl="0" fontAlgn="base"/>
            <a:r>
              <a:rPr lang="it-IT" sz="1600" dirty="0" err="1"/>
              <a:t>What</a:t>
            </a:r>
            <a:r>
              <a:rPr lang="it-IT" sz="1600" dirty="0"/>
              <a:t> </a:t>
            </a:r>
            <a:r>
              <a:rPr lang="it-IT" sz="1600" dirty="0" err="1"/>
              <a:t>is</a:t>
            </a:r>
            <a:r>
              <a:rPr lang="it-IT" sz="1600" dirty="0"/>
              <a:t> the </a:t>
            </a:r>
            <a:r>
              <a:rPr lang="it-IT" sz="1600" dirty="0" err="1"/>
              <a:t>next</a:t>
            </a:r>
            <a:r>
              <a:rPr lang="it-IT" sz="1600" dirty="0"/>
              <a:t> </a:t>
            </a:r>
            <a:r>
              <a:rPr lang="it-IT" sz="1600" dirty="0" err="1"/>
              <a:t>critical</a:t>
            </a:r>
            <a:r>
              <a:rPr lang="it-IT" sz="1600" dirty="0"/>
              <a:t> milestone </a:t>
            </a:r>
            <a:r>
              <a:rPr lang="it-IT" sz="1600" dirty="0" err="1"/>
              <a:t>that</a:t>
            </a:r>
            <a:r>
              <a:rPr lang="it-IT" sz="1600" dirty="0"/>
              <a:t> </a:t>
            </a:r>
            <a:r>
              <a:rPr lang="it-IT" sz="1600" dirty="0" err="1"/>
              <a:t>would</a:t>
            </a:r>
            <a:r>
              <a:rPr lang="it-IT" sz="1600" dirty="0"/>
              <a:t> </a:t>
            </a:r>
            <a:r>
              <a:rPr lang="it-IT" sz="1600" dirty="0" err="1"/>
              <a:t>demonstrate</a:t>
            </a:r>
            <a:r>
              <a:rPr lang="it-IT" sz="1600" dirty="0"/>
              <a:t> </a:t>
            </a:r>
            <a:r>
              <a:rPr lang="it-IT" sz="1600" dirty="0" err="1"/>
              <a:t>Nb₃Sn-on-Cu</a:t>
            </a:r>
            <a:r>
              <a:rPr lang="it-IT" sz="1600" dirty="0"/>
              <a:t> </a:t>
            </a:r>
            <a:r>
              <a:rPr lang="it-IT" sz="1600" dirty="0" err="1"/>
              <a:t>is</a:t>
            </a:r>
            <a:r>
              <a:rPr lang="it-IT" sz="1600" dirty="0"/>
              <a:t> </a:t>
            </a:r>
            <a:r>
              <a:rPr lang="it-IT" sz="1600" dirty="0" err="1"/>
              <a:t>moving</a:t>
            </a:r>
            <a:r>
              <a:rPr lang="it-IT" sz="1600" dirty="0"/>
              <a:t> from </a:t>
            </a:r>
            <a:r>
              <a:rPr lang="it-IT" sz="1600" dirty="0" err="1"/>
              <a:t>materials</a:t>
            </a:r>
            <a:r>
              <a:rPr lang="it-IT" sz="1600" dirty="0"/>
              <a:t> R&amp;D </a:t>
            </a:r>
            <a:r>
              <a:rPr lang="it-IT" sz="1600" dirty="0" err="1"/>
              <a:t>toward</a:t>
            </a:r>
            <a:r>
              <a:rPr lang="it-IT" sz="1600" dirty="0"/>
              <a:t> a </a:t>
            </a:r>
            <a:r>
              <a:rPr lang="it-IT" sz="1600" dirty="0" err="1"/>
              <a:t>scalable</a:t>
            </a:r>
            <a:r>
              <a:rPr lang="it-IT" sz="1600" dirty="0"/>
              <a:t> </a:t>
            </a:r>
            <a:r>
              <a:rPr lang="it-IT" sz="1600" dirty="0" err="1"/>
              <a:t>accelerator</a:t>
            </a:r>
            <a:r>
              <a:rPr lang="it-IT" sz="1600" dirty="0"/>
              <a:t> </a:t>
            </a:r>
            <a:r>
              <a:rPr lang="it-IT" sz="1600" dirty="0" err="1"/>
              <a:t>technology</a:t>
            </a:r>
            <a:r>
              <a:rPr lang="it-IT" sz="1600" dirty="0"/>
              <a:t>?</a:t>
            </a:r>
          </a:p>
          <a:p>
            <a:pPr lvl="0" fontAlgn="base"/>
            <a:r>
              <a:rPr lang="it-IT" sz="1600" dirty="0" err="1"/>
              <a:t>If</a:t>
            </a:r>
            <a:r>
              <a:rPr lang="it-IT" sz="1600" dirty="0"/>
              <a:t> </a:t>
            </a:r>
            <a:r>
              <a:rPr lang="it-IT" sz="1600" dirty="0" err="1"/>
              <a:t>Nb₃Sn-on-Cu</a:t>
            </a:r>
            <a:r>
              <a:rPr lang="it-IT" sz="1600" dirty="0"/>
              <a:t> </a:t>
            </a:r>
            <a:r>
              <a:rPr lang="it-IT" sz="1600" dirty="0" err="1"/>
              <a:t>reaches</a:t>
            </a:r>
            <a:r>
              <a:rPr lang="it-IT" sz="1600" dirty="0"/>
              <a:t> </a:t>
            </a:r>
            <a:r>
              <a:rPr lang="it-IT" sz="1600" dirty="0" err="1"/>
              <a:t>excellent</a:t>
            </a:r>
            <a:r>
              <a:rPr lang="it-IT" sz="1600" dirty="0"/>
              <a:t> Q</a:t>
            </a:r>
            <a:r>
              <a:rPr lang="it-IT" sz="1600" baseline="-25000" dirty="0"/>
              <a:t>0</a:t>
            </a:r>
            <a:r>
              <a:rPr lang="it-IT" sz="1600" dirty="0"/>
              <a:t> </a:t>
            </a:r>
            <a:r>
              <a:rPr lang="it-IT" sz="1600" dirty="0" err="1"/>
              <a:t>at</a:t>
            </a:r>
            <a:r>
              <a:rPr lang="it-IT" sz="1600" dirty="0"/>
              <a:t> 4.5 K </a:t>
            </a:r>
            <a:r>
              <a:rPr lang="it-IT" sz="1600" dirty="0" err="1"/>
              <a:t>but</a:t>
            </a:r>
            <a:r>
              <a:rPr lang="it-IT" sz="1600" dirty="0"/>
              <a:t> </a:t>
            </a:r>
            <a:r>
              <a:rPr lang="it-IT" sz="1600" dirty="0" err="1"/>
              <a:t>only</a:t>
            </a:r>
            <a:r>
              <a:rPr lang="it-IT" sz="1600" dirty="0"/>
              <a:t> moderate </a:t>
            </a:r>
            <a:r>
              <a:rPr lang="it-IT" sz="1600" dirty="0" err="1"/>
              <a:t>accelerating</a:t>
            </a:r>
            <a:r>
              <a:rPr lang="it-IT" sz="1600" dirty="0"/>
              <a:t> </a:t>
            </a:r>
            <a:r>
              <a:rPr lang="it-IT" sz="1600" dirty="0" err="1"/>
              <a:t>gradients</a:t>
            </a:r>
            <a:r>
              <a:rPr lang="it-IT" sz="1600" dirty="0"/>
              <a:t>, </a:t>
            </a:r>
            <a:r>
              <a:rPr lang="it-IT" sz="1600" dirty="0" err="1"/>
              <a:t>should</a:t>
            </a:r>
            <a:r>
              <a:rPr lang="it-IT" sz="1600" dirty="0"/>
              <a:t> </a:t>
            </a:r>
            <a:r>
              <a:rPr lang="it-IT" sz="1600" dirty="0" err="1"/>
              <a:t>we</a:t>
            </a:r>
            <a:r>
              <a:rPr lang="it-IT" sz="1600" dirty="0"/>
              <a:t> </a:t>
            </a:r>
            <a:r>
              <a:rPr lang="it-IT" sz="1600" dirty="0" err="1"/>
              <a:t>consider</a:t>
            </a:r>
            <a:r>
              <a:rPr lang="it-IT" sz="1600" dirty="0"/>
              <a:t> </a:t>
            </a:r>
            <a:r>
              <a:rPr lang="it-IT" sz="1600" dirty="0" err="1"/>
              <a:t>that</a:t>
            </a:r>
            <a:r>
              <a:rPr lang="it-IT" sz="1600" dirty="0"/>
              <a:t> a success?</a:t>
            </a:r>
          </a:p>
          <a:p>
            <a:pPr lvl="0" fontAlgn="base"/>
            <a:r>
              <a:rPr lang="it-IT" sz="1600" dirty="0"/>
              <a:t>Are </a:t>
            </a:r>
            <a:r>
              <a:rPr lang="it-IT" sz="1600" dirty="0" err="1"/>
              <a:t>we</a:t>
            </a:r>
            <a:r>
              <a:rPr lang="it-IT" sz="1600" dirty="0"/>
              <a:t> </a:t>
            </a:r>
            <a:r>
              <a:rPr lang="it-IT" sz="1600" dirty="0" err="1"/>
              <a:t>developing</a:t>
            </a:r>
            <a:r>
              <a:rPr lang="it-IT" sz="1600" dirty="0"/>
              <a:t> </a:t>
            </a:r>
            <a:r>
              <a:rPr lang="it-IT" sz="1600" dirty="0" err="1"/>
              <a:t>Nb₃Sn-on-Cu</a:t>
            </a:r>
            <a:r>
              <a:rPr lang="it-IT" sz="1600" dirty="0"/>
              <a:t> fast </a:t>
            </a:r>
            <a:r>
              <a:rPr lang="it-IT" sz="1600" dirty="0" err="1"/>
              <a:t>enough</a:t>
            </a:r>
            <a:r>
              <a:rPr lang="it-IT" sz="1600" dirty="0"/>
              <a:t> to </a:t>
            </a:r>
            <a:r>
              <a:rPr lang="it-IT" sz="1600" dirty="0" err="1"/>
              <a:t>meet</a:t>
            </a:r>
            <a:r>
              <a:rPr lang="it-IT" sz="1600" dirty="0"/>
              <a:t> the timeline of a </a:t>
            </a:r>
            <a:r>
              <a:rPr lang="it-IT" sz="1600" dirty="0" err="1"/>
              <a:t>real</a:t>
            </a:r>
            <a:r>
              <a:rPr lang="it-IT" sz="1600" dirty="0"/>
              <a:t> </a:t>
            </a:r>
            <a:r>
              <a:rPr lang="it-IT" sz="1600" dirty="0" err="1"/>
              <a:t>accelerator</a:t>
            </a:r>
            <a:r>
              <a:rPr lang="it-IT" sz="1600" dirty="0"/>
              <a:t> project </a:t>
            </a:r>
            <a:r>
              <a:rPr lang="it-IT" sz="1600" dirty="0" err="1"/>
              <a:t>such</a:t>
            </a:r>
            <a:r>
              <a:rPr lang="it-IT" sz="1600" dirty="0"/>
              <a:t> </a:t>
            </a:r>
            <a:r>
              <a:rPr lang="it-IT" sz="1600" dirty="0" err="1"/>
              <a:t>as</a:t>
            </a:r>
            <a:r>
              <a:rPr lang="it-IT" sz="1600" dirty="0"/>
              <a:t> FCC-</a:t>
            </a:r>
            <a:r>
              <a:rPr lang="it-IT" sz="1600" dirty="0" err="1"/>
              <a:t>ee</a:t>
            </a:r>
            <a:r>
              <a:rPr lang="it-IT" sz="1600" dirty="0"/>
              <a:t>? </a:t>
            </a:r>
            <a:r>
              <a:rPr lang="it-IT" sz="1600" dirty="0" err="1"/>
              <a:t>What</a:t>
            </a:r>
            <a:r>
              <a:rPr lang="it-IT" sz="1600" dirty="0"/>
              <a:t> </a:t>
            </a:r>
            <a:r>
              <a:rPr lang="it-IT" sz="1600" dirty="0" err="1"/>
              <a:t>would</a:t>
            </a:r>
            <a:r>
              <a:rPr lang="it-IT" sz="1600" dirty="0"/>
              <a:t> </a:t>
            </a:r>
            <a:r>
              <a:rPr lang="it-IT" sz="1600" dirty="0" err="1"/>
              <a:t>need</a:t>
            </a:r>
            <a:r>
              <a:rPr lang="it-IT" sz="1600" dirty="0"/>
              <a:t> to be </a:t>
            </a:r>
            <a:r>
              <a:rPr lang="it-IT" sz="1600" dirty="0" err="1"/>
              <a:t>demonstrated</a:t>
            </a:r>
            <a:r>
              <a:rPr lang="it-IT" sz="1600" dirty="0"/>
              <a:t> (and by </a:t>
            </a:r>
            <a:r>
              <a:rPr lang="it-IT" sz="1600" dirty="0" err="1"/>
              <a:t>when</a:t>
            </a:r>
            <a:r>
              <a:rPr lang="it-IT" sz="1600" dirty="0"/>
              <a:t>) for </a:t>
            </a:r>
            <a:r>
              <a:rPr lang="it-IT" sz="1600" dirty="0" err="1"/>
              <a:t>Nb₃Sn</a:t>
            </a:r>
            <a:r>
              <a:rPr lang="it-IT" sz="1600" dirty="0"/>
              <a:t> to </a:t>
            </a:r>
            <a:r>
              <a:rPr lang="it-IT" sz="1600" dirty="0" err="1"/>
              <a:t>remain</a:t>
            </a:r>
            <a:r>
              <a:rPr lang="it-IT" sz="1600" dirty="0"/>
              <a:t> a </a:t>
            </a:r>
            <a:r>
              <a:rPr lang="it-IT" sz="1600" dirty="0" err="1"/>
              <a:t>credible</a:t>
            </a:r>
            <a:r>
              <a:rPr lang="it-IT" sz="1600" dirty="0"/>
              <a:t> </a:t>
            </a:r>
            <a:r>
              <a:rPr lang="it-IT" sz="1600" dirty="0" err="1"/>
              <a:t>technology</a:t>
            </a:r>
            <a:r>
              <a:rPr lang="it-IT" sz="1600" dirty="0"/>
              <a:t> option? 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03CAE9DF-025E-B9F5-5BD1-5E0461D508D7}"/>
              </a:ext>
            </a:extLst>
          </p:cNvPr>
          <p:cNvSpPr txBox="1">
            <a:spLocks/>
          </p:cNvSpPr>
          <p:nvPr/>
        </p:nvSpPr>
        <p:spPr>
          <a:xfrm>
            <a:off x="838200" y="6041032"/>
            <a:ext cx="11037201" cy="4468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002060"/>
                </a:solidFill>
                <a:latin typeface="Oswald" panose="02000503000000000000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rgbClr val="7A8EB2"/>
                </a:solidFill>
                <a:latin typeface="Montserrat" panose="00000500000000000000" pitchFamily="50" charset="0"/>
              </a:rPr>
              <a:t>12</a:t>
            </a:r>
            <a:r>
              <a:rPr lang="en-GB" sz="1200" baseline="30000" dirty="0">
                <a:solidFill>
                  <a:srgbClr val="7A8EB2"/>
                </a:solidFill>
                <a:latin typeface="Montserrat" panose="00000500000000000000" pitchFamily="50" charset="0"/>
              </a:rPr>
              <a:t>th</a:t>
            </a:r>
            <a:r>
              <a:rPr lang="en-GB" sz="1200" dirty="0">
                <a:solidFill>
                  <a:srgbClr val="7A8EB2"/>
                </a:solidFill>
                <a:latin typeface="Montserrat" panose="00000500000000000000" pitchFamily="50" charset="0"/>
              </a:rPr>
              <a:t> International Workshop on Thin Films and New Ideas for Pushing the Limits of RF Superconductivity     </a:t>
            </a:r>
            <a:r>
              <a:rPr lang="en-GB" sz="1200" dirty="0">
                <a:solidFill>
                  <a:srgbClr val="CA935E"/>
                </a:solidFill>
                <a:latin typeface="Montserrat" panose="00000500000000000000" pitchFamily="50" charset="0"/>
              </a:rPr>
              <a:t>Chester, UK 21-25 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CA935E"/>
                </a:solidFill>
                <a:effectLst/>
                <a:uLnTx/>
                <a:uFillTx/>
                <a:latin typeface="Montserrat" panose="00000500000000000000" pitchFamily="50" charset="0"/>
                <a:ea typeface="+mj-ea"/>
                <a:cs typeface="+mj-cs"/>
              </a:rPr>
              <a:t>September 2026</a:t>
            </a:r>
          </a:p>
        </p:txBody>
      </p:sp>
      <p:pic>
        <p:nvPicPr>
          <p:cNvPr id="9" name="Immagine 8" descr="ThinFilms and New Ideas for SRF.&#10;&#10;Il contenuto generato dall'IA potrebbe non essere corretto.">
            <a:extLst>
              <a:ext uri="{FF2B5EF4-FFF2-40B4-BE49-F238E27FC236}">
                <a16:creationId xmlns:a16="http://schemas.microsoft.com/office/drawing/2014/main" id="{D5F81A9E-B620-8144-EA52-D0A48F798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93248"/>
            <a:ext cx="1346799" cy="129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4691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247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Montserrat</vt:lpstr>
      <vt:lpstr>Tema di Office</vt:lpstr>
      <vt:lpstr>Nb3Sn Technology: Recent Technical Advances &amp; Scaling Horizons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Cristian Pira</dc:creator>
  <cp:lastModifiedBy>Cristian Pira</cp:lastModifiedBy>
  <cp:revision>1</cp:revision>
  <dcterms:created xsi:type="dcterms:W3CDTF">2026-09-22T08:11:02Z</dcterms:created>
  <dcterms:modified xsi:type="dcterms:W3CDTF">2026-09-22T08:24:12Z</dcterms:modified>
</cp:coreProperties>
</file>