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5" r:id="rId1"/>
    <p:sldMasterId id="2147483774" r:id="rId2"/>
  </p:sldMasterIdLst>
  <p:notesMasterIdLst>
    <p:notesMasterId r:id="rId25"/>
  </p:notesMasterIdLst>
  <p:sldIdLst>
    <p:sldId id="256" r:id="rId3"/>
    <p:sldId id="361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362" r:id="rId14"/>
    <p:sldId id="267" r:id="rId15"/>
    <p:sldId id="268" r:id="rId16"/>
    <p:sldId id="352" r:id="rId17"/>
    <p:sldId id="353" r:id="rId18"/>
    <p:sldId id="354" r:id="rId19"/>
    <p:sldId id="355" r:id="rId20"/>
    <p:sldId id="356" r:id="rId21"/>
    <p:sldId id="357" r:id="rId22"/>
    <p:sldId id="358" r:id="rId23"/>
    <p:sldId id="257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>
        <p:scale>
          <a:sx n="50" d="100"/>
          <a:sy n="50" d="100"/>
        </p:scale>
        <p:origin x="1284" y="2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6FCF9B-D862-4E97-8594-846077DB2621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03B2C0-8E3F-474A-8720-31F699A2D6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77116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7C87932-7DAB-7F93-5E51-7AEEA5AC7F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789" y="-1"/>
            <a:ext cx="12192001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7DA815B-BFAB-3E8D-D7E1-E7F9DE0A77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"/>
            <a:ext cx="6096000" cy="6857999"/>
          </a:xfrm>
          <a:gradFill>
            <a:gsLst>
              <a:gs pos="86000">
                <a:schemeClr val="accent4">
                  <a:lumMod val="50000"/>
                  <a:alpha val="95000"/>
                </a:schemeClr>
              </a:gs>
              <a:gs pos="100000">
                <a:schemeClr val="bg2">
                  <a:alpha val="90000"/>
                </a:schemeClr>
              </a:gs>
              <a:gs pos="42000">
                <a:srgbClr val="161824">
                  <a:alpha val="20000"/>
                </a:srgbClr>
              </a:gs>
              <a:gs pos="18000">
                <a:schemeClr val="bg2">
                  <a:lumMod val="90000"/>
                  <a:lumOff val="10000"/>
                  <a:alpha val="0"/>
                </a:schemeClr>
              </a:gs>
            </a:gsLst>
            <a:lin ang="11400000" scaled="0"/>
          </a:gradFill>
        </p:spPr>
        <p:txBody>
          <a:bodyPr lIns="365760" tIns="822960" rIns="914400" bIns="2286000" anchor="t"/>
          <a:lstStyle>
            <a:lvl1pPr>
              <a:defRPr sz="5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57758407-B9B8-FC90-BBF1-B9013F196E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2401889"/>
            <a:ext cx="6096000" cy="4456112"/>
          </a:xfrm>
          <a:gradFill>
            <a:gsLst>
              <a:gs pos="35000">
                <a:schemeClr val="bg2">
                  <a:alpha val="32000"/>
                </a:schemeClr>
              </a:gs>
              <a:gs pos="56000">
                <a:schemeClr val="accent6">
                  <a:alpha val="0"/>
                </a:schemeClr>
              </a:gs>
              <a:gs pos="8000">
                <a:schemeClr val="bg2"/>
              </a:gs>
              <a:gs pos="22000">
                <a:schemeClr val="bg2">
                  <a:alpha val="67000"/>
                </a:schemeClr>
              </a:gs>
            </a:gsLst>
            <a:path path="circle">
              <a:fillToRect t="100000" r="100000"/>
            </a:path>
          </a:gradFill>
        </p:spPr>
        <p:txBody>
          <a:bodyPr vert="horz" lIns="393192" tIns="457200" rIns="274320" bIns="731520" rtlCol="0" anchor="b">
            <a:normAutofit/>
          </a:bodyPr>
          <a:lstStyle>
            <a:lvl1pPr marL="0" indent="0">
              <a:buNone/>
              <a:defRPr lang="en-US" sz="1400" dirty="0"/>
            </a:lvl1pPr>
          </a:lstStyle>
          <a:p>
            <a:pPr lvl="0"/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A03BE6F4-76AC-1913-6858-8449FC30A22C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A16ADA9-CDC4-47C9-ABE1-A24954F20425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3A959F0E-1234-A029-DD14-0642D145755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42107F04-5566-3CCB-8B23-B8B3ECBA545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792BB25-BD29-43E6-B3A1-6C8F3D063E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59464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6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722282"/>
            <a:ext cx="9830017" cy="731520"/>
          </a:xfrm>
        </p:spPr>
        <p:txBody>
          <a:bodyPr anchor="b">
            <a:normAutofit/>
          </a:bodyPr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602332-ECCE-37C9-0CA1-1743D107C8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A16ADA9-CDC4-47C9-ABE1-A24954F20425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A8E192A-D6F1-1585-7133-0041C85402E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37B541-595D-1700-6A76-9AF7590B18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792BB25-BD29-43E6-B3A1-6C8F3D063E36}" type="slidenum">
              <a:rPr lang="en-GB" smtClean="0"/>
              <a:t>‹#›</a:t>
            </a:fld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01752" y="2011680"/>
            <a:ext cx="11402568" cy="438912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14132CA-3777-075A-ECC4-B9DEFA9B3CEB}"/>
              </a:ext>
            </a:extLst>
          </p:cNvPr>
          <p:cNvCxnSpPr>
            <a:cxnSpLocks/>
          </p:cNvCxnSpPr>
          <p:nvPr/>
        </p:nvCxnSpPr>
        <p:spPr>
          <a:xfrm flipH="1">
            <a:off x="394716" y="1704836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36445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7C87932-7DAB-7F93-5E51-7AEEA5AC7F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blipFill>
            <a:blip r:embed="rId2">
              <a:alphaModFix amt="70000"/>
            </a:blip>
            <a:stretch>
              <a:fillRect l="-2" t="-1" b="-19091"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D35AE1E4-9BA4-415B-370F-31BCBBC952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-1"/>
            <a:ext cx="6096000" cy="6857999"/>
          </a:xfrm>
          <a:gradFill>
            <a:gsLst>
              <a:gs pos="100000">
                <a:schemeClr val="bg2">
                  <a:alpha val="90000"/>
                </a:schemeClr>
              </a:gs>
              <a:gs pos="34000">
                <a:srgbClr val="061F7B">
                  <a:alpha val="5000"/>
                  <a:lumMod val="74000"/>
                </a:srgbClr>
              </a:gs>
              <a:gs pos="15000">
                <a:schemeClr val="accent1">
                  <a:lumMod val="75000"/>
                  <a:alpha val="0"/>
                </a:schemeClr>
              </a:gs>
            </a:gsLst>
            <a:lin ang="600000" scaled="0"/>
          </a:gradFill>
          <a:ln>
            <a:solidFill>
              <a:schemeClr val="tx1"/>
            </a:solidFill>
          </a:ln>
        </p:spPr>
        <p:txBody>
          <a:bodyPr lIns="1600200" tIns="822960" rIns="274320" bIns="457200" anchor="t"/>
          <a:lstStyle>
            <a:lvl1pPr>
              <a:defRPr sz="4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D54B625A-114F-C2DE-F195-EF26EC0526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02306" y="4231338"/>
            <a:ext cx="7189694" cy="2626661"/>
          </a:xfrm>
          <a:gradFill>
            <a:gsLst>
              <a:gs pos="63000">
                <a:schemeClr val="accent5">
                  <a:lumMod val="75000"/>
                  <a:alpha val="0"/>
                </a:schemeClr>
              </a:gs>
              <a:gs pos="100000">
                <a:schemeClr val="accent3">
                  <a:lumMod val="60000"/>
                  <a:lumOff val="40000"/>
                  <a:alpha val="69000"/>
                </a:schemeClr>
              </a:gs>
              <a:gs pos="13000">
                <a:schemeClr val="bg2">
                  <a:alpha val="0"/>
                </a:schemeClr>
              </a:gs>
            </a:gsLst>
            <a:lin ang="4200000" scaled="0"/>
          </a:gradFill>
        </p:spPr>
        <p:txBody>
          <a:bodyPr vert="horz" lIns="2743200" tIns="640080" rIns="457200" bIns="731520" rtlCol="0" anchor="b">
            <a:normAutofit/>
          </a:bodyPr>
          <a:lstStyle>
            <a:lvl1pPr marL="0" indent="0">
              <a:buNone/>
              <a:defRPr lang="en-US" sz="1400" dirty="0"/>
            </a:lvl1pPr>
          </a:lstStyle>
          <a:p>
            <a:pPr lvl="0"/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F001462-21CF-5988-0554-7DB1C494B04E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7620000" y="210312"/>
            <a:ext cx="1473201" cy="365760"/>
          </a:xfrm>
        </p:spPr>
        <p:txBody>
          <a:bodyPr/>
          <a:lstStyle/>
          <a:p>
            <a:fld id="{6A16ADA9-CDC4-47C9-ABE1-A24954F20425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972D5EE-6935-237E-C4A2-C61261249F3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9164921" y="210312"/>
            <a:ext cx="2181351" cy="365760"/>
          </a:xfrm>
        </p:spPr>
        <p:txBody>
          <a:bodyPr/>
          <a:lstStyle/>
          <a:p>
            <a:endParaRPr lang="en-GB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81CEA4D-A8A1-D4D2-8F28-C8346937244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447711" y="210312"/>
            <a:ext cx="448805" cy="365760"/>
          </a:xfrm>
        </p:spPr>
        <p:txBody>
          <a:bodyPr/>
          <a:lstStyle/>
          <a:p>
            <a:fld id="{6792BB25-BD29-43E6-B3A1-6C8F3D063E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52905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6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6A70A2D-6A6F-D8FD-B860-1F184E1B5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20" y="1133214"/>
            <a:ext cx="11631478" cy="1825674"/>
          </a:xfrm>
        </p:spPr>
        <p:txBody>
          <a:bodyPr anchor="t"/>
          <a:lstStyle>
            <a:lvl1pPr>
              <a:defRPr sz="5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D95EA3D9-98A4-3891-668D-DF99CC18D7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1751" y="5351226"/>
            <a:ext cx="7235954" cy="771276"/>
          </a:xfrm>
          <a:noFill/>
        </p:spPr>
        <p:txBody>
          <a:bodyPr vert="horz" lIns="91440" tIns="45720" rIns="91440" bIns="45720" rtlCol="0" anchor="t">
            <a:noAutofit/>
          </a:bodyPr>
          <a:lstStyle>
            <a:lvl1pPr marL="0" indent="0">
              <a:buNone/>
              <a:defRPr lang="en-US" sz="1800" dirty="0"/>
            </a:lvl1pPr>
          </a:lstStyle>
          <a:p>
            <a:pPr lvl="0"/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4E1D7382-6629-2CE5-9CD1-12C42772E0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6ADA9-CDC4-47C9-ABE1-A24954F20425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04D3FCD7-2C92-02D9-B65F-03119FF69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6825B394-7F27-6399-8BDB-45CADE4F4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2BB25-BD29-43E6-B3A1-6C8F3D063E36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D514160-DA6E-9655-9294-6538F297B73D}"/>
              </a:ext>
            </a:extLst>
          </p:cNvPr>
          <p:cNvSpPr/>
          <p:nvPr/>
        </p:nvSpPr>
        <p:spPr>
          <a:xfrm rot="10800000">
            <a:off x="0" y="3432121"/>
            <a:ext cx="12192000" cy="1825033"/>
          </a:xfrm>
          <a:prstGeom prst="rect">
            <a:avLst/>
          </a:prstGeom>
          <a:gradFill>
            <a:gsLst>
              <a:gs pos="63000">
                <a:schemeClr val="bg2">
                  <a:alpha val="0"/>
                </a:schemeClr>
              </a:gs>
              <a:gs pos="100000">
                <a:schemeClr val="accent1">
                  <a:lumMod val="75000"/>
                </a:schemeClr>
              </a:gs>
            </a:gsLst>
            <a:lin ang="5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2EC29EB-3E43-F1FF-EB6B-9F5C908FFCC8}"/>
              </a:ext>
            </a:extLst>
          </p:cNvPr>
          <p:cNvSpPr/>
          <p:nvPr/>
        </p:nvSpPr>
        <p:spPr>
          <a:xfrm rot="16200000" flipH="1">
            <a:off x="5938634" y="-996853"/>
            <a:ext cx="1825034" cy="10681699"/>
          </a:xfrm>
          <a:prstGeom prst="rect">
            <a:avLst/>
          </a:prstGeom>
          <a:gradFill>
            <a:gsLst>
              <a:gs pos="56000">
                <a:schemeClr val="bg1">
                  <a:alpha val="0"/>
                </a:schemeClr>
              </a:gs>
              <a:gs pos="100000">
                <a:schemeClr val="accent6"/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4698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3D93006-CD9A-ACB8-4DFF-755585BD51C6}"/>
              </a:ext>
            </a:extLst>
          </p:cNvPr>
          <p:cNvSpPr/>
          <p:nvPr/>
        </p:nvSpPr>
        <p:spPr>
          <a:xfrm rot="5400000" flipH="1" flipV="1">
            <a:off x="-367222" y="367225"/>
            <a:ext cx="6866356" cy="6131909"/>
          </a:xfrm>
          <a:prstGeom prst="rect">
            <a:avLst/>
          </a:prstGeom>
          <a:gradFill>
            <a:gsLst>
              <a:gs pos="13000">
                <a:schemeClr val="accent2"/>
              </a:gs>
              <a:gs pos="60000">
                <a:schemeClr val="bg2">
                  <a:alpha val="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5B8330-0A40-6340-3205-86A38459537F}"/>
              </a:ext>
            </a:extLst>
          </p:cNvPr>
          <p:cNvSpPr/>
          <p:nvPr/>
        </p:nvSpPr>
        <p:spPr>
          <a:xfrm rot="5400000" flipV="1">
            <a:off x="-1977949" y="2307330"/>
            <a:ext cx="6528619" cy="257271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42000">
                <a:schemeClr val="bg2">
                  <a:alpha val="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2AFF5B4-F60C-7639-0259-DAA1F9833429}"/>
              </a:ext>
            </a:extLst>
          </p:cNvPr>
          <p:cNvSpPr/>
          <p:nvPr/>
        </p:nvSpPr>
        <p:spPr>
          <a:xfrm rot="10800000">
            <a:off x="1" y="4216109"/>
            <a:ext cx="8887299" cy="2644533"/>
          </a:xfrm>
          <a:prstGeom prst="rect">
            <a:avLst/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49000">
                <a:schemeClr val="accent4">
                  <a:lumMod val="75000"/>
                  <a:alpha val="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92EA34-13CC-54C1-DE3D-4F1D5D55C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8499" y="952500"/>
            <a:ext cx="8887299" cy="5636798"/>
          </a:xfrm>
        </p:spPr>
        <p:txBody>
          <a:bodyPr anchor="b">
            <a:normAutofit/>
          </a:bodyPr>
          <a:lstStyle>
            <a:lvl1pPr algn="r">
              <a:defRPr sz="72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FCA76BF-5E58-9143-643F-6B06864B8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6ADA9-CDC4-47C9-ABE1-A24954F20425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06C9F8B-DAAC-4FD9-5257-842E1B079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EF8E261-B260-D169-5279-F4153543A7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2BB25-BD29-43E6-B3A1-6C8F3D063E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51018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31AE9B9-D0DC-50F5-FE7E-BCF950A9B60C}"/>
              </a:ext>
            </a:extLst>
          </p:cNvPr>
          <p:cNvSpPr/>
          <p:nvPr/>
        </p:nvSpPr>
        <p:spPr>
          <a:xfrm>
            <a:off x="28450" y="0"/>
            <a:ext cx="7600185" cy="6858000"/>
          </a:xfrm>
          <a:prstGeom prst="rect">
            <a:avLst/>
          </a:prstGeom>
          <a:gradFill>
            <a:gsLst>
              <a:gs pos="52000">
                <a:schemeClr val="bg2">
                  <a:alpha val="0"/>
                </a:schemeClr>
              </a:gs>
              <a:gs pos="100000">
                <a:schemeClr val="accent1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F8F2B01-BAAD-F03E-72D9-CC472F3A5DE5}"/>
              </a:ext>
            </a:extLst>
          </p:cNvPr>
          <p:cNvSpPr/>
          <p:nvPr/>
        </p:nvSpPr>
        <p:spPr>
          <a:xfrm flipH="1" flipV="1">
            <a:off x="0" y="3409447"/>
            <a:ext cx="7609635" cy="3448553"/>
          </a:xfrm>
          <a:prstGeom prst="rect">
            <a:avLst/>
          </a:prstGeom>
          <a:gradFill>
            <a:gsLst>
              <a:gs pos="0">
                <a:schemeClr val="accent2"/>
              </a:gs>
              <a:gs pos="45000">
                <a:schemeClr val="bg2">
                  <a:alpha val="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2F5B7E4-5668-20C3-5FFF-AA7F08736507}"/>
              </a:ext>
            </a:extLst>
          </p:cNvPr>
          <p:cNvSpPr/>
          <p:nvPr/>
        </p:nvSpPr>
        <p:spPr>
          <a:xfrm rot="16200000">
            <a:off x="394816" y="-375817"/>
            <a:ext cx="6858000" cy="7609635"/>
          </a:xfrm>
          <a:prstGeom prst="rect">
            <a:avLst/>
          </a:prstGeom>
          <a:gradFill>
            <a:gsLst>
              <a:gs pos="0">
                <a:schemeClr val="tx1"/>
              </a:gs>
              <a:gs pos="18000">
                <a:schemeClr val="accent3">
                  <a:lumMod val="60000"/>
                  <a:lumOff val="40000"/>
                  <a:alpha val="72000"/>
                </a:schemeClr>
              </a:gs>
              <a:gs pos="56000">
                <a:schemeClr val="accent1">
                  <a:lumMod val="50000"/>
                  <a:alpha val="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68344FF-8882-8B2E-4777-40771425C01A}"/>
              </a:ext>
            </a:extLst>
          </p:cNvPr>
          <p:cNvSpPr/>
          <p:nvPr/>
        </p:nvSpPr>
        <p:spPr>
          <a:xfrm rot="16200000">
            <a:off x="1188613" y="417977"/>
            <a:ext cx="5518112" cy="7361933"/>
          </a:xfrm>
          <a:prstGeom prst="rect">
            <a:avLst/>
          </a:prstGeom>
          <a:gradFill flip="none" rotWithShape="1">
            <a:gsLst>
              <a:gs pos="24000">
                <a:schemeClr val="bg2">
                  <a:alpha val="0"/>
                </a:schemeClr>
              </a:gs>
              <a:gs pos="45000">
                <a:schemeClr val="bg2">
                  <a:alpha val="82000"/>
                </a:schemeClr>
              </a:gs>
              <a:gs pos="67000">
                <a:schemeClr val="bg1">
                  <a:alpha val="0"/>
                </a:schemeClr>
              </a:gs>
            </a:gsLst>
            <a:lin ang="12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5F9BCED7-6A0B-12F0-730B-5623879C94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2" y="1714498"/>
            <a:ext cx="4960617" cy="4722876"/>
          </a:xfrm>
        </p:spPr>
        <p:txBody>
          <a:bodyPr/>
          <a:lstStyle>
            <a:lvl1pPr>
              <a:defRPr sz="5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E14FBD3E-3A09-5EF4-6941-FFF3E03D539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A16ADA9-CDC4-47C9-ABE1-A24954F20425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362D8C0B-F931-385E-61C9-0E7226053F0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7909368" y="210114"/>
            <a:ext cx="2509284" cy="365760"/>
          </a:xfrm>
        </p:spPr>
        <p:txBody>
          <a:bodyPr/>
          <a:lstStyle/>
          <a:p>
            <a:endParaRPr lang="en-GB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07E96BDD-FAA3-3ABD-453F-3A62D97801B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792BB25-BD29-43E6-B3A1-6C8F3D063E36}" type="slidenum">
              <a:rPr lang="en-GB" smtClean="0"/>
              <a:t>‹#›</a:t>
            </a:fld>
            <a:endParaRPr lang="en-GB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952232" y="1246951"/>
            <a:ext cx="3404277" cy="4923185"/>
          </a:xfrm>
        </p:spPr>
        <p:txBody>
          <a:bodyPr vert="horz" lIns="91440" tIns="45720" rIns="91440" bIns="45720" rtlCol="0" anchor="t">
            <a:normAutofit/>
          </a:bodyPr>
          <a:lstStyle>
            <a:lvl1pPr marL="457200" indent="-4572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600" dirty="0"/>
            </a:lvl1pPr>
            <a:lvl2pPr marL="571500" indent="-3429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2pPr>
            <a:lvl3pPr marL="800100" indent="-3429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3pPr>
            <a:lvl4pPr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4pPr>
            <a:lvl5pPr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B086C0A-2B9C-7A1D-5F77-AF7402CC1F84}"/>
              </a:ext>
            </a:extLst>
          </p:cNvPr>
          <p:cNvCxnSpPr>
            <a:cxnSpLocks/>
          </p:cNvCxnSpPr>
          <p:nvPr/>
        </p:nvCxnSpPr>
        <p:spPr>
          <a:xfrm flipH="1">
            <a:off x="8002560" y="762000"/>
            <a:ext cx="3840480" cy="0"/>
          </a:xfrm>
          <a:prstGeom prst="line">
            <a:avLst/>
          </a:prstGeom>
          <a:ln w="6350">
            <a:solidFill>
              <a:schemeClr val="tx1">
                <a:lumMod val="8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48474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C84410D4-C581-C48F-5E1D-E93DA884342F}"/>
              </a:ext>
            </a:extLst>
          </p:cNvPr>
          <p:cNvSpPr/>
          <p:nvPr/>
        </p:nvSpPr>
        <p:spPr>
          <a:xfrm rot="10800000">
            <a:off x="14619" y="-2"/>
            <a:ext cx="12177379" cy="4492404"/>
          </a:xfrm>
          <a:prstGeom prst="rect">
            <a:avLst/>
          </a:prstGeom>
          <a:gradFill flip="none" rotWithShape="1">
            <a:gsLst>
              <a:gs pos="33000">
                <a:schemeClr val="bg2">
                  <a:alpha val="0"/>
                </a:schemeClr>
              </a:gs>
              <a:gs pos="82000">
                <a:schemeClr val="accent1">
                  <a:lumMod val="50000"/>
                  <a:alpha val="44000"/>
                </a:schemeClr>
              </a:gs>
              <a:gs pos="100000">
                <a:schemeClr val="accent3">
                  <a:lumMod val="60000"/>
                  <a:lumOff val="40000"/>
                  <a:alpha val="9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F8F2B01-BAAD-F03E-72D9-CC472F3A5DE5}"/>
              </a:ext>
            </a:extLst>
          </p:cNvPr>
          <p:cNvSpPr/>
          <p:nvPr/>
        </p:nvSpPr>
        <p:spPr>
          <a:xfrm flipH="1" flipV="1">
            <a:off x="723903" y="1161955"/>
            <a:ext cx="11468097" cy="3330447"/>
          </a:xfrm>
          <a:prstGeom prst="rect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27000">
                <a:schemeClr val="bg2">
                  <a:alpha val="0"/>
                </a:schemeClr>
              </a:gs>
            </a:gsLst>
            <a:lin ang="5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31AE9B9-D0DC-50F5-FE7E-BCF950A9B60C}"/>
              </a:ext>
            </a:extLst>
          </p:cNvPr>
          <p:cNvSpPr/>
          <p:nvPr/>
        </p:nvSpPr>
        <p:spPr>
          <a:xfrm rot="10800000">
            <a:off x="-14621" y="-7466"/>
            <a:ext cx="6110621" cy="2500409"/>
          </a:xfrm>
          <a:prstGeom prst="rect">
            <a:avLst/>
          </a:prstGeom>
          <a:gradFill flip="none" rotWithShape="1">
            <a:gsLst>
              <a:gs pos="63000">
                <a:schemeClr val="bg2">
                  <a:alpha val="0"/>
                </a:schemeClr>
              </a:gs>
              <a:gs pos="100000">
                <a:schemeClr val="accent1">
                  <a:lumMod val="50000"/>
                </a:schemeClr>
              </a:gs>
            </a:gsLst>
            <a:lin ang="4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B4D63E47-B71F-605F-2462-F6F2ED4F11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20" y="1468924"/>
            <a:ext cx="5096176" cy="2461308"/>
          </a:xfrm>
        </p:spPr>
        <p:txBody>
          <a:bodyPr/>
          <a:lstStyle>
            <a:lvl1pPr>
              <a:defRPr sz="5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3B19A28-AC79-CF20-C703-D6B27C01698A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419100" y="210114"/>
            <a:ext cx="2064089" cy="36576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A16ADA9-CDC4-47C9-ABE1-A24954F20425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9E554EC-D104-642A-5E42-E4CFB243523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477000" y="210114"/>
            <a:ext cx="3251508" cy="36576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E23A16-5291-F71A-D460-81EE611EA8B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792BB25-BD29-43E6-B3A1-6C8F3D063E36}" type="slidenum">
              <a:rPr lang="en-GB" smtClean="0"/>
              <a:t>‹#›</a:t>
            </a:fld>
            <a:endParaRPr lang="en-GB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487383" y="1161955"/>
            <a:ext cx="4158158" cy="2768278"/>
          </a:xfrm>
        </p:spPr>
        <p:txBody>
          <a:bodyPr vert="horz" lIns="91440" tIns="45720" rIns="91440" bIns="45720" rtlCol="0" anchor="b">
            <a:normAutofit/>
          </a:bodyPr>
          <a:lstStyle>
            <a:lvl1pPr marL="457200" indent="-4572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600" dirty="0"/>
            </a:lvl1pPr>
            <a:lvl2pPr marL="571500" indent="-3429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2pPr>
            <a:lvl3pPr marL="800100" indent="-3429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3pPr>
            <a:lvl4pPr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4pPr>
            <a:lvl5pPr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C9B8CAF0-3749-D1CF-0FDA-20F4B5EE9862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4492402"/>
            <a:ext cx="12192000" cy="2365597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42924133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C28AA25-2696-95B5-3DD1-1DDCE335B96E}"/>
              </a:ext>
            </a:extLst>
          </p:cNvPr>
          <p:cNvSpPr/>
          <p:nvPr/>
        </p:nvSpPr>
        <p:spPr>
          <a:xfrm>
            <a:off x="0" y="0"/>
            <a:ext cx="12192000" cy="6869579"/>
          </a:xfrm>
          <a:prstGeom prst="rect">
            <a:avLst/>
          </a:prstGeom>
          <a:gradFill flip="none" rotWithShape="1">
            <a:gsLst>
              <a:gs pos="23000">
                <a:schemeClr val="bg2">
                  <a:alpha val="0"/>
                </a:schemeClr>
              </a:gs>
              <a:gs pos="61000">
                <a:schemeClr val="accent1">
                  <a:lumMod val="50000"/>
                  <a:alpha val="50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86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E6450F3-50BF-885C-FD60-BACC77C3F1E0}"/>
              </a:ext>
            </a:extLst>
          </p:cNvPr>
          <p:cNvSpPr/>
          <p:nvPr/>
        </p:nvSpPr>
        <p:spPr>
          <a:xfrm flipH="1" flipV="1">
            <a:off x="0" y="1727456"/>
            <a:ext cx="12192001" cy="5130541"/>
          </a:xfrm>
          <a:prstGeom prst="rect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45000">
                <a:schemeClr val="bg2">
                  <a:alpha val="0"/>
                </a:scheme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D53C05B-A90A-250E-CBC3-E741A87656D9}"/>
              </a:ext>
            </a:extLst>
          </p:cNvPr>
          <p:cNvSpPr/>
          <p:nvPr/>
        </p:nvSpPr>
        <p:spPr>
          <a:xfrm rot="5400000">
            <a:off x="4285048" y="-1037373"/>
            <a:ext cx="6869579" cy="8944324"/>
          </a:xfrm>
          <a:prstGeom prst="rect">
            <a:avLst/>
          </a:prstGeom>
          <a:gradFill flip="none" rotWithShape="1">
            <a:gsLst>
              <a:gs pos="60000">
                <a:schemeClr val="accent5">
                  <a:alpha val="0"/>
                </a:schemeClr>
              </a:gs>
              <a:gs pos="94000">
                <a:schemeClr val="accent3">
                  <a:lumMod val="20000"/>
                  <a:lumOff val="8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0B1BC43-B272-D419-E8BB-6EFDB7CB6DE6}"/>
              </a:ext>
            </a:extLst>
          </p:cNvPr>
          <p:cNvSpPr/>
          <p:nvPr/>
        </p:nvSpPr>
        <p:spPr>
          <a:xfrm rot="16200000">
            <a:off x="3586718" y="-681705"/>
            <a:ext cx="6783165" cy="8296238"/>
          </a:xfrm>
          <a:prstGeom prst="rect">
            <a:avLst/>
          </a:prstGeom>
          <a:gradFill flip="none" rotWithShape="1">
            <a:gsLst>
              <a:gs pos="26000">
                <a:schemeClr val="bg2"/>
              </a:gs>
              <a:gs pos="73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E9B18E3-016A-6508-4AB9-C1B35F40CE8C}"/>
              </a:ext>
            </a:extLst>
          </p:cNvPr>
          <p:cNvCxnSpPr>
            <a:cxnSpLocks/>
          </p:cNvCxnSpPr>
          <p:nvPr/>
        </p:nvCxnSpPr>
        <p:spPr>
          <a:xfrm flipH="1">
            <a:off x="394716" y="6101080"/>
            <a:ext cx="11402568" cy="0"/>
          </a:xfrm>
          <a:prstGeom prst="line">
            <a:avLst/>
          </a:prstGeom>
          <a:ln w="6350">
            <a:solidFill>
              <a:schemeClr val="tx1">
                <a:lumMod val="8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C44A4757-EA69-EF77-262C-A183AC218312}"/>
              </a:ext>
            </a:extLst>
          </p:cNvPr>
          <p:cNvSpPr/>
          <p:nvPr/>
        </p:nvSpPr>
        <p:spPr>
          <a:xfrm rot="10800000">
            <a:off x="0" y="1"/>
            <a:ext cx="12192000" cy="5281424"/>
          </a:xfrm>
          <a:prstGeom prst="rect">
            <a:avLst/>
          </a:prstGeom>
          <a:gradFill flip="none" rotWithShape="1">
            <a:gsLst>
              <a:gs pos="52000">
                <a:schemeClr val="accent2">
                  <a:lumMod val="50000"/>
                  <a:alpha val="0"/>
                </a:schemeClr>
              </a:gs>
              <a:gs pos="100000">
                <a:schemeClr val="accent1">
                  <a:lumMod val="75000"/>
                </a:schemeClr>
              </a:gs>
            </a:gsLst>
            <a:lin ang="4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1" y="914400"/>
            <a:ext cx="7498080" cy="2621280"/>
          </a:xfrm>
        </p:spPr>
        <p:txBody>
          <a:bodyPr anchor="b">
            <a:normAutofit/>
          </a:bodyPr>
          <a:lstStyle>
            <a:lvl1pPr>
              <a:defRPr sz="4800" b="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F3AD86-30C4-61DF-3300-53A4A4BB6D4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A16ADA9-CDC4-47C9-ABE1-A24954F20425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0ED380-F3FA-F88A-4719-014588A2E13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18F7C8-EA2A-EA2C-5113-86B95AACB17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792BB25-BD29-43E6-B3A1-6C8F3D063E36}" type="slidenum">
              <a:rPr lang="en-GB" smtClean="0"/>
              <a:t>‹#›</a:t>
            </a:fld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01751" y="3901440"/>
            <a:ext cx="7498080" cy="182880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5473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CB42C01-B12A-AF17-D0E9-403E14D1D1A7}"/>
              </a:ext>
            </a:extLst>
          </p:cNvPr>
          <p:cNvSpPr/>
          <p:nvPr/>
        </p:nvSpPr>
        <p:spPr>
          <a:xfrm rot="10800000" flipH="1">
            <a:off x="391802" y="773848"/>
            <a:ext cx="11800198" cy="3151902"/>
          </a:xfrm>
          <a:prstGeom prst="rect">
            <a:avLst/>
          </a:prstGeom>
          <a:gradFill>
            <a:gsLst>
              <a:gs pos="79000">
                <a:schemeClr val="bg2">
                  <a:alpha val="0"/>
                </a:schemeClr>
              </a:gs>
              <a:gs pos="100000">
                <a:schemeClr val="accent5">
                  <a:lumMod val="75000"/>
                </a:schemeClr>
              </a:gs>
            </a:gsLst>
            <a:lin ang="528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04AA29D-41E7-06F1-DA88-95401F827C71}"/>
              </a:ext>
            </a:extLst>
          </p:cNvPr>
          <p:cNvSpPr/>
          <p:nvPr/>
        </p:nvSpPr>
        <p:spPr>
          <a:xfrm rot="10800000" flipH="1">
            <a:off x="0" y="773847"/>
            <a:ext cx="11026588" cy="1634270"/>
          </a:xfrm>
          <a:prstGeom prst="rect">
            <a:avLst/>
          </a:prstGeom>
          <a:gradFill flip="none" rotWithShape="1">
            <a:gsLst>
              <a:gs pos="575">
                <a:schemeClr val="accent2"/>
              </a:gs>
              <a:gs pos="37000">
                <a:schemeClr val="bg1">
                  <a:alpha val="0"/>
                </a:schemeClr>
              </a:gs>
            </a:gsLst>
            <a:lin ang="16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6900" y="1918144"/>
            <a:ext cx="2939186" cy="2096814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1C4CAAF-9048-5116-D3C8-15E595C3BC2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A16ADA9-CDC4-47C9-ABE1-A24954F20425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3B715D2-E75C-A2E6-CE7A-70CE2EFA5E8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5334000" y="210114"/>
            <a:ext cx="2939491" cy="365760"/>
          </a:xfrm>
        </p:spPr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BF8E49B-DD4C-66AF-8D2C-52110DB227F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792BB25-BD29-43E6-B3A1-6C8F3D063E36}" type="slidenum">
              <a:rPr lang="en-GB" smtClean="0"/>
              <a:t>‹#›</a:t>
            </a:fld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34000" y="1918145"/>
            <a:ext cx="4991100" cy="413303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65716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952500"/>
            <a:ext cx="3332784" cy="1581912"/>
          </a:xfrm>
        </p:spPr>
        <p:txBody>
          <a:bodyPr anchor="b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9BE2343-B677-7565-070B-CEED0B0D5463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301752" y="205986"/>
            <a:ext cx="1097280" cy="365760"/>
          </a:xfrm>
        </p:spPr>
        <p:txBody>
          <a:bodyPr/>
          <a:lstStyle/>
          <a:p>
            <a:fld id="{6A16ADA9-CDC4-47C9-ABE1-A24954F20425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D8C8E1E-13A9-668C-1F5C-BC271E6A05CF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1494378" y="207291"/>
            <a:ext cx="1639372" cy="365760"/>
          </a:xfrm>
        </p:spPr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94BC881-6669-50F2-64F2-57BD81A93BC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3140760" y="210114"/>
            <a:ext cx="493776" cy="365760"/>
          </a:xfrm>
        </p:spPr>
        <p:txBody>
          <a:bodyPr/>
          <a:lstStyle/>
          <a:p>
            <a:fld id="{6792BB25-BD29-43E6-B3A1-6C8F3D063E36}" type="slidenum">
              <a:rPr lang="en-GB" smtClean="0"/>
              <a:t>‹#›</a:t>
            </a:fld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01752" y="3099816"/>
            <a:ext cx="3332784" cy="3054096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228600" indent="0">
              <a:buNone/>
              <a:defRPr sz="1400"/>
            </a:lvl2pPr>
            <a:lvl3pPr marL="457200" indent="0">
              <a:buNone/>
              <a:defRPr sz="1400"/>
            </a:lvl3pPr>
            <a:lvl4pPr marL="685800" indent="0">
              <a:buNone/>
              <a:defRPr sz="1400"/>
            </a:lvl4pPr>
            <a:lvl5pPr marL="9144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F93A3E8A-C3F5-3D0B-FDE4-68B52DFE719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152900" y="0"/>
            <a:ext cx="8039100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A942C55-3382-C50D-76EB-793EA21DA34F}"/>
              </a:ext>
            </a:extLst>
          </p:cNvPr>
          <p:cNvCxnSpPr>
            <a:cxnSpLocks/>
          </p:cNvCxnSpPr>
          <p:nvPr/>
        </p:nvCxnSpPr>
        <p:spPr>
          <a:xfrm flipH="1">
            <a:off x="397288" y="2811277"/>
            <a:ext cx="3246138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89666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4282051"/>
            <a:ext cx="3410958" cy="1532976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C17E7B2-E2F9-D41D-D140-E89E0C3F5B9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0"/>
            <a:ext cx="12192000" cy="3864075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80560" y="4282051"/>
            <a:ext cx="7010399" cy="1532976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228600" indent="0">
              <a:buFont typeface="Arial" panose="020B0604020202020204" pitchFamily="34" charset="0"/>
              <a:buNone/>
              <a:defRPr sz="1400"/>
            </a:lvl2pPr>
            <a:lvl3pPr marL="457200" indent="0">
              <a:buFont typeface="Arial" panose="020B0604020202020204" pitchFamily="34" charset="0"/>
              <a:buNone/>
              <a:defRPr sz="1200"/>
            </a:lvl3pPr>
            <a:lvl4pPr marL="685800" indent="0">
              <a:buFont typeface="Arial" panose="020B0604020202020204" pitchFamily="34" charset="0"/>
              <a:buNone/>
              <a:defRPr sz="1100"/>
            </a:lvl4pPr>
            <a:lvl5pPr marL="914400" indent="0">
              <a:buFont typeface="Arial" panose="020B0604020202020204" pitchFamily="34" charset="0"/>
              <a:buNone/>
              <a:defRPr sz="105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1752" y="6263640"/>
            <a:ext cx="1759288" cy="365760"/>
          </a:xfrm>
        </p:spPr>
        <p:txBody>
          <a:bodyPr/>
          <a:lstStyle/>
          <a:p>
            <a:fld id="{6A16ADA9-CDC4-47C9-ABE1-A24954F20425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80560" y="6263640"/>
            <a:ext cx="2509284" cy="365760"/>
          </a:xfr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00323" y="6263640"/>
            <a:ext cx="605475" cy="365760"/>
          </a:xfrm>
        </p:spPr>
        <p:txBody>
          <a:bodyPr/>
          <a:lstStyle/>
          <a:p>
            <a:fld id="{6792BB25-BD29-43E6-B3A1-6C8F3D063E36}" type="slidenum">
              <a:rPr lang="en-GB" smtClean="0"/>
              <a:t>‹#›</a:t>
            </a:fld>
            <a:endParaRPr lang="en-GB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192296-0A21-2685-A792-B2723855E5B3}"/>
              </a:ext>
            </a:extLst>
          </p:cNvPr>
          <p:cNvCxnSpPr>
            <a:cxnSpLocks/>
          </p:cNvCxnSpPr>
          <p:nvPr/>
        </p:nvCxnSpPr>
        <p:spPr>
          <a:xfrm flipH="1">
            <a:off x="394716" y="6095193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96852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D0E9D96-CB28-0F2C-BBB9-CE51B3EEBF53}"/>
              </a:ext>
            </a:extLst>
          </p:cNvPr>
          <p:cNvSpPr/>
          <p:nvPr/>
        </p:nvSpPr>
        <p:spPr>
          <a:xfrm flipH="1">
            <a:off x="6959599" y="5749680"/>
            <a:ext cx="5232400" cy="1108320"/>
          </a:xfrm>
          <a:prstGeom prst="rect">
            <a:avLst/>
          </a:prstGeom>
          <a:gradFill>
            <a:gsLst>
              <a:gs pos="65000">
                <a:schemeClr val="accent1">
                  <a:lumMod val="50000"/>
                  <a:alpha val="0"/>
                </a:schemeClr>
              </a:gs>
              <a:gs pos="100000">
                <a:schemeClr val="accent6">
                  <a:lumMod val="75000"/>
                </a:schemeClr>
              </a:gs>
            </a:gsLst>
            <a:lin ang="57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91984" y="955810"/>
            <a:ext cx="4114800" cy="1244051"/>
          </a:xfrm>
        </p:spPr>
        <p:txBody>
          <a:bodyPr anchor="b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F8A45037-DD9A-9287-B37A-49CD4CC3CAF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1"/>
            <a:ext cx="6959600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2B38A-33A6-F8AC-C9B9-FA400D29071B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7469431" y="210114"/>
            <a:ext cx="1485900" cy="365760"/>
          </a:xfrm>
        </p:spPr>
        <p:txBody>
          <a:bodyPr/>
          <a:lstStyle/>
          <a:p>
            <a:fld id="{6A16ADA9-CDC4-47C9-ABE1-A24954F20425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6F5CC625-CD4F-F9C5-5E5D-05B78AE7CEE1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9376096" y="210114"/>
            <a:ext cx="1860464" cy="365760"/>
          </a:xfrm>
        </p:spPr>
        <p:txBody>
          <a:bodyPr/>
          <a:lstStyle/>
          <a:p>
            <a:endParaRPr lang="en-GB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E5B1B358-15B5-2BEF-0B1B-0BC9F05FFA1A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6792BB25-BD29-43E6-B3A1-6C8F3D063E36}" type="slidenum">
              <a:rPr lang="en-GB" smtClean="0"/>
              <a:t>‹#›</a:t>
            </a:fld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491984" y="2791033"/>
            <a:ext cx="4114800" cy="338328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E9AF0A0-5001-F380-4488-B02AB3C79B31}"/>
              </a:ext>
            </a:extLst>
          </p:cNvPr>
          <p:cNvCxnSpPr>
            <a:cxnSpLocks/>
          </p:cNvCxnSpPr>
          <p:nvPr/>
        </p:nvCxnSpPr>
        <p:spPr>
          <a:xfrm flipH="1">
            <a:off x="7595441" y="2475756"/>
            <a:ext cx="4011343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3ED0235B-B98B-7313-28E9-8E643CDFF4A6}"/>
              </a:ext>
            </a:extLst>
          </p:cNvPr>
          <p:cNvSpPr/>
          <p:nvPr/>
        </p:nvSpPr>
        <p:spPr>
          <a:xfrm flipH="1">
            <a:off x="6959599" y="5749680"/>
            <a:ext cx="5232400" cy="1108320"/>
          </a:xfrm>
          <a:prstGeom prst="rect">
            <a:avLst/>
          </a:prstGeom>
          <a:gradFill>
            <a:gsLst>
              <a:gs pos="65000">
                <a:schemeClr val="accent1">
                  <a:lumMod val="50000"/>
                  <a:alpha val="0"/>
                </a:schemeClr>
              </a:gs>
              <a:gs pos="100000">
                <a:schemeClr val="accent6">
                  <a:lumMod val="75000"/>
                </a:schemeClr>
              </a:gs>
            </a:gsLst>
            <a:lin ang="57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5140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1017686"/>
            <a:ext cx="3410958" cy="1532976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6ADA9-CDC4-47C9-ABE1-A24954F20425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80560" y="210114"/>
            <a:ext cx="2509284" cy="365760"/>
          </a:xfr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2BB25-BD29-43E6-B3A1-6C8F3D063E36}" type="slidenum">
              <a:rPr lang="en-GB" smtClean="0"/>
              <a:t>‹#›</a:t>
            </a:fld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80560" y="1017686"/>
            <a:ext cx="7010399" cy="2377440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228600" indent="0">
              <a:buFont typeface="Arial" panose="020B0604020202020204" pitchFamily="34" charset="0"/>
              <a:buNone/>
              <a:defRPr sz="1400"/>
            </a:lvl2pPr>
            <a:lvl3pPr marL="457200" indent="0">
              <a:buFont typeface="Arial" panose="020B0604020202020204" pitchFamily="34" charset="0"/>
              <a:buNone/>
              <a:defRPr sz="1200"/>
            </a:lvl3pPr>
            <a:lvl4pPr marL="685800" indent="0">
              <a:buFont typeface="Arial" panose="020B0604020202020204" pitchFamily="34" charset="0"/>
              <a:buNone/>
              <a:defRPr sz="1100"/>
            </a:lvl4pPr>
            <a:lvl5pPr marL="914400" indent="0">
              <a:buFont typeface="Arial" panose="020B0604020202020204" pitchFamily="34" charset="0"/>
              <a:buNone/>
              <a:defRPr sz="105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C17E7B2-E2F9-D41D-D140-E89E0C3F5B9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3837709"/>
            <a:ext cx="12192000" cy="3020291"/>
          </a:xfrm>
          <a:blipFill dpi="0" rotWithShape="1">
            <a:blip r:embed="rId2">
              <a:alphaModFix amt="60000"/>
            </a:blip>
            <a:srcRect/>
            <a:stretch>
              <a:fillRect t="-27937"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26503430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1371600"/>
            <a:ext cx="3474720" cy="2286000"/>
          </a:xfrm>
        </p:spPr>
        <p:txBody>
          <a:bodyPr anchor="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B8772B0-B493-B608-E389-35329DEF2016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6A16ADA9-CDC4-47C9-ABE1-A24954F20425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0BFB2EA8-AADE-E8CD-890F-EA9F9968B25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4457700" y="210114"/>
            <a:ext cx="2859307" cy="365760"/>
          </a:xfrm>
        </p:spPr>
        <p:txBody>
          <a:bodyPr/>
          <a:lstStyle/>
          <a:p>
            <a:endParaRPr lang="en-GB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D854D38F-A697-A216-CCCB-0C1A9DCBD2FC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7611572" y="210114"/>
            <a:ext cx="605475" cy="365760"/>
          </a:xfrm>
        </p:spPr>
        <p:txBody>
          <a:bodyPr/>
          <a:lstStyle/>
          <a:p>
            <a:fld id="{6792BB25-BD29-43E6-B3A1-6C8F3D063E36}" type="slidenum">
              <a:rPr lang="en-GB" smtClean="0"/>
              <a:t>‹#›</a:t>
            </a:fld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AC3300-BF12-B200-9F06-8D5AC45CB7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57700" y="1371600"/>
            <a:ext cx="3368778" cy="4701943"/>
          </a:xfrm>
        </p:spPr>
        <p:txBody>
          <a:bodyPr rIns="45720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5A7BF66-FFF1-E318-9AFE-331E011D59C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731045" y="0"/>
            <a:ext cx="3460955" cy="6866879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D750207-6F0E-41F2-98B5-15BCAB2BF9AD}"/>
              </a:ext>
            </a:extLst>
          </p:cNvPr>
          <p:cNvSpPr/>
          <p:nvPr/>
        </p:nvSpPr>
        <p:spPr>
          <a:xfrm flipH="1">
            <a:off x="0" y="4771072"/>
            <a:ext cx="4874661" cy="2095805"/>
          </a:xfrm>
          <a:prstGeom prst="rect">
            <a:avLst/>
          </a:prstGeom>
          <a:gradFill>
            <a:gsLst>
              <a:gs pos="67000">
                <a:schemeClr val="bg2">
                  <a:alpha val="0"/>
                </a:schemeClr>
              </a:gs>
              <a:gs pos="95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21E79A5-CC18-0B38-C9F4-CA5690475280}"/>
              </a:ext>
            </a:extLst>
          </p:cNvPr>
          <p:cNvSpPr/>
          <p:nvPr/>
        </p:nvSpPr>
        <p:spPr>
          <a:xfrm flipH="1">
            <a:off x="-2" y="3852909"/>
            <a:ext cx="2823100" cy="3022846"/>
          </a:xfrm>
          <a:prstGeom prst="rect">
            <a:avLst/>
          </a:prstGeom>
          <a:gradFill flip="none" rotWithShape="1">
            <a:gsLst>
              <a:gs pos="0">
                <a:schemeClr val="tx2">
                  <a:alpha val="50000"/>
                </a:schemeClr>
              </a:gs>
              <a:gs pos="17000">
                <a:schemeClr val="accent6">
                  <a:lumMod val="60000"/>
                  <a:lumOff val="40000"/>
                  <a:alpha val="52000"/>
                </a:schemeClr>
              </a:gs>
              <a:gs pos="58000">
                <a:schemeClr val="bg1">
                  <a:alpha val="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80496BC-B679-515B-9928-2CC91AD7A8A2}"/>
              </a:ext>
            </a:extLst>
          </p:cNvPr>
          <p:cNvCxnSpPr>
            <a:cxnSpLocks/>
          </p:cNvCxnSpPr>
          <p:nvPr/>
        </p:nvCxnSpPr>
        <p:spPr>
          <a:xfrm flipH="1">
            <a:off x="397002" y="751313"/>
            <a:ext cx="7726680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29510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952499"/>
            <a:ext cx="6751127" cy="1250871"/>
          </a:xfrm>
        </p:spPr>
        <p:txBody>
          <a:bodyPr anchor="b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907AE70-2FE3-1872-0811-BC089F612855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301752" y="203862"/>
            <a:ext cx="2286000" cy="365760"/>
          </a:xfrm>
        </p:spPr>
        <p:txBody>
          <a:bodyPr/>
          <a:lstStyle/>
          <a:p>
            <a:fld id="{6A16ADA9-CDC4-47C9-ABE1-A24954F20425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497486-A221-C6D1-050D-0B3DB326465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2590800" y="203862"/>
            <a:ext cx="2775003" cy="365760"/>
          </a:xfrm>
        </p:spPr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93EE6EB-FF56-B8A3-1408-5C43C49B256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6247336" y="203862"/>
            <a:ext cx="864794" cy="365760"/>
          </a:xfrm>
        </p:spPr>
        <p:txBody>
          <a:bodyPr/>
          <a:lstStyle/>
          <a:p>
            <a:fld id="{6792BB25-BD29-43E6-B3A1-6C8F3D063E36}" type="slidenum">
              <a:rPr lang="en-GB" smtClean="0"/>
              <a:t>‹#›</a:t>
            </a:fld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01752" y="2410518"/>
            <a:ext cx="6755514" cy="380740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E2866F3-0262-FC88-23E2-359D75EA8A7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620000" y="0"/>
            <a:ext cx="4572000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C640749-9485-B575-4B2A-075EAA112D08}"/>
              </a:ext>
            </a:extLst>
          </p:cNvPr>
          <p:cNvSpPr/>
          <p:nvPr/>
        </p:nvSpPr>
        <p:spPr>
          <a:xfrm flipH="1">
            <a:off x="0" y="3706098"/>
            <a:ext cx="7620000" cy="3151902"/>
          </a:xfrm>
          <a:prstGeom prst="rect">
            <a:avLst/>
          </a:prstGeom>
          <a:gradFill>
            <a:gsLst>
              <a:gs pos="79000">
                <a:schemeClr val="bg2">
                  <a:alpha val="0"/>
                </a:schemeClr>
              </a:gs>
              <a:gs pos="100000">
                <a:schemeClr val="accent6">
                  <a:alpha val="66000"/>
                </a:schemeClr>
              </a:gs>
            </a:gsLst>
            <a:lin ang="528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5E19E54-3987-D72A-629F-B4FB61FCC4E9}"/>
              </a:ext>
            </a:extLst>
          </p:cNvPr>
          <p:cNvSpPr/>
          <p:nvPr/>
        </p:nvSpPr>
        <p:spPr>
          <a:xfrm flipH="1">
            <a:off x="0" y="5597112"/>
            <a:ext cx="7620000" cy="1260888"/>
          </a:xfrm>
          <a:prstGeom prst="rect">
            <a:avLst/>
          </a:prstGeom>
          <a:gradFill flip="none" rotWithShape="1">
            <a:gsLst>
              <a:gs pos="21830">
                <a:schemeClr val="accent1">
                  <a:alpha val="29000"/>
                </a:schemeClr>
              </a:gs>
              <a:gs pos="0">
                <a:schemeClr val="accent5">
                  <a:lumMod val="60000"/>
                  <a:lumOff val="40000"/>
                  <a:alpha val="84000"/>
                </a:schemeClr>
              </a:gs>
              <a:gs pos="57000">
                <a:schemeClr val="bg1">
                  <a:alpha val="0"/>
                </a:schemeClr>
              </a:gs>
            </a:gsLst>
            <a:lin ang="16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34DF899-11E5-3A31-4C5A-75E63BA26BC6}"/>
              </a:ext>
            </a:extLst>
          </p:cNvPr>
          <p:cNvCxnSpPr>
            <a:cxnSpLocks/>
          </p:cNvCxnSpPr>
          <p:nvPr/>
        </p:nvCxnSpPr>
        <p:spPr>
          <a:xfrm flipH="1">
            <a:off x="397002" y="751313"/>
            <a:ext cx="6620256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59463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2834639"/>
            <a:ext cx="3014382" cy="2926080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3DA51E54-3166-19CA-EB55-5DFFB9426CAD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-17796" y="0"/>
            <a:ext cx="12209796" cy="2420098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80560" y="2834640"/>
            <a:ext cx="7200900" cy="2926080"/>
          </a:xfrm>
        </p:spPr>
        <p:txBody>
          <a:bodyPr>
            <a:noAutofit/>
          </a:bodyPr>
          <a:lstStyle>
            <a:lvl1pPr marL="285750" indent="-285750">
              <a:buFont typeface="Arial" panose="020B0604020202020204" pitchFamily="34" charset="0"/>
              <a:buNone/>
              <a:defRPr sz="1800"/>
            </a:lvl1pPr>
            <a:lvl2pPr marL="514350" indent="-285750">
              <a:buFont typeface="Arial" panose="020B0604020202020204" pitchFamily="34" charset="0"/>
              <a:buNone/>
              <a:defRPr sz="1600"/>
            </a:lvl2pPr>
            <a:lvl3pPr marL="742950" indent="-285750">
              <a:buFont typeface="Arial" panose="020B0604020202020204" pitchFamily="34" charset="0"/>
              <a:buNone/>
              <a:defRPr sz="1400"/>
            </a:lvl3pPr>
            <a:lvl4pPr marL="857250" indent="-171450">
              <a:buFont typeface="Arial" panose="020B0604020202020204" pitchFamily="34" charset="0"/>
              <a:buNone/>
              <a:defRPr sz="1200"/>
            </a:lvl4pPr>
            <a:lvl5pPr marL="1085850" indent="-171450">
              <a:buFont typeface="Arial" panose="020B0604020202020204" pitchFamily="34" charset="0"/>
              <a:buNone/>
              <a:defRPr sz="11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9AA293A1-7F80-90D9-D8FF-27238ADD7956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301752" y="6274033"/>
            <a:ext cx="3014382" cy="365760"/>
          </a:xfrm>
        </p:spPr>
        <p:txBody>
          <a:bodyPr/>
          <a:lstStyle/>
          <a:p>
            <a:fld id="{6A16ADA9-CDC4-47C9-ABE1-A24954F20425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3BD91724-58CE-FA68-1E24-9CD57621C129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4480560" y="6274033"/>
            <a:ext cx="3162300" cy="365760"/>
          </a:xfrm>
        </p:spPr>
        <p:txBody>
          <a:bodyPr/>
          <a:lstStyle/>
          <a:p>
            <a:endParaRPr lang="en-GB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3B9AC797-2D9B-C7AC-550D-157FEDA3800D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1292840" y="6274033"/>
            <a:ext cx="568917" cy="365760"/>
          </a:xfrm>
        </p:spPr>
        <p:txBody>
          <a:bodyPr/>
          <a:lstStyle/>
          <a:p>
            <a:fld id="{6792BB25-BD29-43E6-B3A1-6C8F3D063E36}" type="slidenum">
              <a:rPr lang="en-GB" smtClean="0"/>
              <a:t>‹#›</a:t>
            </a:fld>
            <a:endParaRPr lang="en-GB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BDDCA5B-BBAB-ABCD-27B8-D3CD17FD04BC}"/>
              </a:ext>
            </a:extLst>
          </p:cNvPr>
          <p:cNvCxnSpPr>
            <a:cxnSpLocks/>
          </p:cNvCxnSpPr>
          <p:nvPr/>
        </p:nvCxnSpPr>
        <p:spPr>
          <a:xfrm flipH="1">
            <a:off x="394716" y="6095193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62379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1010934"/>
            <a:ext cx="3507418" cy="1398494"/>
          </a:xfrm>
        </p:spPr>
        <p:txBody>
          <a:bodyPr anchor="t">
            <a:normAutofit/>
          </a:bodyPr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602332-ECCE-37C9-0CA1-1743D107C8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A16ADA9-CDC4-47C9-ABE1-A24954F20425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A8E192A-D6F1-1585-7133-0041C85402E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932680" y="210114"/>
            <a:ext cx="2509284" cy="365760"/>
          </a:xfrm>
        </p:spPr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37B541-595D-1700-6A76-9AF7590B18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792BB25-BD29-43E6-B3A1-6C8F3D063E36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5F24C464-705C-DC78-DD20-9EFEB717ED2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51351" y="2680447"/>
            <a:ext cx="3357819" cy="3662083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606EA5C-4A14-95D3-20DF-1EEB607C889B}"/>
              </a:ext>
            </a:extLst>
          </p:cNvPr>
          <p:cNvSpPr/>
          <p:nvPr/>
        </p:nvSpPr>
        <p:spPr>
          <a:xfrm flipH="1">
            <a:off x="2171702" y="5847066"/>
            <a:ext cx="10020298" cy="1010934"/>
          </a:xfrm>
          <a:prstGeom prst="rect">
            <a:avLst/>
          </a:prstGeom>
          <a:gradFill>
            <a:gsLst>
              <a:gs pos="52000">
                <a:schemeClr val="bg2">
                  <a:alpha val="0"/>
                </a:schemeClr>
              </a:gs>
              <a:gs pos="76000">
                <a:schemeClr val="accent1">
                  <a:lumMod val="50000"/>
                  <a:alpha val="39000"/>
                </a:schemeClr>
              </a:gs>
              <a:gs pos="100000">
                <a:schemeClr val="accent5">
                  <a:alpha val="68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05652D2-BF56-96CE-426B-26972C38434D}"/>
              </a:ext>
            </a:extLst>
          </p:cNvPr>
          <p:cNvSpPr/>
          <p:nvPr/>
        </p:nvSpPr>
        <p:spPr>
          <a:xfrm rot="16200000" flipH="1">
            <a:off x="7767364" y="2433362"/>
            <a:ext cx="4944033" cy="3905239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60000"/>
                  <a:lumOff val="40000"/>
                  <a:alpha val="40000"/>
                </a:schemeClr>
              </a:gs>
              <a:gs pos="32000">
                <a:schemeClr val="bg1">
                  <a:alpha val="0"/>
                </a:schemeClr>
              </a:gs>
            </a:gsLst>
            <a:lin ang="14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CA30D42-B5FE-EAD1-8419-4AD002C32B1F}"/>
              </a:ext>
            </a:extLst>
          </p:cNvPr>
          <p:cNvCxnSpPr>
            <a:cxnSpLocks/>
          </p:cNvCxnSpPr>
          <p:nvPr/>
        </p:nvCxnSpPr>
        <p:spPr>
          <a:xfrm>
            <a:off x="4426824" y="1075765"/>
            <a:ext cx="0" cy="4944035"/>
          </a:xfrm>
          <a:prstGeom prst="line">
            <a:avLst/>
          </a:prstGeom>
          <a:ln w="6350"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932679" y="1010932"/>
            <a:ext cx="6492240" cy="521208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30521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1019811"/>
            <a:ext cx="3419380" cy="1856553"/>
          </a:xfrm>
        </p:spPr>
        <p:txBody>
          <a:bodyPr anchor="t">
            <a:normAutofit/>
          </a:bodyPr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602332-ECCE-37C9-0CA1-1743D107C8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A16ADA9-CDC4-47C9-ABE1-A24954F20425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A8E192A-D6F1-1585-7133-0041C85402E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478969" y="210114"/>
            <a:ext cx="2509284" cy="365760"/>
          </a:xfrm>
        </p:spPr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37B541-595D-1700-6A76-9AF7590B18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792BB25-BD29-43E6-B3A1-6C8F3D063E36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5F24C464-705C-DC78-DD20-9EFEB717ED2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82390" y="3045041"/>
            <a:ext cx="3338742" cy="3297489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78968" y="1019810"/>
            <a:ext cx="7315200" cy="55778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35705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umber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6BF28860-8FEF-73E6-FEDF-176AC5D70A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6998" y="4907611"/>
            <a:ext cx="5320285" cy="1438873"/>
          </a:xfrm>
        </p:spPr>
        <p:txBody>
          <a:bodyPr anchor="t"/>
          <a:lstStyle>
            <a:lvl1pPr>
              <a:lnSpc>
                <a:spcPct val="100000"/>
              </a:lnSpc>
              <a:defRPr sz="20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6ADE8C0-7863-A0F4-9EFB-60B2F8DD221E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A16ADA9-CDC4-47C9-ABE1-A24954F20425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E20381-0150-ABDF-3C66-3E77DA79EEC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AD7FDD-1157-5BB4-4A9F-3F35CE7FF47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792BB25-BD29-43E6-B3A1-6C8F3D063E36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5B446035-33B1-F0D9-18B1-58E177267E3A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274638" y="766763"/>
            <a:ext cx="11320462" cy="3489325"/>
          </a:xfrm>
        </p:spPr>
        <p:txBody>
          <a:bodyPr/>
          <a:lstStyle>
            <a:lvl1pPr>
              <a:lnSpc>
                <a:spcPct val="85000"/>
              </a:lnSpc>
              <a:defRPr sz="24000">
                <a:gradFill>
                  <a:gsLst>
                    <a:gs pos="0">
                      <a:schemeClr val="accent6"/>
                    </a:gs>
                    <a:gs pos="46000">
                      <a:schemeClr val="accent1"/>
                    </a:gs>
                    <a:gs pos="100000">
                      <a:schemeClr val="accent3">
                        <a:lumMod val="60000"/>
                        <a:lumOff val="40000"/>
                      </a:schemeClr>
                    </a:gs>
                  </a:gsLst>
                  <a:lin ang="4200000" scaled="0"/>
                </a:gradFill>
                <a:latin typeface="+mj-lt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F77A56B-CD68-22F4-F473-A2063E81D70D}"/>
              </a:ext>
            </a:extLst>
          </p:cNvPr>
          <p:cNvCxnSpPr>
            <a:cxnSpLocks/>
          </p:cNvCxnSpPr>
          <p:nvPr/>
        </p:nvCxnSpPr>
        <p:spPr>
          <a:xfrm flipH="1">
            <a:off x="394716" y="4662243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958224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0BED7B15-76E6-E98E-A0BB-6188FC145CDD}"/>
              </a:ext>
            </a:extLst>
          </p:cNvPr>
          <p:cNvSpPr/>
          <p:nvPr/>
        </p:nvSpPr>
        <p:spPr>
          <a:xfrm rot="10800000" flipH="1">
            <a:off x="-1" y="0"/>
            <a:ext cx="12192002" cy="6858000"/>
          </a:xfrm>
          <a:prstGeom prst="rect">
            <a:avLst/>
          </a:prstGeom>
          <a:gradFill flip="none" rotWithShape="1">
            <a:gsLst>
              <a:gs pos="50000">
                <a:schemeClr val="accent3">
                  <a:lumMod val="60000"/>
                  <a:lumOff val="40000"/>
                  <a:alpha val="75000"/>
                </a:schemeClr>
              </a:gs>
              <a:gs pos="0">
                <a:schemeClr val="accent1">
                  <a:lumMod val="50000"/>
                </a:schemeClr>
              </a:gs>
              <a:gs pos="100000">
                <a:schemeClr val="accent4">
                  <a:lumMod val="50000"/>
                </a:schemeClr>
              </a:gs>
              <a:gs pos="85000">
                <a:schemeClr val="accent2">
                  <a:lumMod val="7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3602343-A974-BE4B-41E6-58237921FB4D}"/>
              </a:ext>
            </a:extLst>
          </p:cNvPr>
          <p:cNvSpPr/>
          <p:nvPr/>
        </p:nvSpPr>
        <p:spPr>
          <a:xfrm flipH="1">
            <a:off x="3683466" y="0"/>
            <a:ext cx="8508534" cy="6858000"/>
          </a:xfrm>
          <a:prstGeom prst="rect">
            <a:avLst/>
          </a:prstGeom>
          <a:gradFill flip="none" rotWithShape="1">
            <a:gsLst>
              <a:gs pos="6000">
                <a:schemeClr val="accent3">
                  <a:lumMod val="40000"/>
                  <a:lumOff val="60000"/>
                </a:schemeClr>
              </a:gs>
              <a:gs pos="73000">
                <a:schemeClr val="accent3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1022E84-7D91-EFA0-CBCA-F9AC98E6181F}"/>
              </a:ext>
            </a:extLst>
          </p:cNvPr>
          <p:cNvSpPr/>
          <p:nvPr/>
        </p:nvSpPr>
        <p:spPr>
          <a:xfrm rot="5400000">
            <a:off x="1670408" y="-1670408"/>
            <a:ext cx="7492544" cy="10833360"/>
          </a:xfrm>
          <a:prstGeom prst="rect">
            <a:avLst/>
          </a:prstGeom>
          <a:gradFill flip="none" rotWithShape="1">
            <a:gsLst>
              <a:gs pos="58000">
                <a:schemeClr val="accent2">
                  <a:alpha val="0"/>
                </a:schemeClr>
              </a:gs>
              <a:gs pos="98000">
                <a:schemeClr val="accent6">
                  <a:lumMod val="75000"/>
                </a:schemeClr>
              </a:gs>
            </a:gsLst>
            <a:lin ang="9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67344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7DA0DC0-3518-750A-3821-192C03B2D059}"/>
              </a:ext>
            </a:extLst>
          </p:cNvPr>
          <p:cNvSpPr/>
          <p:nvPr/>
        </p:nvSpPr>
        <p:spPr>
          <a:xfrm rot="10800000">
            <a:off x="5031742" y="-20336"/>
            <a:ext cx="7160258" cy="6878336"/>
          </a:xfrm>
          <a:prstGeom prst="rect">
            <a:avLst/>
          </a:prstGeom>
          <a:gradFill>
            <a:gsLst>
              <a:gs pos="30000">
                <a:schemeClr val="accent4">
                  <a:lumMod val="60000"/>
                  <a:lumOff val="40000"/>
                  <a:alpha val="0"/>
                </a:schemeClr>
              </a:gs>
              <a:gs pos="89000">
                <a:schemeClr val="bg2"/>
              </a:gs>
            </a:gsLst>
            <a:lin ang="96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5B402F4-533A-849C-ACAD-039056A5D174}"/>
              </a:ext>
            </a:extLst>
          </p:cNvPr>
          <p:cNvSpPr/>
          <p:nvPr/>
        </p:nvSpPr>
        <p:spPr>
          <a:xfrm flipH="1">
            <a:off x="8961" y="2704579"/>
            <a:ext cx="12183038" cy="4153421"/>
          </a:xfrm>
          <a:prstGeom prst="rect">
            <a:avLst/>
          </a:prstGeom>
          <a:gradFill flip="none" rotWithShape="1">
            <a:gsLst>
              <a:gs pos="20000">
                <a:schemeClr val="accent1">
                  <a:alpha val="0"/>
                </a:schemeClr>
              </a:gs>
              <a:gs pos="68000">
                <a:schemeClr val="bg2">
                  <a:alpha val="67000"/>
                </a:schemeClr>
              </a:gs>
              <a:gs pos="90000">
                <a:schemeClr val="bg2"/>
              </a:gs>
            </a:gsLst>
            <a:lin ang="4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E9E12D21-0607-5120-F81C-6E1DA0652CF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A16ADA9-CDC4-47C9-ABE1-A24954F20425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0E9E314-CB58-F3CE-7C32-D6103621A2D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0A1B35F-4D88-6EA9-8D55-4133CD961A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792BB25-BD29-43E6-B3A1-6C8F3D063E36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88124DA4-1249-371C-65BA-0AAC0239D4C1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274320" y="2704946"/>
            <a:ext cx="9801225" cy="3538538"/>
          </a:xfrm>
        </p:spPr>
        <p:txBody>
          <a:bodyPr anchor="b"/>
          <a:lstStyle>
            <a:lvl1pPr>
              <a:lnSpc>
                <a:spcPct val="100000"/>
              </a:lnSpc>
              <a:defRPr sz="5400"/>
            </a:lvl1pPr>
            <a:lvl2pPr>
              <a:lnSpc>
                <a:spcPct val="100000"/>
              </a:lnSpc>
              <a:defRPr sz="4800"/>
            </a:lvl2pPr>
            <a:lvl3pPr>
              <a:lnSpc>
                <a:spcPct val="100000"/>
              </a:lnSpc>
              <a:defRPr sz="4400"/>
            </a:lvl3pPr>
            <a:lvl4pPr>
              <a:lnSpc>
                <a:spcPct val="100000"/>
              </a:lnSpc>
              <a:defRPr sz="4000"/>
            </a:lvl4pPr>
            <a:lvl5pPr>
              <a:lnSpc>
                <a:spcPct val="100000"/>
              </a:lnSpc>
              <a:defRPr sz="3600"/>
            </a:lvl5pPr>
          </a:lstStyle>
          <a:p>
            <a:pPr lvl="0"/>
            <a:r>
              <a:rPr lang="en-US" dirty="0"/>
              <a:t>Click to add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809573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5008CFE4-4AC8-17F9-C6E2-22D96CF8106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B774BFB-EECC-C995-E701-4CCEB032FC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3861412"/>
            <a:ext cx="12192000" cy="3010777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60000"/>
                  <a:lumOff val="40000"/>
                  <a:alpha val="70000"/>
                </a:schemeClr>
              </a:gs>
              <a:gs pos="50000">
                <a:schemeClr val="bg2">
                  <a:alpha val="0"/>
                </a:schemeClr>
              </a:gs>
            </a:gsLst>
            <a:lin ang="1716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D2E260E-763F-A06B-2808-39975829F205}"/>
              </a:ext>
            </a:extLst>
          </p:cNvPr>
          <p:cNvSpPr/>
          <p:nvPr/>
        </p:nvSpPr>
        <p:spPr>
          <a:xfrm rot="5400000" flipH="1">
            <a:off x="2667005" y="-2666996"/>
            <a:ext cx="6857996" cy="1219199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accent1">
                  <a:lumMod val="75000"/>
                  <a:alpha val="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E82642F-D94D-7313-EB9D-48E3CBEDD19C}"/>
              </a:ext>
            </a:extLst>
          </p:cNvPr>
          <p:cNvSpPr/>
          <p:nvPr/>
        </p:nvSpPr>
        <p:spPr>
          <a:xfrm rot="16200000" flipH="1">
            <a:off x="4381500" y="-4373435"/>
            <a:ext cx="3429000" cy="1217587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6000">
                <a:schemeClr val="accent6">
                  <a:alpha val="0"/>
                </a:schemeClr>
              </a:gs>
            </a:gsLst>
            <a:lin ang="21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3F0761-EA67-F7D1-62E4-095EADA262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00" y="4967784"/>
            <a:ext cx="8484108" cy="1052015"/>
          </a:xfrm>
        </p:spPr>
        <p:txBody>
          <a:bodyPr anchor="ctr">
            <a:normAutofit/>
          </a:bodyPr>
          <a:lstStyle>
            <a:lvl1pPr marL="137160" indent="-137160">
              <a:lnSpc>
                <a:spcPct val="100000"/>
              </a:lnSpc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US"/>
              <a:t>Quote Author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9A78CD0-57A9-DB86-E3A3-40628E6D6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A16ADA9-CDC4-47C9-ABE1-A24954F20425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4C2DF4-76B6-1299-74E1-66F403C01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35CA15-3DFE-125B-C658-77179EDEA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792BB25-BD29-43E6-B3A1-6C8F3D063E36}" type="slidenum">
              <a:rPr lang="en-GB" smtClean="0"/>
              <a:t>‹#›</a:t>
            </a:fld>
            <a:endParaRPr lang="en-GB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5FAB025-061F-4B04-451A-37E42755863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866900" y="1405719"/>
            <a:ext cx="8484108" cy="3087622"/>
          </a:xfrm>
        </p:spPr>
        <p:txBody>
          <a:bodyPr vert="horz" lIns="91440" tIns="45720" rIns="91440" bIns="45720" rtlCol="0" anchor="ctr">
            <a:noAutofit/>
          </a:bodyPr>
          <a:lstStyle>
            <a:lvl1pPr marL="0" indent="0">
              <a:lnSpc>
                <a:spcPct val="100000"/>
              </a:lnSpc>
              <a:buNone/>
              <a:defRPr lang="en-US" sz="4000" b="0" dirty="0">
                <a:solidFill>
                  <a:schemeClr val="tx1"/>
                </a:solidFill>
              </a:defRPr>
            </a:lvl1pPr>
            <a:lvl2pPr marL="228600" indent="0">
              <a:lnSpc>
                <a:spcPct val="100000"/>
              </a:lnSpc>
              <a:buNone/>
              <a:defRPr lang="en-US" sz="4000" b="0" dirty="0">
                <a:solidFill>
                  <a:schemeClr val="tx1"/>
                </a:solidFill>
              </a:defRPr>
            </a:lvl2pPr>
            <a:lvl3pPr marL="457200" indent="0">
              <a:lnSpc>
                <a:spcPct val="100000"/>
              </a:lnSpc>
              <a:buNone/>
              <a:defRPr lang="en-US" sz="4000" b="0" dirty="0">
                <a:solidFill>
                  <a:schemeClr val="tx1"/>
                </a:solidFill>
              </a:defRPr>
            </a:lvl3pPr>
            <a:lvl4pPr marL="685800" indent="0">
              <a:lnSpc>
                <a:spcPct val="100000"/>
              </a:lnSpc>
              <a:buNone/>
              <a:defRPr lang="en-US" sz="4000" b="0" dirty="0">
                <a:solidFill>
                  <a:schemeClr val="tx1"/>
                </a:solidFill>
              </a:defRPr>
            </a:lvl4pPr>
            <a:lvl5pPr marL="914400" indent="0">
              <a:lnSpc>
                <a:spcPct val="100000"/>
              </a:lnSpc>
              <a:buNone/>
              <a:defRPr lang="en-US" sz="3600" b="0" dirty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add Quote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D1ECC83-D6FA-D54B-81F2-EE93577E016F}"/>
              </a:ext>
            </a:extLst>
          </p:cNvPr>
          <p:cNvCxnSpPr>
            <a:cxnSpLocks/>
          </p:cNvCxnSpPr>
          <p:nvPr/>
        </p:nvCxnSpPr>
        <p:spPr>
          <a:xfrm flipH="1">
            <a:off x="2077285" y="4810814"/>
            <a:ext cx="8273723" cy="0"/>
          </a:xfrm>
          <a:prstGeom prst="line">
            <a:avLst/>
          </a:prstGeom>
          <a:ln w="6350">
            <a:solidFill>
              <a:schemeClr val="tx1">
                <a:lumMod val="75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478325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762000"/>
            <a:ext cx="7012885" cy="1381432"/>
          </a:xfrm>
        </p:spPr>
        <p:txBody>
          <a:bodyPr anchor="t"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52CF0D-DCF6-2401-8AD6-ED12BCF0D0F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A16ADA9-CDC4-47C9-ABE1-A24954F20425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7F5585-231E-4B46-143C-086AE5C56D2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E8D9E-59BD-DBC5-F43C-8A6A21AE2F1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792BB25-BD29-43E6-B3A1-6C8F3D063E36}" type="slidenum">
              <a:rPr lang="en-GB" smtClean="0"/>
              <a:t>‹#›</a:t>
            </a:fld>
            <a:endParaRPr lang="en-GB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ABA73FC-7BD1-70E0-E0BB-062C0B9E495C}"/>
              </a:ext>
            </a:extLst>
          </p:cNvPr>
          <p:cNvCxnSpPr>
            <a:cxnSpLocks/>
          </p:cNvCxnSpPr>
          <p:nvPr/>
        </p:nvCxnSpPr>
        <p:spPr>
          <a:xfrm flipH="1">
            <a:off x="394716" y="3032970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DE12F779-E4E9-1000-6D97-63D7AD0CD426}"/>
              </a:ext>
            </a:extLst>
          </p:cNvPr>
          <p:cNvSpPr/>
          <p:nvPr/>
        </p:nvSpPr>
        <p:spPr>
          <a:xfrm rot="5400000" flipH="1">
            <a:off x="4765041" y="-568961"/>
            <a:ext cx="2661919" cy="12192002"/>
          </a:xfrm>
          <a:prstGeom prst="rect">
            <a:avLst/>
          </a:prstGeom>
          <a:gradFill>
            <a:gsLst>
              <a:gs pos="51000">
                <a:schemeClr val="bg2">
                  <a:alpha val="0"/>
                </a:schemeClr>
              </a:gs>
              <a:gs pos="98276">
                <a:schemeClr val="tx2"/>
              </a:gs>
              <a:gs pos="85000">
                <a:schemeClr val="accent1">
                  <a:alpha val="8500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11177CF-A7A2-912C-416D-E7E03D2C5291}"/>
              </a:ext>
            </a:extLst>
          </p:cNvPr>
          <p:cNvSpPr/>
          <p:nvPr/>
        </p:nvSpPr>
        <p:spPr>
          <a:xfrm rot="5400000" flipH="1">
            <a:off x="4516120" y="-817882"/>
            <a:ext cx="3159760" cy="12192003"/>
          </a:xfrm>
          <a:prstGeom prst="rect">
            <a:avLst/>
          </a:prstGeom>
          <a:gradFill>
            <a:gsLst>
              <a:gs pos="62000">
                <a:schemeClr val="bg2">
                  <a:alpha val="0"/>
                </a:schemeClr>
              </a:gs>
              <a:gs pos="98276">
                <a:schemeClr val="accent5"/>
              </a:gs>
              <a:gs pos="88000">
                <a:schemeClr val="accent3">
                  <a:alpha val="49000"/>
                </a:schemeClr>
              </a:gs>
            </a:gsLst>
            <a:lin ang="1038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03230" y="3429000"/>
            <a:ext cx="11171699" cy="246561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91446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clus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A3CA1D0-5ABF-E529-5411-F834222E48FC}"/>
              </a:ext>
            </a:extLst>
          </p:cNvPr>
          <p:cNvSpPr/>
          <p:nvPr/>
        </p:nvSpPr>
        <p:spPr>
          <a:xfrm rot="5400000">
            <a:off x="5020923" y="-2430130"/>
            <a:ext cx="1825034" cy="11866880"/>
          </a:xfrm>
          <a:prstGeom prst="rect">
            <a:avLst/>
          </a:prstGeom>
          <a:gradFill>
            <a:gsLst>
              <a:gs pos="41000">
                <a:schemeClr val="bg1">
                  <a:alpha val="0"/>
                </a:schemeClr>
              </a:gs>
              <a:gs pos="85612">
                <a:schemeClr val="accent4">
                  <a:alpha val="78000"/>
                </a:schemeClr>
              </a:gs>
              <a:gs pos="100000">
                <a:schemeClr val="accent6"/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40F5D87-BF9C-3DAE-D977-87A4FA7749F4}"/>
              </a:ext>
            </a:extLst>
          </p:cNvPr>
          <p:cNvSpPr/>
          <p:nvPr/>
        </p:nvSpPr>
        <p:spPr>
          <a:xfrm rot="10800000" flipH="1">
            <a:off x="0" y="2590790"/>
            <a:ext cx="12192000" cy="1825033"/>
          </a:xfrm>
          <a:prstGeom prst="rect">
            <a:avLst/>
          </a:prstGeom>
          <a:gradFill>
            <a:gsLst>
              <a:gs pos="68000">
                <a:schemeClr val="bg2">
                  <a:alpha val="0"/>
                </a:schemeClr>
              </a:gs>
              <a:gs pos="98851">
                <a:schemeClr val="accent5">
                  <a:lumMod val="60000"/>
                  <a:lumOff val="40000"/>
                </a:schemeClr>
              </a:gs>
              <a:gs pos="89000">
                <a:schemeClr val="accent3">
                  <a:lumMod val="60000"/>
                  <a:lumOff val="40000"/>
                  <a:alpha val="35000"/>
                </a:schemeClr>
              </a:gs>
            </a:gsLst>
            <a:lin ang="5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762000"/>
            <a:ext cx="6095999" cy="1454506"/>
          </a:xfrm>
        </p:spPr>
        <p:txBody>
          <a:bodyPr anchor="t">
            <a:normAutofit/>
          </a:bodyPr>
          <a:lstStyle>
            <a:lvl1pPr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CAECC89-C65D-CAD6-3F7F-24F67D81DCF1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6A16ADA9-CDC4-47C9-ABE1-A24954F20425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664FAF8-D2CD-617D-EEE4-AFE7E979984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DB779D-8A81-935C-F850-6C0DCAD5E6D1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6792BB25-BD29-43E6-B3A1-6C8F3D063E36}" type="slidenum">
              <a:rPr lang="en-GB" smtClean="0"/>
              <a:t>‹#›</a:t>
            </a:fld>
            <a:endParaRPr lang="en-GB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620000" y="3337560"/>
            <a:ext cx="3595171" cy="2828581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1800" dirty="0"/>
            </a:lvl1pPr>
            <a:lvl2pPr marL="228600" indent="0">
              <a:buNone/>
              <a:defRPr lang="en-US" sz="1400" dirty="0"/>
            </a:lvl2pPr>
            <a:lvl3pPr marL="457200" indent="0">
              <a:buNone/>
              <a:defRPr lang="en-US" sz="1200" dirty="0"/>
            </a:lvl3pPr>
            <a:lvl4pPr marL="685800" indent="0">
              <a:buNone/>
              <a:defRPr lang="en-US" sz="1100" dirty="0"/>
            </a:lvl4pPr>
            <a:lvl5pPr marL="914400" indent="0">
              <a:buNone/>
              <a:defRPr lang="en-US" sz="1050" dirty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61030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731520"/>
            <a:ext cx="10858500" cy="69238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C2184DE-1D38-B3AE-D560-557B3726B547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6A16ADA9-CDC4-47C9-ABE1-A24954F20425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92A082C-5D4A-4A20-87E3-9906B5F3BAF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D66BE47-AC20-1061-07AD-89A41D02F48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6792BB25-BD29-43E6-B3A1-6C8F3D063E36}" type="slidenum">
              <a:rPr lang="en-GB" smtClean="0"/>
              <a:t>‹#›</a:t>
            </a:fld>
            <a:endParaRPr lang="en-GB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0A35E0D-62A8-3554-9B0A-F98F410BA73C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01625" y="1806575"/>
            <a:ext cx="5165725" cy="45862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59B3B287-1823-BE94-2755-A041E87636AD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723891" y="1806575"/>
            <a:ext cx="4991100" cy="45862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AFB33C1-66E4-5420-EAC7-ECB72519298E}"/>
              </a:ext>
            </a:extLst>
          </p:cNvPr>
          <p:cNvCxnSpPr>
            <a:cxnSpLocks/>
          </p:cNvCxnSpPr>
          <p:nvPr/>
        </p:nvCxnSpPr>
        <p:spPr>
          <a:xfrm flipH="1">
            <a:off x="394716" y="1584960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537746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6AE5CFF-8C53-04B8-D45D-5572C54FE40F}"/>
              </a:ext>
            </a:extLst>
          </p:cNvPr>
          <p:cNvSpPr/>
          <p:nvPr/>
        </p:nvSpPr>
        <p:spPr>
          <a:xfrm flipV="1">
            <a:off x="0" y="0"/>
            <a:ext cx="12191999" cy="1337733"/>
          </a:xfrm>
          <a:prstGeom prst="rect">
            <a:avLst/>
          </a:prstGeom>
          <a:gradFill>
            <a:gsLst>
              <a:gs pos="51000">
                <a:schemeClr val="accent2">
                  <a:lumMod val="50000"/>
                  <a:alpha val="0"/>
                </a:schemeClr>
              </a:gs>
              <a:gs pos="100000">
                <a:schemeClr val="accent1">
                  <a:alpha val="40000"/>
                </a:schemeClr>
              </a:gs>
            </a:gsLst>
            <a:lin ang="57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731520"/>
            <a:ext cx="11585448" cy="66206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705EA491-E08A-48B5-7211-33514A94530C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6A16ADA9-CDC4-47C9-ABE1-A24954F20425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259980DF-BFB1-0E16-FE9E-D2D30ED180E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6EA97154-58A7-DD75-CD73-93F442F34125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6792BB25-BD29-43E6-B3A1-6C8F3D063E36}" type="slidenum">
              <a:rPr lang="en-GB" smtClean="0"/>
              <a:t>‹#›</a:t>
            </a:fld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1752" y="1775779"/>
            <a:ext cx="5166360" cy="640080"/>
          </a:xfrm>
        </p:spPr>
        <p:txBody>
          <a:bodyPr anchor="ctr" anchorCtr="0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13701989-F794-F145-FEEE-631718E4D69C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01625" y="2492481"/>
            <a:ext cx="5165725" cy="390038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20840" y="1775777"/>
            <a:ext cx="5166360" cy="640080"/>
          </a:xfrm>
        </p:spPr>
        <p:txBody>
          <a:bodyPr anchor="ctr" anchorCtr="0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A3BB3E04-BBB2-1EB1-AF01-EFE05E004270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723890" y="2492481"/>
            <a:ext cx="5181907" cy="390038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692CF81-A7A7-1362-125E-EEC5C8BD16E7}"/>
              </a:ext>
            </a:extLst>
          </p:cNvPr>
          <p:cNvCxnSpPr>
            <a:cxnSpLocks/>
          </p:cNvCxnSpPr>
          <p:nvPr/>
        </p:nvCxnSpPr>
        <p:spPr>
          <a:xfrm flipH="1">
            <a:off x="394716" y="1579934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11E71789-6ED9-AA74-B78C-05CAF80B5536}"/>
              </a:ext>
            </a:extLst>
          </p:cNvPr>
          <p:cNvSpPr/>
          <p:nvPr/>
        </p:nvSpPr>
        <p:spPr>
          <a:xfrm flipV="1">
            <a:off x="0" y="0"/>
            <a:ext cx="12191999" cy="1337733"/>
          </a:xfrm>
          <a:prstGeom prst="rect">
            <a:avLst/>
          </a:prstGeom>
          <a:gradFill>
            <a:gsLst>
              <a:gs pos="51000">
                <a:schemeClr val="accent2">
                  <a:lumMod val="50000"/>
                  <a:alpha val="0"/>
                </a:schemeClr>
              </a:gs>
              <a:gs pos="100000">
                <a:schemeClr val="accent1">
                  <a:alpha val="40000"/>
                </a:schemeClr>
              </a:gs>
            </a:gsLst>
            <a:lin ang="57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186890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1005840"/>
            <a:ext cx="9906000" cy="801042"/>
          </a:xfrm>
        </p:spPr>
        <p:txBody>
          <a:bodyPr anchor="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9th September 2025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STFC Thin Films Programme – CERN Visit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240190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6ADA9-CDC4-47C9-ABE1-A24954F20425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2BB25-BD29-43E6-B3A1-6C8F3D063E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863590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9th September 2025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STFC Thin Films Programme – CERN Visit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98704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3: text using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527051" y="1844676"/>
            <a:ext cx="11233579" cy="4752975"/>
          </a:xfrm>
          <a:prstGeom prst="rect">
            <a:avLst/>
          </a:prstGeom>
        </p:spPr>
        <p:txBody>
          <a:bodyPr vert="horz"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600">
                <a:solidFill>
                  <a:srgbClr val="666666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5C91FD35-273A-4D3F-A1F6-736CC8034085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3677C1E0-3598-A0AC-EBE6-0F346CD139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5"/>
          </p:nvPr>
        </p:nvSpPr>
        <p:spPr>
          <a:xfrm>
            <a:off x="335360" y="6356351"/>
            <a:ext cx="11672192" cy="365125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348920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9CAE69-592D-6D48-8D37-1AF709B043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ECE34F9-FD31-954C-90A9-25364BF3A3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381E6B-7D41-F84E-B286-61EBCE0535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9th September 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CE29A8-E8C2-784C-9495-F0D437E955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STFC Thin Films Programme – CERN Visit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4039A4-CB11-B346-94E7-20D66FCAC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48171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BEF2C8-66D4-EF4A-AAFD-01BC50FA7E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AD9361-0DDC-EE4E-A740-F93892B369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D9F65C-3FCD-8B46-A28D-257FA8F28C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9th September 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88163C-7F3C-9B44-A028-C4886506F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STFC Thin Films Programme – CERN Visit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47796D-644C-B740-8C2E-356ECAB6D3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37169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E1CB58-4758-1C42-8DAA-2AAA3F98F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B7D025-4B39-8D45-811F-5B1E30D5E7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2683CA-90A4-5E49-AA2C-3DCED63A8E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9th September 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E1DED1-CD68-AC4C-ABC6-F8EEE292B7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STFC Thin Films Programme – CERN Visit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A83341-F52D-D14B-A417-6C66E51D03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19748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7351C6-2D17-C14E-8DC1-418227C698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0F791E-6CBD-2747-86C9-A91E120F50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6279C1-F68E-7E4B-B565-93EC951F8A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D866C6-99FF-2F4A-936E-613FC9DB3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9th September 2025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D0DB7C-BDCE-D146-9584-809FFC25DD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STFC Thin Films Programme – CERN Visit</a:t>
            </a: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FD1283-F062-2E4B-8DD8-A11DB5311A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970298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BDCD01-DE9B-A849-A35D-9F761E7A29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213394-3DB5-5A4C-965B-35CC3D1F29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0C87B7-015A-EE48-9BA2-392DACDC00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A97E02-FB0B-A048-9274-06CF174361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ADCF4DD-E248-C543-910E-BAFFB18831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C573B90-35AD-3E43-B0CA-8BA2F2BBBC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9th September 2025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26E709E-0F2B-524A-BB14-376202A26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STFC Thin Films Programme – CERN Visit</a:t>
            </a: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B8CED43-5180-C24B-8196-24914383E7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18767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7E4D60-AC0C-044F-8925-BE12978C55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80422E-D871-AC4C-A0FF-BA911179FD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9th September 2025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FA61A44-CE7E-2E47-A2C7-EFD19C4D40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STFC Thin Films Programme – CERN Visit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3A8DBD8-7206-5A45-8701-1C5BFDD64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87497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3A31B14-AAAA-D746-8A4F-C3E1BB0AC4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9th September 2025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E54D6A3-2EE2-B640-B0F3-7408BA955A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STFC Thin Films Programme – CERN Visit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3CF3B5-8136-464C-B9CE-C289E9FE88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531729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0BD96A-43E5-A645-B273-977F074EA4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2B250C-BB32-7348-BE3C-383B51A8F8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78973E-998F-6D41-9801-A30991298D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45CC00-44DF-1E48-95F7-E532F4C69D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9th September 2025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84893D-3FFC-6749-AD92-18B78F33A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STFC Thin Films Programme – CERN Visit</a:t>
            </a: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03AAAD-3463-B142-AEB9-CFB5F3DCA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51871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9AEEA-03B0-C845-83C2-A99DE7CF45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4D0810E-8148-AB45-8D0B-5492633BCB6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CE66B3-4F01-3148-9B21-03E05C5998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80305A-EC70-204D-A203-97127CF60F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9th September 2025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CDF6F2-688B-AC47-8BE3-B3918FD0BB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STFC Thin Films Programme – CERN Visit</a:t>
            </a: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DCE4F3-8FAC-C647-B187-2C76584703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22207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9D39B2-85B2-8A4B-8008-EE871C7A57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62A1684-4147-4E4A-BE1D-647E280F68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E7061D-97DA-5D45-A717-D8A7EEF03D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9th September 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8C7700-26C6-804B-9BEF-4E4886CEB3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STFC Thin Films Programme – CERN Visit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8D442D-6AED-C347-A737-1092964EAE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2062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CF360F0-A2C2-BC4E-AC8F-28FB5C10E34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35D444D-2CB3-C84E-AFAB-6E36673058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CCCC5E-1493-D445-AD8B-A3A5697A25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9th September 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36B37B-4148-1847-B7D0-E506A8B43B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STFC Thin Films Programme – CERN Visit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948933-1B9F-6140-A9E4-6AC0E5BF3C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08454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AEC500E-03DC-B2C3-1C09-0D7AD57B3F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9th September 2025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EEB57DA-F275-EAB2-BB5E-9537370BCA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014912" y="6389178"/>
            <a:ext cx="4371975" cy="299465"/>
          </a:xfrm>
        </p:spPr>
        <p:txBody>
          <a:bodyPr/>
          <a:lstStyle/>
          <a:p>
            <a:r>
              <a:rPr lang="en-GB"/>
              <a:t>STFC Thin Films Programme – CERN Visit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D49644-9DA7-D9CA-1536-6E6ACA937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67800" y="6356349"/>
            <a:ext cx="2743200" cy="365125"/>
          </a:xfrm>
        </p:spPr>
        <p:txBody>
          <a:bodyPr/>
          <a:lstStyle>
            <a:lvl1pPr>
              <a:defRPr sz="1600">
                <a:solidFill>
                  <a:srgbClr val="080808"/>
                </a:solidFill>
              </a:defRPr>
            </a:lvl1pPr>
          </a:lstStyle>
          <a:p>
            <a:fld id="{BBAAB195-B577-5546-8349-9DDA93B6129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253613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3107308" y="121538"/>
            <a:ext cx="5977382" cy="5181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1" i="0">
                <a:solidFill>
                  <a:srgbClr val="2D2C6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550" b="0" i="0">
                <a:solidFill>
                  <a:srgbClr val="2D2C6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E8E9E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lang="en-GB"/>
              <a:t>STFC Thin Films Programme – CERN Visit</a:t>
            </a:r>
            <a:endParaRPr spc="-2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E8E9E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lang="en-US" spc="-20"/>
              <a:t>9th September 2025</a:t>
            </a:r>
            <a:endParaRPr spc="-1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E8E9E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ct val="100000"/>
              </a:lnSpc>
              <a:spcBef>
                <a:spcPts val="40"/>
              </a:spcBef>
            </a:pPr>
            <a:fld id="{81D60167-4931-47E6-BA6A-407CBD079E47}" type="slidenum">
              <a:rPr spc="-25" dirty="0"/>
              <a:t>‹#›</a:t>
            </a:fld>
            <a:endParaRPr spc="-25"/>
          </a:p>
        </p:txBody>
      </p:sp>
    </p:spTree>
    <p:extLst>
      <p:ext uri="{BB962C8B-B14F-4D97-AF65-F5344CB8AC3E}">
        <p14:creationId xmlns:p14="http://schemas.microsoft.com/office/powerpoint/2010/main" val="253495320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3: text using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527051" y="1844676"/>
            <a:ext cx="11233579" cy="4752975"/>
          </a:xfrm>
          <a:prstGeom prst="rect">
            <a:avLst/>
          </a:prstGeom>
        </p:spPr>
        <p:txBody>
          <a:bodyPr vert="horz"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600">
                <a:solidFill>
                  <a:srgbClr val="666666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5C91FD35-273A-4D3F-A1F6-736CC8034085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3677C1E0-3598-A0AC-EBE6-0F346CD139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5"/>
          </p:nvPr>
        </p:nvSpPr>
        <p:spPr>
          <a:xfrm>
            <a:off x="335360" y="6356351"/>
            <a:ext cx="11672192" cy="365125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806738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57584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slideLayout" Target="../slideLayouts/slideLayout41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31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Relationship Id="rId14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869140"/>
            <a:ext cx="11604046" cy="96920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1752" y="210114"/>
            <a:ext cx="1759288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800" cap="none" spc="0" baseline="0">
                <a:solidFill>
                  <a:schemeClr val="tx1"/>
                </a:solidFill>
              </a:defRPr>
            </a:lvl1pPr>
          </a:lstStyle>
          <a:p>
            <a:fld id="{6A16ADA9-CDC4-47C9-ABE1-A24954F20425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22485" y="210114"/>
            <a:ext cx="2509284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800" cap="none" spc="0" baseline="0"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0323" y="210114"/>
            <a:ext cx="605475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800" cap="none" spc="0" baseline="0">
                <a:solidFill>
                  <a:schemeClr val="tx1"/>
                </a:solidFill>
              </a:defRPr>
            </a:lvl1pPr>
          </a:lstStyle>
          <a:p>
            <a:fld id="{6792BB25-BD29-43E6-B3A1-6C8F3D063E36}" type="slidenum">
              <a:rPr lang="en-GB" smtClean="0"/>
              <a:t>‹#›</a:t>
            </a:fld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1752" y="2047284"/>
            <a:ext cx="11604046" cy="42346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3E5EF3F-856F-01A0-B658-94EAB13FC060}"/>
              </a:ext>
            </a:extLst>
          </p:cNvPr>
          <p:cNvCxnSpPr>
            <a:cxnSpLocks/>
          </p:cNvCxnSpPr>
          <p:nvPr/>
        </p:nvCxnSpPr>
        <p:spPr>
          <a:xfrm flipH="1">
            <a:off x="394716" y="751313"/>
            <a:ext cx="11402568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034330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  <p:sldLayoutId id="2147483757" r:id="rId12"/>
    <p:sldLayoutId id="2147483758" r:id="rId13"/>
    <p:sldLayoutId id="2147483759" r:id="rId14"/>
    <p:sldLayoutId id="2147483760" r:id="rId15"/>
    <p:sldLayoutId id="2147483761" r:id="rId16"/>
    <p:sldLayoutId id="2147483762" r:id="rId17"/>
    <p:sldLayoutId id="2147483763" r:id="rId18"/>
    <p:sldLayoutId id="2147483764" r:id="rId19"/>
    <p:sldLayoutId id="2147483765" r:id="rId20"/>
    <p:sldLayoutId id="2147483766" r:id="rId21"/>
    <p:sldLayoutId id="2147483767" r:id="rId22"/>
    <p:sldLayoutId id="2147483768" r:id="rId23"/>
    <p:sldLayoutId id="2147483769" r:id="rId24"/>
    <p:sldLayoutId id="2147483770" r:id="rId25"/>
    <p:sldLayoutId id="2147483771" r:id="rId26"/>
    <p:sldLayoutId id="2147483772" r:id="rId27"/>
    <p:sldLayoutId id="2147483773" r:id="rId28"/>
    <p:sldLayoutId id="2147483674" r:id="rId29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2800" b="0" kern="1200" spc="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None/>
        <a:defRPr sz="1400" kern="1200" spc="0">
          <a:solidFill>
            <a:schemeClr val="tx1"/>
          </a:solidFill>
          <a:latin typeface="+mn-lt"/>
          <a:ea typeface="+mn-ea"/>
          <a:cs typeface="+mn-cs"/>
        </a:defRPr>
      </a:lvl1pPr>
      <a:lvl2pPr marL="2286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 spc="0">
          <a:solidFill>
            <a:schemeClr val="tx1"/>
          </a:solidFill>
          <a:latin typeface="+mn-lt"/>
          <a:ea typeface="+mn-ea"/>
          <a:cs typeface="+mn-cs"/>
        </a:defRPr>
      </a:lvl2pPr>
      <a:lvl3pPr marL="4572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 spc="0">
          <a:solidFill>
            <a:schemeClr val="tx1"/>
          </a:solidFill>
          <a:latin typeface="+mn-lt"/>
          <a:ea typeface="+mn-ea"/>
          <a:cs typeface="+mn-cs"/>
        </a:defRPr>
      </a:lvl3pPr>
      <a:lvl4pPr marL="6858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 spc="0">
          <a:solidFill>
            <a:schemeClr val="tx1"/>
          </a:solidFill>
          <a:latin typeface="+mn-lt"/>
          <a:ea typeface="+mn-ea"/>
          <a:cs typeface="+mn-cs"/>
        </a:defRPr>
      </a:lvl4pPr>
      <a:lvl5pPr marL="9144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 spc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1" pos="168">
          <p15:clr>
            <a:srgbClr val="F26B43"/>
          </p15:clr>
        </p15:guide>
        <p15:guide id="22" orient="horz" pos="2160">
          <p15:clr>
            <a:srgbClr val="F26B43"/>
          </p15:clr>
        </p15:guide>
        <p15:guide id="23" pos="4800">
          <p15:clr>
            <a:srgbClr val="F26B43"/>
          </p15:clr>
        </p15:guide>
        <p15:guide id="24" orient="horz" pos="480">
          <p15:clr>
            <a:srgbClr val="F26B43"/>
          </p15:clr>
        </p15:guide>
        <p15:guide id="25" orient="horz" pos="864">
          <p15:clr>
            <a:srgbClr val="F26B43"/>
          </p15:clr>
        </p15:guide>
        <p15:guide id="26" pos="7392">
          <p15:clr>
            <a:srgbClr val="F26B43"/>
          </p15:clr>
        </p15:guide>
        <p15:guide id="27" orient="horz" pos="3840">
          <p15:clr>
            <a:srgbClr val="F26B43"/>
          </p15:clr>
        </p15:guide>
        <p15:guide id="28" pos="240">
          <p15:clr>
            <a:srgbClr val="F26B43"/>
          </p15:clr>
        </p15:guide>
        <p15:guide id="29" pos="74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C944EB6-27EE-0E47-84EB-753C79CA3B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1CE029-EB58-6B41-8EAC-704F548C31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34E693-13CD-E14F-A36D-9E3FC3ABCD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9th September 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C84B2D-1B08-DB46-ACAA-271FBB7351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STFC Thin Films Programme – CERN Visit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BDCA95-5F3D-D940-BE0E-5DFB110309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AAB195-B577-5546-8349-9DDA93B6129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7733AA2-E8FC-2540-AA49-4AA124C76F24}"/>
              </a:ext>
            </a:extLst>
          </p:cNvPr>
          <p:cNvPicPr>
            <a:picLocks noChangeAspect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5940" y="5802305"/>
            <a:ext cx="2111379" cy="539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294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3778" r:id="rId4"/>
    <p:sldLayoutId id="2147483779" r:id="rId5"/>
    <p:sldLayoutId id="2147483780" r:id="rId6"/>
    <p:sldLayoutId id="2147483781" r:id="rId7"/>
    <p:sldLayoutId id="2147483782" r:id="rId8"/>
    <p:sldLayoutId id="2147483783" r:id="rId9"/>
    <p:sldLayoutId id="2147483784" r:id="rId10"/>
    <p:sldLayoutId id="2147483785" r:id="rId11"/>
    <p:sldLayoutId id="2147483786" r:id="rId12"/>
    <p:sldLayoutId id="2147483787" r:id="rId13"/>
    <p:sldLayoutId id="2147483788" r:id="rId14"/>
    <p:sldLayoutId id="2147483789" r:id="rId15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1"/>
        </a:buClr>
        <a:buFont typeface="Wingdings" pitchFamily="2" charset="2"/>
        <a:buChar char="§"/>
        <a:defRPr sz="2800" kern="1200">
          <a:solidFill>
            <a:schemeClr val="accent4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1"/>
        </a:buClr>
        <a:buFont typeface="Wingdings" pitchFamily="2" charset="2"/>
        <a:buChar char="§"/>
        <a:defRPr sz="2400" kern="1200">
          <a:solidFill>
            <a:schemeClr val="accent4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1"/>
        </a:buClr>
        <a:buFont typeface="Wingdings" pitchFamily="2" charset="2"/>
        <a:buChar char="§"/>
        <a:defRPr sz="2000" kern="1200">
          <a:solidFill>
            <a:schemeClr val="accent4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1"/>
        </a:buClr>
        <a:buFont typeface="Wingdings" pitchFamily="2" charset="2"/>
        <a:buChar char="§"/>
        <a:defRPr sz="1800" kern="1200">
          <a:solidFill>
            <a:schemeClr val="accent4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1"/>
        </a:buClr>
        <a:buFont typeface="Wingdings" pitchFamily="2" charset="2"/>
        <a:buChar char="§"/>
        <a:defRPr sz="1800" kern="1200">
          <a:solidFill>
            <a:schemeClr val="accent4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4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4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4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4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4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4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4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4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4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4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4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4.xml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4.xml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4.xml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2194560"/>
            <a:ext cx="1069848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1F3864"/>
                </a:solidFill>
              </a:rPr>
              <a:t>Thin-Film Superconductivity for SRF Cavities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731520" y="3291840"/>
            <a:ext cx="106984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dirty="0">
                <a:solidFill>
                  <a:srgbClr val="2E5C9A"/>
                </a:solidFill>
              </a:rPr>
              <a:t>Current Status &amp; Future Challenges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731520" y="4114800"/>
            <a:ext cx="10698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1800" dirty="0"/>
          </a:p>
        </p:txBody>
      </p:sp>
      <p:pic>
        <p:nvPicPr>
          <p:cNvPr id="6" name="Picture 5" descr="12th International Workshop on Thin Films and New Ideas for Pushing the Limits of RF Superconductivity">
            <a:extLst>
              <a:ext uri="{FF2B5EF4-FFF2-40B4-BE49-F238E27FC236}">
                <a16:creationId xmlns:a16="http://schemas.microsoft.com/office/drawing/2014/main" id="{5B87CE0D-AD4D-905C-1C59-C4814D4859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704" b="9341"/>
          <a:stretch>
            <a:fillRect/>
          </a:stretch>
        </p:blipFill>
        <p:spPr bwMode="auto">
          <a:xfrm>
            <a:off x="268175" y="136525"/>
            <a:ext cx="3008888" cy="220376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F457C7C-9F3E-3463-BDE1-D82A3BE498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77525" y="136525"/>
            <a:ext cx="2146300" cy="71593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471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0000"/>
                </a:solidFill>
              </a:rPr>
              <a:t>Why Thin Films for SRF?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1005840"/>
            <a:ext cx="11247120" cy="36576"/>
          </a:xfrm>
          <a:prstGeom prst="rect">
            <a:avLst/>
          </a:prstGeom>
          <a:solidFill>
            <a:srgbClr val="2E5C9A"/>
          </a:solidFill>
          <a:ln/>
        </p:spPr>
        <p:txBody>
          <a:bodyPr/>
          <a:lstStyle/>
          <a:p>
            <a:endParaRPr lang="en-GB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346099"/>
              </p:ext>
            </p:extLst>
          </p:nvPr>
        </p:nvGraphicFramePr>
        <p:xfrm>
          <a:off x="563880" y="1417320"/>
          <a:ext cx="11064240" cy="4023360"/>
        </p:xfrm>
        <a:graphic>
          <a:graphicData uri="http://schemas.openxmlformats.org/drawingml/2006/table">
            <a:tbl>
              <a:tblPr/>
              <a:tblGrid>
                <a:gridCol w="11064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342900" indent="-342900">
                        <a:buSzPct val="100000"/>
                        <a:buChar char="•"/>
                      </a:pPr>
                      <a:r>
                        <a:rPr lang="en-US" sz="2400" dirty="0">
                          <a:solidFill>
                            <a:srgbClr val="222222"/>
                          </a:solidFill>
                        </a:rPr>
                        <a:t>SRF performance is a SURFACE phenomenon — RF penetrates only ~40 nm (Nb) to ~350 nm (NbN)</a:t>
                      </a:r>
                      <a:endParaRPr lang="en-US" sz="2400" dirty="0"/>
                    </a:p>
                  </a:txBody>
                  <a:tcPr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342900" indent="-342900">
                        <a:buSzPct val="100000"/>
                        <a:buChar char="•"/>
                      </a:pPr>
                      <a:r>
                        <a:rPr lang="en-US" sz="2400" dirty="0">
                          <a:solidFill>
                            <a:srgbClr val="222222"/>
                          </a:solidFill>
                        </a:rPr>
                        <a:t>Bulk Nb is near its intrinsic limit (~50 MV/m) after decades of N-doping &amp; processing</a:t>
                      </a:r>
                      <a:endParaRPr lang="en-US" sz="2400" dirty="0"/>
                    </a:p>
                  </a:txBody>
                  <a:tcPr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400" b="1" dirty="0">
                          <a:solidFill>
                            <a:srgbClr val="1F3864"/>
                          </a:solidFill>
                        </a:rPr>
                        <a:t>Thin films offer:</a:t>
                      </a:r>
                      <a:endParaRPr lang="en-US" sz="2400" dirty="0"/>
                    </a:p>
                  </a:txBody>
                  <a:tcPr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685800" lvl="1" indent="-342900">
                        <a:buSzPct val="100000"/>
                        <a:buChar char="•"/>
                      </a:pPr>
                      <a:r>
                        <a:rPr lang="en-US" sz="2400" dirty="0">
                          <a:solidFill>
                            <a:srgbClr val="222222"/>
                          </a:solidFill>
                        </a:rPr>
                        <a:t>Higher gradient potential (Nb3Sn, multilayers)</a:t>
                      </a:r>
                      <a:endParaRPr lang="en-US" sz="2400" dirty="0"/>
                    </a:p>
                  </a:txBody>
                  <a:tcPr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685800" lvl="1" indent="-342900">
                        <a:buSzPct val="100000"/>
                        <a:buChar char="•"/>
                      </a:pPr>
                      <a:r>
                        <a:rPr lang="en-US" sz="2400" dirty="0">
                          <a:solidFill>
                            <a:srgbClr val="222222"/>
                          </a:solidFill>
                        </a:rPr>
                        <a:t>Operation at 4.2 K (vs 2 K for Nb) -&gt; cheaper cryogenics</a:t>
                      </a:r>
                      <a:endParaRPr lang="en-US" sz="2400" dirty="0"/>
                    </a:p>
                  </a:txBody>
                  <a:tcPr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685800" lvl="1" indent="-342900">
                        <a:buSzPct val="100000"/>
                        <a:buChar char="•"/>
                      </a:pPr>
                      <a:r>
                        <a:rPr lang="en-US" sz="2400" dirty="0">
                          <a:solidFill>
                            <a:srgbClr val="222222"/>
                          </a:solidFill>
                        </a:rPr>
                        <a:t>Lower material cost (less Nb, Cu substrate)</a:t>
                      </a:r>
                      <a:endParaRPr lang="en-US" sz="2400" dirty="0"/>
                    </a:p>
                  </a:txBody>
                  <a:tcPr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685800" lvl="1" indent="-342900">
                        <a:buSzPct val="100000"/>
                        <a:buChar char="•"/>
                      </a:pPr>
                      <a:r>
                        <a:rPr lang="en-US" sz="2400" dirty="0">
                          <a:solidFill>
                            <a:srgbClr val="222222"/>
                          </a:solidFill>
                        </a:rPr>
                        <a:t>Better thermal stability (Cu's high thermal conductivity)</a:t>
                      </a:r>
                      <a:endParaRPr lang="en-US" sz="2400" dirty="0"/>
                    </a:p>
                  </a:txBody>
                  <a:tcPr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342900" indent="-342900">
                        <a:buSzPct val="100000"/>
                        <a:buChar char="•"/>
                      </a:pPr>
                      <a:r>
                        <a:rPr lang="en-US" sz="2400" dirty="0">
                          <a:solidFill>
                            <a:srgbClr val="222222"/>
                          </a:solidFill>
                        </a:rPr>
                        <a:t>Only the first few hundred nm 'matter' — the bulk is redundant</a:t>
                      </a:r>
                      <a:endParaRPr lang="en-US" sz="2400" dirty="0"/>
                    </a:p>
                  </a:txBody>
                  <a:tcPr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6" name="Picture 5" descr="12th International Workshop on Thin Films and New Ideas for Pushing the Limits of RF Superconductivity">
            <a:extLst>
              <a:ext uri="{FF2B5EF4-FFF2-40B4-BE49-F238E27FC236}">
                <a16:creationId xmlns:a16="http://schemas.microsoft.com/office/drawing/2014/main" id="{41D78651-9FC4-EDC6-9C8B-3530403243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704" b="9341"/>
          <a:stretch>
            <a:fillRect/>
          </a:stretch>
        </p:blipFill>
        <p:spPr bwMode="auto">
          <a:xfrm>
            <a:off x="195580" y="81594"/>
            <a:ext cx="1823720" cy="1335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CF1F174-BB8B-B235-AFFC-D8E4116CBA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77525" y="136525"/>
            <a:ext cx="2146300" cy="71593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471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0000"/>
                </a:solidFill>
              </a:rPr>
              <a:t>The Materials Landscape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1005840"/>
            <a:ext cx="11247120" cy="36576"/>
          </a:xfrm>
          <a:prstGeom prst="rect">
            <a:avLst/>
          </a:prstGeom>
          <a:solidFill>
            <a:srgbClr val="2E5C9A"/>
          </a:solidFill>
          <a:ln/>
        </p:spPr>
        <p:txBody>
          <a:bodyPr/>
          <a:lstStyle/>
          <a:p>
            <a:endParaRPr lang="en-GB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8740867"/>
              </p:ext>
            </p:extLst>
          </p:nvPr>
        </p:nvGraphicFramePr>
        <p:xfrm>
          <a:off x="548640" y="1234440"/>
          <a:ext cx="11064240" cy="4480560"/>
        </p:xfrm>
        <a:graphic>
          <a:graphicData uri="http://schemas.openxmlformats.org/drawingml/2006/table">
            <a:tbl>
              <a:tblPr/>
              <a:tblGrid>
                <a:gridCol w="11064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800" b="1" dirty="0">
                          <a:solidFill>
                            <a:srgbClr val="2E7D32"/>
                          </a:solidFill>
                        </a:rPr>
                        <a:t>Nb (sputtered on Cu) — Tc 9.2 K — Deployed (HIE-ISOLDE) — Mature</a:t>
                      </a:r>
                      <a:endParaRPr lang="en-US" sz="2800" dirty="0"/>
                    </a:p>
                  </a:txBody>
                  <a:tcPr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800" b="1" dirty="0">
                          <a:solidFill>
                            <a:srgbClr val="2E5C9A"/>
                          </a:solidFill>
                        </a:rPr>
                        <a:t>Nb3Sn (A15) — Tc 18 K — Prototype cavities — Most optimised alternative</a:t>
                      </a:r>
                      <a:endParaRPr lang="en-US" sz="2800" dirty="0"/>
                    </a:p>
                  </a:txBody>
                  <a:tcPr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342900" indent="-342900">
                        <a:buSzPct val="100000"/>
                        <a:buChar char="•"/>
                      </a:pPr>
                      <a:r>
                        <a:rPr lang="en-US" sz="2800" dirty="0">
                          <a:solidFill>
                            <a:srgbClr val="595959"/>
                          </a:solidFill>
                        </a:rPr>
                        <a:t>NbN / NbTiN — Tc 16-17 K — Sample + small cavity — Mid-stage</a:t>
                      </a:r>
                      <a:endParaRPr lang="en-US" sz="2800" dirty="0"/>
                    </a:p>
                  </a:txBody>
                  <a:tcPr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342900" indent="-342900">
                        <a:buSzPct val="100000"/>
                        <a:buChar char="•"/>
                      </a:pPr>
                      <a:r>
                        <a:rPr lang="en-US" sz="2800" dirty="0">
                          <a:solidFill>
                            <a:srgbClr val="595959"/>
                          </a:solidFill>
                        </a:rPr>
                        <a:t>MgB2 — Tc 39 K — Sample only — Exploratory</a:t>
                      </a:r>
                      <a:endParaRPr lang="en-US" sz="2800" dirty="0"/>
                    </a:p>
                  </a:txBody>
                  <a:tcPr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342900" indent="-342900">
                        <a:buSzPct val="100000"/>
                        <a:buChar char="•"/>
                      </a:pPr>
                      <a:r>
                        <a:rPr lang="en-US" sz="2800" dirty="0">
                          <a:solidFill>
                            <a:srgbClr val="595959"/>
                          </a:solidFill>
                        </a:rPr>
                        <a:t>Nb3Al, V3Si, Mo-Re — Tc 11-19 K — Sample studies — Exploratory</a:t>
                      </a:r>
                      <a:endParaRPr lang="en-US" sz="2800" dirty="0"/>
                    </a:p>
                  </a:txBody>
                  <a:tcPr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342900" indent="-342900">
                        <a:buSzPct val="100000"/>
                        <a:buChar char="•"/>
                      </a:pPr>
                      <a:r>
                        <a:rPr lang="en-US" sz="2800" dirty="0">
                          <a:solidFill>
                            <a:srgbClr val="595959"/>
                          </a:solidFill>
                        </a:rPr>
                        <a:t>SIS multilayers — Concept + samples — Early R&amp;D</a:t>
                      </a:r>
                      <a:endParaRPr lang="en-US" sz="2800" dirty="0"/>
                    </a:p>
                  </a:txBody>
                  <a:tcPr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342900" indent="-342900">
                        <a:buSzPct val="100000"/>
                        <a:buChar char="•"/>
                      </a:pPr>
                      <a:r>
                        <a:rPr lang="en-US" sz="2800" dirty="0">
                          <a:solidFill>
                            <a:srgbClr val="222222"/>
                          </a:solidFill>
                        </a:rPr>
                        <a:t>Nb remains the benchmark. Nb3Sn is the clear frontrunner among alternatives.</a:t>
                      </a:r>
                      <a:endParaRPr lang="en-US" sz="2800" dirty="0"/>
                    </a:p>
                  </a:txBody>
                  <a:tcPr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6" name="Picture 5" descr="12th International Workshop on Thin Films and New Ideas for Pushing the Limits of RF Superconductivity">
            <a:extLst>
              <a:ext uri="{FF2B5EF4-FFF2-40B4-BE49-F238E27FC236}">
                <a16:creationId xmlns:a16="http://schemas.microsoft.com/office/drawing/2014/main" id="{68A287F4-98E0-E499-2433-AF7A652835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704" b="9341"/>
          <a:stretch>
            <a:fillRect/>
          </a:stretch>
        </p:blipFill>
        <p:spPr bwMode="auto">
          <a:xfrm>
            <a:off x="115775" y="18379"/>
            <a:ext cx="1674925" cy="1226746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1FF19B0-CF6E-FB1F-415D-87353AD2CB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77525" y="136525"/>
            <a:ext cx="2146300" cy="71593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471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0000"/>
                </a:solidFill>
              </a:rPr>
              <a:t>Status: Sputtered Nb on Cu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1005840"/>
            <a:ext cx="11247120" cy="36576"/>
          </a:xfrm>
          <a:prstGeom prst="rect">
            <a:avLst/>
          </a:prstGeom>
          <a:solidFill>
            <a:srgbClr val="2E5C9A"/>
          </a:solidFill>
          <a:ln/>
        </p:spPr>
        <p:txBody>
          <a:bodyPr/>
          <a:lstStyle/>
          <a:p>
            <a:endParaRPr lang="en-GB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2842473"/>
              </p:ext>
            </p:extLst>
          </p:nvPr>
        </p:nvGraphicFramePr>
        <p:xfrm>
          <a:off x="548640" y="1234440"/>
          <a:ext cx="11064240" cy="4572000"/>
        </p:xfrm>
        <a:graphic>
          <a:graphicData uri="http://schemas.openxmlformats.org/drawingml/2006/table">
            <a:tbl>
              <a:tblPr/>
              <a:tblGrid>
                <a:gridCol w="11064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800" b="1" dirty="0">
                          <a:solidFill>
                            <a:srgbClr val="2E7D32"/>
                          </a:solidFill>
                        </a:rPr>
                        <a:t>ACHIEVEMENTS</a:t>
                      </a:r>
                      <a:endParaRPr lang="en-US" sz="2800" dirty="0"/>
                    </a:p>
                  </a:txBody>
                  <a:tcPr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342900" indent="-342900">
                        <a:buSzPct val="100000"/>
                        <a:buChar char="•"/>
                      </a:pPr>
                      <a:r>
                        <a:rPr lang="en-US" sz="2800" dirty="0">
                          <a:solidFill>
                            <a:srgbClr val="222222"/>
                          </a:solidFill>
                        </a:rPr>
                        <a:t>CERN HIE-ISOLDE quarter-wave cavities: &gt;60 MV/m surface peak field, Q ~ 1e9 at 2.3 K</a:t>
                      </a:r>
                      <a:endParaRPr lang="en-US" sz="2800" dirty="0"/>
                    </a:p>
                  </a:txBody>
                  <a:tcPr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342900" indent="-342900">
                        <a:buSzPct val="100000"/>
                        <a:buChar char="•"/>
                      </a:pPr>
                      <a:r>
                        <a:rPr lang="en-US" sz="2800" dirty="0">
                          <a:solidFill>
                            <a:srgbClr val="222222"/>
                          </a:solidFill>
                        </a:rPr>
                        <a:t>First production thin-film cavity to match bulk-Nb performance</a:t>
                      </a:r>
                      <a:endParaRPr lang="en-US" sz="2800" dirty="0"/>
                    </a:p>
                  </a:txBody>
                  <a:tcPr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342900" indent="-342900">
                        <a:buSzPct val="100000"/>
                        <a:buChar char="•"/>
                      </a:pPr>
                      <a:r>
                        <a:rPr lang="en-US" sz="2800" dirty="0">
                          <a:solidFill>
                            <a:srgbClr val="222222"/>
                          </a:solidFill>
                        </a:rPr>
                        <a:t>Seamless spun-Cu substrates eliminated weld-seam limitations</a:t>
                      </a:r>
                      <a:endParaRPr lang="en-US" sz="2800" dirty="0"/>
                    </a:p>
                  </a:txBody>
                  <a:tcPr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342900" indent="-342900">
                        <a:buSzPct val="100000"/>
                        <a:buChar char="•"/>
                      </a:pPr>
                      <a:r>
                        <a:rPr lang="en-US" sz="2800" dirty="0">
                          <a:solidFill>
                            <a:srgbClr val="222222"/>
                          </a:solidFill>
                        </a:rPr>
                        <a:t>4 cryomodules (20 cavities) installed and operational</a:t>
                      </a:r>
                      <a:endParaRPr lang="en-US" sz="2800" dirty="0"/>
                    </a:p>
                  </a:txBody>
                  <a:tcPr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800" b="1" dirty="0">
                          <a:solidFill>
                            <a:srgbClr val="C0392B"/>
                          </a:solidFill>
                        </a:rPr>
                        <a:t>REMAINING LIMITS</a:t>
                      </a:r>
                      <a:endParaRPr lang="en-US" sz="2800" dirty="0"/>
                    </a:p>
                  </a:txBody>
                  <a:tcPr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342900" indent="-342900">
                        <a:buSzPct val="100000"/>
                        <a:buChar char="•"/>
                      </a:pPr>
                      <a:r>
                        <a:rPr lang="en-US" sz="2800" dirty="0">
                          <a:solidFill>
                            <a:srgbClr val="222222"/>
                          </a:solidFill>
                        </a:rPr>
                        <a:t>Voids, impurities, non-uniformity, adhesion issues</a:t>
                      </a:r>
                      <a:endParaRPr lang="en-US" sz="2800" dirty="0"/>
                    </a:p>
                  </a:txBody>
                  <a:tcPr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342900" indent="-342900">
                        <a:buSzPct val="100000"/>
                        <a:buChar char="•"/>
                      </a:pPr>
                      <a:r>
                        <a:rPr lang="en-US" sz="2800" dirty="0">
                          <a:solidFill>
                            <a:srgbClr val="222222"/>
                          </a:solidFill>
                        </a:rPr>
                        <a:t>Large elliptical cavities still trail bulk Nb</a:t>
                      </a:r>
                      <a:endParaRPr lang="en-US" sz="2800" dirty="0"/>
                    </a:p>
                  </a:txBody>
                  <a:tcPr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6" name="Picture 5" descr="12th International Workshop on Thin Films and New Ideas for Pushing the Limits of RF Superconductivity">
            <a:extLst>
              <a:ext uri="{FF2B5EF4-FFF2-40B4-BE49-F238E27FC236}">
                <a16:creationId xmlns:a16="http://schemas.microsoft.com/office/drawing/2014/main" id="{EF4DF406-4C90-9CC1-BE44-17CA2CA18A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704" b="9341"/>
          <a:stretch>
            <a:fillRect/>
          </a:stretch>
        </p:blipFill>
        <p:spPr bwMode="auto">
          <a:xfrm>
            <a:off x="88900" y="23303"/>
            <a:ext cx="1522525" cy="1115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C687326-15F0-95CA-0D1A-E34B778CED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77525" y="136525"/>
            <a:ext cx="2146300" cy="71593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471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0000"/>
                </a:solidFill>
              </a:rPr>
              <a:t>Status: Nb3Sn — The Leading Alternative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1005840"/>
            <a:ext cx="11247120" cy="36576"/>
          </a:xfrm>
          <a:prstGeom prst="rect">
            <a:avLst/>
          </a:prstGeom>
          <a:solidFill>
            <a:srgbClr val="2E5C9A"/>
          </a:solidFill>
          <a:ln/>
        </p:spPr>
        <p:txBody>
          <a:bodyPr/>
          <a:lstStyle/>
          <a:p>
            <a:endParaRPr lang="en-GB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1794622"/>
              </p:ext>
            </p:extLst>
          </p:nvPr>
        </p:nvGraphicFramePr>
        <p:xfrm>
          <a:off x="548640" y="1234440"/>
          <a:ext cx="11064240" cy="4572000"/>
        </p:xfrm>
        <a:graphic>
          <a:graphicData uri="http://schemas.openxmlformats.org/drawingml/2006/table">
            <a:tbl>
              <a:tblPr/>
              <a:tblGrid>
                <a:gridCol w="11064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342900" indent="-342900">
                        <a:buSzPct val="100000"/>
                        <a:buChar char="•"/>
                      </a:pPr>
                      <a:r>
                        <a:rPr lang="en-US" sz="2400" b="1" dirty="0">
                          <a:solidFill>
                            <a:srgbClr val="222222"/>
                          </a:solidFill>
                        </a:rPr>
                        <a:t>Tc ~ 18 K -&gt; can operate at 4.2 K (no superfluid helium)</a:t>
                      </a:r>
                      <a:endParaRPr lang="en-US" sz="2400" dirty="0"/>
                    </a:p>
                  </a:txBody>
                  <a:tcPr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342900" indent="-342900">
                        <a:buSzPct val="100000"/>
                        <a:buChar char="•"/>
                      </a:pPr>
                      <a:r>
                        <a:rPr lang="en-US" sz="2400" dirty="0">
                          <a:solidFill>
                            <a:srgbClr val="222222"/>
                          </a:solidFill>
                        </a:rPr>
                        <a:t>Theoretical gradient ~2x Nb</a:t>
                      </a:r>
                      <a:endParaRPr lang="en-US" sz="2400" dirty="0"/>
                    </a:p>
                  </a:txBody>
                  <a:tcPr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342900" indent="-342900">
                        <a:buSzPct val="100000"/>
                        <a:buChar char="•"/>
                      </a:pPr>
                      <a:r>
                        <a:rPr lang="en-US" sz="2400" dirty="0">
                          <a:solidFill>
                            <a:srgbClr val="222222"/>
                          </a:solidFill>
                        </a:rPr>
                        <a:t>Single-cell: Q0 ~ 1e10 at ~10 MV/m; up to 3e10 at 2 MV/m (4.2 K)</a:t>
                      </a:r>
                      <a:endParaRPr lang="en-US" sz="2400" dirty="0"/>
                    </a:p>
                  </a:txBody>
                  <a:tcPr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342900" indent="-342900">
                        <a:buSzPct val="100000"/>
                        <a:buChar char="•"/>
                      </a:pPr>
                      <a:r>
                        <a:rPr lang="en-US" sz="2400" dirty="0">
                          <a:solidFill>
                            <a:srgbClr val="222222"/>
                          </a:solidFill>
                        </a:rPr>
                        <a:t>Coating methods: tin vapour diffusion, magnetron sputtering (DCMS, HiPIMS)</a:t>
                      </a:r>
                      <a:endParaRPr lang="en-US" sz="2400" dirty="0"/>
                    </a:p>
                  </a:txBody>
                  <a:tcPr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400" b="1" dirty="0">
                          <a:solidFill>
                            <a:srgbClr val="C0392B"/>
                          </a:solidFill>
                        </a:rPr>
                        <a:t>KNOWN PROBLEMS</a:t>
                      </a:r>
                      <a:endParaRPr lang="en-US" sz="2400" dirty="0"/>
                    </a:p>
                  </a:txBody>
                  <a:tcPr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342900" indent="-342900">
                        <a:buSzPct val="100000"/>
                        <a:buChar char="•"/>
                      </a:pPr>
                      <a:r>
                        <a:rPr lang="en-US" sz="2400" dirty="0">
                          <a:solidFill>
                            <a:srgbClr val="222222"/>
                          </a:solidFill>
                        </a:rPr>
                        <a:t>Sn deficiency / non-stoichiometric A15 phase</a:t>
                      </a:r>
                      <a:endParaRPr lang="en-US" sz="2400" dirty="0"/>
                    </a:p>
                  </a:txBody>
                  <a:tcPr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342900" indent="-342900">
                        <a:buSzPct val="100000"/>
                        <a:buChar char="•"/>
                      </a:pPr>
                      <a:r>
                        <a:rPr lang="en-US" sz="2400" dirty="0">
                          <a:solidFill>
                            <a:srgbClr val="222222"/>
                          </a:solidFill>
                        </a:rPr>
                        <a:t>Cu interdiffusion (on Cu substrate)</a:t>
                      </a:r>
                      <a:endParaRPr lang="en-US" sz="2400" dirty="0"/>
                    </a:p>
                  </a:txBody>
                  <a:tcPr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342900" indent="-342900">
                        <a:buSzPct val="100000"/>
                        <a:buChar char="•"/>
                      </a:pPr>
                      <a:r>
                        <a:rPr lang="en-US" sz="2400" dirty="0">
                          <a:solidFill>
                            <a:srgbClr val="222222"/>
                          </a:solidFill>
                        </a:rPr>
                        <a:t>Surface roughness -&gt; major gradient limiter (Cornell)</a:t>
                      </a:r>
                      <a:endParaRPr lang="en-US" sz="2400" dirty="0"/>
                    </a:p>
                  </a:txBody>
                  <a:tcPr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342900" indent="-342900">
                        <a:buSzPct val="100000"/>
                        <a:buChar char="•"/>
                      </a:pPr>
                      <a:r>
                        <a:rPr lang="en-US" sz="2400" dirty="0">
                          <a:solidFill>
                            <a:srgbClr val="222222"/>
                          </a:solidFill>
                        </a:rPr>
                        <a:t>Film cracking under mechanical strain (brittle)</a:t>
                      </a:r>
                      <a:endParaRPr lang="en-US" sz="2400" dirty="0"/>
                    </a:p>
                  </a:txBody>
                  <a:tcPr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342900" indent="-342900">
                        <a:buSzPct val="100000"/>
                        <a:buChar char="•"/>
                      </a:pPr>
                      <a:r>
                        <a:rPr lang="en-US" sz="2400" dirty="0">
                          <a:solidFill>
                            <a:srgbClr val="222222"/>
                          </a:solidFill>
                        </a:rPr>
                        <a:t>Q-slope at high field</a:t>
                      </a:r>
                      <a:endParaRPr lang="en-US" sz="2400" dirty="0"/>
                    </a:p>
                  </a:txBody>
                  <a:tcPr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pic>
        <p:nvPicPr>
          <p:cNvPr id="5" name="Picture 4" descr="12th International Workshop on Thin Films and New Ideas for Pushing the Limits of RF Superconductivity">
            <a:extLst>
              <a:ext uri="{FF2B5EF4-FFF2-40B4-BE49-F238E27FC236}">
                <a16:creationId xmlns:a16="http://schemas.microsoft.com/office/drawing/2014/main" id="{FAB899F1-21BB-452F-963E-8E813D620D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704" b="9341"/>
          <a:stretch>
            <a:fillRect/>
          </a:stretch>
        </p:blipFill>
        <p:spPr bwMode="auto">
          <a:xfrm>
            <a:off x="0" y="23303"/>
            <a:ext cx="1522525" cy="1115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A3C1031-CFAA-C3C4-C203-7D47C3FA9F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45500" y="112711"/>
            <a:ext cx="1716020" cy="57241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471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0000"/>
                </a:solidFill>
              </a:rPr>
              <a:t>Status: Other Materials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1005840"/>
            <a:ext cx="11247120" cy="36576"/>
          </a:xfrm>
          <a:prstGeom prst="rect">
            <a:avLst/>
          </a:prstGeom>
          <a:solidFill>
            <a:srgbClr val="2E5C9A"/>
          </a:solidFill>
          <a:ln/>
        </p:spPr>
        <p:txBody>
          <a:bodyPr/>
          <a:lstStyle/>
          <a:p>
            <a:endParaRPr lang="en-GB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8638491"/>
              </p:ext>
            </p:extLst>
          </p:nvPr>
        </p:nvGraphicFramePr>
        <p:xfrm>
          <a:off x="548640" y="1234440"/>
          <a:ext cx="11064240" cy="3566160"/>
        </p:xfrm>
        <a:graphic>
          <a:graphicData uri="http://schemas.openxmlformats.org/drawingml/2006/table">
            <a:tbl>
              <a:tblPr/>
              <a:tblGrid>
                <a:gridCol w="11064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400" b="1" dirty="0">
                          <a:solidFill>
                            <a:srgbClr val="1F3864"/>
                          </a:solidFill>
                        </a:rPr>
                        <a:t>Nitrides (NbN, NbTiN):</a:t>
                      </a:r>
                      <a:endParaRPr lang="en-US" sz="2400" dirty="0"/>
                    </a:p>
                  </a:txBody>
                  <a:tcPr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685800" lvl="1" indent="-342900">
                        <a:buSzPct val="100000"/>
                        <a:buChar char="•"/>
                      </a:pPr>
                      <a:r>
                        <a:rPr lang="en-US" sz="2400" dirty="0">
                          <a:solidFill>
                            <a:srgbClr val="222222"/>
                          </a:solidFill>
                        </a:rPr>
                        <a:t>Higher Hc than Nb, but high-field Q-slope &amp; impurity incorporation limit performance</a:t>
                      </a:r>
                      <a:endParaRPr lang="en-US" sz="2400" dirty="0"/>
                    </a:p>
                  </a:txBody>
                  <a:tcPr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400" b="1" dirty="0">
                          <a:solidFill>
                            <a:srgbClr val="1F3864"/>
                          </a:solidFill>
                        </a:rPr>
                        <a:t>MgB2:</a:t>
                      </a:r>
                      <a:endParaRPr lang="en-US" sz="2400" dirty="0"/>
                    </a:p>
                  </a:txBody>
                  <a:tcPr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685800" lvl="1" indent="-342900">
                        <a:buSzPct val="100000"/>
                        <a:buChar char="•"/>
                      </a:pPr>
                      <a:r>
                        <a:rPr lang="en-US" sz="2400" dirty="0">
                          <a:solidFill>
                            <a:srgbClr val="222222"/>
                          </a:solidFill>
                        </a:rPr>
                        <a:t>Highest Tc (~39 K) -&gt; could operate at 15-20 K; but unstable, oxygen-sensitive</a:t>
                      </a:r>
                      <a:endParaRPr lang="en-US" sz="2400" dirty="0"/>
                    </a:p>
                  </a:txBody>
                  <a:tcPr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400" b="1" dirty="0">
                          <a:solidFill>
                            <a:srgbClr val="1F3864"/>
                          </a:solidFill>
                        </a:rPr>
                        <a:t>SIS multilayers (Superconductor-Insulator-Superconductor):</a:t>
                      </a:r>
                      <a:endParaRPr lang="en-US" sz="2400" dirty="0"/>
                    </a:p>
                  </a:txBody>
                  <a:tcPr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685800" lvl="1" indent="-342900">
                        <a:buSzPct val="100000"/>
                        <a:buChar char="•"/>
                      </a:pPr>
                      <a:r>
                        <a:rPr lang="en-US" sz="2400" dirty="0">
                          <a:solidFill>
                            <a:srgbClr val="222222"/>
                          </a:solidFill>
                        </a:rPr>
                        <a:t>Theoretical path to exceed Nb superheating field (&gt;50 MV/m)</a:t>
                      </a:r>
                      <a:endParaRPr lang="en-US" sz="2400" dirty="0"/>
                    </a:p>
                  </a:txBody>
                  <a:tcPr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685800" lvl="1" indent="-342900">
                        <a:buSzPct val="100000"/>
                        <a:buChar char="•"/>
                      </a:pPr>
                      <a:r>
                        <a:rPr lang="en-US" sz="2400" dirty="0">
                          <a:solidFill>
                            <a:srgbClr val="222222"/>
                          </a:solidFill>
                        </a:rPr>
                        <a:t>Requires pinhole-free insulating layers — not yet at cavity scale</a:t>
                      </a:r>
                      <a:endParaRPr lang="en-US" sz="2400" dirty="0"/>
                    </a:p>
                  </a:txBody>
                  <a:tcPr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5" name="Picture 4" descr="12th International Workshop on Thin Films and New Ideas for Pushing the Limits of RF Superconductivity">
            <a:extLst>
              <a:ext uri="{FF2B5EF4-FFF2-40B4-BE49-F238E27FC236}">
                <a16:creationId xmlns:a16="http://schemas.microsoft.com/office/drawing/2014/main" id="{8518C4CB-1390-904E-61DE-5F16947E9E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704" b="9341"/>
          <a:stretch>
            <a:fillRect/>
          </a:stretch>
        </p:blipFill>
        <p:spPr bwMode="auto">
          <a:xfrm>
            <a:off x="0" y="23303"/>
            <a:ext cx="1522525" cy="1115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742C19E-1D6C-8F30-376F-855EC6078E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77525" y="136525"/>
            <a:ext cx="2146300" cy="71593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471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0000"/>
                </a:solidFill>
              </a:rPr>
              <a:t>Key Achievements Summary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1005840"/>
            <a:ext cx="11247120" cy="36576"/>
          </a:xfrm>
          <a:prstGeom prst="rect">
            <a:avLst/>
          </a:prstGeom>
          <a:solidFill>
            <a:srgbClr val="2E5C9A"/>
          </a:solidFill>
          <a:ln/>
        </p:spPr>
        <p:txBody>
          <a:bodyPr/>
          <a:lstStyle/>
          <a:p>
            <a:endParaRPr lang="en-GB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7756147"/>
              </p:ext>
            </p:extLst>
          </p:nvPr>
        </p:nvGraphicFramePr>
        <p:xfrm>
          <a:off x="1522525" y="1103480"/>
          <a:ext cx="10542475" cy="5029200"/>
        </p:xfrm>
        <a:graphic>
          <a:graphicData uri="http://schemas.openxmlformats.org/drawingml/2006/table">
            <a:tbl>
              <a:tblPr/>
              <a:tblGrid>
                <a:gridCol w="105424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400" b="1" dirty="0">
                          <a:solidFill>
                            <a:srgbClr val="2E7D32"/>
                          </a:solidFill>
                        </a:rPr>
                        <a:t>WHAT WORKS TODAY</a:t>
                      </a:r>
                      <a:endParaRPr lang="en-US" sz="2400" dirty="0"/>
                    </a:p>
                  </a:txBody>
                  <a:tcPr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342900" indent="-342900">
                        <a:buSzPct val="100000"/>
                        <a:buChar char="•"/>
                      </a:pPr>
                      <a:r>
                        <a:rPr lang="en-US" sz="2400" dirty="0">
                          <a:solidFill>
                            <a:srgbClr val="222222"/>
                          </a:solidFill>
                        </a:rPr>
                        <a:t>Thin-film Nb-on-Cu deployed in HIE-ISOLDE (production)</a:t>
                      </a:r>
                      <a:endParaRPr lang="en-US" sz="2400" dirty="0"/>
                    </a:p>
                  </a:txBody>
                  <a:tcPr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342900" indent="-342900">
                        <a:buSzPct val="100000"/>
                        <a:buChar char="•"/>
                      </a:pPr>
                      <a:r>
                        <a:rPr lang="en-US" sz="2400" dirty="0">
                          <a:solidFill>
                            <a:srgbClr val="222222"/>
                          </a:solidFill>
                        </a:rPr>
                        <a:t>Nb3Sn demonstrates high Q at 4.2 K (prototype)</a:t>
                      </a:r>
                      <a:endParaRPr lang="en-US" sz="2400" dirty="0"/>
                    </a:p>
                  </a:txBody>
                  <a:tcPr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342900" indent="-342900">
                        <a:buSzPct val="100000"/>
                        <a:buChar char="•"/>
                      </a:pPr>
                      <a:r>
                        <a:rPr lang="en-US" sz="2400" dirty="0">
                          <a:solidFill>
                            <a:srgbClr val="222222"/>
                          </a:solidFill>
                        </a:rPr>
                        <a:t>Sample-level characterisation infrastructure mature</a:t>
                      </a:r>
                      <a:endParaRPr lang="en-US" sz="2400" dirty="0"/>
                    </a:p>
                  </a:txBody>
                  <a:tcPr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342900" indent="-342900">
                        <a:buSzPct val="100000"/>
                        <a:buChar char="•"/>
                      </a:pPr>
                      <a:r>
                        <a:rPr lang="en-US" sz="2400" dirty="0">
                          <a:solidFill>
                            <a:srgbClr val="222222"/>
                          </a:solidFill>
                        </a:rPr>
                        <a:t>European Thin-Film SRF Roadmap published (2025)</a:t>
                      </a:r>
                      <a:endParaRPr lang="en-US" sz="2400" dirty="0"/>
                    </a:p>
                  </a:txBody>
                  <a:tcPr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342900" indent="-342900">
                        <a:buSzPct val="100000"/>
                        <a:buChar char="•"/>
                      </a:pPr>
                      <a:r>
                        <a:rPr lang="en-US" sz="2400" dirty="0">
                          <a:solidFill>
                            <a:srgbClr val="222222"/>
                          </a:solidFill>
                        </a:rPr>
                        <a:t>Active international collaboration (CERN, Fermilab, Cornell, JLab, KEK, STFC)</a:t>
                      </a:r>
                      <a:endParaRPr lang="en-US" sz="2400" dirty="0"/>
                    </a:p>
                  </a:txBody>
                  <a:tcPr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400" b="1" dirty="0">
                          <a:solidFill>
                            <a:srgbClr val="C0392B"/>
                          </a:solidFill>
                        </a:rPr>
                        <a:t>WHAT DOES NOT YET WORK</a:t>
                      </a:r>
                      <a:endParaRPr lang="en-US" sz="2400" dirty="0"/>
                    </a:p>
                  </a:txBody>
                  <a:tcPr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342900" indent="-342900">
                        <a:buSzPct val="100000"/>
                        <a:buChar char="•"/>
                      </a:pPr>
                      <a:r>
                        <a:rPr lang="en-US" sz="2400" dirty="0">
                          <a:solidFill>
                            <a:srgbClr val="222222"/>
                          </a:solidFill>
                        </a:rPr>
                        <a:t>Reproducible high-gradient Nb3Sn at production scale</a:t>
                      </a:r>
                      <a:endParaRPr lang="en-US" sz="2400" dirty="0"/>
                    </a:p>
                  </a:txBody>
                  <a:tcPr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342900" indent="-342900">
                        <a:buSzPct val="100000"/>
                        <a:buChar char="•"/>
                      </a:pPr>
                      <a:r>
                        <a:rPr lang="en-US" sz="2400" dirty="0">
                          <a:solidFill>
                            <a:srgbClr val="222222"/>
                          </a:solidFill>
                        </a:rPr>
                        <a:t>Thin films matching bulk-Nb gradient on large elliptical cavities</a:t>
                      </a:r>
                      <a:endParaRPr lang="en-US" sz="2400" dirty="0"/>
                    </a:p>
                  </a:txBody>
                  <a:tcPr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342900" indent="-342900">
                        <a:buSzPct val="100000"/>
                        <a:buChar char="•"/>
                      </a:pPr>
                      <a:r>
                        <a:rPr lang="en-US" sz="2400" dirty="0">
                          <a:solidFill>
                            <a:srgbClr val="222222"/>
                          </a:solidFill>
                        </a:rPr>
                        <a:t>Multilayer/SIS at cavity scale</a:t>
                      </a:r>
                      <a:endParaRPr lang="en-US" sz="2400" dirty="0"/>
                    </a:p>
                  </a:txBody>
                  <a:tcPr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342900" indent="-342900">
                        <a:buSzPct val="100000"/>
                        <a:buChar char="•"/>
                      </a:pPr>
                      <a:r>
                        <a:rPr lang="en-US" sz="2400" dirty="0">
                          <a:solidFill>
                            <a:srgbClr val="222222"/>
                          </a:solidFill>
                        </a:rPr>
                        <a:t>Stable MgB2 coatings</a:t>
                      </a:r>
                      <a:endParaRPr lang="en-US" sz="2400" dirty="0"/>
                    </a:p>
                  </a:txBody>
                  <a:tcPr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pic>
        <p:nvPicPr>
          <p:cNvPr id="5" name="Picture 4" descr="12th International Workshop on Thin Films and New Ideas for Pushing the Limits of RF Superconductivity">
            <a:extLst>
              <a:ext uri="{FF2B5EF4-FFF2-40B4-BE49-F238E27FC236}">
                <a16:creationId xmlns:a16="http://schemas.microsoft.com/office/drawing/2014/main" id="{80E458A3-F6FC-6D1E-60DD-E270ABA785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704" b="9341"/>
          <a:stretch>
            <a:fillRect/>
          </a:stretch>
        </p:blipFill>
        <p:spPr bwMode="auto">
          <a:xfrm>
            <a:off x="0" y="23303"/>
            <a:ext cx="1522525" cy="1115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18C777D-23DA-14DA-CEAF-98AA02A12D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77525" y="136525"/>
            <a:ext cx="2146300" cy="71593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471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0000"/>
                </a:solidFill>
              </a:rPr>
              <a:t>Challenge 1: Reproducibility &amp; Yield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1005840"/>
            <a:ext cx="11247120" cy="36576"/>
          </a:xfrm>
          <a:prstGeom prst="rect">
            <a:avLst/>
          </a:prstGeom>
          <a:solidFill>
            <a:srgbClr val="2E5C9A"/>
          </a:solidFill>
          <a:ln/>
        </p:spPr>
        <p:txBody>
          <a:bodyPr/>
          <a:lstStyle/>
          <a:p>
            <a:endParaRPr lang="en-GB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2722162"/>
              </p:ext>
            </p:extLst>
          </p:nvPr>
        </p:nvGraphicFramePr>
        <p:xfrm>
          <a:off x="548640" y="1234440"/>
          <a:ext cx="11064240" cy="4053840"/>
        </p:xfrm>
        <a:graphic>
          <a:graphicData uri="http://schemas.openxmlformats.org/drawingml/2006/table">
            <a:tbl>
              <a:tblPr/>
              <a:tblGrid>
                <a:gridCol w="11064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800" b="1" dirty="0">
                          <a:solidFill>
                            <a:srgbClr val="C0392B"/>
                          </a:solidFill>
                        </a:rPr>
                        <a:t>THE  CHALLENGE</a:t>
                      </a:r>
                      <a:endParaRPr lang="en-US" sz="2800" dirty="0"/>
                    </a:p>
                  </a:txBody>
                  <a:tcPr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342900" indent="-342900">
                        <a:buSzPct val="100000"/>
                        <a:buChar char="•"/>
                      </a:pPr>
                      <a:r>
                        <a:rPr lang="en-US" sz="2800" dirty="0">
                          <a:solidFill>
                            <a:srgbClr val="222222"/>
                          </a:solidFill>
                        </a:rPr>
                        <a:t>Prototype cavities hit target performance; production runs do not</a:t>
                      </a:r>
                      <a:endParaRPr lang="en-US" sz="2800" dirty="0"/>
                    </a:p>
                  </a:txBody>
                  <a:tcPr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342900" indent="-342900">
                        <a:buSzPct val="100000"/>
                        <a:buChar char="•"/>
                      </a:pPr>
                      <a:r>
                        <a:rPr lang="en-US" sz="2800" dirty="0">
                          <a:solidFill>
                            <a:srgbClr val="222222"/>
                          </a:solidFill>
                        </a:rPr>
                        <a:t>Coating uniformity over complex cavity geometry is inconsistent</a:t>
                      </a:r>
                      <a:endParaRPr lang="en-US" sz="2800" dirty="0"/>
                    </a:p>
                  </a:txBody>
                  <a:tcPr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342900" indent="-342900">
                        <a:buSzPct val="100000"/>
                        <a:buChar char="•"/>
                      </a:pPr>
                      <a:r>
                        <a:rPr lang="en-US" sz="2800" dirty="0">
                          <a:solidFill>
                            <a:srgbClr val="222222"/>
                          </a:solidFill>
                        </a:rPr>
                        <a:t>Defect statistics not yet controlled enough for accelerator-grade yield</a:t>
                      </a:r>
                      <a:endParaRPr lang="en-US" sz="2800" dirty="0"/>
                    </a:p>
                  </a:txBody>
                  <a:tcPr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800" b="1" dirty="0">
                          <a:solidFill>
                            <a:srgbClr val="1F3864"/>
                          </a:solidFill>
                        </a:rPr>
                        <a:t>IMPACT</a:t>
                      </a:r>
                      <a:endParaRPr lang="en-US" sz="2800" dirty="0"/>
                    </a:p>
                  </a:txBody>
                  <a:tcPr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342900" indent="-342900">
                        <a:buSzPct val="100000"/>
                        <a:buChar char="•"/>
                      </a:pPr>
                      <a:r>
                        <a:rPr lang="en-US" sz="2800" dirty="0">
                          <a:solidFill>
                            <a:srgbClr val="222222"/>
                          </a:solidFill>
                        </a:rPr>
                        <a:t>Thin films cannot be specified for future machines (FCC, ILC) until yield is predictable</a:t>
                      </a:r>
                      <a:endParaRPr lang="en-US" sz="2800" dirty="0"/>
                    </a:p>
                  </a:txBody>
                  <a:tcPr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342900" indent="-342900">
                        <a:buSzPct val="100000"/>
                        <a:buChar char="•"/>
                      </a:pPr>
                      <a:r>
                        <a:rPr lang="en-US" sz="2800" i="1" dirty="0">
                          <a:solidFill>
                            <a:srgbClr val="595959"/>
                          </a:solidFill>
                        </a:rPr>
                        <a:t>'A single great cavity is a paper. A hundred great cavities is a technology.'</a:t>
                      </a:r>
                      <a:endParaRPr lang="en-US" sz="2800" dirty="0"/>
                    </a:p>
                  </a:txBody>
                  <a:tcPr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5" name="Picture 4" descr="12th International Workshop on Thin Films and New Ideas for Pushing the Limits of RF Superconductivity">
            <a:extLst>
              <a:ext uri="{FF2B5EF4-FFF2-40B4-BE49-F238E27FC236}">
                <a16:creationId xmlns:a16="http://schemas.microsoft.com/office/drawing/2014/main" id="{A8D159F5-96BB-4059-1235-B03864E2DF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704" b="9341"/>
          <a:stretch>
            <a:fillRect/>
          </a:stretch>
        </p:blipFill>
        <p:spPr bwMode="auto">
          <a:xfrm>
            <a:off x="0" y="23303"/>
            <a:ext cx="1522525" cy="1115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B2DD11D-10F0-02D3-9C67-74823CD096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02785" y="178307"/>
            <a:ext cx="2021039" cy="67415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44880" y="215105"/>
            <a:ext cx="112471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0000"/>
                </a:solidFill>
              </a:rPr>
              <a:t>Challenge 2: Defects, Stoichiometry &amp; Interface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1005840"/>
            <a:ext cx="11247120" cy="36576"/>
          </a:xfrm>
          <a:prstGeom prst="rect">
            <a:avLst/>
          </a:prstGeom>
          <a:solidFill>
            <a:srgbClr val="2E5C9A"/>
          </a:solidFill>
          <a:ln/>
        </p:spPr>
        <p:txBody>
          <a:bodyPr/>
          <a:lstStyle/>
          <a:p>
            <a:endParaRPr lang="en-GB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216637"/>
              </p:ext>
            </p:extLst>
          </p:nvPr>
        </p:nvGraphicFramePr>
        <p:xfrm>
          <a:off x="548640" y="1234440"/>
          <a:ext cx="11064240" cy="4480560"/>
        </p:xfrm>
        <a:graphic>
          <a:graphicData uri="http://schemas.openxmlformats.org/drawingml/2006/table">
            <a:tbl>
              <a:tblPr/>
              <a:tblGrid>
                <a:gridCol w="11064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400" b="1" dirty="0">
                          <a:solidFill>
                            <a:srgbClr val="1F3864"/>
                          </a:solidFill>
                        </a:rPr>
                        <a:t>Nb3Sn-specific:</a:t>
                      </a:r>
                      <a:endParaRPr lang="en-US" sz="2400" dirty="0"/>
                    </a:p>
                  </a:txBody>
                  <a:tcPr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685800" lvl="1" indent="-342900">
                        <a:buSzPct val="100000"/>
                        <a:buChar char="•"/>
                      </a:pPr>
                      <a:r>
                        <a:rPr lang="en-US" sz="2400" dirty="0">
                          <a:solidFill>
                            <a:srgbClr val="222222"/>
                          </a:solidFill>
                        </a:rPr>
                        <a:t>A15 phase requires exact 3:1 Sn:Nb stoichiometry — deviations kill performance</a:t>
                      </a:r>
                      <a:endParaRPr lang="en-US" sz="2400" dirty="0"/>
                    </a:p>
                  </a:txBody>
                  <a:tcPr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685800" lvl="1" indent="-342900">
                        <a:buSzPct val="100000"/>
                        <a:buChar char="•"/>
                      </a:pPr>
                      <a:r>
                        <a:rPr lang="en-US" sz="2400" dirty="0">
                          <a:solidFill>
                            <a:srgbClr val="222222"/>
                          </a:solidFill>
                        </a:rPr>
                        <a:t>Sn-poor regions, voids, Cu interdiffusion create weak spots</a:t>
                      </a:r>
                      <a:endParaRPr lang="en-US" sz="2400" dirty="0"/>
                    </a:p>
                  </a:txBody>
                  <a:tcPr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685800" lvl="1" indent="-342900">
                        <a:buSzPct val="100000"/>
                        <a:buChar char="•"/>
                      </a:pPr>
                      <a:r>
                        <a:rPr lang="en-US" sz="2400" dirty="0">
                          <a:solidFill>
                            <a:srgbClr val="222222"/>
                          </a:solidFill>
                        </a:rPr>
                        <a:t>Surface roughness nucleates vortex entry -&gt; premature quench</a:t>
                      </a:r>
                      <a:endParaRPr lang="en-US" sz="2400" dirty="0"/>
                    </a:p>
                  </a:txBody>
                  <a:tcPr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400" b="1" dirty="0">
                          <a:solidFill>
                            <a:srgbClr val="1F3864"/>
                          </a:solidFill>
                        </a:rPr>
                        <a:t>General:</a:t>
                      </a:r>
                      <a:endParaRPr lang="en-US" sz="2400" dirty="0"/>
                    </a:p>
                  </a:txBody>
                  <a:tcPr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685800" lvl="1" indent="-342900">
                        <a:buSzPct val="100000"/>
                        <a:buChar char="•"/>
                      </a:pPr>
                      <a:r>
                        <a:rPr lang="en-US" sz="2400" dirty="0">
                          <a:solidFill>
                            <a:srgbClr val="222222"/>
                          </a:solidFill>
                        </a:rPr>
                        <a:t>Particulates and pinholes -&gt; field emission</a:t>
                      </a:r>
                      <a:endParaRPr lang="en-US" sz="2400" dirty="0"/>
                    </a:p>
                  </a:txBody>
                  <a:tcPr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685800" lvl="1" indent="-342900">
                        <a:buSzPct val="100000"/>
                        <a:buChar char="•"/>
                      </a:pPr>
                      <a:r>
                        <a:rPr lang="en-US" sz="2400" dirty="0">
                          <a:solidFill>
                            <a:srgbClr val="222222"/>
                          </a:solidFill>
                        </a:rPr>
                        <a:t>Film-substrate adhesion &amp; thermal interface resistance -&gt; hot spots, quench</a:t>
                      </a:r>
                      <a:endParaRPr lang="en-US" sz="2400" dirty="0"/>
                    </a:p>
                  </a:txBody>
                  <a:tcPr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685800" lvl="1" indent="-342900">
                        <a:buSzPct val="100000"/>
                        <a:buChar char="•"/>
                      </a:pPr>
                      <a:r>
                        <a:rPr lang="en-US" sz="2400" dirty="0">
                          <a:solidFill>
                            <a:srgbClr val="222222"/>
                          </a:solidFill>
                        </a:rPr>
                        <a:t>Impurity incorporation during sputtering (O, N, Ar)</a:t>
                      </a:r>
                      <a:endParaRPr lang="en-US" sz="2400" dirty="0"/>
                    </a:p>
                  </a:txBody>
                  <a:tcPr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342900" indent="-342900">
                        <a:buSzPct val="100000"/>
                        <a:buChar char="•"/>
                      </a:pPr>
                      <a:r>
                        <a:rPr lang="en-US" sz="2400" dirty="0">
                          <a:solidFill>
                            <a:srgbClr val="222222"/>
                          </a:solidFill>
                        </a:rPr>
                        <a:t>Coating chemistry &amp; microstructure must be controlled to nm precision over m</a:t>
                      </a:r>
                      <a:r>
                        <a:rPr lang="en-US" sz="2400" baseline="30000" dirty="0">
                          <a:solidFill>
                            <a:srgbClr val="222222"/>
                          </a:solidFill>
                        </a:rPr>
                        <a:t>2</a:t>
                      </a:r>
                      <a:r>
                        <a:rPr lang="en-US" sz="2400" dirty="0">
                          <a:solidFill>
                            <a:srgbClr val="222222"/>
                          </a:solidFill>
                        </a:rPr>
                        <a:t> of surface</a:t>
                      </a:r>
                      <a:endParaRPr lang="en-US" sz="2400" dirty="0"/>
                    </a:p>
                  </a:txBody>
                  <a:tcPr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pic>
        <p:nvPicPr>
          <p:cNvPr id="5" name="Picture 4" descr="12th International Workshop on Thin Films and New Ideas for Pushing the Limits of RF Superconductivity">
            <a:extLst>
              <a:ext uri="{FF2B5EF4-FFF2-40B4-BE49-F238E27FC236}">
                <a16:creationId xmlns:a16="http://schemas.microsoft.com/office/drawing/2014/main" id="{464FFDE8-C0F8-AE3D-50F0-CC10AE7EA2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704" b="9341"/>
          <a:stretch>
            <a:fillRect/>
          </a:stretch>
        </p:blipFill>
        <p:spPr bwMode="auto">
          <a:xfrm>
            <a:off x="0" y="23303"/>
            <a:ext cx="1522525" cy="1115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A14964B-C398-9A12-F210-04076D7B77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66580" y="5926957"/>
            <a:ext cx="2146300" cy="71593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168400" y="274320"/>
            <a:ext cx="112471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0000"/>
                </a:solidFill>
              </a:rPr>
              <a:t>Challenge 3: Mechanical &amp; Operational Robustness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1005840"/>
            <a:ext cx="11247120" cy="36576"/>
          </a:xfrm>
          <a:prstGeom prst="rect">
            <a:avLst/>
          </a:prstGeom>
          <a:solidFill>
            <a:srgbClr val="2E5C9A"/>
          </a:solidFill>
          <a:ln/>
        </p:spPr>
        <p:txBody>
          <a:bodyPr/>
          <a:lstStyle/>
          <a:p>
            <a:endParaRPr lang="en-GB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7592137"/>
              </p:ext>
            </p:extLst>
          </p:nvPr>
        </p:nvGraphicFramePr>
        <p:xfrm>
          <a:off x="548640" y="1234440"/>
          <a:ext cx="11064240" cy="4023360"/>
        </p:xfrm>
        <a:graphic>
          <a:graphicData uri="http://schemas.openxmlformats.org/drawingml/2006/table">
            <a:tbl>
              <a:tblPr/>
              <a:tblGrid>
                <a:gridCol w="11064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400" b="1" dirty="0">
                          <a:solidFill>
                            <a:srgbClr val="1F3864"/>
                          </a:solidFill>
                        </a:rPr>
                        <a:t>MECHANICAL</a:t>
                      </a:r>
                      <a:endParaRPr lang="en-US" sz="2400" dirty="0"/>
                    </a:p>
                  </a:txBody>
                  <a:tcPr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342900" indent="-342900">
                        <a:buSzPct val="100000"/>
                        <a:buChar char="•"/>
                      </a:pPr>
                      <a:r>
                        <a:rPr lang="en-US" sz="2400" dirty="0">
                          <a:solidFill>
                            <a:srgbClr val="222222"/>
                          </a:solidFill>
                        </a:rPr>
                        <a:t>Nb3Sn is brittle — cracks under handling, cooldown thermal contraction, tuning stress</a:t>
                      </a:r>
                      <a:endParaRPr lang="en-US" sz="2400" dirty="0"/>
                    </a:p>
                  </a:txBody>
                  <a:tcPr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342900" indent="-342900">
                        <a:buSzPct val="100000"/>
                        <a:buChar char="•"/>
                      </a:pPr>
                      <a:r>
                        <a:rPr lang="en-US" sz="2400" dirty="0">
                          <a:solidFill>
                            <a:srgbClr val="222222"/>
                          </a:solidFill>
                        </a:rPr>
                        <a:t>Safe strain range is narrow (~ -2.3% to +0.9%)</a:t>
                      </a:r>
                      <a:endParaRPr lang="en-US" sz="2400" dirty="0"/>
                    </a:p>
                  </a:txBody>
                  <a:tcPr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342900" indent="-342900">
                        <a:buSzPct val="100000"/>
                        <a:buChar char="•"/>
                      </a:pPr>
                      <a:r>
                        <a:rPr lang="en-US" sz="2400" dirty="0">
                          <a:solidFill>
                            <a:srgbClr val="222222"/>
                          </a:solidFill>
                        </a:rPr>
                        <a:t>Recoating/healing degraded cavities is an active research area</a:t>
                      </a:r>
                      <a:endParaRPr lang="en-US" sz="2400" dirty="0"/>
                    </a:p>
                  </a:txBody>
                  <a:tcPr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400" b="1" dirty="0">
                          <a:solidFill>
                            <a:srgbClr val="1F3864"/>
                          </a:solidFill>
                        </a:rPr>
                        <a:t>OPERATIONAL</a:t>
                      </a:r>
                      <a:endParaRPr lang="en-US" sz="2400" dirty="0"/>
                    </a:p>
                  </a:txBody>
                  <a:tcPr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342900" indent="-342900">
                        <a:buSzPct val="100000"/>
                        <a:buChar char="•"/>
                      </a:pPr>
                      <a:r>
                        <a:rPr lang="en-US" sz="2400" dirty="0">
                          <a:solidFill>
                            <a:srgbClr val="222222"/>
                          </a:solidFill>
                        </a:rPr>
                        <a:t>Q-slope at high field limits useful gradient</a:t>
                      </a:r>
                      <a:endParaRPr lang="en-US" sz="2400" dirty="0"/>
                    </a:p>
                  </a:txBody>
                  <a:tcPr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342900" indent="-342900">
                        <a:buSzPct val="100000"/>
                        <a:buChar char="•"/>
                      </a:pPr>
                      <a:r>
                        <a:rPr lang="en-US" sz="2400" dirty="0">
                          <a:solidFill>
                            <a:srgbClr val="222222"/>
                          </a:solidFill>
                        </a:rPr>
                        <a:t>Flux pinning and trapped flux losses (especially at 4.2 K)</a:t>
                      </a:r>
                      <a:endParaRPr lang="en-US" sz="2400" dirty="0"/>
                    </a:p>
                  </a:txBody>
                  <a:tcPr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342900" indent="-342900">
                        <a:buSzPct val="100000"/>
                        <a:buChar char="•"/>
                      </a:pPr>
                      <a:r>
                        <a:rPr lang="en-US" sz="2400" dirty="0">
                          <a:solidFill>
                            <a:srgbClr val="222222"/>
                          </a:solidFill>
                        </a:rPr>
                        <a:t>Long-term field emission &amp; gradient degradation in operation (LEP-II experience)</a:t>
                      </a:r>
                      <a:endParaRPr lang="en-US" sz="2400" dirty="0"/>
                    </a:p>
                  </a:txBody>
                  <a:tcPr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5" name="Picture 4" descr="12th International Workshop on Thin Films and New Ideas for Pushing the Limits of RF Superconductivity">
            <a:extLst>
              <a:ext uri="{FF2B5EF4-FFF2-40B4-BE49-F238E27FC236}">
                <a16:creationId xmlns:a16="http://schemas.microsoft.com/office/drawing/2014/main" id="{F10EAB78-E6B5-6598-706B-D55E3BB2D4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704" b="9341"/>
          <a:stretch>
            <a:fillRect/>
          </a:stretch>
        </p:blipFill>
        <p:spPr bwMode="auto">
          <a:xfrm>
            <a:off x="0" y="23303"/>
            <a:ext cx="1522525" cy="1115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DB468FF-AF28-2ECA-AEEF-11B45A535A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41025" y="5965825"/>
            <a:ext cx="2146300" cy="715938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471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0000"/>
                </a:solidFill>
              </a:rPr>
              <a:t>Challenge 4: Scaling &amp; New Architectures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1005840"/>
            <a:ext cx="11247120" cy="36576"/>
          </a:xfrm>
          <a:prstGeom prst="rect">
            <a:avLst/>
          </a:prstGeom>
          <a:solidFill>
            <a:srgbClr val="2E5C9A"/>
          </a:solidFill>
          <a:ln/>
        </p:spPr>
        <p:txBody>
          <a:bodyPr/>
          <a:lstStyle/>
          <a:p>
            <a:endParaRPr lang="en-GB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4402508"/>
              </p:ext>
            </p:extLst>
          </p:nvPr>
        </p:nvGraphicFramePr>
        <p:xfrm>
          <a:off x="548640" y="1234440"/>
          <a:ext cx="11064240" cy="4145280"/>
        </p:xfrm>
        <a:graphic>
          <a:graphicData uri="http://schemas.openxmlformats.org/drawingml/2006/table">
            <a:tbl>
              <a:tblPr/>
              <a:tblGrid>
                <a:gridCol w="11064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800" b="1" dirty="0">
                          <a:solidFill>
                            <a:srgbClr val="1F3864"/>
                          </a:solidFill>
                        </a:rPr>
                        <a:t>SCALING TO REAL CAVITIES</a:t>
                      </a:r>
                      <a:endParaRPr lang="en-US" sz="2800" dirty="0"/>
                    </a:p>
                  </a:txBody>
                  <a:tcPr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342900" indent="-342900">
                        <a:buSzPct val="100000"/>
                        <a:buChar char="•"/>
                      </a:pPr>
                      <a:r>
                        <a:rPr lang="en-US" sz="2800" dirty="0">
                          <a:solidFill>
                            <a:srgbClr val="222222"/>
                          </a:solidFill>
                        </a:rPr>
                        <a:t>Most data is from sample-level or single-cell tests</a:t>
                      </a:r>
                      <a:endParaRPr lang="en-US" sz="2800" dirty="0"/>
                    </a:p>
                  </a:txBody>
                  <a:tcPr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342900" indent="-342900">
                        <a:buSzPct val="100000"/>
                        <a:buChar char="•"/>
                      </a:pPr>
                      <a:r>
                        <a:rPr lang="en-US" sz="2800" dirty="0">
                          <a:solidFill>
                            <a:srgbClr val="222222"/>
                          </a:solidFill>
                        </a:rPr>
                        <a:t>Multi-cell, full-size elliptical cavities remain rare</a:t>
                      </a:r>
                      <a:endParaRPr lang="en-US" sz="2800" dirty="0"/>
                    </a:p>
                  </a:txBody>
                  <a:tcPr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342900" indent="-342900">
                        <a:buSzPct val="100000"/>
                        <a:buChar char="•"/>
                      </a:pPr>
                      <a:r>
                        <a:rPr lang="en-US" sz="2800" dirty="0">
                          <a:solidFill>
                            <a:srgbClr val="222222"/>
                          </a:solidFill>
                        </a:rPr>
                        <a:t>Cryomodule integration largely unproven for alternatives</a:t>
                      </a:r>
                      <a:endParaRPr lang="en-US" sz="2800" dirty="0"/>
                    </a:p>
                  </a:txBody>
                  <a:tcPr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800" b="1" dirty="0">
                          <a:solidFill>
                            <a:srgbClr val="1F3864"/>
                          </a:solidFill>
                        </a:rPr>
                        <a:t>NEW ARCHITECTURES NEEDED</a:t>
                      </a:r>
                      <a:endParaRPr lang="en-US" sz="2800" dirty="0"/>
                    </a:p>
                  </a:txBody>
                  <a:tcPr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342900" indent="-342900">
                        <a:buSzPct val="100000"/>
                        <a:buChar char="•"/>
                      </a:pPr>
                      <a:r>
                        <a:rPr lang="en-US" sz="2800" dirty="0">
                          <a:solidFill>
                            <a:srgbClr val="222222"/>
                          </a:solidFill>
                        </a:rPr>
                        <a:t>HiPIMS / energetic sputtering -&gt; denser, void-free films</a:t>
                      </a:r>
                      <a:endParaRPr lang="en-US" sz="2800" dirty="0"/>
                    </a:p>
                  </a:txBody>
                  <a:tcPr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342900" indent="-342900">
                        <a:buSzPct val="100000"/>
                        <a:buChar char="•"/>
                      </a:pPr>
                      <a:r>
                        <a:rPr lang="en-US" sz="2800" dirty="0">
                          <a:solidFill>
                            <a:srgbClr val="222222"/>
                          </a:solidFill>
                        </a:rPr>
                        <a:t>Multilayer SIS -&gt; break the Nb superheating-field limit</a:t>
                      </a:r>
                      <a:endParaRPr lang="en-US" sz="2800" dirty="0"/>
                    </a:p>
                  </a:txBody>
                  <a:tcPr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342900" indent="-342900">
                        <a:buSzPct val="100000"/>
                        <a:buChar char="•"/>
                      </a:pPr>
                      <a:r>
                        <a:rPr lang="en-US" sz="2800" dirty="0">
                          <a:solidFill>
                            <a:srgbClr val="FF0000"/>
                          </a:solidFill>
                        </a:rPr>
                        <a:t>In-situ surface preparation compatible with coating</a:t>
                      </a:r>
                    </a:p>
                  </a:txBody>
                  <a:tcPr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5" name="Picture 4" descr="12th International Workshop on Thin Films and New Ideas for Pushing the Limits of RF Superconductivity">
            <a:extLst>
              <a:ext uri="{FF2B5EF4-FFF2-40B4-BE49-F238E27FC236}">
                <a16:creationId xmlns:a16="http://schemas.microsoft.com/office/drawing/2014/main" id="{EA9CE208-0405-6392-71D0-8653B5B5A0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704" b="9341"/>
          <a:stretch>
            <a:fillRect/>
          </a:stretch>
        </p:blipFill>
        <p:spPr bwMode="auto">
          <a:xfrm>
            <a:off x="0" y="23303"/>
            <a:ext cx="1522525" cy="1115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7008498-3410-1418-8F8B-768084F00E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01299" y="344597"/>
            <a:ext cx="1522525" cy="507866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471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0000"/>
                </a:solidFill>
              </a:rPr>
              <a:t>Coordinated Programs &amp; Roadmaps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960120"/>
            <a:ext cx="11247120" cy="36576"/>
          </a:xfrm>
          <a:prstGeom prst="rect">
            <a:avLst/>
          </a:prstGeom>
          <a:solidFill>
            <a:srgbClr val="2E5C9A"/>
          </a:solidFill>
          <a:ln/>
        </p:spPr>
        <p:txBody>
          <a:bodyPr/>
          <a:lstStyle/>
          <a:p>
            <a:endParaRPr lang="en-GB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876090"/>
              </p:ext>
            </p:extLst>
          </p:nvPr>
        </p:nvGraphicFramePr>
        <p:xfrm>
          <a:off x="152400" y="1138428"/>
          <a:ext cx="11823700" cy="5517512"/>
        </p:xfrm>
        <a:graphic>
          <a:graphicData uri="http://schemas.openxmlformats.org/drawingml/2006/table">
            <a:tbl>
              <a:tblPr/>
              <a:tblGrid>
                <a:gridCol w="11823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26799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b="1" dirty="0">
                          <a:solidFill>
                            <a:srgbClr val="1F3864"/>
                          </a:solidFill>
                        </a:rPr>
                        <a:t>EUROPEAN PROGRAMME CHAIN (Horizon 2020 / Europe)</a:t>
                      </a:r>
                      <a:endParaRPr lang="en-US" sz="2000" dirty="0"/>
                    </a:p>
                  </a:txBody>
                  <a:tcPr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6799">
                <a:tc>
                  <a:txBody>
                    <a:bodyPr/>
                    <a:lstStyle/>
                    <a:p>
                      <a:pPr marL="342900" indent="-342900">
                        <a:buSzPct val="100000"/>
                        <a:buChar char="•"/>
                      </a:pPr>
                      <a:r>
                        <a:rPr lang="en-US" sz="2000" dirty="0">
                          <a:solidFill>
                            <a:srgbClr val="222222"/>
                          </a:solidFill>
                        </a:rPr>
                        <a:t>ARIES (2017-2021) WP15: substrate prep &amp; TF quality (Nb, NbN, NbTiN, Nb3Sn, SIS) — TRL 3</a:t>
                      </a:r>
                      <a:endParaRPr lang="en-US" sz="2000" dirty="0"/>
                    </a:p>
                  </a:txBody>
                  <a:tcPr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6799">
                <a:tc>
                  <a:txBody>
                    <a:bodyPr/>
                    <a:lstStyle/>
                    <a:p>
                      <a:pPr marL="342900" indent="-342900">
                        <a:buSzPct val="100000"/>
                        <a:buChar char="•"/>
                      </a:pPr>
                      <a:r>
                        <a:rPr lang="en-US" sz="2000" dirty="0">
                          <a:solidFill>
                            <a:srgbClr val="222222"/>
                          </a:solidFill>
                        </a:rPr>
                        <a:t>IFAST (2021-2025) WP9: 6 &amp; 1.3 GHz cavities; first bulk-Nb cavity PVD-coated with Nb3Sn; EU TF-SRF roadmap; laser &amp; FLA annealing — TRL 4-5</a:t>
                      </a:r>
                      <a:endParaRPr lang="en-US" sz="2000" dirty="0"/>
                    </a:p>
                  </a:txBody>
                  <a:tcPr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6799">
                <a:tc>
                  <a:txBody>
                    <a:bodyPr/>
                    <a:lstStyle/>
                    <a:p>
                      <a:pPr marL="342900" indent="-342900">
                        <a:buSzPct val="100000"/>
                        <a:buChar char="•"/>
                      </a:pPr>
                      <a:r>
                        <a:rPr lang="en-US" sz="2000" dirty="0">
                          <a:solidFill>
                            <a:srgbClr val="222222"/>
                          </a:solidFill>
                        </a:rPr>
                        <a:t>iSAS (2024-2028) WP3: Cu cavities + Nb3Sn coating &amp; RF testing; flux trapping &amp; mitigation; tunability</a:t>
                      </a:r>
                      <a:endParaRPr lang="en-US" sz="2000" dirty="0"/>
                    </a:p>
                  </a:txBody>
                  <a:tcPr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6799">
                <a:tc>
                  <a:txBody>
                    <a:bodyPr/>
                    <a:lstStyle/>
                    <a:p>
                      <a:pPr marL="342900" indent="-342900">
                        <a:buSzPct val="100000"/>
                        <a:buChar char="•"/>
                      </a:pPr>
                      <a:r>
                        <a:rPr lang="en-US" sz="2000" dirty="0">
                          <a:solidFill>
                            <a:srgbClr val="222222"/>
                          </a:solidFill>
                        </a:rPr>
                        <a:t>EPITA (2027-2031) WP4: industrialise Nb3Sn cavity production; vertical &amp; horizontal cryostat tests; conduction cooling — TRL 6</a:t>
                      </a:r>
                      <a:endParaRPr lang="en-US" sz="2000" dirty="0"/>
                    </a:p>
                  </a:txBody>
                  <a:tcPr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6799">
                <a:tc>
                  <a:txBody>
                    <a:bodyPr/>
                    <a:lstStyle/>
                    <a:p>
                      <a:pPr marL="342900" indent="-342900">
                        <a:buSzPct val="100000"/>
                        <a:buChar char="•"/>
                      </a:pPr>
                      <a:r>
                        <a:rPr lang="en-US" sz="2000" i="1" dirty="0">
                          <a:solidFill>
                            <a:srgbClr val="595959"/>
                          </a:solidFill>
                        </a:rPr>
                        <a:t>Industrial partners: 0 (ARIES) -&gt; 3-5 (EPITA); goal: transfer Nb3Sn production to industry</a:t>
                      </a:r>
                      <a:endParaRPr lang="en-US" sz="2000" dirty="0"/>
                    </a:p>
                  </a:txBody>
                  <a:tcPr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6799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b="1" dirty="0">
                          <a:solidFill>
                            <a:srgbClr val="2E5C9A"/>
                          </a:solidFill>
                        </a:rPr>
                        <a:t>SNOWMASS 2023 (US strategy)</a:t>
                      </a:r>
                      <a:endParaRPr lang="en-US" sz="2000" dirty="0"/>
                    </a:p>
                  </a:txBody>
                  <a:tcPr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6799">
                <a:tc>
                  <a:txBody>
                    <a:bodyPr/>
                    <a:lstStyle/>
                    <a:p>
                      <a:pPr marL="342900" indent="-342900">
                        <a:buSzPct val="100000"/>
                        <a:buChar char="•"/>
                      </a:pPr>
                      <a:r>
                        <a:rPr lang="en-US" sz="2000" dirty="0">
                          <a:solidFill>
                            <a:srgbClr val="222222"/>
                          </a:solidFill>
                        </a:rPr>
                        <a:t>Next-Gen SRF via advanced thin films &amp; innovative materials (Valente-Feliciano et al.)</a:t>
                      </a:r>
                      <a:endParaRPr lang="en-US" sz="2000" dirty="0"/>
                    </a:p>
                  </a:txBody>
                  <a:tcPr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26799">
                <a:tc>
                  <a:txBody>
                    <a:bodyPr/>
                    <a:lstStyle/>
                    <a:p>
                      <a:pPr marL="342900" indent="-342900">
                        <a:buSzPct val="100000"/>
                        <a:buChar char="•"/>
                      </a:pPr>
                      <a:r>
                        <a:rPr lang="en-US" sz="2000" dirty="0">
                          <a:solidFill>
                            <a:srgbClr val="222222"/>
                          </a:solidFill>
                        </a:rPr>
                        <a:t>Nb3Sn: maturing tech for accelerators + dark-matter / GW / quantum-sensing detectors (Posen et al.)</a:t>
                      </a:r>
                      <a:endParaRPr lang="en-US" sz="2000" dirty="0"/>
                    </a:p>
                  </a:txBody>
                  <a:tcPr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26799">
                <a:tc>
                  <a:txBody>
                    <a:bodyPr/>
                    <a:lstStyle/>
                    <a:p>
                      <a:pPr marL="3200400" lvl="7" indent="0">
                        <a:buNone/>
                      </a:pPr>
                      <a:r>
                        <a:rPr lang="en-US" sz="2000" b="1" dirty="0">
                          <a:solidFill>
                            <a:srgbClr val="2E7D32"/>
                          </a:solidFill>
                        </a:rPr>
                        <a:t>EXAMPLE</a:t>
                      </a:r>
                      <a:endParaRPr lang="en-US" sz="2000" dirty="0"/>
                    </a:p>
                  </a:txBody>
                  <a:tcPr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1793">
                <a:tc>
                  <a:txBody>
                    <a:bodyPr/>
                    <a:lstStyle/>
                    <a:p>
                      <a:pPr marL="3086100" lvl="6" indent="-342900">
                        <a:buSzPct val="100000"/>
                        <a:buChar char="•"/>
                      </a:pPr>
                      <a:r>
                        <a:rPr lang="en-US" sz="2000" i="1" dirty="0">
                          <a:solidFill>
                            <a:srgbClr val="595959"/>
                          </a:solidFill>
                        </a:rPr>
                        <a:t>Aug 2025: first bulk-Nb cavity coated with Nb3Sn (Cockcroft/ASTeC), RF-tested at HZB</a:t>
                      </a:r>
                      <a:endParaRPr lang="en-US" sz="2000" dirty="0"/>
                    </a:p>
                  </a:txBody>
                  <a:tcPr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pic>
        <p:nvPicPr>
          <p:cNvPr id="5" name="Picture 4" descr="12th International Workshop on Thin Films and New Ideas for Pushing the Limits of RF Superconductivity">
            <a:extLst>
              <a:ext uri="{FF2B5EF4-FFF2-40B4-BE49-F238E27FC236}">
                <a16:creationId xmlns:a16="http://schemas.microsoft.com/office/drawing/2014/main" id="{7C6BFAC6-16D3-5818-7A5E-B68784395F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704" b="9341"/>
          <a:stretch>
            <a:fillRect/>
          </a:stretch>
        </p:blipFill>
        <p:spPr bwMode="auto">
          <a:xfrm>
            <a:off x="0" y="23303"/>
            <a:ext cx="1522525" cy="1115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5FEC546-A0AE-2172-3787-AB2BE78CF0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01299" y="344597"/>
            <a:ext cx="1522525" cy="507866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471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0000"/>
                </a:solidFill>
              </a:rPr>
              <a:t>Roadmap &amp; Outlook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1005840"/>
            <a:ext cx="11247120" cy="36576"/>
          </a:xfrm>
          <a:prstGeom prst="rect">
            <a:avLst/>
          </a:prstGeom>
          <a:solidFill>
            <a:srgbClr val="2E5C9A"/>
          </a:solidFill>
          <a:ln/>
        </p:spPr>
        <p:txBody>
          <a:bodyPr/>
          <a:lstStyle/>
          <a:p>
            <a:endParaRPr lang="en-GB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241494"/>
              </p:ext>
            </p:extLst>
          </p:nvPr>
        </p:nvGraphicFramePr>
        <p:xfrm>
          <a:off x="548640" y="1234440"/>
          <a:ext cx="11064240" cy="4632230"/>
        </p:xfrm>
        <a:graphic>
          <a:graphicData uri="http://schemas.openxmlformats.org/drawingml/2006/table">
            <a:tbl>
              <a:tblPr/>
              <a:tblGrid>
                <a:gridCol w="11064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23599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b="1" dirty="0">
                          <a:solidFill>
                            <a:srgbClr val="2E7D32"/>
                          </a:solidFill>
                        </a:rPr>
                        <a:t>NEAR-TERM (1-3 yrs):</a:t>
                      </a:r>
                      <a:endParaRPr lang="en-US" sz="2000" dirty="0"/>
                    </a:p>
                  </a:txBody>
                  <a:tcPr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3599">
                <a:tc>
                  <a:txBody>
                    <a:bodyPr/>
                    <a:lstStyle/>
                    <a:p>
                      <a:pPr marL="685800" lvl="1" indent="-342900">
                        <a:buSzPct val="100000"/>
                        <a:buChar char="•"/>
                      </a:pPr>
                      <a:r>
                        <a:rPr lang="en-US" sz="2000" dirty="0">
                          <a:solidFill>
                            <a:srgbClr val="222222"/>
                          </a:solidFill>
                        </a:rPr>
                        <a:t>Improve Nb3Sn reproducibility via HiPIMS &amp; process control</a:t>
                      </a:r>
                      <a:endParaRPr lang="en-US" sz="2000" dirty="0"/>
                    </a:p>
                  </a:txBody>
                  <a:tcPr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3599">
                <a:tc>
                  <a:txBody>
                    <a:bodyPr/>
                    <a:lstStyle/>
                    <a:p>
                      <a:pPr marL="685800" lvl="1" indent="-342900">
                        <a:buSzPct val="100000"/>
                        <a:buChar char="•"/>
                      </a:pPr>
                      <a:r>
                        <a:rPr lang="en-US" sz="2000" dirty="0">
                          <a:solidFill>
                            <a:srgbClr val="222222"/>
                          </a:solidFill>
                        </a:rPr>
                        <a:t>Multi-cell Nb3Sn cavity demonstrations</a:t>
                      </a:r>
                      <a:endParaRPr lang="en-US" sz="2000" dirty="0"/>
                    </a:p>
                  </a:txBody>
                  <a:tcPr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3599">
                <a:tc>
                  <a:txBody>
                    <a:bodyPr/>
                    <a:lstStyle/>
                    <a:p>
                      <a:pPr marL="685800" lvl="1" indent="-342900">
                        <a:buSzPct val="100000"/>
                        <a:buChar char="•"/>
                      </a:pPr>
                      <a:r>
                        <a:rPr lang="en-US" sz="2000" dirty="0">
                          <a:solidFill>
                            <a:srgbClr val="222222"/>
                          </a:solidFill>
                        </a:rPr>
                        <a:t>Recoating/healing protocols</a:t>
                      </a:r>
                      <a:endParaRPr lang="en-US" sz="2000" dirty="0"/>
                    </a:p>
                  </a:txBody>
                  <a:tcPr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3599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b="1" dirty="0">
                          <a:solidFill>
                            <a:srgbClr val="2E5C9A"/>
                          </a:solidFill>
                        </a:rPr>
                        <a:t>MID-TERM (3-7 yrs):</a:t>
                      </a:r>
                      <a:endParaRPr lang="en-US" sz="2000" dirty="0"/>
                    </a:p>
                  </a:txBody>
                  <a:tcPr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3599">
                <a:tc>
                  <a:txBody>
                    <a:bodyPr/>
                    <a:lstStyle/>
                    <a:p>
                      <a:pPr marL="685800" lvl="1" indent="-342900">
                        <a:buSzPct val="100000"/>
                        <a:buChar char="•"/>
                      </a:pPr>
                      <a:r>
                        <a:rPr lang="en-US" sz="2000" dirty="0">
                          <a:solidFill>
                            <a:srgbClr val="222222"/>
                          </a:solidFill>
                        </a:rPr>
                        <a:t>Nb3Sn production qualification for a real accelerator</a:t>
                      </a:r>
                      <a:endParaRPr lang="en-US" sz="2000" dirty="0"/>
                    </a:p>
                  </a:txBody>
                  <a:tcPr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3599">
                <a:tc>
                  <a:txBody>
                    <a:bodyPr/>
                    <a:lstStyle/>
                    <a:p>
                      <a:pPr marL="685800" lvl="1" indent="-342900">
                        <a:buSzPct val="100000"/>
                        <a:buChar char="•"/>
                      </a:pPr>
                      <a:r>
                        <a:rPr lang="en-US" sz="2000" dirty="0">
                          <a:solidFill>
                            <a:srgbClr val="222222"/>
                          </a:solidFill>
                        </a:rPr>
                        <a:t>SIS multilayer cavity-scale proof-of-principle</a:t>
                      </a:r>
                      <a:endParaRPr lang="en-US" sz="2000" dirty="0"/>
                    </a:p>
                  </a:txBody>
                  <a:tcPr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3599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b="1" dirty="0">
                          <a:solidFill>
                            <a:srgbClr val="1F3864"/>
                          </a:solidFill>
                        </a:rPr>
                        <a:t>LONG-TERM (7+ yrs):</a:t>
                      </a:r>
                      <a:endParaRPr lang="en-US" sz="2000" dirty="0"/>
                    </a:p>
                  </a:txBody>
                  <a:tcPr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23599">
                <a:tc>
                  <a:txBody>
                    <a:bodyPr/>
                    <a:lstStyle/>
                    <a:p>
                      <a:pPr marL="685800" lvl="1" indent="-342900">
                        <a:buSzPct val="100000"/>
                        <a:buChar char="•"/>
                      </a:pPr>
                      <a:r>
                        <a:rPr lang="en-US" sz="2000" dirty="0">
                          <a:solidFill>
                            <a:srgbClr val="222222"/>
                          </a:solidFill>
                        </a:rPr>
                        <a:t>Thin-film baseline for FCC, muon colliders, ILC upgrades</a:t>
                      </a:r>
                      <a:endParaRPr lang="en-US" sz="2000" dirty="0"/>
                    </a:p>
                  </a:txBody>
                  <a:tcPr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23599">
                <a:tc>
                  <a:txBody>
                    <a:bodyPr/>
                    <a:lstStyle/>
                    <a:p>
                      <a:pPr marL="685800" lvl="1" indent="-342900">
                        <a:buSzPct val="100000"/>
                        <a:buChar char="•"/>
                      </a:pPr>
                      <a:r>
                        <a:rPr lang="en-US" sz="2000" dirty="0">
                          <a:solidFill>
                            <a:srgbClr val="222222"/>
                          </a:solidFill>
                        </a:rPr>
                        <a:t>4.2 K operation as standard -&gt; major cryogenic cost reduction</a:t>
                      </a:r>
                      <a:endParaRPr lang="en-US" sz="2000" dirty="0"/>
                    </a:p>
                  </a:txBody>
                  <a:tcPr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5155">
                <a:tc>
                  <a:txBody>
                    <a:bodyPr/>
                    <a:lstStyle/>
                    <a:p>
                      <a:pPr marL="342900" indent="-342900">
                        <a:buSzPct val="100000"/>
                        <a:buChar char="•"/>
                      </a:pPr>
                      <a:r>
                        <a:rPr lang="en-US" sz="2000" dirty="0">
                          <a:solidFill>
                            <a:srgbClr val="222222"/>
                          </a:solidFill>
                        </a:rPr>
                        <a:t>Milestone: 12th Int'l Workshop on Thin Films &amp; RF Superconductivity — Chester UK, Sept 2026</a:t>
                      </a:r>
                      <a:endParaRPr lang="en-US" sz="2000" dirty="0"/>
                    </a:p>
                  </a:txBody>
                  <a:tcPr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pic>
        <p:nvPicPr>
          <p:cNvPr id="5" name="Picture 4" descr="12th International Workshop on Thin Films and New Ideas for Pushing the Limits of RF Superconductivity">
            <a:extLst>
              <a:ext uri="{FF2B5EF4-FFF2-40B4-BE49-F238E27FC236}">
                <a16:creationId xmlns:a16="http://schemas.microsoft.com/office/drawing/2014/main" id="{B48AF11A-1E38-24AC-C07F-8981371DB3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704" b="9341"/>
          <a:stretch>
            <a:fillRect/>
          </a:stretch>
        </p:blipFill>
        <p:spPr bwMode="auto">
          <a:xfrm>
            <a:off x="0" y="23303"/>
            <a:ext cx="1522525" cy="1115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B5B1630-2522-E3F7-5F66-DF019BA7F8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77525" y="136525"/>
            <a:ext cx="2146300" cy="715938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731520"/>
            <a:ext cx="106984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800" b="1" dirty="0">
                <a:solidFill>
                  <a:srgbClr val="FF0000"/>
                </a:solidFill>
              </a:rPr>
              <a:t>Take-Home Message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1097280" y="2057400"/>
            <a:ext cx="996696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dirty="0">
                <a:solidFill>
                  <a:srgbClr val="222222"/>
                </a:solidFill>
              </a:rPr>
              <a:t>Thin-film SRF has moved from concept to demonstrated prototype. The science works. The remaining battle is engineering: reproducibility, defect control, mechanical robustness, and scaling to production cavities. Nb3Sn is the material to watch; the next 3-5 years will decide whether thin films become the future of SRF.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731520" y="5120640"/>
            <a:ext cx="106984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800" b="1" dirty="0">
                <a:solidFill>
                  <a:srgbClr val="2E5C9A"/>
                </a:solidFill>
              </a:rPr>
              <a:t>Thank you</a:t>
            </a:r>
            <a:endParaRPr lang="en-US" sz="4800" dirty="0"/>
          </a:p>
        </p:txBody>
      </p:sp>
      <p:pic>
        <p:nvPicPr>
          <p:cNvPr id="6" name="Picture 5" descr="12th International Workshop on Thin Films and New Ideas for Pushing the Limits of RF Superconductivity">
            <a:extLst>
              <a:ext uri="{FF2B5EF4-FFF2-40B4-BE49-F238E27FC236}">
                <a16:creationId xmlns:a16="http://schemas.microsoft.com/office/drawing/2014/main" id="{463EF7A7-793E-DC11-7CD2-4C7A8218F7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704" b="9341"/>
          <a:stretch>
            <a:fillRect/>
          </a:stretch>
        </p:blipFill>
        <p:spPr bwMode="auto">
          <a:xfrm>
            <a:off x="0" y="23303"/>
            <a:ext cx="3048000" cy="2232411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521BEC7-EB53-1FA3-6F56-FF367E0610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77525" y="136525"/>
            <a:ext cx="2146300" cy="715938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hoto of Chester City">
            <a:extLst>
              <a:ext uri="{FF2B5EF4-FFF2-40B4-BE49-F238E27FC236}">
                <a16:creationId xmlns:a16="http://schemas.microsoft.com/office/drawing/2014/main" id="{2EB49F4E-54F4-DF68-567C-B8806F8E1DD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98" r="-1" b="6897"/>
          <a:stretch>
            <a:fillRect/>
          </a:stretch>
        </p:blipFill>
        <p:spPr bwMode="auto">
          <a:xfrm>
            <a:off x="5164964" y="3265075"/>
            <a:ext cx="6129269" cy="3592925"/>
          </a:xfrm>
          <a:prstGeom prst="rect">
            <a:avLst/>
          </a:prstGeom>
          <a:noFill/>
        </p:spPr>
      </p:pic>
      <p:pic>
        <p:nvPicPr>
          <p:cNvPr id="5" name="Picture 4" descr="12th International Workshop on Thin Films and New Ideas for Pushing the Limits of RF Superconductivity">
            <a:extLst>
              <a:ext uri="{FF2B5EF4-FFF2-40B4-BE49-F238E27FC236}">
                <a16:creationId xmlns:a16="http://schemas.microsoft.com/office/drawing/2014/main" id="{B229828A-FF62-543D-85A0-6C4D4EA974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635" r="-1" b="14572"/>
          <a:stretch>
            <a:fillRect/>
          </a:stretch>
        </p:blipFill>
        <p:spPr bwMode="auto">
          <a:xfrm>
            <a:off x="643467" y="-5"/>
            <a:ext cx="6082711" cy="3920044"/>
          </a:xfrm>
          <a:custGeom>
            <a:avLst/>
            <a:gdLst/>
            <a:ahLst/>
            <a:cxnLst/>
            <a:rect l="l" t="t" r="r" b="b"/>
            <a:pathLst>
              <a:path w="6082711" h="3920044">
                <a:moveTo>
                  <a:pt x="0" y="0"/>
                </a:moveTo>
                <a:lnTo>
                  <a:pt x="6082711" y="0"/>
                </a:lnTo>
                <a:lnTo>
                  <a:pt x="6082711" y="3103225"/>
                </a:lnTo>
                <a:lnTo>
                  <a:pt x="4614930" y="3103225"/>
                </a:lnTo>
                <a:lnTo>
                  <a:pt x="4614930" y="3920044"/>
                </a:lnTo>
                <a:lnTo>
                  <a:pt x="0" y="3920044"/>
                </a:lnTo>
                <a:close/>
              </a:path>
            </a:pathLst>
          </a:custGeom>
          <a:noFill/>
        </p:spPr>
      </p:pic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FCAEA782-A849-5DC0-0E5B-4CE81D8BAE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897978" y="6350166"/>
            <a:ext cx="1455821" cy="365760"/>
          </a:xfrm>
          <a:prstGeom prst="ellipse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R="0" lvl="0" indent="0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BBAAB195-B577-5546-8349-9DDA93B6129E}" type="slidenum">
              <a:rPr kumimoji="0" lang="en-US" b="0" i="0" u="none" strike="noStrike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pPr marR="0" lvl="0" indent="0" fontAlgn="auto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b="0" i="0" u="none" strike="noStrike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fontAlgn="auto">
              <a:spcBef>
                <a:spcPct val="0"/>
              </a:spcBef>
              <a:spcAft>
                <a:spcPts val="600"/>
              </a:spcAft>
              <a:buClrTx/>
              <a:buSzTx/>
              <a:tabLst/>
              <a:defRPr/>
            </a:pPr>
            <a:endParaRPr kumimoji="0" lang="en-US" sz="4400" b="1" i="0" u="none" strike="noStrike" kern="1200" cap="none" spc="0" normalizeH="0" baseline="0" noProof="0">
              <a:ln>
                <a:noFill/>
              </a:ln>
              <a:effectLst/>
              <a:uLnTx/>
              <a:uFillTx/>
            </a:endParaRPr>
          </a:p>
          <a:p>
            <a:pPr marL="0" marR="0" lvl="0" indent="0" fontAlgn="auto">
              <a:spcBef>
                <a:spcPct val="0"/>
              </a:spcBef>
              <a:spcAft>
                <a:spcPts val="600"/>
              </a:spcAft>
              <a:buClrTx/>
              <a:buSzTx/>
              <a:tabLst/>
              <a:defRPr/>
            </a:pPr>
            <a:endParaRPr kumimoji="0" lang="en-US" sz="4400" b="1" i="0" u="none" strike="noStrike" kern="1200" cap="none" spc="0" normalizeH="0" baseline="-25000" noProof="0">
              <a:ln>
                <a:noFill/>
              </a:ln>
              <a:effectLst/>
              <a:uLnTx/>
              <a:uFillTx/>
            </a:endParaRPr>
          </a:p>
          <a:p>
            <a:pPr marL="0" marR="0" lvl="0" indent="0" fontAlgn="auto">
              <a:spcBef>
                <a:spcPct val="0"/>
              </a:spcBef>
              <a:spcAft>
                <a:spcPts val="600"/>
              </a:spcAft>
              <a:buClrTx/>
              <a:buSzTx/>
              <a:tabLst/>
              <a:defRPr/>
            </a:pPr>
            <a:endParaRPr kumimoji="0" lang="en-US" sz="4400" b="1" i="0" u="none" strike="noStrike" kern="1200" cap="none" spc="0" normalizeH="0" baseline="-25000" noProof="0">
              <a:ln>
                <a:noFill/>
              </a:ln>
              <a:effectLst/>
              <a:uLnTx/>
              <a:uFillTx/>
            </a:endParaRPr>
          </a:p>
          <a:p>
            <a:pPr marL="0" marR="0" lvl="0" indent="0" fontAlgn="auto">
              <a:spcBef>
                <a:spcPct val="0"/>
              </a:spcBef>
              <a:spcAft>
                <a:spcPts val="600"/>
              </a:spcAft>
              <a:buClrTx/>
              <a:buSzTx/>
              <a:tabLst/>
              <a:defRPr/>
            </a:pPr>
            <a:endParaRPr kumimoji="0" lang="en-US" sz="4400" b="1" i="0" u="none" strike="noStrike" kern="1200" cap="none" spc="0" normalizeH="0" baseline="-25000" noProof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9203E57-5FFA-B1C8-357D-F9E06F76AB02}"/>
              </a:ext>
            </a:extLst>
          </p:cNvPr>
          <p:cNvSpPr txBox="1"/>
          <p:nvPr/>
        </p:nvSpPr>
        <p:spPr>
          <a:xfrm>
            <a:off x="8229599" y="223046"/>
            <a:ext cx="278960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</a:rPr>
              <a:t>WELCOME</a:t>
            </a:r>
            <a:r>
              <a:rPr lang="en-GB" dirty="0"/>
              <a:t> 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5649285-4CCA-6A1E-6CF5-D70F09AD94C0}"/>
              </a:ext>
            </a:extLst>
          </p:cNvPr>
          <p:cNvSpPr txBox="1"/>
          <p:nvPr/>
        </p:nvSpPr>
        <p:spPr>
          <a:xfrm>
            <a:off x="6977742" y="1328057"/>
            <a:ext cx="5214258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/>
              <a:t>TFSRF 2026-  12</a:t>
            </a:r>
            <a:r>
              <a:rPr lang="en-GB" sz="2800" baseline="30000" dirty="0"/>
              <a:t>th</a:t>
            </a:r>
            <a:r>
              <a:rPr lang="en-GB" sz="2800" dirty="0"/>
              <a:t>  EDITION</a:t>
            </a:r>
          </a:p>
          <a:p>
            <a:endParaRPr lang="en-GB" sz="2000" dirty="0"/>
          </a:p>
          <a:p>
            <a:r>
              <a:rPr lang="en-GB" sz="2000" dirty="0"/>
              <a:t> </a:t>
            </a:r>
            <a:r>
              <a:rPr lang="en-GB" sz="2000" b="1" dirty="0"/>
              <a:t>THIN FILM AND NEW IDEAS FOR PUSHING</a:t>
            </a:r>
          </a:p>
          <a:p>
            <a:r>
              <a:rPr lang="en-GB" sz="2000" b="1" dirty="0"/>
              <a:t> THE LIMITS OF RF SUPERCONDUCTIVITY </a:t>
            </a:r>
            <a:endParaRPr lang="en-GB" sz="2000" dirty="0"/>
          </a:p>
          <a:p>
            <a:endParaRPr lang="en-GB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42BB28E-3323-40FB-172A-6CD22169418E}"/>
              </a:ext>
            </a:extLst>
          </p:cNvPr>
          <p:cNvSpPr txBox="1"/>
          <p:nvPr/>
        </p:nvSpPr>
        <p:spPr>
          <a:xfrm>
            <a:off x="447525" y="4062118"/>
            <a:ext cx="467964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International Organising Committee:</a:t>
            </a:r>
            <a:endParaRPr lang="en-GB" dirty="0"/>
          </a:p>
          <a:p>
            <a:r>
              <a:rPr lang="en-GB" dirty="0"/>
              <a:t>Anne- Marie Valente   </a:t>
            </a:r>
          </a:p>
          <a:p>
            <a:r>
              <a:rPr lang="en-GB" dirty="0"/>
              <a:t>Alex Gurevich </a:t>
            </a:r>
          </a:p>
          <a:p>
            <a:r>
              <a:rPr lang="en-GB" dirty="0"/>
              <a:t>Reza Valizadeh  -  Chair</a:t>
            </a:r>
          </a:p>
          <a:p>
            <a:r>
              <a:rPr lang="en-GB" dirty="0"/>
              <a:t>Cristian Pira  </a:t>
            </a:r>
          </a:p>
          <a:p>
            <a:r>
              <a:rPr lang="en-GB" dirty="0"/>
              <a:t>Thomas Proslier  </a:t>
            </a:r>
          </a:p>
          <a:p>
            <a:r>
              <a:rPr lang="en-GB" dirty="0"/>
              <a:t>Walter Venturini Delsolaro </a:t>
            </a:r>
          </a:p>
          <a:p>
            <a:r>
              <a:rPr lang="en-GB" dirty="0"/>
              <a:t>Takayuki Saeki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003357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>
            <a:extLst>
              <a:ext uri="{FF2B5EF4-FFF2-40B4-BE49-F238E27FC236}">
                <a16:creationId xmlns:a16="http://schemas.microsoft.com/office/drawing/2014/main" id="{AD82F9AD-DCC3-C1EE-4AA7-844E476F7C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1361" y="213065"/>
            <a:ext cx="7336630" cy="1325563"/>
          </a:xfrm>
        </p:spPr>
        <p:txBody>
          <a:bodyPr anchor="ctr">
            <a:norm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The TFSRF Started in 2005 </a:t>
            </a:r>
            <a:br>
              <a:rPr lang="en-US" dirty="0">
                <a:solidFill>
                  <a:srgbClr val="FF0000"/>
                </a:solidFill>
              </a:rPr>
            </a:br>
            <a:r>
              <a:rPr lang="en-US" dirty="0">
                <a:solidFill>
                  <a:srgbClr val="FF0000"/>
                </a:solidFill>
              </a:rPr>
              <a:t>at </a:t>
            </a:r>
            <a:r>
              <a:rPr lang="en-US" dirty="0" err="1">
                <a:solidFill>
                  <a:srgbClr val="FF0000"/>
                </a:solidFill>
              </a:rPr>
              <a:t>JLab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5" name="Content Placeholder 5">
            <a:extLst>
              <a:ext uri="{FF2B5EF4-FFF2-40B4-BE49-F238E27FC236}">
                <a16:creationId xmlns:a16="http://schemas.microsoft.com/office/drawing/2014/main" id="{C3D9AF17-EB60-285B-C2AC-E18798717E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713617" y="1586706"/>
            <a:ext cx="7770812" cy="3684588"/>
          </a:xfrm>
        </p:spPr>
        <p:txBody>
          <a:bodyPr>
            <a:normAutofit/>
          </a:bodyPr>
          <a:lstStyle/>
          <a:p>
            <a:pPr lvl="1"/>
            <a:r>
              <a:rPr lang="en-US" sz="2000" dirty="0"/>
              <a:t>Has been alternatively every 2 years by </a:t>
            </a:r>
            <a:r>
              <a:rPr lang="en-US" sz="2000" dirty="0" err="1"/>
              <a:t>Jlab</a:t>
            </a:r>
            <a:r>
              <a:rPr lang="en-US" sz="2000" dirty="0"/>
              <a:t> and INFN </a:t>
            </a:r>
            <a:r>
              <a:rPr lang="en-US" sz="2000" dirty="0" err="1"/>
              <a:t>Legnaro</a:t>
            </a:r>
            <a:r>
              <a:rPr lang="en-US" sz="2000" dirty="0"/>
              <a:t> (except 2020)</a:t>
            </a:r>
          </a:p>
          <a:p>
            <a:pPr lvl="1"/>
            <a:endParaRPr lang="en-US" sz="2000" dirty="0"/>
          </a:p>
          <a:p>
            <a:pPr lvl="1"/>
            <a:r>
              <a:rPr lang="en-US" sz="2000" dirty="0"/>
              <a:t>From  2024 edition </a:t>
            </a:r>
          </a:p>
          <a:p>
            <a:pPr lvl="2"/>
            <a:r>
              <a:rPr lang="da-DK" dirty="0"/>
              <a:t>It is organized to be shared among other community</a:t>
            </a:r>
          </a:p>
          <a:p>
            <a:pPr lvl="2"/>
            <a:endParaRPr lang="da-DK" dirty="0"/>
          </a:p>
          <a:p>
            <a:pPr lvl="2"/>
            <a:r>
              <a:rPr lang="da-DK" dirty="0"/>
              <a:t>We propose to work at International level combining various road maps. </a:t>
            </a:r>
          </a:p>
          <a:p>
            <a:pPr lvl="2"/>
            <a:endParaRPr lang="da-DK" dirty="0"/>
          </a:p>
          <a:p>
            <a:pPr lvl="2"/>
            <a:r>
              <a:rPr lang="en-GB" dirty="0">
                <a:solidFill>
                  <a:srgbClr val="262626"/>
                </a:solidFill>
              </a:rPr>
              <a:t>Intensify R&amp;D and accelerate the progress in TF SRF  field.</a:t>
            </a:r>
            <a:endParaRPr lang="da-DK" dirty="0"/>
          </a:p>
          <a:p>
            <a:pPr lvl="2"/>
            <a:endParaRPr lang="da-DK" dirty="0"/>
          </a:p>
          <a:p>
            <a:pPr lvl="2"/>
            <a:endParaRPr lang="da-DK" dirty="0"/>
          </a:p>
          <a:p>
            <a:pPr lvl="2"/>
            <a:endParaRPr lang="da-DK" dirty="0"/>
          </a:p>
          <a:p>
            <a:pPr lvl="2"/>
            <a:endParaRPr lang="da-DK" dirty="0"/>
          </a:p>
          <a:p>
            <a:pPr lvl="2"/>
            <a:endParaRPr lang="da-DK" dirty="0"/>
          </a:p>
          <a:p>
            <a:pPr marL="914400" lvl="2" indent="0">
              <a:buNone/>
            </a:pPr>
            <a:endParaRPr lang="da-DK" dirty="0"/>
          </a:p>
          <a:p>
            <a:endParaRPr lang="en-US" sz="2000" dirty="0"/>
          </a:p>
        </p:txBody>
      </p:sp>
      <p:pic>
        <p:nvPicPr>
          <p:cNvPr id="5" name="Picture 4" descr="12th International Workshop on Thin Films and New Ideas for Pushing the Limits of RF Superconductivity">
            <a:extLst>
              <a:ext uri="{FF2B5EF4-FFF2-40B4-BE49-F238E27FC236}">
                <a16:creationId xmlns:a16="http://schemas.microsoft.com/office/drawing/2014/main" id="{56D73331-25DC-9EE1-E637-360345CBD7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704" b="9341"/>
          <a:stretch>
            <a:fillRect/>
          </a:stretch>
        </p:blipFill>
        <p:spPr bwMode="auto">
          <a:xfrm>
            <a:off x="90457" y="136524"/>
            <a:ext cx="3623160" cy="534987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Date Placeholder 1">
            <a:extLst>
              <a:ext uri="{FF2B5EF4-FFF2-40B4-BE49-F238E27FC236}">
                <a16:creationId xmlns:a16="http://schemas.microsoft.com/office/drawing/2014/main" id="{7A74E008-8989-C90F-645B-55423DF77B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anchor="ctr">
            <a:normAutofit/>
          </a:bodyPr>
          <a:lstStyle/>
          <a:p>
            <a:pPr marL="0" marR="0" lvl="0" indent="0" defTabSz="9144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</a:rPr>
              <a:t>9th September 2025</a:t>
            </a:r>
          </a:p>
        </p:txBody>
      </p:sp>
      <p:sp>
        <p:nvSpPr>
          <p:cNvPr id="8" name="Footer Placeholder 2">
            <a:extLst>
              <a:ext uri="{FF2B5EF4-FFF2-40B4-BE49-F238E27FC236}">
                <a16:creationId xmlns:a16="http://schemas.microsoft.com/office/drawing/2014/main" id="{66A93D4D-75B8-3420-7DAA-7C9605994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anchor="ctr">
            <a:normAutofit/>
          </a:bodyPr>
          <a:lstStyle/>
          <a:p>
            <a:pPr marL="0" marR="0" lvl="0" indent="0" defTabSz="9144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</a:rPr>
              <a:t>STFC Thin Films Programme – CERN Visit</a:t>
            </a:r>
            <a:endParaRPr kumimoji="0" lang="en-US" b="0" i="0" u="none" strike="noStrike" kern="1200" cap="none" spc="0" normalizeH="0" baseline="0" noProof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FCAEA782-A849-5DC0-0E5B-4CE81D8BAE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 marL="0" marR="0" lvl="0" indent="0" defTabSz="9144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BBAAB195-B577-5546-8349-9DDA93B6129E}" type="slidenum">
              <a:rPr kumimoji="0" lang="en-US" b="0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</a:rPr>
              <a:pPr marL="0" marR="0" lvl="0" indent="0" defTabSz="914400" rtl="0" eaLnBrk="1" fontAlgn="auto" latinLnBrk="0" hangingPunct="1"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b="0" i="0" u="none" strike="noStrike" kern="1200" cap="none" spc="0" normalizeH="0" baseline="0" noProof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fontAlgn="auto">
              <a:spcBef>
                <a:spcPct val="0"/>
              </a:spcBef>
              <a:spcAft>
                <a:spcPts val="600"/>
              </a:spcAft>
              <a:buClrTx/>
              <a:buSzTx/>
              <a:tabLst/>
              <a:defRPr/>
            </a:pPr>
            <a:endParaRPr kumimoji="0" lang="en-US" sz="4400" b="1" i="0" u="none" strike="noStrike" kern="1200" cap="none" spc="0" normalizeH="0" baseline="0" noProof="0">
              <a:ln>
                <a:noFill/>
              </a:ln>
              <a:effectLst/>
              <a:uLnTx/>
              <a:uFillTx/>
            </a:endParaRPr>
          </a:p>
          <a:p>
            <a:pPr marL="0" marR="0" lvl="0" indent="0" fontAlgn="auto">
              <a:spcBef>
                <a:spcPct val="0"/>
              </a:spcBef>
              <a:spcAft>
                <a:spcPts val="600"/>
              </a:spcAft>
              <a:buClrTx/>
              <a:buSzTx/>
              <a:tabLst/>
              <a:defRPr/>
            </a:pPr>
            <a:endParaRPr kumimoji="0" lang="en-US" sz="4400" b="1" i="0" u="none" strike="noStrike" kern="1200" cap="none" spc="0" normalizeH="0" baseline="-25000" noProof="0">
              <a:ln>
                <a:noFill/>
              </a:ln>
              <a:effectLst/>
              <a:uLnTx/>
              <a:uFillTx/>
            </a:endParaRPr>
          </a:p>
          <a:p>
            <a:pPr marL="0" marR="0" lvl="0" indent="0" fontAlgn="auto">
              <a:spcBef>
                <a:spcPct val="0"/>
              </a:spcBef>
              <a:spcAft>
                <a:spcPts val="600"/>
              </a:spcAft>
              <a:buClrTx/>
              <a:buSzTx/>
              <a:tabLst/>
              <a:defRPr/>
            </a:pPr>
            <a:endParaRPr kumimoji="0" lang="en-US" sz="4400" b="1" i="0" u="none" strike="noStrike" kern="1200" cap="none" spc="0" normalizeH="0" baseline="-25000" noProof="0">
              <a:ln>
                <a:noFill/>
              </a:ln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799502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AE2A1E77-A9EA-7FE2-1FD6-68368DAEFF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7911" y="351510"/>
            <a:ext cx="8724089" cy="466776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0000"/>
                </a:solidFill>
              </a:rPr>
              <a:t>Sharing Ideas to create Synergy</a:t>
            </a:r>
          </a:p>
        </p:txBody>
      </p:sp>
      <p:sp>
        <p:nvSpPr>
          <p:cNvPr id="8" name="Espace réservé du contenu 17">
            <a:extLst>
              <a:ext uri="{FF2B5EF4-FFF2-40B4-BE49-F238E27FC236}">
                <a16:creationId xmlns:a16="http://schemas.microsoft.com/office/drawing/2014/main" id="{BF87DB5B-BD36-1FA4-0AA7-18A247D9A106}"/>
              </a:ext>
            </a:extLst>
          </p:cNvPr>
          <p:cNvSpPr txBox="1">
            <a:spLocks/>
          </p:cNvSpPr>
          <p:nvPr/>
        </p:nvSpPr>
        <p:spPr>
          <a:xfrm>
            <a:off x="1040331" y="2627868"/>
            <a:ext cx="8941869" cy="321251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1"/>
              </a:buClr>
              <a:buFont typeface="Wingdings" pitchFamily="2" charset="2"/>
              <a:buChar char="§"/>
              <a:defRPr sz="2800" kern="1200">
                <a:solidFill>
                  <a:schemeClr val="accent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Wingdings" pitchFamily="2" charset="2"/>
              <a:buChar char="§"/>
              <a:defRPr sz="2400" kern="1200">
                <a:solidFill>
                  <a:schemeClr val="accent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Wingdings" pitchFamily="2" charset="2"/>
              <a:buChar char="§"/>
              <a:defRPr sz="2000" kern="1200">
                <a:solidFill>
                  <a:schemeClr val="accent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Wingdings" pitchFamily="2" charset="2"/>
              <a:buChar char="§"/>
              <a:defRPr sz="1800" kern="1200">
                <a:solidFill>
                  <a:schemeClr val="accent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Wingdings" pitchFamily="2" charset="2"/>
              <a:buChar char="§"/>
              <a:defRPr sz="1800" kern="1200">
                <a:solidFill>
                  <a:schemeClr val="accent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sz="1600" b="1" dirty="0"/>
              <a:t>Setting the Horizon:  Global Perspectives &amp; Technical Roadmaps</a:t>
            </a:r>
          </a:p>
          <a:p>
            <a:pPr lvl="0"/>
            <a:r>
              <a:rPr lang="en-US" sz="1600" b="1" dirty="0"/>
              <a:t>Pushing SRF Thin Films Limits: Theoretical Advances, Deposition Modeling &amp; DFT</a:t>
            </a:r>
          </a:p>
          <a:p>
            <a:pPr lvl="0"/>
            <a:r>
              <a:rPr lang="en-US" sz="1600" b="1" dirty="0"/>
              <a:t>Latest Advances in Nb Thin Film Technology</a:t>
            </a:r>
          </a:p>
          <a:p>
            <a:pPr lvl="0"/>
            <a:r>
              <a:rPr lang="en-US" sz="1600" b="1" dirty="0"/>
              <a:t>Conventional PVD, energetic condensation from highly ionized plasmas</a:t>
            </a:r>
          </a:p>
          <a:p>
            <a:pPr lvl="0"/>
            <a:r>
              <a:rPr lang="en-US" sz="1600" b="1" dirty="0"/>
              <a:t>Nb3Sn Technology: Recent Technical Advances &amp; Scaling Horizons</a:t>
            </a:r>
          </a:p>
          <a:p>
            <a:pPr lvl="0"/>
            <a:r>
              <a:rPr lang="en-US" sz="1600" b="1" dirty="0"/>
              <a:t>Beyond Nb &amp; Nb3Sn: Alternate materials, multilayer SIS structures and functional layers</a:t>
            </a:r>
          </a:p>
          <a:p>
            <a:pPr lvl="0"/>
            <a:r>
              <a:rPr lang="en-US" sz="1600" b="1" dirty="0"/>
              <a:t>Tailored Substrates for Advanced Film Growth</a:t>
            </a:r>
            <a:endParaRPr lang="en-US" sz="1600" dirty="0"/>
          </a:p>
          <a:p>
            <a:pPr lvl="0"/>
            <a:r>
              <a:rPr lang="en-US" sz="1600" b="1" dirty="0"/>
              <a:t>Emerging Frontlines in Characterization Methods: Advanced Imaging &amp; Novel Probes</a:t>
            </a:r>
          </a:p>
          <a:p>
            <a:pPr lvl="0"/>
            <a:r>
              <a:rPr lang="en-US" sz="1600" b="1" dirty="0"/>
              <a:t>Emerging Frontiers &amp; Synergies in SRF Thin Films: From Quantum Sensing to AI-Driven Material</a:t>
            </a:r>
          </a:p>
        </p:txBody>
      </p:sp>
      <p:pic>
        <p:nvPicPr>
          <p:cNvPr id="10" name="Picture 9" descr="12th International Workshop on Thin Films and New Ideas for Pushing the Limits of RF Superconductivity">
            <a:extLst>
              <a:ext uri="{FF2B5EF4-FFF2-40B4-BE49-F238E27FC236}">
                <a16:creationId xmlns:a16="http://schemas.microsoft.com/office/drawing/2014/main" id="{ECBC7695-FF83-FCC7-B637-E01DF7F01D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704" b="9341"/>
          <a:stretch>
            <a:fillRect/>
          </a:stretch>
        </p:blipFill>
        <p:spPr bwMode="auto">
          <a:xfrm>
            <a:off x="268175" y="136525"/>
            <a:ext cx="3008888" cy="220376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591B831-D37C-0854-C79F-A67B6A7B4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BBAAB195-B577-5546-8349-9DDA93B6129E}" type="slidenum">
              <a:rPr lang="en-US" smtClean="0"/>
              <a:pPr>
                <a:spcAft>
                  <a:spcPts val="600"/>
                </a:spcAft>
              </a:pPr>
              <a:t>17</a:t>
            </a:fld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8B5D675-A5B7-10B6-91BC-62B367C5266C}"/>
              </a:ext>
            </a:extLst>
          </p:cNvPr>
          <p:cNvSpPr txBox="1"/>
          <p:nvPr/>
        </p:nvSpPr>
        <p:spPr>
          <a:xfrm>
            <a:off x="3581400" y="984413"/>
            <a:ext cx="802277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The primary aim of the workshop is to provide a collaborative environment as </a:t>
            </a:r>
            <a:r>
              <a:rPr lang="en-US" sz="2400" dirty="0">
                <a:solidFill>
                  <a:srgbClr val="E50019"/>
                </a:solidFill>
              </a:rPr>
              <a:t>open</a:t>
            </a:r>
            <a:r>
              <a:rPr lang="en-US" sz="2400" dirty="0"/>
              <a:t>, </a:t>
            </a:r>
            <a:r>
              <a:rPr lang="en-US" sz="2400" dirty="0">
                <a:solidFill>
                  <a:srgbClr val="E50019"/>
                </a:solidFill>
              </a:rPr>
              <a:t>inclusive</a:t>
            </a:r>
            <a:r>
              <a:rPr lang="en-US" sz="2400" dirty="0"/>
              <a:t> and </a:t>
            </a:r>
            <a:r>
              <a:rPr lang="en-US" sz="2400" dirty="0">
                <a:solidFill>
                  <a:srgbClr val="E50019"/>
                </a:solidFill>
              </a:rPr>
              <a:t>diverse</a:t>
            </a:r>
            <a:r>
              <a:rPr lang="en-US" sz="2400" dirty="0"/>
              <a:t> as possible, to foster </a:t>
            </a:r>
            <a:r>
              <a:rPr lang="en-US" sz="2400" dirty="0">
                <a:solidFill>
                  <a:srgbClr val="E50019"/>
                </a:solidFill>
              </a:rPr>
              <a:t>discussion</a:t>
            </a:r>
            <a:r>
              <a:rPr lang="en-US" sz="2400" dirty="0"/>
              <a:t> and </a:t>
            </a:r>
            <a:r>
              <a:rPr lang="en-US" sz="2400" dirty="0">
                <a:solidFill>
                  <a:srgbClr val="E50019"/>
                </a:solidFill>
              </a:rPr>
              <a:t>new ideas</a:t>
            </a:r>
            <a:r>
              <a:rPr lang="en-US" sz="2400" dirty="0"/>
              <a:t>.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308102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A3090B-CDFA-F79F-87C7-2AB3FCB936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US" smtClean="0"/>
              <a:t>18</a:t>
            </a:fld>
            <a:endParaRPr lang="en-US"/>
          </a:p>
        </p:txBody>
      </p:sp>
      <p:pic>
        <p:nvPicPr>
          <p:cNvPr id="7" name="Picture 6" descr="12th International Workshop on Thin Films and New Ideas for Pushing the Limits of RF Superconductivity">
            <a:extLst>
              <a:ext uri="{FF2B5EF4-FFF2-40B4-BE49-F238E27FC236}">
                <a16:creationId xmlns:a16="http://schemas.microsoft.com/office/drawing/2014/main" id="{144E0510-B5E3-A0FD-2C94-195E4A8705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704" b="9341"/>
          <a:stretch>
            <a:fillRect/>
          </a:stretch>
        </p:blipFill>
        <p:spPr bwMode="auto">
          <a:xfrm>
            <a:off x="223614" y="163380"/>
            <a:ext cx="5324407" cy="3899694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 descr="Photo of Chester City">
            <a:extLst>
              <a:ext uri="{FF2B5EF4-FFF2-40B4-BE49-F238E27FC236}">
                <a16:creationId xmlns:a16="http://schemas.microsoft.com/office/drawing/2014/main" id="{6C2C621B-E369-A1D7-090D-967DA860A47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98" r="-1" b="6897"/>
          <a:stretch>
            <a:fillRect/>
          </a:stretch>
        </p:blipFill>
        <p:spPr bwMode="auto">
          <a:xfrm>
            <a:off x="5548021" y="136526"/>
            <a:ext cx="6652595" cy="3899694"/>
          </a:xfrm>
          <a:prstGeom prst="rect">
            <a:avLst/>
          </a:prstGeom>
          <a:noFill/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86FF581-2E70-F099-DD37-CA94C2DF8201}"/>
              </a:ext>
            </a:extLst>
          </p:cNvPr>
          <p:cNvSpPr txBox="1"/>
          <p:nvPr/>
        </p:nvSpPr>
        <p:spPr>
          <a:xfrm>
            <a:off x="1308100" y="3984414"/>
            <a:ext cx="9906000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>
              <a:lnSpc>
                <a:spcPct val="150000"/>
              </a:lnSpc>
              <a:spcBef>
                <a:spcPts val="500"/>
              </a:spcBef>
              <a:buClr>
                <a:schemeClr val="tx2"/>
              </a:buClr>
              <a:buSzPct val="90000"/>
            </a:pPr>
            <a:r>
              <a:rPr lang="en-US" sz="3200" b="1" dirty="0">
                <a:solidFill>
                  <a:srgbClr val="FF0000"/>
                </a:solidFill>
              </a:rPr>
              <a:t>Speakers</a:t>
            </a:r>
          </a:p>
          <a:p>
            <a:pPr lvl="0" defTabSz="685800">
              <a:spcBef>
                <a:spcPts val="900"/>
              </a:spcBef>
              <a:buClr>
                <a:srgbClr val="E50019"/>
              </a:buClr>
              <a:buSzPct val="90000"/>
            </a:pPr>
            <a:r>
              <a:rPr lang="en-US" sz="2400" dirty="0">
                <a:solidFill>
                  <a:srgbClr val="FF0000"/>
                </a:solidFill>
                <a:latin typeface="Arial" charset="0"/>
              </a:rPr>
              <a:t>Please upload your slides the day BEFORE your talk, we need to download them in order to verify them and show on ZOOM if needed</a:t>
            </a:r>
          </a:p>
        </p:txBody>
      </p:sp>
    </p:spTree>
    <p:extLst>
      <p:ext uri="{BB962C8B-B14F-4D97-AF65-F5344CB8AC3E}">
        <p14:creationId xmlns:p14="http://schemas.microsoft.com/office/powerpoint/2010/main" val="1429375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64A4BD-DB0B-E0FD-66A9-A1B439AEBF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13A43D5-9DD8-23F3-DA75-B311DB662C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9th September 2025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F139F5-1DAF-F902-8C38-8450163F6A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STFC Thin Films Programme – CERN Visit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A497CF2-8C1F-4E68-27DA-809DA269AE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US" smtClean="0"/>
              <a:t>19</a:t>
            </a:fld>
            <a:endParaRPr lang="en-US"/>
          </a:p>
        </p:txBody>
      </p:sp>
      <p:pic>
        <p:nvPicPr>
          <p:cNvPr id="7" name="Picture 6" descr="12th International Workshop on Thin Films and New Ideas for Pushing the Limits of RF Superconductivity">
            <a:extLst>
              <a:ext uri="{FF2B5EF4-FFF2-40B4-BE49-F238E27FC236}">
                <a16:creationId xmlns:a16="http://schemas.microsoft.com/office/drawing/2014/main" id="{4B4E30F0-2DB2-CA89-D8AE-C5BCF2BE99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704" b="9341"/>
          <a:stretch>
            <a:fillRect/>
          </a:stretch>
        </p:blipFill>
        <p:spPr bwMode="auto">
          <a:xfrm>
            <a:off x="223614" y="163380"/>
            <a:ext cx="5324407" cy="337992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 descr="Photo of Chester City">
            <a:extLst>
              <a:ext uri="{FF2B5EF4-FFF2-40B4-BE49-F238E27FC236}">
                <a16:creationId xmlns:a16="http://schemas.microsoft.com/office/drawing/2014/main" id="{BF5E732B-98EF-534C-83CA-BFA48419202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98" r="-1" b="6897"/>
          <a:stretch>
            <a:fillRect/>
          </a:stretch>
        </p:blipFill>
        <p:spPr bwMode="auto">
          <a:xfrm>
            <a:off x="5548021" y="136526"/>
            <a:ext cx="6652595" cy="3406774"/>
          </a:xfrm>
          <a:prstGeom prst="rect">
            <a:avLst/>
          </a:prstGeom>
          <a:noFill/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8DD6415-202E-116C-259C-EC23C915738B}"/>
              </a:ext>
            </a:extLst>
          </p:cNvPr>
          <p:cNvSpPr txBox="1"/>
          <p:nvPr/>
        </p:nvSpPr>
        <p:spPr>
          <a:xfrm>
            <a:off x="223614" y="3744714"/>
            <a:ext cx="11480800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GB" sz="3200" dirty="0">
                <a:solidFill>
                  <a:srgbClr val="FF0000"/>
                </a:solidFill>
              </a:rPr>
              <a:t>For those who are staying at the Plaza Hotel</a:t>
            </a:r>
          </a:p>
          <a:p>
            <a:pPr lvl="2"/>
            <a:r>
              <a:rPr lang="en-GB" sz="3200" dirty="0">
                <a:solidFill>
                  <a:srgbClr val="FF0000"/>
                </a:solidFill>
              </a:rPr>
              <a:t>Breakfast is included</a:t>
            </a:r>
            <a:endParaRPr lang="en-GB" dirty="0"/>
          </a:p>
          <a:p>
            <a:pPr lvl="1"/>
            <a:r>
              <a:rPr lang="en-GB" sz="3200" dirty="0">
                <a:solidFill>
                  <a:srgbClr val="FF0000"/>
                </a:solidFill>
              </a:rPr>
              <a:t>Lunch is served at restaurant  adjacent </a:t>
            </a:r>
            <a:r>
              <a:rPr lang="en-GB" dirty="0"/>
              <a:t>.</a:t>
            </a:r>
          </a:p>
          <a:p>
            <a:pPr lvl="1"/>
            <a:r>
              <a:rPr lang="en-GB" sz="3200" dirty="0">
                <a:solidFill>
                  <a:srgbClr val="FF0000"/>
                </a:solidFill>
              </a:rPr>
              <a:t>For Dinner there will be plenty of choices in city centre</a:t>
            </a:r>
          </a:p>
          <a:p>
            <a:pPr lvl="1"/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477764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14901C-8CB7-2A79-23B7-14AD548E89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6B54D3-B975-DC1E-0C18-74B39C68F4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A3193EB-5E5C-CF3F-E439-80ABFD3CEA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9th September 2025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D66EFE2-90F1-F6E6-6997-28D1F287AA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STFC Thin Films Programme – CERN Visit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1E6793-91F0-7970-879C-6BD43A54C1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US" smtClean="0"/>
              <a:t>20</a:t>
            </a:fld>
            <a:endParaRPr lang="en-US"/>
          </a:p>
        </p:txBody>
      </p:sp>
      <p:pic>
        <p:nvPicPr>
          <p:cNvPr id="7" name="Picture 6" descr="12th International Workshop on Thin Films and New Ideas for Pushing the Limits of RF Superconductivity">
            <a:extLst>
              <a:ext uri="{FF2B5EF4-FFF2-40B4-BE49-F238E27FC236}">
                <a16:creationId xmlns:a16="http://schemas.microsoft.com/office/drawing/2014/main" id="{667C8F03-938E-2332-83E5-B4D29DEBF6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704" b="9341"/>
          <a:stretch>
            <a:fillRect/>
          </a:stretch>
        </p:blipFill>
        <p:spPr bwMode="auto">
          <a:xfrm>
            <a:off x="223614" y="163380"/>
            <a:ext cx="5324407" cy="337992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 descr="Photo of Chester City">
            <a:extLst>
              <a:ext uri="{FF2B5EF4-FFF2-40B4-BE49-F238E27FC236}">
                <a16:creationId xmlns:a16="http://schemas.microsoft.com/office/drawing/2014/main" id="{1111F241-8E92-4BD1-3A5D-0F1F2B44FD4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98" r="-1" b="6897"/>
          <a:stretch>
            <a:fillRect/>
          </a:stretch>
        </p:blipFill>
        <p:spPr bwMode="auto">
          <a:xfrm>
            <a:off x="5548021" y="136526"/>
            <a:ext cx="6652595" cy="3406774"/>
          </a:xfrm>
          <a:prstGeom prst="rect">
            <a:avLst/>
          </a:prstGeom>
          <a:noFill/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22AFBD1-E8BA-980F-C4A1-5461BE2C615B}"/>
              </a:ext>
            </a:extLst>
          </p:cNvPr>
          <p:cNvSpPr txBox="1"/>
          <p:nvPr/>
        </p:nvSpPr>
        <p:spPr>
          <a:xfrm>
            <a:off x="0" y="3570154"/>
            <a:ext cx="11480800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GB" sz="2800" dirty="0">
                <a:solidFill>
                  <a:srgbClr val="FF0000"/>
                </a:solidFill>
              </a:rPr>
              <a:t>Visit to Daresbury Laboratory: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FF0000"/>
                </a:solidFill>
              </a:rPr>
              <a:t>A dedicated bus is arranged to take all the delegates to Lab and back.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FF0000"/>
                </a:solidFill>
              </a:rPr>
              <a:t>The bus will leave from the Hotel at 2:00 pm just after the lunch on Wednesday </a:t>
            </a:r>
          </a:p>
          <a:p>
            <a:pPr lvl="1"/>
            <a:endParaRPr lang="en-GB" sz="2800" dirty="0">
              <a:solidFill>
                <a:srgbClr val="FF0000"/>
              </a:solidFill>
            </a:endParaRPr>
          </a:p>
          <a:p>
            <a:pPr lvl="1"/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80428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21F3A9-7886-8784-9630-63F910DA0D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9266BC-BEC5-BD61-A9F8-9781CF8AF2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GB" dirty="0">
                <a:solidFill>
                  <a:srgbClr val="FF0000"/>
                </a:solidFill>
              </a:rPr>
              <a:t>Workshop Dinner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474E8E4-8081-A9C1-BC01-CBF18A323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US" smtClean="0"/>
              <a:t>21</a:t>
            </a:fld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6B40B6F-FC8A-DFB2-29E7-F538D028D766}"/>
              </a:ext>
            </a:extLst>
          </p:cNvPr>
          <p:cNvSpPr txBox="1"/>
          <p:nvPr/>
        </p:nvSpPr>
        <p:spPr>
          <a:xfrm>
            <a:off x="0" y="3454619"/>
            <a:ext cx="391160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GB" sz="2800" dirty="0">
                <a:solidFill>
                  <a:srgbClr val="FF0000"/>
                </a:solidFill>
              </a:rPr>
              <a:t>Direction: </a:t>
            </a:r>
          </a:p>
          <a:p>
            <a:pPr lvl="1"/>
            <a:r>
              <a:rPr lang="en-GB" sz="2800" dirty="0">
                <a:solidFill>
                  <a:srgbClr val="FF0000"/>
                </a:solidFill>
              </a:rPr>
              <a:t>5 minutes walk from the Plaza  Hotel, Signed Posted.</a:t>
            </a:r>
          </a:p>
          <a:p>
            <a:pPr lvl="1"/>
            <a:r>
              <a:rPr lang="en-GB" dirty="0"/>
              <a:t> </a:t>
            </a:r>
          </a:p>
        </p:txBody>
      </p:sp>
      <p:pic>
        <p:nvPicPr>
          <p:cNvPr id="6" name="Picture 5" descr="Chester Cathedral in Chester | Expedia.co.uk">
            <a:extLst>
              <a:ext uri="{FF2B5EF4-FFF2-40B4-BE49-F238E27FC236}">
                <a16:creationId xmlns:a16="http://schemas.microsoft.com/office/drawing/2014/main" id="{E331A13D-8B24-EB37-BB46-0781C185CB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6700" y="1383521"/>
            <a:ext cx="8153400" cy="458628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96BD3AB-9B58-87B5-F79F-24F5B9F0204E}"/>
              </a:ext>
            </a:extLst>
          </p:cNvPr>
          <p:cNvSpPr txBox="1"/>
          <p:nvPr/>
        </p:nvSpPr>
        <p:spPr>
          <a:xfrm>
            <a:off x="355600" y="1587500"/>
            <a:ext cx="36830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Date: 23rd September 2026</a:t>
            </a:r>
            <a:br>
              <a:rPr lang="en-GB" sz="2800" b="1" dirty="0"/>
            </a:br>
            <a:r>
              <a:rPr lang="en-GB" sz="2800" b="1" dirty="0"/>
              <a:t>Time: 7pm </a:t>
            </a:r>
          </a:p>
          <a:p>
            <a:r>
              <a:rPr lang="en-GB" sz="2800" b="1" dirty="0"/>
              <a:t> Chester Cathedral </a:t>
            </a:r>
          </a:p>
        </p:txBody>
      </p:sp>
    </p:spTree>
    <p:extLst>
      <p:ext uri="{BB962C8B-B14F-4D97-AF65-F5344CB8AC3E}">
        <p14:creationId xmlns:p14="http://schemas.microsoft.com/office/powerpoint/2010/main" val="35919856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8200" y="123825"/>
            <a:ext cx="10515600" cy="561975"/>
          </a:xfrm>
        </p:spPr>
        <p:txBody>
          <a:bodyPr>
            <a:normAutofit fontScale="90000"/>
          </a:bodyPr>
          <a:lstStyle/>
          <a:p>
            <a:pPr algn="ctr"/>
            <a:r>
              <a:rPr lang="it-IT" dirty="0">
                <a:solidFill>
                  <a:srgbClr val="FF0000"/>
                </a:solidFill>
              </a:rPr>
              <a:t>Remebering Abscent Colleagues</a:t>
            </a:r>
          </a:p>
        </p:txBody>
      </p:sp>
      <p:pic>
        <p:nvPicPr>
          <p:cNvPr id="4" name="thin_films_workshop_2018_welcome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24000" y="787952"/>
            <a:ext cx="9144000" cy="5143384"/>
          </a:xfrm>
        </p:spPr>
      </p:pic>
    </p:spTree>
    <p:extLst>
      <p:ext uri="{BB962C8B-B14F-4D97-AF65-F5344CB8AC3E}">
        <p14:creationId xmlns:p14="http://schemas.microsoft.com/office/powerpoint/2010/main" val="2947070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588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ark Gradient">
  <a:themeElements>
    <a:clrScheme name="Dark Gradient">
      <a:dk1>
        <a:sysClr val="windowText" lastClr="000000"/>
      </a:dk1>
      <a:lt1>
        <a:sysClr val="window" lastClr="FFFFFF"/>
      </a:lt1>
      <a:dk2>
        <a:srgbClr val="0B0C12"/>
      </a:dk2>
      <a:lt2>
        <a:srgbClr val="ECF0FB"/>
      </a:lt2>
      <a:accent1>
        <a:srgbClr val="4970FF"/>
      </a:accent1>
      <a:accent2>
        <a:srgbClr val="712ED5"/>
      </a:accent2>
      <a:accent3>
        <a:srgbClr val="00C4B6"/>
      </a:accent3>
      <a:accent4>
        <a:srgbClr val="3633D1"/>
      </a:accent4>
      <a:accent5>
        <a:srgbClr val="4AB1FE"/>
      </a:accent5>
      <a:accent6>
        <a:srgbClr val="9E2FD5"/>
      </a:accent6>
      <a:hlink>
        <a:srgbClr val="4970FF"/>
      </a:hlink>
      <a:folHlink>
        <a:srgbClr val="8E24FF"/>
      </a:folHlink>
    </a:clrScheme>
    <a:fontScheme name="Custom 53">
      <a:majorFont>
        <a:latin typeface="Arial Nova Light"/>
        <a:ea typeface=""/>
        <a:cs typeface=""/>
      </a:majorFont>
      <a:minorFont>
        <a:latin typeface="Arial Nova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rk gradient" id="{E11C298A-C952-4C7C-AD82-FDE632A020A2}" vid="{C429265E-EED5-40F2-8F51-E02F8E47A731}"/>
    </a:ext>
  </a:extLst>
</a:theme>
</file>

<file path=ppt/theme/theme2.xml><?xml version="1.0" encoding="utf-8"?>
<a:theme xmlns:a="http://schemas.openxmlformats.org/drawingml/2006/main" name="Font and logo master">
  <a:themeElements>
    <a:clrScheme name="STFC theme">
      <a:dk1>
        <a:srgbClr val="2E2C61"/>
      </a:dk1>
      <a:lt1>
        <a:srgbClr val="FFFFFF"/>
      </a:lt1>
      <a:dk2>
        <a:srgbClr val="2E2C61"/>
      </a:dk2>
      <a:lt2>
        <a:srgbClr val="FFFFFF"/>
      </a:lt2>
      <a:accent1>
        <a:srgbClr val="1E5DF8"/>
      </a:accent1>
      <a:accent2>
        <a:srgbClr val="003088"/>
      </a:accent2>
      <a:accent3>
        <a:srgbClr val="F08900"/>
      </a:accent3>
      <a:accent4>
        <a:srgbClr val="616161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Bjorn</Template>
  <TotalTime>290</TotalTime>
  <Words>1554</Words>
  <Application>Microsoft Office PowerPoint</Application>
  <PresentationFormat>Widescreen</PresentationFormat>
  <Paragraphs>209</Paragraphs>
  <Slides>22</Slides>
  <Notes>14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Aptos</vt:lpstr>
      <vt:lpstr>Arial</vt:lpstr>
      <vt:lpstr>Arial Nova Light</vt:lpstr>
      <vt:lpstr>Calibri</vt:lpstr>
      <vt:lpstr>Wingdings</vt:lpstr>
      <vt:lpstr>Dark Gradient</vt:lpstr>
      <vt:lpstr>Font and logo master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TFSRF Started in 2005  at JLab</vt:lpstr>
      <vt:lpstr>Sharing Ideas to create Synergy</vt:lpstr>
      <vt:lpstr>PowerPoint Presentation</vt:lpstr>
      <vt:lpstr>PowerPoint Presentation</vt:lpstr>
      <vt:lpstr>PowerPoint Presentation</vt:lpstr>
      <vt:lpstr>Workshop Dinner</vt:lpstr>
      <vt:lpstr>Remebering Abscent Colleagues</vt:lpstr>
    </vt:vector>
  </TitlesOfParts>
  <Company>STFC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Valizadeh, Reza (STFC,DL,AST)</dc:creator>
  <cp:lastModifiedBy>Valizadeh, Reza (STFC,DL,AST)</cp:lastModifiedBy>
  <cp:revision>5</cp:revision>
  <dcterms:created xsi:type="dcterms:W3CDTF">2026-09-20T15:54:57Z</dcterms:created>
  <dcterms:modified xsi:type="dcterms:W3CDTF">2026-09-20T20:45:47Z</dcterms:modified>
</cp:coreProperties>
</file>