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70" r:id="rId1"/>
  </p:sldMasterIdLst>
  <p:notesMasterIdLst>
    <p:notesMasterId r:id="rId21"/>
  </p:notesMasterIdLst>
  <p:sldIdLst>
    <p:sldId id="289" r:id="rId2"/>
    <p:sldId id="414" r:id="rId3"/>
    <p:sldId id="352" r:id="rId4"/>
    <p:sldId id="412" r:id="rId5"/>
    <p:sldId id="413" r:id="rId6"/>
    <p:sldId id="415" r:id="rId7"/>
    <p:sldId id="427" r:id="rId8"/>
    <p:sldId id="416" r:id="rId9"/>
    <p:sldId id="417" r:id="rId10"/>
    <p:sldId id="419" r:id="rId11"/>
    <p:sldId id="428" r:id="rId12"/>
    <p:sldId id="432" r:id="rId13"/>
    <p:sldId id="420" r:id="rId14"/>
    <p:sldId id="431" r:id="rId15"/>
    <p:sldId id="429" r:id="rId16"/>
    <p:sldId id="421" r:id="rId17"/>
    <p:sldId id="423" r:id="rId18"/>
    <p:sldId id="426" r:id="rId19"/>
    <p:sldId id="42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7285"/>
    <a:srgbClr val="3399FF"/>
    <a:srgbClr val="3366FF"/>
    <a:srgbClr val="CDD7DD"/>
    <a:srgbClr val="CDD5DD"/>
    <a:srgbClr val="00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07" autoAdjust="0"/>
  </p:normalViewPr>
  <p:slideViewPr>
    <p:cSldViewPr snapToGrid="0">
      <p:cViewPr varScale="1">
        <p:scale>
          <a:sx n="83" d="100"/>
          <a:sy n="83" d="100"/>
        </p:scale>
        <p:origin x="4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dk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dk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dk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NoLn">
    <dgm:fillClrLst meth="repeat">
      <a:schemeClr val="dk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B8FA73-6D63-451E-AC28-FDA75A3D87AC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105BE1B-11BF-4938-957B-27E5160880C8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en-US" sz="2000" b="1" dirty="0">
              <a:solidFill>
                <a:schemeClr val="tx1">
                  <a:lumMod val="75000"/>
                  <a:lumOff val="25000"/>
                </a:schemeClr>
              </a:solidFill>
            </a:rPr>
            <a:t>PVD &amp; HiPIMS Optimization</a:t>
          </a:r>
          <a:endParaRPr lang="en-US" sz="20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F0F5BBE-40D5-4875-87A0-D53E700D6F1A}" type="parTrans" cxnId="{807B6DDD-FEAA-4DD8-9A9E-A17953A134D8}">
      <dgm:prSet/>
      <dgm:spPr/>
      <dgm:t>
        <a:bodyPr/>
        <a:lstStyle/>
        <a:p>
          <a:endParaRPr lang="en-US"/>
        </a:p>
      </dgm:t>
    </dgm:pt>
    <dgm:pt modelId="{138FAA6F-AB0D-4D2E-B061-F09F2DD78ADF}" type="sibTrans" cxnId="{807B6DDD-FEAA-4DD8-9A9E-A17953A134D8}">
      <dgm:prSet/>
      <dgm:spPr/>
      <dgm:t>
        <a:bodyPr/>
        <a:lstStyle/>
        <a:p>
          <a:endParaRPr lang="en-US"/>
        </a:p>
      </dgm:t>
    </dgm:pt>
    <dgm:pt modelId="{A26DCAAD-7292-4227-813A-D60173735326}">
      <dgm:prSet phldrT="[Text]" custT="1"/>
      <dgm:spPr/>
      <dgm:t>
        <a:bodyPr/>
        <a:lstStyle/>
        <a:p>
          <a:pPr algn="ctr">
            <a:buNone/>
          </a:pPr>
          <a:r>
            <a:rPr lang="en-US" sz="1800" spc="-150" dirty="0"/>
            <a:t>Deployment of </a:t>
          </a:r>
          <a:r>
            <a:rPr lang="en-US" sz="1800" b="1" spc="-150" dirty="0"/>
            <a:t>High-Power Impulse Magnetron Sputtering (HiPIMS)</a:t>
          </a:r>
          <a:r>
            <a:rPr lang="en-US" sz="1800" spc="-150" dirty="0"/>
            <a:t> enables energetic condensation. This drastically increases the usable accelerating gradient of Nb/Cu films, particularly vital for low-frequency structural applications.</a:t>
          </a:r>
        </a:p>
      </dgm:t>
    </dgm:pt>
    <dgm:pt modelId="{E2C51B85-268F-48CF-98D2-7EA15CCE715E}" type="parTrans" cxnId="{2B9FBAE4-C0CB-4B28-9669-333F2430E847}">
      <dgm:prSet/>
      <dgm:spPr/>
      <dgm:t>
        <a:bodyPr/>
        <a:lstStyle/>
        <a:p>
          <a:endParaRPr lang="en-US"/>
        </a:p>
      </dgm:t>
    </dgm:pt>
    <dgm:pt modelId="{644742A1-BD2F-4BA2-8933-B25747F9F513}" type="sibTrans" cxnId="{2B9FBAE4-C0CB-4B28-9669-333F2430E847}">
      <dgm:prSet/>
      <dgm:spPr/>
      <dgm:t>
        <a:bodyPr/>
        <a:lstStyle/>
        <a:p>
          <a:endParaRPr lang="en-US"/>
        </a:p>
      </dgm:t>
    </dgm:pt>
    <dgm:pt modelId="{F231ED16-12D6-45A8-9DD6-F2528B1C6194}" type="pres">
      <dgm:prSet presAssocID="{E8B8FA73-6D63-451E-AC28-FDA75A3D87AC}" presName="Name0" presStyleCnt="0">
        <dgm:presLayoutVars>
          <dgm:dir/>
          <dgm:animLvl val="lvl"/>
          <dgm:resizeHandles val="exact"/>
        </dgm:presLayoutVars>
      </dgm:prSet>
      <dgm:spPr/>
    </dgm:pt>
    <dgm:pt modelId="{F2F3E6C4-DC6B-4EA3-969E-062976FC1722}" type="pres">
      <dgm:prSet presAssocID="{2105BE1B-11BF-4938-957B-27E5160880C8}" presName="composite" presStyleCnt="0"/>
      <dgm:spPr/>
    </dgm:pt>
    <dgm:pt modelId="{262CBCB3-7AD7-4B05-9E2C-363B1521F5D0}" type="pres">
      <dgm:prSet presAssocID="{2105BE1B-11BF-4938-957B-27E5160880C8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09F4A0BB-E2C0-4978-BD52-A85DFA1D0E60}" type="pres">
      <dgm:prSet presAssocID="{2105BE1B-11BF-4938-957B-27E5160880C8}" presName="desTx" presStyleLbl="alignAccFollowNode1" presStyleIdx="0" presStyleCnt="1" custLinFactNeighborY="-2824">
        <dgm:presLayoutVars>
          <dgm:bulletEnabled val="1"/>
        </dgm:presLayoutVars>
      </dgm:prSet>
      <dgm:spPr/>
    </dgm:pt>
  </dgm:ptLst>
  <dgm:cxnLst>
    <dgm:cxn modelId="{C7050C96-A416-4E43-B1E9-FEFBA731AE68}" type="presOf" srcId="{E8B8FA73-6D63-451E-AC28-FDA75A3D87AC}" destId="{F231ED16-12D6-45A8-9DD6-F2528B1C6194}" srcOrd="0" destOrd="0" presId="urn:microsoft.com/office/officeart/2005/8/layout/hList1"/>
    <dgm:cxn modelId="{807B6DDD-FEAA-4DD8-9A9E-A17953A134D8}" srcId="{E8B8FA73-6D63-451E-AC28-FDA75A3D87AC}" destId="{2105BE1B-11BF-4938-957B-27E5160880C8}" srcOrd="0" destOrd="0" parTransId="{3F0F5BBE-40D5-4875-87A0-D53E700D6F1A}" sibTransId="{138FAA6F-AB0D-4D2E-B061-F09F2DD78ADF}"/>
    <dgm:cxn modelId="{2B9FBAE4-C0CB-4B28-9669-333F2430E847}" srcId="{2105BE1B-11BF-4938-957B-27E5160880C8}" destId="{A26DCAAD-7292-4227-813A-D60173735326}" srcOrd="0" destOrd="0" parTransId="{E2C51B85-268F-48CF-98D2-7EA15CCE715E}" sibTransId="{644742A1-BD2F-4BA2-8933-B25747F9F513}"/>
    <dgm:cxn modelId="{4A5BDFE4-F77E-4B03-872A-14671DC8EBF4}" type="presOf" srcId="{A26DCAAD-7292-4227-813A-D60173735326}" destId="{09F4A0BB-E2C0-4978-BD52-A85DFA1D0E60}" srcOrd="0" destOrd="0" presId="urn:microsoft.com/office/officeart/2005/8/layout/hList1"/>
    <dgm:cxn modelId="{E43D4EFB-B08E-41D0-ADDC-5FCB7A428707}" type="presOf" srcId="{2105BE1B-11BF-4938-957B-27E5160880C8}" destId="{262CBCB3-7AD7-4B05-9E2C-363B1521F5D0}" srcOrd="0" destOrd="0" presId="urn:microsoft.com/office/officeart/2005/8/layout/hList1"/>
    <dgm:cxn modelId="{5FE603BC-217E-4C4C-A47E-F425F56FDBF5}" type="presParOf" srcId="{F231ED16-12D6-45A8-9DD6-F2528B1C6194}" destId="{F2F3E6C4-DC6B-4EA3-969E-062976FC1722}" srcOrd="0" destOrd="0" presId="urn:microsoft.com/office/officeart/2005/8/layout/hList1"/>
    <dgm:cxn modelId="{AFE26181-BFBF-4FD7-9DDC-8718A618253D}" type="presParOf" srcId="{F2F3E6C4-DC6B-4EA3-969E-062976FC1722}" destId="{262CBCB3-7AD7-4B05-9E2C-363B1521F5D0}" srcOrd="0" destOrd="0" presId="urn:microsoft.com/office/officeart/2005/8/layout/hList1"/>
    <dgm:cxn modelId="{765BFBF0-45E4-4E99-BA5A-C5C88B91A6F4}" type="presParOf" srcId="{F2F3E6C4-DC6B-4EA3-969E-062976FC1722}" destId="{09F4A0BB-E2C0-4978-BD52-A85DFA1D0E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B8FA73-6D63-451E-AC28-FDA75A3D87AC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105BE1B-11BF-4938-957B-27E5160880C8}">
      <dgm:prSet phldrT="[Text]" custT="1"/>
      <dgm:spPr>
        <a:gradFill flip="none" rotWithShape="0">
          <a:gsLst>
            <a:gs pos="0">
              <a:schemeClr val="bg1"/>
            </a:gs>
            <a:gs pos="93000">
              <a:schemeClr val="accent6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6">
                <a:lumMod val="60000"/>
                <a:lumOff val="4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>
            <a:buNone/>
          </a:pPr>
          <a:r>
            <a:rPr lang="en-US" sz="2000" b="1" spc="-150" dirty="0">
              <a:solidFill>
                <a:schemeClr val="tx1">
                  <a:lumMod val="75000"/>
                  <a:lumOff val="25000"/>
                </a:schemeClr>
              </a:solidFill>
            </a:rPr>
            <a:t>Thermodynamic Matching</a:t>
          </a:r>
        </a:p>
      </dgm:t>
    </dgm:pt>
    <dgm:pt modelId="{3F0F5BBE-40D5-4875-87A0-D53E700D6F1A}" type="parTrans" cxnId="{807B6DDD-FEAA-4DD8-9A9E-A17953A134D8}">
      <dgm:prSet/>
      <dgm:spPr/>
      <dgm:t>
        <a:bodyPr/>
        <a:lstStyle/>
        <a:p>
          <a:endParaRPr lang="en-US"/>
        </a:p>
      </dgm:t>
    </dgm:pt>
    <dgm:pt modelId="{138FAA6F-AB0D-4D2E-B061-F09F2DD78ADF}" type="sibTrans" cxnId="{807B6DDD-FEAA-4DD8-9A9E-A17953A134D8}">
      <dgm:prSet/>
      <dgm:spPr/>
      <dgm:t>
        <a:bodyPr/>
        <a:lstStyle/>
        <a:p>
          <a:endParaRPr lang="en-US"/>
        </a:p>
      </dgm:t>
    </dgm:pt>
    <dgm:pt modelId="{A26DCAAD-7292-4227-813A-D60173735326}">
      <dgm:prSet phldrT="[Text]" custT="1"/>
      <dgm:spPr>
        <a:ln>
          <a:solidFill>
            <a:srgbClr val="5C7285">
              <a:alpha val="90000"/>
            </a:srgbClr>
          </a:solidFill>
        </a:ln>
      </dgm:spPr>
      <dgm:t>
        <a:bodyPr/>
        <a:lstStyle/>
        <a:p>
          <a:pPr algn="ctr">
            <a:buNone/>
          </a:pPr>
          <a:r>
            <a:rPr lang="en-US" sz="1800" spc="-150" dirty="0"/>
            <a:t>Thin-film growth cannot be a one-size-fits-all process. Hybrid Growth Approaches must be strictly tailored to the thermal budget limits of the specific film-substrate pairing to prevent delamination or phase degradation.</a:t>
          </a:r>
        </a:p>
      </dgm:t>
    </dgm:pt>
    <dgm:pt modelId="{E2C51B85-268F-48CF-98D2-7EA15CCE715E}" type="parTrans" cxnId="{2B9FBAE4-C0CB-4B28-9669-333F2430E847}">
      <dgm:prSet/>
      <dgm:spPr/>
      <dgm:t>
        <a:bodyPr/>
        <a:lstStyle/>
        <a:p>
          <a:endParaRPr lang="en-US"/>
        </a:p>
      </dgm:t>
    </dgm:pt>
    <dgm:pt modelId="{644742A1-BD2F-4BA2-8933-B25747F9F513}" type="sibTrans" cxnId="{2B9FBAE4-C0CB-4B28-9669-333F2430E847}">
      <dgm:prSet/>
      <dgm:spPr/>
      <dgm:t>
        <a:bodyPr/>
        <a:lstStyle/>
        <a:p>
          <a:endParaRPr lang="en-US"/>
        </a:p>
      </dgm:t>
    </dgm:pt>
    <dgm:pt modelId="{F231ED16-12D6-45A8-9DD6-F2528B1C6194}" type="pres">
      <dgm:prSet presAssocID="{E8B8FA73-6D63-451E-AC28-FDA75A3D87AC}" presName="Name0" presStyleCnt="0">
        <dgm:presLayoutVars>
          <dgm:dir/>
          <dgm:animLvl val="lvl"/>
          <dgm:resizeHandles val="exact"/>
        </dgm:presLayoutVars>
      </dgm:prSet>
      <dgm:spPr/>
    </dgm:pt>
    <dgm:pt modelId="{F2F3E6C4-DC6B-4EA3-969E-062976FC1722}" type="pres">
      <dgm:prSet presAssocID="{2105BE1B-11BF-4938-957B-27E5160880C8}" presName="composite" presStyleCnt="0"/>
      <dgm:spPr/>
    </dgm:pt>
    <dgm:pt modelId="{262CBCB3-7AD7-4B05-9E2C-363B1521F5D0}" type="pres">
      <dgm:prSet presAssocID="{2105BE1B-11BF-4938-957B-27E5160880C8}" presName="parTx" presStyleLbl="alignNode1" presStyleIdx="0" presStyleCnt="1" custLinFactNeighborX="-3378" custLinFactNeighborY="-24358">
        <dgm:presLayoutVars>
          <dgm:chMax val="0"/>
          <dgm:chPref val="0"/>
          <dgm:bulletEnabled val="1"/>
        </dgm:presLayoutVars>
      </dgm:prSet>
      <dgm:spPr/>
    </dgm:pt>
    <dgm:pt modelId="{09F4A0BB-E2C0-4978-BD52-A85DFA1D0E60}" type="pres">
      <dgm:prSet presAssocID="{2105BE1B-11BF-4938-957B-27E5160880C8}" presName="desTx" presStyleLbl="alignAccFollowNode1" presStyleIdx="0" presStyleCnt="1" custLinFactNeighborX="-26764" custLinFactNeighborY="4626">
        <dgm:presLayoutVars>
          <dgm:bulletEnabled val="1"/>
        </dgm:presLayoutVars>
      </dgm:prSet>
      <dgm:spPr/>
    </dgm:pt>
  </dgm:ptLst>
  <dgm:cxnLst>
    <dgm:cxn modelId="{C7050C96-A416-4E43-B1E9-FEFBA731AE68}" type="presOf" srcId="{E8B8FA73-6D63-451E-AC28-FDA75A3D87AC}" destId="{F231ED16-12D6-45A8-9DD6-F2528B1C6194}" srcOrd="0" destOrd="0" presId="urn:microsoft.com/office/officeart/2005/8/layout/hList1"/>
    <dgm:cxn modelId="{807B6DDD-FEAA-4DD8-9A9E-A17953A134D8}" srcId="{E8B8FA73-6D63-451E-AC28-FDA75A3D87AC}" destId="{2105BE1B-11BF-4938-957B-27E5160880C8}" srcOrd="0" destOrd="0" parTransId="{3F0F5BBE-40D5-4875-87A0-D53E700D6F1A}" sibTransId="{138FAA6F-AB0D-4D2E-B061-F09F2DD78ADF}"/>
    <dgm:cxn modelId="{2B9FBAE4-C0CB-4B28-9669-333F2430E847}" srcId="{2105BE1B-11BF-4938-957B-27E5160880C8}" destId="{A26DCAAD-7292-4227-813A-D60173735326}" srcOrd="0" destOrd="0" parTransId="{E2C51B85-268F-48CF-98D2-7EA15CCE715E}" sibTransId="{644742A1-BD2F-4BA2-8933-B25747F9F513}"/>
    <dgm:cxn modelId="{4A5BDFE4-F77E-4B03-872A-14671DC8EBF4}" type="presOf" srcId="{A26DCAAD-7292-4227-813A-D60173735326}" destId="{09F4A0BB-E2C0-4978-BD52-A85DFA1D0E60}" srcOrd="0" destOrd="0" presId="urn:microsoft.com/office/officeart/2005/8/layout/hList1"/>
    <dgm:cxn modelId="{E43D4EFB-B08E-41D0-ADDC-5FCB7A428707}" type="presOf" srcId="{2105BE1B-11BF-4938-957B-27E5160880C8}" destId="{262CBCB3-7AD7-4B05-9E2C-363B1521F5D0}" srcOrd="0" destOrd="0" presId="urn:microsoft.com/office/officeart/2005/8/layout/hList1"/>
    <dgm:cxn modelId="{5FE603BC-217E-4C4C-A47E-F425F56FDBF5}" type="presParOf" srcId="{F231ED16-12D6-45A8-9DD6-F2528B1C6194}" destId="{F2F3E6C4-DC6B-4EA3-969E-062976FC1722}" srcOrd="0" destOrd="0" presId="urn:microsoft.com/office/officeart/2005/8/layout/hList1"/>
    <dgm:cxn modelId="{AFE26181-BFBF-4FD7-9DDC-8718A618253D}" type="presParOf" srcId="{F2F3E6C4-DC6B-4EA3-969E-062976FC1722}" destId="{262CBCB3-7AD7-4B05-9E2C-363B1521F5D0}" srcOrd="0" destOrd="0" presId="urn:microsoft.com/office/officeart/2005/8/layout/hList1"/>
    <dgm:cxn modelId="{765BFBF0-45E4-4E99-BA5A-C5C88B91A6F4}" type="presParOf" srcId="{F2F3E6C4-DC6B-4EA3-969E-062976FC1722}" destId="{09F4A0BB-E2C0-4978-BD52-A85DFA1D0E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B8FA73-6D63-451E-AC28-FDA75A3D87AC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105BE1B-11BF-4938-957B-27E5160880C8}">
      <dgm:prSet phldrT="[Text]" custT="1"/>
      <dgm:spPr>
        <a:gradFill flip="none" rotWithShape="0">
          <a:gsLst>
            <a:gs pos="0">
              <a:schemeClr val="bg1"/>
            </a:gs>
            <a:gs pos="82000">
              <a:srgbClr val="5C7285"/>
            </a:gs>
            <a:gs pos="100000">
              <a:srgbClr val="5C7285"/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>
            <a:buNone/>
          </a:pPr>
          <a:r>
            <a:rPr lang="en-US" sz="2000" b="1" spc="-150" dirty="0">
              <a:solidFill>
                <a:schemeClr val="tx1">
                  <a:lumMod val="75000"/>
                  <a:lumOff val="25000"/>
                </a:schemeClr>
              </a:solidFill>
            </a:rPr>
            <a:t>System Integration Hurdles</a:t>
          </a:r>
        </a:p>
      </dgm:t>
    </dgm:pt>
    <dgm:pt modelId="{3F0F5BBE-40D5-4875-87A0-D53E700D6F1A}" type="parTrans" cxnId="{807B6DDD-FEAA-4DD8-9A9E-A17953A134D8}">
      <dgm:prSet/>
      <dgm:spPr/>
      <dgm:t>
        <a:bodyPr/>
        <a:lstStyle/>
        <a:p>
          <a:endParaRPr lang="en-US"/>
        </a:p>
      </dgm:t>
    </dgm:pt>
    <dgm:pt modelId="{138FAA6F-AB0D-4D2E-B061-F09F2DD78ADF}" type="sibTrans" cxnId="{807B6DDD-FEAA-4DD8-9A9E-A17953A134D8}">
      <dgm:prSet/>
      <dgm:spPr/>
      <dgm:t>
        <a:bodyPr/>
        <a:lstStyle/>
        <a:p>
          <a:endParaRPr lang="en-US"/>
        </a:p>
      </dgm:t>
    </dgm:pt>
    <dgm:pt modelId="{A26DCAAD-7292-4227-813A-D60173735326}">
      <dgm:prSet phldrT="[Text]" custT="1"/>
      <dgm:spPr>
        <a:ln>
          <a:solidFill>
            <a:srgbClr val="5C7285">
              <a:alpha val="90000"/>
            </a:srgbClr>
          </a:solidFill>
        </a:ln>
      </dgm:spPr>
      <dgm:t>
        <a:bodyPr/>
        <a:lstStyle/>
        <a:p>
          <a:pPr algn="ctr">
            <a:buNone/>
          </a:pPr>
          <a:r>
            <a:rPr lang="en-US" sz="1400" dirty="0"/>
            <a:t>Translating raw materials to accelerator-ready cryomodules requires: </a:t>
          </a:r>
          <a:endParaRPr lang="en-US" sz="1400" spc="-150" dirty="0"/>
        </a:p>
      </dgm:t>
    </dgm:pt>
    <dgm:pt modelId="{E2C51B85-268F-48CF-98D2-7EA15CCE715E}" type="parTrans" cxnId="{2B9FBAE4-C0CB-4B28-9669-333F2430E847}">
      <dgm:prSet/>
      <dgm:spPr/>
      <dgm:t>
        <a:bodyPr/>
        <a:lstStyle/>
        <a:p>
          <a:endParaRPr lang="en-US"/>
        </a:p>
      </dgm:t>
    </dgm:pt>
    <dgm:pt modelId="{644742A1-BD2F-4BA2-8933-B25747F9F513}" type="sibTrans" cxnId="{2B9FBAE4-C0CB-4B28-9669-333F2430E847}">
      <dgm:prSet/>
      <dgm:spPr/>
      <dgm:t>
        <a:bodyPr/>
        <a:lstStyle/>
        <a:p>
          <a:endParaRPr lang="en-US"/>
        </a:p>
      </dgm:t>
    </dgm:pt>
    <dgm:pt modelId="{20AEE481-2494-4036-9963-E46396E8887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Mitigating bi-metallic contamination (e.g., Ti, Si). </a:t>
          </a:r>
        </a:p>
      </dgm:t>
    </dgm:pt>
    <dgm:pt modelId="{6C681116-3F48-4341-B5D9-1F443D612DE3}" type="parTrans" cxnId="{32166D09-1CC9-4ACA-81A6-6D4DEFCB60BD}">
      <dgm:prSet/>
      <dgm:spPr/>
      <dgm:t>
        <a:bodyPr/>
        <a:lstStyle/>
        <a:p>
          <a:endParaRPr lang="en-US"/>
        </a:p>
      </dgm:t>
    </dgm:pt>
    <dgm:pt modelId="{29B11721-B755-49BF-B435-2AFFAED67A0B}" type="sibTrans" cxnId="{32166D09-1CC9-4ACA-81A6-6D4DEFCB60BD}">
      <dgm:prSet/>
      <dgm:spPr/>
      <dgm:t>
        <a:bodyPr/>
        <a:lstStyle/>
        <a:p>
          <a:endParaRPr lang="en-US"/>
        </a:p>
      </dgm:t>
    </dgm:pt>
    <dgm:pt modelId="{9D2F19B1-1611-4A16-9618-88EE6DB958F1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Engineering structural mechanical strength. </a:t>
          </a:r>
        </a:p>
      </dgm:t>
    </dgm:pt>
    <dgm:pt modelId="{F1013A8F-A045-4DFE-8D0E-ED1EC5B30D1F}" type="parTrans" cxnId="{605DC36F-9575-4648-B84D-7C939953A3B9}">
      <dgm:prSet/>
      <dgm:spPr/>
      <dgm:t>
        <a:bodyPr/>
        <a:lstStyle/>
        <a:p>
          <a:endParaRPr lang="en-US"/>
        </a:p>
      </dgm:t>
    </dgm:pt>
    <dgm:pt modelId="{76098A0D-B606-41DD-8AB4-62A6D335A5CC}" type="sibTrans" cxnId="{605DC36F-9575-4648-B84D-7C939953A3B9}">
      <dgm:prSet/>
      <dgm:spPr/>
      <dgm:t>
        <a:bodyPr/>
        <a:lstStyle/>
        <a:p>
          <a:endParaRPr lang="en-US"/>
        </a:p>
      </dgm:t>
    </dgm:pt>
    <dgm:pt modelId="{D46CBD51-46E9-44F7-BB02-9574D1C077C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Managing high tuning sensitivity. </a:t>
          </a:r>
        </a:p>
      </dgm:t>
    </dgm:pt>
    <dgm:pt modelId="{FF9CE01D-F85D-40A0-B032-A446DE0519F5}" type="parTrans" cxnId="{B49CC757-855C-4BE3-B5E8-B3B5CC355836}">
      <dgm:prSet/>
      <dgm:spPr/>
      <dgm:t>
        <a:bodyPr/>
        <a:lstStyle/>
        <a:p>
          <a:endParaRPr lang="en-US"/>
        </a:p>
      </dgm:t>
    </dgm:pt>
    <dgm:pt modelId="{6B1917EA-C988-4267-87D3-708B1F2C69AA}" type="sibTrans" cxnId="{B49CC757-855C-4BE3-B5E8-B3B5CC355836}">
      <dgm:prSet/>
      <dgm:spPr/>
      <dgm:t>
        <a:bodyPr/>
        <a:lstStyle/>
        <a:p>
          <a:endParaRPr lang="en-US"/>
        </a:p>
      </dgm:t>
    </dgm:pt>
    <dgm:pt modelId="{83D0BC9D-027B-415F-ADED-061425AB5E5B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dirty="0"/>
            <a:t>Adapting robotic cleanroom handling protocols for delicate films. </a:t>
          </a:r>
        </a:p>
      </dgm:t>
    </dgm:pt>
    <dgm:pt modelId="{963CF72C-40FA-4614-BE30-5A13DCF614CE}" type="parTrans" cxnId="{9ADC290B-E7EA-48C5-82EB-1346808585D1}">
      <dgm:prSet/>
      <dgm:spPr/>
      <dgm:t>
        <a:bodyPr/>
        <a:lstStyle/>
        <a:p>
          <a:endParaRPr lang="en-US"/>
        </a:p>
      </dgm:t>
    </dgm:pt>
    <dgm:pt modelId="{4F012D08-E79C-497D-98C6-FCEC135FFB49}" type="sibTrans" cxnId="{9ADC290B-E7EA-48C5-82EB-1346808585D1}">
      <dgm:prSet/>
      <dgm:spPr/>
      <dgm:t>
        <a:bodyPr/>
        <a:lstStyle/>
        <a:p>
          <a:endParaRPr lang="en-US"/>
        </a:p>
      </dgm:t>
    </dgm:pt>
    <dgm:pt modelId="{F231ED16-12D6-45A8-9DD6-F2528B1C6194}" type="pres">
      <dgm:prSet presAssocID="{E8B8FA73-6D63-451E-AC28-FDA75A3D87AC}" presName="Name0" presStyleCnt="0">
        <dgm:presLayoutVars>
          <dgm:dir/>
          <dgm:animLvl val="lvl"/>
          <dgm:resizeHandles val="exact"/>
        </dgm:presLayoutVars>
      </dgm:prSet>
      <dgm:spPr/>
    </dgm:pt>
    <dgm:pt modelId="{F2F3E6C4-DC6B-4EA3-969E-062976FC1722}" type="pres">
      <dgm:prSet presAssocID="{2105BE1B-11BF-4938-957B-27E5160880C8}" presName="composite" presStyleCnt="0"/>
      <dgm:spPr/>
    </dgm:pt>
    <dgm:pt modelId="{262CBCB3-7AD7-4B05-9E2C-363B1521F5D0}" type="pres">
      <dgm:prSet presAssocID="{2105BE1B-11BF-4938-957B-27E5160880C8}" presName="parTx" presStyleLbl="alignNode1" presStyleIdx="0" presStyleCnt="1" custLinFactNeighborY="-2223">
        <dgm:presLayoutVars>
          <dgm:chMax val="0"/>
          <dgm:chPref val="0"/>
          <dgm:bulletEnabled val="1"/>
        </dgm:presLayoutVars>
      </dgm:prSet>
      <dgm:spPr/>
    </dgm:pt>
    <dgm:pt modelId="{09F4A0BB-E2C0-4978-BD52-A85DFA1D0E60}" type="pres">
      <dgm:prSet presAssocID="{2105BE1B-11BF-4938-957B-27E5160880C8}" presName="desTx" presStyleLbl="alignAccFollowNode1" presStyleIdx="0" presStyleCnt="1" custLinFactY="-73205" custLinFactNeighborX="1768" custLinFactNeighborY="-100000">
        <dgm:presLayoutVars>
          <dgm:bulletEnabled val="1"/>
        </dgm:presLayoutVars>
      </dgm:prSet>
      <dgm:spPr/>
    </dgm:pt>
  </dgm:ptLst>
  <dgm:cxnLst>
    <dgm:cxn modelId="{32166D09-1CC9-4ACA-81A6-6D4DEFCB60BD}" srcId="{2105BE1B-11BF-4938-957B-27E5160880C8}" destId="{20AEE481-2494-4036-9963-E46396E88875}" srcOrd="1" destOrd="0" parTransId="{6C681116-3F48-4341-B5D9-1F443D612DE3}" sibTransId="{29B11721-B755-49BF-B435-2AFFAED67A0B}"/>
    <dgm:cxn modelId="{9ADC290B-E7EA-48C5-82EB-1346808585D1}" srcId="{2105BE1B-11BF-4938-957B-27E5160880C8}" destId="{83D0BC9D-027B-415F-ADED-061425AB5E5B}" srcOrd="4" destOrd="0" parTransId="{963CF72C-40FA-4614-BE30-5A13DCF614CE}" sibTransId="{4F012D08-E79C-497D-98C6-FCEC135FFB49}"/>
    <dgm:cxn modelId="{605DC36F-9575-4648-B84D-7C939953A3B9}" srcId="{2105BE1B-11BF-4938-957B-27E5160880C8}" destId="{9D2F19B1-1611-4A16-9618-88EE6DB958F1}" srcOrd="2" destOrd="0" parTransId="{F1013A8F-A045-4DFE-8D0E-ED1EC5B30D1F}" sibTransId="{76098A0D-B606-41DD-8AB4-62A6D335A5CC}"/>
    <dgm:cxn modelId="{B49CC757-855C-4BE3-B5E8-B3B5CC355836}" srcId="{2105BE1B-11BF-4938-957B-27E5160880C8}" destId="{D46CBD51-46E9-44F7-BB02-9574D1C077C5}" srcOrd="3" destOrd="0" parTransId="{FF9CE01D-F85D-40A0-B032-A446DE0519F5}" sibTransId="{6B1917EA-C988-4267-87D3-708B1F2C69AA}"/>
    <dgm:cxn modelId="{C7050C96-A416-4E43-B1E9-FEFBA731AE68}" type="presOf" srcId="{E8B8FA73-6D63-451E-AC28-FDA75A3D87AC}" destId="{F231ED16-12D6-45A8-9DD6-F2528B1C6194}" srcOrd="0" destOrd="0" presId="urn:microsoft.com/office/officeart/2005/8/layout/hList1"/>
    <dgm:cxn modelId="{4A8A7F9C-CDD1-4440-99AD-2AF221F57C2C}" type="presOf" srcId="{83D0BC9D-027B-415F-ADED-061425AB5E5B}" destId="{09F4A0BB-E2C0-4978-BD52-A85DFA1D0E60}" srcOrd="0" destOrd="4" presId="urn:microsoft.com/office/officeart/2005/8/layout/hList1"/>
    <dgm:cxn modelId="{9BCFA1D1-1171-4F0C-B8C6-DE9403B06F29}" type="presOf" srcId="{9D2F19B1-1611-4A16-9618-88EE6DB958F1}" destId="{09F4A0BB-E2C0-4978-BD52-A85DFA1D0E60}" srcOrd="0" destOrd="2" presId="urn:microsoft.com/office/officeart/2005/8/layout/hList1"/>
    <dgm:cxn modelId="{8FD915DA-3635-48BB-822D-7590D19688FB}" type="presOf" srcId="{D46CBD51-46E9-44F7-BB02-9574D1C077C5}" destId="{09F4A0BB-E2C0-4978-BD52-A85DFA1D0E60}" srcOrd="0" destOrd="3" presId="urn:microsoft.com/office/officeart/2005/8/layout/hList1"/>
    <dgm:cxn modelId="{807B6DDD-FEAA-4DD8-9A9E-A17953A134D8}" srcId="{E8B8FA73-6D63-451E-AC28-FDA75A3D87AC}" destId="{2105BE1B-11BF-4938-957B-27E5160880C8}" srcOrd="0" destOrd="0" parTransId="{3F0F5BBE-40D5-4875-87A0-D53E700D6F1A}" sibTransId="{138FAA6F-AB0D-4D2E-B061-F09F2DD78ADF}"/>
    <dgm:cxn modelId="{2B9FBAE4-C0CB-4B28-9669-333F2430E847}" srcId="{2105BE1B-11BF-4938-957B-27E5160880C8}" destId="{A26DCAAD-7292-4227-813A-D60173735326}" srcOrd="0" destOrd="0" parTransId="{E2C51B85-268F-48CF-98D2-7EA15CCE715E}" sibTransId="{644742A1-BD2F-4BA2-8933-B25747F9F513}"/>
    <dgm:cxn modelId="{4A5BDFE4-F77E-4B03-872A-14671DC8EBF4}" type="presOf" srcId="{A26DCAAD-7292-4227-813A-D60173735326}" destId="{09F4A0BB-E2C0-4978-BD52-A85DFA1D0E60}" srcOrd="0" destOrd="0" presId="urn:microsoft.com/office/officeart/2005/8/layout/hList1"/>
    <dgm:cxn modelId="{9CB4E2F7-7313-4A1C-BA43-CC065184EE9A}" type="presOf" srcId="{20AEE481-2494-4036-9963-E46396E88875}" destId="{09F4A0BB-E2C0-4978-BD52-A85DFA1D0E60}" srcOrd="0" destOrd="1" presId="urn:microsoft.com/office/officeart/2005/8/layout/hList1"/>
    <dgm:cxn modelId="{E43D4EFB-B08E-41D0-ADDC-5FCB7A428707}" type="presOf" srcId="{2105BE1B-11BF-4938-957B-27E5160880C8}" destId="{262CBCB3-7AD7-4B05-9E2C-363B1521F5D0}" srcOrd="0" destOrd="0" presId="urn:microsoft.com/office/officeart/2005/8/layout/hList1"/>
    <dgm:cxn modelId="{5FE603BC-217E-4C4C-A47E-F425F56FDBF5}" type="presParOf" srcId="{F231ED16-12D6-45A8-9DD6-F2528B1C6194}" destId="{F2F3E6C4-DC6B-4EA3-969E-062976FC1722}" srcOrd="0" destOrd="0" presId="urn:microsoft.com/office/officeart/2005/8/layout/hList1"/>
    <dgm:cxn modelId="{AFE26181-BFBF-4FD7-9DDC-8718A618253D}" type="presParOf" srcId="{F2F3E6C4-DC6B-4EA3-969E-062976FC1722}" destId="{262CBCB3-7AD7-4B05-9E2C-363B1521F5D0}" srcOrd="0" destOrd="0" presId="urn:microsoft.com/office/officeart/2005/8/layout/hList1"/>
    <dgm:cxn modelId="{765BFBF0-45E4-4E99-BA5A-C5C88B91A6F4}" type="presParOf" srcId="{F2F3E6C4-DC6B-4EA3-969E-062976FC1722}" destId="{09F4A0BB-E2C0-4978-BD52-A85DFA1D0E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CBCB3-7AD7-4B05-9E2C-363B1521F5D0}">
      <dsp:nvSpPr>
        <dsp:cNvPr id="0" name=""/>
        <dsp:cNvSpPr/>
      </dsp:nvSpPr>
      <dsp:spPr>
        <a:xfrm>
          <a:off x="0" y="4808"/>
          <a:ext cx="3543103" cy="46080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PVD &amp; HiPIMS Optimization</a:t>
          </a:r>
          <a:endParaRPr lang="en-US" sz="20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0" y="4808"/>
        <a:ext cx="3543103" cy="460800"/>
      </dsp:txXfrm>
    </dsp:sp>
    <dsp:sp modelId="{09F4A0BB-E2C0-4978-BD52-A85DFA1D0E60}">
      <dsp:nvSpPr>
        <dsp:cNvPr id="0" name=""/>
        <dsp:cNvSpPr/>
      </dsp:nvSpPr>
      <dsp:spPr>
        <a:xfrm>
          <a:off x="0" y="415996"/>
          <a:ext cx="3543103" cy="1756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spc="-150" dirty="0"/>
            <a:t>Deployment of </a:t>
          </a:r>
          <a:r>
            <a:rPr lang="en-US" sz="1800" b="1" kern="1200" spc="-150" dirty="0"/>
            <a:t>High-Power Impulse Magnetron Sputtering (HiPIMS)</a:t>
          </a:r>
          <a:r>
            <a:rPr lang="en-US" sz="1800" kern="1200" spc="-150" dirty="0"/>
            <a:t> enables energetic condensation. This drastically increases the usable accelerating gradient of Nb/Cu films, particularly vital for low-frequency structural applications.</a:t>
          </a:r>
        </a:p>
      </dsp:txBody>
      <dsp:txXfrm>
        <a:off x="0" y="415996"/>
        <a:ext cx="3543103" cy="1756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CBCB3-7AD7-4B05-9E2C-363B1521F5D0}">
      <dsp:nvSpPr>
        <dsp:cNvPr id="0" name=""/>
        <dsp:cNvSpPr/>
      </dsp:nvSpPr>
      <dsp:spPr>
        <a:xfrm>
          <a:off x="0" y="0"/>
          <a:ext cx="3866605" cy="691200"/>
        </a:xfrm>
        <a:prstGeom prst="rect">
          <a:avLst/>
        </a:prstGeom>
        <a:gradFill flip="none" rotWithShape="0">
          <a:gsLst>
            <a:gs pos="0">
              <a:schemeClr val="bg1"/>
            </a:gs>
            <a:gs pos="93000">
              <a:schemeClr val="accent6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6">
                <a:lumMod val="60000"/>
                <a:lumOff val="4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spc="-150" dirty="0">
              <a:solidFill>
                <a:schemeClr val="tx1">
                  <a:lumMod val="75000"/>
                  <a:lumOff val="25000"/>
                </a:schemeClr>
              </a:solidFill>
            </a:rPr>
            <a:t>Thermodynamic Matching</a:t>
          </a:r>
        </a:p>
      </dsp:txBody>
      <dsp:txXfrm>
        <a:off x="0" y="0"/>
        <a:ext cx="3866605" cy="691200"/>
      </dsp:txXfrm>
    </dsp:sp>
    <dsp:sp modelId="{09F4A0BB-E2C0-4978-BD52-A85DFA1D0E60}">
      <dsp:nvSpPr>
        <dsp:cNvPr id="0" name=""/>
        <dsp:cNvSpPr/>
      </dsp:nvSpPr>
      <dsp:spPr>
        <a:xfrm>
          <a:off x="0" y="711976"/>
          <a:ext cx="3866605" cy="151524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C7285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kern="1200" spc="-150" dirty="0"/>
            <a:t>Thin-film growth cannot be a one-size-fits-all process. Hybrid Growth Approaches must be strictly tailored to the thermal budget limits of the specific film-substrate pairing to prevent delamination or phase degradation.</a:t>
          </a:r>
        </a:p>
      </dsp:txBody>
      <dsp:txXfrm>
        <a:off x="0" y="711976"/>
        <a:ext cx="3866605" cy="15152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CBCB3-7AD7-4B05-9E2C-363B1521F5D0}">
      <dsp:nvSpPr>
        <dsp:cNvPr id="0" name=""/>
        <dsp:cNvSpPr/>
      </dsp:nvSpPr>
      <dsp:spPr>
        <a:xfrm>
          <a:off x="0" y="0"/>
          <a:ext cx="4062799" cy="547200"/>
        </a:xfrm>
        <a:prstGeom prst="rect">
          <a:avLst/>
        </a:prstGeom>
        <a:gradFill flip="none" rotWithShape="0">
          <a:gsLst>
            <a:gs pos="0">
              <a:schemeClr val="bg1"/>
            </a:gs>
            <a:gs pos="82000">
              <a:srgbClr val="5C7285"/>
            </a:gs>
            <a:gs pos="100000">
              <a:srgbClr val="5C7285"/>
            </a:gs>
          </a:gsLst>
          <a:path path="circle">
            <a:fillToRect l="50000" t="50000" r="50000" b="50000"/>
          </a:path>
          <a:tileRect/>
        </a:gra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spc="-150" dirty="0">
              <a:solidFill>
                <a:schemeClr val="tx1">
                  <a:lumMod val="75000"/>
                  <a:lumOff val="25000"/>
                </a:schemeClr>
              </a:solidFill>
            </a:rPr>
            <a:t>System Integration Hurdles</a:t>
          </a:r>
        </a:p>
      </dsp:txBody>
      <dsp:txXfrm>
        <a:off x="0" y="0"/>
        <a:ext cx="4062799" cy="547200"/>
      </dsp:txXfrm>
    </dsp:sp>
    <dsp:sp modelId="{09F4A0BB-E2C0-4978-BD52-A85DFA1D0E60}">
      <dsp:nvSpPr>
        <dsp:cNvPr id="0" name=""/>
        <dsp:cNvSpPr/>
      </dsp:nvSpPr>
      <dsp:spPr>
        <a:xfrm>
          <a:off x="0" y="0"/>
          <a:ext cx="4062799" cy="153857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C7285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/>
            <a:t>Translating raw materials to accelerator-ready cryomodules requires: </a:t>
          </a:r>
          <a:endParaRPr lang="en-US" sz="1400" kern="1200" spc="-15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Mitigating bi-metallic contamination (e.g., Ti, Si).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Engineering structural mechanical strength.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Managing high tuning sensitivity.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200" kern="1200" dirty="0"/>
            <a:t>Adapting robotic cleanroom handling protocols for delicate films. </a:t>
          </a:r>
        </a:p>
      </dsp:txBody>
      <dsp:txXfrm>
        <a:off x="0" y="0"/>
        <a:ext cx="4062799" cy="1538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DC30C42-F1EA-EA44-9613-5E7947EE8325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493BBF43-A868-D94C-A9CC-39C296714D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7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6C7AA-86AD-BEB3-BF4C-54F9FAF3F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A6DA5A-5942-5391-17F4-CC5604FF4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894558-4C39-B51D-662D-EBC000912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Tip: Keep titles under 60 characters for readability</a:t>
            </a:r>
          </a:p>
          <a:p>
            <a:r>
              <a:rPr lang="en-US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6D029-F3FF-09D9-212B-90FD668CE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4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54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12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CEBCB-B85D-A40A-1A68-93E03703C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7DDA5C-0DED-E5D4-B765-9CCFE23AB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610FEE-3847-ADFF-8730-44C91565D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A062D-FACF-5E68-202C-61A20B200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32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74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667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06C4F-B276-BAF8-2CA0-2756D6B7F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0CC981-291D-7E74-85E1-150A969F74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D58782-A826-8BDF-3F94-4140B4836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67674-A56F-22EC-4472-501F450D29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231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53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D4938-5A9E-17A3-A022-BDD6032D0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2A8681-1432-F99B-B903-E176CE9E89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8C1BE6-64F6-3579-5CA1-D8FCEA6A94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420A2-2197-636A-5089-78BF155CF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47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04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BF14DA4-6BD3-41D0-ED7B-F5CF63D8E0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87975" y="0"/>
            <a:ext cx="6804025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795D8-36C7-9AC6-7BB0-2FA187F49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417" y="2125014"/>
            <a:ext cx="6297984" cy="919032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6DAF6-7FAD-3329-1F2F-26D428433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416" y="3047266"/>
            <a:ext cx="6559241" cy="529861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E06F63-AE6B-E540-C04D-8905B2EFD5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6963" y="4244658"/>
            <a:ext cx="5999008" cy="529861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BCBF152-3CD9-3B8D-5C6A-83D9FE6F56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6963" y="4775200"/>
            <a:ext cx="5999162" cy="501650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4607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s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6" y="1891183"/>
            <a:ext cx="10053033" cy="1325563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363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2 Photo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549107"/>
            <a:ext cx="5945204" cy="2763982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2C1D150-46A5-C3E3-0093-1693429B2A6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46796" y="3446653"/>
            <a:ext cx="5945204" cy="2763982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A6C8BEAD-C13B-93F9-6676-CE56FFBEEB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9B986840-5762-4DAF-7AD9-5F837D062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1E2F678D-103F-49D4-B531-CA075474F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371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721D4D-BA71-46BF-9E11-753BC33668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0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Top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8195"/>
            <a:ext cx="12192000" cy="34208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924" y="3666870"/>
            <a:ext cx="5642016" cy="241448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18A1B46-8C31-1942-9CDD-F244EA45E1A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103516" y="3666870"/>
            <a:ext cx="5642016" cy="241448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2D036AA-9340-745D-7ECF-2C66965EE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531951"/>
            <a:ext cx="6094412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  Click to edit Master title style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2354D38-C6CF-E355-ADC2-9780C4F40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4DF5B5C-0FB6-281B-79D1-3AAEEBC73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E744EEC-877B-6658-1AF3-402C4637D6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</p:spTree>
    <p:extLst>
      <p:ext uri="{BB962C8B-B14F-4D97-AF65-F5344CB8AC3E}">
        <p14:creationId xmlns:p14="http://schemas.microsoft.com/office/powerpoint/2010/main" val="28695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1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9CE8BE-367E-106F-0A1A-D4403D3C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0AC1C4-21D9-DD3B-28D1-1E97E488E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A4AF7EA1-AC10-6B34-7D70-18A57ABFF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B83816E-8201-5044-F359-AFD3FCE2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CE785-B03D-6A9D-B2E7-6E9D526B22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869AEF-C002-4444-8791-56AEEFBFD8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8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Circular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0496" y="531951"/>
            <a:ext cx="5971504" cy="56786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9CE8BE-367E-106F-0A1A-D4403D3C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0AC1C4-21D9-DD3B-28D1-1E97E488E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EF6ADE35-BF0E-DF23-D913-1DAA8CCD6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B898288-99FE-E6BE-FBE5-A3D4DE28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36C01-DAC5-C8E5-E590-A408A6BB4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F161EE-76CC-45E3-AC2B-F55638E71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9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No Photos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5C33B-E0CB-3D46-9D0E-818453377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063" y="6402438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E25E4-5B52-F70B-5E1A-F65D7D461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58F0D3-C01F-3256-0218-65AF71F759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3F0606B-4EF8-C644-338C-2B63D06C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B0BD89-A704-0E29-46BD-5C54BB397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11044706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31EC031-12D9-ECFF-D858-559CF0816D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176E9F-8359-4E77-8769-BF761EF6ED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E86469-4B11-5545-F649-50E1846AE99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1308" t="29561" r="62995" b="29650"/>
          <a:stretch>
            <a:fillRect/>
          </a:stretch>
        </p:blipFill>
        <p:spPr>
          <a:xfrm>
            <a:off x="10127772" y="17829"/>
            <a:ext cx="628742" cy="62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40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Cha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F1912-9CBC-18CD-A6E2-D8584EE6F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062" y="1424693"/>
            <a:ext cx="5798137" cy="3804129"/>
          </a:xfrm>
        </p:spPr>
        <p:txBody>
          <a:bodyPr anchor="t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78444A-CE1E-BF31-5D75-39569219C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406" y="1424694"/>
            <a:ext cx="5018982" cy="4422313"/>
          </a:xfrm>
        </p:spPr>
        <p:txBody>
          <a:bodyPr anchor="t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FC8732-2197-B9C7-FC84-CA5395C650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D9F4886-7D05-5680-AF1E-08F998596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C475642F-9965-9846-0682-55C7C6944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914D833-6B3E-46B1-EDE5-A7FD64C91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0EA70E93-BE46-91B7-C94B-CF452506D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C10AA7-5409-41F3-BC4E-22F426FB6B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3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ody Slide - 1 Lef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584" y="674221"/>
            <a:ext cx="6057364" cy="716698"/>
          </a:xfrm>
        </p:spPr>
        <p:txBody>
          <a:bodyPr anchor="t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659082"/>
            <a:ext cx="5550795" cy="344927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9584" y="1560773"/>
            <a:ext cx="6057364" cy="465909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25B193-7653-FA58-7C69-56865C4DF7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B1BBB6AD-F5E7-2C7D-F208-959FE1C64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6658A98-A780-C524-1137-D3BF53A5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91057C-FA10-F5DE-B4C8-C3931D750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C835BB-5A9A-4887-AD28-9C7DC0F815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47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1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25B193-7653-FA58-7C69-56865C4DF7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A65267B-D68D-AD5F-98C2-6810944C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D2211A-9B16-224E-FFC5-4225BAB4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AA5FB620-142D-2BE0-8116-9FAAA7F69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85A35A3C-EFCE-E977-5D10-513BA05CD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FD481F92-CD79-AD15-7CA5-87C78AC695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B17564-960C-4BE2-AE3B-9E042530BC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3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7FC8732-2197-B9C7-FC84-CA5395C650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9465704-2370-60F7-6005-D0288DFD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0A29258-15C1-6FB2-52AC-108985A07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5682288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E85E37D-8958-2DEE-18A0-03962A83466E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110467" y="1322610"/>
            <a:ext cx="568228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6FBE509B-CE41-57EF-59C3-275E43C03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44E86B8-08A1-6B0A-9E8F-1A2C0252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111C8-7DEA-F7D8-15DA-EC66E610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72F205-0884-4182-ADD8-D44EB4825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54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Slate Two Photo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549107"/>
            <a:ext cx="5945204" cy="27639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59AD2392-E6B3-D73D-424E-42A0157E1C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331" y="-12193"/>
            <a:ext cx="1474015" cy="574180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2C1D150-46A5-C3E3-0093-1693429B2A6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46796" y="3446653"/>
            <a:ext cx="5945204" cy="27639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DF46FADE-5392-BCFC-BAD6-D700EFBD7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B37EFF6-260E-A1F5-FF79-F0ABEF7A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71D8BB-52A9-22B5-DB17-DA5C23072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D19EE4BA-CD94-40C8-BA88-88F35B10B1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331" y="-12193"/>
            <a:ext cx="1474015" cy="57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32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Gre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65267B-D68D-AD5F-98C2-6810944C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D2211A-9B16-224E-FFC5-4225BAB4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03C67-DC6F-088A-9EA9-D734508F8D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77E5CE1A-809C-DEBF-5077-24C3A3D4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Ongoing DOE GARD RF Update Exercise- Highlights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A59512F-10DA-5515-E4C4-B98127B2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FEC5F-8621-2ECE-218F-2628960D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2/5/2026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CFCA19-01CD-4B66-B389-82A12968C5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60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7" y="2759119"/>
            <a:ext cx="10053033" cy="88097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A830D66-7C16-31AC-766A-71753A6062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163" y="6152204"/>
            <a:ext cx="1639957" cy="49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02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Slide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6" y="1891183"/>
            <a:ext cx="10053033" cy="1325563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73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BD8159-AD9B-885B-18F2-9B7C42B9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5885B-F131-1373-A6B2-E992A159B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86D55-AA86-4418-BC5F-C51768C25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53F9866-9D6A-4E48-8AAE-F0F10B438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4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50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t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tif"/><Relationship Id="rId4" Type="http://schemas.openxmlformats.org/officeDocument/2006/relationships/image" Target="../media/image35.t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" Type="http://schemas.openxmlformats.org/officeDocument/2006/relationships/notesSlide" Target="../notesSlides/notesSlide9.xml"/><Relationship Id="rId16" Type="http://schemas.openxmlformats.org/officeDocument/2006/relationships/diagramLayout" Target="../diagrams/layout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diagramData" Target="../diagrams/data3.xml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openxmlformats.org/officeDocument/2006/relationships/image" Target="../media/image37.tif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9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18706-BE92-5674-8ED0-33DF2CC72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53D8DF4-B199-7CFB-D5DF-FEC5E6F72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" y="-141965"/>
            <a:ext cx="12181173" cy="6998968"/>
          </a:xfrm>
          <a:prstGeom prst="rect">
            <a:avLst/>
          </a:prstGeom>
        </p:spPr>
      </p:pic>
      <p:sp>
        <p:nvSpPr>
          <p:cNvPr id="10" name="AutoShape 3">
            <a:extLst>
              <a:ext uri="{FF2B5EF4-FFF2-40B4-BE49-F238E27FC236}">
                <a16:creationId xmlns:a16="http://schemas.microsoft.com/office/drawing/2014/main" id="{B9044575-7438-82B6-9B31-AE82282285B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 rot="16200000">
            <a:off x="6194264" y="1440977"/>
            <a:ext cx="7510974" cy="462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355B49C8-21BC-3B7C-7359-97856BB0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515" y="-141965"/>
            <a:ext cx="4578153" cy="699996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2A7D87-594F-52B2-2EA3-D41B34B42A5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95" y="-3007"/>
            <a:ext cx="8464731" cy="68600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AC87CA-8223-4766-DC0C-EF69FC282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224" y="1794469"/>
            <a:ext cx="5824095" cy="919032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Ongoing </a:t>
            </a:r>
            <a:br>
              <a:rPr lang="en-US" dirty="0"/>
            </a:br>
            <a:r>
              <a:rPr lang="en-US" dirty="0"/>
              <a:t>DOE RF Roadmap </a:t>
            </a:r>
            <a:br>
              <a:rPr lang="en-US" dirty="0"/>
            </a:br>
            <a:r>
              <a:rPr lang="en-US" dirty="0"/>
              <a:t>Update Exercise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7C2221-BF13-0BB7-7CAB-FCDFA3F40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7208" y="2638189"/>
            <a:ext cx="2954929" cy="52986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SRF Overview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1FD6E6E-8348-06B4-85C7-15104B0D78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5926" y="3168050"/>
            <a:ext cx="1942674" cy="52986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1800" i="1" dirty="0">
                <a:latin typeface="Arial"/>
                <a:cs typeface="Arial"/>
              </a:rPr>
              <a:t>09/21/2026</a:t>
            </a:r>
            <a:endParaRPr lang="en-US" sz="1800" i="1" dirty="0"/>
          </a:p>
          <a:p>
            <a:pPr algn="ctr"/>
            <a:endParaRPr lang="en-US" sz="1800" i="1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3CEEBFA1-2D11-2C9E-5C4A-9C08BAE97D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3188" y="5001468"/>
            <a:ext cx="6623786" cy="501650"/>
          </a:xfrm>
        </p:spPr>
        <p:txBody>
          <a:bodyPr/>
          <a:lstStyle/>
          <a:p>
            <a:pPr algn="ctr"/>
            <a:r>
              <a:rPr lang="en-US" sz="1800" i="1" dirty="0"/>
              <a:t>Anne-Marie Valente-Feliciano &amp; Matthias Liepe</a:t>
            </a:r>
          </a:p>
          <a:p>
            <a:pPr algn="ctr"/>
            <a:r>
              <a:rPr lang="en-US" sz="1800" i="1" dirty="0"/>
              <a:t>Emilio Nanni, Sam Posen</a:t>
            </a:r>
          </a:p>
          <a:p>
            <a:pPr algn="ctr"/>
            <a:endParaRPr lang="en-US" sz="18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029149-9430-2994-E014-648EB4F843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381" t="28064" r="59880" b="27620"/>
          <a:stretch>
            <a:fillRect/>
          </a:stretch>
        </p:blipFill>
        <p:spPr>
          <a:xfrm>
            <a:off x="4542137" y="5623042"/>
            <a:ext cx="1416571" cy="1233961"/>
          </a:xfrm>
          <a:prstGeom prst="rect">
            <a:avLst/>
          </a:prstGeom>
        </p:spPr>
      </p:pic>
      <p:pic>
        <p:nvPicPr>
          <p:cNvPr id="5" name="Picture 4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52FB3F7B-8EF7-431C-F87B-576B350557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5770" y="3553120"/>
            <a:ext cx="1279311" cy="137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48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C2B0D9-DC38-9D42-F120-E8BC75AFA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41D77D-67AB-6E3D-964C-EF6DCC948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62CD378-7F73-DB4E-7F7F-3E66643DD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9351DA-27CC-EDFA-590A-69E34F369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3647" y="2272790"/>
            <a:ext cx="11044706" cy="2109799"/>
          </a:xfrm>
        </p:spPr>
        <p:txBody>
          <a:bodyPr/>
          <a:lstStyle/>
          <a:p>
            <a:pPr algn="ctr"/>
            <a:r>
              <a:rPr lang="en-US" sz="2800" dirty="0"/>
              <a:t>This is a preliminary summary of the ongoing exercise with highlights from presentations &amp; discussions that took place </a:t>
            </a:r>
          </a:p>
          <a:p>
            <a:pPr algn="ctr"/>
            <a:r>
              <a:rPr lang="en-US" sz="2800" b="1" dirty="0"/>
              <a:t>The Roadmap is not finalized yet. </a:t>
            </a:r>
          </a:p>
        </p:txBody>
      </p:sp>
    </p:spTree>
    <p:extLst>
      <p:ext uri="{BB962C8B-B14F-4D97-AF65-F5344CB8AC3E}">
        <p14:creationId xmlns:p14="http://schemas.microsoft.com/office/powerpoint/2010/main" val="56645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1E005D9-32D4-0685-D916-4E20A36F7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A5C7A0-09DF-2875-9AAF-60A32BE24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F69DB7-F26A-AB99-33C9-49F2CBB4C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47" y="96969"/>
            <a:ext cx="11044707" cy="678664"/>
          </a:xfrm>
        </p:spPr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D80F2F-747A-FC46-874D-82141AE11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9834" y="1809867"/>
            <a:ext cx="8952411" cy="445127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sz="2800" dirty="0">
                <a:latin typeface="Arial"/>
                <a:cs typeface="Arial"/>
              </a:rPr>
              <a:t>The last decade for High Q/High G</a:t>
            </a:r>
            <a:endParaRPr lang="en-US" sz="2800" dirty="0"/>
          </a:p>
          <a:p>
            <a:pPr marL="457200" indent="-457200"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sz="2800" dirty="0">
                <a:latin typeface="Arial"/>
                <a:cs typeface="Arial"/>
              </a:rPr>
              <a:t>Current Update Exercise</a:t>
            </a:r>
            <a:endParaRPr lang="en-US" sz="2800" dirty="0"/>
          </a:p>
          <a:p>
            <a:pPr marL="457200" indent="-457200"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sz="2800" dirty="0">
                <a:latin typeface="Arial"/>
                <a:cs typeface="Arial"/>
              </a:rPr>
              <a:t>Challenge areas for the next decade </a:t>
            </a:r>
          </a:p>
          <a:p>
            <a:pPr marL="457200" indent="-457200">
              <a:buClr>
                <a:srgbClr val="C00000"/>
              </a:buClr>
              <a:buSzPct val="85000"/>
              <a:buFont typeface="Wingdings" panose="05000000000000000000" pitchFamily="2" charset="2"/>
              <a:buChar char="q"/>
            </a:pPr>
            <a:r>
              <a:rPr lang="en-US" sz="2800" dirty="0">
                <a:latin typeface="Arial"/>
                <a:cs typeface="Arial"/>
              </a:rPr>
              <a:t>Concluding Remarks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D29060-85D7-0AE3-D80B-11972C8EBA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312" b="21194"/>
          <a:stretch>
            <a:fillRect/>
          </a:stretch>
        </p:blipFill>
        <p:spPr>
          <a:xfrm>
            <a:off x="2723677" y="4844376"/>
            <a:ext cx="2057877" cy="12845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5F7B14-072D-4160-822D-13D7A2DA07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087" b="21691"/>
          <a:stretch>
            <a:fillRect/>
          </a:stretch>
        </p:blipFill>
        <p:spPr>
          <a:xfrm>
            <a:off x="7320818" y="4844376"/>
            <a:ext cx="2018837" cy="12845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755BC8-073C-9B2F-E6A5-C05B44B9A6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485" b="24575"/>
          <a:stretch>
            <a:fillRect/>
          </a:stretch>
        </p:blipFill>
        <p:spPr>
          <a:xfrm>
            <a:off x="9551985" y="4915137"/>
            <a:ext cx="2093166" cy="114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F8E73E-61F8-C42A-C418-1B4D863CA4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941" b="25950"/>
          <a:stretch>
            <a:fillRect/>
          </a:stretch>
        </p:blipFill>
        <p:spPr>
          <a:xfrm>
            <a:off x="4971703" y="4915137"/>
            <a:ext cx="2096718" cy="1143000"/>
          </a:xfrm>
          <a:prstGeom prst="rect">
            <a:avLst/>
          </a:prstGeom>
        </p:spPr>
      </p:pic>
      <p:pic>
        <p:nvPicPr>
          <p:cNvPr id="9" name="Picture 8" descr="A logo for a research company&#10;&#10;AI-generated content may be incorrect.">
            <a:extLst>
              <a:ext uri="{FF2B5EF4-FFF2-40B4-BE49-F238E27FC236}">
                <a16:creationId xmlns:a16="http://schemas.microsoft.com/office/drawing/2014/main" id="{19F0B638-EF4B-89F3-D42A-4033839752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279" y="4452801"/>
            <a:ext cx="2108456" cy="210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1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85404A-F269-57AF-9151-999BC460A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9F2308-9578-08F9-EA5A-DE19699CC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B9CD64-1066-1185-63BC-2842D8967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06" y="189267"/>
            <a:ext cx="11044707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THE LAST DECADE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DC85BC-4384-2121-0D6C-502B7E9F9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8556"/>
            <a:ext cx="12242043" cy="571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43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60EF03F-6C0A-C874-52E8-36A52124A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80BD39-01AC-6290-849B-4501EEA1C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A61CE7-4F7F-080F-018F-9362FF0D3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45" y="217251"/>
            <a:ext cx="11044707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DOE GARD RF Roadmap - circa 2017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B4413C1-9400-E648-3C94-8C72A86D7C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" r="55"/>
          <a:stretch/>
        </p:blipFill>
        <p:spPr>
          <a:xfrm>
            <a:off x="212701" y="1101162"/>
            <a:ext cx="5775499" cy="5096028"/>
          </a:xfrm>
          <a:prstGeom prst="roundRect">
            <a:avLst>
              <a:gd name="adj" fmla="val 4628"/>
            </a:avLst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A90EEAD-1BED-738A-854C-00E6F9CFCD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2" r="82"/>
          <a:stretch/>
        </p:blipFill>
        <p:spPr>
          <a:xfrm>
            <a:off x="6252754" y="1101162"/>
            <a:ext cx="5688222" cy="5068713"/>
          </a:xfrm>
          <a:prstGeom prst="roundRect">
            <a:avLst>
              <a:gd name="adj" fmla="val 3075"/>
            </a:avLst>
          </a:prstGeom>
        </p:spPr>
      </p:pic>
    </p:spTree>
    <p:extLst>
      <p:ext uri="{BB962C8B-B14F-4D97-AF65-F5344CB8AC3E}">
        <p14:creationId xmlns:p14="http://schemas.microsoft.com/office/powerpoint/2010/main" val="4156159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359B36-125C-FDC2-906E-B2BEAF28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624D3F-05C6-1E4C-EFCB-727E2578F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BF05D8E-84E8-9223-F6C9-FC5CF64D8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35" y="162283"/>
            <a:ext cx="11044707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Toward the future: Roadmap update process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13F530-44BB-F13A-868E-AE185B76A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167" y="1241611"/>
            <a:ext cx="8350303" cy="4616471"/>
          </a:xfrm>
          <a:prstGeom prst="roundRect">
            <a:avLst/>
          </a:prstGeom>
          <a:effectLst>
            <a:glow rad="330200">
              <a:schemeClr val="bg1">
                <a:alpha val="40000"/>
              </a:schemeClr>
            </a:glow>
            <a:softEdge rad="1270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BB506B-1B61-D370-49BA-919409F7DAA8}"/>
              </a:ext>
            </a:extLst>
          </p:cNvPr>
          <p:cNvSpPr txBox="1"/>
          <p:nvPr/>
        </p:nvSpPr>
        <p:spPr>
          <a:xfrm>
            <a:off x="261257" y="2207623"/>
            <a:ext cx="3317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Community meetings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 4 virtual 1-day events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2-day Workshop with summaries from conveners &amp; extensive discussions</a:t>
            </a:r>
          </a:p>
        </p:txBody>
      </p:sp>
    </p:spTree>
    <p:extLst>
      <p:ext uri="{BB962C8B-B14F-4D97-AF65-F5344CB8AC3E}">
        <p14:creationId xmlns:p14="http://schemas.microsoft.com/office/powerpoint/2010/main" val="3942903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D4C9D-7508-2804-CD4B-76ADC2D76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AD52B0-016B-63E0-42BA-67EEB4E63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0846" y="6330592"/>
            <a:ext cx="4114800" cy="365125"/>
          </a:xfrm>
        </p:spPr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AB3A9E-7527-CEAA-FAEC-5A58C5DF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923DA0-723D-F9C7-792D-9A350964C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65" y="215790"/>
            <a:ext cx="11044707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DEMAND: NEXT-GEN FACILITY NEEDS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D74F7E8-AF82-3537-255D-A2B76B7B9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665333"/>
              </p:ext>
            </p:extLst>
          </p:nvPr>
        </p:nvGraphicFramePr>
        <p:xfrm>
          <a:off x="708827" y="1204322"/>
          <a:ext cx="10003349" cy="5126270"/>
        </p:xfrm>
        <a:graphic>
          <a:graphicData uri="http://schemas.openxmlformats.org/drawingml/2006/table">
            <a:tbl>
              <a:tblPr/>
              <a:tblGrid>
                <a:gridCol w="1591873">
                  <a:extLst>
                    <a:ext uri="{9D8B030D-6E8A-4147-A177-3AD203B41FA5}">
                      <a16:colId xmlns:a16="http://schemas.microsoft.com/office/drawing/2014/main" val="3954229968"/>
                    </a:ext>
                  </a:extLst>
                </a:gridCol>
                <a:gridCol w="2102869">
                  <a:extLst>
                    <a:ext uri="{9D8B030D-6E8A-4147-A177-3AD203B41FA5}">
                      <a16:colId xmlns:a16="http://schemas.microsoft.com/office/drawing/2014/main" val="1719620158"/>
                    </a:ext>
                  </a:extLst>
                </a:gridCol>
                <a:gridCol w="2102869">
                  <a:extLst>
                    <a:ext uri="{9D8B030D-6E8A-4147-A177-3AD203B41FA5}">
                      <a16:colId xmlns:a16="http://schemas.microsoft.com/office/drawing/2014/main" val="3769399064"/>
                    </a:ext>
                  </a:extLst>
                </a:gridCol>
                <a:gridCol w="2144302">
                  <a:extLst>
                    <a:ext uri="{9D8B030D-6E8A-4147-A177-3AD203B41FA5}">
                      <a16:colId xmlns:a16="http://schemas.microsoft.com/office/drawing/2014/main" val="3005802322"/>
                    </a:ext>
                  </a:extLst>
                </a:gridCol>
                <a:gridCol w="2061436">
                  <a:extLst>
                    <a:ext uri="{9D8B030D-6E8A-4147-A177-3AD203B41FA5}">
                      <a16:colId xmlns:a16="http://schemas.microsoft.com/office/drawing/2014/main" val="3148107453"/>
                    </a:ext>
                  </a:extLst>
                </a:gridCol>
              </a:tblGrid>
              <a:tr h="622470"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Facility</a:t>
                      </a:r>
                    </a:p>
                  </a:txBody>
                  <a:tcPr marL="43398" marR="43398" marT="28932" marB="2893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Fermilab Complex / Muon Collider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398" marR="43398" marT="28932" marB="2893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EIC-ee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398" marR="43398" marT="28932" marB="2893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FCC-ee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398" marR="43398" marT="28932" marB="2893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Industrial / Ion (ATLAS)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398" marR="43398" marT="28932" marB="28932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399970"/>
                  </a:ext>
                </a:extLst>
              </a:tr>
              <a:tr h="1475231">
                <a:tc>
                  <a:txBody>
                    <a:bodyPr/>
                    <a:lstStyle/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Challenge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43398" marR="43398" marT="28932" marB="28932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High intensity, low frequency (352 MHz). </a:t>
                      </a:r>
                    </a:p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b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398" marR="43398" marT="28932" marB="28932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Challenge: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High luminosity, 800 kW power. </a:t>
                      </a:r>
                    </a:p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398" marR="43398" marT="28932" marB="28932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Challenge: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400 MHz (Nb/Cu) &amp; 800 MHz (Bulk Nb).  Or updated baseline</a:t>
                      </a:r>
                    </a:p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398" marR="43398" marT="28932" marB="28932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Challenge: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Cost-efficient, compact footprints. </a:t>
                      </a:r>
                    </a:p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398" marR="43398" marT="28932" marB="28932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71585"/>
                  </a:ext>
                </a:extLst>
              </a:tr>
              <a:tr h="2876942">
                <a:tc>
                  <a:txBody>
                    <a:bodyPr/>
                    <a:lstStyle/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Critical Needs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3398" marR="43398" marT="28932" marB="28932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Nb/Cu SRF technology, high-power fundamental couplers (MW range), efficient stray magnetic shielding.</a:t>
                      </a:r>
                    </a:p>
                  </a:txBody>
                  <a:tcPr marL="43398" marR="43398" marT="28932" marB="28932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Broadband HOM damping, heavily damped low-loss systems, robot-assisted clean assembly, ultra-low noise LLRF for 197 &amp; 394 MHz crab cavities. </a:t>
                      </a:r>
                    </a:p>
                  </a:txBody>
                  <a:tcPr marL="43398" marR="43398" marT="28932" marB="28932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Ultra-high Q</a:t>
                      </a:r>
                      <a:r>
                        <a:rPr lang="en-US" sz="2000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at moderate gradients, high-efficiency RF sources (</a:t>
                      </a: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Tristrons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). </a:t>
                      </a:r>
                    </a:p>
                  </a:txBody>
                  <a:tcPr marL="43398" marR="43398" marT="28932" marB="28932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0"/>
                        </a:spcAft>
                        <a:buNone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Nb</a:t>
                      </a:r>
                      <a:r>
                        <a:rPr lang="en-US" sz="2000" baseline="-25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Sn, conduction cooling (liquid-He-free), robust low-loss cryomodules. </a:t>
                      </a:r>
                    </a:p>
                  </a:txBody>
                  <a:tcPr marL="43398" marR="43398" marT="28932" marB="28932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643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20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949F56-43F3-CEAA-9E18-11C70DF70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4FD7E3-436C-128E-D0EF-C9D833B49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1D25AB-24A2-1B1D-DAB4-990F7D7F1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70" y="404949"/>
            <a:ext cx="11044707" cy="111687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CHALLENGE AREAS IDENTIFIED FOR THE NEXT DECADE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5BC2735-5509-076C-9EFD-96BDA8075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1823"/>
            <a:ext cx="12333944" cy="438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71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9726A2-23DF-9128-5085-49D3EED9F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FCB9E3-22F7-E5C4-0394-C999FD81A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2D5DFA-1D41-F049-4975-BE2FBA2AE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737" y="512356"/>
            <a:ext cx="8395063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SRF Foundation &amp; Fundamental Research</a:t>
            </a:r>
          </a:p>
        </p:txBody>
      </p:sp>
      <p:pic>
        <p:nvPicPr>
          <p:cNvPr id="15" name="Picture 14" descr="A logo for a research company&#10;&#10;AI-generated content may be incorrect.">
            <a:extLst>
              <a:ext uri="{FF2B5EF4-FFF2-40B4-BE49-F238E27FC236}">
                <a16:creationId xmlns:a16="http://schemas.microsoft.com/office/drawing/2014/main" id="{A9F8E16B-50BC-2F79-746F-A16ABB5BC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9" y="-315142"/>
            <a:ext cx="2803773" cy="28037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4E43756-9546-0C53-2A5C-EC9776A3F2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76" t="47124" r="67634" b="10079"/>
          <a:stretch>
            <a:fillRect/>
          </a:stretch>
        </p:blipFill>
        <p:spPr>
          <a:xfrm>
            <a:off x="349650" y="2390659"/>
            <a:ext cx="3422102" cy="29652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1A96881-BBE0-B15D-F24E-BD45ABE574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919" t="36143" r="35491" b="9431"/>
          <a:stretch>
            <a:fillRect/>
          </a:stretch>
        </p:blipFill>
        <p:spPr>
          <a:xfrm>
            <a:off x="4564113" y="1985555"/>
            <a:ext cx="3243121" cy="357373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DDDEC66-D060-0252-08F3-4362E82189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929" t="34225" r="3481" b="9431"/>
          <a:stretch>
            <a:fillRect/>
          </a:stretch>
        </p:blipFill>
        <p:spPr>
          <a:xfrm>
            <a:off x="8544901" y="1939835"/>
            <a:ext cx="3172796" cy="361945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2233DED-55DE-D9F1-60FE-9924125F3A35}"/>
              </a:ext>
            </a:extLst>
          </p:cNvPr>
          <p:cNvCxnSpPr>
            <a:cxnSpLocks/>
          </p:cNvCxnSpPr>
          <p:nvPr/>
        </p:nvCxnSpPr>
        <p:spPr>
          <a:xfrm>
            <a:off x="2060701" y="1551215"/>
            <a:ext cx="0" cy="868679"/>
          </a:xfrm>
          <a:prstGeom prst="line">
            <a:avLst/>
          </a:prstGeom>
          <a:ln w="31750">
            <a:gradFill>
              <a:gsLst>
                <a:gs pos="99000">
                  <a:srgbClr val="5C7285"/>
                </a:gs>
                <a:gs pos="26000">
                  <a:srgbClr val="CDD5DD"/>
                </a:gs>
                <a:gs pos="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B10F0F6-F891-48E5-4E7E-AE9A338C38B4}"/>
              </a:ext>
            </a:extLst>
          </p:cNvPr>
          <p:cNvCxnSpPr>
            <a:cxnSpLocks/>
          </p:cNvCxnSpPr>
          <p:nvPr/>
        </p:nvCxnSpPr>
        <p:spPr>
          <a:xfrm>
            <a:off x="3771752" y="3664131"/>
            <a:ext cx="839437" cy="0"/>
          </a:xfrm>
          <a:prstGeom prst="straightConnector1">
            <a:avLst/>
          </a:prstGeom>
          <a:ln w="31750">
            <a:solidFill>
              <a:srgbClr val="5C72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4BDDF921-AC79-04DD-FADE-21F2B1B8ED02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7807234" y="2997926"/>
            <a:ext cx="792361" cy="774494"/>
          </a:xfrm>
          <a:prstGeom prst="bentConnector3">
            <a:avLst>
              <a:gd name="adj1" fmla="val 50000"/>
            </a:avLst>
          </a:prstGeom>
          <a:ln w="31750">
            <a:solidFill>
              <a:srgbClr val="5C72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4F09C7C1-FD3B-FA6D-A256-4BD76B7CEEFD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2801983" y="1338943"/>
            <a:ext cx="7329316" cy="600892"/>
          </a:xfrm>
          <a:prstGeom prst="bentConnector2">
            <a:avLst/>
          </a:prstGeom>
          <a:ln w="41275">
            <a:gradFill flip="none" rotWithShape="1">
              <a:gsLst>
                <a:gs pos="85000">
                  <a:schemeClr val="accent6">
                    <a:lumMod val="60000"/>
                    <a:lumOff val="40000"/>
                  </a:schemeClr>
                </a:gs>
                <a:gs pos="48323">
                  <a:srgbClr val="929783"/>
                </a:gs>
                <a:gs pos="72000">
                  <a:schemeClr val="accent6">
                    <a:lumMod val="40000"/>
                    <a:lumOff val="60000"/>
                  </a:schemeClr>
                </a:gs>
                <a:gs pos="36555">
                  <a:srgbClr val="5C7285"/>
                </a:gs>
                <a:gs pos="32000">
                  <a:srgbClr val="5C7285"/>
                </a:gs>
                <a:gs pos="0">
                  <a:schemeClr val="bg1"/>
                </a:gs>
                <a:gs pos="18000">
                  <a:srgbClr val="5C7285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392829D-FED5-A3DC-4169-0C55E87D68B7}"/>
              </a:ext>
            </a:extLst>
          </p:cNvPr>
          <p:cNvCxnSpPr>
            <a:stCxn id="21" idx="0"/>
          </p:cNvCxnSpPr>
          <p:nvPr/>
        </p:nvCxnSpPr>
        <p:spPr>
          <a:xfrm flipH="1" flipV="1">
            <a:off x="6178731" y="1338943"/>
            <a:ext cx="6943" cy="646612"/>
          </a:xfrm>
          <a:prstGeom prst="line">
            <a:avLst/>
          </a:prstGeom>
          <a:ln w="31750">
            <a:solidFill>
              <a:srgbClr val="5C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78013727-C69A-01E2-4E35-DCFAC1B6E499}"/>
              </a:ext>
            </a:extLst>
          </p:cNvPr>
          <p:cNvCxnSpPr>
            <a:cxnSpLocks/>
          </p:cNvCxnSpPr>
          <p:nvPr/>
        </p:nvCxnSpPr>
        <p:spPr>
          <a:xfrm>
            <a:off x="3735358" y="4691356"/>
            <a:ext cx="6505922" cy="1115396"/>
          </a:xfrm>
          <a:prstGeom prst="bentConnector3">
            <a:avLst>
              <a:gd name="adj1" fmla="val 3920"/>
            </a:avLst>
          </a:prstGeom>
          <a:ln w="41275">
            <a:gradFill flip="none" rotWithShape="1">
              <a:gsLst>
                <a:gs pos="85000">
                  <a:schemeClr val="accent6">
                    <a:lumMod val="60000"/>
                    <a:lumOff val="40000"/>
                  </a:schemeClr>
                </a:gs>
                <a:gs pos="48323">
                  <a:srgbClr val="929783"/>
                </a:gs>
                <a:gs pos="72000">
                  <a:schemeClr val="accent6">
                    <a:lumMod val="40000"/>
                    <a:lumOff val="60000"/>
                  </a:schemeClr>
                </a:gs>
                <a:gs pos="36555">
                  <a:srgbClr val="5C7285"/>
                </a:gs>
                <a:gs pos="32000">
                  <a:srgbClr val="5C7285"/>
                </a:gs>
                <a:gs pos="0">
                  <a:srgbClr val="5C7285"/>
                </a:gs>
                <a:gs pos="18000">
                  <a:srgbClr val="5C7285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DF1B3C24-9282-944A-15A4-8FEF14DA193F}"/>
              </a:ext>
            </a:extLst>
          </p:cNvPr>
          <p:cNvCxnSpPr>
            <a:cxnSpLocks/>
          </p:cNvCxnSpPr>
          <p:nvPr/>
        </p:nvCxnSpPr>
        <p:spPr>
          <a:xfrm flipV="1">
            <a:off x="3989575" y="5528001"/>
            <a:ext cx="6408950" cy="277562"/>
          </a:xfrm>
          <a:prstGeom prst="bentConnector3">
            <a:avLst>
              <a:gd name="adj1" fmla="val 100344"/>
            </a:avLst>
          </a:prstGeom>
          <a:ln w="41275">
            <a:gradFill flip="none" rotWithShape="1">
              <a:gsLst>
                <a:gs pos="85000">
                  <a:schemeClr val="accent6">
                    <a:lumMod val="60000"/>
                    <a:lumOff val="40000"/>
                  </a:schemeClr>
                </a:gs>
                <a:gs pos="48323">
                  <a:srgbClr val="929783"/>
                </a:gs>
                <a:gs pos="72000">
                  <a:schemeClr val="accent6">
                    <a:lumMod val="40000"/>
                    <a:lumOff val="60000"/>
                  </a:schemeClr>
                </a:gs>
                <a:gs pos="36555">
                  <a:srgbClr val="5C7285"/>
                </a:gs>
                <a:gs pos="32000">
                  <a:srgbClr val="5C7285"/>
                </a:gs>
                <a:gs pos="18000">
                  <a:srgbClr val="5C7285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277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A8BCB-9BC4-BEC3-DDC2-DF87BE4FE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BC228F-B4CD-C297-6B4D-6E80C199A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06DC60-BE7A-8AF6-4603-1C2F542DA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8EA196-0308-E922-46EC-1BA45AB58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886" y="503686"/>
            <a:ext cx="9400903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Last Mile for bulk Nb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6FB088-9016-5C61-0C9A-23A7522248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312" b="21194"/>
          <a:stretch>
            <a:fillRect/>
          </a:stretch>
        </p:blipFill>
        <p:spPr>
          <a:xfrm>
            <a:off x="52251" y="0"/>
            <a:ext cx="2720563" cy="16981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3A4BDE-6769-7D4B-932E-4F72FB315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84" y="4970486"/>
            <a:ext cx="6158111" cy="130235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369FA38-E4B0-9D22-6504-8BB4C957D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8186" y="-2349931"/>
            <a:ext cx="6453814" cy="244159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1C2DE3B-4F03-9C5A-651D-24B18E85EF7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494" t="2444" r="1811" b="3495"/>
          <a:stretch>
            <a:fillRect/>
          </a:stretch>
        </p:blipFill>
        <p:spPr>
          <a:xfrm>
            <a:off x="6821185" y="1196326"/>
            <a:ext cx="2671355" cy="1761150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63500"/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854EF55-92B9-B0AC-54C8-1C2F6956B8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5963" y="2256304"/>
            <a:ext cx="2832826" cy="2081610"/>
          </a:xfrm>
          <a:prstGeom prst="rect">
            <a:avLst/>
          </a:prstGeom>
          <a:effectLst>
            <a:softEdge rad="101600"/>
          </a:effec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A5FA6654-9E42-49C8-C6D4-9B61A60A931B}"/>
              </a:ext>
            </a:extLst>
          </p:cNvPr>
          <p:cNvGrpSpPr/>
          <p:nvPr/>
        </p:nvGrpSpPr>
        <p:grpSpPr bwMode="auto">
          <a:xfrm>
            <a:off x="7325703" y="4504644"/>
            <a:ext cx="3822182" cy="1761150"/>
            <a:chOff x="6448373" y="310855"/>
            <a:chExt cx="4953641" cy="2829447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FCD8F351-A6DD-327F-629D-BCFE40F05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b="2376"/>
            <a:stretch/>
          </p:blipFill>
          <p:spPr bwMode="auto">
            <a:xfrm>
              <a:off x="6448373" y="310855"/>
              <a:ext cx="4953641" cy="2829447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49" name="Grafik 5">
              <a:extLst>
                <a:ext uri="{FF2B5EF4-FFF2-40B4-BE49-F238E27FC236}">
                  <a16:creationId xmlns:a16="http://schemas.microsoft.com/office/drawing/2014/main" id="{9785A4E7-08CE-FEF5-FC5A-54963749C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4450" t="32287" r="65643" b="26470"/>
            <a:stretch/>
          </p:blipFill>
          <p:spPr bwMode="auto">
            <a:xfrm>
              <a:off x="9821313" y="1934475"/>
              <a:ext cx="569865" cy="547394"/>
            </a:xfrm>
            <a:prstGeom prst="rect">
              <a:avLst/>
            </a:prstGeom>
          </p:spPr>
        </p:pic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BCC35ACF-0F4F-589F-1FD2-D752FC3C3C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065" y="2971452"/>
            <a:ext cx="6158111" cy="197527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1601F5D9-CB83-1F22-92BB-9BE000B37C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385" y="1584278"/>
            <a:ext cx="6158111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2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44EAC-A550-8975-5D00-14244DD87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C9C0B-B060-9638-C684-69229DDEF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B64555-B714-BEEE-4C54-912A3277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BC30C1-C04C-8FB8-5615-042528F81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886" y="603797"/>
            <a:ext cx="9400903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Last Mile for bulk Nb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029F51-94D6-7E1F-ABF6-74B44A2D8A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312" b="21194"/>
          <a:stretch>
            <a:fillRect/>
          </a:stretch>
        </p:blipFill>
        <p:spPr>
          <a:xfrm>
            <a:off x="45790" y="-1"/>
            <a:ext cx="2720563" cy="16981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440447-0931-9EA1-4999-B0447BC6A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291" y="1582938"/>
            <a:ext cx="11175275" cy="32644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2344ED-DC40-68D2-4D7A-465909ED4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290" y="4992687"/>
            <a:ext cx="11175275" cy="126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85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7B06A-B186-F526-11DE-6B82C482D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407AD6-5665-3B46-58AC-262B866AA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41C236-B6E2-2C73-E7B1-3ED23A0AE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937CD2-94D0-70BB-EA12-929C3D644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526" y="144643"/>
            <a:ext cx="9041674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Beyond bulk Nb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351118-0619-A366-C80A-7BC5E621E6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41" b="25950"/>
          <a:stretch>
            <a:fillRect/>
          </a:stretch>
        </p:blipFill>
        <p:spPr>
          <a:xfrm>
            <a:off x="48341" y="0"/>
            <a:ext cx="2797185" cy="152485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3D748F3-9945-F7DC-C9C9-F6C02D17D9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22178" y="1833960"/>
            <a:ext cx="6897661" cy="31900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BD6B2C-61F1-940C-5B17-2D131F626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709" y="1693779"/>
            <a:ext cx="4786955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62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7E0D5-F561-527D-6974-62AFF11E5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EDAE33-B63B-BD2F-8FD9-03214EA90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3F2E4B-A2CF-86AF-759E-6EAF36ED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14B25F-7E30-4CDF-1679-0FCE686B7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372" y="241663"/>
            <a:ext cx="9041674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Beyond bulk Nb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6EDAA1-65F7-137F-3249-6434B9BA8D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41" b="25950"/>
          <a:stretch>
            <a:fillRect/>
          </a:stretch>
        </p:blipFill>
        <p:spPr>
          <a:xfrm>
            <a:off x="48341" y="0"/>
            <a:ext cx="2797185" cy="152485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7D26428-9FDC-CF5A-5CAD-702FE0DA9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9719" y="1349738"/>
            <a:ext cx="4427218" cy="48506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6BAC473-93A3-E1A0-36B6-9C606C8F72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22"/>
          <a:stretch>
            <a:fillRect/>
          </a:stretch>
        </p:blipFill>
        <p:spPr>
          <a:xfrm>
            <a:off x="578631" y="1830116"/>
            <a:ext cx="5115663" cy="427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63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F7849-9F2A-4EC5-56BC-E86A71BC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EA1E16-47C4-4BCA-FCC8-13809CBC0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02004E-D889-1D9C-4799-B2ACB0DB7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0EFC8E0-9EF9-8DFF-34C1-29138B206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526" y="162283"/>
            <a:ext cx="9041674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Beyond bulk Nb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0EB2BF-889C-D40B-8258-F948C0E6F9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41" b="25950"/>
          <a:stretch>
            <a:fillRect/>
          </a:stretch>
        </p:blipFill>
        <p:spPr>
          <a:xfrm>
            <a:off x="48341" y="0"/>
            <a:ext cx="2797185" cy="15248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54F6EA-AA61-19E9-7318-6FC55F329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594" y="455561"/>
            <a:ext cx="8120646" cy="4710949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B0B3B0D-8573-3296-BC36-C976437868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1796349"/>
              </p:ext>
            </p:extLst>
          </p:nvPr>
        </p:nvGraphicFramePr>
        <p:xfrm>
          <a:off x="175457" y="1604979"/>
          <a:ext cx="3543103" cy="2227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B216A233-5884-DAE6-64CD-008D007B49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7870917"/>
              </p:ext>
            </p:extLst>
          </p:nvPr>
        </p:nvGraphicFramePr>
        <p:xfrm>
          <a:off x="370017" y="4357783"/>
          <a:ext cx="3866605" cy="2227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AFBD9ED3-868C-6CB1-DDBD-5CEB153B6A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6602149"/>
              </p:ext>
            </p:extLst>
          </p:nvPr>
        </p:nvGraphicFramePr>
        <p:xfrm>
          <a:off x="7563394" y="4297681"/>
          <a:ext cx="4062799" cy="2104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274354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2F7E7B6-E955-5E66-6DF2-4ECC9B5EB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338722"/>
            <a:ext cx="11043921" cy="11806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0A6BAA-AF02-BC54-8334-AA32E5A1C2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3731" y="2047853"/>
            <a:ext cx="11423469" cy="4754221"/>
          </a:xfrm>
          <a:prstGeom prst="rect">
            <a:avLst/>
          </a:prstGeom>
        </p:spPr>
      </p:pic>
      <p:sp>
        <p:nvSpPr>
          <p:cNvPr id="15" name="Title 3">
            <a:extLst>
              <a:ext uri="{FF2B5EF4-FFF2-40B4-BE49-F238E27FC236}">
                <a16:creationId xmlns:a16="http://schemas.microsoft.com/office/drawing/2014/main" id="{7F6D3B08-CE2E-4BA9-59E6-5065F0C7CD96}"/>
              </a:ext>
            </a:extLst>
          </p:cNvPr>
          <p:cNvSpPr txBox="1">
            <a:spLocks/>
          </p:cNvSpPr>
          <p:nvPr/>
        </p:nvSpPr>
        <p:spPr>
          <a:xfrm>
            <a:off x="2845526" y="162283"/>
            <a:ext cx="9041674" cy="6786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Beyond bulk Nb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8037C8-A4BB-434C-CE82-A4BB58DBD5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941" b="25950"/>
          <a:stretch>
            <a:fillRect/>
          </a:stretch>
        </p:blipFill>
        <p:spPr>
          <a:xfrm>
            <a:off x="0" y="-60548"/>
            <a:ext cx="2797185" cy="1524851"/>
          </a:xfrm>
          <a:prstGeom prst="rect">
            <a:avLst/>
          </a:prstGeom>
        </p:spPr>
      </p:pic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221AED50-C659-7830-9402-375066C92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27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5A31C-FAE1-8DBB-B713-156E13E80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4E5EEDE-8945-EA08-9DB2-888DB8599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31974F-E965-F9C4-2590-DC6EE4602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7570F5-2FEA-2468-B2CD-9217E7D5E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745" y="538173"/>
            <a:ext cx="9407072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AI/ML FOR SRF OPERATIONS &amp; DISCOVERY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2406CC-2496-1FB3-6C75-3073E808CE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87" b="21691"/>
          <a:stretch>
            <a:fillRect/>
          </a:stretch>
        </p:blipFill>
        <p:spPr>
          <a:xfrm>
            <a:off x="123183" y="69902"/>
            <a:ext cx="2538561" cy="16152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19E8FC-0A4B-7041-F843-E30086EC6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67" y="1685108"/>
            <a:ext cx="11822266" cy="501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40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B9D157-B5A4-1444-69D9-40F70DECA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B31DA2-3CB4-367B-E045-B4CDC6FED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0AC553-75AD-CD18-4E20-40C183F9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097" y="347543"/>
            <a:ext cx="9564189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Re-Thinking Fabrication &amp; System Integration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586F300-23AF-B658-ADA5-EADEC15ABF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79" t="4670" r="78304" b="80252"/>
          <a:stretch>
            <a:fillRect/>
          </a:stretch>
        </p:blipFill>
        <p:spPr>
          <a:xfrm>
            <a:off x="7401727" y="-512718"/>
            <a:ext cx="2318658" cy="1025435"/>
          </a:xfrm>
          <a:prstGeom prst="roundRect">
            <a:avLst>
              <a:gd name="adj" fmla="val 50000"/>
            </a:avLst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4DD4A8-F2DD-0474-4549-5561BEF0E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95" y="1276224"/>
            <a:ext cx="3093707" cy="27469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0DD000-9154-22CB-229F-97A4C119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725" y="1267002"/>
            <a:ext cx="3020365" cy="27403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D2CAB5F-3BE9-EFFC-E695-1A01B1CAA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863" y="1287004"/>
            <a:ext cx="3127045" cy="272032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CD08183-6A78-5EED-9B44-6593AD76AF5C}"/>
              </a:ext>
            </a:extLst>
          </p:cNvPr>
          <p:cNvSpPr txBox="1"/>
          <p:nvPr/>
        </p:nvSpPr>
        <p:spPr>
          <a:xfrm>
            <a:off x="704158" y="4143169"/>
            <a:ext cx="30818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In-situ Processing</a:t>
            </a:r>
          </a:p>
          <a:p>
            <a:pPr algn="ctr"/>
            <a:r>
              <a:rPr lang="en-US" sz="2000" dirty="0"/>
              <a:t>Deploying plasma &amp; ozone processing to mitigate field emission  &amp; multipacting without requiring cryomodule disassembly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7E8F31-3AB7-C081-3590-6F753311346C}"/>
              </a:ext>
            </a:extLst>
          </p:cNvPr>
          <p:cNvSpPr txBox="1"/>
          <p:nvPr/>
        </p:nvSpPr>
        <p:spPr>
          <a:xfrm>
            <a:off x="4358845" y="4228077"/>
            <a:ext cx="347431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Advanced Manufacturing</a:t>
            </a:r>
          </a:p>
          <a:p>
            <a:pPr algn="ctr"/>
            <a:r>
              <a:rPr lang="en-US" sz="2000" dirty="0"/>
              <a:t>Moving past 40-year-old conventional methods to embrace additive manufacturing &amp; novel shapes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AD6A2B-1177-88C9-77AE-03606D0CCD55}"/>
              </a:ext>
            </a:extLst>
          </p:cNvPr>
          <p:cNvSpPr txBox="1"/>
          <p:nvPr/>
        </p:nvSpPr>
        <p:spPr>
          <a:xfrm>
            <a:off x="8187347" y="4143169"/>
            <a:ext cx="312704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Robotic Assembly</a:t>
            </a:r>
          </a:p>
          <a:p>
            <a:pPr algn="ctr"/>
            <a:r>
              <a:rPr lang="en-US" sz="2000" dirty="0"/>
              <a:t>A paradigm shift toward robotic-assisted cleanroom assembly, optimizing ergonomics &amp; drastically reducing contamination for gradients &gt; 40 MV/m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C96E226-3541-C8A7-FF14-3BEF6A6B2E9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485" b="24575"/>
          <a:stretch>
            <a:fillRect/>
          </a:stretch>
        </p:blipFill>
        <p:spPr>
          <a:xfrm>
            <a:off x="0" y="63433"/>
            <a:ext cx="2359753" cy="128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343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47E61EC-6652-C497-78FE-9ECF08C64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2A7866-F5BC-7675-0AF1-F06C5B2BC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8C6690-94C5-2CD0-B7DC-1F0ACEF33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251" y="513350"/>
            <a:ext cx="9527447" cy="110611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SRF Ecosystem: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Develop Workforce &amp; Evolve Infrastructure from Project-driven to Programmatic Capacity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64A333E-D887-63D0-389C-D06FFA7773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28" t="26150" r="4554" b="34186"/>
          <a:stretch>
            <a:fillRect/>
          </a:stretch>
        </p:blipFill>
        <p:spPr>
          <a:xfrm>
            <a:off x="685801" y="3365655"/>
            <a:ext cx="11096897" cy="2697481"/>
          </a:xfrm>
          <a:prstGeom prst="chevron">
            <a:avLst>
              <a:gd name="adj" fmla="val 28935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98AD2C-A6BB-D7F2-5D93-26A507558C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485" b="24575"/>
          <a:stretch>
            <a:fillRect/>
          </a:stretch>
        </p:blipFill>
        <p:spPr>
          <a:xfrm>
            <a:off x="0" y="63433"/>
            <a:ext cx="2359753" cy="12885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B2B9A3-5775-4D8C-F343-CACA7212A33A}"/>
              </a:ext>
            </a:extLst>
          </p:cNvPr>
          <p:cNvSpPr txBox="1"/>
          <p:nvPr/>
        </p:nvSpPr>
        <p:spPr>
          <a:xfrm>
            <a:off x="70756" y="2069379"/>
            <a:ext cx="119405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25400" dir="3600000" algn="ctr" rotWithShape="0">
                    <a:schemeClr val="tx2"/>
                  </a:outerShdw>
                </a:effectLst>
                <a:latin typeface="Arial"/>
                <a:cs typeface="Arial"/>
              </a:rPr>
              <a:t>Integrated workforce development across universities, labs, and industry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dist="25400" dir="3600000" algn="ctr" rotWithShape="0">
                  <a:schemeClr val="tx2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0405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D90733A-405F-11B1-DFD9-0ACD3C5BA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Ongoing DOE GARD RF Update Exercise-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FFCF4C-3F56-AFF7-4F5B-898414F17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19</a:t>
            </a:fld>
            <a:r>
              <a:rPr lang="en-US" dirty="0"/>
              <a:t>call for action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14C731-26DD-2142-AAEB-0E7E02A75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33" y="120616"/>
            <a:ext cx="11044707" cy="678664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Concluding Remarks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5512D23-8DDF-5F65-16AB-1FAEAEDA24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05"/>
          <a:stretch>
            <a:fillRect/>
          </a:stretch>
        </p:blipFill>
        <p:spPr>
          <a:xfrm>
            <a:off x="354098" y="1173194"/>
            <a:ext cx="7078667" cy="4783484"/>
          </a:xfrm>
          <a:prstGeom prst="roundRect">
            <a:avLst>
              <a:gd name="adj" fmla="val 37372"/>
            </a:avLst>
          </a:prstGeom>
          <a:effectLst>
            <a:softEdge rad="254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B943F17-5EC2-60C5-E39B-F6E22CFC749C}"/>
              </a:ext>
            </a:extLst>
          </p:cNvPr>
          <p:cNvSpPr txBox="1"/>
          <p:nvPr/>
        </p:nvSpPr>
        <p:spPr>
          <a:xfrm>
            <a:off x="7262948" y="942398"/>
            <a:ext cx="45749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The next decade of SRF will demand a holistic, materials-informed innovative approach (Nb</a:t>
            </a:r>
            <a:r>
              <a:rPr lang="en-US" sz="2000" baseline="-25000" dirty="0"/>
              <a:t>3</a:t>
            </a:r>
            <a:r>
              <a:rPr lang="en-US" sz="2000" dirty="0"/>
              <a:t>Sn, Thin Films) coupled with an integration of novel manufacturing, robotic assembly and AI frameworks.  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Alignment of resources and programmatic capacity across ASCR, BES, HENP, and NNSA to support the 2026-2036 roadmap.</a:t>
            </a:r>
          </a:p>
          <a:p>
            <a:pPr algn="ctr"/>
            <a:endParaRPr lang="en-US" sz="2000" dirty="0"/>
          </a:p>
          <a:p>
            <a:pPr algn="ctr"/>
            <a:r>
              <a:rPr lang="en-US" sz="2400" b="1" dirty="0"/>
              <a:t>Stay tuned!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Updated decadal Roadmap will have 5- &amp; 10-year milestones, calls for action…</a:t>
            </a:r>
          </a:p>
        </p:txBody>
      </p:sp>
    </p:spTree>
    <p:extLst>
      <p:ext uri="{BB962C8B-B14F-4D97-AF65-F5344CB8AC3E}">
        <p14:creationId xmlns:p14="http://schemas.microsoft.com/office/powerpoint/2010/main" val="3628943532"/>
      </p:ext>
    </p:extLst>
  </p:cSld>
  <p:clrMapOvr>
    <a:masterClrMapping/>
  </p:clrMapOvr>
</p:sld>
</file>

<file path=ppt/theme/theme1.xml><?xml version="1.0" encoding="utf-8"?>
<a:theme xmlns:a="http://schemas.openxmlformats.org/drawingml/2006/main" name="Jefferson Lab Theme 1">
  <a:themeElements>
    <a:clrScheme name="JLab Color Theme 1">
      <a:dk1>
        <a:srgbClr val="000000"/>
      </a:dk1>
      <a:lt1>
        <a:srgbClr val="FFFFFF"/>
      </a:lt1>
      <a:dk2>
        <a:srgbClr val="1C5068"/>
      </a:dk2>
      <a:lt2>
        <a:srgbClr val="8397A9"/>
      </a:lt2>
      <a:accent1>
        <a:srgbClr val="C31230"/>
      </a:accent1>
      <a:accent2>
        <a:srgbClr val="10A1AF"/>
      </a:accent2>
      <a:accent3>
        <a:srgbClr val="5E5E5E"/>
      </a:accent3>
      <a:accent4>
        <a:srgbClr val="821282"/>
      </a:accent4>
      <a:accent5>
        <a:srgbClr val="385723"/>
      </a:accent5>
      <a:accent6>
        <a:srgbClr val="BF9000"/>
      </a:accent6>
      <a:hlink>
        <a:srgbClr val="1C5068"/>
      </a:hlink>
      <a:folHlink>
        <a:srgbClr val="10A1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Lab PPT Template_1_010825" id="{9DB200FA-CEB3-4679-8D66-4AC717A73CB8}" vid="{8315C0D6-21E7-439E-8522-5440B9F66DE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4d7ee1f-4fb3-4f06-9037-2b5b522042ab}" enabled="0" method="" siteId="{b4d7ee1f-4fb3-4f06-9037-2b5b522042a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PPT Template_010825</Template>
  <TotalTime>977</TotalTime>
  <Words>717</Words>
  <Application>Microsoft Office PowerPoint</Application>
  <PresentationFormat>Widescreen</PresentationFormat>
  <Paragraphs>119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Arial</vt:lpstr>
      <vt:lpstr>Wingdings</vt:lpstr>
      <vt:lpstr>Jefferson Lab Theme 1</vt:lpstr>
      <vt:lpstr>Ongoing  DOE RF Roadmap  Update Exercise</vt:lpstr>
      <vt:lpstr>DISCLAIMER</vt:lpstr>
      <vt:lpstr>Outline</vt:lpstr>
      <vt:lpstr>THE LAST DECADE</vt:lpstr>
      <vt:lpstr>DOE GARD RF Roadmap - circa 2017</vt:lpstr>
      <vt:lpstr>Toward the future: Roadmap update process</vt:lpstr>
      <vt:lpstr>THE DEMAND: NEXT-GEN FACILITY NEEDS</vt:lpstr>
      <vt:lpstr>CHALLENGE AREAS IDENTIFIED FOR THE NEXT DECADE</vt:lpstr>
      <vt:lpstr>SRF Foundation &amp; Fundamental Research</vt:lpstr>
      <vt:lpstr>The Last Mile for bulk Nb</vt:lpstr>
      <vt:lpstr>The Last Mile for bulk Nb</vt:lpstr>
      <vt:lpstr>Beyond bulk Nb</vt:lpstr>
      <vt:lpstr>Beyond bulk Nb</vt:lpstr>
      <vt:lpstr>Beyond bulk Nb</vt:lpstr>
      <vt:lpstr>PowerPoint Presentation</vt:lpstr>
      <vt:lpstr>AI/ML FOR SRF OPERATIONS &amp; DISCOVERY</vt:lpstr>
      <vt:lpstr>Re-Thinking Fabrication &amp; System Integration</vt:lpstr>
      <vt:lpstr>SRF Ecosystem:  Develop Workforce &amp; Evolve Infrastructure from Project-driven to Programmatic Capacity </vt:lpstr>
      <vt:lpstr>Concluding Remarks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Anne-Marie Valente</dc:creator>
  <cp:lastModifiedBy>Anne Marie Valente-Feliciano</cp:lastModifiedBy>
  <cp:revision>32</cp:revision>
  <cp:lastPrinted>2024-11-21T18:51:38Z</cp:lastPrinted>
  <dcterms:created xsi:type="dcterms:W3CDTF">2026-02-04T16:59:17Z</dcterms:created>
  <dcterms:modified xsi:type="dcterms:W3CDTF">2026-09-21T10:14:18Z</dcterms:modified>
</cp:coreProperties>
</file>