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6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04" r:id="rId2"/>
    <p:sldId id="497" r:id="rId3"/>
    <p:sldId id="498" r:id="rId4"/>
    <p:sldId id="505" r:id="rId5"/>
    <p:sldId id="512" r:id="rId6"/>
    <p:sldId id="520" r:id="rId7"/>
    <p:sldId id="502" r:id="rId8"/>
    <p:sldId id="522" r:id="rId9"/>
    <p:sldId id="518" r:id="rId10"/>
    <p:sldId id="503" r:id="rId11"/>
    <p:sldId id="506" r:id="rId12"/>
    <p:sldId id="507" r:id="rId13"/>
    <p:sldId id="508" r:id="rId14"/>
    <p:sldId id="509" r:id="rId15"/>
    <p:sldId id="521" r:id="rId16"/>
    <p:sldId id="501" r:id="rId17"/>
    <p:sldId id="28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3" userDrawn="1">
          <p15:clr>
            <a:srgbClr val="A4A3A4"/>
          </p15:clr>
        </p15:guide>
        <p15:guide id="2" pos="39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E54A1"/>
    <a:srgbClr val="939393"/>
    <a:srgbClr val="F4F8FF"/>
    <a:srgbClr val="D4F4F1"/>
    <a:srgbClr val="7DDFD6"/>
    <a:srgbClr val="E677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01" autoAdjust="0"/>
    <p:restoredTop sz="94940" autoAdjust="0"/>
  </p:normalViewPr>
  <p:slideViewPr>
    <p:cSldViewPr snapToGrid="0" showGuides="1">
      <p:cViewPr varScale="1">
        <p:scale>
          <a:sx n="85" d="100"/>
          <a:sy n="85" d="100"/>
        </p:scale>
        <p:origin x="370" y="58"/>
      </p:cViewPr>
      <p:guideLst>
        <p:guide orient="horz" pos="2153"/>
        <p:guide pos="39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835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for light elements,more prices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After the second baking, no points were measured between 20MVm−1 and 35MVm−1 due to an </a:t>
            </a:r>
            <a:r>
              <a:rPr lang="en-US" altLang="zh-CN" b="1">
                <a:sym typeface="+mn-ea"/>
              </a:rPr>
              <a:t>administrative limit</a:t>
            </a:r>
            <a:r>
              <a:rPr lang="en-US" altLang="zh-CN">
                <a:sym typeface="+mn-ea"/>
              </a:rPr>
              <a:t> imposed to ensure no Q0 degradation takes place in case of a quench. Only at the very end of the test was the data point at 35MVm−1 obtained.</a:t>
            </a:r>
          </a:p>
          <a:p>
            <a:r>
              <a:rPr lang="en-US" altLang="zh-CN"/>
              <a:t>FE above cause Q degrade and lower FE onset, so they set the test limit as 31 MV/m</a:t>
            </a:r>
          </a:p>
          <a:p>
            <a:r>
              <a:rPr lang="en-US" altLang="zh-CN"/>
              <a:t>Anti-Qslope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Kinetic energy</a:t>
            </a:r>
          </a:p>
          <a:p>
            <a:r>
              <a:rPr lang="en-US" altLang="zh-CN"/>
              <a:t>The external potential between the nucleus and electrons</a:t>
            </a:r>
          </a:p>
          <a:p>
            <a:r>
              <a:rPr lang="en-US" altLang="zh-CN"/>
              <a:t>Hartree potential, describes the classical Coulomb repulsion between electrons</a:t>
            </a:r>
          </a:p>
          <a:p>
            <a:r>
              <a:rPr lang="en-US" altLang="zh-CN"/>
              <a:t>exchange correlation potential;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periodic</a:t>
            </a:r>
          </a:p>
          <a:p>
            <a:r>
              <a:rPr lang="en-US" altLang="zh-CN"/>
              <a:t>Equivalent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preliminary result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Niobium monoxide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Niobium dioxide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Niobium pentoxide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maybe explain why 350C is a better T for ex-situ MTB, which can make the water molecules desorb from sufaces, even the oxides is pentoxide, so that can advoid to degrade Q as much as possible.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co.stfc.ac.uk/event/1671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199831" y="67499"/>
            <a:ext cx="793628" cy="855128"/>
            <a:chOff x="288925" y="-1163638"/>
            <a:chExt cx="8562975" cy="9226551"/>
          </a:xfrm>
        </p:grpSpPr>
        <p:sp>
          <p:nvSpPr>
            <p:cNvPr id="14" name="Freeform 5"/>
            <p:cNvSpPr/>
            <p:nvPr/>
          </p:nvSpPr>
          <p:spPr bwMode="auto">
            <a:xfrm>
              <a:off x="3130550" y="-1163638"/>
              <a:ext cx="4208463" cy="4322763"/>
            </a:xfrm>
            <a:custGeom>
              <a:avLst/>
              <a:gdLst>
                <a:gd name="T0" fmla="*/ 1006 w 1121"/>
                <a:gd name="T1" fmla="*/ 0 h 1151"/>
                <a:gd name="T2" fmla="*/ 1041 w 1121"/>
                <a:gd name="T3" fmla="*/ 13 h 1151"/>
                <a:gd name="T4" fmla="*/ 1086 w 1121"/>
                <a:gd name="T5" fmla="*/ 57 h 1151"/>
                <a:gd name="T6" fmla="*/ 1115 w 1121"/>
                <a:gd name="T7" fmla="*/ 145 h 1151"/>
                <a:gd name="T8" fmla="*/ 1119 w 1121"/>
                <a:gd name="T9" fmla="*/ 278 h 1151"/>
                <a:gd name="T10" fmla="*/ 1109 w 1121"/>
                <a:gd name="T11" fmla="*/ 280 h 1151"/>
                <a:gd name="T12" fmla="*/ 1063 w 1121"/>
                <a:gd name="T13" fmla="*/ 286 h 1151"/>
                <a:gd name="T14" fmla="*/ 1053 w 1121"/>
                <a:gd name="T15" fmla="*/ 286 h 1151"/>
                <a:gd name="T16" fmla="*/ 1040 w 1121"/>
                <a:gd name="T17" fmla="*/ 211 h 1151"/>
                <a:gd name="T18" fmla="*/ 934 w 1121"/>
                <a:gd name="T19" fmla="*/ 155 h 1151"/>
                <a:gd name="T20" fmla="*/ 812 w 1121"/>
                <a:gd name="T21" fmla="*/ 226 h 1151"/>
                <a:gd name="T22" fmla="*/ 618 w 1121"/>
                <a:gd name="T23" fmla="*/ 425 h 1151"/>
                <a:gd name="T24" fmla="*/ 336 w 1121"/>
                <a:gd name="T25" fmla="*/ 836 h 1151"/>
                <a:gd name="T26" fmla="*/ 212 w 1121"/>
                <a:gd name="T27" fmla="*/ 1060 h 1151"/>
                <a:gd name="T28" fmla="*/ 209 w 1121"/>
                <a:gd name="T29" fmla="*/ 1067 h 1151"/>
                <a:gd name="T30" fmla="*/ 236 w 1121"/>
                <a:gd name="T31" fmla="*/ 1064 h 1151"/>
                <a:gd name="T32" fmla="*/ 368 w 1121"/>
                <a:gd name="T33" fmla="*/ 1051 h 1151"/>
                <a:gd name="T34" fmla="*/ 379 w 1121"/>
                <a:gd name="T35" fmla="*/ 1055 h 1151"/>
                <a:gd name="T36" fmla="*/ 414 w 1121"/>
                <a:gd name="T37" fmla="*/ 1108 h 1151"/>
                <a:gd name="T38" fmla="*/ 386 w 1121"/>
                <a:gd name="T39" fmla="*/ 1110 h 1151"/>
                <a:gd name="T40" fmla="*/ 177 w 1121"/>
                <a:gd name="T41" fmla="*/ 1129 h 1151"/>
                <a:gd name="T42" fmla="*/ 30 w 1121"/>
                <a:gd name="T43" fmla="*/ 1150 h 1151"/>
                <a:gd name="T44" fmla="*/ 18 w 1121"/>
                <a:gd name="T45" fmla="*/ 1143 h 1151"/>
                <a:gd name="T46" fmla="*/ 0 w 1121"/>
                <a:gd name="T47" fmla="*/ 1101 h 1151"/>
                <a:gd name="T48" fmla="*/ 123 w 1121"/>
                <a:gd name="T49" fmla="*/ 1080 h 1151"/>
                <a:gd name="T50" fmla="*/ 142 w 1121"/>
                <a:gd name="T51" fmla="*/ 1066 h 1151"/>
                <a:gd name="T52" fmla="*/ 351 w 1121"/>
                <a:gd name="T53" fmla="*/ 672 h 1151"/>
                <a:gd name="T54" fmla="*/ 592 w 1121"/>
                <a:gd name="T55" fmla="*/ 315 h 1151"/>
                <a:gd name="T56" fmla="*/ 823 w 1121"/>
                <a:gd name="T57" fmla="*/ 74 h 1151"/>
                <a:gd name="T58" fmla="*/ 917 w 1121"/>
                <a:gd name="T59" fmla="*/ 17 h 1151"/>
                <a:gd name="T60" fmla="*/ 966 w 1121"/>
                <a:gd name="T61" fmla="*/ 3 h 1151"/>
                <a:gd name="T62" fmla="*/ 973 w 1121"/>
                <a:gd name="T63" fmla="*/ 0 h 1151"/>
                <a:gd name="T64" fmla="*/ 1006 w 1121"/>
                <a:gd name="T65" fmla="*/ 0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21" h="1151">
                  <a:moveTo>
                    <a:pt x="1006" y="0"/>
                  </a:moveTo>
                  <a:cubicBezTo>
                    <a:pt x="1017" y="6"/>
                    <a:pt x="1030" y="7"/>
                    <a:pt x="1041" y="13"/>
                  </a:cubicBezTo>
                  <a:cubicBezTo>
                    <a:pt x="1062" y="23"/>
                    <a:pt x="1076" y="39"/>
                    <a:pt x="1086" y="57"/>
                  </a:cubicBezTo>
                  <a:cubicBezTo>
                    <a:pt x="1101" y="84"/>
                    <a:pt x="1111" y="113"/>
                    <a:pt x="1115" y="145"/>
                  </a:cubicBezTo>
                  <a:cubicBezTo>
                    <a:pt x="1121" y="189"/>
                    <a:pt x="1120" y="234"/>
                    <a:pt x="1119" y="278"/>
                  </a:cubicBezTo>
                  <a:cubicBezTo>
                    <a:pt x="1116" y="281"/>
                    <a:pt x="1113" y="280"/>
                    <a:pt x="1109" y="280"/>
                  </a:cubicBezTo>
                  <a:cubicBezTo>
                    <a:pt x="1093" y="278"/>
                    <a:pt x="1078" y="279"/>
                    <a:pt x="1063" y="286"/>
                  </a:cubicBezTo>
                  <a:cubicBezTo>
                    <a:pt x="1060" y="287"/>
                    <a:pt x="1056" y="289"/>
                    <a:pt x="1053" y="286"/>
                  </a:cubicBezTo>
                  <a:cubicBezTo>
                    <a:pt x="1051" y="260"/>
                    <a:pt x="1048" y="235"/>
                    <a:pt x="1040" y="211"/>
                  </a:cubicBezTo>
                  <a:cubicBezTo>
                    <a:pt x="1024" y="161"/>
                    <a:pt x="985" y="140"/>
                    <a:pt x="934" y="155"/>
                  </a:cubicBezTo>
                  <a:cubicBezTo>
                    <a:pt x="888" y="169"/>
                    <a:pt x="849" y="196"/>
                    <a:pt x="812" y="226"/>
                  </a:cubicBezTo>
                  <a:cubicBezTo>
                    <a:pt x="740" y="285"/>
                    <a:pt x="677" y="353"/>
                    <a:pt x="618" y="425"/>
                  </a:cubicBezTo>
                  <a:cubicBezTo>
                    <a:pt x="513" y="554"/>
                    <a:pt x="421" y="692"/>
                    <a:pt x="336" y="836"/>
                  </a:cubicBezTo>
                  <a:cubicBezTo>
                    <a:pt x="293" y="909"/>
                    <a:pt x="252" y="985"/>
                    <a:pt x="212" y="1060"/>
                  </a:cubicBezTo>
                  <a:cubicBezTo>
                    <a:pt x="211" y="1062"/>
                    <a:pt x="211" y="1064"/>
                    <a:pt x="209" y="1067"/>
                  </a:cubicBezTo>
                  <a:cubicBezTo>
                    <a:pt x="219" y="1068"/>
                    <a:pt x="228" y="1066"/>
                    <a:pt x="236" y="1064"/>
                  </a:cubicBezTo>
                  <a:cubicBezTo>
                    <a:pt x="280" y="1057"/>
                    <a:pt x="324" y="1055"/>
                    <a:pt x="368" y="1051"/>
                  </a:cubicBezTo>
                  <a:cubicBezTo>
                    <a:pt x="372" y="1050"/>
                    <a:pt x="376" y="1050"/>
                    <a:pt x="379" y="1055"/>
                  </a:cubicBezTo>
                  <a:cubicBezTo>
                    <a:pt x="390" y="1072"/>
                    <a:pt x="402" y="1089"/>
                    <a:pt x="414" y="1108"/>
                  </a:cubicBezTo>
                  <a:cubicBezTo>
                    <a:pt x="404" y="1109"/>
                    <a:pt x="395" y="1110"/>
                    <a:pt x="386" y="1110"/>
                  </a:cubicBezTo>
                  <a:cubicBezTo>
                    <a:pt x="316" y="1114"/>
                    <a:pt x="246" y="1121"/>
                    <a:pt x="177" y="1129"/>
                  </a:cubicBezTo>
                  <a:cubicBezTo>
                    <a:pt x="128" y="1135"/>
                    <a:pt x="79" y="1141"/>
                    <a:pt x="30" y="1150"/>
                  </a:cubicBezTo>
                  <a:cubicBezTo>
                    <a:pt x="24" y="1151"/>
                    <a:pt x="20" y="1150"/>
                    <a:pt x="18" y="1143"/>
                  </a:cubicBezTo>
                  <a:cubicBezTo>
                    <a:pt x="12" y="1129"/>
                    <a:pt x="6" y="1115"/>
                    <a:pt x="0" y="1101"/>
                  </a:cubicBezTo>
                  <a:cubicBezTo>
                    <a:pt x="41" y="1092"/>
                    <a:pt x="82" y="1085"/>
                    <a:pt x="123" y="1080"/>
                  </a:cubicBezTo>
                  <a:cubicBezTo>
                    <a:pt x="132" y="1079"/>
                    <a:pt x="138" y="1075"/>
                    <a:pt x="142" y="1066"/>
                  </a:cubicBezTo>
                  <a:cubicBezTo>
                    <a:pt x="204" y="931"/>
                    <a:pt x="276" y="800"/>
                    <a:pt x="351" y="672"/>
                  </a:cubicBezTo>
                  <a:cubicBezTo>
                    <a:pt x="424" y="548"/>
                    <a:pt x="503" y="428"/>
                    <a:pt x="592" y="315"/>
                  </a:cubicBezTo>
                  <a:cubicBezTo>
                    <a:pt x="661" y="228"/>
                    <a:pt x="734" y="144"/>
                    <a:pt x="823" y="74"/>
                  </a:cubicBezTo>
                  <a:cubicBezTo>
                    <a:pt x="852" y="52"/>
                    <a:pt x="883" y="32"/>
                    <a:pt x="917" y="17"/>
                  </a:cubicBezTo>
                  <a:cubicBezTo>
                    <a:pt x="932" y="10"/>
                    <a:pt x="949" y="5"/>
                    <a:pt x="966" y="3"/>
                  </a:cubicBezTo>
                  <a:cubicBezTo>
                    <a:pt x="968" y="2"/>
                    <a:pt x="971" y="3"/>
                    <a:pt x="973" y="0"/>
                  </a:cubicBezTo>
                  <a:cubicBezTo>
                    <a:pt x="984" y="0"/>
                    <a:pt x="995" y="0"/>
                    <a:pt x="1006" y="0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288925" y="3090862"/>
              <a:ext cx="3303588" cy="2170113"/>
            </a:xfrm>
            <a:custGeom>
              <a:avLst/>
              <a:gdLst>
                <a:gd name="T0" fmla="*/ 0 w 880"/>
                <a:gd name="T1" fmla="*/ 315 h 578"/>
                <a:gd name="T2" fmla="*/ 15 w 880"/>
                <a:gd name="T3" fmla="*/ 282 h 578"/>
                <a:gd name="T4" fmla="*/ 51 w 880"/>
                <a:gd name="T5" fmla="*/ 235 h 578"/>
                <a:gd name="T6" fmla="*/ 178 w 880"/>
                <a:gd name="T7" fmla="*/ 146 h 578"/>
                <a:gd name="T8" fmla="*/ 430 w 880"/>
                <a:gd name="T9" fmla="*/ 46 h 578"/>
                <a:gd name="T10" fmla="*/ 594 w 880"/>
                <a:gd name="T11" fmla="*/ 2 h 578"/>
                <a:gd name="T12" fmla="*/ 606 w 880"/>
                <a:gd name="T13" fmla="*/ 8 h 578"/>
                <a:gd name="T14" fmla="*/ 620 w 880"/>
                <a:gd name="T15" fmla="*/ 41 h 578"/>
                <a:gd name="T16" fmla="*/ 614 w 880"/>
                <a:gd name="T17" fmla="*/ 50 h 578"/>
                <a:gd name="T18" fmla="*/ 406 w 880"/>
                <a:gd name="T19" fmla="*/ 109 h 578"/>
                <a:gd name="T20" fmla="*/ 202 w 880"/>
                <a:gd name="T21" fmla="*/ 205 h 578"/>
                <a:gd name="T22" fmla="*/ 145 w 880"/>
                <a:gd name="T23" fmla="*/ 262 h 578"/>
                <a:gd name="T24" fmla="*/ 157 w 880"/>
                <a:gd name="T25" fmla="*/ 353 h 578"/>
                <a:gd name="T26" fmla="*/ 250 w 880"/>
                <a:gd name="T27" fmla="*/ 412 h 578"/>
                <a:gd name="T28" fmla="*/ 476 w 880"/>
                <a:gd name="T29" fmla="*/ 473 h 578"/>
                <a:gd name="T30" fmla="*/ 614 w 880"/>
                <a:gd name="T31" fmla="*/ 492 h 578"/>
                <a:gd name="T32" fmla="*/ 756 w 880"/>
                <a:gd name="T33" fmla="*/ 502 h 578"/>
                <a:gd name="T34" fmla="*/ 835 w 880"/>
                <a:gd name="T35" fmla="*/ 504 h 578"/>
                <a:gd name="T36" fmla="*/ 847 w 880"/>
                <a:gd name="T37" fmla="*/ 511 h 578"/>
                <a:gd name="T38" fmla="*/ 880 w 880"/>
                <a:gd name="T39" fmla="*/ 573 h 578"/>
                <a:gd name="T40" fmla="*/ 876 w 880"/>
                <a:gd name="T41" fmla="*/ 574 h 578"/>
                <a:gd name="T42" fmla="*/ 553 w 880"/>
                <a:gd name="T43" fmla="*/ 568 h 578"/>
                <a:gd name="T44" fmla="*/ 408 w 880"/>
                <a:gd name="T45" fmla="*/ 551 h 578"/>
                <a:gd name="T46" fmla="*/ 240 w 880"/>
                <a:gd name="T47" fmla="*/ 518 h 578"/>
                <a:gd name="T48" fmla="*/ 52 w 880"/>
                <a:gd name="T49" fmla="*/ 432 h 578"/>
                <a:gd name="T50" fmla="*/ 2 w 880"/>
                <a:gd name="T51" fmla="*/ 361 h 578"/>
                <a:gd name="T52" fmla="*/ 0 w 880"/>
                <a:gd name="T53" fmla="*/ 357 h 578"/>
                <a:gd name="T54" fmla="*/ 0 w 880"/>
                <a:gd name="T55" fmla="*/ 315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80" h="578">
                  <a:moveTo>
                    <a:pt x="0" y="315"/>
                  </a:moveTo>
                  <a:cubicBezTo>
                    <a:pt x="7" y="305"/>
                    <a:pt x="9" y="293"/>
                    <a:pt x="15" y="282"/>
                  </a:cubicBezTo>
                  <a:cubicBezTo>
                    <a:pt x="25" y="264"/>
                    <a:pt x="37" y="249"/>
                    <a:pt x="51" y="235"/>
                  </a:cubicBezTo>
                  <a:cubicBezTo>
                    <a:pt x="88" y="198"/>
                    <a:pt x="131" y="170"/>
                    <a:pt x="178" y="146"/>
                  </a:cubicBezTo>
                  <a:cubicBezTo>
                    <a:pt x="258" y="104"/>
                    <a:pt x="343" y="73"/>
                    <a:pt x="430" y="46"/>
                  </a:cubicBezTo>
                  <a:cubicBezTo>
                    <a:pt x="484" y="29"/>
                    <a:pt x="539" y="15"/>
                    <a:pt x="594" y="2"/>
                  </a:cubicBezTo>
                  <a:cubicBezTo>
                    <a:pt x="601" y="0"/>
                    <a:pt x="603" y="2"/>
                    <a:pt x="606" y="8"/>
                  </a:cubicBezTo>
                  <a:cubicBezTo>
                    <a:pt x="610" y="19"/>
                    <a:pt x="615" y="30"/>
                    <a:pt x="620" y="41"/>
                  </a:cubicBezTo>
                  <a:cubicBezTo>
                    <a:pt x="622" y="47"/>
                    <a:pt x="620" y="49"/>
                    <a:pt x="614" y="50"/>
                  </a:cubicBezTo>
                  <a:cubicBezTo>
                    <a:pt x="544" y="65"/>
                    <a:pt x="474" y="84"/>
                    <a:pt x="406" y="109"/>
                  </a:cubicBezTo>
                  <a:cubicBezTo>
                    <a:pt x="334" y="134"/>
                    <a:pt x="264" y="161"/>
                    <a:pt x="202" y="205"/>
                  </a:cubicBezTo>
                  <a:cubicBezTo>
                    <a:pt x="180" y="221"/>
                    <a:pt x="159" y="239"/>
                    <a:pt x="145" y="262"/>
                  </a:cubicBezTo>
                  <a:cubicBezTo>
                    <a:pt x="126" y="294"/>
                    <a:pt x="130" y="326"/>
                    <a:pt x="157" y="353"/>
                  </a:cubicBezTo>
                  <a:cubicBezTo>
                    <a:pt x="184" y="380"/>
                    <a:pt x="216" y="398"/>
                    <a:pt x="250" y="412"/>
                  </a:cubicBezTo>
                  <a:cubicBezTo>
                    <a:pt x="322" y="442"/>
                    <a:pt x="399" y="460"/>
                    <a:pt x="476" y="473"/>
                  </a:cubicBezTo>
                  <a:cubicBezTo>
                    <a:pt x="522" y="480"/>
                    <a:pt x="568" y="488"/>
                    <a:pt x="614" y="492"/>
                  </a:cubicBezTo>
                  <a:cubicBezTo>
                    <a:pt x="661" y="496"/>
                    <a:pt x="708" y="499"/>
                    <a:pt x="756" y="502"/>
                  </a:cubicBezTo>
                  <a:cubicBezTo>
                    <a:pt x="782" y="503"/>
                    <a:pt x="809" y="504"/>
                    <a:pt x="835" y="504"/>
                  </a:cubicBezTo>
                  <a:cubicBezTo>
                    <a:pt x="841" y="504"/>
                    <a:pt x="844" y="506"/>
                    <a:pt x="847" y="511"/>
                  </a:cubicBezTo>
                  <a:cubicBezTo>
                    <a:pt x="858" y="532"/>
                    <a:pt x="869" y="552"/>
                    <a:pt x="880" y="573"/>
                  </a:cubicBezTo>
                  <a:cubicBezTo>
                    <a:pt x="880" y="575"/>
                    <a:pt x="878" y="574"/>
                    <a:pt x="876" y="574"/>
                  </a:cubicBezTo>
                  <a:cubicBezTo>
                    <a:pt x="769" y="578"/>
                    <a:pt x="661" y="575"/>
                    <a:pt x="553" y="568"/>
                  </a:cubicBezTo>
                  <a:cubicBezTo>
                    <a:pt x="505" y="564"/>
                    <a:pt x="456" y="556"/>
                    <a:pt x="408" y="551"/>
                  </a:cubicBezTo>
                  <a:cubicBezTo>
                    <a:pt x="351" y="544"/>
                    <a:pt x="295" y="532"/>
                    <a:pt x="240" y="518"/>
                  </a:cubicBezTo>
                  <a:cubicBezTo>
                    <a:pt x="173" y="500"/>
                    <a:pt x="107" y="478"/>
                    <a:pt x="52" y="432"/>
                  </a:cubicBezTo>
                  <a:cubicBezTo>
                    <a:pt x="29" y="412"/>
                    <a:pt x="10" y="391"/>
                    <a:pt x="2" y="361"/>
                  </a:cubicBezTo>
                  <a:cubicBezTo>
                    <a:pt x="2" y="359"/>
                    <a:pt x="2" y="358"/>
                    <a:pt x="0" y="357"/>
                  </a:cubicBezTo>
                  <a:cubicBezTo>
                    <a:pt x="0" y="343"/>
                    <a:pt x="0" y="329"/>
                    <a:pt x="0" y="315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5270500" y="2711450"/>
              <a:ext cx="3581400" cy="1922463"/>
            </a:xfrm>
            <a:custGeom>
              <a:avLst/>
              <a:gdLst>
                <a:gd name="T0" fmla="*/ 954 w 954"/>
                <a:gd name="T1" fmla="*/ 257 h 512"/>
                <a:gd name="T2" fmla="*/ 951 w 954"/>
                <a:gd name="T3" fmla="*/ 263 h 512"/>
                <a:gd name="T4" fmla="*/ 903 w 954"/>
                <a:gd name="T5" fmla="*/ 341 h 512"/>
                <a:gd name="T6" fmla="*/ 802 w 954"/>
                <a:gd name="T7" fmla="*/ 416 h 512"/>
                <a:gd name="T8" fmla="*/ 581 w 954"/>
                <a:gd name="T9" fmla="*/ 512 h 512"/>
                <a:gd name="T10" fmla="*/ 576 w 954"/>
                <a:gd name="T11" fmla="*/ 503 h 512"/>
                <a:gd name="T12" fmla="*/ 561 w 954"/>
                <a:gd name="T13" fmla="*/ 467 h 512"/>
                <a:gd name="T14" fmla="*/ 560 w 954"/>
                <a:gd name="T15" fmla="*/ 462 h 512"/>
                <a:gd name="T16" fmla="*/ 566 w 954"/>
                <a:gd name="T17" fmla="*/ 462 h 512"/>
                <a:gd name="T18" fmla="*/ 753 w 954"/>
                <a:gd name="T19" fmla="*/ 370 h 512"/>
                <a:gd name="T20" fmla="*/ 815 w 954"/>
                <a:gd name="T21" fmla="*/ 301 h 512"/>
                <a:gd name="T22" fmla="*/ 810 w 954"/>
                <a:gd name="T23" fmla="*/ 241 h 512"/>
                <a:gd name="T24" fmla="*/ 771 w 954"/>
                <a:gd name="T25" fmla="*/ 201 h 512"/>
                <a:gd name="T26" fmla="*/ 625 w 954"/>
                <a:gd name="T27" fmla="*/ 137 h 512"/>
                <a:gd name="T28" fmla="*/ 436 w 954"/>
                <a:gd name="T29" fmla="*/ 97 h 512"/>
                <a:gd name="T30" fmla="*/ 50 w 954"/>
                <a:gd name="T31" fmla="*/ 72 h 512"/>
                <a:gd name="T32" fmla="*/ 33 w 954"/>
                <a:gd name="T33" fmla="*/ 62 h 512"/>
                <a:gd name="T34" fmla="*/ 2 w 954"/>
                <a:gd name="T35" fmla="*/ 10 h 512"/>
                <a:gd name="T36" fmla="*/ 0 w 954"/>
                <a:gd name="T37" fmla="*/ 5 h 512"/>
                <a:gd name="T38" fmla="*/ 60 w 954"/>
                <a:gd name="T39" fmla="*/ 2 h 512"/>
                <a:gd name="T40" fmla="*/ 324 w 954"/>
                <a:gd name="T41" fmla="*/ 4 h 512"/>
                <a:gd name="T42" fmla="*/ 564 w 954"/>
                <a:gd name="T43" fmla="*/ 28 h 512"/>
                <a:gd name="T44" fmla="*/ 781 w 954"/>
                <a:gd name="T45" fmla="*/ 80 h 512"/>
                <a:gd name="T46" fmla="*/ 911 w 954"/>
                <a:gd name="T47" fmla="*/ 153 h 512"/>
                <a:gd name="T48" fmla="*/ 952 w 954"/>
                <a:gd name="T49" fmla="*/ 224 h 512"/>
                <a:gd name="T50" fmla="*/ 954 w 954"/>
                <a:gd name="T51" fmla="*/ 226 h 512"/>
                <a:gd name="T52" fmla="*/ 954 w 954"/>
                <a:gd name="T53" fmla="*/ 25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54" h="512">
                  <a:moveTo>
                    <a:pt x="954" y="257"/>
                  </a:moveTo>
                  <a:cubicBezTo>
                    <a:pt x="951" y="258"/>
                    <a:pt x="951" y="261"/>
                    <a:pt x="951" y="263"/>
                  </a:cubicBezTo>
                  <a:cubicBezTo>
                    <a:pt x="944" y="295"/>
                    <a:pt x="925" y="319"/>
                    <a:pt x="903" y="341"/>
                  </a:cubicBezTo>
                  <a:cubicBezTo>
                    <a:pt x="874" y="372"/>
                    <a:pt x="839" y="395"/>
                    <a:pt x="802" y="416"/>
                  </a:cubicBezTo>
                  <a:cubicBezTo>
                    <a:pt x="732" y="457"/>
                    <a:pt x="657" y="486"/>
                    <a:pt x="581" y="512"/>
                  </a:cubicBezTo>
                  <a:cubicBezTo>
                    <a:pt x="578" y="510"/>
                    <a:pt x="577" y="507"/>
                    <a:pt x="576" y="503"/>
                  </a:cubicBezTo>
                  <a:cubicBezTo>
                    <a:pt x="574" y="490"/>
                    <a:pt x="570" y="477"/>
                    <a:pt x="561" y="467"/>
                  </a:cubicBezTo>
                  <a:cubicBezTo>
                    <a:pt x="560" y="465"/>
                    <a:pt x="559" y="464"/>
                    <a:pt x="560" y="462"/>
                  </a:cubicBezTo>
                  <a:cubicBezTo>
                    <a:pt x="562" y="462"/>
                    <a:pt x="564" y="462"/>
                    <a:pt x="566" y="462"/>
                  </a:cubicBezTo>
                  <a:cubicBezTo>
                    <a:pt x="631" y="437"/>
                    <a:pt x="696" y="412"/>
                    <a:pt x="753" y="370"/>
                  </a:cubicBezTo>
                  <a:cubicBezTo>
                    <a:pt x="778" y="352"/>
                    <a:pt x="802" y="331"/>
                    <a:pt x="815" y="301"/>
                  </a:cubicBezTo>
                  <a:cubicBezTo>
                    <a:pt x="824" y="280"/>
                    <a:pt x="822" y="260"/>
                    <a:pt x="810" y="241"/>
                  </a:cubicBezTo>
                  <a:cubicBezTo>
                    <a:pt x="800" y="225"/>
                    <a:pt x="787" y="212"/>
                    <a:pt x="771" y="201"/>
                  </a:cubicBezTo>
                  <a:cubicBezTo>
                    <a:pt x="726" y="171"/>
                    <a:pt x="676" y="152"/>
                    <a:pt x="625" y="137"/>
                  </a:cubicBezTo>
                  <a:cubicBezTo>
                    <a:pt x="563" y="119"/>
                    <a:pt x="499" y="107"/>
                    <a:pt x="436" y="97"/>
                  </a:cubicBezTo>
                  <a:cubicBezTo>
                    <a:pt x="308" y="78"/>
                    <a:pt x="179" y="72"/>
                    <a:pt x="50" y="72"/>
                  </a:cubicBezTo>
                  <a:cubicBezTo>
                    <a:pt x="41" y="72"/>
                    <a:pt x="37" y="69"/>
                    <a:pt x="33" y="62"/>
                  </a:cubicBezTo>
                  <a:cubicBezTo>
                    <a:pt x="24" y="44"/>
                    <a:pt x="13" y="27"/>
                    <a:pt x="2" y="10"/>
                  </a:cubicBezTo>
                  <a:cubicBezTo>
                    <a:pt x="1" y="8"/>
                    <a:pt x="1" y="7"/>
                    <a:pt x="0" y="5"/>
                  </a:cubicBezTo>
                  <a:cubicBezTo>
                    <a:pt x="20" y="2"/>
                    <a:pt x="40" y="2"/>
                    <a:pt x="60" y="2"/>
                  </a:cubicBezTo>
                  <a:cubicBezTo>
                    <a:pt x="148" y="2"/>
                    <a:pt x="236" y="0"/>
                    <a:pt x="324" y="4"/>
                  </a:cubicBezTo>
                  <a:cubicBezTo>
                    <a:pt x="404" y="9"/>
                    <a:pt x="484" y="17"/>
                    <a:pt x="564" y="28"/>
                  </a:cubicBezTo>
                  <a:cubicBezTo>
                    <a:pt x="638" y="39"/>
                    <a:pt x="710" y="55"/>
                    <a:pt x="781" y="80"/>
                  </a:cubicBezTo>
                  <a:cubicBezTo>
                    <a:pt x="828" y="96"/>
                    <a:pt x="873" y="118"/>
                    <a:pt x="911" y="153"/>
                  </a:cubicBezTo>
                  <a:cubicBezTo>
                    <a:pt x="932" y="172"/>
                    <a:pt x="947" y="195"/>
                    <a:pt x="952" y="224"/>
                  </a:cubicBezTo>
                  <a:cubicBezTo>
                    <a:pt x="952" y="224"/>
                    <a:pt x="953" y="225"/>
                    <a:pt x="954" y="226"/>
                  </a:cubicBezTo>
                  <a:cubicBezTo>
                    <a:pt x="954" y="236"/>
                    <a:pt x="954" y="246"/>
                    <a:pt x="954" y="257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2500313" y="5321300"/>
              <a:ext cx="2717800" cy="2211388"/>
            </a:xfrm>
            <a:custGeom>
              <a:avLst/>
              <a:gdLst>
                <a:gd name="T0" fmla="*/ 724 w 724"/>
                <a:gd name="T1" fmla="*/ 0 h 589"/>
                <a:gd name="T2" fmla="*/ 634 w 724"/>
                <a:gd name="T3" fmla="*/ 137 h 589"/>
                <a:gd name="T4" fmla="*/ 431 w 724"/>
                <a:gd name="T5" fmla="*/ 394 h 589"/>
                <a:gd name="T6" fmla="*/ 230 w 724"/>
                <a:gd name="T7" fmla="*/ 561 h 589"/>
                <a:gd name="T8" fmla="*/ 139 w 724"/>
                <a:gd name="T9" fmla="*/ 588 h 589"/>
                <a:gd name="T10" fmla="*/ 41 w 724"/>
                <a:gd name="T11" fmla="*/ 534 h 589"/>
                <a:gd name="T12" fmla="*/ 6 w 724"/>
                <a:gd name="T13" fmla="*/ 416 h 589"/>
                <a:gd name="T14" fmla="*/ 14 w 724"/>
                <a:gd name="T15" fmla="*/ 225 h 589"/>
                <a:gd name="T16" fmla="*/ 49 w 724"/>
                <a:gd name="T17" fmla="*/ 51 h 589"/>
                <a:gd name="T18" fmla="*/ 55 w 724"/>
                <a:gd name="T19" fmla="*/ 31 h 589"/>
                <a:gd name="T20" fmla="*/ 77 w 724"/>
                <a:gd name="T21" fmla="*/ 30 h 589"/>
                <a:gd name="T22" fmla="*/ 99 w 724"/>
                <a:gd name="T23" fmla="*/ 31 h 589"/>
                <a:gd name="T24" fmla="*/ 106 w 724"/>
                <a:gd name="T25" fmla="*/ 41 h 589"/>
                <a:gd name="T26" fmla="*/ 83 w 724"/>
                <a:gd name="T27" fmla="*/ 148 h 589"/>
                <a:gd name="T28" fmla="*/ 72 w 724"/>
                <a:gd name="T29" fmla="*/ 309 h 589"/>
                <a:gd name="T30" fmla="*/ 87 w 724"/>
                <a:gd name="T31" fmla="*/ 386 h 589"/>
                <a:gd name="T32" fmla="*/ 183 w 724"/>
                <a:gd name="T33" fmla="*/ 435 h 589"/>
                <a:gd name="T34" fmla="*/ 281 w 724"/>
                <a:gd name="T35" fmla="*/ 386 h 589"/>
                <a:gd name="T36" fmla="*/ 446 w 724"/>
                <a:gd name="T37" fmla="*/ 233 h 589"/>
                <a:gd name="T38" fmla="*/ 616 w 724"/>
                <a:gd name="T39" fmla="*/ 20 h 589"/>
                <a:gd name="T40" fmla="*/ 636 w 724"/>
                <a:gd name="T41" fmla="*/ 9 h 589"/>
                <a:gd name="T42" fmla="*/ 724 w 724"/>
                <a:gd name="T43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4" h="589">
                  <a:moveTo>
                    <a:pt x="724" y="0"/>
                  </a:moveTo>
                  <a:cubicBezTo>
                    <a:pt x="693" y="46"/>
                    <a:pt x="664" y="92"/>
                    <a:pt x="634" y="137"/>
                  </a:cubicBezTo>
                  <a:cubicBezTo>
                    <a:pt x="572" y="227"/>
                    <a:pt x="505" y="313"/>
                    <a:pt x="431" y="394"/>
                  </a:cubicBezTo>
                  <a:cubicBezTo>
                    <a:pt x="372" y="458"/>
                    <a:pt x="308" y="519"/>
                    <a:pt x="230" y="561"/>
                  </a:cubicBezTo>
                  <a:cubicBezTo>
                    <a:pt x="202" y="576"/>
                    <a:pt x="172" y="587"/>
                    <a:pt x="139" y="588"/>
                  </a:cubicBezTo>
                  <a:cubicBezTo>
                    <a:pt x="95" y="589"/>
                    <a:pt x="63" y="571"/>
                    <a:pt x="41" y="534"/>
                  </a:cubicBezTo>
                  <a:cubicBezTo>
                    <a:pt x="19" y="498"/>
                    <a:pt x="9" y="458"/>
                    <a:pt x="6" y="416"/>
                  </a:cubicBezTo>
                  <a:cubicBezTo>
                    <a:pt x="0" y="352"/>
                    <a:pt x="4" y="289"/>
                    <a:pt x="14" y="225"/>
                  </a:cubicBezTo>
                  <a:cubicBezTo>
                    <a:pt x="23" y="167"/>
                    <a:pt x="32" y="108"/>
                    <a:pt x="49" y="51"/>
                  </a:cubicBezTo>
                  <a:cubicBezTo>
                    <a:pt x="51" y="44"/>
                    <a:pt x="48" y="34"/>
                    <a:pt x="55" y="31"/>
                  </a:cubicBezTo>
                  <a:cubicBezTo>
                    <a:pt x="61" y="28"/>
                    <a:pt x="69" y="30"/>
                    <a:pt x="77" y="30"/>
                  </a:cubicBezTo>
                  <a:cubicBezTo>
                    <a:pt x="84" y="30"/>
                    <a:pt x="92" y="31"/>
                    <a:pt x="99" y="31"/>
                  </a:cubicBezTo>
                  <a:cubicBezTo>
                    <a:pt x="107" y="31"/>
                    <a:pt x="107" y="34"/>
                    <a:pt x="106" y="41"/>
                  </a:cubicBezTo>
                  <a:cubicBezTo>
                    <a:pt x="99" y="77"/>
                    <a:pt x="88" y="112"/>
                    <a:pt x="83" y="148"/>
                  </a:cubicBezTo>
                  <a:cubicBezTo>
                    <a:pt x="76" y="201"/>
                    <a:pt x="69" y="255"/>
                    <a:pt x="72" y="309"/>
                  </a:cubicBezTo>
                  <a:cubicBezTo>
                    <a:pt x="73" y="335"/>
                    <a:pt x="76" y="362"/>
                    <a:pt x="87" y="386"/>
                  </a:cubicBezTo>
                  <a:cubicBezTo>
                    <a:pt x="106" y="426"/>
                    <a:pt x="131" y="447"/>
                    <a:pt x="183" y="435"/>
                  </a:cubicBezTo>
                  <a:cubicBezTo>
                    <a:pt x="220" y="427"/>
                    <a:pt x="251" y="408"/>
                    <a:pt x="281" y="386"/>
                  </a:cubicBezTo>
                  <a:cubicBezTo>
                    <a:pt x="343" y="343"/>
                    <a:pt x="395" y="289"/>
                    <a:pt x="446" y="233"/>
                  </a:cubicBezTo>
                  <a:cubicBezTo>
                    <a:pt x="508" y="166"/>
                    <a:pt x="563" y="94"/>
                    <a:pt x="616" y="20"/>
                  </a:cubicBezTo>
                  <a:cubicBezTo>
                    <a:pt x="621" y="13"/>
                    <a:pt x="626" y="9"/>
                    <a:pt x="636" y="9"/>
                  </a:cubicBezTo>
                  <a:cubicBezTo>
                    <a:pt x="664" y="7"/>
                    <a:pt x="693" y="3"/>
                    <a:pt x="724" y="0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4640263" y="4773613"/>
              <a:ext cx="2203450" cy="3289300"/>
            </a:xfrm>
            <a:custGeom>
              <a:avLst/>
              <a:gdLst>
                <a:gd name="T0" fmla="*/ 585 w 587"/>
                <a:gd name="T1" fmla="*/ 695 h 876"/>
                <a:gd name="T2" fmla="*/ 565 w 587"/>
                <a:gd name="T3" fmla="*/ 802 h 876"/>
                <a:gd name="T4" fmla="*/ 441 w 587"/>
                <a:gd name="T5" fmla="*/ 863 h 876"/>
                <a:gd name="T6" fmla="*/ 322 w 587"/>
                <a:gd name="T7" fmla="*/ 803 h 876"/>
                <a:gd name="T8" fmla="*/ 115 w 587"/>
                <a:gd name="T9" fmla="*/ 603 h 876"/>
                <a:gd name="T10" fmla="*/ 4 w 587"/>
                <a:gd name="T11" fmla="*/ 463 h 876"/>
                <a:gd name="T12" fmla="*/ 4 w 587"/>
                <a:gd name="T13" fmla="*/ 451 h 876"/>
                <a:gd name="T14" fmla="*/ 40 w 587"/>
                <a:gd name="T15" fmla="*/ 404 h 876"/>
                <a:gd name="T16" fmla="*/ 55 w 587"/>
                <a:gd name="T17" fmla="*/ 403 h 876"/>
                <a:gd name="T18" fmla="*/ 166 w 587"/>
                <a:gd name="T19" fmla="*/ 532 h 876"/>
                <a:gd name="T20" fmla="*/ 309 w 587"/>
                <a:gd name="T21" fmla="*/ 665 h 876"/>
                <a:gd name="T22" fmla="*/ 421 w 587"/>
                <a:gd name="T23" fmla="*/ 725 h 876"/>
                <a:gd name="T24" fmla="*/ 511 w 587"/>
                <a:gd name="T25" fmla="*/ 672 h 876"/>
                <a:gd name="T26" fmla="*/ 516 w 587"/>
                <a:gd name="T27" fmla="*/ 569 h 876"/>
                <a:gd name="T28" fmla="*/ 452 w 587"/>
                <a:gd name="T29" fmla="*/ 292 h 876"/>
                <a:gd name="T30" fmla="*/ 342 w 587"/>
                <a:gd name="T31" fmla="*/ 17 h 876"/>
                <a:gd name="T32" fmla="*/ 347 w 587"/>
                <a:gd name="T33" fmla="*/ 9 h 876"/>
                <a:gd name="T34" fmla="*/ 383 w 587"/>
                <a:gd name="T35" fmla="*/ 2 h 876"/>
                <a:gd name="T36" fmla="*/ 396 w 587"/>
                <a:gd name="T37" fmla="*/ 9 h 876"/>
                <a:gd name="T38" fmla="*/ 469 w 587"/>
                <a:gd name="T39" fmla="*/ 188 h 876"/>
                <a:gd name="T40" fmla="*/ 553 w 587"/>
                <a:gd name="T41" fmla="*/ 457 h 876"/>
                <a:gd name="T42" fmla="*/ 586 w 587"/>
                <a:gd name="T43" fmla="*/ 671 h 876"/>
                <a:gd name="T44" fmla="*/ 585 w 587"/>
                <a:gd name="T45" fmla="*/ 695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7" h="876">
                  <a:moveTo>
                    <a:pt x="585" y="695"/>
                  </a:moveTo>
                  <a:cubicBezTo>
                    <a:pt x="585" y="732"/>
                    <a:pt x="579" y="768"/>
                    <a:pt x="565" y="802"/>
                  </a:cubicBezTo>
                  <a:cubicBezTo>
                    <a:pt x="544" y="854"/>
                    <a:pt x="493" y="876"/>
                    <a:pt x="441" y="863"/>
                  </a:cubicBezTo>
                  <a:cubicBezTo>
                    <a:pt x="397" y="852"/>
                    <a:pt x="358" y="829"/>
                    <a:pt x="322" y="803"/>
                  </a:cubicBezTo>
                  <a:cubicBezTo>
                    <a:pt x="244" y="745"/>
                    <a:pt x="178" y="676"/>
                    <a:pt x="115" y="603"/>
                  </a:cubicBezTo>
                  <a:cubicBezTo>
                    <a:pt x="76" y="558"/>
                    <a:pt x="40" y="510"/>
                    <a:pt x="4" y="463"/>
                  </a:cubicBezTo>
                  <a:cubicBezTo>
                    <a:pt x="0" y="458"/>
                    <a:pt x="0" y="455"/>
                    <a:pt x="4" y="451"/>
                  </a:cubicBezTo>
                  <a:cubicBezTo>
                    <a:pt x="18" y="436"/>
                    <a:pt x="28" y="419"/>
                    <a:pt x="40" y="404"/>
                  </a:cubicBezTo>
                  <a:cubicBezTo>
                    <a:pt x="46" y="396"/>
                    <a:pt x="49" y="395"/>
                    <a:pt x="55" y="403"/>
                  </a:cubicBezTo>
                  <a:cubicBezTo>
                    <a:pt x="90" y="448"/>
                    <a:pt x="127" y="491"/>
                    <a:pt x="166" y="532"/>
                  </a:cubicBezTo>
                  <a:cubicBezTo>
                    <a:pt x="210" y="580"/>
                    <a:pt x="257" y="626"/>
                    <a:pt x="309" y="665"/>
                  </a:cubicBezTo>
                  <a:cubicBezTo>
                    <a:pt x="343" y="690"/>
                    <a:pt x="379" y="714"/>
                    <a:pt x="421" y="725"/>
                  </a:cubicBezTo>
                  <a:cubicBezTo>
                    <a:pt x="466" y="737"/>
                    <a:pt x="500" y="716"/>
                    <a:pt x="511" y="672"/>
                  </a:cubicBezTo>
                  <a:cubicBezTo>
                    <a:pt x="519" y="638"/>
                    <a:pt x="519" y="604"/>
                    <a:pt x="516" y="569"/>
                  </a:cubicBezTo>
                  <a:cubicBezTo>
                    <a:pt x="507" y="473"/>
                    <a:pt x="482" y="382"/>
                    <a:pt x="452" y="292"/>
                  </a:cubicBezTo>
                  <a:cubicBezTo>
                    <a:pt x="420" y="198"/>
                    <a:pt x="385" y="107"/>
                    <a:pt x="342" y="17"/>
                  </a:cubicBezTo>
                  <a:cubicBezTo>
                    <a:pt x="339" y="11"/>
                    <a:pt x="341" y="10"/>
                    <a:pt x="347" y="9"/>
                  </a:cubicBezTo>
                  <a:cubicBezTo>
                    <a:pt x="359" y="7"/>
                    <a:pt x="371" y="5"/>
                    <a:pt x="383" y="2"/>
                  </a:cubicBezTo>
                  <a:cubicBezTo>
                    <a:pt x="390" y="0"/>
                    <a:pt x="393" y="2"/>
                    <a:pt x="396" y="9"/>
                  </a:cubicBezTo>
                  <a:cubicBezTo>
                    <a:pt x="423" y="68"/>
                    <a:pt x="446" y="128"/>
                    <a:pt x="469" y="188"/>
                  </a:cubicBezTo>
                  <a:cubicBezTo>
                    <a:pt x="502" y="276"/>
                    <a:pt x="531" y="366"/>
                    <a:pt x="553" y="457"/>
                  </a:cubicBezTo>
                  <a:cubicBezTo>
                    <a:pt x="570" y="528"/>
                    <a:pt x="584" y="599"/>
                    <a:pt x="586" y="671"/>
                  </a:cubicBezTo>
                  <a:cubicBezTo>
                    <a:pt x="587" y="679"/>
                    <a:pt x="586" y="687"/>
                    <a:pt x="585" y="695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3317875" y="3313112"/>
              <a:ext cx="2139950" cy="1377950"/>
            </a:xfrm>
            <a:custGeom>
              <a:avLst/>
              <a:gdLst>
                <a:gd name="T0" fmla="*/ 117 w 570"/>
                <a:gd name="T1" fmla="*/ 51 h 367"/>
                <a:gd name="T2" fmla="*/ 134 w 570"/>
                <a:gd name="T3" fmla="*/ 7 h 367"/>
                <a:gd name="T4" fmla="*/ 143 w 570"/>
                <a:gd name="T5" fmla="*/ 0 h 367"/>
                <a:gd name="T6" fmla="*/ 269 w 570"/>
                <a:gd name="T7" fmla="*/ 0 h 367"/>
                <a:gd name="T8" fmla="*/ 276 w 570"/>
                <a:gd name="T9" fmla="*/ 8 h 367"/>
                <a:gd name="T10" fmla="*/ 265 w 570"/>
                <a:gd name="T11" fmla="*/ 242 h 367"/>
                <a:gd name="T12" fmla="*/ 266 w 570"/>
                <a:gd name="T13" fmla="*/ 249 h 367"/>
                <a:gd name="T14" fmla="*/ 272 w 570"/>
                <a:gd name="T15" fmla="*/ 244 h 367"/>
                <a:gd name="T16" fmla="*/ 369 w 570"/>
                <a:gd name="T17" fmla="*/ 104 h 367"/>
                <a:gd name="T18" fmla="*/ 439 w 570"/>
                <a:gd name="T19" fmla="*/ 4 h 367"/>
                <a:gd name="T20" fmla="*/ 447 w 570"/>
                <a:gd name="T21" fmla="*/ 0 h 367"/>
                <a:gd name="T22" fmla="*/ 570 w 570"/>
                <a:gd name="T23" fmla="*/ 0 h 367"/>
                <a:gd name="T24" fmla="*/ 554 w 570"/>
                <a:gd name="T25" fmla="*/ 47 h 367"/>
                <a:gd name="T26" fmla="*/ 546 w 570"/>
                <a:gd name="T27" fmla="*/ 51 h 367"/>
                <a:gd name="T28" fmla="*/ 514 w 570"/>
                <a:gd name="T29" fmla="*/ 77 h 367"/>
                <a:gd name="T30" fmla="*/ 472 w 570"/>
                <a:gd name="T31" fmla="*/ 193 h 367"/>
                <a:gd name="T32" fmla="*/ 429 w 570"/>
                <a:gd name="T33" fmla="*/ 311 h 367"/>
                <a:gd name="T34" fmla="*/ 434 w 570"/>
                <a:gd name="T35" fmla="*/ 319 h 367"/>
                <a:gd name="T36" fmla="*/ 456 w 570"/>
                <a:gd name="T37" fmla="*/ 322 h 367"/>
                <a:gd name="T38" fmla="*/ 450 w 570"/>
                <a:gd name="T39" fmla="*/ 343 h 367"/>
                <a:gd name="T40" fmla="*/ 415 w 570"/>
                <a:gd name="T41" fmla="*/ 366 h 367"/>
                <a:gd name="T42" fmla="*/ 294 w 570"/>
                <a:gd name="T43" fmla="*/ 366 h 367"/>
                <a:gd name="T44" fmla="*/ 311 w 570"/>
                <a:gd name="T45" fmla="*/ 323 h 367"/>
                <a:gd name="T46" fmla="*/ 319 w 570"/>
                <a:gd name="T47" fmla="*/ 319 h 367"/>
                <a:gd name="T48" fmla="*/ 355 w 570"/>
                <a:gd name="T49" fmla="*/ 293 h 367"/>
                <a:gd name="T50" fmla="*/ 422 w 570"/>
                <a:gd name="T51" fmla="*/ 115 h 367"/>
                <a:gd name="T52" fmla="*/ 423 w 570"/>
                <a:gd name="T53" fmla="*/ 110 h 367"/>
                <a:gd name="T54" fmla="*/ 417 w 570"/>
                <a:gd name="T55" fmla="*/ 115 h 367"/>
                <a:gd name="T56" fmla="*/ 296 w 570"/>
                <a:gd name="T57" fmla="*/ 283 h 367"/>
                <a:gd name="T58" fmla="*/ 240 w 570"/>
                <a:gd name="T59" fmla="*/ 357 h 367"/>
                <a:gd name="T60" fmla="*/ 232 w 570"/>
                <a:gd name="T61" fmla="*/ 362 h 367"/>
                <a:gd name="T62" fmla="*/ 194 w 570"/>
                <a:gd name="T63" fmla="*/ 362 h 367"/>
                <a:gd name="T64" fmla="*/ 187 w 570"/>
                <a:gd name="T65" fmla="*/ 356 h 367"/>
                <a:gd name="T66" fmla="*/ 195 w 570"/>
                <a:gd name="T67" fmla="*/ 118 h 367"/>
                <a:gd name="T68" fmla="*/ 194 w 570"/>
                <a:gd name="T69" fmla="*/ 106 h 367"/>
                <a:gd name="T70" fmla="*/ 187 w 570"/>
                <a:gd name="T71" fmla="*/ 116 h 367"/>
                <a:gd name="T72" fmla="*/ 114 w 570"/>
                <a:gd name="T73" fmla="*/ 308 h 367"/>
                <a:gd name="T74" fmla="*/ 110 w 570"/>
                <a:gd name="T75" fmla="*/ 319 h 367"/>
                <a:gd name="T76" fmla="*/ 141 w 570"/>
                <a:gd name="T77" fmla="*/ 319 h 367"/>
                <a:gd name="T78" fmla="*/ 145 w 570"/>
                <a:gd name="T79" fmla="*/ 325 h 367"/>
                <a:gd name="T80" fmla="*/ 133 w 570"/>
                <a:gd name="T81" fmla="*/ 360 h 367"/>
                <a:gd name="T82" fmla="*/ 125 w 570"/>
                <a:gd name="T83" fmla="*/ 367 h 367"/>
                <a:gd name="T84" fmla="*/ 0 w 570"/>
                <a:gd name="T85" fmla="*/ 366 h 367"/>
                <a:gd name="T86" fmla="*/ 15 w 570"/>
                <a:gd name="T87" fmla="*/ 325 h 367"/>
                <a:gd name="T88" fmla="*/ 25 w 570"/>
                <a:gd name="T89" fmla="*/ 319 h 367"/>
                <a:gd name="T90" fmla="*/ 59 w 570"/>
                <a:gd name="T91" fmla="*/ 295 h 367"/>
                <a:gd name="T92" fmla="*/ 145 w 570"/>
                <a:gd name="T93" fmla="*/ 63 h 367"/>
                <a:gd name="T94" fmla="*/ 138 w 570"/>
                <a:gd name="T95" fmla="*/ 52 h 367"/>
                <a:gd name="T96" fmla="*/ 117 w 570"/>
                <a:gd name="T97" fmla="*/ 5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0" h="367">
                  <a:moveTo>
                    <a:pt x="117" y="51"/>
                  </a:moveTo>
                  <a:cubicBezTo>
                    <a:pt x="123" y="35"/>
                    <a:pt x="129" y="21"/>
                    <a:pt x="134" y="7"/>
                  </a:cubicBezTo>
                  <a:cubicBezTo>
                    <a:pt x="135" y="2"/>
                    <a:pt x="137" y="0"/>
                    <a:pt x="143" y="0"/>
                  </a:cubicBezTo>
                  <a:cubicBezTo>
                    <a:pt x="185" y="0"/>
                    <a:pt x="227" y="0"/>
                    <a:pt x="269" y="0"/>
                  </a:cubicBezTo>
                  <a:cubicBezTo>
                    <a:pt x="275" y="0"/>
                    <a:pt x="276" y="2"/>
                    <a:pt x="276" y="8"/>
                  </a:cubicBezTo>
                  <a:cubicBezTo>
                    <a:pt x="272" y="86"/>
                    <a:pt x="268" y="164"/>
                    <a:pt x="265" y="242"/>
                  </a:cubicBezTo>
                  <a:cubicBezTo>
                    <a:pt x="265" y="244"/>
                    <a:pt x="263" y="248"/>
                    <a:pt x="266" y="249"/>
                  </a:cubicBezTo>
                  <a:cubicBezTo>
                    <a:pt x="270" y="251"/>
                    <a:pt x="271" y="246"/>
                    <a:pt x="272" y="244"/>
                  </a:cubicBezTo>
                  <a:cubicBezTo>
                    <a:pt x="305" y="197"/>
                    <a:pt x="337" y="150"/>
                    <a:pt x="369" y="104"/>
                  </a:cubicBezTo>
                  <a:cubicBezTo>
                    <a:pt x="392" y="70"/>
                    <a:pt x="416" y="37"/>
                    <a:pt x="439" y="4"/>
                  </a:cubicBezTo>
                  <a:cubicBezTo>
                    <a:pt x="441" y="1"/>
                    <a:pt x="444" y="0"/>
                    <a:pt x="447" y="0"/>
                  </a:cubicBezTo>
                  <a:cubicBezTo>
                    <a:pt x="488" y="0"/>
                    <a:pt x="528" y="0"/>
                    <a:pt x="570" y="0"/>
                  </a:cubicBezTo>
                  <a:cubicBezTo>
                    <a:pt x="566" y="17"/>
                    <a:pt x="560" y="32"/>
                    <a:pt x="554" y="47"/>
                  </a:cubicBezTo>
                  <a:cubicBezTo>
                    <a:pt x="552" y="52"/>
                    <a:pt x="549" y="51"/>
                    <a:pt x="546" y="51"/>
                  </a:cubicBezTo>
                  <a:cubicBezTo>
                    <a:pt x="521" y="53"/>
                    <a:pt x="522" y="53"/>
                    <a:pt x="514" y="77"/>
                  </a:cubicBezTo>
                  <a:cubicBezTo>
                    <a:pt x="501" y="116"/>
                    <a:pt x="486" y="154"/>
                    <a:pt x="472" y="193"/>
                  </a:cubicBezTo>
                  <a:cubicBezTo>
                    <a:pt x="458" y="232"/>
                    <a:pt x="444" y="272"/>
                    <a:pt x="429" y="311"/>
                  </a:cubicBezTo>
                  <a:cubicBezTo>
                    <a:pt x="427" y="317"/>
                    <a:pt x="428" y="318"/>
                    <a:pt x="434" y="319"/>
                  </a:cubicBezTo>
                  <a:cubicBezTo>
                    <a:pt x="442" y="319"/>
                    <a:pt x="453" y="315"/>
                    <a:pt x="456" y="322"/>
                  </a:cubicBezTo>
                  <a:cubicBezTo>
                    <a:pt x="459" y="326"/>
                    <a:pt x="453" y="336"/>
                    <a:pt x="450" y="343"/>
                  </a:cubicBezTo>
                  <a:cubicBezTo>
                    <a:pt x="441" y="367"/>
                    <a:pt x="441" y="366"/>
                    <a:pt x="415" y="366"/>
                  </a:cubicBezTo>
                  <a:cubicBezTo>
                    <a:pt x="375" y="366"/>
                    <a:pt x="335" y="366"/>
                    <a:pt x="294" y="366"/>
                  </a:cubicBezTo>
                  <a:cubicBezTo>
                    <a:pt x="298" y="351"/>
                    <a:pt x="306" y="337"/>
                    <a:pt x="311" y="323"/>
                  </a:cubicBezTo>
                  <a:cubicBezTo>
                    <a:pt x="312" y="318"/>
                    <a:pt x="316" y="319"/>
                    <a:pt x="319" y="319"/>
                  </a:cubicBezTo>
                  <a:cubicBezTo>
                    <a:pt x="340" y="323"/>
                    <a:pt x="349" y="312"/>
                    <a:pt x="355" y="293"/>
                  </a:cubicBezTo>
                  <a:cubicBezTo>
                    <a:pt x="377" y="234"/>
                    <a:pt x="400" y="175"/>
                    <a:pt x="422" y="115"/>
                  </a:cubicBezTo>
                  <a:cubicBezTo>
                    <a:pt x="423" y="113"/>
                    <a:pt x="424" y="112"/>
                    <a:pt x="423" y="110"/>
                  </a:cubicBezTo>
                  <a:cubicBezTo>
                    <a:pt x="419" y="109"/>
                    <a:pt x="418" y="113"/>
                    <a:pt x="417" y="115"/>
                  </a:cubicBezTo>
                  <a:cubicBezTo>
                    <a:pt x="378" y="171"/>
                    <a:pt x="337" y="227"/>
                    <a:pt x="296" y="283"/>
                  </a:cubicBezTo>
                  <a:cubicBezTo>
                    <a:pt x="278" y="308"/>
                    <a:pt x="259" y="332"/>
                    <a:pt x="240" y="357"/>
                  </a:cubicBezTo>
                  <a:cubicBezTo>
                    <a:pt x="238" y="360"/>
                    <a:pt x="236" y="362"/>
                    <a:pt x="232" y="362"/>
                  </a:cubicBezTo>
                  <a:cubicBezTo>
                    <a:pt x="219" y="362"/>
                    <a:pt x="207" y="362"/>
                    <a:pt x="194" y="362"/>
                  </a:cubicBezTo>
                  <a:cubicBezTo>
                    <a:pt x="189" y="362"/>
                    <a:pt x="187" y="362"/>
                    <a:pt x="187" y="356"/>
                  </a:cubicBezTo>
                  <a:cubicBezTo>
                    <a:pt x="187" y="276"/>
                    <a:pt x="186" y="197"/>
                    <a:pt x="195" y="118"/>
                  </a:cubicBezTo>
                  <a:cubicBezTo>
                    <a:pt x="195" y="114"/>
                    <a:pt x="198" y="107"/>
                    <a:pt x="194" y="106"/>
                  </a:cubicBezTo>
                  <a:cubicBezTo>
                    <a:pt x="188" y="104"/>
                    <a:pt x="189" y="112"/>
                    <a:pt x="187" y="116"/>
                  </a:cubicBezTo>
                  <a:cubicBezTo>
                    <a:pt x="163" y="180"/>
                    <a:pt x="139" y="244"/>
                    <a:pt x="114" y="308"/>
                  </a:cubicBezTo>
                  <a:cubicBezTo>
                    <a:pt x="113" y="311"/>
                    <a:pt x="112" y="314"/>
                    <a:pt x="110" y="319"/>
                  </a:cubicBezTo>
                  <a:cubicBezTo>
                    <a:pt x="121" y="319"/>
                    <a:pt x="131" y="319"/>
                    <a:pt x="141" y="319"/>
                  </a:cubicBezTo>
                  <a:cubicBezTo>
                    <a:pt x="145" y="319"/>
                    <a:pt x="148" y="320"/>
                    <a:pt x="145" y="325"/>
                  </a:cubicBezTo>
                  <a:cubicBezTo>
                    <a:pt x="140" y="336"/>
                    <a:pt x="138" y="348"/>
                    <a:pt x="133" y="360"/>
                  </a:cubicBezTo>
                  <a:cubicBezTo>
                    <a:pt x="132" y="363"/>
                    <a:pt x="130" y="367"/>
                    <a:pt x="125" y="367"/>
                  </a:cubicBezTo>
                  <a:cubicBezTo>
                    <a:pt x="84" y="366"/>
                    <a:pt x="43" y="366"/>
                    <a:pt x="0" y="366"/>
                  </a:cubicBezTo>
                  <a:cubicBezTo>
                    <a:pt x="5" y="352"/>
                    <a:pt x="10" y="339"/>
                    <a:pt x="15" y="325"/>
                  </a:cubicBezTo>
                  <a:cubicBezTo>
                    <a:pt x="17" y="319"/>
                    <a:pt x="21" y="318"/>
                    <a:pt x="25" y="319"/>
                  </a:cubicBezTo>
                  <a:cubicBezTo>
                    <a:pt x="45" y="322"/>
                    <a:pt x="53" y="312"/>
                    <a:pt x="59" y="295"/>
                  </a:cubicBezTo>
                  <a:cubicBezTo>
                    <a:pt x="87" y="217"/>
                    <a:pt x="116" y="140"/>
                    <a:pt x="145" y="63"/>
                  </a:cubicBezTo>
                  <a:cubicBezTo>
                    <a:pt x="148" y="55"/>
                    <a:pt x="148" y="52"/>
                    <a:pt x="138" y="52"/>
                  </a:cubicBezTo>
                  <a:cubicBezTo>
                    <a:pt x="132" y="52"/>
                    <a:pt x="125" y="51"/>
                    <a:pt x="117" y="51"/>
                  </a:cubicBezTo>
                  <a:close/>
                </a:path>
              </a:pathLst>
            </a:custGeom>
            <a:solidFill>
              <a:srgbClr val="1837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2214563" y="260350"/>
              <a:ext cx="1947863" cy="1490663"/>
            </a:xfrm>
            <a:custGeom>
              <a:avLst/>
              <a:gdLst>
                <a:gd name="T0" fmla="*/ 5 w 519"/>
                <a:gd name="T1" fmla="*/ 259 h 397"/>
                <a:gd name="T2" fmla="*/ 5 w 519"/>
                <a:gd name="T3" fmla="*/ 124 h 397"/>
                <a:gd name="T4" fmla="*/ 59 w 519"/>
                <a:gd name="T5" fmla="*/ 19 h 397"/>
                <a:gd name="T6" fmla="*/ 138 w 519"/>
                <a:gd name="T7" fmla="*/ 5 h 397"/>
                <a:gd name="T8" fmla="*/ 271 w 519"/>
                <a:gd name="T9" fmla="*/ 71 h 397"/>
                <a:gd name="T10" fmla="*/ 512 w 519"/>
                <a:gd name="T11" fmla="*/ 314 h 397"/>
                <a:gd name="T12" fmla="*/ 515 w 519"/>
                <a:gd name="T13" fmla="*/ 327 h 397"/>
                <a:gd name="T14" fmla="*/ 476 w 519"/>
                <a:gd name="T15" fmla="*/ 397 h 397"/>
                <a:gd name="T16" fmla="*/ 438 w 519"/>
                <a:gd name="T17" fmla="*/ 356 h 397"/>
                <a:gd name="T18" fmla="*/ 298 w 519"/>
                <a:gd name="T19" fmla="*/ 221 h 397"/>
                <a:gd name="T20" fmla="*/ 183 w 519"/>
                <a:gd name="T21" fmla="*/ 149 h 397"/>
                <a:gd name="T22" fmla="*/ 150 w 519"/>
                <a:gd name="T23" fmla="*/ 141 h 397"/>
                <a:gd name="T24" fmla="*/ 77 w 519"/>
                <a:gd name="T25" fmla="*/ 191 h 397"/>
                <a:gd name="T26" fmla="*/ 69 w 519"/>
                <a:gd name="T27" fmla="*/ 247 h 397"/>
                <a:gd name="T28" fmla="*/ 62 w 519"/>
                <a:gd name="T29" fmla="*/ 249 h 397"/>
                <a:gd name="T30" fmla="*/ 15 w 519"/>
                <a:gd name="T31" fmla="*/ 258 h 397"/>
                <a:gd name="T32" fmla="*/ 5 w 519"/>
                <a:gd name="T33" fmla="*/ 25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9" h="397">
                  <a:moveTo>
                    <a:pt x="5" y="259"/>
                  </a:moveTo>
                  <a:cubicBezTo>
                    <a:pt x="1" y="214"/>
                    <a:pt x="0" y="169"/>
                    <a:pt x="5" y="124"/>
                  </a:cubicBezTo>
                  <a:cubicBezTo>
                    <a:pt x="10" y="83"/>
                    <a:pt x="23" y="44"/>
                    <a:pt x="59" y="19"/>
                  </a:cubicBezTo>
                  <a:cubicBezTo>
                    <a:pt x="83" y="2"/>
                    <a:pt x="110" y="0"/>
                    <a:pt x="138" y="5"/>
                  </a:cubicBezTo>
                  <a:cubicBezTo>
                    <a:pt x="189" y="14"/>
                    <a:pt x="231" y="41"/>
                    <a:pt x="271" y="71"/>
                  </a:cubicBezTo>
                  <a:cubicBezTo>
                    <a:pt x="363" y="140"/>
                    <a:pt x="439" y="226"/>
                    <a:pt x="512" y="314"/>
                  </a:cubicBezTo>
                  <a:cubicBezTo>
                    <a:pt x="515" y="318"/>
                    <a:pt x="519" y="321"/>
                    <a:pt x="515" y="327"/>
                  </a:cubicBezTo>
                  <a:cubicBezTo>
                    <a:pt x="502" y="350"/>
                    <a:pt x="488" y="372"/>
                    <a:pt x="476" y="397"/>
                  </a:cubicBezTo>
                  <a:cubicBezTo>
                    <a:pt x="463" y="383"/>
                    <a:pt x="451" y="369"/>
                    <a:pt x="438" y="356"/>
                  </a:cubicBezTo>
                  <a:cubicBezTo>
                    <a:pt x="394" y="309"/>
                    <a:pt x="349" y="261"/>
                    <a:pt x="298" y="221"/>
                  </a:cubicBezTo>
                  <a:cubicBezTo>
                    <a:pt x="263" y="192"/>
                    <a:pt x="226" y="165"/>
                    <a:pt x="183" y="149"/>
                  </a:cubicBezTo>
                  <a:cubicBezTo>
                    <a:pt x="172" y="145"/>
                    <a:pt x="161" y="142"/>
                    <a:pt x="150" y="141"/>
                  </a:cubicBezTo>
                  <a:cubicBezTo>
                    <a:pt x="115" y="137"/>
                    <a:pt x="86" y="157"/>
                    <a:pt x="77" y="191"/>
                  </a:cubicBezTo>
                  <a:cubicBezTo>
                    <a:pt x="73" y="210"/>
                    <a:pt x="69" y="228"/>
                    <a:pt x="69" y="247"/>
                  </a:cubicBezTo>
                  <a:cubicBezTo>
                    <a:pt x="67" y="249"/>
                    <a:pt x="65" y="249"/>
                    <a:pt x="62" y="249"/>
                  </a:cubicBezTo>
                  <a:cubicBezTo>
                    <a:pt x="45" y="245"/>
                    <a:pt x="30" y="251"/>
                    <a:pt x="15" y="258"/>
                  </a:cubicBezTo>
                  <a:cubicBezTo>
                    <a:pt x="12" y="259"/>
                    <a:pt x="8" y="261"/>
                    <a:pt x="5" y="259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2465388" y="3308350"/>
              <a:ext cx="1122363" cy="1382713"/>
            </a:xfrm>
            <a:custGeom>
              <a:avLst/>
              <a:gdLst>
                <a:gd name="T0" fmla="*/ 145 w 299"/>
                <a:gd name="T1" fmla="*/ 317 h 368"/>
                <a:gd name="T2" fmla="*/ 182 w 299"/>
                <a:gd name="T3" fmla="*/ 319 h 368"/>
                <a:gd name="T4" fmla="*/ 165 w 299"/>
                <a:gd name="T5" fmla="*/ 362 h 368"/>
                <a:gd name="T6" fmla="*/ 157 w 299"/>
                <a:gd name="T7" fmla="*/ 368 h 368"/>
                <a:gd name="T8" fmla="*/ 0 w 299"/>
                <a:gd name="T9" fmla="*/ 367 h 368"/>
                <a:gd name="T10" fmla="*/ 16 w 299"/>
                <a:gd name="T11" fmla="*/ 324 h 368"/>
                <a:gd name="T12" fmla="*/ 22 w 299"/>
                <a:gd name="T13" fmla="*/ 319 h 368"/>
                <a:gd name="T14" fmla="*/ 26 w 299"/>
                <a:gd name="T15" fmla="*/ 319 h 368"/>
                <a:gd name="T16" fmla="*/ 64 w 299"/>
                <a:gd name="T17" fmla="*/ 290 h 368"/>
                <a:gd name="T18" fmla="*/ 147 w 299"/>
                <a:gd name="T19" fmla="*/ 61 h 368"/>
                <a:gd name="T20" fmla="*/ 151 w 299"/>
                <a:gd name="T21" fmla="*/ 51 h 368"/>
                <a:gd name="T22" fmla="*/ 118 w 299"/>
                <a:gd name="T23" fmla="*/ 48 h 368"/>
                <a:gd name="T24" fmla="*/ 136 w 299"/>
                <a:gd name="T25" fmla="*/ 4 h 368"/>
                <a:gd name="T26" fmla="*/ 145 w 299"/>
                <a:gd name="T27" fmla="*/ 1 h 368"/>
                <a:gd name="T28" fmla="*/ 212 w 299"/>
                <a:gd name="T29" fmla="*/ 2 h 368"/>
                <a:gd name="T30" fmla="*/ 290 w 299"/>
                <a:gd name="T31" fmla="*/ 1 h 368"/>
                <a:gd name="T32" fmla="*/ 296 w 299"/>
                <a:gd name="T33" fmla="*/ 10 h 368"/>
                <a:gd name="T34" fmla="*/ 284 w 299"/>
                <a:gd name="T35" fmla="*/ 41 h 368"/>
                <a:gd name="T36" fmla="*/ 273 w 299"/>
                <a:gd name="T37" fmla="*/ 49 h 368"/>
                <a:gd name="T38" fmla="*/ 235 w 299"/>
                <a:gd name="T39" fmla="*/ 77 h 368"/>
                <a:gd name="T40" fmla="*/ 149 w 299"/>
                <a:gd name="T41" fmla="*/ 307 h 368"/>
                <a:gd name="T42" fmla="*/ 145 w 299"/>
                <a:gd name="T43" fmla="*/ 31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9" h="368">
                  <a:moveTo>
                    <a:pt x="145" y="317"/>
                  </a:moveTo>
                  <a:cubicBezTo>
                    <a:pt x="157" y="318"/>
                    <a:pt x="169" y="319"/>
                    <a:pt x="182" y="319"/>
                  </a:cubicBezTo>
                  <a:cubicBezTo>
                    <a:pt x="176" y="334"/>
                    <a:pt x="171" y="348"/>
                    <a:pt x="165" y="362"/>
                  </a:cubicBezTo>
                  <a:cubicBezTo>
                    <a:pt x="164" y="366"/>
                    <a:pt x="161" y="368"/>
                    <a:pt x="157" y="368"/>
                  </a:cubicBezTo>
                  <a:cubicBezTo>
                    <a:pt x="105" y="367"/>
                    <a:pt x="53" y="367"/>
                    <a:pt x="0" y="367"/>
                  </a:cubicBezTo>
                  <a:cubicBezTo>
                    <a:pt x="6" y="352"/>
                    <a:pt x="11" y="338"/>
                    <a:pt x="16" y="324"/>
                  </a:cubicBezTo>
                  <a:cubicBezTo>
                    <a:pt x="18" y="321"/>
                    <a:pt x="19" y="319"/>
                    <a:pt x="22" y="319"/>
                  </a:cubicBezTo>
                  <a:cubicBezTo>
                    <a:pt x="23" y="319"/>
                    <a:pt x="25" y="319"/>
                    <a:pt x="26" y="319"/>
                  </a:cubicBezTo>
                  <a:cubicBezTo>
                    <a:pt x="48" y="322"/>
                    <a:pt x="57" y="310"/>
                    <a:pt x="64" y="290"/>
                  </a:cubicBezTo>
                  <a:cubicBezTo>
                    <a:pt x="90" y="213"/>
                    <a:pt x="119" y="137"/>
                    <a:pt x="147" y="61"/>
                  </a:cubicBezTo>
                  <a:cubicBezTo>
                    <a:pt x="149" y="58"/>
                    <a:pt x="150" y="55"/>
                    <a:pt x="151" y="51"/>
                  </a:cubicBezTo>
                  <a:cubicBezTo>
                    <a:pt x="140" y="50"/>
                    <a:pt x="129" y="49"/>
                    <a:pt x="118" y="48"/>
                  </a:cubicBezTo>
                  <a:cubicBezTo>
                    <a:pt x="124" y="33"/>
                    <a:pt x="130" y="19"/>
                    <a:pt x="136" y="4"/>
                  </a:cubicBezTo>
                  <a:cubicBezTo>
                    <a:pt x="137" y="0"/>
                    <a:pt x="141" y="1"/>
                    <a:pt x="145" y="1"/>
                  </a:cubicBezTo>
                  <a:cubicBezTo>
                    <a:pt x="167" y="1"/>
                    <a:pt x="189" y="2"/>
                    <a:pt x="212" y="2"/>
                  </a:cubicBezTo>
                  <a:cubicBezTo>
                    <a:pt x="238" y="2"/>
                    <a:pt x="264" y="2"/>
                    <a:pt x="290" y="1"/>
                  </a:cubicBezTo>
                  <a:cubicBezTo>
                    <a:pt x="298" y="1"/>
                    <a:pt x="299" y="2"/>
                    <a:pt x="296" y="10"/>
                  </a:cubicBezTo>
                  <a:cubicBezTo>
                    <a:pt x="291" y="20"/>
                    <a:pt x="288" y="31"/>
                    <a:pt x="284" y="41"/>
                  </a:cubicBezTo>
                  <a:cubicBezTo>
                    <a:pt x="282" y="46"/>
                    <a:pt x="279" y="49"/>
                    <a:pt x="273" y="49"/>
                  </a:cubicBezTo>
                  <a:cubicBezTo>
                    <a:pt x="251" y="46"/>
                    <a:pt x="242" y="57"/>
                    <a:pt x="235" y="77"/>
                  </a:cubicBezTo>
                  <a:cubicBezTo>
                    <a:pt x="207" y="154"/>
                    <a:pt x="178" y="231"/>
                    <a:pt x="149" y="307"/>
                  </a:cubicBezTo>
                  <a:cubicBezTo>
                    <a:pt x="147" y="310"/>
                    <a:pt x="146" y="314"/>
                    <a:pt x="145" y="317"/>
                  </a:cubicBezTo>
                  <a:close/>
                </a:path>
              </a:pathLst>
            </a:custGeom>
            <a:solidFill>
              <a:srgbClr val="1837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6400800" y="428625"/>
              <a:ext cx="869950" cy="2114550"/>
            </a:xfrm>
            <a:custGeom>
              <a:avLst/>
              <a:gdLst>
                <a:gd name="T0" fmla="*/ 232 w 232"/>
                <a:gd name="T1" fmla="*/ 18 h 563"/>
                <a:gd name="T2" fmla="*/ 224 w 232"/>
                <a:gd name="T3" fmla="*/ 27 h 563"/>
                <a:gd name="T4" fmla="*/ 153 w 232"/>
                <a:gd name="T5" fmla="*/ 298 h 563"/>
                <a:gd name="T6" fmla="*/ 61 w 232"/>
                <a:gd name="T7" fmla="*/ 556 h 563"/>
                <a:gd name="T8" fmla="*/ 50 w 232"/>
                <a:gd name="T9" fmla="*/ 563 h 563"/>
                <a:gd name="T10" fmla="*/ 0 w 232"/>
                <a:gd name="T11" fmla="*/ 560 h 563"/>
                <a:gd name="T12" fmla="*/ 26 w 232"/>
                <a:gd name="T13" fmla="*/ 494 h 563"/>
                <a:gd name="T14" fmla="*/ 154 w 232"/>
                <a:gd name="T15" fmla="*/ 100 h 563"/>
                <a:gd name="T16" fmla="*/ 172 w 232"/>
                <a:gd name="T17" fmla="*/ 1 h 563"/>
                <a:gd name="T18" fmla="*/ 185 w 232"/>
                <a:gd name="T19" fmla="*/ 5 h 563"/>
                <a:gd name="T20" fmla="*/ 221 w 232"/>
                <a:gd name="T21" fmla="*/ 15 h 563"/>
                <a:gd name="T22" fmla="*/ 232 w 232"/>
                <a:gd name="T23" fmla="*/ 18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563">
                  <a:moveTo>
                    <a:pt x="232" y="18"/>
                  </a:moveTo>
                  <a:cubicBezTo>
                    <a:pt x="226" y="18"/>
                    <a:pt x="225" y="22"/>
                    <a:pt x="224" y="27"/>
                  </a:cubicBezTo>
                  <a:cubicBezTo>
                    <a:pt x="206" y="119"/>
                    <a:pt x="181" y="209"/>
                    <a:pt x="153" y="298"/>
                  </a:cubicBezTo>
                  <a:cubicBezTo>
                    <a:pt x="126" y="385"/>
                    <a:pt x="95" y="471"/>
                    <a:pt x="61" y="556"/>
                  </a:cubicBezTo>
                  <a:cubicBezTo>
                    <a:pt x="59" y="561"/>
                    <a:pt x="56" y="563"/>
                    <a:pt x="50" y="563"/>
                  </a:cubicBezTo>
                  <a:cubicBezTo>
                    <a:pt x="34" y="561"/>
                    <a:pt x="17" y="561"/>
                    <a:pt x="0" y="560"/>
                  </a:cubicBezTo>
                  <a:cubicBezTo>
                    <a:pt x="9" y="537"/>
                    <a:pt x="17" y="515"/>
                    <a:pt x="26" y="494"/>
                  </a:cubicBezTo>
                  <a:cubicBezTo>
                    <a:pt x="79" y="366"/>
                    <a:pt x="122" y="234"/>
                    <a:pt x="154" y="100"/>
                  </a:cubicBezTo>
                  <a:cubicBezTo>
                    <a:pt x="162" y="67"/>
                    <a:pt x="167" y="34"/>
                    <a:pt x="172" y="1"/>
                  </a:cubicBezTo>
                  <a:cubicBezTo>
                    <a:pt x="177" y="0"/>
                    <a:pt x="181" y="3"/>
                    <a:pt x="185" y="5"/>
                  </a:cubicBezTo>
                  <a:cubicBezTo>
                    <a:pt x="196" y="11"/>
                    <a:pt x="208" y="16"/>
                    <a:pt x="221" y="15"/>
                  </a:cubicBezTo>
                  <a:cubicBezTo>
                    <a:pt x="225" y="15"/>
                    <a:pt x="229" y="14"/>
                    <a:pt x="232" y="18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4"/>
            <p:cNvSpPr/>
            <p:nvPr/>
          </p:nvSpPr>
          <p:spPr bwMode="auto">
            <a:xfrm>
              <a:off x="4178300" y="4840288"/>
              <a:ext cx="1625600" cy="376238"/>
            </a:xfrm>
            <a:custGeom>
              <a:avLst/>
              <a:gdLst>
                <a:gd name="T0" fmla="*/ 0 w 433"/>
                <a:gd name="T1" fmla="*/ 38 h 100"/>
                <a:gd name="T2" fmla="*/ 70 w 433"/>
                <a:gd name="T3" fmla="*/ 34 h 100"/>
                <a:gd name="T4" fmla="*/ 401 w 433"/>
                <a:gd name="T5" fmla="*/ 1 h 100"/>
                <a:gd name="T6" fmla="*/ 412 w 433"/>
                <a:gd name="T7" fmla="*/ 7 h 100"/>
                <a:gd name="T8" fmla="*/ 430 w 433"/>
                <a:gd name="T9" fmla="*/ 45 h 100"/>
                <a:gd name="T10" fmla="*/ 426 w 433"/>
                <a:gd name="T11" fmla="*/ 54 h 100"/>
                <a:gd name="T12" fmla="*/ 224 w 433"/>
                <a:gd name="T13" fmla="*/ 82 h 100"/>
                <a:gd name="T14" fmla="*/ 82 w 433"/>
                <a:gd name="T15" fmla="*/ 96 h 100"/>
                <a:gd name="T16" fmla="*/ 42 w 433"/>
                <a:gd name="T17" fmla="*/ 99 h 100"/>
                <a:gd name="T18" fmla="*/ 35 w 433"/>
                <a:gd name="T19" fmla="*/ 96 h 100"/>
                <a:gd name="T20" fmla="*/ 0 w 433"/>
                <a:gd name="T21" fmla="*/ 41 h 100"/>
                <a:gd name="T22" fmla="*/ 0 w 433"/>
                <a:gd name="T23" fmla="*/ 3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100">
                  <a:moveTo>
                    <a:pt x="0" y="38"/>
                  </a:moveTo>
                  <a:cubicBezTo>
                    <a:pt x="23" y="36"/>
                    <a:pt x="47" y="35"/>
                    <a:pt x="70" y="34"/>
                  </a:cubicBezTo>
                  <a:cubicBezTo>
                    <a:pt x="181" y="29"/>
                    <a:pt x="291" y="18"/>
                    <a:pt x="401" y="1"/>
                  </a:cubicBezTo>
                  <a:cubicBezTo>
                    <a:pt x="407" y="0"/>
                    <a:pt x="410" y="1"/>
                    <a:pt x="412" y="7"/>
                  </a:cubicBezTo>
                  <a:cubicBezTo>
                    <a:pt x="418" y="20"/>
                    <a:pt x="424" y="33"/>
                    <a:pt x="430" y="45"/>
                  </a:cubicBezTo>
                  <a:cubicBezTo>
                    <a:pt x="433" y="51"/>
                    <a:pt x="433" y="53"/>
                    <a:pt x="426" y="54"/>
                  </a:cubicBezTo>
                  <a:cubicBezTo>
                    <a:pt x="359" y="64"/>
                    <a:pt x="292" y="75"/>
                    <a:pt x="224" y="82"/>
                  </a:cubicBezTo>
                  <a:cubicBezTo>
                    <a:pt x="177" y="86"/>
                    <a:pt x="130" y="92"/>
                    <a:pt x="82" y="96"/>
                  </a:cubicBezTo>
                  <a:cubicBezTo>
                    <a:pt x="69" y="98"/>
                    <a:pt x="55" y="98"/>
                    <a:pt x="42" y="99"/>
                  </a:cubicBezTo>
                  <a:cubicBezTo>
                    <a:pt x="39" y="100"/>
                    <a:pt x="37" y="100"/>
                    <a:pt x="35" y="96"/>
                  </a:cubicBezTo>
                  <a:cubicBezTo>
                    <a:pt x="25" y="77"/>
                    <a:pt x="11" y="60"/>
                    <a:pt x="0" y="41"/>
                  </a:cubicBezTo>
                  <a:cubicBezTo>
                    <a:pt x="0" y="41"/>
                    <a:pt x="0" y="39"/>
                    <a:pt x="0" y="38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5"/>
            <p:cNvSpPr/>
            <p:nvPr/>
          </p:nvSpPr>
          <p:spPr bwMode="auto">
            <a:xfrm>
              <a:off x="6907213" y="-130175"/>
              <a:ext cx="695325" cy="635000"/>
            </a:xfrm>
            <a:custGeom>
              <a:avLst/>
              <a:gdLst>
                <a:gd name="T0" fmla="*/ 97 w 185"/>
                <a:gd name="T1" fmla="*/ 167 h 169"/>
                <a:gd name="T2" fmla="*/ 37 w 185"/>
                <a:gd name="T3" fmla="*/ 150 h 169"/>
                <a:gd name="T4" fmla="*/ 8 w 185"/>
                <a:gd name="T5" fmla="*/ 105 h 169"/>
                <a:gd name="T6" fmla="*/ 42 w 185"/>
                <a:gd name="T7" fmla="*/ 15 h 169"/>
                <a:gd name="T8" fmla="*/ 47 w 185"/>
                <a:gd name="T9" fmla="*/ 11 h 169"/>
                <a:gd name="T10" fmla="*/ 71 w 185"/>
                <a:gd name="T11" fmla="*/ 3 h 169"/>
                <a:gd name="T12" fmla="*/ 113 w 185"/>
                <a:gd name="T13" fmla="*/ 3 h 169"/>
                <a:gd name="T14" fmla="*/ 170 w 185"/>
                <a:gd name="T15" fmla="*/ 59 h 169"/>
                <a:gd name="T16" fmla="*/ 117 w 185"/>
                <a:gd name="T17" fmla="*/ 163 h 169"/>
                <a:gd name="T18" fmla="*/ 97 w 185"/>
                <a:gd name="T19" fmla="*/ 1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69">
                  <a:moveTo>
                    <a:pt x="97" y="167"/>
                  </a:moveTo>
                  <a:cubicBezTo>
                    <a:pt x="75" y="169"/>
                    <a:pt x="55" y="163"/>
                    <a:pt x="37" y="150"/>
                  </a:cubicBezTo>
                  <a:cubicBezTo>
                    <a:pt x="24" y="137"/>
                    <a:pt x="13" y="123"/>
                    <a:pt x="8" y="105"/>
                  </a:cubicBezTo>
                  <a:cubicBezTo>
                    <a:pt x="0" y="71"/>
                    <a:pt x="13" y="36"/>
                    <a:pt x="42" y="15"/>
                  </a:cubicBezTo>
                  <a:cubicBezTo>
                    <a:pt x="44" y="14"/>
                    <a:pt x="45" y="12"/>
                    <a:pt x="47" y="11"/>
                  </a:cubicBezTo>
                  <a:cubicBezTo>
                    <a:pt x="55" y="10"/>
                    <a:pt x="62" y="4"/>
                    <a:pt x="71" y="3"/>
                  </a:cubicBezTo>
                  <a:cubicBezTo>
                    <a:pt x="85" y="0"/>
                    <a:pt x="99" y="1"/>
                    <a:pt x="113" y="3"/>
                  </a:cubicBezTo>
                  <a:cubicBezTo>
                    <a:pt x="141" y="13"/>
                    <a:pt x="160" y="30"/>
                    <a:pt x="170" y="59"/>
                  </a:cubicBezTo>
                  <a:cubicBezTo>
                    <a:pt x="185" y="100"/>
                    <a:pt x="160" y="152"/>
                    <a:pt x="117" y="163"/>
                  </a:cubicBezTo>
                  <a:cubicBezTo>
                    <a:pt x="111" y="165"/>
                    <a:pt x="104" y="167"/>
                    <a:pt x="97" y="167"/>
                  </a:cubicBezTo>
                  <a:close/>
                </a:path>
              </a:pathLst>
            </a:custGeom>
            <a:solidFill>
              <a:srgbClr val="D92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6"/>
            <p:cNvSpPr/>
            <p:nvPr/>
          </p:nvSpPr>
          <p:spPr bwMode="auto">
            <a:xfrm>
              <a:off x="2327275" y="1712912"/>
              <a:ext cx="682625" cy="1517650"/>
            </a:xfrm>
            <a:custGeom>
              <a:avLst/>
              <a:gdLst>
                <a:gd name="T0" fmla="*/ 53 w 182"/>
                <a:gd name="T1" fmla="*/ 1 h 404"/>
                <a:gd name="T2" fmla="*/ 65 w 182"/>
                <a:gd name="T3" fmla="*/ 56 h 404"/>
                <a:gd name="T4" fmla="*/ 176 w 182"/>
                <a:gd name="T5" fmla="*/ 379 h 404"/>
                <a:gd name="T6" fmla="*/ 167 w 182"/>
                <a:gd name="T7" fmla="*/ 397 h 404"/>
                <a:gd name="T8" fmla="*/ 138 w 182"/>
                <a:gd name="T9" fmla="*/ 403 h 404"/>
                <a:gd name="T10" fmla="*/ 128 w 182"/>
                <a:gd name="T11" fmla="*/ 397 h 404"/>
                <a:gd name="T12" fmla="*/ 24 w 182"/>
                <a:gd name="T13" fmla="*/ 101 h 404"/>
                <a:gd name="T14" fmla="*/ 1 w 182"/>
                <a:gd name="T15" fmla="*/ 15 h 404"/>
                <a:gd name="T16" fmla="*/ 0 w 182"/>
                <a:gd name="T17" fmla="*/ 7 h 404"/>
                <a:gd name="T18" fmla="*/ 8 w 182"/>
                <a:gd name="T19" fmla="*/ 4 h 404"/>
                <a:gd name="T20" fmla="*/ 49 w 182"/>
                <a:gd name="T21" fmla="*/ 1 h 404"/>
                <a:gd name="T22" fmla="*/ 53 w 182"/>
                <a:gd name="T23" fmla="*/ 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2" h="404">
                  <a:moveTo>
                    <a:pt x="53" y="1"/>
                  </a:moveTo>
                  <a:cubicBezTo>
                    <a:pt x="55" y="20"/>
                    <a:pt x="60" y="38"/>
                    <a:pt x="65" y="56"/>
                  </a:cubicBezTo>
                  <a:cubicBezTo>
                    <a:pt x="92" y="167"/>
                    <a:pt x="132" y="274"/>
                    <a:pt x="176" y="379"/>
                  </a:cubicBezTo>
                  <a:cubicBezTo>
                    <a:pt x="182" y="393"/>
                    <a:pt x="182" y="394"/>
                    <a:pt x="167" y="397"/>
                  </a:cubicBezTo>
                  <a:cubicBezTo>
                    <a:pt x="157" y="399"/>
                    <a:pt x="147" y="401"/>
                    <a:pt x="138" y="403"/>
                  </a:cubicBezTo>
                  <a:cubicBezTo>
                    <a:pt x="132" y="404"/>
                    <a:pt x="130" y="402"/>
                    <a:pt x="128" y="397"/>
                  </a:cubicBezTo>
                  <a:cubicBezTo>
                    <a:pt x="89" y="300"/>
                    <a:pt x="51" y="202"/>
                    <a:pt x="24" y="101"/>
                  </a:cubicBezTo>
                  <a:cubicBezTo>
                    <a:pt x="16" y="72"/>
                    <a:pt x="7" y="44"/>
                    <a:pt x="1" y="15"/>
                  </a:cubicBezTo>
                  <a:cubicBezTo>
                    <a:pt x="0" y="12"/>
                    <a:pt x="0" y="10"/>
                    <a:pt x="0" y="7"/>
                  </a:cubicBezTo>
                  <a:cubicBezTo>
                    <a:pt x="2" y="4"/>
                    <a:pt x="5" y="4"/>
                    <a:pt x="8" y="4"/>
                  </a:cubicBezTo>
                  <a:cubicBezTo>
                    <a:pt x="22" y="7"/>
                    <a:pt x="36" y="4"/>
                    <a:pt x="49" y="1"/>
                  </a:cubicBezTo>
                  <a:cubicBezTo>
                    <a:pt x="50" y="0"/>
                    <a:pt x="52" y="0"/>
                    <a:pt x="53" y="1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7"/>
            <p:cNvSpPr/>
            <p:nvPr/>
          </p:nvSpPr>
          <p:spPr bwMode="auto">
            <a:xfrm>
              <a:off x="6838950" y="4284663"/>
              <a:ext cx="612775" cy="706438"/>
            </a:xfrm>
            <a:custGeom>
              <a:avLst/>
              <a:gdLst>
                <a:gd name="T0" fmla="*/ 142 w 163"/>
                <a:gd name="T1" fmla="*/ 43 h 188"/>
                <a:gd name="T2" fmla="*/ 163 w 163"/>
                <a:gd name="T3" fmla="*/ 93 h 188"/>
                <a:gd name="T4" fmla="*/ 156 w 163"/>
                <a:gd name="T5" fmla="*/ 123 h 188"/>
                <a:gd name="T6" fmla="*/ 22 w 163"/>
                <a:gd name="T7" fmla="*/ 140 h 188"/>
                <a:gd name="T8" fmla="*/ 18 w 163"/>
                <a:gd name="T9" fmla="*/ 136 h 188"/>
                <a:gd name="T10" fmla="*/ 5 w 163"/>
                <a:gd name="T11" fmla="*/ 87 h 188"/>
                <a:gd name="T12" fmla="*/ 13 w 163"/>
                <a:gd name="T13" fmla="*/ 63 h 188"/>
                <a:gd name="T14" fmla="*/ 142 w 163"/>
                <a:gd name="T15" fmla="*/ 4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88">
                  <a:moveTo>
                    <a:pt x="142" y="43"/>
                  </a:moveTo>
                  <a:cubicBezTo>
                    <a:pt x="157" y="57"/>
                    <a:pt x="159" y="75"/>
                    <a:pt x="163" y="93"/>
                  </a:cubicBezTo>
                  <a:cubicBezTo>
                    <a:pt x="160" y="103"/>
                    <a:pt x="161" y="113"/>
                    <a:pt x="156" y="123"/>
                  </a:cubicBezTo>
                  <a:cubicBezTo>
                    <a:pt x="132" y="179"/>
                    <a:pt x="59" y="188"/>
                    <a:pt x="22" y="140"/>
                  </a:cubicBezTo>
                  <a:cubicBezTo>
                    <a:pt x="21" y="138"/>
                    <a:pt x="19" y="137"/>
                    <a:pt x="18" y="136"/>
                  </a:cubicBezTo>
                  <a:cubicBezTo>
                    <a:pt x="6" y="124"/>
                    <a:pt x="0" y="100"/>
                    <a:pt x="5" y="87"/>
                  </a:cubicBezTo>
                  <a:cubicBezTo>
                    <a:pt x="8" y="79"/>
                    <a:pt x="9" y="71"/>
                    <a:pt x="13" y="63"/>
                  </a:cubicBezTo>
                  <a:cubicBezTo>
                    <a:pt x="35" y="11"/>
                    <a:pt x="104" y="0"/>
                    <a:pt x="142" y="43"/>
                  </a:cubicBezTo>
                  <a:close/>
                </a:path>
              </a:pathLst>
            </a:custGeom>
            <a:solidFill>
              <a:srgbClr val="D92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8"/>
            <p:cNvSpPr/>
            <p:nvPr/>
          </p:nvSpPr>
          <p:spPr bwMode="auto">
            <a:xfrm>
              <a:off x="2093913" y="1165225"/>
              <a:ext cx="649288" cy="585788"/>
            </a:xfrm>
            <a:custGeom>
              <a:avLst/>
              <a:gdLst>
                <a:gd name="T0" fmla="*/ 115 w 173"/>
                <a:gd name="T1" fmla="*/ 147 h 156"/>
                <a:gd name="T2" fmla="*/ 73 w 173"/>
                <a:gd name="T3" fmla="*/ 153 h 156"/>
                <a:gd name="T4" fmla="*/ 62 w 173"/>
                <a:gd name="T5" fmla="*/ 153 h 156"/>
                <a:gd name="T6" fmla="*/ 20 w 173"/>
                <a:gd name="T7" fmla="*/ 124 h 156"/>
                <a:gd name="T8" fmla="*/ 26 w 173"/>
                <a:gd name="T9" fmla="*/ 29 h 156"/>
                <a:gd name="T10" fmla="*/ 37 w 173"/>
                <a:gd name="T11" fmla="*/ 18 h 156"/>
                <a:gd name="T12" fmla="*/ 101 w 173"/>
                <a:gd name="T13" fmla="*/ 6 h 156"/>
                <a:gd name="T14" fmla="*/ 144 w 173"/>
                <a:gd name="T15" fmla="*/ 37 h 156"/>
                <a:gd name="T16" fmla="*/ 115 w 173"/>
                <a:gd name="T17" fmla="*/ 14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3" h="156">
                  <a:moveTo>
                    <a:pt x="115" y="147"/>
                  </a:moveTo>
                  <a:cubicBezTo>
                    <a:pt x="102" y="154"/>
                    <a:pt x="88" y="156"/>
                    <a:pt x="73" y="153"/>
                  </a:cubicBezTo>
                  <a:cubicBezTo>
                    <a:pt x="69" y="153"/>
                    <a:pt x="65" y="153"/>
                    <a:pt x="62" y="153"/>
                  </a:cubicBezTo>
                  <a:cubicBezTo>
                    <a:pt x="46" y="146"/>
                    <a:pt x="31" y="138"/>
                    <a:pt x="20" y="124"/>
                  </a:cubicBezTo>
                  <a:cubicBezTo>
                    <a:pt x="0" y="97"/>
                    <a:pt x="3" y="52"/>
                    <a:pt x="26" y="29"/>
                  </a:cubicBezTo>
                  <a:cubicBezTo>
                    <a:pt x="30" y="26"/>
                    <a:pt x="33" y="22"/>
                    <a:pt x="37" y="18"/>
                  </a:cubicBezTo>
                  <a:cubicBezTo>
                    <a:pt x="57" y="8"/>
                    <a:pt x="78" y="0"/>
                    <a:pt x="101" y="6"/>
                  </a:cubicBezTo>
                  <a:cubicBezTo>
                    <a:pt x="118" y="13"/>
                    <a:pt x="133" y="22"/>
                    <a:pt x="144" y="37"/>
                  </a:cubicBezTo>
                  <a:cubicBezTo>
                    <a:pt x="173" y="75"/>
                    <a:pt x="154" y="133"/>
                    <a:pt x="115" y="147"/>
                  </a:cubicBezTo>
                  <a:close/>
                </a:path>
              </a:pathLst>
            </a:custGeom>
            <a:solidFill>
              <a:srgbClr val="D92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9"/>
            <p:cNvSpPr/>
            <p:nvPr/>
          </p:nvSpPr>
          <p:spPr bwMode="auto">
            <a:xfrm>
              <a:off x="4437063" y="2039937"/>
              <a:ext cx="750888" cy="949325"/>
            </a:xfrm>
            <a:custGeom>
              <a:avLst/>
              <a:gdLst>
                <a:gd name="T0" fmla="*/ 199 w 200"/>
                <a:gd name="T1" fmla="*/ 253 h 253"/>
                <a:gd name="T2" fmla="*/ 131 w 200"/>
                <a:gd name="T3" fmla="*/ 253 h 253"/>
                <a:gd name="T4" fmla="*/ 123 w 200"/>
                <a:gd name="T5" fmla="*/ 249 h 253"/>
                <a:gd name="T6" fmla="*/ 4 w 200"/>
                <a:gd name="T7" fmla="*/ 75 h 253"/>
                <a:gd name="T8" fmla="*/ 3 w 200"/>
                <a:gd name="T9" fmla="*/ 60 h 253"/>
                <a:gd name="T10" fmla="*/ 39 w 200"/>
                <a:gd name="T11" fmla="*/ 0 h 253"/>
                <a:gd name="T12" fmla="*/ 200 w 200"/>
                <a:gd name="T13" fmla="*/ 249 h 253"/>
                <a:gd name="T14" fmla="*/ 199 w 200"/>
                <a:gd name="T15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253">
                  <a:moveTo>
                    <a:pt x="199" y="253"/>
                  </a:moveTo>
                  <a:cubicBezTo>
                    <a:pt x="176" y="253"/>
                    <a:pt x="154" y="253"/>
                    <a:pt x="131" y="253"/>
                  </a:cubicBezTo>
                  <a:cubicBezTo>
                    <a:pt x="127" y="253"/>
                    <a:pt x="125" y="252"/>
                    <a:pt x="123" y="249"/>
                  </a:cubicBezTo>
                  <a:cubicBezTo>
                    <a:pt x="86" y="189"/>
                    <a:pt x="45" y="132"/>
                    <a:pt x="4" y="75"/>
                  </a:cubicBezTo>
                  <a:cubicBezTo>
                    <a:pt x="0" y="69"/>
                    <a:pt x="0" y="66"/>
                    <a:pt x="3" y="60"/>
                  </a:cubicBezTo>
                  <a:cubicBezTo>
                    <a:pt x="15" y="40"/>
                    <a:pt x="25" y="20"/>
                    <a:pt x="39" y="0"/>
                  </a:cubicBezTo>
                  <a:cubicBezTo>
                    <a:pt x="96" y="81"/>
                    <a:pt x="150" y="164"/>
                    <a:pt x="200" y="249"/>
                  </a:cubicBezTo>
                  <a:cubicBezTo>
                    <a:pt x="199" y="251"/>
                    <a:pt x="199" y="252"/>
                    <a:pt x="199" y="253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0"/>
            <p:cNvSpPr/>
            <p:nvPr/>
          </p:nvSpPr>
          <p:spPr bwMode="auto">
            <a:xfrm>
              <a:off x="3678238" y="4983163"/>
              <a:ext cx="698500" cy="879475"/>
            </a:xfrm>
            <a:custGeom>
              <a:avLst/>
              <a:gdLst>
                <a:gd name="T0" fmla="*/ 0 w 186"/>
                <a:gd name="T1" fmla="*/ 1 h 234"/>
                <a:gd name="T2" fmla="*/ 64 w 186"/>
                <a:gd name="T3" fmla="*/ 0 h 234"/>
                <a:gd name="T4" fmla="*/ 75 w 186"/>
                <a:gd name="T5" fmla="*/ 7 h 234"/>
                <a:gd name="T6" fmla="*/ 183 w 186"/>
                <a:gd name="T7" fmla="*/ 174 h 234"/>
                <a:gd name="T8" fmla="*/ 182 w 186"/>
                <a:gd name="T9" fmla="*/ 184 h 234"/>
                <a:gd name="T10" fmla="*/ 147 w 186"/>
                <a:gd name="T11" fmla="*/ 228 h 234"/>
                <a:gd name="T12" fmla="*/ 136 w 186"/>
                <a:gd name="T13" fmla="*/ 227 h 234"/>
                <a:gd name="T14" fmla="*/ 40 w 186"/>
                <a:gd name="T15" fmla="*/ 71 h 234"/>
                <a:gd name="T16" fmla="*/ 0 w 186"/>
                <a:gd name="T17" fmla="*/ 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234">
                  <a:moveTo>
                    <a:pt x="0" y="1"/>
                  </a:moveTo>
                  <a:cubicBezTo>
                    <a:pt x="23" y="1"/>
                    <a:pt x="43" y="1"/>
                    <a:pt x="64" y="0"/>
                  </a:cubicBezTo>
                  <a:cubicBezTo>
                    <a:pt x="69" y="0"/>
                    <a:pt x="73" y="2"/>
                    <a:pt x="75" y="7"/>
                  </a:cubicBezTo>
                  <a:cubicBezTo>
                    <a:pt x="109" y="64"/>
                    <a:pt x="145" y="119"/>
                    <a:pt x="183" y="174"/>
                  </a:cubicBezTo>
                  <a:cubicBezTo>
                    <a:pt x="185" y="178"/>
                    <a:pt x="186" y="181"/>
                    <a:pt x="182" y="184"/>
                  </a:cubicBezTo>
                  <a:cubicBezTo>
                    <a:pt x="170" y="199"/>
                    <a:pt x="158" y="213"/>
                    <a:pt x="147" y="228"/>
                  </a:cubicBezTo>
                  <a:cubicBezTo>
                    <a:pt x="142" y="233"/>
                    <a:pt x="140" y="234"/>
                    <a:pt x="136" y="227"/>
                  </a:cubicBezTo>
                  <a:cubicBezTo>
                    <a:pt x="104" y="175"/>
                    <a:pt x="70" y="124"/>
                    <a:pt x="40" y="71"/>
                  </a:cubicBezTo>
                  <a:cubicBezTo>
                    <a:pt x="27" y="49"/>
                    <a:pt x="13" y="27"/>
                    <a:pt x="0" y="1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1"/>
            <p:cNvSpPr/>
            <p:nvPr/>
          </p:nvSpPr>
          <p:spPr bwMode="auto">
            <a:xfrm>
              <a:off x="6310313" y="4611688"/>
              <a:ext cx="596900" cy="311150"/>
            </a:xfrm>
            <a:custGeom>
              <a:avLst/>
              <a:gdLst>
                <a:gd name="T0" fmla="*/ 146 w 159"/>
                <a:gd name="T1" fmla="*/ 0 h 83"/>
                <a:gd name="T2" fmla="*/ 159 w 159"/>
                <a:gd name="T3" fmla="*/ 49 h 83"/>
                <a:gd name="T4" fmla="*/ 70 w 159"/>
                <a:gd name="T5" fmla="*/ 72 h 83"/>
                <a:gd name="T6" fmla="*/ 27 w 159"/>
                <a:gd name="T7" fmla="*/ 82 h 83"/>
                <a:gd name="T8" fmla="*/ 19 w 159"/>
                <a:gd name="T9" fmla="*/ 77 h 83"/>
                <a:gd name="T10" fmla="*/ 5 w 159"/>
                <a:gd name="T11" fmla="*/ 44 h 83"/>
                <a:gd name="T12" fmla="*/ 12 w 159"/>
                <a:gd name="T13" fmla="*/ 31 h 83"/>
                <a:gd name="T14" fmla="*/ 146 w 159"/>
                <a:gd name="T1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83">
                  <a:moveTo>
                    <a:pt x="146" y="0"/>
                  </a:moveTo>
                  <a:cubicBezTo>
                    <a:pt x="144" y="18"/>
                    <a:pt x="152" y="33"/>
                    <a:pt x="159" y="49"/>
                  </a:cubicBezTo>
                  <a:cubicBezTo>
                    <a:pt x="130" y="59"/>
                    <a:pt x="100" y="66"/>
                    <a:pt x="70" y="72"/>
                  </a:cubicBezTo>
                  <a:cubicBezTo>
                    <a:pt x="56" y="75"/>
                    <a:pt x="41" y="78"/>
                    <a:pt x="27" y="82"/>
                  </a:cubicBezTo>
                  <a:cubicBezTo>
                    <a:pt x="23" y="83"/>
                    <a:pt x="20" y="83"/>
                    <a:pt x="19" y="77"/>
                  </a:cubicBezTo>
                  <a:cubicBezTo>
                    <a:pt x="16" y="66"/>
                    <a:pt x="11" y="55"/>
                    <a:pt x="5" y="44"/>
                  </a:cubicBezTo>
                  <a:cubicBezTo>
                    <a:pt x="0" y="35"/>
                    <a:pt x="3" y="33"/>
                    <a:pt x="12" y="31"/>
                  </a:cubicBezTo>
                  <a:cubicBezTo>
                    <a:pt x="57" y="23"/>
                    <a:pt x="102" y="12"/>
                    <a:pt x="146" y="0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2"/>
            <p:cNvSpPr>
              <a:spLocks noEditPoints="1"/>
            </p:cNvSpPr>
            <p:nvPr/>
          </p:nvSpPr>
          <p:spPr bwMode="auto">
            <a:xfrm>
              <a:off x="5240338" y="3305175"/>
              <a:ext cx="1441450" cy="1389063"/>
            </a:xfrm>
            <a:custGeom>
              <a:avLst/>
              <a:gdLst>
                <a:gd name="T0" fmla="*/ 381 w 384"/>
                <a:gd name="T1" fmla="*/ 76 h 370"/>
                <a:gd name="T2" fmla="*/ 356 w 384"/>
                <a:gd name="T3" fmla="*/ 24 h 370"/>
                <a:gd name="T4" fmla="*/ 296 w 384"/>
                <a:gd name="T5" fmla="*/ 3 h 370"/>
                <a:gd name="T6" fmla="*/ 140 w 384"/>
                <a:gd name="T7" fmla="*/ 3 h 370"/>
                <a:gd name="T8" fmla="*/ 132 w 384"/>
                <a:gd name="T9" fmla="*/ 8 h 370"/>
                <a:gd name="T10" fmla="*/ 116 w 384"/>
                <a:gd name="T11" fmla="*/ 52 h 370"/>
                <a:gd name="T12" fmla="*/ 135 w 384"/>
                <a:gd name="T13" fmla="*/ 52 h 370"/>
                <a:gd name="T14" fmla="*/ 143 w 384"/>
                <a:gd name="T15" fmla="*/ 63 h 370"/>
                <a:gd name="T16" fmla="*/ 52 w 384"/>
                <a:gd name="T17" fmla="*/ 304 h 370"/>
                <a:gd name="T18" fmla="*/ 28 w 384"/>
                <a:gd name="T19" fmla="*/ 321 h 370"/>
                <a:gd name="T20" fmla="*/ 15 w 384"/>
                <a:gd name="T21" fmla="*/ 327 h 370"/>
                <a:gd name="T22" fmla="*/ 3 w 384"/>
                <a:gd name="T23" fmla="*/ 361 h 370"/>
                <a:gd name="T24" fmla="*/ 9 w 384"/>
                <a:gd name="T25" fmla="*/ 370 h 370"/>
                <a:gd name="T26" fmla="*/ 86 w 384"/>
                <a:gd name="T27" fmla="*/ 369 h 370"/>
                <a:gd name="T28" fmla="*/ 158 w 384"/>
                <a:gd name="T29" fmla="*/ 370 h 370"/>
                <a:gd name="T30" fmla="*/ 169 w 384"/>
                <a:gd name="T31" fmla="*/ 363 h 370"/>
                <a:gd name="T32" fmla="*/ 181 w 384"/>
                <a:gd name="T33" fmla="*/ 330 h 370"/>
                <a:gd name="T34" fmla="*/ 175 w 384"/>
                <a:gd name="T35" fmla="*/ 322 h 370"/>
                <a:gd name="T36" fmla="*/ 141 w 384"/>
                <a:gd name="T37" fmla="*/ 321 h 370"/>
                <a:gd name="T38" fmla="*/ 136 w 384"/>
                <a:gd name="T39" fmla="*/ 315 h 370"/>
                <a:gd name="T40" fmla="*/ 162 w 384"/>
                <a:gd name="T41" fmla="*/ 247 h 370"/>
                <a:gd name="T42" fmla="*/ 168 w 384"/>
                <a:gd name="T43" fmla="*/ 243 h 370"/>
                <a:gd name="T44" fmla="*/ 220 w 384"/>
                <a:gd name="T45" fmla="*/ 241 h 370"/>
                <a:gd name="T46" fmla="*/ 303 w 384"/>
                <a:gd name="T47" fmla="*/ 213 h 370"/>
                <a:gd name="T48" fmla="*/ 351 w 384"/>
                <a:gd name="T49" fmla="*/ 170 h 370"/>
                <a:gd name="T50" fmla="*/ 381 w 384"/>
                <a:gd name="T51" fmla="*/ 76 h 370"/>
                <a:gd name="T52" fmla="*/ 289 w 384"/>
                <a:gd name="T53" fmla="*/ 104 h 370"/>
                <a:gd name="T54" fmla="*/ 232 w 384"/>
                <a:gd name="T55" fmla="*/ 188 h 370"/>
                <a:gd name="T56" fmla="*/ 191 w 384"/>
                <a:gd name="T57" fmla="*/ 194 h 370"/>
                <a:gd name="T58" fmla="*/ 186 w 384"/>
                <a:gd name="T59" fmla="*/ 184 h 370"/>
                <a:gd name="T60" fmla="*/ 234 w 384"/>
                <a:gd name="T61" fmla="*/ 55 h 370"/>
                <a:gd name="T62" fmla="*/ 242 w 384"/>
                <a:gd name="T63" fmla="*/ 49 h 370"/>
                <a:gd name="T64" fmla="*/ 289 w 384"/>
                <a:gd name="T65" fmla="*/ 10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4" h="370">
                  <a:moveTo>
                    <a:pt x="381" y="76"/>
                  </a:moveTo>
                  <a:cubicBezTo>
                    <a:pt x="379" y="56"/>
                    <a:pt x="374" y="37"/>
                    <a:pt x="356" y="24"/>
                  </a:cubicBezTo>
                  <a:cubicBezTo>
                    <a:pt x="338" y="11"/>
                    <a:pt x="318" y="5"/>
                    <a:pt x="296" y="3"/>
                  </a:cubicBezTo>
                  <a:cubicBezTo>
                    <a:pt x="244" y="0"/>
                    <a:pt x="192" y="3"/>
                    <a:pt x="140" y="3"/>
                  </a:cubicBezTo>
                  <a:cubicBezTo>
                    <a:pt x="136" y="3"/>
                    <a:pt x="134" y="4"/>
                    <a:pt x="132" y="8"/>
                  </a:cubicBezTo>
                  <a:cubicBezTo>
                    <a:pt x="127" y="22"/>
                    <a:pt x="121" y="36"/>
                    <a:pt x="116" y="52"/>
                  </a:cubicBezTo>
                  <a:cubicBezTo>
                    <a:pt x="123" y="52"/>
                    <a:pt x="129" y="52"/>
                    <a:pt x="135" y="52"/>
                  </a:cubicBezTo>
                  <a:cubicBezTo>
                    <a:pt x="145" y="51"/>
                    <a:pt x="146" y="54"/>
                    <a:pt x="143" y="63"/>
                  </a:cubicBezTo>
                  <a:cubicBezTo>
                    <a:pt x="112" y="143"/>
                    <a:pt x="82" y="223"/>
                    <a:pt x="52" y="304"/>
                  </a:cubicBezTo>
                  <a:cubicBezTo>
                    <a:pt x="48" y="316"/>
                    <a:pt x="42" y="323"/>
                    <a:pt x="28" y="321"/>
                  </a:cubicBezTo>
                  <a:cubicBezTo>
                    <a:pt x="23" y="320"/>
                    <a:pt x="18" y="320"/>
                    <a:pt x="15" y="327"/>
                  </a:cubicBezTo>
                  <a:cubicBezTo>
                    <a:pt x="12" y="339"/>
                    <a:pt x="7" y="350"/>
                    <a:pt x="3" y="361"/>
                  </a:cubicBezTo>
                  <a:cubicBezTo>
                    <a:pt x="0" y="368"/>
                    <a:pt x="1" y="370"/>
                    <a:pt x="9" y="370"/>
                  </a:cubicBezTo>
                  <a:cubicBezTo>
                    <a:pt x="34" y="369"/>
                    <a:pt x="60" y="368"/>
                    <a:pt x="86" y="369"/>
                  </a:cubicBezTo>
                  <a:cubicBezTo>
                    <a:pt x="110" y="369"/>
                    <a:pt x="134" y="369"/>
                    <a:pt x="158" y="370"/>
                  </a:cubicBezTo>
                  <a:cubicBezTo>
                    <a:pt x="163" y="370"/>
                    <a:pt x="166" y="368"/>
                    <a:pt x="169" y="363"/>
                  </a:cubicBezTo>
                  <a:cubicBezTo>
                    <a:pt x="173" y="352"/>
                    <a:pt x="177" y="341"/>
                    <a:pt x="181" y="330"/>
                  </a:cubicBezTo>
                  <a:cubicBezTo>
                    <a:pt x="182" y="325"/>
                    <a:pt x="182" y="322"/>
                    <a:pt x="175" y="322"/>
                  </a:cubicBezTo>
                  <a:cubicBezTo>
                    <a:pt x="164" y="322"/>
                    <a:pt x="152" y="321"/>
                    <a:pt x="141" y="321"/>
                  </a:cubicBezTo>
                  <a:cubicBezTo>
                    <a:pt x="137" y="321"/>
                    <a:pt x="134" y="321"/>
                    <a:pt x="136" y="315"/>
                  </a:cubicBezTo>
                  <a:cubicBezTo>
                    <a:pt x="145" y="292"/>
                    <a:pt x="154" y="270"/>
                    <a:pt x="162" y="247"/>
                  </a:cubicBezTo>
                  <a:cubicBezTo>
                    <a:pt x="163" y="244"/>
                    <a:pt x="165" y="242"/>
                    <a:pt x="168" y="243"/>
                  </a:cubicBezTo>
                  <a:cubicBezTo>
                    <a:pt x="185" y="245"/>
                    <a:pt x="202" y="242"/>
                    <a:pt x="220" y="241"/>
                  </a:cubicBezTo>
                  <a:cubicBezTo>
                    <a:pt x="250" y="240"/>
                    <a:pt x="278" y="228"/>
                    <a:pt x="303" y="213"/>
                  </a:cubicBezTo>
                  <a:cubicBezTo>
                    <a:pt x="321" y="202"/>
                    <a:pt x="338" y="188"/>
                    <a:pt x="351" y="170"/>
                  </a:cubicBezTo>
                  <a:cubicBezTo>
                    <a:pt x="371" y="142"/>
                    <a:pt x="384" y="112"/>
                    <a:pt x="381" y="76"/>
                  </a:cubicBezTo>
                  <a:close/>
                  <a:moveTo>
                    <a:pt x="289" y="104"/>
                  </a:moveTo>
                  <a:cubicBezTo>
                    <a:pt x="285" y="134"/>
                    <a:pt x="272" y="169"/>
                    <a:pt x="232" y="188"/>
                  </a:cubicBezTo>
                  <a:cubicBezTo>
                    <a:pt x="219" y="194"/>
                    <a:pt x="205" y="194"/>
                    <a:pt x="191" y="194"/>
                  </a:cubicBezTo>
                  <a:cubicBezTo>
                    <a:pt x="185" y="194"/>
                    <a:pt x="183" y="190"/>
                    <a:pt x="186" y="184"/>
                  </a:cubicBezTo>
                  <a:cubicBezTo>
                    <a:pt x="202" y="141"/>
                    <a:pt x="218" y="98"/>
                    <a:pt x="234" y="55"/>
                  </a:cubicBezTo>
                  <a:cubicBezTo>
                    <a:pt x="236" y="50"/>
                    <a:pt x="238" y="50"/>
                    <a:pt x="242" y="49"/>
                  </a:cubicBezTo>
                  <a:cubicBezTo>
                    <a:pt x="274" y="46"/>
                    <a:pt x="290" y="61"/>
                    <a:pt x="289" y="104"/>
                  </a:cubicBezTo>
                  <a:close/>
                </a:path>
              </a:pathLst>
            </a:custGeom>
            <a:solidFill>
              <a:srgbClr val="1837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矩形 11"/>
          <p:cNvSpPr/>
          <p:nvPr userDrawn="1"/>
        </p:nvSpPr>
        <p:spPr>
          <a:xfrm rot="10800000">
            <a:off x="0" y="6501130"/>
            <a:ext cx="12192000" cy="356870"/>
          </a:xfrm>
          <a:prstGeom prst="rect">
            <a:avLst/>
          </a:prstGeom>
          <a:gradFill flip="none" rotWithShape="1">
            <a:gsLst>
              <a:gs pos="4000">
                <a:schemeClr val="bg1"/>
              </a:gs>
              <a:gs pos="50000">
                <a:srgbClr val="0047A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8" rIns="68559" bIns="34278" rtlCol="0" anchor="ctr"/>
          <a:lstStyle/>
          <a:p>
            <a:pPr defTabSz="914400">
              <a:lnSpc>
                <a:spcPct val="80000"/>
              </a:lnSpc>
            </a:pPr>
            <a:r>
              <a:rPr lang="zh-CN" altLang="en-US" sz="135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  <a:latin typeface="AF PEPSI" pitchFamily="34" charset="0"/>
                <a:ea typeface="黑体" panose="02010609060101010101" pitchFamily="49" charset="-122"/>
              </a:rPr>
              <a:t>   </a:t>
            </a:r>
            <a:endParaRPr lang="zh-CN" altLang="en-US" sz="135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0000CC"/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</a:effectLst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948055"/>
            <a:ext cx="12192000" cy="76200"/>
          </a:xfrm>
          <a:prstGeom prst="rect">
            <a:avLst/>
          </a:prstGeom>
          <a:gradFill flip="none" rotWithShape="1">
            <a:gsLst>
              <a:gs pos="4000">
                <a:schemeClr val="bg1"/>
              </a:gs>
              <a:gs pos="50000">
                <a:srgbClr val="0047A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8" rIns="68559" bIns="34278" rtlCol="0" anchor="ctr"/>
          <a:lstStyle/>
          <a:p>
            <a:pPr algn="r" defTabSz="914400">
              <a:tabLst>
                <a:tab pos="8425180" algn="l"/>
              </a:tabLst>
              <a:defRPr/>
            </a:pPr>
            <a:endParaRPr lang="zh-CN" altLang="en-US" sz="1200" b="1" i="1" dirty="0">
              <a:ln w="18000">
                <a:solidFill>
                  <a:srgbClr val="C0504D">
                    <a:satMod val="140000"/>
                  </a:srgb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3" hasCustomPrompt="1"/>
          </p:nvPr>
        </p:nvSpPr>
        <p:spPr>
          <a:xfrm>
            <a:off x="1271905" y="283210"/>
            <a:ext cx="10669270" cy="504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u="none" strike="noStrike" kern="1200" cap="none" spc="0" normalizeH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ea typeface="楷体" panose="02010609060101010101" charset="-122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/>
              <a:t>标题</a:t>
            </a:r>
          </a:p>
        </p:txBody>
      </p:sp>
      <p:sp>
        <p:nvSpPr>
          <p:cNvPr id="2" name="文本框 1"/>
          <p:cNvSpPr txBox="1"/>
          <p:nvPr userDrawn="1"/>
        </p:nvSpPr>
        <p:spPr>
          <a:xfrm>
            <a:off x="0" y="6506210"/>
            <a:ext cx="1219136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1400" dirty="0">
                <a:solidFill>
                  <a:schemeClr val="bg1"/>
                </a:solidFill>
                <a:uFillTx/>
                <a:latin typeface="Times New Roman" panose="02020603050405020304" pitchFamily="18" charset="0"/>
                <a:ea typeface="楷体" panose="02010609060101010101" charset="-122"/>
                <a:cs typeface="MiSans" pitchFamily="34" charset="-120"/>
                <a:sym typeface="+mn-ea"/>
              </a:rPr>
              <a:t>Chemical Adsorption of Water on Niobium and Its Surface Oxides in the Medium-Temperature Baking Regime: An ab initio Study</a:t>
            </a:r>
            <a:r>
              <a:rPr lang="en-US" altLang="zh-CN" sz="1400" i="0" dirty="0">
                <a:solidFill>
                  <a:schemeClr val="bg1"/>
                </a:solidFill>
                <a:latin typeface="Roboto"/>
                <a:ea typeface="Roboto"/>
              </a:rPr>
              <a:t>, TFSRF 2026,Chester, UK</a:t>
            </a:r>
            <a:endParaRPr lang="en-US" altLang="zh-CN" sz="1400" i="0" dirty="0">
              <a:solidFill>
                <a:schemeClr val="bg1"/>
              </a:solidFill>
              <a:latin typeface="Roboto"/>
              <a:ea typeface="Roboto"/>
              <a:hlinkClick r:id="rId2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5.png"/><Relationship Id="rId5" Type="http://schemas.openxmlformats.org/officeDocument/2006/relationships/tags" Target="../tags/tag5.xml"/><Relationship Id="rId10" Type="http://schemas.openxmlformats.org/officeDocument/2006/relationships/image" Target="../media/image34.png"/><Relationship Id="rId4" Type="http://schemas.openxmlformats.org/officeDocument/2006/relationships/tags" Target="../tags/tag4.xml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13" Type="http://schemas.openxmlformats.org/officeDocument/2006/relationships/image" Target="../media/image41.GIF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0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39.png"/><Relationship Id="rId5" Type="http://schemas.openxmlformats.org/officeDocument/2006/relationships/tags" Target="../tags/tag11.xml"/><Relationship Id="rId10" Type="http://schemas.openxmlformats.org/officeDocument/2006/relationships/image" Target="../media/image38.png"/><Relationship Id="rId4" Type="http://schemas.openxmlformats.org/officeDocument/2006/relationships/tags" Target="../tags/tag10.xml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47.GIF"/><Relationship Id="rId4" Type="http://schemas.openxmlformats.org/officeDocument/2006/relationships/image" Target="../media/image48.png"/><Relationship Id="rId9" Type="http://schemas.openxmlformats.org/officeDocument/2006/relationships/image" Target="../media/image4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51.png"/><Relationship Id="rId5" Type="http://schemas.openxmlformats.org/officeDocument/2006/relationships/tags" Target="../tags/tag160.xml"/><Relationship Id="rId4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355"/>
            <a:ext cx="7952740" cy="165544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1_1"/>
          <p:cNvSpPr/>
          <p:nvPr/>
        </p:nvSpPr>
        <p:spPr>
          <a:xfrm>
            <a:off x="0" y="2301240"/>
            <a:ext cx="12192000" cy="33661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1" name="Rectangle 1_1"/>
          <p:cNvSpPr/>
          <p:nvPr/>
        </p:nvSpPr>
        <p:spPr>
          <a:xfrm>
            <a:off x="0" y="2065020"/>
            <a:ext cx="12192000" cy="1733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_1"/>
          <p:cNvSpPr/>
          <p:nvPr/>
        </p:nvSpPr>
        <p:spPr>
          <a:xfrm>
            <a:off x="0" y="5725160"/>
            <a:ext cx="12192000" cy="1733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88925" y="2533015"/>
            <a:ext cx="115525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uFillTx/>
                <a:latin typeface="Times New Roman" panose="02020603050405020304" pitchFamily="18" charset="0"/>
                <a:ea typeface="楷体" panose="02010609060101010101" charset="-122"/>
                <a:cs typeface="MiSans" pitchFamily="34" charset="-120"/>
                <a:sym typeface="+mn-ea"/>
              </a:rPr>
              <a:t>Adsorption of Water on Niobium and Its Surface Oxides in the Medium-Temperature Baking(MTB) Regime: An ab initio Study</a:t>
            </a:r>
            <a:endParaRPr lang="zh-CN" altLang="en-US" sz="2800" b="1" dirty="0">
              <a:solidFill>
                <a:schemeClr val="bg1"/>
              </a:solidFill>
              <a:uFillTx/>
              <a:latin typeface="Times New Roman" panose="02020603050405020304" pitchFamily="18" charset="0"/>
              <a:ea typeface="楷体" panose="02010609060101010101" charset="-122"/>
              <a:cs typeface="MiSans" pitchFamily="34" charset="-12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28875" y="3867785"/>
            <a:ext cx="739076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  <a:sym typeface="+mn-ea"/>
              </a:rPr>
              <a:t>SRF Group-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LINAC Center-IMP, CAS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l"/>
            <a:endParaRPr lang="en-US" altLang="zh-CN" dirty="0">
              <a:solidFill>
                <a:schemeClr val="bg1"/>
              </a:solidFill>
              <a:uFillTx/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en-US" altLang="zh-CN" dirty="0">
                <a:solidFill>
                  <a:schemeClr val="bg1"/>
                </a:solidFill>
                <a:uFillTx/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Shantong Chen, Didi Luo</a:t>
            </a:r>
          </a:p>
          <a:p>
            <a:pPr algn="l"/>
            <a:endParaRPr lang="zh-CN" altLang="en-US" dirty="0">
              <a:solidFill>
                <a:schemeClr val="bg1"/>
              </a:solidFill>
              <a:uFillTx/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ctr"/>
            <a:r>
              <a:rPr lang="en-US" altLang="zh-CN" dirty="0">
                <a:solidFill>
                  <a:schemeClr val="bg1"/>
                </a:solidFill>
                <a:uFillTx/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21</a:t>
            </a:r>
            <a:r>
              <a:rPr lang="en-US" altLang="zh-CN" baseline="30000" dirty="0">
                <a:solidFill>
                  <a:schemeClr val="bg1"/>
                </a:solidFill>
                <a:uFillTx/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st</a:t>
            </a:r>
            <a:r>
              <a:rPr lang="en-US" altLang="zh-CN" dirty="0">
                <a:solidFill>
                  <a:schemeClr val="bg1"/>
                </a:solidFill>
                <a:uFillTx/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.September.2026</a:t>
            </a:r>
          </a:p>
        </p:txBody>
      </p:sp>
      <p:pic>
        <p:nvPicPr>
          <p:cNvPr id="18" name="图片 17" descr="中国科学院院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700" y="97155"/>
            <a:ext cx="1864360" cy="186436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6521450" y="60370"/>
            <a:ext cx="1864800" cy="1864800"/>
            <a:chOff x="288925" y="-1163638"/>
            <a:chExt cx="8562975" cy="9226551"/>
          </a:xfrm>
        </p:grpSpPr>
        <p:sp>
          <p:nvSpPr>
            <p:cNvPr id="20" name="Freeform 5"/>
            <p:cNvSpPr/>
            <p:nvPr/>
          </p:nvSpPr>
          <p:spPr bwMode="auto">
            <a:xfrm>
              <a:off x="3130550" y="-1163638"/>
              <a:ext cx="4208463" cy="4322763"/>
            </a:xfrm>
            <a:custGeom>
              <a:avLst/>
              <a:gdLst>
                <a:gd name="T0" fmla="*/ 1006 w 1121"/>
                <a:gd name="T1" fmla="*/ 0 h 1151"/>
                <a:gd name="T2" fmla="*/ 1041 w 1121"/>
                <a:gd name="T3" fmla="*/ 13 h 1151"/>
                <a:gd name="T4" fmla="*/ 1086 w 1121"/>
                <a:gd name="T5" fmla="*/ 57 h 1151"/>
                <a:gd name="T6" fmla="*/ 1115 w 1121"/>
                <a:gd name="T7" fmla="*/ 145 h 1151"/>
                <a:gd name="T8" fmla="*/ 1119 w 1121"/>
                <a:gd name="T9" fmla="*/ 278 h 1151"/>
                <a:gd name="T10" fmla="*/ 1109 w 1121"/>
                <a:gd name="T11" fmla="*/ 280 h 1151"/>
                <a:gd name="T12" fmla="*/ 1063 w 1121"/>
                <a:gd name="T13" fmla="*/ 286 h 1151"/>
                <a:gd name="T14" fmla="*/ 1053 w 1121"/>
                <a:gd name="T15" fmla="*/ 286 h 1151"/>
                <a:gd name="T16" fmla="*/ 1040 w 1121"/>
                <a:gd name="T17" fmla="*/ 211 h 1151"/>
                <a:gd name="T18" fmla="*/ 934 w 1121"/>
                <a:gd name="T19" fmla="*/ 155 h 1151"/>
                <a:gd name="T20" fmla="*/ 812 w 1121"/>
                <a:gd name="T21" fmla="*/ 226 h 1151"/>
                <a:gd name="T22" fmla="*/ 618 w 1121"/>
                <a:gd name="T23" fmla="*/ 425 h 1151"/>
                <a:gd name="T24" fmla="*/ 336 w 1121"/>
                <a:gd name="T25" fmla="*/ 836 h 1151"/>
                <a:gd name="T26" fmla="*/ 212 w 1121"/>
                <a:gd name="T27" fmla="*/ 1060 h 1151"/>
                <a:gd name="T28" fmla="*/ 209 w 1121"/>
                <a:gd name="T29" fmla="*/ 1067 h 1151"/>
                <a:gd name="T30" fmla="*/ 236 w 1121"/>
                <a:gd name="T31" fmla="*/ 1064 h 1151"/>
                <a:gd name="T32" fmla="*/ 368 w 1121"/>
                <a:gd name="T33" fmla="*/ 1051 h 1151"/>
                <a:gd name="T34" fmla="*/ 379 w 1121"/>
                <a:gd name="T35" fmla="*/ 1055 h 1151"/>
                <a:gd name="T36" fmla="*/ 414 w 1121"/>
                <a:gd name="T37" fmla="*/ 1108 h 1151"/>
                <a:gd name="T38" fmla="*/ 386 w 1121"/>
                <a:gd name="T39" fmla="*/ 1110 h 1151"/>
                <a:gd name="T40" fmla="*/ 177 w 1121"/>
                <a:gd name="T41" fmla="*/ 1129 h 1151"/>
                <a:gd name="T42" fmla="*/ 30 w 1121"/>
                <a:gd name="T43" fmla="*/ 1150 h 1151"/>
                <a:gd name="T44" fmla="*/ 18 w 1121"/>
                <a:gd name="T45" fmla="*/ 1143 h 1151"/>
                <a:gd name="T46" fmla="*/ 0 w 1121"/>
                <a:gd name="T47" fmla="*/ 1101 h 1151"/>
                <a:gd name="T48" fmla="*/ 123 w 1121"/>
                <a:gd name="T49" fmla="*/ 1080 h 1151"/>
                <a:gd name="T50" fmla="*/ 142 w 1121"/>
                <a:gd name="T51" fmla="*/ 1066 h 1151"/>
                <a:gd name="T52" fmla="*/ 351 w 1121"/>
                <a:gd name="T53" fmla="*/ 672 h 1151"/>
                <a:gd name="T54" fmla="*/ 592 w 1121"/>
                <a:gd name="T55" fmla="*/ 315 h 1151"/>
                <a:gd name="T56" fmla="*/ 823 w 1121"/>
                <a:gd name="T57" fmla="*/ 74 h 1151"/>
                <a:gd name="T58" fmla="*/ 917 w 1121"/>
                <a:gd name="T59" fmla="*/ 17 h 1151"/>
                <a:gd name="T60" fmla="*/ 966 w 1121"/>
                <a:gd name="T61" fmla="*/ 3 h 1151"/>
                <a:gd name="T62" fmla="*/ 973 w 1121"/>
                <a:gd name="T63" fmla="*/ 0 h 1151"/>
                <a:gd name="T64" fmla="*/ 1006 w 1121"/>
                <a:gd name="T65" fmla="*/ 0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21" h="1151">
                  <a:moveTo>
                    <a:pt x="1006" y="0"/>
                  </a:moveTo>
                  <a:cubicBezTo>
                    <a:pt x="1017" y="6"/>
                    <a:pt x="1030" y="7"/>
                    <a:pt x="1041" y="13"/>
                  </a:cubicBezTo>
                  <a:cubicBezTo>
                    <a:pt x="1062" y="23"/>
                    <a:pt x="1076" y="39"/>
                    <a:pt x="1086" y="57"/>
                  </a:cubicBezTo>
                  <a:cubicBezTo>
                    <a:pt x="1101" y="84"/>
                    <a:pt x="1111" y="113"/>
                    <a:pt x="1115" y="145"/>
                  </a:cubicBezTo>
                  <a:cubicBezTo>
                    <a:pt x="1121" y="189"/>
                    <a:pt x="1120" y="234"/>
                    <a:pt x="1119" y="278"/>
                  </a:cubicBezTo>
                  <a:cubicBezTo>
                    <a:pt x="1116" y="281"/>
                    <a:pt x="1113" y="280"/>
                    <a:pt x="1109" y="280"/>
                  </a:cubicBezTo>
                  <a:cubicBezTo>
                    <a:pt x="1093" y="278"/>
                    <a:pt x="1078" y="279"/>
                    <a:pt x="1063" y="286"/>
                  </a:cubicBezTo>
                  <a:cubicBezTo>
                    <a:pt x="1060" y="287"/>
                    <a:pt x="1056" y="289"/>
                    <a:pt x="1053" y="286"/>
                  </a:cubicBezTo>
                  <a:cubicBezTo>
                    <a:pt x="1051" y="260"/>
                    <a:pt x="1048" y="235"/>
                    <a:pt x="1040" y="211"/>
                  </a:cubicBezTo>
                  <a:cubicBezTo>
                    <a:pt x="1024" y="161"/>
                    <a:pt x="985" y="140"/>
                    <a:pt x="934" y="155"/>
                  </a:cubicBezTo>
                  <a:cubicBezTo>
                    <a:pt x="888" y="169"/>
                    <a:pt x="849" y="196"/>
                    <a:pt x="812" y="226"/>
                  </a:cubicBezTo>
                  <a:cubicBezTo>
                    <a:pt x="740" y="285"/>
                    <a:pt x="677" y="353"/>
                    <a:pt x="618" y="425"/>
                  </a:cubicBezTo>
                  <a:cubicBezTo>
                    <a:pt x="513" y="554"/>
                    <a:pt x="421" y="692"/>
                    <a:pt x="336" y="836"/>
                  </a:cubicBezTo>
                  <a:cubicBezTo>
                    <a:pt x="293" y="909"/>
                    <a:pt x="252" y="985"/>
                    <a:pt x="212" y="1060"/>
                  </a:cubicBezTo>
                  <a:cubicBezTo>
                    <a:pt x="211" y="1062"/>
                    <a:pt x="211" y="1064"/>
                    <a:pt x="209" y="1067"/>
                  </a:cubicBezTo>
                  <a:cubicBezTo>
                    <a:pt x="219" y="1068"/>
                    <a:pt x="228" y="1066"/>
                    <a:pt x="236" y="1064"/>
                  </a:cubicBezTo>
                  <a:cubicBezTo>
                    <a:pt x="280" y="1057"/>
                    <a:pt x="324" y="1055"/>
                    <a:pt x="368" y="1051"/>
                  </a:cubicBezTo>
                  <a:cubicBezTo>
                    <a:pt x="372" y="1050"/>
                    <a:pt x="376" y="1050"/>
                    <a:pt x="379" y="1055"/>
                  </a:cubicBezTo>
                  <a:cubicBezTo>
                    <a:pt x="390" y="1072"/>
                    <a:pt x="402" y="1089"/>
                    <a:pt x="414" y="1108"/>
                  </a:cubicBezTo>
                  <a:cubicBezTo>
                    <a:pt x="404" y="1109"/>
                    <a:pt x="395" y="1110"/>
                    <a:pt x="386" y="1110"/>
                  </a:cubicBezTo>
                  <a:cubicBezTo>
                    <a:pt x="316" y="1114"/>
                    <a:pt x="246" y="1121"/>
                    <a:pt x="177" y="1129"/>
                  </a:cubicBezTo>
                  <a:cubicBezTo>
                    <a:pt x="128" y="1135"/>
                    <a:pt x="79" y="1141"/>
                    <a:pt x="30" y="1150"/>
                  </a:cubicBezTo>
                  <a:cubicBezTo>
                    <a:pt x="24" y="1151"/>
                    <a:pt x="20" y="1150"/>
                    <a:pt x="18" y="1143"/>
                  </a:cubicBezTo>
                  <a:cubicBezTo>
                    <a:pt x="12" y="1129"/>
                    <a:pt x="6" y="1115"/>
                    <a:pt x="0" y="1101"/>
                  </a:cubicBezTo>
                  <a:cubicBezTo>
                    <a:pt x="41" y="1092"/>
                    <a:pt x="82" y="1085"/>
                    <a:pt x="123" y="1080"/>
                  </a:cubicBezTo>
                  <a:cubicBezTo>
                    <a:pt x="132" y="1079"/>
                    <a:pt x="138" y="1075"/>
                    <a:pt x="142" y="1066"/>
                  </a:cubicBezTo>
                  <a:cubicBezTo>
                    <a:pt x="204" y="931"/>
                    <a:pt x="276" y="800"/>
                    <a:pt x="351" y="672"/>
                  </a:cubicBezTo>
                  <a:cubicBezTo>
                    <a:pt x="424" y="548"/>
                    <a:pt x="503" y="428"/>
                    <a:pt x="592" y="315"/>
                  </a:cubicBezTo>
                  <a:cubicBezTo>
                    <a:pt x="661" y="228"/>
                    <a:pt x="734" y="144"/>
                    <a:pt x="823" y="74"/>
                  </a:cubicBezTo>
                  <a:cubicBezTo>
                    <a:pt x="852" y="52"/>
                    <a:pt x="883" y="32"/>
                    <a:pt x="917" y="17"/>
                  </a:cubicBezTo>
                  <a:cubicBezTo>
                    <a:pt x="932" y="10"/>
                    <a:pt x="949" y="5"/>
                    <a:pt x="966" y="3"/>
                  </a:cubicBezTo>
                  <a:cubicBezTo>
                    <a:pt x="968" y="2"/>
                    <a:pt x="971" y="3"/>
                    <a:pt x="973" y="0"/>
                  </a:cubicBezTo>
                  <a:cubicBezTo>
                    <a:pt x="984" y="0"/>
                    <a:pt x="995" y="0"/>
                    <a:pt x="1006" y="0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6"/>
            <p:cNvSpPr/>
            <p:nvPr/>
          </p:nvSpPr>
          <p:spPr bwMode="auto">
            <a:xfrm>
              <a:off x="288925" y="3090862"/>
              <a:ext cx="3303588" cy="2170113"/>
            </a:xfrm>
            <a:custGeom>
              <a:avLst/>
              <a:gdLst>
                <a:gd name="T0" fmla="*/ 0 w 880"/>
                <a:gd name="T1" fmla="*/ 315 h 578"/>
                <a:gd name="T2" fmla="*/ 15 w 880"/>
                <a:gd name="T3" fmla="*/ 282 h 578"/>
                <a:gd name="T4" fmla="*/ 51 w 880"/>
                <a:gd name="T5" fmla="*/ 235 h 578"/>
                <a:gd name="T6" fmla="*/ 178 w 880"/>
                <a:gd name="T7" fmla="*/ 146 h 578"/>
                <a:gd name="T8" fmla="*/ 430 w 880"/>
                <a:gd name="T9" fmla="*/ 46 h 578"/>
                <a:gd name="T10" fmla="*/ 594 w 880"/>
                <a:gd name="T11" fmla="*/ 2 h 578"/>
                <a:gd name="T12" fmla="*/ 606 w 880"/>
                <a:gd name="T13" fmla="*/ 8 h 578"/>
                <a:gd name="T14" fmla="*/ 620 w 880"/>
                <a:gd name="T15" fmla="*/ 41 h 578"/>
                <a:gd name="T16" fmla="*/ 614 w 880"/>
                <a:gd name="T17" fmla="*/ 50 h 578"/>
                <a:gd name="T18" fmla="*/ 406 w 880"/>
                <a:gd name="T19" fmla="*/ 109 h 578"/>
                <a:gd name="T20" fmla="*/ 202 w 880"/>
                <a:gd name="T21" fmla="*/ 205 h 578"/>
                <a:gd name="T22" fmla="*/ 145 w 880"/>
                <a:gd name="T23" fmla="*/ 262 h 578"/>
                <a:gd name="T24" fmla="*/ 157 w 880"/>
                <a:gd name="T25" fmla="*/ 353 h 578"/>
                <a:gd name="T26" fmla="*/ 250 w 880"/>
                <a:gd name="T27" fmla="*/ 412 h 578"/>
                <a:gd name="T28" fmla="*/ 476 w 880"/>
                <a:gd name="T29" fmla="*/ 473 h 578"/>
                <a:gd name="T30" fmla="*/ 614 w 880"/>
                <a:gd name="T31" fmla="*/ 492 h 578"/>
                <a:gd name="T32" fmla="*/ 756 w 880"/>
                <a:gd name="T33" fmla="*/ 502 h 578"/>
                <a:gd name="T34" fmla="*/ 835 w 880"/>
                <a:gd name="T35" fmla="*/ 504 h 578"/>
                <a:gd name="T36" fmla="*/ 847 w 880"/>
                <a:gd name="T37" fmla="*/ 511 h 578"/>
                <a:gd name="T38" fmla="*/ 880 w 880"/>
                <a:gd name="T39" fmla="*/ 573 h 578"/>
                <a:gd name="T40" fmla="*/ 876 w 880"/>
                <a:gd name="T41" fmla="*/ 574 h 578"/>
                <a:gd name="T42" fmla="*/ 553 w 880"/>
                <a:gd name="T43" fmla="*/ 568 h 578"/>
                <a:gd name="T44" fmla="*/ 408 w 880"/>
                <a:gd name="T45" fmla="*/ 551 h 578"/>
                <a:gd name="T46" fmla="*/ 240 w 880"/>
                <a:gd name="T47" fmla="*/ 518 h 578"/>
                <a:gd name="T48" fmla="*/ 52 w 880"/>
                <a:gd name="T49" fmla="*/ 432 h 578"/>
                <a:gd name="T50" fmla="*/ 2 w 880"/>
                <a:gd name="T51" fmla="*/ 361 h 578"/>
                <a:gd name="T52" fmla="*/ 0 w 880"/>
                <a:gd name="T53" fmla="*/ 357 h 578"/>
                <a:gd name="T54" fmla="*/ 0 w 880"/>
                <a:gd name="T55" fmla="*/ 315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80" h="578">
                  <a:moveTo>
                    <a:pt x="0" y="315"/>
                  </a:moveTo>
                  <a:cubicBezTo>
                    <a:pt x="7" y="305"/>
                    <a:pt x="9" y="293"/>
                    <a:pt x="15" y="282"/>
                  </a:cubicBezTo>
                  <a:cubicBezTo>
                    <a:pt x="25" y="264"/>
                    <a:pt x="37" y="249"/>
                    <a:pt x="51" y="235"/>
                  </a:cubicBezTo>
                  <a:cubicBezTo>
                    <a:pt x="88" y="198"/>
                    <a:pt x="131" y="170"/>
                    <a:pt x="178" y="146"/>
                  </a:cubicBezTo>
                  <a:cubicBezTo>
                    <a:pt x="258" y="104"/>
                    <a:pt x="343" y="73"/>
                    <a:pt x="430" y="46"/>
                  </a:cubicBezTo>
                  <a:cubicBezTo>
                    <a:pt x="484" y="29"/>
                    <a:pt x="539" y="15"/>
                    <a:pt x="594" y="2"/>
                  </a:cubicBezTo>
                  <a:cubicBezTo>
                    <a:pt x="601" y="0"/>
                    <a:pt x="603" y="2"/>
                    <a:pt x="606" y="8"/>
                  </a:cubicBezTo>
                  <a:cubicBezTo>
                    <a:pt x="610" y="19"/>
                    <a:pt x="615" y="30"/>
                    <a:pt x="620" y="41"/>
                  </a:cubicBezTo>
                  <a:cubicBezTo>
                    <a:pt x="622" y="47"/>
                    <a:pt x="620" y="49"/>
                    <a:pt x="614" y="50"/>
                  </a:cubicBezTo>
                  <a:cubicBezTo>
                    <a:pt x="544" y="65"/>
                    <a:pt x="474" y="84"/>
                    <a:pt x="406" y="109"/>
                  </a:cubicBezTo>
                  <a:cubicBezTo>
                    <a:pt x="334" y="134"/>
                    <a:pt x="264" y="161"/>
                    <a:pt x="202" y="205"/>
                  </a:cubicBezTo>
                  <a:cubicBezTo>
                    <a:pt x="180" y="221"/>
                    <a:pt x="159" y="239"/>
                    <a:pt x="145" y="262"/>
                  </a:cubicBezTo>
                  <a:cubicBezTo>
                    <a:pt x="126" y="294"/>
                    <a:pt x="130" y="326"/>
                    <a:pt x="157" y="353"/>
                  </a:cubicBezTo>
                  <a:cubicBezTo>
                    <a:pt x="184" y="380"/>
                    <a:pt x="216" y="398"/>
                    <a:pt x="250" y="412"/>
                  </a:cubicBezTo>
                  <a:cubicBezTo>
                    <a:pt x="322" y="442"/>
                    <a:pt x="399" y="460"/>
                    <a:pt x="476" y="473"/>
                  </a:cubicBezTo>
                  <a:cubicBezTo>
                    <a:pt x="522" y="480"/>
                    <a:pt x="568" y="488"/>
                    <a:pt x="614" y="492"/>
                  </a:cubicBezTo>
                  <a:cubicBezTo>
                    <a:pt x="661" y="496"/>
                    <a:pt x="708" y="499"/>
                    <a:pt x="756" y="502"/>
                  </a:cubicBezTo>
                  <a:cubicBezTo>
                    <a:pt x="782" y="503"/>
                    <a:pt x="809" y="504"/>
                    <a:pt x="835" y="504"/>
                  </a:cubicBezTo>
                  <a:cubicBezTo>
                    <a:pt x="841" y="504"/>
                    <a:pt x="844" y="506"/>
                    <a:pt x="847" y="511"/>
                  </a:cubicBezTo>
                  <a:cubicBezTo>
                    <a:pt x="858" y="532"/>
                    <a:pt x="869" y="552"/>
                    <a:pt x="880" y="573"/>
                  </a:cubicBezTo>
                  <a:cubicBezTo>
                    <a:pt x="880" y="575"/>
                    <a:pt x="878" y="574"/>
                    <a:pt x="876" y="574"/>
                  </a:cubicBezTo>
                  <a:cubicBezTo>
                    <a:pt x="769" y="578"/>
                    <a:pt x="661" y="575"/>
                    <a:pt x="553" y="568"/>
                  </a:cubicBezTo>
                  <a:cubicBezTo>
                    <a:pt x="505" y="564"/>
                    <a:pt x="456" y="556"/>
                    <a:pt x="408" y="551"/>
                  </a:cubicBezTo>
                  <a:cubicBezTo>
                    <a:pt x="351" y="544"/>
                    <a:pt x="295" y="532"/>
                    <a:pt x="240" y="518"/>
                  </a:cubicBezTo>
                  <a:cubicBezTo>
                    <a:pt x="173" y="500"/>
                    <a:pt x="107" y="478"/>
                    <a:pt x="52" y="432"/>
                  </a:cubicBezTo>
                  <a:cubicBezTo>
                    <a:pt x="29" y="412"/>
                    <a:pt x="10" y="391"/>
                    <a:pt x="2" y="361"/>
                  </a:cubicBezTo>
                  <a:cubicBezTo>
                    <a:pt x="2" y="359"/>
                    <a:pt x="2" y="358"/>
                    <a:pt x="0" y="357"/>
                  </a:cubicBezTo>
                  <a:cubicBezTo>
                    <a:pt x="0" y="343"/>
                    <a:pt x="0" y="329"/>
                    <a:pt x="0" y="315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7"/>
            <p:cNvSpPr/>
            <p:nvPr/>
          </p:nvSpPr>
          <p:spPr bwMode="auto">
            <a:xfrm>
              <a:off x="5270500" y="2711450"/>
              <a:ext cx="3581400" cy="1922463"/>
            </a:xfrm>
            <a:custGeom>
              <a:avLst/>
              <a:gdLst>
                <a:gd name="T0" fmla="*/ 954 w 954"/>
                <a:gd name="T1" fmla="*/ 257 h 512"/>
                <a:gd name="T2" fmla="*/ 951 w 954"/>
                <a:gd name="T3" fmla="*/ 263 h 512"/>
                <a:gd name="T4" fmla="*/ 903 w 954"/>
                <a:gd name="T5" fmla="*/ 341 h 512"/>
                <a:gd name="T6" fmla="*/ 802 w 954"/>
                <a:gd name="T7" fmla="*/ 416 h 512"/>
                <a:gd name="T8" fmla="*/ 581 w 954"/>
                <a:gd name="T9" fmla="*/ 512 h 512"/>
                <a:gd name="T10" fmla="*/ 576 w 954"/>
                <a:gd name="T11" fmla="*/ 503 h 512"/>
                <a:gd name="T12" fmla="*/ 561 w 954"/>
                <a:gd name="T13" fmla="*/ 467 h 512"/>
                <a:gd name="T14" fmla="*/ 560 w 954"/>
                <a:gd name="T15" fmla="*/ 462 h 512"/>
                <a:gd name="T16" fmla="*/ 566 w 954"/>
                <a:gd name="T17" fmla="*/ 462 h 512"/>
                <a:gd name="T18" fmla="*/ 753 w 954"/>
                <a:gd name="T19" fmla="*/ 370 h 512"/>
                <a:gd name="T20" fmla="*/ 815 w 954"/>
                <a:gd name="T21" fmla="*/ 301 h 512"/>
                <a:gd name="T22" fmla="*/ 810 w 954"/>
                <a:gd name="T23" fmla="*/ 241 h 512"/>
                <a:gd name="T24" fmla="*/ 771 w 954"/>
                <a:gd name="T25" fmla="*/ 201 h 512"/>
                <a:gd name="T26" fmla="*/ 625 w 954"/>
                <a:gd name="T27" fmla="*/ 137 h 512"/>
                <a:gd name="T28" fmla="*/ 436 w 954"/>
                <a:gd name="T29" fmla="*/ 97 h 512"/>
                <a:gd name="T30" fmla="*/ 50 w 954"/>
                <a:gd name="T31" fmla="*/ 72 h 512"/>
                <a:gd name="T32" fmla="*/ 33 w 954"/>
                <a:gd name="T33" fmla="*/ 62 h 512"/>
                <a:gd name="T34" fmla="*/ 2 w 954"/>
                <a:gd name="T35" fmla="*/ 10 h 512"/>
                <a:gd name="T36" fmla="*/ 0 w 954"/>
                <a:gd name="T37" fmla="*/ 5 h 512"/>
                <a:gd name="T38" fmla="*/ 60 w 954"/>
                <a:gd name="T39" fmla="*/ 2 h 512"/>
                <a:gd name="T40" fmla="*/ 324 w 954"/>
                <a:gd name="T41" fmla="*/ 4 h 512"/>
                <a:gd name="T42" fmla="*/ 564 w 954"/>
                <a:gd name="T43" fmla="*/ 28 h 512"/>
                <a:gd name="T44" fmla="*/ 781 w 954"/>
                <a:gd name="T45" fmla="*/ 80 h 512"/>
                <a:gd name="T46" fmla="*/ 911 w 954"/>
                <a:gd name="T47" fmla="*/ 153 h 512"/>
                <a:gd name="T48" fmla="*/ 952 w 954"/>
                <a:gd name="T49" fmla="*/ 224 h 512"/>
                <a:gd name="T50" fmla="*/ 954 w 954"/>
                <a:gd name="T51" fmla="*/ 226 h 512"/>
                <a:gd name="T52" fmla="*/ 954 w 954"/>
                <a:gd name="T53" fmla="*/ 25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54" h="512">
                  <a:moveTo>
                    <a:pt x="954" y="257"/>
                  </a:moveTo>
                  <a:cubicBezTo>
                    <a:pt x="951" y="258"/>
                    <a:pt x="951" y="261"/>
                    <a:pt x="951" y="263"/>
                  </a:cubicBezTo>
                  <a:cubicBezTo>
                    <a:pt x="944" y="295"/>
                    <a:pt x="925" y="319"/>
                    <a:pt x="903" y="341"/>
                  </a:cubicBezTo>
                  <a:cubicBezTo>
                    <a:pt x="874" y="372"/>
                    <a:pt x="839" y="395"/>
                    <a:pt x="802" y="416"/>
                  </a:cubicBezTo>
                  <a:cubicBezTo>
                    <a:pt x="732" y="457"/>
                    <a:pt x="657" y="486"/>
                    <a:pt x="581" y="512"/>
                  </a:cubicBezTo>
                  <a:cubicBezTo>
                    <a:pt x="578" y="510"/>
                    <a:pt x="577" y="507"/>
                    <a:pt x="576" y="503"/>
                  </a:cubicBezTo>
                  <a:cubicBezTo>
                    <a:pt x="574" y="490"/>
                    <a:pt x="570" y="477"/>
                    <a:pt x="561" y="467"/>
                  </a:cubicBezTo>
                  <a:cubicBezTo>
                    <a:pt x="560" y="465"/>
                    <a:pt x="559" y="464"/>
                    <a:pt x="560" y="462"/>
                  </a:cubicBezTo>
                  <a:cubicBezTo>
                    <a:pt x="562" y="462"/>
                    <a:pt x="564" y="462"/>
                    <a:pt x="566" y="462"/>
                  </a:cubicBezTo>
                  <a:cubicBezTo>
                    <a:pt x="631" y="437"/>
                    <a:pt x="696" y="412"/>
                    <a:pt x="753" y="370"/>
                  </a:cubicBezTo>
                  <a:cubicBezTo>
                    <a:pt x="778" y="352"/>
                    <a:pt x="802" y="331"/>
                    <a:pt x="815" y="301"/>
                  </a:cubicBezTo>
                  <a:cubicBezTo>
                    <a:pt x="824" y="280"/>
                    <a:pt x="822" y="260"/>
                    <a:pt x="810" y="241"/>
                  </a:cubicBezTo>
                  <a:cubicBezTo>
                    <a:pt x="800" y="225"/>
                    <a:pt x="787" y="212"/>
                    <a:pt x="771" y="201"/>
                  </a:cubicBezTo>
                  <a:cubicBezTo>
                    <a:pt x="726" y="171"/>
                    <a:pt x="676" y="152"/>
                    <a:pt x="625" y="137"/>
                  </a:cubicBezTo>
                  <a:cubicBezTo>
                    <a:pt x="563" y="119"/>
                    <a:pt x="499" y="107"/>
                    <a:pt x="436" y="97"/>
                  </a:cubicBezTo>
                  <a:cubicBezTo>
                    <a:pt x="308" y="78"/>
                    <a:pt x="179" y="72"/>
                    <a:pt x="50" y="72"/>
                  </a:cubicBezTo>
                  <a:cubicBezTo>
                    <a:pt x="41" y="72"/>
                    <a:pt x="37" y="69"/>
                    <a:pt x="33" y="62"/>
                  </a:cubicBezTo>
                  <a:cubicBezTo>
                    <a:pt x="24" y="44"/>
                    <a:pt x="13" y="27"/>
                    <a:pt x="2" y="10"/>
                  </a:cubicBezTo>
                  <a:cubicBezTo>
                    <a:pt x="1" y="8"/>
                    <a:pt x="1" y="7"/>
                    <a:pt x="0" y="5"/>
                  </a:cubicBezTo>
                  <a:cubicBezTo>
                    <a:pt x="20" y="2"/>
                    <a:pt x="40" y="2"/>
                    <a:pt x="60" y="2"/>
                  </a:cubicBezTo>
                  <a:cubicBezTo>
                    <a:pt x="148" y="2"/>
                    <a:pt x="236" y="0"/>
                    <a:pt x="324" y="4"/>
                  </a:cubicBezTo>
                  <a:cubicBezTo>
                    <a:pt x="404" y="9"/>
                    <a:pt x="484" y="17"/>
                    <a:pt x="564" y="28"/>
                  </a:cubicBezTo>
                  <a:cubicBezTo>
                    <a:pt x="638" y="39"/>
                    <a:pt x="710" y="55"/>
                    <a:pt x="781" y="80"/>
                  </a:cubicBezTo>
                  <a:cubicBezTo>
                    <a:pt x="828" y="96"/>
                    <a:pt x="873" y="118"/>
                    <a:pt x="911" y="153"/>
                  </a:cubicBezTo>
                  <a:cubicBezTo>
                    <a:pt x="932" y="172"/>
                    <a:pt x="947" y="195"/>
                    <a:pt x="952" y="224"/>
                  </a:cubicBezTo>
                  <a:cubicBezTo>
                    <a:pt x="952" y="224"/>
                    <a:pt x="953" y="225"/>
                    <a:pt x="954" y="226"/>
                  </a:cubicBezTo>
                  <a:cubicBezTo>
                    <a:pt x="954" y="236"/>
                    <a:pt x="954" y="246"/>
                    <a:pt x="954" y="257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"/>
            <p:cNvSpPr/>
            <p:nvPr/>
          </p:nvSpPr>
          <p:spPr bwMode="auto">
            <a:xfrm>
              <a:off x="2500313" y="5321300"/>
              <a:ext cx="2717800" cy="2211388"/>
            </a:xfrm>
            <a:custGeom>
              <a:avLst/>
              <a:gdLst>
                <a:gd name="T0" fmla="*/ 724 w 724"/>
                <a:gd name="T1" fmla="*/ 0 h 589"/>
                <a:gd name="T2" fmla="*/ 634 w 724"/>
                <a:gd name="T3" fmla="*/ 137 h 589"/>
                <a:gd name="T4" fmla="*/ 431 w 724"/>
                <a:gd name="T5" fmla="*/ 394 h 589"/>
                <a:gd name="T6" fmla="*/ 230 w 724"/>
                <a:gd name="T7" fmla="*/ 561 h 589"/>
                <a:gd name="T8" fmla="*/ 139 w 724"/>
                <a:gd name="T9" fmla="*/ 588 h 589"/>
                <a:gd name="T10" fmla="*/ 41 w 724"/>
                <a:gd name="T11" fmla="*/ 534 h 589"/>
                <a:gd name="T12" fmla="*/ 6 w 724"/>
                <a:gd name="T13" fmla="*/ 416 h 589"/>
                <a:gd name="T14" fmla="*/ 14 w 724"/>
                <a:gd name="T15" fmla="*/ 225 h 589"/>
                <a:gd name="T16" fmla="*/ 49 w 724"/>
                <a:gd name="T17" fmla="*/ 51 h 589"/>
                <a:gd name="T18" fmla="*/ 55 w 724"/>
                <a:gd name="T19" fmla="*/ 31 h 589"/>
                <a:gd name="T20" fmla="*/ 77 w 724"/>
                <a:gd name="T21" fmla="*/ 30 h 589"/>
                <a:gd name="T22" fmla="*/ 99 w 724"/>
                <a:gd name="T23" fmla="*/ 31 h 589"/>
                <a:gd name="T24" fmla="*/ 106 w 724"/>
                <a:gd name="T25" fmla="*/ 41 h 589"/>
                <a:gd name="T26" fmla="*/ 83 w 724"/>
                <a:gd name="T27" fmla="*/ 148 h 589"/>
                <a:gd name="T28" fmla="*/ 72 w 724"/>
                <a:gd name="T29" fmla="*/ 309 h 589"/>
                <a:gd name="T30" fmla="*/ 87 w 724"/>
                <a:gd name="T31" fmla="*/ 386 h 589"/>
                <a:gd name="T32" fmla="*/ 183 w 724"/>
                <a:gd name="T33" fmla="*/ 435 h 589"/>
                <a:gd name="T34" fmla="*/ 281 w 724"/>
                <a:gd name="T35" fmla="*/ 386 h 589"/>
                <a:gd name="T36" fmla="*/ 446 w 724"/>
                <a:gd name="T37" fmla="*/ 233 h 589"/>
                <a:gd name="T38" fmla="*/ 616 w 724"/>
                <a:gd name="T39" fmla="*/ 20 h 589"/>
                <a:gd name="T40" fmla="*/ 636 w 724"/>
                <a:gd name="T41" fmla="*/ 9 h 589"/>
                <a:gd name="T42" fmla="*/ 724 w 724"/>
                <a:gd name="T43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4" h="589">
                  <a:moveTo>
                    <a:pt x="724" y="0"/>
                  </a:moveTo>
                  <a:cubicBezTo>
                    <a:pt x="693" y="46"/>
                    <a:pt x="664" y="92"/>
                    <a:pt x="634" y="137"/>
                  </a:cubicBezTo>
                  <a:cubicBezTo>
                    <a:pt x="572" y="227"/>
                    <a:pt x="505" y="313"/>
                    <a:pt x="431" y="394"/>
                  </a:cubicBezTo>
                  <a:cubicBezTo>
                    <a:pt x="372" y="458"/>
                    <a:pt x="308" y="519"/>
                    <a:pt x="230" y="561"/>
                  </a:cubicBezTo>
                  <a:cubicBezTo>
                    <a:pt x="202" y="576"/>
                    <a:pt x="172" y="587"/>
                    <a:pt x="139" y="588"/>
                  </a:cubicBezTo>
                  <a:cubicBezTo>
                    <a:pt x="95" y="589"/>
                    <a:pt x="63" y="571"/>
                    <a:pt x="41" y="534"/>
                  </a:cubicBezTo>
                  <a:cubicBezTo>
                    <a:pt x="19" y="498"/>
                    <a:pt x="9" y="458"/>
                    <a:pt x="6" y="416"/>
                  </a:cubicBezTo>
                  <a:cubicBezTo>
                    <a:pt x="0" y="352"/>
                    <a:pt x="4" y="289"/>
                    <a:pt x="14" y="225"/>
                  </a:cubicBezTo>
                  <a:cubicBezTo>
                    <a:pt x="23" y="167"/>
                    <a:pt x="32" y="108"/>
                    <a:pt x="49" y="51"/>
                  </a:cubicBezTo>
                  <a:cubicBezTo>
                    <a:pt x="51" y="44"/>
                    <a:pt x="48" y="34"/>
                    <a:pt x="55" y="31"/>
                  </a:cubicBezTo>
                  <a:cubicBezTo>
                    <a:pt x="61" y="28"/>
                    <a:pt x="69" y="30"/>
                    <a:pt x="77" y="30"/>
                  </a:cubicBezTo>
                  <a:cubicBezTo>
                    <a:pt x="84" y="30"/>
                    <a:pt x="92" y="31"/>
                    <a:pt x="99" y="31"/>
                  </a:cubicBezTo>
                  <a:cubicBezTo>
                    <a:pt x="107" y="31"/>
                    <a:pt x="107" y="34"/>
                    <a:pt x="106" y="41"/>
                  </a:cubicBezTo>
                  <a:cubicBezTo>
                    <a:pt x="99" y="77"/>
                    <a:pt x="88" y="112"/>
                    <a:pt x="83" y="148"/>
                  </a:cubicBezTo>
                  <a:cubicBezTo>
                    <a:pt x="76" y="201"/>
                    <a:pt x="69" y="255"/>
                    <a:pt x="72" y="309"/>
                  </a:cubicBezTo>
                  <a:cubicBezTo>
                    <a:pt x="73" y="335"/>
                    <a:pt x="76" y="362"/>
                    <a:pt x="87" y="386"/>
                  </a:cubicBezTo>
                  <a:cubicBezTo>
                    <a:pt x="106" y="426"/>
                    <a:pt x="131" y="447"/>
                    <a:pt x="183" y="435"/>
                  </a:cubicBezTo>
                  <a:cubicBezTo>
                    <a:pt x="220" y="427"/>
                    <a:pt x="251" y="408"/>
                    <a:pt x="281" y="386"/>
                  </a:cubicBezTo>
                  <a:cubicBezTo>
                    <a:pt x="343" y="343"/>
                    <a:pt x="395" y="289"/>
                    <a:pt x="446" y="233"/>
                  </a:cubicBezTo>
                  <a:cubicBezTo>
                    <a:pt x="508" y="166"/>
                    <a:pt x="563" y="94"/>
                    <a:pt x="616" y="20"/>
                  </a:cubicBezTo>
                  <a:cubicBezTo>
                    <a:pt x="621" y="13"/>
                    <a:pt x="626" y="9"/>
                    <a:pt x="636" y="9"/>
                  </a:cubicBezTo>
                  <a:cubicBezTo>
                    <a:pt x="664" y="7"/>
                    <a:pt x="693" y="3"/>
                    <a:pt x="724" y="0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4640263" y="4773613"/>
              <a:ext cx="2203450" cy="3289300"/>
            </a:xfrm>
            <a:custGeom>
              <a:avLst/>
              <a:gdLst>
                <a:gd name="T0" fmla="*/ 585 w 587"/>
                <a:gd name="T1" fmla="*/ 695 h 876"/>
                <a:gd name="T2" fmla="*/ 565 w 587"/>
                <a:gd name="T3" fmla="*/ 802 h 876"/>
                <a:gd name="T4" fmla="*/ 441 w 587"/>
                <a:gd name="T5" fmla="*/ 863 h 876"/>
                <a:gd name="T6" fmla="*/ 322 w 587"/>
                <a:gd name="T7" fmla="*/ 803 h 876"/>
                <a:gd name="T8" fmla="*/ 115 w 587"/>
                <a:gd name="T9" fmla="*/ 603 h 876"/>
                <a:gd name="T10" fmla="*/ 4 w 587"/>
                <a:gd name="T11" fmla="*/ 463 h 876"/>
                <a:gd name="T12" fmla="*/ 4 w 587"/>
                <a:gd name="T13" fmla="*/ 451 h 876"/>
                <a:gd name="T14" fmla="*/ 40 w 587"/>
                <a:gd name="T15" fmla="*/ 404 h 876"/>
                <a:gd name="T16" fmla="*/ 55 w 587"/>
                <a:gd name="T17" fmla="*/ 403 h 876"/>
                <a:gd name="T18" fmla="*/ 166 w 587"/>
                <a:gd name="T19" fmla="*/ 532 h 876"/>
                <a:gd name="T20" fmla="*/ 309 w 587"/>
                <a:gd name="T21" fmla="*/ 665 h 876"/>
                <a:gd name="T22" fmla="*/ 421 w 587"/>
                <a:gd name="T23" fmla="*/ 725 h 876"/>
                <a:gd name="T24" fmla="*/ 511 w 587"/>
                <a:gd name="T25" fmla="*/ 672 h 876"/>
                <a:gd name="T26" fmla="*/ 516 w 587"/>
                <a:gd name="T27" fmla="*/ 569 h 876"/>
                <a:gd name="T28" fmla="*/ 452 w 587"/>
                <a:gd name="T29" fmla="*/ 292 h 876"/>
                <a:gd name="T30" fmla="*/ 342 w 587"/>
                <a:gd name="T31" fmla="*/ 17 h 876"/>
                <a:gd name="T32" fmla="*/ 347 w 587"/>
                <a:gd name="T33" fmla="*/ 9 h 876"/>
                <a:gd name="T34" fmla="*/ 383 w 587"/>
                <a:gd name="T35" fmla="*/ 2 h 876"/>
                <a:gd name="T36" fmla="*/ 396 w 587"/>
                <a:gd name="T37" fmla="*/ 9 h 876"/>
                <a:gd name="T38" fmla="*/ 469 w 587"/>
                <a:gd name="T39" fmla="*/ 188 h 876"/>
                <a:gd name="T40" fmla="*/ 553 w 587"/>
                <a:gd name="T41" fmla="*/ 457 h 876"/>
                <a:gd name="T42" fmla="*/ 586 w 587"/>
                <a:gd name="T43" fmla="*/ 671 h 876"/>
                <a:gd name="T44" fmla="*/ 585 w 587"/>
                <a:gd name="T45" fmla="*/ 695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7" h="876">
                  <a:moveTo>
                    <a:pt x="585" y="695"/>
                  </a:moveTo>
                  <a:cubicBezTo>
                    <a:pt x="585" y="732"/>
                    <a:pt x="579" y="768"/>
                    <a:pt x="565" y="802"/>
                  </a:cubicBezTo>
                  <a:cubicBezTo>
                    <a:pt x="544" y="854"/>
                    <a:pt x="493" y="876"/>
                    <a:pt x="441" y="863"/>
                  </a:cubicBezTo>
                  <a:cubicBezTo>
                    <a:pt x="397" y="852"/>
                    <a:pt x="358" y="829"/>
                    <a:pt x="322" y="803"/>
                  </a:cubicBezTo>
                  <a:cubicBezTo>
                    <a:pt x="244" y="745"/>
                    <a:pt x="178" y="676"/>
                    <a:pt x="115" y="603"/>
                  </a:cubicBezTo>
                  <a:cubicBezTo>
                    <a:pt x="76" y="558"/>
                    <a:pt x="40" y="510"/>
                    <a:pt x="4" y="463"/>
                  </a:cubicBezTo>
                  <a:cubicBezTo>
                    <a:pt x="0" y="458"/>
                    <a:pt x="0" y="455"/>
                    <a:pt x="4" y="451"/>
                  </a:cubicBezTo>
                  <a:cubicBezTo>
                    <a:pt x="18" y="436"/>
                    <a:pt x="28" y="419"/>
                    <a:pt x="40" y="404"/>
                  </a:cubicBezTo>
                  <a:cubicBezTo>
                    <a:pt x="46" y="396"/>
                    <a:pt x="49" y="395"/>
                    <a:pt x="55" y="403"/>
                  </a:cubicBezTo>
                  <a:cubicBezTo>
                    <a:pt x="90" y="448"/>
                    <a:pt x="127" y="491"/>
                    <a:pt x="166" y="532"/>
                  </a:cubicBezTo>
                  <a:cubicBezTo>
                    <a:pt x="210" y="580"/>
                    <a:pt x="257" y="626"/>
                    <a:pt x="309" y="665"/>
                  </a:cubicBezTo>
                  <a:cubicBezTo>
                    <a:pt x="343" y="690"/>
                    <a:pt x="379" y="714"/>
                    <a:pt x="421" y="725"/>
                  </a:cubicBezTo>
                  <a:cubicBezTo>
                    <a:pt x="466" y="737"/>
                    <a:pt x="500" y="716"/>
                    <a:pt x="511" y="672"/>
                  </a:cubicBezTo>
                  <a:cubicBezTo>
                    <a:pt x="519" y="638"/>
                    <a:pt x="519" y="604"/>
                    <a:pt x="516" y="569"/>
                  </a:cubicBezTo>
                  <a:cubicBezTo>
                    <a:pt x="507" y="473"/>
                    <a:pt x="482" y="382"/>
                    <a:pt x="452" y="292"/>
                  </a:cubicBezTo>
                  <a:cubicBezTo>
                    <a:pt x="420" y="198"/>
                    <a:pt x="385" y="107"/>
                    <a:pt x="342" y="17"/>
                  </a:cubicBezTo>
                  <a:cubicBezTo>
                    <a:pt x="339" y="11"/>
                    <a:pt x="341" y="10"/>
                    <a:pt x="347" y="9"/>
                  </a:cubicBezTo>
                  <a:cubicBezTo>
                    <a:pt x="359" y="7"/>
                    <a:pt x="371" y="5"/>
                    <a:pt x="383" y="2"/>
                  </a:cubicBezTo>
                  <a:cubicBezTo>
                    <a:pt x="390" y="0"/>
                    <a:pt x="393" y="2"/>
                    <a:pt x="396" y="9"/>
                  </a:cubicBezTo>
                  <a:cubicBezTo>
                    <a:pt x="423" y="68"/>
                    <a:pt x="446" y="128"/>
                    <a:pt x="469" y="188"/>
                  </a:cubicBezTo>
                  <a:cubicBezTo>
                    <a:pt x="502" y="276"/>
                    <a:pt x="531" y="366"/>
                    <a:pt x="553" y="457"/>
                  </a:cubicBezTo>
                  <a:cubicBezTo>
                    <a:pt x="570" y="528"/>
                    <a:pt x="584" y="599"/>
                    <a:pt x="586" y="671"/>
                  </a:cubicBezTo>
                  <a:cubicBezTo>
                    <a:pt x="587" y="679"/>
                    <a:pt x="586" y="687"/>
                    <a:pt x="585" y="695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17875" y="3313112"/>
              <a:ext cx="2139950" cy="1377950"/>
            </a:xfrm>
            <a:custGeom>
              <a:avLst/>
              <a:gdLst>
                <a:gd name="T0" fmla="*/ 117 w 570"/>
                <a:gd name="T1" fmla="*/ 51 h 367"/>
                <a:gd name="T2" fmla="*/ 134 w 570"/>
                <a:gd name="T3" fmla="*/ 7 h 367"/>
                <a:gd name="T4" fmla="*/ 143 w 570"/>
                <a:gd name="T5" fmla="*/ 0 h 367"/>
                <a:gd name="T6" fmla="*/ 269 w 570"/>
                <a:gd name="T7" fmla="*/ 0 h 367"/>
                <a:gd name="T8" fmla="*/ 276 w 570"/>
                <a:gd name="T9" fmla="*/ 8 h 367"/>
                <a:gd name="T10" fmla="*/ 265 w 570"/>
                <a:gd name="T11" fmla="*/ 242 h 367"/>
                <a:gd name="T12" fmla="*/ 266 w 570"/>
                <a:gd name="T13" fmla="*/ 249 h 367"/>
                <a:gd name="T14" fmla="*/ 272 w 570"/>
                <a:gd name="T15" fmla="*/ 244 h 367"/>
                <a:gd name="T16" fmla="*/ 369 w 570"/>
                <a:gd name="T17" fmla="*/ 104 h 367"/>
                <a:gd name="T18" fmla="*/ 439 w 570"/>
                <a:gd name="T19" fmla="*/ 4 h 367"/>
                <a:gd name="T20" fmla="*/ 447 w 570"/>
                <a:gd name="T21" fmla="*/ 0 h 367"/>
                <a:gd name="T22" fmla="*/ 570 w 570"/>
                <a:gd name="T23" fmla="*/ 0 h 367"/>
                <a:gd name="T24" fmla="*/ 554 w 570"/>
                <a:gd name="T25" fmla="*/ 47 h 367"/>
                <a:gd name="T26" fmla="*/ 546 w 570"/>
                <a:gd name="T27" fmla="*/ 51 h 367"/>
                <a:gd name="T28" fmla="*/ 514 w 570"/>
                <a:gd name="T29" fmla="*/ 77 h 367"/>
                <a:gd name="T30" fmla="*/ 472 w 570"/>
                <a:gd name="T31" fmla="*/ 193 h 367"/>
                <a:gd name="T32" fmla="*/ 429 w 570"/>
                <a:gd name="T33" fmla="*/ 311 h 367"/>
                <a:gd name="T34" fmla="*/ 434 w 570"/>
                <a:gd name="T35" fmla="*/ 319 h 367"/>
                <a:gd name="T36" fmla="*/ 456 w 570"/>
                <a:gd name="T37" fmla="*/ 322 h 367"/>
                <a:gd name="T38" fmla="*/ 450 w 570"/>
                <a:gd name="T39" fmla="*/ 343 h 367"/>
                <a:gd name="T40" fmla="*/ 415 w 570"/>
                <a:gd name="T41" fmla="*/ 366 h 367"/>
                <a:gd name="T42" fmla="*/ 294 w 570"/>
                <a:gd name="T43" fmla="*/ 366 h 367"/>
                <a:gd name="T44" fmla="*/ 311 w 570"/>
                <a:gd name="T45" fmla="*/ 323 h 367"/>
                <a:gd name="T46" fmla="*/ 319 w 570"/>
                <a:gd name="T47" fmla="*/ 319 h 367"/>
                <a:gd name="T48" fmla="*/ 355 w 570"/>
                <a:gd name="T49" fmla="*/ 293 h 367"/>
                <a:gd name="T50" fmla="*/ 422 w 570"/>
                <a:gd name="T51" fmla="*/ 115 h 367"/>
                <a:gd name="T52" fmla="*/ 423 w 570"/>
                <a:gd name="T53" fmla="*/ 110 h 367"/>
                <a:gd name="T54" fmla="*/ 417 w 570"/>
                <a:gd name="T55" fmla="*/ 115 h 367"/>
                <a:gd name="T56" fmla="*/ 296 w 570"/>
                <a:gd name="T57" fmla="*/ 283 h 367"/>
                <a:gd name="T58" fmla="*/ 240 w 570"/>
                <a:gd name="T59" fmla="*/ 357 h 367"/>
                <a:gd name="T60" fmla="*/ 232 w 570"/>
                <a:gd name="T61" fmla="*/ 362 h 367"/>
                <a:gd name="T62" fmla="*/ 194 w 570"/>
                <a:gd name="T63" fmla="*/ 362 h 367"/>
                <a:gd name="T64" fmla="*/ 187 w 570"/>
                <a:gd name="T65" fmla="*/ 356 h 367"/>
                <a:gd name="T66" fmla="*/ 195 w 570"/>
                <a:gd name="T67" fmla="*/ 118 h 367"/>
                <a:gd name="T68" fmla="*/ 194 w 570"/>
                <a:gd name="T69" fmla="*/ 106 h 367"/>
                <a:gd name="T70" fmla="*/ 187 w 570"/>
                <a:gd name="T71" fmla="*/ 116 h 367"/>
                <a:gd name="T72" fmla="*/ 114 w 570"/>
                <a:gd name="T73" fmla="*/ 308 h 367"/>
                <a:gd name="T74" fmla="*/ 110 w 570"/>
                <a:gd name="T75" fmla="*/ 319 h 367"/>
                <a:gd name="T76" fmla="*/ 141 w 570"/>
                <a:gd name="T77" fmla="*/ 319 h 367"/>
                <a:gd name="T78" fmla="*/ 145 w 570"/>
                <a:gd name="T79" fmla="*/ 325 h 367"/>
                <a:gd name="T80" fmla="*/ 133 w 570"/>
                <a:gd name="T81" fmla="*/ 360 h 367"/>
                <a:gd name="T82" fmla="*/ 125 w 570"/>
                <a:gd name="T83" fmla="*/ 367 h 367"/>
                <a:gd name="T84" fmla="*/ 0 w 570"/>
                <a:gd name="T85" fmla="*/ 366 h 367"/>
                <a:gd name="T86" fmla="*/ 15 w 570"/>
                <a:gd name="T87" fmla="*/ 325 h 367"/>
                <a:gd name="T88" fmla="*/ 25 w 570"/>
                <a:gd name="T89" fmla="*/ 319 h 367"/>
                <a:gd name="T90" fmla="*/ 59 w 570"/>
                <a:gd name="T91" fmla="*/ 295 h 367"/>
                <a:gd name="T92" fmla="*/ 145 w 570"/>
                <a:gd name="T93" fmla="*/ 63 h 367"/>
                <a:gd name="T94" fmla="*/ 138 w 570"/>
                <a:gd name="T95" fmla="*/ 52 h 367"/>
                <a:gd name="T96" fmla="*/ 117 w 570"/>
                <a:gd name="T97" fmla="*/ 5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0" h="367">
                  <a:moveTo>
                    <a:pt x="117" y="51"/>
                  </a:moveTo>
                  <a:cubicBezTo>
                    <a:pt x="123" y="35"/>
                    <a:pt x="129" y="21"/>
                    <a:pt x="134" y="7"/>
                  </a:cubicBezTo>
                  <a:cubicBezTo>
                    <a:pt x="135" y="2"/>
                    <a:pt x="137" y="0"/>
                    <a:pt x="143" y="0"/>
                  </a:cubicBezTo>
                  <a:cubicBezTo>
                    <a:pt x="185" y="0"/>
                    <a:pt x="227" y="0"/>
                    <a:pt x="269" y="0"/>
                  </a:cubicBezTo>
                  <a:cubicBezTo>
                    <a:pt x="275" y="0"/>
                    <a:pt x="276" y="2"/>
                    <a:pt x="276" y="8"/>
                  </a:cubicBezTo>
                  <a:cubicBezTo>
                    <a:pt x="272" y="86"/>
                    <a:pt x="268" y="164"/>
                    <a:pt x="265" y="242"/>
                  </a:cubicBezTo>
                  <a:cubicBezTo>
                    <a:pt x="265" y="244"/>
                    <a:pt x="263" y="248"/>
                    <a:pt x="266" y="249"/>
                  </a:cubicBezTo>
                  <a:cubicBezTo>
                    <a:pt x="270" y="251"/>
                    <a:pt x="271" y="246"/>
                    <a:pt x="272" y="244"/>
                  </a:cubicBezTo>
                  <a:cubicBezTo>
                    <a:pt x="305" y="197"/>
                    <a:pt x="337" y="150"/>
                    <a:pt x="369" y="104"/>
                  </a:cubicBezTo>
                  <a:cubicBezTo>
                    <a:pt x="392" y="70"/>
                    <a:pt x="416" y="37"/>
                    <a:pt x="439" y="4"/>
                  </a:cubicBezTo>
                  <a:cubicBezTo>
                    <a:pt x="441" y="1"/>
                    <a:pt x="444" y="0"/>
                    <a:pt x="447" y="0"/>
                  </a:cubicBezTo>
                  <a:cubicBezTo>
                    <a:pt x="488" y="0"/>
                    <a:pt x="528" y="0"/>
                    <a:pt x="570" y="0"/>
                  </a:cubicBezTo>
                  <a:cubicBezTo>
                    <a:pt x="566" y="17"/>
                    <a:pt x="560" y="32"/>
                    <a:pt x="554" y="47"/>
                  </a:cubicBezTo>
                  <a:cubicBezTo>
                    <a:pt x="552" y="52"/>
                    <a:pt x="549" y="51"/>
                    <a:pt x="546" y="51"/>
                  </a:cubicBezTo>
                  <a:cubicBezTo>
                    <a:pt x="521" y="53"/>
                    <a:pt x="522" y="53"/>
                    <a:pt x="514" y="77"/>
                  </a:cubicBezTo>
                  <a:cubicBezTo>
                    <a:pt x="501" y="116"/>
                    <a:pt x="486" y="154"/>
                    <a:pt x="472" y="193"/>
                  </a:cubicBezTo>
                  <a:cubicBezTo>
                    <a:pt x="458" y="232"/>
                    <a:pt x="444" y="272"/>
                    <a:pt x="429" y="311"/>
                  </a:cubicBezTo>
                  <a:cubicBezTo>
                    <a:pt x="427" y="317"/>
                    <a:pt x="428" y="318"/>
                    <a:pt x="434" y="319"/>
                  </a:cubicBezTo>
                  <a:cubicBezTo>
                    <a:pt x="442" y="319"/>
                    <a:pt x="453" y="315"/>
                    <a:pt x="456" y="322"/>
                  </a:cubicBezTo>
                  <a:cubicBezTo>
                    <a:pt x="459" y="326"/>
                    <a:pt x="453" y="336"/>
                    <a:pt x="450" y="343"/>
                  </a:cubicBezTo>
                  <a:cubicBezTo>
                    <a:pt x="441" y="367"/>
                    <a:pt x="441" y="366"/>
                    <a:pt x="415" y="366"/>
                  </a:cubicBezTo>
                  <a:cubicBezTo>
                    <a:pt x="375" y="366"/>
                    <a:pt x="335" y="366"/>
                    <a:pt x="294" y="366"/>
                  </a:cubicBezTo>
                  <a:cubicBezTo>
                    <a:pt x="298" y="351"/>
                    <a:pt x="306" y="337"/>
                    <a:pt x="311" y="323"/>
                  </a:cubicBezTo>
                  <a:cubicBezTo>
                    <a:pt x="312" y="318"/>
                    <a:pt x="316" y="319"/>
                    <a:pt x="319" y="319"/>
                  </a:cubicBezTo>
                  <a:cubicBezTo>
                    <a:pt x="340" y="323"/>
                    <a:pt x="349" y="312"/>
                    <a:pt x="355" y="293"/>
                  </a:cubicBezTo>
                  <a:cubicBezTo>
                    <a:pt x="377" y="234"/>
                    <a:pt x="400" y="175"/>
                    <a:pt x="422" y="115"/>
                  </a:cubicBezTo>
                  <a:cubicBezTo>
                    <a:pt x="423" y="113"/>
                    <a:pt x="424" y="112"/>
                    <a:pt x="423" y="110"/>
                  </a:cubicBezTo>
                  <a:cubicBezTo>
                    <a:pt x="419" y="109"/>
                    <a:pt x="418" y="113"/>
                    <a:pt x="417" y="115"/>
                  </a:cubicBezTo>
                  <a:cubicBezTo>
                    <a:pt x="378" y="171"/>
                    <a:pt x="337" y="227"/>
                    <a:pt x="296" y="283"/>
                  </a:cubicBezTo>
                  <a:cubicBezTo>
                    <a:pt x="278" y="308"/>
                    <a:pt x="259" y="332"/>
                    <a:pt x="240" y="357"/>
                  </a:cubicBezTo>
                  <a:cubicBezTo>
                    <a:pt x="238" y="360"/>
                    <a:pt x="236" y="362"/>
                    <a:pt x="232" y="362"/>
                  </a:cubicBezTo>
                  <a:cubicBezTo>
                    <a:pt x="219" y="362"/>
                    <a:pt x="207" y="362"/>
                    <a:pt x="194" y="362"/>
                  </a:cubicBezTo>
                  <a:cubicBezTo>
                    <a:pt x="189" y="362"/>
                    <a:pt x="187" y="362"/>
                    <a:pt x="187" y="356"/>
                  </a:cubicBezTo>
                  <a:cubicBezTo>
                    <a:pt x="187" y="276"/>
                    <a:pt x="186" y="197"/>
                    <a:pt x="195" y="118"/>
                  </a:cubicBezTo>
                  <a:cubicBezTo>
                    <a:pt x="195" y="114"/>
                    <a:pt x="198" y="107"/>
                    <a:pt x="194" y="106"/>
                  </a:cubicBezTo>
                  <a:cubicBezTo>
                    <a:pt x="188" y="104"/>
                    <a:pt x="189" y="112"/>
                    <a:pt x="187" y="116"/>
                  </a:cubicBezTo>
                  <a:cubicBezTo>
                    <a:pt x="163" y="180"/>
                    <a:pt x="139" y="244"/>
                    <a:pt x="114" y="308"/>
                  </a:cubicBezTo>
                  <a:cubicBezTo>
                    <a:pt x="113" y="311"/>
                    <a:pt x="112" y="314"/>
                    <a:pt x="110" y="319"/>
                  </a:cubicBezTo>
                  <a:cubicBezTo>
                    <a:pt x="121" y="319"/>
                    <a:pt x="131" y="319"/>
                    <a:pt x="141" y="319"/>
                  </a:cubicBezTo>
                  <a:cubicBezTo>
                    <a:pt x="145" y="319"/>
                    <a:pt x="148" y="320"/>
                    <a:pt x="145" y="325"/>
                  </a:cubicBezTo>
                  <a:cubicBezTo>
                    <a:pt x="140" y="336"/>
                    <a:pt x="138" y="348"/>
                    <a:pt x="133" y="360"/>
                  </a:cubicBezTo>
                  <a:cubicBezTo>
                    <a:pt x="132" y="363"/>
                    <a:pt x="130" y="367"/>
                    <a:pt x="125" y="367"/>
                  </a:cubicBezTo>
                  <a:cubicBezTo>
                    <a:pt x="84" y="366"/>
                    <a:pt x="43" y="366"/>
                    <a:pt x="0" y="366"/>
                  </a:cubicBezTo>
                  <a:cubicBezTo>
                    <a:pt x="5" y="352"/>
                    <a:pt x="10" y="339"/>
                    <a:pt x="15" y="325"/>
                  </a:cubicBezTo>
                  <a:cubicBezTo>
                    <a:pt x="17" y="319"/>
                    <a:pt x="21" y="318"/>
                    <a:pt x="25" y="319"/>
                  </a:cubicBezTo>
                  <a:cubicBezTo>
                    <a:pt x="45" y="322"/>
                    <a:pt x="53" y="312"/>
                    <a:pt x="59" y="295"/>
                  </a:cubicBezTo>
                  <a:cubicBezTo>
                    <a:pt x="87" y="217"/>
                    <a:pt x="116" y="140"/>
                    <a:pt x="145" y="63"/>
                  </a:cubicBezTo>
                  <a:cubicBezTo>
                    <a:pt x="148" y="55"/>
                    <a:pt x="148" y="52"/>
                    <a:pt x="138" y="52"/>
                  </a:cubicBezTo>
                  <a:cubicBezTo>
                    <a:pt x="132" y="52"/>
                    <a:pt x="125" y="51"/>
                    <a:pt x="117" y="51"/>
                  </a:cubicBezTo>
                  <a:close/>
                </a:path>
              </a:pathLst>
            </a:custGeom>
            <a:solidFill>
              <a:srgbClr val="1837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2214563" y="260350"/>
              <a:ext cx="1947863" cy="1490663"/>
            </a:xfrm>
            <a:custGeom>
              <a:avLst/>
              <a:gdLst>
                <a:gd name="T0" fmla="*/ 5 w 519"/>
                <a:gd name="T1" fmla="*/ 259 h 397"/>
                <a:gd name="T2" fmla="*/ 5 w 519"/>
                <a:gd name="T3" fmla="*/ 124 h 397"/>
                <a:gd name="T4" fmla="*/ 59 w 519"/>
                <a:gd name="T5" fmla="*/ 19 h 397"/>
                <a:gd name="T6" fmla="*/ 138 w 519"/>
                <a:gd name="T7" fmla="*/ 5 h 397"/>
                <a:gd name="T8" fmla="*/ 271 w 519"/>
                <a:gd name="T9" fmla="*/ 71 h 397"/>
                <a:gd name="T10" fmla="*/ 512 w 519"/>
                <a:gd name="T11" fmla="*/ 314 h 397"/>
                <a:gd name="T12" fmla="*/ 515 w 519"/>
                <a:gd name="T13" fmla="*/ 327 h 397"/>
                <a:gd name="T14" fmla="*/ 476 w 519"/>
                <a:gd name="T15" fmla="*/ 397 h 397"/>
                <a:gd name="T16" fmla="*/ 438 w 519"/>
                <a:gd name="T17" fmla="*/ 356 h 397"/>
                <a:gd name="T18" fmla="*/ 298 w 519"/>
                <a:gd name="T19" fmla="*/ 221 h 397"/>
                <a:gd name="T20" fmla="*/ 183 w 519"/>
                <a:gd name="T21" fmla="*/ 149 h 397"/>
                <a:gd name="T22" fmla="*/ 150 w 519"/>
                <a:gd name="T23" fmla="*/ 141 h 397"/>
                <a:gd name="T24" fmla="*/ 77 w 519"/>
                <a:gd name="T25" fmla="*/ 191 h 397"/>
                <a:gd name="T26" fmla="*/ 69 w 519"/>
                <a:gd name="T27" fmla="*/ 247 h 397"/>
                <a:gd name="T28" fmla="*/ 62 w 519"/>
                <a:gd name="T29" fmla="*/ 249 h 397"/>
                <a:gd name="T30" fmla="*/ 15 w 519"/>
                <a:gd name="T31" fmla="*/ 258 h 397"/>
                <a:gd name="T32" fmla="*/ 5 w 519"/>
                <a:gd name="T33" fmla="*/ 25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9" h="397">
                  <a:moveTo>
                    <a:pt x="5" y="259"/>
                  </a:moveTo>
                  <a:cubicBezTo>
                    <a:pt x="1" y="214"/>
                    <a:pt x="0" y="169"/>
                    <a:pt x="5" y="124"/>
                  </a:cubicBezTo>
                  <a:cubicBezTo>
                    <a:pt x="10" y="83"/>
                    <a:pt x="23" y="44"/>
                    <a:pt x="59" y="19"/>
                  </a:cubicBezTo>
                  <a:cubicBezTo>
                    <a:pt x="83" y="2"/>
                    <a:pt x="110" y="0"/>
                    <a:pt x="138" y="5"/>
                  </a:cubicBezTo>
                  <a:cubicBezTo>
                    <a:pt x="189" y="14"/>
                    <a:pt x="231" y="41"/>
                    <a:pt x="271" y="71"/>
                  </a:cubicBezTo>
                  <a:cubicBezTo>
                    <a:pt x="363" y="140"/>
                    <a:pt x="439" y="226"/>
                    <a:pt x="512" y="314"/>
                  </a:cubicBezTo>
                  <a:cubicBezTo>
                    <a:pt x="515" y="318"/>
                    <a:pt x="519" y="321"/>
                    <a:pt x="515" y="327"/>
                  </a:cubicBezTo>
                  <a:cubicBezTo>
                    <a:pt x="502" y="350"/>
                    <a:pt x="488" y="372"/>
                    <a:pt x="476" y="397"/>
                  </a:cubicBezTo>
                  <a:cubicBezTo>
                    <a:pt x="463" y="383"/>
                    <a:pt x="451" y="369"/>
                    <a:pt x="438" y="356"/>
                  </a:cubicBezTo>
                  <a:cubicBezTo>
                    <a:pt x="394" y="309"/>
                    <a:pt x="349" y="261"/>
                    <a:pt x="298" y="221"/>
                  </a:cubicBezTo>
                  <a:cubicBezTo>
                    <a:pt x="263" y="192"/>
                    <a:pt x="226" y="165"/>
                    <a:pt x="183" y="149"/>
                  </a:cubicBezTo>
                  <a:cubicBezTo>
                    <a:pt x="172" y="145"/>
                    <a:pt x="161" y="142"/>
                    <a:pt x="150" y="141"/>
                  </a:cubicBezTo>
                  <a:cubicBezTo>
                    <a:pt x="115" y="137"/>
                    <a:pt x="86" y="157"/>
                    <a:pt x="77" y="191"/>
                  </a:cubicBezTo>
                  <a:cubicBezTo>
                    <a:pt x="73" y="210"/>
                    <a:pt x="69" y="228"/>
                    <a:pt x="69" y="247"/>
                  </a:cubicBezTo>
                  <a:cubicBezTo>
                    <a:pt x="67" y="249"/>
                    <a:pt x="65" y="249"/>
                    <a:pt x="62" y="249"/>
                  </a:cubicBezTo>
                  <a:cubicBezTo>
                    <a:pt x="45" y="245"/>
                    <a:pt x="30" y="251"/>
                    <a:pt x="15" y="258"/>
                  </a:cubicBezTo>
                  <a:cubicBezTo>
                    <a:pt x="12" y="259"/>
                    <a:pt x="8" y="261"/>
                    <a:pt x="5" y="259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465388" y="3308350"/>
              <a:ext cx="1122363" cy="1382713"/>
            </a:xfrm>
            <a:custGeom>
              <a:avLst/>
              <a:gdLst>
                <a:gd name="T0" fmla="*/ 145 w 299"/>
                <a:gd name="T1" fmla="*/ 317 h 368"/>
                <a:gd name="T2" fmla="*/ 182 w 299"/>
                <a:gd name="T3" fmla="*/ 319 h 368"/>
                <a:gd name="T4" fmla="*/ 165 w 299"/>
                <a:gd name="T5" fmla="*/ 362 h 368"/>
                <a:gd name="T6" fmla="*/ 157 w 299"/>
                <a:gd name="T7" fmla="*/ 368 h 368"/>
                <a:gd name="T8" fmla="*/ 0 w 299"/>
                <a:gd name="T9" fmla="*/ 367 h 368"/>
                <a:gd name="T10" fmla="*/ 16 w 299"/>
                <a:gd name="T11" fmla="*/ 324 h 368"/>
                <a:gd name="T12" fmla="*/ 22 w 299"/>
                <a:gd name="T13" fmla="*/ 319 h 368"/>
                <a:gd name="T14" fmla="*/ 26 w 299"/>
                <a:gd name="T15" fmla="*/ 319 h 368"/>
                <a:gd name="T16" fmla="*/ 64 w 299"/>
                <a:gd name="T17" fmla="*/ 290 h 368"/>
                <a:gd name="T18" fmla="*/ 147 w 299"/>
                <a:gd name="T19" fmla="*/ 61 h 368"/>
                <a:gd name="T20" fmla="*/ 151 w 299"/>
                <a:gd name="T21" fmla="*/ 51 h 368"/>
                <a:gd name="T22" fmla="*/ 118 w 299"/>
                <a:gd name="T23" fmla="*/ 48 h 368"/>
                <a:gd name="T24" fmla="*/ 136 w 299"/>
                <a:gd name="T25" fmla="*/ 4 h 368"/>
                <a:gd name="T26" fmla="*/ 145 w 299"/>
                <a:gd name="T27" fmla="*/ 1 h 368"/>
                <a:gd name="T28" fmla="*/ 212 w 299"/>
                <a:gd name="T29" fmla="*/ 2 h 368"/>
                <a:gd name="T30" fmla="*/ 290 w 299"/>
                <a:gd name="T31" fmla="*/ 1 h 368"/>
                <a:gd name="T32" fmla="*/ 296 w 299"/>
                <a:gd name="T33" fmla="*/ 10 h 368"/>
                <a:gd name="T34" fmla="*/ 284 w 299"/>
                <a:gd name="T35" fmla="*/ 41 h 368"/>
                <a:gd name="T36" fmla="*/ 273 w 299"/>
                <a:gd name="T37" fmla="*/ 49 h 368"/>
                <a:gd name="T38" fmla="*/ 235 w 299"/>
                <a:gd name="T39" fmla="*/ 77 h 368"/>
                <a:gd name="T40" fmla="*/ 149 w 299"/>
                <a:gd name="T41" fmla="*/ 307 h 368"/>
                <a:gd name="T42" fmla="*/ 145 w 299"/>
                <a:gd name="T43" fmla="*/ 31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9" h="368">
                  <a:moveTo>
                    <a:pt x="145" y="317"/>
                  </a:moveTo>
                  <a:cubicBezTo>
                    <a:pt x="157" y="318"/>
                    <a:pt x="169" y="319"/>
                    <a:pt x="182" y="319"/>
                  </a:cubicBezTo>
                  <a:cubicBezTo>
                    <a:pt x="176" y="334"/>
                    <a:pt x="171" y="348"/>
                    <a:pt x="165" y="362"/>
                  </a:cubicBezTo>
                  <a:cubicBezTo>
                    <a:pt x="164" y="366"/>
                    <a:pt x="161" y="368"/>
                    <a:pt x="157" y="368"/>
                  </a:cubicBezTo>
                  <a:cubicBezTo>
                    <a:pt x="105" y="367"/>
                    <a:pt x="53" y="367"/>
                    <a:pt x="0" y="367"/>
                  </a:cubicBezTo>
                  <a:cubicBezTo>
                    <a:pt x="6" y="352"/>
                    <a:pt x="11" y="338"/>
                    <a:pt x="16" y="324"/>
                  </a:cubicBezTo>
                  <a:cubicBezTo>
                    <a:pt x="18" y="321"/>
                    <a:pt x="19" y="319"/>
                    <a:pt x="22" y="319"/>
                  </a:cubicBezTo>
                  <a:cubicBezTo>
                    <a:pt x="23" y="319"/>
                    <a:pt x="25" y="319"/>
                    <a:pt x="26" y="319"/>
                  </a:cubicBezTo>
                  <a:cubicBezTo>
                    <a:pt x="48" y="322"/>
                    <a:pt x="57" y="310"/>
                    <a:pt x="64" y="290"/>
                  </a:cubicBezTo>
                  <a:cubicBezTo>
                    <a:pt x="90" y="213"/>
                    <a:pt x="119" y="137"/>
                    <a:pt x="147" y="61"/>
                  </a:cubicBezTo>
                  <a:cubicBezTo>
                    <a:pt x="149" y="58"/>
                    <a:pt x="150" y="55"/>
                    <a:pt x="151" y="51"/>
                  </a:cubicBezTo>
                  <a:cubicBezTo>
                    <a:pt x="140" y="50"/>
                    <a:pt x="129" y="49"/>
                    <a:pt x="118" y="48"/>
                  </a:cubicBezTo>
                  <a:cubicBezTo>
                    <a:pt x="124" y="33"/>
                    <a:pt x="130" y="19"/>
                    <a:pt x="136" y="4"/>
                  </a:cubicBezTo>
                  <a:cubicBezTo>
                    <a:pt x="137" y="0"/>
                    <a:pt x="141" y="1"/>
                    <a:pt x="145" y="1"/>
                  </a:cubicBezTo>
                  <a:cubicBezTo>
                    <a:pt x="167" y="1"/>
                    <a:pt x="189" y="2"/>
                    <a:pt x="212" y="2"/>
                  </a:cubicBezTo>
                  <a:cubicBezTo>
                    <a:pt x="238" y="2"/>
                    <a:pt x="264" y="2"/>
                    <a:pt x="290" y="1"/>
                  </a:cubicBezTo>
                  <a:cubicBezTo>
                    <a:pt x="298" y="1"/>
                    <a:pt x="299" y="2"/>
                    <a:pt x="296" y="10"/>
                  </a:cubicBezTo>
                  <a:cubicBezTo>
                    <a:pt x="291" y="20"/>
                    <a:pt x="288" y="31"/>
                    <a:pt x="284" y="41"/>
                  </a:cubicBezTo>
                  <a:cubicBezTo>
                    <a:pt x="282" y="46"/>
                    <a:pt x="279" y="49"/>
                    <a:pt x="273" y="49"/>
                  </a:cubicBezTo>
                  <a:cubicBezTo>
                    <a:pt x="251" y="46"/>
                    <a:pt x="242" y="57"/>
                    <a:pt x="235" y="77"/>
                  </a:cubicBezTo>
                  <a:cubicBezTo>
                    <a:pt x="207" y="154"/>
                    <a:pt x="178" y="231"/>
                    <a:pt x="149" y="307"/>
                  </a:cubicBezTo>
                  <a:cubicBezTo>
                    <a:pt x="147" y="310"/>
                    <a:pt x="146" y="314"/>
                    <a:pt x="145" y="317"/>
                  </a:cubicBezTo>
                  <a:close/>
                </a:path>
              </a:pathLst>
            </a:custGeom>
            <a:solidFill>
              <a:srgbClr val="1837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3"/>
            <p:cNvSpPr/>
            <p:nvPr/>
          </p:nvSpPr>
          <p:spPr bwMode="auto">
            <a:xfrm>
              <a:off x="6400800" y="428625"/>
              <a:ext cx="869950" cy="2114550"/>
            </a:xfrm>
            <a:custGeom>
              <a:avLst/>
              <a:gdLst>
                <a:gd name="T0" fmla="*/ 232 w 232"/>
                <a:gd name="T1" fmla="*/ 18 h 563"/>
                <a:gd name="T2" fmla="*/ 224 w 232"/>
                <a:gd name="T3" fmla="*/ 27 h 563"/>
                <a:gd name="T4" fmla="*/ 153 w 232"/>
                <a:gd name="T5" fmla="*/ 298 h 563"/>
                <a:gd name="T6" fmla="*/ 61 w 232"/>
                <a:gd name="T7" fmla="*/ 556 h 563"/>
                <a:gd name="T8" fmla="*/ 50 w 232"/>
                <a:gd name="T9" fmla="*/ 563 h 563"/>
                <a:gd name="T10" fmla="*/ 0 w 232"/>
                <a:gd name="T11" fmla="*/ 560 h 563"/>
                <a:gd name="T12" fmla="*/ 26 w 232"/>
                <a:gd name="T13" fmla="*/ 494 h 563"/>
                <a:gd name="T14" fmla="*/ 154 w 232"/>
                <a:gd name="T15" fmla="*/ 100 h 563"/>
                <a:gd name="T16" fmla="*/ 172 w 232"/>
                <a:gd name="T17" fmla="*/ 1 h 563"/>
                <a:gd name="T18" fmla="*/ 185 w 232"/>
                <a:gd name="T19" fmla="*/ 5 h 563"/>
                <a:gd name="T20" fmla="*/ 221 w 232"/>
                <a:gd name="T21" fmla="*/ 15 h 563"/>
                <a:gd name="T22" fmla="*/ 232 w 232"/>
                <a:gd name="T23" fmla="*/ 18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2" h="563">
                  <a:moveTo>
                    <a:pt x="232" y="18"/>
                  </a:moveTo>
                  <a:cubicBezTo>
                    <a:pt x="226" y="18"/>
                    <a:pt x="225" y="22"/>
                    <a:pt x="224" y="27"/>
                  </a:cubicBezTo>
                  <a:cubicBezTo>
                    <a:pt x="206" y="119"/>
                    <a:pt x="181" y="209"/>
                    <a:pt x="153" y="298"/>
                  </a:cubicBezTo>
                  <a:cubicBezTo>
                    <a:pt x="126" y="385"/>
                    <a:pt x="95" y="471"/>
                    <a:pt x="61" y="556"/>
                  </a:cubicBezTo>
                  <a:cubicBezTo>
                    <a:pt x="59" y="561"/>
                    <a:pt x="56" y="563"/>
                    <a:pt x="50" y="563"/>
                  </a:cubicBezTo>
                  <a:cubicBezTo>
                    <a:pt x="34" y="561"/>
                    <a:pt x="17" y="561"/>
                    <a:pt x="0" y="560"/>
                  </a:cubicBezTo>
                  <a:cubicBezTo>
                    <a:pt x="9" y="537"/>
                    <a:pt x="17" y="515"/>
                    <a:pt x="26" y="494"/>
                  </a:cubicBezTo>
                  <a:cubicBezTo>
                    <a:pt x="79" y="366"/>
                    <a:pt x="122" y="234"/>
                    <a:pt x="154" y="100"/>
                  </a:cubicBezTo>
                  <a:cubicBezTo>
                    <a:pt x="162" y="67"/>
                    <a:pt x="167" y="34"/>
                    <a:pt x="172" y="1"/>
                  </a:cubicBezTo>
                  <a:cubicBezTo>
                    <a:pt x="177" y="0"/>
                    <a:pt x="181" y="3"/>
                    <a:pt x="185" y="5"/>
                  </a:cubicBezTo>
                  <a:cubicBezTo>
                    <a:pt x="196" y="11"/>
                    <a:pt x="208" y="16"/>
                    <a:pt x="221" y="15"/>
                  </a:cubicBezTo>
                  <a:cubicBezTo>
                    <a:pt x="225" y="15"/>
                    <a:pt x="229" y="14"/>
                    <a:pt x="232" y="18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4"/>
            <p:cNvSpPr/>
            <p:nvPr/>
          </p:nvSpPr>
          <p:spPr bwMode="auto">
            <a:xfrm>
              <a:off x="4178300" y="4840288"/>
              <a:ext cx="1625600" cy="376238"/>
            </a:xfrm>
            <a:custGeom>
              <a:avLst/>
              <a:gdLst>
                <a:gd name="T0" fmla="*/ 0 w 433"/>
                <a:gd name="T1" fmla="*/ 38 h 100"/>
                <a:gd name="T2" fmla="*/ 70 w 433"/>
                <a:gd name="T3" fmla="*/ 34 h 100"/>
                <a:gd name="T4" fmla="*/ 401 w 433"/>
                <a:gd name="T5" fmla="*/ 1 h 100"/>
                <a:gd name="T6" fmla="*/ 412 w 433"/>
                <a:gd name="T7" fmla="*/ 7 h 100"/>
                <a:gd name="T8" fmla="*/ 430 w 433"/>
                <a:gd name="T9" fmla="*/ 45 h 100"/>
                <a:gd name="T10" fmla="*/ 426 w 433"/>
                <a:gd name="T11" fmla="*/ 54 h 100"/>
                <a:gd name="T12" fmla="*/ 224 w 433"/>
                <a:gd name="T13" fmla="*/ 82 h 100"/>
                <a:gd name="T14" fmla="*/ 82 w 433"/>
                <a:gd name="T15" fmla="*/ 96 h 100"/>
                <a:gd name="T16" fmla="*/ 42 w 433"/>
                <a:gd name="T17" fmla="*/ 99 h 100"/>
                <a:gd name="T18" fmla="*/ 35 w 433"/>
                <a:gd name="T19" fmla="*/ 96 h 100"/>
                <a:gd name="T20" fmla="*/ 0 w 433"/>
                <a:gd name="T21" fmla="*/ 41 h 100"/>
                <a:gd name="T22" fmla="*/ 0 w 433"/>
                <a:gd name="T23" fmla="*/ 3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100">
                  <a:moveTo>
                    <a:pt x="0" y="38"/>
                  </a:moveTo>
                  <a:cubicBezTo>
                    <a:pt x="23" y="36"/>
                    <a:pt x="47" y="35"/>
                    <a:pt x="70" y="34"/>
                  </a:cubicBezTo>
                  <a:cubicBezTo>
                    <a:pt x="181" y="29"/>
                    <a:pt x="291" y="18"/>
                    <a:pt x="401" y="1"/>
                  </a:cubicBezTo>
                  <a:cubicBezTo>
                    <a:pt x="407" y="0"/>
                    <a:pt x="410" y="1"/>
                    <a:pt x="412" y="7"/>
                  </a:cubicBezTo>
                  <a:cubicBezTo>
                    <a:pt x="418" y="20"/>
                    <a:pt x="424" y="33"/>
                    <a:pt x="430" y="45"/>
                  </a:cubicBezTo>
                  <a:cubicBezTo>
                    <a:pt x="433" y="51"/>
                    <a:pt x="433" y="53"/>
                    <a:pt x="426" y="54"/>
                  </a:cubicBezTo>
                  <a:cubicBezTo>
                    <a:pt x="359" y="64"/>
                    <a:pt x="292" y="75"/>
                    <a:pt x="224" y="82"/>
                  </a:cubicBezTo>
                  <a:cubicBezTo>
                    <a:pt x="177" y="86"/>
                    <a:pt x="130" y="92"/>
                    <a:pt x="82" y="96"/>
                  </a:cubicBezTo>
                  <a:cubicBezTo>
                    <a:pt x="69" y="98"/>
                    <a:pt x="55" y="98"/>
                    <a:pt x="42" y="99"/>
                  </a:cubicBezTo>
                  <a:cubicBezTo>
                    <a:pt x="39" y="100"/>
                    <a:pt x="37" y="100"/>
                    <a:pt x="35" y="96"/>
                  </a:cubicBezTo>
                  <a:cubicBezTo>
                    <a:pt x="25" y="77"/>
                    <a:pt x="11" y="60"/>
                    <a:pt x="0" y="41"/>
                  </a:cubicBezTo>
                  <a:cubicBezTo>
                    <a:pt x="0" y="41"/>
                    <a:pt x="0" y="39"/>
                    <a:pt x="0" y="38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5"/>
            <p:cNvSpPr/>
            <p:nvPr/>
          </p:nvSpPr>
          <p:spPr bwMode="auto">
            <a:xfrm>
              <a:off x="6907213" y="-130175"/>
              <a:ext cx="695325" cy="635000"/>
            </a:xfrm>
            <a:custGeom>
              <a:avLst/>
              <a:gdLst>
                <a:gd name="T0" fmla="*/ 97 w 185"/>
                <a:gd name="T1" fmla="*/ 167 h 169"/>
                <a:gd name="T2" fmla="*/ 37 w 185"/>
                <a:gd name="T3" fmla="*/ 150 h 169"/>
                <a:gd name="T4" fmla="*/ 8 w 185"/>
                <a:gd name="T5" fmla="*/ 105 h 169"/>
                <a:gd name="T6" fmla="*/ 42 w 185"/>
                <a:gd name="T7" fmla="*/ 15 h 169"/>
                <a:gd name="T8" fmla="*/ 47 w 185"/>
                <a:gd name="T9" fmla="*/ 11 h 169"/>
                <a:gd name="T10" fmla="*/ 71 w 185"/>
                <a:gd name="T11" fmla="*/ 3 h 169"/>
                <a:gd name="T12" fmla="*/ 113 w 185"/>
                <a:gd name="T13" fmla="*/ 3 h 169"/>
                <a:gd name="T14" fmla="*/ 170 w 185"/>
                <a:gd name="T15" fmla="*/ 59 h 169"/>
                <a:gd name="T16" fmla="*/ 117 w 185"/>
                <a:gd name="T17" fmla="*/ 163 h 169"/>
                <a:gd name="T18" fmla="*/ 97 w 185"/>
                <a:gd name="T19" fmla="*/ 1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69">
                  <a:moveTo>
                    <a:pt x="97" y="167"/>
                  </a:moveTo>
                  <a:cubicBezTo>
                    <a:pt x="75" y="169"/>
                    <a:pt x="55" y="163"/>
                    <a:pt x="37" y="150"/>
                  </a:cubicBezTo>
                  <a:cubicBezTo>
                    <a:pt x="24" y="137"/>
                    <a:pt x="13" y="123"/>
                    <a:pt x="8" y="105"/>
                  </a:cubicBezTo>
                  <a:cubicBezTo>
                    <a:pt x="0" y="71"/>
                    <a:pt x="13" y="36"/>
                    <a:pt x="42" y="15"/>
                  </a:cubicBezTo>
                  <a:cubicBezTo>
                    <a:pt x="44" y="14"/>
                    <a:pt x="45" y="12"/>
                    <a:pt x="47" y="11"/>
                  </a:cubicBezTo>
                  <a:cubicBezTo>
                    <a:pt x="55" y="10"/>
                    <a:pt x="62" y="4"/>
                    <a:pt x="71" y="3"/>
                  </a:cubicBezTo>
                  <a:cubicBezTo>
                    <a:pt x="85" y="0"/>
                    <a:pt x="99" y="1"/>
                    <a:pt x="113" y="3"/>
                  </a:cubicBezTo>
                  <a:cubicBezTo>
                    <a:pt x="141" y="13"/>
                    <a:pt x="160" y="30"/>
                    <a:pt x="170" y="59"/>
                  </a:cubicBezTo>
                  <a:cubicBezTo>
                    <a:pt x="185" y="100"/>
                    <a:pt x="160" y="152"/>
                    <a:pt x="117" y="163"/>
                  </a:cubicBezTo>
                  <a:cubicBezTo>
                    <a:pt x="111" y="165"/>
                    <a:pt x="104" y="167"/>
                    <a:pt x="97" y="167"/>
                  </a:cubicBezTo>
                  <a:close/>
                </a:path>
              </a:pathLst>
            </a:custGeom>
            <a:solidFill>
              <a:srgbClr val="D92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6"/>
            <p:cNvSpPr/>
            <p:nvPr/>
          </p:nvSpPr>
          <p:spPr bwMode="auto">
            <a:xfrm>
              <a:off x="2327275" y="1712912"/>
              <a:ext cx="682625" cy="1517650"/>
            </a:xfrm>
            <a:custGeom>
              <a:avLst/>
              <a:gdLst>
                <a:gd name="T0" fmla="*/ 53 w 182"/>
                <a:gd name="T1" fmla="*/ 1 h 404"/>
                <a:gd name="T2" fmla="*/ 65 w 182"/>
                <a:gd name="T3" fmla="*/ 56 h 404"/>
                <a:gd name="T4" fmla="*/ 176 w 182"/>
                <a:gd name="T5" fmla="*/ 379 h 404"/>
                <a:gd name="T6" fmla="*/ 167 w 182"/>
                <a:gd name="T7" fmla="*/ 397 h 404"/>
                <a:gd name="T8" fmla="*/ 138 w 182"/>
                <a:gd name="T9" fmla="*/ 403 h 404"/>
                <a:gd name="T10" fmla="*/ 128 w 182"/>
                <a:gd name="T11" fmla="*/ 397 h 404"/>
                <a:gd name="T12" fmla="*/ 24 w 182"/>
                <a:gd name="T13" fmla="*/ 101 h 404"/>
                <a:gd name="T14" fmla="*/ 1 w 182"/>
                <a:gd name="T15" fmla="*/ 15 h 404"/>
                <a:gd name="T16" fmla="*/ 0 w 182"/>
                <a:gd name="T17" fmla="*/ 7 h 404"/>
                <a:gd name="T18" fmla="*/ 8 w 182"/>
                <a:gd name="T19" fmla="*/ 4 h 404"/>
                <a:gd name="T20" fmla="*/ 49 w 182"/>
                <a:gd name="T21" fmla="*/ 1 h 404"/>
                <a:gd name="T22" fmla="*/ 53 w 182"/>
                <a:gd name="T23" fmla="*/ 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2" h="404">
                  <a:moveTo>
                    <a:pt x="53" y="1"/>
                  </a:moveTo>
                  <a:cubicBezTo>
                    <a:pt x="55" y="20"/>
                    <a:pt x="60" y="38"/>
                    <a:pt x="65" y="56"/>
                  </a:cubicBezTo>
                  <a:cubicBezTo>
                    <a:pt x="92" y="167"/>
                    <a:pt x="132" y="274"/>
                    <a:pt x="176" y="379"/>
                  </a:cubicBezTo>
                  <a:cubicBezTo>
                    <a:pt x="182" y="393"/>
                    <a:pt x="182" y="394"/>
                    <a:pt x="167" y="397"/>
                  </a:cubicBezTo>
                  <a:cubicBezTo>
                    <a:pt x="157" y="399"/>
                    <a:pt x="147" y="401"/>
                    <a:pt x="138" y="403"/>
                  </a:cubicBezTo>
                  <a:cubicBezTo>
                    <a:pt x="132" y="404"/>
                    <a:pt x="130" y="402"/>
                    <a:pt x="128" y="397"/>
                  </a:cubicBezTo>
                  <a:cubicBezTo>
                    <a:pt x="89" y="300"/>
                    <a:pt x="51" y="202"/>
                    <a:pt x="24" y="101"/>
                  </a:cubicBezTo>
                  <a:cubicBezTo>
                    <a:pt x="16" y="72"/>
                    <a:pt x="7" y="44"/>
                    <a:pt x="1" y="15"/>
                  </a:cubicBezTo>
                  <a:cubicBezTo>
                    <a:pt x="0" y="12"/>
                    <a:pt x="0" y="10"/>
                    <a:pt x="0" y="7"/>
                  </a:cubicBezTo>
                  <a:cubicBezTo>
                    <a:pt x="2" y="4"/>
                    <a:pt x="5" y="4"/>
                    <a:pt x="8" y="4"/>
                  </a:cubicBezTo>
                  <a:cubicBezTo>
                    <a:pt x="22" y="7"/>
                    <a:pt x="36" y="4"/>
                    <a:pt x="49" y="1"/>
                  </a:cubicBezTo>
                  <a:cubicBezTo>
                    <a:pt x="50" y="0"/>
                    <a:pt x="52" y="0"/>
                    <a:pt x="53" y="1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7"/>
            <p:cNvSpPr/>
            <p:nvPr/>
          </p:nvSpPr>
          <p:spPr bwMode="auto">
            <a:xfrm>
              <a:off x="6838950" y="4284663"/>
              <a:ext cx="612775" cy="706438"/>
            </a:xfrm>
            <a:custGeom>
              <a:avLst/>
              <a:gdLst>
                <a:gd name="T0" fmla="*/ 142 w 163"/>
                <a:gd name="T1" fmla="*/ 43 h 188"/>
                <a:gd name="T2" fmla="*/ 163 w 163"/>
                <a:gd name="T3" fmla="*/ 93 h 188"/>
                <a:gd name="T4" fmla="*/ 156 w 163"/>
                <a:gd name="T5" fmla="*/ 123 h 188"/>
                <a:gd name="T6" fmla="*/ 22 w 163"/>
                <a:gd name="T7" fmla="*/ 140 h 188"/>
                <a:gd name="T8" fmla="*/ 18 w 163"/>
                <a:gd name="T9" fmla="*/ 136 h 188"/>
                <a:gd name="T10" fmla="*/ 5 w 163"/>
                <a:gd name="T11" fmla="*/ 87 h 188"/>
                <a:gd name="T12" fmla="*/ 13 w 163"/>
                <a:gd name="T13" fmla="*/ 63 h 188"/>
                <a:gd name="T14" fmla="*/ 142 w 163"/>
                <a:gd name="T15" fmla="*/ 4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88">
                  <a:moveTo>
                    <a:pt x="142" y="43"/>
                  </a:moveTo>
                  <a:cubicBezTo>
                    <a:pt x="157" y="57"/>
                    <a:pt x="159" y="75"/>
                    <a:pt x="163" y="93"/>
                  </a:cubicBezTo>
                  <a:cubicBezTo>
                    <a:pt x="160" y="103"/>
                    <a:pt x="161" y="113"/>
                    <a:pt x="156" y="123"/>
                  </a:cubicBezTo>
                  <a:cubicBezTo>
                    <a:pt x="132" y="179"/>
                    <a:pt x="59" y="188"/>
                    <a:pt x="22" y="140"/>
                  </a:cubicBezTo>
                  <a:cubicBezTo>
                    <a:pt x="21" y="138"/>
                    <a:pt x="19" y="137"/>
                    <a:pt x="18" y="136"/>
                  </a:cubicBezTo>
                  <a:cubicBezTo>
                    <a:pt x="6" y="124"/>
                    <a:pt x="0" y="100"/>
                    <a:pt x="5" y="87"/>
                  </a:cubicBezTo>
                  <a:cubicBezTo>
                    <a:pt x="8" y="79"/>
                    <a:pt x="9" y="71"/>
                    <a:pt x="13" y="63"/>
                  </a:cubicBezTo>
                  <a:cubicBezTo>
                    <a:pt x="35" y="11"/>
                    <a:pt x="104" y="0"/>
                    <a:pt x="142" y="43"/>
                  </a:cubicBezTo>
                  <a:close/>
                </a:path>
              </a:pathLst>
            </a:custGeom>
            <a:solidFill>
              <a:srgbClr val="D92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8"/>
            <p:cNvSpPr/>
            <p:nvPr/>
          </p:nvSpPr>
          <p:spPr bwMode="auto">
            <a:xfrm>
              <a:off x="2093913" y="1165225"/>
              <a:ext cx="649288" cy="585788"/>
            </a:xfrm>
            <a:custGeom>
              <a:avLst/>
              <a:gdLst>
                <a:gd name="T0" fmla="*/ 115 w 173"/>
                <a:gd name="T1" fmla="*/ 147 h 156"/>
                <a:gd name="T2" fmla="*/ 73 w 173"/>
                <a:gd name="T3" fmla="*/ 153 h 156"/>
                <a:gd name="T4" fmla="*/ 62 w 173"/>
                <a:gd name="T5" fmla="*/ 153 h 156"/>
                <a:gd name="T6" fmla="*/ 20 w 173"/>
                <a:gd name="T7" fmla="*/ 124 h 156"/>
                <a:gd name="T8" fmla="*/ 26 w 173"/>
                <a:gd name="T9" fmla="*/ 29 h 156"/>
                <a:gd name="T10" fmla="*/ 37 w 173"/>
                <a:gd name="T11" fmla="*/ 18 h 156"/>
                <a:gd name="T12" fmla="*/ 101 w 173"/>
                <a:gd name="T13" fmla="*/ 6 h 156"/>
                <a:gd name="T14" fmla="*/ 144 w 173"/>
                <a:gd name="T15" fmla="*/ 37 h 156"/>
                <a:gd name="T16" fmla="*/ 115 w 173"/>
                <a:gd name="T17" fmla="*/ 14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3" h="156">
                  <a:moveTo>
                    <a:pt x="115" y="147"/>
                  </a:moveTo>
                  <a:cubicBezTo>
                    <a:pt x="102" y="154"/>
                    <a:pt x="88" y="156"/>
                    <a:pt x="73" y="153"/>
                  </a:cubicBezTo>
                  <a:cubicBezTo>
                    <a:pt x="69" y="153"/>
                    <a:pt x="65" y="153"/>
                    <a:pt x="62" y="153"/>
                  </a:cubicBezTo>
                  <a:cubicBezTo>
                    <a:pt x="46" y="146"/>
                    <a:pt x="31" y="138"/>
                    <a:pt x="20" y="124"/>
                  </a:cubicBezTo>
                  <a:cubicBezTo>
                    <a:pt x="0" y="97"/>
                    <a:pt x="3" y="52"/>
                    <a:pt x="26" y="29"/>
                  </a:cubicBezTo>
                  <a:cubicBezTo>
                    <a:pt x="30" y="26"/>
                    <a:pt x="33" y="22"/>
                    <a:pt x="37" y="18"/>
                  </a:cubicBezTo>
                  <a:cubicBezTo>
                    <a:pt x="57" y="8"/>
                    <a:pt x="78" y="0"/>
                    <a:pt x="101" y="6"/>
                  </a:cubicBezTo>
                  <a:cubicBezTo>
                    <a:pt x="118" y="13"/>
                    <a:pt x="133" y="22"/>
                    <a:pt x="144" y="37"/>
                  </a:cubicBezTo>
                  <a:cubicBezTo>
                    <a:pt x="173" y="75"/>
                    <a:pt x="154" y="133"/>
                    <a:pt x="115" y="147"/>
                  </a:cubicBezTo>
                  <a:close/>
                </a:path>
              </a:pathLst>
            </a:custGeom>
            <a:solidFill>
              <a:srgbClr val="D92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9"/>
            <p:cNvSpPr/>
            <p:nvPr/>
          </p:nvSpPr>
          <p:spPr bwMode="auto">
            <a:xfrm>
              <a:off x="4437063" y="2039937"/>
              <a:ext cx="750888" cy="949325"/>
            </a:xfrm>
            <a:custGeom>
              <a:avLst/>
              <a:gdLst>
                <a:gd name="T0" fmla="*/ 199 w 200"/>
                <a:gd name="T1" fmla="*/ 253 h 253"/>
                <a:gd name="T2" fmla="*/ 131 w 200"/>
                <a:gd name="T3" fmla="*/ 253 h 253"/>
                <a:gd name="T4" fmla="*/ 123 w 200"/>
                <a:gd name="T5" fmla="*/ 249 h 253"/>
                <a:gd name="T6" fmla="*/ 4 w 200"/>
                <a:gd name="T7" fmla="*/ 75 h 253"/>
                <a:gd name="T8" fmla="*/ 3 w 200"/>
                <a:gd name="T9" fmla="*/ 60 h 253"/>
                <a:gd name="T10" fmla="*/ 39 w 200"/>
                <a:gd name="T11" fmla="*/ 0 h 253"/>
                <a:gd name="T12" fmla="*/ 200 w 200"/>
                <a:gd name="T13" fmla="*/ 249 h 253"/>
                <a:gd name="T14" fmla="*/ 199 w 200"/>
                <a:gd name="T15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253">
                  <a:moveTo>
                    <a:pt x="199" y="253"/>
                  </a:moveTo>
                  <a:cubicBezTo>
                    <a:pt x="176" y="253"/>
                    <a:pt x="154" y="253"/>
                    <a:pt x="131" y="253"/>
                  </a:cubicBezTo>
                  <a:cubicBezTo>
                    <a:pt x="127" y="253"/>
                    <a:pt x="125" y="252"/>
                    <a:pt x="123" y="249"/>
                  </a:cubicBezTo>
                  <a:cubicBezTo>
                    <a:pt x="86" y="189"/>
                    <a:pt x="45" y="132"/>
                    <a:pt x="4" y="75"/>
                  </a:cubicBezTo>
                  <a:cubicBezTo>
                    <a:pt x="0" y="69"/>
                    <a:pt x="0" y="66"/>
                    <a:pt x="3" y="60"/>
                  </a:cubicBezTo>
                  <a:cubicBezTo>
                    <a:pt x="15" y="40"/>
                    <a:pt x="25" y="20"/>
                    <a:pt x="39" y="0"/>
                  </a:cubicBezTo>
                  <a:cubicBezTo>
                    <a:pt x="96" y="81"/>
                    <a:pt x="150" y="164"/>
                    <a:pt x="200" y="249"/>
                  </a:cubicBezTo>
                  <a:cubicBezTo>
                    <a:pt x="199" y="251"/>
                    <a:pt x="199" y="252"/>
                    <a:pt x="199" y="253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0"/>
            <p:cNvSpPr/>
            <p:nvPr/>
          </p:nvSpPr>
          <p:spPr bwMode="auto">
            <a:xfrm>
              <a:off x="3678238" y="4983163"/>
              <a:ext cx="698500" cy="879475"/>
            </a:xfrm>
            <a:custGeom>
              <a:avLst/>
              <a:gdLst>
                <a:gd name="T0" fmla="*/ 0 w 186"/>
                <a:gd name="T1" fmla="*/ 1 h 234"/>
                <a:gd name="T2" fmla="*/ 64 w 186"/>
                <a:gd name="T3" fmla="*/ 0 h 234"/>
                <a:gd name="T4" fmla="*/ 75 w 186"/>
                <a:gd name="T5" fmla="*/ 7 h 234"/>
                <a:gd name="T6" fmla="*/ 183 w 186"/>
                <a:gd name="T7" fmla="*/ 174 h 234"/>
                <a:gd name="T8" fmla="*/ 182 w 186"/>
                <a:gd name="T9" fmla="*/ 184 h 234"/>
                <a:gd name="T10" fmla="*/ 147 w 186"/>
                <a:gd name="T11" fmla="*/ 228 h 234"/>
                <a:gd name="T12" fmla="*/ 136 w 186"/>
                <a:gd name="T13" fmla="*/ 227 h 234"/>
                <a:gd name="T14" fmla="*/ 40 w 186"/>
                <a:gd name="T15" fmla="*/ 71 h 234"/>
                <a:gd name="T16" fmla="*/ 0 w 186"/>
                <a:gd name="T17" fmla="*/ 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234">
                  <a:moveTo>
                    <a:pt x="0" y="1"/>
                  </a:moveTo>
                  <a:cubicBezTo>
                    <a:pt x="23" y="1"/>
                    <a:pt x="43" y="1"/>
                    <a:pt x="64" y="0"/>
                  </a:cubicBezTo>
                  <a:cubicBezTo>
                    <a:pt x="69" y="0"/>
                    <a:pt x="73" y="2"/>
                    <a:pt x="75" y="7"/>
                  </a:cubicBezTo>
                  <a:cubicBezTo>
                    <a:pt x="109" y="64"/>
                    <a:pt x="145" y="119"/>
                    <a:pt x="183" y="174"/>
                  </a:cubicBezTo>
                  <a:cubicBezTo>
                    <a:pt x="185" y="178"/>
                    <a:pt x="186" y="181"/>
                    <a:pt x="182" y="184"/>
                  </a:cubicBezTo>
                  <a:cubicBezTo>
                    <a:pt x="170" y="199"/>
                    <a:pt x="158" y="213"/>
                    <a:pt x="147" y="228"/>
                  </a:cubicBezTo>
                  <a:cubicBezTo>
                    <a:pt x="142" y="233"/>
                    <a:pt x="140" y="234"/>
                    <a:pt x="136" y="227"/>
                  </a:cubicBezTo>
                  <a:cubicBezTo>
                    <a:pt x="104" y="175"/>
                    <a:pt x="70" y="124"/>
                    <a:pt x="40" y="71"/>
                  </a:cubicBezTo>
                  <a:cubicBezTo>
                    <a:pt x="27" y="49"/>
                    <a:pt x="13" y="27"/>
                    <a:pt x="0" y="1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1"/>
            <p:cNvSpPr/>
            <p:nvPr/>
          </p:nvSpPr>
          <p:spPr bwMode="auto">
            <a:xfrm>
              <a:off x="6310313" y="4611688"/>
              <a:ext cx="596900" cy="311150"/>
            </a:xfrm>
            <a:custGeom>
              <a:avLst/>
              <a:gdLst>
                <a:gd name="T0" fmla="*/ 146 w 159"/>
                <a:gd name="T1" fmla="*/ 0 h 83"/>
                <a:gd name="T2" fmla="*/ 159 w 159"/>
                <a:gd name="T3" fmla="*/ 49 h 83"/>
                <a:gd name="T4" fmla="*/ 70 w 159"/>
                <a:gd name="T5" fmla="*/ 72 h 83"/>
                <a:gd name="T6" fmla="*/ 27 w 159"/>
                <a:gd name="T7" fmla="*/ 82 h 83"/>
                <a:gd name="T8" fmla="*/ 19 w 159"/>
                <a:gd name="T9" fmla="*/ 77 h 83"/>
                <a:gd name="T10" fmla="*/ 5 w 159"/>
                <a:gd name="T11" fmla="*/ 44 h 83"/>
                <a:gd name="T12" fmla="*/ 12 w 159"/>
                <a:gd name="T13" fmla="*/ 31 h 83"/>
                <a:gd name="T14" fmla="*/ 146 w 159"/>
                <a:gd name="T1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83">
                  <a:moveTo>
                    <a:pt x="146" y="0"/>
                  </a:moveTo>
                  <a:cubicBezTo>
                    <a:pt x="144" y="18"/>
                    <a:pt x="152" y="33"/>
                    <a:pt x="159" y="49"/>
                  </a:cubicBezTo>
                  <a:cubicBezTo>
                    <a:pt x="130" y="59"/>
                    <a:pt x="100" y="66"/>
                    <a:pt x="70" y="72"/>
                  </a:cubicBezTo>
                  <a:cubicBezTo>
                    <a:pt x="56" y="75"/>
                    <a:pt x="41" y="78"/>
                    <a:pt x="27" y="82"/>
                  </a:cubicBezTo>
                  <a:cubicBezTo>
                    <a:pt x="23" y="83"/>
                    <a:pt x="20" y="83"/>
                    <a:pt x="19" y="77"/>
                  </a:cubicBezTo>
                  <a:cubicBezTo>
                    <a:pt x="16" y="66"/>
                    <a:pt x="11" y="55"/>
                    <a:pt x="5" y="44"/>
                  </a:cubicBezTo>
                  <a:cubicBezTo>
                    <a:pt x="0" y="35"/>
                    <a:pt x="3" y="33"/>
                    <a:pt x="12" y="31"/>
                  </a:cubicBezTo>
                  <a:cubicBezTo>
                    <a:pt x="57" y="23"/>
                    <a:pt x="102" y="12"/>
                    <a:pt x="146" y="0"/>
                  </a:cubicBezTo>
                  <a:close/>
                </a:path>
              </a:pathLst>
            </a:custGeom>
            <a:solidFill>
              <a:srgbClr val="E677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2"/>
            <p:cNvSpPr>
              <a:spLocks noEditPoints="1"/>
            </p:cNvSpPr>
            <p:nvPr/>
          </p:nvSpPr>
          <p:spPr bwMode="auto">
            <a:xfrm>
              <a:off x="5240338" y="3305175"/>
              <a:ext cx="1441450" cy="1389063"/>
            </a:xfrm>
            <a:custGeom>
              <a:avLst/>
              <a:gdLst>
                <a:gd name="T0" fmla="*/ 381 w 384"/>
                <a:gd name="T1" fmla="*/ 76 h 370"/>
                <a:gd name="T2" fmla="*/ 356 w 384"/>
                <a:gd name="T3" fmla="*/ 24 h 370"/>
                <a:gd name="T4" fmla="*/ 296 w 384"/>
                <a:gd name="T5" fmla="*/ 3 h 370"/>
                <a:gd name="T6" fmla="*/ 140 w 384"/>
                <a:gd name="T7" fmla="*/ 3 h 370"/>
                <a:gd name="T8" fmla="*/ 132 w 384"/>
                <a:gd name="T9" fmla="*/ 8 h 370"/>
                <a:gd name="T10" fmla="*/ 116 w 384"/>
                <a:gd name="T11" fmla="*/ 52 h 370"/>
                <a:gd name="T12" fmla="*/ 135 w 384"/>
                <a:gd name="T13" fmla="*/ 52 h 370"/>
                <a:gd name="T14" fmla="*/ 143 w 384"/>
                <a:gd name="T15" fmla="*/ 63 h 370"/>
                <a:gd name="T16" fmla="*/ 52 w 384"/>
                <a:gd name="T17" fmla="*/ 304 h 370"/>
                <a:gd name="T18" fmla="*/ 28 w 384"/>
                <a:gd name="T19" fmla="*/ 321 h 370"/>
                <a:gd name="T20" fmla="*/ 15 w 384"/>
                <a:gd name="T21" fmla="*/ 327 h 370"/>
                <a:gd name="T22" fmla="*/ 3 w 384"/>
                <a:gd name="T23" fmla="*/ 361 h 370"/>
                <a:gd name="T24" fmla="*/ 9 w 384"/>
                <a:gd name="T25" fmla="*/ 370 h 370"/>
                <a:gd name="T26" fmla="*/ 86 w 384"/>
                <a:gd name="T27" fmla="*/ 369 h 370"/>
                <a:gd name="T28" fmla="*/ 158 w 384"/>
                <a:gd name="T29" fmla="*/ 370 h 370"/>
                <a:gd name="T30" fmla="*/ 169 w 384"/>
                <a:gd name="T31" fmla="*/ 363 h 370"/>
                <a:gd name="T32" fmla="*/ 181 w 384"/>
                <a:gd name="T33" fmla="*/ 330 h 370"/>
                <a:gd name="T34" fmla="*/ 175 w 384"/>
                <a:gd name="T35" fmla="*/ 322 h 370"/>
                <a:gd name="T36" fmla="*/ 141 w 384"/>
                <a:gd name="T37" fmla="*/ 321 h 370"/>
                <a:gd name="T38" fmla="*/ 136 w 384"/>
                <a:gd name="T39" fmla="*/ 315 h 370"/>
                <a:gd name="T40" fmla="*/ 162 w 384"/>
                <a:gd name="T41" fmla="*/ 247 h 370"/>
                <a:gd name="T42" fmla="*/ 168 w 384"/>
                <a:gd name="T43" fmla="*/ 243 h 370"/>
                <a:gd name="T44" fmla="*/ 220 w 384"/>
                <a:gd name="T45" fmla="*/ 241 h 370"/>
                <a:gd name="T46" fmla="*/ 303 w 384"/>
                <a:gd name="T47" fmla="*/ 213 h 370"/>
                <a:gd name="T48" fmla="*/ 351 w 384"/>
                <a:gd name="T49" fmla="*/ 170 h 370"/>
                <a:gd name="T50" fmla="*/ 381 w 384"/>
                <a:gd name="T51" fmla="*/ 76 h 370"/>
                <a:gd name="T52" fmla="*/ 289 w 384"/>
                <a:gd name="T53" fmla="*/ 104 h 370"/>
                <a:gd name="T54" fmla="*/ 232 w 384"/>
                <a:gd name="T55" fmla="*/ 188 h 370"/>
                <a:gd name="T56" fmla="*/ 191 w 384"/>
                <a:gd name="T57" fmla="*/ 194 h 370"/>
                <a:gd name="T58" fmla="*/ 186 w 384"/>
                <a:gd name="T59" fmla="*/ 184 h 370"/>
                <a:gd name="T60" fmla="*/ 234 w 384"/>
                <a:gd name="T61" fmla="*/ 55 h 370"/>
                <a:gd name="T62" fmla="*/ 242 w 384"/>
                <a:gd name="T63" fmla="*/ 49 h 370"/>
                <a:gd name="T64" fmla="*/ 289 w 384"/>
                <a:gd name="T65" fmla="*/ 10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4" h="370">
                  <a:moveTo>
                    <a:pt x="381" y="76"/>
                  </a:moveTo>
                  <a:cubicBezTo>
                    <a:pt x="379" y="56"/>
                    <a:pt x="374" y="37"/>
                    <a:pt x="356" y="24"/>
                  </a:cubicBezTo>
                  <a:cubicBezTo>
                    <a:pt x="338" y="11"/>
                    <a:pt x="318" y="5"/>
                    <a:pt x="296" y="3"/>
                  </a:cubicBezTo>
                  <a:cubicBezTo>
                    <a:pt x="244" y="0"/>
                    <a:pt x="192" y="3"/>
                    <a:pt x="140" y="3"/>
                  </a:cubicBezTo>
                  <a:cubicBezTo>
                    <a:pt x="136" y="3"/>
                    <a:pt x="134" y="4"/>
                    <a:pt x="132" y="8"/>
                  </a:cubicBezTo>
                  <a:cubicBezTo>
                    <a:pt x="127" y="22"/>
                    <a:pt x="121" y="36"/>
                    <a:pt x="116" y="52"/>
                  </a:cubicBezTo>
                  <a:cubicBezTo>
                    <a:pt x="123" y="52"/>
                    <a:pt x="129" y="52"/>
                    <a:pt x="135" y="52"/>
                  </a:cubicBezTo>
                  <a:cubicBezTo>
                    <a:pt x="145" y="51"/>
                    <a:pt x="146" y="54"/>
                    <a:pt x="143" y="63"/>
                  </a:cubicBezTo>
                  <a:cubicBezTo>
                    <a:pt x="112" y="143"/>
                    <a:pt x="82" y="223"/>
                    <a:pt x="52" y="304"/>
                  </a:cubicBezTo>
                  <a:cubicBezTo>
                    <a:pt x="48" y="316"/>
                    <a:pt x="42" y="323"/>
                    <a:pt x="28" y="321"/>
                  </a:cubicBezTo>
                  <a:cubicBezTo>
                    <a:pt x="23" y="320"/>
                    <a:pt x="18" y="320"/>
                    <a:pt x="15" y="327"/>
                  </a:cubicBezTo>
                  <a:cubicBezTo>
                    <a:pt x="12" y="339"/>
                    <a:pt x="7" y="350"/>
                    <a:pt x="3" y="361"/>
                  </a:cubicBezTo>
                  <a:cubicBezTo>
                    <a:pt x="0" y="368"/>
                    <a:pt x="1" y="370"/>
                    <a:pt x="9" y="370"/>
                  </a:cubicBezTo>
                  <a:cubicBezTo>
                    <a:pt x="34" y="369"/>
                    <a:pt x="60" y="368"/>
                    <a:pt x="86" y="369"/>
                  </a:cubicBezTo>
                  <a:cubicBezTo>
                    <a:pt x="110" y="369"/>
                    <a:pt x="134" y="369"/>
                    <a:pt x="158" y="370"/>
                  </a:cubicBezTo>
                  <a:cubicBezTo>
                    <a:pt x="163" y="370"/>
                    <a:pt x="166" y="368"/>
                    <a:pt x="169" y="363"/>
                  </a:cubicBezTo>
                  <a:cubicBezTo>
                    <a:pt x="173" y="352"/>
                    <a:pt x="177" y="341"/>
                    <a:pt x="181" y="330"/>
                  </a:cubicBezTo>
                  <a:cubicBezTo>
                    <a:pt x="182" y="325"/>
                    <a:pt x="182" y="322"/>
                    <a:pt x="175" y="322"/>
                  </a:cubicBezTo>
                  <a:cubicBezTo>
                    <a:pt x="164" y="322"/>
                    <a:pt x="152" y="321"/>
                    <a:pt x="141" y="321"/>
                  </a:cubicBezTo>
                  <a:cubicBezTo>
                    <a:pt x="137" y="321"/>
                    <a:pt x="134" y="321"/>
                    <a:pt x="136" y="315"/>
                  </a:cubicBezTo>
                  <a:cubicBezTo>
                    <a:pt x="145" y="292"/>
                    <a:pt x="154" y="270"/>
                    <a:pt x="162" y="247"/>
                  </a:cubicBezTo>
                  <a:cubicBezTo>
                    <a:pt x="163" y="244"/>
                    <a:pt x="165" y="242"/>
                    <a:pt x="168" y="243"/>
                  </a:cubicBezTo>
                  <a:cubicBezTo>
                    <a:pt x="185" y="245"/>
                    <a:pt x="202" y="242"/>
                    <a:pt x="220" y="241"/>
                  </a:cubicBezTo>
                  <a:cubicBezTo>
                    <a:pt x="250" y="240"/>
                    <a:pt x="278" y="228"/>
                    <a:pt x="303" y="213"/>
                  </a:cubicBezTo>
                  <a:cubicBezTo>
                    <a:pt x="321" y="202"/>
                    <a:pt x="338" y="188"/>
                    <a:pt x="351" y="170"/>
                  </a:cubicBezTo>
                  <a:cubicBezTo>
                    <a:pt x="371" y="142"/>
                    <a:pt x="384" y="112"/>
                    <a:pt x="381" y="76"/>
                  </a:cubicBezTo>
                  <a:close/>
                  <a:moveTo>
                    <a:pt x="289" y="104"/>
                  </a:moveTo>
                  <a:cubicBezTo>
                    <a:pt x="285" y="134"/>
                    <a:pt x="272" y="169"/>
                    <a:pt x="232" y="188"/>
                  </a:cubicBezTo>
                  <a:cubicBezTo>
                    <a:pt x="219" y="194"/>
                    <a:pt x="205" y="194"/>
                    <a:pt x="191" y="194"/>
                  </a:cubicBezTo>
                  <a:cubicBezTo>
                    <a:pt x="185" y="194"/>
                    <a:pt x="183" y="190"/>
                    <a:pt x="186" y="184"/>
                  </a:cubicBezTo>
                  <a:cubicBezTo>
                    <a:pt x="202" y="141"/>
                    <a:pt x="218" y="98"/>
                    <a:pt x="234" y="55"/>
                  </a:cubicBezTo>
                  <a:cubicBezTo>
                    <a:pt x="236" y="50"/>
                    <a:pt x="238" y="50"/>
                    <a:pt x="242" y="49"/>
                  </a:cubicBezTo>
                  <a:cubicBezTo>
                    <a:pt x="274" y="46"/>
                    <a:pt x="290" y="61"/>
                    <a:pt x="289" y="104"/>
                  </a:cubicBezTo>
                  <a:close/>
                </a:path>
              </a:pathLst>
            </a:custGeom>
            <a:solidFill>
              <a:srgbClr val="1837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Tm="5438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/>
              <a:t>Outline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271905" y="1555115"/>
            <a:ext cx="9660255" cy="433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2400"/>
              <a:t>Research Background</a:t>
            </a:r>
          </a:p>
          <a:p>
            <a:pPr marL="800100" lvl="1" indent="-342900">
              <a:buFont typeface="Wingdings" panose="05000000000000000000" charset="0"/>
              <a:buChar char="Ø"/>
            </a:pPr>
            <a:r>
              <a:rPr lang="en-US" altLang="zh-CN" sz="2000"/>
              <a:t>Development of MTB Studies</a:t>
            </a:r>
          </a:p>
          <a:p>
            <a:pPr marL="800100" lvl="1" indent="-342900">
              <a:buFont typeface="Wingdings" panose="05000000000000000000" charset="0"/>
              <a:buChar char="Ø"/>
            </a:pPr>
            <a:r>
              <a:rPr lang="en-US" altLang="zh-CN" sz="2000"/>
              <a:t>EELS and TEM Test Results</a:t>
            </a:r>
          </a:p>
          <a:p>
            <a:pPr marL="800100" lvl="1" indent="-342900">
              <a:buFont typeface="Wingdings" panose="05000000000000000000" charset="0"/>
              <a:buChar char="Ø"/>
            </a:pPr>
            <a:r>
              <a:rPr lang="en-US" altLang="zh-CN" sz="2000"/>
              <a:t>In-situ vs. Ex-situ MTB Cavity Vertical Test</a:t>
            </a:r>
          </a:p>
          <a:p>
            <a:pPr marL="285750" indent="-285750">
              <a:buFont typeface="Wingdings" panose="05000000000000000000" charset="0"/>
              <a:buChar char="Ø"/>
            </a:pPr>
            <a:endParaRPr lang="en-US" altLang="zh-CN" sz="240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2400"/>
              <a:t>Short Introduction of  Density Functional Theory(DFT)</a:t>
            </a:r>
          </a:p>
          <a:p>
            <a:pPr marL="285750" indent="-285750">
              <a:buFont typeface="Wingdings" panose="05000000000000000000" charset="0"/>
              <a:buChar char="Ø"/>
            </a:pPr>
            <a:endParaRPr lang="en-US" altLang="zh-CN" sz="240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2400"/>
              <a:t>DFT Study Results: Adsorption and Desorption</a:t>
            </a:r>
          </a:p>
          <a:p>
            <a:pPr indent="0">
              <a:buFont typeface="Wingdings" panose="05000000000000000000" charset="0"/>
              <a:buNone/>
            </a:pPr>
            <a:endParaRPr lang="en-US" altLang="zh-CN" sz="240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 sz="2400"/>
              <a:t>Summary and Future Plan</a:t>
            </a:r>
          </a:p>
          <a:p>
            <a:pPr marL="285750" indent="-285750">
              <a:buFont typeface="Wingdings" panose="05000000000000000000" charset="0"/>
              <a:buChar char="Ø"/>
            </a:pPr>
            <a:endParaRPr lang="en-US" altLang="zh-CN" sz="2400"/>
          </a:p>
          <a:p>
            <a:pPr marL="285750" indent="-285750">
              <a:buFont typeface="Wingdings" panose="05000000000000000000" charset="0"/>
              <a:buChar char="Ø"/>
            </a:pPr>
            <a:endParaRPr lang="en-US" altLang="zh-CN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3153" y="1288251"/>
            <a:ext cx="2760512" cy="4313360"/>
            <a:chOff x="-1064" y="492"/>
            <a:chExt cx="4462" cy="7581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064" y="492"/>
              <a:ext cx="4461" cy="3445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064" y="3937"/>
              <a:ext cx="4460" cy="3519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-1064" y="7424"/>
              <a:ext cx="4462" cy="6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ea typeface="楷体" panose="02010609060101010101" charset="-122"/>
                  <a:cs typeface="楷体" panose="02010609060101010101" charset="-122"/>
                </a:rPr>
                <a:t>FNAL[1]-2019</a:t>
              </a:r>
            </a:p>
          </p:txBody>
        </p:sp>
      </p:grpSp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>
          <a:xfrm>
            <a:off x="1271905" y="283210"/>
            <a:ext cx="10534650" cy="504825"/>
          </a:xfrm>
        </p:spPr>
        <p:txBody>
          <a:bodyPr/>
          <a:lstStyle/>
          <a:p>
            <a:r>
              <a:rPr lang="en-US" altLang="zh-CN" dirty="0">
                <a:latin typeface="+mj-lt"/>
                <a:sym typeface="+mn-ea"/>
              </a:rPr>
              <a:t>Background and Significance: Development of MTB Studies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3</a:t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935585" y="1439640"/>
            <a:ext cx="2340610" cy="2202945"/>
            <a:chOff x="4918" y="3197"/>
            <a:chExt cx="6334" cy="5685"/>
          </a:xfrm>
          <a:solidFill>
            <a:schemeClr val="bg1"/>
          </a:solidFill>
        </p:grpSpPr>
        <p:sp>
          <p:nvSpPr>
            <p:cNvPr id="21" name="文本框 20"/>
            <p:cNvSpPr txBox="1"/>
            <p:nvPr/>
          </p:nvSpPr>
          <p:spPr>
            <a:xfrm>
              <a:off x="4919" y="7932"/>
              <a:ext cx="6333" cy="9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ea typeface="楷体" panose="02010609060101010101" charset="-122"/>
                  <a:cs typeface="Times New Roman" panose="02020603050405020304" pitchFamily="18" charset="0"/>
                </a:rPr>
                <a:t>IHEP</a:t>
              </a:r>
              <a:r>
                <a:rPr lang="en-US" altLang="zh-CN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ea typeface="楷体" panose="02010609060101010101" charset="-122"/>
                  <a:cs typeface="楷体" panose="02010609060101010101" charset="-122"/>
                </a:rPr>
                <a:t>[2]-2020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18" y="3197"/>
              <a:ext cx="6334" cy="4758"/>
            </a:xfrm>
            <a:prstGeom prst="rect">
              <a:avLst/>
            </a:prstGeom>
            <a:grpFill/>
          </p:spPr>
        </p:pic>
      </p:grpSp>
      <p:grpSp>
        <p:nvGrpSpPr>
          <p:cNvPr id="28" name="组合 27"/>
          <p:cNvGrpSpPr/>
          <p:nvPr/>
        </p:nvGrpSpPr>
        <p:grpSpPr>
          <a:xfrm>
            <a:off x="3928600" y="3606260"/>
            <a:ext cx="2339975" cy="1994863"/>
            <a:chOff x="4044" y="-1654"/>
            <a:chExt cx="4998" cy="5031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44" y="-1654"/>
              <a:ext cx="4998" cy="4108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4044" y="2448"/>
              <a:ext cx="4997" cy="9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ea typeface="楷体" panose="02010609060101010101" charset="-122"/>
                </a:rPr>
                <a:t>KEK[3]-2021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692900" y="2508250"/>
            <a:ext cx="2638425" cy="1991496"/>
            <a:chOff x="10000" y="3369"/>
            <a:chExt cx="5332" cy="3755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00" y="3369"/>
              <a:ext cx="5331" cy="3072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10000" y="6430"/>
              <a:ext cx="5332" cy="69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ea typeface="楷体" panose="02010609060101010101" charset="-122"/>
                </a:rPr>
                <a:t>SHINE[4]-2024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849485" y="2302510"/>
            <a:ext cx="2303145" cy="2467850"/>
            <a:chOff x="13912" y="-1654"/>
            <a:chExt cx="5288" cy="6012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912" y="-1654"/>
              <a:ext cx="5288" cy="4464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13913" y="2786"/>
              <a:ext cx="5287" cy="157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  <a:uFillTx/>
                  <a:latin typeface="Times New Roman" panose="02020603050405020304" pitchFamily="18" charset="0"/>
                  <a:ea typeface="楷体" panose="02010609060101010101" charset="-122"/>
                </a:rPr>
                <a:t>FNAL Performance Comparison [5]-2025</a:t>
              </a: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0" y="5700395"/>
            <a:ext cx="12192000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PTSans-Bold"/>
              </a:rPr>
              <a:t>[1]</a:t>
            </a:r>
            <a:r>
              <a:rPr lang="en-US" altLang="zh-CN" sz="1000" b="1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PTSans-Bold"/>
              </a:rPr>
              <a:t> </a:t>
            </a:r>
            <a:r>
              <a:rPr lang="en-US" altLang="zh-CN" sz="1000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STIXTwoText"/>
              </a:rPr>
              <a:t>Posen, S., Romanenko, A., Grassellino, A. et al. (2020). Ultralow surface resistance via vacuum heat treatment of superconducting radio-frequency cavities. </a:t>
            </a:r>
            <a:r>
              <a:rPr lang="en-US" altLang="zh-CN" sz="1000" i="1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STIXTwoText-Italic"/>
              </a:rPr>
              <a:t>Phys. Rev. Appl. </a:t>
            </a:r>
            <a:r>
              <a:rPr lang="en-US" altLang="zh-CN" sz="1000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STIXTwoText"/>
              </a:rPr>
              <a:t>13(1):014024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0" y="5886450"/>
            <a:ext cx="8258810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US" altLang="zh-CN" sz="1000" b="0" i="0">
                <a:solidFill>
                  <a:srgbClr val="000000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[2]He, FEISI, WEIMIN, et al. Medium-temperature furnace bake of Superconducting Radio-Frequency cavities at IHEP[J].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0" y="6089650"/>
            <a:ext cx="12192000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US" altLang="zh-CN" sz="1000" b="0" i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楷体" panose="02010609060101010101" charset="-122"/>
              </a:rPr>
              <a:t>[3]Ito, H., Araki, H., Takahashi, K., &amp; Umemori, K. (2021). Influence of furnace baking on Q–E behavior of superconducting accelerating cavities. Progress of Theoretical and Experimental Physics, 2021(7)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0" y="6276340"/>
            <a:ext cx="1219136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US" altLang="zh-CN" sz="1000" b="0" i="0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-apple-system"/>
              </a:rPr>
              <a:t>[4]ZONG Y, CHEN J F, WANG D, et al. Accelerating gradient improvement in nitrogen-doped superconducting radio-frequency cavities for SHINE[J/OL]. Nuclear Instruments and Methods in Physics Research Section A: </a:t>
            </a:r>
            <a:r>
              <a:rPr lang="en-US" altLang="zh-CN" sz="1000" b="0" i="0">
                <a:solidFill>
                  <a:schemeClr val="bg1"/>
                </a:solidFill>
                <a:uFillTx/>
                <a:latin typeface="Times New Roman" panose="02020603050405020304" pitchFamily="18" charset="0"/>
                <a:ea typeface="-apple-system"/>
              </a:rPr>
              <a:t>Accelerators, Spectrometers, Detectors and Associated Equipment, 2023, 1057: 168724. 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516120" y="6433820"/>
            <a:ext cx="6805930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US" altLang="zh-CN" sz="1000" b="0" i="0">
                <a:solidFill>
                  <a:schemeClr val="bg1"/>
                </a:solidFill>
                <a:uFillTx/>
                <a:latin typeface="Times New Roman" panose="02020603050405020304" pitchFamily="18" charset="0"/>
                <a:ea typeface="Roboto"/>
              </a:rPr>
              <a:t>[5]Daniel Bafia,High-Q/high-G Developments at FNAL,International Workshop on Future Linear Colliders (LCWS2025) ,2025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02335" y="3240405"/>
            <a:ext cx="191262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300 ℃-2.5 h</a:t>
            </a:r>
            <a:endParaRPr lang="en-US" altLang="en-US" sz="16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  <a:p>
            <a:r>
              <a:rPr lang="en-US" altLang="en-US" sz="16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5×10¹⁰</a:t>
            </a:r>
            <a:r>
              <a:rPr lang="en-US" altLang="en-US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 @ 30 MV/m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59715" y="2733135"/>
            <a:ext cx="220980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1600" u="sng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(250-400 ℃)</a:t>
            </a:r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-3 h</a:t>
            </a:r>
            <a:endParaRPr lang="zh-CN" altLang="en-US" sz="16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en-US" altLang="zh-CN" sz="16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3.8×10¹⁰ </a:t>
            </a:r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@16 MV/m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959715" y="3818985"/>
            <a:ext cx="2210435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​</a:t>
            </a:r>
            <a:r>
              <a:rPr lang="en-US" altLang="zh-CN" sz="1600" u="sng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(200-800 ℃)</a:t>
            </a:r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-3 h</a:t>
            </a:r>
          </a:p>
          <a:p>
            <a:r>
              <a:rPr lang="en-US" altLang="zh-CN" sz="16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5×10¹⁰</a:t>
            </a:r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 @ 26 MV/m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708775" y="3010535"/>
            <a:ext cx="217678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300 ℃-3 h</a:t>
            </a:r>
          </a:p>
          <a:p>
            <a:r>
              <a:rPr lang="en-US" altLang="zh-CN" sz="16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3.5×10¹⁰ </a:t>
            </a:r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@16 MV/m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850120" y="2999740"/>
            <a:ext cx="217678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350 ℃-3 h</a:t>
            </a:r>
          </a:p>
          <a:p>
            <a:r>
              <a:rPr lang="en-US" altLang="zh-CN" sz="16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5×10¹⁰ </a:t>
            </a:r>
            <a:r>
              <a:rPr lang="en-US" altLang="zh-CN" sz="16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@30 MV/m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" y="941065"/>
            <a:ext cx="11510682" cy="3683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sym typeface="+mn-ea"/>
              </a:rPr>
              <a:t>MTB</a:t>
            </a:r>
            <a:r>
              <a:rPr lang="en-US" altLang="zh-CN" u="sng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(~250-400 ℃)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-3 h 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sym typeface="+mn-ea"/>
              </a:rPr>
              <a:t>can efficiently enhance the quality factor Q, and has been implemented in engineering applications.</a:t>
            </a:r>
            <a:endParaRPr lang="zh-CN" altLang="en-US" dirty="0"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5064615" y="4400480"/>
            <a:ext cx="1650008" cy="6323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047230" y="4779010"/>
            <a:ext cx="3934460" cy="783249"/>
          </a:xfrm>
          <a:prstGeom prst="round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ea typeface="楷体" panose="02010609060101010101" charset="-122"/>
                <a:cs typeface="楷体" panose="02010609060101010101" charset="-122"/>
              </a:rPr>
              <a:t>Wide temperature range test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→</a:t>
            </a:r>
            <a:endParaRPr lang="en-US" altLang="zh-CN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000" u="sng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~250-400 ℃</a:t>
            </a:r>
            <a:r>
              <a:rPr lang="en-US" altLang="zh-CN" sz="2000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(temperature window)</a:t>
            </a:r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rot="16200000">
            <a:off x="6311265" y="3280410"/>
            <a:ext cx="398780" cy="4743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95" h="2353">
                <a:moveTo>
                  <a:pt x="0" y="0"/>
                </a:moveTo>
                <a:lnTo>
                  <a:pt x="1895" y="0"/>
                </a:lnTo>
                <a:lnTo>
                  <a:pt x="1874" y="15"/>
                </a:lnTo>
                <a:cubicBezTo>
                  <a:pt x="1549" y="246"/>
                  <a:pt x="1337" y="626"/>
                  <a:pt x="1337" y="1056"/>
                </a:cubicBezTo>
                <a:cubicBezTo>
                  <a:pt x="1337" y="1148"/>
                  <a:pt x="1347" y="1239"/>
                  <a:pt x="1366" y="1326"/>
                </a:cubicBezTo>
                <a:lnTo>
                  <a:pt x="1366" y="1328"/>
                </a:lnTo>
                <a:lnTo>
                  <a:pt x="1733" y="1328"/>
                </a:lnTo>
                <a:lnTo>
                  <a:pt x="947" y="2353"/>
                </a:lnTo>
                <a:lnTo>
                  <a:pt x="162" y="1328"/>
                </a:lnTo>
                <a:lnTo>
                  <a:pt x="529" y="1328"/>
                </a:lnTo>
                <a:lnTo>
                  <a:pt x="529" y="1326"/>
                </a:lnTo>
                <a:cubicBezTo>
                  <a:pt x="548" y="1239"/>
                  <a:pt x="558" y="1148"/>
                  <a:pt x="558" y="1056"/>
                </a:cubicBezTo>
                <a:cubicBezTo>
                  <a:pt x="558" y="626"/>
                  <a:pt x="346" y="246"/>
                  <a:pt x="21" y="15"/>
                </a:cubicBezTo>
                <a:lnTo>
                  <a:pt x="0" y="0"/>
                </a:lnTo>
                <a:close/>
              </a:path>
            </a:pathLst>
          </a:custGeom>
          <a:gradFill flip="none">
            <a:gsLst>
              <a:gs pos="50000">
                <a:schemeClr val="accent1">
                  <a:alpha val="75000"/>
                  <a:lumMod val="50000"/>
                  <a:lumOff val="50000"/>
                </a:schemeClr>
              </a:gs>
              <a:gs pos="900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0"/>
          </a:gradFill>
          <a:ln>
            <a:gradFill>
              <a:gsLst>
                <a:gs pos="50000">
                  <a:schemeClr val="accent1">
                    <a:alpha val="75000"/>
                    <a:lumMod val="50000"/>
                    <a:lumOff val="50000"/>
                  </a:schemeClr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虚尾箭头 8"/>
          <p:cNvSpPr/>
          <p:nvPr/>
        </p:nvSpPr>
        <p:spPr>
          <a:xfrm>
            <a:off x="9352915" y="3357245"/>
            <a:ext cx="535940" cy="321945"/>
          </a:xfrm>
          <a:prstGeom prst="stripedRightArrow">
            <a:avLst/>
          </a:prstGeom>
          <a:gradFill>
            <a:gsLst>
              <a:gs pos="50000">
                <a:schemeClr val="accent1">
                  <a:alpha val="75000"/>
                  <a:lumMod val="50000"/>
                  <a:lumOff val="50000"/>
                </a:schemeClr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0" scaled="1"/>
          </a:gradFill>
          <a:ln cap="rnd">
            <a:gradFill>
              <a:gsLst>
                <a:gs pos="50000">
                  <a:schemeClr val="accent1">
                    <a:alpha val="80000"/>
                    <a:lumMod val="50000"/>
                    <a:lumOff val="50000"/>
                  </a:schemeClr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0" scaled="0"/>
            </a:gra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823845" y="3058795"/>
            <a:ext cx="1136015" cy="9671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43" h="4004">
                <a:moveTo>
                  <a:pt x="4743" y="0"/>
                </a:moveTo>
                <a:lnTo>
                  <a:pt x="4442" y="1253"/>
                </a:lnTo>
                <a:lnTo>
                  <a:pt x="4261" y="1065"/>
                </a:lnTo>
                <a:lnTo>
                  <a:pt x="4239" y="1067"/>
                </a:lnTo>
                <a:cubicBezTo>
                  <a:pt x="3777" y="1114"/>
                  <a:pt x="3417" y="1508"/>
                  <a:pt x="3417" y="1988"/>
                </a:cubicBezTo>
                <a:cubicBezTo>
                  <a:pt x="3417" y="2484"/>
                  <a:pt x="3801" y="2888"/>
                  <a:pt x="4285" y="2913"/>
                </a:cubicBezTo>
                <a:lnTo>
                  <a:pt x="4286" y="2913"/>
                </a:lnTo>
                <a:lnTo>
                  <a:pt x="4442" y="2752"/>
                </a:lnTo>
                <a:lnTo>
                  <a:pt x="4743" y="4004"/>
                </a:lnTo>
                <a:lnTo>
                  <a:pt x="3481" y="3746"/>
                </a:lnTo>
                <a:lnTo>
                  <a:pt x="3656" y="3565"/>
                </a:lnTo>
                <a:lnTo>
                  <a:pt x="3654" y="3557"/>
                </a:lnTo>
                <a:cubicBezTo>
                  <a:pt x="3510" y="2888"/>
                  <a:pt x="2540" y="2371"/>
                  <a:pt x="1366" y="2371"/>
                </a:cubicBezTo>
                <a:cubicBezTo>
                  <a:pt x="868" y="2371"/>
                  <a:pt x="407" y="2464"/>
                  <a:pt x="30" y="2622"/>
                </a:cubicBezTo>
                <a:lnTo>
                  <a:pt x="0" y="2634"/>
                </a:lnTo>
                <a:lnTo>
                  <a:pt x="0" y="1443"/>
                </a:lnTo>
                <a:lnTo>
                  <a:pt x="30" y="1455"/>
                </a:lnTo>
                <a:cubicBezTo>
                  <a:pt x="406" y="1613"/>
                  <a:pt x="867" y="1706"/>
                  <a:pt x="1365" y="1706"/>
                </a:cubicBezTo>
                <a:cubicBezTo>
                  <a:pt x="2580" y="1706"/>
                  <a:pt x="3576" y="1153"/>
                  <a:pt x="3665" y="451"/>
                </a:cubicBezTo>
                <a:lnTo>
                  <a:pt x="3666" y="449"/>
                </a:lnTo>
                <a:lnTo>
                  <a:pt x="3481" y="258"/>
                </a:lnTo>
                <a:lnTo>
                  <a:pt x="4743" y="0"/>
                </a:lnTo>
                <a:close/>
              </a:path>
            </a:pathLst>
          </a:custGeom>
          <a:gradFill>
            <a:gsLst>
              <a:gs pos="50000">
                <a:schemeClr val="accent1">
                  <a:lumMod val="50000"/>
                  <a:lumOff val="50000"/>
                  <a:alpha val="75000"/>
                </a:schemeClr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0" scaled="0"/>
          </a:gradFill>
          <a:ln>
            <a:gradFill>
              <a:gsLst>
                <a:gs pos="50000">
                  <a:schemeClr val="accent1">
                    <a:lumMod val="50000"/>
                    <a:lumOff val="50000"/>
                    <a:alpha val="75000"/>
                  </a:schemeClr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0" scaled="1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animBg="1"/>
      <p:bldP spid="26" grpId="0" bldLvl="0" animBg="1"/>
      <p:bldP spid="26" grpId="1" animBg="1"/>
      <p:bldP spid="31" grpId="0" bldLvl="0" animBg="1"/>
      <p:bldP spid="31" grpId="1" animBg="1"/>
      <p:bldP spid="35" grpId="0" bldLvl="0" animBg="1"/>
      <p:bldP spid="35" grpId="1" animBg="1"/>
      <p:bldP spid="45" grpId="0" bldLvl="0" animBg="1"/>
      <p:bldP spid="45" grpId="1" animBg="1"/>
      <p:bldP spid="43" grpId="0" bldLvl="0" animBg="1"/>
      <p:bldP spid="16" grpId="0" bldLvl="0" animBg="1"/>
      <p:bldP spid="1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268729" y="237490"/>
            <a:ext cx="1037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ea typeface="楷体" panose="02010609060101010101" charset="-122"/>
              </a:rPr>
              <a:t>Background and Significance: Oxide Layer Evolution Model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ea typeface="楷体" panose="02010609060101010101" charset="-122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46" y="2134225"/>
            <a:ext cx="3172460" cy="30683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2862" y="5448642"/>
            <a:ext cx="317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/>
                </a:solidFill>
                <a:ea typeface="楷体" panose="02010609060101010101" charset="-122"/>
              </a:rPr>
              <a:t>Model of oxide structure evolution at different temperatures</a:t>
            </a:r>
            <a:endParaRPr lang="zh-CN" altLang="en-US" sz="1600" dirty="0">
              <a:solidFill>
                <a:schemeClr val="tx1"/>
              </a:solidFill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3190" y="6279515"/>
            <a:ext cx="10300970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lang="en-US" altLang="zh-CN" sz="1000" b="0" i="0">
                <a:solidFill>
                  <a:srgbClr val="000000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[1]Tamashevich, YEGOR, ALENA, et al. A model to explain the Q-increase by moderate-temperature treatment in Nb SRF cavities[J/OL]. DOI: 10.48550/arXiv.2306.05159.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626" y="1739255"/>
            <a:ext cx="4012565" cy="39890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35" y="1029970"/>
            <a:ext cx="10486390" cy="3987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ea typeface="楷体" panose="02010609060101010101" charset="-122"/>
              </a:rPr>
              <a:t>The mechanism by which MTB improves RF performance is closely related to the </a:t>
            </a:r>
            <a:r>
              <a:rPr lang="en-US" altLang="zh-CN" sz="2000" b="1" dirty="0">
                <a:solidFill>
                  <a:srgbClr val="FF0000"/>
                </a:solidFill>
                <a:ea typeface="楷体" panose="02010609060101010101" charset="-122"/>
              </a:rPr>
              <a:t>oxide layer</a:t>
            </a:r>
            <a:endParaRPr lang="en-US" altLang="zh-CN" sz="2000" b="1" baseline="30000" dirty="0">
              <a:solidFill>
                <a:schemeClr val="tx1"/>
              </a:solidFill>
              <a:uFillTx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53251" y="5725736"/>
            <a:ext cx="4539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Model of structure evolution before and after MTB[1]</a:t>
            </a:r>
            <a:endParaRPr lang="zh-CN" altLang="en-US" sz="1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875" y="1876425"/>
            <a:ext cx="4462780" cy="36296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143240" y="5506085"/>
            <a:ext cx="38950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/>
              <a:t>Model of temperature to reduce the initial Nb</a:t>
            </a:r>
            <a:r>
              <a:rPr lang="en-US" altLang="zh-CN" sz="1600" baseline="-25000">
                <a:solidFill>
                  <a:schemeClr val="tx1"/>
                </a:solidFill>
                <a:uFillTx/>
              </a:rPr>
              <a:t>2</a:t>
            </a:r>
            <a:r>
              <a:rPr lang="en-US" altLang="zh-CN" sz="1600"/>
              <a:t>O</a:t>
            </a:r>
            <a:r>
              <a:rPr lang="en-US" altLang="zh-CN" sz="1600" baseline="-25000">
                <a:solidFill>
                  <a:schemeClr val="tx1"/>
                </a:solidFill>
                <a:uFillTx/>
              </a:rPr>
              <a:t>5</a:t>
            </a:r>
            <a:r>
              <a:rPr lang="en-US" altLang="zh-CN" sz="1600"/>
              <a:t> layer to 1 nm thickness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34010" y="1517015"/>
            <a:ext cx="6319520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different temperature  conditions → different surface oxide layers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875" y="1083945"/>
            <a:ext cx="3175635" cy="3175635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 dirty="0"/>
              <a:t>EELS and TEM results</a:t>
            </a:r>
          </a:p>
          <a:p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1510" y="1080135"/>
            <a:ext cx="3187700" cy="31877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08935" y="4297164"/>
            <a:ext cx="6549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550℃-40min in-situ Transmission Electron Microscopy(TEM) result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431030" y="4695825"/>
            <a:ext cx="7614285" cy="368300"/>
          </a:xfrm>
          <a:prstGeom prst="rect">
            <a:avLst/>
          </a:prstGeom>
          <a:noFill/>
          <a:ln w="127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The measured lattice spacing is 0.1886 nm, compared to NbO(210) at 0.1901 nm.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4910" y="2653665"/>
            <a:ext cx="2120265" cy="5505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4910" y="1083945"/>
            <a:ext cx="1569720" cy="156972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340360" y="1071245"/>
            <a:ext cx="2030095" cy="4596765"/>
            <a:chOff x="3806" y="1787"/>
            <a:chExt cx="3197" cy="723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12" y="1787"/>
              <a:ext cx="1591" cy="7239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3806" y="1787"/>
              <a:ext cx="3196" cy="7228"/>
              <a:chOff x="3806" y="1787"/>
              <a:chExt cx="3196" cy="7228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06" y="1787"/>
                <a:ext cx="1606" cy="7228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3814" y="3306"/>
                <a:ext cx="1590" cy="1727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5412" y="3306"/>
                <a:ext cx="1590" cy="1727"/>
              </a:xfrm>
              <a:prstGeom prst="rect">
                <a:avLst/>
              </a:prstGeom>
              <a:noFill/>
              <a:ln>
                <a:solidFill>
                  <a:srgbClr val="FFFF00"/>
                </a:solidFill>
                <a:prstDash val="dash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文本框 21"/>
          <p:cNvSpPr txBox="1"/>
          <p:nvPr/>
        </p:nvSpPr>
        <p:spPr>
          <a:xfrm>
            <a:off x="-1" y="5661025"/>
            <a:ext cx="4715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250℃-10h ex-situ Electron Energy-Loss Spectroscopy (EELS) result(element </a:t>
            </a:r>
            <a:r>
              <a:rPr lang="en-US" altLang="zh-CN" dirty="0" err="1"/>
              <a:t>mapping,expose</a:t>
            </a:r>
            <a:r>
              <a:rPr lang="en-US" altLang="zh-CN" dirty="0"/>
              <a:t> to air for 3 days after baking)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4431030" y="5258435"/>
            <a:ext cx="7613650" cy="645160"/>
          </a:xfrm>
          <a:prstGeom prst="rect">
            <a:avLst/>
          </a:prstGeom>
          <a:noFill/>
          <a:ln w="12700">
            <a:solidFill>
              <a:schemeClr val="accent6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FF0000"/>
                </a:solidFill>
              </a:rPr>
              <a:t>⭐</a:t>
            </a:r>
            <a:r>
              <a:rPr lang="en-US" altLang="zh-CN">
                <a:solidFill>
                  <a:schemeClr val="tx1"/>
                </a:solidFill>
              </a:rPr>
              <a:t>The component of the oxide layer in the temperature range near the MTB temperature window is mainly</a:t>
            </a:r>
            <a:r>
              <a:rPr lang="en-US" altLang="zh-CN" b="1">
                <a:solidFill>
                  <a:schemeClr val="tx1"/>
                </a:solidFill>
              </a:rPr>
              <a:t> </a:t>
            </a:r>
            <a:r>
              <a:rPr lang="en-US" altLang="zh-CN" b="1">
                <a:solidFill>
                  <a:srgbClr val="FF0000"/>
                </a:solidFill>
              </a:rPr>
              <a:t>NbO</a:t>
            </a:r>
            <a:r>
              <a:rPr lang="en-US" altLang="zh-CN" b="1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682875" y="4107180"/>
            <a:ext cx="1385570" cy="368300"/>
          </a:xfrm>
          <a:prstGeom prst="rect">
            <a:avLst/>
          </a:prstGeom>
          <a:noFill/>
          <a:ln w="1270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>
                <a:sym typeface="+mn-ea"/>
              </a:rPr>
              <a:t>Nb:O=1:1</a:t>
            </a:r>
          </a:p>
        </p:txBody>
      </p:sp>
      <p:sp>
        <p:nvSpPr>
          <p:cNvPr id="27" name="下箭头 26"/>
          <p:cNvSpPr/>
          <p:nvPr/>
        </p:nvSpPr>
        <p:spPr>
          <a:xfrm>
            <a:off x="3128010" y="3325495"/>
            <a:ext cx="408305" cy="71120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31030" y="5924550"/>
            <a:ext cx="7705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Related HRTEM work can be found in</a:t>
            </a:r>
            <a:r>
              <a:rPr lang="en-US" altLang="zh-CN" sz="1600" i="1"/>
              <a:t> Didi Luo, The Origin of Medium-Temperature Baking Efficacy: Formation and Role of an Ordered Oxide Template, TTC 2026, Paris</a:t>
            </a:r>
          </a:p>
        </p:txBody>
      </p:sp>
      <p:sp>
        <p:nvSpPr>
          <p:cNvPr id="30" name="矩形 29"/>
          <p:cNvSpPr/>
          <p:nvPr/>
        </p:nvSpPr>
        <p:spPr>
          <a:xfrm>
            <a:off x="556260" y="5104130"/>
            <a:ext cx="588645" cy="13589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345440" y="4735830"/>
            <a:ext cx="10102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tx1"/>
                </a:solidFill>
              </a:rPr>
              <a:t>2 nm</a:t>
            </a:r>
          </a:p>
        </p:txBody>
      </p:sp>
      <p:sp>
        <p:nvSpPr>
          <p:cNvPr id="32" name="矩形 31"/>
          <p:cNvSpPr/>
          <p:nvPr/>
        </p:nvSpPr>
        <p:spPr>
          <a:xfrm>
            <a:off x="1570990" y="5104130"/>
            <a:ext cx="588645" cy="13589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360170" y="4735830"/>
            <a:ext cx="10102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tx1"/>
                </a:solidFill>
              </a:rPr>
              <a:t>2 nm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/>
              <a:t>Ex-situ vs. In-situ MTB: with HPR vs. without HPR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919085" y="5570220"/>
            <a:ext cx="4058920" cy="645160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How do surface oxides interact with water during HPR after MTB?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255" y="1119505"/>
            <a:ext cx="3893820" cy="31388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0" y="6246495"/>
            <a:ext cx="12270740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000"/>
              <a:t>[2]Y. Tamashevich, A. Prudnikava, A. Matveenko, A. Neumann, O. Kugeler, and J. Knobloch, “Improved RF performance of niobium cavities via in-situ vacuum heat treatment technique,” Superconductor Science and Technology, 2025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51710" y="4509135"/>
            <a:ext cx="2844165" cy="1198880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S21(400℃): 46→32MV/m</a:t>
            </a:r>
          </a:p>
          <a:p>
            <a:pPr algn="ctr"/>
            <a:r>
              <a:rPr lang="en-US" altLang="zh-CN"/>
              <a:t>S22(400℃): 43→30MV/m</a:t>
            </a:r>
          </a:p>
          <a:p>
            <a:pPr algn="ctr"/>
            <a:r>
              <a:rPr lang="en-US" altLang="zh-CN"/>
              <a:t>S23(300℃): 42→26MV/m</a:t>
            </a:r>
          </a:p>
          <a:p>
            <a:pPr algn="ctr"/>
            <a:r>
              <a:rPr lang="en-US" altLang="zh-CN"/>
              <a:t>S25(300℃): 43→27MV/m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910" y="1090295"/>
            <a:ext cx="3759835" cy="28727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838440" y="4842510"/>
            <a:ext cx="40589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/>
              <a:t>After in-situ MTB without HPR, </a:t>
            </a:r>
            <a:r>
              <a:rPr lang="en-US" altLang="zh-CN" b="1" i="1">
                <a:solidFill>
                  <a:srgbClr val="FF0000"/>
                </a:solidFill>
                <a:sym typeface="+mn-ea"/>
              </a:rPr>
              <a:t>E</a:t>
            </a:r>
            <a:r>
              <a:rPr lang="en-US" altLang="zh-CN" b="1" baseline="-25000">
                <a:solidFill>
                  <a:srgbClr val="FF0000"/>
                </a:solidFill>
                <a:uFillTx/>
                <a:sym typeface="+mn-ea"/>
              </a:rPr>
              <a:t>acc</a:t>
            </a:r>
            <a:r>
              <a:rPr lang="en-US" altLang="zh-CN" baseline="-25000">
                <a:uFillTx/>
                <a:sym typeface="+mn-ea"/>
              </a:rPr>
              <a:t> </a:t>
            </a:r>
            <a:r>
              <a:rPr lang="en-US" altLang="zh-CN">
                <a:solidFill>
                  <a:schemeClr val="tx1"/>
                </a:solidFill>
                <a:uFillTx/>
                <a:sym typeface="+mn-ea"/>
              </a:rPr>
              <a:t>had </a:t>
            </a:r>
            <a:r>
              <a:rPr lang="en-US" altLang="zh-CN" b="1">
                <a:solidFill>
                  <a:srgbClr val="FF0000"/>
                </a:solidFill>
                <a:uFillTx/>
                <a:sym typeface="+mn-ea"/>
              </a:rPr>
              <a:t>no degradation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45770" y="5765165"/>
            <a:ext cx="5547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After ex-situ MTB with HPR, </a:t>
            </a:r>
            <a:r>
              <a:rPr lang="en-US" altLang="zh-CN" b="1" i="1">
                <a:solidFill>
                  <a:srgbClr val="FF0000"/>
                </a:solidFill>
              </a:rPr>
              <a:t>E</a:t>
            </a:r>
            <a:r>
              <a:rPr lang="en-US" altLang="zh-CN" b="1" baseline="-25000">
                <a:solidFill>
                  <a:srgbClr val="FF0000"/>
                </a:solidFill>
                <a:uFillTx/>
              </a:rPr>
              <a:t>acc</a:t>
            </a:r>
            <a:r>
              <a:rPr lang="en-US" altLang="zh-CN"/>
              <a:t> </a:t>
            </a:r>
            <a:r>
              <a:rPr lang="en-US" altLang="zh-CN" b="1">
                <a:solidFill>
                  <a:srgbClr val="FF0000"/>
                </a:solidFill>
              </a:rPr>
              <a:t>decreased</a:t>
            </a:r>
            <a:r>
              <a:rPr lang="en-US" altLang="zh-CN"/>
              <a:t> above </a:t>
            </a:r>
            <a:r>
              <a:rPr lang="en-US" altLang="zh-CN" b="1">
                <a:solidFill>
                  <a:srgbClr val="FF0000"/>
                </a:solidFill>
              </a:rPr>
              <a:t>30%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0" y="6071235"/>
            <a:ext cx="10898505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/>
            <a:r>
              <a:rPr lang="en-US" altLang="zh-CN" sz="1000">
                <a:solidFill>
                  <a:srgbClr val="000000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  <a:sym typeface="+mn-ea"/>
              </a:rPr>
              <a:t>[1]He, FEISI, WEIMIN, et al. Medium-temperature furnace bake of Superconducting Radio-Frequency cavities at IHEP[J].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875790" y="3881755"/>
            <a:ext cx="36480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/>
              <a:t>Vertical test results of 1.3 GHz 1-cell, baseline and with MTB, IHEP[1]</a:t>
            </a:r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735" y="1202055"/>
            <a:ext cx="1781175" cy="4591685"/>
            <a:chOff x="61" y="1893"/>
            <a:chExt cx="2805" cy="7231"/>
          </a:xfrm>
        </p:grpSpPr>
        <p:sp>
          <p:nvSpPr>
            <p:cNvPr id="15" name="文本框 14"/>
            <p:cNvSpPr txBox="1"/>
            <p:nvPr/>
          </p:nvSpPr>
          <p:spPr>
            <a:xfrm>
              <a:off x="70" y="1893"/>
              <a:ext cx="2796" cy="101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tx1"/>
                  </a:solidFill>
                </a:rPr>
                <a:t>Process of 1-cell cavity, IHEP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1" y="3092"/>
              <a:ext cx="2785" cy="49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Bulk EP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0" y="4037"/>
              <a:ext cx="2785" cy="52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HTB 950 ℃ 3h</a:t>
              </a:r>
            </a:p>
          </p:txBody>
        </p:sp>
        <p:sp>
          <p:nvSpPr>
            <p:cNvPr id="19" name="下箭头 18"/>
            <p:cNvSpPr/>
            <p:nvPr/>
          </p:nvSpPr>
          <p:spPr>
            <a:xfrm>
              <a:off x="1335" y="3656"/>
              <a:ext cx="265" cy="350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1" y="5014"/>
              <a:ext cx="2785" cy="55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Light EP</a:t>
              </a:r>
            </a:p>
          </p:txBody>
        </p:sp>
        <p:sp>
          <p:nvSpPr>
            <p:cNvPr id="21" name="下箭头 20"/>
            <p:cNvSpPr/>
            <p:nvPr/>
          </p:nvSpPr>
          <p:spPr>
            <a:xfrm>
              <a:off x="1335" y="4602"/>
              <a:ext cx="265" cy="350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下箭头 21"/>
            <p:cNvSpPr/>
            <p:nvPr/>
          </p:nvSpPr>
          <p:spPr>
            <a:xfrm>
              <a:off x="1335" y="5582"/>
              <a:ext cx="265" cy="350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0" y="5964"/>
              <a:ext cx="2785" cy="90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LTB 75℃ 3h</a:t>
              </a:r>
            </a:p>
            <a:p>
              <a:pPr algn="ctr"/>
              <a:r>
                <a:rPr lang="en-US" altLang="zh-CN"/>
                <a:t>+120℃ 48h</a:t>
              </a:r>
            </a:p>
          </p:txBody>
        </p:sp>
        <p:sp>
          <p:nvSpPr>
            <p:cNvPr id="24" name="下箭头 23"/>
            <p:cNvSpPr/>
            <p:nvPr/>
          </p:nvSpPr>
          <p:spPr>
            <a:xfrm>
              <a:off x="1335" y="6912"/>
              <a:ext cx="265" cy="350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1" y="7305"/>
              <a:ext cx="2785" cy="89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MTB</a:t>
              </a:r>
            </a:p>
            <a:p>
              <a:pPr algn="ctr"/>
              <a:r>
                <a:rPr lang="en-US" altLang="zh-CN"/>
                <a:t>225℃-400℃ 3h</a:t>
              </a:r>
            </a:p>
          </p:txBody>
        </p:sp>
        <p:sp>
          <p:nvSpPr>
            <p:cNvPr id="26" name="下箭头 25"/>
            <p:cNvSpPr/>
            <p:nvPr/>
          </p:nvSpPr>
          <p:spPr>
            <a:xfrm>
              <a:off x="1335" y="8247"/>
              <a:ext cx="265" cy="350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1" y="8625"/>
              <a:ext cx="2785" cy="49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</a:rPr>
                <a:t>HPR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850255" y="1202055"/>
            <a:ext cx="1780540" cy="5259070"/>
            <a:chOff x="9213" y="1893"/>
            <a:chExt cx="2804" cy="8282"/>
          </a:xfrm>
        </p:grpSpPr>
        <p:sp>
          <p:nvSpPr>
            <p:cNvPr id="7" name="文本框 6"/>
            <p:cNvSpPr txBox="1"/>
            <p:nvPr/>
          </p:nvSpPr>
          <p:spPr>
            <a:xfrm>
              <a:off x="9213" y="1893"/>
              <a:ext cx="2805" cy="1016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/>
                <a:t>Process of 1-cell cavity, HZB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213" y="3119"/>
              <a:ext cx="2805" cy="53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BCP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213" y="4058"/>
              <a:ext cx="2805" cy="53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HTB 800℃</a:t>
              </a:r>
            </a:p>
          </p:txBody>
        </p:sp>
        <p:sp>
          <p:nvSpPr>
            <p:cNvPr id="29" name="下箭头 28"/>
            <p:cNvSpPr/>
            <p:nvPr/>
          </p:nvSpPr>
          <p:spPr>
            <a:xfrm>
              <a:off x="10479" y="3682"/>
              <a:ext cx="265" cy="350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下箭头 29"/>
            <p:cNvSpPr/>
            <p:nvPr/>
          </p:nvSpPr>
          <p:spPr>
            <a:xfrm>
              <a:off x="10479" y="4621"/>
              <a:ext cx="265" cy="350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213" y="5001"/>
              <a:ext cx="2805" cy="53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EP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213" y="5926"/>
              <a:ext cx="2805" cy="53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HPR</a:t>
              </a:r>
            </a:p>
          </p:txBody>
        </p:sp>
        <p:sp>
          <p:nvSpPr>
            <p:cNvPr id="33" name="下箭头 32"/>
            <p:cNvSpPr/>
            <p:nvPr/>
          </p:nvSpPr>
          <p:spPr>
            <a:xfrm>
              <a:off x="10479" y="5554"/>
              <a:ext cx="265" cy="350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下箭头 33"/>
            <p:cNvSpPr/>
            <p:nvPr/>
          </p:nvSpPr>
          <p:spPr>
            <a:xfrm>
              <a:off x="10479" y="6477"/>
              <a:ext cx="265" cy="350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下箭头 34"/>
            <p:cNvSpPr/>
            <p:nvPr/>
          </p:nvSpPr>
          <p:spPr>
            <a:xfrm>
              <a:off x="10479" y="7432"/>
              <a:ext cx="265" cy="350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213" y="6861"/>
              <a:ext cx="2805" cy="53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LTB 120℃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213" y="7816"/>
              <a:ext cx="2805" cy="97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Expose to air for years, HPR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213" y="9167"/>
              <a:ext cx="2805" cy="1008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/>
                <a:t>MTB 230℃ 24h</a:t>
              </a:r>
            </a:p>
            <a:p>
              <a:pPr algn="ctr"/>
              <a:r>
                <a:rPr lang="en-US" altLang="zh-CN"/>
                <a:t>(2 steps,13h+11h)</a:t>
              </a:r>
            </a:p>
          </p:txBody>
        </p:sp>
        <p:sp>
          <p:nvSpPr>
            <p:cNvPr id="39" name="下箭头 38"/>
            <p:cNvSpPr/>
            <p:nvPr/>
          </p:nvSpPr>
          <p:spPr>
            <a:xfrm>
              <a:off x="10479" y="8802"/>
              <a:ext cx="265" cy="350"/>
            </a:xfrm>
            <a:prstGeom prst="down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7837805" y="4118610"/>
            <a:ext cx="40595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>
                <a:sym typeface="+mn-ea"/>
              </a:rPr>
              <a:t>Vertical test results of 1.3 GHz 1-cell, baseline and with MTB(2 steps), HZB[2]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/>
              <a:t>Method: An ab initio study based on density functional theory(DFT)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72285" y="5181600"/>
            <a:ext cx="4886960" cy="1047750"/>
            <a:chOff x="1012" y="5802"/>
            <a:chExt cx="8623" cy="16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/>
                <p:cNvSpPr txBox="1"/>
                <p:nvPr/>
              </p:nvSpPr>
              <p:spPr>
                <a:xfrm>
                  <a:off x="1285" y="6480"/>
                  <a:ext cx="6316" cy="97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i="1" spc="-100">
                                <a:solidFill>
                                  <a:schemeClr val="tx1"/>
                                </a:solidFill>
                                <a:uFillTx/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𝑥𝑐</m:t>
                            </m:r>
                          </m:sub>
                          <m:sup>
                            <m:r>
                              <a:rPr lang="en-US" altLang="zh-CN" i="1" spc="-100">
                                <a:solidFill>
                                  <a:schemeClr val="tx1"/>
                                </a:solidFill>
                                <a:uFillTx/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𝐺𝐺𝐴</m:t>
                            </m:r>
                          </m:sup>
                        </m:sSubSup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[</m:t>
                        </m:r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𝜌</m:t>
                        </m:r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]=</m:t>
                        </m:r>
                        <m:nary>
                          <m:naryPr>
                            <m:limLoc m:val="subSup"/>
                            <m:subHide m:val="on"/>
                            <m:supHide m:val="on"/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𝑓</m:t>
                            </m:r>
                          </m:e>
                        </m:nary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𝜌</m:t>
                        </m:r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𝛻𝜌</m:t>
                        </m:r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)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𝑑𝑟</m:t>
                        </m:r>
                      </m:oMath>
                    </m:oMathPara>
                  </a14:m>
                  <a:endParaRPr lang="en-US" altLang="zh-CN" i="1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 xmlns="">
            <p:sp>
              <p:nvSpPr>
                <p:cNvPr id="21" name="文本框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85" y="6480"/>
                  <a:ext cx="6316" cy="972"/>
                </a:xfrm>
                <a:prstGeom prst="rect">
                  <a:avLst/>
                </a:prstGeom>
                <a:blipFill rotWithShape="1">
                  <a:blip r:embed="rId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文本框 21"/>
            <p:cNvSpPr txBox="1"/>
            <p:nvPr/>
          </p:nvSpPr>
          <p:spPr>
            <a:xfrm>
              <a:off x="1012" y="5802"/>
              <a:ext cx="862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Generalized Gradient Approximation(e.g. PBE):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445819" y="2652395"/>
            <a:ext cx="9299369" cy="2362349"/>
            <a:chOff x="964" y="1725"/>
            <a:chExt cx="13391" cy="3826"/>
          </a:xfrm>
        </p:grpSpPr>
        <p:grpSp>
          <p:nvGrpSpPr>
            <p:cNvPr id="4" name="组合 3"/>
            <p:cNvGrpSpPr/>
            <p:nvPr/>
          </p:nvGrpSpPr>
          <p:grpSpPr>
            <a:xfrm>
              <a:off x="964" y="2393"/>
              <a:ext cx="13391" cy="3158"/>
              <a:chOff x="729" y="2239"/>
              <a:chExt cx="13391" cy="315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文本框 16"/>
                  <p:cNvSpPr txBox="1"/>
                  <p:nvPr/>
                </p:nvSpPr>
                <p:spPr>
                  <a:xfrm>
                    <a:off x="773" y="2239"/>
                    <a:ext cx="6643" cy="98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no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ℏ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𝑚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𝛻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i="1" spc="-10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𝑒𝑓𝑓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(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𝑟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)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(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𝑟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)=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(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𝑟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)</m:t>
                          </m:r>
                        </m:oMath>
                      </m:oMathPara>
                    </a14:m>
                    <a:endParaRPr lang="en-US" altLang="zh-CN" i="1">
                      <a:latin typeface="Cambria Math" panose="02040503050406030204" charset="0"/>
                      <a:cs typeface="Cambria Math" panose="02040503050406030204" charset="0"/>
                    </a:endParaRPr>
                  </a:p>
                </p:txBody>
              </p:sp>
            </mc:Choice>
            <mc:Fallback xmlns="">
              <p:sp>
                <p:nvSpPr>
                  <p:cNvPr id="17" name="文本框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3" y="2239"/>
                    <a:ext cx="6643" cy="981"/>
                  </a:xfrm>
                  <a:prstGeom prst="rect">
                    <a:avLst/>
                  </a:prstGeom>
                  <a:blipFill rotWithShape="1">
                    <a:blip r:embed="rId4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文本框 22"/>
                  <p:cNvSpPr txBox="1"/>
                  <p:nvPr/>
                </p:nvSpPr>
                <p:spPr>
                  <a:xfrm>
                    <a:off x="1199" y="3560"/>
                    <a:ext cx="7150" cy="59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𝐸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[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𝜌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]=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i="1" spc="-10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[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𝜌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]+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i="1" spc="-10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𝑒𝑥𝑡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[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𝜌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]+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i="1" spc="-10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𝐻𝑎𝑟𝑡𝑟𝑒𝑒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[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𝜌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]+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i="1" spc="-10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𝑥𝑐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[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𝜌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]</m:t>
                          </m:r>
                        </m:oMath>
                      </m:oMathPara>
                    </a14:m>
                    <a:endParaRPr lang="en-US" altLang="zh-CN" i="1">
                      <a:latin typeface="Cambria Math" panose="02040503050406030204" charset="0"/>
                      <a:cs typeface="Cambria Math" panose="02040503050406030204" charset="0"/>
                    </a:endParaRPr>
                  </a:p>
                </p:txBody>
              </p:sp>
            </mc:Choice>
            <mc:Fallback xmlns="">
              <p:sp>
                <p:nvSpPr>
                  <p:cNvPr id="23" name="文本框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99" y="3560"/>
                    <a:ext cx="7150" cy="596"/>
                  </a:xfrm>
                  <a:prstGeom prst="rect">
                    <a:avLst/>
                  </a:prstGeom>
                  <a:blipFill rotWithShape="1">
                    <a:blip r:embed="rId5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文本框 23"/>
                  <p:cNvSpPr txBox="1"/>
                  <p:nvPr/>
                </p:nvSpPr>
                <p:spPr>
                  <a:xfrm>
                    <a:off x="729" y="4284"/>
                    <a:ext cx="13391" cy="1113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𝐸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[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𝜌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]=</m:t>
                          </m:r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naryPr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⟨</m:t>
                              </m:r>
                            </m:e>
                          </m:nary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|−</m:t>
                          </m:r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𝑚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𝛻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⟩+</m:t>
                          </m:r>
                          <m:nary>
                            <m:naryPr>
                              <m:limLoc m:val="subSup"/>
                              <m:subHide m:val="on"/>
                              <m:supHide m:val="on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i="1" spc="-10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𝑒𝑥𝑡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(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𝑟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)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𝜌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(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𝑟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)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𝑑𝑟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limLoc m:val="subSup"/>
                              <m:subHide m:val="on"/>
                              <m:supHide m:val="on"/>
                              <m:ctrlPr>
                                <a:rPr lang="en-US" altLang="zh-CN" i="1" spc="-10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nary>
                                <m:naryPr>
                                  <m:limLoc m:val="subSup"/>
                                  <m:subHide m:val="on"/>
                                  <m:supHide m:val="on"/>
                                  <m:ctrlPr>
                                    <a:rPr lang="en-US" altLang="zh-CN" i="1" spc="-10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altLang="zh-CN" i="1" spc="-100">
                                      <a:solidFill>
                                        <a:schemeClr val="tx1"/>
                                      </a:solidFill>
                                      <a:uFillTx/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 </m:t>
                                  </m:r>
                                </m:e>
                              </m:nary>
                            </m:e>
                          </m:nary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(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𝑟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)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|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𝑟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|</m:t>
                              </m:r>
                            </m:den>
                          </m:f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𝑑𝑟𝑑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i="1" spc="-100">
                                  <a:solidFill>
                                    <a:schemeClr val="tx1"/>
                                  </a:solidFill>
                                  <a:uFillTx/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𝑥𝑐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[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𝜌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]</m:t>
                          </m:r>
                        </m:oMath>
                      </m:oMathPara>
                    </a14:m>
                    <a:endParaRPr lang="en-US" altLang="zh-CN" i="1">
                      <a:latin typeface="Cambria Math" panose="02040503050406030204" charset="0"/>
                      <a:cs typeface="Cambria Math" panose="02040503050406030204" charset="0"/>
                    </a:endParaRPr>
                  </a:p>
                </p:txBody>
              </p:sp>
            </mc:Choice>
            <mc:Fallback xmlns="">
              <p:sp>
                <p:nvSpPr>
                  <p:cNvPr id="24" name="文本框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9" y="4284"/>
                    <a:ext cx="13391" cy="1113"/>
                  </a:xfrm>
                  <a:prstGeom prst="rect">
                    <a:avLst/>
                  </a:prstGeom>
                  <a:blipFill rotWithShape="1">
                    <a:blip r:embed="rId6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" name="文本框 6"/>
            <p:cNvSpPr txBox="1"/>
            <p:nvPr/>
          </p:nvSpPr>
          <p:spPr>
            <a:xfrm>
              <a:off x="1434" y="1725"/>
              <a:ext cx="4183" cy="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Kohn-Sham equation: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772285" y="1287145"/>
            <a:ext cx="6591935" cy="1229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/>
              <a:t>Advantages of the DFT method</a:t>
            </a:r>
            <a:r>
              <a:rPr lang="zh-CN" altLang="en-US" sz="2000" b="1"/>
              <a:t>：</a:t>
            </a: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First-principle, </a:t>
            </a:r>
            <a:r>
              <a:rPr lang="en-US" altLang="zh-CN">
                <a:solidFill>
                  <a:srgbClr val="FF0000"/>
                </a:solidFill>
              </a:rPr>
              <a:t>no empirical parameters</a:t>
            </a:r>
            <a:r>
              <a:rPr lang="en-US" altLang="zh-CN"/>
              <a:t> needed, reliable results</a:t>
            </a:r>
          </a:p>
          <a:p>
            <a:pPr indent="0">
              <a:buFont typeface="Wingdings" panose="05000000000000000000" charset="0"/>
              <a:buNone/>
            </a:pPr>
            <a:endParaRPr lang="en-US" altLang="zh-CN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Reveal the reaction mechanism from the </a:t>
            </a:r>
            <a:r>
              <a:rPr lang="en-US" altLang="zh-CN">
                <a:solidFill>
                  <a:srgbClr val="FF0000"/>
                </a:solidFill>
              </a:rPr>
              <a:t>atomic scale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Method: An ab initio study based on density functional theory(DFT)</a:t>
            </a:r>
            <a:endParaRPr lang="en-US" altLang="zh-CN"/>
          </a:p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8</a:t>
            </a:fld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94335" y="1414780"/>
            <a:ext cx="6657340" cy="1480185"/>
            <a:chOff x="621" y="7736"/>
            <a:chExt cx="10484" cy="23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/>
                <p:cNvSpPr txBox="1"/>
                <p:nvPr/>
              </p:nvSpPr>
              <p:spPr>
                <a:xfrm>
                  <a:off x="2003" y="8610"/>
                  <a:ext cx="6345" cy="5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 anchor="t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i="1" spc="-100">
                                <a:solidFill>
                                  <a:srgbClr val="FF0000"/>
                                </a:solidFill>
                                <a:uFillTx/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𝑎𝑑𝑠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i="1" spc="-100">
                                <a:solidFill>
                                  <a:schemeClr val="tx1"/>
                                </a:solidFill>
                                <a:uFillTx/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𝑠𝑢𝑟𝑓𝑎𝑐𝑒</m:t>
                            </m:r>
                            <m:r>
                              <a:rPr lang="en-US" altLang="zh-CN" i="1" spc="-100">
                                <a:solidFill>
                                  <a:schemeClr val="tx1"/>
                                </a:solidFill>
                                <a:uFillTx/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+</m:t>
                            </m:r>
                            <m:r>
                              <a:rPr lang="en-US" altLang="zh-CN" i="1" spc="-100">
                                <a:solidFill>
                                  <a:schemeClr val="tx1"/>
                                </a:solidFill>
                                <a:uFillTx/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𝑤𝑎𝑡𝑒𝑟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i="1" spc="-100">
                                <a:solidFill>
                                  <a:schemeClr val="tx1"/>
                                </a:solidFill>
                                <a:uFillTx/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𝑠𝑢𝑟𝑓𝑎𝑐𝑒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i="1" spc="-100">
                                <a:solidFill>
                                  <a:schemeClr val="tx1"/>
                                </a:solidFill>
                                <a:uFillTx/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𝑤𝑎𝑡𝑒𝑟</m:t>
                            </m:r>
                          </m:sub>
                        </m:sSub>
                      </m:oMath>
                    </m:oMathPara>
                  </a14:m>
                  <a:endParaRPr lang="en-US" altLang="zh-CN" i="1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 xmlns="">
            <p:sp>
              <p:nvSpPr>
                <p:cNvPr id="18" name="文本框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3" y="8610"/>
                  <a:ext cx="6345" cy="555"/>
                </a:xfrm>
                <a:prstGeom prst="rect">
                  <a:avLst/>
                </a:prstGeom>
                <a:blipFill rotWithShape="1">
                  <a:blip r:embed="rId2"/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文本框 8"/>
            <p:cNvSpPr txBox="1"/>
            <p:nvPr/>
          </p:nvSpPr>
          <p:spPr>
            <a:xfrm>
              <a:off x="2003" y="7736"/>
              <a:ext cx="5000" cy="5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FF0000"/>
                  </a:solidFill>
                </a:rPr>
                <a:t>Adsorption Energy</a:t>
              </a:r>
              <a:r>
                <a:rPr lang="en-US" altLang="zh-CN"/>
                <a:t> formula: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21" y="9487"/>
              <a:ext cx="10484" cy="5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lang="en-US" altLang="zh-CN" b="1">
                  <a:solidFill>
                    <a:srgbClr val="FF0000"/>
                  </a:solidFill>
                </a:rPr>
                <a:t>Adsorption energy</a:t>
              </a:r>
              <a:r>
                <a:rPr lang="en-US" altLang="zh-CN"/>
                <a:t> between </a:t>
              </a:r>
              <a:r>
                <a:rPr lang="en-US" altLang="zh-CN">
                  <a:solidFill>
                    <a:srgbClr val="FFC000"/>
                  </a:solidFill>
                </a:rPr>
                <a:t>Nb and its oxides</a:t>
              </a:r>
              <a:r>
                <a:rPr lang="en-US" altLang="zh-CN"/>
                <a:t> with </a:t>
              </a:r>
              <a:r>
                <a:rPr lang="en-US" altLang="zh-CN">
                  <a:solidFill>
                    <a:srgbClr val="00B0F0"/>
                  </a:solidFill>
                </a:rPr>
                <a:t>water molecules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1271905" y="1451610"/>
            <a:ext cx="4144645" cy="96647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271905" y="3366770"/>
            <a:ext cx="6165215" cy="233807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b="1"/>
              <a:t>Steps</a:t>
            </a:r>
            <a:r>
              <a:rPr lang="zh-CN" altLang="en-US" sz="2000" b="1"/>
              <a:t>：</a:t>
            </a:r>
            <a:endParaRPr lang="en-US" altLang="zh-CN" sz="2000" b="1"/>
          </a:p>
          <a:p>
            <a:pPr marL="342900" indent="-342900">
              <a:buAutoNum type="arabicPeriod"/>
            </a:pPr>
            <a:r>
              <a:rPr lang="en-US" altLang="zh-CN"/>
              <a:t>initial structure model </a:t>
            </a:r>
            <a:r>
              <a:rPr lang="en-US" altLang="zh-CN" b="1">
                <a:solidFill>
                  <a:schemeClr val="accent4"/>
                </a:solidFill>
              </a:rPr>
              <a:t>√</a:t>
            </a:r>
          </a:p>
          <a:p>
            <a:pPr marL="342900" indent="-342900">
              <a:buAutoNum type="arabicPeriod"/>
            </a:pPr>
            <a:endParaRPr lang="en-US" altLang="zh-CN"/>
          </a:p>
          <a:p>
            <a:pPr marL="342900" indent="-342900">
              <a:buAutoNum type="arabicPeriod"/>
            </a:pPr>
            <a:r>
              <a:rPr lang="en-US" altLang="zh-CN"/>
              <a:t>calculate structures’ converged energy → adsorption energy → determine stable state </a:t>
            </a:r>
            <a:r>
              <a:rPr lang="en-US" altLang="zh-CN" b="1">
                <a:solidFill>
                  <a:schemeClr val="accent4"/>
                </a:solidFill>
              </a:rPr>
              <a:t>√</a:t>
            </a:r>
            <a:endParaRPr lang="en-US" altLang="zh-CN"/>
          </a:p>
          <a:p>
            <a:pPr marL="342900" indent="-342900">
              <a:buAutoNum type="arabicPeriod"/>
            </a:pPr>
            <a:endParaRPr lang="en-US" altLang="zh-CN"/>
          </a:p>
          <a:p>
            <a:pPr marL="342900" indent="-342900">
              <a:buAutoNum type="arabicPeriod"/>
            </a:pPr>
            <a:r>
              <a:rPr lang="en-US" altLang="zh-CN"/>
              <a:t>calculate reaction barrier </a:t>
            </a:r>
            <a:r>
              <a:rPr lang="en-US" altLang="zh-CN">
                <a:solidFill>
                  <a:schemeClr val="accent3"/>
                </a:solidFill>
              </a:rPr>
              <a:t>(not yet)</a:t>
            </a:r>
            <a:r>
              <a:rPr lang="en-US" altLang="zh-CN"/>
              <a:t>→ deterimine whether the reaction happen at different temperature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974965" y="3366770"/>
            <a:ext cx="3451225" cy="2142490"/>
            <a:chOff x="10721" y="3694"/>
            <a:chExt cx="5435" cy="337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21" y="3694"/>
              <a:ext cx="5226" cy="3374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3020" y="4731"/>
              <a:ext cx="313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>
                  <a:solidFill>
                    <a:srgbClr val="FF0000"/>
                  </a:solidFill>
                </a:rPr>
                <a:t>reaction energy barrier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/>
              <a:t>DFT calculation parameter selection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9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5870575" y="1616075"/>
                <a:ext cx="5877560" cy="4079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/>
                  <a:t>Vacuum layer = 20 </a:t>
                </a:r>
                <a:r>
                  <a:rPr lang="en-US" altLang="en-US">
                    <a:solidFill>
                      <a:schemeClr val="tx1"/>
                    </a:solidFill>
                    <a:sym typeface="+mn-ea"/>
                  </a:rPr>
                  <a:t>Å</a:t>
                </a:r>
                <a:endParaRPr lang="en-US" altLang="zh-CN"/>
              </a:p>
              <a:p>
                <a:r>
                  <a:rPr lang="en-US" altLang="zh-CN"/>
                  <a:t>ENCUT = 1.3 max{ENMAX} = 520 eV</a:t>
                </a:r>
              </a:p>
              <a:p>
                <a:r>
                  <a:rPr lang="en-US" altLang="zh-CN"/>
                  <a:t>Number of surface atomic layers = 5</a:t>
                </a:r>
              </a:p>
              <a:p>
                <a:r>
                  <a:rPr lang="en-US" altLang="zh-CN"/>
                  <a:t>  </a:t>
                </a:r>
                <a:r>
                  <a:rPr lang="en-US" altLang="zh-CN" sz="2400"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↳</a:t>
                </a:r>
                <a:r>
                  <a:rPr lang="en-US" altLang="zh-CN"/>
                  <a:t> number of relaxed layers = 3, number of fixed layers = 2</a:t>
                </a:r>
              </a:p>
              <a:p>
                <a:r>
                  <a:rPr lang="en-US" altLang="zh-CN"/>
                  <a:t>K-spacing =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</a:rPr>
                      <m:t>0.03 (2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π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/Å)</m:t>
                    </m:r>
                  </m:oMath>
                </a14:m>
                <a:endParaRPr lang="en-US" altLang="en-US" i="1" spc="-100">
                  <a:solidFill>
                    <a:schemeClr val="tx1"/>
                  </a:solidFill>
                  <a:uFillTx/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r>
                  <a:rPr lang="en-US" altLang="zh-CN"/>
                  <a:t>EDIFF = 1E-6 eV</a:t>
                </a:r>
              </a:p>
              <a:p>
                <a:r>
                  <a:rPr lang="en-US" altLang="zh-CN"/>
                  <a:t>EDIFFG = -0.03 (eV/</a:t>
                </a:r>
                <a14:m>
                  <m:oMath xmlns:m="http://schemas.openxmlformats.org/officeDocument/2006/math">
                    <m:r>
                      <a:rPr lang="en-US" altLang="en-US">
                        <a:latin typeface="Cambria Math" panose="02040503050406030204" charset="0"/>
                        <a:sym typeface="+mn-ea"/>
                      </a:rPr>
                      <m:t>Å)</m:t>
                    </m:r>
                  </m:oMath>
                </a14:m>
                <a:endParaRPr lang="en-US" altLang="en-US">
                  <a:latin typeface="Cambria Math" panose="02040503050406030204" charset="0"/>
                  <a:sym typeface="+mn-ea"/>
                </a:endParaRPr>
              </a:p>
              <a:p>
                <a:r>
                  <a:rPr lang="en-US" altLang="zh-CN"/>
                  <a:t>POTCAR = Nb_sv O H</a:t>
                </a:r>
              </a:p>
              <a:p>
                <a:endParaRPr lang="en-US" altLang="zh-CN"/>
              </a:p>
              <a:p>
                <a:r>
                  <a:rPr lang="en-US" altLang="zh-CN"/>
                  <a:t>For Nb and NbO surface, SIGMA = 0.2; ISMEAR = 1</a:t>
                </a:r>
              </a:p>
              <a:p>
                <a:r>
                  <a:rPr lang="en-US" altLang="zh-CN"/>
                  <a:t>For NbO2 and Nb2O5 surface, SIGMA = 0.05; ISMEAR = 0 </a:t>
                </a:r>
              </a:p>
              <a:p>
                <a:endParaRPr lang="en-US" altLang="zh-CN"/>
              </a:p>
              <a:p>
                <a:r>
                  <a:rPr lang="en-US" altLang="zh-CN"/>
                  <a:t>For adsorption calculation, using dipole correction:</a:t>
                </a:r>
              </a:p>
              <a:p>
                <a:r>
                  <a:rPr lang="en-US" altLang="zh-CN"/>
                  <a:t>LDIPOL = .TRUE. ; IDIPOL = 3</a:t>
                </a: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0575" y="1616075"/>
                <a:ext cx="5877560" cy="40792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417195" y="1244600"/>
            <a:ext cx="49898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e.g. : </a:t>
            </a:r>
            <a:r>
              <a:rPr lang="en-US" altLang="zh-CN">
                <a:solidFill>
                  <a:schemeClr val="tx1"/>
                </a:solidFill>
                <a:sym typeface="+mn-ea"/>
              </a:rPr>
              <a:t>Water molecule adsorption on Nb</a:t>
            </a:r>
            <a:r>
              <a:rPr lang="en-US" altLang="zh-CN" baseline="-25000">
                <a:solidFill>
                  <a:schemeClr val="tx1"/>
                </a:solidFill>
                <a:uFillTx/>
                <a:sym typeface="+mn-ea"/>
              </a:rPr>
              <a:t> </a:t>
            </a:r>
            <a:r>
              <a:rPr lang="en-US" altLang="zh-CN">
                <a:solidFill>
                  <a:schemeClr val="tx1"/>
                </a:solidFill>
                <a:uFillTx/>
                <a:sym typeface="+mn-ea"/>
              </a:rPr>
              <a:t>surface(110)</a:t>
            </a:r>
            <a:endParaRPr lang="en-US" altLang="zh-CN" sz="2000"/>
          </a:p>
        </p:txBody>
      </p:sp>
      <p:grpSp>
        <p:nvGrpSpPr>
          <p:cNvPr id="13" name="组合 12"/>
          <p:cNvGrpSpPr/>
          <p:nvPr/>
        </p:nvGrpSpPr>
        <p:grpSpPr>
          <a:xfrm>
            <a:off x="1151255" y="1709420"/>
            <a:ext cx="3707130" cy="4189730"/>
            <a:chOff x="804" y="2692"/>
            <a:chExt cx="5838" cy="659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" y="2692"/>
              <a:ext cx="5739" cy="6598"/>
            </a:xfrm>
            <a:prstGeom prst="rect">
              <a:avLst/>
            </a:prstGeom>
          </p:spPr>
        </p:pic>
        <p:cxnSp>
          <p:nvCxnSpPr>
            <p:cNvPr id="7" name="直接箭头连接符 6"/>
            <p:cNvCxnSpPr/>
            <p:nvPr/>
          </p:nvCxnSpPr>
          <p:spPr>
            <a:xfrm>
              <a:off x="5090" y="3400"/>
              <a:ext cx="0" cy="360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090" y="4892"/>
              <a:ext cx="145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vacuum layer</a:t>
              </a:r>
            </a:p>
          </p:txBody>
        </p:sp>
        <p:sp>
          <p:nvSpPr>
            <p:cNvPr id="9" name="右大括号 8"/>
            <p:cNvSpPr/>
            <p:nvPr/>
          </p:nvSpPr>
          <p:spPr>
            <a:xfrm>
              <a:off x="5030" y="6990"/>
              <a:ext cx="390" cy="1015"/>
            </a:xfrm>
            <a:prstGeom prst="rightBrac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右大括号 9"/>
            <p:cNvSpPr/>
            <p:nvPr/>
          </p:nvSpPr>
          <p:spPr>
            <a:xfrm>
              <a:off x="5030" y="8220"/>
              <a:ext cx="390" cy="619"/>
            </a:xfrm>
            <a:prstGeom prst="rightBrace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430" y="8050"/>
              <a:ext cx="112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chemeClr val="bg1"/>
                  </a:solidFill>
                </a:rPr>
                <a:t>fixed </a:t>
              </a:r>
            </a:p>
            <a:p>
              <a:r>
                <a:rPr lang="en-US" altLang="zh-CN" sz="1600">
                  <a:solidFill>
                    <a:schemeClr val="bg1"/>
                  </a:solidFill>
                </a:rPr>
                <a:t>atoms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400" y="7026"/>
              <a:ext cx="1243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solidFill>
                    <a:schemeClr val="bg1"/>
                  </a:solidFill>
                </a:rPr>
                <a:t>relaxed </a:t>
              </a:r>
            </a:p>
            <a:p>
              <a:r>
                <a:rPr lang="en-US" altLang="zh-CN" sz="1600">
                  <a:solidFill>
                    <a:schemeClr val="bg1"/>
                  </a:solidFill>
                </a:rPr>
                <a:t>atoms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/>
              <a:t>Water molecule adsorption energy on </a:t>
            </a:r>
            <a:r>
              <a:rPr lang="en-US" altLang="zh-CN">
                <a:solidFill>
                  <a:srgbClr val="FF0000"/>
                </a:solidFill>
              </a:rPr>
              <a:t>Nb</a:t>
            </a:r>
            <a:r>
              <a:rPr lang="en-US" altLang="zh-CN" baseline="-25000">
                <a:solidFill>
                  <a:srgbClr val="FF0000"/>
                </a:solidFill>
                <a:uFillTx/>
              </a:rPr>
              <a:t> </a:t>
            </a:r>
            <a:r>
              <a:rPr lang="en-US" altLang="zh-CN">
                <a:solidFill>
                  <a:srgbClr val="FF0000"/>
                </a:solidFill>
                <a:uFillTx/>
              </a:rPr>
              <a:t>surface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0" y="1074420"/>
            <a:ext cx="1873885" cy="19405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070" y="1076325"/>
            <a:ext cx="1983740" cy="19386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530" y="1076325"/>
            <a:ext cx="1746885" cy="19386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6265" y="1076325"/>
            <a:ext cx="1779270" cy="1938655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7"/>
          <a:stretch>
            <a:fillRect/>
          </a:stretch>
        </p:blipFill>
        <p:spPr>
          <a:xfrm>
            <a:off x="10138410" y="1074420"/>
            <a:ext cx="1873250" cy="19399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59230" y="3858260"/>
            <a:ext cx="9568815" cy="184531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b="1"/>
              <a:t>Results</a:t>
            </a:r>
            <a:r>
              <a:rPr lang="zh-CN" altLang="en-US" b="1"/>
              <a:t>：</a:t>
            </a:r>
            <a:endParaRPr lang="en-US" altLang="zh-CN" b="1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OH+H dissociative adsorption energy</a:t>
            </a:r>
            <a:r>
              <a:rPr lang="zh-CN" altLang="en-US"/>
              <a:t>(-1.46</a:t>
            </a:r>
            <a:r>
              <a:rPr lang="en-US" altLang="zh-CN"/>
              <a:t>eV)&lt; OH+H subsurface dissociative adsorption energy</a:t>
            </a:r>
            <a:r>
              <a:rPr lang="zh-CN" altLang="en-US"/>
              <a:t>(-0.93</a:t>
            </a:r>
            <a:r>
              <a:rPr lang="en-US" altLang="zh-CN"/>
              <a:t>eV)&lt; H</a:t>
            </a:r>
            <a:r>
              <a:rPr lang="en-US" altLang="zh-CN" baseline="-25000">
                <a:solidFill>
                  <a:schemeClr val="tx1"/>
                </a:solidFill>
                <a:uFillTx/>
              </a:rPr>
              <a:t>2</a:t>
            </a:r>
            <a:r>
              <a:rPr lang="en-US" altLang="zh-CN"/>
              <a:t>O molecular adsorption energy</a:t>
            </a:r>
            <a:r>
              <a:rPr lang="zh-CN" altLang="en-US"/>
              <a:t>(-0.54</a:t>
            </a:r>
            <a:r>
              <a:rPr lang="en-US" altLang="zh-CN"/>
              <a:t>eV)</a:t>
            </a: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Nb metal exhibits </a:t>
            </a:r>
            <a:r>
              <a:rPr lang="en-US" altLang="zh-CN">
                <a:solidFill>
                  <a:srgbClr val="FF0000"/>
                </a:solidFill>
              </a:rPr>
              <a:t>high dissociative activity</a:t>
            </a:r>
            <a:r>
              <a:rPr lang="en-US" altLang="zh-CN"/>
              <a:t> toward water, with water molecules preferentially dissociatively adsorbing, and the </a:t>
            </a:r>
            <a:r>
              <a:rPr lang="en-US" altLang="zh-CN">
                <a:solidFill>
                  <a:srgbClr val="FF0000"/>
                </a:solidFill>
              </a:rPr>
              <a:t>diffusion of H toward the subsurface </a:t>
            </a:r>
            <a:r>
              <a:rPr lang="en-US" altLang="zh-CN"/>
              <a:t>also possesses a certain driving force.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-111125" y="3014980"/>
            <a:ext cx="4351655" cy="368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/>
              <a:t>situation1-Molecular adsoption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67810" y="3014980"/>
            <a:ext cx="4087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situation2-Dissociative adsorption 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852410" y="3014980"/>
            <a:ext cx="4552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ym typeface="+mn-ea"/>
              </a:rPr>
              <a:t>situation3-Subsurface dissociative adsorption 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647940" y="641350"/>
            <a:ext cx="4544060" cy="3733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b="1">
                <a:sym typeface="+mn-ea"/>
              </a:rPr>
              <a:t>Initial configuration → Convergence result</a:t>
            </a:r>
            <a:endParaRPr lang="en-US" altLang="zh-CN" b="1"/>
          </a:p>
          <a:p>
            <a:endParaRPr lang="en-US" altLang="zh-CN" b="1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3780" y="1075055"/>
            <a:ext cx="1838960" cy="19392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Water molecule adsorption energy on </a:t>
            </a:r>
            <a:r>
              <a:rPr lang="en-US" altLang="zh-CN" dirty="0" err="1">
                <a:solidFill>
                  <a:srgbClr val="FF0000"/>
                </a:solidFill>
                <a:sym typeface="+mn-ea"/>
              </a:rPr>
              <a:t>NbO</a:t>
            </a:r>
            <a:r>
              <a:rPr lang="en-US" altLang="zh-CN" baseline="-25000" dirty="0">
                <a:sym typeface="+mn-ea"/>
              </a:rPr>
              <a:t> </a:t>
            </a:r>
            <a:r>
              <a:rPr lang="en-US" altLang="zh-CN" dirty="0">
                <a:sym typeface="+mn-ea"/>
              </a:rPr>
              <a:t>surface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021965" y="1256030"/>
            <a:ext cx="2140585" cy="22498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262370" y="1256030"/>
            <a:ext cx="2353945" cy="22358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978265" y="1256030"/>
            <a:ext cx="2630170" cy="22123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03555" y="1256030"/>
            <a:ext cx="2146935" cy="225044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492760" y="3503295"/>
            <a:ext cx="46901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Molecular adsorption</a:t>
            </a: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6541135" y="3496310"/>
            <a:ext cx="46901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Dissociative adsorption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693035" y="4149090"/>
            <a:ext cx="6894830" cy="2122805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defTabSz="266700"/>
            <a:r>
              <a:rPr lang="en-US" altLang="zh-CN" sz="2400" b="1">
                <a:latin typeface="Times New Roman" panose="02020603050405020304"/>
                <a:ea typeface="楷体" panose="02010609060101010101" charset="-122"/>
              </a:rPr>
              <a:t>Results</a:t>
            </a:r>
            <a:r>
              <a:rPr lang="zh-CN" altLang="en-US">
                <a:latin typeface="Times New Roman" panose="02020603050405020304"/>
                <a:ea typeface="楷体" panose="02010609060101010101" charset="-122"/>
              </a:rPr>
              <a:t>：</a:t>
            </a:r>
          </a:p>
          <a:p>
            <a:pPr marL="285750" indent="-285750" defTabSz="266700">
              <a:buFont typeface="Wingdings" panose="05000000000000000000" charset="0"/>
              <a:buChar char="Ø"/>
            </a:pPr>
            <a:r>
              <a:rPr lang="en-US" altLang="zh-CN">
                <a:latin typeface="Times New Roman" panose="02020603050405020304"/>
                <a:ea typeface="楷体" panose="02010609060101010101" charset="-122"/>
              </a:rPr>
              <a:t>No matter whether the initial configuration was molecular adsorption or dissociative adsorption, after optimization it always converged to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/>
                <a:ea typeface="楷体" panose="02010609060101010101" charset="-122"/>
              </a:rPr>
              <a:t>molecular adsorption</a:t>
            </a:r>
            <a:r>
              <a:rPr lang="en-US" altLang="zh-CN">
                <a:latin typeface="Times New Roman" panose="02020603050405020304"/>
                <a:ea typeface="楷体" panose="02010609060101010101" charset="-122"/>
              </a:rPr>
              <a:t>, with an adsorption energy of -0.60 eV.</a:t>
            </a:r>
          </a:p>
          <a:p>
            <a:pPr marL="285750" indent="-285750" defTabSz="266700">
              <a:buFont typeface="Wingdings" panose="05000000000000000000" charset="0"/>
              <a:buChar char="Ø"/>
            </a:pPr>
            <a:r>
              <a:rPr lang="en-US" altLang="zh-CN">
                <a:latin typeface="Times New Roman" panose="02020603050405020304"/>
                <a:ea typeface="楷体" panose="02010609060101010101" charset="-122"/>
              </a:rPr>
              <a:t>The dissociated state (OH +H) can't stably exist on the NbO surface, indicating that this surface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/>
                <a:ea typeface="楷体" panose="02010609060101010101" charset="-122"/>
              </a:rPr>
              <a:t>inhibits</a:t>
            </a:r>
            <a:r>
              <a:rPr lang="en-US" altLang="zh-CN">
                <a:latin typeface="Times New Roman" panose="02020603050405020304"/>
                <a:ea typeface="楷体" panose="02010609060101010101" charset="-122"/>
              </a:rPr>
              <a:t> O–H bond breaking and is </a:t>
            </a:r>
            <a:r>
              <a:rPr lang="en-US" altLang="zh-CN">
                <a:solidFill>
                  <a:srgbClr val="FF0000"/>
                </a:solidFill>
                <a:latin typeface="Times New Roman" panose="02020603050405020304"/>
                <a:ea typeface="楷体" panose="02010609060101010101" charset="-122"/>
              </a:rPr>
              <a:t>chemically inert</a:t>
            </a:r>
            <a:r>
              <a:rPr lang="en-US" altLang="zh-CN">
                <a:latin typeface="Times New Roman" panose="02020603050405020304"/>
                <a:ea typeface="楷体" panose="02010609060101010101" charset="-122"/>
              </a:rPr>
              <a:t> to water molecules.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647940" y="641350"/>
            <a:ext cx="4544060" cy="3733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b="1">
                <a:sym typeface="+mn-ea"/>
              </a:rPr>
              <a:t>Initial configuration → Convergence result</a:t>
            </a:r>
            <a:endParaRPr lang="en-US" altLang="zh-CN" b="1"/>
          </a:p>
          <a:p>
            <a:endParaRPr lang="en-US" altLang="zh-CN" b="1"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Water molecule adsorption energy on 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NbO</a:t>
            </a:r>
            <a:r>
              <a:rPr lang="en-US" altLang="zh-CN" baseline="-25000" dirty="0">
                <a:solidFill>
                  <a:srgbClr val="FF0000"/>
                </a:solidFill>
                <a:sym typeface="+mn-ea"/>
              </a:rPr>
              <a:t>2</a:t>
            </a:r>
            <a:r>
              <a:rPr lang="en-US" altLang="zh-CN" baseline="-25000" dirty="0">
                <a:sym typeface="+mn-ea"/>
              </a:rPr>
              <a:t> </a:t>
            </a:r>
            <a:r>
              <a:rPr lang="en-US" altLang="zh-CN" dirty="0">
                <a:sym typeface="+mn-ea"/>
              </a:rPr>
              <a:t>surface</a:t>
            </a:r>
            <a:endParaRPr lang="en-US" altLang="zh-CN" dirty="0">
              <a:solidFill>
                <a:schemeClr val="accent1">
                  <a:lumMod val="75000"/>
                </a:schemeClr>
              </a:solidFill>
              <a:uFillTx/>
            </a:endParaRPr>
          </a:p>
          <a:p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5565" y="1242060"/>
            <a:ext cx="3086100" cy="21672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599815" y="1242060"/>
            <a:ext cx="3291840" cy="217614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5565" y="3880485"/>
            <a:ext cx="3404235" cy="18395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599180" y="3872230"/>
            <a:ext cx="3292475" cy="185293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5565" y="3409315"/>
            <a:ext cx="6753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Molecular adsorption-site 1</a:t>
            </a: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75565" y="5718175"/>
            <a:ext cx="6753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ym typeface="+mn-ea"/>
              </a:rPr>
              <a:t>Molecular adsorption-site 2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071360" y="3992880"/>
            <a:ext cx="4869815" cy="2399665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b="1"/>
              <a:t>Results</a:t>
            </a:r>
            <a:r>
              <a:rPr lang="zh-CN" altLang="en-US" b="1"/>
              <a:t>：</a:t>
            </a: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>
                <a:sym typeface="+mn-ea"/>
              </a:rPr>
              <a:t>dissociative adsorption energy</a:t>
            </a:r>
            <a:r>
              <a:rPr lang="zh-CN" altLang="en-US">
                <a:sym typeface="+mn-ea"/>
              </a:rPr>
              <a:t>(-1.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6</a:t>
            </a:r>
            <a:r>
              <a:rPr lang="en-US" altLang="zh-CN">
                <a:sym typeface="+mn-ea"/>
              </a:rPr>
              <a:t>eV)&lt; molecular adsorption-site1 energy</a:t>
            </a:r>
            <a:r>
              <a:rPr lang="zh-CN" altLang="en-US">
                <a:sym typeface="+mn-ea"/>
              </a:rPr>
              <a:t>(-0.</a:t>
            </a:r>
            <a:r>
              <a:rPr lang="en-US" altLang="zh-CN">
                <a:sym typeface="+mn-ea"/>
              </a:rPr>
              <a:t>96eV)&lt; molecular adsorption-site2 energy</a:t>
            </a:r>
            <a:r>
              <a:rPr lang="zh-CN" altLang="en-US">
                <a:sym typeface="+mn-ea"/>
              </a:rPr>
              <a:t>(-0.</a:t>
            </a:r>
            <a:r>
              <a:rPr lang="en-US" altLang="zh-CN">
                <a:sym typeface="+mn-ea"/>
              </a:rPr>
              <a:t>17eV)</a:t>
            </a:r>
            <a:endParaRPr lang="en-US" altLang="zh-CN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The stable adsorption form of water molecules on the NbO₂ surface is </a:t>
            </a:r>
            <a:r>
              <a:rPr lang="en-US" altLang="zh-CN">
                <a:solidFill>
                  <a:srgbClr val="FF0000"/>
                </a:solidFill>
              </a:rPr>
              <a:t>dissociative adsorption</a:t>
            </a:r>
            <a:r>
              <a:rPr lang="en-US" altLang="zh-CN"/>
              <a:t>, with dissociation activity between that of Nb metal and NbO.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647940" y="641350"/>
            <a:ext cx="4544060" cy="3733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b="1">
                <a:sym typeface="+mn-ea"/>
              </a:rPr>
              <a:t>Initial configuration → Convergence result</a:t>
            </a:r>
            <a:endParaRPr lang="en-US" altLang="zh-CN" b="1"/>
          </a:p>
          <a:p>
            <a:endParaRPr lang="en-US" altLang="zh-CN" b="1">
              <a:sym typeface="+mn-ea"/>
            </a:endParaRPr>
          </a:p>
        </p:txBody>
      </p:sp>
      <p:pic>
        <p:nvPicPr>
          <p:cNvPr id="18" name="图片 17" descr="NbO2_new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27315" y="1242060"/>
            <a:ext cx="3775075" cy="228409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301865" y="3526155"/>
            <a:ext cx="47529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/>
              <a:t>The process of dissociative adsorption formation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 dirty="0">
                <a:sym typeface="+mn-ea"/>
              </a:rPr>
              <a:t>Water molecule adsorption energy on 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Nb</a:t>
            </a:r>
            <a:r>
              <a:rPr lang="en-US" altLang="zh-CN" baseline="-25000" dirty="0">
                <a:solidFill>
                  <a:srgbClr val="FF0000"/>
                </a:solidFill>
                <a:uFillTx/>
                <a:sym typeface="+mn-ea"/>
              </a:rPr>
              <a:t>2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O</a:t>
            </a:r>
            <a:r>
              <a:rPr lang="en-US" altLang="zh-CN" baseline="-25000" dirty="0">
                <a:solidFill>
                  <a:srgbClr val="FF0000"/>
                </a:solidFill>
                <a:uFillTx/>
                <a:sym typeface="+mn-ea"/>
              </a:rPr>
              <a:t>5</a:t>
            </a:r>
            <a:r>
              <a:rPr lang="en-US" altLang="zh-CN" baseline="-25000" dirty="0">
                <a:sym typeface="+mn-ea"/>
              </a:rPr>
              <a:t> </a:t>
            </a:r>
            <a:r>
              <a:rPr lang="en-US" altLang="zh-CN" dirty="0">
                <a:sym typeface="+mn-ea"/>
              </a:rPr>
              <a:t>surface</a:t>
            </a:r>
            <a:endParaRPr lang="en-US" altLang="zh-CN" dirty="0">
              <a:solidFill>
                <a:schemeClr val="accent1">
                  <a:lumMod val="75000"/>
                </a:schemeClr>
              </a:solidFill>
              <a:uFillTx/>
            </a:endParaRPr>
          </a:p>
          <a:p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25" y="1252220"/>
            <a:ext cx="3690620" cy="22066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6525" y="3458845"/>
            <a:ext cx="8190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Molecular adsoption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960" y="1250950"/>
            <a:ext cx="4202430" cy="221170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647940" y="641350"/>
            <a:ext cx="4544060" cy="3733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b="1">
                <a:sym typeface="+mn-ea"/>
              </a:rPr>
              <a:t>Initial configuration → Convergence result</a:t>
            </a:r>
            <a:endParaRPr lang="en-US" altLang="zh-CN" b="1"/>
          </a:p>
          <a:p>
            <a:endParaRPr lang="en-US" altLang="zh-CN" b="1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525" y="3941445"/>
            <a:ext cx="3701415" cy="21037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37160" y="6045200"/>
            <a:ext cx="8190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Dissociative adsorption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8725535" y="1250950"/>
            <a:ext cx="2037080" cy="928370"/>
            <a:chOff x="6132" y="6496"/>
            <a:chExt cx="3208" cy="14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6132" y="7076"/>
                  <a:ext cx="2892" cy="883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𝑒𝑥𝑝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𝑏</m:t>
                            </m:r>
                          </m:den>
                        </m:f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oMath>
                    </m:oMathPara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32" y="7076"/>
                  <a:ext cx="2892" cy="883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/>
            <p:cNvSpPr txBox="1"/>
            <p:nvPr/>
          </p:nvSpPr>
          <p:spPr>
            <a:xfrm>
              <a:off x="6150" y="6496"/>
              <a:ext cx="319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Pauling relationship: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4960" y="3943985"/>
            <a:ext cx="3775075" cy="210121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463280" y="5226050"/>
            <a:ext cx="3629660" cy="645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/>
              <a:t>The process from molecular adsorption to dissociative adsorption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096000" y="3531870"/>
            <a:ext cx="5760085" cy="2953385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b="1"/>
              <a:t>Results</a:t>
            </a:r>
            <a:r>
              <a:rPr lang="zh-CN" altLang="en-US"/>
              <a:t>：</a:t>
            </a: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Molecular adsorption energy reaches as high as -1.90 eV, indicating </a:t>
            </a:r>
            <a:r>
              <a:rPr lang="en-US" altLang="zh-CN">
                <a:solidFill>
                  <a:srgbClr val="FF0000"/>
                </a:solidFill>
              </a:rPr>
              <a:t>strong adsorption</a:t>
            </a:r>
            <a:r>
              <a:rPr lang="en-US" altLang="zh-CN"/>
              <a:t>. The O–H bond of the water molecule near the surface O is stretched from </a:t>
            </a:r>
            <a:r>
              <a:rPr lang="en-US" altLang="en-US">
                <a:solidFill>
                  <a:srgbClr val="FF0000"/>
                </a:solidFill>
                <a:sym typeface="+mn-ea"/>
              </a:rPr>
              <a:t>0.972 Å to </a:t>
            </a:r>
            <a:r>
              <a:rPr lang="en-US" altLang="zh-CN">
                <a:solidFill>
                  <a:srgbClr val="FF0000"/>
                </a:solidFill>
              </a:rPr>
              <a:t>1.068 </a:t>
            </a:r>
            <a:r>
              <a:rPr lang="en-US" altLang="en-US">
                <a:solidFill>
                  <a:srgbClr val="FF0000"/>
                </a:solidFill>
              </a:rPr>
              <a:t>Å</a:t>
            </a:r>
            <a:r>
              <a:rPr lang="en-US" altLang="zh-CN"/>
              <a:t>, </a:t>
            </a:r>
            <a:r>
              <a:rPr lang="en-US" altLang="zh-CN">
                <a:solidFill>
                  <a:srgbClr val="FF0000"/>
                </a:solidFill>
              </a:rPr>
              <a:t>inducing breaking of the surface Nb–O bond</a:t>
            </a:r>
            <a:r>
              <a:rPr lang="en-US" altLang="zh-CN"/>
              <a:t>. The water molecule is in a semi-dissociated state, loses about </a:t>
            </a:r>
            <a:r>
              <a:rPr lang="en-US" altLang="zh-CN">
                <a:solidFill>
                  <a:srgbClr val="FF0000"/>
                </a:solidFill>
              </a:rPr>
              <a:t>0.23</a:t>
            </a:r>
            <a:r>
              <a:rPr lang="en-US" altLang="zh-CN"/>
              <a:t> of its bond order according to the Pauling relationship.</a:t>
            </a: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Dissociative adsorption is thermodynamically </a:t>
            </a:r>
            <a:r>
              <a:rPr lang="en-US" altLang="zh-CN">
                <a:solidFill>
                  <a:srgbClr val="FF0000"/>
                </a:solidFill>
              </a:rPr>
              <a:t>more stable</a:t>
            </a:r>
            <a:r>
              <a:rPr lang="en-US" altLang="zh-CN"/>
              <a:t> and forms two </a:t>
            </a:r>
            <a:r>
              <a:rPr lang="en-US" altLang="zh-CN">
                <a:solidFill>
                  <a:srgbClr val="FF0000"/>
                </a:solidFill>
              </a:rPr>
              <a:t>hydroxyl groups</a:t>
            </a:r>
            <a:r>
              <a:rPr lang="en-US" altLang="zh-CN"/>
              <a:t>.</a:t>
            </a:r>
          </a:p>
        </p:txBody>
      </p:sp>
      <p:pic>
        <p:nvPicPr>
          <p:cNvPr id="17" name="图片 16" descr="Nb2O5-ads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2645" y="2110105"/>
            <a:ext cx="3630295" cy="3115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19" grpId="1" animBg="1"/>
      <p:bldP spid="5" grpId="0" bldLvl="0" animBg="1"/>
      <p:bldP spid="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/>
              <a:t>Desorption Rate and Desorption Temperature Estimation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14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613346" y="1408049"/>
                <a:ext cx="3342005" cy="64960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𝑑𝑒𝑠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𝜈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𝑒𝑥𝑝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𝑑𝑒𝑠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46" y="1408049"/>
                <a:ext cx="3342005" cy="649605"/>
              </a:xfrm>
              <a:prstGeom prst="rect">
                <a:avLst/>
              </a:prstGeom>
              <a:blipFill rotWithShape="1">
                <a:blip r:embed="rId4"/>
                <a:stretch>
                  <a:fillRect l="-17" t="-39" r="17" b="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1070610" y="2162810"/>
                <a:ext cx="8745855" cy="79057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 spc="-10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𝑑𝑒𝑠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𝑖𝑠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𝑟𝑎𝑡𝑒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𝑐𝑜𝑛𝑠𝑡𝑎𝑛𝑡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𝜈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𝑖𝑠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𝑎𝑡𝑡𝑒𝑚𝑝𝑡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𝑓𝑟𝑒𝑞𝑢𝑒𝑛𝑐𝑦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, 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i="1" spc="-100">
                              <a:solidFill>
                                <a:schemeClr val="tx1"/>
                              </a:solidFill>
                              <a:uFillTx/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𝑑𝑒𝑠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𝑖𝑠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𝑑𝑒𝑠𝑜𝑟𝑝𝑡𝑖𝑜𝑛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𝑒𝑛𝑒𝑟𝑔𝑦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𝑏𝑎𝑟𝑟𝑖𝑒𝑟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𝐵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𝑖𝑠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𝐵𝑜𝑙𝑡𝑧𝑚𝑎𝑛𝑛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𝑐𝑜𝑛𝑠𝑡𝑎𝑛𝑡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𝑇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𝑖𝑠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𝑡𝑒𝑚𝑝𝑒𝑟𝑎𝑡𝑢𝑟𝑒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610" y="2162810"/>
                <a:ext cx="8745855" cy="7905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1070610" y="1109345"/>
            <a:ext cx="24276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Arrhenius formula: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1070610" y="3058795"/>
                <a:ext cx="8561705" cy="67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/>
                  <a:t>If the additional energy barrier of the desorption process is neglected</a:t>
                </a:r>
                <a:r>
                  <a:rPr lang="zh-CN" altLang="en-US"/>
                  <a:t>，</a:t>
                </a:r>
                <a:r>
                  <a:rPr lang="en-US" altLang="zh-CN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𝑬</m:t>
                        </m:r>
                      </m:e>
                      <m:sub>
                        <m:r>
                          <a:rPr lang="en-US" altLang="zh-CN" b="1" i="1" spc="-100">
                            <a:solidFill>
                              <a:srgbClr val="FF0000"/>
                            </a:solidFill>
                            <a:uFillTx/>
                            <a:latin typeface="Cambria Math" panose="02040503050406030204" charset="0"/>
                            <a:cs typeface="Cambria Math" panose="02040503050406030204" charset="0"/>
                          </a:rPr>
                          <m:t>𝒅𝒆𝒔</m:t>
                        </m:r>
                      </m:sub>
                    </m:sSub>
                    <m:r>
                      <a:rPr lang="en-US" altLang="zh-CN" b="1" i="1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=|</m:t>
                    </m:r>
                    <m:sSub>
                      <m:sSub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𝑬</m:t>
                        </m:r>
                      </m:e>
                      <m:sub>
                        <m:r>
                          <a:rPr lang="en-US" altLang="zh-CN" b="1" i="1" spc="-100">
                            <a:solidFill>
                              <a:srgbClr val="FF0000"/>
                            </a:solidFill>
                            <a:uFillTx/>
                            <a:latin typeface="Cambria Math" panose="02040503050406030204" charset="0"/>
                            <a:cs typeface="Cambria Math" panose="02040503050406030204" charset="0"/>
                          </a:rPr>
                          <m:t>𝒂𝒅𝒔</m:t>
                        </m:r>
                      </m:sub>
                    </m:sSub>
                    <m:r>
                      <a:rPr lang="en-US" altLang="zh-CN" b="1" i="1">
                        <a:solidFill>
                          <a:srgbClr val="FF0000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|</m:t>
                    </m:r>
                  </m:oMath>
                </a14:m>
                <a:endParaRPr lang="zh-CN" altLang="en-US"/>
              </a:p>
              <a:p>
                <a:r>
                  <a:rPr lang="en-US" altLang="zh-CN"/>
                  <a:t>room temperature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=300 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𝐾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13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 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𝑠</m:t>
                        </m:r>
                      </m:e>
                      <m:sup>
                        <m:r>
                          <a:rPr lang="en-US" altLang="zh-CN" i="1" spc="-100">
                            <a:solidFill>
                              <a:schemeClr val="tx1"/>
                            </a:solidFill>
                            <a:uFillTx/>
                            <a:latin typeface="Cambria Math" panose="02040503050406030204" charset="0"/>
                            <a:cs typeface="Cambria Math" panose="02040503050406030204" charset="0"/>
                          </a:rPr>
                          <m:t>−1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𝑘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=8.61733×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−5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 </m:t>
                    </m:r>
                    <m:f>
                      <m:fPr>
                        <m:type m:val="lin"/>
                        <m:ctrlP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𝑒𝑉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𝐾</m:t>
                        </m:r>
                      </m:den>
                    </m:f>
                  </m:oMath>
                </a14:m>
                <a:endParaRPr lang="en-US" altLang="zh-CN"/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610" y="3058795"/>
                <a:ext cx="8561705" cy="67183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表格 11"/>
          <p:cNvGraphicFramePr/>
          <p:nvPr>
            <p:custDataLst>
              <p:tags r:id="rId1"/>
            </p:custDataLst>
          </p:nvPr>
        </p:nvGraphicFramePr>
        <p:xfrm>
          <a:off x="273050" y="3890010"/>
          <a:ext cx="9694545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1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2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8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37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Surface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Molecular adsorption energy (eV)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dissociative adsorption energy (eV)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Stable adsobed state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Nb(110)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-0.54</a:t>
                      </a:r>
                    </a:p>
                  </a:txBody>
                  <a:tcPr marL="9842" marR="9842" marT="9842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dissociative adsorption</a:t>
                      </a:r>
                      <a:endParaRPr lang="en-US" altLang="zh-CN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NbO(100)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\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Molecular adsorption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NbO</a:t>
                      </a:r>
                      <a:r>
                        <a:rPr lang="en-US" altLang="zh-CN" baseline="-25000">
                          <a:solidFill>
                            <a:schemeClr val="tx1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(110)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dissociative adsorption</a:t>
                      </a:r>
                      <a:endParaRPr lang="en-US" altLang="zh-CN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</a:t>
                      </a:r>
                      <a:r>
                        <a:rPr lang="en-US" altLang="zh-CN" baseline="-25000">
                          <a:solidFill>
                            <a:schemeClr val="tx1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altLang="zh-CN" baseline="-25000">
                          <a:solidFill>
                            <a:schemeClr val="tx1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altLang="zh-C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dissociative adsorption</a:t>
                      </a:r>
                      <a:endParaRPr lang="en-US" altLang="zh-CN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611880"/>
            <a:ext cx="2638425" cy="2781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689860" y="3755390"/>
            <a:ext cx="2966085" cy="2494915"/>
          </a:xfrm>
          <a:prstGeom prst="rect">
            <a:avLst/>
          </a:prstGeom>
        </p:spPr>
      </p:pic>
      <p:pic>
        <p:nvPicPr>
          <p:cNvPr id="18" name="图片 17" descr="NbO2_new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380" y="4040505"/>
            <a:ext cx="3181985" cy="1925320"/>
          </a:xfrm>
          <a:prstGeom prst="rect">
            <a:avLst/>
          </a:prstGeom>
        </p:spPr>
      </p:pic>
      <p:pic>
        <p:nvPicPr>
          <p:cNvPr id="17" name="图片 16" descr="Nb2O5-ads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40800" y="3638550"/>
            <a:ext cx="3181985" cy="2731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Desorption Rate and Desorption Temperature Estimation</a:t>
            </a:r>
            <a:endParaRPr lang="en-US" altLang="zh-CN"/>
          </a:p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15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/>
              <p:cNvGraphicFramePr/>
              <p:nvPr>
                <p:custDataLst>
                  <p:tags r:id="rId1"/>
                </p:custDataLst>
              </p:nvPr>
            </p:nvGraphicFramePr>
            <p:xfrm>
              <a:off x="6350" y="1268730"/>
              <a:ext cx="11047095" cy="1976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859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6300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675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53238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75018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52755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Surface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𝒅𝒆𝒔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/>
                            <a:t> (eV)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RT desorption rate (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−</m:t>
                                  </m:r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𝟏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/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relative desorption rate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avervage surface life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 </m:t>
                              </m:r>
                              <m:r>
                                <a:rPr lang="en-US" altLang="zh-CN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𝝉</m:t>
                              </m:r>
                            </m:oMath>
                          </a14:m>
                          <a:r>
                            <a:rPr lang="en-US" altLang="zh-CN"/>
                            <a:t> (s)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Nb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1.46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2.96×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−12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3.56×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−15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3.38×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NbO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0.60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8.31×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1.20×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 spc="-100">
                                        <a:solidFill>
                                          <a:schemeClr val="tx1"/>
                                        </a:solidFill>
                                        <a:uFillTx/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NbO</a:t>
                          </a:r>
                          <a:r>
                            <a:rPr lang="en-US" altLang="zh-CN" baseline="-25000">
                              <a:solidFill>
                                <a:schemeClr val="tx1"/>
                              </a:solidFill>
                              <a:uFillTx/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1.26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6.78×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−9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8.16×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−12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1.47×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Nb</a:t>
                          </a:r>
                          <a:r>
                            <a:rPr lang="en-US" altLang="zh-CN" baseline="-25000">
                              <a:solidFill>
                                <a:schemeClr val="tx1"/>
                              </a:solidFill>
                              <a:uFillTx/>
                            </a:rPr>
                            <a:t>2</a:t>
                          </a:r>
                          <a:r>
                            <a:rPr lang="en-US" altLang="zh-CN"/>
                            <a:t>O</a:t>
                          </a:r>
                          <a:r>
                            <a:rPr lang="en-US" altLang="zh-CN" baseline="-25000">
                              <a:solidFill>
                                <a:schemeClr val="tx1"/>
                              </a:solidFill>
                              <a:uFillTx/>
                            </a:rPr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2.08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1.35×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−22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1.37×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−25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8.81×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21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/>
              <p:cNvGraphicFramePr/>
              <p:nvPr>
                <p:custDataLst>
                  <p:tags r:id="rId5"/>
                </p:custDataLst>
              </p:nvPr>
            </p:nvGraphicFramePr>
            <p:xfrm>
              <a:off x="6350" y="1268730"/>
              <a:ext cx="11047095" cy="19767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58595"/>
                    <a:gridCol w="1630045"/>
                    <a:gridCol w="2675890"/>
                    <a:gridCol w="2532380"/>
                    <a:gridCol w="2750185"/>
                  </a:tblGrid>
                  <a:tr h="452755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Surface</a:t>
                          </a:r>
                          <a:endParaRPr lang="en-US" altLang="zh-CN"/>
                        </a:p>
                      </a:txBody>
                      <a:tcPr anchor="ctr" anchorCtr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relative desorption rate</a:t>
                          </a:r>
                          <a:endParaRPr lang="en-US" altLang="zh-CN"/>
                        </a:p>
                      </a:txBody>
                      <a:tcPr anchor="ctr" anchorCtr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Nb</a:t>
                          </a:r>
                          <a:endParaRPr lang="en-US" altLang="zh-CN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1.46</a:t>
                          </a:r>
                          <a:endParaRPr lang="en-US" altLang="zh-CN"/>
                        </a:p>
                      </a:txBody>
                      <a:tcPr anchor="ctr" anchorCtr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NbO</a:t>
                          </a:r>
                          <a:endParaRPr lang="en-US" altLang="zh-CN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0.60</a:t>
                          </a:r>
                          <a:endParaRPr lang="en-US" altLang="zh-CN"/>
                        </a:p>
                      </a:txBody>
                      <a:tcPr anchor="ctr" anchorCtr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1</a:t>
                          </a:r>
                          <a:endParaRPr lang="en-US" altLang="zh-CN"/>
                        </a:p>
                      </a:txBody>
                      <a:tcPr anchor="ctr" anchorCtr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NbO</a:t>
                          </a:r>
                          <a:r>
                            <a:rPr lang="en-US" altLang="zh-CN" baseline="-25000">
                              <a:solidFill>
                                <a:schemeClr val="tx1"/>
                              </a:solidFill>
                              <a:uFillTx/>
                            </a:rPr>
                            <a:t>2</a:t>
                          </a:r>
                          <a:endParaRPr lang="en-US" altLang="zh-CN" baseline="-25000">
                            <a:solidFill>
                              <a:schemeClr val="tx1"/>
                            </a:solidFill>
                            <a:uFillTx/>
                          </a:endParaRPr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1.26</a:t>
                          </a:r>
                          <a:endParaRPr lang="en-US" altLang="zh-CN"/>
                        </a:p>
                      </a:txBody>
                      <a:tcPr anchor="ctr" anchorCtr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Nb</a:t>
                          </a:r>
                          <a:r>
                            <a:rPr lang="en-US" altLang="zh-CN" baseline="-25000">
                              <a:solidFill>
                                <a:schemeClr val="tx1"/>
                              </a:solidFill>
                              <a:uFillTx/>
                            </a:rPr>
                            <a:t>2</a:t>
                          </a:r>
                          <a:r>
                            <a:rPr lang="en-US" altLang="zh-CN"/>
                            <a:t>O</a:t>
                          </a:r>
                          <a:r>
                            <a:rPr lang="en-US" altLang="zh-CN" baseline="-25000">
                              <a:solidFill>
                                <a:schemeClr val="tx1"/>
                              </a:solidFill>
                              <a:uFillTx/>
                            </a:rPr>
                            <a:t>5</a:t>
                          </a:r>
                          <a:endParaRPr lang="en-US" altLang="zh-CN" baseline="-25000">
                            <a:solidFill>
                              <a:schemeClr val="tx1"/>
                            </a:solidFill>
                            <a:uFillTx/>
                          </a:endParaRPr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2.08</a:t>
                          </a:r>
                          <a:endParaRPr lang="en-US" altLang="zh-CN"/>
                        </a:p>
                      </a:txBody>
                      <a:tcPr anchor="ctr" anchorCtr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6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55245" y="3232785"/>
                <a:ext cx="888746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*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𝑘</m:t>
                        </m:r>
                      </m:e>
                      <m:sub>
                        <m:r>
                          <a:rPr lang="en-US" altLang="zh-CN" i="1" spc="-100">
                            <a:solidFill>
                              <a:schemeClr val="tx1"/>
                            </a:solidFill>
                            <a:uFillTx/>
                            <a:latin typeface="Cambria Math" panose="02040503050406030204" charset="0"/>
                            <a:cs typeface="Cambria Math" panose="02040503050406030204" charset="0"/>
                          </a:rPr>
                          <m:t>𝑑𝑒𝑠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refers to the probability of a single adsorbed molecule desorbing in a unit of time</a:t>
                </a: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5" y="3232785"/>
                <a:ext cx="8887460" cy="36830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10293350" y="1711325"/>
            <a:ext cx="1973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~10 thousand years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287635" y="2513330"/>
            <a:ext cx="13392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~4.68 years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287635" y="2864485"/>
            <a:ext cx="1904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~279 trillion years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3595" y="3653155"/>
            <a:ext cx="101060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Then we calculate the avervage surface life in all surfaces at several typical baking temperature, we can know if adsorbed water molecules can desorb within </a:t>
            </a:r>
            <a:r>
              <a:rPr lang="en-US" altLang="zh-CN">
                <a:solidFill>
                  <a:schemeClr val="tx1"/>
                </a:solidFill>
              </a:rPr>
              <a:t>hours at the temperature, as shown in the table below</a:t>
            </a:r>
            <a:r>
              <a:rPr lang="en-US" altLang="zh-CN"/>
              <a:t>.</a:t>
            </a:r>
          </a:p>
        </p:txBody>
      </p:sp>
      <p:graphicFrame>
        <p:nvGraphicFramePr>
          <p:cNvPr id="13" name="表格 12"/>
          <p:cNvGraphicFramePr/>
          <p:nvPr>
            <p:custDataLst>
              <p:tags r:id="rId2"/>
            </p:custDataLst>
          </p:nvPr>
        </p:nvGraphicFramePr>
        <p:xfrm>
          <a:off x="823595" y="4506595"/>
          <a:ext cx="10158730" cy="197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6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7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63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6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7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Surface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RT(300K)</a:t>
                      </a:r>
                      <a:endParaRPr lang="zh-CN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350℃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Nb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</a:rPr>
                        <a:t>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×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√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√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2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NbO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√</a:t>
                      </a:r>
                      <a:endParaRPr lang="en-US" altLang="zh-CN" sz="1800" b="1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√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√</a:t>
                      </a:r>
                      <a:endParaRPr lang="zh-CN" altLang="en-US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√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9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NbO</a:t>
                      </a:r>
                      <a:r>
                        <a:rPr lang="en-US" altLang="zh-CN" baseline="-25000">
                          <a:solidFill>
                            <a:schemeClr val="tx1"/>
                          </a:solidFill>
                          <a:uFillTx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×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√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√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√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2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/>
                        <a:t>Nb</a:t>
                      </a:r>
                      <a:r>
                        <a:rPr lang="en-US" altLang="zh-CN" baseline="-25000">
                          <a:solidFill>
                            <a:schemeClr val="tx1"/>
                          </a:solidFill>
                          <a:uFillTx/>
                        </a:rPr>
                        <a:t>2</a:t>
                      </a:r>
                      <a:r>
                        <a:rPr lang="en-US" altLang="zh-CN"/>
                        <a:t>O</a:t>
                      </a:r>
                      <a:r>
                        <a:rPr lang="en-US" altLang="zh-CN" baseline="-25000">
                          <a:solidFill>
                            <a:schemeClr val="tx1"/>
                          </a:solidFill>
                          <a:uFillTx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×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×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×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√</a:t>
                      </a:r>
                      <a:endParaRPr lang="en-US" altLang="zh-CN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307955" y="2101215"/>
            <a:ext cx="17418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~1 millisecond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CN"/>
              <a:t>Summary and Future Plan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45440" y="4455795"/>
            <a:ext cx="11499850" cy="1568450"/>
          </a:xfrm>
          <a:prstGeom prst="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400" b="1"/>
              <a:t>Future Plan</a:t>
            </a:r>
            <a:r>
              <a:rPr lang="zh-CN" altLang="en-US" sz="2400" b="1"/>
              <a:t>：</a:t>
            </a:r>
            <a:endParaRPr lang="en-US" altLang="zh-CN" sz="240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/>
              <a:t>Calculating </a:t>
            </a:r>
            <a:r>
              <a:rPr lang="en-US" altLang="zh-CN">
                <a:solidFill>
                  <a:srgbClr val="FF0000"/>
                </a:solidFill>
              </a:rPr>
              <a:t>reaction barriers </a:t>
            </a:r>
            <a:r>
              <a:rPr lang="en-US" altLang="zh-CN">
                <a:solidFill>
                  <a:schemeClr val="tx1"/>
                </a:solidFill>
              </a:rPr>
              <a:t>(</a:t>
            </a:r>
            <a:r>
              <a:rPr lang="en-US" altLang="zh-CN">
                <a:sym typeface="+mn-ea"/>
              </a:rPr>
              <a:t>Climbing Image Nudged Elastic Band(CI-NEB) method for Minimum Energy Path and Transition State</a:t>
            </a:r>
            <a:r>
              <a:rPr lang="en-US" altLang="zh-CN">
                <a:solidFill>
                  <a:schemeClr val="tx1"/>
                </a:solidFill>
              </a:rPr>
              <a:t>)</a:t>
            </a:r>
            <a:endParaRPr lang="en-US" altLang="zh-CN"/>
          </a:p>
          <a:p>
            <a:pPr indent="0">
              <a:buFont typeface="Wingdings" panose="05000000000000000000" charset="0"/>
              <a:buNone/>
            </a:pPr>
            <a:endParaRPr lang="en-US" altLang="zh-CN">
              <a:sym typeface="+mn-ea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en-US" altLang="zh-CN">
                <a:sym typeface="+mn-ea"/>
              </a:rPr>
              <a:t>Calculating the impact of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defective structures</a:t>
            </a:r>
            <a:r>
              <a:rPr lang="en-US" altLang="zh-CN">
                <a:sym typeface="+mn-ea"/>
              </a:rPr>
              <a:t> on surface adsorption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5440" y="1200150"/>
            <a:ext cx="11499850" cy="2893695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txBody>
          <a:bodyPr wrap="square" rtlCol="0">
            <a:noAutofit/>
          </a:bodyPr>
          <a:lstStyle/>
          <a:p>
            <a:pPr algn="l"/>
            <a:r>
              <a:rPr lang="en-US" altLang="zh-CN" sz="2400" b="1"/>
              <a:t>Summary</a:t>
            </a:r>
            <a:r>
              <a:rPr lang="zh-CN" altLang="en-US" sz="2400" b="1"/>
              <a:t>：</a:t>
            </a:r>
            <a:endParaRPr lang="en-US" altLang="zh-CN" sz="2400" b="1"/>
          </a:p>
          <a:p>
            <a:pPr marL="285750" indent="-285750" algn="l">
              <a:buFont typeface="Wingdings" panose="05000000000000000000" charset="0"/>
              <a:buChar char="Ø"/>
            </a:pPr>
            <a:r>
              <a:rPr lang="en-US" altLang="zh-CN"/>
              <a:t>We have some preliminary results of ab initio calculation:</a:t>
            </a:r>
          </a:p>
          <a:p>
            <a:pPr marL="742950" lvl="1" indent="-285750" algn="l">
              <a:buFont typeface="Wingdings" panose="05000000000000000000" charset="0"/>
              <a:buChar char="Ø"/>
            </a:pPr>
            <a:r>
              <a:rPr lang="en-US" altLang="zh-CN"/>
              <a:t> Model worked and get converged  adsorption structures and adsorption energy.</a:t>
            </a:r>
          </a:p>
          <a:p>
            <a:pPr marL="742950" lvl="1" indent="-285750" algn="l">
              <a:buFont typeface="Wingdings" panose="05000000000000000000" charset="0"/>
              <a:buChar char="Ø"/>
            </a:pPr>
            <a:r>
              <a:rPr lang="en-US" altLang="zh-CN"/>
              <a:t>In Nb and its oxides, only NbO’s  most stable adsobed state is </a:t>
            </a:r>
            <a:r>
              <a:rPr lang="en-US" altLang="zh-CN">
                <a:solidFill>
                  <a:srgbClr val="FF0000"/>
                </a:solidFill>
              </a:rPr>
              <a:t>molecular adsoption</a:t>
            </a:r>
            <a:r>
              <a:rPr lang="en-US" altLang="zh-CN"/>
              <a:t>, and its adsorption energy is </a:t>
            </a:r>
            <a:r>
              <a:rPr lang="en-US" altLang="zh-CN">
                <a:solidFill>
                  <a:srgbClr val="FF0000"/>
                </a:solidFill>
              </a:rPr>
              <a:t>minimum</a:t>
            </a:r>
            <a:r>
              <a:rPr lang="en-US" altLang="zh-CN"/>
              <a:t>. </a:t>
            </a:r>
          </a:p>
          <a:p>
            <a:pPr marL="742950" lvl="1" indent="-285750" algn="l">
              <a:buFont typeface="Wingdings" panose="05000000000000000000" charset="0"/>
              <a:buChar char="Ø"/>
            </a:pPr>
            <a:r>
              <a:rPr lang="en-US" altLang="zh-CN">
                <a:sym typeface="+mn-ea"/>
              </a:rPr>
              <a:t>At room temperature, the lifetime of water molecules on the surface of NbO is approximately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milliseconds.</a:t>
            </a:r>
            <a:endParaRPr lang="en-US" altLang="zh-CN"/>
          </a:p>
          <a:p>
            <a:pPr marL="285750" indent="-285750" algn="l">
              <a:buFont typeface="Wingdings" panose="05000000000000000000" charset="0"/>
              <a:buChar char="Ø"/>
            </a:pPr>
            <a:endParaRPr lang="zh-CN" altLang="en-US"/>
          </a:p>
          <a:p>
            <a:pPr marL="285750" indent="-285750" algn="l">
              <a:buFont typeface="Wingdings" panose="05000000000000000000" charset="0"/>
              <a:buChar char="Ø"/>
            </a:pPr>
            <a:r>
              <a:rPr lang="en-US" altLang="zh-CN"/>
              <a:t>Assumption:The surface of the cavity after MTB is mainly composed of NbO, which can effectively reduce the </a:t>
            </a:r>
            <a:r>
              <a:rPr lang="en-US" altLang="zh-CN">
                <a:solidFill>
                  <a:srgbClr val="FF0000"/>
                </a:solidFill>
              </a:rPr>
              <a:t>dissociative adsorption</a:t>
            </a:r>
            <a:r>
              <a:rPr lang="en-US" altLang="zh-CN"/>
              <a:t> of water molecules on the cavity surface during </a:t>
            </a:r>
            <a:r>
              <a:rPr lang="en-US" altLang="zh-CN">
                <a:solidFill>
                  <a:srgbClr val="FF0000"/>
                </a:solidFill>
              </a:rPr>
              <a:t>HPR</a:t>
            </a:r>
            <a:r>
              <a:rPr lang="en-US" altLang="zh-CN"/>
              <a:t>, thereby improving the cavity's </a:t>
            </a:r>
            <a:r>
              <a:rPr lang="en-US" altLang="zh-CN" i="1">
                <a:solidFill>
                  <a:srgbClr val="FF0000"/>
                </a:solidFill>
              </a:rPr>
              <a:t>Q</a:t>
            </a:r>
            <a:r>
              <a:rPr lang="en-US" altLang="zh-CN"/>
              <a:t> value.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Conten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715010" y="2796540"/>
            <a:ext cx="10761980" cy="1264920"/>
          </a:xfrm>
          <a:prstGeom prst="rect">
            <a:avLst/>
          </a:prstGeom>
          <a:noFill/>
          <a:ln w="635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400050" indent="-400050">
              <a:lnSpc>
                <a:spcPct val="150000"/>
              </a:lnSpc>
              <a:buFont typeface="+mj-ea"/>
              <a:buAutoNum type="ea1JpnChsDbPeriod"/>
              <a:defRPr sz="2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971550" indent="-514350">
              <a:lnSpc>
                <a:spcPct val="100000"/>
              </a:lnSpc>
              <a:buClr>
                <a:srgbClr val="12499C"/>
              </a:buClr>
              <a:buFont typeface="+mj-ea"/>
              <a:buAutoNum type="ea1JpnChsDbPeriod"/>
              <a:defRPr lang="zh-CN" altLang="en-US" sz="1800" b="0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5400" b="1">
                <a:solidFill>
                  <a:srgbClr val="1D6EE1"/>
                </a:solidFill>
                <a:latin typeface="Times New Roman" panose="02020603050405020304" pitchFamily="18" charset="0"/>
                <a:ea typeface="楷体" panose="02010609060101010101" charset="-122"/>
                <a:sym typeface="+mn-ea"/>
              </a:rPr>
              <a:t>Thank you for your attention!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05.95,&quot;left&quot;:38.8,&quot;top&quot;:98.9,&quot;width&quot;:875.2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05.95,&quot;left&quot;:38.8,&quot;top&quot;:98.9,&quot;width&quot;:875.2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05.95,&quot;left&quot;:38.8,&quot;top&quot;:98.9,&quot;width&quot;:875.2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05.95,&quot;left&quot;:38.8,&quot;top&quot;:98.9,&quot;width&quot;:875.2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05.95,&quot;left&quot;:38.8,&quot;top&quot;:98.9,&quot;width&quot;:875.2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05.95,&quot;left&quot;:38.8,&quot;top&quot;:98.9,&quot;width&quot;:875.2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7,&quot;left&quot;:5.65,&quot;top&quot;:85.3,&quot;width&quot;:620.1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7,&quot;left&quot;:5.65,&quot;top&quot;:85.3,&quot;width&quot;:620.1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7,&quot;left&quot;:5.65,&quot;top&quot;:85.3,&quot;width&quot;:620.1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7,&quot;left&quot;:5.65,&quot;top&quot;:85.3,&quot;width&quot;:620.1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7,&quot;left&quot;:5.65,&quot;top&quot;:85.3,&quot;width&quot;:620.1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3.7,&quot;left&quot;:5.65,&quot;top&quot;:85.3,&quot;width&quot;:620.1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12*174"/>
  <p:tag name="TABLE_ENDDRAG_RECT" val="41*302*812*17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05.95,&quot;left&quot;:38.8,&quot;top&quot;:98.9,&quot;width&quot;:875.2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73*171"/>
  <p:tag name="TABLE_ENDDRAG_RECT" val="100*105*773*17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99*155"/>
  <p:tag name="TABLE_ENDDRAG_RECT" val="0*360*799*155"/>
</p:tagLst>
</file>

<file path=ppt/tags/tag160.xml><?xml version="1.0" encoding="utf-8"?>
<p:tagLst xmlns:p="http://schemas.openxmlformats.org/presentationml/2006/main">
  <p:tag name="TABLE_ENDDRAG_ORIGIN_RECT" val="773*171"/>
  <p:tag name="TABLE_ENDDRAG_RECT" val="100*105*773*17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自定义 2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2179</Words>
  <Application>Microsoft Office PowerPoint</Application>
  <PresentationFormat>宽屏</PresentationFormat>
  <Paragraphs>292</Paragraphs>
  <Slides>17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AF PEPSI</vt:lpstr>
      <vt:lpstr>楷体</vt:lpstr>
      <vt:lpstr>Arial</vt:lpstr>
      <vt:lpstr>Calibri</vt:lpstr>
      <vt:lpstr>Cambria Math</vt:lpstr>
      <vt:lpstr>Roboto</vt:lpstr>
      <vt:lpstr>Times New Roman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陈善童</dc:creator>
  <cp:lastModifiedBy>善童 陈</cp:lastModifiedBy>
  <cp:revision>200</cp:revision>
  <dcterms:created xsi:type="dcterms:W3CDTF">2023-08-09T12:44:00Z</dcterms:created>
  <dcterms:modified xsi:type="dcterms:W3CDTF">2026-09-21T08:50:35Z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B71E1352091C4E399FEFCE36FECA8221_13</vt:lpwstr>
  </property>
</Properties>
</file>