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62" r:id="rId2"/>
    <p:sldId id="267" r:id="rId3"/>
    <p:sldId id="270" r:id="rId4"/>
    <p:sldId id="603" r:id="rId5"/>
    <p:sldId id="628" r:id="rId6"/>
    <p:sldId id="630" r:id="rId7"/>
    <p:sldId id="616" r:id="rId8"/>
    <p:sldId id="634" r:id="rId9"/>
    <p:sldId id="633" r:id="rId10"/>
    <p:sldId id="272" r:id="rId11"/>
    <p:sldId id="604" r:id="rId12"/>
    <p:sldId id="632" r:id="rId13"/>
    <p:sldId id="629" r:id="rId14"/>
    <p:sldId id="636" r:id="rId15"/>
    <p:sldId id="631" r:id="rId16"/>
    <p:sldId id="623" r:id="rId17"/>
    <p:sldId id="621" r:id="rId18"/>
    <p:sldId id="618" r:id="rId19"/>
    <p:sldId id="617" r:id="rId20"/>
    <p:sldId id="624" r:id="rId21"/>
    <p:sldId id="627" r:id="rId2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45" autoAdjust="0"/>
    <p:restoredTop sz="81766" autoAdjust="0"/>
  </p:normalViewPr>
  <p:slideViewPr>
    <p:cSldViewPr snapToGrid="0" snapToObjects="1" showGuides="1">
      <p:cViewPr varScale="1">
        <p:scale>
          <a:sx n="51" d="100"/>
          <a:sy n="51" d="100"/>
        </p:scale>
        <p:origin x="1180" y="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48" d="100"/>
          <a:sy n="48" d="100"/>
        </p:scale>
        <p:origin x="2752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286EF-3A0D-4A29-A364-6ABD9C56C092}" type="datetimeFigureOut">
              <a:rPr lang="de-DE" smtClean="0"/>
              <a:t>21.09.2026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B4EBB9-CFCF-4710-9B0F-6B0D7B00F7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2727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4EBB9-CFCF-4710-9B0F-6B0D7B00F739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0319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4EBB9-CFCF-4710-9B0F-6B0D7B00F739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4967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4EBB9-CFCF-4710-9B0F-6B0D7B00F739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2138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4EBB9-CFCF-4710-9B0F-6B0D7B00F739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7567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4EBB9-CFCF-4710-9B0F-6B0D7B00F739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465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4EBB9-CFCF-4710-9B0F-6B0D7B00F739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3865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4EBB9-CFCF-4710-9B0F-6B0D7B00F739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72975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4EBB9-CFCF-4710-9B0F-6B0D7B00F739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82890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4EBB9-CFCF-4710-9B0F-6B0D7B00F739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331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Variant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88B3C831-8866-5943-A72E-21EE02F5F1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pic>
        <p:nvPicPr>
          <p:cNvPr id="51" name="Grafik 50">
            <a:extLst>
              <a:ext uri="{FF2B5EF4-FFF2-40B4-BE49-F238E27FC236}">
                <a16:creationId xmlns:a16="http://schemas.microsoft.com/office/drawing/2014/main" id="{876245AA-47CC-454F-8D70-4AF314E801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654387"/>
            <a:ext cx="12192000" cy="411458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D5CFD05-35E4-BE48-9780-F37E258F70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50" y="2312989"/>
            <a:ext cx="7666740" cy="909896"/>
          </a:xfrm>
        </p:spPr>
        <p:txBody>
          <a:bodyPr anchor="ctr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&gt;48 PT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9D065A2-84F7-4A46-888E-2EAF252985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7850" y="3252993"/>
            <a:ext cx="7659245" cy="824328"/>
          </a:xfrm>
        </p:spPr>
        <p:txBody>
          <a:bodyPr lIns="0" tIns="0" rIns="0" bIns="0" anchor="ctr" anchorCtr="0">
            <a:noAutofit/>
          </a:bodyPr>
          <a:lstStyle>
            <a:lvl1pPr marL="9525" indent="0" algn="l">
              <a:buNone/>
              <a:tabLst/>
              <a:defRPr sz="48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SUBLINE TITEL &gt;48. PT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469358C-AFC1-E348-8CAF-F23864F8A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850" y="4601460"/>
            <a:ext cx="5118100" cy="696912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4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5FBD8F71-8D1F-DA43-9AE3-DC718A13110D}"/>
              </a:ext>
            </a:extLst>
          </p:cNvPr>
          <p:cNvSpPr/>
          <p:nvPr userDrawn="1"/>
        </p:nvSpPr>
        <p:spPr>
          <a:xfrm>
            <a:off x="578369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D4E27168-E58C-8041-961E-3402811858C2}"/>
              </a:ext>
            </a:extLst>
          </p:cNvPr>
          <p:cNvSpPr/>
          <p:nvPr userDrawn="1"/>
        </p:nvSpPr>
        <p:spPr>
          <a:xfrm>
            <a:off x="1010369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3AF41899-2BAA-7E42-BE72-A0C2927BD9AD}"/>
              </a:ext>
            </a:extLst>
          </p:cNvPr>
          <p:cNvSpPr/>
          <p:nvPr userDrawn="1"/>
        </p:nvSpPr>
        <p:spPr>
          <a:xfrm>
            <a:off x="1442069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3742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Var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96CCC77F-9184-834F-94BB-65A77A303564}"/>
              </a:ext>
            </a:extLst>
          </p:cNvPr>
          <p:cNvSpPr/>
          <p:nvPr userDrawn="1"/>
        </p:nvSpPr>
        <p:spPr>
          <a:xfrm>
            <a:off x="0" y="1615931"/>
            <a:ext cx="12192000" cy="41530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D5CFD05-35E4-BE48-9780-F37E258F70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49" y="1623438"/>
            <a:ext cx="8870951" cy="2313562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4000" cap="none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&lt;40 PT 2 bis 3-zeilig</a:t>
            </a:r>
            <a:br>
              <a:rPr lang="de-DE" dirty="0"/>
            </a:br>
            <a:r>
              <a:rPr lang="de-DE" dirty="0"/>
              <a:t>in Minuskeln, Größe kann </a:t>
            </a:r>
            <a:r>
              <a:rPr lang="de-DE" dirty="0" err="1"/>
              <a:t>varieren</a:t>
            </a:r>
            <a:endParaRPr lang="de-DE" dirty="0"/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469358C-AFC1-E348-8CAF-F23864F8A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0550" y="4639560"/>
            <a:ext cx="5118100" cy="696912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4019FB14-7253-3C45-B457-58627D062E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3152775"/>
            <a:ext cx="7877175" cy="981075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50% von Headline kann auch </a:t>
            </a:r>
            <a:r>
              <a:rPr lang="de-DE" dirty="0" err="1"/>
              <a:t>mehrzeiligsein</a:t>
            </a:r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8CD8B890-6558-464D-910F-C155A0C8B31A}"/>
              </a:ext>
            </a:extLst>
          </p:cNvPr>
          <p:cNvSpPr/>
          <p:nvPr userDrawn="1"/>
        </p:nvSpPr>
        <p:spPr>
          <a:xfrm>
            <a:off x="578369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0179FF9D-CAB4-A34F-8F9E-C225142A800B}"/>
              </a:ext>
            </a:extLst>
          </p:cNvPr>
          <p:cNvSpPr/>
          <p:nvPr userDrawn="1"/>
        </p:nvSpPr>
        <p:spPr>
          <a:xfrm>
            <a:off x="1010369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B72B70AD-1A85-924B-9CEA-8E9274046E3F}"/>
              </a:ext>
            </a:extLst>
          </p:cNvPr>
          <p:cNvSpPr/>
          <p:nvPr userDrawn="1"/>
        </p:nvSpPr>
        <p:spPr>
          <a:xfrm>
            <a:off x="1442069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EA48C1D8-199C-7640-B8B4-2F5B8128EE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EBA5D59A-E328-98DE-0B66-6314D384907A}"/>
              </a:ext>
            </a:extLst>
          </p:cNvPr>
          <p:cNvSpPr txBox="1"/>
          <p:nvPr userDrawn="1"/>
        </p:nvSpPr>
        <p:spPr>
          <a:xfrm>
            <a:off x="6925456" y="1130832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8740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stieg Th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29FA98-C856-E044-BFF5-2A740457DB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850" y="836613"/>
            <a:ext cx="11036300" cy="1476375"/>
          </a:xfrm>
        </p:spPr>
        <p:txBody>
          <a:bodyPr/>
          <a:lstStyle>
            <a:lvl1pPr algn="ctr">
              <a:defRPr cap="none" baseline="0">
                <a:solidFill>
                  <a:schemeClr val="accent2">
                    <a:alpha val="69875"/>
                  </a:schemeClr>
                </a:solidFill>
              </a:defRPr>
            </a:lvl1pPr>
          </a:lstStyle>
          <a:p>
            <a:r>
              <a:rPr lang="de-DE" dirty="0"/>
              <a:t>Headline 02 Kapitelüberschrift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2A781B0-9769-D341-B617-179DA74B8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850" y="2692399"/>
            <a:ext cx="11036300" cy="3484563"/>
          </a:xfrm>
        </p:spPr>
        <p:txBody>
          <a:bodyPr lIns="0" tIns="0" rIns="0" bIns="0"/>
          <a:lstStyle>
            <a:lvl1pPr marL="0" indent="0" algn="ctr">
              <a:buFontTx/>
              <a:buNone/>
              <a:defRPr sz="2400"/>
            </a:lvl1pPr>
            <a:lvl2pPr marL="457200" indent="0" algn="ctr">
              <a:buFontTx/>
              <a:buNone/>
              <a:defRPr b="1" i="0">
                <a:solidFill>
                  <a:schemeClr val="accent3"/>
                </a:solidFill>
                <a:latin typeface="Source Sans Pro" panose="020B0503030403020204" pitchFamily="34" charset="77"/>
              </a:defRPr>
            </a:lvl2pPr>
            <a:lvl3pPr marL="914400" indent="0" algn="ctr">
              <a:buFontTx/>
              <a:buNone/>
              <a:defRPr/>
            </a:lvl3pPr>
            <a:lvl4pPr marL="1371600" indent="0" algn="ctr">
              <a:buFontTx/>
              <a:buNone/>
              <a:defRPr/>
            </a:lvl4pPr>
            <a:lvl5pPr marL="1828800" indent="0" algn="ctr">
              <a:buFontTx/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E2AD197-4354-804D-A1E7-59F2E7372B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288926"/>
            <a:ext cx="1398661" cy="224546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2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THEMA HIER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646730D-D583-C94D-B95A-27110E684F13}"/>
              </a:ext>
            </a:extLst>
          </p:cNvPr>
          <p:cNvSpPr/>
          <p:nvPr userDrawn="1"/>
        </p:nvSpPr>
        <p:spPr>
          <a:xfrm>
            <a:off x="577850" y="0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55EBD504-B8B4-9347-9CED-32AA328E963C}"/>
              </a:ext>
            </a:extLst>
          </p:cNvPr>
          <p:cNvSpPr/>
          <p:nvPr userDrawn="1"/>
        </p:nvSpPr>
        <p:spPr>
          <a:xfrm>
            <a:off x="1009850" y="0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7974DF12-08C6-654E-9569-4C87E78C33CF}"/>
              </a:ext>
            </a:extLst>
          </p:cNvPr>
          <p:cNvSpPr/>
          <p:nvPr userDrawn="1"/>
        </p:nvSpPr>
        <p:spPr>
          <a:xfrm>
            <a:off x="1441550" y="0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C5C95805-47DF-4816-9487-E0414A7EF4A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00918" y="639382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F. Kramer, Thin Films Workshop</a:t>
            </a:r>
            <a:endParaRPr lang="de-DE" dirty="0"/>
          </a:p>
        </p:txBody>
      </p:sp>
      <p:sp>
        <p:nvSpPr>
          <p:cNvPr id="14" name="Foliennummernplatzhalter 11">
            <a:extLst>
              <a:ext uri="{FF2B5EF4-FFF2-40B4-BE49-F238E27FC236}">
                <a16:creationId xmlns:a16="http://schemas.microsoft.com/office/drawing/2014/main" id="{8F191EEA-28FA-46AA-B777-ADFCA32B3D42}"/>
              </a:ext>
            </a:extLst>
          </p:cNvPr>
          <p:cNvSpPr txBox="1">
            <a:spLocks/>
          </p:cNvSpPr>
          <p:nvPr userDrawn="1"/>
        </p:nvSpPr>
        <p:spPr>
          <a:xfrm>
            <a:off x="5682080" y="6356062"/>
            <a:ext cx="8428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59DF1E7-7728-684B-896D-8CFDB8DC33E7}" type="slidenum">
              <a:rPr lang="de-DE" smtClean="0"/>
              <a:pPr algn="ctr"/>
              <a:t>‹Nr.›</a:t>
            </a:fld>
            <a:endParaRPr lang="de-DE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B2687BE2-EE01-4255-AD87-2AE7940BDA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8" b="9201"/>
          <a:stretch/>
        </p:blipFill>
        <p:spPr>
          <a:xfrm>
            <a:off x="10382354" y="6371339"/>
            <a:ext cx="1398661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669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folie mit Bild und Herrvorheb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0C42AE-97C8-B14D-B96E-C0E491150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850" y="836613"/>
            <a:ext cx="5518150" cy="446087"/>
          </a:xfrm>
        </p:spPr>
        <p:txBody>
          <a:bodyPr anchor="b">
            <a:no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Headline 1.1. blau 24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101CC29-DC3E-4E4A-897B-EC9B6FECC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50" y="1489472"/>
            <a:ext cx="5518150" cy="190103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5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47B437D-28A8-E744-8B2C-38B3F959A1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7850" y="4616450"/>
            <a:ext cx="5518150" cy="828675"/>
          </a:xfrm>
        </p:spPr>
        <p:txBody>
          <a:bodyPr lIns="0" tIns="0" rIns="0" bIns="0"/>
          <a:lstStyle>
            <a:lvl1pPr marL="0" indent="0">
              <a:buFontTx/>
              <a:buNone/>
              <a:defRPr sz="2400" b="1" i="0">
                <a:solidFill>
                  <a:schemeClr val="accent3"/>
                </a:solidFill>
                <a:latin typeface="Source Sans Pro" panose="020B0503030403020204" pitchFamily="34" charset="77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6AE1CAD-EEB0-414C-BAC5-0672F1BA05B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62865" y="836613"/>
            <a:ext cx="5518150" cy="5246686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0EC40868-FCD5-CE4C-B669-67310C7F37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7850" y="288926"/>
            <a:ext cx="1398661" cy="224546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2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THEMA HIER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16A5265E-3CC6-A04A-B1CC-40476DC6B738}"/>
              </a:ext>
            </a:extLst>
          </p:cNvPr>
          <p:cNvSpPr/>
          <p:nvPr userDrawn="1"/>
        </p:nvSpPr>
        <p:spPr>
          <a:xfrm>
            <a:off x="577850" y="0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C4BE76F8-64BC-F840-B7AD-6F40956F78F3}"/>
              </a:ext>
            </a:extLst>
          </p:cNvPr>
          <p:cNvSpPr/>
          <p:nvPr userDrawn="1"/>
        </p:nvSpPr>
        <p:spPr>
          <a:xfrm>
            <a:off x="1009850" y="0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1C46DC99-ACC9-3E41-AE07-30C42F1A20EB}"/>
              </a:ext>
            </a:extLst>
          </p:cNvPr>
          <p:cNvSpPr/>
          <p:nvPr userDrawn="1"/>
        </p:nvSpPr>
        <p:spPr>
          <a:xfrm>
            <a:off x="1441550" y="0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Foliennummernplatzhalter 11">
            <a:extLst>
              <a:ext uri="{FF2B5EF4-FFF2-40B4-BE49-F238E27FC236}">
                <a16:creationId xmlns:a16="http://schemas.microsoft.com/office/drawing/2014/main" id="{8409F07A-62E3-4944-A413-C83F68830F06}"/>
              </a:ext>
            </a:extLst>
          </p:cNvPr>
          <p:cNvSpPr txBox="1">
            <a:spLocks/>
          </p:cNvSpPr>
          <p:nvPr userDrawn="1"/>
        </p:nvSpPr>
        <p:spPr>
          <a:xfrm>
            <a:off x="4732778" y="633305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dirty="0"/>
          </a:p>
        </p:txBody>
      </p:sp>
      <p:sp>
        <p:nvSpPr>
          <p:cNvPr id="23" name="Fußzeilenplatzhalter 4">
            <a:extLst>
              <a:ext uri="{FF2B5EF4-FFF2-40B4-BE49-F238E27FC236}">
                <a16:creationId xmlns:a16="http://schemas.microsoft.com/office/drawing/2014/main" id="{B1284AA7-B9BC-4045-B9CD-53913A01258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00918" y="639382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F. Kramer, Thin Films Workshop</a:t>
            </a:r>
            <a:endParaRPr lang="en-US" dirty="0"/>
          </a:p>
        </p:txBody>
      </p:sp>
      <p:sp>
        <p:nvSpPr>
          <p:cNvPr id="24" name="Foliennummernplatzhalter 11">
            <a:extLst>
              <a:ext uri="{FF2B5EF4-FFF2-40B4-BE49-F238E27FC236}">
                <a16:creationId xmlns:a16="http://schemas.microsoft.com/office/drawing/2014/main" id="{8F64809D-29FC-4A3E-942D-53AA1789AC07}"/>
              </a:ext>
            </a:extLst>
          </p:cNvPr>
          <p:cNvSpPr txBox="1">
            <a:spLocks/>
          </p:cNvSpPr>
          <p:nvPr userDrawn="1"/>
        </p:nvSpPr>
        <p:spPr>
          <a:xfrm>
            <a:off x="5682080" y="6356062"/>
            <a:ext cx="8428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59DF1E7-7728-684B-896D-8CFDB8DC33E7}" type="slidenum">
              <a:rPr lang="de-DE" smtClean="0"/>
              <a:pPr algn="ctr"/>
              <a:t>‹Nr.›</a:t>
            </a:fld>
            <a:endParaRPr lang="de-DE" dirty="0"/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2C89A1C5-45CC-4A6E-985C-4D9AF6A60F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8" b="9201"/>
          <a:stretch/>
        </p:blipFill>
        <p:spPr>
          <a:xfrm>
            <a:off x="10382354" y="6371339"/>
            <a:ext cx="1398661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155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, Texte, Aufzählung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0C42AE-97C8-B14D-B96E-C0E491150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850" y="836613"/>
            <a:ext cx="5340350" cy="446087"/>
          </a:xfrm>
        </p:spPr>
        <p:txBody>
          <a:bodyPr anchor="b">
            <a:no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Headline 1.1. blau 24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101CC29-DC3E-4E4A-897B-EC9B6FECC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50" y="1502172"/>
            <a:ext cx="5314950" cy="4708128"/>
          </a:xfrm>
        </p:spPr>
        <p:txBody>
          <a:bodyPr lIns="0" tIns="0" rIns="0" bIns="0">
            <a:noAutofit/>
          </a:bodyPr>
          <a:lstStyle>
            <a:lvl1pPr marL="285750" indent="-285750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>
                <a:solidFill>
                  <a:schemeClr val="tx1"/>
                </a:solidFill>
                <a:latin typeface="Source Sans Pro Semibold" panose="020B0503030403020204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r>
              <a:rPr lang="de-DE" dirty="0"/>
              <a:t>L </a:t>
            </a:r>
            <a:r>
              <a:rPr lang="de-DE" dirty="0" err="1"/>
              <a:t>sdfasödlfasdf</a:t>
            </a:r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6AE1CAD-EEB0-414C-BAC5-0672F1BA05B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836614"/>
            <a:ext cx="5518150" cy="3779836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0AA9CCE-EA4A-BE49-8BD2-AFBE5698276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4737100"/>
            <a:ext cx="5518150" cy="1485900"/>
          </a:xfrm>
        </p:spPr>
        <p:txBody>
          <a:bodyPr lIns="0" tIns="0" rIns="0" bIns="0"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1200"/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Hier eine Bildunterschrift</a:t>
            </a:r>
          </a:p>
          <a:p>
            <a:pPr lvl="1"/>
            <a:endParaRPr lang="de-DE" dirty="0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BA25D584-1671-5444-81B4-DC10487C32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288926"/>
            <a:ext cx="1398661" cy="224546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2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THEMA HIER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EF35810-44AF-0840-83B1-2D91259F44AB}"/>
              </a:ext>
            </a:extLst>
          </p:cNvPr>
          <p:cNvSpPr/>
          <p:nvPr userDrawn="1"/>
        </p:nvSpPr>
        <p:spPr>
          <a:xfrm>
            <a:off x="577850" y="0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F53E7EE6-F204-5D4F-B230-BAFF77E5CF8B}"/>
              </a:ext>
            </a:extLst>
          </p:cNvPr>
          <p:cNvSpPr/>
          <p:nvPr userDrawn="1"/>
        </p:nvSpPr>
        <p:spPr>
          <a:xfrm>
            <a:off x="1009850" y="0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4E2FD814-93AA-4342-B25F-53DEB6D1EC35}"/>
              </a:ext>
            </a:extLst>
          </p:cNvPr>
          <p:cNvSpPr/>
          <p:nvPr userDrawn="1"/>
        </p:nvSpPr>
        <p:spPr>
          <a:xfrm>
            <a:off x="1441550" y="0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Foliennummernplatzhalter 11">
            <a:extLst>
              <a:ext uri="{FF2B5EF4-FFF2-40B4-BE49-F238E27FC236}">
                <a16:creationId xmlns:a16="http://schemas.microsoft.com/office/drawing/2014/main" id="{5694B644-B242-414A-A824-E6F19C82B6EB}"/>
              </a:ext>
            </a:extLst>
          </p:cNvPr>
          <p:cNvSpPr txBox="1">
            <a:spLocks/>
          </p:cNvSpPr>
          <p:nvPr userDrawn="1"/>
        </p:nvSpPr>
        <p:spPr>
          <a:xfrm>
            <a:off x="5682080" y="6356062"/>
            <a:ext cx="8428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dirty="0"/>
          </a:p>
        </p:txBody>
      </p:sp>
      <p:sp>
        <p:nvSpPr>
          <p:cNvPr id="23" name="Fußzeilenplatzhalter 4">
            <a:extLst>
              <a:ext uri="{FF2B5EF4-FFF2-40B4-BE49-F238E27FC236}">
                <a16:creationId xmlns:a16="http://schemas.microsoft.com/office/drawing/2014/main" id="{C155008D-C5AD-4B7C-B0F3-DF57B76FA5B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00918" y="639382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F. Kramer, Thin Films Workshop</a:t>
            </a:r>
            <a:endParaRPr lang="en-US" dirty="0"/>
          </a:p>
        </p:txBody>
      </p:sp>
      <p:sp>
        <p:nvSpPr>
          <p:cNvPr id="24" name="Foliennummernplatzhalter 11">
            <a:extLst>
              <a:ext uri="{FF2B5EF4-FFF2-40B4-BE49-F238E27FC236}">
                <a16:creationId xmlns:a16="http://schemas.microsoft.com/office/drawing/2014/main" id="{D632255B-B14F-4D4D-9635-ED3A8A42C796}"/>
              </a:ext>
            </a:extLst>
          </p:cNvPr>
          <p:cNvSpPr txBox="1">
            <a:spLocks/>
          </p:cNvSpPr>
          <p:nvPr userDrawn="1"/>
        </p:nvSpPr>
        <p:spPr>
          <a:xfrm>
            <a:off x="5682080" y="6356062"/>
            <a:ext cx="8428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59DF1E7-7728-684B-896D-8CFDB8DC33E7}" type="slidenum">
              <a:rPr lang="de-DE" smtClean="0"/>
              <a:pPr algn="ctr"/>
              <a:t>‹Nr.›</a:t>
            </a:fld>
            <a:endParaRPr lang="de-DE" dirty="0"/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A46C6E44-73CF-402F-A117-0EB8BB6A29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8" b="9201"/>
          <a:stretch/>
        </p:blipFill>
        <p:spPr>
          <a:xfrm>
            <a:off x="10382354" y="6371339"/>
            <a:ext cx="1398661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573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Text, Aufzählung,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CEA8D11C-DAF2-994C-8FA2-681908273A2A}"/>
              </a:ext>
            </a:extLst>
          </p:cNvPr>
          <p:cNvSpPr/>
          <p:nvPr userDrawn="1"/>
        </p:nvSpPr>
        <p:spPr>
          <a:xfrm>
            <a:off x="6096000" y="836613"/>
            <a:ext cx="5518150" cy="49323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B0C42AE-97C8-B14D-B96E-C0E491150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850" y="836613"/>
            <a:ext cx="5340350" cy="446087"/>
          </a:xfrm>
        </p:spPr>
        <p:txBody>
          <a:bodyPr anchor="b">
            <a:noAutofit/>
          </a:bodyPr>
          <a:lstStyle>
            <a:lvl1pPr>
              <a:defRPr sz="1600" b="1" i="0" cap="none" baseline="0">
                <a:solidFill>
                  <a:schemeClr val="tx2"/>
                </a:solidFill>
                <a:latin typeface="Source Sans Pro Semibold" panose="020B0503030403020204" pitchFamily="34" charset="77"/>
              </a:defRPr>
            </a:lvl1pPr>
          </a:lstStyle>
          <a:p>
            <a:r>
              <a:rPr lang="de-DE" dirty="0"/>
              <a:t>Headline 2 mit Minuskeln blau 16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0AA9CCE-EA4A-BE49-8BD2-AFBE5698276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70650" y="4616450"/>
            <a:ext cx="4743450" cy="920750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buFontTx/>
              <a:buNone/>
              <a:defRPr sz="1200" b="0" i="1">
                <a:solidFill>
                  <a:schemeClr val="bg1"/>
                </a:solidFill>
                <a:latin typeface="Source Sans Pro" panose="020B0503030403020204" pitchFamily="34" charset="77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Hier eine Grafikunterschrift</a:t>
            </a:r>
          </a:p>
          <a:p>
            <a:pPr lvl="1"/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C2F7728-3828-E148-8689-E032CF69B69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7850" y="1752600"/>
            <a:ext cx="5327650" cy="401637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2500"/>
              </a:lnSpc>
              <a:buFontTx/>
              <a:buNone/>
              <a:defRPr sz="1600"/>
            </a:lvl1pPr>
            <a:lvl2pPr marL="342900" indent="-342900">
              <a:lnSpc>
                <a:spcPts val="2500"/>
              </a:lnSpc>
              <a:buFont typeface="+mj-lt"/>
              <a:buAutoNum type="arabicPeriod"/>
              <a:tabLst/>
              <a:defRPr sz="1600" b="1" i="0">
                <a:latin typeface="Source Sans Pro Semibold" panose="020B0503030403020204" pitchFamily="34" charset="77"/>
              </a:defRPr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1"/>
            <a:r>
              <a:rPr lang="de-DE" dirty="0" err="1"/>
              <a:t>sldöfjasd</a:t>
            </a:r>
            <a:endParaRPr lang="de-DE" dirty="0"/>
          </a:p>
        </p:txBody>
      </p:sp>
      <p:sp>
        <p:nvSpPr>
          <p:cNvPr id="13" name="Diagrammplatzhalter 12">
            <a:extLst>
              <a:ext uri="{FF2B5EF4-FFF2-40B4-BE49-F238E27FC236}">
                <a16:creationId xmlns:a16="http://schemas.microsoft.com/office/drawing/2014/main" id="{D940472C-04D3-C542-AA05-7E986A7A9052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438900" y="1663700"/>
            <a:ext cx="4775200" cy="27305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FFC399EE-FEF3-4B4E-BD82-85157F5349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57950" y="1136650"/>
            <a:ext cx="4743450" cy="336550"/>
          </a:xfrm>
        </p:spPr>
        <p:txBody>
          <a:bodyPr lIns="0" tIns="0" rIns="0" bIns="0"/>
          <a:lstStyle>
            <a:lvl1pPr marL="0" indent="0" algn="ctr">
              <a:lnSpc>
                <a:spcPts val="1800"/>
              </a:lnSpc>
              <a:spcBef>
                <a:spcPts val="0"/>
              </a:spcBef>
              <a:buFontTx/>
              <a:buNone/>
              <a:defRPr sz="1400" b="0" i="0">
                <a:solidFill>
                  <a:schemeClr val="bg1"/>
                </a:solidFill>
                <a:latin typeface="Source Sans Pro" panose="020B0503030403020204" pitchFamily="34" charset="77"/>
              </a:defRPr>
            </a:lvl1pPr>
            <a:lvl2pPr marL="457200" indent="0" algn="ctr">
              <a:buNone/>
              <a:defRPr i="0"/>
            </a:lvl2pPr>
          </a:lstStyle>
          <a:p>
            <a:pPr lvl="0"/>
            <a:r>
              <a:rPr lang="de-DE" dirty="0"/>
              <a:t>HEADLINE DIAGRAMM</a:t>
            </a:r>
          </a:p>
          <a:p>
            <a:pPr lvl="1"/>
            <a:endParaRPr lang="de-DE" dirty="0"/>
          </a:p>
        </p:txBody>
      </p:sp>
      <p:sp>
        <p:nvSpPr>
          <p:cNvPr id="15" name="Textplatzhalter 7">
            <a:extLst>
              <a:ext uri="{FF2B5EF4-FFF2-40B4-BE49-F238E27FC236}">
                <a16:creationId xmlns:a16="http://schemas.microsoft.com/office/drawing/2014/main" id="{A2C33FF2-865D-9D40-A3B2-4DA66009AB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288926"/>
            <a:ext cx="1398661" cy="224546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2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THEMA HIER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2D4D4094-91AD-BE41-8EE5-3435EE6AB5BA}"/>
              </a:ext>
            </a:extLst>
          </p:cNvPr>
          <p:cNvSpPr/>
          <p:nvPr userDrawn="1"/>
        </p:nvSpPr>
        <p:spPr>
          <a:xfrm>
            <a:off x="577850" y="0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F7D737D6-7FDC-4946-B7F5-66DA1F55057B}"/>
              </a:ext>
            </a:extLst>
          </p:cNvPr>
          <p:cNvSpPr/>
          <p:nvPr userDrawn="1"/>
        </p:nvSpPr>
        <p:spPr>
          <a:xfrm>
            <a:off x="1009850" y="0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FA1ED672-BA78-7C47-8CF6-65C2C729133F}"/>
              </a:ext>
            </a:extLst>
          </p:cNvPr>
          <p:cNvSpPr/>
          <p:nvPr userDrawn="1"/>
        </p:nvSpPr>
        <p:spPr>
          <a:xfrm>
            <a:off x="1441550" y="0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Fußzeilenplatzhalter 4">
            <a:extLst>
              <a:ext uri="{FF2B5EF4-FFF2-40B4-BE49-F238E27FC236}">
                <a16:creationId xmlns:a16="http://schemas.microsoft.com/office/drawing/2014/main" id="{92D130EE-09C5-4562-B01F-82CF438F311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00918" y="639382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F. Kramer, Thin Films Workshop</a:t>
            </a:r>
            <a:endParaRPr lang="en-US" dirty="0"/>
          </a:p>
        </p:txBody>
      </p:sp>
      <p:sp>
        <p:nvSpPr>
          <p:cNvPr id="29" name="Foliennummernplatzhalter 11">
            <a:extLst>
              <a:ext uri="{FF2B5EF4-FFF2-40B4-BE49-F238E27FC236}">
                <a16:creationId xmlns:a16="http://schemas.microsoft.com/office/drawing/2014/main" id="{17BD01ED-2AFF-43B3-8015-2B99F14655BD}"/>
              </a:ext>
            </a:extLst>
          </p:cNvPr>
          <p:cNvSpPr txBox="1">
            <a:spLocks/>
          </p:cNvSpPr>
          <p:nvPr userDrawn="1"/>
        </p:nvSpPr>
        <p:spPr>
          <a:xfrm>
            <a:off x="5682080" y="6356062"/>
            <a:ext cx="8428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59DF1E7-7728-684B-896D-8CFDB8DC33E7}" type="slidenum">
              <a:rPr lang="de-DE" smtClean="0"/>
              <a:pPr algn="ctr"/>
              <a:t>‹Nr.›</a:t>
            </a:fld>
            <a:endParaRPr lang="de-DE" dirty="0"/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01A4782B-740E-4313-BEFE-563700DCF2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8" b="9201"/>
          <a:stretch/>
        </p:blipFill>
        <p:spPr>
          <a:xfrm>
            <a:off x="10382354" y="6371339"/>
            <a:ext cx="1398661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139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Text 2 Spalten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0C42AE-97C8-B14D-B96E-C0E491150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850" y="836613"/>
            <a:ext cx="5340350" cy="446087"/>
          </a:xfrm>
        </p:spPr>
        <p:txBody>
          <a:bodyPr anchor="b">
            <a:noAutofit/>
          </a:bodyPr>
          <a:lstStyle>
            <a:lvl1pPr>
              <a:defRPr sz="1600" b="1" i="0" cap="none" baseline="0">
                <a:solidFill>
                  <a:schemeClr val="tx1"/>
                </a:solidFill>
                <a:latin typeface="Source Sans Pro" panose="020B0503030403020204" pitchFamily="34" charset="77"/>
              </a:defRPr>
            </a:lvl1pPr>
          </a:lstStyle>
          <a:p>
            <a:r>
              <a:rPr lang="de-DE" dirty="0"/>
              <a:t>Headline 2 mit Minuskeln 16 PT</a:t>
            </a:r>
          </a:p>
        </p:txBody>
      </p:sp>
      <p:sp>
        <p:nvSpPr>
          <p:cNvPr id="18" name="Textplatzhalter 2">
            <a:extLst>
              <a:ext uri="{FF2B5EF4-FFF2-40B4-BE49-F238E27FC236}">
                <a16:creationId xmlns:a16="http://schemas.microsoft.com/office/drawing/2014/main" id="{25EA07E5-A9A7-0441-BACA-1C7D4DD5E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50" y="1489472"/>
            <a:ext cx="5340350" cy="197604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5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F812D9D2-1609-244F-BA78-890B029A8E3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096000" y="1489472"/>
            <a:ext cx="5518150" cy="197604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5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0" name="Bildplatzhalter 9">
            <a:extLst>
              <a:ext uri="{FF2B5EF4-FFF2-40B4-BE49-F238E27FC236}">
                <a16:creationId xmlns:a16="http://schemas.microsoft.com/office/drawing/2014/main" id="{F8BB7806-351D-5A4B-B164-75DA39BB846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7850" y="3787775"/>
            <a:ext cx="5359400" cy="19812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21" name="Bildplatzhalter 9">
            <a:extLst>
              <a:ext uri="{FF2B5EF4-FFF2-40B4-BE49-F238E27FC236}">
                <a16:creationId xmlns:a16="http://schemas.microsoft.com/office/drawing/2014/main" id="{EAD8A5D9-3277-4B43-BDFE-7A137AA6DC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3787775"/>
            <a:ext cx="5518150" cy="19812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03750731-1FE8-2145-BCB0-17004C4817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7850" y="288926"/>
            <a:ext cx="1398661" cy="224546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2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THEMA HIER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C56BF9B-C4EC-5345-B638-4B51EB946753}"/>
              </a:ext>
            </a:extLst>
          </p:cNvPr>
          <p:cNvSpPr/>
          <p:nvPr userDrawn="1"/>
        </p:nvSpPr>
        <p:spPr>
          <a:xfrm>
            <a:off x="577850" y="0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96A9D78A-23F6-9943-A0C5-A1F77BA1F8ED}"/>
              </a:ext>
            </a:extLst>
          </p:cNvPr>
          <p:cNvSpPr/>
          <p:nvPr userDrawn="1"/>
        </p:nvSpPr>
        <p:spPr>
          <a:xfrm>
            <a:off x="1009850" y="0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04E1F823-F785-7A47-9C2B-F278ECA10181}"/>
              </a:ext>
            </a:extLst>
          </p:cNvPr>
          <p:cNvSpPr/>
          <p:nvPr userDrawn="1"/>
        </p:nvSpPr>
        <p:spPr>
          <a:xfrm>
            <a:off x="1441550" y="0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Fußzeilenplatzhalter 4">
            <a:extLst>
              <a:ext uri="{FF2B5EF4-FFF2-40B4-BE49-F238E27FC236}">
                <a16:creationId xmlns:a16="http://schemas.microsoft.com/office/drawing/2014/main" id="{0FFCF13F-F0A4-4797-B1FA-0869D547A92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00918" y="639382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F. Kramer, Thin Films Workshop</a:t>
            </a:r>
            <a:endParaRPr lang="en-US" dirty="0"/>
          </a:p>
        </p:txBody>
      </p:sp>
      <p:sp>
        <p:nvSpPr>
          <p:cNvPr id="25" name="Foliennummernplatzhalter 11">
            <a:extLst>
              <a:ext uri="{FF2B5EF4-FFF2-40B4-BE49-F238E27FC236}">
                <a16:creationId xmlns:a16="http://schemas.microsoft.com/office/drawing/2014/main" id="{2D2A2BE3-79C1-4D64-951E-AA7F68157344}"/>
              </a:ext>
            </a:extLst>
          </p:cNvPr>
          <p:cNvSpPr txBox="1">
            <a:spLocks/>
          </p:cNvSpPr>
          <p:nvPr userDrawn="1"/>
        </p:nvSpPr>
        <p:spPr>
          <a:xfrm>
            <a:off x="5682080" y="6356062"/>
            <a:ext cx="8428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59DF1E7-7728-684B-896D-8CFDB8DC33E7}" type="slidenum">
              <a:rPr lang="de-DE" smtClean="0"/>
              <a:pPr algn="ctr"/>
              <a:t>‹Nr.›</a:t>
            </a:fld>
            <a:endParaRPr lang="de-DE" dirty="0"/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683A2F7B-1200-4552-BD66-D7B1231B8F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8" b="9201"/>
          <a:stretch/>
        </p:blipFill>
        <p:spPr>
          <a:xfrm>
            <a:off x="10382354" y="6371339"/>
            <a:ext cx="1398661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411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grosses Foto mit B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9">
            <a:extLst>
              <a:ext uri="{FF2B5EF4-FFF2-40B4-BE49-F238E27FC236}">
                <a16:creationId xmlns:a16="http://schemas.microsoft.com/office/drawing/2014/main" id="{F8BB7806-351D-5A4B-B164-75DA39BB846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7850" y="836613"/>
            <a:ext cx="11036300" cy="493236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0BECBC40-12B4-6544-9137-FC724FA0D01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6482" y="5892800"/>
            <a:ext cx="11036300" cy="393700"/>
          </a:xfrm>
        </p:spPr>
        <p:txBody>
          <a:bodyPr lIns="0" tIns="0" rIns="0" bIns="0"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HL FOTO Hier eine Bildunterschrift 16 PT</a:t>
            </a:r>
          </a:p>
          <a:p>
            <a:pPr lvl="1"/>
            <a:endParaRPr lang="de-DE" dirty="0"/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ACC11A70-984F-604F-A0EF-DD019FBD98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288926"/>
            <a:ext cx="1398661" cy="224546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2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THEMA HIER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4DF22E1C-5236-DC4A-823A-B224459910F6}"/>
              </a:ext>
            </a:extLst>
          </p:cNvPr>
          <p:cNvSpPr/>
          <p:nvPr userDrawn="1"/>
        </p:nvSpPr>
        <p:spPr>
          <a:xfrm>
            <a:off x="577850" y="0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AB87BA0-F04B-304A-A8E2-4691A896BF5B}"/>
              </a:ext>
            </a:extLst>
          </p:cNvPr>
          <p:cNvSpPr/>
          <p:nvPr userDrawn="1"/>
        </p:nvSpPr>
        <p:spPr>
          <a:xfrm>
            <a:off x="1009850" y="0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2335503D-3101-704A-A8D5-00B06CF32DC5}"/>
              </a:ext>
            </a:extLst>
          </p:cNvPr>
          <p:cNvSpPr/>
          <p:nvPr userDrawn="1"/>
        </p:nvSpPr>
        <p:spPr>
          <a:xfrm>
            <a:off x="1441550" y="0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Fußzeilenplatzhalter 4">
            <a:extLst>
              <a:ext uri="{FF2B5EF4-FFF2-40B4-BE49-F238E27FC236}">
                <a16:creationId xmlns:a16="http://schemas.microsoft.com/office/drawing/2014/main" id="{62C9D941-E501-4C93-BAB9-236302FB1F3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00918" y="639382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F. Kramer, Thin Films Workshop</a:t>
            </a:r>
            <a:endParaRPr lang="en-US" dirty="0"/>
          </a:p>
        </p:txBody>
      </p:sp>
      <p:sp>
        <p:nvSpPr>
          <p:cNvPr id="18" name="Foliennummernplatzhalter 11">
            <a:extLst>
              <a:ext uri="{FF2B5EF4-FFF2-40B4-BE49-F238E27FC236}">
                <a16:creationId xmlns:a16="http://schemas.microsoft.com/office/drawing/2014/main" id="{F284B8DB-4E38-453A-950F-69DF20EB3E70}"/>
              </a:ext>
            </a:extLst>
          </p:cNvPr>
          <p:cNvSpPr txBox="1">
            <a:spLocks/>
          </p:cNvSpPr>
          <p:nvPr userDrawn="1"/>
        </p:nvSpPr>
        <p:spPr>
          <a:xfrm>
            <a:off x="5682080" y="6356062"/>
            <a:ext cx="8428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59DF1E7-7728-684B-896D-8CFDB8DC33E7}" type="slidenum">
              <a:rPr lang="de-DE" smtClean="0"/>
              <a:pPr algn="ctr"/>
              <a:t>‹Nr.›</a:t>
            </a:fld>
            <a:endParaRPr lang="de-DE" dirty="0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6936C09E-9B4F-4DAB-9E7D-19E7AC91CF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8" b="9201"/>
          <a:stretch/>
        </p:blipFill>
        <p:spPr>
          <a:xfrm>
            <a:off x="10382354" y="6371339"/>
            <a:ext cx="1398661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743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 Variante 02 Kommunik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91441AE-FE67-604E-941F-9A4CBD1224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53096"/>
            <a:ext cx="12192000" cy="411587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D5CFD05-35E4-BE48-9780-F37E258F70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50" y="2312989"/>
            <a:ext cx="7666740" cy="909896"/>
          </a:xfrm>
        </p:spPr>
        <p:txBody>
          <a:bodyPr anchor="ctr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&gt;48 PT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9D065A2-84F7-4A46-888E-2EAF252985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7850" y="3252993"/>
            <a:ext cx="7659245" cy="824328"/>
          </a:xfrm>
        </p:spPr>
        <p:txBody>
          <a:bodyPr lIns="0" tIns="0" rIns="0" bIns="0" anchor="ctr" anchorCtr="0">
            <a:noAutofit/>
          </a:bodyPr>
          <a:lstStyle>
            <a:lvl1pPr marL="9525" indent="0" algn="l">
              <a:buNone/>
              <a:tabLst/>
              <a:defRPr sz="48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SUBLINE TITEL &gt;48. PT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469358C-AFC1-E348-8CAF-F23864F8A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850" y="4601460"/>
            <a:ext cx="5118100" cy="696912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4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BF221191-A6E8-9242-8605-B99EB79D1860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337BCAFE-08E1-EE44-A49D-24E49CA43D21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ABB6F81E-C2CD-B94E-9603-A85C0E56A54D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ADAE9631-A010-4A4E-9B91-981C681DEB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CB58D4BB-A96B-E41B-7253-98234848C54E}"/>
              </a:ext>
            </a:extLst>
          </p:cNvPr>
          <p:cNvSpPr txBox="1"/>
          <p:nvPr userDrawn="1"/>
        </p:nvSpPr>
        <p:spPr>
          <a:xfrm>
            <a:off x="6925456" y="1130832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6751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 Variante 01 Strukt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EE32FFC-2EE3-8D40-80AD-1FC61FD432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53940"/>
            <a:ext cx="12192000" cy="411503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D5CFD05-35E4-BE48-9780-F37E258F70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50" y="2312989"/>
            <a:ext cx="7666740" cy="909896"/>
          </a:xfrm>
        </p:spPr>
        <p:txBody>
          <a:bodyPr anchor="ctr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&gt;48 PT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9D065A2-84F7-4A46-888E-2EAF252985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7850" y="3252993"/>
            <a:ext cx="7659245" cy="824328"/>
          </a:xfrm>
        </p:spPr>
        <p:txBody>
          <a:bodyPr lIns="0" tIns="0" rIns="0" bIns="0" anchor="ctr" anchorCtr="0">
            <a:noAutofit/>
          </a:bodyPr>
          <a:lstStyle>
            <a:lvl1pPr marL="9525" indent="0" algn="l">
              <a:buNone/>
              <a:tabLst/>
              <a:defRPr sz="48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SUBLINE TITEL &gt;48. PT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469358C-AFC1-E348-8CAF-F23864F8A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850" y="4601460"/>
            <a:ext cx="5118100" cy="696912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4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EAE48A55-E0B8-424B-95B6-3A0D0D91BD32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E0B4CF61-3B5A-354C-8E1F-15368B511F76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84F70FFA-A043-4244-B922-187E97E17A9F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AD9F57E8-BB47-A240-A36F-B10767DD9A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40D09BFD-4B39-10B7-7005-ED539B447C31}"/>
              </a:ext>
            </a:extLst>
          </p:cNvPr>
          <p:cNvSpPr txBox="1"/>
          <p:nvPr userDrawn="1"/>
        </p:nvSpPr>
        <p:spPr>
          <a:xfrm>
            <a:off x="6925456" y="1130832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0014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 Variante 01 So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Licht enthält.&#10;&#10;Automatisch generierte Beschreibung">
            <a:extLst>
              <a:ext uri="{FF2B5EF4-FFF2-40B4-BE49-F238E27FC236}">
                <a16:creationId xmlns:a16="http://schemas.microsoft.com/office/drawing/2014/main" id="{94EB1320-19FF-3D41-AE84-0C3E9E22E4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53096"/>
            <a:ext cx="12192000" cy="411587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D5CFD05-35E4-BE48-9780-F37E258F70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50" y="2312989"/>
            <a:ext cx="7666740" cy="909896"/>
          </a:xfrm>
        </p:spPr>
        <p:txBody>
          <a:bodyPr anchor="ctr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&gt;48 PT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9D065A2-84F7-4A46-888E-2EAF252985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7850" y="3252993"/>
            <a:ext cx="7659245" cy="824328"/>
          </a:xfrm>
        </p:spPr>
        <p:txBody>
          <a:bodyPr lIns="0" tIns="0" rIns="0" bIns="0" anchor="ctr" anchorCtr="0">
            <a:noAutofit/>
          </a:bodyPr>
          <a:lstStyle>
            <a:lvl1pPr marL="9525" indent="0" algn="l">
              <a:buNone/>
              <a:tabLst/>
              <a:defRPr sz="48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SUBLINE TITEL &gt;48. PT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469358C-AFC1-E348-8CAF-F23864F8A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850" y="4601460"/>
            <a:ext cx="5118100" cy="696912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4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81093FA7-221D-4247-A390-7D91E96268DA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92579C8D-1662-814A-94CF-0A5B0BF035D7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872B1721-16DB-DF4B-A164-13A0CB2D9EFF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2E8E623-C457-3F4D-BE8F-ABE02B6C60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BFC213C1-1203-8F3F-E7AD-B3120D0070EF}"/>
              </a:ext>
            </a:extLst>
          </p:cNvPr>
          <p:cNvSpPr txBox="1"/>
          <p:nvPr userDrawn="1"/>
        </p:nvSpPr>
        <p:spPr>
          <a:xfrm>
            <a:off x="6925456" y="1130832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4619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 Variante 01 BES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fik 33">
            <a:extLst>
              <a:ext uri="{FF2B5EF4-FFF2-40B4-BE49-F238E27FC236}">
                <a16:creationId xmlns:a16="http://schemas.microsoft.com/office/drawing/2014/main" id="{FB4AF119-5F77-D642-9D24-84E7BE44D6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72167"/>
            <a:ext cx="12192000" cy="409680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D5CFD05-35E4-BE48-9780-F37E258F70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50" y="2312989"/>
            <a:ext cx="7666740" cy="909896"/>
          </a:xfrm>
        </p:spPr>
        <p:txBody>
          <a:bodyPr anchor="ctr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&gt;48 PT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9D065A2-84F7-4A46-888E-2EAF252985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7850" y="3252993"/>
            <a:ext cx="7659245" cy="824328"/>
          </a:xfrm>
        </p:spPr>
        <p:txBody>
          <a:bodyPr lIns="0" tIns="0" rIns="0" bIns="0" anchor="ctr" anchorCtr="0">
            <a:noAutofit/>
          </a:bodyPr>
          <a:lstStyle>
            <a:lvl1pPr marL="9525" indent="0" algn="l">
              <a:buNone/>
              <a:tabLst/>
              <a:defRPr sz="48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SUBLINE TITEL &gt;48. PT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469358C-AFC1-E348-8CAF-F23864F8A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850" y="4601460"/>
            <a:ext cx="5118100" cy="696912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4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7FA7762-F342-2C42-9BD3-2E72F449704D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D8060C6F-56DB-7942-B148-CB0C6D5D61D5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ED1BBFEB-3E67-FD4F-807A-43BFE1BD67F4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A2510BD-8190-1D47-B0B8-3BA6E71606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E7660304-C5C3-8DAF-182A-0A8E2D6BE829}"/>
              </a:ext>
            </a:extLst>
          </p:cNvPr>
          <p:cNvSpPr txBox="1"/>
          <p:nvPr userDrawn="1"/>
        </p:nvSpPr>
        <p:spPr>
          <a:xfrm>
            <a:off x="6925456" y="1130832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8634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 Variant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rafik 50">
            <a:extLst>
              <a:ext uri="{FF2B5EF4-FFF2-40B4-BE49-F238E27FC236}">
                <a16:creationId xmlns:a16="http://schemas.microsoft.com/office/drawing/2014/main" id="{876245AA-47CC-454F-8D70-4AF314E801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54387"/>
            <a:ext cx="12192000" cy="4114588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B4DC9A74-9A58-6040-989B-7157C94340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49" y="1623438"/>
            <a:ext cx="8870951" cy="2313562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4000" cap="none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&lt;40 PT 2 bis 3-zeilig</a:t>
            </a:r>
            <a:br>
              <a:rPr lang="de-DE" dirty="0"/>
            </a:br>
            <a:r>
              <a:rPr lang="de-DE" dirty="0"/>
              <a:t>in Minuskeln, Größe kann </a:t>
            </a:r>
            <a:r>
              <a:rPr lang="de-DE" dirty="0" err="1"/>
              <a:t>varieren</a:t>
            </a:r>
            <a:endParaRPr lang="de-DE" dirty="0"/>
          </a:p>
        </p:txBody>
      </p:sp>
      <p:sp>
        <p:nvSpPr>
          <p:cNvPr id="14" name="Textplatzhalter 15">
            <a:extLst>
              <a:ext uri="{FF2B5EF4-FFF2-40B4-BE49-F238E27FC236}">
                <a16:creationId xmlns:a16="http://schemas.microsoft.com/office/drawing/2014/main" id="{F8F8316E-E582-934A-BAA0-3FB020EC8BC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0550" y="4639560"/>
            <a:ext cx="5118100" cy="696912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5" name="Textplatzhalter 22">
            <a:extLst>
              <a:ext uri="{FF2B5EF4-FFF2-40B4-BE49-F238E27FC236}">
                <a16:creationId xmlns:a16="http://schemas.microsoft.com/office/drawing/2014/main" id="{1DBC66D2-3E1D-474C-B73F-E6E58D0DE1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3152775"/>
            <a:ext cx="7877175" cy="981075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50% von Headline kann auch </a:t>
            </a:r>
            <a:r>
              <a:rPr lang="de-DE" dirty="0" err="1"/>
              <a:t>mehrzeiligsein</a:t>
            </a:r>
            <a:endParaRPr lang="de-DE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BBD9E304-4BF1-4846-9F94-976E38EFF647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68D0C2E3-CF31-5248-93F1-1D3F2FFCD8ED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FC90FDFE-2A79-1A4E-86D5-BDB2C9470DC3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2301FB7-9EE7-434F-ADEA-214EA98FBA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0A308C4E-4148-2E59-0736-07D123CA40B8}"/>
              </a:ext>
            </a:extLst>
          </p:cNvPr>
          <p:cNvSpPr txBox="1"/>
          <p:nvPr userDrawn="1"/>
        </p:nvSpPr>
        <p:spPr>
          <a:xfrm>
            <a:off x="6925456" y="1130832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9234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 Variante 02 Kommunik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91441AE-FE67-604E-941F-9A4CBD1224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53096"/>
            <a:ext cx="12192000" cy="4115879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33D1A84A-3A74-0049-B8B2-4FDE1E3681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49" y="1623438"/>
            <a:ext cx="8870951" cy="2313562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4000" cap="none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&lt;40 PT 2 bis 3-zeilig</a:t>
            </a:r>
            <a:br>
              <a:rPr lang="de-DE" dirty="0"/>
            </a:br>
            <a:r>
              <a:rPr lang="de-DE" dirty="0"/>
              <a:t>in Minuskeln, Größe kann </a:t>
            </a:r>
            <a:r>
              <a:rPr lang="de-DE" dirty="0" err="1"/>
              <a:t>varieren</a:t>
            </a:r>
            <a:endParaRPr lang="de-DE" dirty="0"/>
          </a:p>
        </p:txBody>
      </p:sp>
      <p:sp>
        <p:nvSpPr>
          <p:cNvPr id="14" name="Textplatzhalter 15">
            <a:extLst>
              <a:ext uri="{FF2B5EF4-FFF2-40B4-BE49-F238E27FC236}">
                <a16:creationId xmlns:a16="http://schemas.microsoft.com/office/drawing/2014/main" id="{7093588D-F929-F647-9CF9-F051E2F185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0550" y="4639560"/>
            <a:ext cx="5118100" cy="696912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5" name="Textplatzhalter 22">
            <a:extLst>
              <a:ext uri="{FF2B5EF4-FFF2-40B4-BE49-F238E27FC236}">
                <a16:creationId xmlns:a16="http://schemas.microsoft.com/office/drawing/2014/main" id="{1499207F-A36E-924D-B0FE-6ED3E0E069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3152775"/>
            <a:ext cx="7877175" cy="981075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50% von Headline kann auch </a:t>
            </a:r>
            <a:r>
              <a:rPr lang="de-DE" dirty="0" err="1"/>
              <a:t>mehrzeiligsein</a:t>
            </a:r>
            <a:endParaRPr lang="de-DE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A4767EDA-7041-A447-8CB1-F8A8DB28126E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2AE028D9-B78C-314C-885B-8D9556EBB619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6E96DD6C-525B-1A4E-9909-F676FEABE105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1F120CAA-B384-0F4C-AB0B-F4867B5007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C500772-FA8C-2C01-3F13-AC242839C5FC}"/>
              </a:ext>
            </a:extLst>
          </p:cNvPr>
          <p:cNvSpPr txBox="1"/>
          <p:nvPr userDrawn="1"/>
        </p:nvSpPr>
        <p:spPr>
          <a:xfrm>
            <a:off x="6925456" y="1130832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46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 Variante 01 Strukt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EE32FFC-2EE3-8D40-80AD-1FC61FD432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53940"/>
            <a:ext cx="12192000" cy="4115035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088F92C1-ED7A-B044-B855-9C85D82968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49" y="1623438"/>
            <a:ext cx="8870951" cy="2313562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4000" cap="none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&lt;40 PT 2 bis 3-zeilig</a:t>
            </a:r>
            <a:br>
              <a:rPr lang="de-DE" dirty="0"/>
            </a:br>
            <a:r>
              <a:rPr lang="de-DE" dirty="0"/>
              <a:t>in Minuskeln, Größe kann </a:t>
            </a:r>
            <a:r>
              <a:rPr lang="de-DE" dirty="0" err="1"/>
              <a:t>varieren</a:t>
            </a:r>
            <a:endParaRPr lang="de-DE" dirty="0"/>
          </a:p>
        </p:txBody>
      </p:sp>
      <p:sp>
        <p:nvSpPr>
          <p:cNvPr id="14" name="Textplatzhalter 15">
            <a:extLst>
              <a:ext uri="{FF2B5EF4-FFF2-40B4-BE49-F238E27FC236}">
                <a16:creationId xmlns:a16="http://schemas.microsoft.com/office/drawing/2014/main" id="{F070CD44-E214-C04B-B59B-A9E5F94FA4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0550" y="4639560"/>
            <a:ext cx="5118100" cy="696912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5" name="Textplatzhalter 22">
            <a:extLst>
              <a:ext uri="{FF2B5EF4-FFF2-40B4-BE49-F238E27FC236}">
                <a16:creationId xmlns:a16="http://schemas.microsoft.com/office/drawing/2014/main" id="{DFA84BFB-3C40-494D-865D-74231817AD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3152775"/>
            <a:ext cx="7877175" cy="981075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50% von Headline kann auch </a:t>
            </a:r>
            <a:r>
              <a:rPr lang="de-DE" dirty="0" err="1"/>
              <a:t>mehrzeiligsein</a:t>
            </a:r>
            <a:endParaRPr lang="de-DE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BD4558E2-3E0F-7B4D-986D-4BBBE694644F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8A20CCB3-6D05-A64A-98D9-A3F9F0BD8B3E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CC27E568-4EB2-0B4D-8F31-26EA4D263C0D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866475FB-9447-A34D-9F89-0FF3947163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38D8140D-DEDB-7558-D8B0-E271C5749F8F}"/>
              </a:ext>
            </a:extLst>
          </p:cNvPr>
          <p:cNvSpPr txBox="1"/>
          <p:nvPr userDrawn="1"/>
        </p:nvSpPr>
        <p:spPr>
          <a:xfrm>
            <a:off x="6925456" y="1130832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2418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 Variante 01 So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Licht enthält.&#10;&#10;Automatisch generierte Beschreibung">
            <a:extLst>
              <a:ext uri="{FF2B5EF4-FFF2-40B4-BE49-F238E27FC236}">
                <a16:creationId xmlns:a16="http://schemas.microsoft.com/office/drawing/2014/main" id="{94EB1320-19FF-3D41-AE84-0C3E9E22E4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53096"/>
            <a:ext cx="12192000" cy="4115879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2D01C216-A861-B34B-BE30-B2B6F4F607D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49" y="1623438"/>
            <a:ext cx="8870951" cy="2313562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4000" cap="none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&lt;40 PT 2 bis 3-zeilig</a:t>
            </a:r>
            <a:br>
              <a:rPr lang="de-DE" dirty="0"/>
            </a:br>
            <a:r>
              <a:rPr lang="de-DE" dirty="0"/>
              <a:t>in Minuskeln, Größe kann </a:t>
            </a:r>
            <a:r>
              <a:rPr lang="de-DE" dirty="0" err="1"/>
              <a:t>varieren</a:t>
            </a:r>
            <a:endParaRPr lang="de-DE" dirty="0"/>
          </a:p>
        </p:txBody>
      </p:sp>
      <p:sp>
        <p:nvSpPr>
          <p:cNvPr id="14" name="Textplatzhalter 15">
            <a:extLst>
              <a:ext uri="{FF2B5EF4-FFF2-40B4-BE49-F238E27FC236}">
                <a16:creationId xmlns:a16="http://schemas.microsoft.com/office/drawing/2014/main" id="{46565DCF-6250-AD45-8AC9-A3DF93267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0550" y="4639560"/>
            <a:ext cx="5118100" cy="696912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5" name="Textplatzhalter 22">
            <a:extLst>
              <a:ext uri="{FF2B5EF4-FFF2-40B4-BE49-F238E27FC236}">
                <a16:creationId xmlns:a16="http://schemas.microsoft.com/office/drawing/2014/main" id="{A5A0C93D-3CAA-EC40-8EA9-F4A2B11AD2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3152775"/>
            <a:ext cx="7877175" cy="981075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50% von Headline kann auch </a:t>
            </a:r>
            <a:r>
              <a:rPr lang="de-DE" dirty="0" err="1"/>
              <a:t>mehrzeiligsein</a:t>
            </a:r>
            <a:endParaRPr lang="de-DE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6B4F5C9C-65A2-C54F-A5A0-6E0CE99ED8BF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0C9F5DD4-9193-D541-877D-D32AFFC24805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816E4B05-3FB2-7A4D-B3C1-A33BF9B75CAE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4C01044-2ED8-5A4A-A588-8D8CB511DD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5B481D2E-6D01-EC9D-C744-89C426E446B0}"/>
              </a:ext>
            </a:extLst>
          </p:cNvPr>
          <p:cNvSpPr txBox="1"/>
          <p:nvPr userDrawn="1"/>
        </p:nvSpPr>
        <p:spPr>
          <a:xfrm>
            <a:off x="6925456" y="1130832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8516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 Variante 01 BES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fik 33">
            <a:extLst>
              <a:ext uri="{FF2B5EF4-FFF2-40B4-BE49-F238E27FC236}">
                <a16:creationId xmlns:a16="http://schemas.microsoft.com/office/drawing/2014/main" id="{FB4AF119-5F77-D642-9D24-84E7BE44D6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72167"/>
            <a:ext cx="12192000" cy="4096808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0954DE49-7371-4D4F-B552-07D668AA06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49" y="1623438"/>
            <a:ext cx="8870951" cy="2313562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4000" cap="none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&lt;40 PT 2 bis 3-zeilig</a:t>
            </a:r>
            <a:br>
              <a:rPr lang="de-DE" dirty="0"/>
            </a:br>
            <a:r>
              <a:rPr lang="de-DE" dirty="0"/>
              <a:t>in Minuskeln, Größe kann </a:t>
            </a:r>
            <a:r>
              <a:rPr lang="de-DE" dirty="0" err="1"/>
              <a:t>varieren</a:t>
            </a:r>
            <a:endParaRPr lang="de-DE" dirty="0"/>
          </a:p>
        </p:txBody>
      </p:sp>
      <p:sp>
        <p:nvSpPr>
          <p:cNvPr id="14" name="Textplatzhalter 15">
            <a:extLst>
              <a:ext uri="{FF2B5EF4-FFF2-40B4-BE49-F238E27FC236}">
                <a16:creationId xmlns:a16="http://schemas.microsoft.com/office/drawing/2014/main" id="{39251EA5-8489-704C-8235-BF6782A142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0550" y="4639560"/>
            <a:ext cx="5118100" cy="696912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5" name="Textplatzhalter 22">
            <a:extLst>
              <a:ext uri="{FF2B5EF4-FFF2-40B4-BE49-F238E27FC236}">
                <a16:creationId xmlns:a16="http://schemas.microsoft.com/office/drawing/2014/main" id="{00EDDBB1-3774-E147-A2FE-BF389DE0AF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3152775"/>
            <a:ext cx="7877175" cy="981075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50% von Headline kann auch </a:t>
            </a:r>
            <a:r>
              <a:rPr lang="de-DE" dirty="0" err="1"/>
              <a:t>mehrzeiligsein</a:t>
            </a:r>
            <a:endParaRPr lang="de-DE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BAD56469-2121-D849-82C5-DBA0F8883348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4353D75A-64F7-E341-A0FE-509FC6236A44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96FEC29B-EA12-7C48-A818-A717D44AA722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EEF0E7D-EAC1-4F4D-86CE-8D1744D868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63DE65CF-D81C-84D7-CEC5-F9DC75C72D34}"/>
              </a:ext>
            </a:extLst>
          </p:cNvPr>
          <p:cNvSpPr txBox="1"/>
          <p:nvPr userDrawn="1"/>
        </p:nvSpPr>
        <p:spPr>
          <a:xfrm>
            <a:off x="6925456" y="1130832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0273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9751980-83CB-1643-BA70-568A79691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FB9FB86-B7F2-0B45-90CD-EF690A68C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3E64365-23B6-AE43-A8B0-AA3407368BBC}"/>
              </a:ext>
            </a:extLst>
          </p:cNvPr>
          <p:cNvSpPr txBox="1"/>
          <p:nvPr userDrawn="1"/>
        </p:nvSpPr>
        <p:spPr>
          <a:xfrm>
            <a:off x="509155" y="18807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07217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62" r:id="rId5"/>
    <p:sldLayoutId id="2147483663" r:id="rId6"/>
    <p:sldLayoutId id="2147483664" r:id="rId7"/>
    <p:sldLayoutId id="2147483665" r:id="rId8"/>
    <p:sldLayoutId id="2147483667" r:id="rId9"/>
    <p:sldLayoutId id="2147483669" r:id="rId10"/>
    <p:sldLayoutId id="2147483668" r:id="rId11"/>
    <p:sldLayoutId id="2147483666" r:id="rId12"/>
    <p:sldLayoutId id="2147483674" r:id="rId13"/>
    <p:sldLayoutId id="2147483670" r:id="rId14"/>
    <p:sldLayoutId id="2147483671" r:id="rId15"/>
    <p:sldLayoutId id="2147483672" r:id="rId16"/>
    <p:sldLayoutId id="2147483673" r:id="rId1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cap="all" baseline="0">
          <a:solidFill>
            <a:schemeClr val="tx1"/>
          </a:solidFill>
          <a:latin typeface="Source Sans Pro" panose="020B0503030403020204" pitchFamily="34" charset="77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Source Sans Pro" panose="020B0503030403020204" pitchFamily="34" charset="77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Source Sans Pro" panose="020B0503030403020204" pitchFamily="34" charset="77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Source Sans Pro" panose="020B0503030403020204" pitchFamily="34" charset="77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ource Sans Pro" panose="020B0503030403020204" pitchFamily="34" charset="77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ource Sans Pro" panose="020B0503030403020204" pitchFamily="34" charset="77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33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1457" userDrawn="1">
          <p15:clr>
            <a:srgbClr val="F26B43"/>
          </p15:clr>
        </p15:guide>
        <p15:guide id="4" orient="horz" pos="2183" userDrawn="1">
          <p15:clr>
            <a:srgbClr val="F26B43"/>
          </p15:clr>
        </p15:guide>
        <p15:guide id="5" orient="horz" pos="2908" userDrawn="1">
          <p15:clr>
            <a:srgbClr val="F26B43"/>
          </p15:clr>
        </p15:guide>
        <p15:guide id="6" orient="horz" pos="3634" userDrawn="1">
          <p15:clr>
            <a:srgbClr val="F26B43"/>
          </p15:clr>
        </p15:guide>
        <p15:guide id="7" orient="horz" pos="182" userDrawn="1">
          <p15:clr>
            <a:srgbClr val="F26B43"/>
          </p15:clr>
        </p15:guide>
        <p15:guide id="8" pos="182" userDrawn="1">
          <p15:clr>
            <a:srgbClr val="F26B43"/>
          </p15:clr>
        </p15:guide>
        <p15:guide id="9" pos="7498" userDrawn="1">
          <p15:clr>
            <a:srgbClr val="F26B43"/>
          </p15:clr>
        </p15:guide>
        <p15:guide id="10" pos="7316" userDrawn="1">
          <p15:clr>
            <a:srgbClr val="F26B43"/>
          </p15:clr>
        </p15:guide>
        <p15:guide id="11" pos="364" userDrawn="1">
          <p15:clr>
            <a:srgbClr val="F26B43"/>
          </p15:clr>
        </p15:guide>
        <p15:guide id="12" orient="horz" pos="5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tmp"/><Relationship Id="rId5" Type="http://schemas.openxmlformats.org/officeDocument/2006/relationships/image" Target="../media/image9.tmp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hyperlink" Target="https://doi.org/10.1080/14686996.2025.2546282" TargetMode="External"/><Relationship Id="rId4" Type="http://schemas.openxmlformats.org/officeDocument/2006/relationships/hyperlink" Target="https://doi.org/10.1103/PhysRevB.47.1530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m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tmp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0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F274BE-FC71-4DB9-88FB-B5DBFD8DA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7850" y="2312988"/>
            <a:ext cx="10326370" cy="1116011"/>
          </a:xfrm>
        </p:spPr>
        <p:txBody>
          <a:bodyPr wrap="square">
            <a:normAutofit fontScale="90000"/>
          </a:bodyPr>
          <a:lstStyle/>
          <a:p>
            <a:r>
              <a:rPr lang="en-US" dirty="0"/>
              <a:t>Trapped flux generated by thermoelectric currents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C84EEE2-825A-49A8-9492-FF5FD6A007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7849" y="4601460"/>
            <a:ext cx="7825921" cy="696912"/>
          </a:xfrm>
        </p:spPr>
        <p:txBody>
          <a:bodyPr>
            <a:normAutofit/>
          </a:bodyPr>
          <a:lstStyle/>
          <a:p>
            <a:r>
              <a:rPr lang="de-DE" dirty="0"/>
              <a:t>22.09.2026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45B0CE7-A5F8-4647-9607-F148E2E31F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 rot="830959">
            <a:off x="8940007" y="5081780"/>
            <a:ext cx="1417809" cy="764108"/>
          </a:xfrm>
        </p:spPr>
        <p:txBody>
          <a:bodyPr>
            <a:normAutofit fontScale="92500" lnSpcReduction="20000"/>
          </a:bodyPr>
          <a:lstStyle/>
          <a:p>
            <a:r>
              <a:rPr lang="de-DE" dirty="0" err="1"/>
              <a:t>Thin</a:t>
            </a:r>
            <a:r>
              <a:rPr lang="de-DE" dirty="0"/>
              <a:t> Films 2026</a:t>
            </a:r>
          </a:p>
          <a:p>
            <a:r>
              <a:rPr lang="de-DE" dirty="0"/>
              <a:t>Chester</a:t>
            </a: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1A951D7A-D3C7-AA4D-D6AC-86F6BBAAED46}"/>
              </a:ext>
            </a:extLst>
          </p:cNvPr>
          <p:cNvSpPr txBox="1">
            <a:spLocks/>
          </p:cNvSpPr>
          <p:nvPr/>
        </p:nvSpPr>
        <p:spPr>
          <a:xfrm>
            <a:off x="577848" y="3772868"/>
            <a:ext cx="9330239" cy="6969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400" b="0" i="0" kern="1200">
                <a:solidFill>
                  <a:schemeClr val="accent4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2"/>
                </a:solidFill>
              </a:rPr>
              <a:t>F. Kramer, A. Cierpka, O. </a:t>
            </a:r>
            <a:r>
              <a:rPr lang="de-DE" dirty="0" err="1">
                <a:solidFill>
                  <a:schemeClr val="bg2"/>
                </a:solidFill>
              </a:rPr>
              <a:t>Kugeler</a:t>
            </a:r>
            <a:r>
              <a:rPr lang="de-DE" dirty="0">
                <a:solidFill>
                  <a:schemeClr val="bg2"/>
                </a:solidFill>
              </a:rPr>
              <a:t>, M. Lu, C. Pira, T. </a:t>
            </a:r>
            <a:r>
              <a:rPr lang="de-DE" dirty="0" err="1">
                <a:solidFill>
                  <a:schemeClr val="bg2"/>
                </a:solidFill>
              </a:rPr>
              <a:t>Proslier</a:t>
            </a:r>
            <a:r>
              <a:rPr lang="de-DE" dirty="0">
                <a:solidFill>
                  <a:schemeClr val="bg2"/>
                </a:solidFill>
              </a:rPr>
              <a:t>, J. Knobloch</a:t>
            </a:r>
          </a:p>
        </p:txBody>
      </p:sp>
    </p:spTree>
    <p:extLst>
      <p:ext uri="{BB962C8B-B14F-4D97-AF65-F5344CB8AC3E}">
        <p14:creationId xmlns:p14="http://schemas.microsoft.com/office/powerpoint/2010/main" val="1155733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198AF-C7D7-9CB7-4151-AA24FB548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0" y="780271"/>
            <a:ext cx="5717442" cy="446087"/>
          </a:xfrm>
        </p:spPr>
        <p:txBody>
          <a:bodyPr/>
          <a:lstStyle/>
          <a:p>
            <a:r>
              <a:rPr lang="en-US" dirty="0"/>
              <a:t>Experimental setup to measure trapped flux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41FA4B-5EEC-56E1-E99E-85907D29D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49" y="1431010"/>
            <a:ext cx="6085907" cy="4985901"/>
          </a:xfrm>
        </p:spPr>
        <p:txBody>
          <a:bodyPr/>
          <a:lstStyle/>
          <a:p>
            <a:pPr>
              <a:spcBef>
                <a:spcPts val="700"/>
              </a:spcBef>
            </a:pPr>
            <a:r>
              <a:rPr lang="en-US" dirty="0"/>
              <a:t>2 cryocoolers to cool down sample</a:t>
            </a:r>
          </a:p>
          <a:p>
            <a:pPr>
              <a:spcBef>
                <a:spcPts val="700"/>
              </a:spcBef>
            </a:pPr>
            <a:r>
              <a:rPr lang="en-US" dirty="0"/>
              <a:t>Sample (100x60x3)mm</a:t>
            </a:r>
            <a:r>
              <a:rPr lang="en-US" baseline="30000" dirty="0"/>
              <a:t>3</a:t>
            </a:r>
            <a:r>
              <a:rPr lang="en-US" dirty="0"/>
              <a:t>, (30x20x3)mm</a:t>
            </a:r>
            <a:r>
              <a:rPr lang="en-US" baseline="30000" dirty="0"/>
              <a:t>3</a:t>
            </a:r>
            <a:r>
              <a:rPr lang="en-US" dirty="0"/>
              <a:t> clamped in copper blocks at either end</a:t>
            </a:r>
          </a:p>
          <a:p>
            <a:pPr>
              <a:spcBef>
                <a:spcPts val="700"/>
              </a:spcBef>
            </a:pPr>
            <a:r>
              <a:rPr lang="en-US" dirty="0"/>
              <a:t>Two heaters at the end of the blocks allow for precise control of temperature gradient and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/>
              <a:t>cooldown rate</a:t>
            </a:r>
          </a:p>
          <a:p>
            <a:pPr>
              <a:spcBef>
                <a:spcPts val="700"/>
              </a:spcBef>
            </a:pPr>
            <a:r>
              <a:rPr lang="en-US" dirty="0"/>
              <a:t>Multiple AMR sensors for magnetic field measurements</a:t>
            </a:r>
          </a:p>
          <a:p>
            <a:pPr>
              <a:spcBef>
                <a:spcPts val="700"/>
              </a:spcBef>
            </a:pPr>
            <a:r>
              <a:rPr lang="en-US" dirty="0"/>
              <a:t>grouping of 3 sensors to measure field vector in 3d</a:t>
            </a:r>
          </a:p>
          <a:p>
            <a:pPr>
              <a:spcBef>
                <a:spcPts val="700"/>
              </a:spcBef>
            </a:pPr>
            <a:r>
              <a:rPr lang="en-US" dirty="0"/>
              <a:t>15 AMR sensor groups measure magnetic field just above the sample</a:t>
            </a:r>
          </a:p>
          <a:p>
            <a:pPr>
              <a:spcBef>
                <a:spcPts val="700"/>
              </a:spcBef>
            </a:pPr>
            <a:r>
              <a:rPr lang="en-US" dirty="0"/>
              <a:t>2 </a:t>
            </a:r>
            <a:r>
              <a:rPr lang="en-US" dirty="0" err="1"/>
              <a:t>Cernox</a:t>
            </a:r>
            <a:r>
              <a:rPr lang="en-US" dirty="0"/>
              <a:t> sensors measure temperature gradient across sample</a:t>
            </a:r>
          </a:p>
          <a:p>
            <a:pPr>
              <a:spcBef>
                <a:spcPts val="700"/>
              </a:spcBef>
            </a:pPr>
            <a:r>
              <a:rPr lang="en-US" dirty="0"/>
              <a:t>Active field compensation with three Helmholtz-coils pairs</a:t>
            </a:r>
          </a:p>
          <a:p>
            <a:pPr>
              <a:spcBef>
                <a:spcPts val="700"/>
              </a:spcBef>
            </a:pPr>
            <a:r>
              <a:rPr lang="en-US" dirty="0"/>
              <a:t>“Zero-field” &lt; 30nT at location of reference sensors</a:t>
            </a:r>
          </a:p>
          <a:p>
            <a:pPr>
              <a:spcBef>
                <a:spcPts val="700"/>
              </a:spcBef>
            </a:pPr>
            <a:r>
              <a:rPr lang="en-US" dirty="0"/>
              <a:t>Maximum flux density 220µT</a:t>
            </a:r>
          </a:p>
          <a:p>
            <a:pPr>
              <a:spcBef>
                <a:spcPts val="700"/>
              </a:spcBef>
            </a:pPr>
            <a:endParaRPr lang="en-US" dirty="0"/>
          </a:p>
          <a:p>
            <a:pPr>
              <a:spcBef>
                <a:spcPts val="700"/>
              </a:spcBef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8191D1-9937-8DE8-E943-CF078A24CF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7850" y="288926"/>
            <a:ext cx="1690565" cy="224546"/>
          </a:xfrm>
        </p:spPr>
        <p:txBody>
          <a:bodyPr>
            <a:normAutofit/>
          </a:bodyPr>
          <a:lstStyle/>
          <a:p>
            <a:r>
              <a:rPr lang="de-DE" dirty="0"/>
              <a:t>Setup</a:t>
            </a:r>
            <a:endParaRPr lang="en-US" dirty="0"/>
          </a:p>
        </p:txBody>
      </p:sp>
      <p:sp>
        <p:nvSpPr>
          <p:cNvPr id="36" name="Footer Placeholder 4">
            <a:extLst>
              <a:ext uri="{FF2B5EF4-FFF2-40B4-BE49-F238E27FC236}">
                <a16:creationId xmlns:a16="http://schemas.microsoft.com/office/drawing/2014/main" id="{10BCF6CC-9AC3-539E-30DF-291847CFB35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00918" y="6393825"/>
            <a:ext cx="4114800" cy="365125"/>
          </a:xfrm>
        </p:spPr>
        <p:txBody>
          <a:bodyPr/>
          <a:lstStyle/>
          <a:p>
            <a:r>
              <a:rPr lang="en-US"/>
              <a:t>F. Kramer, Thin Films Workshop</a:t>
            </a: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D744BE0-93BB-DAEE-2186-160B28BC7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6589" y="1842518"/>
            <a:ext cx="2571882" cy="266078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69E48A7-3FD2-37BB-A0DD-D84DD6F6FE1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847511" y="2248938"/>
            <a:ext cx="3606985" cy="1847944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1B154EF-D990-A83C-3474-B9C7F09BAF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2835" y="1748867"/>
            <a:ext cx="4556360" cy="2685914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40F0DEDA-793E-ECD5-3DC3-7E2EB005F6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2104" y="1262733"/>
            <a:ext cx="3206915" cy="3238666"/>
          </a:xfrm>
          <a:prstGeom prst="rect">
            <a:avLst/>
          </a:prstGeom>
        </p:spPr>
      </p:pic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7CD75ABE-BB0C-04B5-19AC-0135C1BD1E23}"/>
              </a:ext>
            </a:extLst>
          </p:cNvPr>
          <p:cNvGrpSpPr/>
          <p:nvPr/>
        </p:nvGrpSpPr>
        <p:grpSpPr>
          <a:xfrm>
            <a:off x="8316095" y="4866567"/>
            <a:ext cx="2938365" cy="1634758"/>
            <a:chOff x="4628258" y="4804343"/>
            <a:chExt cx="2938365" cy="1634758"/>
          </a:xfrm>
        </p:grpSpPr>
        <p:pic>
          <p:nvPicPr>
            <p:cNvPr id="26" name="Picture 73" descr="A close-up of a circuit board&#10;&#10;Description automatically generated with medium confidence">
              <a:extLst>
                <a:ext uri="{FF2B5EF4-FFF2-40B4-BE49-F238E27FC236}">
                  <a16:creationId xmlns:a16="http://schemas.microsoft.com/office/drawing/2014/main" id="{280530C3-56F2-4BAC-070C-59D4EA3BF7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0023" t="13421" r="22876" b="9259"/>
            <a:stretch/>
          </p:blipFill>
          <p:spPr>
            <a:xfrm>
              <a:off x="4628258" y="4804343"/>
              <a:ext cx="1609678" cy="1634758"/>
            </a:xfrm>
            <a:prstGeom prst="rect">
              <a:avLst/>
            </a:prstGeom>
          </p:spPr>
        </p:pic>
        <p:pic>
          <p:nvPicPr>
            <p:cNvPr id="28" name="Picture 75" descr="A close-up of a circuit board&#10;&#10;Description automatically generated with medium confidence">
              <a:extLst>
                <a:ext uri="{FF2B5EF4-FFF2-40B4-BE49-F238E27FC236}">
                  <a16:creationId xmlns:a16="http://schemas.microsoft.com/office/drawing/2014/main" id="{CA17FFAE-08CB-868D-1969-90549270CA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43056" t="45566" r="45907" b="42270"/>
            <a:stretch/>
          </p:blipFill>
          <p:spPr>
            <a:xfrm>
              <a:off x="6706882" y="5215529"/>
              <a:ext cx="859741" cy="710605"/>
            </a:xfrm>
            <a:prstGeom prst="rect">
              <a:avLst/>
            </a:prstGeom>
          </p:spPr>
        </p:pic>
        <p:sp>
          <p:nvSpPr>
            <p:cNvPr id="30" name="Rectangle 76">
              <a:extLst>
                <a:ext uri="{FF2B5EF4-FFF2-40B4-BE49-F238E27FC236}">
                  <a16:creationId xmlns:a16="http://schemas.microsoft.com/office/drawing/2014/main" id="{E3AA345E-055E-D246-F5CB-95F0F602383D}"/>
                </a:ext>
              </a:extLst>
            </p:cNvPr>
            <p:cNvSpPr/>
            <p:nvPr/>
          </p:nvSpPr>
          <p:spPr>
            <a:xfrm>
              <a:off x="5549045" y="5467628"/>
              <a:ext cx="257360" cy="267436"/>
            </a:xfrm>
            <a:prstGeom prst="rect">
              <a:avLst/>
            </a:prstGeom>
            <a:noFill/>
            <a:ln cmpd="sng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78">
              <a:extLst>
                <a:ext uri="{FF2B5EF4-FFF2-40B4-BE49-F238E27FC236}">
                  <a16:creationId xmlns:a16="http://schemas.microsoft.com/office/drawing/2014/main" id="{8E6CFF9C-8043-4A9D-B657-BF4913F60C20}"/>
                </a:ext>
              </a:extLst>
            </p:cNvPr>
            <p:cNvSpPr/>
            <p:nvPr/>
          </p:nvSpPr>
          <p:spPr>
            <a:xfrm rot="16200000">
              <a:off x="6781450" y="5140961"/>
              <a:ext cx="710605" cy="859741"/>
            </a:xfrm>
            <a:prstGeom prst="rect">
              <a:avLst/>
            </a:prstGeom>
            <a:noFill/>
            <a:ln cmpd="sng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80">
              <a:extLst>
                <a:ext uri="{FF2B5EF4-FFF2-40B4-BE49-F238E27FC236}">
                  <a16:creationId xmlns:a16="http://schemas.microsoft.com/office/drawing/2014/main" id="{2CB8AAF2-44AD-CFC1-5F41-6EF06CEBC5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6405" y="5215529"/>
              <a:ext cx="900477" cy="252099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82">
              <a:extLst>
                <a:ext uri="{FF2B5EF4-FFF2-40B4-BE49-F238E27FC236}">
                  <a16:creationId xmlns:a16="http://schemas.microsoft.com/office/drawing/2014/main" id="{380E497D-A47D-6A93-CFF6-CD9EB610015D}"/>
                </a:ext>
              </a:extLst>
            </p:cNvPr>
            <p:cNvCxnSpPr>
              <a:cxnSpLocks/>
            </p:cNvCxnSpPr>
            <p:nvPr/>
          </p:nvCxnSpPr>
          <p:spPr>
            <a:xfrm>
              <a:off x="5806405" y="5734100"/>
              <a:ext cx="900477" cy="192034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hteck 3">
            <a:extLst>
              <a:ext uri="{FF2B5EF4-FFF2-40B4-BE49-F238E27FC236}">
                <a16:creationId xmlns:a16="http://schemas.microsoft.com/office/drawing/2014/main" id="{E374FB99-C1D6-4208-EE6B-504C2BF676BE}"/>
              </a:ext>
            </a:extLst>
          </p:cNvPr>
          <p:cNvSpPr/>
          <p:nvPr/>
        </p:nvSpPr>
        <p:spPr>
          <a:xfrm>
            <a:off x="383567" y="3302638"/>
            <a:ext cx="6028351" cy="19751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7F5EA69-27A5-EACE-21E3-F34E89FB6362}"/>
              </a:ext>
            </a:extLst>
          </p:cNvPr>
          <p:cNvSpPr/>
          <p:nvPr/>
        </p:nvSpPr>
        <p:spPr>
          <a:xfrm>
            <a:off x="323036" y="5318805"/>
            <a:ext cx="6028351" cy="10750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69EE597-3631-A9DC-4DEE-7539D812A966}"/>
              </a:ext>
            </a:extLst>
          </p:cNvPr>
          <p:cNvSpPr txBox="1"/>
          <p:nvPr/>
        </p:nvSpPr>
        <p:spPr>
          <a:xfrm>
            <a:off x="7663560" y="4568017"/>
            <a:ext cx="319491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Source Sans Pro" panose="020B0503030403020204" pitchFamily="34" charset="77"/>
              </a:rPr>
              <a:t>Courtesy A. </a:t>
            </a:r>
            <a:r>
              <a:rPr lang="en-GB" sz="1200" dirty="0" err="1">
                <a:latin typeface="Source Sans Pro" panose="020B0503030403020204" pitchFamily="34" charset="77"/>
              </a:rPr>
              <a:t>Cierpka</a:t>
            </a:r>
            <a:endParaRPr lang="en-GB" sz="1200" dirty="0">
              <a:latin typeface="Source Sans Pro" panose="020B05030304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91493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1C296-32C1-0441-18C1-0244D5643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49" y="836613"/>
            <a:ext cx="6537845" cy="446087"/>
          </a:xfrm>
        </p:spPr>
        <p:txBody>
          <a:bodyPr/>
          <a:lstStyle/>
          <a:p>
            <a:r>
              <a:rPr lang="en-US" dirty="0"/>
              <a:t>A typical Cooldown with </a:t>
            </a:r>
            <a:r>
              <a:rPr lang="en-GB" dirty="0"/>
              <a:t>“</a:t>
            </a:r>
            <a:r>
              <a:rPr lang="en-GB" cap="none" dirty="0"/>
              <a:t>Nb</a:t>
            </a:r>
            <a:r>
              <a:rPr lang="en-GB" cap="none" baseline="-25000" dirty="0"/>
              <a:t>3</a:t>
            </a:r>
            <a:r>
              <a:rPr lang="en-GB" cap="none" dirty="0"/>
              <a:t>Sn/Cu</a:t>
            </a:r>
            <a:r>
              <a:rPr lang="en-GB" dirty="0"/>
              <a:t> (HZB)”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4412494F-28B5-9E81-6130-39870C72C661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577850" y="1502172"/>
                <a:ext cx="5607290" cy="4708128"/>
              </a:xfrm>
            </p:spPr>
            <p:txBody>
              <a:bodyPr/>
              <a:lstStyle/>
              <a:p>
                <a:r>
                  <a:rPr lang="en-US" dirty="0"/>
                  <a:t>Set Temperature gradient across sample (∇T = 0.12 K/cm)</a:t>
                </a:r>
              </a:p>
              <a:p>
                <a:r>
                  <a:rPr lang="en-US" dirty="0"/>
                  <a:t>Compensate external field </a:t>
                </a:r>
                <a:r>
                  <a:rPr lang="en-US" dirty="0" err="1"/>
                  <a:t>B</a:t>
                </a:r>
                <a:r>
                  <a:rPr lang="en-US" baseline="-25000" dirty="0" err="1"/>
                  <a:t>ext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de-DE" b="1" i="1" smtClean="0">
                        <a:latin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US" dirty="0"/>
                  <a:t> 1 µT</a:t>
                </a:r>
              </a:p>
              <a:p>
                <a:pPr marL="742950" lvl="1" indent="-285750">
                  <a:buFont typeface="Symbol" panose="05050102010706020507" pitchFamily="18" charset="2"/>
                  <a:buChar char="-"/>
                </a:pPr>
                <a:r>
                  <a:rPr lang="en-US" sz="1600" dirty="0">
                    <a:solidFill>
                      <a:schemeClr val="tx1"/>
                    </a:solidFill>
                    <a:latin typeface="Source Sans Pro Light" panose="020B0403030403020204" pitchFamily="34" charset="0"/>
                    <a:ea typeface="Source Sans Pro Light" panose="020B0403030403020204" pitchFamily="34" charset="0"/>
                  </a:rPr>
                  <a:t>Green numbers are the measured flux density in µT</a:t>
                </a:r>
              </a:p>
              <a:p>
                <a:r>
                  <a:rPr lang="en-US" dirty="0"/>
                  <a:t>Reduce sample temperature at top and bottom simultaneously </a:t>
                </a:r>
              </a:p>
              <a:p>
                <a:pPr marL="742950" lvl="1" indent="-285750">
                  <a:buFont typeface="Symbol" panose="05050102010706020507" pitchFamily="18" charset="2"/>
                  <a:buChar char="-"/>
                </a:pPr>
                <a:r>
                  <a:rPr lang="en-US" sz="1600" dirty="0">
                    <a:solidFill>
                      <a:schemeClr val="tx1"/>
                    </a:solidFill>
                    <a:latin typeface="Source Sans Pro Light" panose="020B0403030403020204" pitchFamily="34" charset="0"/>
                    <a:ea typeface="Source Sans Pro Light" panose="020B0403030403020204" pitchFamily="34" charset="0"/>
                  </a:rPr>
                  <a:t>As the sample becomes superconducting:</a:t>
                </a:r>
                <a:br>
                  <a:rPr lang="en-US" sz="1600" dirty="0">
                    <a:solidFill>
                      <a:schemeClr val="tx1"/>
                    </a:solidFill>
                    <a:latin typeface="Source Sans Pro Light" panose="020B0403030403020204" pitchFamily="34" charset="0"/>
                    <a:ea typeface="Source Sans Pro Light" panose="020B0403030403020204" pitchFamily="34" charset="0"/>
                  </a:rPr>
                </a:br>
                <a:r>
                  <a:rPr lang="en-US" sz="1600" dirty="0">
                    <a:solidFill>
                      <a:schemeClr val="tx1"/>
                    </a:solidFill>
                    <a:latin typeface="Source Sans Pro Light" panose="020B0403030403020204" pitchFamily="34" charset="0"/>
                    <a:ea typeface="Source Sans Pro Light" panose="020B0403030403020204" pitchFamily="34" charset="0"/>
                  </a:rPr>
                  <a:t>large flux densities are measured by the AMR sensors</a:t>
                </a:r>
              </a:p>
              <a:p>
                <a:pPr marL="742950" lvl="1" indent="-285750">
                  <a:buFont typeface="Symbol" panose="05050102010706020507" pitchFamily="18" charset="2"/>
                  <a:buChar char="-"/>
                </a:pPr>
                <a:r>
                  <a:rPr lang="en-US" sz="1600" dirty="0">
                    <a:solidFill>
                      <a:schemeClr val="tx1"/>
                    </a:solidFill>
                    <a:latin typeface="Source Sans Pro Light" panose="020B0403030403020204" pitchFamily="34" charset="0"/>
                    <a:ea typeface="Source Sans Pro Light" panose="020B0403030403020204" pitchFamily="34" charset="0"/>
                  </a:rPr>
                  <a:t>Pulsing stems from temperature oscillations of cryocoolers</a:t>
                </a:r>
              </a:p>
              <a:p>
                <a:pPr marL="742950" lvl="1" indent="-285750">
                  <a:buFont typeface="Symbol" panose="05050102010706020507" pitchFamily="18" charset="2"/>
                  <a:buChar char="-"/>
                </a:pPr>
                <a:r>
                  <a:rPr lang="en-US" sz="1600" dirty="0">
                    <a:solidFill>
                      <a:schemeClr val="tx1"/>
                    </a:solidFill>
                    <a:latin typeface="Source Sans Pro Light" panose="020B0403030403020204" pitchFamily="34" charset="0"/>
                    <a:ea typeface="Source Sans Pro Light" panose="020B0403030403020204" pitchFamily="34" charset="0"/>
                  </a:rPr>
                  <a:t>Final state is not impacted by the oscillations</a:t>
                </a:r>
              </a:p>
              <a:p>
                <a:r>
                  <a:rPr lang="en-US" dirty="0"/>
                  <a:t>Measure trapped flux in the final state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4412494F-28B5-9E81-6130-39870C72C66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77850" y="1502172"/>
                <a:ext cx="5607290" cy="4708128"/>
              </a:xfrm>
              <a:blipFill>
                <a:blip r:embed="rId5"/>
                <a:stretch>
                  <a:fillRect l="-2065" t="-517" r="-11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4E17CAA-4387-D785-9396-17B02237A1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endParaRPr lang="en-US" dirty="0"/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10BCF6CC-9AC3-539E-30DF-291847CFB35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00918" y="6393825"/>
            <a:ext cx="4114800" cy="365125"/>
          </a:xfrm>
        </p:spPr>
        <p:txBody>
          <a:bodyPr/>
          <a:lstStyle/>
          <a:p>
            <a:r>
              <a:rPr lang="en-US"/>
              <a:t>F. Kramer, Thin Films Workshop</a:t>
            </a:r>
            <a:endParaRPr lang="de-DE" dirty="0"/>
          </a:p>
        </p:txBody>
      </p:sp>
      <p:pic>
        <p:nvPicPr>
          <p:cNvPr id="4" name="Mein Film 6 compr">
            <a:hlinkClick r:id="" action="ppaction://media"/>
            <a:extLst>
              <a:ext uri="{FF2B5EF4-FFF2-40B4-BE49-F238E27FC236}">
                <a16:creationId xmlns:a16="http://schemas.microsoft.com/office/drawing/2014/main" id="{7EC3AD09-CF59-7ECA-D7BD-1495232BBB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63808" t="15858" r="13754" b="18324"/>
          <a:stretch>
            <a:fillRect/>
          </a:stretch>
        </p:blipFill>
        <p:spPr>
          <a:xfrm>
            <a:off x="7616460" y="1157595"/>
            <a:ext cx="3025832" cy="4992570"/>
          </a:xfrm>
          <a:prstGeom prst="rect">
            <a:avLst/>
          </a:prstGeom>
        </p:spPr>
      </p:pic>
      <p:sp>
        <p:nvSpPr>
          <p:cNvPr id="29" name="Rechteck 28">
            <a:extLst>
              <a:ext uri="{FF2B5EF4-FFF2-40B4-BE49-F238E27FC236}">
                <a16:creationId xmlns:a16="http://schemas.microsoft.com/office/drawing/2014/main" id="{76D1C911-501B-E039-F846-26C9772365E7}"/>
              </a:ext>
            </a:extLst>
          </p:cNvPr>
          <p:cNvSpPr/>
          <p:nvPr/>
        </p:nvSpPr>
        <p:spPr>
          <a:xfrm>
            <a:off x="9806979" y="1617216"/>
            <a:ext cx="1475117" cy="28639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2183E171-0A9F-DFE3-C3F9-0DF0EB4F0AC2}"/>
              </a:ext>
            </a:extLst>
          </p:cNvPr>
          <p:cNvSpPr/>
          <p:nvPr/>
        </p:nvSpPr>
        <p:spPr>
          <a:xfrm>
            <a:off x="8769928" y="3537067"/>
            <a:ext cx="616652" cy="394854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55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BFCBB-B305-5AF6-4862-84CB4FCF1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5C5B29-6068-F98D-EC32-98D359FE1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49" y="836613"/>
            <a:ext cx="6246143" cy="446087"/>
          </a:xfrm>
        </p:spPr>
        <p:txBody>
          <a:bodyPr/>
          <a:lstStyle/>
          <a:p>
            <a:r>
              <a:rPr lang="en-GB" dirty="0"/>
              <a:t>N</a:t>
            </a:r>
            <a:r>
              <a:rPr lang="en-GB" cap="none" dirty="0"/>
              <a:t>b</a:t>
            </a:r>
            <a:r>
              <a:rPr lang="en-GB" baseline="-25000" dirty="0"/>
              <a:t>3</a:t>
            </a:r>
            <a:r>
              <a:rPr lang="en-GB" dirty="0"/>
              <a:t>S</a:t>
            </a:r>
            <a:r>
              <a:rPr lang="en-GB" cap="none" dirty="0"/>
              <a:t>n</a:t>
            </a:r>
            <a:r>
              <a:rPr lang="en-GB" dirty="0"/>
              <a:t> on copper substate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83505E98-2E52-3849-2B4D-E12AECC8776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F. Kramer, Thin Films Workshop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A015F96-9954-8E71-8C6D-285DEC42F0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50" y="1502172"/>
            <a:ext cx="4802752" cy="4708128"/>
          </a:xfrm>
        </p:spPr>
        <p:txBody>
          <a:bodyPr/>
          <a:lstStyle/>
          <a:p>
            <a:r>
              <a:rPr lang="en-US" dirty="0"/>
              <a:t>Zero field cooled</a:t>
            </a:r>
          </a:p>
          <a:p>
            <a:r>
              <a:rPr lang="en-US" dirty="0"/>
              <a:t>Plot trapped flux magnitude of center sensor versus temperature gradient during cooldown</a:t>
            </a:r>
          </a:p>
          <a:p>
            <a:endParaRPr lang="en-US" dirty="0"/>
          </a:p>
          <a:p>
            <a:r>
              <a:rPr lang="en-US" dirty="0"/>
              <a:t>Increasing flux density with temperature gradient</a:t>
            </a:r>
          </a:p>
          <a:p>
            <a:r>
              <a:rPr lang="en-US" dirty="0"/>
              <a:t>Some samples show very large flux density magnitudes several times the earth’s magnetic field</a:t>
            </a:r>
          </a:p>
          <a:p>
            <a:r>
              <a:rPr lang="en-US" dirty="0"/>
              <a:t>Effect ranges over one order of magnitude between samples despite same material combination: </a:t>
            </a:r>
            <a:br>
              <a:rPr lang="en-US" dirty="0"/>
            </a:br>
            <a:r>
              <a:rPr lang="en-US" dirty="0"/>
              <a:t>26µT – 250 µT at 0.05 K/cm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1600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B873DB3E-CFA8-B293-2AAC-F2B6587418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98C01BD7-5674-306E-5222-F3F4BA4F2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1577" y="1502172"/>
            <a:ext cx="6634026" cy="408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905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6AA5D-255D-0786-182D-E3FC33E04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163716-CBCF-2E34-72B6-5BCC09C2F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49" y="836613"/>
            <a:ext cx="6246143" cy="446087"/>
          </a:xfrm>
        </p:spPr>
        <p:txBody>
          <a:bodyPr/>
          <a:lstStyle/>
          <a:p>
            <a:r>
              <a:rPr lang="en-GB" dirty="0"/>
              <a:t>Simulation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823A97D8-8BA1-26FB-55BD-B522605A4E7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F. Kramer, Thin Films Workshop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24A6E88-B627-89E3-416B-9D7D6553E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49" y="1502172"/>
            <a:ext cx="6139821" cy="4708128"/>
          </a:xfrm>
        </p:spPr>
        <p:txBody>
          <a:bodyPr/>
          <a:lstStyle/>
          <a:p>
            <a:r>
              <a:rPr lang="en-US" dirty="0"/>
              <a:t>Simplified geometry to facilitate meshing:</a:t>
            </a:r>
          </a:p>
          <a:p>
            <a:pPr marL="742950" lvl="1" indent="-285750">
              <a:buFont typeface="Symbol" panose="05050102010706020507" pitchFamily="18" charset="2"/>
              <a:buChar char="-"/>
            </a:pPr>
            <a:r>
              <a:rPr lang="en-US" sz="1600" dirty="0">
                <a:solidFill>
                  <a:schemeClr val="tx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3mm copper</a:t>
            </a:r>
          </a:p>
          <a:p>
            <a:pPr marL="742950" lvl="1" indent="-285750">
              <a:buFont typeface="Symbol" panose="05050102010706020507" pitchFamily="18" charset="2"/>
              <a:buChar char="-"/>
            </a:pPr>
            <a:r>
              <a:rPr lang="en-US" sz="1600" dirty="0">
                <a:solidFill>
                  <a:schemeClr val="tx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1mm niobium</a:t>
            </a:r>
          </a:p>
          <a:p>
            <a:r>
              <a:rPr lang="en-US" b="1" dirty="0" err="1">
                <a:solidFill>
                  <a:schemeClr val="tx1"/>
                </a:solidFill>
                <a:latin typeface="Source Sans Pro Semibold" panose="020B0503030403020204" pitchFamily="34" charset="77"/>
              </a:rPr>
              <a:t>Seebeck</a:t>
            </a:r>
            <a:r>
              <a:rPr lang="en-US" b="1" dirty="0">
                <a:solidFill>
                  <a:schemeClr val="tx1"/>
                </a:solidFill>
                <a:latin typeface="Source Sans Pro Semibold" panose="020B0503030403020204" pitchFamily="34" charset="77"/>
              </a:rPr>
              <a:t> coefficients:</a:t>
            </a:r>
            <a:endParaRPr lang="en-US" dirty="0"/>
          </a:p>
          <a:p>
            <a:pPr marL="742950" lvl="1" indent="-285750">
              <a:buFont typeface="Symbol" panose="05050102010706020507" pitchFamily="18" charset="2"/>
              <a:buChar char="-"/>
            </a:pPr>
            <a:r>
              <a:rPr lang="en-US" sz="1600" dirty="0">
                <a:solidFill>
                  <a:schemeClr val="tx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Nb: Temperature dependent</a:t>
            </a:r>
          </a:p>
          <a:p>
            <a:pPr marL="742950" lvl="1" indent="-285750">
              <a:buFont typeface="Symbol" panose="05050102010706020507" pitchFamily="18" charset="2"/>
              <a:buChar char="-"/>
            </a:pPr>
            <a:r>
              <a:rPr lang="en-US" sz="1600" dirty="0">
                <a:solidFill>
                  <a:schemeClr val="tx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Cu: Fixed -9 µV/K</a:t>
            </a:r>
          </a:p>
          <a:p>
            <a:r>
              <a:rPr lang="en-US" b="1" dirty="0">
                <a:solidFill>
                  <a:schemeClr val="tx1"/>
                </a:solidFill>
                <a:latin typeface="Source Sans Pro Semibold" panose="020B0503030403020204" pitchFamily="34" charset="77"/>
              </a:rPr>
              <a:t>Conductivity:</a:t>
            </a:r>
          </a:p>
          <a:p>
            <a:pPr marL="742950" lvl="1" indent="-285750">
              <a:buFont typeface="Symbol" panose="05050102010706020507" pitchFamily="18" charset="2"/>
              <a:buChar char="-"/>
            </a:pPr>
            <a:r>
              <a:rPr lang="en-US" sz="1600" dirty="0">
                <a:solidFill>
                  <a:schemeClr val="tx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Nb: RRR 10</a:t>
            </a:r>
          </a:p>
          <a:p>
            <a:pPr marL="742950" lvl="1" indent="-285750">
              <a:buFont typeface="Symbol" panose="05050102010706020507" pitchFamily="18" charset="2"/>
              <a:buChar char="-"/>
            </a:pPr>
            <a:r>
              <a:rPr lang="en-US" sz="1600" dirty="0">
                <a:solidFill>
                  <a:schemeClr val="tx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Cu: RRR 50</a:t>
            </a:r>
          </a:p>
          <a:p>
            <a:pPr marL="742950" lvl="1" indent="-285750">
              <a:buFont typeface="Symbol" panose="05050102010706020507" pitchFamily="18" charset="2"/>
              <a:buChar char="-"/>
            </a:pPr>
            <a:r>
              <a:rPr lang="en-US" sz="1600" dirty="0">
                <a:solidFill>
                  <a:schemeClr val="tx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Sc Nb: Increase by 5 orders of magnitude between 9.3 K and 9.2 K</a:t>
            </a:r>
          </a:p>
          <a:p>
            <a:r>
              <a:rPr lang="en-US" b="1" dirty="0">
                <a:solidFill>
                  <a:schemeClr val="tx1"/>
                </a:solidFill>
                <a:latin typeface="Source Sans Pro Semibold" panose="020B0503030403020204" pitchFamily="34" charset="77"/>
              </a:rPr>
              <a:t>Place transition in the middle of the sample</a:t>
            </a:r>
          </a:p>
          <a:p>
            <a:r>
              <a:rPr lang="en-US" dirty="0"/>
              <a:t>Compute current density</a:t>
            </a:r>
          </a:p>
          <a:p>
            <a:r>
              <a:rPr lang="en-US" dirty="0"/>
              <a:t>Currents are suppressed by low conductivity of normal conducting Nb</a:t>
            </a:r>
          </a:p>
          <a:p>
            <a:endParaRPr lang="en-US" b="1" dirty="0">
              <a:solidFill>
                <a:schemeClr val="tx1"/>
              </a:solidFill>
              <a:latin typeface="Source Sans Pro Semibold" panose="020B0503030403020204" pitchFamily="34" charset="77"/>
            </a:endParaRPr>
          </a:p>
          <a:p>
            <a:pPr lvl="1"/>
            <a:endParaRPr lang="en-US" b="1" dirty="0">
              <a:solidFill>
                <a:schemeClr val="tx1"/>
              </a:solidFill>
              <a:latin typeface="Source Sans Pro Semibold" panose="020B0503030403020204" pitchFamily="34" charset="77"/>
            </a:endParaRPr>
          </a:p>
          <a:p>
            <a:endParaRPr lang="en-US" sz="1200" b="1" dirty="0">
              <a:solidFill>
                <a:schemeClr val="tx1"/>
              </a:solidFill>
              <a:latin typeface="Source Sans Pro Semibold" panose="020B0503030403020204" pitchFamily="34" charset="77"/>
            </a:endParaRP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1600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57F7D45A-26D6-22AF-4550-8BE6DD6A39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E5341F0-B7C3-45D5-E20A-8373C5E7D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9050" y="1282699"/>
            <a:ext cx="3344468" cy="502375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9F36BDA8-40A9-F55D-65E1-02070F7D2176}"/>
              </a:ext>
            </a:extLst>
          </p:cNvPr>
          <p:cNvSpPr txBox="1"/>
          <p:nvPr/>
        </p:nvSpPr>
        <p:spPr>
          <a:xfrm>
            <a:off x="8197898" y="874990"/>
            <a:ext cx="2000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cap="all" dirty="0" err="1">
                <a:latin typeface="Source Sans Pro" panose="020B0503030403020204" pitchFamily="34" charset="77"/>
              </a:rPr>
              <a:t>CurrenT</a:t>
            </a:r>
            <a:r>
              <a:rPr lang="en-GB" cap="all" dirty="0">
                <a:latin typeface="Source Sans Pro" panose="020B0503030403020204" pitchFamily="34" charset="77"/>
              </a:rPr>
              <a:t> Density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49C894F-1A5B-315A-2E72-C2D9288B4D45}"/>
              </a:ext>
            </a:extLst>
          </p:cNvPr>
          <p:cNvSpPr txBox="1"/>
          <p:nvPr/>
        </p:nvSpPr>
        <p:spPr>
          <a:xfrm>
            <a:off x="10711542" y="1502172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A/m</a:t>
            </a:r>
          </a:p>
        </p:txBody>
      </p:sp>
    </p:spTree>
    <p:extLst>
      <p:ext uri="{BB962C8B-B14F-4D97-AF65-F5344CB8AC3E}">
        <p14:creationId xmlns:p14="http://schemas.microsoft.com/office/powerpoint/2010/main" val="1518832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4CB4B-52B1-AA1A-07E9-5B84B7B5E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3AD6B1-2426-F3E4-3593-86F5744F6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49" y="836613"/>
            <a:ext cx="6246143" cy="446087"/>
          </a:xfrm>
        </p:spPr>
        <p:txBody>
          <a:bodyPr/>
          <a:lstStyle/>
          <a:p>
            <a:r>
              <a:rPr lang="en-GB" dirty="0"/>
              <a:t>Simulation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A3C7B03C-5470-554A-D841-4DE1A653390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F. Kramer, Thin Films Workshop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7C46F9D-D543-7AC8-DAC9-0A10E69FF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50" y="1502172"/>
            <a:ext cx="4491035" cy="4708128"/>
          </a:xfrm>
        </p:spPr>
        <p:txBody>
          <a:bodyPr/>
          <a:lstStyle/>
          <a:p>
            <a:r>
              <a:rPr lang="en-US" dirty="0"/>
              <a:t>Simulate flux density generated by the current density</a:t>
            </a:r>
          </a:p>
          <a:p>
            <a:r>
              <a:rPr lang="en-US" b="1" dirty="0">
                <a:solidFill>
                  <a:schemeClr val="tx1"/>
                </a:solidFill>
                <a:latin typeface="Source Sans Pro Semibold" panose="020B0503030403020204" pitchFamily="34" charset="77"/>
              </a:rPr>
              <a:t>Extract flux density at sensor positions</a:t>
            </a:r>
          </a:p>
          <a:p>
            <a:r>
              <a:rPr lang="en-US" dirty="0"/>
              <a:t>Compare to measurement</a:t>
            </a:r>
          </a:p>
          <a:p>
            <a:pPr marL="742950" lvl="1" indent="-285750">
              <a:buFont typeface="Symbol" panose="05050102010706020507" pitchFamily="18" charset="2"/>
              <a:buChar char="-"/>
            </a:pPr>
            <a:r>
              <a:rPr lang="en-US" sz="1600" dirty="0">
                <a:solidFill>
                  <a:schemeClr val="tx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Nb/Cu (10 </a:t>
            </a:r>
            <a:r>
              <a:rPr lang="el-GR" sz="1600" dirty="0">
                <a:solidFill>
                  <a:schemeClr val="tx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μ</a:t>
            </a:r>
            <a:r>
              <a:rPr lang="en-US" sz="1600" dirty="0">
                <a:solidFill>
                  <a:schemeClr val="tx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m) Sample</a:t>
            </a:r>
          </a:p>
          <a:p>
            <a:pPr marL="742950" lvl="1" indent="-285750">
              <a:buFont typeface="Symbol" panose="05050102010706020507" pitchFamily="18" charset="2"/>
              <a:buChar char="-"/>
            </a:pPr>
            <a:r>
              <a:rPr lang="en-US" sz="1600" dirty="0">
                <a:solidFill>
                  <a:schemeClr val="tx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Partially superconducting</a:t>
            </a:r>
          </a:p>
          <a:p>
            <a:r>
              <a:rPr lang="en-US" dirty="0"/>
              <a:t>Good qualitatively agreement</a:t>
            </a:r>
          </a:p>
          <a:p>
            <a:pPr marL="742950" lvl="1" indent="-285750">
              <a:buFont typeface="Symbol" panose="05050102010706020507" pitchFamily="18" charset="2"/>
              <a:buChar char="-"/>
            </a:pPr>
            <a:r>
              <a:rPr lang="en-US" sz="1600" dirty="0">
                <a:solidFill>
                  <a:schemeClr val="tx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Field increased in superconducting area</a:t>
            </a:r>
          </a:p>
          <a:p>
            <a:pPr marL="742950" lvl="1" indent="-285750">
              <a:buFont typeface="Symbol" panose="05050102010706020507" pitchFamily="18" charset="2"/>
              <a:buChar char="-"/>
            </a:pPr>
            <a:r>
              <a:rPr lang="en-US" sz="1600" dirty="0">
                <a:solidFill>
                  <a:schemeClr val="tx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Direction from right to left</a:t>
            </a:r>
          </a:p>
          <a:p>
            <a:r>
              <a:rPr lang="en-US" dirty="0"/>
              <a:t>Magnitude can change drastically by changing conductivity of the copper </a:t>
            </a:r>
          </a:p>
          <a:p>
            <a:endParaRPr lang="en-US" dirty="0"/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endParaRPr lang="en-US" b="1" dirty="0">
              <a:solidFill>
                <a:schemeClr val="tx1"/>
              </a:solidFill>
              <a:latin typeface="Source Sans Pro Semibold" panose="020B0503030403020204" pitchFamily="34" charset="77"/>
            </a:endParaRPr>
          </a:p>
          <a:p>
            <a:pPr lvl="1"/>
            <a:endParaRPr lang="en-US" b="1" dirty="0">
              <a:solidFill>
                <a:schemeClr val="tx1"/>
              </a:solidFill>
              <a:latin typeface="Source Sans Pro Semibold" panose="020B0503030403020204" pitchFamily="34" charset="77"/>
            </a:endParaRPr>
          </a:p>
          <a:p>
            <a:endParaRPr lang="en-US" sz="1200" b="1" dirty="0">
              <a:solidFill>
                <a:schemeClr val="tx1"/>
              </a:solidFill>
              <a:latin typeface="Source Sans Pro Semibold" panose="020B0503030403020204" pitchFamily="34" charset="77"/>
            </a:endParaRP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1600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D4C0B428-9A50-309F-7028-22A3703CCC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A3D0593-BD37-B32C-0260-B56323C5C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358" y="1450881"/>
            <a:ext cx="3131422" cy="395623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A7F8036-9FAA-4F54-0FEF-5461DFE30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8885" y="1450881"/>
            <a:ext cx="3287578" cy="3956238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3DA574A6-9C6D-E641-2D1B-CA64F89BD8B6}"/>
              </a:ext>
            </a:extLst>
          </p:cNvPr>
          <p:cNvSpPr txBox="1"/>
          <p:nvPr/>
        </p:nvSpPr>
        <p:spPr>
          <a:xfrm>
            <a:off x="9016779" y="957490"/>
            <a:ext cx="118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Simulation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96C12E9D-A3D3-00D9-F6AA-04CB1479ABA9}"/>
              </a:ext>
            </a:extLst>
          </p:cNvPr>
          <p:cNvSpPr txBox="1"/>
          <p:nvPr/>
        </p:nvSpPr>
        <p:spPr>
          <a:xfrm>
            <a:off x="5551335" y="952873"/>
            <a:ext cx="1508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Measurement</a:t>
            </a:r>
          </a:p>
        </p:txBody>
      </p:sp>
    </p:spTree>
    <p:extLst>
      <p:ext uri="{BB962C8B-B14F-4D97-AF65-F5344CB8AC3E}">
        <p14:creationId xmlns:p14="http://schemas.microsoft.com/office/powerpoint/2010/main" val="388109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99294-91E7-1A34-7169-BFD0D8E85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BF3E2BA5-9653-3B5A-B07B-53A616231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497" y="1674232"/>
            <a:ext cx="2094646" cy="361802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E3BA8F0-1263-E155-9335-2A22841F2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49" y="836613"/>
            <a:ext cx="6246143" cy="446087"/>
          </a:xfrm>
        </p:spPr>
        <p:txBody>
          <a:bodyPr/>
          <a:lstStyle/>
          <a:p>
            <a:r>
              <a:rPr lang="en-GB" dirty="0"/>
              <a:t>Trapped flux orientation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4B0E80C3-D7AC-44ED-0A22-A7ABB417B76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F. Kramer, Thin Films Workshop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1023294-09E5-0EE8-FA7D-41F93BF26E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50" y="1502172"/>
            <a:ext cx="4802752" cy="4708128"/>
          </a:xfrm>
        </p:spPr>
        <p:txBody>
          <a:bodyPr/>
          <a:lstStyle/>
          <a:p>
            <a:r>
              <a:rPr lang="en-US" dirty="0"/>
              <a:t>The final state orientation of the trapped flux can be categorized in homogenous and inhomogeneous</a:t>
            </a:r>
          </a:p>
          <a:p>
            <a:r>
              <a:rPr lang="en-US" dirty="0"/>
              <a:t>The homogenous state is what is expected from simulations</a:t>
            </a:r>
          </a:p>
          <a:p>
            <a:r>
              <a:rPr lang="en-US" dirty="0"/>
              <a:t>Possibly caused by inhomogeneous T</a:t>
            </a:r>
            <a:r>
              <a:rPr lang="en-US" baseline="-25000" dirty="0"/>
              <a:t>c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1600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36F45F89-C907-7849-F03F-1B0D4D5ABA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1CACBCA0-473D-77CC-CCF4-52C5133C25E5}"/>
              </a:ext>
            </a:extLst>
          </p:cNvPr>
          <p:cNvSpPr txBox="1"/>
          <p:nvPr/>
        </p:nvSpPr>
        <p:spPr>
          <a:xfrm>
            <a:off x="7466432" y="1098034"/>
            <a:ext cx="1096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Nb</a:t>
            </a:r>
            <a:r>
              <a:rPr lang="en-GB" baseline="-25000" dirty="0">
                <a:solidFill>
                  <a:schemeClr val="accent1"/>
                </a:solidFill>
              </a:rPr>
              <a:t>3</a:t>
            </a:r>
            <a:r>
              <a:rPr lang="en-GB" dirty="0">
                <a:solidFill>
                  <a:schemeClr val="accent1"/>
                </a:solidFill>
              </a:rPr>
              <a:t>Sn/Cu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6ECA94D-A65D-897F-F5DC-B76571CE9DF7}"/>
              </a:ext>
            </a:extLst>
          </p:cNvPr>
          <p:cNvSpPr txBox="1"/>
          <p:nvPr/>
        </p:nvSpPr>
        <p:spPr>
          <a:xfrm>
            <a:off x="9800505" y="1098034"/>
            <a:ext cx="1096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Nb</a:t>
            </a:r>
            <a:r>
              <a:rPr lang="en-GB" baseline="-25000" dirty="0">
                <a:solidFill>
                  <a:schemeClr val="accent1"/>
                </a:solidFill>
              </a:rPr>
              <a:t>3</a:t>
            </a:r>
            <a:r>
              <a:rPr lang="en-GB" dirty="0">
                <a:solidFill>
                  <a:schemeClr val="accent1"/>
                </a:solidFill>
              </a:rPr>
              <a:t>Sn/Cu</a:t>
            </a:r>
          </a:p>
        </p:txBody>
      </p:sp>
      <p:sp>
        <p:nvSpPr>
          <p:cNvPr id="6" name="Pfeil: nach links gekrümmt 5">
            <a:extLst>
              <a:ext uri="{FF2B5EF4-FFF2-40B4-BE49-F238E27FC236}">
                <a16:creationId xmlns:a16="http://schemas.microsoft.com/office/drawing/2014/main" id="{9F3A07A8-C70B-8E6B-E1E9-F283D2838A40}"/>
              </a:ext>
            </a:extLst>
          </p:cNvPr>
          <p:cNvSpPr/>
          <p:nvPr/>
        </p:nvSpPr>
        <p:spPr>
          <a:xfrm rot="5014234">
            <a:off x="7940221" y="1559338"/>
            <a:ext cx="282184" cy="1113906"/>
          </a:xfrm>
          <a:prstGeom prst="curvedLeftArrow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Pfeil: nach links gekrümmt 7">
            <a:extLst>
              <a:ext uri="{FF2B5EF4-FFF2-40B4-BE49-F238E27FC236}">
                <a16:creationId xmlns:a16="http://schemas.microsoft.com/office/drawing/2014/main" id="{D99F2DA3-4F59-810F-5F5C-2CC4914EAFCA}"/>
              </a:ext>
            </a:extLst>
          </p:cNvPr>
          <p:cNvSpPr/>
          <p:nvPr/>
        </p:nvSpPr>
        <p:spPr>
          <a:xfrm rot="4895417">
            <a:off x="8045529" y="4405785"/>
            <a:ext cx="282184" cy="1113906"/>
          </a:xfrm>
          <a:prstGeom prst="curvedLeftArrow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C14BD6A0-F040-1CCB-05D0-037A839219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4858" y="1738265"/>
            <a:ext cx="2224086" cy="354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653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EA069-76EB-4DA1-F438-790594782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3678D0-0EED-4678-90F1-0E6F4C8FF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49" y="836613"/>
            <a:ext cx="6246143" cy="446087"/>
          </a:xfrm>
        </p:spPr>
        <p:txBody>
          <a:bodyPr/>
          <a:lstStyle/>
          <a:p>
            <a:br>
              <a:rPr lang="en-GB" dirty="0"/>
            </a:br>
            <a:r>
              <a:rPr lang="en-GB" dirty="0"/>
              <a:t>Current Redistribution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72A17891-2C08-10B1-D258-FB3C6C600AA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F. Kramer, Thin Films Workshop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D228DF6-61C7-E6F6-3640-DC740088C0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50" y="1502172"/>
            <a:ext cx="4802752" cy="4708128"/>
          </a:xfrm>
        </p:spPr>
        <p:txBody>
          <a:bodyPr/>
          <a:lstStyle/>
          <a:p>
            <a:r>
              <a:rPr lang="en-US" dirty="0"/>
              <a:t>An inhomogeneous T</a:t>
            </a:r>
            <a:r>
              <a:rPr lang="en-US" baseline="-25000" dirty="0"/>
              <a:t>c </a:t>
            </a:r>
            <a:r>
              <a:rPr lang="en-US" dirty="0"/>
              <a:t> leads to locally a varying resistance in the transition area</a:t>
            </a:r>
          </a:p>
          <a:p>
            <a:r>
              <a:rPr lang="en-US" dirty="0"/>
              <a:t>This causes a current to flow around low conducting patches</a:t>
            </a:r>
          </a:p>
          <a:p>
            <a:r>
              <a:rPr lang="en-US" dirty="0"/>
              <a:t>Current redistribution leads to magnetic field redistribution</a:t>
            </a:r>
          </a:p>
          <a:p>
            <a:r>
              <a:rPr lang="en-US" dirty="0"/>
              <a:t>Simulation shows a large effect</a:t>
            </a:r>
          </a:p>
          <a:p>
            <a:pPr marL="742950" lvl="1" indent="-285750">
              <a:buFont typeface="Symbol" panose="05050102010706020507" pitchFamily="18" charset="2"/>
              <a:buChar char="-"/>
            </a:pPr>
            <a:r>
              <a:rPr lang="en-US" sz="1600" dirty="0">
                <a:solidFill>
                  <a:schemeClr val="tx1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2 cm large insert of normal conducting niobium in the transition area</a:t>
            </a:r>
          </a:p>
          <a:p>
            <a:r>
              <a:rPr lang="en-US" dirty="0"/>
              <a:t>First observed in T</a:t>
            </a:r>
            <a:r>
              <a:rPr lang="en-US" baseline="-25000" dirty="0"/>
              <a:t>c</a:t>
            </a:r>
            <a:r>
              <a:rPr lang="en-US" dirty="0"/>
              <a:t> measurements with a 4-point resistance measurement [1]</a:t>
            </a:r>
          </a:p>
          <a:p>
            <a:endParaRPr lang="en-US" sz="1600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BF18D5F4-E7DA-F314-79EB-9041B88096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AA34AA4-4F83-320A-67DC-761BC6A6B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3717" y="1282700"/>
            <a:ext cx="4462346" cy="3049109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F0FBFFE-B0C1-9FE3-8627-C25084A986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0918" y="5624597"/>
            <a:ext cx="5764415" cy="677466"/>
          </a:xfrm>
        </p:spPr>
        <p:txBody>
          <a:bodyPr>
            <a:normAutofit fontScale="77500" lnSpcReduction="20000"/>
          </a:bodyPr>
          <a:lstStyle/>
          <a:p>
            <a:r>
              <a:rPr lang="de-DE" dirty="0"/>
              <a:t>[1] R. Vaglio, C. Attanasio, L. Maritato, and A. </a:t>
            </a:r>
            <a:r>
              <a:rPr lang="de-DE" dirty="0" err="1"/>
              <a:t>Ruosi</a:t>
            </a:r>
            <a:r>
              <a:rPr lang="de-DE" dirty="0"/>
              <a:t>, “Explanation of the </a:t>
            </a:r>
            <a:r>
              <a:rPr lang="de-DE" dirty="0" err="1"/>
              <a:t>resistance</a:t>
            </a:r>
            <a:r>
              <a:rPr lang="de-DE" dirty="0"/>
              <a:t>-peak </a:t>
            </a:r>
            <a:r>
              <a:rPr lang="de-DE" dirty="0" err="1"/>
              <a:t>anomaly</a:t>
            </a:r>
            <a:r>
              <a:rPr lang="de-DE" dirty="0"/>
              <a:t> in </a:t>
            </a:r>
            <a:r>
              <a:rPr lang="de-DE" dirty="0" err="1"/>
              <a:t>nonhomogeneous</a:t>
            </a:r>
            <a:r>
              <a:rPr lang="de-DE" dirty="0"/>
              <a:t> </a:t>
            </a:r>
            <a:r>
              <a:rPr lang="de-DE" dirty="0" err="1"/>
              <a:t>superconductors</a:t>
            </a:r>
            <a:r>
              <a:rPr lang="de-DE" dirty="0"/>
              <a:t>,” </a:t>
            </a:r>
            <a:r>
              <a:rPr lang="de-DE" i="1" dirty="0"/>
              <a:t>Phys. Rev. B</a:t>
            </a:r>
            <a:r>
              <a:rPr lang="de-DE" dirty="0"/>
              <a:t>, vol. 47, </a:t>
            </a:r>
            <a:r>
              <a:rPr lang="de-DE" dirty="0" err="1"/>
              <a:t>no</a:t>
            </a:r>
            <a:r>
              <a:rPr lang="de-DE" dirty="0"/>
              <a:t>. 22, pp. 15302–15303, Jun. 1993, </a:t>
            </a:r>
            <a:r>
              <a:rPr lang="de-DE" dirty="0" err="1"/>
              <a:t>doi</a:t>
            </a:r>
            <a:r>
              <a:rPr lang="de-DE" dirty="0"/>
              <a:t>: </a:t>
            </a:r>
            <a:r>
              <a:rPr lang="de-DE" dirty="0">
                <a:hlinkClick r:id="rId4"/>
              </a:rPr>
              <a:t>10.1103/PhysRevB.47.15302</a:t>
            </a:r>
            <a:r>
              <a:rPr lang="de-DE" dirty="0"/>
              <a:t>.</a:t>
            </a:r>
          </a:p>
          <a:p>
            <a:endParaRPr lang="en-GB" dirty="0"/>
          </a:p>
        </p:txBody>
      </p:sp>
      <p:sp>
        <p:nvSpPr>
          <p:cNvPr id="6" name="Textplatzhalter 4">
            <a:extLst>
              <a:ext uri="{FF2B5EF4-FFF2-40B4-BE49-F238E27FC236}">
                <a16:creationId xmlns:a16="http://schemas.microsoft.com/office/drawing/2014/main" id="{C848B23F-8C2A-669A-97F1-76C028364627}"/>
              </a:ext>
            </a:extLst>
          </p:cNvPr>
          <p:cNvSpPr txBox="1">
            <a:spLocks/>
          </p:cNvSpPr>
          <p:nvPr/>
        </p:nvSpPr>
        <p:spPr>
          <a:xfrm>
            <a:off x="6740851" y="4481597"/>
            <a:ext cx="4943149" cy="1051238"/>
          </a:xfrm>
          <a:prstGeom prst="rect">
            <a:avLst/>
          </a:prstGeom>
        </p:spPr>
        <p:txBody>
          <a:bodyPr vert="horz" lIns="0" tIns="0" rIns="0" bIns="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ts val="2500"/>
              </a:lnSpc>
              <a:spcBef>
                <a:spcPts val="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N. </a:t>
            </a:r>
            <a:r>
              <a:rPr lang="de-DE" dirty="0" err="1"/>
              <a:t>Stegani</a:t>
            </a:r>
            <a:r>
              <a:rPr lang="de-DE" dirty="0"/>
              <a:t> </a:t>
            </a:r>
            <a:r>
              <a:rPr lang="de-DE" i="1" dirty="0"/>
              <a:t>et al.</a:t>
            </a:r>
            <a:r>
              <a:rPr lang="de-DE" dirty="0"/>
              <a:t>, “</a:t>
            </a:r>
            <a:r>
              <a:rPr lang="de-DE" dirty="0" err="1"/>
              <a:t>Inhomogeneity-driven</a:t>
            </a:r>
            <a:r>
              <a:rPr lang="de-DE" dirty="0"/>
              <a:t> multiform Spontaneous Hall </a:t>
            </a:r>
            <a:r>
              <a:rPr lang="de-DE" dirty="0" err="1"/>
              <a:t>Effect</a:t>
            </a:r>
            <a:r>
              <a:rPr lang="de-DE" dirty="0"/>
              <a:t> in </a:t>
            </a:r>
            <a:r>
              <a:rPr lang="de-DE" dirty="0" err="1"/>
              <a:t>conventional</a:t>
            </a:r>
            <a:r>
              <a:rPr lang="de-DE" dirty="0"/>
              <a:t> and </a:t>
            </a:r>
            <a:r>
              <a:rPr lang="de-DE" dirty="0" err="1"/>
              <a:t>unconventional</a:t>
            </a:r>
            <a:r>
              <a:rPr lang="de-DE" dirty="0"/>
              <a:t> </a:t>
            </a:r>
            <a:r>
              <a:rPr lang="de-DE" dirty="0" err="1"/>
              <a:t>superconductors</a:t>
            </a:r>
            <a:r>
              <a:rPr lang="de-DE" dirty="0"/>
              <a:t>,” </a:t>
            </a:r>
            <a:r>
              <a:rPr lang="de-DE" i="1" dirty="0"/>
              <a:t>Science and Technology of </a:t>
            </a:r>
            <a:r>
              <a:rPr lang="de-DE" i="1" dirty="0" err="1"/>
              <a:t>Advanced</a:t>
            </a:r>
            <a:r>
              <a:rPr lang="de-DE" i="1" dirty="0"/>
              <a:t> Materials</a:t>
            </a:r>
            <a:r>
              <a:rPr lang="de-DE" dirty="0"/>
              <a:t>, vol. 26, </a:t>
            </a:r>
            <a:r>
              <a:rPr lang="de-DE" dirty="0" err="1"/>
              <a:t>no</a:t>
            </a:r>
            <a:r>
              <a:rPr lang="de-DE" dirty="0"/>
              <a:t>. 1, p. 2546282, </a:t>
            </a:r>
            <a:r>
              <a:rPr lang="de-DE" dirty="0" err="1"/>
              <a:t>Dec</a:t>
            </a:r>
            <a:r>
              <a:rPr lang="de-DE" dirty="0"/>
              <a:t>. 2025, </a:t>
            </a:r>
            <a:r>
              <a:rPr lang="de-DE" dirty="0" err="1"/>
              <a:t>doi</a:t>
            </a:r>
            <a:r>
              <a:rPr lang="de-DE" dirty="0"/>
              <a:t>: </a:t>
            </a:r>
            <a:r>
              <a:rPr lang="de-DE" dirty="0">
                <a:hlinkClick r:id="rId5"/>
              </a:rPr>
              <a:t>10.1080/14686996.2025.2546282</a:t>
            </a:r>
            <a:r>
              <a:rPr lang="de-DE" dirty="0"/>
              <a:t>.</a:t>
            </a:r>
          </a:p>
          <a:p>
            <a:endParaRPr lang="en-GB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8486786D-ACEC-848C-30A3-EAB994E102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4830" y="288926"/>
            <a:ext cx="4048932" cy="5562856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49BC80B4-CD32-4D36-F238-DAD9A86F48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4830" y="1265811"/>
            <a:ext cx="3564201" cy="4309489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1FFFFA8C-21EA-9857-1AA6-0703F039A08B}"/>
              </a:ext>
            </a:extLst>
          </p:cNvPr>
          <p:cNvSpPr txBox="1"/>
          <p:nvPr/>
        </p:nvSpPr>
        <p:spPr>
          <a:xfrm>
            <a:off x="11169398" y="416481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A/m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4D79A867-5510-0AD1-C50E-64EAAF1F0B61}"/>
              </a:ext>
            </a:extLst>
          </p:cNvPr>
          <p:cNvSpPr txBox="1"/>
          <p:nvPr/>
        </p:nvSpPr>
        <p:spPr>
          <a:xfrm>
            <a:off x="8027998" y="944602"/>
            <a:ext cx="118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Simulation</a:t>
            </a:r>
          </a:p>
        </p:txBody>
      </p:sp>
    </p:spTree>
    <p:extLst>
      <p:ext uri="{BB962C8B-B14F-4D97-AF65-F5344CB8AC3E}">
        <p14:creationId xmlns:p14="http://schemas.microsoft.com/office/powerpoint/2010/main" val="387313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7" grpId="0"/>
      <p:bldP spid="1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692E3-C00E-16D6-8DDD-34EEBE209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25BF32-FD37-1DFD-3FCE-FF12FB1B0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49" y="836613"/>
            <a:ext cx="6246143" cy="446087"/>
          </a:xfrm>
        </p:spPr>
        <p:txBody>
          <a:bodyPr/>
          <a:lstStyle/>
          <a:p>
            <a:r>
              <a:rPr lang="en-GB" dirty="0"/>
              <a:t>Insulator Layer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4009095E-EA79-5B62-DEE3-96BD557001F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F. Kramer, Thin Films Workshop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60D6C36-C836-69D5-95BC-D09C51663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50" y="1502172"/>
            <a:ext cx="4430503" cy="4708128"/>
          </a:xfrm>
        </p:spPr>
        <p:txBody>
          <a:bodyPr/>
          <a:lstStyle/>
          <a:p>
            <a:r>
              <a:rPr lang="en-US" dirty="0"/>
              <a:t>Introduce insulating layer between copper and niobium</a:t>
            </a:r>
          </a:p>
          <a:p>
            <a:r>
              <a:rPr lang="en-US" dirty="0"/>
              <a:t>Insulate superconductor from substrate or increase the resistance on the path of the thermoelectric current</a:t>
            </a:r>
          </a:p>
          <a:p>
            <a:r>
              <a:rPr lang="en-US" dirty="0"/>
              <a:t>Current passes though normal conducting Nb</a:t>
            </a:r>
          </a:p>
          <a:p>
            <a:r>
              <a:rPr lang="en-US" dirty="0"/>
              <a:t>Current density two orders of magnitude smaller</a:t>
            </a:r>
          </a:p>
          <a:p>
            <a:r>
              <a:rPr lang="en-US" dirty="0"/>
              <a:t>Coating</a:t>
            </a:r>
          </a:p>
          <a:p>
            <a:pPr marL="742950" lvl="1" indent="-285750">
              <a:buFont typeface="Symbol" panose="05050102010706020507" pitchFamily="18" charset="2"/>
              <a:buChar char="-"/>
            </a:pPr>
            <a:r>
              <a:rPr lang="en-US" sz="1600" b="1" dirty="0">
                <a:solidFill>
                  <a:schemeClr val="tx1"/>
                </a:solidFill>
                <a:latin typeface="Source Sans Pro Semibold" panose="020B0503030403020204" pitchFamily="34" charset="77"/>
              </a:rPr>
              <a:t>Al</a:t>
            </a:r>
            <a:r>
              <a:rPr lang="en-US" sz="1600" b="1" baseline="-25000" dirty="0">
                <a:solidFill>
                  <a:schemeClr val="tx1"/>
                </a:solidFill>
                <a:latin typeface="Source Sans Pro Semibold" panose="020B0503030403020204" pitchFamily="34" charset="77"/>
              </a:rPr>
              <a:t>2</a:t>
            </a:r>
            <a:r>
              <a:rPr lang="en-US" sz="1600" b="1" dirty="0">
                <a:solidFill>
                  <a:schemeClr val="tx1"/>
                </a:solidFill>
                <a:latin typeface="Source Sans Pro Semibold" panose="020B0503030403020204" pitchFamily="34" charset="77"/>
              </a:rPr>
              <a:t>O</a:t>
            </a:r>
            <a:r>
              <a:rPr lang="en-US" sz="1600" b="1" baseline="-25000" dirty="0">
                <a:solidFill>
                  <a:schemeClr val="tx1"/>
                </a:solidFill>
                <a:latin typeface="Source Sans Pro Semibold" panose="020B0503030403020204" pitchFamily="34" charset="77"/>
              </a:rPr>
              <a:t>3</a:t>
            </a:r>
            <a:r>
              <a:rPr lang="en-US" sz="1600" b="1" dirty="0">
                <a:solidFill>
                  <a:schemeClr val="tx1"/>
                </a:solidFill>
                <a:latin typeface="Source Sans Pro Semibold" panose="020B0503030403020204" pitchFamily="34" charset="77"/>
              </a:rPr>
              <a:t> coating by ALD in CEA Paris</a:t>
            </a:r>
          </a:p>
          <a:p>
            <a:pPr marL="742950" lvl="1" indent="-285750">
              <a:buFont typeface="Symbol" panose="05050102010706020507" pitchFamily="18" charset="2"/>
              <a:buChar char="-"/>
            </a:pPr>
            <a:r>
              <a:rPr lang="en-US" sz="1600" b="1" dirty="0">
                <a:solidFill>
                  <a:schemeClr val="tx1"/>
                </a:solidFill>
                <a:latin typeface="Source Sans Pro Semibold" panose="020B0503030403020204" pitchFamily="34" charset="77"/>
              </a:rPr>
              <a:t>Nb and Nb</a:t>
            </a:r>
            <a:r>
              <a:rPr lang="en-US" sz="1600" b="1" baseline="-25000" dirty="0">
                <a:solidFill>
                  <a:schemeClr val="tx1"/>
                </a:solidFill>
                <a:latin typeface="Source Sans Pro Semibold" panose="020B0503030403020204" pitchFamily="34" charset="77"/>
              </a:rPr>
              <a:t>3</a:t>
            </a:r>
            <a:r>
              <a:rPr lang="en-US" sz="1600" b="1" dirty="0">
                <a:solidFill>
                  <a:schemeClr val="tx1"/>
                </a:solidFill>
                <a:latin typeface="Source Sans Pro Semibold" panose="020B0503030403020204" pitchFamily="34" charset="77"/>
              </a:rPr>
              <a:t>Sn are DC magnetron sputtered by INFN </a:t>
            </a:r>
            <a:r>
              <a:rPr lang="en-US" sz="1600" b="1" dirty="0" err="1">
                <a:solidFill>
                  <a:schemeClr val="tx1"/>
                </a:solidFill>
                <a:latin typeface="Source Sans Pro Semibold" panose="020B0503030403020204" pitchFamily="34" charset="77"/>
              </a:rPr>
              <a:t>Legnaro</a:t>
            </a:r>
            <a:endParaRPr lang="en-US" sz="1600" b="1" dirty="0">
              <a:solidFill>
                <a:schemeClr val="tx1"/>
              </a:solidFill>
              <a:latin typeface="Source Sans Pro Semibold" panose="020B0503030403020204" pitchFamily="34" charset="77"/>
            </a:endParaRPr>
          </a:p>
          <a:p>
            <a:r>
              <a:rPr lang="en-US" dirty="0"/>
              <a:t>Will be tested next week</a:t>
            </a:r>
          </a:p>
          <a:p>
            <a:pPr marL="0" indent="0">
              <a:buNone/>
            </a:pPr>
            <a:endParaRPr lang="en-US" dirty="0"/>
          </a:p>
          <a:p>
            <a:endParaRPr lang="en-US" sz="1600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40AF6A34-D33B-77FE-5130-BC49EF93F6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45FA47F4-0F73-280B-DE81-C666E11C5767}"/>
              </a:ext>
            </a:extLst>
          </p:cNvPr>
          <p:cNvSpPr/>
          <p:nvPr/>
        </p:nvSpPr>
        <p:spPr>
          <a:xfrm>
            <a:off x="8414657" y="3744686"/>
            <a:ext cx="2525486" cy="14478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Cu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0FB12E73-E0E0-A178-6559-85A6A62F3A61}"/>
              </a:ext>
            </a:extLst>
          </p:cNvPr>
          <p:cNvSpPr/>
          <p:nvPr/>
        </p:nvSpPr>
        <p:spPr>
          <a:xfrm>
            <a:off x="8414657" y="3478893"/>
            <a:ext cx="2525486" cy="26579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Al</a:t>
            </a:r>
            <a:r>
              <a:rPr lang="en-GB" baseline="-25000" dirty="0"/>
              <a:t>2</a:t>
            </a:r>
            <a:r>
              <a:rPr lang="en-GB" dirty="0"/>
              <a:t>O</a:t>
            </a:r>
            <a:r>
              <a:rPr lang="en-GB" baseline="-25000" dirty="0"/>
              <a:t>3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88329C3B-0B5D-282C-76CC-1798C4B1EBDF}"/>
              </a:ext>
            </a:extLst>
          </p:cNvPr>
          <p:cNvSpPr/>
          <p:nvPr/>
        </p:nvSpPr>
        <p:spPr>
          <a:xfrm>
            <a:off x="8414657" y="3171371"/>
            <a:ext cx="2525486" cy="31568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Nb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4127C730-EB0F-7F92-109C-09C9CC45CEFD}"/>
              </a:ext>
            </a:extLst>
          </p:cNvPr>
          <p:cNvSpPr/>
          <p:nvPr/>
        </p:nvSpPr>
        <p:spPr>
          <a:xfrm>
            <a:off x="8414657" y="2851603"/>
            <a:ext cx="2525486" cy="3156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Nb</a:t>
            </a:r>
            <a:r>
              <a:rPr lang="en-GB" baseline="-25000" dirty="0"/>
              <a:t>3</a:t>
            </a:r>
            <a:r>
              <a:rPr lang="en-GB" dirty="0"/>
              <a:t>Sn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9E5D6528-C79A-158F-7D3E-005AF109E7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469204" y="32303"/>
            <a:ext cx="4416392" cy="6278136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CE7EC6EE-5028-3854-F56E-1422E399BD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08353" y="434829"/>
            <a:ext cx="2460849" cy="5988342"/>
          </a:xfrm>
          <a:prstGeom prst="rect">
            <a:avLst/>
          </a:prstGeom>
        </p:spPr>
      </p:pic>
      <p:sp>
        <p:nvSpPr>
          <p:cNvPr id="22" name="Ellipse 21">
            <a:extLst>
              <a:ext uri="{FF2B5EF4-FFF2-40B4-BE49-F238E27FC236}">
                <a16:creationId xmlns:a16="http://schemas.microsoft.com/office/drawing/2014/main" id="{62430486-5127-77EE-B710-40EAA3661DE3}"/>
              </a:ext>
            </a:extLst>
          </p:cNvPr>
          <p:cNvSpPr/>
          <p:nvPr/>
        </p:nvSpPr>
        <p:spPr>
          <a:xfrm>
            <a:off x="6823992" y="617141"/>
            <a:ext cx="645211" cy="29725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142B566D-6A41-D41B-6F96-040B989DA817}"/>
              </a:ext>
            </a:extLst>
          </p:cNvPr>
          <p:cNvSpPr/>
          <p:nvPr/>
        </p:nvSpPr>
        <p:spPr>
          <a:xfrm>
            <a:off x="11254495" y="781051"/>
            <a:ext cx="631101" cy="43021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9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10" grpId="0" animBg="1"/>
      <p:bldP spid="22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92CE6-AF20-64EA-7F96-E8BB96592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Conclusion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98D08F-B5BF-574E-8685-C4670E846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50" y="1502172"/>
            <a:ext cx="5314950" cy="3694082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We adapted the setup the accept smaller sample sizes (20x30x3)mm</a:t>
            </a:r>
            <a:r>
              <a:rPr lang="en-US" baseline="30000" dirty="0">
                <a:solidFill>
                  <a:schemeClr val="tx2"/>
                </a:solidFill>
              </a:rPr>
              <a:t>3</a:t>
            </a:r>
            <a:endParaRPr lang="en-US" baseline="30000" noProof="0" dirty="0">
              <a:solidFill>
                <a:schemeClr val="tx2"/>
              </a:solidFill>
            </a:endParaRPr>
          </a:p>
          <a:p>
            <a:r>
              <a:rPr lang="en-US" noProof="0" dirty="0">
                <a:solidFill>
                  <a:schemeClr val="tx2"/>
                </a:solidFill>
              </a:rPr>
              <a:t>Large differences between the samples despite the same material combination</a:t>
            </a:r>
          </a:p>
          <a:p>
            <a:r>
              <a:rPr lang="en-US" noProof="0" dirty="0">
                <a:solidFill>
                  <a:schemeClr val="tx2"/>
                </a:solidFill>
              </a:rPr>
              <a:t>Simulation shows qualitative agreement with measurement</a:t>
            </a:r>
          </a:p>
          <a:p>
            <a:r>
              <a:rPr lang="en-US" noProof="0" dirty="0">
                <a:solidFill>
                  <a:schemeClr val="tx2"/>
                </a:solidFill>
              </a:rPr>
              <a:t>Electrical conductivity amplifies thermoelectric currents</a:t>
            </a:r>
          </a:p>
          <a:p>
            <a:r>
              <a:rPr lang="en-US" noProof="0" dirty="0">
                <a:solidFill>
                  <a:schemeClr val="tx2"/>
                </a:solidFill>
              </a:rPr>
              <a:t>Inhomogeneous Tc could be the cause for inhomogeneous magnetic field</a:t>
            </a:r>
          </a:p>
          <a:p>
            <a:r>
              <a:rPr lang="en-US" noProof="0" dirty="0">
                <a:solidFill>
                  <a:schemeClr val="tx2"/>
                </a:solidFill>
              </a:rPr>
              <a:t>Even </a:t>
            </a:r>
            <a:r>
              <a:rPr lang="en-US" noProof="0" dirty="0" err="1">
                <a:solidFill>
                  <a:schemeClr val="tx2"/>
                </a:solidFill>
              </a:rPr>
              <a:t>im</a:t>
            </a:r>
            <a:r>
              <a:rPr lang="en-US" dirty="0">
                <a:solidFill>
                  <a:schemeClr val="tx2"/>
                </a:solidFill>
              </a:rPr>
              <a:t>perfect insulator should suppress currents </a:t>
            </a:r>
            <a:endParaRPr lang="en-US" noProof="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noProof="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noProof="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noProof="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noProof="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noProof="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noProof="0" dirty="0">
              <a:solidFill>
                <a:schemeClr val="accent3"/>
              </a:solidFill>
            </a:endParaRPr>
          </a:p>
          <a:p>
            <a:pPr marL="0" indent="0">
              <a:buNone/>
            </a:pPr>
            <a:endParaRPr lang="en-US" noProof="0" dirty="0"/>
          </a:p>
          <a:p>
            <a:endParaRPr lang="en-US" noProof="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44466F-F7BB-0AF0-EE25-D1E56EB0C7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7850" y="288926"/>
            <a:ext cx="1931670" cy="224546"/>
          </a:xfrm>
        </p:spPr>
        <p:txBody>
          <a:bodyPr>
            <a:normAutofit/>
          </a:bodyPr>
          <a:lstStyle/>
          <a:p>
            <a:r>
              <a:rPr lang="en-US" noProof="0" dirty="0"/>
              <a:t>Conclusion &amp; Outlook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AF1752A-D03F-CDC5-8941-151151B1A962}"/>
              </a:ext>
            </a:extLst>
          </p:cNvPr>
          <p:cNvSpPr txBox="1">
            <a:spLocks/>
          </p:cNvSpPr>
          <p:nvPr/>
        </p:nvSpPr>
        <p:spPr>
          <a:xfrm>
            <a:off x="6546850" y="1506580"/>
            <a:ext cx="5340350" cy="44608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cap="all" baseline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>
                <a:solidFill>
                  <a:schemeClr val="bg1"/>
                </a:solidFill>
              </a:rPr>
              <a:t>Outlook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0BCF6CC-9AC3-539E-30DF-291847CFB35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00918" y="6393825"/>
            <a:ext cx="4114800" cy="365125"/>
          </a:xfrm>
        </p:spPr>
        <p:txBody>
          <a:bodyPr/>
          <a:lstStyle/>
          <a:p>
            <a:r>
              <a:rPr lang="en-US" noProof="0" dirty="0"/>
              <a:t>F. Kramer, Thin Films Workshop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DDB59A2-543A-E7B8-ABA1-B5FD89D4C3D7}"/>
              </a:ext>
            </a:extLst>
          </p:cNvPr>
          <p:cNvSpPr/>
          <p:nvPr/>
        </p:nvSpPr>
        <p:spPr>
          <a:xfrm>
            <a:off x="6823723" y="1502172"/>
            <a:ext cx="4310540" cy="47081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717971E-7C97-B87A-E24B-37ED964F8BC6}"/>
              </a:ext>
            </a:extLst>
          </p:cNvPr>
          <p:cNvSpPr txBox="1">
            <a:spLocks/>
          </p:cNvSpPr>
          <p:nvPr/>
        </p:nvSpPr>
        <p:spPr>
          <a:xfrm>
            <a:off x="7013545" y="1989502"/>
            <a:ext cx="3851190" cy="32067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indent="-285750" algn="l" defTabSz="914400" rtl="0" eaLnBrk="1" latinLnBrk="0" hangingPunct="1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Source Sans Pro Semibold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noProof="0" dirty="0">
                <a:solidFill>
                  <a:schemeClr val="bg1"/>
                </a:solidFill>
              </a:rPr>
              <a:t>Test Sample with insulator</a:t>
            </a:r>
          </a:p>
          <a:p>
            <a:r>
              <a:rPr lang="en-US" noProof="0" dirty="0">
                <a:solidFill>
                  <a:schemeClr val="bg1"/>
                </a:solidFill>
              </a:rPr>
              <a:t>Try different coatings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noProof="0" dirty="0">
                <a:solidFill>
                  <a:schemeClr val="bg1"/>
                </a:solidFill>
                <a:latin typeface="Source Sans Pro Semibold" panose="020B0503030403020204" pitchFamily="34" charset="77"/>
              </a:rPr>
              <a:t>Film thickness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noProof="0" dirty="0">
                <a:solidFill>
                  <a:schemeClr val="bg1"/>
                </a:solidFill>
                <a:latin typeface="Source Sans Pro Semibold" panose="020B0503030403020204" pitchFamily="34" charset="77"/>
              </a:rPr>
              <a:t>Coating area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noProof="0" dirty="0">
                <a:solidFill>
                  <a:schemeClr val="bg1"/>
                </a:solidFill>
                <a:latin typeface="Source Sans Pro Semibold" panose="020B0503030403020204" pitchFamily="34" charset="77"/>
              </a:rPr>
              <a:t>Higher Tc</a:t>
            </a:r>
          </a:p>
          <a:p>
            <a:r>
              <a:rPr lang="en-US" noProof="0" dirty="0">
                <a:solidFill>
                  <a:schemeClr val="bg1"/>
                </a:solidFill>
              </a:rPr>
              <a:t>Different substrate materials</a:t>
            </a:r>
          </a:p>
          <a:p>
            <a:r>
              <a:rPr lang="en-US" noProof="0" dirty="0">
                <a:solidFill>
                  <a:schemeClr val="bg1"/>
                </a:solidFill>
              </a:rPr>
              <a:t>Correlate results with </a:t>
            </a:r>
            <a:r>
              <a:rPr lang="en-US" dirty="0">
                <a:solidFill>
                  <a:schemeClr val="bg1"/>
                </a:solidFill>
              </a:rPr>
              <a:t>microscopic analysis techniques</a:t>
            </a:r>
            <a:endParaRPr lang="en-US" noProof="0" dirty="0">
              <a:solidFill>
                <a:schemeClr val="bg1"/>
              </a:solidFill>
            </a:endParaRPr>
          </a:p>
          <a:p>
            <a:endParaRPr lang="en-US" noProof="0" dirty="0">
              <a:solidFill>
                <a:schemeClr val="bg1"/>
              </a:solidFill>
            </a:endParaRPr>
          </a:p>
          <a:p>
            <a:endParaRPr lang="en-US" noProof="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noProof="0" dirty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noProof="0" dirty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noProof="0" dirty="0">
              <a:solidFill>
                <a:schemeClr val="bg1"/>
              </a:solidFill>
            </a:endParaRPr>
          </a:p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3B7810E-BD22-EC06-215F-A55BEFB1C930}"/>
              </a:ext>
            </a:extLst>
          </p:cNvPr>
          <p:cNvSpPr txBox="1">
            <a:spLocks/>
          </p:cNvSpPr>
          <p:nvPr/>
        </p:nvSpPr>
        <p:spPr>
          <a:xfrm>
            <a:off x="6960216" y="1531205"/>
            <a:ext cx="2865707" cy="44608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cap="all" baseline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noProof="0" dirty="0">
                <a:solidFill>
                  <a:schemeClr val="bg1"/>
                </a:solidFill>
              </a:rPr>
              <a:t>outlook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942CA29-654D-FD3D-C052-014CB47B74EE}"/>
              </a:ext>
            </a:extLst>
          </p:cNvPr>
          <p:cNvSpPr txBox="1"/>
          <p:nvPr/>
        </p:nvSpPr>
        <p:spPr>
          <a:xfrm>
            <a:off x="388922" y="5241041"/>
            <a:ext cx="615792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Presented work is submitted to Superconductor Science and Technology</a:t>
            </a:r>
          </a:p>
          <a:p>
            <a:endParaRPr lang="en-US" sz="1600" dirty="0">
              <a:solidFill>
                <a:schemeClr val="tx2"/>
              </a:solidFill>
            </a:endParaRPr>
          </a:p>
          <a:p>
            <a:r>
              <a:rPr lang="en-US" sz="1600" dirty="0">
                <a:solidFill>
                  <a:schemeClr val="tx2"/>
                </a:solidFill>
              </a:rPr>
              <a:t>This work was partially funded by the European Union’s Horizon-INFRA-2023-TECH-01 under GA No 101131435 – 529 </a:t>
            </a:r>
            <a:r>
              <a:rPr lang="en-US" sz="1600" dirty="0" err="1">
                <a:solidFill>
                  <a:schemeClr val="tx2"/>
                </a:solidFill>
              </a:rPr>
              <a:t>iSAS</a:t>
            </a:r>
            <a:endParaRPr lang="en-US" sz="1600" dirty="0">
              <a:solidFill>
                <a:schemeClr val="tx2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325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5AD704-B5C5-72B4-CDCF-B3E504E8A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443" y="2626711"/>
            <a:ext cx="10095113" cy="1169633"/>
          </a:xfrm>
        </p:spPr>
        <p:txBody>
          <a:bodyPr/>
          <a:lstStyle/>
          <a:p>
            <a:pPr algn="ctr"/>
            <a:r>
              <a:rPr lang="de-DE" sz="7200" dirty="0"/>
              <a:t>Backup Slides</a:t>
            </a:r>
            <a:endParaRPr lang="en-US" sz="7200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101F92F-2B46-6F10-11F4-6163CFC388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878FD85-7C11-3016-05FA-A3024C43BFE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F. Kramer, Thin Films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698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3D791-E208-A1C9-F0A5-22F866031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F4FF3D-AD33-2F12-1237-CFD4E106F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49" y="836613"/>
            <a:ext cx="6246143" cy="446087"/>
          </a:xfrm>
        </p:spPr>
        <p:txBody>
          <a:bodyPr/>
          <a:lstStyle/>
          <a:p>
            <a:r>
              <a:rPr lang="en-GB" dirty="0"/>
              <a:t>Transition Temperature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FF64EE57-B878-0563-CF33-A415E0FE169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F. Kramer, Thin Films Workshop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2D3694E-48E7-13D6-BC59-01E75962EC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50" y="1502172"/>
            <a:ext cx="4802752" cy="4708128"/>
          </a:xfrm>
        </p:spPr>
        <p:txBody>
          <a:bodyPr/>
          <a:lstStyle/>
          <a:p>
            <a:r>
              <a:rPr lang="en-US" sz="1600" dirty="0"/>
              <a:t>We can use CRAFT to estimate T</a:t>
            </a:r>
            <a:r>
              <a:rPr lang="en-US" sz="1600" baseline="-25000" dirty="0"/>
              <a:t>c</a:t>
            </a:r>
          </a:p>
          <a:p>
            <a:r>
              <a:rPr lang="en-US" dirty="0"/>
              <a:t>Trap magnetic flux during cooldown</a:t>
            </a:r>
          </a:p>
          <a:p>
            <a:r>
              <a:rPr lang="en-US" sz="1600" dirty="0"/>
              <a:t>Turn off cryocooler</a:t>
            </a:r>
            <a:r>
              <a:rPr lang="en-US" dirty="0"/>
              <a:t> and allow sample to slowly warm up</a:t>
            </a:r>
          </a:p>
          <a:p>
            <a:r>
              <a:rPr lang="en-US" sz="1600" dirty="0"/>
              <a:t>Record temperature and magnetic field during warmup</a:t>
            </a:r>
          </a:p>
          <a:p>
            <a:r>
              <a:rPr lang="en-US" sz="1600" dirty="0"/>
              <a:t>Transition width can be used to gauge the homogeneity of T</a:t>
            </a:r>
            <a:r>
              <a:rPr lang="en-US" sz="1600" baseline="-25000" dirty="0"/>
              <a:t>c</a:t>
            </a:r>
          </a:p>
          <a:p>
            <a:endParaRPr lang="en-US" sz="1600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D3C13470-DEB6-6D39-C7C7-81290BB3A4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4508BB2E-40B1-E7C6-8EFA-7A7947C78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6472" y="2111751"/>
            <a:ext cx="5071478" cy="378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386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F0218-3B14-22B1-6C71-FF8369442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98A77A-EF2C-6516-6B41-E4B552079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49" y="836613"/>
            <a:ext cx="6246143" cy="446087"/>
          </a:xfrm>
        </p:spPr>
        <p:txBody>
          <a:bodyPr/>
          <a:lstStyle/>
          <a:p>
            <a:r>
              <a:rPr lang="en-GB" dirty="0"/>
              <a:t>Effect of sample preparation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0C9EB41-DA41-A0A3-F6EA-128BB2EC8BE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F. Kramer, Thin Films Workshop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2EC2020-3A29-2768-A228-6194AAF274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50" y="1502172"/>
            <a:ext cx="4653112" cy="4708128"/>
          </a:xfrm>
        </p:spPr>
        <p:txBody>
          <a:bodyPr/>
          <a:lstStyle/>
          <a:p>
            <a:pPr lvl="1"/>
            <a:endParaRPr lang="en-US" sz="1600" b="1" dirty="0">
              <a:solidFill>
                <a:schemeClr val="tx1"/>
              </a:solidFill>
              <a:latin typeface="Source Sans Pro Semibold" panose="020B0503030403020204" pitchFamily="34" charset="77"/>
            </a:endParaRPr>
          </a:p>
          <a:p>
            <a:r>
              <a:rPr lang="en-US" sz="1200" dirty="0"/>
              <a:t>Manufacturing parameters have large effect on thermoelectric currents</a:t>
            </a:r>
          </a:p>
          <a:p>
            <a:r>
              <a:rPr lang="en-US" sz="1200" dirty="0"/>
              <a:t>Best parameters shows highest trapped flux values</a:t>
            </a:r>
            <a:br>
              <a:rPr lang="en-US" sz="1200" dirty="0"/>
            </a:br>
            <a:r>
              <a:rPr lang="en-US" sz="1200" dirty="0"/>
              <a:t>But: Field is homogeneous</a:t>
            </a:r>
          </a:p>
          <a:p>
            <a:endParaRPr lang="en-US" sz="1200" b="1" dirty="0">
              <a:solidFill>
                <a:schemeClr val="tx1"/>
              </a:solidFill>
              <a:latin typeface="Source Sans Pro Semibold" panose="020B0503030403020204" pitchFamily="34" charset="77"/>
            </a:endParaRPr>
          </a:p>
          <a:p>
            <a:endParaRPr lang="en-US" sz="1200" b="1" dirty="0">
              <a:solidFill>
                <a:schemeClr val="tx1"/>
              </a:solidFill>
              <a:latin typeface="Source Sans Pro Semibold" panose="020B0503030403020204" pitchFamily="34" charset="77"/>
            </a:endParaRP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1600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918A7C1B-DD7B-0457-77F4-5F57A997B2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elle 9">
                <a:extLst>
                  <a:ext uri="{FF2B5EF4-FFF2-40B4-BE49-F238E27FC236}">
                    <a16:creationId xmlns:a16="http://schemas.microsoft.com/office/drawing/2014/main" id="{9A10AA1F-3190-AFC1-7660-8056CDF0B4D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0888455"/>
                  </p:ext>
                </p:extLst>
              </p:nvPr>
            </p:nvGraphicFramePr>
            <p:xfrm>
              <a:off x="372687" y="3276196"/>
              <a:ext cx="5338156" cy="248626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40477">
                      <a:extLst>
                        <a:ext uri="{9D8B030D-6E8A-4147-A177-3AD203B41FA5}">
                          <a16:colId xmlns:a16="http://schemas.microsoft.com/office/drawing/2014/main" val="1849143874"/>
                        </a:ext>
                      </a:extLst>
                    </a:gridCol>
                    <a:gridCol w="1354974">
                      <a:extLst>
                        <a:ext uri="{9D8B030D-6E8A-4147-A177-3AD203B41FA5}">
                          <a16:colId xmlns:a16="http://schemas.microsoft.com/office/drawing/2014/main" val="2471873903"/>
                        </a:ext>
                      </a:extLst>
                    </a:gridCol>
                    <a:gridCol w="1569269">
                      <a:extLst>
                        <a:ext uri="{9D8B030D-6E8A-4147-A177-3AD203B41FA5}">
                          <a16:colId xmlns:a16="http://schemas.microsoft.com/office/drawing/2014/main" val="2751779847"/>
                        </a:ext>
                      </a:extLst>
                    </a:gridCol>
                    <a:gridCol w="1373436">
                      <a:extLst>
                        <a:ext uri="{9D8B030D-6E8A-4147-A177-3AD203B41FA5}">
                          <a16:colId xmlns:a16="http://schemas.microsoft.com/office/drawing/2014/main" val="1034194746"/>
                        </a:ext>
                      </a:extLst>
                    </a:gridCol>
                  </a:tblGrid>
                  <a:tr h="52423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Substrate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Nb layer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Trap flux at 0.05K/cm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de-DE" altLang="zh-CN" sz="1600" b="1" i="0" smtClean="0">
                                  <a:latin typeface="Cambria Math" panose="02040503050406030204" pitchFamily="18" charset="0"/>
                                </a:rPr>
                                <m:t>𝚫</m:t>
                              </m:r>
                            </m:oMath>
                          </a14:m>
                          <a:r>
                            <a:rPr lang="en-US" altLang="zh-CN" sz="1600" dirty="0"/>
                            <a:t>Tc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41352605"/>
                      </a:ext>
                    </a:extLst>
                  </a:tr>
                  <a:tr h="52423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Cu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0.8Pa, 30</a:t>
                          </a:r>
                          <a:r>
                            <a:rPr lang="el-GR" altLang="zh-CN" sz="1600" dirty="0"/>
                            <a:t>μ</a:t>
                          </a:r>
                          <a:r>
                            <a:rPr lang="en-US" altLang="zh-CN" sz="1600" dirty="0"/>
                            <a:t>m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65 </a:t>
                          </a:r>
                          <a:r>
                            <a:rPr lang="el-GR" altLang="zh-CN" sz="1600" dirty="0"/>
                            <a:t>μ</a:t>
                          </a:r>
                          <a:r>
                            <a:rPr lang="en-US" altLang="zh-CN" sz="1600" dirty="0"/>
                            <a:t>T, homogeneous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0.5 K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65787055"/>
                      </a:ext>
                    </a:extLst>
                  </a:tr>
                  <a:tr h="74890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Cu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0.8Pa, 10</a:t>
                          </a:r>
                          <a:r>
                            <a:rPr lang="el-GR" altLang="zh-CN" sz="1600" dirty="0"/>
                            <a:t>μ</a:t>
                          </a:r>
                          <a:r>
                            <a:rPr lang="en-US" altLang="zh-CN" sz="1600" dirty="0"/>
                            <a:t>m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38 </a:t>
                          </a:r>
                          <a:r>
                            <a:rPr lang="el-GR" altLang="zh-CN" sz="1600" dirty="0"/>
                            <a:t>μ</a:t>
                          </a:r>
                          <a:r>
                            <a:rPr lang="en-US" altLang="zh-CN" sz="1600" dirty="0"/>
                            <a:t>T, mostly homogeneous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1 K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87232327"/>
                      </a:ext>
                    </a:extLst>
                  </a:tr>
                  <a:tr h="52423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Cu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0.8Pa, 12</a:t>
                          </a:r>
                          <a:r>
                            <a:rPr lang="el-GR" altLang="zh-CN" sz="1600" dirty="0"/>
                            <a:t>μ</a:t>
                          </a:r>
                          <a:r>
                            <a:rPr lang="en-US" altLang="zh-CN" sz="1600" dirty="0"/>
                            <a:t>m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26 </a:t>
                          </a:r>
                          <a:r>
                            <a:rPr lang="el-GR" altLang="zh-CN" sz="1600" dirty="0"/>
                            <a:t>μ</a:t>
                          </a:r>
                          <a:r>
                            <a:rPr lang="en-US" altLang="zh-CN" sz="1600" dirty="0"/>
                            <a:t>T, mostly homogeneous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1 K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221403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elle 9">
                <a:extLst>
                  <a:ext uri="{FF2B5EF4-FFF2-40B4-BE49-F238E27FC236}">
                    <a16:creationId xmlns:a16="http://schemas.microsoft.com/office/drawing/2014/main" id="{9A10AA1F-3190-AFC1-7660-8056CDF0B4D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0888455"/>
                  </p:ext>
                </p:extLst>
              </p:nvPr>
            </p:nvGraphicFramePr>
            <p:xfrm>
              <a:off x="372687" y="3276196"/>
              <a:ext cx="5338156" cy="248626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40477">
                      <a:extLst>
                        <a:ext uri="{9D8B030D-6E8A-4147-A177-3AD203B41FA5}">
                          <a16:colId xmlns:a16="http://schemas.microsoft.com/office/drawing/2014/main" val="1849143874"/>
                        </a:ext>
                      </a:extLst>
                    </a:gridCol>
                    <a:gridCol w="1354974">
                      <a:extLst>
                        <a:ext uri="{9D8B030D-6E8A-4147-A177-3AD203B41FA5}">
                          <a16:colId xmlns:a16="http://schemas.microsoft.com/office/drawing/2014/main" val="2471873903"/>
                        </a:ext>
                      </a:extLst>
                    </a:gridCol>
                    <a:gridCol w="1569269">
                      <a:extLst>
                        <a:ext uri="{9D8B030D-6E8A-4147-A177-3AD203B41FA5}">
                          <a16:colId xmlns:a16="http://schemas.microsoft.com/office/drawing/2014/main" val="2751779847"/>
                        </a:ext>
                      </a:extLst>
                    </a:gridCol>
                    <a:gridCol w="1373436">
                      <a:extLst>
                        <a:ext uri="{9D8B030D-6E8A-4147-A177-3AD203B41FA5}">
                          <a16:colId xmlns:a16="http://schemas.microsoft.com/office/drawing/2014/main" val="1034194746"/>
                        </a:ext>
                      </a:extLst>
                    </a:gridCol>
                  </a:tblGrid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Substrate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Nb layer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Trap flux at 0.05K/cm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blipFill>
                          <a:blip r:embed="rId2"/>
                          <a:stretch>
                            <a:fillRect l="-289778" t="-3158" r="-1778" b="-3431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41352605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Cu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0.8Pa, 30</a:t>
                          </a:r>
                          <a:r>
                            <a:rPr lang="el-GR" altLang="zh-CN" sz="1600" dirty="0"/>
                            <a:t>μ</a:t>
                          </a:r>
                          <a:r>
                            <a:rPr lang="en-US" altLang="zh-CN" sz="1600" dirty="0"/>
                            <a:t>m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65 </a:t>
                          </a:r>
                          <a:r>
                            <a:rPr lang="el-GR" altLang="zh-CN" sz="1600" dirty="0"/>
                            <a:t>μ</a:t>
                          </a:r>
                          <a:r>
                            <a:rPr lang="en-US" altLang="zh-CN" sz="1600" dirty="0"/>
                            <a:t>T, homogeneous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0.5 K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65787055"/>
                      </a:ext>
                    </a:extLst>
                  </a:tr>
                  <a:tr h="74890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Cu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0.8Pa, 10</a:t>
                          </a:r>
                          <a:r>
                            <a:rPr lang="el-GR" altLang="zh-CN" sz="1600" dirty="0"/>
                            <a:t>μ</a:t>
                          </a:r>
                          <a:r>
                            <a:rPr lang="en-US" altLang="zh-CN" sz="1600" dirty="0"/>
                            <a:t>m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38 </a:t>
                          </a:r>
                          <a:r>
                            <a:rPr lang="el-GR" altLang="zh-CN" sz="1600" dirty="0"/>
                            <a:t>μ</a:t>
                          </a:r>
                          <a:r>
                            <a:rPr lang="en-US" altLang="zh-CN" sz="1600" dirty="0"/>
                            <a:t>T, mostly homogeneous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1 K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87232327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Cu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0.8Pa, 12</a:t>
                          </a:r>
                          <a:r>
                            <a:rPr lang="el-GR" altLang="zh-CN" sz="1600" dirty="0"/>
                            <a:t>μ</a:t>
                          </a:r>
                          <a:r>
                            <a:rPr lang="en-US" altLang="zh-CN" sz="1600" dirty="0"/>
                            <a:t>m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26 </a:t>
                          </a:r>
                          <a:r>
                            <a:rPr lang="el-GR" altLang="zh-CN" sz="1600" dirty="0"/>
                            <a:t>μ</a:t>
                          </a:r>
                          <a:r>
                            <a:rPr lang="en-US" altLang="zh-CN" sz="1600" dirty="0"/>
                            <a:t>T, mostly homogeneous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1 K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22140305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3" name="Grafik 12">
            <a:extLst>
              <a:ext uri="{FF2B5EF4-FFF2-40B4-BE49-F238E27FC236}">
                <a16:creationId xmlns:a16="http://schemas.microsoft.com/office/drawing/2014/main" id="{45AE293F-FF4C-166B-B010-0996990C41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14051"/>
            <a:ext cx="5638685" cy="363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60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A733D-6F87-DBD3-BD9D-9144F2F86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FEFDD1-D594-BFA5-4CDB-19A4A3E15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49" y="836613"/>
            <a:ext cx="6246143" cy="446087"/>
          </a:xfrm>
        </p:spPr>
        <p:txBody>
          <a:bodyPr/>
          <a:lstStyle/>
          <a:p>
            <a:r>
              <a:rPr lang="en-GB" dirty="0"/>
              <a:t>Effect of sample preparation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8197E27-01EA-358C-7E41-DFA4B969823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F. Kramer, Thin Films Workshop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60ED220-29B6-5A28-5DFA-A678F6A06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50" y="1502172"/>
            <a:ext cx="4653112" cy="4708128"/>
          </a:xfrm>
        </p:spPr>
        <p:txBody>
          <a:bodyPr/>
          <a:lstStyle/>
          <a:p>
            <a:pPr lvl="1"/>
            <a:endParaRPr lang="en-US" sz="1600" b="1" dirty="0">
              <a:solidFill>
                <a:schemeClr val="tx1"/>
              </a:solidFill>
              <a:latin typeface="Source Sans Pro Semibold" panose="020B0503030403020204" pitchFamily="34" charset="77"/>
            </a:endParaRPr>
          </a:p>
          <a:p>
            <a:r>
              <a:rPr lang="en-US" sz="1200" dirty="0"/>
              <a:t>Manufacturing parameters have large effect on thermoelectric currents</a:t>
            </a:r>
          </a:p>
          <a:p>
            <a:r>
              <a:rPr lang="en-US" sz="1200" dirty="0"/>
              <a:t>Best parameters shows highest trapped flux values</a:t>
            </a:r>
            <a:br>
              <a:rPr lang="en-US" sz="1200" dirty="0"/>
            </a:br>
            <a:r>
              <a:rPr lang="en-US" sz="1200" dirty="0"/>
              <a:t>But: Field is homogeneous</a:t>
            </a:r>
          </a:p>
          <a:p>
            <a:endParaRPr lang="en-US" sz="1200" b="1" dirty="0">
              <a:solidFill>
                <a:schemeClr val="tx1"/>
              </a:solidFill>
              <a:latin typeface="Source Sans Pro Semibold" panose="020B0503030403020204" pitchFamily="34" charset="77"/>
            </a:endParaRPr>
          </a:p>
          <a:p>
            <a:endParaRPr lang="en-US" sz="1200" b="1" dirty="0">
              <a:solidFill>
                <a:schemeClr val="tx1"/>
              </a:solidFill>
              <a:latin typeface="Source Sans Pro Semibold" panose="020B0503030403020204" pitchFamily="34" charset="77"/>
            </a:endParaRP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1600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594315D8-2341-C941-00F9-55AAB3C0B2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elle 2">
                <a:extLst>
                  <a:ext uri="{FF2B5EF4-FFF2-40B4-BE49-F238E27FC236}">
                    <a16:creationId xmlns:a16="http://schemas.microsoft.com/office/drawing/2014/main" id="{1ADE8C9B-F590-6F59-2052-C77BEC4AED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17222696"/>
                  </p:ext>
                </p:extLst>
              </p:nvPr>
            </p:nvGraphicFramePr>
            <p:xfrm>
              <a:off x="500918" y="3724033"/>
              <a:ext cx="5176674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03686">
                      <a:extLst>
                        <a:ext uri="{9D8B030D-6E8A-4147-A177-3AD203B41FA5}">
                          <a16:colId xmlns:a16="http://schemas.microsoft.com/office/drawing/2014/main" val="318345434"/>
                        </a:ext>
                      </a:extLst>
                    </a:gridCol>
                    <a:gridCol w="1077255">
                      <a:extLst>
                        <a:ext uri="{9D8B030D-6E8A-4147-A177-3AD203B41FA5}">
                          <a16:colId xmlns:a16="http://schemas.microsoft.com/office/drawing/2014/main" val="1722848585"/>
                        </a:ext>
                      </a:extLst>
                    </a:gridCol>
                    <a:gridCol w="1763844">
                      <a:extLst>
                        <a:ext uri="{9D8B030D-6E8A-4147-A177-3AD203B41FA5}">
                          <a16:colId xmlns:a16="http://schemas.microsoft.com/office/drawing/2014/main" val="1379515722"/>
                        </a:ext>
                      </a:extLst>
                    </a:gridCol>
                    <a:gridCol w="1331889">
                      <a:extLst>
                        <a:ext uri="{9D8B030D-6E8A-4147-A177-3AD203B41FA5}">
                          <a16:colId xmlns:a16="http://schemas.microsoft.com/office/drawing/2014/main" val="2460603339"/>
                        </a:ext>
                      </a:extLst>
                    </a:gridCol>
                  </a:tblGrid>
                  <a:tr h="24754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Substrate</a:t>
                          </a:r>
                          <a:endParaRPr lang="zh-CN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Nb layer</a:t>
                          </a:r>
                          <a:endParaRPr lang="zh-CN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Trap flux at 0.05K/cm</a:t>
                          </a:r>
                          <a:endParaRPr lang="zh-CN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de-DE" altLang="zh-CN" sz="1600" b="1" i="0" smtClean="0">
                                  <a:latin typeface="Cambria Math" panose="02040503050406030204" pitchFamily="18" charset="0"/>
                                </a:rPr>
                                <m:t>𝚫</m:t>
                              </m:r>
                            </m:oMath>
                          </a14:m>
                          <a:r>
                            <a:rPr lang="en-US" altLang="zh-CN" sz="1600" dirty="0"/>
                            <a:t>Tc</a:t>
                          </a:r>
                          <a:endParaRPr lang="zh-CN" alt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92216044"/>
                      </a:ext>
                    </a:extLst>
                  </a:tr>
                  <a:tr h="52423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Cu</a:t>
                          </a:r>
                          <a:endParaRPr lang="zh-CN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0.8Pa, 11</a:t>
                          </a:r>
                          <a:r>
                            <a:rPr lang="el-GR" altLang="zh-CN" sz="1600" dirty="0"/>
                            <a:t>μ</a:t>
                          </a:r>
                          <a:r>
                            <a:rPr lang="en-US" altLang="zh-CN" sz="1600" dirty="0"/>
                            <a:t>m</a:t>
                          </a:r>
                          <a:endParaRPr lang="zh-CN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10 </a:t>
                          </a:r>
                          <a:r>
                            <a:rPr lang="el-GR" altLang="zh-CN" sz="1600" dirty="0"/>
                            <a:t>μ</a:t>
                          </a:r>
                          <a:r>
                            <a:rPr lang="en-US" altLang="zh-CN" sz="1600" dirty="0"/>
                            <a:t>T, homogeneous</a:t>
                          </a:r>
                          <a:endParaRPr lang="zh-CN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0.2K</a:t>
                          </a:r>
                          <a:endParaRPr lang="zh-CN" alt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21587821"/>
                      </a:ext>
                    </a:extLst>
                  </a:tr>
                  <a:tr h="52423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Cu</a:t>
                          </a:r>
                          <a:endParaRPr lang="zh-CN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0.8Pa, 12</a:t>
                          </a:r>
                          <a:r>
                            <a:rPr lang="el-GR" altLang="zh-CN" sz="1600" dirty="0"/>
                            <a:t>μ</a:t>
                          </a:r>
                          <a:r>
                            <a:rPr lang="en-US" altLang="zh-CN" sz="1600" dirty="0"/>
                            <a:t>m,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Annealed at 700°C</a:t>
                          </a:r>
                          <a:endParaRPr lang="zh-CN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38 </a:t>
                          </a:r>
                          <a:r>
                            <a:rPr lang="el-GR" altLang="zh-CN" sz="1600" dirty="0"/>
                            <a:t>μ</a:t>
                          </a:r>
                          <a:r>
                            <a:rPr lang="en-US" altLang="zh-CN" sz="1600" dirty="0"/>
                            <a:t>T, homogeneous</a:t>
                          </a:r>
                          <a:endParaRPr lang="zh-CN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0.2K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8007023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elle 2">
                <a:extLst>
                  <a:ext uri="{FF2B5EF4-FFF2-40B4-BE49-F238E27FC236}">
                    <a16:creationId xmlns:a16="http://schemas.microsoft.com/office/drawing/2014/main" id="{1ADE8C9B-F590-6F59-2052-C77BEC4AED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17222696"/>
                  </p:ext>
                </p:extLst>
              </p:nvPr>
            </p:nvGraphicFramePr>
            <p:xfrm>
              <a:off x="500918" y="3724033"/>
              <a:ext cx="5176674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03686">
                      <a:extLst>
                        <a:ext uri="{9D8B030D-6E8A-4147-A177-3AD203B41FA5}">
                          <a16:colId xmlns:a16="http://schemas.microsoft.com/office/drawing/2014/main" val="318345434"/>
                        </a:ext>
                      </a:extLst>
                    </a:gridCol>
                    <a:gridCol w="1077255">
                      <a:extLst>
                        <a:ext uri="{9D8B030D-6E8A-4147-A177-3AD203B41FA5}">
                          <a16:colId xmlns:a16="http://schemas.microsoft.com/office/drawing/2014/main" val="1722848585"/>
                        </a:ext>
                      </a:extLst>
                    </a:gridCol>
                    <a:gridCol w="1763844">
                      <a:extLst>
                        <a:ext uri="{9D8B030D-6E8A-4147-A177-3AD203B41FA5}">
                          <a16:colId xmlns:a16="http://schemas.microsoft.com/office/drawing/2014/main" val="1379515722"/>
                        </a:ext>
                      </a:extLst>
                    </a:gridCol>
                    <a:gridCol w="1331889">
                      <a:extLst>
                        <a:ext uri="{9D8B030D-6E8A-4147-A177-3AD203B41FA5}">
                          <a16:colId xmlns:a16="http://schemas.microsoft.com/office/drawing/2014/main" val="2460603339"/>
                        </a:ext>
                      </a:extLst>
                    </a:gridCol>
                  </a:tblGrid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Substrate</a:t>
                          </a:r>
                          <a:endParaRPr lang="zh-CN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Nb layer</a:t>
                          </a:r>
                          <a:endParaRPr lang="zh-CN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Trap flux at 0.05K/cm</a:t>
                          </a:r>
                          <a:endParaRPr lang="zh-CN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88584" t="-2105" r="-1826" b="-2989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92216044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Cu</a:t>
                          </a:r>
                          <a:endParaRPr lang="zh-CN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0.8Pa, 11</a:t>
                          </a:r>
                          <a:r>
                            <a:rPr lang="el-GR" altLang="zh-CN" sz="1600" dirty="0"/>
                            <a:t>μ</a:t>
                          </a:r>
                          <a:r>
                            <a:rPr lang="en-US" altLang="zh-CN" sz="1600" dirty="0"/>
                            <a:t>m</a:t>
                          </a:r>
                          <a:endParaRPr lang="zh-CN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10 </a:t>
                          </a:r>
                          <a:r>
                            <a:rPr lang="el-GR" altLang="zh-CN" sz="1600" dirty="0"/>
                            <a:t>μ</a:t>
                          </a:r>
                          <a:r>
                            <a:rPr lang="en-US" altLang="zh-CN" sz="1600" dirty="0"/>
                            <a:t>T, homogeneous</a:t>
                          </a:r>
                          <a:endParaRPr lang="zh-CN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0.2K</a:t>
                          </a:r>
                          <a:endParaRPr lang="zh-CN" alt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21587821"/>
                      </a:ext>
                    </a:extLst>
                  </a:tr>
                  <a:tr h="1066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Cu</a:t>
                          </a:r>
                          <a:endParaRPr lang="zh-CN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0.8Pa, 12</a:t>
                          </a:r>
                          <a:r>
                            <a:rPr lang="el-GR" altLang="zh-CN" sz="1600" dirty="0"/>
                            <a:t>μ</a:t>
                          </a:r>
                          <a:r>
                            <a:rPr lang="en-US" altLang="zh-CN" sz="1600" dirty="0"/>
                            <a:t>m,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Annealed at 700°C</a:t>
                          </a:r>
                          <a:endParaRPr lang="zh-CN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38 </a:t>
                          </a:r>
                          <a:r>
                            <a:rPr lang="el-GR" altLang="zh-CN" sz="1600" dirty="0"/>
                            <a:t>μ</a:t>
                          </a:r>
                          <a:r>
                            <a:rPr lang="en-US" altLang="zh-CN" sz="1600" dirty="0"/>
                            <a:t>T, homogeneous</a:t>
                          </a:r>
                          <a:endParaRPr lang="zh-CN" alt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0.2K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80070232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Grafik 4">
            <a:extLst>
              <a:ext uri="{FF2B5EF4-FFF2-40B4-BE49-F238E27FC236}">
                <a16:creationId xmlns:a16="http://schemas.microsoft.com/office/drawing/2014/main" id="{0069119D-77CD-0467-813B-AA5B039C6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027502"/>
            <a:ext cx="5776401" cy="353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8587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22AD4-FAB7-2C9A-BF5F-F1D939C03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86B79B-7E26-EF29-4405-D513E702A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49" y="836613"/>
            <a:ext cx="6246143" cy="446087"/>
          </a:xfrm>
        </p:spPr>
        <p:txBody>
          <a:bodyPr/>
          <a:lstStyle/>
          <a:p>
            <a:r>
              <a:rPr lang="en-GB" dirty="0"/>
              <a:t>Barrier layer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23E18367-B70B-F4E4-E5FC-0D4BA8A0FC2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F. Kramer, Thin Films Workshop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3D54805-412E-0BCB-FA97-AD06DCA0C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50" y="1502172"/>
            <a:ext cx="4802752" cy="4708128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endParaRPr lang="en-US" b="1" dirty="0">
              <a:solidFill>
                <a:schemeClr val="tx1"/>
              </a:solidFill>
              <a:latin typeface="Source Sans Pro Semibold" panose="020B0503030403020204" pitchFamily="34" charset="77"/>
            </a:endParaRPr>
          </a:p>
          <a:p>
            <a:pPr lvl="1"/>
            <a:endParaRPr lang="en-US" b="1" dirty="0">
              <a:solidFill>
                <a:schemeClr val="tx1"/>
              </a:solidFill>
              <a:latin typeface="Source Sans Pro Semibold" panose="020B0503030403020204" pitchFamily="34" charset="77"/>
            </a:endParaRPr>
          </a:p>
          <a:p>
            <a:endParaRPr lang="en-US" sz="1200" b="1" dirty="0">
              <a:solidFill>
                <a:schemeClr val="tx1"/>
              </a:solidFill>
              <a:latin typeface="Source Sans Pro Semibold" panose="020B0503030403020204" pitchFamily="34" charset="77"/>
            </a:endParaRP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1600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57ABC405-CCC8-3FA5-E42A-526F96B476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F8391E-3CC6-662A-92D3-B048B2AE6CF7}"/>
              </a:ext>
            </a:extLst>
          </p:cNvPr>
          <p:cNvSpPr txBox="1">
            <a:spLocks/>
          </p:cNvSpPr>
          <p:nvPr/>
        </p:nvSpPr>
        <p:spPr>
          <a:xfrm>
            <a:off x="577850" y="1502873"/>
            <a:ext cx="4802752" cy="47081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indent="-285750" algn="l" defTabSz="914400" rtl="0" eaLnBrk="1" latinLnBrk="0" hangingPunct="1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Source Sans Pro Semibold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Introducing a barrier layer should increase the resistance on the path the thermoelectric currents take</a:t>
            </a:r>
          </a:p>
          <a:p>
            <a:r>
              <a:rPr lang="en-US" dirty="0"/>
              <a:t>Two samples:</a:t>
            </a:r>
          </a:p>
          <a:p>
            <a:pPr lvl="1"/>
            <a:r>
              <a:rPr lang="en-US" sz="1600" b="1" dirty="0">
                <a:solidFill>
                  <a:schemeClr val="tx1"/>
                </a:solidFill>
                <a:latin typeface="Source Sans Pro Semibold" panose="020B0503030403020204" pitchFamily="34" charset="77"/>
              </a:rPr>
              <a:t>One fully coated: electric connection at ends</a:t>
            </a:r>
          </a:p>
          <a:p>
            <a:pPr lvl="1"/>
            <a:r>
              <a:rPr lang="en-US" sz="1600" b="1" dirty="0">
                <a:solidFill>
                  <a:schemeClr val="tx1"/>
                </a:solidFill>
                <a:latin typeface="Source Sans Pro Semibold" panose="020B0503030403020204" pitchFamily="34" charset="77"/>
              </a:rPr>
              <a:t>One coated only in the center: floating Nb3Sn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pPr lvl="1"/>
            <a:endParaRPr lang="en-US" b="1" dirty="0">
              <a:solidFill>
                <a:schemeClr val="tx1"/>
              </a:solidFill>
              <a:latin typeface="Source Sans Pro Semibold" panose="020B0503030403020204" pitchFamily="34" charset="77"/>
            </a:endParaRPr>
          </a:p>
          <a:p>
            <a:endParaRPr lang="en-US" sz="1200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13738E2-1427-83A6-53E3-99AB90B8D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9474" y="513472"/>
            <a:ext cx="2627875" cy="569511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19C3517-4AE2-E729-9D6E-2B167B6CB5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681" t="19826" r="6928" b="20580"/>
          <a:stretch>
            <a:fillRect/>
          </a:stretch>
        </p:blipFill>
        <p:spPr>
          <a:xfrm rot="5400000">
            <a:off x="2825796" y="4099927"/>
            <a:ext cx="2490401" cy="147643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3FB9851-F357-B1AC-7E1C-08E04F78423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893" t="16925" r="10248" b="16343"/>
          <a:stretch/>
        </p:blipFill>
        <p:spPr>
          <a:xfrm rot="5400000">
            <a:off x="486432" y="4057455"/>
            <a:ext cx="2488765" cy="155974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2E52EEF5-69C8-6EB9-E8BE-DF145D54A2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746"/>
          <a:stretch>
            <a:fillRect/>
          </a:stretch>
        </p:blipFill>
        <p:spPr>
          <a:xfrm>
            <a:off x="6003261" y="502160"/>
            <a:ext cx="2450585" cy="5695112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9F95A81-0FD0-0D21-B36B-9D0F29513A7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6123" t="30163" r="16146" b="30345"/>
          <a:stretch>
            <a:fillRect/>
          </a:stretch>
        </p:blipFill>
        <p:spPr>
          <a:xfrm>
            <a:off x="3133344" y="3592942"/>
            <a:ext cx="2075290" cy="2600077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0E5DD14C-B88E-4914-60F1-F79C82FCF69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290" t="454"/>
          <a:stretch>
            <a:fillRect/>
          </a:stretch>
        </p:blipFill>
        <p:spPr>
          <a:xfrm>
            <a:off x="7180799" y="902732"/>
            <a:ext cx="1199975" cy="530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0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E31DD-7A08-0B2F-A949-C6F840FE9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977E6-0070-525B-0465-CFD92DFCB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49" y="836613"/>
            <a:ext cx="6246143" cy="446087"/>
          </a:xfrm>
        </p:spPr>
        <p:txBody>
          <a:bodyPr/>
          <a:lstStyle/>
          <a:p>
            <a:r>
              <a:rPr lang="en-GB" dirty="0"/>
              <a:t>N</a:t>
            </a:r>
            <a:r>
              <a:rPr lang="en-GB" cap="none" dirty="0"/>
              <a:t>b</a:t>
            </a:r>
            <a:r>
              <a:rPr lang="en-GB" baseline="-25000" dirty="0"/>
              <a:t>3</a:t>
            </a:r>
            <a:r>
              <a:rPr lang="en-GB" dirty="0"/>
              <a:t>S</a:t>
            </a:r>
            <a:r>
              <a:rPr lang="en-GB" cap="none" dirty="0"/>
              <a:t>n</a:t>
            </a:r>
            <a:r>
              <a:rPr lang="en-GB" dirty="0"/>
              <a:t> on niobium substrate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B4007755-0569-C813-3AD3-A127EB6D9C3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F. Kramer, Thin Films Workshop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1D9FA10-BAA8-D4E9-741C-4E7A81EB0A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50" y="1502172"/>
            <a:ext cx="4802752" cy="4708128"/>
          </a:xfrm>
        </p:spPr>
        <p:txBody>
          <a:bodyPr/>
          <a:lstStyle/>
          <a:p>
            <a:r>
              <a:rPr lang="en-US" dirty="0"/>
              <a:t>Zero field cooled</a:t>
            </a:r>
          </a:p>
          <a:p>
            <a:r>
              <a:rPr lang="en-US" dirty="0"/>
              <a:t>Plot trapped flux magnitude of center sensor versus temperature gradient during cooldown</a:t>
            </a:r>
          </a:p>
          <a:p>
            <a:endParaRPr lang="en-US" dirty="0"/>
          </a:p>
          <a:p>
            <a:r>
              <a:rPr lang="en-US" dirty="0"/>
              <a:t>Increase with temperature gradient</a:t>
            </a:r>
          </a:p>
          <a:p>
            <a:r>
              <a:rPr lang="en-US" dirty="0"/>
              <a:t>Flux density 2 orders of magnitude smaller</a:t>
            </a:r>
          </a:p>
          <a:p>
            <a:pPr marL="0" indent="0">
              <a:buNone/>
            </a:pPr>
            <a:endParaRPr lang="en-US" dirty="0"/>
          </a:p>
          <a:p>
            <a:endParaRPr lang="en-US" sz="1600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6186899E-2CBB-1297-94AB-0A2C340C18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74D188E-6C5D-BEE1-7B0D-0D44C00E00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096000" y="1282700"/>
            <a:ext cx="5852172" cy="438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976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6ABCB-8170-E018-0454-7053A92AA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9C1AE0-ABA1-6A94-74FC-BB2BD0F59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49" y="836613"/>
            <a:ext cx="6246143" cy="446087"/>
          </a:xfrm>
        </p:spPr>
        <p:txBody>
          <a:bodyPr/>
          <a:lstStyle/>
          <a:p>
            <a:r>
              <a:rPr lang="en-GB" dirty="0"/>
              <a:t>Niobium on copper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95842761-178B-3595-42F0-B091908A78C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F. Kramer, Thin Films Workshop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FFFE1C6-6C8A-6DA2-DA25-BC2D68B5A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50" y="1502172"/>
            <a:ext cx="4653112" cy="4708128"/>
          </a:xfrm>
        </p:spPr>
        <p:txBody>
          <a:bodyPr/>
          <a:lstStyle/>
          <a:p>
            <a:r>
              <a:rPr lang="en-US" dirty="0"/>
              <a:t>Zero field cooled</a:t>
            </a:r>
          </a:p>
          <a:p>
            <a:r>
              <a:rPr lang="en-US" dirty="0"/>
              <a:t>Plot trapped flux magnitude of center sensor versus temperature gradient during cooldown</a:t>
            </a:r>
          </a:p>
          <a:p>
            <a:endParaRPr lang="en-US" dirty="0"/>
          </a:p>
          <a:p>
            <a:r>
              <a:rPr lang="en-US" dirty="0"/>
              <a:t>Trapped flux at 0.085 K/cm</a:t>
            </a:r>
          </a:p>
          <a:p>
            <a:pPr lvl="1"/>
            <a:r>
              <a:rPr lang="en-GB" sz="1600" b="1" dirty="0">
                <a:solidFill>
                  <a:schemeClr val="tx1"/>
                </a:solidFill>
                <a:latin typeface="Source Sans Pro Semibold" panose="020B0503030403020204" pitchFamily="34" charset="77"/>
              </a:rPr>
              <a:t>Nb/Cu (4µm)</a:t>
            </a:r>
            <a:r>
              <a:rPr lang="en-US" sz="1600" b="1" dirty="0">
                <a:solidFill>
                  <a:schemeClr val="tx1"/>
                </a:solidFill>
                <a:latin typeface="Source Sans Pro Semibold" panose="020B0503030403020204" pitchFamily="34" charset="77"/>
              </a:rPr>
              <a:t>: 3.5 µT</a:t>
            </a:r>
          </a:p>
          <a:p>
            <a:pPr lvl="1"/>
            <a:r>
              <a:rPr lang="en-GB" sz="1600" b="1" dirty="0">
                <a:solidFill>
                  <a:schemeClr val="tx1"/>
                </a:solidFill>
                <a:latin typeface="Source Sans Pro Semibold" panose="020B0503030403020204" pitchFamily="34" charset="77"/>
              </a:rPr>
              <a:t>Nb/Cu (10µm)</a:t>
            </a:r>
            <a:r>
              <a:rPr lang="en-US" sz="1600" b="1" dirty="0">
                <a:solidFill>
                  <a:schemeClr val="tx1"/>
                </a:solidFill>
                <a:latin typeface="Source Sans Pro Semibold" panose="020B0503030403020204" pitchFamily="34" charset="77"/>
              </a:rPr>
              <a:t>: 33 µT</a:t>
            </a:r>
          </a:p>
          <a:p>
            <a:pPr lvl="1"/>
            <a:endParaRPr lang="en-US" sz="1600" b="1" dirty="0">
              <a:solidFill>
                <a:schemeClr val="tx1"/>
              </a:solidFill>
              <a:latin typeface="Source Sans Pro Semibold" panose="020B0503030403020204" pitchFamily="34" charset="77"/>
            </a:endParaRPr>
          </a:p>
          <a:p>
            <a:endParaRPr lang="en-US" sz="1200" b="1" dirty="0">
              <a:solidFill>
                <a:schemeClr val="tx1"/>
              </a:solidFill>
              <a:latin typeface="Source Sans Pro Semibold" panose="020B0503030403020204" pitchFamily="34" charset="77"/>
            </a:endParaRP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1600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3E428D17-B70E-762D-7E5F-D44FDEED3B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C351E2E-D945-A725-DEFF-9A1FEC6A4C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096000" y="1282700"/>
            <a:ext cx="5852172" cy="438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017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13260-3426-E173-717D-D89701C89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C6786-975C-DD5A-2DA4-796247F30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49" y="836613"/>
            <a:ext cx="6246143" cy="446087"/>
          </a:xfrm>
        </p:spPr>
        <p:txBody>
          <a:bodyPr/>
          <a:lstStyle/>
          <a:p>
            <a:r>
              <a:rPr lang="en-GB" dirty="0"/>
              <a:t>Trapping efficiency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3DDCA74-0BCE-DF01-2388-86905BF45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50" y="1502172"/>
            <a:ext cx="4802752" cy="4708128"/>
          </a:xfrm>
        </p:spPr>
        <p:txBody>
          <a:bodyPr/>
          <a:lstStyle/>
          <a:p>
            <a:r>
              <a:rPr lang="en-US" dirty="0"/>
              <a:t>Cool down samples different external fields with constant temperature gradient</a:t>
            </a:r>
          </a:p>
          <a:p>
            <a:r>
              <a:rPr lang="en-US" dirty="0"/>
              <a:t>Plot trapped flux versus external field</a:t>
            </a:r>
          </a:p>
          <a:p>
            <a:r>
              <a:rPr lang="en-US" dirty="0"/>
              <a:t>Slope of linear fit is trapping efficiency</a:t>
            </a:r>
          </a:p>
          <a:p>
            <a:r>
              <a:rPr lang="en-US" dirty="0"/>
              <a:t>No dependency on temperature gradient</a:t>
            </a:r>
          </a:p>
          <a:p>
            <a:pPr lvl="1"/>
            <a:r>
              <a:rPr lang="en-US" sz="1600" b="1" dirty="0">
                <a:solidFill>
                  <a:schemeClr val="tx1"/>
                </a:solidFill>
                <a:latin typeface="Source Sans Pro Semibold" panose="020B0503030403020204" pitchFamily="34" charset="77"/>
              </a:rPr>
              <a:t>This is in contrast with bulk samples where the trapping efficiency decreases with increasing temperature gradient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1600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19286EEB-044F-EDDB-A708-10105FBF43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4F2EB7-C4AB-9A5A-C5BE-3FA1ADC2A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3093" y="1375147"/>
            <a:ext cx="5285242" cy="398679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51FBAC2-96B1-975F-8FDD-BA7979103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3093" y="972810"/>
            <a:ext cx="5852172" cy="4389129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EABEF48-9677-DF92-658F-1418AF7405FB}"/>
              </a:ext>
            </a:extLst>
          </p:cNvPr>
          <p:cNvSpPr txBox="1"/>
          <p:nvPr/>
        </p:nvSpPr>
        <p:spPr>
          <a:xfrm>
            <a:off x="587062" y="5671829"/>
            <a:ext cx="72287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accent3"/>
                </a:solidFill>
              </a:rPr>
              <a:t>All coated samples show trapping efficiencies of 85-92 %</a:t>
            </a:r>
            <a:endParaRPr lang="en-GB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1109F34-B059-7460-7AC0-7D4C58735032}"/>
              </a:ext>
            </a:extLst>
          </p:cNvPr>
          <p:cNvSpPr txBox="1"/>
          <p:nvPr/>
        </p:nvSpPr>
        <p:spPr>
          <a:xfrm>
            <a:off x="9437152" y="1059656"/>
            <a:ext cx="1731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Nb</a:t>
            </a:r>
            <a:r>
              <a:rPr lang="en-GB" baseline="-25000" dirty="0">
                <a:solidFill>
                  <a:schemeClr val="accent1"/>
                </a:solidFill>
              </a:rPr>
              <a:t>3</a:t>
            </a:r>
            <a:r>
              <a:rPr lang="en-GB" dirty="0">
                <a:solidFill>
                  <a:schemeClr val="accent1"/>
                </a:solidFill>
              </a:rPr>
              <a:t>Sn/Nb (HZB)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9B1E441-2743-67B3-61D4-A79B4B00722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F. Kramer, Thin Films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58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D91D3-9CA8-BD72-3D07-DA3AB8115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5829CF-C917-A312-A241-5549F69B8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49" y="836613"/>
            <a:ext cx="6246143" cy="446087"/>
          </a:xfrm>
        </p:spPr>
        <p:txBody>
          <a:bodyPr/>
          <a:lstStyle/>
          <a:p>
            <a:r>
              <a:rPr lang="en-GB" dirty="0"/>
              <a:t>Cooldown dynamics and T</a:t>
            </a:r>
            <a:r>
              <a:rPr lang="en-GB" baseline="-25000" dirty="0"/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Placeholder 2">
                <a:extLst>
                  <a:ext uri="{FF2B5EF4-FFF2-40B4-BE49-F238E27FC236}">
                    <a16:creationId xmlns:a16="http://schemas.microsoft.com/office/drawing/2014/main" id="{BB83D2A1-DA1E-6CA4-E5C6-2BEC63F4E5FB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577850" y="1502172"/>
                <a:ext cx="4802752" cy="4708128"/>
              </a:xfrm>
            </p:spPr>
            <p:txBody>
              <a:bodyPr/>
              <a:lstStyle/>
              <a:p>
                <a:r>
                  <a:rPr lang="en-US" dirty="0"/>
                  <a:t>Plot AMR raw data versus time</a:t>
                </a:r>
              </a:p>
              <a:p>
                <a:r>
                  <a:rPr lang="en-US" dirty="0"/>
                  <a:t>All 5 sensor rows are discernable </a:t>
                </a:r>
              </a:p>
              <a:p>
                <a:r>
                  <a:rPr lang="en-US" dirty="0"/>
                  <a:t>Uniform T</a:t>
                </a:r>
                <a:r>
                  <a:rPr lang="en-US" baseline="-25000" dirty="0"/>
                  <a:t>c</a:t>
                </a:r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1" i="1" smtClean="0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b>
                        <m:r>
                          <a:rPr lang="de-DE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  <m:r>
                      <a:rPr lang="de-DE" b="1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de-DE" b="1" i="1" smtClean="0">
                        <a:latin typeface="Cambria Math" panose="02040503050406030204" pitchFamily="18" charset="0"/>
                      </a:rPr>
                      <m:t>𝟏𝟕</m:t>
                    </m:r>
                    <m:r>
                      <a:rPr lang="de-DE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de-DE" b="1" i="1" smtClean="0">
                        <a:latin typeface="Cambria Math" panose="02040503050406030204" pitchFamily="18" charset="0"/>
                      </a:rPr>
                      <m:t>𝟕</m:t>
                    </m:r>
                    <m:r>
                      <a:rPr lang="de-DE" b="1" i="1" smtClean="0">
                        <a:latin typeface="Cambria Math" panose="02040503050406030204" pitchFamily="18" charset="0"/>
                      </a:rPr>
                      <m:t>±</m:t>
                    </m:r>
                    <m:r>
                      <a:rPr lang="de-DE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de-DE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de-DE" b="1" i="1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de-DE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K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9" name="Text Placeholder 2">
                <a:extLst>
                  <a:ext uri="{FF2B5EF4-FFF2-40B4-BE49-F238E27FC236}">
                    <a16:creationId xmlns:a16="http://schemas.microsoft.com/office/drawing/2014/main" id="{BB83D2A1-DA1E-6CA4-E5C6-2BEC63F4E5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77850" y="1502172"/>
                <a:ext cx="4802752" cy="4708128"/>
              </a:xfrm>
              <a:blipFill>
                <a:blip r:embed="rId2"/>
                <a:stretch>
                  <a:fillRect l="-2411" t="-2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B75A410C-E7A9-3474-AA38-2D0636B4D7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524848F-4357-053E-59CA-46B55C569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1978" y="898005"/>
            <a:ext cx="5852172" cy="4389129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D9731734-A50C-AEED-842D-877754F143D9}"/>
              </a:ext>
            </a:extLst>
          </p:cNvPr>
          <p:cNvSpPr txBox="1"/>
          <p:nvPr/>
        </p:nvSpPr>
        <p:spPr>
          <a:xfrm>
            <a:off x="9437152" y="1059656"/>
            <a:ext cx="1731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Nb</a:t>
            </a:r>
            <a:r>
              <a:rPr lang="en-GB" baseline="-25000" dirty="0">
                <a:solidFill>
                  <a:schemeClr val="accent1"/>
                </a:solidFill>
              </a:rPr>
              <a:t>3</a:t>
            </a:r>
            <a:r>
              <a:rPr lang="en-GB" dirty="0">
                <a:solidFill>
                  <a:schemeClr val="accent1"/>
                </a:solidFill>
              </a:rPr>
              <a:t>Sn/Nb (HZB)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FB61C07-0474-50D8-9DFD-083E0490C9DB}"/>
              </a:ext>
            </a:extLst>
          </p:cNvPr>
          <p:cNvSpPr txBox="1"/>
          <p:nvPr/>
        </p:nvSpPr>
        <p:spPr>
          <a:xfrm rot="19648872">
            <a:off x="6361101" y="2921169"/>
            <a:ext cx="57660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solidFill>
                  <a:srgbClr val="DCDCDC">
                    <a:alpha val="30000"/>
                  </a:srgbClr>
                </a:solidFill>
              </a:rPr>
              <a:t>To be published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EA2E756-47C2-6D16-019A-123D3A9F593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F. Kramer, Thin Films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1445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F4A34-7FED-A708-7DC6-F59C8D524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C83594-AFD1-BDBF-B9E9-000E37131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49" y="836613"/>
            <a:ext cx="6246143" cy="446087"/>
          </a:xfrm>
        </p:spPr>
        <p:txBody>
          <a:bodyPr/>
          <a:lstStyle/>
          <a:p>
            <a:r>
              <a:rPr lang="en-GB" dirty="0"/>
              <a:t>Cooldown dynamics and T</a:t>
            </a:r>
            <a:r>
              <a:rPr lang="en-GB" baseline="-25000" dirty="0"/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Placeholder 2">
                <a:extLst>
                  <a:ext uri="{FF2B5EF4-FFF2-40B4-BE49-F238E27FC236}">
                    <a16:creationId xmlns:a16="http://schemas.microsoft.com/office/drawing/2014/main" id="{73D226C1-5BD3-1D8D-BC4A-6FB00AFBF701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577850" y="1502172"/>
                <a:ext cx="4802752" cy="4708128"/>
              </a:xfrm>
            </p:spPr>
            <p:txBody>
              <a:bodyPr/>
              <a:lstStyle/>
              <a:p>
                <a:r>
                  <a:rPr lang="en-US" dirty="0"/>
                  <a:t>Plot AMR raw data versus time</a:t>
                </a:r>
              </a:p>
              <a:p>
                <a:r>
                  <a:rPr lang="en-US" dirty="0"/>
                  <a:t>Sensor rows are not discernable</a:t>
                </a:r>
              </a:p>
              <a:p>
                <a:r>
                  <a:rPr lang="en-US" dirty="0"/>
                  <a:t>Non-uniform T</a:t>
                </a:r>
                <a:r>
                  <a:rPr lang="en-US" baseline="-25000" dirty="0"/>
                  <a:t>c</a:t>
                </a:r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  <m:r>
                      <a:rPr lang="de-DE" i="1">
                        <a:latin typeface="Cambria Math" panose="02040503050406030204" pitchFamily="18" charset="0"/>
                      </a:rPr>
                      <m:t>=(</m:t>
                    </m:r>
                    <m:r>
                      <a:rPr lang="de-DE" b="1" i="1" smtClean="0">
                        <a:latin typeface="Cambria Math" panose="02040503050406030204" pitchFamily="18" charset="0"/>
                      </a:rPr>
                      <m:t>𝟏𝟒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de-DE" b="1" i="1" smtClean="0">
                        <a:latin typeface="Cambria Math" panose="02040503050406030204" pitchFamily="18" charset="0"/>
                      </a:rPr>
                      <m:t>𝟓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±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𝟎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de-DE" b="1" i="1" smtClean="0">
                        <a:latin typeface="Cambria Math" panose="02040503050406030204" pitchFamily="18" charset="0"/>
                      </a:rPr>
                      <m:t>𝟔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K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9" name="Text Placeholder 2">
                <a:extLst>
                  <a:ext uri="{FF2B5EF4-FFF2-40B4-BE49-F238E27FC236}">
                    <a16:creationId xmlns:a16="http://schemas.microsoft.com/office/drawing/2014/main" id="{73D226C1-5BD3-1D8D-BC4A-6FB00AFBF7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77850" y="1502172"/>
                <a:ext cx="4802752" cy="4708128"/>
              </a:xfrm>
              <a:blipFill>
                <a:blip r:embed="rId2"/>
                <a:stretch>
                  <a:fillRect l="-2411" t="-2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FF3CD53D-5827-797D-511D-2A0C03CC87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F20984F-505A-1FC5-3134-EC4A496DC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1978" y="898005"/>
            <a:ext cx="5852172" cy="4389129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A418E957-E07B-64DD-AF6D-FD32605F75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1978" y="898005"/>
            <a:ext cx="5852172" cy="4389129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AA4D5AC5-A5E4-75A3-11C0-B27F0F8058E9}"/>
              </a:ext>
            </a:extLst>
          </p:cNvPr>
          <p:cNvSpPr txBox="1"/>
          <p:nvPr/>
        </p:nvSpPr>
        <p:spPr>
          <a:xfrm>
            <a:off x="9437152" y="1059656"/>
            <a:ext cx="1667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Nb</a:t>
            </a:r>
            <a:r>
              <a:rPr lang="en-GB" baseline="-25000" dirty="0">
                <a:solidFill>
                  <a:schemeClr val="accent1"/>
                </a:solidFill>
              </a:rPr>
              <a:t>3</a:t>
            </a:r>
            <a:r>
              <a:rPr lang="en-GB" dirty="0">
                <a:solidFill>
                  <a:schemeClr val="accent1"/>
                </a:solidFill>
              </a:rPr>
              <a:t>Sn/Cu (HZB)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elle 11">
                <a:extLst>
                  <a:ext uri="{FF2B5EF4-FFF2-40B4-BE49-F238E27FC236}">
                    <a16:creationId xmlns:a16="http://schemas.microsoft.com/office/drawing/2014/main" id="{6AEDFB73-C094-7994-3B11-B80E95CFFEF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21767606"/>
                  </p:ext>
                </p:extLst>
              </p:nvPr>
            </p:nvGraphicFramePr>
            <p:xfrm>
              <a:off x="407165" y="3491569"/>
              <a:ext cx="6587510" cy="2860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52012">
                      <a:extLst>
                        <a:ext uri="{9D8B030D-6E8A-4147-A177-3AD203B41FA5}">
                          <a16:colId xmlns:a16="http://schemas.microsoft.com/office/drawing/2014/main" val="700386264"/>
                        </a:ext>
                      </a:extLst>
                    </a:gridCol>
                    <a:gridCol w="1723106">
                      <a:extLst>
                        <a:ext uri="{9D8B030D-6E8A-4147-A177-3AD203B41FA5}">
                          <a16:colId xmlns:a16="http://schemas.microsoft.com/office/drawing/2014/main" val="2011171845"/>
                        </a:ext>
                      </a:extLst>
                    </a:gridCol>
                    <a:gridCol w="1209040">
                      <a:extLst>
                        <a:ext uri="{9D8B030D-6E8A-4147-A177-3AD203B41FA5}">
                          <a16:colId xmlns:a16="http://schemas.microsoft.com/office/drawing/2014/main" val="232966228"/>
                        </a:ext>
                      </a:extLst>
                    </a:gridCol>
                    <a:gridCol w="1703352">
                      <a:extLst>
                        <a:ext uri="{9D8B030D-6E8A-4147-A177-3AD203B41FA5}">
                          <a16:colId xmlns:a16="http://schemas.microsoft.com/office/drawing/2014/main" val="92293783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Name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TF</a:t>
                          </a:r>
                          <a:br>
                            <a:rPr lang="en-GB" dirty="0"/>
                          </a:br>
                          <a:r>
                            <a:rPr lang="en-GB" dirty="0"/>
                            <a:t>Orientation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Uniform</a:t>
                          </a:r>
                          <a:br>
                            <a:rPr lang="en-GB" dirty="0"/>
                          </a:br>
                          <a:r>
                            <a:rPr lang="en-US" dirty="0"/>
                            <a:t>T</a:t>
                          </a:r>
                          <a:r>
                            <a:rPr lang="en-US" baseline="-25000" dirty="0"/>
                            <a:t>c</a:t>
                          </a:r>
                          <a:r>
                            <a:rPr lang="en-US" dirty="0"/>
                            <a:t> 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</a:t>
                          </a:r>
                          <a:r>
                            <a:rPr lang="en-US" baseline="-25000" dirty="0"/>
                            <a:t>c</a:t>
                          </a:r>
                          <a:r>
                            <a:rPr lang="en-US" dirty="0"/>
                            <a:t> [K]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53490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Nb</a:t>
                          </a:r>
                          <a:r>
                            <a:rPr lang="en-GB" baseline="-25000" dirty="0"/>
                            <a:t>3</a:t>
                          </a:r>
                          <a:r>
                            <a:rPr lang="en-GB" dirty="0"/>
                            <a:t>Sn BL (INFN)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inhomogeneous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accent3"/>
                              </a:solidFill>
                            </a:rPr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de-DE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𝟏𝟒</m:t>
                                </m:r>
                                <m:r>
                                  <a:rPr lang="de-DE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de-DE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  <m:r>
                                  <a:rPr lang="de-DE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±</m:t>
                                </m:r>
                                <m:r>
                                  <a:rPr lang="de-DE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de-DE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de-DE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5073247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Nb</a:t>
                          </a:r>
                          <a:r>
                            <a:rPr lang="en-GB" baseline="-25000" dirty="0"/>
                            <a:t>3</a:t>
                          </a:r>
                          <a:r>
                            <a:rPr lang="en-GB" dirty="0"/>
                            <a:t>Sn (INFN)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inhomogeneous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accent3"/>
                              </a:solidFill>
                            </a:rPr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de-DE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𝟏𝟑</m:t>
                                </m:r>
                                <m:r>
                                  <a:rPr lang="de-DE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de-DE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de-DE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±</m:t>
                                </m:r>
                                <m:r>
                                  <a:rPr lang="de-DE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de-DE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de-DE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7044226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Nb</a:t>
                          </a:r>
                          <a:r>
                            <a:rPr lang="en-GB" baseline="-25000" dirty="0"/>
                            <a:t>3</a:t>
                          </a:r>
                          <a:r>
                            <a:rPr lang="en-GB" dirty="0"/>
                            <a:t>Sn/Cu (HZB)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inhomogeneous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accent3"/>
                              </a:solidFill>
                            </a:rPr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de-DE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𝟏𝟒</m:t>
                                </m:r>
                                <m:r>
                                  <a:rPr lang="de-DE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de-DE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de-DE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±</m:t>
                                </m:r>
                                <m:r>
                                  <a:rPr lang="de-DE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de-DE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de-DE" b="1" i="1" smtClean="0">
                                    <a:solidFill>
                                      <a:schemeClr val="accent3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69864256"/>
                      </a:ext>
                    </a:extLst>
                  </a:tr>
                  <a:tr h="181271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Nb</a:t>
                          </a:r>
                          <a:r>
                            <a:rPr lang="en-GB" baseline="-25000" dirty="0"/>
                            <a:t>3</a:t>
                          </a:r>
                          <a:r>
                            <a:rPr lang="en-GB" dirty="0"/>
                            <a:t>Sn/Nb (HZB)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homogeneous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rgbClr val="00B050"/>
                              </a:solidFill>
                            </a:rPr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de-DE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𝟏𝟕</m:t>
                                </m:r>
                                <m:r>
                                  <a:rPr lang="de-DE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de-DE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  <m:r>
                                  <a:rPr lang="de-DE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±</m:t>
                                </m:r>
                                <m:r>
                                  <a:rPr lang="de-DE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de-DE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de-DE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911595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Nb/Cu (10µm)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homogeneous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rgbClr val="00B050"/>
                              </a:solidFill>
                            </a:rPr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de-DE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de-DE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de-DE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de-DE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±</m:t>
                                </m:r>
                                <m:r>
                                  <a:rPr lang="de-DE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de-DE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de-DE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29527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Nb/Cu (4µm)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homogeneous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rgbClr val="00B050"/>
                              </a:solidFill>
                            </a:rPr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de-DE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de-DE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de-DE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de-DE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±</m:t>
                                </m:r>
                                <m:r>
                                  <a:rPr lang="de-DE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de-DE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de-DE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oMath>
                            </m:oMathPara>
                          </a14:m>
                          <a:endParaRPr lang="en-GB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524523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elle 11">
                <a:extLst>
                  <a:ext uri="{FF2B5EF4-FFF2-40B4-BE49-F238E27FC236}">
                    <a16:creationId xmlns:a16="http://schemas.microsoft.com/office/drawing/2014/main" id="{6AEDFB73-C094-7994-3B11-B80E95CFFEF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21767606"/>
                  </p:ext>
                </p:extLst>
              </p:nvPr>
            </p:nvGraphicFramePr>
            <p:xfrm>
              <a:off x="407165" y="3491569"/>
              <a:ext cx="6587510" cy="2860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52012">
                      <a:extLst>
                        <a:ext uri="{9D8B030D-6E8A-4147-A177-3AD203B41FA5}">
                          <a16:colId xmlns:a16="http://schemas.microsoft.com/office/drawing/2014/main" val="700386264"/>
                        </a:ext>
                      </a:extLst>
                    </a:gridCol>
                    <a:gridCol w="1723106">
                      <a:extLst>
                        <a:ext uri="{9D8B030D-6E8A-4147-A177-3AD203B41FA5}">
                          <a16:colId xmlns:a16="http://schemas.microsoft.com/office/drawing/2014/main" val="2011171845"/>
                        </a:ext>
                      </a:extLst>
                    </a:gridCol>
                    <a:gridCol w="1209040">
                      <a:extLst>
                        <a:ext uri="{9D8B030D-6E8A-4147-A177-3AD203B41FA5}">
                          <a16:colId xmlns:a16="http://schemas.microsoft.com/office/drawing/2014/main" val="232966228"/>
                        </a:ext>
                      </a:extLst>
                    </a:gridCol>
                    <a:gridCol w="1703352">
                      <a:extLst>
                        <a:ext uri="{9D8B030D-6E8A-4147-A177-3AD203B41FA5}">
                          <a16:colId xmlns:a16="http://schemas.microsoft.com/office/drawing/2014/main" val="922937833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Name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TF</a:t>
                          </a:r>
                          <a:br>
                            <a:rPr lang="en-GB" dirty="0"/>
                          </a:br>
                          <a:r>
                            <a:rPr lang="en-GB" dirty="0"/>
                            <a:t>Orientation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/>
                            <a:t>Uniform</a:t>
                          </a:r>
                          <a:br>
                            <a:rPr lang="en-GB" dirty="0"/>
                          </a:br>
                          <a:r>
                            <a:rPr lang="en-US" dirty="0"/>
                            <a:t>T</a:t>
                          </a:r>
                          <a:r>
                            <a:rPr lang="en-US" baseline="-25000" dirty="0"/>
                            <a:t>c</a:t>
                          </a:r>
                          <a:r>
                            <a:rPr lang="en-US" dirty="0"/>
                            <a:t> 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</a:t>
                          </a:r>
                          <a:r>
                            <a:rPr lang="en-US" baseline="-25000" dirty="0"/>
                            <a:t>c</a:t>
                          </a:r>
                          <a:r>
                            <a:rPr lang="en-US" dirty="0"/>
                            <a:t> [K]</a:t>
                          </a:r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53490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Nb</a:t>
                          </a:r>
                          <a:r>
                            <a:rPr lang="en-GB" baseline="-25000" dirty="0"/>
                            <a:t>3</a:t>
                          </a:r>
                          <a:r>
                            <a:rPr lang="en-GB" dirty="0"/>
                            <a:t>Sn BL (INFN)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inhomogeneous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accent3"/>
                              </a:solidFill>
                            </a:rPr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blipFill>
                          <a:blip r:embed="rId5"/>
                          <a:stretch>
                            <a:fillRect l="-286786" t="-180328" r="-1429" b="-5229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5073247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Nb</a:t>
                          </a:r>
                          <a:r>
                            <a:rPr lang="en-GB" baseline="-25000" dirty="0"/>
                            <a:t>3</a:t>
                          </a:r>
                          <a:r>
                            <a:rPr lang="en-GB" dirty="0"/>
                            <a:t>Sn (INFN)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inhomogeneous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accent3"/>
                              </a:solidFill>
                            </a:rPr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blipFill>
                          <a:blip r:embed="rId5"/>
                          <a:stretch>
                            <a:fillRect l="-286786" t="-280328" r="-1429" b="-4229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7044226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Nb</a:t>
                          </a:r>
                          <a:r>
                            <a:rPr lang="en-GB" baseline="-25000" dirty="0"/>
                            <a:t>3</a:t>
                          </a:r>
                          <a:r>
                            <a:rPr lang="en-GB" dirty="0"/>
                            <a:t>Sn/Cu (HZB)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inhomogeneous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chemeClr val="accent3"/>
                              </a:solidFill>
                            </a:rPr>
                            <a:t>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blipFill>
                          <a:blip r:embed="rId5"/>
                          <a:stretch>
                            <a:fillRect l="-286786" t="-380328" r="-1429" b="-3229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986425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Nb</a:t>
                          </a:r>
                          <a:r>
                            <a:rPr lang="en-GB" baseline="-25000" dirty="0"/>
                            <a:t>3</a:t>
                          </a:r>
                          <a:r>
                            <a:rPr lang="en-GB" dirty="0"/>
                            <a:t>Sn/Nb (HZB)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homogeneous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rgbClr val="00B050"/>
                              </a:solidFill>
                            </a:rPr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blipFill>
                          <a:blip r:embed="rId5"/>
                          <a:stretch>
                            <a:fillRect l="-286786" t="-488333" r="-1429" b="-22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9115957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Nb/Cu (10µm)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homogeneous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rgbClr val="00B050"/>
                              </a:solidFill>
                            </a:rPr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blipFill>
                          <a:blip r:embed="rId5"/>
                          <a:stretch>
                            <a:fillRect l="-286786" t="-578689" r="-1429" b="-1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29527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Nb/Cu (4µm)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homogeneous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solidFill>
                                <a:srgbClr val="00B050"/>
                              </a:solidFill>
                            </a:rPr>
                            <a:t>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blipFill>
                          <a:blip r:embed="rId5"/>
                          <a:stretch>
                            <a:fillRect l="-286786" t="-678689" r="-1429" b="-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524523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029FBBE-0FA5-39FC-2ACC-8610C7DF7EC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F. Kramer, Thin Films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04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38E09-9479-885C-93CE-A81044868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F8538A-7920-9AD1-F78A-A0BFB1906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49" y="836613"/>
            <a:ext cx="6246143" cy="446087"/>
          </a:xfrm>
        </p:spPr>
        <p:txBody>
          <a:bodyPr/>
          <a:lstStyle/>
          <a:p>
            <a:r>
              <a:rPr lang="en-GB" dirty="0"/>
              <a:t>CRAFT vs. </a:t>
            </a:r>
            <a:r>
              <a:rPr lang="en-GB" dirty="0" err="1"/>
              <a:t>mVTS</a:t>
            </a:r>
            <a:endParaRPr lang="en-GB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C10F981-9D34-25D1-BEF7-7D1213029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50" y="1502172"/>
            <a:ext cx="4802752" cy="4708128"/>
          </a:xfrm>
        </p:spPr>
        <p:txBody>
          <a:bodyPr/>
          <a:lstStyle/>
          <a:p>
            <a:endParaRPr lang="en-US" sz="1600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F06F6BA2-3CAC-475F-D1C7-6E9A605AD2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C4409AB-C810-FEF7-DC49-6E4305662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569" y="1059656"/>
            <a:ext cx="6965945" cy="5224459"/>
          </a:xfrm>
          <a:prstGeom prst="rect">
            <a:avLst/>
          </a:pr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64280B6-2295-1C40-FDBB-2724CFA7259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F. Kramer, Thin Films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445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HZB NEU 1">
      <a:dk1>
        <a:srgbClr val="000000"/>
      </a:dk1>
      <a:lt1>
        <a:srgbClr val="FFFFFF"/>
      </a:lt1>
      <a:dk2>
        <a:srgbClr val="004F84"/>
      </a:dk2>
      <a:lt2>
        <a:srgbClr val="E7E6E6"/>
      </a:lt2>
      <a:accent1>
        <a:srgbClr val="004F84"/>
      </a:accent1>
      <a:accent2>
        <a:srgbClr val="6CABE9"/>
      </a:accent2>
      <a:accent3>
        <a:srgbClr val="D15E57"/>
      </a:accent3>
      <a:accent4>
        <a:srgbClr val="9AC6F3"/>
      </a:accent4>
      <a:accent5>
        <a:srgbClr val="C6D970"/>
      </a:accent5>
      <a:accent6>
        <a:srgbClr val="BCD932"/>
      </a:accent6>
      <a:hlink>
        <a:srgbClr val="CB59C1"/>
      </a:hlink>
      <a:folHlink>
        <a:srgbClr val="67609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1504</Words>
  <Application>Microsoft Office PowerPoint</Application>
  <PresentationFormat>Breitbild</PresentationFormat>
  <Paragraphs>334</Paragraphs>
  <Slides>21</Slides>
  <Notes>9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9" baseType="lpstr">
      <vt:lpstr>Arial</vt:lpstr>
      <vt:lpstr>Calibri</vt:lpstr>
      <vt:lpstr>Cambria Math</vt:lpstr>
      <vt:lpstr>Source Sans Pro</vt:lpstr>
      <vt:lpstr>Source Sans Pro Light</vt:lpstr>
      <vt:lpstr>Source Sans Pro Semibold</vt:lpstr>
      <vt:lpstr>Symbol</vt:lpstr>
      <vt:lpstr>Office</vt:lpstr>
      <vt:lpstr>Trapped flux generated by thermoelectric currents</vt:lpstr>
      <vt:lpstr>Experimental setup to measure trapped flux</vt:lpstr>
      <vt:lpstr>A typical Cooldown with “Nb3Sn/Cu (HZB)”</vt:lpstr>
      <vt:lpstr>Nb3Sn on copper substate</vt:lpstr>
      <vt:lpstr>Simulation</vt:lpstr>
      <vt:lpstr>Simulation</vt:lpstr>
      <vt:lpstr>Trapped flux orientation</vt:lpstr>
      <vt:lpstr> Current Redistribution</vt:lpstr>
      <vt:lpstr>Insulator Layer</vt:lpstr>
      <vt:lpstr>Conclusion</vt:lpstr>
      <vt:lpstr>Backup Slides</vt:lpstr>
      <vt:lpstr>Transition Temperature</vt:lpstr>
      <vt:lpstr>Effect of sample preparation</vt:lpstr>
      <vt:lpstr>Effect of sample preparation</vt:lpstr>
      <vt:lpstr>Barrier layer</vt:lpstr>
      <vt:lpstr>Nb3Sn on niobium substrate</vt:lpstr>
      <vt:lpstr>Niobium on copper</vt:lpstr>
      <vt:lpstr>Trapping efficiency</vt:lpstr>
      <vt:lpstr>Cooldown dynamics and Tc</vt:lpstr>
      <vt:lpstr>Cooldown dynamics and Tc</vt:lpstr>
      <vt:lpstr>CRAFT vs. mVTS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Monica Mantel</dc:creator>
  <cp:lastModifiedBy>Kramer, Felix</cp:lastModifiedBy>
  <cp:revision>345</cp:revision>
  <dcterms:created xsi:type="dcterms:W3CDTF">2021-07-30T13:31:34Z</dcterms:created>
  <dcterms:modified xsi:type="dcterms:W3CDTF">2026-09-21T20:53:18Z</dcterms:modified>
</cp:coreProperties>
</file>