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5" r:id="rId1"/>
  </p:sldMasterIdLst>
  <p:notesMasterIdLst>
    <p:notesMasterId r:id="rId19"/>
  </p:notesMasterIdLst>
  <p:handoutMasterIdLst>
    <p:handoutMasterId r:id="rId20"/>
  </p:handoutMasterIdLst>
  <p:sldIdLst>
    <p:sldId id="256" r:id="rId2"/>
    <p:sldId id="472" r:id="rId3"/>
    <p:sldId id="755" r:id="rId4"/>
    <p:sldId id="772" r:id="rId5"/>
    <p:sldId id="258" r:id="rId6"/>
    <p:sldId id="257" r:id="rId7"/>
    <p:sldId id="760" r:id="rId8"/>
    <p:sldId id="270" r:id="rId9"/>
    <p:sldId id="767" r:id="rId10"/>
    <p:sldId id="758" r:id="rId11"/>
    <p:sldId id="770" r:id="rId12"/>
    <p:sldId id="768" r:id="rId13"/>
    <p:sldId id="774" r:id="rId14"/>
    <p:sldId id="262" r:id="rId15"/>
    <p:sldId id="771" r:id="rId16"/>
    <p:sldId id="281" r:id="rId17"/>
    <p:sldId id="7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00FF"/>
    <a:srgbClr val="00FF00"/>
    <a:srgbClr val="FF01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19" autoAdjust="0"/>
    <p:restoredTop sz="94802" autoAdjust="0"/>
  </p:normalViewPr>
  <p:slideViewPr>
    <p:cSldViewPr snapToGrid="0">
      <p:cViewPr varScale="1">
        <p:scale>
          <a:sx n="97" d="100"/>
          <a:sy n="97" d="100"/>
        </p:scale>
        <p:origin x="99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062" y="4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371EC80-5A77-72A2-7659-2B738143DC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7A6943-45F1-F03F-CB41-3501003088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55B63B-59E3-44A1-82BD-8A3F8EF3690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9CD62A-0C62-A24F-6795-D6E4C62708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1C37BC-EF97-E797-19BE-9BACC08B3D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82BDA-4313-4EC3-8522-7A6E6C556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491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FAF47-1504-464B-A66A-0593E9FFBAC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19D80-0F65-1B42-9C1A-6697A5CFE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705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A19D80-0F65-1B42-9C1A-6697A5CFE2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82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819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EAAB6-87BE-47E8-9268-BB69296B5E0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55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AABD3-AAC7-2071-6A21-60D899A621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37DF49-F3DD-BA6D-1F25-066DA60DA0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F14DF-AA93-73C8-33AF-6ACE7A2EC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09/23/2026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C8081-824A-14CC-E5AA-996DA4416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12A2F-AC60-991F-0E37-B91C70A2E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34074EA-2676-244B-A13E-9596E3483D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52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C21FD-B47B-55FE-F3BD-5ACC7D836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D0A32-C033-2BF7-1C8A-E3D2AA633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85879-0AEC-0F0B-E2DB-72A7111EC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09/23/2026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42F8C-5CD2-8B80-2931-9C3887DE2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1E5B0-EA60-4C7E-ABA1-784957C22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34074EA-2676-244B-A13E-9596E3483D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80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7A36D-08B0-6DF6-41C6-66A6B1DD8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15C33B-AC88-0B88-2FCC-61A42F2A0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658B7-1641-9E57-C24B-ADB5D5BED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46A18-2CCC-117C-3F88-4A46B348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50861-027D-CC2B-5F86-53DFE3054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06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70AE6-2470-B37C-D907-A0E2DE2B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2BB0F-C1CA-AD70-CB61-2B789398FE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073147-8F0D-6206-5B76-ABC54ABD3F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CD316A-E20F-65C9-4CC1-02B3808EE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87DE03-F548-7AA5-9C6D-FD30AD26B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860EA5-E492-D705-191A-32DF93FEB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70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01F9D-3D21-6CCF-FECB-A31DB3BA4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27B6D5-6001-C9ED-B945-A76459538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91545-6452-1459-E2BC-8AF8FDDDB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C394D4-A7AB-E701-5473-9CE6B4F27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0A636E-8026-F065-A6BF-35330C1E57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FCA0E9-ED24-F90A-99B7-1A2E2DD45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3A06D7-AF93-4CA5-B938-0E109A7E6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519DB0-35DB-9C77-AD3E-5863A4A45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4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38DAB-6B98-439A-DDDF-36103A83E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E747C9-6876-0105-35EF-6546F11DF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A022CC-B4AC-2A8E-4190-207BD86F9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49849A-92FB-DE75-A23C-D9317235F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86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D4D7AC-3DF1-E144-6754-04C1FF225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34E9E6-E24E-3348-3CBF-A63B0E3AE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C4D86-FFA1-CFEE-E2AF-2390E6EB4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35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49452-6133-802A-394F-9AAC1C4C2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61CA1-416F-96C4-F0DB-DFE979DDB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8A603-8115-154D-0145-46E424C02B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205592-5BEA-3705-AD35-66383CB6A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FFA9F1-C2C1-37A5-CE74-F0B50C6AE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64BCF5-431E-E923-8F12-AD930379C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65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8E8B6-7624-895E-81D3-BEDE16C56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6C69EE-A952-01C9-FB60-C1544FDEB4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98E09-4006-2D41-694C-9A99B392E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874CE-7759-B818-B4D7-511412E27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AD1061-F894-9B4B-4BE2-39B951DAA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4710C2-DE68-4AB7-BF15-245512ECD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48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A7693-C2A1-36C8-9E74-A09C1B81F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FBBAE6-4F82-7B4C-159B-28BB2CD9E0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F03B9-0C99-B2C8-902A-0A5ACFAE3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AB469-D083-33FB-C999-F0542F9DB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6B9636-2156-7F5D-606F-6699C4F1E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41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FBDC61-7F4A-D7B9-98B2-245056EC25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9361D5-4690-6EBC-FDA4-A75703D355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16994-1228-02F1-AEAF-0C1BD7AA1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1321D-96BD-8DEC-2EDF-41E7B9EBA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59785-6402-38EC-D4C6-3760C9F69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38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7C67F-E542-56D2-33D3-2BB3152C9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59688A-58D6-365F-1815-67116119E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F915B-8116-1122-D6A9-6628C97794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8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09/23/2026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4C2C0-631B-B29A-F397-846344B027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28444" y="6356350"/>
            <a:ext cx="29351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2D99F-E48C-74D1-DE64-F4A4D2DA93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53739" y="6356350"/>
            <a:ext cx="25144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34074EA-2676-244B-A13E-9596E3483D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86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109/TASC.2026.365372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tif"/><Relationship Id="rId3" Type="http://schemas.microsoft.com/office/2007/relationships/hdphoto" Target="../media/hdphoto1.wdp"/><Relationship Id="rId7" Type="http://schemas.openxmlformats.org/officeDocument/2006/relationships/image" Target="../media/image39.png"/><Relationship Id="rId12" Type="http://schemas.openxmlformats.org/officeDocument/2006/relationships/image" Target="../media/image7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5" Type="http://schemas.microsoft.com/office/2007/relationships/hdphoto" Target="../media/hdphoto2.wdp"/><Relationship Id="rId10" Type="http://schemas.microsoft.com/office/2007/relationships/hdphoto" Target="../media/hdphoto3.wdp"/><Relationship Id="rId4" Type="http://schemas.openxmlformats.org/officeDocument/2006/relationships/image" Target="../media/image37.png"/><Relationship Id="rId9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24D53-03CE-9D47-6C1C-A311FF80B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40763"/>
            <a:ext cx="9144000" cy="1404037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chemeClr val="accent4">
                    <a:lumMod val="50000"/>
                  </a:schemeClr>
                </a:solidFill>
              </a:rPr>
              <a:t>Advancements in MgB</a:t>
            </a:r>
            <a:r>
              <a:rPr lang="en-US" sz="4400" b="1" baseline="-25000" dirty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</a:rPr>
              <a:t>-Coated Cu Superconducting RF Cavities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E85F92-B17A-887E-AC80-C07864088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38409"/>
            <a:ext cx="9144000" cy="2159954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Ke Chen, Xiaojun Xu, Dmitriy </a:t>
            </a:r>
            <a:r>
              <a:rPr lang="en-US" sz="2600" dirty="0" err="1"/>
              <a:t>Dikin</a:t>
            </a:r>
            <a:r>
              <a:rPr lang="en-US" sz="2600" dirty="0"/>
              <a:t>, and Xiaoxing Xi</a:t>
            </a:r>
          </a:p>
          <a:p>
            <a:r>
              <a:rPr lang="en-US" sz="2200" dirty="0"/>
              <a:t>Temple University, Philadelphia, Pennsylvania, USA</a:t>
            </a:r>
          </a:p>
          <a:p>
            <a:r>
              <a:rPr lang="en-US" sz="2600" dirty="0"/>
              <a:t>Eric Lechner</a:t>
            </a:r>
          </a:p>
          <a:p>
            <a:r>
              <a:rPr lang="en-US" sz="2200" dirty="0"/>
              <a:t>Thomas Jefferson National Accelerator Facility, Newport News, Virginia, USA</a:t>
            </a:r>
          </a:p>
          <a:p>
            <a:r>
              <a:rPr lang="en-US" sz="2600" dirty="0"/>
              <a:t>Leila </a:t>
            </a:r>
            <a:r>
              <a:rPr lang="en-US" sz="2600" dirty="0" err="1"/>
              <a:t>Kasaei</a:t>
            </a:r>
            <a:endParaRPr lang="en-US" sz="2600" dirty="0"/>
          </a:p>
          <a:p>
            <a:r>
              <a:rPr lang="en-US" sz="2200" dirty="0"/>
              <a:t>Rutgers University, New Brunswick, New Jersey, USA</a:t>
            </a:r>
          </a:p>
          <a:p>
            <a:endParaRPr lang="en-US" sz="1400" dirty="0"/>
          </a:p>
          <a:p>
            <a:endParaRPr lang="en-US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DEFFF-5D3E-0D9B-F972-F8347559E9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188" y="6393985"/>
            <a:ext cx="1415951" cy="289853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09/23/2026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06857-2158-D795-4E84-BD1A97D9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0899" y="6259892"/>
            <a:ext cx="5410200" cy="558037"/>
          </a:xfrm>
        </p:spPr>
        <p:txBody>
          <a:bodyPr/>
          <a:lstStyle/>
          <a:p>
            <a:r>
              <a:rPr lang="nl-NL" dirty="0">
                <a:solidFill>
                  <a:schemeClr val="tx1"/>
                </a:solidFill>
              </a:rPr>
              <a:t>SC-HEP: DE-SC0022330, DE-SC0026286</a:t>
            </a:r>
          </a:p>
          <a:p>
            <a:r>
              <a:rPr lang="nl-NL" dirty="0">
                <a:solidFill>
                  <a:schemeClr val="tx1"/>
                </a:solidFill>
              </a:rPr>
              <a:t>Ke Chen — TFSRF2026, Chester, UK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52A3B-E1FF-E83B-7E6A-82BA90BE2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5417" y="6357054"/>
            <a:ext cx="478395" cy="365125"/>
          </a:xfrm>
        </p:spPr>
        <p:txBody>
          <a:bodyPr/>
          <a:lstStyle/>
          <a:p>
            <a:fld id="{C34074EA-2676-244B-A13E-9596E3483D64}" type="slidenum">
              <a:rPr lang="en-US" smtClean="0">
                <a:solidFill>
                  <a:schemeClr val="tx1"/>
                </a:solidFill>
              </a:rPr>
              <a:t>1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56" name="Picture 8" descr="Temple University">
            <a:extLst>
              <a:ext uri="{FF2B5EF4-FFF2-40B4-BE49-F238E27FC236}">
                <a16:creationId xmlns:a16="http://schemas.microsoft.com/office/drawing/2014/main" id="{688A975B-A4A7-49DF-622C-6A691EA606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21" b="28379"/>
          <a:stretch>
            <a:fillRect/>
          </a:stretch>
        </p:blipFill>
        <p:spPr bwMode="auto">
          <a:xfrm>
            <a:off x="9162667" y="263961"/>
            <a:ext cx="2791145" cy="65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F4A18808-B5DB-CC38-B2A1-753FC1484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39" y="5320221"/>
            <a:ext cx="3702121" cy="6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11th International Workshop on Thin Films and New Ideas for Pushing the Limits of RF Superconductivity - TFSRF2024">
            <a:extLst>
              <a:ext uri="{FF2B5EF4-FFF2-40B4-BE49-F238E27FC236}">
                <a16:creationId xmlns:a16="http://schemas.microsoft.com/office/drawing/2014/main" id="{9C23487D-7E4A-2792-DAC7-A4873E779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08" y="136525"/>
            <a:ext cx="1264498" cy="1362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748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表格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3736051"/>
                  </p:ext>
                </p:extLst>
              </p:nvPr>
            </p:nvGraphicFramePr>
            <p:xfrm>
              <a:off x="7892662" y="1744001"/>
              <a:ext cx="3658600" cy="2026419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3572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0316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9821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50019"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endParaRPr lang="en-US" sz="16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Nb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MgB</a:t>
                          </a:r>
                          <a:r>
                            <a:rPr lang="en-US" sz="1600" baseline="-25000" dirty="0"/>
                            <a:t>2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893"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i="0" baseline="-25000" dirty="0" smtClean="0">
                                    <a:latin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a:rPr lang="en-US" sz="1600" i="1" baseline="-25000" dirty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K</m:t>
                                </m:r>
                                <m:r>
                                  <a:rPr lang="en-US" sz="1600" b="0" i="0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i="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9.2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40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893"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l-GR" sz="1600" i="1" dirty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r>
                                  <a:rPr lang="en-US" sz="1600" i="1" baseline="-25000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1600" i="1" dirty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l-GR" sz="1600" i="1" dirty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1600" i="0" dirty="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  <m:r>
                                  <a:rPr lang="en-US" sz="1600" i="1" dirty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i="0" dirty="0">
                                    <a:latin typeface="Cambria Math" panose="02040503050406030204" pitchFamily="18" charset="0"/>
                                  </a:rPr>
                                  <m:t>cm</m:t>
                                </m:r>
                                <m:r>
                                  <a:rPr lang="en-US" sz="1600" i="1" dirty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5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0.1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5893"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l-GR" sz="1600" i="1" baseline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sz="1600" b="0" i="1" baseline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600" i="1" baseline="0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i="0" baseline="0" dirty="0" err="1" smtClean="0">
                                    <a:latin typeface="Cambria Math" panose="02040503050406030204" pitchFamily="18" charset="0"/>
                                  </a:rPr>
                                  <m:t>meV</m:t>
                                </m:r>
                                <m:r>
                                  <a:rPr lang="en-US" sz="1600" i="1" baseline="0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1.5</a:t>
                          </a:r>
                          <a:endParaRPr lang="en-US" sz="1600" baseline="300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7 (</a:t>
                          </a:r>
                          <a:r>
                            <a:rPr lang="el-GR" sz="1600" dirty="0"/>
                            <a:t>σ</a:t>
                          </a:r>
                          <a:r>
                            <a:rPr lang="en-US" sz="1600" dirty="0"/>
                            <a:t>), 2(</a:t>
                          </a:r>
                          <a:r>
                            <a:rPr lang="el-GR" sz="1600" dirty="0"/>
                            <a:t>π</a:t>
                          </a:r>
                          <a:r>
                            <a:rPr lang="en-US" sz="1600" dirty="0"/>
                            <a:t>)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5893"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i="0" baseline="-25000" dirty="0" err="1">
                                    <a:latin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a:rPr lang="en-US" sz="1600" i="1" dirty="0">
                                    <a:latin typeface="Cambria Math" panose="02040503050406030204" pitchFamily="18" charset="0"/>
                                  </a:rPr>
                                  <m:t>(0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) 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i="0" dirty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baseline="-250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0.20</a:t>
                          </a:r>
                          <a:endParaRPr lang="en-US" sz="1600" baseline="300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possibly</a:t>
                          </a:r>
                          <a:r>
                            <a:rPr lang="en-US" sz="1600" baseline="0" dirty="0"/>
                            <a:t> </a:t>
                          </a:r>
                          <a:r>
                            <a:rPr lang="en-US" sz="1600" dirty="0"/>
                            <a:t>0.80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5893"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i="0" baseline="-25000" dirty="0">
                                    <a:latin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a:rPr lang="en-US" sz="1600" i="1" baseline="-25000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600" i="1" dirty="0">
                                    <a:latin typeface="Cambria Math" panose="02040503050406030204" pitchFamily="18" charset="0"/>
                                  </a:rPr>
                                  <m:t>(0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) 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600" i="0" dirty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0.17</a:t>
                          </a:r>
                          <a:endParaRPr lang="en-US" sz="1600" baseline="300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&lt;0.1</a:t>
                          </a:r>
                          <a:endParaRPr lang="en-US" sz="1600" baseline="300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表格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3736051"/>
                  </p:ext>
                </p:extLst>
              </p:nvPr>
            </p:nvGraphicFramePr>
            <p:xfrm>
              <a:off x="7892662" y="1744001"/>
              <a:ext cx="3658600" cy="2026419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3572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0316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9821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50019"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endParaRPr lang="en-US" sz="16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Nb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/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MgB</a:t>
                          </a:r>
                          <a:r>
                            <a:rPr lang="en-US" sz="1600" baseline="-25000" dirty="0"/>
                            <a:t>2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35" t="-115385" r="-172897" b="-430769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9.2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40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35" t="-207407" r="-172897" b="-314815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5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0.1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35" t="-319231" r="-172897" b="-226923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1.5</a:t>
                          </a:r>
                          <a:endParaRPr lang="en-US" sz="1600" baseline="300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7 (</a:t>
                          </a:r>
                          <a:r>
                            <a:rPr lang="el-GR" sz="1600" dirty="0"/>
                            <a:t>σ</a:t>
                          </a:r>
                          <a:r>
                            <a:rPr lang="en-US" sz="1600" dirty="0"/>
                            <a:t>), 2(</a:t>
                          </a:r>
                          <a:r>
                            <a:rPr lang="el-GR" sz="1600" dirty="0"/>
                            <a:t>π</a:t>
                          </a:r>
                          <a:r>
                            <a:rPr lang="en-US" sz="1600" dirty="0"/>
                            <a:t>)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35" t="-403704" r="-172897" b="-118519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0.20</a:t>
                          </a:r>
                          <a:endParaRPr lang="en-US" sz="1600" baseline="300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possibly</a:t>
                          </a:r>
                          <a:r>
                            <a:rPr lang="en-US" sz="1600" baseline="0" dirty="0"/>
                            <a:t> </a:t>
                          </a:r>
                          <a:r>
                            <a:rPr lang="en-US" sz="1600" dirty="0"/>
                            <a:t>0.80</a:t>
                          </a:r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35" t="-523077" r="-172897" b="-23077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0.17</a:t>
                          </a:r>
                          <a:endParaRPr lang="en-US" sz="1600" baseline="300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defPPr>
                            <a:defRPr lang="en-US"/>
                          </a:defPPr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/>
                            </a:defRPr>
                          </a:lvl9pPr>
                        </a:lstStyle>
                        <a:p>
                          <a:pPr algn="ctr"/>
                          <a:r>
                            <a:rPr lang="en-US" sz="1600" dirty="0"/>
                            <a:t>&lt;0.1</a:t>
                          </a:r>
                          <a:endParaRPr lang="en-US" sz="1600" baseline="30000" dirty="0"/>
                        </a:p>
                      </a:txBody>
                      <a:tcPr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4F81BD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Rectangle 3"/>
          <p:cNvSpPr/>
          <p:nvPr/>
        </p:nvSpPr>
        <p:spPr>
          <a:xfrm>
            <a:off x="806028" y="4200588"/>
            <a:ext cx="103841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736975" eaLnBrk="0" hangingPunct="0">
              <a:spcBef>
                <a:spcPct val="50000"/>
              </a:spcBef>
              <a:buFont typeface="Arial" pitchFamily="34" charset="0"/>
              <a:buChar char="―"/>
            </a:pPr>
            <a:r>
              <a:rPr lang="en-US" altLang="zh-CN" sz="2000" dirty="0">
                <a:ea typeface="宋体" pitchFamily="2" charset="-122"/>
              </a:rPr>
              <a:t> RF surface resistance depends on energy gap and residual resistivity. Larger gap and lower resistivity indicate potential low RF loss than in Nb.</a:t>
            </a:r>
          </a:p>
          <a:p>
            <a:pPr defTabSz="3736975" eaLnBrk="0" hangingPunct="0">
              <a:spcBef>
                <a:spcPct val="50000"/>
              </a:spcBef>
              <a:buFont typeface="Arial" charset="0"/>
              <a:buChar char="―"/>
            </a:pPr>
            <a:r>
              <a:rPr lang="en-US" altLang="zh-CN" sz="2000" dirty="0">
                <a:ea typeface="宋体" pitchFamily="2" charset="-122"/>
              </a:rPr>
              <a:t> </a:t>
            </a:r>
            <a:r>
              <a:rPr lang="en-US" sz="2000" dirty="0"/>
              <a:t>Field gradient is ultimately limited by thermodynamic critical field. For MgB</a:t>
            </a:r>
            <a:r>
              <a:rPr lang="en-US" sz="2000" baseline="-25000" dirty="0"/>
              <a:t>2</a:t>
            </a:r>
            <a:r>
              <a:rPr lang="en-US" sz="2000" dirty="0"/>
              <a:t>, </a:t>
            </a:r>
            <a:r>
              <a:rPr lang="en-US" sz="2000" i="1" dirty="0" err="1"/>
              <a:t>B</a:t>
            </a:r>
            <a:r>
              <a:rPr lang="en-US" sz="2000" i="1" baseline="-25000" dirty="0" err="1"/>
              <a:t>c</a:t>
            </a:r>
            <a:r>
              <a:rPr lang="en-US" sz="2000" dirty="0"/>
              <a:t>(0) could be as high as 800 </a:t>
            </a:r>
            <a:r>
              <a:rPr lang="en-US" sz="2000" dirty="0" err="1"/>
              <a:t>mT</a:t>
            </a:r>
            <a:r>
              <a:rPr lang="en-US" sz="2000" dirty="0"/>
              <a:t>, vs. 200 </a:t>
            </a:r>
            <a:r>
              <a:rPr lang="en-US" sz="2000" dirty="0" err="1"/>
              <a:t>mT</a:t>
            </a:r>
            <a:r>
              <a:rPr lang="en-US" sz="2000" dirty="0"/>
              <a:t> for Nb.</a:t>
            </a:r>
          </a:p>
          <a:p>
            <a:pPr defTabSz="3736975" eaLnBrk="0" hangingPunct="0">
              <a:spcBef>
                <a:spcPct val="50000"/>
              </a:spcBef>
              <a:buFont typeface="Arial" charset="0"/>
              <a:buChar char="―"/>
            </a:pPr>
            <a:r>
              <a:rPr lang="en-US" altLang="zh-CN" sz="2000" dirty="0">
                <a:ea typeface="宋体" pitchFamily="2" charset="-122"/>
              </a:rPr>
              <a:t> Lower critical field </a:t>
            </a:r>
            <a:r>
              <a:rPr lang="en-US" altLang="zh-CN" sz="2000" i="1" dirty="0">
                <a:ea typeface="宋体" pitchFamily="2" charset="-122"/>
              </a:rPr>
              <a:t>B</a:t>
            </a:r>
            <a:r>
              <a:rPr lang="en-US" altLang="zh-CN" sz="2000" i="1" baseline="-25000" dirty="0">
                <a:ea typeface="宋体" pitchFamily="2" charset="-122"/>
              </a:rPr>
              <a:t>c</a:t>
            </a:r>
            <a:r>
              <a:rPr lang="en-US" altLang="zh-CN" sz="2000" baseline="-25000" dirty="0">
                <a:ea typeface="宋体" pitchFamily="2" charset="-122"/>
              </a:rPr>
              <a:t>1</a:t>
            </a:r>
            <a:r>
              <a:rPr lang="en-US" altLang="zh-CN" sz="2000" dirty="0">
                <a:ea typeface="宋体" pitchFamily="2" charset="-122"/>
              </a:rPr>
              <a:t>(0) may be an obstacle.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0A4688-339A-046A-6516-0BD7DAA56D92}"/>
              </a:ext>
            </a:extLst>
          </p:cNvPr>
          <p:cNvSpPr txBox="1">
            <a:spLocks/>
          </p:cNvSpPr>
          <p:nvPr/>
        </p:nvSpPr>
        <p:spPr>
          <a:xfrm>
            <a:off x="167934" y="283642"/>
            <a:ext cx="12024066" cy="7248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0070C0"/>
                </a:solidFill>
              </a:rPr>
              <a:t>Goal: Coat 1.3 GHz Cu cavities with MgB</a:t>
            </a:r>
            <a:r>
              <a:rPr lang="en-US" sz="3200" baseline="-25000" dirty="0">
                <a:solidFill>
                  <a:srgbClr val="0070C0"/>
                </a:solidFill>
              </a:rPr>
              <a:t>2</a:t>
            </a:r>
            <a:r>
              <a:rPr lang="en-US" sz="3200" dirty="0">
                <a:solidFill>
                  <a:srgbClr val="0070C0"/>
                </a:solidFill>
              </a:rPr>
              <a:t> films for particle accelerators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6C3D56-62B4-E026-3A6B-610452C9D135}"/>
              </a:ext>
            </a:extLst>
          </p:cNvPr>
          <p:cNvSpPr txBox="1"/>
          <p:nvPr/>
        </p:nvSpPr>
        <p:spPr>
          <a:xfrm>
            <a:off x="6984779" y="5572006"/>
            <a:ext cx="4317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Potential to operate at 10-20 K with similar or higher energy gradient than Nb.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349B08-7436-B409-1335-ADA7FBA439F9}"/>
              </a:ext>
            </a:extLst>
          </p:cNvPr>
          <p:cNvSpPr txBox="1"/>
          <p:nvPr/>
        </p:nvSpPr>
        <p:spPr>
          <a:xfrm>
            <a:off x="9008229" y="1236656"/>
            <a:ext cx="1302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200FF"/>
                </a:solidFill>
              </a:rPr>
              <a:t>MgB</a:t>
            </a:r>
            <a:r>
              <a:rPr lang="en-US" baseline="-25000" dirty="0">
                <a:solidFill>
                  <a:srgbClr val="1200FF"/>
                </a:solidFill>
              </a:rPr>
              <a:t>2</a:t>
            </a:r>
            <a:r>
              <a:rPr lang="en-US" dirty="0">
                <a:solidFill>
                  <a:srgbClr val="1200FF"/>
                </a:solidFill>
              </a:rPr>
              <a:t> vs Nb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347A3C-FE0B-1FB8-4CB2-8BDC641EEF38}"/>
              </a:ext>
            </a:extLst>
          </p:cNvPr>
          <p:cNvGrpSpPr/>
          <p:nvPr/>
        </p:nvGrpSpPr>
        <p:grpSpPr>
          <a:xfrm>
            <a:off x="3190622" y="1517455"/>
            <a:ext cx="4521661" cy="2469735"/>
            <a:chOff x="2071418" y="1343787"/>
            <a:chExt cx="4521661" cy="2469735"/>
          </a:xfrm>
        </p:grpSpPr>
        <p:pic>
          <p:nvPicPr>
            <p:cNvPr id="11" name="Picture 10" descr="A colorful object with a cross&#10;&#10;AI-generated content may be incorrect.">
              <a:extLst>
                <a:ext uri="{FF2B5EF4-FFF2-40B4-BE49-F238E27FC236}">
                  <a16:creationId xmlns:a16="http://schemas.microsoft.com/office/drawing/2014/main" id="{DC1258F3-BDD5-6515-0356-3F70BBA6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9884" t="24626" r="21308" b="21355"/>
            <a:stretch>
              <a:fillRect/>
            </a:stretch>
          </p:blipFill>
          <p:spPr>
            <a:xfrm>
              <a:off x="2793050" y="1343787"/>
              <a:ext cx="3584960" cy="2469735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EF81970-ED7E-103A-34A1-CF7ECEBC2728}"/>
                </a:ext>
              </a:extLst>
            </p:cNvPr>
            <p:cNvCxnSpPr/>
            <p:nvPr/>
          </p:nvCxnSpPr>
          <p:spPr>
            <a:xfrm>
              <a:off x="2268907" y="2196229"/>
              <a:ext cx="4324172" cy="764849"/>
            </a:xfrm>
            <a:prstGeom prst="line">
              <a:avLst/>
            </a:prstGeom>
            <a:ln w="38100" cap="flat" cmpd="sng" algn="ctr">
              <a:solidFill>
                <a:srgbClr val="FF0000"/>
              </a:solidFill>
              <a:prstDash val="lgDashDot"/>
              <a:round/>
              <a:headEnd type="none" w="med" len="med"/>
              <a:tailEnd type="stealth" w="med" len="lg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A0DFB9F-BBA6-A095-D07C-E233A059C05B}"/>
                </a:ext>
              </a:extLst>
            </p:cNvPr>
            <p:cNvSpPr txBox="1"/>
            <p:nvPr/>
          </p:nvSpPr>
          <p:spPr>
            <a:xfrm rot="512918">
              <a:off x="2071418" y="1736856"/>
              <a:ext cx="8615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Charged</a:t>
              </a:r>
            </a:p>
            <a:p>
              <a:r>
                <a:rPr lang="en-US" sz="1400" dirty="0">
                  <a:solidFill>
                    <a:srgbClr val="FF0000"/>
                  </a:solidFill>
                </a:rPr>
                <a:t>Particles</a:t>
              </a:r>
            </a:p>
          </p:txBody>
        </p:sp>
      </p:grpSp>
      <p:pic>
        <p:nvPicPr>
          <p:cNvPr id="9" name="Picture 8" descr="A copper and metal pipe&#10;&#10;AI-generated content may be incorrect.">
            <a:extLst>
              <a:ext uri="{FF2B5EF4-FFF2-40B4-BE49-F238E27FC236}">
                <a16:creationId xmlns:a16="http://schemas.microsoft.com/office/drawing/2014/main" id="{5AF2201E-3957-A257-42D4-B5F43542402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2041" b="15840"/>
          <a:stretch>
            <a:fillRect/>
          </a:stretch>
        </p:blipFill>
        <p:spPr>
          <a:xfrm>
            <a:off x="436767" y="1575248"/>
            <a:ext cx="2753855" cy="22808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71C259-6A82-F20B-3B00-2D99B4F99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119F3A4A-41BE-2B30-AC0E-8C85E9EB2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648DBC2-27FE-BE4D-876C-0E3FB376D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21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25D9E4F6-C7CA-422E-B54C-6ED4AA060510}"/>
              </a:ext>
            </a:extLst>
          </p:cNvPr>
          <p:cNvSpPr txBox="1"/>
          <p:nvPr/>
        </p:nvSpPr>
        <p:spPr>
          <a:xfrm>
            <a:off x="5002042" y="4445886"/>
            <a:ext cx="68779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Mg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: thermally evaporation of Mg pellets (physical vapor) creates high Mg vapor pressure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1600" b="1" dirty="0">
                <a:solidFill>
                  <a:prstClr val="black"/>
                </a:solidFill>
                <a:cs typeface="Arial" panose="020B0604020202020204" pitchFamily="34" charset="0"/>
              </a:rPr>
              <a:t>B</a:t>
            </a: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: thermal decomposition of B</a:t>
            </a:r>
            <a:r>
              <a:rPr lang="en-US" sz="1600" baseline="-25000" dirty="0">
                <a:solidFill>
                  <a:prstClr val="black"/>
                </a:solidFill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H</a:t>
            </a:r>
            <a:r>
              <a:rPr lang="en-US" sz="1600" baseline="-25000" dirty="0">
                <a:solidFill>
                  <a:prstClr val="black"/>
                </a:solidFill>
                <a:cs typeface="Arial" panose="020B0604020202020204" pitchFamily="34" charset="0"/>
              </a:rPr>
              <a:t>6</a:t>
            </a: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 (chemical vapor)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1600" b="1" dirty="0">
                <a:solidFill>
                  <a:prstClr val="black"/>
                </a:solidFill>
                <a:cs typeface="Arial" panose="020B0604020202020204" pitchFamily="34" charset="0"/>
              </a:rPr>
              <a:t>H</a:t>
            </a:r>
            <a:r>
              <a:rPr lang="en-US" sz="1600" b="1" baseline="-25000" dirty="0">
                <a:solidFill>
                  <a:prstClr val="black"/>
                </a:solidFill>
                <a:cs typeface="Arial" panose="020B0604020202020204" pitchFamily="34" charset="0"/>
              </a:rPr>
              <a:t>2</a:t>
            </a: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 atmosphere prevents oxidization of Mg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Liquid phase of Mg-Cu alloy at &gt; 485˚C helps to reduce the growth temperature to about 500˚C - first depositing Mg before depositing MgB</a:t>
            </a:r>
            <a:r>
              <a:rPr lang="en-US" sz="1600" baseline="-25000" dirty="0">
                <a:solidFill>
                  <a:prstClr val="black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A872DFF-68FE-2445-3665-0010F6E71818}"/>
              </a:ext>
            </a:extLst>
          </p:cNvPr>
          <p:cNvSpPr txBox="1">
            <a:spLocks/>
          </p:cNvSpPr>
          <p:nvPr/>
        </p:nvSpPr>
        <p:spPr>
          <a:xfrm>
            <a:off x="397379" y="365125"/>
            <a:ext cx="11400085" cy="57158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070C0"/>
                </a:solidFill>
              </a:rPr>
              <a:t>Growth of MgB</a:t>
            </a:r>
            <a:r>
              <a:rPr lang="en-US" sz="2800" baseline="-25000" dirty="0">
                <a:solidFill>
                  <a:srgbClr val="0070C0"/>
                </a:solidFill>
              </a:rPr>
              <a:t>2</a:t>
            </a:r>
            <a:r>
              <a:rPr lang="en-US" sz="2800" dirty="0">
                <a:solidFill>
                  <a:srgbClr val="0070C0"/>
                </a:solidFill>
              </a:rPr>
              <a:t> Films by Hybrid Physical-Chemical Vapor Deposition (HPCVD)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4C27485E-1056-0344-D0AD-7DD712B95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3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CE7997-6D70-15D5-3C01-5EA56DD338E6}"/>
              </a:ext>
            </a:extLst>
          </p:cNvPr>
          <p:cNvGrpSpPr>
            <a:grpSpLocks noChangeAspect="1"/>
          </p:cNvGrpSpPr>
          <p:nvPr/>
        </p:nvGrpSpPr>
        <p:grpSpPr>
          <a:xfrm>
            <a:off x="4855475" y="1038861"/>
            <a:ext cx="3055154" cy="3282334"/>
            <a:chOff x="7190869" y="1141310"/>
            <a:chExt cx="2401614" cy="2580197"/>
          </a:xfrm>
        </p:grpSpPr>
        <p:pic>
          <p:nvPicPr>
            <p:cNvPr id="1027" name="Picture 3" descr="The pressure-temperature phase diagram for the Mg-B system ...">
              <a:extLst>
                <a:ext uri="{FF2B5EF4-FFF2-40B4-BE49-F238E27FC236}">
                  <a16:creationId xmlns:a16="http://schemas.microsoft.com/office/drawing/2014/main" id="{952C10D3-8398-4867-52BB-DE750CD7BF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0869" y="1141310"/>
              <a:ext cx="2401614" cy="25801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57715FE-0DB9-0B5F-6D7C-84A9C9CB5094}"/>
                </a:ext>
              </a:extLst>
            </p:cNvPr>
            <p:cNvSpPr/>
            <p:nvPr/>
          </p:nvSpPr>
          <p:spPr>
            <a:xfrm>
              <a:off x="8199035" y="2328860"/>
              <a:ext cx="123926" cy="20201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5743A0F-C1EA-BCE3-3502-2007E95A3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8835" y="1121101"/>
            <a:ext cx="3716572" cy="30596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AB8F72E-F3ED-C5E8-CF03-288D5CDDA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7250" y="1543612"/>
            <a:ext cx="2509351" cy="41683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2FA0C0F-5998-3012-E08B-031CC2B1C871}"/>
              </a:ext>
            </a:extLst>
          </p:cNvPr>
          <p:cNvSpPr txBox="1"/>
          <p:nvPr/>
        </p:nvSpPr>
        <p:spPr>
          <a:xfrm>
            <a:off x="437283" y="4343121"/>
            <a:ext cx="9460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Sample</a:t>
            </a:r>
          </a:p>
          <a:p>
            <a:r>
              <a:rPr lang="en-US" dirty="0"/>
              <a:t> heater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EC4D5C-5DC9-6E14-5809-FAB4A948E0C0}"/>
              </a:ext>
            </a:extLst>
          </p:cNvPr>
          <p:cNvSpPr txBox="1"/>
          <p:nvPr/>
        </p:nvSpPr>
        <p:spPr>
          <a:xfrm>
            <a:off x="356593" y="2988769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Mg heater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72EFA5-F4AB-8CAB-8584-72CF666F2530}"/>
              </a:ext>
            </a:extLst>
          </p:cNvPr>
          <p:cNvSpPr txBox="1"/>
          <p:nvPr/>
        </p:nvSpPr>
        <p:spPr>
          <a:xfrm>
            <a:off x="3316599" y="4203821"/>
            <a:ext cx="1773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Sample </a:t>
            </a:r>
          </a:p>
          <a:p>
            <a:pPr algn="ctr"/>
            <a:r>
              <a:rPr lang="en-US" dirty="0"/>
              <a:t>(up to 4.5” dia.)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9C47B0-59A8-6125-A5AA-CA61CCAEF623}"/>
              </a:ext>
            </a:extLst>
          </p:cNvPr>
          <p:cNvSpPr txBox="1"/>
          <p:nvPr/>
        </p:nvSpPr>
        <p:spPr>
          <a:xfrm>
            <a:off x="3347384" y="2926519"/>
            <a:ext cx="1078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Mg shots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91A0CA7-0FE6-A549-0C00-320F7EF5BD84}"/>
              </a:ext>
            </a:extLst>
          </p:cNvPr>
          <p:cNvCxnSpPr/>
          <p:nvPr/>
        </p:nvCxnSpPr>
        <p:spPr>
          <a:xfrm>
            <a:off x="1029049" y="3366806"/>
            <a:ext cx="815686" cy="389659"/>
          </a:xfrm>
          <a:prstGeom prst="straightConnector1">
            <a:avLst/>
          </a:prstGeom>
          <a:ln>
            <a:solidFill>
              <a:schemeClr val="tx1"/>
            </a:solidFill>
            <a:tailEnd type="stealth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A5F9AB1-8FF1-3661-648C-AA76A78C6595}"/>
              </a:ext>
            </a:extLst>
          </p:cNvPr>
          <p:cNvCxnSpPr>
            <a:cxnSpLocks/>
          </p:cNvCxnSpPr>
          <p:nvPr/>
        </p:nvCxnSpPr>
        <p:spPr>
          <a:xfrm flipV="1">
            <a:off x="1123984" y="4133065"/>
            <a:ext cx="847174" cy="275020"/>
          </a:xfrm>
          <a:prstGeom prst="straightConnector1">
            <a:avLst/>
          </a:prstGeom>
          <a:ln>
            <a:solidFill>
              <a:schemeClr val="tx1"/>
            </a:solidFill>
            <a:tailEnd type="stealth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94E7C48-CB36-A99E-03B5-7FB1A0FB1E2F}"/>
              </a:ext>
            </a:extLst>
          </p:cNvPr>
          <p:cNvCxnSpPr>
            <a:cxnSpLocks/>
          </p:cNvCxnSpPr>
          <p:nvPr/>
        </p:nvCxnSpPr>
        <p:spPr>
          <a:xfrm flipH="1">
            <a:off x="2830139" y="3366806"/>
            <a:ext cx="893863" cy="192301"/>
          </a:xfrm>
          <a:prstGeom prst="straightConnector1">
            <a:avLst/>
          </a:prstGeom>
          <a:ln>
            <a:solidFill>
              <a:schemeClr val="tx1"/>
            </a:solidFill>
            <a:tailEnd type="stealth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CB6A135-0A95-D562-2351-64CC4BC8DF73}"/>
              </a:ext>
            </a:extLst>
          </p:cNvPr>
          <p:cNvCxnSpPr>
            <a:cxnSpLocks/>
          </p:cNvCxnSpPr>
          <p:nvPr/>
        </p:nvCxnSpPr>
        <p:spPr>
          <a:xfrm flipH="1" flipV="1">
            <a:off x="2668860" y="4079130"/>
            <a:ext cx="1359936" cy="203273"/>
          </a:xfrm>
          <a:prstGeom prst="straightConnector1">
            <a:avLst/>
          </a:prstGeom>
          <a:ln>
            <a:solidFill>
              <a:schemeClr val="tx1"/>
            </a:solidFill>
            <a:tailEnd type="stealth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Arrow: Down 32">
            <a:extLst>
              <a:ext uri="{FF2B5EF4-FFF2-40B4-BE49-F238E27FC236}">
                <a16:creationId xmlns:a16="http://schemas.microsoft.com/office/drawing/2014/main" id="{FEBA4CB1-4A3D-9FB5-1680-DF0F088DE195}"/>
              </a:ext>
            </a:extLst>
          </p:cNvPr>
          <p:cNvSpPr/>
          <p:nvPr/>
        </p:nvSpPr>
        <p:spPr>
          <a:xfrm>
            <a:off x="2382529" y="1367214"/>
            <a:ext cx="147649" cy="87930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3D00CE-DBA3-061A-E79E-ED5E66027D3B}"/>
              </a:ext>
            </a:extLst>
          </p:cNvPr>
          <p:cNvSpPr txBox="1"/>
          <p:nvPr/>
        </p:nvSpPr>
        <p:spPr>
          <a:xfrm>
            <a:off x="1879111" y="936705"/>
            <a:ext cx="11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6</a:t>
            </a:r>
            <a:r>
              <a:rPr lang="en-US" dirty="0"/>
              <a:t> + H</a:t>
            </a:r>
            <a:r>
              <a:rPr lang="en-US" baseline="-25000" dirty="0"/>
              <a:t>2</a:t>
            </a: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55AAE479-191D-DED2-598F-4F1518F4E514}"/>
              </a:ext>
            </a:extLst>
          </p:cNvPr>
          <p:cNvSpPr/>
          <p:nvPr/>
        </p:nvSpPr>
        <p:spPr>
          <a:xfrm>
            <a:off x="2401925" y="5759105"/>
            <a:ext cx="128253" cy="43592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A66BBCC-BA92-AFA2-DEB5-947AEEF4E9EC}"/>
              </a:ext>
            </a:extLst>
          </p:cNvPr>
          <p:cNvSpPr txBox="1"/>
          <p:nvPr/>
        </p:nvSpPr>
        <p:spPr>
          <a:xfrm>
            <a:off x="2064160" y="6201102"/>
            <a:ext cx="765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Pump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B167532-4A3D-A854-59D9-3E3449203DF7}"/>
              </a:ext>
            </a:extLst>
          </p:cNvPr>
          <p:cNvCxnSpPr>
            <a:cxnSpLocks/>
          </p:cNvCxnSpPr>
          <p:nvPr/>
        </p:nvCxnSpPr>
        <p:spPr>
          <a:xfrm>
            <a:off x="1846819" y="1927163"/>
            <a:ext cx="1271188" cy="389659"/>
          </a:xfrm>
          <a:prstGeom prst="straightConnector1">
            <a:avLst/>
          </a:prstGeom>
          <a:ln w="9525">
            <a:solidFill>
              <a:schemeClr val="tx1"/>
            </a:solidFill>
            <a:headEnd type="stealth" w="med" len="lg"/>
            <a:tailEnd type="stealth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2A23BE8-34F3-DDBB-6B76-956753C711BB}"/>
              </a:ext>
            </a:extLst>
          </p:cNvPr>
          <p:cNvCxnSpPr/>
          <p:nvPr/>
        </p:nvCxnSpPr>
        <p:spPr>
          <a:xfrm>
            <a:off x="3118007" y="2308829"/>
            <a:ext cx="605995" cy="18505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013AD6D-DCA2-833D-5396-25FADAEC4EF5}"/>
              </a:ext>
            </a:extLst>
          </p:cNvPr>
          <p:cNvCxnSpPr>
            <a:cxnSpLocks/>
          </p:cNvCxnSpPr>
          <p:nvPr/>
        </p:nvCxnSpPr>
        <p:spPr>
          <a:xfrm>
            <a:off x="3724002" y="2493886"/>
            <a:ext cx="858133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EF3632B7-59F9-AA00-B591-1BAD46B04F2C}"/>
              </a:ext>
            </a:extLst>
          </p:cNvPr>
          <p:cNvSpPr txBox="1"/>
          <p:nvPr/>
        </p:nvSpPr>
        <p:spPr>
          <a:xfrm>
            <a:off x="3721920" y="2145489"/>
            <a:ext cx="1011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7.9” dia.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DAA2E-069D-05CD-E3C4-D6DB7FF0A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5A9DD3-9A42-54D6-8CB1-D273C96B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484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A9C28-55C2-5CBD-61B5-9CDE5EE6A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4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1A0C762-0B93-2A97-0540-4D7D894E63E5}"/>
              </a:ext>
            </a:extLst>
          </p:cNvPr>
          <p:cNvSpPr txBox="1">
            <a:spLocks/>
          </p:cNvSpPr>
          <p:nvPr/>
        </p:nvSpPr>
        <p:spPr>
          <a:xfrm>
            <a:off x="711200" y="365126"/>
            <a:ext cx="10642600" cy="72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70C0"/>
                </a:solidFill>
              </a:rPr>
              <a:t>HPCVD deposition system for large samples up to 4.5” in diameter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0B7BC1-AAF4-DB01-D69B-26BD8CA6D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49" y="1314532"/>
            <a:ext cx="2654800" cy="35397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D5D7C1B-1A18-9682-5E93-4BD6F3A76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1" y="1314531"/>
            <a:ext cx="2654800" cy="353973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E58A9F-2672-21BC-74C8-20B6B3F79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CD71C6-1FF6-BF01-D8EE-6635C18C9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6667" y="6356350"/>
            <a:ext cx="2878666" cy="365125"/>
          </a:xfrm>
        </p:spPr>
        <p:txBody>
          <a:bodyPr/>
          <a:lstStyle/>
          <a:p>
            <a:r>
              <a:rPr lang="nl-NL" dirty="0"/>
              <a:t>SC-HEP: DE-SC0022330, DE-SC0026286 Ke Chen — TFSRF2026, Chester, UK</a:t>
            </a:r>
            <a:endParaRPr lang="en-US" dirty="0"/>
          </a:p>
        </p:txBody>
      </p:sp>
      <p:pic>
        <p:nvPicPr>
          <p:cNvPr id="7" name="Picture 6" descr="The image shows a close-up of a set of two round, black, and two rectangular, purple objects, placed on a grid background with measuring tape.&#10;&#10;AI-generated content may be incorrect.">
            <a:extLst>
              <a:ext uri="{FF2B5EF4-FFF2-40B4-BE49-F238E27FC236}">
                <a16:creationId xmlns:a16="http://schemas.microsoft.com/office/drawing/2014/main" id="{58109CDD-29C8-B99E-E1A1-C4F4C708AE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92" t="27272" r="4507" b="8919"/>
          <a:stretch>
            <a:fillRect/>
          </a:stretch>
        </p:blipFill>
        <p:spPr>
          <a:xfrm>
            <a:off x="7430145" y="3648089"/>
            <a:ext cx="3348566" cy="182722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41ADFEF-564B-A800-6DAA-7D8D885C8B58}"/>
              </a:ext>
            </a:extLst>
          </p:cNvPr>
          <p:cNvSpPr txBox="1"/>
          <p:nvPr/>
        </p:nvSpPr>
        <p:spPr>
          <a:xfrm>
            <a:off x="1021463" y="4950238"/>
            <a:ext cx="2034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Deposition system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860DE7-84A5-706E-9208-3632FF9250E6}"/>
              </a:ext>
            </a:extLst>
          </p:cNvPr>
          <p:cNvSpPr txBox="1"/>
          <p:nvPr/>
        </p:nvSpPr>
        <p:spPr>
          <a:xfrm>
            <a:off x="3471146" y="4950238"/>
            <a:ext cx="2868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Inside the reactor chamber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AF6BB6F-D770-8486-41BD-AB8003727D8D}"/>
              </a:ext>
            </a:extLst>
          </p:cNvPr>
          <p:cNvGrpSpPr/>
          <p:nvPr/>
        </p:nvGrpSpPr>
        <p:grpSpPr>
          <a:xfrm>
            <a:off x="6907917" y="1287361"/>
            <a:ext cx="4375330" cy="1922550"/>
            <a:chOff x="6907917" y="1287361"/>
            <a:chExt cx="4375330" cy="1922550"/>
          </a:xfrm>
        </p:grpSpPr>
        <p:pic>
          <p:nvPicPr>
            <p:cNvPr id="12" name="Picture 11" descr="The image shows a neatly organized set of circular metal plates, each with a series of holes, laid out on a paper surface, accompanied by a dated label indicating the date of storage.&#10;&#10;AI-generated content may be incorrect.">
              <a:extLst>
                <a:ext uri="{FF2B5EF4-FFF2-40B4-BE49-F238E27FC236}">
                  <a16:creationId xmlns:a16="http://schemas.microsoft.com/office/drawing/2014/main" id="{0BF37117-A4AE-3C8E-1576-8082E7FB9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0755" r="21486"/>
            <a:stretch>
              <a:fillRect/>
            </a:stretch>
          </p:blipFill>
          <p:spPr>
            <a:xfrm rot="16200000">
              <a:off x="8147892" y="74556"/>
              <a:ext cx="1895380" cy="4375330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8E5180B-F956-59BA-008A-E913466F203E}"/>
                </a:ext>
              </a:extLst>
            </p:cNvPr>
            <p:cNvCxnSpPr>
              <a:cxnSpLocks/>
            </p:cNvCxnSpPr>
            <p:nvPr/>
          </p:nvCxnSpPr>
          <p:spPr>
            <a:xfrm>
              <a:off x="10009274" y="1624270"/>
              <a:ext cx="1221111" cy="0"/>
            </a:xfrm>
            <a:prstGeom prst="line">
              <a:avLst/>
            </a:prstGeom>
            <a:ln w="508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BD3316C-8F62-B720-9F68-1234013080EC}"/>
                </a:ext>
              </a:extLst>
            </p:cNvPr>
            <p:cNvSpPr txBox="1"/>
            <p:nvPr/>
          </p:nvSpPr>
          <p:spPr>
            <a:xfrm>
              <a:off x="10221322" y="1287361"/>
              <a:ext cx="8098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10 cm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8D02234-58C2-14B2-9A0F-063F12853714}"/>
              </a:ext>
            </a:extLst>
          </p:cNvPr>
          <p:cNvSpPr txBox="1"/>
          <p:nvPr/>
        </p:nvSpPr>
        <p:spPr>
          <a:xfrm>
            <a:off x="6978470" y="3244334"/>
            <a:ext cx="4251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MgB</a:t>
            </a:r>
            <a:r>
              <a:rPr lang="en-US" baseline="-25000" dirty="0"/>
              <a:t>2</a:t>
            </a:r>
            <a:r>
              <a:rPr lang="en-US" dirty="0"/>
              <a:t>-coated Cu parts for axion detection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37DBA89-406D-8BC4-6B76-7AE151243C4A}"/>
              </a:ext>
            </a:extLst>
          </p:cNvPr>
          <p:cNvSpPr txBox="1"/>
          <p:nvPr/>
        </p:nvSpPr>
        <p:spPr>
          <a:xfrm>
            <a:off x="6434667" y="5583263"/>
            <a:ext cx="5593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MgB</a:t>
            </a:r>
            <a:r>
              <a:rPr lang="en-US" baseline="-25000" dirty="0"/>
              <a:t>2</a:t>
            </a:r>
            <a:r>
              <a:rPr lang="en-US" dirty="0"/>
              <a:t>-coated Cu disks and ring for dielectric resonator</a:t>
            </a:r>
          </a:p>
        </p:txBody>
      </p:sp>
    </p:spTree>
    <p:extLst>
      <p:ext uri="{BB962C8B-B14F-4D97-AF65-F5344CB8AC3E}">
        <p14:creationId xmlns:p14="http://schemas.microsoft.com/office/powerpoint/2010/main" val="370929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F1B1F9D2-E9F4-A1FE-1DD5-C31742854E99}"/>
              </a:ext>
            </a:extLst>
          </p:cNvPr>
          <p:cNvGrpSpPr/>
          <p:nvPr/>
        </p:nvGrpSpPr>
        <p:grpSpPr>
          <a:xfrm>
            <a:off x="6716141" y="1433689"/>
            <a:ext cx="4832392" cy="3760743"/>
            <a:chOff x="5610791" y="696116"/>
            <a:chExt cx="5881944" cy="4556235"/>
          </a:xfrm>
        </p:grpSpPr>
        <p:pic>
          <p:nvPicPr>
            <p:cNvPr id="9" name="Picture 8" descr="The image depicts a minimalistic, abstract design featuring a gradient of blue and white shapes creating a geometric, three-dimensional effect.&#10;&#10;AI-generated content may be incorrect.">
              <a:extLst>
                <a:ext uri="{FF2B5EF4-FFF2-40B4-BE49-F238E27FC236}">
                  <a16:creationId xmlns:a16="http://schemas.microsoft.com/office/drawing/2014/main" id="{399D2019-C17A-2ACB-C7D5-D8ECC29E6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17726" y="1404347"/>
              <a:ext cx="3142363" cy="3139771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34426C0-7141-5E06-8FB4-6B09E6AC87B5}"/>
                </a:ext>
              </a:extLst>
            </p:cNvPr>
            <p:cNvSpPr/>
            <p:nvPr/>
          </p:nvSpPr>
          <p:spPr>
            <a:xfrm>
              <a:off x="5610791" y="696116"/>
              <a:ext cx="4556235" cy="455623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The diagram displays a temperature scale with a range from 36.0 to 37.0 Kelvin, marked by a blue color.&#10;&#10;AI-generated content may be incorrect.">
              <a:extLst>
                <a:ext uri="{FF2B5EF4-FFF2-40B4-BE49-F238E27FC236}">
                  <a16:creationId xmlns:a16="http://schemas.microsoft.com/office/drawing/2014/main" id="{B130A5F8-80A5-31F5-276C-F48B5AE00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51997" y="980807"/>
              <a:ext cx="1040738" cy="2555191"/>
            </a:xfrm>
            <a:prstGeom prst="rect">
              <a:avLst/>
            </a:prstGeom>
          </p:spPr>
        </p:pic>
      </p:grpSp>
      <p:pic>
        <p:nvPicPr>
          <p:cNvPr id="14" name="Picture 13" descr="The image shows a grid measuring 120 cm by 22 cm, with a small, circular object and a patterned grid overlaying it.&#10;&#10;AI-generated content may be incorrect.">
            <a:extLst>
              <a:ext uri="{FF2B5EF4-FFF2-40B4-BE49-F238E27FC236}">
                <a16:creationId xmlns:a16="http://schemas.microsoft.com/office/drawing/2014/main" id="{303B5DFF-F34E-81C4-07A3-1113AC4371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00" t="10244" b="3000"/>
          <a:stretch>
            <a:fillRect/>
          </a:stretch>
        </p:blipFill>
        <p:spPr>
          <a:xfrm>
            <a:off x="961192" y="1499627"/>
            <a:ext cx="5087573" cy="336413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B294653-182D-A4D3-796F-5E57523C2446}"/>
              </a:ext>
            </a:extLst>
          </p:cNvPr>
          <p:cNvSpPr txBox="1"/>
          <p:nvPr/>
        </p:nvSpPr>
        <p:spPr>
          <a:xfrm>
            <a:off x="961192" y="5171605"/>
            <a:ext cx="10466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4”-diameter Cu disk pre-cut on the back for easy cutting after deposition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25 1cm x 1cm samples were measured by AC susceptibility to determine </a:t>
            </a:r>
            <a:r>
              <a:rPr lang="en-US" i="1" dirty="0"/>
              <a:t>T</a:t>
            </a:r>
            <a:r>
              <a:rPr lang="en-US" baseline="-25000" dirty="0"/>
              <a:t>c0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T</a:t>
            </a:r>
            <a:r>
              <a:rPr lang="en-US" baseline="-25000" dirty="0"/>
              <a:t>c0</a:t>
            </a:r>
            <a:r>
              <a:rPr lang="en-US" dirty="0"/>
              <a:t>’s vary between 36 to 37 K, indicating uniform film quality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CA2577D-FC04-4448-7B35-837C603CDF36}"/>
              </a:ext>
            </a:extLst>
          </p:cNvPr>
          <p:cNvSpPr txBox="1">
            <a:spLocks/>
          </p:cNvSpPr>
          <p:nvPr/>
        </p:nvSpPr>
        <p:spPr>
          <a:xfrm>
            <a:off x="397379" y="365125"/>
            <a:ext cx="11400085" cy="57158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0070C0"/>
                </a:solidFill>
              </a:rPr>
              <a:t>4”-diameter Cu disk coating and characterization by AC Susceptibility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BB2A048-5F7B-D377-9F60-91632CBC3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4F9C4C15-B267-2AFB-90C4-A2B24C9B6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D28DCDC-7CC1-231D-29A4-5865EED84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90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15C56BF-7E8F-DC0C-C2C4-B5D28535D2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48" t="5507" r="7203" b="4126"/>
          <a:stretch>
            <a:fillRect/>
          </a:stretch>
        </p:blipFill>
        <p:spPr>
          <a:xfrm>
            <a:off x="807155" y="1444978"/>
            <a:ext cx="5407377" cy="42615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68F41FA-42FC-4654-FB0B-AA6CEABD4877}"/>
              </a:ext>
            </a:extLst>
          </p:cNvPr>
          <p:cNvSpPr txBox="1">
            <a:spLocks/>
          </p:cNvSpPr>
          <p:nvPr/>
        </p:nvSpPr>
        <p:spPr>
          <a:xfrm>
            <a:off x="711200" y="365126"/>
            <a:ext cx="10642600" cy="72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70C0"/>
                </a:solidFill>
              </a:rPr>
              <a:t>Superconducting Transition of MgB</a:t>
            </a:r>
            <a:r>
              <a:rPr lang="en-US" sz="3600" baseline="-25000" dirty="0">
                <a:solidFill>
                  <a:srgbClr val="0070C0"/>
                </a:solidFill>
              </a:rPr>
              <a:t>2</a:t>
            </a:r>
            <a:r>
              <a:rPr lang="en-US" sz="3600" dirty="0">
                <a:solidFill>
                  <a:srgbClr val="0070C0"/>
                </a:solidFill>
              </a:rPr>
              <a:t> Films on Various Metals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C204C7-41D1-0A55-4308-D4BDF99B2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037E4F-48D3-7F43-0F83-165AEBCE6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6CA514-B50F-71D4-7B97-E60E2D97C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50D15D-6952-C6EC-69BD-9D7D00A867F0}"/>
              </a:ext>
            </a:extLst>
          </p:cNvPr>
          <p:cNvSpPr txBox="1"/>
          <p:nvPr/>
        </p:nvSpPr>
        <p:spPr>
          <a:xfrm>
            <a:off x="6528199" y="4203890"/>
            <a:ext cx="53251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Provides future options of interlayer to block interdiffusion of Cu into MgB</a:t>
            </a:r>
            <a:r>
              <a:rPr lang="en-US" sz="1600" baseline="-25000" dirty="0"/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MgB</a:t>
            </a:r>
            <a:r>
              <a:rPr lang="en-US" sz="1600" baseline="-25000" dirty="0"/>
              <a:t>2</a:t>
            </a:r>
            <a:r>
              <a:rPr lang="en-US" sz="1600" dirty="0"/>
              <a:t> films on brass exhibit increased </a:t>
            </a:r>
            <a:r>
              <a:rPr lang="en-US" sz="1600" i="1" dirty="0"/>
              <a:t>T</a:t>
            </a:r>
            <a:r>
              <a:rPr lang="en-US" sz="1600" i="1" baseline="-25000" dirty="0"/>
              <a:t>c0</a:t>
            </a:r>
            <a:r>
              <a:rPr lang="en-US" sz="1600" dirty="0"/>
              <a:t> up to 41 K, dropped to 39 K after thermal cycling to room temperature. Only reports of Zn-doped MgB</a:t>
            </a:r>
            <a:r>
              <a:rPr lang="en-US" sz="1600" baseline="-25000" dirty="0"/>
              <a:t>2</a:t>
            </a:r>
            <a:r>
              <a:rPr lang="en-US" sz="1600" dirty="0"/>
              <a:t> with decreased or little changed </a:t>
            </a:r>
            <a:r>
              <a:rPr lang="en-US" sz="1600" i="1" dirty="0"/>
              <a:t>T</a:t>
            </a:r>
            <a:r>
              <a:rPr lang="en-US" sz="1600" i="1" baseline="-25000" dirty="0"/>
              <a:t>c.</a:t>
            </a:r>
            <a:r>
              <a:rPr lang="en-US" sz="1600" baseline="-25000" dirty="0"/>
              <a:t>  </a:t>
            </a:r>
            <a:r>
              <a:rPr lang="en-US" sz="1600" dirty="0"/>
              <a:t>Metastable phases?</a:t>
            </a:r>
          </a:p>
        </p:txBody>
      </p:sp>
    </p:spTree>
    <p:extLst>
      <p:ext uri="{BB962C8B-B14F-4D97-AF65-F5344CB8AC3E}">
        <p14:creationId xmlns:p14="http://schemas.microsoft.com/office/powerpoint/2010/main" val="861673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7F706-5C09-539A-072E-22EAF93D9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copper and white device&#10;&#10;AI-generated content may be incorrect.">
            <a:extLst>
              <a:ext uri="{FF2B5EF4-FFF2-40B4-BE49-F238E27FC236}">
                <a16:creationId xmlns:a16="http://schemas.microsoft.com/office/drawing/2014/main" id="{DD1862B8-476B-82B8-8510-A40FB0AD5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33" y="1579384"/>
            <a:ext cx="2965622" cy="3954162"/>
          </a:xfrm>
          <a:prstGeom prst="rect">
            <a:avLst/>
          </a:prstGeom>
        </p:spPr>
      </p:pic>
      <p:pic>
        <p:nvPicPr>
          <p:cNvPr id="5" name="Picture 4" descr="A close up of a machine&#10;&#10;AI-generated content may be incorrect.">
            <a:extLst>
              <a:ext uri="{FF2B5EF4-FFF2-40B4-BE49-F238E27FC236}">
                <a16:creationId xmlns:a16="http://schemas.microsoft.com/office/drawing/2014/main" id="{4351BB57-08EA-0D26-FCC6-534F08D34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881" y="1588651"/>
            <a:ext cx="2965622" cy="395416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3F28933-5785-3292-ECB6-4DC970F12D74}"/>
              </a:ext>
            </a:extLst>
          </p:cNvPr>
          <p:cNvSpPr txBox="1">
            <a:spLocks/>
          </p:cNvSpPr>
          <p:nvPr/>
        </p:nvSpPr>
        <p:spPr>
          <a:xfrm>
            <a:off x="711200" y="365126"/>
            <a:ext cx="10642600" cy="72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70C0"/>
                </a:solidFill>
              </a:rPr>
              <a:t>5-sample AC susceptibility measurement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C01977-7C62-94CB-CF1A-62660EBFA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7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78C8C2-B259-AE23-44BE-DA358AF2B55E}"/>
              </a:ext>
            </a:extLst>
          </p:cNvPr>
          <p:cNvSpPr txBox="1"/>
          <p:nvPr/>
        </p:nvSpPr>
        <p:spPr>
          <a:xfrm>
            <a:off x="7721232" y="1579384"/>
            <a:ext cx="38200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5 samples cooled down to cryogenic temperatures simultaneously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AC susceptibility measurement conducted at 0.5 Hz to reduce signals from 1mm-thick Cu substrates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Each sample measured at temperatures from 5 to 50 K at rate of 0.5 K/min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10 samples can be measured per day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98EE9-BFC4-C427-D023-489AF117C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01A4092-6F5A-5249-2B15-6F000498C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SC-HEP: DE-SC0022330, DE-SC0026286 Ke Chen — TFSRF2026, Chester, 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130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6276F-AEAF-2124-8064-5F2D6FAAC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678A4-5C8E-6B40-95AA-46DE58E67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6"/>
            <a:ext cx="10642600" cy="72488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Coating of mockup cavities and witness samples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5DE9B-587D-CDE5-B65E-2D265EC19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57AFF-EF19-F835-A0D7-C69CBDB50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55075-4E74-E404-560C-833020F86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8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21EBCE-8441-36A0-F448-5EA8BB7EB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9566" y="1419489"/>
            <a:ext cx="1469932" cy="41571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F88E72-F83F-DF0D-3838-9937D98BB517}"/>
              </a:ext>
            </a:extLst>
          </p:cNvPr>
          <p:cNvSpPr txBox="1"/>
          <p:nvPr/>
        </p:nvSpPr>
        <p:spPr>
          <a:xfrm>
            <a:off x="505127" y="2466880"/>
            <a:ext cx="17712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Half-cell mockup</a:t>
            </a:r>
          </a:p>
          <a:p>
            <a:r>
              <a:rPr lang="en-US" sz="1400" dirty="0"/>
              <a:t>Cu cavity</a:t>
            </a:r>
          </a:p>
          <a:p>
            <a:r>
              <a:rPr lang="en-US" sz="1400" dirty="0"/>
              <a:t>(from Jefferson Lab)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5F9F8B-582C-73BE-E28B-B48E66D122AF}"/>
              </a:ext>
            </a:extLst>
          </p:cNvPr>
          <p:cNvSpPr txBox="1"/>
          <p:nvPr/>
        </p:nvSpPr>
        <p:spPr>
          <a:xfrm>
            <a:off x="557469" y="3813720"/>
            <a:ext cx="15803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 clam-shell heaters formed by coaxial heating elements fixed on stainless-steel thermal shield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2F390A-9746-D443-BB2B-0314C7E5446B}"/>
              </a:ext>
            </a:extLst>
          </p:cNvPr>
          <p:cNvSpPr txBox="1"/>
          <p:nvPr/>
        </p:nvSpPr>
        <p:spPr>
          <a:xfrm>
            <a:off x="6571081" y="3013501"/>
            <a:ext cx="158231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5 heating zones: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1&amp;5 flanges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2&amp;4 neck tubes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3 center</a:t>
            </a:r>
          </a:p>
          <a:p>
            <a:r>
              <a:rPr lang="en-US" sz="1400" dirty="0"/>
              <a:t>with separated heaters and thermocouples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9800B75-2CC1-960F-E874-7B7D888DC508}"/>
              </a:ext>
            </a:extLst>
          </p:cNvPr>
          <p:cNvGrpSpPr/>
          <p:nvPr/>
        </p:nvGrpSpPr>
        <p:grpSpPr>
          <a:xfrm>
            <a:off x="2276346" y="1435183"/>
            <a:ext cx="4217541" cy="4157189"/>
            <a:chOff x="2276346" y="1435183"/>
            <a:chExt cx="4217541" cy="415718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9435AA7-2361-216A-B9F9-E9FC49FCD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6346" y="1435183"/>
              <a:ext cx="4217541" cy="415718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B957E10-DD7C-1688-4A8F-2D8332EFE42B}"/>
                </a:ext>
              </a:extLst>
            </p:cNvPr>
            <p:cNvSpPr txBox="1"/>
            <p:nvPr/>
          </p:nvSpPr>
          <p:spPr>
            <a:xfrm>
              <a:off x="5761707" y="1995442"/>
              <a:ext cx="308098" cy="369332"/>
            </a:xfrm>
            <a:prstGeom prst="rect">
              <a:avLst/>
            </a:prstGeom>
            <a:noFill/>
          </p:spPr>
          <p:txBody>
            <a:bodyPr wrap="none" tIns="45720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highlight>
                    <a:srgbClr val="FFFF00"/>
                  </a:highlight>
                </a:rPr>
                <a:t>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92F237D-0691-F151-66D6-BB99BD3474E5}"/>
                </a:ext>
              </a:extLst>
            </p:cNvPr>
            <p:cNvSpPr txBox="1"/>
            <p:nvPr/>
          </p:nvSpPr>
          <p:spPr>
            <a:xfrm>
              <a:off x="5687571" y="2519147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highlight>
                    <a:srgbClr val="FFFF00"/>
                  </a:highlight>
                </a:rPr>
                <a:t>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CA63F06-A7C1-86CB-0392-961FB5AAC23D}"/>
                </a:ext>
              </a:extLst>
            </p:cNvPr>
            <p:cNvSpPr txBox="1"/>
            <p:nvPr/>
          </p:nvSpPr>
          <p:spPr>
            <a:xfrm>
              <a:off x="5935399" y="3128752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highlight>
                    <a:srgbClr val="FFFF00"/>
                  </a:highlight>
                </a:rPr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9FA44E6-87C2-240F-9683-36AB02BBC4B3}"/>
                </a:ext>
              </a:extLst>
            </p:cNvPr>
            <p:cNvSpPr txBox="1"/>
            <p:nvPr/>
          </p:nvSpPr>
          <p:spPr>
            <a:xfrm>
              <a:off x="5670423" y="3784856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highlight>
                    <a:srgbClr val="FFFF00"/>
                  </a:highlight>
                </a:rPr>
                <a:t>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FDBCF7B-28E6-0E4F-66BB-05F16A8F8043}"/>
                </a:ext>
              </a:extLst>
            </p:cNvPr>
            <p:cNvSpPr txBox="1"/>
            <p:nvPr/>
          </p:nvSpPr>
          <p:spPr>
            <a:xfrm>
              <a:off x="5820704" y="4235190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highlight>
                    <a:srgbClr val="FFFF00"/>
                  </a:highlight>
                </a:rPr>
                <a:t>5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B5E1831-3680-A8F9-5197-45A098AFD3A6}"/>
              </a:ext>
            </a:extLst>
          </p:cNvPr>
          <p:cNvSpPr txBox="1"/>
          <p:nvPr/>
        </p:nvSpPr>
        <p:spPr>
          <a:xfrm>
            <a:off x="9943568" y="3065639"/>
            <a:ext cx="16274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Step-motor driven linear manipulator to provide vertical movement of up to 500 mm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FF8327-0A56-7ED5-BD75-DE110A66E27A}"/>
              </a:ext>
            </a:extLst>
          </p:cNvPr>
          <p:cNvSpPr txBox="1"/>
          <p:nvPr/>
        </p:nvSpPr>
        <p:spPr>
          <a:xfrm>
            <a:off x="7873461" y="5744415"/>
            <a:ext cx="4032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effectLst/>
                <a:latin typeface="+mn-lt"/>
                <a:ea typeface="SimSun" panose="02010600030101010101" pitchFamily="2" charset="-122"/>
              </a:rPr>
              <a:t>IEEE Trans. Appl. </a:t>
            </a:r>
            <a:r>
              <a:rPr lang="en-US" sz="1400" dirty="0" err="1">
                <a:solidFill>
                  <a:schemeClr val="tx1"/>
                </a:solidFill>
                <a:effectLst/>
                <a:latin typeface="+mn-lt"/>
                <a:ea typeface="SimSun" panose="02010600030101010101" pitchFamily="2" charset="-122"/>
              </a:rPr>
              <a:t>Supercond</a:t>
            </a:r>
            <a:r>
              <a:rPr lang="en-US" sz="1400" dirty="0">
                <a:solidFill>
                  <a:schemeClr val="tx1"/>
                </a:solidFill>
                <a:effectLst/>
                <a:latin typeface="+mn-lt"/>
                <a:ea typeface="SimSun" panose="02010600030101010101" pitchFamily="2" charset="-122"/>
              </a:rPr>
              <a:t>. 36, </a:t>
            </a:r>
            <a:r>
              <a:rPr lang="en-US" sz="1400" dirty="0">
                <a:effectLst/>
                <a:latin typeface="+mn-lt"/>
                <a:ea typeface="SimSun" panose="02010600030101010101" pitchFamily="2" charset="-122"/>
              </a:rPr>
              <a:t>3500505 </a:t>
            </a:r>
            <a:r>
              <a:rPr lang="en-US" sz="1400" dirty="0">
                <a:solidFill>
                  <a:schemeClr val="tx1"/>
                </a:solidFill>
                <a:effectLst/>
                <a:latin typeface="+mn-lt"/>
                <a:ea typeface="SimSun" panose="02010600030101010101" pitchFamily="2" charset="-122"/>
              </a:rPr>
              <a:t>(2026) </a:t>
            </a:r>
            <a:r>
              <a:rPr lang="en-US" sz="1400" u="sng" dirty="0">
                <a:solidFill>
                  <a:schemeClr val="tx1"/>
                </a:solidFill>
                <a:effectLst/>
                <a:latin typeface="+mn-lt"/>
                <a:ea typeface="SimSun" panose="02010600030101010101" pitchFamily="2" charset="-122"/>
                <a:hlinkClick r:id="rId4"/>
              </a:rPr>
              <a:t>https://doi.org/10.1109/TASC.2026.3653724</a:t>
            </a:r>
            <a:r>
              <a:rPr lang="en-US" sz="1400" dirty="0">
                <a:solidFill>
                  <a:schemeClr val="tx1"/>
                </a:solidFill>
                <a:effectLst/>
                <a:latin typeface="+mn-lt"/>
                <a:ea typeface="SimSun" panose="02010600030101010101" pitchFamily="2" charset="-122"/>
              </a:rPr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34028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A9CADB8-A8C8-0B0C-7FBA-8812CDECFC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1425894" y="2120736"/>
            <a:ext cx="1469204" cy="36304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15792F-86A2-5448-5017-243E97030FD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15462" y="3041440"/>
            <a:ext cx="817571" cy="19698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1D899F5-4623-8E30-2842-CA9B8B479BD0}"/>
              </a:ext>
            </a:extLst>
          </p:cNvPr>
          <p:cNvSpPr txBox="1"/>
          <p:nvPr/>
        </p:nvSpPr>
        <p:spPr>
          <a:xfrm>
            <a:off x="965135" y="1587847"/>
            <a:ext cx="950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Chilled water 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6A4D72-F632-7272-5321-7BD4C80C16FB}"/>
              </a:ext>
            </a:extLst>
          </p:cNvPr>
          <p:cNvSpPr txBox="1"/>
          <p:nvPr/>
        </p:nvSpPr>
        <p:spPr>
          <a:xfrm>
            <a:off x="2576352" y="1585331"/>
            <a:ext cx="950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Chilled water out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FB3075-087F-AD07-7A6B-58E34F0A6FF1}"/>
              </a:ext>
            </a:extLst>
          </p:cNvPr>
          <p:cNvSpPr txBox="1"/>
          <p:nvPr/>
        </p:nvSpPr>
        <p:spPr>
          <a:xfrm>
            <a:off x="3584336" y="2466637"/>
            <a:ext cx="792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</a:t>
            </a:r>
            <a:r>
              <a:rPr lang="en-US" sz="1200" baseline="-25000" dirty="0"/>
              <a:t>2</a:t>
            </a:r>
            <a:r>
              <a:rPr lang="en-US" sz="1200" dirty="0"/>
              <a:t>+B</a:t>
            </a:r>
            <a:r>
              <a:rPr lang="en-US" sz="1200" baseline="-25000" dirty="0"/>
              <a:t>2</a:t>
            </a:r>
            <a:r>
              <a:rPr lang="en-US" sz="1200" dirty="0"/>
              <a:t>H</a:t>
            </a:r>
            <a:r>
              <a:rPr lang="en-US" sz="1200" baseline="-25000" dirty="0"/>
              <a:t>6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BED77CB-9D8C-2966-BEC4-49379E8D9412}"/>
              </a:ext>
            </a:extLst>
          </p:cNvPr>
          <p:cNvCxnSpPr>
            <a:cxnSpLocks/>
          </p:cNvCxnSpPr>
          <p:nvPr/>
        </p:nvCxnSpPr>
        <p:spPr>
          <a:xfrm>
            <a:off x="2137346" y="1687257"/>
            <a:ext cx="0" cy="486679"/>
          </a:xfrm>
          <a:prstGeom prst="straightConnector1">
            <a:avLst/>
          </a:prstGeom>
          <a:ln w="19050">
            <a:tailEnd type="stealth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95654EA-CB5E-F857-7564-390814C56B34}"/>
              </a:ext>
            </a:extLst>
          </p:cNvPr>
          <p:cNvCxnSpPr>
            <a:cxnSpLocks/>
          </p:cNvCxnSpPr>
          <p:nvPr/>
        </p:nvCxnSpPr>
        <p:spPr>
          <a:xfrm>
            <a:off x="2197184" y="1846941"/>
            <a:ext cx="379168" cy="0"/>
          </a:xfrm>
          <a:prstGeom prst="straightConnector1">
            <a:avLst/>
          </a:prstGeom>
          <a:ln w="19050">
            <a:tailEnd type="stealth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77D9373-EEED-FA79-24FF-4A14B8C20934}"/>
              </a:ext>
            </a:extLst>
          </p:cNvPr>
          <p:cNvCxnSpPr>
            <a:cxnSpLocks/>
          </p:cNvCxnSpPr>
          <p:nvPr/>
        </p:nvCxnSpPr>
        <p:spPr>
          <a:xfrm>
            <a:off x="1692282" y="1850697"/>
            <a:ext cx="391005" cy="0"/>
          </a:xfrm>
          <a:prstGeom prst="straightConnector1">
            <a:avLst/>
          </a:prstGeom>
          <a:ln w="19050">
            <a:tailEnd type="stealth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AAC5183-D2ED-07BC-16CF-CBF5D57300C6}"/>
              </a:ext>
            </a:extLst>
          </p:cNvPr>
          <p:cNvCxnSpPr>
            <a:cxnSpLocks/>
          </p:cNvCxnSpPr>
          <p:nvPr/>
        </p:nvCxnSpPr>
        <p:spPr>
          <a:xfrm>
            <a:off x="2083287" y="1846941"/>
            <a:ext cx="0" cy="284200"/>
          </a:xfrm>
          <a:prstGeom prst="straightConnector1">
            <a:avLst/>
          </a:prstGeom>
          <a:ln w="19050">
            <a:tailEnd type="none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DB476CB-9AFD-861F-2401-31A5295C37D0}"/>
              </a:ext>
            </a:extLst>
          </p:cNvPr>
          <p:cNvCxnSpPr>
            <a:cxnSpLocks/>
          </p:cNvCxnSpPr>
          <p:nvPr/>
        </p:nvCxnSpPr>
        <p:spPr>
          <a:xfrm>
            <a:off x="2197184" y="1839657"/>
            <a:ext cx="0" cy="284200"/>
          </a:xfrm>
          <a:prstGeom prst="straightConnector1">
            <a:avLst/>
          </a:prstGeom>
          <a:ln w="19050">
            <a:tailEnd type="none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0D2EC58-BC60-F092-5D6D-DDF307CC72B1}"/>
              </a:ext>
            </a:extLst>
          </p:cNvPr>
          <p:cNvSpPr txBox="1"/>
          <p:nvPr/>
        </p:nvSpPr>
        <p:spPr>
          <a:xfrm>
            <a:off x="4190735" y="4097644"/>
            <a:ext cx="8175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Mg shots</a:t>
            </a:r>
            <a:endParaRPr lang="en-US" sz="1200" baseline="-250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4DBE942-009C-ECDB-E400-2D76FEEA0D40}"/>
              </a:ext>
            </a:extLst>
          </p:cNvPr>
          <p:cNvCxnSpPr>
            <a:cxnSpLocks/>
          </p:cNvCxnSpPr>
          <p:nvPr/>
        </p:nvCxnSpPr>
        <p:spPr>
          <a:xfrm flipH="1">
            <a:off x="4190735" y="4375546"/>
            <a:ext cx="302972" cy="301448"/>
          </a:xfrm>
          <a:prstGeom prst="straightConnector1">
            <a:avLst/>
          </a:prstGeom>
          <a:ln w="19050">
            <a:tailEnd type="stealth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BF09C15-AF64-371F-B896-79AC33376A1B}"/>
              </a:ext>
            </a:extLst>
          </p:cNvPr>
          <p:cNvSpPr txBox="1"/>
          <p:nvPr/>
        </p:nvSpPr>
        <p:spPr>
          <a:xfrm>
            <a:off x="1758177" y="1417037"/>
            <a:ext cx="950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</a:t>
            </a:r>
            <a:r>
              <a:rPr lang="en-US" sz="1200" baseline="-25000" dirty="0"/>
              <a:t>2</a:t>
            </a:r>
            <a:r>
              <a:rPr lang="en-US" sz="1200" dirty="0"/>
              <a:t>+B</a:t>
            </a:r>
            <a:r>
              <a:rPr lang="en-US" sz="1200" baseline="-25000" dirty="0"/>
              <a:t>2</a:t>
            </a:r>
            <a:r>
              <a:rPr lang="en-US" sz="1200" dirty="0"/>
              <a:t>H</a:t>
            </a:r>
            <a:r>
              <a:rPr lang="en-US" sz="1200" baseline="-25000" dirty="0"/>
              <a:t>6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6127DFD-FE13-5F84-CE97-2008DC2A4119}"/>
              </a:ext>
            </a:extLst>
          </p:cNvPr>
          <p:cNvCxnSpPr>
            <a:cxnSpLocks/>
          </p:cNvCxnSpPr>
          <p:nvPr/>
        </p:nvCxnSpPr>
        <p:spPr>
          <a:xfrm>
            <a:off x="3914991" y="2744539"/>
            <a:ext cx="0" cy="401013"/>
          </a:xfrm>
          <a:prstGeom prst="straightConnector1">
            <a:avLst/>
          </a:prstGeom>
          <a:ln w="19050">
            <a:tailEnd type="stealth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Speech Bubble: Oval 33">
            <a:extLst>
              <a:ext uri="{FF2B5EF4-FFF2-40B4-BE49-F238E27FC236}">
                <a16:creationId xmlns:a16="http://schemas.microsoft.com/office/drawing/2014/main" id="{596ACBDA-2869-39DA-0B2B-229604E4445F}"/>
              </a:ext>
            </a:extLst>
          </p:cNvPr>
          <p:cNvSpPr/>
          <p:nvPr/>
        </p:nvSpPr>
        <p:spPr>
          <a:xfrm>
            <a:off x="3151399" y="2264659"/>
            <a:ext cx="1798725" cy="3211295"/>
          </a:xfrm>
          <a:prstGeom prst="wedgeEllipseCallout">
            <a:avLst>
              <a:gd name="adj1" fmla="val -96697"/>
              <a:gd name="adj2" fmla="val 1533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Up-Down 12">
            <a:extLst>
              <a:ext uri="{FF2B5EF4-FFF2-40B4-BE49-F238E27FC236}">
                <a16:creationId xmlns:a16="http://schemas.microsoft.com/office/drawing/2014/main" id="{FE441114-3E09-E5D5-9470-63B314B8941E}"/>
              </a:ext>
            </a:extLst>
          </p:cNvPr>
          <p:cNvSpPr/>
          <p:nvPr/>
        </p:nvSpPr>
        <p:spPr>
          <a:xfrm>
            <a:off x="1987539" y="2307098"/>
            <a:ext cx="45719" cy="436538"/>
          </a:xfrm>
          <a:prstGeom prst="upDownArrow">
            <a:avLst>
              <a:gd name="adj1" fmla="val 50000"/>
              <a:gd name="adj2" fmla="val 100850"/>
            </a:avLst>
          </a:prstGeom>
          <a:solidFill>
            <a:srgbClr val="5F49C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6F1854-E2D7-DECC-7ECD-E20CB0CC663B}"/>
              </a:ext>
            </a:extLst>
          </p:cNvPr>
          <p:cNvSpPr txBox="1"/>
          <p:nvPr/>
        </p:nvSpPr>
        <p:spPr>
          <a:xfrm>
            <a:off x="583837" y="2307098"/>
            <a:ext cx="1508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Gas feeding tube Up/Down moveable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929769-D12A-E5D5-A9F9-2DF23806AD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197" r="10875"/>
          <a:stretch/>
        </p:blipFill>
        <p:spPr>
          <a:xfrm>
            <a:off x="5280779" y="2466637"/>
            <a:ext cx="1503442" cy="26401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7D1C7B-0F5B-B79C-004F-0F98489ED9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6360" y="1250593"/>
            <a:ext cx="2143921" cy="21130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9265A6-31B1-EB66-6329-D68340F1B1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7622" y="1234468"/>
            <a:ext cx="2143920" cy="2129135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CAF4B404-5212-D4D6-EFF7-2661D42DF183}"/>
              </a:ext>
            </a:extLst>
          </p:cNvPr>
          <p:cNvSpPr txBox="1">
            <a:spLocks/>
          </p:cNvSpPr>
          <p:nvPr/>
        </p:nvSpPr>
        <p:spPr>
          <a:xfrm>
            <a:off x="711200" y="365126"/>
            <a:ext cx="10642600" cy="7248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>
                <a:solidFill>
                  <a:srgbClr val="0070C0"/>
                </a:solidFill>
              </a:rPr>
              <a:t>Movable Mg and B sources &amp; growth conditions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8FE4EC02-6B18-0F9C-C675-CB4396683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A30ADC2D-C07A-BC50-669F-1FFDEA111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C62C6B3D-E0CF-C468-6C43-E621121C5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C1D078-8DC4-3F39-CB20-8E6C74DE5295}"/>
              </a:ext>
            </a:extLst>
          </p:cNvPr>
          <p:cNvSpPr txBox="1"/>
          <p:nvPr/>
        </p:nvSpPr>
        <p:spPr>
          <a:xfrm>
            <a:off x="7152461" y="3628870"/>
            <a:ext cx="470384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Growth conditions: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100" dirty="0"/>
              <a:t>Gas: H</a:t>
            </a:r>
            <a:r>
              <a:rPr lang="en-US" sz="1100" baseline="-25000" dirty="0"/>
              <a:t>2</a:t>
            </a:r>
            <a:r>
              <a:rPr lang="en-US" sz="1100" dirty="0"/>
              <a:t> (500sccm), B</a:t>
            </a:r>
            <a:r>
              <a:rPr lang="en-US" sz="1100" baseline="-25000" dirty="0"/>
              <a:t>2</a:t>
            </a:r>
            <a:r>
              <a:rPr lang="en-US" sz="1100" dirty="0"/>
              <a:t>H</a:t>
            </a:r>
            <a:r>
              <a:rPr lang="en-US" sz="1100" baseline="-25000" dirty="0"/>
              <a:t>6</a:t>
            </a:r>
            <a:r>
              <a:rPr lang="en-US" sz="1100" dirty="0"/>
              <a:t>(5%)+ H</a:t>
            </a:r>
            <a:r>
              <a:rPr lang="en-US" sz="1100" baseline="-25000" dirty="0"/>
              <a:t>2</a:t>
            </a:r>
            <a:r>
              <a:rPr lang="en-US" sz="1100" dirty="0"/>
              <a:t>(95%) </a:t>
            </a:r>
            <a:r>
              <a:rPr lang="en-US" sz="1200" dirty="0"/>
              <a:t>mixture</a:t>
            </a:r>
            <a:r>
              <a:rPr lang="en-US" sz="1100" dirty="0"/>
              <a:t> (75sccm). Total pressure: 5 Torr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100" dirty="0"/>
              <a:t>Mg furnace 635℃, cavity heaters 465℃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100" dirty="0"/>
              <a:t>Steps:</a:t>
            </a:r>
          </a:p>
          <a:p>
            <a:pPr marL="573088" lvl="1" indent="-228600">
              <a:buFont typeface="+mj-lt"/>
              <a:buAutoNum type="arabicPeriod"/>
            </a:pPr>
            <a:r>
              <a:rPr lang="en-US" sz="1100" dirty="0"/>
              <a:t>Cavity heaters and Mg furnace heat up to target temperatures;</a:t>
            </a:r>
          </a:p>
          <a:p>
            <a:pPr marL="573088" lvl="1" indent="-228600">
              <a:buFont typeface="+mj-lt"/>
              <a:buAutoNum type="arabicPeriod"/>
            </a:pPr>
            <a:r>
              <a:rPr lang="en-US" sz="1100" dirty="0"/>
              <a:t>Mg furnace heater on, B</a:t>
            </a:r>
            <a:r>
              <a:rPr lang="en-US" sz="1100" baseline="-25000" dirty="0"/>
              <a:t>2</a:t>
            </a:r>
            <a:r>
              <a:rPr lang="en-US" sz="1100" dirty="0"/>
              <a:t>H</a:t>
            </a:r>
            <a:r>
              <a:rPr lang="en-US" sz="1100" baseline="-25000" dirty="0"/>
              <a:t>6</a:t>
            </a:r>
            <a:r>
              <a:rPr lang="en-US" sz="1100" dirty="0"/>
              <a:t> off, sources move through from top to bottom of the cavity in 20 min, slower at the center of the cavity;</a:t>
            </a:r>
          </a:p>
          <a:p>
            <a:pPr marL="573088" lvl="1" indent="-228600">
              <a:buFont typeface="+mj-lt"/>
              <a:buAutoNum type="arabicPeriod"/>
            </a:pPr>
            <a:r>
              <a:rPr lang="en-US" sz="1100" dirty="0"/>
              <a:t>Mg furnace heater off, B</a:t>
            </a:r>
            <a:r>
              <a:rPr lang="en-US" sz="1100" baseline="-25000" dirty="0"/>
              <a:t>2</a:t>
            </a:r>
            <a:r>
              <a:rPr lang="en-US" sz="1100" dirty="0"/>
              <a:t>H</a:t>
            </a:r>
            <a:r>
              <a:rPr lang="en-US" sz="1100" baseline="-25000" dirty="0"/>
              <a:t>6</a:t>
            </a:r>
            <a:r>
              <a:rPr lang="en-US" sz="1100" dirty="0"/>
              <a:t> on, sources move through from top to bottom of the cavity in 20 min again;</a:t>
            </a:r>
          </a:p>
          <a:p>
            <a:pPr marL="573088" lvl="1" indent="-228600">
              <a:buFont typeface="+mj-lt"/>
              <a:buAutoNum type="arabicPeriod"/>
            </a:pPr>
            <a:r>
              <a:rPr lang="en-US" sz="1100" dirty="0"/>
              <a:t>Both Mg furnace heater and B</a:t>
            </a:r>
            <a:r>
              <a:rPr lang="en-US" sz="1100" baseline="-25000" dirty="0"/>
              <a:t>2</a:t>
            </a:r>
            <a:r>
              <a:rPr lang="en-US" sz="1100" dirty="0"/>
              <a:t>H</a:t>
            </a:r>
            <a:r>
              <a:rPr lang="en-US" sz="1100" baseline="-25000" dirty="0"/>
              <a:t>6</a:t>
            </a:r>
            <a:r>
              <a:rPr lang="en-US" sz="1100" dirty="0"/>
              <a:t> gas are off, keep cavity heaters  temperature at 465℃ to anneal for 20 min.</a:t>
            </a:r>
          </a:p>
          <a:p>
            <a:pPr marL="573088" lvl="1" indent="-228600">
              <a:buFont typeface="+mj-lt"/>
              <a:buAutoNum type="arabicPeriod"/>
            </a:pPr>
            <a:r>
              <a:rPr lang="en-US" sz="1100" dirty="0"/>
              <a:t>All heaters and gases are off to cool in H</a:t>
            </a:r>
            <a:r>
              <a:rPr lang="en-US" sz="1100" baseline="-25000" dirty="0"/>
              <a:t>2</a:t>
            </a:r>
            <a:r>
              <a:rPr lang="en-US" sz="1100" dirty="0"/>
              <a:t> till room temperature before cavity being taken out.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FA915F-E7FC-31F3-4FBA-C02074188B40}"/>
              </a:ext>
            </a:extLst>
          </p:cNvPr>
          <p:cNvSpPr txBox="1"/>
          <p:nvPr/>
        </p:nvSpPr>
        <p:spPr>
          <a:xfrm>
            <a:off x="4393714" y="5280391"/>
            <a:ext cx="9747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Mg furnace</a:t>
            </a:r>
            <a:endParaRPr lang="en-US" sz="1200" baseline="-25000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21C5C8F-0405-518F-B3F1-02A8866839E0}"/>
              </a:ext>
            </a:extLst>
          </p:cNvPr>
          <p:cNvCxnSpPr>
            <a:cxnSpLocks/>
          </p:cNvCxnSpPr>
          <p:nvPr/>
        </p:nvCxnSpPr>
        <p:spPr>
          <a:xfrm flipH="1" flipV="1">
            <a:off x="4183704" y="4894657"/>
            <a:ext cx="631894" cy="402188"/>
          </a:xfrm>
          <a:prstGeom prst="straightConnector1">
            <a:avLst/>
          </a:prstGeom>
          <a:ln w="19050">
            <a:solidFill>
              <a:schemeClr val="bg1"/>
            </a:solidFill>
            <a:tailEnd type="stealth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8D3F14C-AF22-35A1-AD33-D46AA6568198}"/>
              </a:ext>
            </a:extLst>
          </p:cNvPr>
          <p:cNvCxnSpPr>
            <a:cxnSpLocks/>
          </p:cNvCxnSpPr>
          <p:nvPr/>
        </p:nvCxnSpPr>
        <p:spPr>
          <a:xfrm flipV="1">
            <a:off x="4912046" y="4552775"/>
            <a:ext cx="842714" cy="744070"/>
          </a:xfrm>
          <a:prstGeom prst="straightConnector1">
            <a:avLst/>
          </a:prstGeom>
          <a:ln w="19050">
            <a:solidFill>
              <a:schemeClr val="bg1"/>
            </a:solidFill>
            <a:tailEnd type="stealth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685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FE8664E1-D76F-E946-89FF-DEF5E5EFA2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13625" y="1622425"/>
          <a:ext cx="4554538" cy="348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9802205" imgH="7502570" progId="Origin95.Graph">
                  <p:embed/>
                </p:oleObj>
              </mc:Choice>
              <mc:Fallback>
                <p:oleObj name="Graph" r:id="rId2" imgW="9802205" imgH="7502570" progId="Origin95.Graph">
                  <p:embed/>
                  <p:pic>
                    <p:nvPicPr>
                      <p:cNvPr id="34" name="Object 33">
                        <a:extLst>
                          <a:ext uri="{FF2B5EF4-FFF2-40B4-BE49-F238E27FC236}">
                            <a16:creationId xmlns:a16="http://schemas.microsoft.com/office/drawing/2014/main" id="{FE8664E1-D76F-E946-89FF-DEF5E5EFA2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413625" y="1622425"/>
                        <a:ext cx="4554538" cy="3486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Date Placeholder 29">
            <a:extLst>
              <a:ext uri="{FF2B5EF4-FFF2-40B4-BE49-F238E27FC236}">
                <a16:creationId xmlns:a16="http://schemas.microsoft.com/office/drawing/2014/main" id="{5CFD2F1C-7395-8849-5458-63F9364E4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CBEB1CF0-65C4-2D20-11BB-7A1EDF700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10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AC22B08-0315-A178-A2F9-0B6105912F6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5088604"/>
                  </p:ext>
                </p:extLst>
              </p:nvPr>
            </p:nvGraphicFramePr>
            <p:xfrm>
              <a:off x="4518882" y="1409187"/>
              <a:ext cx="2419747" cy="17007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0282">
                      <a:extLst>
                        <a:ext uri="{9D8B030D-6E8A-4147-A177-3AD203B41FA5}">
                          <a16:colId xmlns:a16="http://schemas.microsoft.com/office/drawing/2014/main" val="2999650687"/>
                        </a:ext>
                      </a:extLst>
                    </a:gridCol>
                    <a:gridCol w="869607">
                      <a:extLst>
                        <a:ext uri="{9D8B030D-6E8A-4147-A177-3AD203B41FA5}">
                          <a16:colId xmlns:a16="http://schemas.microsoft.com/office/drawing/2014/main" val="3693681333"/>
                        </a:ext>
                      </a:extLst>
                    </a:gridCol>
                    <a:gridCol w="405585">
                      <a:extLst>
                        <a:ext uri="{9D8B030D-6E8A-4147-A177-3AD203B41FA5}">
                          <a16:colId xmlns:a16="http://schemas.microsoft.com/office/drawing/2014/main" val="2094103785"/>
                        </a:ext>
                      </a:extLst>
                    </a:gridCol>
                    <a:gridCol w="594273">
                      <a:extLst>
                        <a:ext uri="{9D8B030D-6E8A-4147-A177-3AD203B41FA5}">
                          <a16:colId xmlns:a16="http://schemas.microsoft.com/office/drawing/2014/main" val="384360044"/>
                        </a:ext>
                      </a:extLst>
                    </a:gridCol>
                  </a:tblGrid>
                  <a:tr h="2919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Sample#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Location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i="1" dirty="0"/>
                            <a:t>T</a:t>
                          </a:r>
                          <a:r>
                            <a:rPr lang="en-US" sz="900" baseline="-25000" dirty="0"/>
                            <a:t>c0</a:t>
                          </a:r>
                          <a:r>
                            <a:rPr lang="en-US" sz="900" baseline="0" dirty="0"/>
                            <a:t> (K)</a:t>
                          </a:r>
                          <a:endParaRPr lang="en-US" sz="900" baseline="-25000" dirty="0"/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9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oMath>
                          </a14:m>
                          <a:r>
                            <a:rPr lang="en-US" sz="900" i="1" dirty="0"/>
                            <a:t>T</a:t>
                          </a:r>
                          <a:r>
                            <a:rPr lang="en-US" sz="900" baseline="-25000" dirty="0"/>
                            <a:t>c</a:t>
                          </a:r>
                          <a:r>
                            <a:rPr lang="en-US" sz="900" baseline="0" dirty="0"/>
                            <a:t> (K)</a:t>
                          </a:r>
                          <a:endParaRPr lang="en-US" sz="900" baseline="-25000" dirty="0"/>
                        </a:p>
                        <a:p>
                          <a:pPr algn="ctr"/>
                          <a:r>
                            <a:rPr lang="en-US" sz="900" dirty="0"/>
                            <a:t>(10~90%)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1334910883"/>
                      </a:ext>
                    </a:extLst>
                  </a:tr>
                  <a:tr h="163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A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Top Tube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37.5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2.5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3238136784"/>
                      </a:ext>
                    </a:extLst>
                  </a:tr>
                  <a:tr h="163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B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Top Iris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37.1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0.8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2045747923"/>
                      </a:ext>
                    </a:extLst>
                  </a:tr>
                  <a:tr h="163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C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Top Middle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37.1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1.2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4034555490"/>
                      </a:ext>
                    </a:extLst>
                  </a:tr>
                  <a:tr h="163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D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Top Equator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37.2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2.7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1425249100"/>
                      </a:ext>
                    </a:extLst>
                  </a:tr>
                  <a:tr h="163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E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Bottom Equator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37.1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3.1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741309860"/>
                      </a:ext>
                    </a:extLst>
                  </a:tr>
                  <a:tr h="163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F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Bottom Middle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37.3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3.9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1885979777"/>
                      </a:ext>
                    </a:extLst>
                  </a:tr>
                  <a:tr h="163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G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Bottom Iris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37.6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3.3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3512252969"/>
                      </a:ext>
                    </a:extLst>
                  </a:tr>
                  <a:tr h="163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H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Bottom Tube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37.1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2.8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41426025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AC22B08-0315-A178-A2F9-0B6105912F6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5088604"/>
                  </p:ext>
                </p:extLst>
              </p:nvPr>
            </p:nvGraphicFramePr>
            <p:xfrm>
              <a:off x="4518882" y="1409187"/>
              <a:ext cx="2419747" cy="17007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50282">
                      <a:extLst>
                        <a:ext uri="{9D8B030D-6E8A-4147-A177-3AD203B41FA5}">
                          <a16:colId xmlns:a16="http://schemas.microsoft.com/office/drawing/2014/main" val="2999650687"/>
                        </a:ext>
                      </a:extLst>
                    </a:gridCol>
                    <a:gridCol w="869607">
                      <a:extLst>
                        <a:ext uri="{9D8B030D-6E8A-4147-A177-3AD203B41FA5}">
                          <a16:colId xmlns:a16="http://schemas.microsoft.com/office/drawing/2014/main" val="3693681333"/>
                        </a:ext>
                      </a:extLst>
                    </a:gridCol>
                    <a:gridCol w="405585">
                      <a:extLst>
                        <a:ext uri="{9D8B030D-6E8A-4147-A177-3AD203B41FA5}">
                          <a16:colId xmlns:a16="http://schemas.microsoft.com/office/drawing/2014/main" val="2094103785"/>
                        </a:ext>
                      </a:extLst>
                    </a:gridCol>
                    <a:gridCol w="594273">
                      <a:extLst>
                        <a:ext uri="{9D8B030D-6E8A-4147-A177-3AD203B41FA5}">
                          <a16:colId xmlns:a16="http://schemas.microsoft.com/office/drawing/2014/main" val="384360044"/>
                        </a:ext>
                      </a:extLst>
                    </a:gridCol>
                  </a:tblGrid>
                  <a:tr h="31089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Sample#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Location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i="1" dirty="0"/>
                            <a:t>T</a:t>
                          </a:r>
                          <a:r>
                            <a:rPr lang="en-US" sz="900" baseline="-25000" dirty="0"/>
                            <a:t>c0</a:t>
                          </a:r>
                          <a:r>
                            <a:rPr lang="en-US" sz="900" baseline="0" dirty="0"/>
                            <a:t> (K)</a:t>
                          </a:r>
                          <a:endParaRPr lang="en-US" sz="900" baseline="-25000" dirty="0"/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 marT="18288" marB="18288">
                        <a:blipFill>
                          <a:blip r:embed="rId4"/>
                          <a:stretch>
                            <a:fillRect l="-307143" t="-7843" r="-4082" b="-4647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4910883"/>
                      </a:ext>
                    </a:extLst>
                  </a:tr>
                  <a:tr h="1737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A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Top Tube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37.5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2.5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3238136784"/>
                      </a:ext>
                    </a:extLst>
                  </a:tr>
                  <a:tr h="1737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B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Top Iris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37.1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0.8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2045747923"/>
                      </a:ext>
                    </a:extLst>
                  </a:tr>
                  <a:tr h="1737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C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Top Middle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37.1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1.2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4034555490"/>
                      </a:ext>
                    </a:extLst>
                  </a:tr>
                  <a:tr h="1737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D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Top Equator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37.2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2.7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1425249100"/>
                      </a:ext>
                    </a:extLst>
                  </a:tr>
                  <a:tr h="1737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E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Bottom Equator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37.1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3.1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741309860"/>
                      </a:ext>
                    </a:extLst>
                  </a:tr>
                  <a:tr h="1737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F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Bottom Middle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37.3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3.9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1885979777"/>
                      </a:ext>
                    </a:extLst>
                  </a:tr>
                  <a:tr h="1737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G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Bottom Iris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37.6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3.3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3512252969"/>
                      </a:ext>
                    </a:extLst>
                  </a:tr>
                  <a:tr h="1737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H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900" dirty="0"/>
                            <a:t>Bottom Tube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37.1</a:t>
                          </a:r>
                        </a:p>
                      </a:txBody>
                      <a:tcPr marL="45720" marR="45720" marT="18288" marB="1828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900" dirty="0"/>
                            <a:t>2.8</a:t>
                          </a:r>
                        </a:p>
                      </a:txBody>
                      <a:tcPr marL="45720" marR="45720" marT="18288" marB="18288"/>
                    </a:tc>
                    <a:extLst>
                      <a:ext uri="{0D108BD9-81ED-4DB2-BD59-A6C34878D82A}">
                        <a16:rowId xmlns:a16="http://schemas.microsoft.com/office/drawing/2014/main" val="41426025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5" name="Picture 34" descr="A collage of different types of metal parts&#10;&#10;AI-generated content may be incorrect.">
            <a:extLst>
              <a:ext uri="{FF2B5EF4-FFF2-40B4-BE49-F238E27FC236}">
                <a16:creationId xmlns:a16="http://schemas.microsoft.com/office/drawing/2014/main" id="{540A14BD-A3AB-7C0F-BF93-30596A13999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52" t="1451" r="2705" b="1794"/>
          <a:stretch>
            <a:fillRect/>
          </a:stretch>
        </p:blipFill>
        <p:spPr>
          <a:xfrm>
            <a:off x="448654" y="1513716"/>
            <a:ext cx="3473866" cy="37035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D7F5B90-4FC8-BC49-848F-EF64346D3A5B}"/>
              </a:ext>
            </a:extLst>
          </p:cNvPr>
          <p:cNvSpPr txBox="1">
            <a:spLocks/>
          </p:cNvSpPr>
          <p:nvPr/>
        </p:nvSpPr>
        <p:spPr>
          <a:xfrm>
            <a:off x="711200" y="365126"/>
            <a:ext cx="10820400" cy="72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0070C0"/>
                </a:solidFill>
              </a:rPr>
              <a:t>AC susceptibility measurement of witness samples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C4A34D1-12D3-8CD9-D70D-60CE4D67B4EA}"/>
                  </a:ext>
                </a:extLst>
              </p:cNvPr>
              <p:cNvSpPr txBox="1"/>
              <p:nvPr/>
            </p:nvSpPr>
            <p:spPr>
              <a:xfrm>
                <a:off x="4118987" y="3365500"/>
                <a:ext cx="2982568" cy="2800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Eight 10mm x 10mm x 1mm Cu substrates mounted on various locations of the inner wall of the cavity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All </a:t>
                </a:r>
                <a:r>
                  <a:rPr lang="en-US" sz="1600" i="1" dirty="0"/>
                  <a:t>T</a:t>
                </a:r>
                <a:r>
                  <a:rPr lang="en-US" sz="1600" i="1" baseline="-25000" dirty="0"/>
                  <a:t>c</a:t>
                </a:r>
                <a:r>
                  <a:rPr lang="en-US" sz="1600" dirty="0"/>
                  <a:t>’s are 37.1~37.6 K, close to highest reported </a:t>
                </a:r>
                <a:r>
                  <a:rPr lang="en-US" sz="1600" i="1" dirty="0"/>
                  <a:t>T</a:t>
                </a:r>
                <a:r>
                  <a:rPr lang="en-US" sz="1600" i="1" baseline="-25000" dirty="0"/>
                  <a:t>c</a:t>
                </a:r>
                <a:r>
                  <a:rPr lang="en-US" sz="1600" dirty="0"/>
                  <a:t> (38K) of MgB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 on Cu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1600" i="1" dirty="0"/>
                  <a:t>T</a:t>
                </a:r>
                <a:r>
                  <a:rPr lang="en-US" sz="1600" baseline="-25000" dirty="0"/>
                  <a:t>c</a:t>
                </a:r>
                <a:r>
                  <a:rPr lang="en-US" sz="1600" dirty="0"/>
                  <a:t>’s are 0.8~3.9 K, reasonably small, indicating full sample transit to superconducting below 33 K</a:t>
                </a:r>
                <a:endParaRPr lang="en-US" sz="1600" baseline="-25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C4A34D1-12D3-8CD9-D70D-60CE4D67B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8987" y="3365500"/>
                <a:ext cx="2982568" cy="2800767"/>
              </a:xfrm>
              <a:prstGeom prst="rect">
                <a:avLst/>
              </a:prstGeom>
              <a:blipFill>
                <a:blip r:embed="rId6"/>
                <a:stretch>
                  <a:fillRect l="-818" t="-652" r="-613" b="-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FBF6C-CD26-EB01-ED4B-79ABBCF39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476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EA2C2-A1A8-35F3-7A6F-A3418FF81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8A405F-87F5-A9D6-3909-D098635D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11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8E6B33-8E93-382C-2A12-5E17133FA0D7}"/>
              </a:ext>
            </a:extLst>
          </p:cNvPr>
          <p:cNvSpPr txBox="1">
            <a:spLocks/>
          </p:cNvSpPr>
          <p:nvPr/>
        </p:nvSpPr>
        <p:spPr>
          <a:xfrm>
            <a:off x="711200" y="365126"/>
            <a:ext cx="10642600" cy="72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70C0"/>
                </a:solidFill>
              </a:rPr>
              <a:t>RF Measurement via Dielectric Resonator Technique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86DF77-CA90-B5C1-0839-861081550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939" y="1918394"/>
            <a:ext cx="2911709" cy="28790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440E31-D04C-5B62-52DA-B228940409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78" t="22438" r="7529"/>
          <a:stretch>
            <a:fillRect/>
          </a:stretch>
        </p:blipFill>
        <p:spPr>
          <a:xfrm>
            <a:off x="3731687" y="1918394"/>
            <a:ext cx="4117636" cy="28758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527D2B-6E74-CE10-BDEA-905E9264F8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159" b="30158"/>
          <a:stretch>
            <a:fillRect/>
          </a:stretch>
        </p:blipFill>
        <p:spPr>
          <a:xfrm>
            <a:off x="8153400" y="1918394"/>
            <a:ext cx="3613884" cy="287581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623C42-2A05-71DC-46EE-E64F6B8F8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C2262A-CE26-1464-C16A-AFA4DF4DE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SC-HEP: DE-SC0022330, DE-SC0026286 Ke Chen — TFSRF2026, Chester, UK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BFD17E-991E-B60C-E314-A1E7AF3E7842}"/>
              </a:ext>
            </a:extLst>
          </p:cNvPr>
          <p:cNvSpPr txBox="1"/>
          <p:nvPr/>
        </p:nvSpPr>
        <p:spPr>
          <a:xfrm>
            <a:off x="649487" y="5126923"/>
            <a:ext cx="29301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Sapphire rod: </a:t>
            </a:r>
            <a:r>
              <a:rPr lang="el-GR" sz="1600" dirty="0"/>
              <a:t>Φ</a:t>
            </a:r>
            <a:r>
              <a:rPr lang="en-US" sz="1600" dirty="0"/>
              <a:t>0.315” X 0.398”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5A1E9E-B014-9FD0-326F-86E86E64450F}"/>
              </a:ext>
            </a:extLst>
          </p:cNvPr>
          <p:cNvSpPr txBox="1"/>
          <p:nvPr/>
        </p:nvSpPr>
        <p:spPr>
          <a:xfrm>
            <a:off x="3731687" y="5126923"/>
            <a:ext cx="42362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MgB</a:t>
            </a:r>
            <a:r>
              <a:rPr lang="en-US" sz="1600" baseline="-25000" dirty="0"/>
              <a:t>2</a:t>
            </a:r>
            <a:r>
              <a:rPr lang="en-US" sz="1600" dirty="0"/>
              <a:t>-coated Cu cavity inner diameter </a:t>
            </a:r>
            <a:r>
              <a:rPr lang="el-GR" sz="1600" dirty="0"/>
              <a:t>Φ</a:t>
            </a:r>
            <a:r>
              <a:rPr lang="en-US" sz="1600" dirty="0"/>
              <a:t>1.25”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2D109C-528D-C927-CFFC-8BF9FB765368}"/>
              </a:ext>
            </a:extLst>
          </p:cNvPr>
          <p:cNvSpPr txBox="1"/>
          <p:nvPr/>
        </p:nvSpPr>
        <p:spPr>
          <a:xfrm>
            <a:off x="8294795" y="5126923"/>
            <a:ext cx="3514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Measured in a cryocooler down to 6 K</a:t>
            </a:r>
          </a:p>
        </p:txBody>
      </p:sp>
    </p:spTree>
    <p:extLst>
      <p:ext uri="{BB962C8B-B14F-4D97-AF65-F5344CB8AC3E}">
        <p14:creationId xmlns:p14="http://schemas.microsoft.com/office/powerpoint/2010/main" val="3032474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79D1F4-5CC1-8C9A-6606-DBD4255B1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B4557878-D923-7336-9528-09F9909190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9701840"/>
              </p:ext>
            </p:extLst>
          </p:nvPr>
        </p:nvGraphicFramePr>
        <p:xfrm>
          <a:off x="1501093" y="2134586"/>
          <a:ext cx="4480824" cy="3428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9802090" imgH="7502631" progId="Origin95.Graph">
                  <p:embed/>
                </p:oleObj>
              </mc:Choice>
              <mc:Fallback>
                <p:oleObj name="Graph" r:id="rId2" imgW="9802090" imgH="7502631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01093" y="2134586"/>
                        <a:ext cx="4480824" cy="342899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85616CB-A633-0078-F679-F4ABDB029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495" y="2134587"/>
            <a:ext cx="4487704" cy="3429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9E7E925-281A-0567-AF49-A273EE77C212}"/>
              </a:ext>
            </a:extLst>
          </p:cNvPr>
          <p:cNvSpPr txBox="1">
            <a:spLocks/>
          </p:cNvSpPr>
          <p:nvPr/>
        </p:nvSpPr>
        <p:spPr>
          <a:xfrm>
            <a:off x="711200" y="365126"/>
            <a:ext cx="10642600" cy="929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70C0"/>
                </a:solidFill>
              </a:rPr>
              <a:t>Loaded </a:t>
            </a:r>
            <a:r>
              <a:rPr lang="en-US" sz="3600" i="1" dirty="0">
                <a:solidFill>
                  <a:srgbClr val="0070C0"/>
                </a:solidFill>
              </a:rPr>
              <a:t>Q</a:t>
            </a:r>
            <a:r>
              <a:rPr lang="en-US" sz="3600" dirty="0">
                <a:solidFill>
                  <a:srgbClr val="0070C0"/>
                </a:solidFill>
              </a:rPr>
              <a:t>-factors and resonate frequencies: MgB</a:t>
            </a:r>
            <a:r>
              <a:rPr lang="en-US" sz="3600" baseline="-25000" dirty="0">
                <a:solidFill>
                  <a:srgbClr val="0070C0"/>
                </a:solidFill>
              </a:rPr>
              <a:t>2</a:t>
            </a:r>
            <a:r>
              <a:rPr lang="en-US" sz="3600" dirty="0">
                <a:solidFill>
                  <a:srgbClr val="0070C0"/>
                </a:solidFill>
              </a:rPr>
              <a:t> vs Nb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97C2AA-CDAC-7440-951C-16F7B3206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6A453C-B12E-318E-DEC3-9A0DD38E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324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3865C-0644-B7E7-B8AA-72EEFD8B1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13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4386AA-E228-65F0-8C54-2C10679777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01" t="8002" r="11099"/>
          <a:stretch>
            <a:fillRect/>
          </a:stretch>
        </p:blipFill>
        <p:spPr>
          <a:xfrm>
            <a:off x="549625" y="1264356"/>
            <a:ext cx="5046133" cy="423173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878" name="TextBox 1877">
            <a:extLst>
              <a:ext uri="{FF2B5EF4-FFF2-40B4-BE49-F238E27FC236}">
                <a16:creationId xmlns:a16="http://schemas.microsoft.com/office/drawing/2014/main" id="{ED882536-42AF-2F44-7466-62A4C30F764E}"/>
              </a:ext>
            </a:extLst>
          </p:cNvPr>
          <p:cNvSpPr txBox="1"/>
          <p:nvPr/>
        </p:nvSpPr>
        <p:spPr>
          <a:xfrm>
            <a:off x="5847769" y="1120676"/>
            <a:ext cx="603391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measured Q (loaded) is the total loss:</a:t>
            </a:r>
          </a:p>
          <a:p>
            <a:r>
              <a:rPr lang="en-US" dirty="0"/>
              <a:t>1/Q = 1/</a:t>
            </a:r>
            <a:r>
              <a:rPr lang="en-US" dirty="0" err="1"/>
              <a:t>Q</a:t>
            </a:r>
            <a:r>
              <a:rPr lang="en-US" baseline="-25000" dirty="0" err="1"/>
              <a:t>SC_film</a:t>
            </a:r>
            <a:r>
              <a:rPr lang="en-US" dirty="0"/>
              <a:t> + 1/</a:t>
            </a:r>
            <a:r>
              <a:rPr lang="en-US" dirty="0" err="1"/>
              <a:t>Q</a:t>
            </a:r>
            <a:r>
              <a:rPr lang="en-US" baseline="-25000" dirty="0" err="1"/>
              <a:t>other</a:t>
            </a:r>
            <a:r>
              <a:rPr lang="en-US" dirty="0"/>
              <a:t> </a:t>
            </a:r>
          </a:p>
          <a:p>
            <a:r>
              <a:rPr lang="en-US" dirty="0"/>
              <a:t>1/</a:t>
            </a:r>
            <a:r>
              <a:rPr lang="en-US" dirty="0" err="1"/>
              <a:t>Q</a:t>
            </a:r>
            <a:r>
              <a:rPr lang="en-US" baseline="-25000" dirty="0" err="1"/>
              <a:t>other</a:t>
            </a:r>
            <a:r>
              <a:rPr lang="en-US" dirty="0"/>
              <a:t> is estimated at the level marked by the horizontal line in the graph.</a:t>
            </a:r>
          </a:p>
          <a:p>
            <a:r>
              <a:rPr lang="en-US" i="1" dirty="0" err="1"/>
              <a:t>R</a:t>
            </a:r>
            <a:r>
              <a:rPr lang="en-US" baseline="-25000" dirty="0" err="1"/>
              <a:t>Nb</a:t>
            </a:r>
            <a:r>
              <a:rPr lang="en-US" dirty="0"/>
              <a:t>(9.2K) ~ 5 m</a:t>
            </a:r>
            <a:r>
              <a:rPr lang="el-GR" dirty="0"/>
              <a:t>Ω</a:t>
            </a:r>
            <a:r>
              <a:rPr lang="en-US" dirty="0"/>
              <a:t>,  </a:t>
            </a:r>
            <a:r>
              <a:rPr lang="en-US" i="1" dirty="0" err="1"/>
              <a:t>R</a:t>
            </a:r>
            <a:r>
              <a:rPr lang="en-US" baseline="-25000" dirty="0" err="1"/>
              <a:t>Nb</a:t>
            </a:r>
            <a:r>
              <a:rPr lang="en-US" dirty="0"/>
              <a:t>(7K) ~ 0.01 m</a:t>
            </a:r>
            <a:r>
              <a:rPr lang="el-GR" dirty="0"/>
              <a:t>Ω</a:t>
            </a:r>
            <a:r>
              <a:rPr lang="en-US" dirty="0"/>
              <a:t> = 0.02</a:t>
            </a:r>
            <a:r>
              <a:rPr lang="en-US" i="1" dirty="0"/>
              <a:t> </a:t>
            </a:r>
            <a:r>
              <a:rPr lang="en-US" i="1" dirty="0" err="1"/>
              <a:t>R</a:t>
            </a:r>
            <a:r>
              <a:rPr lang="en-US" baseline="-25000" dirty="0" err="1"/>
              <a:t>Nb</a:t>
            </a:r>
            <a:r>
              <a:rPr lang="en-US" dirty="0"/>
              <a:t>(9.2K)</a:t>
            </a:r>
          </a:p>
          <a:p>
            <a:r>
              <a:rPr lang="en-US" dirty="0"/>
              <a:t>Assuming that 1/</a:t>
            </a:r>
            <a:r>
              <a:rPr lang="en-US" dirty="0" err="1"/>
              <a:t>Q</a:t>
            </a:r>
            <a:r>
              <a:rPr lang="en-US" baseline="-25000" dirty="0" err="1"/>
              <a:t>other</a:t>
            </a:r>
            <a:r>
              <a:rPr lang="en-US" dirty="0"/>
              <a:t> are the same for both measurements, </a:t>
            </a:r>
            <a:r>
              <a:rPr lang="en-US" i="1" dirty="0"/>
              <a:t>R</a:t>
            </a:r>
            <a:r>
              <a:rPr lang="en-US" baseline="-25000" dirty="0"/>
              <a:t>MgB2</a:t>
            </a:r>
            <a:r>
              <a:rPr lang="en-US" dirty="0"/>
              <a:t>(6K) ~ 0.35 </a:t>
            </a:r>
            <a:r>
              <a:rPr lang="en-US" i="1" dirty="0" err="1"/>
              <a:t>R</a:t>
            </a:r>
            <a:r>
              <a:rPr lang="en-US" baseline="-25000" dirty="0" err="1"/>
              <a:t>Nb</a:t>
            </a:r>
            <a:r>
              <a:rPr lang="en-US" dirty="0"/>
              <a:t>(9.2K) = 1.8 m</a:t>
            </a:r>
            <a:r>
              <a:rPr lang="el-GR" dirty="0"/>
              <a:t>Ω</a:t>
            </a:r>
            <a:endParaRPr lang="en-US" dirty="0"/>
          </a:p>
        </p:txBody>
      </p:sp>
      <p:sp>
        <p:nvSpPr>
          <p:cNvPr id="1880" name="Title 1">
            <a:extLst>
              <a:ext uri="{FF2B5EF4-FFF2-40B4-BE49-F238E27FC236}">
                <a16:creationId xmlns:a16="http://schemas.microsoft.com/office/drawing/2014/main" id="{83E12B97-95FA-941B-0819-6BCEBA91BA24}"/>
              </a:ext>
            </a:extLst>
          </p:cNvPr>
          <p:cNvSpPr txBox="1">
            <a:spLocks/>
          </p:cNvSpPr>
          <p:nvPr/>
        </p:nvSpPr>
        <p:spPr>
          <a:xfrm>
            <a:off x="711199" y="365126"/>
            <a:ext cx="10882489" cy="72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70C0"/>
                </a:solidFill>
              </a:rPr>
              <a:t>Preliminary Analysis of Surface Resistance of MgB</a:t>
            </a:r>
            <a:r>
              <a:rPr lang="en-US" sz="3600" baseline="-25000" dirty="0">
                <a:solidFill>
                  <a:srgbClr val="0070C0"/>
                </a:solidFill>
              </a:rPr>
              <a:t>2 </a:t>
            </a:r>
            <a:r>
              <a:rPr lang="en-US" sz="3600" dirty="0">
                <a:solidFill>
                  <a:srgbClr val="0070C0"/>
                </a:solidFill>
              </a:rPr>
              <a:t>/Cu at 10.8 GHz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6D862E-8A11-973F-E26C-C32A20EDD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B9F0A5-3B4D-A162-4767-023C03763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AB2A8E-14EB-8AAD-E0E0-23BA58C48DD4}"/>
              </a:ext>
            </a:extLst>
          </p:cNvPr>
          <p:cNvSpPr txBox="1"/>
          <p:nvPr/>
        </p:nvSpPr>
        <p:spPr>
          <a:xfrm>
            <a:off x="7049911" y="53114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978293-FEC8-DD5E-D130-7D4959E0CB8E}"/>
              </a:ext>
            </a:extLst>
          </p:cNvPr>
          <p:cNvSpPr txBox="1"/>
          <p:nvPr/>
        </p:nvSpPr>
        <p:spPr>
          <a:xfrm>
            <a:off x="8740491" y="3307923"/>
            <a:ext cx="314119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1200FF"/>
                </a:solidFill>
              </a:rPr>
              <a:t>Possible culprit: </a:t>
            </a:r>
            <a:r>
              <a:rPr lang="en-US" dirty="0"/>
              <a:t>Relatively large residual resistance of MgB</a:t>
            </a:r>
            <a:r>
              <a:rPr lang="en-US" baseline="-25000" dirty="0"/>
              <a:t>2</a:t>
            </a:r>
            <a:r>
              <a:rPr lang="en-US" dirty="0"/>
              <a:t> at low temperatures</a:t>
            </a:r>
          </a:p>
          <a:p>
            <a:r>
              <a:rPr lang="en-US" b="1" dirty="0">
                <a:solidFill>
                  <a:srgbClr val="FF0000"/>
                </a:solidFill>
              </a:rPr>
              <a:t>Good news:</a:t>
            </a:r>
            <a:r>
              <a:rPr lang="en-US" dirty="0"/>
              <a:t> Better than Cu: Rs about 1/4 of Cu (RRR=400), which was measured to be 7.2m</a:t>
            </a:r>
            <a:r>
              <a:rPr lang="el-GR" dirty="0"/>
              <a:t>Ω</a:t>
            </a:r>
            <a:r>
              <a:rPr lang="en-US" dirty="0"/>
              <a:t> for 4~20 K at 11.4 GHz, (Cahill </a:t>
            </a:r>
            <a:r>
              <a:rPr lang="en-US" i="1" dirty="0"/>
              <a:t>et al.</a:t>
            </a:r>
            <a:r>
              <a:rPr lang="en-US" dirty="0"/>
              <a:t>, Proceedings of IPAC2016.) Translating to ~1/300 of Cu for 1.3 GHz. </a:t>
            </a:r>
          </a:p>
        </p:txBody>
      </p:sp>
      <p:pic>
        <p:nvPicPr>
          <p:cNvPr id="8" name="Picture 7" descr="The diagram illustrates a relationship between temperature (in Kelvin) and electrical resistivity (in microquadrangstroms), showing a trend of increasing resistivity with temperature.&#10;&#10;AI-generated content may be incorrect.">
            <a:extLst>
              <a:ext uri="{FF2B5EF4-FFF2-40B4-BE49-F238E27FC236}">
                <a16:creationId xmlns:a16="http://schemas.microsoft.com/office/drawing/2014/main" id="{F5B8C04F-A0E9-AE9A-1372-3C696BAAD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659" y="3346300"/>
            <a:ext cx="2671233" cy="22497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0E0C899-33DA-A09C-A784-F6D18D7AE9F4}"/>
              </a:ext>
            </a:extLst>
          </p:cNvPr>
          <p:cNvSpPr txBox="1"/>
          <p:nvPr/>
        </p:nvSpPr>
        <p:spPr>
          <a:xfrm>
            <a:off x="5513014" y="5636452"/>
            <a:ext cx="32585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Pogrebnyakov </a:t>
            </a:r>
            <a:r>
              <a:rPr lang="en-US" sz="1400" i="1" dirty="0"/>
              <a:t>et al.</a:t>
            </a:r>
            <a:r>
              <a:rPr lang="en-US" sz="1400" dirty="0"/>
              <a:t>, APL 82,4320 (2003)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EC7EF9-6B7C-BED7-7EE3-C74B670FB6A9}"/>
              </a:ext>
            </a:extLst>
          </p:cNvPr>
          <p:cNvSpPr txBox="1"/>
          <p:nvPr/>
        </p:nvSpPr>
        <p:spPr>
          <a:xfrm>
            <a:off x="7597244" y="4520727"/>
            <a:ext cx="1091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1200FF"/>
                </a:solidFill>
              </a:rPr>
              <a:t>HPCVD</a:t>
            </a:r>
          </a:p>
          <a:p>
            <a:r>
              <a:rPr lang="en-US" sz="1200" dirty="0">
                <a:solidFill>
                  <a:srgbClr val="1200FF"/>
                </a:solidFill>
              </a:rPr>
              <a:t>MgB</a:t>
            </a:r>
            <a:r>
              <a:rPr lang="en-US" sz="1200" baseline="-25000" dirty="0">
                <a:solidFill>
                  <a:srgbClr val="1200FF"/>
                </a:solidFill>
              </a:rPr>
              <a:t>2</a:t>
            </a:r>
            <a:r>
              <a:rPr lang="en-US" sz="1200" dirty="0">
                <a:solidFill>
                  <a:srgbClr val="1200FF"/>
                </a:solidFill>
              </a:rPr>
              <a:t> film</a:t>
            </a:r>
          </a:p>
          <a:p>
            <a:r>
              <a:rPr lang="en-US" sz="1200" dirty="0">
                <a:solidFill>
                  <a:srgbClr val="1200FF"/>
                </a:solidFill>
              </a:rPr>
              <a:t>RRR ~ 30</a:t>
            </a:r>
          </a:p>
        </p:txBody>
      </p:sp>
    </p:spTree>
    <p:extLst>
      <p:ext uri="{BB962C8B-B14F-4D97-AF65-F5344CB8AC3E}">
        <p14:creationId xmlns:p14="http://schemas.microsoft.com/office/powerpoint/2010/main" val="4062250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lose-up of a surface&#10;&#10;AI-generated content may be incorrect.">
            <a:extLst>
              <a:ext uri="{FF2B5EF4-FFF2-40B4-BE49-F238E27FC236}">
                <a16:creationId xmlns:a16="http://schemas.microsoft.com/office/drawing/2014/main" id="{1ACF868C-A529-3CDE-C72B-84AFB497E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99979" y="2365964"/>
            <a:ext cx="1708770" cy="3033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D8DDCF-A75B-0855-ACEA-7183AA698A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851" y="2224229"/>
            <a:ext cx="2949007" cy="1210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F715B6-C931-E662-81BF-86F58F2173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491" y="3423946"/>
            <a:ext cx="2897725" cy="114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C557ABD-2C7D-B02A-997E-390B535B62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491" y="4573041"/>
            <a:ext cx="2897725" cy="1058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1242E5C-BAC2-3250-018D-CB386B718916}"/>
              </a:ext>
            </a:extLst>
          </p:cNvPr>
          <p:cNvSpPr txBox="1"/>
          <p:nvPr/>
        </p:nvSpPr>
        <p:spPr>
          <a:xfrm>
            <a:off x="7488315" y="3504853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Mg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21657F-28B7-5D14-31BC-1A3E6BA7C792}"/>
              </a:ext>
            </a:extLst>
          </p:cNvPr>
          <p:cNvSpPr txBox="1"/>
          <p:nvPr/>
        </p:nvSpPr>
        <p:spPr>
          <a:xfrm>
            <a:off x="7534527" y="4642756"/>
            <a:ext cx="4427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FF00"/>
                </a:solidFill>
              </a:rPr>
              <a:t>Cu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5BF945-BABD-A0EA-0942-7BD3E332CA3D}"/>
              </a:ext>
            </a:extLst>
          </p:cNvPr>
          <p:cNvSpPr txBox="1"/>
          <p:nvPr/>
        </p:nvSpPr>
        <p:spPr>
          <a:xfrm>
            <a:off x="5142851" y="1935846"/>
            <a:ext cx="9701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Cu substrate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F3C406-F51C-DB1C-5DA6-C77801F0EE5A}"/>
              </a:ext>
            </a:extLst>
          </p:cNvPr>
          <p:cNvSpPr txBox="1"/>
          <p:nvPr/>
        </p:nvSpPr>
        <p:spPr>
          <a:xfrm>
            <a:off x="5690782" y="1476441"/>
            <a:ext cx="9701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~2um</a:t>
            </a:r>
          </a:p>
          <a:p>
            <a:pPr algn="ctr"/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Mg-Cu alloy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BA6111-212C-F20D-DDF2-4A111CF5CF0F}"/>
              </a:ext>
            </a:extLst>
          </p:cNvPr>
          <p:cNvSpPr txBox="1"/>
          <p:nvPr/>
        </p:nvSpPr>
        <p:spPr>
          <a:xfrm>
            <a:off x="6212203" y="1838759"/>
            <a:ext cx="11047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~4um MgB</a:t>
            </a:r>
            <a:r>
              <a:rPr lang="en-US" sz="1100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(cross-section)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468A59-D900-7235-F1B1-9F44165A90A7}"/>
              </a:ext>
            </a:extLst>
          </p:cNvPr>
          <p:cNvSpPr txBox="1"/>
          <p:nvPr/>
        </p:nvSpPr>
        <p:spPr>
          <a:xfrm>
            <a:off x="7122974" y="1669482"/>
            <a:ext cx="9206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MgB</a:t>
            </a:r>
            <a:r>
              <a:rPr lang="en-US" sz="1100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(tilted surface)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38627-F899-1E99-38D9-C2FA7F249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65A8A641-EF4F-CED7-3E56-264891848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228E73C7-17CE-39F2-CB52-815247DD9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14</a:t>
            </a:fld>
            <a:endParaRPr lang="en-US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BC56052-778E-FBF6-3668-892ED73D5CB0}"/>
              </a:ext>
            </a:extLst>
          </p:cNvPr>
          <p:cNvSpPr txBox="1">
            <a:spLocks/>
          </p:cNvSpPr>
          <p:nvPr/>
        </p:nvSpPr>
        <p:spPr>
          <a:xfrm>
            <a:off x="2823351" y="333069"/>
            <a:ext cx="1275699" cy="72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70C0"/>
                </a:solidFill>
              </a:rPr>
              <a:t>SEM</a:t>
            </a:r>
          </a:p>
        </p:txBody>
      </p:sp>
      <p:pic>
        <p:nvPicPr>
          <p:cNvPr id="2" name="Picture 1" descr="A close-up of a grey surface&#10;&#10;AI-generated content may be incorrect.">
            <a:extLst>
              <a:ext uri="{FF2B5EF4-FFF2-40B4-BE49-F238E27FC236}">
                <a16:creationId xmlns:a16="http://schemas.microsoft.com/office/drawing/2014/main" id="{1E0321BF-B8A6-7C2C-4D0F-7F24F5AE6E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48" y="1420194"/>
            <a:ext cx="2653379" cy="19053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4BA7E2-43D6-6502-9350-D9B5B4CCF2F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8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148"/>
          <a:stretch>
            <a:fillRect/>
          </a:stretch>
        </p:blipFill>
        <p:spPr bwMode="auto">
          <a:xfrm>
            <a:off x="346148" y="3402819"/>
            <a:ext cx="2685940" cy="1939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5E568A8-27B0-6D20-90AC-5B04A46A89A1}"/>
              </a:ext>
            </a:extLst>
          </p:cNvPr>
          <p:cNvGraphicFramePr>
            <a:graphicFrameLocks noGrp="1"/>
          </p:cNvGraphicFramePr>
          <p:nvPr/>
        </p:nvGraphicFramePr>
        <p:xfrm>
          <a:off x="258221" y="5419988"/>
          <a:ext cx="2829232" cy="480060"/>
        </p:xfrm>
        <a:graphic>
          <a:graphicData uri="http://schemas.openxmlformats.org/drawingml/2006/table">
            <a:tbl>
              <a:tblPr/>
              <a:tblGrid>
                <a:gridCol w="355779">
                  <a:extLst>
                    <a:ext uri="{9D8B030D-6E8A-4147-A177-3AD203B41FA5}">
                      <a16:colId xmlns:a16="http://schemas.microsoft.com/office/drawing/2014/main" val="1493580193"/>
                    </a:ext>
                  </a:extLst>
                </a:gridCol>
                <a:gridCol w="346417">
                  <a:extLst>
                    <a:ext uri="{9D8B030D-6E8A-4147-A177-3AD203B41FA5}">
                      <a16:colId xmlns:a16="http://schemas.microsoft.com/office/drawing/2014/main" val="248148378"/>
                    </a:ext>
                  </a:extLst>
                </a:gridCol>
                <a:gridCol w="337054">
                  <a:extLst>
                    <a:ext uri="{9D8B030D-6E8A-4147-A177-3AD203B41FA5}">
                      <a16:colId xmlns:a16="http://schemas.microsoft.com/office/drawing/2014/main" val="1330246569"/>
                    </a:ext>
                  </a:extLst>
                </a:gridCol>
                <a:gridCol w="449405">
                  <a:extLst>
                    <a:ext uri="{9D8B030D-6E8A-4147-A177-3AD203B41FA5}">
                      <a16:colId xmlns:a16="http://schemas.microsoft.com/office/drawing/2014/main" val="1049978176"/>
                    </a:ext>
                  </a:extLst>
                </a:gridCol>
                <a:gridCol w="374505">
                  <a:extLst>
                    <a:ext uri="{9D8B030D-6E8A-4147-A177-3AD203B41FA5}">
                      <a16:colId xmlns:a16="http://schemas.microsoft.com/office/drawing/2014/main" val="2185437074"/>
                    </a:ext>
                  </a:extLst>
                </a:gridCol>
                <a:gridCol w="308966">
                  <a:extLst>
                    <a:ext uri="{9D8B030D-6E8A-4147-A177-3AD203B41FA5}">
                      <a16:colId xmlns:a16="http://schemas.microsoft.com/office/drawing/2014/main" val="2736548125"/>
                    </a:ext>
                  </a:extLst>
                </a:gridCol>
                <a:gridCol w="657106">
                  <a:extLst>
                    <a:ext uri="{9D8B030D-6E8A-4147-A177-3AD203B41FA5}">
                      <a16:colId xmlns:a16="http://schemas.microsoft.com/office/drawing/2014/main" val="2676002653"/>
                    </a:ext>
                  </a:extLst>
                </a:gridCol>
              </a:tblGrid>
              <a:tr h="1217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2118118"/>
                  </a:ext>
                </a:extLst>
              </a:tr>
              <a:tr h="12170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72.99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Spectrum 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513936"/>
                  </a:ext>
                </a:extLst>
              </a:tr>
              <a:tr h="12170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56.83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Spectrum 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350595"/>
                  </a:ext>
                </a:extLst>
              </a:tr>
            </a:tbl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EEDDC49-7E39-4BE2-C932-23608B49450C}"/>
              </a:ext>
            </a:extLst>
          </p:cNvPr>
          <p:cNvCxnSpPr>
            <a:cxnSpLocks/>
          </p:cNvCxnSpPr>
          <p:nvPr/>
        </p:nvCxnSpPr>
        <p:spPr>
          <a:xfrm>
            <a:off x="3242776" y="1343431"/>
            <a:ext cx="0" cy="47800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1996194-7B6A-285A-4142-730EEBEDAC12}"/>
              </a:ext>
            </a:extLst>
          </p:cNvPr>
          <p:cNvSpPr txBox="1"/>
          <p:nvPr/>
        </p:nvSpPr>
        <p:spPr>
          <a:xfrm>
            <a:off x="1208345" y="1065403"/>
            <a:ext cx="10011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Top View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C1E180-31BF-4AB4-E726-296543E1FA00}"/>
              </a:ext>
            </a:extLst>
          </p:cNvPr>
          <p:cNvSpPr txBox="1"/>
          <p:nvPr/>
        </p:nvSpPr>
        <p:spPr>
          <a:xfrm>
            <a:off x="4833895" y="1096956"/>
            <a:ext cx="19882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Cross-section View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55F6706-7B79-69E4-A214-BB0CF875804E}"/>
              </a:ext>
            </a:extLst>
          </p:cNvPr>
          <p:cNvCxnSpPr>
            <a:cxnSpLocks/>
          </p:cNvCxnSpPr>
          <p:nvPr/>
        </p:nvCxnSpPr>
        <p:spPr>
          <a:xfrm>
            <a:off x="6085054" y="3077753"/>
            <a:ext cx="0" cy="2289056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1C899EA-6C1A-F2D4-868E-3D97E2D8C0BD}"/>
              </a:ext>
            </a:extLst>
          </p:cNvPr>
          <p:cNvCxnSpPr>
            <a:cxnSpLocks/>
          </p:cNvCxnSpPr>
          <p:nvPr/>
        </p:nvCxnSpPr>
        <p:spPr>
          <a:xfrm>
            <a:off x="6459646" y="3077753"/>
            <a:ext cx="0" cy="2274811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24AC880-4EE4-2596-C13E-9B53F8C14728}"/>
              </a:ext>
            </a:extLst>
          </p:cNvPr>
          <p:cNvCxnSpPr>
            <a:cxnSpLocks/>
          </p:cNvCxnSpPr>
          <p:nvPr/>
        </p:nvCxnSpPr>
        <p:spPr>
          <a:xfrm>
            <a:off x="7109125" y="3077753"/>
            <a:ext cx="0" cy="2321811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itle 1">
            <a:extLst>
              <a:ext uri="{FF2B5EF4-FFF2-40B4-BE49-F238E27FC236}">
                <a16:creationId xmlns:a16="http://schemas.microsoft.com/office/drawing/2014/main" id="{DA1E8DCC-93FF-4F69-554A-021A97DCD8EC}"/>
              </a:ext>
            </a:extLst>
          </p:cNvPr>
          <p:cNvSpPr txBox="1">
            <a:spLocks/>
          </p:cNvSpPr>
          <p:nvPr/>
        </p:nvSpPr>
        <p:spPr>
          <a:xfrm>
            <a:off x="9724118" y="294244"/>
            <a:ext cx="1149602" cy="72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70C0"/>
                </a:solidFill>
              </a:rPr>
              <a:t>XRD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2E35183-A9CD-85F9-2758-909C900ECBB5}"/>
              </a:ext>
            </a:extLst>
          </p:cNvPr>
          <p:cNvCxnSpPr>
            <a:cxnSpLocks/>
          </p:cNvCxnSpPr>
          <p:nvPr/>
        </p:nvCxnSpPr>
        <p:spPr>
          <a:xfrm>
            <a:off x="8160717" y="1096956"/>
            <a:ext cx="0" cy="503347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4C80422C-25D7-F741-F53C-67EE1123360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7422" t="36662" r="12517" b="5831"/>
          <a:stretch>
            <a:fillRect/>
          </a:stretch>
        </p:blipFill>
        <p:spPr>
          <a:xfrm>
            <a:off x="8325085" y="1064419"/>
            <a:ext cx="3661357" cy="2013334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067251D-ACFA-D1B3-6435-558C6219EE5B}"/>
              </a:ext>
            </a:extLst>
          </p:cNvPr>
          <p:cNvSpPr txBox="1"/>
          <p:nvPr/>
        </p:nvSpPr>
        <p:spPr>
          <a:xfrm>
            <a:off x="8229171" y="5565003"/>
            <a:ext cx="3757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Both Mg</a:t>
            </a:r>
            <a:r>
              <a:rPr lang="en-US" sz="1200" baseline="-25000" dirty="0"/>
              <a:t>2</a:t>
            </a:r>
            <a:r>
              <a:rPr lang="en-US" sz="1200" dirty="0"/>
              <a:t>Cu and MgCu</a:t>
            </a:r>
            <a:r>
              <a:rPr lang="en-US" sz="1200" baseline="-25000" dirty="0"/>
              <a:t>2</a:t>
            </a:r>
            <a:r>
              <a:rPr lang="en-US" sz="1200" dirty="0"/>
              <a:t> are present in the sample. These Mg-Cu alloys may be crucial for the growth of MgB</a:t>
            </a:r>
            <a:r>
              <a:rPr lang="en-US" sz="1200" baseline="-25000" dirty="0"/>
              <a:t>2</a:t>
            </a:r>
            <a:r>
              <a:rPr lang="en-US" sz="1200" dirty="0"/>
              <a:t> films on Cu as it provides Mg needed.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5A86F45-9A57-2C42-2FAD-6C52CC35FD3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38988" y="3161651"/>
            <a:ext cx="3033550" cy="22583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0D55DD-C556-3E61-46B5-7A607CBA6ED1}"/>
              </a:ext>
            </a:extLst>
          </p:cNvPr>
          <p:cNvSpPr txBox="1"/>
          <p:nvPr/>
        </p:nvSpPr>
        <p:spPr>
          <a:xfrm>
            <a:off x="3298141" y="5713002"/>
            <a:ext cx="4842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 um thick MgB</a:t>
            </a:r>
            <a:r>
              <a:rPr lang="en-US" sz="1200" baseline="-25000" dirty="0"/>
              <a:t>2</a:t>
            </a:r>
            <a:r>
              <a:rPr lang="en-US" sz="1200" dirty="0"/>
              <a:t> film is likely sufficient for the SRF cavity applications.</a:t>
            </a:r>
          </a:p>
        </p:txBody>
      </p:sp>
    </p:spTree>
    <p:extLst>
      <p:ext uri="{BB962C8B-B14F-4D97-AF65-F5344CB8AC3E}">
        <p14:creationId xmlns:p14="http://schemas.microsoft.com/office/powerpoint/2010/main" val="680797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BA6303C-EB6D-8140-80AB-6BFBE9A7F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883" y="194268"/>
            <a:ext cx="10515600" cy="681547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Rutherford Backscattering Spectrometry (RBS)</a:t>
            </a:r>
            <a:br>
              <a:rPr lang="en-US" sz="32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for MgB</a:t>
            </a:r>
            <a:r>
              <a:rPr lang="en-US" sz="3200" baseline="-25000" dirty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 film on Cu substrate</a:t>
            </a:r>
          </a:p>
        </p:txBody>
      </p:sp>
      <p:pic>
        <p:nvPicPr>
          <p:cNvPr id="12" name="Picture 11" descr="The image is a graphical representation of a spectroscopy data plot, likely showing the emission or absorption spectrum of a compound, Cu+Mg+MgB2_0, with a red line at a specific energy (xred2:1.3986).&#10;&#10;AI-generated content may be incorrect.">
            <a:extLst>
              <a:ext uri="{FF2B5EF4-FFF2-40B4-BE49-F238E27FC236}">
                <a16:creationId xmlns:a16="http://schemas.microsoft.com/office/drawing/2014/main" id="{C32A079C-E243-5456-ED9C-A5BA4A11E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79" y="1366341"/>
            <a:ext cx="3611640" cy="2849846"/>
          </a:xfrm>
          <a:prstGeom prst="rect">
            <a:avLst/>
          </a:prstGeom>
        </p:spPr>
      </p:pic>
      <p:pic>
        <p:nvPicPr>
          <p:cNvPr id="14" name="Picture 13" descr="The image is a depth profile graph depicting the concentration of various elements (Cu+Mg_2, Cu, Mg, and O) in a sample, measured in nanometers, with a logarithmic scale on the y-axis and concentration percentages on the x-axis.&#10;&#10;AI-generated content may be incorrect.">
            <a:extLst>
              <a:ext uri="{FF2B5EF4-FFF2-40B4-BE49-F238E27FC236}">
                <a16:creationId xmlns:a16="http://schemas.microsoft.com/office/drawing/2014/main" id="{6FDBA3D8-69FC-648B-35A7-9BA4E7295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807" y="1354805"/>
            <a:ext cx="3292993" cy="28640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6FCF5C1-3279-8441-9B7A-A048829411E6}"/>
              </a:ext>
            </a:extLst>
          </p:cNvPr>
          <p:cNvSpPr txBox="1"/>
          <p:nvPr/>
        </p:nvSpPr>
        <p:spPr>
          <a:xfrm>
            <a:off x="613779" y="4537552"/>
            <a:ext cx="37719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Fitting notes: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Using </a:t>
            </a:r>
            <a:r>
              <a:rPr lang="en-US" sz="1400" dirty="0" err="1"/>
              <a:t>MultiSIMNRA</a:t>
            </a:r>
            <a:r>
              <a:rPr lang="en-US" sz="1400" dirty="0"/>
              <a:t> program to fit with fixed B:Mg=2:1 for the first ~12 layers, then keep B=0 for 2 layers for Mg-Cu alloy.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91CBB5-BA9D-F968-BDEC-A6EEB4958822}"/>
              </a:ext>
            </a:extLst>
          </p:cNvPr>
          <p:cNvSpPr txBox="1"/>
          <p:nvPr/>
        </p:nvSpPr>
        <p:spPr>
          <a:xfrm>
            <a:off x="4421960" y="4537552"/>
            <a:ext cx="42036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Results: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u="sng" dirty="0"/>
              <a:t>Cu exists in the MgB</a:t>
            </a:r>
            <a:r>
              <a:rPr lang="en-US" sz="1400" u="sng" baseline="-25000" dirty="0"/>
              <a:t>2</a:t>
            </a:r>
            <a:r>
              <a:rPr lang="en-US" sz="1400" u="sng" dirty="0"/>
              <a:t> films, possibly in a separated phase.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concentration of Cu is not zero at the surface.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thickness of the MgB</a:t>
            </a:r>
            <a:r>
              <a:rPr lang="en-US" sz="1400" baseline="-25000" dirty="0"/>
              <a:t>2</a:t>
            </a:r>
            <a:r>
              <a:rPr lang="en-US" sz="1400" dirty="0"/>
              <a:t> film is around 2um.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Mg-Cu alloy beneath MgB</a:t>
            </a:r>
            <a:r>
              <a:rPr lang="en-US" sz="1400" baseline="-25000" dirty="0"/>
              <a:t>2</a:t>
            </a:r>
            <a:r>
              <a:rPr lang="en-US" sz="1400" dirty="0"/>
              <a:t> is likely only MgCu</a:t>
            </a:r>
            <a:r>
              <a:rPr lang="en-US" sz="1400" baseline="-25000" dirty="0"/>
              <a:t>2</a:t>
            </a:r>
            <a:r>
              <a:rPr lang="en-US" sz="1400" dirty="0"/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8154B91-D604-4529-0296-4E9551578753}"/>
              </a:ext>
            </a:extLst>
          </p:cNvPr>
          <p:cNvGrpSpPr/>
          <p:nvPr/>
        </p:nvGrpSpPr>
        <p:grpSpPr>
          <a:xfrm>
            <a:off x="7085482" y="127289"/>
            <a:ext cx="4972106" cy="1497052"/>
            <a:chOff x="6235703" y="227830"/>
            <a:chExt cx="5606030" cy="17476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F35CDCF-123C-016A-2D38-2780894EF7C1}"/>
                </a:ext>
              </a:extLst>
            </p:cNvPr>
            <p:cNvGrpSpPr/>
            <p:nvPr/>
          </p:nvGrpSpPr>
          <p:grpSpPr>
            <a:xfrm>
              <a:off x="6235703" y="236474"/>
              <a:ext cx="5606030" cy="1739014"/>
              <a:chOff x="3210492" y="891833"/>
              <a:chExt cx="5606030" cy="1739014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897702F3-6C27-5594-ECF7-70B86CE5AEFC}"/>
                  </a:ext>
                </a:extLst>
              </p:cNvPr>
              <p:cNvCxnSpPr/>
              <p:nvPr/>
            </p:nvCxnSpPr>
            <p:spPr>
              <a:xfrm>
                <a:off x="5601601" y="1283226"/>
                <a:ext cx="1546367" cy="582343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dash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69C23C2-0E7A-7554-B2C9-E7074C7C44D8}"/>
                  </a:ext>
                </a:extLst>
              </p:cNvPr>
              <p:cNvSpPr/>
              <p:nvPr/>
            </p:nvSpPr>
            <p:spPr>
              <a:xfrm rot="1020000">
                <a:off x="5453926" y="891833"/>
                <a:ext cx="136134" cy="70251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BB06FF5-F5DC-1EE7-92B6-09DF78AB68EB}"/>
                  </a:ext>
                </a:extLst>
              </p:cNvPr>
              <p:cNvSpPr/>
              <p:nvPr/>
            </p:nvSpPr>
            <p:spPr>
              <a:xfrm rot="1020000">
                <a:off x="5522235" y="1021201"/>
                <a:ext cx="79845" cy="470298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A9DE872-CA14-DD7C-82D2-0897933F943D}"/>
                  </a:ext>
                </a:extLst>
              </p:cNvPr>
              <p:cNvSpPr txBox="1"/>
              <p:nvPr/>
            </p:nvSpPr>
            <p:spPr>
              <a:xfrm>
                <a:off x="6581874" y="2261515"/>
                <a:ext cx="12627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Sample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424507B-721C-D0B0-A8C0-81816FD6CAEB}"/>
                  </a:ext>
                </a:extLst>
              </p:cNvPr>
              <p:cNvSpPr/>
              <p:nvPr/>
            </p:nvSpPr>
            <p:spPr>
              <a:xfrm>
                <a:off x="7167915" y="1405720"/>
                <a:ext cx="126426" cy="91969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FA7A017-D060-372F-F67C-BA1286B3030E}"/>
                  </a:ext>
                </a:extLst>
              </p:cNvPr>
              <p:cNvCxnSpPr/>
              <p:nvPr/>
            </p:nvCxnSpPr>
            <p:spPr>
              <a:xfrm>
                <a:off x="7280083" y="1858323"/>
                <a:ext cx="1536439" cy="172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Arc 12">
                <a:extLst>
                  <a:ext uri="{FF2B5EF4-FFF2-40B4-BE49-F238E27FC236}">
                    <a16:creationId xmlns:a16="http://schemas.microsoft.com/office/drawing/2014/main" id="{DB27BB33-B46B-0681-695D-87BA5EB131D0}"/>
                  </a:ext>
                </a:extLst>
              </p:cNvPr>
              <p:cNvSpPr/>
              <p:nvPr/>
            </p:nvSpPr>
            <p:spPr>
              <a:xfrm>
                <a:off x="6656151" y="1306956"/>
                <a:ext cx="1124011" cy="1124011"/>
              </a:xfrm>
              <a:prstGeom prst="arc">
                <a:avLst>
                  <a:gd name="adj1" fmla="val 11948319"/>
                  <a:gd name="adj2" fmla="val 8883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84858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B1267F9-4BE8-B3E3-D4AC-C93827A3570A}"/>
                  </a:ext>
                </a:extLst>
              </p:cNvPr>
              <p:cNvSpPr txBox="1"/>
              <p:nvPr/>
            </p:nvSpPr>
            <p:spPr>
              <a:xfrm>
                <a:off x="7156615" y="1002023"/>
                <a:ext cx="11199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θ 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= 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163</a:t>
                </a:r>
                <a:r>
                  <a:rPr kumimoji="0" lang="en-US" sz="16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o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CED75EE-9CD5-D744-F70A-F00C24A50C1D}"/>
                  </a:ext>
                </a:extLst>
              </p:cNvPr>
              <p:cNvSpPr txBox="1"/>
              <p:nvPr/>
            </p:nvSpPr>
            <p:spPr>
              <a:xfrm rot="1122806">
                <a:off x="5772480" y="1229541"/>
                <a:ext cx="12627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5 cm</a:t>
                </a:r>
              </a:p>
            </p:txBody>
          </p:sp>
          <p:sp>
            <p:nvSpPr>
              <p:cNvPr id="19" name="Arc 18">
                <a:extLst>
                  <a:ext uri="{FF2B5EF4-FFF2-40B4-BE49-F238E27FC236}">
                    <a16:creationId xmlns:a16="http://schemas.microsoft.com/office/drawing/2014/main" id="{9A16934D-25B9-404B-AB81-B65AD007B204}"/>
                  </a:ext>
                </a:extLst>
              </p:cNvPr>
              <p:cNvSpPr/>
              <p:nvPr/>
            </p:nvSpPr>
            <p:spPr>
              <a:xfrm>
                <a:off x="6410154" y="1214669"/>
                <a:ext cx="1606150" cy="1299758"/>
              </a:xfrm>
              <a:prstGeom prst="arc">
                <a:avLst>
                  <a:gd name="adj1" fmla="val 10757745"/>
                  <a:gd name="adj2" fmla="val 11921185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84858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6BDF1883-7713-CCB6-20C7-53040B4CCAEF}"/>
                  </a:ext>
                </a:extLst>
              </p:cNvPr>
              <p:cNvCxnSpPr>
                <a:endCxn id="9" idx="1"/>
              </p:cNvCxnSpPr>
              <p:nvPr/>
            </p:nvCxnSpPr>
            <p:spPr>
              <a:xfrm>
                <a:off x="4526521" y="1845387"/>
                <a:ext cx="2641394" cy="20182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2483555-EE3A-E5B3-121A-B96FFBB9093F}"/>
                  </a:ext>
                </a:extLst>
              </p:cNvPr>
              <p:cNvSpPr txBox="1"/>
              <p:nvPr/>
            </p:nvSpPr>
            <p:spPr>
              <a:xfrm>
                <a:off x="5578622" y="1930684"/>
                <a:ext cx="9214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β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= 17</a:t>
                </a:r>
                <a:r>
                  <a:rPr kumimoji="0" lang="en-US" sz="16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o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524F121-3778-5639-3DAB-5BEB17B50B44}"/>
                  </a:ext>
                </a:extLst>
              </p:cNvPr>
              <p:cNvSpPr txBox="1"/>
              <p:nvPr/>
            </p:nvSpPr>
            <p:spPr>
              <a:xfrm>
                <a:off x="3210492" y="1422340"/>
                <a:ext cx="1684713" cy="362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en-US" sz="1600" dirty="0">
                    <a:solidFill>
                      <a:srgbClr val="000000"/>
                    </a:solidFill>
                    <a:latin typeface="Calibri"/>
                  </a:rPr>
                  <a:t>2.4 MeV </a:t>
                </a:r>
                <a:r>
                  <a:rPr kumimoji="0" lang="en-US" sz="16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4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He</a:t>
                </a:r>
                <a:r>
                  <a:rPr kumimoji="0" lang="en-US" sz="16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++</a:t>
                </a: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7A267210-F59F-553B-D083-81E31C9CFE01}"/>
                  </a:ext>
                </a:extLst>
              </p:cNvPr>
              <p:cNvCxnSpPr/>
              <p:nvPr/>
            </p:nvCxnSpPr>
            <p:spPr>
              <a:xfrm flipV="1">
                <a:off x="5796735" y="1738666"/>
                <a:ext cx="630098" cy="266666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3344FE4-B6BE-78DA-8669-4F59518A0653}"/>
                  </a:ext>
                </a:extLst>
              </p:cNvPr>
              <p:cNvSpPr txBox="1"/>
              <p:nvPr/>
            </p:nvSpPr>
            <p:spPr>
              <a:xfrm>
                <a:off x="4772462" y="1532047"/>
                <a:ext cx="8189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600" dirty="0"/>
                  <a:t>α</a:t>
                </a:r>
                <a:r>
                  <a:rPr lang="en-US" sz="1600" dirty="0"/>
                  <a:t> = 0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104BBDF-6539-3BA9-BF0B-498A12E3F2A3}"/>
                </a:ext>
              </a:extLst>
            </p:cNvPr>
            <p:cNvSpPr txBox="1"/>
            <p:nvPr/>
          </p:nvSpPr>
          <p:spPr>
            <a:xfrm>
              <a:off x="7391774" y="227830"/>
              <a:ext cx="12627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Detector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B7BA38E6-94C0-B6F7-62A3-09B62BE2C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7809" y="1792291"/>
            <a:ext cx="2694442" cy="265622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1E60213-D51C-C8BA-2D00-F441C94DAC96}"/>
              </a:ext>
            </a:extLst>
          </p:cNvPr>
          <p:cNvSpPr txBox="1"/>
          <p:nvPr/>
        </p:nvSpPr>
        <p:spPr>
          <a:xfrm>
            <a:off x="8385104" y="4616464"/>
            <a:ext cx="377985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Past results show Cu inclusion inside MgB</a:t>
            </a:r>
            <a:r>
              <a:rPr lang="en-US" sz="1400" baseline="-25000" dirty="0"/>
              <a:t>2</a:t>
            </a:r>
            <a:r>
              <a:rPr lang="en-US" sz="1400" dirty="0"/>
              <a:t> films. [Withanage </a:t>
            </a:r>
            <a:r>
              <a:rPr lang="en-US" sz="1400" i="1" dirty="0"/>
              <a:t>et al</a:t>
            </a:r>
            <a:r>
              <a:rPr lang="en-US" sz="1400" dirty="0"/>
              <a:t>., </a:t>
            </a:r>
            <a:r>
              <a:rPr lang="fr-FR" sz="1400" dirty="0" err="1"/>
              <a:t>Supercond</a:t>
            </a:r>
            <a:r>
              <a:rPr lang="fr-FR" sz="1400" dirty="0"/>
              <a:t>. </a:t>
            </a:r>
            <a:r>
              <a:rPr lang="fr-FR" sz="1400" dirty="0" err="1"/>
              <a:t>Sci</a:t>
            </a:r>
            <a:r>
              <a:rPr lang="fr-FR" sz="1400" dirty="0"/>
              <a:t>. </a:t>
            </a:r>
            <a:r>
              <a:rPr lang="fr-FR" sz="1400" dirty="0" err="1"/>
              <a:t>Technol</a:t>
            </a:r>
            <a:r>
              <a:rPr lang="fr-FR" sz="1400" dirty="0"/>
              <a:t>. 30 (2017) 045001]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New FIB/SEM/Laser triple </a:t>
            </a:r>
            <a:r>
              <a:rPr lang="fr-FR" sz="1400" dirty="0" err="1"/>
              <a:t>beam</a:t>
            </a:r>
            <a:r>
              <a:rPr lang="fr-FR" sz="1400" dirty="0"/>
              <a:t> system </a:t>
            </a:r>
            <a:r>
              <a:rPr lang="fr-FR" sz="1400" dirty="0" err="1"/>
              <a:t>may</a:t>
            </a:r>
            <a:r>
              <a:rPr lang="fr-FR" sz="1400" dirty="0"/>
              <a:t> help profile MgB</a:t>
            </a:r>
            <a:r>
              <a:rPr lang="fr-FR" sz="1400" baseline="-25000" dirty="0"/>
              <a:t>2</a:t>
            </a:r>
            <a:r>
              <a:rPr lang="fr-FR" sz="1400" dirty="0"/>
              <a:t> films</a:t>
            </a:r>
            <a:endParaRPr lang="en-US" sz="1400" dirty="0"/>
          </a:p>
        </p:txBody>
      </p:sp>
      <p:sp>
        <p:nvSpPr>
          <p:cNvPr id="28" name="Date Placeholder 27">
            <a:extLst>
              <a:ext uri="{FF2B5EF4-FFF2-40B4-BE49-F238E27FC236}">
                <a16:creationId xmlns:a16="http://schemas.microsoft.com/office/drawing/2014/main" id="{942995DD-B32E-4723-C284-CEB43DDC1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29" name="Footer Placeholder 28">
            <a:extLst>
              <a:ext uri="{FF2B5EF4-FFF2-40B4-BE49-F238E27FC236}">
                <a16:creationId xmlns:a16="http://schemas.microsoft.com/office/drawing/2014/main" id="{021E77B6-698D-D3BE-F668-3EB13D2B2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6915BAED-C72D-88C9-816A-F0F991B93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D46276F-AEAF-2124-8064-5F2D6FAAC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678A4-5C8E-6B40-95AA-46DE58E67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488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Summary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55075-4E74-E404-560C-833020F86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16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3693423-6639-F74B-63A3-BEAEB72FA88F}"/>
                  </a:ext>
                </a:extLst>
              </p:cNvPr>
              <p:cNvSpPr txBox="1"/>
              <p:nvPr/>
            </p:nvSpPr>
            <p:spPr>
              <a:xfrm>
                <a:off x="1041991" y="1209653"/>
                <a:ext cx="105156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 dirty="0"/>
                  <a:t>MgB</a:t>
                </a:r>
                <a:r>
                  <a:rPr lang="en-US" sz="2400" baseline="-25000" dirty="0"/>
                  <a:t>2</a:t>
                </a:r>
                <a:r>
                  <a:rPr lang="en-US" sz="2400" dirty="0"/>
                  <a:t> films coated by HPCVD on Cu studied for SRF cavities.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 dirty="0"/>
                  <a:t>High </a:t>
                </a:r>
                <a:r>
                  <a:rPr lang="en-US" sz="2400" i="1" dirty="0"/>
                  <a:t>T</a:t>
                </a:r>
                <a:r>
                  <a:rPr lang="en-US" sz="2400" baseline="-25000" dirty="0"/>
                  <a:t>c</a:t>
                </a:r>
                <a:r>
                  <a:rPr lang="en-US" sz="2400" dirty="0"/>
                  <a:t> up to 39 K obtained on Cu, brass, stainless steel, Mo, Hastelloy, Ni.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 dirty="0"/>
                  <a:t>Uniform films with high </a:t>
                </a:r>
                <a:r>
                  <a:rPr lang="en-US" sz="2400" i="1" dirty="0"/>
                  <a:t>T</a:t>
                </a:r>
                <a:r>
                  <a:rPr lang="en-US" sz="2400" baseline="-25000" dirty="0"/>
                  <a:t>c  </a:t>
                </a:r>
                <a:r>
                  <a:rPr lang="en-US" sz="2400" dirty="0"/>
                  <a:t>obtained on 4” dia. Cu disc.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 dirty="0"/>
                  <a:t>Measurements conducted using dielectric resonator at 10 GHz, which is a critical tool for optimization of coating conditions.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 dirty="0"/>
                  <a:t>MgB</a:t>
                </a:r>
                <a:r>
                  <a:rPr lang="en-US" sz="2400" baseline="-25000" dirty="0"/>
                  <a:t>2</a:t>
                </a:r>
                <a:r>
                  <a:rPr lang="en-US" sz="2400" dirty="0"/>
                  <a:t> films coated on mockup 1.3 GHz Cu RF cavities by HPCVD with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𝑇</m:t>
                    </m:r>
                    <m:r>
                      <m:rPr>
                        <m:sty m:val="p"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sz="2400" dirty="0"/>
                  <a:t> as high as 37.6 K measured by AC susceptibility. Ready to coat a real Cu cavity.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3693423-6639-F74B-63A3-BEAEB72FA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991" y="1209653"/>
                <a:ext cx="10515600" cy="2677656"/>
              </a:xfrm>
              <a:prstGeom prst="rect">
                <a:avLst/>
              </a:prstGeom>
              <a:blipFill>
                <a:blip r:embed="rId2"/>
                <a:stretch>
                  <a:fillRect l="-812" t="-1818" b="-4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C59C844E-6DD1-AA44-5EE4-EE00E3B03C74}"/>
              </a:ext>
            </a:extLst>
          </p:cNvPr>
          <p:cNvSpPr txBox="1">
            <a:spLocks/>
          </p:cNvSpPr>
          <p:nvPr/>
        </p:nvSpPr>
        <p:spPr>
          <a:xfrm>
            <a:off x="838200" y="3973108"/>
            <a:ext cx="10515600" cy="72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70C0"/>
                </a:solidFill>
              </a:rPr>
              <a:t>Acknowledgment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F568BE-95F7-D7ED-8A5A-9B5BA33D3ABE}"/>
              </a:ext>
            </a:extLst>
          </p:cNvPr>
          <p:cNvSpPr txBox="1"/>
          <p:nvPr/>
        </p:nvSpPr>
        <p:spPr>
          <a:xfrm>
            <a:off x="1350335" y="4716486"/>
            <a:ext cx="85318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Ann-Marie Valente-Feliciano, </a:t>
            </a:r>
            <a:r>
              <a:rPr lang="en-US" sz="2000" dirty="0"/>
              <a:t>Thomas Jefferson National Accelerator Facility</a:t>
            </a:r>
          </a:p>
          <a:p>
            <a:r>
              <a:rPr lang="en-US" sz="2000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Steven Anlage, University of Maryland</a:t>
            </a:r>
          </a:p>
          <a:p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Funding from US Department of Energy, Office of Science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4819D-9787-36CD-0BCE-A03741C5B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41A9C-4711-D0C4-B5D0-7E0F4E5C9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SC-HEP: DE-SC0022330, DE-SC0026286 Ke Chen — TFSRF2026, Chester, UK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033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83E4D-91C4-599A-3FC5-CC81099CF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09/23/2026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FAE22-D834-BC61-20A4-15A7D6E7D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SC-HEP: DE-SC0022330, DE-SC0026286 Ke Chen — TFSRF2026, Chester, UK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DF69C-C4F3-16F8-B413-7046748CF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074EA-2676-244B-A13E-9596E3483D64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C4546CB-68E6-8553-27B7-6AF20E98A3FF}"/>
                  </a:ext>
                </a:extLst>
              </p:cNvPr>
              <p:cNvSpPr txBox="1"/>
              <p:nvPr/>
            </p:nvSpPr>
            <p:spPr>
              <a:xfrm>
                <a:off x="5119511" y="3676118"/>
                <a:ext cx="6903156" cy="1685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.25×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=10.8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GHz</m:t>
                    </m:r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0.25×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−8</m:t>
                              </m:r>
                            </m:sup>
                          </m:sSup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×10.8×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9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−7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100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9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.5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C4546CB-68E6-8553-27B7-6AF20E98A3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9511" y="3676118"/>
                <a:ext cx="6903156" cy="1685398"/>
              </a:xfrm>
              <a:prstGeom prst="rect">
                <a:avLst/>
              </a:prstGeom>
              <a:blipFill>
                <a:blip r:embed="rId2"/>
                <a:stretch>
                  <a:fillRect t="-2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The diagram illustrates a relationship between temperature (in Kelvin) and electrical resistivity (in microquadrangstroms), showing a trend of increasing resistivity with temperature.&#10;&#10;AI-generated content may be incorrect.">
            <a:extLst>
              <a:ext uri="{FF2B5EF4-FFF2-40B4-BE49-F238E27FC236}">
                <a16:creationId xmlns:a16="http://schemas.microsoft.com/office/drawing/2014/main" id="{78FFAE29-81C7-61A5-B529-D8FAAC2308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72" y="1554329"/>
            <a:ext cx="4451783" cy="3749341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E9F28A6-7A31-679E-1E8A-785F943F251E}"/>
              </a:ext>
            </a:extLst>
          </p:cNvPr>
          <p:cNvSpPr txBox="1">
            <a:spLocks/>
          </p:cNvSpPr>
          <p:nvPr/>
        </p:nvSpPr>
        <p:spPr>
          <a:xfrm>
            <a:off x="711200" y="365126"/>
            <a:ext cx="10642600" cy="724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70C0"/>
                </a:solidFill>
              </a:rPr>
              <a:t>Estimation of RF </a:t>
            </a:r>
            <a:r>
              <a:rPr lang="en-US" sz="3600" i="1" dirty="0">
                <a:solidFill>
                  <a:srgbClr val="0070C0"/>
                </a:solidFill>
              </a:rPr>
              <a:t>R</a:t>
            </a:r>
            <a:r>
              <a:rPr lang="en-US" sz="3600" i="1" baseline="-25000" dirty="0">
                <a:solidFill>
                  <a:srgbClr val="0070C0"/>
                </a:solidFill>
              </a:rPr>
              <a:t>s</a:t>
            </a:r>
            <a:r>
              <a:rPr lang="en-US" sz="3600" dirty="0">
                <a:solidFill>
                  <a:srgbClr val="0070C0"/>
                </a:solidFill>
              </a:rPr>
              <a:t> from residual resistance</a:t>
            </a:r>
          </a:p>
        </p:txBody>
      </p:sp>
    </p:spTree>
    <p:extLst>
      <p:ext uri="{BB962C8B-B14F-4D97-AF65-F5344CB8AC3E}">
        <p14:creationId xmlns:p14="http://schemas.microsoft.com/office/powerpoint/2010/main" val="826595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</Template>
  <TotalTime>16141</TotalTime>
  <Words>1755</Words>
  <Application>Microsoft Office PowerPoint</Application>
  <PresentationFormat>Widescreen</PresentationFormat>
  <Paragraphs>276</Paragraphs>
  <Slides>17</Slides>
  <Notes>3</Notes>
  <HiddenSlides>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宋体</vt:lpstr>
      <vt:lpstr>Aptos</vt:lpstr>
      <vt:lpstr>Aptos Display</vt:lpstr>
      <vt:lpstr>Arial</vt:lpstr>
      <vt:lpstr>Calibri</vt:lpstr>
      <vt:lpstr>Cambria Math</vt:lpstr>
      <vt:lpstr>Wingdings</vt:lpstr>
      <vt:lpstr>Office Theme</vt:lpstr>
      <vt:lpstr>Graph</vt:lpstr>
      <vt:lpstr>Advancements in MgB2-Coated Cu Superconducting RF Cavities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Coating of mockup cavities and witness samples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Rutherford Backscattering Spectrometry (RBS) for MgB2 film on Cu substrate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 3702 Lecture 3</dc:title>
  <dc:creator>Ke Chen</dc:creator>
  <cp:lastModifiedBy>Ke Chen</cp:lastModifiedBy>
  <cp:revision>104</cp:revision>
  <dcterms:created xsi:type="dcterms:W3CDTF">2024-09-08T02:33:58Z</dcterms:created>
  <dcterms:modified xsi:type="dcterms:W3CDTF">2026-09-22T12:05:49Z</dcterms:modified>
</cp:coreProperties>
</file>