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9781" r:id="rId2"/>
    <p:sldId id="9762" r:id="rId3"/>
    <p:sldId id="9783" r:id="rId4"/>
    <p:sldId id="9815" r:id="rId5"/>
    <p:sldId id="9816" r:id="rId6"/>
    <p:sldId id="9818" r:id="rId7"/>
    <p:sldId id="9819" r:id="rId8"/>
    <p:sldId id="9820" r:id="rId9"/>
    <p:sldId id="9822" r:id="rId10"/>
    <p:sldId id="9821" r:id="rId11"/>
    <p:sldId id="9823" r:id="rId12"/>
    <p:sldId id="9824" r:id="rId13"/>
    <p:sldId id="9825" r:id="rId14"/>
    <p:sldId id="9826" r:id="rId15"/>
    <p:sldId id="97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99CC00"/>
    <a:srgbClr val="FFCC00"/>
    <a:srgbClr val="6E643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61" autoAdjust="0"/>
    <p:restoredTop sz="91114" autoAdjust="0"/>
  </p:normalViewPr>
  <p:slideViewPr>
    <p:cSldViewPr snapToGrid="0">
      <p:cViewPr varScale="1">
        <p:scale>
          <a:sx n="87" d="100"/>
          <a:sy n="87" d="100"/>
        </p:scale>
        <p:origin x="3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F1987-2250-40AC-BD20-EF322475E91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9376D2-A725-478F-8584-86A7972ACD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31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B0FAC-2220-E088-1744-C993D023D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C50DFE-B863-8D1F-81D9-90FF6D21C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F1ECC8-3B26-0D23-997E-4499E3F18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ECD38-E578-E130-E9A0-10A281CB95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BBF43-A868-D94C-A9CC-39C296714D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27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27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77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31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99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405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67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74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5844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46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9376D2-A725-478F-8584-86A7972ACD1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40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A82D-E1DF-0022-8530-1736416E5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349CBB-2E00-C143-971C-0E9CA1BAF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84339-A633-5C16-C18F-DB988BDE6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A1F21-3EA9-752B-1A5D-CC8C22342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C769B-68BE-80F9-59B5-A12C0E904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1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FA82-A455-7CB5-3367-271AECC2E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5E3-54D1-9C86-6CA6-349610B1B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F5AA5-D449-E3A0-71E0-2BAD68E4B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B03AC-2F9D-02F9-E96A-EB920424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8637C-2EF8-B793-FB61-5E29BE6EF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66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30B72-47C3-17DD-37A1-BA1CB61C0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1105E-FB74-969B-38E4-42A9C5AF5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1E6A7-A4EC-0983-6B8F-4CE943A0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5261E-A13C-F6AE-C6FD-76D3AE9E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7AF0A-D705-9088-1241-C9C9816E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34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DBB2-DAAD-233D-13B0-69DF0E7C1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91EF7-2A02-B0CB-3019-970F700CC6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BE6B8-EF79-C138-9100-5697BB4550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35513-1BF4-951C-C47C-0EFE4CC97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5771B-CEA0-BBDE-82C4-93B589192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C2760-1DCC-EDBC-BE60-9225A2D7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3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78FF-953E-BD98-7184-F7BEFFFD9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F0DDE-CFE6-6E72-6719-5D6C3CA9B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55D6B6-7ACB-B0A4-1C9C-14984B774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8589C0-0F97-71FD-ECA7-198779B5BD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80989-9489-7F63-C366-481150ED95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95AD34-F8EF-4A2D-6244-EAE21724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48FFE9-4672-7C4E-EBAC-68F76D7C9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D4903-2AA0-EB97-7677-B03EFBC6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0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202B7-4304-CA3E-0C8F-AADC886B9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7CFEB6-DD35-AE5D-5A95-50C18CC8F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BA937E-0936-7D65-62D5-86C1711C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5346F2-88E9-C28D-668E-C2E550DF5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7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C161F-1151-142A-0819-4657F9307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8C8451-007B-CE04-9A2A-D8A465374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BAE4E-BB64-AEB2-24EA-A7400016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0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25ACD-5613-AD4B-DDBB-F3D808E52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45D56-A763-41ED-80D7-A30563CD8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F5D18-3FB1-5565-CB97-12D2D90D8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CD4CB-A958-4AC3-C0BD-DB4E6E4A3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73BBD-BAB5-3FD1-B69E-B46D5406C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EC93D-3111-6848-6D62-7F12BB18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84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CC24B-BF53-9C94-885D-EE0C0E79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8970BE-820D-E2AE-6E47-344B75BCF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B1E61-6AC4-661D-96B9-A2A73D2CA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B7075-9272-8FE8-F7BF-AA8D77B73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FE532-B9D8-A2C4-A7D9-5BAEF6CB4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E7315-A2FA-BD15-72C4-F1E4A975D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4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A4529-AFD6-B079-41B8-2243C4822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959683-E0CE-AF35-AC0B-9DA14C281D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FFD70-CA69-DA3E-A958-51822110B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FBDE7-3F86-3D31-7CEA-88CAA445C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8A83A-5971-4740-CD80-8D56CADD7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8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6CB215-CC42-EDB5-C436-9F013FE8D6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9C835E-E30B-0BA3-4C87-4C379EC4A5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E2E2D-1E70-E991-62E8-7B161EC3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F06A4-3EBB-40EF-9376-DE0D338E8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9A940-AA9C-029E-73B4-FE318AAE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71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ody Slide - No Photos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5C33B-E0CB-3D46-9D0E-818453377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  <a:prstGeom prst="rect">
            <a:avLst/>
          </a:prstGeom>
        </p:spPr>
        <p:txBody>
          <a:bodyPr anchor="ctr" anchorCtr="0"/>
          <a:lstStyle>
            <a:lvl1pPr algn="ctr">
              <a:defRPr sz="1000">
                <a:latin typeface="Arial" panose="020B0604020202020204" pitchFamily="34" charset="0"/>
              </a:defRPr>
            </a:lvl1pPr>
          </a:lstStyle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E25E4-5B52-F70B-5E1A-F65D7D46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7D1BE87E-F0DE-A44C-894B-E142BEB21E4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8F0D3-C01F-3256-0218-65AF71F759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3F0606B-4EF8-C644-338C-2B63D06C1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531951"/>
            <a:ext cx="11044707" cy="678664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B0BD89-A704-0E29-46BD-5C54BB3971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1319201"/>
            <a:ext cx="11044706" cy="489143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31EC031-12D9-ECFF-D858-559CF0816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726" y="633059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0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176E9F-8359-4E77-8769-BF761EF6ED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982" y="80668"/>
            <a:ext cx="1355836" cy="4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9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BF14DA4-6BD3-41D0-ED7B-F5CF63D8E0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87975" y="0"/>
            <a:ext cx="6804025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795D8-36C7-9AC6-7BB0-2FA187F49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417" y="2125014"/>
            <a:ext cx="6297984" cy="919032"/>
          </a:xfrm>
        </p:spPr>
        <p:txBody>
          <a:bodyPr anchor="b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6DAF6-7FAD-3329-1F2F-26D428433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416" y="3047266"/>
            <a:ext cx="6559241" cy="529861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5E06F63-AE6B-E540-C04D-8905B2EFD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6963" y="4244658"/>
            <a:ext cx="5999008" cy="529861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BCBF152-3CD9-3B8D-5C6A-83D9FE6F56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6963" y="4775200"/>
            <a:ext cx="5999162" cy="501650"/>
          </a:xfrm>
        </p:spPr>
        <p:txBody>
          <a:bodyPr>
            <a:noAutofit/>
          </a:bodyPr>
          <a:lstStyle>
            <a:lvl1pPr marL="0" indent="0" algn="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205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4D65F9-0F65-062B-A347-C961B18F4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F40E05-746E-E3A6-24A9-4DD0CC2EC1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A5CF7-439C-B8AF-D09C-CCBC36856E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C7771-FC83-B337-A2FA-6C26A3B80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TFSRF 2026, Sep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4E102-5481-08BC-6C83-2AC7955B4F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B8F361-76A8-4F95-ABB8-EA708D4D4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031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4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tif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14974-8D11-BB1C-ACAF-E5906B48B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ubtitle 36">
            <a:extLst>
              <a:ext uri="{FF2B5EF4-FFF2-40B4-BE49-F238E27FC236}">
                <a16:creationId xmlns:a16="http://schemas.microsoft.com/office/drawing/2014/main" id="{588007D9-3116-BBF9-D9AA-72A2B9733C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6846" y="3079924"/>
            <a:ext cx="6559241" cy="529861"/>
          </a:xfrm>
        </p:spPr>
        <p:txBody>
          <a:bodyPr/>
          <a:lstStyle/>
          <a:p>
            <a:r>
              <a:rPr lang="en-US"/>
              <a:t> </a:t>
            </a:r>
            <a:endParaRPr lang="en-US" dirty="0"/>
          </a:p>
        </p:txBody>
      </p:sp>
      <p:sp>
        <p:nvSpPr>
          <p:cNvPr id="12" name="Subtitle 36">
            <a:extLst>
              <a:ext uri="{FF2B5EF4-FFF2-40B4-BE49-F238E27FC236}">
                <a16:creationId xmlns:a16="http://schemas.microsoft.com/office/drawing/2014/main" id="{E47DFA32-068D-A07A-AA38-CF0E7BC21F6A}"/>
              </a:ext>
            </a:extLst>
          </p:cNvPr>
          <p:cNvSpPr txBox="1">
            <a:spLocks/>
          </p:cNvSpPr>
          <p:nvPr/>
        </p:nvSpPr>
        <p:spPr>
          <a:xfrm>
            <a:off x="331416" y="3047266"/>
            <a:ext cx="6559241" cy="529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baseline="0">
                <a:solidFill>
                  <a:schemeClr val="accent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  <a:endParaRPr lang="en-US" dirty="0"/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C585AF93-B604-7DE7-5F61-501C5EB2E1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DDC7DE26-7F48-FD09-4FE7-1F847B82FD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457DF6-0116-CFC0-BE2A-705C131F8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367" y="6103595"/>
            <a:ext cx="1595156" cy="5023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3E9F493-459C-8BA7-62D6-45F9675746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7827" y="1850740"/>
            <a:ext cx="3324778" cy="44357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BD78378-8413-BA64-31C7-B004831CDB3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51943" cy="6860009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CFC599A9-CD6B-58FC-4AF8-097E50655A1B}"/>
              </a:ext>
            </a:extLst>
          </p:cNvPr>
          <p:cNvSpPr txBox="1">
            <a:spLocks/>
          </p:cNvSpPr>
          <p:nvPr/>
        </p:nvSpPr>
        <p:spPr>
          <a:xfrm>
            <a:off x="127644" y="563004"/>
            <a:ext cx="7810217" cy="22519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Understanding and Improving the Tin Vapor Diffusion Process at </a:t>
            </a:r>
            <a:r>
              <a:rPr lang="en-US" sz="4800" dirty="0" err="1"/>
              <a:t>JLab</a:t>
            </a:r>
            <a:endParaRPr lang="en-US" sz="48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EAD58E8-5DBE-AAF2-713B-0B1ABF96C812}"/>
              </a:ext>
            </a:extLst>
          </p:cNvPr>
          <p:cNvGrpSpPr/>
          <p:nvPr/>
        </p:nvGrpSpPr>
        <p:grpSpPr>
          <a:xfrm>
            <a:off x="9464290" y="3687151"/>
            <a:ext cx="2665379" cy="1135471"/>
            <a:chOff x="9398977" y="4258651"/>
            <a:chExt cx="2665379" cy="1135471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10F5A33-0B83-FF5F-E2AF-3DE5E8A062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22418" y="4871831"/>
              <a:ext cx="340528" cy="2432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B92CD25-C613-F189-4511-42DC50714084}"/>
                </a:ext>
              </a:extLst>
            </p:cNvPr>
            <p:cNvSpPr txBox="1"/>
            <p:nvPr/>
          </p:nvSpPr>
          <p:spPr>
            <a:xfrm>
              <a:off x="11033685" y="5117123"/>
              <a:ext cx="103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Nb Cavity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446705E-B8A3-E6F6-A09D-BCADCE5E428E}"/>
                </a:ext>
              </a:extLst>
            </p:cNvPr>
            <p:cNvSpPr txBox="1"/>
            <p:nvPr/>
          </p:nvSpPr>
          <p:spPr>
            <a:xfrm>
              <a:off x="9999567" y="5030092"/>
              <a:ext cx="103067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Sn Vapor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3ECEA25-A821-3C9C-C31A-840DD0115CD1}"/>
                </a:ext>
              </a:extLst>
            </p:cNvPr>
            <p:cNvGrpSpPr/>
            <p:nvPr/>
          </p:nvGrpSpPr>
          <p:grpSpPr>
            <a:xfrm>
              <a:off x="9398977" y="4258651"/>
              <a:ext cx="1960685" cy="369332"/>
              <a:chOff x="9398977" y="4258651"/>
              <a:chExt cx="1960685" cy="36933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4D03378F-E3D7-E1A7-6BA4-4466AFA563AA}"/>
                  </a:ext>
                </a:extLst>
              </p:cNvPr>
              <p:cNvSpPr txBox="1"/>
              <p:nvPr/>
            </p:nvSpPr>
            <p:spPr>
              <a:xfrm>
                <a:off x="9999567" y="4258651"/>
                <a:ext cx="9928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Nb</a:t>
                </a:r>
                <a:r>
                  <a:rPr lang="en-US" baseline="-25000" dirty="0"/>
                  <a:t>3</a:t>
                </a:r>
                <a:r>
                  <a:rPr lang="en-US" dirty="0"/>
                  <a:t>Sn</a:t>
                </a: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BC87F4DE-4239-CDA8-4435-C1573C4260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398977" y="4437726"/>
                <a:ext cx="65704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B3B00C98-CEB6-F7F7-E119-1564C27B8F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66492" y="4460903"/>
                <a:ext cx="59317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4DA1988F-B86E-D8B9-7668-6D82A5082EA8}"/>
              </a:ext>
            </a:extLst>
          </p:cNvPr>
          <p:cNvSpPr txBox="1">
            <a:spLocks/>
          </p:cNvSpPr>
          <p:nvPr/>
        </p:nvSpPr>
        <p:spPr>
          <a:xfrm>
            <a:off x="2057119" y="3088440"/>
            <a:ext cx="3183394" cy="5298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 Display" panose="020B0004020202020204" pitchFamily="34" charset="0"/>
              </a:rPr>
              <a:t>Uttar Pudasaini</a:t>
            </a:r>
          </a:p>
        </p:txBody>
      </p:sp>
      <p:pic>
        <p:nvPicPr>
          <p:cNvPr id="14" name="Picture 13" descr="12th International Workshop on Thin Films and New Ideas for Pushing the Limits of RF Superconductivity">
            <a:extLst>
              <a:ext uri="{FF2B5EF4-FFF2-40B4-BE49-F238E27FC236}">
                <a16:creationId xmlns:a16="http://schemas.microsoft.com/office/drawing/2014/main" id="{AFDF6E0E-8EC4-9E3A-B5BB-88FABD47A1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6315" y="5359199"/>
            <a:ext cx="1279311" cy="1378869"/>
          </a:xfrm>
          <a:prstGeom prst="rect">
            <a:avLst/>
          </a:prstGeom>
        </p:spPr>
      </p:pic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2A92DF50-DFF8-D02D-46C0-FFE030053C36}"/>
              </a:ext>
            </a:extLst>
          </p:cNvPr>
          <p:cNvSpPr txBox="1">
            <a:spLocks/>
          </p:cNvSpPr>
          <p:nvPr/>
        </p:nvSpPr>
        <p:spPr>
          <a:xfrm>
            <a:off x="1554980" y="4016059"/>
            <a:ext cx="5143537" cy="867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sz="1500" dirty="0">
                <a:latin typeface="Aptos Display" panose="020B0004020202020204" pitchFamily="34" charset="0"/>
                <a:cs typeface="+mn-cs"/>
              </a:rPr>
              <a:t>12</a:t>
            </a:r>
            <a:r>
              <a:rPr lang="en-US" sz="1500" baseline="30000" dirty="0">
                <a:latin typeface="Aptos Display" panose="020B0004020202020204" pitchFamily="34" charset="0"/>
                <a:cs typeface="+mn-cs"/>
              </a:rPr>
              <a:t>th</a:t>
            </a:r>
            <a:r>
              <a:rPr lang="en-US" sz="1500" dirty="0">
                <a:latin typeface="Aptos Display" panose="020B0004020202020204" pitchFamily="34" charset="0"/>
                <a:cs typeface="+mn-cs"/>
              </a:rPr>
              <a:t> International Workshop on Thin Films and New Ideas for Pushing the Limits of RF Superconductivity, Sep 2026</a:t>
            </a:r>
          </a:p>
          <a:p>
            <a:pPr algn="ctr">
              <a:lnSpc>
                <a:spcPct val="90000"/>
              </a:lnSpc>
            </a:pPr>
            <a:r>
              <a:rPr lang="en-US" sz="1500" dirty="0">
                <a:latin typeface="Aptos Display" panose="020B0004020202020204" pitchFamily="34" charset="0"/>
                <a:cs typeface="+mn-cs"/>
              </a:rPr>
              <a:t>Chester, UK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+mn-lt"/>
                <a:cs typeface="+mn-cs"/>
              </a:rPr>
              <a:t>     </a:t>
            </a:r>
          </a:p>
          <a:p>
            <a:pPr>
              <a:lnSpc>
                <a:spcPct val="90000"/>
              </a:lnSpc>
            </a:pPr>
            <a:endParaRPr lang="en-US" dirty="0">
              <a:latin typeface="+mn-lt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31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3E03A0-3B48-0208-A7A2-D1E7ECBC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162283"/>
            <a:ext cx="11044707" cy="678664"/>
          </a:xfrm>
        </p:spPr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2C15E-C381-BC70-FC30-6146152B0C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0534" y="983283"/>
            <a:ext cx="11623300" cy="489143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P. Tiwari, A-M. Valente-Feliciano, E. Lechner, G. </a:t>
            </a:r>
            <a:r>
              <a:rPr lang="en-US" sz="2800"/>
              <a:t>Ciovati, </a:t>
            </a:r>
            <a:r>
              <a:rPr lang="en-US" sz="2800" dirty="0"/>
              <a:t>O. Trofimova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4C7AD80B-0656-70D3-42F4-5B62A9E6A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</p:spPr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A6C6E5-F0E1-1B48-8886-D0562A8FD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68F561-14BE-DCAB-F1DA-17AC25E3D7CD}"/>
              </a:ext>
            </a:extLst>
          </p:cNvPr>
          <p:cNvSpPr txBox="1"/>
          <p:nvPr/>
        </p:nvSpPr>
        <p:spPr>
          <a:xfrm>
            <a:off x="396412" y="5480370"/>
            <a:ext cx="11147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>
                <a:latin typeface="Aptos Display" panose="020B0004020202020204" pitchFamily="34" charset="0"/>
              </a:rPr>
              <a:t>This material is based upon work supported by the U.S. Department of Energy, Office of Science, Office of Nuclear Physics, under Contract No. 89243126CSC000213.</a:t>
            </a:r>
          </a:p>
        </p:txBody>
      </p:sp>
    </p:spTree>
    <p:extLst>
      <p:ext uri="{BB962C8B-B14F-4D97-AF65-F5344CB8AC3E}">
        <p14:creationId xmlns:p14="http://schemas.microsoft.com/office/powerpoint/2010/main" val="539964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A15AB-C7BC-0172-4AD7-D1494A1AB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044707" cy="678664"/>
          </a:xfrm>
        </p:spPr>
        <p:txBody>
          <a:bodyPr/>
          <a:lstStyle/>
          <a:p>
            <a:r>
              <a:rPr lang="en-US" dirty="0"/>
              <a:t>Sn Vapor Diffusion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AC0358-E04E-C991-AEBE-CDC120743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645" y="900526"/>
            <a:ext cx="2655308" cy="33953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C72ECA-90F0-55EA-9A61-80B36BA6727E}"/>
              </a:ext>
            </a:extLst>
          </p:cNvPr>
          <p:cNvSpPr txBox="1">
            <a:spLocks/>
          </p:cNvSpPr>
          <p:nvPr/>
        </p:nvSpPr>
        <p:spPr>
          <a:xfrm>
            <a:off x="423338" y="4271700"/>
            <a:ext cx="7166638" cy="209113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en-US" sz="2000" dirty="0">
                <a:latin typeface="Aptos (Body)"/>
                <a:cs typeface="+mn-cs"/>
              </a:rPr>
              <a:t>Since the 1970s: revived and refining</a:t>
            </a:r>
          </a:p>
          <a:p>
            <a:pPr marL="342900" indent="-342900"/>
            <a:r>
              <a:rPr lang="en-US" sz="2000" dirty="0">
                <a:latin typeface="Aptos (Body)"/>
                <a:cs typeface="+mn-cs"/>
              </a:rPr>
              <a:t>Create Sn-vapor  and transfer to the interior surface of Nb cavity</a:t>
            </a:r>
          </a:p>
          <a:p>
            <a:pPr marL="342900" indent="-342900"/>
            <a:r>
              <a:rPr lang="en-US" sz="2000" dirty="0">
                <a:latin typeface="Aptos (Body)"/>
                <a:cs typeface="+mn-cs"/>
              </a:rPr>
              <a:t>So far ‘THE’  technique to produce practical Nb</a:t>
            </a:r>
            <a:r>
              <a:rPr lang="en-US" sz="2000" baseline="-25000" dirty="0">
                <a:latin typeface="Aptos (Body)"/>
                <a:cs typeface="+mn-cs"/>
              </a:rPr>
              <a:t>3</a:t>
            </a:r>
            <a:r>
              <a:rPr lang="en-US" sz="2000" dirty="0">
                <a:latin typeface="Aptos (Body)"/>
                <a:cs typeface="+mn-cs"/>
              </a:rPr>
              <a:t>Sn cavities</a:t>
            </a:r>
          </a:p>
          <a:p>
            <a:pPr marL="342900" indent="-342900"/>
            <a:r>
              <a:rPr lang="en-US" sz="2000" dirty="0">
                <a:latin typeface="Aptos (Body)"/>
                <a:cs typeface="+mn-cs"/>
              </a:rPr>
              <a:t>“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ptos (Body)"/>
                <a:cs typeface="+mn-cs"/>
              </a:rPr>
              <a:t>Wuppertal</a:t>
            </a:r>
            <a:r>
              <a:rPr lang="en-US" sz="2000" dirty="0">
                <a:latin typeface="Aptos (Body)"/>
                <a:cs typeface="+mn-cs"/>
              </a:rPr>
              <a:t>” or “Siemens” configuration </a:t>
            </a:r>
            <a:r>
              <a:rPr lang="en-US" sz="2000" dirty="0">
                <a:latin typeface="Aptos (Body)"/>
              </a:rPr>
              <a:t> </a:t>
            </a: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id="{3F0D5F14-13DC-2CE0-B95A-B48BF06AC663}"/>
              </a:ext>
            </a:extLst>
          </p:cNvPr>
          <p:cNvSpPr/>
          <p:nvPr/>
        </p:nvSpPr>
        <p:spPr>
          <a:xfrm>
            <a:off x="938559" y="6220139"/>
            <a:ext cx="1346740" cy="374884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/>
              <a:t>w/ Secondary heater for Sn source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B79C4B5-CBA2-FFD3-9E59-7083A91033E6}"/>
              </a:ext>
            </a:extLst>
          </p:cNvPr>
          <p:cNvGrpSpPr/>
          <p:nvPr/>
        </p:nvGrpSpPr>
        <p:grpSpPr>
          <a:xfrm>
            <a:off x="7824902" y="4517698"/>
            <a:ext cx="3378411" cy="2007653"/>
            <a:chOff x="7706364" y="4517698"/>
            <a:chExt cx="3378411" cy="2007653"/>
          </a:xfrm>
        </p:grpSpPr>
        <p:pic>
          <p:nvPicPr>
            <p:cNvPr id="14" name="Picture 13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78E8AE6B-66DF-C706-4462-0DDD9332C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66"/>
            <a:stretch/>
          </p:blipFill>
          <p:spPr>
            <a:xfrm>
              <a:off x="7706364" y="4517698"/>
              <a:ext cx="1484528" cy="200765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CA35BA2-D8E0-DB60-CEEF-34FBCE5265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3000" contrast="9000"/>
                      </a14:imgEffect>
                    </a14:imgLayer>
                  </a14:imgProps>
                </a:ext>
              </a:extLst>
            </a:blip>
            <a:srcRect t="4126" r="48962"/>
            <a:stretch/>
          </p:blipFill>
          <p:spPr>
            <a:xfrm>
              <a:off x="9284674" y="4527668"/>
              <a:ext cx="1800101" cy="1987712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E3A2AA6-CA9B-59B4-3D2D-ECFF9D3F6CA1}"/>
              </a:ext>
            </a:extLst>
          </p:cNvPr>
          <p:cNvGrpSpPr/>
          <p:nvPr/>
        </p:nvGrpSpPr>
        <p:grpSpPr>
          <a:xfrm>
            <a:off x="4572428" y="495161"/>
            <a:ext cx="6411164" cy="3731797"/>
            <a:chOff x="3665825" y="408511"/>
            <a:chExt cx="6411164" cy="373179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A79D89-C7BF-2ABD-7C25-ADE148F95305}"/>
                </a:ext>
              </a:extLst>
            </p:cNvPr>
            <p:cNvGrpSpPr/>
            <p:nvPr/>
          </p:nvGrpSpPr>
          <p:grpSpPr>
            <a:xfrm>
              <a:off x="3665825" y="882754"/>
              <a:ext cx="3713056" cy="3257554"/>
              <a:chOff x="4922903" y="678664"/>
              <a:chExt cx="3713056" cy="3257554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797243B-5218-490C-4876-CA29CD316627}"/>
                  </a:ext>
                </a:extLst>
              </p:cNvPr>
              <p:cNvGrpSpPr/>
              <p:nvPr/>
            </p:nvGrpSpPr>
            <p:grpSpPr>
              <a:xfrm>
                <a:off x="4922903" y="678664"/>
                <a:ext cx="3713056" cy="3257554"/>
                <a:chOff x="4058715" y="807009"/>
                <a:chExt cx="3556487" cy="2976489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CF098CDE-566F-941A-BB83-175398D930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7687"/>
                <a:stretch/>
              </p:blipFill>
              <p:spPr>
                <a:xfrm>
                  <a:off x="4058715" y="807009"/>
                  <a:ext cx="3556487" cy="2976489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E8FF10D4-0734-3F0E-EB14-A3D38475DCA4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3333629" y="1954406"/>
                      <a:ext cx="1985179" cy="2769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ne-NP" sz="1200" cap="all" dirty="0">
                          <a:solidFill>
                            <a:srgbClr val="212121"/>
                          </a:solidFill>
                          <a:latin typeface="Arial" panose="020B0604020202020204" pitchFamily="34" charset="0"/>
                        </a:rPr>
                        <a:t>Temperature</a:t>
                      </a:r>
                      <a:r>
                        <a:rPr lang="ne-NP" sz="1200" dirty="0">
                          <a:solidFill>
                            <a:srgbClr val="212121"/>
                          </a:solidFill>
                          <a:latin typeface="Arial" panose="020B0604020202020204" pitchFamily="34" charset="0"/>
                        </a:rPr>
                        <a:t> (</a:t>
                      </a:r>
                      <a14:m>
                        <m:oMath xmlns:m="http://schemas.openxmlformats.org/officeDocument/2006/math">
                          <m:r>
                            <a:rPr lang="ne-NP" sz="1200" b="0" i="1" smtClean="0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° </m:t>
                          </m:r>
                          <m:r>
                            <a:rPr lang="ne-NP" sz="1200" b="0" i="1" smtClean="0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ne-NP" sz="1200" b="0" i="1" smtClean="0">
                              <a:solidFill>
                                <a:srgbClr val="21212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en-US" sz="1200" dirty="0">
                        <a:solidFill>
                          <a:srgbClr val="21212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" name="TextBox 9">
                      <a:extLst>
                        <a:ext uri="{FF2B5EF4-FFF2-40B4-BE49-F238E27FC236}">
                          <a16:creationId xmlns:a16="http://schemas.microsoft.com/office/drawing/2014/main" id="{E8FF10D4-0734-3F0E-EB14-A3D38475DC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3333629" y="1954406"/>
                      <a:ext cx="1985179" cy="276999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6383" r="-14894" b="-28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E842B82-823A-0584-A9A0-5458A390F89A}"/>
                  </a:ext>
                </a:extLst>
              </p:cNvPr>
              <p:cNvSpPr/>
              <p:nvPr/>
            </p:nvSpPr>
            <p:spPr>
              <a:xfrm>
                <a:off x="5909406" y="2307441"/>
                <a:ext cx="536331" cy="202223"/>
              </a:xfrm>
              <a:prstGeom prst="rect">
                <a:avLst/>
              </a:prstGeom>
              <a:noFill/>
              <a:ln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  <a:prstDash val="sysDot"/>
                  </a:ln>
                  <a:noFill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F41CEC8-C9D6-1B8F-5B34-25DF7B4DC712}"/>
                  </a:ext>
                </a:extLst>
              </p:cNvPr>
              <p:cNvSpPr/>
              <p:nvPr/>
            </p:nvSpPr>
            <p:spPr>
              <a:xfrm>
                <a:off x="6243100" y="1162535"/>
                <a:ext cx="757998" cy="202223"/>
              </a:xfrm>
              <a:prstGeom prst="rect">
                <a:avLst/>
              </a:prstGeom>
              <a:noFill/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n>
                    <a:solidFill>
                      <a:schemeClr val="tx1"/>
                    </a:solidFill>
                    <a:prstDash val="sysDot"/>
                  </a:ln>
                  <a:noFill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91659D5-127F-975C-525E-025BFF2817BA}"/>
                  </a:ext>
                </a:extLst>
              </p:cNvPr>
              <p:cNvSpPr txBox="1"/>
              <p:nvPr/>
            </p:nvSpPr>
            <p:spPr>
              <a:xfrm>
                <a:off x="5964677" y="2487501"/>
                <a:ext cx="8459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Nucleation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CFA8B8-06D9-7259-405D-FD2766216913}"/>
                  </a:ext>
                </a:extLst>
              </p:cNvPr>
              <p:cNvSpPr txBox="1"/>
              <p:nvPr/>
            </p:nvSpPr>
            <p:spPr>
              <a:xfrm>
                <a:off x="6305163" y="1371683"/>
                <a:ext cx="63387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/>
                  <a:t>Growth</a:t>
                </a: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DF5E36-30DB-D8B9-0F0D-C5300A694A2D}"/>
                </a:ext>
              </a:extLst>
            </p:cNvPr>
            <p:cNvPicPr/>
            <p:nvPr/>
          </p:nvPicPr>
          <p:blipFill rotWithShape="1">
            <a:blip r:embed="rId8" cstate="print"/>
            <a:srcRect l="52259" t="50836" r="1107" b="1054"/>
            <a:stretch/>
          </p:blipFill>
          <p:spPr bwMode="auto">
            <a:xfrm>
              <a:off x="7666518" y="408511"/>
              <a:ext cx="2410471" cy="1629909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</p:pic>
        <p:sp>
          <p:nvSpPr>
            <p:cNvPr id="23" name="Star: 5 Points 22">
              <a:extLst>
                <a:ext uri="{FF2B5EF4-FFF2-40B4-BE49-F238E27FC236}">
                  <a16:creationId xmlns:a16="http://schemas.microsoft.com/office/drawing/2014/main" id="{46B29175-591B-6D24-484E-6564875E6CA7}"/>
                </a:ext>
              </a:extLst>
            </p:cNvPr>
            <p:cNvSpPr/>
            <p:nvPr/>
          </p:nvSpPr>
          <p:spPr>
            <a:xfrm>
              <a:off x="4918110" y="2523069"/>
              <a:ext cx="93213" cy="109444"/>
            </a:xfrm>
            <a:prstGeom prst="star5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Star: 5 Points 24">
              <a:extLst>
                <a:ext uri="{FF2B5EF4-FFF2-40B4-BE49-F238E27FC236}">
                  <a16:creationId xmlns:a16="http://schemas.microsoft.com/office/drawing/2014/main" id="{14D6FAFB-1BE1-92B3-09BD-738A22DFDA98}"/>
                </a:ext>
              </a:extLst>
            </p:cNvPr>
            <p:cNvSpPr/>
            <p:nvPr/>
          </p:nvSpPr>
          <p:spPr>
            <a:xfrm>
              <a:off x="5197509" y="1405467"/>
              <a:ext cx="93213" cy="109444"/>
            </a:xfrm>
            <a:prstGeom prst="star5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439E43E-0C2D-04B4-C6BB-3BAEBB98ECC1}"/>
                </a:ext>
              </a:extLst>
            </p:cNvPr>
            <p:cNvGrpSpPr/>
            <p:nvPr/>
          </p:nvGrpSpPr>
          <p:grpSpPr>
            <a:xfrm>
              <a:off x="7644663" y="2442653"/>
              <a:ext cx="2410471" cy="1565743"/>
              <a:chOff x="8166673" y="531542"/>
              <a:chExt cx="2410471" cy="1565743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E0187D55-B2D4-9154-1AA3-8633B57F029D}"/>
                  </a:ext>
                </a:extLst>
              </p:cNvPr>
              <p:cNvPicPr/>
              <p:nvPr/>
            </p:nvPicPr>
            <p:blipFill rotWithShape="1">
              <a:blip r:embed="rId8" cstate="print"/>
              <a:srcRect r="50648" b="50538"/>
              <a:stretch>
                <a:fillRect/>
              </a:stretch>
            </p:blipFill>
            <p:spPr bwMode="auto">
              <a:xfrm>
                <a:off x="8166673" y="531542"/>
                <a:ext cx="2410471" cy="1565743"/>
              </a:xfrm>
              <a:prstGeom prst="rect">
                <a:avLst/>
              </a:prstGeom>
              <a:noFill/>
              <a:ln w="25400">
                <a:solidFill>
                  <a:srgbClr val="00B0F0"/>
                </a:solidFill>
                <a:prstDash val="dash"/>
                <a:miter lim="800000"/>
                <a:headEnd/>
                <a:tailEnd/>
              </a:ln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4987034-4145-E274-7532-634DEF95DAAB}"/>
                  </a:ext>
                </a:extLst>
              </p:cNvPr>
              <p:cNvSpPr txBox="1"/>
              <p:nvPr/>
            </p:nvSpPr>
            <p:spPr>
              <a:xfrm>
                <a:off x="9513864" y="1357175"/>
                <a:ext cx="45140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FFFF00"/>
                    </a:solidFill>
                  </a:rPr>
                  <a:t>Sn </a:t>
                </a: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4867D50-0E3B-F0EF-D9DA-6F28F0E5F094}"/>
                  </a:ext>
                </a:extLst>
              </p:cNvPr>
              <p:cNvCxnSpPr/>
              <p:nvPr/>
            </p:nvCxnSpPr>
            <p:spPr>
              <a:xfrm flipV="1">
                <a:off x="9801501" y="1203757"/>
                <a:ext cx="163766" cy="26397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4D0C416C-88D0-5F82-14D0-5A2D932FA7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01501" y="1519964"/>
                <a:ext cx="315664" cy="148659"/>
              </a:xfrm>
              <a:prstGeom prst="straightConnector1">
                <a:avLst/>
              </a:prstGeom>
              <a:ln>
                <a:solidFill>
                  <a:srgbClr val="FFFF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BECE5C4-B532-6C78-70C6-DE0CA557E7C7}"/>
                </a:ext>
              </a:extLst>
            </p:cNvPr>
            <p:cNvCxnSpPr/>
            <p:nvPr/>
          </p:nvCxnSpPr>
          <p:spPr>
            <a:xfrm>
              <a:off x="5244115" y="2612642"/>
              <a:ext cx="2325085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7425582-C35B-392A-5E6D-64F7D980118E}"/>
                </a:ext>
              </a:extLst>
            </p:cNvPr>
            <p:cNvCxnSpPr>
              <a:cxnSpLocks/>
            </p:cNvCxnSpPr>
            <p:nvPr/>
          </p:nvCxnSpPr>
          <p:spPr>
            <a:xfrm>
              <a:off x="5774720" y="1473383"/>
              <a:ext cx="188584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88895-D6CF-494A-37D9-B1488D89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4921EC0-5B0E-F501-6B3B-5709990F2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22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777E4C-F13F-9150-4D01-1AA86754A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84A761-DDD6-6AEA-641D-A5D54BC69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93" y="162283"/>
            <a:ext cx="11044707" cy="678664"/>
          </a:xfrm>
        </p:spPr>
        <p:txBody>
          <a:bodyPr/>
          <a:lstStyle/>
          <a:p>
            <a:r>
              <a:rPr lang="en-US" dirty="0"/>
              <a:t>Need for Further Process Understanding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969829-3F81-8A99-A34F-2C6378389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987" y="795462"/>
            <a:ext cx="7801786" cy="5417559"/>
          </a:xfrm>
        </p:spPr>
        <p:txBody>
          <a:bodyPr/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High-performance </a:t>
            </a:r>
            <a:r>
              <a:rPr lang="en-US" dirty="0" err="1"/>
              <a:t>Nb₃Sn</a:t>
            </a:r>
            <a:r>
              <a:rPr lang="en-US" dirty="0"/>
              <a:t> coatings demonstrated — reproducibility remains process-sensitive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Successful coating parameters may not transfer directly across different cavity geometries and scales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Local coating growth environment evolves during processing — influenced by source configuration, vapor transport, cavity geometry, and source depletion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Better understanding of these coupled effects  →  reproducible, optimized, scalable, and practical process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Learning from “bad” results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69CA3F15-1F92-5816-6F6D-C9680433A3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9"/>
          <a:stretch>
            <a:fillRect/>
          </a:stretch>
        </p:blipFill>
        <p:spPr>
          <a:xfrm rot="5400000">
            <a:off x="9048520" y="1238020"/>
            <a:ext cx="2633538" cy="1748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3ACAB1-0D64-2E13-8F1D-285C61A68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966" y="1140053"/>
            <a:ext cx="1150874" cy="20466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C3253-D7FC-78CC-8F26-AB6CF4A93A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6773" y="3782809"/>
            <a:ext cx="1397067" cy="27102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92898A-6FCC-A1CB-00FB-C05F3A2C1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1078" y="3585769"/>
            <a:ext cx="1748422" cy="3109307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49525857-3A53-1831-5A0F-801AA8CF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68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CD5783-5E4E-F00B-23E1-4FB362E19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5712"/>
            <a:ext cx="4114800" cy="365125"/>
          </a:xfrm>
        </p:spPr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BBC91C-C4BC-72AE-4832-DF9472B6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05" y="79858"/>
            <a:ext cx="11044707" cy="678664"/>
          </a:xfrm>
        </p:spPr>
        <p:txBody>
          <a:bodyPr/>
          <a:lstStyle/>
          <a:p>
            <a:pPr lvl="0"/>
            <a:r>
              <a:rPr lang="en-US" dirty="0"/>
              <a:t>Spatial Non-uniformity in </a:t>
            </a:r>
            <a:r>
              <a:rPr lang="en-US" dirty="0" err="1"/>
              <a:t>Nb₃Sn</a:t>
            </a:r>
            <a:r>
              <a:rPr lang="en-US" dirty="0"/>
              <a:t> Growth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F949E0-DB86-6B6A-C2AA-429A1A27D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7451" y="758522"/>
            <a:ext cx="6013458" cy="320381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750" dirty="0"/>
              <a:t>Pronounced local coating asymmetry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750" dirty="0"/>
              <a:t>Nonuniform region away from direct Sn-source line-of-sight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750" dirty="0"/>
              <a:t>Total Sn evaporation only ~10% lower than regular coatings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750" dirty="0"/>
              <a:t>Possible low local Sn flux during nucleation / early growth?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750" dirty="0"/>
              <a:t>Exact origin not yet verified; RF performance strongly degraded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003094-FBD6-2392-892D-FDD4408E6780}"/>
              </a:ext>
            </a:extLst>
          </p:cNvPr>
          <p:cNvSpPr txBox="1"/>
          <p:nvPr/>
        </p:nvSpPr>
        <p:spPr>
          <a:xfrm>
            <a:off x="6375190" y="5439841"/>
            <a:ext cx="59109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Takeaway: </a:t>
            </a:r>
            <a:r>
              <a:rPr lang="en-US" dirty="0"/>
              <a:t>Local Sn environment during nucleation and the early growth stage is important. Possible insufficient local Sn flux → nonuniform growth → poor RF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E4A310-B7D2-714B-F0B7-E13B44E869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0293"/>
          <a:stretch>
            <a:fillRect/>
          </a:stretch>
        </p:blipFill>
        <p:spPr>
          <a:xfrm>
            <a:off x="6240689" y="1221670"/>
            <a:ext cx="5808700" cy="39882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007759-0B80-23A8-0BFD-D0CA50796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075" y="3204805"/>
            <a:ext cx="1724057" cy="30659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216ECFF-D7E5-7AB9-D4F5-1A2193220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3821" y="3197584"/>
            <a:ext cx="1732179" cy="308042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A5BADC-9582-5BCB-CA78-B888B3A52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868" y="3793503"/>
            <a:ext cx="1265952" cy="1992436"/>
          </a:xfrm>
          <a:prstGeom prst="rect">
            <a:avLst/>
          </a:prstGeom>
        </p:spPr>
      </p:pic>
      <p:sp>
        <p:nvSpPr>
          <p:cNvPr id="24" name="Arrow: Right 23">
            <a:extLst>
              <a:ext uri="{FF2B5EF4-FFF2-40B4-BE49-F238E27FC236}">
                <a16:creationId xmlns:a16="http://schemas.microsoft.com/office/drawing/2014/main" id="{4F90A80B-8B47-9EF7-402D-EEDCE94117F0}"/>
              </a:ext>
            </a:extLst>
          </p:cNvPr>
          <p:cNvSpPr/>
          <p:nvPr/>
        </p:nvSpPr>
        <p:spPr>
          <a:xfrm rot="16200000">
            <a:off x="1428750" y="5785939"/>
            <a:ext cx="163286" cy="231135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0995F40-9426-0226-4102-8E0EBC64A458}"/>
              </a:ext>
            </a:extLst>
          </p:cNvPr>
          <p:cNvSpPr/>
          <p:nvPr/>
        </p:nvSpPr>
        <p:spPr>
          <a:xfrm rot="16200000">
            <a:off x="5198187" y="6051575"/>
            <a:ext cx="163286" cy="231135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D7CA2DF2-A971-D01D-0177-72BC859DE109}"/>
              </a:ext>
            </a:extLst>
          </p:cNvPr>
          <p:cNvSpPr/>
          <p:nvPr/>
        </p:nvSpPr>
        <p:spPr>
          <a:xfrm rot="5400000">
            <a:off x="1352734" y="3644012"/>
            <a:ext cx="163286" cy="231135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1A3C9DA5-5BC4-F768-871A-E1DC6F86C25B}"/>
              </a:ext>
            </a:extLst>
          </p:cNvPr>
          <p:cNvSpPr/>
          <p:nvPr/>
        </p:nvSpPr>
        <p:spPr>
          <a:xfrm rot="5400000">
            <a:off x="3268104" y="3181895"/>
            <a:ext cx="163286" cy="231135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0090A73C-B3B6-7C12-A017-A7CFEE71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33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447FF6-A91C-66E2-6199-F3DA9FD5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15C972-2B5C-1FA4-62F1-5A8E9D1E3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" y="192619"/>
            <a:ext cx="11044707" cy="678664"/>
          </a:xfrm>
        </p:spPr>
        <p:txBody>
          <a:bodyPr/>
          <a:lstStyle/>
          <a:p>
            <a:r>
              <a:rPr lang="en-US" dirty="0"/>
              <a:t>Can Overcoating Recover a Non-Uniform Coating?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3D0770-C138-C5DC-D5EF-EAE6C5AB0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9027" y="958856"/>
            <a:ext cx="6604545" cy="489143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Cavity flipped and re-coated – ~½ of standard coating cycle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Low-field Q improved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No significant RF recovery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Initial growth deficiency not easily reversed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286782-3FB2-7736-C44C-77D338741183}"/>
              </a:ext>
            </a:extLst>
          </p:cNvPr>
          <p:cNvSpPr txBox="1"/>
          <p:nvPr/>
        </p:nvSpPr>
        <p:spPr>
          <a:xfrm>
            <a:off x="179028" y="5978091"/>
            <a:ext cx="70447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Takeaway: </a:t>
            </a:r>
            <a:r>
              <a:rPr lang="en-US" dirty="0"/>
              <a:t>Early coating matters — later Sn exposure may not fully recover a locally deficient region.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1941B3-9817-9AB4-ECA8-0CE6CF0A35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91" b="15243"/>
          <a:stretch>
            <a:fillRect/>
          </a:stretch>
        </p:blipFill>
        <p:spPr>
          <a:xfrm>
            <a:off x="6783572" y="852429"/>
            <a:ext cx="5351739" cy="31157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667A3E-04EF-3E0A-D5D2-D1979E5BF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978787" y="3557410"/>
            <a:ext cx="3044667" cy="17126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67AC288-5154-7117-F664-627FBE8A59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7269" y="2854571"/>
            <a:ext cx="1753479" cy="3118302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4446A035-1125-9450-4CC5-641308F23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44" y="3973429"/>
            <a:ext cx="3811178" cy="25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7AA4DB-43C0-32F3-23E2-232238BCEE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125" y="2880733"/>
            <a:ext cx="1724057" cy="3065977"/>
          </a:xfrm>
          <a:prstGeom prst="rect">
            <a:avLst/>
          </a:prstGeom>
        </p:spPr>
      </p:pic>
      <p:sp>
        <p:nvSpPr>
          <p:cNvPr id="21" name="Arrow: Right 20">
            <a:extLst>
              <a:ext uri="{FF2B5EF4-FFF2-40B4-BE49-F238E27FC236}">
                <a16:creationId xmlns:a16="http://schemas.microsoft.com/office/drawing/2014/main" id="{AB28AFBB-28D6-A0F0-F859-5CC023083FCD}"/>
              </a:ext>
            </a:extLst>
          </p:cNvPr>
          <p:cNvSpPr/>
          <p:nvPr/>
        </p:nvSpPr>
        <p:spPr>
          <a:xfrm>
            <a:off x="2190307" y="4072270"/>
            <a:ext cx="566962" cy="2339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63680E68-5422-F321-28CF-EF44F93A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616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D15E86-3610-0A24-AB71-B091799F6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78F35C-BBA1-F912-305E-48D4D0C2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71" y="123368"/>
            <a:ext cx="11044707" cy="678664"/>
          </a:xfrm>
        </p:spPr>
        <p:txBody>
          <a:bodyPr/>
          <a:lstStyle/>
          <a:p>
            <a:r>
              <a:rPr lang="en-US" dirty="0"/>
              <a:t>Source Exhaustion: Sn Supply Must Persist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625A00-9F3E-F6E2-E95F-6231021402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3973" y="968283"/>
            <a:ext cx="7275528" cy="489143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Sn source exhausted during coating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Sn available early – not sustained through full growth stage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Visually good coating – very poor RF performance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Possible surface degradation during late-stage Sn deficiency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Highlights importance of time-dependent Sn availability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16CD3D-6B0F-43A2-A87B-18FE6EE72722}"/>
              </a:ext>
            </a:extLst>
          </p:cNvPr>
          <p:cNvSpPr txBox="1"/>
          <p:nvPr/>
        </p:nvSpPr>
        <p:spPr>
          <a:xfrm>
            <a:off x="573647" y="6025968"/>
            <a:ext cx="11044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Takeaway:  </a:t>
            </a:r>
            <a:r>
              <a:rPr lang="en-US" dirty="0"/>
              <a:t>Adequate early Sn supply is not enough — Sn availability must be sustained throughout growth.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CF8EAE-37DE-AE12-B6E0-3698C211D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889" y="3305035"/>
            <a:ext cx="3309914" cy="24824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3B4BFE5-4D9D-0A88-9046-FD9117AAD9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03" t="5164" r="7614"/>
          <a:stretch>
            <a:fillRect/>
          </a:stretch>
        </p:blipFill>
        <p:spPr>
          <a:xfrm>
            <a:off x="7311853" y="1518556"/>
            <a:ext cx="4792700" cy="40413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A88262-F623-68DC-7E55-FBAE334C03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2" b="4881"/>
          <a:stretch>
            <a:fillRect/>
          </a:stretch>
        </p:blipFill>
        <p:spPr>
          <a:xfrm>
            <a:off x="2101450" y="3304792"/>
            <a:ext cx="1776585" cy="24826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8E81-B710-01E8-E0DF-37F250AA1B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3355"/>
          <a:stretch>
            <a:fillRect/>
          </a:stretch>
        </p:blipFill>
        <p:spPr>
          <a:xfrm rot="5400000">
            <a:off x="-170556" y="3571962"/>
            <a:ext cx="2453155" cy="1937148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98629E0-4F42-7C23-4BA0-73267642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658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E0BD0C-7B26-BA36-5BD7-E500DBC95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7187"/>
            <a:ext cx="4114800" cy="365125"/>
          </a:xfrm>
        </p:spPr>
        <p:txBody>
          <a:bodyPr/>
          <a:lstStyle/>
          <a:p>
            <a:r>
              <a:rPr lang="en-US" dirty="0"/>
              <a:t>TFSRF 2026, Sep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A557A1-2BF9-4826-382A-D7199FBAD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389"/>
            <a:ext cx="11044707" cy="678664"/>
          </a:xfrm>
        </p:spPr>
        <p:txBody>
          <a:bodyPr/>
          <a:lstStyle/>
          <a:p>
            <a:r>
              <a:rPr lang="en-US" dirty="0"/>
              <a:t>Increasing Sn Supply: More Is Not Necessarily Better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FBA08A62-234D-32D1-93C6-92D2DE688FEA}"/>
                  </a:ext>
                </a:extLst>
              </p:cNvPr>
              <p:cNvSpPr>
                <a:spLocks noGrp="1"/>
              </p:cNvSpPr>
              <p:nvPr>
                <p:ph type="body" sz="half" idx="2"/>
              </p:nvPr>
            </p:nvSpPr>
            <p:spPr>
              <a:xfrm>
                <a:off x="80493" y="772053"/>
                <a:ext cx="5749033" cy="1971147"/>
              </a:xfrm>
            </p:spPr>
            <p:txBody>
              <a:bodyPr/>
              <a:lstStyle/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Second Sn source added to improve Sn availability/distribution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</m:oMath>
                </a14:m>
                <a:r>
                  <a:rPr lang="en-US" dirty="0"/>
                  <a:t> reduced → improved low-field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High-field Q-slope became stronger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↪</m:t>
                    </m:r>
                  </m:oMath>
                </a14:m>
                <a:r>
                  <a:rPr lang="en-US" sz="1600" dirty="0">
                    <a:latin typeface="+mj-lt"/>
                  </a:rPr>
                  <a:t> indicating increased field-dependent loss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FBA08A62-234D-32D1-93C6-92D2DE688F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2"/>
              </p:nvPr>
            </p:nvSpPr>
            <p:spPr>
              <a:xfrm>
                <a:off x="80493" y="772053"/>
                <a:ext cx="5749033" cy="1971147"/>
              </a:xfrm>
              <a:blipFill>
                <a:blip r:embed="rId3"/>
                <a:stretch>
                  <a:fillRect l="-954" t="-3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9CF92CE-4E08-1B12-9CD9-CD795D331AA8}"/>
              </a:ext>
            </a:extLst>
          </p:cNvPr>
          <p:cNvSpPr txBox="1"/>
          <p:nvPr/>
        </p:nvSpPr>
        <p:spPr>
          <a:xfrm>
            <a:off x="50367" y="5800830"/>
            <a:ext cx="56697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Takeaway: </a:t>
            </a:r>
            <a:r>
              <a:rPr lang="en-US" dirty="0"/>
              <a:t>Optimize Sn-source configuration to balance low residual loss and reduced field-dependent loss.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9FEA09F-2455-5438-B359-13F8F7601B37}"/>
              </a:ext>
            </a:extLst>
          </p:cNvPr>
          <p:cNvGrpSpPr/>
          <p:nvPr/>
        </p:nvGrpSpPr>
        <p:grpSpPr>
          <a:xfrm>
            <a:off x="5760335" y="934113"/>
            <a:ext cx="2627328" cy="5230211"/>
            <a:chOff x="5014051" y="1176818"/>
            <a:chExt cx="2627328" cy="5230211"/>
          </a:xfrm>
        </p:grpSpPr>
        <p:pic>
          <p:nvPicPr>
            <p:cNvPr id="7" name="Picture 6" descr="A picture containing graphical user interface&#10;&#10;AI-generated content may be incorrect.">
              <a:extLst>
                <a:ext uri="{FF2B5EF4-FFF2-40B4-BE49-F238E27FC236}">
                  <a16:creationId xmlns:a16="http://schemas.microsoft.com/office/drawing/2014/main" id="{717DBDF3-5A52-F412-C27F-C67998FD79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83243" y="1180296"/>
              <a:ext cx="2558136" cy="26116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1D78C1A-93C1-2B75-B39B-202E40456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91487" y="3876100"/>
              <a:ext cx="2472135" cy="253092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179AB9-C1D8-88DF-C829-544E34C0EBDA}"/>
                </a:ext>
              </a:extLst>
            </p:cNvPr>
            <p:cNvSpPr txBox="1"/>
            <p:nvPr/>
          </p:nvSpPr>
          <p:spPr>
            <a:xfrm>
              <a:off x="5014051" y="3916781"/>
              <a:ext cx="247213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dirty="0">
                  <a:highlight>
                    <a:srgbClr val="C0C0C0"/>
                  </a:highlight>
                </a:rPr>
                <a:t>Higher average roughness and grain size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5FA17D2-6E72-5F8E-08EE-A51B92D5DD48}"/>
                </a:ext>
              </a:extLst>
            </p:cNvPr>
            <p:cNvSpPr txBox="1"/>
            <p:nvPr/>
          </p:nvSpPr>
          <p:spPr>
            <a:xfrm>
              <a:off x="6015721" y="1176818"/>
              <a:ext cx="6931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R06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50682BB-18A1-B642-5781-7813FA8EC77F}"/>
              </a:ext>
            </a:extLst>
          </p:cNvPr>
          <p:cNvSpPr txBox="1"/>
          <p:nvPr/>
        </p:nvSpPr>
        <p:spPr>
          <a:xfrm>
            <a:off x="6211173" y="5257373"/>
            <a:ext cx="693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R07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35399CEE-93EA-25BA-FFC5-44A3A0712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FB18CF7-B001-E747-7836-39C101F7E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4579" y="789392"/>
            <a:ext cx="3496266" cy="26222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2AD9D20-EA06-667D-EED5-66FBF4A3FF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7663" y="3446409"/>
            <a:ext cx="3496266" cy="2622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E48840-11EE-B602-599E-BAC8A28203F7}"/>
                  </a:ext>
                </a:extLst>
              </p:cNvPr>
              <p:cNvSpPr txBox="1"/>
              <p:nvPr/>
            </p:nvSpPr>
            <p:spPr>
              <a:xfrm>
                <a:off x="204771" y="3223306"/>
                <a:ext cx="6151788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dirty="0"/>
                  <a:t>R</a:t>
                </a:r>
                <a:r>
                  <a:rPr lang="en-US" baseline="-25000" dirty="0"/>
                  <a:t>s</a:t>
                </a:r>
                <a:r>
                  <a:rPr lang="en-US" dirty="0"/>
                  <a:t>​(E,T)=</a:t>
                </a:r>
                <a:r>
                  <a:rPr lang="en-US" dirty="0" err="1"/>
                  <a:t>R</a:t>
                </a:r>
                <a:r>
                  <a:rPr lang="en-US" baseline="-25000" dirty="0" err="1"/>
                  <a:t>res</a:t>
                </a:r>
                <a:r>
                  <a:rPr lang="en-US" dirty="0"/>
                  <a:t>​+R</a:t>
                </a:r>
                <a:r>
                  <a:rPr lang="en-US" baseline="-25000" dirty="0"/>
                  <a:t>BCS</a:t>
                </a:r>
                <a:r>
                  <a:rPr lang="en-US" dirty="0"/>
                  <a:t>​(T)+</a:t>
                </a:r>
                <a:r>
                  <a:rPr lang="en-US" dirty="0" err="1"/>
                  <a:t>R</a:t>
                </a:r>
                <a:r>
                  <a:rPr lang="en-US" baseline="-25000" dirty="0" err="1"/>
                  <a:t>field</a:t>
                </a:r>
                <a:r>
                  <a:rPr lang="en-US" dirty="0"/>
                  <a:t>​(E)</a:t>
                </a:r>
              </a:p>
              <a:p>
                <a:pPr>
                  <a:buNone/>
                </a:pPr>
                <a:r>
                  <a:rPr lang="en-US" dirty="0"/>
                  <a:t> </a:t>
                </a:r>
              </a:p>
              <a:p>
                <a:pPr>
                  <a:buNone/>
                </a:pPr>
                <a:r>
                  <a:rPr lang="en-US" u="sng" dirty="0"/>
                  <a:t>For R07 (2-source):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res</m:t>
                        </m:r>
                      </m:sub>
                    </m:sSub>
                  </m:oMath>
                </a14:m>
                <a:r>
                  <a:rPr lang="en-US" dirty="0"/>
                  <a:t> decreased (8.22 → 5.16 </a:t>
                </a:r>
                <a:r>
                  <a:rPr lang="en-US" dirty="0" err="1"/>
                  <a:t>nΩ</a:t>
                </a:r>
                <a:r>
                  <a:rPr lang="en-US" dirty="0"/>
                  <a:t>).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Low-field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i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improved.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>
                            <a:latin typeface="Cambria Math" panose="02040503050406030204" pitchFamily="18" charset="0"/>
                          </a:rPr>
                          <m:t>field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dirty="0"/>
                  <a:t>increased more rapidly with field.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:r>
                  <a:rPr lang="en-US" sz="1400" dirty="0"/>
                  <a:t>Not limited by global residual loss, but by localized thermal-feedback defects that become active only at high RF fields.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E48840-11EE-B602-599E-BAC8A2820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71" y="3223306"/>
                <a:ext cx="6151788" cy="2246769"/>
              </a:xfrm>
              <a:prstGeom prst="rect">
                <a:avLst/>
              </a:prstGeom>
              <a:blipFill>
                <a:blip r:embed="rId8"/>
                <a:stretch>
                  <a:fillRect l="-892" t="-1902" b="-1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64858833-95A0-6E4D-B11D-749758BD44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8281" y="5094196"/>
            <a:ext cx="883997" cy="1539373"/>
          </a:xfrm>
          <a:prstGeom prst="rect">
            <a:avLst/>
          </a:prstGeom>
        </p:spPr>
      </p:pic>
      <p:sp>
        <p:nvSpPr>
          <p:cNvPr id="31" name="Plus Sign 30">
            <a:extLst>
              <a:ext uri="{FF2B5EF4-FFF2-40B4-BE49-F238E27FC236}">
                <a16:creationId xmlns:a16="http://schemas.microsoft.com/office/drawing/2014/main" id="{98BEB2F3-29D4-5B71-8656-48D040AB3DB1}"/>
              </a:ext>
            </a:extLst>
          </p:cNvPr>
          <p:cNvSpPr/>
          <p:nvPr/>
        </p:nvSpPr>
        <p:spPr>
          <a:xfrm>
            <a:off x="7455185" y="6164324"/>
            <a:ext cx="191611" cy="166268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662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4CEC2D-9392-B237-20A3-F94718227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781363-3D95-2399-A5A5-3F674CA5A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57" y="58422"/>
            <a:ext cx="11044707" cy="678664"/>
          </a:xfrm>
        </p:spPr>
        <p:txBody>
          <a:bodyPr/>
          <a:lstStyle/>
          <a:p>
            <a:r>
              <a:rPr lang="en-US" dirty="0"/>
              <a:t>Can Coating Parameters Be Adjusted Independently?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FE4D3E-B552-6369-4274-6879163A3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657" y="916262"/>
            <a:ext cx="6148857" cy="2610709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Coating temperature reduced from 1200 °C to 1150 °C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Motivation: lower-temperature process for cavities with Nb-Ti flanges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Acceptable 4 K RF performance, but persistent Q-slope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Sn residue/condensation observed on witness sample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Additional anneal at 1000 °C × 1 h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RF performance degraded after annealing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C274CA-B9E4-0DB3-1E0A-37C08CD15081}"/>
              </a:ext>
            </a:extLst>
          </p:cNvPr>
          <p:cNvSpPr txBox="1"/>
          <p:nvPr/>
        </p:nvSpPr>
        <p:spPr>
          <a:xfrm>
            <a:off x="146957" y="5986872"/>
            <a:ext cx="11144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Takeaway: Coating parameters are strongly coupled — source configuration, thermal history, geometry, and Sn transport all influence the outcome.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934B5-5C09-680B-B15D-79B06B626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14" y="1080806"/>
            <a:ext cx="5760075" cy="44087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DDFEEF1-B8CC-915F-18A8-2B12E18E8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514" y="1112063"/>
            <a:ext cx="5760075" cy="44087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D7E0FC-40D7-C0A8-E96D-677DA702DC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764" y="3429000"/>
            <a:ext cx="3178629" cy="2383972"/>
          </a:xfrm>
          <a:prstGeom prst="rect">
            <a:avLst/>
          </a:prstGeom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339D88AD-1743-780E-7C9A-E12EC62E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B03A3F-00D5-71CD-5BBA-B044DDF4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629152-1495-394C-7009-40797042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57" y="66587"/>
            <a:ext cx="11044707" cy="678664"/>
          </a:xfrm>
        </p:spPr>
        <p:txBody>
          <a:bodyPr/>
          <a:lstStyle/>
          <a:p>
            <a:r>
              <a:rPr lang="en-US" dirty="0"/>
              <a:t>Towards Optimizing Sn Delivery and Suppressing Condensation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4BDEDA-C62D-AF76-C3FC-E83B00CAA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41" y="745251"/>
            <a:ext cx="6648029" cy="2896019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Introduced a conical multi-pocket Sn crucible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Added small holes in the top cover to release excess Sn vapor at the end of coating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Improved control of Sn evaporation and spatial delivery for more uniform growth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Avoided source exhaustion while limiting excessive local Sn accumulation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j-lt"/>
              </a:rPr>
              <a:t>Modified coating conditions reflected in better RF performance</a:t>
            </a:r>
          </a:p>
          <a:p>
            <a:endParaRPr lang="en-US" sz="1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0E5CB-47E0-3B90-7147-2B4F80720F7D}"/>
              </a:ext>
            </a:extLst>
          </p:cNvPr>
          <p:cNvSpPr txBox="1"/>
          <p:nvPr/>
        </p:nvSpPr>
        <p:spPr>
          <a:xfrm>
            <a:off x="154546" y="6049386"/>
            <a:ext cx="11882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/>
              <a:t>Takeaway: Sn source and vapor-management strategy likely improved coating uniformity while reducing condensation</a:t>
            </a:r>
            <a:endParaRPr lang="en-US" sz="1600" dirty="0"/>
          </a:p>
        </p:txBody>
      </p:sp>
      <p:pic>
        <p:nvPicPr>
          <p:cNvPr id="8" name="Picture 7" descr="A picture containing background pattern&#10;&#10;AI-generated content may be incorrect.">
            <a:extLst>
              <a:ext uri="{FF2B5EF4-FFF2-40B4-BE49-F238E27FC236}">
                <a16:creationId xmlns:a16="http://schemas.microsoft.com/office/drawing/2014/main" id="{E82D798F-A98C-B74A-1385-EAD1FBCD9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915" y="706799"/>
            <a:ext cx="2273220" cy="2320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4C7298-08FA-BB2B-8D00-5D169FF780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350" y="3835007"/>
            <a:ext cx="1204453" cy="21412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3584D1-3105-89C5-EC98-038FF88BFC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319" r="6160" b="20442"/>
          <a:stretch>
            <a:fillRect/>
          </a:stretch>
        </p:blipFill>
        <p:spPr>
          <a:xfrm>
            <a:off x="9640451" y="706799"/>
            <a:ext cx="1649651" cy="232087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9EDBE5A-E7CC-091D-E751-8B56775035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3161" y="3835007"/>
            <a:ext cx="3314214" cy="21412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3A8E4FA-765A-4391-5E70-945B9765B4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442" t="11191" r="16811" b="18690"/>
          <a:stretch>
            <a:fillRect/>
          </a:stretch>
        </p:blipFill>
        <p:spPr>
          <a:xfrm>
            <a:off x="235624" y="3835007"/>
            <a:ext cx="1204453" cy="221694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8DEC6E2-4206-47FA-A561-0F8549BE025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867" b="16905"/>
          <a:stretch>
            <a:fillRect/>
          </a:stretch>
        </p:blipFill>
        <p:spPr>
          <a:xfrm>
            <a:off x="6446070" y="3310344"/>
            <a:ext cx="4954581" cy="2739041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05877C69-53A0-2B73-A5AE-17375D7AB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544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14FD80-4FEE-B8BE-B07B-96AC79CDC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5879" y="6540069"/>
            <a:ext cx="4114800" cy="365125"/>
          </a:xfrm>
        </p:spPr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48572A-C2D9-5774-BB1C-3B5C8DD19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37" y="147962"/>
            <a:ext cx="11044707" cy="678664"/>
          </a:xfrm>
        </p:spPr>
        <p:txBody>
          <a:bodyPr/>
          <a:lstStyle/>
          <a:p>
            <a:r>
              <a:rPr lang="en-US" dirty="0"/>
              <a:t>Sn Vapor Balance During Coating</a:t>
            </a:r>
          </a:p>
        </p:txBody>
      </p:sp>
      <p:pic>
        <p:nvPicPr>
          <p:cNvPr id="7" name="Image 0" descr="/mnt/data/sn_vapor_balance_plot_readable_v21.png">
            <a:extLst>
              <a:ext uri="{FF2B5EF4-FFF2-40B4-BE49-F238E27FC236}">
                <a16:creationId xmlns:a16="http://schemas.microsoft.com/office/drawing/2014/main" id="{BAAE58EE-EB9C-DB83-FD0F-C88D6068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47" y="977613"/>
            <a:ext cx="7909560" cy="4251960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FC22D6E0-7D9F-C324-B707-F6C31868025B}"/>
              </a:ext>
            </a:extLst>
          </p:cNvPr>
          <p:cNvSpPr/>
          <p:nvPr/>
        </p:nvSpPr>
        <p:spPr>
          <a:xfrm>
            <a:off x="8297416" y="1029027"/>
            <a:ext cx="3595225" cy="310896"/>
          </a:xfrm>
          <a:prstGeom prst="rect">
            <a:avLst/>
          </a:prstGeom>
          <a:solidFill>
            <a:srgbClr val="EAF2FF"/>
          </a:solidFill>
          <a:ln w="10160">
            <a:solidFill>
              <a:srgbClr val="BFD7FF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Source evaporation</a:t>
            </a:r>
            <a:endParaRPr lang="en-US" sz="145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26C96F4A-132A-8DC9-0277-A98CF2026B42}"/>
              </a:ext>
            </a:extLst>
          </p:cNvPr>
          <p:cNvSpPr/>
          <p:nvPr/>
        </p:nvSpPr>
        <p:spPr>
          <a:xfrm>
            <a:off x="8284027" y="1409500"/>
            <a:ext cx="319692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latin typeface="+mj-lt"/>
                <a:ea typeface="Aptos" pitchFamily="34" charset="-122"/>
                <a:cs typeface="Aptos" pitchFamily="34" charset="-120"/>
              </a:rPr>
              <a:t>Hertz–Knudsen upper bound</a:t>
            </a:r>
            <a:endParaRPr lang="en-US" sz="1400" dirty="0">
              <a:latin typeface="+mj-lt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23396805-CECF-9609-B891-F0FE687A767F}"/>
              </a:ext>
            </a:extLst>
          </p:cNvPr>
          <p:cNvSpPr/>
          <p:nvPr/>
        </p:nvSpPr>
        <p:spPr>
          <a:xfrm>
            <a:off x="8406206" y="1727546"/>
            <a:ext cx="319692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0" indent="0" algn="l">
              <a:buNone/>
            </a:pPr>
            <a:r>
              <a:rPr lang="en-US" sz="1700" dirty="0">
                <a:latin typeface="+mj-lt"/>
                <a:ea typeface="Aptos" pitchFamily="34" charset="-122"/>
                <a:cs typeface="Aptos" pitchFamily="34" charset="-120"/>
              </a:rPr>
              <a:t>Jₑᵥₐₚ = α(Pᵥ − </a:t>
            </a:r>
            <a:r>
              <a:rPr lang="en-US" sz="1700" dirty="0" err="1">
                <a:latin typeface="+mj-lt"/>
                <a:ea typeface="Aptos" pitchFamily="34" charset="-122"/>
                <a:cs typeface="Aptos" pitchFamily="34" charset="-120"/>
              </a:rPr>
              <a:t>P</a:t>
            </a:r>
            <a:r>
              <a:rPr lang="en-US" sz="1700" baseline="-25000" dirty="0" err="1">
                <a:latin typeface="+mj-lt"/>
                <a:ea typeface="Aptos" pitchFamily="34" charset="-122"/>
                <a:cs typeface="Aptos" pitchFamily="34" charset="-120"/>
              </a:rPr>
              <a:t>local</a:t>
            </a:r>
            <a:r>
              <a:rPr lang="en-US" sz="1700" dirty="0">
                <a:latin typeface="+mj-lt"/>
                <a:ea typeface="Aptos" pitchFamily="34" charset="-122"/>
                <a:cs typeface="Aptos" pitchFamily="34" charset="-120"/>
              </a:rPr>
              <a:t>) / √(2π</a:t>
            </a:r>
            <a:r>
              <a:rPr lang="en-US" sz="1700" dirty="0" err="1">
                <a:latin typeface="+mj-lt"/>
                <a:ea typeface="Aptos" pitchFamily="34" charset="-122"/>
                <a:cs typeface="Aptos" pitchFamily="34" charset="-120"/>
              </a:rPr>
              <a:t>mk</a:t>
            </a:r>
            <a:r>
              <a:rPr lang="en-US" sz="1700" baseline="-25000" dirty="0" err="1">
                <a:latin typeface="+mj-lt"/>
                <a:ea typeface="Aptos" pitchFamily="34" charset="-122"/>
                <a:cs typeface="Aptos" pitchFamily="34" charset="-120"/>
              </a:rPr>
              <a:t>B</a:t>
            </a:r>
            <a:r>
              <a:rPr lang="en-US" sz="1700" dirty="0" err="1">
                <a:latin typeface="+mj-lt"/>
                <a:ea typeface="Aptos" pitchFamily="34" charset="-122"/>
                <a:cs typeface="Aptos" pitchFamily="34" charset="-120"/>
              </a:rPr>
              <a:t>T</a:t>
            </a:r>
            <a:r>
              <a:rPr lang="en-US" sz="1700" dirty="0">
                <a:latin typeface="+mj-lt"/>
                <a:ea typeface="Aptos" pitchFamily="34" charset="-122"/>
                <a:cs typeface="Aptos" pitchFamily="34" charset="-120"/>
              </a:rPr>
              <a:t>)</a:t>
            </a:r>
            <a:endParaRPr lang="en-US" sz="1700" dirty="0">
              <a:latin typeface="+mj-lt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AEE6E65F-B133-9327-0FFA-2049F3CA4EAD}"/>
              </a:ext>
            </a:extLst>
          </p:cNvPr>
          <p:cNvSpPr/>
          <p:nvPr/>
        </p:nvSpPr>
        <p:spPr>
          <a:xfrm>
            <a:off x="8406206" y="2149167"/>
            <a:ext cx="319692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B6475"/>
                </a:solidFill>
                <a:latin typeface="Apto Display"/>
                <a:ea typeface="Aptos" pitchFamily="34" charset="-122"/>
                <a:cs typeface="Aptos" pitchFamily="34" charset="-120"/>
              </a:rPr>
              <a:t>0.68 in source; initial Sn = 1.1 g</a:t>
            </a:r>
            <a:endParaRPr lang="en-US" sz="1200" dirty="0">
              <a:latin typeface="Apto Display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961AE83F-CEFD-C308-5A83-536F32EAE625}"/>
              </a:ext>
            </a:extLst>
          </p:cNvPr>
          <p:cNvSpPr/>
          <p:nvPr/>
        </p:nvSpPr>
        <p:spPr>
          <a:xfrm>
            <a:off x="8363982" y="2708905"/>
            <a:ext cx="3595225" cy="310896"/>
          </a:xfrm>
          <a:prstGeom prst="rect">
            <a:avLst/>
          </a:prstGeom>
          <a:solidFill>
            <a:srgbClr val="FFF3DF"/>
          </a:solidFill>
          <a:ln w="10160">
            <a:solidFill>
              <a:srgbClr val="F6D38B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latin typeface="+mj-lt"/>
                <a:ea typeface="Aptos" pitchFamily="34" charset="-122"/>
                <a:cs typeface="Aptos" pitchFamily="34" charset="-120"/>
              </a:rPr>
              <a:t>Nb₃Sn growth</a:t>
            </a:r>
            <a:endParaRPr lang="en-US" sz="1500" dirty="0">
              <a:latin typeface="+mj-lt"/>
            </a:endParaRPr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BF54414A-F9BF-78B1-C2A4-5ACB20CBB2EB}"/>
              </a:ext>
            </a:extLst>
          </p:cNvPr>
          <p:cNvSpPr/>
          <p:nvPr/>
        </p:nvSpPr>
        <p:spPr>
          <a:xfrm>
            <a:off x="8422602" y="3254927"/>
            <a:ext cx="1310213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20" b="1" dirty="0">
                <a:solidFill>
                  <a:srgbClr val="1E293B"/>
                </a:solidFill>
                <a:latin typeface="Apto Display"/>
                <a:ea typeface="Aptos" pitchFamily="34" charset="-122"/>
                <a:cs typeface="Aptos" pitchFamily="34" charset="-120"/>
              </a:rPr>
              <a:t>y(t) ∝ t</a:t>
            </a:r>
            <a:r>
              <a:rPr lang="en-US" sz="1520" b="1" baseline="30000" dirty="0">
                <a:solidFill>
                  <a:srgbClr val="1E293B"/>
                </a:solidFill>
                <a:latin typeface="Apto Display"/>
                <a:ea typeface="Aptos" pitchFamily="34" charset="-122"/>
                <a:cs typeface="Aptos" pitchFamily="34" charset="-120"/>
              </a:rPr>
              <a:t>0.4</a:t>
            </a:r>
            <a:endParaRPr lang="en-US" sz="1520" baseline="30000" dirty="0">
              <a:latin typeface="Apto Display"/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85CAB151-287D-AC59-707D-7CA5F6817C52}"/>
              </a:ext>
            </a:extLst>
          </p:cNvPr>
          <p:cNvSpPr/>
          <p:nvPr/>
        </p:nvSpPr>
        <p:spPr>
          <a:xfrm>
            <a:off x="9732815" y="3238260"/>
            <a:ext cx="1572256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20" b="1" dirty="0">
                <a:solidFill>
                  <a:srgbClr val="1E293B"/>
                </a:solidFill>
                <a:latin typeface="+mj-lt"/>
                <a:ea typeface="Aptos" pitchFamily="34" charset="-122"/>
                <a:cs typeface="Aptos" pitchFamily="34" charset="-120"/>
              </a:rPr>
              <a:t>dy/dt ∝ t⁻</a:t>
            </a:r>
            <a:r>
              <a:rPr lang="en-US" sz="1520" b="1" baseline="30000" dirty="0">
                <a:solidFill>
                  <a:srgbClr val="1E293B"/>
                </a:solidFill>
                <a:latin typeface="+mj-lt"/>
                <a:ea typeface="Aptos" pitchFamily="34" charset="-122"/>
                <a:cs typeface="Aptos" pitchFamily="34" charset="-120"/>
              </a:rPr>
              <a:t>0.6</a:t>
            </a:r>
            <a:endParaRPr lang="en-US" sz="1520" baseline="30000" dirty="0">
              <a:latin typeface="+mj-lt"/>
            </a:endParaRPr>
          </a:p>
        </p:txBody>
      </p:sp>
      <p:sp>
        <p:nvSpPr>
          <p:cNvPr id="27" name="Text 10">
            <a:extLst>
              <a:ext uri="{FF2B5EF4-FFF2-40B4-BE49-F238E27FC236}">
                <a16:creationId xmlns:a16="http://schemas.microsoft.com/office/drawing/2014/main" id="{CF7126C0-075E-B980-C205-A66972107E39}"/>
              </a:ext>
            </a:extLst>
          </p:cNvPr>
          <p:cNvSpPr/>
          <p:nvPr/>
        </p:nvSpPr>
        <p:spPr>
          <a:xfrm>
            <a:off x="8363982" y="3728461"/>
            <a:ext cx="3144512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200" i="1" dirty="0">
                <a:solidFill>
                  <a:srgbClr val="5B6475"/>
                </a:solidFill>
                <a:latin typeface="+mj-lt"/>
                <a:ea typeface="Aptos" pitchFamily="34" charset="-122"/>
                <a:cs typeface="Aptos" pitchFamily="34" charset="-120"/>
              </a:rPr>
              <a:t>Final thickness: 2.0 µm over 1700 cm²</a:t>
            </a:r>
            <a:endParaRPr lang="en-US" sz="1200" dirty="0">
              <a:latin typeface="+mj-lt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E52BCC89-55E5-698A-F080-521BC984C675}"/>
              </a:ext>
            </a:extLst>
          </p:cNvPr>
          <p:cNvSpPr/>
          <p:nvPr/>
        </p:nvSpPr>
        <p:spPr>
          <a:xfrm>
            <a:off x="8284027" y="4298341"/>
            <a:ext cx="3595225" cy="310896"/>
          </a:xfrm>
          <a:prstGeom prst="rect">
            <a:avLst/>
          </a:prstGeom>
          <a:solidFill>
            <a:srgbClr val="F7F7F7"/>
          </a:solidFill>
          <a:ln w="10160">
            <a:solidFill>
              <a:srgbClr val="D7E0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latin typeface="+mj-lt"/>
                <a:ea typeface="Aptos" pitchFamily="34" charset="-122"/>
                <a:cs typeface="Aptos" pitchFamily="34" charset="-120"/>
              </a:rPr>
              <a:t>Vapor balance</a:t>
            </a:r>
            <a:endParaRPr lang="en-US" sz="1450" dirty="0">
              <a:latin typeface="+mj-lt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5268CB03-1A10-E6B0-AC08-B62A9BF53EA7}"/>
              </a:ext>
            </a:extLst>
          </p:cNvPr>
          <p:cNvSpPr/>
          <p:nvPr/>
        </p:nvSpPr>
        <p:spPr>
          <a:xfrm>
            <a:off x="8297416" y="4681407"/>
            <a:ext cx="319692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330" b="1" dirty="0">
                <a:solidFill>
                  <a:srgbClr val="1E2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dNᵥ/dt = Ṅₑᵥₐₚ − Ṅ</a:t>
            </a:r>
            <a:r>
              <a:rPr lang="en-US" sz="1330" b="1" baseline="-25000" dirty="0">
                <a:solidFill>
                  <a:srgbClr val="1E2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growth</a:t>
            </a:r>
            <a:r>
              <a:rPr lang="en-US" sz="1330" b="1" dirty="0">
                <a:solidFill>
                  <a:srgbClr val="1E2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− Ṅ</a:t>
            </a:r>
            <a:r>
              <a:rPr lang="en-US" sz="1330" b="1" baseline="-25000" dirty="0">
                <a:solidFill>
                  <a:srgbClr val="1E29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loss</a:t>
            </a:r>
            <a:endParaRPr lang="en-US" sz="1330" baseline="-25000" dirty="0"/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F9E25714-503A-CCEA-0531-26772D558233}"/>
              </a:ext>
            </a:extLst>
          </p:cNvPr>
          <p:cNvSpPr/>
          <p:nvPr/>
        </p:nvSpPr>
        <p:spPr>
          <a:xfrm>
            <a:off x="8284571" y="5029133"/>
            <a:ext cx="3683508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5B6475"/>
                </a:solidFill>
                <a:latin typeface="+mj-lt"/>
                <a:ea typeface="Aptos" pitchFamily="34" charset="-122"/>
                <a:cs typeface="Aptos" pitchFamily="34" charset="-120"/>
              </a:rPr>
              <a:t>Net vapor depends on evaporation, growth, consumption, transport losses, and condensation.</a:t>
            </a:r>
            <a:endParaRPr lang="en-US" sz="1220" dirty="0">
              <a:latin typeface="+mj-lt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E928CC3-5DCB-7309-9215-573BE29F2EB6}"/>
              </a:ext>
            </a:extLst>
          </p:cNvPr>
          <p:cNvGrpSpPr/>
          <p:nvPr/>
        </p:nvGrpSpPr>
        <p:grpSpPr>
          <a:xfrm>
            <a:off x="377727" y="5235820"/>
            <a:ext cx="7636932" cy="310896"/>
            <a:chOff x="83820" y="5750167"/>
            <a:chExt cx="7636932" cy="310896"/>
          </a:xfrm>
        </p:grpSpPr>
        <p:sp>
          <p:nvSpPr>
            <p:cNvPr id="37" name="Text 14">
              <a:extLst>
                <a:ext uri="{FF2B5EF4-FFF2-40B4-BE49-F238E27FC236}">
                  <a16:creationId xmlns:a16="http://schemas.microsoft.com/office/drawing/2014/main" id="{0EC1B1E9-8602-DDB6-95BE-8DA4E233D99C}"/>
                </a:ext>
              </a:extLst>
            </p:cNvPr>
            <p:cNvSpPr/>
            <p:nvPr/>
          </p:nvSpPr>
          <p:spPr>
            <a:xfrm>
              <a:off x="83820" y="5750167"/>
              <a:ext cx="1965960" cy="310896"/>
            </a:xfrm>
            <a:prstGeom prst="rect">
              <a:avLst/>
            </a:prstGeom>
            <a:solidFill>
              <a:srgbClr val="F1F7FF"/>
            </a:solidFill>
            <a:ln w="10160">
              <a:solidFill>
                <a:srgbClr val="BFD7FF"/>
              </a:solidFill>
            </a:ln>
          </p:spPr>
          <p:txBody>
            <a:bodyPr wrap="square" lIns="1016" tIns="1016" rIns="1016" bIns="1016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50" b="1" dirty="0">
                  <a:solidFill>
                    <a:srgbClr val="1E5AA8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∫ evaporation ≈ 0.93 g</a:t>
              </a:r>
              <a:endParaRPr lang="en-US" sz="1250" dirty="0">
                <a:latin typeface="+mj-lt"/>
              </a:endParaRPr>
            </a:p>
          </p:txBody>
        </p:sp>
        <p:sp>
          <p:nvSpPr>
            <p:cNvPr id="39" name="Text 15">
              <a:extLst>
                <a:ext uri="{FF2B5EF4-FFF2-40B4-BE49-F238E27FC236}">
                  <a16:creationId xmlns:a16="http://schemas.microsoft.com/office/drawing/2014/main" id="{265E7BB5-1CDA-D733-9078-0F42BB16E73F}"/>
                </a:ext>
              </a:extLst>
            </p:cNvPr>
            <p:cNvSpPr/>
            <p:nvPr/>
          </p:nvSpPr>
          <p:spPr>
            <a:xfrm>
              <a:off x="2082764" y="5750167"/>
              <a:ext cx="1828800" cy="310896"/>
            </a:xfrm>
            <a:prstGeom prst="rect">
              <a:avLst/>
            </a:prstGeom>
            <a:solidFill>
              <a:srgbClr val="FFFFFF"/>
            </a:solidFill>
            <a:ln w="10160">
              <a:solidFill>
                <a:srgbClr val="BFD7FF"/>
              </a:solidFill>
            </a:ln>
          </p:spPr>
          <p:txBody>
            <a:bodyPr wrap="square" lIns="1016" tIns="1016" rIns="1016" bIns="1016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80" dirty="0">
                  <a:solidFill>
                    <a:srgbClr val="1E5AA8"/>
                  </a:solidFill>
                  <a:latin typeface="Aptos Display "/>
                  <a:ea typeface="Aptos" pitchFamily="34" charset="-122"/>
                  <a:cs typeface="Aptos" pitchFamily="34" charset="-120"/>
                </a:rPr>
                <a:t>free-vacuum upper bound</a:t>
              </a:r>
              <a:endParaRPr lang="en-US" sz="1180" dirty="0">
                <a:latin typeface="Aptos Display "/>
              </a:endParaRPr>
            </a:p>
          </p:txBody>
        </p:sp>
        <p:sp>
          <p:nvSpPr>
            <p:cNvPr id="41" name="Text 16">
              <a:extLst>
                <a:ext uri="{FF2B5EF4-FFF2-40B4-BE49-F238E27FC236}">
                  <a16:creationId xmlns:a16="http://schemas.microsoft.com/office/drawing/2014/main" id="{DB3D2279-B3DE-66FA-1BAD-BCC67770C841}"/>
                </a:ext>
              </a:extLst>
            </p:cNvPr>
            <p:cNvSpPr/>
            <p:nvPr/>
          </p:nvSpPr>
          <p:spPr>
            <a:xfrm>
              <a:off x="3944548" y="5750167"/>
              <a:ext cx="2194560" cy="310896"/>
            </a:xfrm>
            <a:prstGeom prst="rect">
              <a:avLst/>
            </a:prstGeom>
            <a:solidFill>
              <a:srgbClr val="FFF4E4"/>
            </a:solidFill>
            <a:ln w="10160">
              <a:solidFill>
                <a:srgbClr val="F6D38B"/>
              </a:solidFill>
            </a:ln>
          </p:spPr>
          <p:txBody>
            <a:bodyPr wrap="square" lIns="1016" tIns="1016" rIns="1016" bIns="1016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230" b="1" dirty="0">
                  <a:solidFill>
                    <a:srgbClr val="D48A00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Sn in 2 µm film ≈ 0.85 g</a:t>
              </a:r>
              <a:endParaRPr lang="en-US" sz="1230" dirty="0">
                <a:latin typeface="+mj-lt"/>
              </a:endParaRPr>
            </a:p>
          </p:txBody>
        </p:sp>
        <p:sp>
          <p:nvSpPr>
            <p:cNvPr id="43" name="Text 17">
              <a:extLst>
                <a:ext uri="{FF2B5EF4-FFF2-40B4-BE49-F238E27FC236}">
                  <a16:creationId xmlns:a16="http://schemas.microsoft.com/office/drawing/2014/main" id="{DFE24EC8-29B8-098B-33D6-DC4BB2424AC6}"/>
                </a:ext>
              </a:extLst>
            </p:cNvPr>
            <p:cNvSpPr/>
            <p:nvPr/>
          </p:nvSpPr>
          <p:spPr>
            <a:xfrm>
              <a:off x="6166272" y="5750167"/>
              <a:ext cx="1554480" cy="310896"/>
            </a:xfrm>
            <a:prstGeom prst="rect">
              <a:avLst/>
            </a:prstGeom>
            <a:solidFill>
              <a:srgbClr val="FFFFFF"/>
            </a:solidFill>
            <a:ln w="10160">
              <a:solidFill>
                <a:srgbClr val="F6D38B"/>
              </a:solidFill>
            </a:ln>
          </p:spPr>
          <p:txBody>
            <a:bodyPr wrap="square" lIns="1016" tIns="1016" rIns="1016" bIns="1016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80" dirty="0">
                  <a:solidFill>
                    <a:srgbClr val="D48A00"/>
                  </a:solidFill>
                  <a:latin typeface="+mj-lt"/>
                  <a:ea typeface="Aptos" pitchFamily="34" charset="-122"/>
                  <a:cs typeface="Aptos" pitchFamily="34" charset="-120"/>
                </a:rPr>
                <a:t>1700 cm² coated area</a:t>
              </a:r>
              <a:endParaRPr lang="en-US" sz="1180" dirty="0">
                <a:latin typeface="+mj-lt"/>
              </a:endParaRPr>
            </a:p>
          </p:txBody>
        </p:sp>
      </p:grpSp>
      <p:sp>
        <p:nvSpPr>
          <p:cNvPr id="46" name="Text 18">
            <a:extLst>
              <a:ext uri="{FF2B5EF4-FFF2-40B4-BE49-F238E27FC236}">
                <a16:creationId xmlns:a16="http://schemas.microsoft.com/office/drawing/2014/main" id="{FC6FFFFF-1147-5D3E-97DA-4AA8C80234E4}"/>
              </a:ext>
            </a:extLst>
          </p:cNvPr>
          <p:cNvSpPr/>
          <p:nvPr/>
        </p:nvSpPr>
        <p:spPr>
          <a:xfrm>
            <a:off x="381915" y="6005639"/>
            <a:ext cx="11422727" cy="457200"/>
          </a:xfrm>
          <a:prstGeom prst="rect">
            <a:avLst/>
          </a:prstGeom>
          <a:solidFill>
            <a:srgbClr val="F8FAFC"/>
          </a:solidFill>
          <a:ln w="10160">
            <a:solidFill>
              <a:srgbClr val="D7E0EA"/>
            </a:solidFill>
          </a:ln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500" b="1" dirty="0">
                <a:latin typeface="Apto Display"/>
                <a:ea typeface="Aptos" pitchFamily="34" charset="-122"/>
                <a:cs typeface="Aptos" pitchFamily="34" charset="-120"/>
              </a:rPr>
              <a:t>Key message: the coating environment is dynamic — Sn evaporation, consumption, and transport losses must be balanced in time and across the cavity.</a:t>
            </a:r>
            <a:endParaRPr lang="en-US" sz="1500" dirty="0">
              <a:latin typeface="Apto Display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9FAB20A-3CB4-E4DD-A89D-CF73C295F4AC}"/>
              </a:ext>
            </a:extLst>
          </p:cNvPr>
          <p:cNvSpPr txBox="1"/>
          <p:nvPr/>
        </p:nvSpPr>
        <p:spPr>
          <a:xfrm>
            <a:off x="4384221" y="2612571"/>
            <a:ext cx="3363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1.3 GHz single-cell coating</a:t>
            </a:r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332942AE-7C9F-6A9B-FF02-405526B39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DF46BA5-BE46-7E8D-7FDE-83DC9384CD2D}"/>
              </a:ext>
            </a:extLst>
          </p:cNvPr>
          <p:cNvSpPr txBox="1"/>
          <p:nvPr/>
        </p:nvSpPr>
        <p:spPr>
          <a:xfrm>
            <a:off x="8284027" y="3944115"/>
            <a:ext cx="34968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+mj-lt"/>
              </a:rPr>
              <a:t>Pudasaini, Uttar, et al. "Growth of Nb3Sn coating in tin vapor-diffusion process." J. Vac. Sci. Technol. A 37, 051509 (2019)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A3F46B-91EE-FA1A-6446-C5E087506CD2}"/>
              </a:ext>
            </a:extLst>
          </p:cNvPr>
          <p:cNvSpPr txBox="1"/>
          <p:nvPr/>
        </p:nvSpPr>
        <p:spPr>
          <a:xfrm>
            <a:off x="6742936" y="4448529"/>
            <a:ext cx="1554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*schematic</a:t>
            </a:r>
          </a:p>
        </p:txBody>
      </p:sp>
    </p:spTree>
    <p:extLst>
      <p:ext uri="{BB962C8B-B14F-4D97-AF65-F5344CB8AC3E}">
        <p14:creationId xmlns:p14="http://schemas.microsoft.com/office/powerpoint/2010/main" val="1100262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F64B5F-F2DD-551C-3ACD-FB3AD6EFB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2FC0A5-0EEF-93EA-EC59-56220628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401" y="64294"/>
            <a:ext cx="11044707" cy="678664"/>
          </a:xfrm>
        </p:spPr>
        <p:txBody>
          <a:bodyPr/>
          <a:lstStyle/>
          <a:p>
            <a:r>
              <a:rPr lang="en-US" dirty="0"/>
              <a:t>Sample Study: Local Variation in Coating Uniformity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C2D016-0E3B-4B33-E4FB-41E807A44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544" y="742958"/>
            <a:ext cx="5303144" cy="4640462"/>
          </a:xfrm>
        </p:spPr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Modified cavity – samples at beam tube and equator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Variables – coating temperature and time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Observation – location-dependent coating variation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Equator – lower thickness; reduced Sn availability in hard-to-reach region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800" dirty="0"/>
              <a:t>Microstructure – varied with location and coating condition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47953E-CEE0-7C6F-E339-E2550498401F}"/>
              </a:ext>
            </a:extLst>
          </p:cNvPr>
          <p:cNvSpPr txBox="1"/>
          <p:nvPr/>
        </p:nvSpPr>
        <p:spPr>
          <a:xfrm>
            <a:off x="416379" y="6025968"/>
            <a:ext cx="11898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Takeaway: Local Sn transport affects coating growth and uniformity across the cavity.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96530F-3996-2885-C469-2A873E837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451" y="3340030"/>
            <a:ext cx="3292477" cy="2685938"/>
          </a:xfrm>
          <a:prstGeom prst="rect">
            <a:avLst/>
          </a:prstGeom>
        </p:spPr>
      </p:pic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E026DEB-D572-1622-4CAF-0181E7D21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A064D5C-468E-D8CD-6E30-12A692B69A23}"/>
              </a:ext>
            </a:extLst>
          </p:cNvPr>
          <p:cNvGrpSpPr/>
          <p:nvPr/>
        </p:nvGrpSpPr>
        <p:grpSpPr>
          <a:xfrm>
            <a:off x="5337688" y="799678"/>
            <a:ext cx="6854312" cy="5073978"/>
            <a:chOff x="5337688" y="799678"/>
            <a:chExt cx="6854312" cy="5073978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FB9F549-5D01-B7F8-4CC1-DFD7DA5E20C4}"/>
                </a:ext>
              </a:extLst>
            </p:cNvPr>
            <p:cNvGrpSpPr/>
            <p:nvPr/>
          </p:nvGrpSpPr>
          <p:grpSpPr>
            <a:xfrm>
              <a:off x="5337688" y="1161602"/>
              <a:ext cx="6854312" cy="4712054"/>
              <a:chOff x="5124287" y="1273563"/>
              <a:chExt cx="6854312" cy="4712054"/>
            </a:xfrm>
          </p:grpSpPr>
          <p:pic>
            <p:nvPicPr>
              <p:cNvPr id="11" name="Picture 4">
                <a:extLst>
                  <a:ext uri="{FF2B5EF4-FFF2-40B4-BE49-F238E27FC236}">
                    <a16:creationId xmlns:a16="http://schemas.microsoft.com/office/drawing/2014/main" id="{8BA18C63-1965-E6D1-63CB-AAA5C12B86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4287" y="1273563"/>
                <a:ext cx="2305050" cy="1952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5">
                <a:extLst>
                  <a:ext uri="{FF2B5EF4-FFF2-40B4-BE49-F238E27FC236}">
                    <a16:creationId xmlns:a16="http://schemas.microsoft.com/office/drawing/2014/main" id="{1317DFA0-A9B3-3B9F-A987-CBE82465CF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11244" y="1277365"/>
                <a:ext cx="2305050" cy="1952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6">
                <a:extLst>
                  <a:ext uri="{FF2B5EF4-FFF2-40B4-BE49-F238E27FC236}">
                    <a16:creationId xmlns:a16="http://schemas.microsoft.com/office/drawing/2014/main" id="{AE4EFBFF-15F1-FFFE-C891-3874DABE9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13006" y="1295755"/>
                <a:ext cx="2305050" cy="19526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67DA513-A212-901C-503B-9F3048174D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45357" y="3349996"/>
                <a:ext cx="6533242" cy="2635621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6DAEB7D-5178-5E2B-2EAA-B0B662757418}"/>
                </a:ext>
              </a:extLst>
            </p:cNvPr>
            <p:cNvSpPr txBox="1"/>
            <p:nvPr/>
          </p:nvSpPr>
          <p:spPr>
            <a:xfrm>
              <a:off x="7521357" y="799678"/>
              <a:ext cx="29236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75 min coating at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6E0D373-2E52-E466-A10A-4696E656A06E}"/>
              </a:ext>
            </a:extLst>
          </p:cNvPr>
          <p:cNvSpPr txBox="1"/>
          <p:nvPr/>
        </p:nvSpPr>
        <p:spPr>
          <a:xfrm>
            <a:off x="2171699" y="3587262"/>
            <a:ext cx="36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E00069-E506-3AC5-ADF1-638F32EBCF6C}"/>
              </a:ext>
            </a:extLst>
          </p:cNvPr>
          <p:cNvSpPr txBox="1"/>
          <p:nvPr/>
        </p:nvSpPr>
        <p:spPr>
          <a:xfrm>
            <a:off x="11539838" y="4385432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309B69-79A2-5674-DD64-578BD9EC7BFF}"/>
              </a:ext>
            </a:extLst>
          </p:cNvPr>
          <p:cNvSpPr txBox="1"/>
          <p:nvPr/>
        </p:nvSpPr>
        <p:spPr>
          <a:xfrm>
            <a:off x="2171699" y="5150696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FAE2A5-981D-B8E1-85B0-459D65FEDE6B}"/>
              </a:ext>
            </a:extLst>
          </p:cNvPr>
          <p:cNvSpPr txBox="1"/>
          <p:nvPr/>
        </p:nvSpPr>
        <p:spPr>
          <a:xfrm>
            <a:off x="8890477" y="4281401"/>
            <a:ext cx="36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31BF6F-57D1-5972-0957-0B1EA938981C}"/>
              </a:ext>
            </a:extLst>
          </p:cNvPr>
          <p:cNvSpPr txBox="1"/>
          <p:nvPr/>
        </p:nvSpPr>
        <p:spPr>
          <a:xfrm>
            <a:off x="6244884" y="2958655"/>
            <a:ext cx="369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1F0654-31C7-CC79-39C3-20478E5657F0}"/>
              </a:ext>
            </a:extLst>
          </p:cNvPr>
          <p:cNvSpPr txBox="1"/>
          <p:nvPr/>
        </p:nvSpPr>
        <p:spPr>
          <a:xfrm>
            <a:off x="2693376" y="4466067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3B637FF-6F8C-36DC-E003-07BDA2A706F5}"/>
              </a:ext>
            </a:extLst>
          </p:cNvPr>
          <p:cNvSpPr txBox="1"/>
          <p:nvPr/>
        </p:nvSpPr>
        <p:spPr>
          <a:xfrm>
            <a:off x="8473022" y="2970579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5632CB3-6473-3224-CA14-1699FA54190C}"/>
              </a:ext>
            </a:extLst>
          </p:cNvPr>
          <p:cNvSpPr txBox="1"/>
          <p:nvPr/>
        </p:nvSpPr>
        <p:spPr>
          <a:xfrm>
            <a:off x="8888311" y="4618379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BA1C4C-2174-1E00-69DE-1774B7E0FB6C}"/>
              </a:ext>
            </a:extLst>
          </p:cNvPr>
          <p:cNvSpPr txBox="1"/>
          <p:nvPr/>
        </p:nvSpPr>
        <p:spPr>
          <a:xfrm>
            <a:off x="10775290" y="2899516"/>
            <a:ext cx="32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3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5D13F92-6661-53A5-E580-96FB17A37DC4}"/>
              </a:ext>
            </a:extLst>
          </p:cNvPr>
          <p:cNvCxnSpPr>
            <a:cxnSpLocks/>
          </p:cNvCxnSpPr>
          <p:nvPr/>
        </p:nvCxnSpPr>
        <p:spPr>
          <a:xfrm>
            <a:off x="9056434" y="4439691"/>
            <a:ext cx="2121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00D2197-7979-940C-26C8-DBEA9453CD69}"/>
              </a:ext>
            </a:extLst>
          </p:cNvPr>
          <p:cNvCxnSpPr>
            <a:cxnSpLocks/>
          </p:cNvCxnSpPr>
          <p:nvPr/>
        </p:nvCxnSpPr>
        <p:spPr>
          <a:xfrm>
            <a:off x="9068155" y="4785521"/>
            <a:ext cx="2121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A00AD2A-7B2C-5D7B-452D-628678787A57}"/>
              </a:ext>
            </a:extLst>
          </p:cNvPr>
          <p:cNvCxnSpPr>
            <a:cxnSpLocks/>
          </p:cNvCxnSpPr>
          <p:nvPr/>
        </p:nvCxnSpPr>
        <p:spPr>
          <a:xfrm flipH="1">
            <a:off x="11274589" y="4570098"/>
            <a:ext cx="28283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375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F1BAC3-6A8D-22B2-6045-6968A5EA5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85021" y="6513154"/>
            <a:ext cx="4114800" cy="365125"/>
          </a:xfrm>
        </p:spPr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2BD2C3-64E0-C6C2-3612-7DA1053EE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29" y="0"/>
            <a:ext cx="11044707" cy="678664"/>
          </a:xfrm>
        </p:spPr>
        <p:txBody>
          <a:bodyPr/>
          <a:lstStyle/>
          <a:p>
            <a:r>
              <a:rPr lang="en-US" dirty="0"/>
              <a:t>From Local Coating Variation to Sn Transport Modeling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02D1FB-860F-FF16-8FAF-C2DA4C3B9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6629" y="830973"/>
            <a:ext cx="11911585" cy="5347309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Motivation – understand how cavity geometry redistributes Sn vapor during coating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COMSOL approach – free molecular flow model for Sn transport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Number-density reconstruction – calculated spatial distribution of Sn vapor inside the cavity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Surface interaction – initial effort to relate local vapor environment to coating growth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Growth model – sticking coefficient treated phenomenologically with a spatially varying power-law decay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/>
              <a:t>Current challenge – translating vapor transport into reliable time-dependent coating-thickness evolution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C81DF0-C472-19E7-2B22-C89FD4961F45}"/>
              </a:ext>
            </a:extLst>
          </p:cNvPr>
          <p:cNvSpPr txBox="1"/>
          <p:nvPr/>
        </p:nvSpPr>
        <p:spPr>
          <a:xfrm>
            <a:off x="88553" y="5931272"/>
            <a:ext cx="12005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Current status: </a:t>
            </a:r>
            <a:r>
              <a:rPr lang="en-US" dirty="0"/>
              <a:t>Very preliminary, but an important step toward quantitatively predicting </a:t>
            </a:r>
            <a:r>
              <a:rPr lang="en-US" dirty="0" err="1"/>
              <a:t>Nb₃Sn</a:t>
            </a:r>
            <a:r>
              <a:rPr lang="en-US" dirty="0"/>
              <a:t> coating growth across different cavity geometries.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D59BCA4-EC1B-E61E-7903-21100281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1003A10-CDA6-E741-DDED-BA540E0782E1}"/>
              </a:ext>
            </a:extLst>
          </p:cNvPr>
          <p:cNvGrpSpPr/>
          <p:nvPr/>
        </p:nvGrpSpPr>
        <p:grpSpPr>
          <a:xfrm>
            <a:off x="2413360" y="3103374"/>
            <a:ext cx="2095656" cy="2894105"/>
            <a:chOff x="6552725" y="3450185"/>
            <a:chExt cx="1976160" cy="2763566"/>
          </a:xfrm>
        </p:grpSpPr>
        <p:pic>
          <p:nvPicPr>
            <p:cNvPr id="12" name="Picture 11" descr="A green and yellow line&#10;&#10;AI-generated content may be incorrect.">
              <a:extLst>
                <a:ext uri="{FF2B5EF4-FFF2-40B4-BE49-F238E27FC236}">
                  <a16:creationId xmlns:a16="http://schemas.microsoft.com/office/drawing/2014/main" id="{921C5C49-5324-1942-1F95-0C1D91D77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4620" y="3450185"/>
              <a:ext cx="394265" cy="2709309"/>
            </a:xfrm>
            <a:prstGeom prst="rect">
              <a:avLst/>
            </a:prstGeom>
          </p:spPr>
        </p:pic>
        <p:pic>
          <p:nvPicPr>
            <p:cNvPr id="13" name="Picture 12" descr="A blue and red diagram of a pipe&#10;&#10;AI-generated content may be incorrect.">
              <a:extLst>
                <a:ext uri="{FF2B5EF4-FFF2-40B4-BE49-F238E27FC236}">
                  <a16:creationId xmlns:a16="http://schemas.microsoft.com/office/drawing/2014/main" id="{B5E3F604-2FCD-1A10-E681-F9BEC2E75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99" t="2904" r="11589" b="-1080"/>
            <a:stretch>
              <a:fillRect/>
            </a:stretch>
          </p:blipFill>
          <p:spPr>
            <a:xfrm>
              <a:off x="6552725" y="3495013"/>
              <a:ext cx="1682751" cy="2718738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A401A5C-7DC0-8795-E3E7-7FC7A6CE0BE8}"/>
              </a:ext>
            </a:extLst>
          </p:cNvPr>
          <p:cNvSpPr txBox="1"/>
          <p:nvPr/>
        </p:nvSpPr>
        <p:spPr>
          <a:xfrm>
            <a:off x="711495" y="4693808"/>
            <a:ext cx="30471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</a:rPr>
              <a:t>Number density reconstruction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648A9C-AC4A-A07C-DC50-CE29E73D4E35}"/>
              </a:ext>
            </a:extLst>
          </p:cNvPr>
          <p:cNvGrpSpPr/>
          <p:nvPr/>
        </p:nvGrpSpPr>
        <p:grpSpPr>
          <a:xfrm>
            <a:off x="5708982" y="3183310"/>
            <a:ext cx="6109643" cy="2525461"/>
            <a:chOff x="5708982" y="3183310"/>
            <a:chExt cx="6109643" cy="25254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89D1948-7BC2-3A68-5AA2-97429C9D1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8982" y="3183310"/>
              <a:ext cx="3367281" cy="252546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96A686A-9097-A2C2-BCAD-8F6D1A84EA10}"/>
                </a:ext>
              </a:extLst>
            </p:cNvPr>
            <p:cNvSpPr txBox="1"/>
            <p:nvPr/>
          </p:nvSpPr>
          <p:spPr>
            <a:xfrm>
              <a:off x="9076263" y="4522016"/>
              <a:ext cx="274236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+mj-lt"/>
                </a:rPr>
                <a:t>Adsorbed molecule/area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20CDFB0-BFEA-57F2-A83B-837185DEF7F4}"/>
              </a:ext>
            </a:extLst>
          </p:cNvPr>
          <p:cNvSpPr txBox="1"/>
          <p:nvPr/>
        </p:nvSpPr>
        <p:spPr>
          <a:xfrm>
            <a:off x="9515789" y="974690"/>
            <a:ext cx="2130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P. Tiwari, ODU</a:t>
            </a:r>
          </a:p>
        </p:txBody>
      </p:sp>
    </p:spTree>
    <p:extLst>
      <p:ext uri="{BB962C8B-B14F-4D97-AF65-F5344CB8AC3E}">
        <p14:creationId xmlns:p14="http://schemas.microsoft.com/office/powerpoint/2010/main" val="81820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E0BD57-00D3-6E69-49FE-67542639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9F5891-A85F-C48A-2CC3-7A7A4FA69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093" y="162283"/>
            <a:ext cx="11044707" cy="678664"/>
          </a:xfrm>
        </p:spPr>
        <p:txBody>
          <a:bodyPr/>
          <a:lstStyle/>
          <a:p>
            <a:r>
              <a:rPr lang="en-US" dirty="0"/>
              <a:t>Summary &amp; Outlook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FF5C5F-509F-E208-5C83-A66A1B702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9094" y="983283"/>
            <a:ext cx="11044706" cy="4891433"/>
          </a:xfrm>
        </p:spPr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Sn delivery and distribution – key to coating uniformity and RF performance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Source condition and initial growth history – major influence on final coating quality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Local variation across the cavity – reduced growth in hard-to-reach regions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Strongly coupled process parameters – temperature, geometry, transport, and surface interaction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/>
              <a:t>Preliminary COMSOL modeling – linking Sn transport with spatial coating evolution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Predictive control of Sn delivery and coating growth across cavity geometries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Move from empirical coating recipes toward predictive control of Sn delivery and coating growth across cavity geometries.</a:t>
            </a:r>
            <a:endParaRPr lang="en-US" sz="1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Sample experiments and materials characterization to validate and improve multi-physics modeling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151F3-AD1B-7F4F-A778-DE68CA35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41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1B212-7097-3434-D232-AB9240D19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4827"/>
            <a:ext cx="12192000" cy="1802898"/>
          </a:xfrm>
        </p:spPr>
        <p:txBody>
          <a:bodyPr/>
          <a:lstStyle/>
          <a:p>
            <a:pPr algn="ctr"/>
            <a:r>
              <a:rPr lang="en-US" sz="4000" b="1" i="1" dirty="0"/>
              <a:t>Thank you for your attention!</a:t>
            </a:r>
            <a:br>
              <a:rPr lang="en-US" sz="4000" b="1" i="1" dirty="0"/>
            </a:br>
            <a:br>
              <a:rPr lang="en-US" sz="4000" b="1" i="1" dirty="0"/>
            </a:br>
            <a:r>
              <a:rPr lang="en-US" sz="4000" b="1" i="1" dirty="0"/>
              <a:t>Questions?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7FE32D4-C9B3-D0A9-FD2E-337A36BE6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0592"/>
            <a:ext cx="4114800" cy="365125"/>
          </a:xfrm>
        </p:spPr>
        <p:txBody>
          <a:bodyPr/>
          <a:lstStyle/>
          <a:p>
            <a:r>
              <a:rPr lang="en-US"/>
              <a:t>TFSRF 2026, Sep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BD9529-FD32-98DE-EC2A-C82193247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BE87E-F0DE-A44C-894B-E142BEB21E4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19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19242</TotalTime>
  <Words>1255</Words>
  <Application>Microsoft Office PowerPoint</Application>
  <PresentationFormat>Widescreen</PresentationFormat>
  <Paragraphs>178</Paragraphs>
  <Slides>15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 Display</vt:lpstr>
      <vt:lpstr>Aptos</vt:lpstr>
      <vt:lpstr>Aptos (Body)</vt:lpstr>
      <vt:lpstr>Aptos Display</vt:lpstr>
      <vt:lpstr>Aptos Display </vt:lpstr>
      <vt:lpstr>Arial</vt:lpstr>
      <vt:lpstr>Cambria Math</vt:lpstr>
      <vt:lpstr>Office Theme</vt:lpstr>
      <vt:lpstr>PowerPoint Presentation</vt:lpstr>
      <vt:lpstr>Acknowledgements</vt:lpstr>
      <vt:lpstr>Sn Vapor Diffusion</vt:lpstr>
      <vt:lpstr>Need for Further Process Understanding</vt:lpstr>
      <vt:lpstr>Spatial Non-uniformity in Nb₃Sn Growth </vt:lpstr>
      <vt:lpstr>Can Overcoating Recover a Non-Uniform Coating?</vt:lpstr>
      <vt:lpstr>Source Exhaustion: Sn Supply Must Persist</vt:lpstr>
      <vt:lpstr>Increasing Sn Supply: More Is Not Necessarily Better</vt:lpstr>
      <vt:lpstr>Can Coating Parameters Be Adjusted Independently?</vt:lpstr>
      <vt:lpstr>Towards Optimizing Sn Delivery and Suppressing Condensation</vt:lpstr>
      <vt:lpstr>Sn Vapor Balance During Coating</vt:lpstr>
      <vt:lpstr>Sample Study: Local Variation in Coating Uniformity</vt:lpstr>
      <vt:lpstr>From Local Coating Variation to Sn Transport Modeling</vt:lpstr>
      <vt:lpstr>Summary &amp; Outlook</vt:lpstr>
      <vt:lpstr>Thank you for your attention!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Uttar Pudasaini</dc:creator>
  <cp:lastModifiedBy>Uttar Pudasaini</cp:lastModifiedBy>
  <cp:revision>148</cp:revision>
  <dcterms:created xsi:type="dcterms:W3CDTF">2025-07-14T18:34:08Z</dcterms:created>
  <dcterms:modified xsi:type="dcterms:W3CDTF">2026-09-22T07:17:22Z</dcterms:modified>
</cp:coreProperties>
</file>