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8.jpg" ContentType="image/jpg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0" r:id="rId1"/>
  </p:sldMasterIdLst>
  <p:notesMasterIdLst>
    <p:notesMasterId r:id="rId28"/>
  </p:notesMasterIdLst>
  <p:sldIdLst>
    <p:sldId id="289" r:id="rId2"/>
    <p:sldId id="9762" r:id="rId3"/>
    <p:sldId id="9749" r:id="rId4"/>
    <p:sldId id="9763" r:id="rId5"/>
    <p:sldId id="9765" r:id="rId6"/>
    <p:sldId id="9766" r:id="rId7"/>
    <p:sldId id="9767" r:id="rId8"/>
    <p:sldId id="9768" r:id="rId9"/>
    <p:sldId id="9769" r:id="rId10"/>
    <p:sldId id="9771" r:id="rId11"/>
    <p:sldId id="9772" r:id="rId12"/>
    <p:sldId id="9788" r:id="rId13"/>
    <p:sldId id="9774" r:id="rId14"/>
    <p:sldId id="9773" r:id="rId15"/>
    <p:sldId id="9775" r:id="rId16"/>
    <p:sldId id="9776" r:id="rId17"/>
    <p:sldId id="9777" r:id="rId18"/>
    <p:sldId id="9778" r:id="rId19"/>
    <p:sldId id="9789" r:id="rId20"/>
    <p:sldId id="9779" r:id="rId21"/>
    <p:sldId id="9780" r:id="rId22"/>
    <p:sldId id="9781" r:id="rId23"/>
    <p:sldId id="9785" r:id="rId24"/>
    <p:sldId id="9783" r:id="rId25"/>
    <p:sldId id="9782" r:id="rId26"/>
    <p:sldId id="272" r:id="rId27"/>
  </p:sldIdLst>
  <p:sldSz cx="12192000" cy="6858000"/>
  <p:notesSz cx="6858000" cy="9144000"/>
  <p:embeddedFontLst>
    <p:embeddedFont>
      <p:font typeface="Cambria" panose="02040503050406030204" pitchFamily="18" charset="0"/>
      <p:regular r:id="rId29"/>
      <p:bold r:id="rId30"/>
      <p:italic r:id="rId31"/>
      <p:boldItalic r:id="rId32"/>
    </p:embeddedFont>
    <p:embeddedFont>
      <p:font typeface="Cambria Math" panose="02040503050406030204" pitchFamily="18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D5DD"/>
    <a:srgbClr val="5C7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99" autoAdjust="0"/>
    <p:restoredTop sz="76575"/>
  </p:normalViewPr>
  <p:slideViewPr>
    <p:cSldViewPr snapToGrid="0">
      <p:cViewPr varScale="1">
        <p:scale>
          <a:sx n="87" d="100"/>
          <a:sy n="87" d="100"/>
        </p:scale>
        <p:origin x="11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914400" cy="9144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DC30C42-F1EA-EA44-9613-5E7947EE8325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93BBF43-A868-D94C-A9CC-39C296714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67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C7AA-86AD-BEB3-BF4C-54F9FAF3F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A6DA5A-5942-5391-17F4-CC5604FF4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894558-4C39-B51D-662D-EBC000912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Tip: Keep titles under 60 characters for readability</a:t>
            </a: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6D029-F3FF-09D9-212B-90FD668CE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894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24F96-06B9-9136-EB6C-7F9307DCA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E8C0A1-D8BE-68A4-D6C3-BE15317A8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28B44-F2D8-9182-AC62-5E1353E30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AE5EB-B2D4-4A4A-6035-7EC97A1039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9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Before sharing your presentation, confirm: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Fonts are consistent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Images meet quality standards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Charts use template colors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Footer information is current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Spell check completed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Links are working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File size is optimized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635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BF14DA4-6BD3-41D0-ED7B-F5CF63D8E0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87975" y="0"/>
            <a:ext cx="6804025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795D8-36C7-9AC6-7BB0-2FA187F49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417" y="2125014"/>
            <a:ext cx="6297984" cy="919032"/>
          </a:xfrm>
        </p:spPr>
        <p:txBody>
          <a:bodyPr anchor="b">
            <a:noAutofit/>
          </a:bodyPr>
          <a:lstStyle>
            <a:lvl1pPr algn="l">
              <a:defRPr sz="4400"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6DAF6-7FAD-3329-1F2F-26D428433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416" y="3047266"/>
            <a:ext cx="6559241" cy="529861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E06F63-AE6B-E540-C04D-8905B2EFD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6963" y="4244658"/>
            <a:ext cx="5999008" cy="529861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CBF152-3CD9-3B8D-5C6A-83D9FE6F56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6963" y="4775200"/>
            <a:ext cx="5999162" cy="501650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4607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s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363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2 Photo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A6C8BEAD-C13B-93F9-6676-CE56FFBEEB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9B986840-5762-4DAF-7AD9-5F837D062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1E2F678D-103F-49D4-B531-CA075474F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371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721D4D-BA71-46BF-9E11-753BC33668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0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Top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8195"/>
            <a:ext cx="12192000" cy="34208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924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8A1B46-8C31-1942-9CDD-F244EA45E1A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03516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D036AA-9340-745D-7ECF-2C66965EE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531951"/>
            <a:ext cx="6094412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 Click to edit Master title style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2354D38-C6CF-E355-ADC2-9780C4F40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4DF5B5C-0FB6-281B-79D1-3AAEEBC73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E744EEC-877B-6658-1AF3-402C4637D6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A4AF7EA1-AC10-6B34-7D70-18A57ABF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B83816E-8201-5044-F359-AFD3FCE2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CE785-B03D-6A9D-B2E7-6E9D526B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869AEF-C002-4444-8791-56AEEFBFD8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8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ircular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0496" y="531951"/>
            <a:ext cx="5971504" cy="56786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EF6ADE35-BF0E-DF23-D913-1DAA8CCD6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B898288-99FE-E6BE-FBE5-A3D4DE28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36C01-DAC5-C8E5-E590-A408A6BB4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F161EE-76CC-45E3-AC2B-F55638E71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9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5C33B-E0CB-3D46-9D0E-818453377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 sz="1000">
                <a:latin typeface="Aptos Display" panose="020B00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E25E4-5B52-F70B-5E1A-F65D7D46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ptos Display" panose="020B00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>
              <a:latin typeface="Aptos Display" panose="020B00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8F0D3-C01F-3256-0218-65AF71F759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3F0606B-4EF8-C644-338C-2B63D06C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B0BD89-A704-0E29-46BD-5C54BB397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11044706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31EC031-12D9-ECFF-D858-559CF0816D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ptos Display" panose="020B0004020202020204" pitchFamily="34" charset="0"/>
              </a:defRPr>
            </a:lvl1pPr>
          </a:lstStyle>
          <a:p>
            <a:endParaRPr lang="en-US" dirty="0">
              <a:latin typeface="Aptos Display" panose="020B00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176E9F-8359-4E77-8769-BF761EF6ED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40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ha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F1912-9CBC-18CD-A6E2-D8584EE6F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062" y="1424693"/>
            <a:ext cx="5798137" cy="3804129"/>
          </a:xfrm>
        </p:spPr>
        <p:txBody>
          <a:bodyPr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78444A-CE1E-BF31-5D75-39569219C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406" y="1424694"/>
            <a:ext cx="5018982" cy="4422313"/>
          </a:xfrm>
        </p:spPr>
        <p:txBody>
          <a:bodyPr anchor="t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D9F4886-7D05-5680-AF1E-08F998596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C475642F-9965-9846-0682-55C7C694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914D833-6B3E-46B1-EDE5-A7FD64C91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0EA70E93-BE46-91B7-C94B-CF452506D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C10AA7-5409-41F3-BC4E-22F426FB6B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3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ody Slide - 1 Lef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584" y="674221"/>
            <a:ext cx="6057364" cy="716698"/>
          </a:xfrm>
        </p:spPr>
        <p:txBody>
          <a:bodyPr anchor="t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659082"/>
            <a:ext cx="5550795" cy="34492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9584" y="1560773"/>
            <a:ext cx="6057364" cy="465909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B1BBB6AD-F5E7-2C7D-F208-959FE1C64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6658A98-A780-C524-1137-D3BF53A5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1057C-FA10-F5DE-B4C8-C3931D750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C835BB-5A9A-4887-AD28-9C7DC0F815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4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AA5FB620-142D-2BE0-8116-9FAAA7F6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85A35A3C-EFCE-E977-5D10-513BA05C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FD481F92-CD79-AD15-7CA5-87C78AC69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B17564-960C-4BE2-AE3B-9E042530BC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3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9465704-2370-60F7-6005-D0288DFD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A29258-15C1-6FB2-52AC-108985A07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5682288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E85E37D-8958-2DEE-18A0-03962A83466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10467" y="1322610"/>
            <a:ext cx="568228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6FBE509B-CE41-57EF-59C3-275E43C03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44E86B8-08A1-6B0A-9E8F-1A2C0252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111C8-7DEA-F7D8-15DA-EC66E610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2F205-0884-4182-ADD8-D44EB4825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54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Slate Two Photo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59AD2392-E6B3-D73D-424E-42A0157E1C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DF46FADE-5392-BCFC-BAD6-D700EFBD7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B37EFF6-260E-A1F5-FF79-F0ABEF7A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1D8BB-52A9-22B5-DB17-DA5C23072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D19EE4BA-CD94-40C8-BA88-88F35B10B1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32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Gre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03C67-DC6F-088A-9EA9-D734508F8D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7E5CE1A-809C-DEBF-5077-24C3A3D4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A59512F-10DA-5515-E4C4-B98127B2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FEC5F-8621-2ECE-218F-2628960D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CFCA19-01CD-4B66-B389-82A12968C5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60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7" y="2759119"/>
            <a:ext cx="10053033" cy="88097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830D66-7C16-31AC-766A-71753A606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7059" y="6170055"/>
            <a:ext cx="1728303" cy="4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02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Slide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3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D8159-AD9B-885B-18F2-9B7C42B9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5885B-F131-1373-A6B2-E992A159B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86D55-AA86-4418-BC5F-C51768C25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53F9866-9D6A-4E48-8AAE-F0F10B4380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14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50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ptos Display" panose="020B00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18706-BE92-5674-8ED0-33DF2CC7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87CA-8223-4766-DC0C-EF69FC282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416" y="2125014"/>
            <a:ext cx="8155761" cy="919032"/>
          </a:xfrm>
        </p:spPr>
        <p:txBody>
          <a:bodyPr>
            <a:noAutofit/>
          </a:bodyPr>
          <a:lstStyle/>
          <a:p>
            <a:r>
              <a:rPr lang="en-US" dirty="0"/>
              <a:t>TITLE GOES HERE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C2221-BF13-0BB7-7CAB-FCDFA3F40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416" y="3047266"/>
            <a:ext cx="8155761" cy="529861"/>
          </a:xfrm>
        </p:spPr>
        <p:txBody>
          <a:bodyPr>
            <a:noAutofit/>
          </a:bodyPr>
          <a:lstStyle/>
          <a:p>
            <a:r>
              <a:rPr lang="en-US" dirty="0"/>
              <a:t>Subtitle Goes Here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1FD6E6E-8348-06B4-85C7-15104B0D78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Date Goes Here</a:t>
            </a:r>
          </a:p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CEEBFA1-2D11-2C9E-5C4A-9C08BAE97D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Speaker Goes Here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C63975-2759-2331-71A6-92F71FB287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1168744" cy="685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552434B-2C0A-AF87-F441-FAA3F21F91B1}"/>
              </a:ext>
            </a:extLst>
          </p:cNvPr>
          <p:cNvSpPr txBox="1">
            <a:spLocks/>
          </p:cNvSpPr>
          <p:nvPr/>
        </p:nvSpPr>
        <p:spPr>
          <a:xfrm>
            <a:off x="-7642" y="331488"/>
            <a:ext cx="7810217" cy="22519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Aptos Display" panose="020B0004020202020204" pitchFamily="34" charset="0"/>
              </a:rPr>
              <a:t>Gray Enid I: Record Beam Acceleration with a </a:t>
            </a:r>
            <a:r>
              <a:rPr lang="en-US" sz="4800" dirty="0" err="1">
                <a:latin typeface="Aptos Display" panose="020B0004020202020204" pitchFamily="34" charset="0"/>
              </a:rPr>
              <a:t>Nb₃Sn</a:t>
            </a:r>
            <a:r>
              <a:rPr lang="en-US" sz="4800" dirty="0">
                <a:latin typeface="Aptos Display" panose="020B0004020202020204" pitchFamily="34" charset="0"/>
              </a:rPr>
              <a:t> SRF Cryomodule at </a:t>
            </a:r>
            <a:r>
              <a:rPr lang="en-US" sz="4800" dirty="0" err="1">
                <a:latin typeface="Aptos Display" panose="020B0004020202020204" pitchFamily="34" charset="0"/>
              </a:rPr>
              <a:t>JLab</a:t>
            </a:r>
            <a:endParaRPr lang="en-US" sz="4800" dirty="0">
              <a:latin typeface="Aptos Display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014849-D9BC-8FAA-C4CF-19EF5DC58F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921" t="8215" r="22635" b="11557"/>
          <a:stretch>
            <a:fillRect/>
          </a:stretch>
        </p:blipFill>
        <p:spPr>
          <a:xfrm>
            <a:off x="7922080" y="-27018"/>
            <a:ext cx="4269920" cy="6858000"/>
          </a:xfrm>
          <a:prstGeom prst="rect">
            <a:avLst/>
          </a:prstGeom>
        </p:spPr>
      </p:pic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CAEC8232-295F-0B9C-A01F-0EC890FE825C}"/>
              </a:ext>
            </a:extLst>
          </p:cNvPr>
          <p:cNvSpPr txBox="1">
            <a:spLocks/>
          </p:cNvSpPr>
          <p:nvPr/>
        </p:nvSpPr>
        <p:spPr>
          <a:xfrm>
            <a:off x="2559214" y="3577127"/>
            <a:ext cx="2471573" cy="501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dirty="0">
              <a:latin typeface="+mn-lt"/>
              <a:cs typeface="+mn-cs"/>
            </a:endParaRPr>
          </a:p>
          <a:p>
            <a:endParaRPr lang="en-US" dirty="0"/>
          </a:p>
        </p:txBody>
      </p:sp>
      <p:sp>
        <p:nvSpPr>
          <p:cNvPr id="19" name="Text Placeholder 33">
            <a:extLst>
              <a:ext uri="{FF2B5EF4-FFF2-40B4-BE49-F238E27FC236}">
                <a16:creationId xmlns:a16="http://schemas.microsoft.com/office/drawing/2014/main" id="{7BC3C2D0-F964-73E1-DB64-C4490869D49E}"/>
              </a:ext>
            </a:extLst>
          </p:cNvPr>
          <p:cNvSpPr txBox="1">
            <a:spLocks/>
          </p:cNvSpPr>
          <p:nvPr/>
        </p:nvSpPr>
        <p:spPr>
          <a:xfrm>
            <a:off x="2057119" y="3088440"/>
            <a:ext cx="3183394" cy="529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 Display" panose="020B0004020202020204" pitchFamily="34" charset="0"/>
              </a:rPr>
              <a:t>Uttar Pudasaini</a:t>
            </a:r>
          </a:p>
        </p:txBody>
      </p:sp>
      <p:pic>
        <p:nvPicPr>
          <p:cNvPr id="20" name="Picture 19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34C2D3CB-8E07-BA8F-054E-0670660F4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315" y="5359199"/>
            <a:ext cx="1279311" cy="1378869"/>
          </a:xfrm>
          <a:prstGeom prst="rect">
            <a:avLst/>
          </a:prstGeom>
        </p:spPr>
      </p:pic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27E6131B-A5C0-2D2A-6A01-34947C71B96B}"/>
              </a:ext>
            </a:extLst>
          </p:cNvPr>
          <p:cNvSpPr txBox="1">
            <a:spLocks/>
          </p:cNvSpPr>
          <p:nvPr/>
        </p:nvSpPr>
        <p:spPr>
          <a:xfrm>
            <a:off x="1554980" y="4016059"/>
            <a:ext cx="5143537" cy="867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1500" dirty="0">
                <a:latin typeface="Aptos Display" panose="020B0004020202020204" pitchFamily="34" charset="0"/>
                <a:cs typeface="+mn-cs"/>
              </a:rPr>
              <a:t>12</a:t>
            </a:r>
            <a:r>
              <a:rPr lang="en-US" sz="1500" baseline="30000" dirty="0">
                <a:latin typeface="Aptos Display" panose="020B0004020202020204" pitchFamily="34" charset="0"/>
                <a:cs typeface="+mn-cs"/>
              </a:rPr>
              <a:t>th</a:t>
            </a:r>
            <a:r>
              <a:rPr lang="en-US" sz="1500" dirty="0">
                <a:latin typeface="Aptos Display" panose="020B0004020202020204" pitchFamily="34" charset="0"/>
                <a:cs typeface="+mn-cs"/>
              </a:rPr>
              <a:t> International Workshop on Thin Films and New Ideas for Pushing the Limits of RF Superconductivity, Sep 2026</a:t>
            </a:r>
          </a:p>
          <a:p>
            <a:pPr algn="ctr">
              <a:lnSpc>
                <a:spcPct val="90000"/>
              </a:lnSpc>
            </a:pPr>
            <a:r>
              <a:rPr lang="en-US" sz="1500" dirty="0">
                <a:latin typeface="Aptos Display" panose="020B0004020202020204" pitchFamily="34" charset="0"/>
                <a:cs typeface="+mn-cs"/>
              </a:rPr>
              <a:t>Chester, UK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+mn-lt"/>
                <a:cs typeface="+mn-cs"/>
              </a:rPr>
              <a:t>     </a:t>
            </a:r>
          </a:p>
          <a:p>
            <a:pPr>
              <a:lnSpc>
                <a:spcPct val="90000"/>
              </a:lnSpc>
            </a:pPr>
            <a:endParaRPr lang="en-US" dirty="0">
              <a:latin typeface="+mn-lt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848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1E5A82-F0AE-2EC9-6554-82C96897F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3E03A0-3B48-0208-A7A2-D1E7ECBC1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162283"/>
            <a:ext cx="11044707" cy="678664"/>
          </a:xfrm>
        </p:spPr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A2C15E-C381-BC70-FC30-6146152B0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3900" y="1068885"/>
            <a:ext cx="11623300" cy="4891433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u="sng" dirty="0">
                <a:latin typeface="Aptos Display" panose="020B0004020202020204" pitchFamily="34" charset="0"/>
              </a:rPr>
              <a:t>G. </a:t>
            </a:r>
            <a:r>
              <a:rPr lang="en-US" sz="2200" u="sng" dirty="0" err="1">
                <a:latin typeface="Aptos Display" panose="020B0004020202020204" pitchFamily="34" charset="0"/>
              </a:rPr>
              <a:t>Ciovati</a:t>
            </a:r>
            <a:r>
              <a:rPr lang="en-US" sz="2200" u="sng" dirty="0">
                <a:latin typeface="Aptos Display" panose="020B0004020202020204" pitchFamily="34" charset="0"/>
              </a:rPr>
              <a:t>, R. L. Geng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Aptos Display" panose="020B0004020202020204" pitchFamily="34" charset="0"/>
              </a:rPr>
              <a:t>M. Poelker, R. </a:t>
            </a:r>
            <a:r>
              <a:rPr lang="en-US" sz="2200" dirty="0" err="1">
                <a:latin typeface="Aptos Display" panose="020B0004020202020204" pitchFamily="34" charset="0"/>
              </a:rPr>
              <a:t>Bachimanchi</a:t>
            </a:r>
            <a:r>
              <a:rPr lang="en-US" sz="2200" dirty="0">
                <a:latin typeface="Aptos Display" panose="020B0004020202020204" pitchFamily="34" charset="0"/>
              </a:rPr>
              <a:t>, A. Castilla, J. Creel, M. Drury, S. Dutton, J. Fischer, N. Gale, K. Hesse, L. King, S. </a:t>
            </a:r>
            <a:r>
              <a:rPr lang="en-US" sz="2200" dirty="0" err="1">
                <a:latin typeface="Aptos Display" panose="020B0004020202020204" pitchFamily="34" charset="0"/>
              </a:rPr>
              <a:t>Kuzikov</a:t>
            </a:r>
            <a:r>
              <a:rPr lang="en-US" sz="2200" dirty="0">
                <a:latin typeface="Aptos Display" panose="020B0004020202020204" pitchFamily="34" charset="0"/>
              </a:rPr>
              <a:t>, J. Latshaw, G. Marble, J. Musson, P. Owen, T. Powers, T. </a:t>
            </a:r>
            <a:r>
              <a:rPr lang="en-US" sz="2200" dirty="0" err="1">
                <a:latin typeface="Aptos Display" panose="020B0004020202020204" pitchFamily="34" charset="0"/>
              </a:rPr>
              <a:t>Plawski</a:t>
            </a:r>
            <a:r>
              <a:rPr lang="en-US" sz="2200" dirty="0">
                <a:latin typeface="Aptos Display" panose="020B0004020202020204" pitchFamily="34" charset="0"/>
              </a:rPr>
              <a:t>, H. P. Wang, S. H. Wang, Y. Wang, M. Weaks, X. Gomez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Aptos Display" panose="020B0004020202020204" pitchFamily="34" charset="0"/>
              </a:rPr>
              <a:t>G. Eremeev, Fermilab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Aptos Display" panose="020B0004020202020204" pitchFamily="34" charset="0"/>
              </a:rPr>
              <a:t>Work presented in this talk is the result of collective contributions from several groups at Jefferson Lab.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ACABC6-BE73-9428-EB5C-BC56DA67763A}"/>
              </a:ext>
            </a:extLst>
          </p:cNvPr>
          <p:cNvSpPr txBox="1"/>
          <p:nvPr/>
        </p:nvSpPr>
        <p:spPr>
          <a:xfrm>
            <a:off x="396412" y="5480370"/>
            <a:ext cx="11147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>
                <a:latin typeface="Aptos Display" panose="020B0004020202020204" pitchFamily="34" charset="0"/>
              </a:rPr>
              <a:t>This material is based upon work supported by the U.S. Department of Energy, Office of Science, Office of Nuclear Physics, under Contract No. 89243126CSC000213.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D12504-7887-6E85-2928-0C8A03504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64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159E5-CCF0-67EF-E413-59E9EA739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9CC25-85D4-DCB5-BE82-1234866A2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659141-9123-49B8-459B-EEEAA2C06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4" y="194699"/>
            <a:ext cx="11044707" cy="678664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2ECD7B-8C5C-5A61-EF34-A54E0E68C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049" y="1095125"/>
            <a:ext cx="11845944" cy="4798378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Aptos Display" panose="020B0004020202020204" pitchFamily="34" charset="0"/>
              </a:rPr>
              <a:t>Motivation:</a:t>
            </a:r>
            <a:r>
              <a:rPr lang="en-US" sz="2200" dirty="0">
                <a:latin typeface="Aptos Display" panose="020B0004020202020204" pitchFamily="34" charset="0"/>
              </a:rPr>
              <a:t> Progress in </a:t>
            </a:r>
            <a:r>
              <a:rPr lang="en-US" sz="2200" dirty="0" err="1">
                <a:latin typeface="Aptos Display" panose="020B0004020202020204" pitchFamily="34" charset="0"/>
              </a:rPr>
              <a:t>Nb₃Sn</a:t>
            </a:r>
            <a:r>
              <a:rPr lang="en-US" sz="2200" dirty="0">
                <a:latin typeface="Aptos Display" panose="020B0004020202020204" pitchFamily="34" charset="0"/>
              </a:rPr>
              <a:t> cavity performance and the need for a beam-acceleration demonstration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Aptos Display" panose="020B0004020202020204" pitchFamily="34" charset="0"/>
              </a:rPr>
              <a:t>Gray Enid I for UITF:</a:t>
            </a:r>
            <a:r>
              <a:rPr lang="en-US" sz="2200" dirty="0">
                <a:latin typeface="Aptos Display" panose="020B0004020202020204" pitchFamily="34" charset="0"/>
              </a:rPr>
              <a:t> Concept, cavity qualification, and cryomodule integration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Aptos Display" panose="020B0004020202020204" pitchFamily="34" charset="0"/>
              </a:rPr>
              <a:t>Cryomodule Performance:</a:t>
            </a:r>
            <a:r>
              <a:rPr lang="en-US" sz="2200" dirty="0">
                <a:latin typeface="Aptos Display" panose="020B0004020202020204" pitchFamily="34" charset="0"/>
              </a:rPr>
              <a:t> Cooldown, tuning, and RF characterization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Aptos Display" panose="020B0004020202020204" pitchFamily="34" charset="0"/>
              </a:rPr>
              <a:t>Beam Acceleration Campaigns:</a:t>
            </a:r>
            <a:r>
              <a:rPr lang="en-US" sz="2200" dirty="0">
                <a:latin typeface="Aptos Display" panose="020B0004020202020204" pitchFamily="34" charset="0"/>
              </a:rPr>
              <a:t> First beam, operational challenges, and 4 K optimization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Aptos Display" panose="020B0004020202020204" pitchFamily="34" charset="0"/>
              </a:rPr>
              <a:t>Achievement and Outlook:</a:t>
            </a:r>
            <a:r>
              <a:rPr lang="en-US" sz="2200" dirty="0">
                <a:latin typeface="Aptos Display" panose="020B0004020202020204" pitchFamily="34" charset="0"/>
              </a:rPr>
              <a:t> 7.1 MeV beam acceleration, user beam delivery, and future directions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F780FA-B606-D30C-06EB-EC6A47FB6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33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D2835C-B804-C8D2-0DB8-F9D3539BB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0069F8-C8C7-CBB9-C457-B37DFACCC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75AEF8-606B-EBA9-B9EC-A4F0352B9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20" y="285068"/>
            <a:ext cx="11044707" cy="678664"/>
          </a:xfrm>
        </p:spPr>
        <p:txBody>
          <a:bodyPr/>
          <a:lstStyle/>
          <a:p>
            <a:pPr lvl="0"/>
            <a:r>
              <a:rPr lang="en-US" dirty="0"/>
              <a:t>From Nb</a:t>
            </a:r>
            <a:r>
              <a:rPr lang="en-US" baseline="-25000" dirty="0"/>
              <a:t>3</a:t>
            </a:r>
            <a:r>
              <a:rPr lang="en-US" dirty="0"/>
              <a:t>Sn Cavity R&amp;D to Accelerator Demonstration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2D357F-7142-B171-788D-05A49AE96642}"/>
              </a:ext>
            </a:extLst>
          </p:cNvPr>
          <p:cNvGrpSpPr/>
          <p:nvPr/>
        </p:nvGrpSpPr>
        <p:grpSpPr>
          <a:xfrm>
            <a:off x="6509637" y="1306182"/>
            <a:ext cx="5012159" cy="3641477"/>
            <a:chOff x="6509637" y="1306182"/>
            <a:chExt cx="5012159" cy="36414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A9EE0A7-B352-C0C7-B77C-8E1702BB2478}"/>
                </a:ext>
              </a:extLst>
            </p:cNvPr>
            <p:cNvGrpSpPr/>
            <p:nvPr/>
          </p:nvGrpSpPr>
          <p:grpSpPr>
            <a:xfrm>
              <a:off x="6509637" y="1306182"/>
              <a:ext cx="5012159" cy="3641477"/>
              <a:chOff x="7661913" y="1206527"/>
              <a:chExt cx="4440186" cy="3077441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9A81BDD9-D9A3-DE35-56BA-03291B39A1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4304"/>
              <a:stretch>
                <a:fillRect/>
              </a:stretch>
            </p:blipFill>
            <p:spPr>
              <a:xfrm>
                <a:off x="7661913" y="1206527"/>
                <a:ext cx="4440186" cy="3077441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F106D97A-1148-9928-44F4-777717ACF3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5400000">
                <a:off x="8529399" y="3086080"/>
                <a:ext cx="526217" cy="935498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313092-EAE8-61DC-35F7-A8244C8A306B}"/>
                </a:ext>
              </a:extLst>
            </p:cNvPr>
            <p:cNvSpPr txBox="1"/>
            <p:nvPr/>
          </p:nvSpPr>
          <p:spPr>
            <a:xfrm>
              <a:off x="9312616" y="4219905"/>
              <a:ext cx="1641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ptos Display" panose="020B0004020202020204" pitchFamily="34" charset="0"/>
                </a:rPr>
                <a:t>1.3/1.5 GHz single-cell</a:t>
              </a:r>
            </a:p>
            <a:p>
              <a:pPr algn="ctr"/>
              <a:r>
                <a:rPr lang="en-US" sz="1200" dirty="0">
                  <a:latin typeface="Aptos Display" panose="020B0004020202020204" pitchFamily="34" charset="0"/>
                </a:rPr>
                <a:t>Nb</a:t>
              </a:r>
              <a:r>
                <a:rPr lang="en-US" sz="1200" baseline="-25000" dirty="0">
                  <a:latin typeface="Aptos Display" panose="020B0004020202020204" pitchFamily="34" charset="0"/>
                </a:rPr>
                <a:t>3</a:t>
              </a:r>
              <a:r>
                <a:rPr lang="en-US" sz="1200" dirty="0">
                  <a:latin typeface="Aptos Display" panose="020B0004020202020204" pitchFamily="34" charset="0"/>
                </a:rPr>
                <a:t>Sn cavity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B68FA6C-9AF1-2A04-E7E2-F43A4107ED74}"/>
              </a:ext>
            </a:extLst>
          </p:cNvPr>
          <p:cNvGrpSpPr/>
          <p:nvPr/>
        </p:nvGrpSpPr>
        <p:grpSpPr>
          <a:xfrm>
            <a:off x="6509637" y="1251888"/>
            <a:ext cx="4952175" cy="3750063"/>
            <a:chOff x="413771" y="1529412"/>
            <a:chExt cx="4299632" cy="315215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145F46E-3A99-B4C0-932D-AC5CDCB58EC1}"/>
                </a:ext>
              </a:extLst>
            </p:cNvPr>
            <p:cNvGrpSpPr/>
            <p:nvPr/>
          </p:nvGrpSpPr>
          <p:grpSpPr>
            <a:xfrm>
              <a:off x="413771" y="1529412"/>
              <a:ext cx="4299632" cy="3152158"/>
              <a:chOff x="4671995" y="970664"/>
              <a:chExt cx="4299632" cy="3152158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B267EF39-6311-D6A2-5A48-2F322E59A7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0832" t="14547" b="8300"/>
              <a:stretch/>
            </p:blipFill>
            <p:spPr>
              <a:xfrm>
                <a:off x="4671995" y="970664"/>
                <a:ext cx="4299632" cy="3152158"/>
              </a:xfrm>
              <a:prstGeom prst="rect">
                <a:avLst/>
              </a:prstGeom>
            </p:spPr>
          </p:pic>
          <p:pic>
            <p:nvPicPr>
              <p:cNvPr id="14" name="Picture 2" descr="https://lh3.googleusercontent.com/fQwPgrFNY2qb6jiOmraqObjhpdGPDcf4T_XU31pUESCv2wFRULAnZCcbm4QknFH8RslF13H73EzTFeyR7pyTuS-Rja7mAP7wt5jPtGfL8jEukJf6XqMdp-yXAuiZUscIv1BEMqzB1F_uVqgHKx9dkijjvgiu2FcWnhm7bWvPRtbQbbaQ3k30sx2R6OxknuQpCE4Fk8o0dpsML_o0e6yqPiMOydlig4A44IX5hKFuOtTofrrbkyOa7-IZqKoZvrE40ppoDqqRoIPQPhiI66DqLxmyPAGzjOUDYCr2aJuXbjwrPLsbNKqLlRUK8iJzGMkrO7Pmt9MgISjOGfaYDIKZEGHFbh2cYQdve6NBtncHpVAUYRhMQOvUt5qardZSm00Kw4NtnTLLghn0ghrmzo3zNxRSnvF2JzyYGZfxm1WRrVz2xKxMuQG1OZ6QcAMYhFkBHlY0JW2aOO6cyk-0Berysf4u5tmj7dIWnstMz3MzSBAwE9-XNgP7XHDoJTYNUZllzGShWsS1yk5verEO-Ko7P-4yRyXvwYYhYIyE_jL3jX7eDnFnbrUUzXBAXKvwPACXmGkX7YzyjLNZr3D-dH1-whUn0zzadTfOaQhfk7kdOW60uCOdMMVdwhBN4zjCk01naEpEvLY1rixP2ogkPaPleOQQgGzUYPv7jU_yUvZ0T9vNP6cYUvg1Kp8f4FWgFuUZodRwld55aN0iRmnc86LL8FWowZYasK6xC_QNGAgQEJaAK1XrtMvSLYNoZt_J=w613-h1089-no?authuser=0">
                <a:extLst>
                  <a:ext uri="{FF2B5EF4-FFF2-40B4-BE49-F238E27FC236}">
                    <a16:creationId xmlns:a16="http://schemas.microsoft.com/office/drawing/2014/main" id="{430A2160-8F97-778C-F29A-61947C8B3D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265"/>
              <a:stretch/>
            </p:blipFill>
            <p:spPr bwMode="auto">
              <a:xfrm rot="5400000">
                <a:off x="5430383" y="3013226"/>
                <a:ext cx="538524" cy="756481"/>
              </a:xfrm>
              <a:prstGeom prst="rect">
                <a:avLst/>
              </a:prstGeom>
              <a:solidFill>
                <a:srgbClr val="FFFFFF"/>
              </a:solidFill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4B7F39D-ADD7-A455-5F59-8F017C47FA9F}"/>
                </a:ext>
              </a:extLst>
            </p:cNvPr>
            <p:cNvSpPr txBox="1"/>
            <p:nvPr/>
          </p:nvSpPr>
          <p:spPr>
            <a:xfrm>
              <a:off x="3010571" y="3828075"/>
              <a:ext cx="1641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ptos Display" panose="020B0004020202020204" pitchFamily="34" charset="0"/>
                </a:rPr>
                <a:t>1.3/1.5 GHz multi-cell</a:t>
              </a:r>
            </a:p>
            <a:p>
              <a:pPr algn="ctr"/>
              <a:r>
                <a:rPr lang="en-US" sz="1200" dirty="0">
                  <a:latin typeface="Aptos Display" panose="020B0004020202020204" pitchFamily="34" charset="0"/>
                </a:rPr>
                <a:t>Nb</a:t>
              </a:r>
              <a:r>
                <a:rPr lang="en-US" sz="1200" baseline="-25000" dirty="0">
                  <a:latin typeface="Aptos Display" panose="020B0004020202020204" pitchFamily="34" charset="0"/>
                </a:rPr>
                <a:t>3</a:t>
              </a:r>
              <a:r>
                <a:rPr lang="en-US" sz="1200" dirty="0">
                  <a:latin typeface="Aptos Display" panose="020B0004020202020204" pitchFamily="34" charset="0"/>
                </a:rPr>
                <a:t>Sn cavity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 Placeholder 26">
                <a:extLst>
                  <a:ext uri="{FF2B5EF4-FFF2-40B4-BE49-F238E27FC236}">
                    <a16:creationId xmlns:a16="http://schemas.microsoft.com/office/drawing/2014/main" id="{A3D20313-FD29-2194-31AF-A72A3483FB4E}"/>
                  </a:ext>
                </a:extLst>
              </p:cNvPr>
              <p:cNvSpPr txBox="1">
                <a:spLocks noGrp="1"/>
              </p:cNvSpPr>
              <p:nvPr>
                <p:ph type="body" sz="half" idx="2"/>
              </p:nvPr>
            </p:nvSpPr>
            <p:spPr>
              <a:xfrm>
                <a:off x="26143" y="1509525"/>
                <a:ext cx="6371481" cy="42542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Aptos Display" panose="020B0004020202020204" pitchFamily="34" charset="0"/>
                  </a:rPr>
                  <a:t>Promise of </a:t>
                </a:r>
                <a:r>
                  <a:rPr lang="en-US" b="1" dirty="0" err="1">
                    <a:latin typeface="Aptos Display" panose="020B0004020202020204" pitchFamily="34" charset="0"/>
                  </a:rPr>
                  <a:t>Nb₃Sn</a:t>
                </a:r>
                <a:r>
                  <a:rPr lang="en-US" b="1" dirty="0">
                    <a:latin typeface="Aptos Display" panose="020B0004020202020204" pitchFamily="34" charset="0"/>
                  </a:rPr>
                  <a:t>:</a:t>
                </a:r>
                <a:r>
                  <a:rPr lang="en-US" dirty="0">
                    <a:latin typeface="Aptos Display" panose="020B0004020202020204" pitchFamily="34" charset="0"/>
                  </a:rPr>
                  <a:t> comparable RF performance at </a:t>
                </a:r>
                <a:r>
                  <a:rPr lang="en-US" b="1" dirty="0">
                    <a:latin typeface="Aptos Display" panose="020B0004020202020204" pitchFamily="34" charset="0"/>
                  </a:rPr>
                  <a:t>4 K</a:t>
                </a:r>
                <a:r>
                  <a:rPr lang="en-US" dirty="0">
                    <a:latin typeface="Aptos Display" panose="020B0004020202020204" pitchFamily="34" charset="0"/>
                  </a:rPr>
                  <a:t> to conventional Nb cavities at 2 K </a:t>
                </a:r>
              </a:p>
              <a:p>
                <a:pPr marL="285750" lvl="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Aptos Display" panose="020B0004020202020204" pitchFamily="34" charset="0"/>
                  </a:rPr>
                  <a:t>Notable performance gains</a:t>
                </a:r>
                <a:r>
                  <a:rPr lang="en-US" dirty="0">
                    <a:latin typeface="Aptos Display" panose="020B0004020202020204" pitchFamily="34" charset="0"/>
                  </a:rPr>
                  <a:t> over the past decade </a:t>
                </a:r>
              </a:p>
              <a:p>
                <a:pPr marL="285750" lvl="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Aptos Display" panose="020B0004020202020204" pitchFamily="34" charset="0"/>
                  </a:rPr>
                  <a:t>1.3/1.5 GHz single-cell:</a:t>
                </a:r>
                <a:r>
                  <a:rPr lang="en-US" dirty="0">
                    <a:latin typeface="Aptos Display" panose="020B0004020202020204" pitchFamily="34" charset="0"/>
                  </a:rPr>
                  <a:t> &gt;20 MV/m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dirty="0">
                    <a:latin typeface="Aptos Display" panose="020B0004020202020204" pitchFamily="34" charset="0"/>
                  </a:rPr>
                  <a:t> at 4.4 K </a:t>
                </a:r>
              </a:p>
              <a:p>
                <a:pPr marL="285750" lvl="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Aptos Display" panose="020B0004020202020204" pitchFamily="34" charset="0"/>
                  </a:rPr>
                  <a:t>Multicell cavities:</a:t>
                </a:r>
                <a:r>
                  <a:rPr lang="en-US" dirty="0">
                    <a:latin typeface="Aptos Display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dirty="0">
                    <a:latin typeface="Aptos Display" panose="020B0004020202020204" pitchFamily="34" charset="0"/>
                  </a:rPr>
                  <a:t>above 10 MV/m at 4.4 K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Aptos Display" panose="020B0004020202020204" pitchFamily="34" charset="0"/>
                  </a:rPr>
                  <a:t> Next  step:</a:t>
                </a:r>
                <a:r>
                  <a:rPr lang="en-US" dirty="0">
                    <a:latin typeface="Aptos Display" panose="020B0004020202020204" pitchFamily="34" charset="0"/>
                  </a:rPr>
                  <a:t> beam acceleration with </a:t>
                </a:r>
                <a:r>
                  <a:rPr lang="en-US" dirty="0" err="1">
                    <a:latin typeface="Aptos Display" panose="020B0004020202020204" pitchFamily="34" charset="0"/>
                  </a:rPr>
                  <a:t>Nb₃Sn</a:t>
                </a:r>
                <a:r>
                  <a:rPr lang="en-US" dirty="0">
                    <a:latin typeface="Aptos Display" panose="020B0004020202020204" pitchFamily="34" charset="0"/>
                  </a:rPr>
                  <a:t> cavity/cavities integrated into a cryomodule for practical applications</a:t>
                </a:r>
              </a:p>
            </p:txBody>
          </p:sp>
        </mc:Choice>
        <mc:Fallback>
          <p:sp>
            <p:nvSpPr>
              <p:cNvPr id="27" name="Text Placeholder 26">
                <a:extLst>
                  <a:ext uri="{FF2B5EF4-FFF2-40B4-BE49-F238E27FC236}">
                    <a16:creationId xmlns:a16="http://schemas.microsoft.com/office/drawing/2014/main" id="{A3D20313-FD29-2194-31AF-A72A3483FB4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26143" y="1509525"/>
                <a:ext cx="6371481" cy="4254242"/>
              </a:xfrm>
              <a:prstGeom prst="rect">
                <a:avLst/>
              </a:prstGeom>
              <a:blipFill>
                <a:blip r:embed="rId6"/>
                <a:stretch>
                  <a:fillRect l="-861" r="-1053" b="-1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1">
            <a:extLst>
              <a:ext uri="{FF2B5EF4-FFF2-40B4-BE49-F238E27FC236}">
                <a16:creationId xmlns:a16="http://schemas.microsoft.com/office/drawing/2014/main" id="{FB511857-E2AC-5927-5092-8566EFFB3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920" y="5125604"/>
            <a:ext cx="5012159" cy="11079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U.Pudasaini et al. “Managing Sn-Supply to Tune Surface Characteristics of Vapor-Diffusion Coating of Nb</a:t>
            </a:r>
            <a:r>
              <a:rPr kumimoji="0" lang="en-US" altLang="en-US" sz="800" b="0" i="0" u="none" strike="noStrike" cap="none" normalizeH="0" baseline="-30000" dirty="0">
                <a:ln>
                  <a:noFill/>
                </a:ln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Sn”, presented at the SRF'21, East Lansing, MI, USA, Jun.-Jul. 2021, doi:10.18429/JACoW-SRF2021-TUPTEV013.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S. Posen et al. “Advances in Nb</a:t>
            </a:r>
            <a:r>
              <a:rPr kumimoji="0" lang="en-US" altLang="en-US" sz="800" b="0" i="0" u="none" strike="noStrike" cap="none" normalizeH="0" baseline="-30000" dirty="0">
                <a:ln>
                  <a:noFill/>
                </a:ln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 superconducting radiofrequency cavities towards first practical accelerator applications” Superconductor Science and Technology. 2021 Jan 11;34(2):025007.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ptos Display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D. Hall, “New Insights into the Limitations on the Efficiency and Achievable Gradients in Nb</a:t>
            </a:r>
            <a:r>
              <a:rPr lang="en-US" sz="800" baseline="-25000" dirty="0"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800" dirty="0"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 SRF Cavities”, PhD thesis, Cornell University (2017).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>
                <a:solidFill>
                  <a:srgbClr val="0070C0"/>
                </a:solidFill>
                <a:effectLst/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G. Müller et al, "Status and prospects of Nb3Sn cavities for superconducting linacs," in Proceedings of the Workshop on Thin Film Coating Methods for Superconducting Accelerating Cavities, 2000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>
                <a:solidFill>
                  <a:srgbClr val="0070C0"/>
                </a:solidFill>
                <a:latin typeface="Aptos Display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G. Eremeev “Progress in Nb3Sn developments for CEBAF-style quarter cryomodule”  TTC-2022,</a:t>
            </a:r>
            <a:endParaRPr lang="en-US" sz="800" dirty="0">
              <a:solidFill>
                <a:srgbClr val="0070C0"/>
              </a:solidFill>
              <a:effectLst/>
              <a:latin typeface="Aptos Display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48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889F34-2C44-E72D-6736-06FC47EE3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051"/>
            <a:ext cx="4114800" cy="365125"/>
          </a:xfrm>
        </p:spPr>
        <p:txBody>
          <a:bodyPr/>
          <a:lstStyle/>
          <a:p>
            <a:r>
              <a:rPr lang="en-US"/>
              <a:t>TFSRF, Sep 2026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D1B422-D60C-E65C-6FDE-01D92E14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C8FFB5-717E-F165-D493-811DAE50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43" y="241226"/>
            <a:ext cx="11044707" cy="678664"/>
          </a:xfrm>
        </p:spPr>
        <p:txBody>
          <a:bodyPr/>
          <a:lstStyle/>
          <a:p>
            <a:r>
              <a:rPr lang="en-US" dirty="0"/>
              <a:t>Nb</a:t>
            </a:r>
            <a:r>
              <a:rPr lang="en-US" baseline="-25000" dirty="0"/>
              <a:t>3</a:t>
            </a:r>
            <a:r>
              <a:rPr lang="en-US" dirty="0"/>
              <a:t>Sn Cryomodule development at Jefferson Lab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8DB9D-DFD4-3670-A5B6-75D1D1D26B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5422" y="1179524"/>
            <a:ext cx="11725063" cy="489143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Started in 2018:</a:t>
            </a:r>
            <a:r>
              <a:rPr lang="en-US" dirty="0"/>
              <a:t> based on G. Eremeev’s ECA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Goal:</a:t>
            </a:r>
            <a:r>
              <a:rPr lang="en-US" dirty="0"/>
              <a:t> build, qualify, and beam-test the first </a:t>
            </a:r>
            <a:r>
              <a:rPr lang="en-US" b="1" dirty="0" err="1"/>
              <a:t>Nb₃Sn</a:t>
            </a:r>
            <a:r>
              <a:rPr lang="en-US" b="1" dirty="0"/>
              <a:t> quarter cryomodule</a:t>
            </a:r>
            <a:r>
              <a:rPr lang="en-US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Cryomodule concept:</a:t>
            </a:r>
            <a:r>
              <a:rPr lang="en-US" dirty="0"/>
              <a:t> based on the former </a:t>
            </a:r>
            <a:r>
              <a:rPr lang="en-US" b="1" dirty="0"/>
              <a:t>CEBAF injector cryomodule</a:t>
            </a:r>
            <a:r>
              <a:rPr lang="en-US" dirty="0"/>
              <a:t> with two </a:t>
            </a:r>
            <a:r>
              <a:rPr lang="en-US" b="1" dirty="0"/>
              <a:t>1.5 GHz cavities</a:t>
            </a:r>
            <a:r>
              <a:rPr lang="en-US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Implementation:</a:t>
            </a:r>
            <a:r>
              <a:rPr lang="en-US" dirty="0"/>
              <a:t> reused a </a:t>
            </a:r>
            <a:r>
              <a:rPr lang="en-US" b="1" dirty="0"/>
              <a:t>spare injector cryostat and hardware</a:t>
            </a:r>
            <a:r>
              <a:rPr lang="en-US" dirty="0"/>
              <a:t>, integrated with two new </a:t>
            </a:r>
            <a:r>
              <a:rPr lang="en-US" b="1" dirty="0" err="1"/>
              <a:t>Nb₃Sn-coated</a:t>
            </a:r>
            <a:r>
              <a:rPr lang="en-US" b="1" dirty="0"/>
              <a:t> C75 cavities</a:t>
            </a:r>
            <a:endParaRPr lang="en-US" dirty="0"/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700" dirty="0"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245F29-7789-02B9-FDD3-629A4E25C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66"/>
          <a:stretch>
            <a:fillRect/>
          </a:stretch>
        </p:blipFill>
        <p:spPr>
          <a:xfrm>
            <a:off x="6271072" y="3429000"/>
            <a:ext cx="4851275" cy="29476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9B05EE-A211-1F59-A8F0-5EF87A979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53" y="3625240"/>
            <a:ext cx="3762756" cy="2278200"/>
          </a:xfrm>
          <a:prstGeom prst="rect">
            <a:avLst/>
          </a:prstGeom>
        </p:spPr>
      </p:pic>
      <p:pic>
        <p:nvPicPr>
          <p:cNvPr id="11" name="Picture Placeholder 13" descr="A picture containing device, worktable, miller&#10;&#10;AI-generated content may be incorrect.">
            <a:extLst>
              <a:ext uri="{FF2B5EF4-FFF2-40B4-BE49-F238E27FC236}">
                <a16:creationId xmlns:a16="http://schemas.microsoft.com/office/drawing/2014/main" id="{2A5654C1-BD40-9009-89C1-AC2300DE6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072" y="3432021"/>
            <a:ext cx="4844338" cy="29446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682DEC2-CFAE-ADDD-12C8-90E33F852755}"/>
              </a:ext>
            </a:extLst>
          </p:cNvPr>
          <p:cNvSpPr txBox="1"/>
          <p:nvPr/>
        </p:nvSpPr>
        <p:spPr>
          <a:xfrm>
            <a:off x="428266" y="5985331"/>
            <a:ext cx="50455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buNone/>
            </a:pPr>
            <a:r>
              <a:rPr lang="en-US" sz="1100" kern="1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Leemann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“CEBAF design overview and project status”, in Third Workshop on RF Superconductivity, edited by K.W. Sheperd (1987)</a:t>
            </a:r>
            <a:endParaRPr lang="en-US" sz="10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09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12813A-68BC-AD46-E92D-1FA4BCFB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644023-0848-AB88-A86E-1081C4043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6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5F9ED5-60BE-12B7-C16C-56EB05AF1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79" y="162283"/>
            <a:ext cx="11044707" cy="678664"/>
          </a:xfrm>
        </p:spPr>
        <p:txBody>
          <a:bodyPr/>
          <a:lstStyle/>
          <a:p>
            <a:r>
              <a:rPr lang="en-US" dirty="0"/>
              <a:t>Cavity Coating &amp; Qualification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7C55F-DC59-7F39-74DD-E60F8FE30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1477" y="1002811"/>
            <a:ext cx="11747366" cy="4891433"/>
          </a:xfrm>
        </p:spPr>
        <p:txBody>
          <a:bodyPr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/>
              <a:t>First attempt:</a:t>
            </a:r>
            <a:r>
              <a:rPr lang="en-US" altLang="en-US" dirty="0"/>
              <a:t> Two C75 cavities qualified but degraded after pair assembly → redo.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/>
              <a:t>Second attempt: </a:t>
            </a:r>
            <a:r>
              <a:rPr lang="en-US" altLang="en-US" dirty="0">
                <a:latin typeface="Aptos Display" panose="020B0004020202020204" pitchFamily="34" charset="0"/>
              </a:rPr>
              <a:t>One cavity coated at </a:t>
            </a:r>
            <a:r>
              <a:rPr lang="en-US" altLang="en-US" dirty="0" err="1">
                <a:latin typeface="Aptos Display" panose="020B0004020202020204" pitchFamily="34" charset="0"/>
              </a:rPr>
              <a:t>JLab</a:t>
            </a:r>
            <a:r>
              <a:rPr lang="en-US" altLang="en-US" dirty="0">
                <a:latin typeface="Aptos Display" panose="020B0004020202020204" pitchFamily="34" charset="0"/>
              </a:rPr>
              <a:t>, another at Fermilab; both &gt;13 MV/m, 4 K Q</a:t>
            </a:r>
            <a:r>
              <a:rPr lang="en-US" altLang="en-US" baseline="-25000" dirty="0">
                <a:latin typeface="Aptos Display" panose="020B0004020202020204" pitchFamily="34" charset="0"/>
              </a:rPr>
              <a:t>0</a:t>
            </a:r>
            <a:r>
              <a:rPr lang="en-US" altLang="en-US" dirty="0">
                <a:latin typeface="Aptos Display" panose="020B0004020202020204" pitchFamily="34" charset="0"/>
              </a:rPr>
              <a:t> ~10¹⁰ @ 10 MV/m.</a:t>
            </a:r>
          </a:p>
          <a:p>
            <a:endParaRPr lang="en-US" dirty="0"/>
          </a:p>
        </p:txBody>
      </p:sp>
      <p:pic>
        <p:nvPicPr>
          <p:cNvPr id="6" name="Picture 2" descr="https://lh3.googleusercontent.com/1lAK_Kum6oCaWyKrpgCAvhOjlpxRnZ2n9xndVmzqBxydzfSG4czVJ1TIPaF5G-FbH06tFDxYdTO9Aq3kfjbsFLEes58GGBBdz09PNYoISdkwOFFn73Lu-abD959HlPveIwDCYhicSTg-MDTHoKNOqHLgaoTHB63hlgkfoLnsvmzx0nJLSoXTezCOV4l38h4GbUUg3DbvCkVwL5rLexqs8hahCdS0RYL_NzLzWdHxT0Q_5FsTcX2MTBhwkPbn-BkHarJSPkY3Zj6XnFxb4yJ0ORgIhVtBzuXMZ5wPVhIRYlOQ-t96wD3rFGGwRckPCCccbhxXSUpr5Auc0H8LKJ60KKw4KjbZFXOe1PCZFxXWGRjzRExl_HHAg11QgRp4IxOVHgGEpqpnhiX7L-V9kdTug6z-YNa8ORrkwjX9D8-MGOzdCVIiVTSPq7lhVpQC460u__XTe9FE9_WfwPa-B-dLyKlFrt9i2dn9SxDIOnoOMjlghYHx8SNJT11xrlBdmkABKPKdxTz6Q79aCBujh9pzgWn7dHYrFqIpuNidQ8Jfe0ngisOZRDuUCT0uyJSmn6M6VXnePXVS_joxlT3fnwYzeeGZ43qND7Kie9tUzgRL-1L0LInn3bANQzP2H3OWEdDeMVUVLrlMoPLoAunRBtrewyF4TsKnwn9OEfm5K1yUxaEtWcuOmF2fMT1b0pcSNMLZlg7AoG9FV3HtLSsSzPXTd9S4w9DUYdve0UIPAfTIv5ZzybFEbhw6QvjRqJg0w_c=w530-h942-no?authuser=0">
            <a:extLst>
              <a:ext uri="{FF2B5EF4-FFF2-40B4-BE49-F238E27FC236}">
                <a16:creationId xmlns:a16="http://schemas.microsoft.com/office/drawing/2014/main" id="{5D540AB5-ADF3-40AF-AB14-20461F3A5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35" y="4199626"/>
            <a:ext cx="931474" cy="165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FF5938-F9F3-BFFC-C79A-B79A8ADC66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4" r="9136"/>
          <a:stretch/>
        </p:blipFill>
        <p:spPr bwMode="auto">
          <a:xfrm>
            <a:off x="48984" y="2184776"/>
            <a:ext cx="2479526" cy="19158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FC9C7E9-C48F-2FC7-D2FD-32146B08F32A}"/>
              </a:ext>
            </a:extLst>
          </p:cNvPr>
          <p:cNvGrpSpPr/>
          <p:nvPr/>
        </p:nvGrpSpPr>
        <p:grpSpPr>
          <a:xfrm>
            <a:off x="2552156" y="2184776"/>
            <a:ext cx="3442833" cy="2701541"/>
            <a:chOff x="5891916" y="1283053"/>
            <a:chExt cx="5905820" cy="4893344"/>
          </a:xfrm>
        </p:grpSpPr>
        <p:pic>
          <p:nvPicPr>
            <p:cNvPr id="9" name="Picture 8" descr="Chart&#10;&#10;Description automatically generated">
              <a:extLst>
                <a:ext uri="{FF2B5EF4-FFF2-40B4-BE49-F238E27FC236}">
                  <a16:creationId xmlns:a16="http://schemas.microsoft.com/office/drawing/2014/main" id="{1DFC7072-78B8-4AD2-473B-4C041C51D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672" t="7452" r="12204" b="3645"/>
            <a:stretch/>
          </p:blipFill>
          <p:spPr>
            <a:xfrm>
              <a:off x="5891916" y="1283053"/>
              <a:ext cx="5905820" cy="48933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36ACD70-2C0A-33EC-489B-B4E5FCCF8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35744" y="3697303"/>
              <a:ext cx="1702328" cy="1736630"/>
            </a:xfrm>
            <a:prstGeom prst="rect">
              <a:avLst/>
            </a:prstGeom>
          </p:spPr>
        </p:pic>
      </p:grpSp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A50EEF3F-8AA0-9FF5-3FD0-66F924E1DCB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411" t="7887" r="11014" b="3800"/>
          <a:stretch/>
        </p:blipFill>
        <p:spPr>
          <a:xfrm>
            <a:off x="6191974" y="2145096"/>
            <a:ext cx="3288959" cy="27015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95B2D5-CAEC-8F3C-E4FB-45857BE979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736" y="3508725"/>
            <a:ext cx="847418" cy="892672"/>
          </a:xfrm>
          <a:prstGeom prst="rect">
            <a:avLst/>
          </a:prstGeom>
        </p:spPr>
      </p:pic>
      <p:pic>
        <p:nvPicPr>
          <p:cNvPr id="13" name="Content Placeholder 6" descr="A graph of a graph showing different types of nucloards&#10;&#10;Description automatically generated with medium confidence">
            <a:extLst>
              <a:ext uri="{FF2B5EF4-FFF2-40B4-BE49-F238E27FC236}">
                <a16:creationId xmlns:a16="http://schemas.microsoft.com/office/drawing/2014/main" id="{6A188130-90EB-28F8-374E-D1CB5C7C416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5168"/>
          <a:stretch>
            <a:fillRect/>
          </a:stretch>
        </p:blipFill>
        <p:spPr>
          <a:xfrm>
            <a:off x="9521598" y="2145096"/>
            <a:ext cx="2528884" cy="1914369"/>
          </a:xfrm>
          <a:prstGeom prst="rect">
            <a:avLst/>
          </a:prstGeom>
        </p:spPr>
      </p:pic>
      <p:pic>
        <p:nvPicPr>
          <p:cNvPr id="14" name="Picture 13" descr="A picture containing miller&#10;&#10;Description automatically generated">
            <a:extLst>
              <a:ext uri="{FF2B5EF4-FFF2-40B4-BE49-F238E27FC236}">
                <a16:creationId xmlns:a16="http://schemas.microsoft.com/office/drawing/2014/main" id="{8D117C85-1FAA-4592-2070-EAF410F30B5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394" r="23552" b="14463"/>
          <a:stretch/>
        </p:blipFill>
        <p:spPr>
          <a:xfrm rot="5400000">
            <a:off x="10037035" y="4148506"/>
            <a:ext cx="1498011" cy="160025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E6447D9-07B9-B7BF-ECFD-5628026C8306}"/>
              </a:ext>
            </a:extLst>
          </p:cNvPr>
          <p:cNvSpPr/>
          <p:nvPr/>
        </p:nvSpPr>
        <p:spPr>
          <a:xfrm>
            <a:off x="24492" y="2057402"/>
            <a:ext cx="6031623" cy="39629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C5946B-CEEA-AA1D-97B8-67401AF58545}"/>
              </a:ext>
            </a:extLst>
          </p:cNvPr>
          <p:cNvSpPr/>
          <p:nvPr/>
        </p:nvSpPr>
        <p:spPr>
          <a:xfrm>
            <a:off x="6128188" y="2057402"/>
            <a:ext cx="6031623" cy="39629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8" descr="https://www.fnal.gov/faw/designstandards/filesfordownload/FNAL-Logo-NAL-Blue.png">
            <a:extLst>
              <a:ext uri="{FF2B5EF4-FFF2-40B4-BE49-F238E27FC236}">
                <a16:creationId xmlns:a16="http://schemas.microsoft.com/office/drawing/2014/main" id="{AE1D34E3-D3E5-F637-8045-17491E819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71" y="5629028"/>
            <a:ext cx="1782101" cy="33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340D41C-FBF8-1BA4-A78D-F8A7A5B6A9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7393" y="5181231"/>
            <a:ext cx="1360804" cy="7430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77F599B-399F-515C-3EEC-739933090636}"/>
              </a:ext>
            </a:extLst>
          </p:cNvPr>
          <p:cNvSpPr txBox="1"/>
          <p:nvPr/>
        </p:nvSpPr>
        <p:spPr>
          <a:xfrm>
            <a:off x="1362" y="6023877"/>
            <a:ext cx="76577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dirty="0" err="1">
                <a:solidFill>
                  <a:srgbClr val="0070C0"/>
                </a:solidFill>
                <a:effectLst/>
                <a:latin typeface="Aptos" panose="020B0004020202020204" pitchFamily="34" charset="0"/>
                <a:cs typeface="Arial" panose="020B0604020202020204" pitchFamily="34" charset="0"/>
              </a:rPr>
              <a:t>U.Pudasaini</a:t>
            </a:r>
            <a:r>
              <a:rPr lang="en-US" sz="1000" dirty="0">
                <a:solidFill>
                  <a:srgbClr val="0070C0"/>
                </a:solidFill>
                <a:effectLst/>
                <a:latin typeface="Aptos" panose="020B0004020202020204" pitchFamily="34" charset="0"/>
                <a:cs typeface="Arial" panose="020B0604020202020204" pitchFamily="34" charset="0"/>
              </a:rPr>
              <a:t> et al., “First cryomodule with Nb3Sn cavities for beam acceleration test at Jefferson Lab”, JLAB-TN-24-052. </a:t>
            </a:r>
          </a:p>
        </p:txBody>
      </p:sp>
    </p:spTree>
    <p:extLst>
      <p:ext uri="{BB962C8B-B14F-4D97-AF65-F5344CB8AC3E}">
        <p14:creationId xmlns:p14="http://schemas.microsoft.com/office/powerpoint/2010/main" val="2016778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90DEFC-35DE-B915-2CC8-095831096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318"/>
            <a:ext cx="4114800" cy="365125"/>
          </a:xfrm>
        </p:spPr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1F66E-5EE5-61BE-100D-933F0323F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7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5AFA3E-7CDD-2A52-1C29-1A4C2E40A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32" y="186227"/>
            <a:ext cx="11044707" cy="678664"/>
          </a:xfrm>
        </p:spPr>
        <p:txBody>
          <a:bodyPr/>
          <a:lstStyle/>
          <a:p>
            <a:r>
              <a:rPr lang="en-US" dirty="0"/>
              <a:t>Pair Assembly (and Re-assembly)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5261F-824E-EEF8-B4E2-740AB1157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3032" y="1036883"/>
            <a:ext cx="11044706" cy="489143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Vacuum leak in the ceramic window after the pair assembly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One cavity degraded from mechanical stress during disassembly, but the other did not → Pair reassembled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Skipped the vertical test of the pair to avoid mechanical degradation.</a:t>
            </a:r>
          </a:p>
          <a:p>
            <a:endParaRPr lang="en-US" dirty="0"/>
          </a:p>
        </p:txBody>
      </p:sp>
      <p:pic>
        <p:nvPicPr>
          <p:cNvPr id="12" name="Picture 11" descr="A picture containing indoor, device, counter, miller&#10;&#10;Description automatically generated">
            <a:extLst>
              <a:ext uri="{FF2B5EF4-FFF2-40B4-BE49-F238E27FC236}">
                <a16:creationId xmlns:a16="http://schemas.microsoft.com/office/drawing/2014/main" id="{4CD4DE33-C5E2-C07C-3A30-5B1CDD71A6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43" b="12687"/>
          <a:stretch/>
        </p:blipFill>
        <p:spPr>
          <a:xfrm>
            <a:off x="1575637" y="2536624"/>
            <a:ext cx="4816617" cy="180903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51958BD-8EBB-A2B1-E35C-DFB5685E8DDE}"/>
              </a:ext>
            </a:extLst>
          </p:cNvPr>
          <p:cNvGrpSpPr/>
          <p:nvPr/>
        </p:nvGrpSpPr>
        <p:grpSpPr>
          <a:xfrm>
            <a:off x="7064329" y="2653393"/>
            <a:ext cx="4516151" cy="3770458"/>
            <a:chOff x="7251731" y="2349973"/>
            <a:chExt cx="4693920" cy="41310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924FCC7-33FB-6904-6F4F-A709DA45A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369" t="4631" r="9884"/>
            <a:stretch/>
          </p:blipFill>
          <p:spPr>
            <a:xfrm>
              <a:off x="7251731" y="2349973"/>
              <a:ext cx="4693920" cy="4131028"/>
            </a:xfrm>
            <a:prstGeom prst="rect">
              <a:avLst/>
            </a:prstGeom>
          </p:spPr>
        </p:pic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630B98FC-12A4-5782-F909-5B64C370ED6D}"/>
                </a:ext>
              </a:extLst>
            </p:cNvPr>
            <p:cNvSpPr/>
            <p:nvPr/>
          </p:nvSpPr>
          <p:spPr>
            <a:xfrm rot="9067584">
              <a:off x="9609158" y="4711050"/>
              <a:ext cx="1039350" cy="11732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2" descr="https://lh3.googleusercontent.com/NvNegWYfeKqd5Q_RRJvR1mSlKKI5UhJQPa7OJC1JwLwXKRPiWNIlgLD1K7nZM0SP46mgXZrIXqsFlttgom2QT9-MBrf5qYLLFxRiLuZZs4atPDiS-VQOzFaq1esRqi9g_aeXI3xrnED3WKkq4lIpmYNrjrFpvF_wx2foO2fMPdoYOvGAH3Ib-7K_oQN2l_YN-7PAkb6mJ9wOcImGbgN6gpeOjfMJjAvb0QDMVJ2oFLDR4Pc1RLKD8EuBMkAuWZmlM91tkaauRoT6_eOrbIUk6ucJVhAQUHxfxqmUxgIlZMCmqEeo65FEgkAQmvOInVBUF-oN09RVwZ79NxsPm4trjY1iGc7pxcB6BA86OJoIrry_JjxpQLzHbaNWE9dhBymwQV88jgqb0PUYVNCHRkBRacI0fqrpLMrrp-CF_ixL1-gEDILLhGCtPzGD9bUjz6VtQ9fn5jhU59P9l44W6wAwvavI72r0Tx_FPxNhvsMMwBMdv7amJSuNoUTqn5sZMFy8-GkG4v4n-P6c5aog-8Ul5TOC5cXLeypQdBCwPeiAVf1UTotoj3DZD9CFjiJbwmiBSAh9697HkmX53fYXD1wsjqPRKZF38IXFCmiZ8bk36l1y3OLVR92GNtRHfsqPfCycqa9JPI1Bi3QJliQj4l5PdIOO7DE83vFW2yexEk1hb7jnPUtB5xHdbSbogMtIqS8EvltxLAb-4lx1GC-7jwWrOoOps2mt3CDMdyVJxFYi3dil3hSKAag37Trayra9tkjTrTzCfcMDkP-Jgrxdjelez9ApH6THTR0B-LbJfo-QL9VPPFbAfJCT2EH_OMbTpvJgJ1HfKWedthQzv-xapSRSRaB1n5YzV5cAt2kr9n2oeFu1WtqduOh_JBvJKTkoRiamvf5HmhcLjoPYHqCrAGUErbWamoW9e0RsE9l_zsVFUg=w1675-h942-no?authuser=0">
            <a:extLst>
              <a:ext uri="{FF2B5EF4-FFF2-40B4-BE49-F238E27FC236}">
                <a16:creationId xmlns:a16="http://schemas.microsoft.com/office/drawing/2014/main" id="{74CABBE8-ED2E-5584-EBA5-C86262508F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5" t="34884" r="15678" b="14035"/>
          <a:stretch/>
        </p:blipFill>
        <p:spPr bwMode="auto">
          <a:xfrm>
            <a:off x="1828903" y="4539539"/>
            <a:ext cx="4213891" cy="158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465BCE03-E87E-D563-DB84-3012EECF5F50}"/>
              </a:ext>
            </a:extLst>
          </p:cNvPr>
          <p:cNvSpPr/>
          <p:nvPr/>
        </p:nvSpPr>
        <p:spPr>
          <a:xfrm rot="20361258">
            <a:off x="5669129" y="4883930"/>
            <a:ext cx="2426386" cy="3497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indoor, engine&#10;&#10;Description automatically generated">
            <a:extLst>
              <a:ext uri="{FF2B5EF4-FFF2-40B4-BE49-F238E27FC236}">
                <a16:creationId xmlns:a16="http://schemas.microsoft.com/office/drawing/2014/main" id="{8C11D8D4-F044-4E6B-E700-DC3509CB40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463" b="2610"/>
          <a:stretch>
            <a:fillRect/>
          </a:stretch>
        </p:blipFill>
        <p:spPr>
          <a:xfrm>
            <a:off x="226837" y="4170580"/>
            <a:ext cx="1161062" cy="1170912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6E8213A-9F35-445E-FFE6-A8EC003BBB2F}"/>
              </a:ext>
            </a:extLst>
          </p:cNvPr>
          <p:cNvCxnSpPr>
            <a:cxnSpLocks/>
          </p:cNvCxnSpPr>
          <p:nvPr/>
        </p:nvCxnSpPr>
        <p:spPr>
          <a:xfrm flipH="1">
            <a:off x="984262" y="2841171"/>
            <a:ext cx="2991745" cy="1555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474C506-7FD9-3E1C-A0D7-6309D6E94CEA}"/>
              </a:ext>
            </a:extLst>
          </p:cNvPr>
          <p:cNvSpPr txBox="1"/>
          <p:nvPr/>
        </p:nvSpPr>
        <p:spPr>
          <a:xfrm>
            <a:off x="63131" y="6183666"/>
            <a:ext cx="71002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  <a:latin typeface="Aptos Display" panose="020B0004020202020204" pitchFamily="34" charset="0"/>
              </a:rPr>
              <a:t> G Eremeev and U. Pudasaini “Progress in Nb</a:t>
            </a:r>
            <a:r>
              <a:rPr lang="en-US" sz="1000" baseline="-25000" dirty="0">
                <a:solidFill>
                  <a:srgbClr val="0070C0"/>
                </a:solidFill>
                <a:latin typeface="Aptos Display" panose="020B0004020202020204" pitchFamily="34" charset="0"/>
              </a:rPr>
              <a:t>3</a:t>
            </a:r>
            <a:r>
              <a:rPr lang="en-US" sz="1000" dirty="0">
                <a:solidFill>
                  <a:srgbClr val="0070C0"/>
                </a:solidFill>
                <a:latin typeface="Aptos Display" panose="020B0004020202020204" pitchFamily="34" charset="0"/>
              </a:rPr>
              <a:t>Sn developments for CEBAF-style quarter cryomodule”, TTC 2022.</a:t>
            </a:r>
          </a:p>
        </p:txBody>
      </p:sp>
    </p:spTree>
    <p:extLst>
      <p:ext uri="{BB962C8B-B14F-4D97-AF65-F5344CB8AC3E}">
        <p14:creationId xmlns:p14="http://schemas.microsoft.com/office/powerpoint/2010/main" val="215277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BBB0AE-3CA7-6C2A-1E11-D835A2B2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3154"/>
            <a:ext cx="4114800" cy="365125"/>
          </a:xfrm>
        </p:spPr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FF5B9C-37B8-D658-9045-0CFF9744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8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1DCFDC-3230-982D-0DC3-C21EFF68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43" y="84033"/>
            <a:ext cx="11044707" cy="678664"/>
          </a:xfrm>
        </p:spPr>
        <p:txBody>
          <a:bodyPr/>
          <a:lstStyle/>
          <a:p>
            <a:r>
              <a:rPr lang="en-US" dirty="0"/>
              <a:t>Gray Enid I: From Cavity Pair to Completed Cryomodule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346551-7F40-E716-163A-BA56AB223D73}"/>
              </a:ext>
            </a:extLst>
          </p:cNvPr>
          <p:cNvSpPr txBox="1"/>
          <p:nvPr/>
        </p:nvSpPr>
        <p:spPr>
          <a:xfrm>
            <a:off x="398400" y="6298763"/>
            <a:ext cx="99053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  <a:latin typeface="Aptos Display" panose="020B0004020202020204" pitchFamily="34" charset="0"/>
              </a:rPr>
              <a:t>U. Pudasaini, "Nb3Sn SRF cavities: from R&amp;D to real accelerator – overview of recent developments", presented at IPAC'24, Nashville, TN, May 2024,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99B87E-B91A-52C7-31CA-601B6B213F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06" b="6077"/>
          <a:stretch>
            <a:fillRect/>
          </a:stretch>
        </p:blipFill>
        <p:spPr>
          <a:xfrm>
            <a:off x="137643" y="927442"/>
            <a:ext cx="11663916" cy="522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12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F809CC-8DC9-566C-4058-D5EC91784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BF64A-028B-57C5-BA44-F629D9623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9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D374CB-B246-B01D-D762-37992CBF8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07" y="0"/>
            <a:ext cx="11044707" cy="678664"/>
          </a:xfrm>
        </p:spPr>
        <p:txBody>
          <a:bodyPr/>
          <a:lstStyle/>
          <a:p>
            <a:r>
              <a:rPr lang="en-US" dirty="0"/>
              <a:t>Cryomodule Qualification at Cryomodule Test Facility (CMTF)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133DC5-F9D4-8878-2398-4C62C83A9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807" y="919152"/>
            <a:ext cx="11044706" cy="191385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Accelerating gradients close to the vertical test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Frequency difference between two cavities ~150 kHz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2nd cavity tuned to match the first one at 2 K– no degradation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Q</a:t>
            </a:r>
            <a:r>
              <a:rPr lang="en-US" baseline="-25000" dirty="0"/>
              <a:t>0</a:t>
            </a:r>
            <a:r>
              <a:rPr lang="en-US" dirty="0"/>
              <a:t> degrades, but not the field: cooldown effect?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7F2393-9C51-7BC2-4FC9-3B3C7C9A5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" t="7027" r="8947" b="4237"/>
          <a:stretch/>
        </p:blipFill>
        <p:spPr bwMode="auto">
          <a:xfrm>
            <a:off x="4624162" y="3046870"/>
            <a:ext cx="3723899" cy="2977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36AB26-5EBB-9122-9CC3-1027623DD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513" y="3039755"/>
            <a:ext cx="3651793" cy="2977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2EB6A3-A499-15C6-328C-181397F3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1" y="3073496"/>
            <a:ext cx="4476717" cy="29844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3997385-C3E1-EF33-6677-D9CCC3946E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507" y="992138"/>
            <a:ext cx="3988043" cy="16506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197F67-17F0-81F5-58B2-9CF9DDBAC508}"/>
              </a:ext>
            </a:extLst>
          </p:cNvPr>
          <p:cNvSpPr txBox="1"/>
          <p:nvPr/>
        </p:nvSpPr>
        <p:spPr>
          <a:xfrm>
            <a:off x="1" y="6051489"/>
            <a:ext cx="582113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highlight>
                  <a:srgbClr val="C0C0C0"/>
                </a:highlight>
                <a:latin typeface="Aptos Display" panose="020B0004020202020204" pitchFamily="34" charset="0"/>
              </a:rPr>
              <a:t>First demonstration of &gt;</a:t>
            </a:r>
            <a:r>
              <a:rPr lang="en-US" sz="1500" b="1" dirty="0">
                <a:solidFill>
                  <a:schemeClr val="accent1"/>
                </a:solidFill>
                <a:highlight>
                  <a:srgbClr val="C0C0C0"/>
                </a:highlight>
                <a:latin typeface="Aptos Display" panose="020B0004020202020204" pitchFamily="34" charset="0"/>
              </a:rPr>
              <a:t>10 MeV </a:t>
            </a:r>
            <a:r>
              <a:rPr lang="en-US" sz="1500" dirty="0">
                <a:highlight>
                  <a:srgbClr val="C0C0C0"/>
                </a:highlight>
                <a:latin typeface="Aptos Display" panose="020B0004020202020204" pitchFamily="34" charset="0"/>
              </a:rPr>
              <a:t>capable</a:t>
            </a:r>
            <a:r>
              <a:rPr lang="en-US" sz="1500" b="1" dirty="0">
                <a:solidFill>
                  <a:schemeClr val="accent1"/>
                </a:solidFill>
                <a:highlight>
                  <a:srgbClr val="C0C0C0"/>
                </a:highlight>
                <a:latin typeface="Aptos Display" panose="020B0004020202020204" pitchFamily="34" charset="0"/>
              </a:rPr>
              <a:t> </a:t>
            </a:r>
            <a:r>
              <a:rPr lang="en-US" sz="1500" dirty="0">
                <a:highlight>
                  <a:srgbClr val="C0C0C0"/>
                </a:highlight>
                <a:latin typeface="Aptos Display" panose="020B0004020202020204" pitchFamily="34" charset="0"/>
              </a:rPr>
              <a:t>Nb</a:t>
            </a:r>
            <a:r>
              <a:rPr lang="en-US" sz="1500" baseline="-25000" dirty="0">
                <a:highlight>
                  <a:srgbClr val="C0C0C0"/>
                </a:highlight>
                <a:latin typeface="Aptos Display" panose="020B0004020202020204" pitchFamily="34" charset="0"/>
              </a:rPr>
              <a:t>3</a:t>
            </a:r>
            <a:r>
              <a:rPr lang="en-US" sz="1500" dirty="0">
                <a:highlight>
                  <a:srgbClr val="C0C0C0"/>
                </a:highlight>
                <a:latin typeface="Aptos Display" panose="020B0004020202020204" pitchFamily="34" charset="0"/>
              </a:rPr>
              <a:t>Sn cryomodule!</a:t>
            </a:r>
          </a:p>
        </p:txBody>
      </p:sp>
    </p:spTree>
    <p:extLst>
      <p:ext uri="{BB962C8B-B14F-4D97-AF65-F5344CB8AC3E}">
        <p14:creationId xmlns:p14="http://schemas.microsoft.com/office/powerpoint/2010/main" val="3204775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DF8CDC1-3355-E566-D88D-EE4C56272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5266E0-3B5D-F275-B231-B8DED309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10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BF291A-6A63-043E-EB8A-7D91A0F7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40" y="192619"/>
            <a:ext cx="11044707" cy="678664"/>
          </a:xfrm>
        </p:spPr>
        <p:txBody>
          <a:bodyPr/>
          <a:lstStyle/>
          <a:p>
            <a:r>
              <a:rPr lang="en-US" dirty="0"/>
              <a:t>Gray Enid I at UITF for Beam Test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D2C89-96D5-7EA0-8575-1420D92361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" y="983283"/>
            <a:ext cx="5796643" cy="4891433"/>
          </a:xfrm>
        </p:spPr>
        <p:txBody>
          <a:bodyPr/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Accelerator test bed</a:t>
            </a:r>
            <a:r>
              <a:rPr lang="en-US" sz="1800" dirty="0"/>
              <a:t> for cryomodules, RF cavities, photocathodes, and polarimeters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Supports </a:t>
            </a:r>
            <a:r>
              <a:rPr lang="en-US" sz="1800" b="1" dirty="0"/>
              <a:t>low-energy polarized electron-beam experiments up to 10 MeV</a:t>
            </a:r>
            <a:r>
              <a:rPr lang="en-US" sz="1800" dirty="0"/>
              <a:t>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200 keV beam</a:t>
            </a:r>
            <a:r>
              <a:rPr lang="en-US" sz="1800" dirty="0"/>
              <a:t> from a photocathode DC gun; </a:t>
            </a:r>
            <a:r>
              <a:rPr lang="en-US" sz="1800" b="1" dirty="0"/>
              <a:t>35 </a:t>
            </a:r>
            <a:r>
              <a:rPr lang="en-US" sz="1800" b="1" dirty="0" err="1"/>
              <a:t>ps</a:t>
            </a:r>
            <a:r>
              <a:rPr lang="en-US" sz="1800" dirty="0"/>
              <a:t> laser pulses at nominal </a:t>
            </a:r>
            <a:r>
              <a:rPr lang="en-US" sz="1800" b="1" dirty="0"/>
              <a:t>1497 MHz</a:t>
            </a:r>
            <a:r>
              <a:rPr lang="en-US" sz="1800" dirty="0"/>
              <a:t>, with adjustable repetition rate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RF:</a:t>
            </a:r>
            <a:r>
              <a:rPr lang="en-US" sz="1800" dirty="0"/>
              <a:t> two </a:t>
            </a:r>
            <a:r>
              <a:rPr lang="en-US" sz="1800" b="1" dirty="0"/>
              <a:t>5 kW klystrons</a:t>
            </a:r>
            <a:r>
              <a:rPr lang="en-US" sz="1800" dirty="0"/>
              <a:t> connected through waveguides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Cryogenics:</a:t>
            </a:r>
            <a:r>
              <a:rPr lang="en-US" sz="1800" dirty="0"/>
              <a:t> connected to the </a:t>
            </a:r>
            <a:r>
              <a:rPr lang="en-US" sz="1800" b="1" dirty="0"/>
              <a:t>Cryogenic Test Facility (CTF)</a:t>
            </a:r>
            <a:r>
              <a:rPr lang="en-US" sz="1800" dirty="0"/>
              <a:t> through supply and return lines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9607E9-1CF6-9E09-571C-AACAD19C4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868" y="4226845"/>
            <a:ext cx="6491425" cy="2103747"/>
          </a:xfrm>
          <a:prstGeom prst="rect">
            <a:avLst/>
          </a:prstGeom>
        </p:spPr>
      </p:pic>
      <p:pic>
        <p:nvPicPr>
          <p:cNvPr id="9" name="Image 0" descr="/mnt/data/work/assets/gray_enid_installed_panorama.jpg">
            <a:extLst>
              <a:ext uri="{FF2B5EF4-FFF2-40B4-BE49-F238E27FC236}">
                <a16:creationId xmlns:a16="http://schemas.microsoft.com/office/drawing/2014/main" id="{4AB10906-F820-13E4-39E5-B95B55A24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5" r="305"/>
          <a:stretch/>
        </p:blipFill>
        <p:spPr>
          <a:xfrm>
            <a:off x="5648868" y="1390224"/>
            <a:ext cx="6413127" cy="2500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DA899-A037-6107-E1E5-6E00619BA623}"/>
              </a:ext>
            </a:extLst>
          </p:cNvPr>
          <p:cNvSpPr txBox="1"/>
          <p:nvPr/>
        </p:nvSpPr>
        <p:spPr>
          <a:xfrm>
            <a:off x="7221725" y="3890257"/>
            <a:ext cx="442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Upgraded Injector Test Facility (UITF)</a:t>
            </a:r>
          </a:p>
        </p:txBody>
      </p:sp>
    </p:spTree>
    <p:extLst>
      <p:ext uri="{BB962C8B-B14F-4D97-AF65-F5344CB8AC3E}">
        <p14:creationId xmlns:p14="http://schemas.microsoft.com/office/powerpoint/2010/main" val="2914636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416FE1-995E-F668-35AC-BCBAA0DB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4C8206-3114-58C0-13C7-2E234DD61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11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4AF252-44DA-6315-AB62-254A4D496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58" y="243719"/>
            <a:ext cx="11044707" cy="678664"/>
          </a:xfrm>
        </p:spPr>
        <p:txBody>
          <a:bodyPr/>
          <a:lstStyle/>
          <a:p>
            <a:r>
              <a:rPr lang="en-US" dirty="0"/>
              <a:t>From Cooldown to Beam Acceleration at UITF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BC4D40-CC75-13EA-EDA5-B22139356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16" y="5789914"/>
            <a:ext cx="11044706" cy="56318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766DB99-F105-B324-9415-9E759B65B3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371" b="6521"/>
          <a:stretch>
            <a:fillRect/>
          </a:stretch>
        </p:blipFill>
        <p:spPr>
          <a:xfrm>
            <a:off x="163709" y="1330573"/>
            <a:ext cx="11573813" cy="502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393E5F-F16A-79F7-5523-7884FBDBD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F6BB16-E971-AAEA-2844-4394E9993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12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F1E531-8C48-073E-4260-070A3E987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36" y="0"/>
            <a:ext cx="11044707" cy="678664"/>
          </a:xfrm>
        </p:spPr>
        <p:txBody>
          <a:bodyPr/>
          <a:lstStyle/>
          <a:p>
            <a:r>
              <a:rPr lang="en-US" dirty="0"/>
              <a:t>Cooldown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6F7FCF4-B0B8-44D2-35FB-941DFE4A3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86" y="2571360"/>
            <a:ext cx="9678214" cy="375923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A904E0E-84ED-F150-1F4B-39DF56C8A779}"/>
              </a:ext>
            </a:extLst>
          </p:cNvPr>
          <p:cNvSpPr txBox="1"/>
          <p:nvPr/>
        </p:nvSpPr>
        <p:spPr>
          <a:xfrm>
            <a:off x="-113210" y="678664"/>
            <a:ext cx="1207008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ptos" panose="020B0004020202020204" pitchFamily="34" charset="0"/>
                <a:cs typeface="Arial" panose="020B0604020202020204" pitchFamily="34" charset="0"/>
              </a:rPr>
              <a:t> Cryomodule thermal shield temperature chosen to  35 K instead of 70 K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ptos" panose="020B0004020202020204" pitchFamily="34" charset="0"/>
                <a:cs typeface="Arial" panose="020B0604020202020204" pitchFamily="34" charset="0"/>
              </a:rPr>
              <a:t>Use the bypass valve in the  supply can to improve the temperature stability at the JT valve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ptos" panose="020B0004020202020204" pitchFamily="34" charset="0"/>
                <a:cs typeface="Arial" panose="020B0604020202020204" pitchFamily="34" charset="0"/>
              </a:rPr>
              <a:t>Target:  300 </a:t>
            </a:r>
            <a:r>
              <a:rPr lang="en-US" dirty="0" err="1">
                <a:latin typeface="Aptos" panose="020B0004020202020204" pitchFamily="34" charset="0"/>
                <a:cs typeface="Arial" panose="020B0604020202020204" pitchFamily="34" charset="0"/>
              </a:rPr>
              <a:t>mK</a:t>
            </a:r>
            <a:r>
              <a:rPr lang="en-US" dirty="0">
                <a:latin typeface="Aptos" panose="020B0004020202020204" pitchFamily="34" charset="0"/>
                <a:cs typeface="Arial" panose="020B0604020202020204" pitchFamily="34" charset="0"/>
              </a:rPr>
              <a:t>  delta across the pair during the superconducting transition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ptos" panose="020B0004020202020204" pitchFamily="34" charset="0"/>
                <a:cs typeface="Arial" panose="020B0604020202020204" pitchFamily="34" charset="0"/>
              </a:rPr>
              <a:t>Continuous monitoring of Temperature, magnetic field, and frequencies during the cooldown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618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3B3F18-4F0D-0342-226D-9C00FDF04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84215" y="6492875"/>
            <a:ext cx="4114800" cy="365125"/>
          </a:xfrm>
        </p:spPr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5A16DE-E1B7-7FD0-CCDD-7A99DF41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1631" y="6450533"/>
            <a:ext cx="2743200" cy="365125"/>
          </a:xfrm>
        </p:spPr>
        <p:txBody>
          <a:bodyPr/>
          <a:lstStyle/>
          <a:p>
            <a:fld id="{7D1BE87E-F0DE-A44C-894B-E142BEB21E42}" type="slidenum">
              <a:rPr lang="en-US" smtClean="0"/>
              <a:pPr/>
              <a:t>13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6A11E2-8BD5-67FF-64F8-198F7F4F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43" y="102537"/>
            <a:ext cx="11044707" cy="678664"/>
          </a:xfrm>
        </p:spPr>
        <p:txBody>
          <a:bodyPr/>
          <a:lstStyle/>
          <a:p>
            <a:r>
              <a:rPr lang="en-US" dirty="0"/>
              <a:t>Cooldown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EB79232F-E67A-B0EC-237F-7AD50B4A1198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213843" y="1175487"/>
                <a:ext cx="11044706" cy="2239272"/>
              </a:xfrm>
            </p:spPr>
            <p:txBody>
              <a:bodyPr/>
              <a:lstStyle/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Frequency tracking consistent with CMTF:</a:t>
                </a:r>
                <a:r>
                  <a:rPr lang="en-US" sz="1800" dirty="0"/>
                  <a:t> landing frequencies at UITF within a few kHz of CMTF values 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800" b="1" dirty="0" err="1"/>
                  <a:t>Nb₃Sn</a:t>
                </a:r>
                <a:r>
                  <a:rPr lang="en-US" sz="1800" b="1" dirty="0"/>
                  <a:t> transition near 17.7–18.0 K:</a:t>
                </a:r>
                <a:r>
                  <a:rPr lang="en-US" sz="1800" dirty="0"/>
                  <a:t> identified from </a:t>
                </a:r>
                <a:r>
                  <a:rPr lang="en-US" sz="1800" dirty="0" err="1"/>
                  <a:t>Cernox</a:t>
                </a:r>
                <a:r>
                  <a:rPr lang="en-US" sz="1800" dirty="0"/>
                  <a:t> temperature and fluxgate signals 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Cooldown optimization:</a:t>
                </a:r>
                <a:r>
                  <a:rPr lang="en-US" sz="1800" dirty="0"/>
                  <a:t> best achieved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=0.17</m:t>
                    </m:r>
                  </m:oMath>
                </a14:m>
                <a:r>
                  <a:rPr lang="en-US" sz="1800" dirty="0"/>
                  <a:t> K through the transition but challenging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Multiple cooldowns and thermal cycles:</a:t>
                </a:r>
                <a:r>
                  <a:rPr lang="en-US" sz="1800" dirty="0"/>
                  <a:t> performed across </a:t>
                </a:r>
                <a:r>
                  <a:rPr lang="en-US" sz="1800" b="1" dirty="0"/>
                  <a:t>two campaigns</a:t>
                </a:r>
                <a:r>
                  <a:rPr lang="en-US" sz="1800" dirty="0"/>
                  <a:t> for cryomodule characterization and beam testing</a:t>
                </a:r>
              </a:p>
              <a:p>
                <a:pPr marL="342900" indent="-342900">
                  <a:buFontTx/>
                  <a:buChar char="-"/>
                </a:pPr>
                <a:endParaRPr lang="en-US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EB79232F-E67A-B0EC-237F-7AD50B4A11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213843" y="1175487"/>
                <a:ext cx="11044706" cy="2239272"/>
              </a:xfrm>
              <a:blipFill>
                <a:blip r:embed="rId2"/>
                <a:stretch>
                  <a:fillRect l="-331" t="-1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CC8D885-B953-AF2C-0507-B28BEB4D5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8" y="3414760"/>
            <a:ext cx="3944676" cy="2987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2C81C8-939C-4BCB-8404-2AE05AD64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861102"/>
            <a:ext cx="1366157" cy="1041465"/>
          </a:xfrm>
          <a:prstGeom prst="rect">
            <a:avLst/>
          </a:prstGeom>
          <a:ln w="15875">
            <a:solidFill>
              <a:schemeClr val="accent1"/>
            </a:solidFill>
            <a:prstDash val="dash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CF2566-2D7B-0A72-5809-A94D0190E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7253" y="3414759"/>
            <a:ext cx="4074996" cy="29871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46B423-CB37-DE90-588C-9BD5D846F7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2072" y="3414759"/>
            <a:ext cx="4014361" cy="298713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ACEBAAA-DD8D-84D4-32E4-8D36241F79E8}"/>
              </a:ext>
            </a:extLst>
          </p:cNvPr>
          <p:cNvSpPr txBox="1"/>
          <p:nvPr/>
        </p:nvSpPr>
        <p:spPr>
          <a:xfrm>
            <a:off x="4782876" y="4722602"/>
            <a:ext cx="57223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Aptos Display" panose="020B0004020202020204" pitchFamily="34" charset="0"/>
              </a:rPr>
              <a:t>Transition to Superconducting Phase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FB9456-C685-91DD-FBAC-51ECD4619386}"/>
              </a:ext>
            </a:extLst>
          </p:cNvPr>
          <p:cNvSpPr txBox="1"/>
          <p:nvPr/>
        </p:nvSpPr>
        <p:spPr>
          <a:xfrm>
            <a:off x="9510424" y="5104835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5C7285"/>
                </a:solidFill>
                <a:latin typeface="Aptos Display" panose="020B0004020202020204" pitchFamily="34" charset="0"/>
              </a:rPr>
              <a:t>Return valve fluctuation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C82FE61-7286-EA82-787B-1BD7541BA81B}"/>
              </a:ext>
            </a:extLst>
          </p:cNvPr>
          <p:cNvCxnSpPr/>
          <p:nvPr/>
        </p:nvCxnSpPr>
        <p:spPr>
          <a:xfrm flipV="1">
            <a:off x="10199091" y="4953808"/>
            <a:ext cx="375557" cy="243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368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CDC44F-0285-5AFC-13D8-BC48478E2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E905D0-E8F4-5518-2AA2-5F7AC2E26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14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CD2A0D-9157-6E72-8ACD-683FFAEE2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07" y="295519"/>
            <a:ext cx="11044707" cy="678664"/>
          </a:xfrm>
        </p:spPr>
        <p:txBody>
          <a:bodyPr/>
          <a:lstStyle/>
          <a:p>
            <a:r>
              <a:rPr lang="en-US" dirty="0"/>
              <a:t>Cavity Gradients at UITF </a:t>
            </a:r>
          </a:p>
        </p:txBody>
      </p:sp>
      <p:sp>
        <p:nvSpPr>
          <p:cNvPr id="13" name="Text 46">
            <a:extLst>
              <a:ext uri="{FF2B5EF4-FFF2-40B4-BE49-F238E27FC236}">
                <a16:creationId xmlns:a16="http://schemas.microsoft.com/office/drawing/2014/main" id="{A55E279A-F574-AC74-F2C7-9565195199C1}"/>
              </a:ext>
            </a:extLst>
          </p:cNvPr>
          <p:cNvSpPr/>
          <p:nvPr/>
        </p:nvSpPr>
        <p:spPr>
          <a:xfrm>
            <a:off x="749964" y="5089614"/>
            <a:ext cx="5136932" cy="599687"/>
          </a:xfrm>
          <a:prstGeom prst="rect">
            <a:avLst/>
          </a:prstGeom>
          <a:solidFill>
            <a:srgbClr val="F1F8FF"/>
          </a:solidFill>
          <a:ln w="13970">
            <a:solidFill>
              <a:srgbClr val="BBD7F4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marL="0" indent="0" algn="l">
              <a:buNone/>
            </a:pPr>
            <a:r>
              <a:rPr lang="en-US" sz="136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</a:t>
            </a:r>
            <a:r>
              <a:rPr lang="en-US" sz="1500" dirty="0">
                <a:solidFill>
                  <a:srgbClr val="11182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Eₘₐₓ: maximum accelerating gradient reached during the test</a:t>
            </a:r>
            <a:endParaRPr lang="en-US" sz="1500" dirty="0">
              <a:latin typeface="Aptos Display" panose="020B0004020202020204" pitchFamily="34" charset="0"/>
            </a:endParaRPr>
          </a:p>
          <a:p>
            <a:pPr marL="0" indent="0" algn="l">
              <a:buNone/>
            </a:pPr>
            <a:endParaRPr lang="en-US" sz="1500" dirty="0">
              <a:latin typeface="Aptos Display" panose="020B0004020202020204" pitchFamily="34" charset="0"/>
            </a:endParaRPr>
          </a:p>
        </p:txBody>
      </p:sp>
      <p:sp>
        <p:nvSpPr>
          <p:cNvPr id="15" name="Text 46">
            <a:extLst>
              <a:ext uri="{FF2B5EF4-FFF2-40B4-BE49-F238E27FC236}">
                <a16:creationId xmlns:a16="http://schemas.microsoft.com/office/drawing/2014/main" id="{2B541FBC-CD11-3DBD-C944-174AC3FE717A}"/>
              </a:ext>
            </a:extLst>
          </p:cNvPr>
          <p:cNvSpPr/>
          <p:nvPr/>
        </p:nvSpPr>
        <p:spPr>
          <a:xfrm>
            <a:off x="6433457" y="5089615"/>
            <a:ext cx="5306786" cy="599687"/>
          </a:xfrm>
          <a:prstGeom prst="rect">
            <a:avLst/>
          </a:prstGeom>
          <a:solidFill>
            <a:srgbClr val="F1F8FF"/>
          </a:solidFill>
          <a:ln w="13970">
            <a:solidFill>
              <a:srgbClr val="BBD7F4"/>
            </a:solidFill>
          </a:ln>
        </p:spPr>
        <p:txBody>
          <a:bodyPr wrap="square" lIns="1778" tIns="1778" rIns="1778" bIns="1778" rtlCol="0" anchor="ctr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11182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•  Eₒₚ:  operating accelerating gradient</a:t>
            </a:r>
          </a:p>
          <a:p>
            <a:pPr marL="0" indent="0" algn="l">
              <a:buNone/>
            </a:pPr>
            <a:endParaRPr lang="en-US" sz="1500" dirty="0">
              <a:solidFill>
                <a:srgbClr val="111827"/>
              </a:solidFill>
              <a:latin typeface="Aptos Display" panose="020B0004020202020204" pitchFamily="34" charset="0"/>
              <a:ea typeface="Aptos" pitchFamily="34" charset="-122"/>
              <a:cs typeface="Aptos" pitchFamily="34" charset="-120"/>
            </a:endParaRPr>
          </a:p>
          <a:p>
            <a:r>
              <a:rPr lang="en-US" sz="1600" dirty="0">
                <a:latin typeface="Aptos Display" panose="020B0004020202020204" pitchFamily="34" charset="0"/>
              </a:rPr>
              <a:t>maximum accelerating gradient sustaining  stable cavity operation for at least one hour with no X-rays.</a:t>
            </a:r>
            <a:endParaRPr lang="en-US" sz="1500" dirty="0">
              <a:latin typeface="Aptos Display" panose="020B00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896928-7384-F563-E213-ABEED2730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993" y="1304344"/>
            <a:ext cx="5972612" cy="35534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F93625-21FD-A36B-9718-61A68466A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26" y="1304344"/>
            <a:ext cx="5808201" cy="355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51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C583BE-55E8-F0B6-612E-16DE3675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0388" y="6418728"/>
            <a:ext cx="4114800" cy="365125"/>
          </a:xfrm>
        </p:spPr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BF6738-A491-19DD-E450-2C58BB29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15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AE2943-2A91-E674-DFB2-050F4EEFC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6116"/>
            <a:ext cx="11044707" cy="678664"/>
          </a:xfrm>
        </p:spPr>
        <p:txBody>
          <a:bodyPr/>
          <a:lstStyle/>
          <a:p>
            <a:r>
              <a:rPr lang="en-US" dirty="0"/>
              <a:t>4 K Eₘₐₓ Comparison: VTA, CMTF, and UITF </a:t>
            </a:r>
          </a:p>
        </p:txBody>
      </p:sp>
      <p:sp>
        <p:nvSpPr>
          <p:cNvPr id="95" name="Text 46">
            <a:extLst>
              <a:ext uri="{FF2B5EF4-FFF2-40B4-BE49-F238E27FC236}">
                <a16:creationId xmlns:a16="http://schemas.microsoft.com/office/drawing/2014/main" id="{F3561A0E-2360-4531-3655-FE103F274C99}"/>
              </a:ext>
            </a:extLst>
          </p:cNvPr>
          <p:cNvSpPr/>
          <p:nvPr/>
        </p:nvSpPr>
        <p:spPr>
          <a:xfrm>
            <a:off x="7839096" y="1463929"/>
            <a:ext cx="4266851" cy="1536192"/>
          </a:xfrm>
          <a:prstGeom prst="rect">
            <a:avLst/>
          </a:prstGeom>
          <a:solidFill>
            <a:srgbClr val="F1F8FF"/>
          </a:solidFill>
          <a:ln w="13970">
            <a:solidFill>
              <a:srgbClr val="BBD7F4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marL="0" indent="0" algn="l">
              <a:buNone/>
            </a:pPr>
            <a:r>
              <a:rPr lang="en-US" sz="136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</a:t>
            </a:r>
            <a:r>
              <a:rPr lang="en-US" sz="1500" dirty="0">
                <a:solidFill>
                  <a:srgbClr val="11182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Eₘₐₓ: maximum accelerating gradient reached during the test</a:t>
            </a:r>
            <a:endParaRPr lang="en-US" sz="1500" dirty="0">
              <a:latin typeface="Aptos Display" panose="020B0004020202020204" pitchFamily="34" charset="0"/>
            </a:endParaRPr>
          </a:p>
          <a:p>
            <a:pPr marL="0" indent="0" algn="l">
              <a:buNone/>
            </a:pPr>
            <a:endParaRPr lang="en-US" sz="1500" dirty="0">
              <a:latin typeface="Aptos Display" panose="020B0004020202020204" pitchFamily="34" charset="0"/>
            </a:endParaRPr>
          </a:p>
          <a:p>
            <a:pPr marL="0" indent="0" algn="l">
              <a:buNone/>
            </a:pPr>
            <a:r>
              <a:rPr lang="en-US" sz="1500" dirty="0">
                <a:solidFill>
                  <a:srgbClr val="11182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•  Eₒₚ: stable operating accelerating gradient</a:t>
            </a:r>
            <a:endParaRPr lang="en-US" sz="1500" dirty="0">
              <a:latin typeface="Aptos Display" panose="020B0004020202020204" pitchFamily="34" charset="0"/>
            </a:endParaRPr>
          </a:p>
        </p:txBody>
      </p:sp>
      <p:sp>
        <p:nvSpPr>
          <p:cNvPr id="97" name="Text 47">
            <a:extLst>
              <a:ext uri="{FF2B5EF4-FFF2-40B4-BE49-F238E27FC236}">
                <a16:creationId xmlns:a16="http://schemas.microsoft.com/office/drawing/2014/main" id="{9F57859C-6C0A-DB4A-A7C9-8315BB932E30}"/>
              </a:ext>
            </a:extLst>
          </p:cNvPr>
          <p:cNvSpPr/>
          <p:nvPr/>
        </p:nvSpPr>
        <p:spPr>
          <a:xfrm>
            <a:off x="7840479" y="4025918"/>
            <a:ext cx="4266850" cy="1536193"/>
          </a:xfrm>
          <a:prstGeom prst="rect">
            <a:avLst/>
          </a:prstGeom>
          <a:solidFill>
            <a:srgbClr val="FFF7DD"/>
          </a:solidFill>
          <a:ln w="13970">
            <a:solidFill>
              <a:srgbClr val="F0C24E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</a:t>
            </a:r>
            <a:r>
              <a:rPr lang="en-US" sz="1500" dirty="0">
                <a:solidFill>
                  <a:srgbClr val="11182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Cavity 1: 13.6 → 13.3 → 11.8 MV/m</a:t>
            </a:r>
            <a:endParaRPr lang="en-US" sz="1500" dirty="0">
              <a:latin typeface="Aptos Display" panose="020B0004020202020204" pitchFamily="34" charset="0"/>
            </a:endParaRPr>
          </a:p>
          <a:p>
            <a:pPr marL="0" indent="0" algn="l">
              <a:buNone/>
            </a:pPr>
            <a:endParaRPr lang="en-US" sz="1500" dirty="0">
              <a:latin typeface="Aptos Display" panose="020B0004020202020204" pitchFamily="34" charset="0"/>
            </a:endParaRPr>
          </a:p>
          <a:p>
            <a:pPr marL="0" indent="0" algn="l">
              <a:buNone/>
            </a:pPr>
            <a:r>
              <a:rPr lang="en-US" sz="1500" dirty="0">
                <a:solidFill>
                  <a:srgbClr val="11182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•  Cavity 2: 9.0 → 7.9 → 7.4 MV/m</a:t>
            </a:r>
            <a:endParaRPr lang="en-US" sz="1500" dirty="0">
              <a:latin typeface="Aptos Display" panose="020B0004020202020204" pitchFamily="34" charset="0"/>
            </a:endParaRPr>
          </a:p>
          <a:p>
            <a:pPr marL="0" indent="0" algn="l">
              <a:buNone/>
            </a:pPr>
            <a:endParaRPr lang="en-US" sz="1500" dirty="0">
              <a:latin typeface="Aptos Display" panose="020B0004020202020204" pitchFamily="34" charset="0"/>
            </a:endParaRPr>
          </a:p>
          <a:p>
            <a:pPr marL="0" indent="0" algn="l">
              <a:buNone/>
            </a:pPr>
            <a:r>
              <a:rPr lang="en-US" sz="1500" dirty="0">
                <a:solidFill>
                  <a:srgbClr val="11182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•  CMTF → UITF change may be within measurement uncertainty and due to differing test setup</a:t>
            </a:r>
            <a:endParaRPr lang="en-US" sz="1500" dirty="0">
              <a:latin typeface="Aptos Display" panose="020B0004020202020204" pitchFamily="34" charset="0"/>
            </a:endParaRPr>
          </a:p>
        </p:txBody>
      </p:sp>
      <p:sp>
        <p:nvSpPr>
          <p:cNvPr id="99" name="Text 48">
            <a:extLst>
              <a:ext uri="{FF2B5EF4-FFF2-40B4-BE49-F238E27FC236}">
                <a16:creationId xmlns:a16="http://schemas.microsoft.com/office/drawing/2014/main" id="{CB3E8F98-4B01-0490-F59E-439418122FF2}"/>
              </a:ext>
            </a:extLst>
          </p:cNvPr>
          <p:cNvSpPr/>
          <p:nvPr/>
        </p:nvSpPr>
        <p:spPr>
          <a:xfrm>
            <a:off x="218605" y="5907806"/>
            <a:ext cx="11018520" cy="530352"/>
          </a:xfrm>
          <a:prstGeom prst="rect">
            <a:avLst/>
          </a:prstGeom>
          <a:solidFill>
            <a:srgbClr val="CDD5DD"/>
          </a:solidFill>
          <a:ln w="12700">
            <a:solidFill>
              <a:srgbClr val="B7DBC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Overall: both cavities retained useful 4 K performance through cryomodule integration and UITF commissioning.</a:t>
            </a:r>
            <a:endParaRPr lang="en-US" sz="1650" dirty="0"/>
          </a:p>
        </p:txBody>
      </p:sp>
      <p:pic>
        <p:nvPicPr>
          <p:cNvPr id="6" name="Picture 5" descr="Emax_4K_VTA_CMTF_UITF_5pct_errorbars.png">
            <a:extLst>
              <a:ext uri="{FF2B5EF4-FFF2-40B4-BE49-F238E27FC236}">
                <a16:creationId xmlns:a16="http://schemas.microsoft.com/office/drawing/2014/main" id="{2AE83B7E-4AE4-7C40-6825-32EE44BC1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4" y="1463929"/>
            <a:ext cx="7712017" cy="431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62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842E34-9E73-0588-7740-1AB1D1398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39393"/>
            <a:ext cx="4114800" cy="365125"/>
          </a:xfrm>
        </p:spPr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8D825E-F1E9-A3AF-47B4-FC72C162F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16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4245ED-7638-32EF-CC5E-69A9281BD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106275"/>
            <a:ext cx="11044707" cy="678664"/>
          </a:xfrm>
        </p:spPr>
        <p:txBody>
          <a:bodyPr/>
          <a:lstStyle/>
          <a:p>
            <a:r>
              <a:rPr lang="en-US" dirty="0"/>
              <a:t>Q</a:t>
            </a:r>
            <a:r>
              <a:rPr lang="en-US" baseline="-25000" dirty="0"/>
              <a:t>0</a:t>
            </a:r>
            <a:r>
              <a:rPr lang="en-US" dirty="0"/>
              <a:t> Evaluation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3AA71B8-2746-2915-3CA6-ABC1935185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55" t="6561" r="10318"/>
          <a:stretch>
            <a:fillRect/>
          </a:stretch>
        </p:blipFill>
        <p:spPr>
          <a:xfrm>
            <a:off x="1175816" y="849432"/>
            <a:ext cx="8775994" cy="48737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CED92F1-2069-E80A-76D0-DC2519B4EC0C}"/>
              </a:ext>
            </a:extLst>
          </p:cNvPr>
          <p:cNvSpPr txBox="1"/>
          <p:nvPr/>
        </p:nvSpPr>
        <p:spPr>
          <a:xfrm>
            <a:off x="0" y="6330592"/>
            <a:ext cx="121919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Aptos Display" panose="020B0004020202020204" pitchFamily="34" charset="0"/>
              </a:rPr>
              <a:t>R. Geng et al., "Beam acceleration with a Nb3Sn cryomodule at JLAB", in Proc. SRF2025, Tokyo, Japan, Sep. 2025, pp. 533-537. doi:10.18429/JACoW-SRF2025-WEA05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AB6A7-021E-09A6-3F57-052CF6D457F5}"/>
              </a:ext>
            </a:extLst>
          </p:cNvPr>
          <p:cNvSpPr txBox="1"/>
          <p:nvPr/>
        </p:nvSpPr>
        <p:spPr>
          <a:xfrm>
            <a:off x="1085850" y="5787659"/>
            <a:ext cx="817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ptos Display" panose="020B0004020202020204" pitchFamily="34" charset="0"/>
              </a:rPr>
              <a:t>Q</a:t>
            </a:r>
            <a:r>
              <a:rPr lang="en-US" baseline="-25000" dirty="0">
                <a:latin typeface="Aptos Display" panose="020B0004020202020204" pitchFamily="34" charset="0"/>
              </a:rPr>
              <a:t>0</a:t>
            </a:r>
            <a:r>
              <a:rPr lang="en-US" dirty="0">
                <a:latin typeface="Aptos Display" panose="020B0004020202020204" pitchFamily="34" charset="0"/>
              </a:rPr>
              <a:t> improved compared to  the CMTF test but lower than the VTA </a:t>
            </a:r>
          </a:p>
        </p:txBody>
      </p:sp>
    </p:spTree>
    <p:extLst>
      <p:ext uri="{BB962C8B-B14F-4D97-AF65-F5344CB8AC3E}">
        <p14:creationId xmlns:p14="http://schemas.microsoft.com/office/powerpoint/2010/main" val="2912415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AB5233-EC9A-35E1-45AC-B7D13E898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3B4F35-159A-DC37-21E7-10EDB50F6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17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DFF1F996-1D03-8BA2-75E1-C2194A95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14" y="436705"/>
            <a:ext cx="11044707" cy="6786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/>
            <a:r>
              <a:rPr lang="en-US" dirty="0"/>
              <a:t>Cavity Tuning for Beam Acceleration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0A9C929-6254-CDFF-6B59-DCE2E8E0A225}"/>
              </a:ext>
            </a:extLst>
          </p:cNvPr>
          <p:cNvGrpSpPr/>
          <p:nvPr/>
        </p:nvGrpSpPr>
        <p:grpSpPr>
          <a:xfrm>
            <a:off x="5215200" y="1594425"/>
            <a:ext cx="6812280" cy="4526280"/>
            <a:chOff x="502920" y="1325880"/>
            <a:chExt cx="6812280" cy="4526280"/>
          </a:xfrm>
        </p:grpSpPr>
        <p:sp>
          <p:nvSpPr>
            <p:cNvPr id="10" name="Shape 3">
              <a:extLst>
                <a:ext uri="{FF2B5EF4-FFF2-40B4-BE49-F238E27FC236}">
                  <a16:creationId xmlns:a16="http://schemas.microsoft.com/office/drawing/2014/main" id="{0E960EC6-990A-F45B-B1D5-EAD1B962B8E5}"/>
                </a:ext>
              </a:extLst>
            </p:cNvPr>
            <p:cNvSpPr/>
            <p:nvPr/>
          </p:nvSpPr>
          <p:spPr>
            <a:xfrm>
              <a:off x="502920" y="1325880"/>
              <a:ext cx="6812280" cy="4526280"/>
            </a:xfrm>
            <a:prstGeom prst="roundRect">
              <a:avLst>
                <a:gd name="adj" fmla="val 2020"/>
              </a:avLst>
            </a:prstGeom>
            <a:solidFill>
              <a:srgbClr val="FFFFFF"/>
            </a:solidFill>
            <a:ln w="12700">
              <a:solidFill>
                <a:srgbClr val="DCE3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4">
              <a:extLst>
                <a:ext uri="{FF2B5EF4-FFF2-40B4-BE49-F238E27FC236}">
                  <a16:creationId xmlns:a16="http://schemas.microsoft.com/office/drawing/2014/main" id="{0944F735-FFC2-9D63-5B31-31E0243D92CA}"/>
                </a:ext>
              </a:extLst>
            </p:cNvPr>
            <p:cNvSpPr/>
            <p:nvPr/>
          </p:nvSpPr>
          <p:spPr>
            <a:xfrm>
              <a:off x="731520" y="1472184"/>
              <a:ext cx="6355080" cy="310896"/>
            </a:xfrm>
            <a:prstGeom prst="rect">
              <a:avLst/>
            </a:prstGeom>
            <a:noFill/>
            <a:ln/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0B234A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Tuning amount relative to landing frequency</a:t>
              </a:r>
              <a:endParaRPr lang="en-US" sz="1500" dirty="0"/>
            </a:p>
          </p:txBody>
        </p:sp>
        <p:sp>
          <p:nvSpPr>
            <p:cNvPr id="12" name="Text 5">
              <a:extLst>
                <a:ext uri="{FF2B5EF4-FFF2-40B4-BE49-F238E27FC236}">
                  <a16:creationId xmlns:a16="http://schemas.microsoft.com/office/drawing/2014/main" id="{6A03B055-4E3F-EA8C-A9F6-EC84B00F845E}"/>
                </a:ext>
              </a:extLst>
            </p:cNvPr>
            <p:cNvSpPr/>
            <p:nvPr/>
          </p:nvSpPr>
          <p:spPr>
            <a:xfrm>
              <a:off x="3136392" y="1837944"/>
              <a:ext cx="1508760" cy="566928"/>
            </a:xfrm>
            <a:prstGeom prst="rect">
              <a:avLst/>
            </a:prstGeom>
            <a:solidFill>
              <a:srgbClr val="EEF6FF"/>
            </a:solidFill>
            <a:ln w="15240">
              <a:solidFill>
                <a:srgbClr val="1E73BE"/>
              </a:solidFill>
            </a:ln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50" b="1" dirty="0">
                  <a:solidFill>
                    <a:srgbClr val="0B234A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Target frequency</a:t>
              </a:r>
              <a:endParaRPr lang="en-US" sz="1350" dirty="0"/>
            </a:p>
            <a:p>
              <a:pPr marL="0" indent="0" algn="ctr">
                <a:buNone/>
              </a:pPr>
              <a:r>
                <a:rPr lang="en-US" sz="1350" b="1" dirty="0">
                  <a:solidFill>
                    <a:srgbClr val="0B234A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1496.500 MHz</a:t>
              </a:r>
              <a:endParaRPr lang="en-US" sz="1350" dirty="0"/>
            </a:p>
          </p:txBody>
        </p:sp>
        <p:sp>
          <p:nvSpPr>
            <p:cNvPr id="13" name="Shape 6">
              <a:extLst>
                <a:ext uri="{FF2B5EF4-FFF2-40B4-BE49-F238E27FC236}">
                  <a16:creationId xmlns:a16="http://schemas.microsoft.com/office/drawing/2014/main" id="{0A5F2B26-9490-5625-DE9F-3E45DA6F4711}"/>
                </a:ext>
              </a:extLst>
            </p:cNvPr>
            <p:cNvSpPr/>
            <p:nvPr/>
          </p:nvSpPr>
          <p:spPr>
            <a:xfrm>
              <a:off x="3890772" y="2514600"/>
              <a:ext cx="0" cy="1874520"/>
            </a:xfrm>
            <a:prstGeom prst="line">
              <a:avLst/>
            </a:prstGeom>
            <a:noFill/>
            <a:ln w="15875">
              <a:solidFill>
                <a:srgbClr val="6B728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8E9B87D4-51FE-2DB7-231C-87729157DB71}"/>
                </a:ext>
              </a:extLst>
            </p:cNvPr>
            <p:cNvSpPr/>
            <p:nvPr/>
          </p:nvSpPr>
          <p:spPr>
            <a:xfrm>
              <a:off x="1005840" y="1938528"/>
              <a:ext cx="2057400" cy="292608"/>
            </a:xfrm>
            <a:prstGeom prst="rect">
              <a:avLst/>
            </a:prstGeom>
            <a:noFill/>
            <a:ln/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1E73BE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Compression → lower f</a:t>
              </a:r>
              <a:endParaRPr lang="en-US" sz="1250" dirty="0"/>
            </a:p>
          </p:txBody>
        </p:sp>
        <p:sp>
          <p:nvSpPr>
            <p:cNvPr id="15" name="Text 8">
              <a:extLst>
                <a:ext uri="{FF2B5EF4-FFF2-40B4-BE49-F238E27FC236}">
                  <a16:creationId xmlns:a16="http://schemas.microsoft.com/office/drawing/2014/main" id="{AFDAF94B-B35F-E9B1-1793-4AF6BBF483AA}"/>
                </a:ext>
              </a:extLst>
            </p:cNvPr>
            <p:cNvSpPr/>
            <p:nvPr/>
          </p:nvSpPr>
          <p:spPr>
            <a:xfrm>
              <a:off x="4754880" y="1938528"/>
              <a:ext cx="2057400" cy="292608"/>
            </a:xfrm>
            <a:prstGeom prst="rect">
              <a:avLst/>
            </a:prstGeom>
            <a:noFill/>
            <a:ln/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2CA02C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Stretch → higher f</a:t>
              </a:r>
              <a:endParaRPr lang="en-US" sz="1250" dirty="0"/>
            </a:p>
          </p:txBody>
        </p:sp>
        <p:sp>
          <p:nvSpPr>
            <p:cNvPr id="16" name="Text 9">
              <a:extLst>
                <a:ext uri="{FF2B5EF4-FFF2-40B4-BE49-F238E27FC236}">
                  <a16:creationId xmlns:a16="http://schemas.microsoft.com/office/drawing/2014/main" id="{AE9FBBB6-E06B-F86F-53AE-9A774F1DAB87}"/>
                </a:ext>
              </a:extLst>
            </p:cNvPr>
            <p:cNvSpPr/>
            <p:nvPr/>
          </p:nvSpPr>
          <p:spPr>
            <a:xfrm>
              <a:off x="868680" y="2788920"/>
              <a:ext cx="713232" cy="329184"/>
            </a:xfrm>
            <a:prstGeom prst="rect">
              <a:avLst/>
            </a:prstGeom>
            <a:noFill/>
            <a:ln/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r">
                <a:buNone/>
              </a:pPr>
              <a:r>
                <a:rPr lang="en-US" sz="1500" b="1" dirty="0">
                  <a:solidFill>
                    <a:srgbClr val="0B234A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2.1 K</a:t>
              </a:r>
              <a:endParaRPr lang="en-US" sz="1500" dirty="0"/>
            </a:p>
          </p:txBody>
        </p:sp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25FDE0CE-9F4A-AACD-0CA5-7A524094E91B}"/>
                </a:ext>
              </a:extLst>
            </p:cNvPr>
            <p:cNvSpPr/>
            <p:nvPr/>
          </p:nvSpPr>
          <p:spPr>
            <a:xfrm>
              <a:off x="2232965" y="2788920"/>
              <a:ext cx="1657807" cy="329184"/>
            </a:xfrm>
            <a:prstGeom prst="rect">
              <a:avLst/>
            </a:prstGeom>
            <a:solidFill>
              <a:srgbClr val="1E73BE"/>
            </a:solidFill>
            <a:ln w="12700">
              <a:solidFill>
                <a:srgbClr val="1E73BE"/>
              </a:solidFill>
            </a:ln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-74 kHz</a:t>
              </a:r>
              <a:endParaRPr lang="en-US" sz="1250" dirty="0"/>
            </a:p>
          </p:txBody>
        </p:sp>
        <p:sp>
          <p:nvSpPr>
            <p:cNvPr id="18" name="Text 11">
              <a:extLst>
                <a:ext uri="{FF2B5EF4-FFF2-40B4-BE49-F238E27FC236}">
                  <a16:creationId xmlns:a16="http://schemas.microsoft.com/office/drawing/2014/main" id="{7F9E09FA-A6B2-E5F6-D2B1-F6E1E298864D}"/>
                </a:ext>
              </a:extLst>
            </p:cNvPr>
            <p:cNvSpPr/>
            <p:nvPr/>
          </p:nvSpPr>
          <p:spPr>
            <a:xfrm>
              <a:off x="3890772" y="2788920"/>
              <a:ext cx="1500988" cy="329184"/>
            </a:xfrm>
            <a:prstGeom prst="rect">
              <a:avLst/>
            </a:prstGeom>
            <a:solidFill>
              <a:srgbClr val="2CA02C"/>
            </a:solidFill>
            <a:ln w="12700">
              <a:solidFill>
                <a:srgbClr val="2CA02C"/>
              </a:solidFill>
            </a:ln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+67 kHz</a:t>
              </a:r>
              <a:endParaRPr lang="en-US" sz="1250" dirty="0"/>
            </a:p>
          </p:txBody>
        </p:sp>
        <p:sp>
          <p:nvSpPr>
            <p:cNvPr id="19" name="Text 12">
              <a:extLst>
                <a:ext uri="{FF2B5EF4-FFF2-40B4-BE49-F238E27FC236}">
                  <a16:creationId xmlns:a16="http://schemas.microsoft.com/office/drawing/2014/main" id="{3C4020FB-D9B8-62C5-87C7-B7B23D96D88F}"/>
                </a:ext>
              </a:extLst>
            </p:cNvPr>
            <p:cNvSpPr/>
            <p:nvPr/>
          </p:nvSpPr>
          <p:spPr>
            <a:xfrm>
              <a:off x="868680" y="3767328"/>
              <a:ext cx="713232" cy="329184"/>
            </a:xfrm>
            <a:prstGeom prst="rect">
              <a:avLst/>
            </a:prstGeom>
            <a:noFill/>
            <a:ln/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r">
                <a:buNone/>
              </a:pPr>
              <a:r>
                <a:rPr lang="en-US" sz="1500" b="1" dirty="0">
                  <a:solidFill>
                    <a:srgbClr val="0B234A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4.3 K</a:t>
              </a:r>
              <a:endParaRPr lang="en-US" sz="1500" dirty="0"/>
            </a:p>
          </p:txBody>
        </p:sp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640F8EBD-038C-5A0E-0E2D-60E6D92298FC}"/>
                </a:ext>
              </a:extLst>
            </p:cNvPr>
            <p:cNvSpPr/>
            <p:nvPr/>
          </p:nvSpPr>
          <p:spPr>
            <a:xfrm>
              <a:off x="2882646" y="3767328"/>
              <a:ext cx="1008126" cy="329184"/>
            </a:xfrm>
            <a:prstGeom prst="rect">
              <a:avLst/>
            </a:prstGeom>
            <a:solidFill>
              <a:srgbClr val="1E73BE"/>
            </a:solidFill>
            <a:ln w="12700">
              <a:solidFill>
                <a:srgbClr val="1E73BE"/>
              </a:solidFill>
            </a:ln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-45 kHz</a:t>
              </a:r>
              <a:endParaRPr lang="en-US" sz="1250" dirty="0"/>
            </a:p>
          </p:txBody>
        </p:sp>
        <p:sp>
          <p:nvSpPr>
            <p:cNvPr id="21" name="Text 14">
              <a:extLst>
                <a:ext uri="{FF2B5EF4-FFF2-40B4-BE49-F238E27FC236}">
                  <a16:creationId xmlns:a16="http://schemas.microsoft.com/office/drawing/2014/main" id="{790764BF-F3DD-0990-5644-1C8640A2AD4A}"/>
                </a:ext>
              </a:extLst>
            </p:cNvPr>
            <p:cNvSpPr/>
            <p:nvPr/>
          </p:nvSpPr>
          <p:spPr>
            <a:xfrm>
              <a:off x="3890772" y="3767328"/>
              <a:ext cx="2173072" cy="329184"/>
            </a:xfrm>
            <a:prstGeom prst="rect">
              <a:avLst/>
            </a:prstGeom>
            <a:solidFill>
              <a:srgbClr val="2CA02C"/>
            </a:solidFill>
            <a:ln w="12700">
              <a:solidFill>
                <a:srgbClr val="2CA02C"/>
              </a:solidFill>
            </a:ln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+97 kHz</a:t>
              </a:r>
              <a:endParaRPr lang="en-US" sz="1250" dirty="0"/>
            </a:p>
          </p:txBody>
        </p:sp>
        <p:sp>
          <p:nvSpPr>
            <p:cNvPr id="22" name="Text 15">
              <a:extLst>
                <a:ext uri="{FF2B5EF4-FFF2-40B4-BE49-F238E27FC236}">
                  <a16:creationId xmlns:a16="http://schemas.microsoft.com/office/drawing/2014/main" id="{0F30CD5B-F54A-0E8B-367F-2DFEF853DDD6}"/>
                </a:ext>
              </a:extLst>
            </p:cNvPr>
            <p:cNvSpPr/>
            <p:nvPr/>
          </p:nvSpPr>
          <p:spPr>
            <a:xfrm>
              <a:off x="1143000" y="4754880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E73BE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Cavity 1</a:t>
              </a:r>
              <a:endParaRPr lang="en-US" sz="1400" dirty="0"/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1E73BE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5C75-RI-NbSn01</a:t>
              </a:r>
              <a:endParaRPr lang="en-US" sz="1400" dirty="0"/>
            </a:p>
          </p:txBody>
        </p:sp>
        <p:sp>
          <p:nvSpPr>
            <p:cNvPr id="23" name="Text 16">
              <a:extLst>
                <a:ext uri="{FF2B5EF4-FFF2-40B4-BE49-F238E27FC236}">
                  <a16:creationId xmlns:a16="http://schemas.microsoft.com/office/drawing/2014/main" id="{AB0D7B6F-7B12-E172-5313-25CA398C4DC9}"/>
                </a:ext>
              </a:extLst>
            </p:cNvPr>
            <p:cNvSpPr/>
            <p:nvPr/>
          </p:nvSpPr>
          <p:spPr>
            <a:xfrm>
              <a:off x="4681728" y="4754880"/>
              <a:ext cx="2240280" cy="502920"/>
            </a:xfrm>
            <a:prstGeom prst="rect">
              <a:avLst/>
            </a:prstGeom>
            <a:noFill/>
            <a:ln/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2CA02C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Cavity 2</a:t>
              </a:r>
              <a:endParaRPr lang="en-US" sz="1400" dirty="0"/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2CA02C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5C75-RI-04</a:t>
              </a:r>
              <a:endParaRPr lang="en-US" sz="1400" dirty="0"/>
            </a:p>
          </p:txBody>
        </p:sp>
        <p:sp>
          <p:nvSpPr>
            <p:cNvPr id="24" name="Text 17">
              <a:extLst>
                <a:ext uri="{FF2B5EF4-FFF2-40B4-BE49-F238E27FC236}">
                  <a16:creationId xmlns:a16="http://schemas.microsoft.com/office/drawing/2014/main" id="{1D6D5ECA-E3FA-90FA-747F-6F554242CAA4}"/>
                </a:ext>
              </a:extLst>
            </p:cNvPr>
            <p:cNvSpPr/>
            <p:nvPr/>
          </p:nvSpPr>
          <p:spPr>
            <a:xfrm>
              <a:off x="868680" y="5376672"/>
              <a:ext cx="6080760" cy="256032"/>
            </a:xfrm>
            <a:prstGeom prst="rect">
              <a:avLst/>
            </a:prstGeom>
            <a:noFill/>
            <a:ln/>
          </p:spPr>
          <p:txBody>
            <a:bodyPr wrap="square" lIns="762" tIns="762" rIns="762" bIns="762" rtlCol="0" anchor="ctr">
              <a:normAutofit/>
            </a:bodyPr>
            <a:lstStyle/>
            <a:p>
              <a:pPr marL="0" indent="0" algn="ctr">
                <a:buNone/>
              </a:pPr>
              <a:endParaRPr lang="en-US" sz="1150" dirty="0"/>
            </a:p>
          </p:txBody>
        </p:sp>
      </p:grpSp>
      <p:sp>
        <p:nvSpPr>
          <p:cNvPr id="42" name="Text 35">
            <a:extLst>
              <a:ext uri="{FF2B5EF4-FFF2-40B4-BE49-F238E27FC236}">
                <a16:creationId xmlns:a16="http://schemas.microsoft.com/office/drawing/2014/main" id="{5A3B9EBD-B569-84FF-B98A-42FA7BA89165}"/>
              </a:ext>
            </a:extLst>
          </p:cNvPr>
          <p:cNvSpPr/>
          <p:nvPr/>
        </p:nvSpPr>
        <p:spPr>
          <a:xfrm>
            <a:off x="109014" y="1790474"/>
            <a:ext cx="5199548" cy="3853188"/>
          </a:xfrm>
          <a:prstGeom prst="rect">
            <a:avLst/>
          </a:prstGeom>
          <a:noFill/>
          <a:ln w="12700">
            <a:noFill/>
          </a:ln>
        </p:spPr>
        <p:txBody>
          <a:bodyPr wrap="square" lIns="1524" tIns="1524" rIns="1524" bIns="1524" rtlCol="0" anchor="ctr">
            <a:no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ptos Display" panose="020B0004020202020204" pitchFamily="34" charset="0"/>
              </a:rPr>
              <a:t>CMTF → UITF: </a:t>
            </a:r>
            <a:r>
              <a:rPr lang="en-US" b="1" dirty="0">
                <a:latin typeface="Aptos Display" panose="020B0004020202020204" pitchFamily="34" charset="0"/>
              </a:rPr>
              <a:t>Both cavities cold-tuned </a:t>
            </a:r>
            <a:r>
              <a:rPr lang="en-US" dirty="0">
                <a:latin typeface="Aptos Display" panose="020B0004020202020204" pitchFamily="34" charset="0"/>
              </a:rPr>
              <a:t>to a common </a:t>
            </a:r>
            <a:r>
              <a:rPr lang="en-US" b="1" dirty="0">
                <a:latin typeface="Aptos Display" panose="020B0004020202020204" pitchFamily="34" charset="0"/>
              </a:rPr>
              <a:t>1496.500 MHz</a:t>
            </a:r>
            <a:r>
              <a:rPr lang="en-US" dirty="0">
                <a:latin typeface="Aptos Display" panose="020B0004020202020204" pitchFamily="34" charset="0"/>
              </a:rPr>
              <a:t> beam frequency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ptos Display" panose="020B0004020202020204" pitchFamily="34" charset="0"/>
              </a:rPr>
              <a:t>Laser repetition rate matched</a:t>
            </a:r>
            <a:r>
              <a:rPr lang="en-US" dirty="0">
                <a:latin typeface="Aptos Display" panose="020B0004020202020204" pitchFamily="34" charset="0"/>
              </a:rPr>
              <a:t> to the same frequency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ptos Display" panose="020B0004020202020204" pitchFamily="34" charset="0"/>
              </a:rPr>
              <a:t>RF performance preserved:</a:t>
            </a:r>
            <a:r>
              <a:rPr lang="en-US" dirty="0">
                <a:latin typeface="Aptos Display" panose="020B0004020202020204" pitchFamily="34" charset="0"/>
              </a:rPr>
              <a:t> no measurable degradation within experimental uncertainty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ptos Display" panose="020B0004020202020204" pitchFamily="34" charset="0"/>
              </a:rPr>
              <a:t>LLRF-controlled two-cavity synchronization:</a:t>
            </a:r>
            <a:r>
              <a:rPr lang="en-US" dirty="0">
                <a:latin typeface="Aptos Display" panose="020B0004020202020204" pitchFamily="34" charset="0"/>
              </a:rPr>
              <a:t> tuners actively maintained resonance while amplitude and phase were regulated for beam acceleration 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sz="20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014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936BD2-57A5-1AAD-4EF8-4EA9594FD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383E1F-0B75-B8B5-BA6D-75A317935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18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539C9976-AFBF-759E-39CD-639ADDDFFF80}"/>
              </a:ext>
            </a:extLst>
          </p:cNvPr>
          <p:cNvSpPr/>
          <p:nvPr/>
        </p:nvSpPr>
        <p:spPr>
          <a:xfrm>
            <a:off x="307848" y="435390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C412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First Beam Acceleration with Gray Enid I  </a:t>
            </a:r>
            <a:endParaRPr lang="en-US" sz="3200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730B7148-75E0-9E80-B792-C2AAF78A971A}"/>
              </a:ext>
            </a:extLst>
          </p:cNvPr>
          <p:cNvSpPr/>
          <p:nvPr/>
        </p:nvSpPr>
        <p:spPr>
          <a:xfrm>
            <a:off x="789976" y="6950106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7D"/>
                </a:solidFill>
              </a:rPr>
              <a:t>Gray Enid I Nb₃Sn cryomodule — first integrated beam demonstration</a:t>
            </a:r>
            <a:endParaRPr lang="en-US" sz="1600" dirty="0"/>
          </a:p>
        </p:txBody>
      </p:sp>
      <p:sp>
        <p:nvSpPr>
          <p:cNvPr id="15" name="Shape 3">
            <a:extLst>
              <a:ext uri="{FF2B5EF4-FFF2-40B4-BE49-F238E27FC236}">
                <a16:creationId xmlns:a16="http://schemas.microsoft.com/office/drawing/2014/main" id="{4A99C9A3-EBC6-F9AD-473C-165E63753EB2}"/>
              </a:ext>
            </a:extLst>
          </p:cNvPr>
          <p:cNvSpPr/>
          <p:nvPr/>
        </p:nvSpPr>
        <p:spPr>
          <a:xfrm>
            <a:off x="161544" y="1387080"/>
            <a:ext cx="21488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6D847795-2EBB-19C0-CECB-4BECC26EEEBB}"/>
              </a:ext>
            </a:extLst>
          </p:cNvPr>
          <p:cNvSpPr/>
          <p:nvPr/>
        </p:nvSpPr>
        <p:spPr>
          <a:xfrm>
            <a:off x="298704" y="1515096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A6B7D"/>
                </a:solidFill>
              </a:rPr>
              <a:t>INJECTOR BEAM</a:t>
            </a:r>
            <a:endParaRPr lang="en-US" sz="1150" dirty="0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18F3F263-BACE-85F5-0695-E3A152D11188}"/>
              </a:ext>
            </a:extLst>
          </p:cNvPr>
          <p:cNvSpPr/>
          <p:nvPr/>
        </p:nvSpPr>
        <p:spPr>
          <a:xfrm>
            <a:off x="298704" y="1743696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E59"/>
                </a:solidFill>
              </a:rPr>
              <a:t>200 keV</a:t>
            </a:r>
            <a:endParaRPr lang="en-US" sz="2000" dirty="0"/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B2FCFA01-208D-0E73-EDBC-1DF9F8BF93CB}"/>
              </a:ext>
            </a:extLst>
          </p:cNvPr>
          <p:cNvSpPr/>
          <p:nvPr/>
        </p:nvSpPr>
        <p:spPr>
          <a:xfrm>
            <a:off x="2447544" y="1387080"/>
            <a:ext cx="21488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865C98CF-8DCB-A2B7-9C96-539493296B8A}"/>
              </a:ext>
            </a:extLst>
          </p:cNvPr>
          <p:cNvSpPr/>
          <p:nvPr/>
        </p:nvSpPr>
        <p:spPr>
          <a:xfrm>
            <a:off x="2584704" y="1515096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878C8"/>
                </a:solidFill>
              </a:rPr>
              <a:t>2 K BENCHMARK</a:t>
            </a:r>
            <a:endParaRPr lang="en-US" sz="1150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C66D1E83-0FBB-1ADA-4543-D8E89DAA904B}"/>
              </a:ext>
            </a:extLst>
          </p:cNvPr>
          <p:cNvSpPr/>
          <p:nvPr/>
        </p:nvSpPr>
        <p:spPr>
          <a:xfrm>
            <a:off x="2584704" y="1743696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E59"/>
                </a:solidFill>
              </a:rPr>
              <a:t>7.1 MeV</a:t>
            </a:r>
            <a:endParaRPr lang="en-US" sz="2000" dirty="0"/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1A49A018-77EE-D975-8134-C244DF1DA6FC}"/>
              </a:ext>
            </a:extLst>
          </p:cNvPr>
          <p:cNvSpPr/>
          <p:nvPr/>
        </p:nvSpPr>
        <p:spPr>
          <a:xfrm>
            <a:off x="4733544" y="1387080"/>
            <a:ext cx="21488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3EC35C18-6308-B4F7-2CB4-525BA226C59D}"/>
              </a:ext>
            </a:extLst>
          </p:cNvPr>
          <p:cNvSpPr/>
          <p:nvPr/>
        </p:nvSpPr>
        <p:spPr>
          <a:xfrm>
            <a:off x="4870704" y="1515096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2A884"/>
                </a:solidFill>
              </a:rPr>
              <a:t>4 K CW Beam</a:t>
            </a:r>
            <a:endParaRPr lang="en-US" sz="1150" dirty="0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D848615A-71C6-C85D-3392-35DDA06A2A62}"/>
              </a:ext>
            </a:extLst>
          </p:cNvPr>
          <p:cNvSpPr/>
          <p:nvPr/>
        </p:nvSpPr>
        <p:spPr>
          <a:xfrm>
            <a:off x="4870704" y="1743696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E59"/>
                </a:solidFill>
              </a:rPr>
              <a:t>5.1 MeV, 10 µA</a:t>
            </a:r>
            <a:endParaRPr lang="en-US" sz="2000" dirty="0"/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BC3E75A8-0A9A-F60A-2DBF-A49DC7DFE82E}"/>
              </a:ext>
            </a:extLst>
          </p:cNvPr>
          <p:cNvSpPr/>
          <p:nvPr/>
        </p:nvSpPr>
        <p:spPr>
          <a:xfrm>
            <a:off x="7019544" y="1387080"/>
            <a:ext cx="21488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1EE8D6EE-C9C4-96F3-7257-761685F13810}"/>
              </a:ext>
            </a:extLst>
          </p:cNvPr>
          <p:cNvSpPr/>
          <p:nvPr/>
        </p:nvSpPr>
        <p:spPr>
          <a:xfrm>
            <a:off x="7156704" y="1515096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41230"/>
                </a:solidFill>
              </a:rPr>
              <a:t>BUNCH RATE</a:t>
            </a:r>
            <a:endParaRPr lang="en-US" sz="1150" dirty="0"/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3C03570A-B42D-D083-0EFF-9BE5676F914B}"/>
              </a:ext>
            </a:extLst>
          </p:cNvPr>
          <p:cNvSpPr/>
          <p:nvPr/>
        </p:nvSpPr>
        <p:spPr>
          <a:xfrm>
            <a:off x="7156704" y="1743696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E59"/>
                </a:solidFill>
              </a:rPr>
              <a:t>1496.500 MHz</a:t>
            </a:r>
            <a:endParaRPr lang="en-US" sz="2000" dirty="0"/>
          </a:p>
        </p:txBody>
      </p:sp>
      <p:sp>
        <p:nvSpPr>
          <p:cNvPr id="139" name="Text 65">
            <a:extLst>
              <a:ext uri="{FF2B5EF4-FFF2-40B4-BE49-F238E27FC236}">
                <a16:creationId xmlns:a16="http://schemas.microsoft.com/office/drawing/2014/main" id="{E98E3E0E-F4B8-58C5-7F23-B40B1BD992EF}"/>
              </a:ext>
            </a:extLst>
          </p:cNvPr>
          <p:cNvSpPr/>
          <p:nvPr/>
        </p:nvSpPr>
        <p:spPr>
          <a:xfrm>
            <a:off x="1562204" y="5613863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2E59"/>
                </a:solidFill>
              </a:rPr>
              <a:t>Beam energy and cavity gradients</a:t>
            </a:r>
            <a:endParaRPr lang="en-US" sz="1800" dirty="0"/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C4C3CD57-4B6E-1A8C-855F-5C9735E64DA4}"/>
              </a:ext>
            </a:extLst>
          </p:cNvPr>
          <p:cNvGrpSpPr/>
          <p:nvPr/>
        </p:nvGrpSpPr>
        <p:grpSpPr>
          <a:xfrm>
            <a:off x="509016" y="2756628"/>
            <a:ext cx="6128548" cy="2586275"/>
            <a:chOff x="966216" y="2882188"/>
            <a:chExt cx="5586984" cy="2523744"/>
          </a:xfrm>
        </p:grpSpPr>
        <p:sp>
          <p:nvSpPr>
            <p:cNvPr id="141" name="Shape 66">
              <a:extLst>
                <a:ext uri="{FF2B5EF4-FFF2-40B4-BE49-F238E27FC236}">
                  <a16:creationId xmlns:a16="http://schemas.microsoft.com/office/drawing/2014/main" id="{D6553140-825A-3416-BB98-4F643FBD0B10}"/>
                </a:ext>
              </a:extLst>
            </p:cNvPr>
            <p:cNvSpPr/>
            <p:nvPr/>
          </p:nvSpPr>
          <p:spPr>
            <a:xfrm>
              <a:off x="1295400" y="4976164"/>
              <a:ext cx="5257800" cy="0"/>
            </a:xfrm>
            <a:prstGeom prst="line">
              <a:avLst/>
            </a:prstGeom>
            <a:noFill/>
            <a:ln w="12700">
              <a:solidFill>
                <a:srgbClr val="6B7B8B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Shape 67">
              <a:extLst>
                <a:ext uri="{FF2B5EF4-FFF2-40B4-BE49-F238E27FC236}">
                  <a16:creationId xmlns:a16="http://schemas.microsoft.com/office/drawing/2014/main" id="{B14FDF0F-4A23-1DBE-83B5-9A548BFE0427}"/>
                </a:ext>
              </a:extLst>
            </p:cNvPr>
            <p:cNvSpPr/>
            <p:nvPr/>
          </p:nvSpPr>
          <p:spPr>
            <a:xfrm>
              <a:off x="1295400" y="3403396"/>
              <a:ext cx="0" cy="1572768"/>
            </a:xfrm>
            <a:prstGeom prst="line">
              <a:avLst/>
            </a:prstGeom>
            <a:noFill/>
            <a:ln w="12700">
              <a:solidFill>
                <a:srgbClr val="6B7B8B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Text 68">
              <a:extLst>
                <a:ext uri="{FF2B5EF4-FFF2-40B4-BE49-F238E27FC236}">
                  <a16:creationId xmlns:a16="http://schemas.microsoft.com/office/drawing/2014/main" id="{3D016801-8602-FF9C-8C85-B14221505260}"/>
                </a:ext>
              </a:extLst>
            </p:cNvPr>
            <p:cNvSpPr/>
            <p:nvPr/>
          </p:nvSpPr>
          <p:spPr>
            <a:xfrm>
              <a:off x="966216" y="4912156"/>
              <a:ext cx="228600" cy="1280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200" dirty="0">
                  <a:solidFill>
                    <a:srgbClr val="5A6B7D"/>
                  </a:solidFill>
                  <a:latin typeface="Aptos Display" panose="020B0004020202020204" pitchFamily="34" charset="0"/>
                </a:rPr>
                <a:t>0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147" name="Text 69">
              <a:extLst>
                <a:ext uri="{FF2B5EF4-FFF2-40B4-BE49-F238E27FC236}">
                  <a16:creationId xmlns:a16="http://schemas.microsoft.com/office/drawing/2014/main" id="{18AD399E-74C9-72DF-2195-C6ED2332FB65}"/>
                </a:ext>
              </a:extLst>
            </p:cNvPr>
            <p:cNvSpPr/>
            <p:nvPr/>
          </p:nvSpPr>
          <p:spPr>
            <a:xfrm>
              <a:off x="966216" y="4597602"/>
              <a:ext cx="228600" cy="1280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200" dirty="0">
                  <a:solidFill>
                    <a:srgbClr val="5A6B7D"/>
                  </a:solidFill>
                  <a:latin typeface="Aptos Display" panose="020B0004020202020204" pitchFamily="34" charset="0"/>
                </a:rPr>
                <a:t>2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149" name="Shape 70">
              <a:extLst>
                <a:ext uri="{FF2B5EF4-FFF2-40B4-BE49-F238E27FC236}">
                  <a16:creationId xmlns:a16="http://schemas.microsoft.com/office/drawing/2014/main" id="{F5E3D36C-60F3-4DCB-EE74-E61524501819}"/>
                </a:ext>
              </a:extLst>
            </p:cNvPr>
            <p:cNvSpPr/>
            <p:nvPr/>
          </p:nvSpPr>
          <p:spPr>
            <a:xfrm>
              <a:off x="1295400" y="4661610"/>
              <a:ext cx="5257800" cy="0"/>
            </a:xfrm>
            <a:prstGeom prst="line">
              <a:avLst/>
            </a:prstGeom>
            <a:noFill/>
            <a:ln w="6350">
              <a:solidFill>
                <a:srgbClr val="DFE7EF">
                  <a:alpha val="7500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Text 71">
              <a:extLst>
                <a:ext uri="{FF2B5EF4-FFF2-40B4-BE49-F238E27FC236}">
                  <a16:creationId xmlns:a16="http://schemas.microsoft.com/office/drawing/2014/main" id="{AC31FD31-9444-98A9-1020-209539DC96A7}"/>
                </a:ext>
              </a:extLst>
            </p:cNvPr>
            <p:cNvSpPr/>
            <p:nvPr/>
          </p:nvSpPr>
          <p:spPr>
            <a:xfrm>
              <a:off x="966216" y="4283049"/>
              <a:ext cx="228600" cy="1280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200" dirty="0">
                  <a:solidFill>
                    <a:srgbClr val="5A6B7D"/>
                  </a:solidFill>
                  <a:latin typeface="Aptos Display" panose="020B0004020202020204" pitchFamily="34" charset="0"/>
                </a:rPr>
                <a:t>4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153" name="Shape 72">
              <a:extLst>
                <a:ext uri="{FF2B5EF4-FFF2-40B4-BE49-F238E27FC236}">
                  <a16:creationId xmlns:a16="http://schemas.microsoft.com/office/drawing/2014/main" id="{17DAF361-8FFD-FF00-89E5-E1019B793D1B}"/>
                </a:ext>
              </a:extLst>
            </p:cNvPr>
            <p:cNvSpPr/>
            <p:nvPr/>
          </p:nvSpPr>
          <p:spPr>
            <a:xfrm>
              <a:off x="1295400" y="4347057"/>
              <a:ext cx="5257800" cy="0"/>
            </a:xfrm>
            <a:prstGeom prst="line">
              <a:avLst/>
            </a:prstGeom>
            <a:noFill/>
            <a:ln w="6350">
              <a:solidFill>
                <a:srgbClr val="DFE7EF">
                  <a:alpha val="7500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Text 73">
              <a:extLst>
                <a:ext uri="{FF2B5EF4-FFF2-40B4-BE49-F238E27FC236}">
                  <a16:creationId xmlns:a16="http://schemas.microsoft.com/office/drawing/2014/main" id="{7F542C22-B333-2ADE-3A53-95EA5EDF1B79}"/>
                </a:ext>
              </a:extLst>
            </p:cNvPr>
            <p:cNvSpPr/>
            <p:nvPr/>
          </p:nvSpPr>
          <p:spPr>
            <a:xfrm>
              <a:off x="966216" y="3968495"/>
              <a:ext cx="228600" cy="1280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200" dirty="0">
                  <a:solidFill>
                    <a:srgbClr val="5A6B7D"/>
                  </a:solidFill>
                  <a:latin typeface="Aptos Display" panose="020B0004020202020204" pitchFamily="34" charset="0"/>
                </a:rPr>
                <a:t>6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157" name="Shape 74">
              <a:extLst>
                <a:ext uri="{FF2B5EF4-FFF2-40B4-BE49-F238E27FC236}">
                  <a16:creationId xmlns:a16="http://schemas.microsoft.com/office/drawing/2014/main" id="{8F26AF30-751D-B8C5-8472-67A45AA09A2C}"/>
                </a:ext>
              </a:extLst>
            </p:cNvPr>
            <p:cNvSpPr/>
            <p:nvPr/>
          </p:nvSpPr>
          <p:spPr>
            <a:xfrm>
              <a:off x="1295400" y="4032503"/>
              <a:ext cx="5257800" cy="0"/>
            </a:xfrm>
            <a:prstGeom prst="line">
              <a:avLst/>
            </a:prstGeom>
            <a:noFill/>
            <a:ln w="6350">
              <a:solidFill>
                <a:srgbClr val="DFE7EF">
                  <a:alpha val="7500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Text 75">
              <a:extLst>
                <a:ext uri="{FF2B5EF4-FFF2-40B4-BE49-F238E27FC236}">
                  <a16:creationId xmlns:a16="http://schemas.microsoft.com/office/drawing/2014/main" id="{EC4E579F-50C1-9149-B9C7-5FD825701F42}"/>
                </a:ext>
              </a:extLst>
            </p:cNvPr>
            <p:cNvSpPr/>
            <p:nvPr/>
          </p:nvSpPr>
          <p:spPr>
            <a:xfrm>
              <a:off x="966216" y="3653942"/>
              <a:ext cx="228600" cy="1280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200" dirty="0">
                  <a:solidFill>
                    <a:srgbClr val="5A6B7D"/>
                  </a:solidFill>
                  <a:latin typeface="Aptos Display" panose="020B0004020202020204" pitchFamily="34" charset="0"/>
                </a:rPr>
                <a:t>8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161" name="Shape 76">
              <a:extLst>
                <a:ext uri="{FF2B5EF4-FFF2-40B4-BE49-F238E27FC236}">
                  <a16:creationId xmlns:a16="http://schemas.microsoft.com/office/drawing/2014/main" id="{C5FF40F4-B2DB-47BD-605B-BC7BFB84E5FE}"/>
                </a:ext>
              </a:extLst>
            </p:cNvPr>
            <p:cNvSpPr/>
            <p:nvPr/>
          </p:nvSpPr>
          <p:spPr>
            <a:xfrm>
              <a:off x="1295400" y="3717950"/>
              <a:ext cx="5257800" cy="0"/>
            </a:xfrm>
            <a:prstGeom prst="line">
              <a:avLst/>
            </a:prstGeom>
            <a:noFill/>
            <a:ln w="6350">
              <a:solidFill>
                <a:srgbClr val="DFE7EF">
                  <a:alpha val="7500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Text 77">
              <a:extLst>
                <a:ext uri="{FF2B5EF4-FFF2-40B4-BE49-F238E27FC236}">
                  <a16:creationId xmlns:a16="http://schemas.microsoft.com/office/drawing/2014/main" id="{304FB19F-B93D-BA3D-619F-4B046225E885}"/>
                </a:ext>
              </a:extLst>
            </p:cNvPr>
            <p:cNvSpPr/>
            <p:nvPr/>
          </p:nvSpPr>
          <p:spPr>
            <a:xfrm>
              <a:off x="966216" y="3339388"/>
              <a:ext cx="228600" cy="1280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200" dirty="0">
                  <a:solidFill>
                    <a:srgbClr val="5A6B7D"/>
                  </a:solidFill>
                  <a:latin typeface="Aptos Display" panose="020B0004020202020204" pitchFamily="34" charset="0"/>
                </a:rPr>
                <a:t>10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165" name="Shape 78">
              <a:extLst>
                <a:ext uri="{FF2B5EF4-FFF2-40B4-BE49-F238E27FC236}">
                  <a16:creationId xmlns:a16="http://schemas.microsoft.com/office/drawing/2014/main" id="{ACFE7E1E-839A-A4F9-3F5C-0F505A5027A7}"/>
                </a:ext>
              </a:extLst>
            </p:cNvPr>
            <p:cNvSpPr/>
            <p:nvPr/>
          </p:nvSpPr>
          <p:spPr>
            <a:xfrm>
              <a:off x="1295400" y="3403396"/>
              <a:ext cx="5257800" cy="0"/>
            </a:xfrm>
            <a:prstGeom prst="line">
              <a:avLst/>
            </a:prstGeom>
            <a:noFill/>
            <a:ln w="6350">
              <a:solidFill>
                <a:srgbClr val="DFE7EF">
                  <a:alpha val="7500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Shape 79">
              <a:extLst>
                <a:ext uri="{FF2B5EF4-FFF2-40B4-BE49-F238E27FC236}">
                  <a16:creationId xmlns:a16="http://schemas.microsoft.com/office/drawing/2014/main" id="{2130E01B-C74E-6960-7018-7AE0782903AE}"/>
                </a:ext>
              </a:extLst>
            </p:cNvPr>
            <p:cNvSpPr/>
            <p:nvPr/>
          </p:nvSpPr>
          <p:spPr>
            <a:xfrm>
              <a:off x="1405128" y="2909620"/>
              <a:ext cx="146304" cy="146304"/>
            </a:xfrm>
            <a:prstGeom prst="rect">
              <a:avLst/>
            </a:prstGeom>
            <a:solidFill>
              <a:srgbClr val="2878C8"/>
            </a:solidFill>
            <a:ln w="12700">
              <a:solidFill>
                <a:srgbClr val="2878C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Text 80">
              <a:extLst>
                <a:ext uri="{FF2B5EF4-FFF2-40B4-BE49-F238E27FC236}">
                  <a16:creationId xmlns:a16="http://schemas.microsoft.com/office/drawing/2014/main" id="{2AF26407-5083-623F-FE48-8C95908575DA}"/>
                </a:ext>
              </a:extLst>
            </p:cNvPr>
            <p:cNvSpPr/>
            <p:nvPr/>
          </p:nvSpPr>
          <p:spPr>
            <a:xfrm>
              <a:off x="1606296" y="2882188"/>
              <a:ext cx="411480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1A1A1A"/>
                  </a:solidFill>
                </a:rPr>
                <a:t>2 K</a:t>
              </a:r>
              <a:endParaRPr lang="en-US" sz="1150" dirty="0"/>
            </a:p>
          </p:txBody>
        </p:sp>
        <p:sp>
          <p:nvSpPr>
            <p:cNvPr id="171" name="Shape 81">
              <a:extLst>
                <a:ext uri="{FF2B5EF4-FFF2-40B4-BE49-F238E27FC236}">
                  <a16:creationId xmlns:a16="http://schemas.microsoft.com/office/drawing/2014/main" id="{C936ED86-0B2E-C311-AA10-D27F5285ACE4}"/>
                </a:ext>
              </a:extLst>
            </p:cNvPr>
            <p:cNvSpPr/>
            <p:nvPr/>
          </p:nvSpPr>
          <p:spPr>
            <a:xfrm>
              <a:off x="2154936" y="2909620"/>
              <a:ext cx="146304" cy="146304"/>
            </a:xfrm>
            <a:prstGeom prst="rect">
              <a:avLst/>
            </a:prstGeom>
            <a:solidFill>
              <a:srgbClr val="22A884"/>
            </a:solidFill>
            <a:ln w="12700">
              <a:solidFill>
                <a:srgbClr val="22A88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Text 82">
              <a:extLst>
                <a:ext uri="{FF2B5EF4-FFF2-40B4-BE49-F238E27FC236}">
                  <a16:creationId xmlns:a16="http://schemas.microsoft.com/office/drawing/2014/main" id="{17B47784-80A2-F70B-7604-6D17C3D73B65}"/>
                </a:ext>
              </a:extLst>
            </p:cNvPr>
            <p:cNvSpPr/>
            <p:nvPr/>
          </p:nvSpPr>
          <p:spPr>
            <a:xfrm>
              <a:off x="2356104" y="2882188"/>
              <a:ext cx="411480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1A1A1A"/>
                  </a:solidFill>
                </a:rPr>
                <a:t>4 K</a:t>
              </a:r>
              <a:endParaRPr lang="en-US" sz="1150" dirty="0"/>
            </a:p>
          </p:txBody>
        </p:sp>
        <p:sp>
          <p:nvSpPr>
            <p:cNvPr id="175" name="Shape 83">
              <a:extLst>
                <a:ext uri="{FF2B5EF4-FFF2-40B4-BE49-F238E27FC236}">
                  <a16:creationId xmlns:a16="http://schemas.microsoft.com/office/drawing/2014/main" id="{8ACCD34C-604E-1FEE-863D-2F439E2305CA}"/>
                </a:ext>
              </a:extLst>
            </p:cNvPr>
            <p:cNvSpPr/>
            <p:nvPr/>
          </p:nvSpPr>
          <p:spPr>
            <a:xfrm>
              <a:off x="1697736" y="3859499"/>
              <a:ext cx="228600" cy="1116665"/>
            </a:xfrm>
            <a:prstGeom prst="rect">
              <a:avLst/>
            </a:prstGeom>
            <a:solidFill>
              <a:srgbClr val="2878C8"/>
            </a:solidFill>
            <a:ln w="12700">
              <a:solidFill>
                <a:srgbClr val="2878C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Text 84">
              <a:extLst>
                <a:ext uri="{FF2B5EF4-FFF2-40B4-BE49-F238E27FC236}">
                  <a16:creationId xmlns:a16="http://schemas.microsoft.com/office/drawing/2014/main" id="{97DB228E-1126-8795-4A98-189EE9E31673}"/>
                </a:ext>
              </a:extLst>
            </p:cNvPr>
            <p:cNvSpPr/>
            <p:nvPr/>
          </p:nvSpPr>
          <p:spPr>
            <a:xfrm>
              <a:off x="1588008" y="3649187"/>
              <a:ext cx="448056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0B2E59"/>
                  </a:solidFill>
                </a:rPr>
                <a:t>7.1</a:t>
              </a:r>
              <a:endParaRPr lang="en-US" sz="1050" dirty="0"/>
            </a:p>
          </p:txBody>
        </p:sp>
        <p:sp>
          <p:nvSpPr>
            <p:cNvPr id="179" name="Shape 85">
              <a:extLst>
                <a:ext uri="{FF2B5EF4-FFF2-40B4-BE49-F238E27FC236}">
                  <a16:creationId xmlns:a16="http://schemas.microsoft.com/office/drawing/2014/main" id="{B6066954-2AFD-B78B-B8B9-50209949EB92}"/>
                </a:ext>
              </a:extLst>
            </p:cNvPr>
            <p:cNvSpPr/>
            <p:nvPr/>
          </p:nvSpPr>
          <p:spPr>
            <a:xfrm>
              <a:off x="2127504" y="4174052"/>
              <a:ext cx="228600" cy="802112"/>
            </a:xfrm>
            <a:prstGeom prst="rect">
              <a:avLst/>
            </a:prstGeom>
            <a:solidFill>
              <a:srgbClr val="22A884"/>
            </a:solidFill>
            <a:ln w="12700">
              <a:solidFill>
                <a:srgbClr val="22A88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Text 86">
              <a:extLst>
                <a:ext uri="{FF2B5EF4-FFF2-40B4-BE49-F238E27FC236}">
                  <a16:creationId xmlns:a16="http://schemas.microsoft.com/office/drawing/2014/main" id="{47112480-BD37-4217-61E2-0CF61F22AE09}"/>
                </a:ext>
              </a:extLst>
            </p:cNvPr>
            <p:cNvSpPr/>
            <p:nvPr/>
          </p:nvSpPr>
          <p:spPr>
            <a:xfrm>
              <a:off x="2017776" y="3963740"/>
              <a:ext cx="448056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0B2E59"/>
                  </a:solidFill>
                </a:rPr>
                <a:t>5.1</a:t>
              </a:r>
              <a:endParaRPr lang="en-US" sz="1050" dirty="0"/>
            </a:p>
          </p:txBody>
        </p:sp>
        <p:sp>
          <p:nvSpPr>
            <p:cNvPr id="183" name="Text 87">
              <a:extLst>
                <a:ext uri="{FF2B5EF4-FFF2-40B4-BE49-F238E27FC236}">
                  <a16:creationId xmlns:a16="http://schemas.microsoft.com/office/drawing/2014/main" id="{F5046F8F-B7CA-161B-82D5-53C4429B7A76}"/>
                </a:ext>
              </a:extLst>
            </p:cNvPr>
            <p:cNvSpPr/>
            <p:nvPr/>
          </p:nvSpPr>
          <p:spPr>
            <a:xfrm>
              <a:off x="1405128" y="5095036"/>
              <a:ext cx="1243584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rgbClr val="1A1A1A"/>
                  </a:solidFill>
                  <a:latin typeface="Aptos Display" panose="020B0004020202020204" pitchFamily="34" charset="0"/>
                </a:rPr>
                <a:t>Beam energy</a:t>
              </a:r>
              <a:endParaRPr lang="en-US" sz="1200" dirty="0">
                <a:latin typeface="Aptos Display" panose="020B0004020202020204" pitchFamily="34" charset="0"/>
              </a:endParaRPr>
            </a:p>
            <a:p>
              <a:pPr marL="0" indent="0" algn="ctr">
                <a:buNone/>
              </a:pPr>
              <a:r>
                <a:rPr lang="en-US" sz="1200" dirty="0">
                  <a:solidFill>
                    <a:srgbClr val="1A1A1A"/>
                  </a:solidFill>
                  <a:latin typeface="Aptos Display" panose="020B0004020202020204" pitchFamily="34" charset="0"/>
                </a:rPr>
                <a:t>(MeV)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185" name="Shape 88">
              <a:extLst>
                <a:ext uri="{FF2B5EF4-FFF2-40B4-BE49-F238E27FC236}">
                  <a16:creationId xmlns:a16="http://schemas.microsoft.com/office/drawing/2014/main" id="{3747FB9B-C8C1-F8F6-CCFC-E82AADA87F25}"/>
                </a:ext>
              </a:extLst>
            </p:cNvPr>
            <p:cNvSpPr/>
            <p:nvPr/>
          </p:nvSpPr>
          <p:spPr>
            <a:xfrm>
              <a:off x="3435096" y="3403396"/>
              <a:ext cx="228600" cy="1572768"/>
            </a:xfrm>
            <a:prstGeom prst="rect">
              <a:avLst/>
            </a:prstGeom>
            <a:solidFill>
              <a:srgbClr val="2878C8"/>
            </a:solidFill>
            <a:ln w="12700">
              <a:solidFill>
                <a:srgbClr val="2878C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Text 89">
              <a:extLst>
                <a:ext uri="{FF2B5EF4-FFF2-40B4-BE49-F238E27FC236}">
                  <a16:creationId xmlns:a16="http://schemas.microsoft.com/office/drawing/2014/main" id="{2AD1984B-9471-7A15-60BA-D8AEFE287BEF}"/>
                </a:ext>
              </a:extLst>
            </p:cNvPr>
            <p:cNvSpPr/>
            <p:nvPr/>
          </p:nvSpPr>
          <p:spPr>
            <a:xfrm>
              <a:off x="3325368" y="3193084"/>
              <a:ext cx="448056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0B2E59"/>
                  </a:solidFill>
                </a:rPr>
                <a:t>10.0</a:t>
              </a:r>
              <a:endParaRPr lang="en-US" sz="1050" dirty="0"/>
            </a:p>
          </p:txBody>
        </p:sp>
        <p:sp>
          <p:nvSpPr>
            <p:cNvPr id="189" name="Shape 90">
              <a:extLst>
                <a:ext uri="{FF2B5EF4-FFF2-40B4-BE49-F238E27FC236}">
                  <a16:creationId xmlns:a16="http://schemas.microsoft.com/office/drawing/2014/main" id="{29A01F8F-056D-17BC-969C-CC7CA9F12588}"/>
                </a:ext>
              </a:extLst>
            </p:cNvPr>
            <p:cNvSpPr/>
            <p:nvPr/>
          </p:nvSpPr>
          <p:spPr>
            <a:xfrm>
              <a:off x="3864864" y="3875226"/>
              <a:ext cx="228600" cy="1100938"/>
            </a:xfrm>
            <a:prstGeom prst="rect">
              <a:avLst/>
            </a:prstGeom>
            <a:solidFill>
              <a:srgbClr val="22A884"/>
            </a:solidFill>
            <a:ln w="12700">
              <a:solidFill>
                <a:srgbClr val="22A88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Text 91">
              <a:extLst>
                <a:ext uri="{FF2B5EF4-FFF2-40B4-BE49-F238E27FC236}">
                  <a16:creationId xmlns:a16="http://schemas.microsoft.com/office/drawing/2014/main" id="{AF580C40-783B-8C70-A8C2-4B9E90909E01}"/>
                </a:ext>
              </a:extLst>
            </p:cNvPr>
            <p:cNvSpPr/>
            <p:nvPr/>
          </p:nvSpPr>
          <p:spPr>
            <a:xfrm>
              <a:off x="3755136" y="3664914"/>
              <a:ext cx="448056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0B2E59"/>
                  </a:solidFill>
                </a:rPr>
                <a:t>7.0</a:t>
              </a:r>
              <a:endParaRPr lang="en-US" sz="1050" dirty="0"/>
            </a:p>
          </p:txBody>
        </p:sp>
        <p:sp>
          <p:nvSpPr>
            <p:cNvPr id="193" name="Text 92">
              <a:extLst>
                <a:ext uri="{FF2B5EF4-FFF2-40B4-BE49-F238E27FC236}">
                  <a16:creationId xmlns:a16="http://schemas.microsoft.com/office/drawing/2014/main" id="{C6D2414C-910D-5C6F-4400-975D3FD41677}"/>
                </a:ext>
              </a:extLst>
            </p:cNvPr>
            <p:cNvSpPr/>
            <p:nvPr/>
          </p:nvSpPr>
          <p:spPr>
            <a:xfrm>
              <a:off x="3142488" y="5095036"/>
              <a:ext cx="1243584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rgbClr val="1A1A1A"/>
                  </a:solidFill>
                  <a:latin typeface="Aptos Display" panose="020B0004020202020204" pitchFamily="34" charset="0"/>
                </a:rPr>
                <a:t>Cavity 1 </a:t>
              </a:r>
              <a:r>
                <a:rPr lang="en-US" sz="1200" dirty="0" err="1">
                  <a:solidFill>
                    <a:srgbClr val="1A1A1A"/>
                  </a:solidFill>
                  <a:latin typeface="Aptos Display" panose="020B0004020202020204" pitchFamily="34" charset="0"/>
                </a:rPr>
                <a:t>E</a:t>
              </a:r>
              <a:r>
                <a:rPr lang="en-US" sz="1200" baseline="-25000" dirty="0" err="1">
                  <a:solidFill>
                    <a:srgbClr val="1A1A1A"/>
                  </a:solidFill>
                  <a:latin typeface="Aptos Display" panose="020B0004020202020204" pitchFamily="34" charset="0"/>
                </a:rPr>
                <a:t>acc</a:t>
              </a:r>
              <a:endParaRPr lang="en-US" sz="1200" baseline="-25000" dirty="0">
                <a:latin typeface="Aptos Display" panose="020B0004020202020204" pitchFamily="34" charset="0"/>
              </a:endParaRPr>
            </a:p>
            <a:p>
              <a:pPr marL="0" indent="0" algn="ctr">
                <a:buNone/>
              </a:pPr>
              <a:r>
                <a:rPr lang="en-US" sz="1200" dirty="0">
                  <a:solidFill>
                    <a:srgbClr val="1A1A1A"/>
                  </a:solidFill>
                  <a:latin typeface="Aptos Display" panose="020B0004020202020204" pitchFamily="34" charset="0"/>
                </a:rPr>
                <a:t>(MV/m)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195" name="Shape 93">
              <a:extLst>
                <a:ext uri="{FF2B5EF4-FFF2-40B4-BE49-F238E27FC236}">
                  <a16:creationId xmlns:a16="http://schemas.microsoft.com/office/drawing/2014/main" id="{30729C76-321C-A85A-E66D-C8FDDE907CE5}"/>
                </a:ext>
              </a:extLst>
            </p:cNvPr>
            <p:cNvSpPr/>
            <p:nvPr/>
          </p:nvSpPr>
          <p:spPr>
            <a:xfrm>
              <a:off x="5172456" y="3953865"/>
              <a:ext cx="228600" cy="1022299"/>
            </a:xfrm>
            <a:prstGeom prst="rect">
              <a:avLst/>
            </a:prstGeom>
            <a:solidFill>
              <a:srgbClr val="2878C8"/>
            </a:solidFill>
            <a:ln w="12700">
              <a:solidFill>
                <a:srgbClr val="2878C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Text 94">
              <a:extLst>
                <a:ext uri="{FF2B5EF4-FFF2-40B4-BE49-F238E27FC236}">
                  <a16:creationId xmlns:a16="http://schemas.microsoft.com/office/drawing/2014/main" id="{D2E56D70-E6F3-DA6C-D13A-21C5EFDDC195}"/>
                </a:ext>
              </a:extLst>
            </p:cNvPr>
            <p:cNvSpPr/>
            <p:nvPr/>
          </p:nvSpPr>
          <p:spPr>
            <a:xfrm>
              <a:off x="5062728" y="3743553"/>
              <a:ext cx="448056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0B2E59"/>
                  </a:solidFill>
                </a:rPr>
                <a:t>6.5</a:t>
              </a:r>
              <a:endParaRPr lang="en-US" sz="1050" dirty="0"/>
            </a:p>
          </p:txBody>
        </p:sp>
        <p:sp>
          <p:nvSpPr>
            <p:cNvPr id="199" name="Shape 95">
              <a:extLst>
                <a:ext uri="{FF2B5EF4-FFF2-40B4-BE49-F238E27FC236}">
                  <a16:creationId xmlns:a16="http://schemas.microsoft.com/office/drawing/2014/main" id="{6AAB9806-0484-F241-AE5A-1203E3B25CC1}"/>
                </a:ext>
              </a:extLst>
            </p:cNvPr>
            <p:cNvSpPr/>
            <p:nvPr/>
          </p:nvSpPr>
          <p:spPr>
            <a:xfrm>
              <a:off x="5602224" y="4347057"/>
              <a:ext cx="228600" cy="629107"/>
            </a:xfrm>
            <a:prstGeom prst="rect">
              <a:avLst/>
            </a:prstGeom>
            <a:solidFill>
              <a:srgbClr val="22A884"/>
            </a:solidFill>
            <a:ln w="12700">
              <a:solidFill>
                <a:srgbClr val="22A88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Text 96">
              <a:extLst>
                <a:ext uri="{FF2B5EF4-FFF2-40B4-BE49-F238E27FC236}">
                  <a16:creationId xmlns:a16="http://schemas.microsoft.com/office/drawing/2014/main" id="{7F9A0BF3-1F6F-39A4-1261-1D06964EF6CE}"/>
                </a:ext>
              </a:extLst>
            </p:cNvPr>
            <p:cNvSpPr/>
            <p:nvPr/>
          </p:nvSpPr>
          <p:spPr>
            <a:xfrm>
              <a:off x="5492496" y="4136745"/>
              <a:ext cx="448056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0B2E59"/>
                  </a:solidFill>
                </a:rPr>
                <a:t>4.0</a:t>
              </a:r>
              <a:endParaRPr lang="en-US" sz="1050" dirty="0"/>
            </a:p>
          </p:txBody>
        </p:sp>
        <p:sp>
          <p:nvSpPr>
            <p:cNvPr id="203" name="Text 97">
              <a:extLst>
                <a:ext uri="{FF2B5EF4-FFF2-40B4-BE49-F238E27FC236}">
                  <a16:creationId xmlns:a16="http://schemas.microsoft.com/office/drawing/2014/main" id="{7368F2D6-45C2-1424-C6C4-D48AC534640F}"/>
                </a:ext>
              </a:extLst>
            </p:cNvPr>
            <p:cNvSpPr/>
            <p:nvPr/>
          </p:nvSpPr>
          <p:spPr>
            <a:xfrm>
              <a:off x="4879848" y="5095036"/>
              <a:ext cx="1243584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rgbClr val="1A1A1A"/>
                  </a:solidFill>
                  <a:latin typeface="Aptos Display" panose="020B0004020202020204" pitchFamily="34" charset="0"/>
                </a:rPr>
                <a:t>Cavity 2 E</a:t>
              </a:r>
              <a:r>
                <a:rPr lang="en-US" sz="1200" baseline="-25000" dirty="0">
                  <a:solidFill>
                    <a:srgbClr val="1A1A1A"/>
                  </a:solidFill>
                  <a:latin typeface="Aptos Display" panose="020B0004020202020204" pitchFamily="34" charset="0"/>
                </a:rPr>
                <a:t>acc</a:t>
              </a:r>
              <a:endParaRPr lang="en-US" sz="1200" baseline="-25000" dirty="0">
                <a:latin typeface="Aptos Display" panose="020B0004020202020204" pitchFamily="34" charset="0"/>
              </a:endParaRPr>
            </a:p>
            <a:p>
              <a:pPr marL="0" indent="0" algn="ctr">
                <a:buNone/>
              </a:pPr>
              <a:r>
                <a:rPr lang="en-US" sz="1200" dirty="0">
                  <a:solidFill>
                    <a:srgbClr val="1A1A1A"/>
                  </a:solidFill>
                  <a:latin typeface="Aptos Display" panose="020B0004020202020204" pitchFamily="34" charset="0"/>
                </a:rPr>
                <a:t>(MV/m)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</p:grpSp>
      <p:pic>
        <p:nvPicPr>
          <p:cNvPr id="210" name="Picture 2">
            <a:extLst>
              <a:ext uri="{FF2B5EF4-FFF2-40B4-BE49-F238E27FC236}">
                <a16:creationId xmlns:a16="http://schemas.microsoft.com/office/drawing/2014/main" id="{5D745074-68DB-0FE3-D349-D9F261B62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504" y="2428315"/>
            <a:ext cx="2377440" cy="187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" name="Picture 211">
            <a:extLst>
              <a:ext uri="{FF2B5EF4-FFF2-40B4-BE49-F238E27FC236}">
                <a16:creationId xmlns:a16="http://schemas.microsoft.com/office/drawing/2014/main" id="{E1CC8621-21D5-F553-2CB2-E00E11683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737" y="4710538"/>
            <a:ext cx="2520975" cy="1985179"/>
          </a:xfrm>
          <a:prstGeom prst="rect">
            <a:avLst/>
          </a:prstGeom>
        </p:spPr>
      </p:pic>
      <p:sp>
        <p:nvSpPr>
          <p:cNvPr id="214" name="TextBox 213">
            <a:extLst>
              <a:ext uri="{FF2B5EF4-FFF2-40B4-BE49-F238E27FC236}">
                <a16:creationId xmlns:a16="http://schemas.microsoft.com/office/drawing/2014/main" id="{CB7015B8-A479-6F65-E5F1-DCD31818A962}"/>
              </a:ext>
            </a:extLst>
          </p:cNvPr>
          <p:cNvSpPr txBox="1"/>
          <p:nvPr/>
        </p:nvSpPr>
        <p:spPr>
          <a:xfrm>
            <a:off x="8869786" y="2146032"/>
            <a:ext cx="2174926" cy="355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>
                <a:latin typeface="Aptos Display" panose="020B0004020202020204" pitchFamily="34" charset="0"/>
                <a:cs typeface="Arial" panose="020B0604020202020204" pitchFamily="34" charset="0"/>
              </a:rPr>
              <a:t>Beam spot on at 2 K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C16D5425-5376-CD8F-C1B7-59C761CD3286}"/>
              </a:ext>
            </a:extLst>
          </p:cNvPr>
          <p:cNvSpPr txBox="1"/>
          <p:nvPr/>
        </p:nvSpPr>
        <p:spPr>
          <a:xfrm>
            <a:off x="8903208" y="4426468"/>
            <a:ext cx="2174926" cy="355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>
                <a:latin typeface="Aptos Display" panose="020B0004020202020204" pitchFamily="34" charset="0"/>
                <a:cs typeface="Arial" panose="020B0604020202020204" pitchFamily="34" charset="0"/>
              </a:rPr>
              <a:t>Beam spot on at 4 K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C8B66720-FCF1-7902-5D3F-D0296603FBC2}"/>
              </a:ext>
            </a:extLst>
          </p:cNvPr>
          <p:cNvSpPr txBox="1"/>
          <p:nvPr/>
        </p:nvSpPr>
        <p:spPr>
          <a:xfrm>
            <a:off x="19161" y="6140172"/>
            <a:ext cx="831940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rgbClr val="0070C0"/>
                </a:solidFill>
                <a:latin typeface="Aptos Display" panose="020B0004020202020204" pitchFamily="34" charset="0"/>
              </a:rPr>
              <a:t>R. Geng et al., "Beam acceleration with a Nb3Sn cryomodule at JLAB", in Proc. SRF2025, Tokyo, Japan, Sep. 2025, pp. 533-537. doi:10.18429/JACoW-SRF2025-WEA05</a:t>
            </a:r>
          </a:p>
        </p:txBody>
      </p:sp>
    </p:spTree>
    <p:extLst>
      <p:ext uri="{BB962C8B-B14F-4D97-AF65-F5344CB8AC3E}">
        <p14:creationId xmlns:p14="http://schemas.microsoft.com/office/powerpoint/2010/main" val="4172661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9BC03-4E19-A478-8C24-27D9E8A44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E31970-9D7C-DD74-D71D-DBFE96624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3154"/>
            <a:ext cx="4114800" cy="365125"/>
          </a:xfrm>
        </p:spPr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E2DDEC-1051-346C-F988-B68109B67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19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C60E90-5EDE-077F-9632-F83F6F968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22" y="162283"/>
            <a:ext cx="11044707" cy="678664"/>
          </a:xfrm>
        </p:spPr>
        <p:txBody>
          <a:bodyPr/>
          <a:lstStyle/>
          <a:p>
            <a:r>
              <a:rPr lang="en-US" sz="3000" dirty="0"/>
              <a:t>Microphonics and the Pressure-Driven Detuning at 4.3 K</a:t>
            </a:r>
          </a:p>
        </p:txBody>
      </p:sp>
      <p:sp>
        <p:nvSpPr>
          <p:cNvPr id="103" name="Shape 3">
            <a:extLst>
              <a:ext uri="{FF2B5EF4-FFF2-40B4-BE49-F238E27FC236}">
                <a16:creationId xmlns:a16="http://schemas.microsoft.com/office/drawing/2014/main" id="{CC237236-322A-FD80-A244-11FB3F8B1522}"/>
              </a:ext>
            </a:extLst>
          </p:cNvPr>
          <p:cNvSpPr/>
          <p:nvPr/>
        </p:nvSpPr>
        <p:spPr>
          <a:xfrm>
            <a:off x="134922" y="943802"/>
            <a:ext cx="11183112" cy="126187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BCCBDE"/>
            </a:solidFill>
            <a:prstDash val="solid"/>
          </a:ln>
        </p:spPr>
        <p:txBody>
          <a:bodyPr/>
          <a:lstStyle/>
          <a:p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105" name="Text 4">
            <a:extLst>
              <a:ext uri="{FF2B5EF4-FFF2-40B4-BE49-F238E27FC236}">
                <a16:creationId xmlns:a16="http://schemas.microsoft.com/office/drawing/2014/main" id="{7D8AE4A6-F0EC-B9C9-3422-162CA9CE6F74}"/>
              </a:ext>
            </a:extLst>
          </p:cNvPr>
          <p:cNvSpPr/>
          <p:nvPr/>
        </p:nvSpPr>
        <p:spPr>
          <a:xfrm>
            <a:off x="317802" y="971234"/>
            <a:ext cx="10890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Observed limitation chain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107" name="Shape 5">
            <a:extLst>
              <a:ext uri="{FF2B5EF4-FFF2-40B4-BE49-F238E27FC236}">
                <a16:creationId xmlns:a16="http://schemas.microsoft.com/office/drawing/2014/main" id="{A22EDAAE-72A5-33DC-97AE-292EBD65E781}"/>
              </a:ext>
            </a:extLst>
          </p:cNvPr>
          <p:cNvSpPr/>
          <p:nvPr/>
        </p:nvSpPr>
        <p:spPr>
          <a:xfrm>
            <a:off x="390954" y="1263842"/>
            <a:ext cx="2167128" cy="850392"/>
          </a:xfrm>
          <a:prstGeom prst="roundRect">
            <a:avLst>
              <a:gd name="adj" fmla="val 13333"/>
            </a:avLst>
          </a:prstGeom>
          <a:solidFill>
            <a:srgbClr val="FFF6E4"/>
          </a:solidFill>
          <a:ln w="13970">
            <a:solidFill>
              <a:srgbClr val="EB9626"/>
            </a:solidFill>
            <a:prstDash val="solid"/>
          </a:ln>
        </p:spPr>
        <p:txBody>
          <a:bodyPr/>
          <a:lstStyle/>
          <a:p>
            <a:endParaRPr lang="en-US" sz="1100">
              <a:latin typeface="Aptos Display" panose="020B0004020202020204" pitchFamily="34" charset="0"/>
            </a:endParaRPr>
          </a:p>
        </p:txBody>
      </p:sp>
      <p:sp>
        <p:nvSpPr>
          <p:cNvPr id="109" name="Text 6">
            <a:extLst>
              <a:ext uri="{FF2B5EF4-FFF2-40B4-BE49-F238E27FC236}">
                <a16:creationId xmlns:a16="http://schemas.microsoft.com/office/drawing/2014/main" id="{2AF5283B-FD20-AE4C-8336-8356580C7ACE}"/>
              </a:ext>
            </a:extLst>
          </p:cNvPr>
          <p:cNvSpPr/>
          <p:nvPr/>
        </p:nvSpPr>
        <p:spPr>
          <a:xfrm>
            <a:off x="436674" y="1391858"/>
            <a:ext cx="2057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He-pressure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fluctuations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45 Torr p-p @ 4 K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3.2 Torr p-p @ 2 K</a:t>
            </a:r>
            <a:endParaRPr lang="en-US" sz="1100" dirty="0">
              <a:latin typeface="Aptos Display" panose="020B0004020202020204" pitchFamily="34" charset="0"/>
            </a:endParaRPr>
          </a:p>
        </p:txBody>
      </p:sp>
      <p:sp>
        <p:nvSpPr>
          <p:cNvPr id="111" name="Shape 7">
            <a:extLst>
              <a:ext uri="{FF2B5EF4-FFF2-40B4-BE49-F238E27FC236}">
                <a16:creationId xmlns:a16="http://schemas.microsoft.com/office/drawing/2014/main" id="{FFC2D042-9294-70E0-B8E1-4FDAFB0D6BB5}"/>
              </a:ext>
            </a:extLst>
          </p:cNvPr>
          <p:cNvSpPr/>
          <p:nvPr/>
        </p:nvSpPr>
        <p:spPr>
          <a:xfrm>
            <a:off x="2576370" y="1675322"/>
            <a:ext cx="329184" cy="155448"/>
          </a:xfrm>
          <a:prstGeom prst="rightArrow">
            <a:avLst/>
          </a:prstGeom>
          <a:solidFill>
            <a:srgbClr val="58687C"/>
          </a:solidFill>
          <a:ln w="12700">
            <a:solidFill>
              <a:srgbClr val="58687C"/>
            </a:solidFill>
            <a:prstDash val="solid"/>
          </a:ln>
        </p:spPr>
        <p:txBody>
          <a:bodyPr/>
          <a:lstStyle/>
          <a:p>
            <a:endParaRPr lang="en-US" sz="1100">
              <a:latin typeface="Aptos Display" panose="020B0004020202020204" pitchFamily="34" charset="0"/>
            </a:endParaRPr>
          </a:p>
        </p:txBody>
      </p:sp>
      <p:sp>
        <p:nvSpPr>
          <p:cNvPr id="113" name="Shape 8">
            <a:extLst>
              <a:ext uri="{FF2B5EF4-FFF2-40B4-BE49-F238E27FC236}">
                <a16:creationId xmlns:a16="http://schemas.microsoft.com/office/drawing/2014/main" id="{A0396A27-D49B-B4C0-9CAB-F3EF589148B0}"/>
              </a:ext>
            </a:extLst>
          </p:cNvPr>
          <p:cNvSpPr/>
          <p:nvPr/>
        </p:nvSpPr>
        <p:spPr>
          <a:xfrm>
            <a:off x="3115866" y="1263842"/>
            <a:ext cx="2103120" cy="850392"/>
          </a:xfrm>
          <a:prstGeom prst="roundRect">
            <a:avLst>
              <a:gd name="adj" fmla="val 13333"/>
            </a:avLst>
          </a:prstGeom>
          <a:solidFill>
            <a:srgbClr val="E7F0FB"/>
          </a:solidFill>
          <a:ln w="13970">
            <a:solidFill>
              <a:srgbClr val="277DDA"/>
            </a:solidFill>
            <a:prstDash val="solid"/>
          </a:ln>
        </p:spPr>
        <p:txBody>
          <a:bodyPr/>
          <a:lstStyle/>
          <a:p>
            <a:endParaRPr lang="en-US" sz="1100">
              <a:latin typeface="Aptos Display" panose="020B0004020202020204" pitchFamily="34" charset="0"/>
            </a:endParaRPr>
          </a:p>
        </p:txBody>
      </p:sp>
      <p:sp>
        <p:nvSpPr>
          <p:cNvPr id="115" name="Text 9">
            <a:extLst>
              <a:ext uri="{FF2B5EF4-FFF2-40B4-BE49-F238E27FC236}">
                <a16:creationId xmlns:a16="http://schemas.microsoft.com/office/drawing/2014/main" id="{4D4E628A-015B-E623-F3AE-046205E697C8}"/>
              </a:ext>
            </a:extLst>
          </p:cNvPr>
          <p:cNvSpPr/>
          <p:nvPr/>
        </p:nvSpPr>
        <p:spPr>
          <a:xfrm>
            <a:off x="3161586" y="1364426"/>
            <a:ext cx="205740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Pressure-driven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detuning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df/dP ≈ 19 Hz/Torr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upstream cavity</a:t>
            </a:r>
            <a:endParaRPr lang="en-US" sz="1100" dirty="0">
              <a:latin typeface="Aptos Display" panose="020B0004020202020204" pitchFamily="34" charset="0"/>
            </a:endParaRPr>
          </a:p>
        </p:txBody>
      </p:sp>
      <p:sp>
        <p:nvSpPr>
          <p:cNvPr id="117" name="Shape 10">
            <a:extLst>
              <a:ext uri="{FF2B5EF4-FFF2-40B4-BE49-F238E27FC236}">
                <a16:creationId xmlns:a16="http://schemas.microsoft.com/office/drawing/2014/main" id="{770261A6-F1AE-D044-9727-6086962FC325}"/>
              </a:ext>
            </a:extLst>
          </p:cNvPr>
          <p:cNvSpPr/>
          <p:nvPr/>
        </p:nvSpPr>
        <p:spPr>
          <a:xfrm>
            <a:off x="5301282" y="1675322"/>
            <a:ext cx="329184" cy="155448"/>
          </a:xfrm>
          <a:prstGeom prst="rightArrow">
            <a:avLst/>
          </a:prstGeom>
          <a:solidFill>
            <a:srgbClr val="58687C"/>
          </a:solidFill>
          <a:ln w="12700">
            <a:solidFill>
              <a:srgbClr val="58687C"/>
            </a:solidFill>
            <a:prstDash val="solid"/>
          </a:ln>
        </p:spPr>
        <p:txBody>
          <a:bodyPr/>
          <a:lstStyle/>
          <a:p>
            <a:endParaRPr lang="en-US" sz="1100">
              <a:latin typeface="Aptos Display" panose="020B0004020202020204" pitchFamily="34" charset="0"/>
            </a:endParaRPr>
          </a:p>
        </p:txBody>
      </p:sp>
      <p:sp>
        <p:nvSpPr>
          <p:cNvPr id="119" name="Shape 11">
            <a:extLst>
              <a:ext uri="{FF2B5EF4-FFF2-40B4-BE49-F238E27FC236}">
                <a16:creationId xmlns:a16="http://schemas.microsoft.com/office/drawing/2014/main" id="{42623F76-E6B2-25D8-603D-ACAF1EA07103}"/>
              </a:ext>
            </a:extLst>
          </p:cNvPr>
          <p:cNvSpPr/>
          <p:nvPr/>
        </p:nvSpPr>
        <p:spPr>
          <a:xfrm>
            <a:off x="5822490" y="1245554"/>
            <a:ext cx="2167128" cy="868680"/>
          </a:xfrm>
          <a:prstGeom prst="roundRect">
            <a:avLst>
              <a:gd name="adj" fmla="val 13333"/>
            </a:avLst>
          </a:prstGeom>
          <a:solidFill>
            <a:srgbClr val="FCECF0"/>
          </a:solidFill>
          <a:ln w="13970">
            <a:solidFill>
              <a:srgbClr val="C91933"/>
            </a:solidFill>
            <a:prstDash val="solid"/>
          </a:ln>
        </p:spPr>
        <p:txBody>
          <a:bodyPr/>
          <a:lstStyle/>
          <a:p>
            <a:endParaRPr lang="en-US" sz="1100">
              <a:latin typeface="Aptos Display" panose="020B0004020202020204" pitchFamily="34" charset="0"/>
            </a:endParaRPr>
          </a:p>
        </p:txBody>
      </p:sp>
      <p:sp>
        <p:nvSpPr>
          <p:cNvPr id="121" name="Text 12">
            <a:extLst>
              <a:ext uri="{FF2B5EF4-FFF2-40B4-BE49-F238E27FC236}">
                <a16:creationId xmlns:a16="http://schemas.microsoft.com/office/drawing/2014/main" id="{510B7A07-E49E-D954-206D-025EB3EDFF63}"/>
              </a:ext>
            </a:extLst>
          </p:cNvPr>
          <p:cNvSpPr/>
          <p:nvPr/>
        </p:nvSpPr>
        <p:spPr>
          <a:xfrm>
            <a:off x="5886498" y="1391858"/>
            <a:ext cx="2057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Microphonics /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phase excursions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fast detuning remained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after pressure subtraction</a:t>
            </a:r>
            <a:endParaRPr lang="en-US" sz="1100" dirty="0">
              <a:latin typeface="Aptos Display" panose="020B0004020202020204" pitchFamily="34" charset="0"/>
            </a:endParaRPr>
          </a:p>
        </p:txBody>
      </p:sp>
      <p:sp>
        <p:nvSpPr>
          <p:cNvPr id="123" name="Shape 13">
            <a:extLst>
              <a:ext uri="{FF2B5EF4-FFF2-40B4-BE49-F238E27FC236}">
                <a16:creationId xmlns:a16="http://schemas.microsoft.com/office/drawing/2014/main" id="{06667083-5A52-AE10-134D-437D02B41794}"/>
              </a:ext>
            </a:extLst>
          </p:cNvPr>
          <p:cNvSpPr/>
          <p:nvPr/>
        </p:nvSpPr>
        <p:spPr>
          <a:xfrm>
            <a:off x="8026194" y="1675322"/>
            <a:ext cx="329184" cy="155448"/>
          </a:xfrm>
          <a:prstGeom prst="rightArrow">
            <a:avLst/>
          </a:prstGeom>
          <a:solidFill>
            <a:srgbClr val="58687C"/>
          </a:solidFill>
          <a:ln w="12700">
            <a:solidFill>
              <a:srgbClr val="58687C"/>
            </a:solidFill>
            <a:prstDash val="solid"/>
          </a:ln>
        </p:spPr>
        <p:txBody>
          <a:bodyPr/>
          <a:lstStyle/>
          <a:p>
            <a:endParaRPr lang="en-US" sz="1100">
              <a:latin typeface="Aptos Display" panose="020B0004020202020204" pitchFamily="34" charset="0"/>
            </a:endParaRPr>
          </a:p>
        </p:txBody>
      </p:sp>
      <p:sp>
        <p:nvSpPr>
          <p:cNvPr id="125" name="Shape 14">
            <a:extLst>
              <a:ext uri="{FF2B5EF4-FFF2-40B4-BE49-F238E27FC236}">
                <a16:creationId xmlns:a16="http://schemas.microsoft.com/office/drawing/2014/main" id="{BA5AC0A5-F6D5-9E88-E757-947F5FF59928}"/>
              </a:ext>
            </a:extLst>
          </p:cNvPr>
          <p:cNvSpPr/>
          <p:nvPr/>
        </p:nvSpPr>
        <p:spPr>
          <a:xfrm>
            <a:off x="8547402" y="1245554"/>
            <a:ext cx="2167128" cy="868680"/>
          </a:xfrm>
          <a:prstGeom prst="roundRect">
            <a:avLst>
              <a:gd name="adj" fmla="val 13333"/>
            </a:avLst>
          </a:prstGeom>
          <a:solidFill>
            <a:srgbClr val="FCECF0"/>
          </a:solidFill>
          <a:ln w="13970">
            <a:solidFill>
              <a:srgbClr val="C91933"/>
            </a:solidFill>
            <a:prstDash val="solid"/>
          </a:ln>
        </p:spPr>
        <p:txBody>
          <a:bodyPr/>
          <a:lstStyle/>
          <a:p>
            <a:endParaRPr lang="en-US" sz="1100">
              <a:latin typeface="Aptos Display" panose="020B0004020202020204" pitchFamily="34" charset="0"/>
            </a:endParaRPr>
          </a:p>
        </p:txBody>
      </p:sp>
      <p:sp>
        <p:nvSpPr>
          <p:cNvPr id="127" name="Text 15">
            <a:extLst>
              <a:ext uri="{FF2B5EF4-FFF2-40B4-BE49-F238E27FC236}">
                <a16:creationId xmlns:a16="http://schemas.microsoft.com/office/drawing/2014/main" id="{0CCC8C80-93A7-940C-3B77-C87ABD0D2AC7}"/>
              </a:ext>
            </a:extLst>
          </p:cNvPr>
          <p:cNvSpPr/>
          <p:nvPr/>
        </p:nvSpPr>
        <p:spPr>
          <a:xfrm>
            <a:off x="8602266" y="138964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Beam interruption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endParaRPr lang="en-US" sz="1100" dirty="0">
              <a:solidFill>
                <a:srgbClr val="1C2634"/>
              </a:solidFill>
              <a:latin typeface="Aptos Display" panose="020B0004020202020204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usable 4 K gradient</a:t>
            </a:r>
            <a:endParaRPr lang="en-US" sz="11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1100" dirty="0">
                <a:solidFill>
                  <a:srgbClr val="1C2634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limited by stability</a:t>
            </a:r>
            <a:endParaRPr lang="en-US" sz="1100" dirty="0">
              <a:latin typeface="Aptos Display" panose="020B0004020202020204" pitchFamily="34" charset="0"/>
            </a:endParaRPr>
          </a:p>
        </p:txBody>
      </p:sp>
      <p:sp>
        <p:nvSpPr>
          <p:cNvPr id="129" name="Shape 16">
            <a:extLst>
              <a:ext uri="{FF2B5EF4-FFF2-40B4-BE49-F238E27FC236}">
                <a16:creationId xmlns:a16="http://schemas.microsoft.com/office/drawing/2014/main" id="{E25281CC-2909-C836-A9B9-9CA3B470BA00}"/>
              </a:ext>
            </a:extLst>
          </p:cNvPr>
          <p:cNvSpPr/>
          <p:nvPr/>
        </p:nvSpPr>
        <p:spPr>
          <a:xfrm>
            <a:off x="134921" y="2415986"/>
            <a:ext cx="11259909" cy="4178808"/>
          </a:xfrm>
          <a:prstGeom prst="roundRect">
            <a:avLst>
              <a:gd name="adj" fmla="val 1613"/>
            </a:avLst>
          </a:prstGeom>
          <a:solidFill>
            <a:srgbClr val="FFFFFF"/>
          </a:solidFill>
          <a:ln w="12700">
            <a:solidFill>
              <a:srgbClr val="BCCBDE"/>
            </a:solidFill>
            <a:prstDash val="solid"/>
          </a:ln>
        </p:spPr>
        <p:txBody>
          <a:bodyPr/>
          <a:lstStyle/>
          <a:p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131" name="Text 17">
            <a:extLst>
              <a:ext uri="{FF2B5EF4-FFF2-40B4-BE49-F238E27FC236}">
                <a16:creationId xmlns:a16="http://schemas.microsoft.com/office/drawing/2014/main" id="{62F61ECD-F6E8-A64E-9849-7570CB726092}"/>
              </a:ext>
            </a:extLst>
          </p:cNvPr>
          <p:cNvSpPr/>
          <p:nvPr/>
        </p:nvSpPr>
        <p:spPr>
          <a:xfrm>
            <a:off x="281226" y="2516570"/>
            <a:ext cx="6245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Diagnostic evidence from Campaign I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135" name="Text 19">
            <a:extLst>
              <a:ext uri="{FF2B5EF4-FFF2-40B4-BE49-F238E27FC236}">
                <a16:creationId xmlns:a16="http://schemas.microsoft.com/office/drawing/2014/main" id="{CABDDF10-1CB9-29C0-2138-BB752584647D}"/>
              </a:ext>
            </a:extLst>
          </p:cNvPr>
          <p:cNvSpPr/>
          <p:nvPr/>
        </p:nvSpPr>
        <p:spPr>
          <a:xfrm>
            <a:off x="7342778" y="2669784"/>
            <a:ext cx="2788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Pressure ↔ detuning correlation</a:t>
            </a:r>
            <a:endParaRPr lang="en-US" sz="1000" dirty="0">
              <a:latin typeface="Aptos Display" panose="020B0004020202020204" pitchFamily="34" charset="0"/>
            </a:endParaRPr>
          </a:p>
        </p:txBody>
      </p:sp>
      <p:sp>
        <p:nvSpPr>
          <p:cNvPr id="139" name="Text 21">
            <a:extLst>
              <a:ext uri="{FF2B5EF4-FFF2-40B4-BE49-F238E27FC236}">
                <a16:creationId xmlns:a16="http://schemas.microsoft.com/office/drawing/2014/main" id="{759D1C7A-EA78-A68A-6064-B9957AFFA286}"/>
              </a:ext>
            </a:extLst>
          </p:cNvPr>
          <p:cNvSpPr/>
          <p:nvPr/>
        </p:nvSpPr>
        <p:spPr>
          <a:xfrm>
            <a:off x="1465374" y="551708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Residual fast microphonics</a:t>
            </a:r>
            <a:endParaRPr lang="en-US" sz="1000" dirty="0">
              <a:latin typeface="Aptos Display" panose="020B0004020202020204" pitchFamily="34" charset="0"/>
            </a:endParaRPr>
          </a:p>
        </p:txBody>
      </p:sp>
      <p:pic>
        <p:nvPicPr>
          <p:cNvPr id="189" name="Picture 188">
            <a:extLst>
              <a:ext uri="{FF2B5EF4-FFF2-40B4-BE49-F238E27FC236}">
                <a16:creationId xmlns:a16="http://schemas.microsoft.com/office/drawing/2014/main" id="{736CA8FB-52DD-D894-E621-F3E4EA584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34" y="2898000"/>
            <a:ext cx="4975752" cy="2244188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C5AFC1E6-3FCE-B1F3-623F-1B07049BE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027" y="2988105"/>
            <a:ext cx="5382749" cy="2466558"/>
          </a:xfrm>
          <a:prstGeom prst="rect">
            <a:avLst/>
          </a:prstGeom>
        </p:spPr>
      </p:pic>
      <p:sp>
        <p:nvSpPr>
          <p:cNvPr id="197" name="TextBox 196">
            <a:extLst>
              <a:ext uri="{FF2B5EF4-FFF2-40B4-BE49-F238E27FC236}">
                <a16:creationId xmlns:a16="http://schemas.microsoft.com/office/drawing/2014/main" id="{54B2AA09-DEB3-95CB-6061-0DE29BB0DD7B}"/>
              </a:ext>
            </a:extLst>
          </p:cNvPr>
          <p:cNvSpPr txBox="1"/>
          <p:nvPr/>
        </p:nvSpPr>
        <p:spPr>
          <a:xfrm>
            <a:off x="134921" y="5738148"/>
            <a:ext cx="70220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1000" dirty="0">
                <a:latin typeface="Aptos Display" panose="020B0004020202020204" pitchFamily="34" charset="0"/>
              </a:rPr>
              <a:t>Fast detuning with “slow” detuning from pressure removal: peak-to-peak 575 Hz for the upstream cavity  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1000" dirty="0">
                <a:latin typeface="Aptos Display" panose="020B0004020202020204" pitchFamily="34" charset="0"/>
              </a:rPr>
              <a:t>Fourier transform spectrum reveals the leading mode at 113 Hz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CEA0E-B93D-B900-82AF-47854DF96D83}"/>
              </a:ext>
            </a:extLst>
          </p:cNvPr>
          <p:cNvSpPr txBox="1"/>
          <p:nvPr/>
        </p:nvSpPr>
        <p:spPr>
          <a:xfrm>
            <a:off x="2240855" y="2731787"/>
            <a:ext cx="1283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Upstream cavity</a:t>
            </a:r>
          </a:p>
        </p:txBody>
      </p:sp>
    </p:spTree>
    <p:extLst>
      <p:ext uri="{BB962C8B-B14F-4D97-AF65-F5344CB8AC3E}">
        <p14:creationId xmlns:p14="http://schemas.microsoft.com/office/powerpoint/2010/main" val="831340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5C4DF00-A00A-6ABF-9661-336716B4F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AA8C89-B056-65BE-BB30-6877E1BA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20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95D35A-2D8B-3DFA-EA7A-4B3B4CDA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72" y="93512"/>
            <a:ext cx="11044707" cy="678664"/>
          </a:xfrm>
        </p:spPr>
        <p:txBody>
          <a:bodyPr/>
          <a:lstStyle/>
          <a:p>
            <a:r>
              <a:rPr lang="en-US" dirty="0"/>
              <a:t>Limitations / Lessons → Beam Acceleration Campaign II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6F4AE031-B543-9573-5E38-8A6F1D5F1719}"/>
              </a:ext>
            </a:extLst>
          </p:cNvPr>
          <p:cNvSpPr/>
          <p:nvPr/>
        </p:nvSpPr>
        <p:spPr>
          <a:xfrm>
            <a:off x="470262" y="1500269"/>
            <a:ext cx="4846320" cy="438912"/>
          </a:xfrm>
          <a:prstGeom prst="roundRect">
            <a:avLst>
              <a:gd name="adj" fmla="val 12500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4BC9A67B-0AE6-8E24-E00D-AD9283368DC9}"/>
              </a:ext>
            </a:extLst>
          </p:cNvPr>
          <p:cNvSpPr/>
          <p:nvPr/>
        </p:nvSpPr>
        <p:spPr>
          <a:xfrm>
            <a:off x="680574" y="1564277"/>
            <a:ext cx="448056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Campaign I limitation / lesson (2025)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B50382FC-D478-1944-4E67-D23EBDD245F2}"/>
              </a:ext>
            </a:extLst>
          </p:cNvPr>
          <p:cNvSpPr/>
          <p:nvPr/>
        </p:nvSpPr>
        <p:spPr>
          <a:xfrm>
            <a:off x="470262" y="2140349"/>
            <a:ext cx="4846320" cy="676656"/>
          </a:xfrm>
          <a:prstGeom prst="roundRect">
            <a:avLst>
              <a:gd name="adj" fmla="val 5405"/>
            </a:avLst>
          </a:prstGeom>
          <a:solidFill>
            <a:srgbClr val="FBECEF"/>
          </a:solidFill>
          <a:ln w="12700">
            <a:solidFill>
              <a:srgbClr val="C8102E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5A704310-33E0-2D2C-EADE-2425DDE70F7E}"/>
              </a:ext>
            </a:extLst>
          </p:cNvPr>
          <p:cNvSpPr/>
          <p:nvPr/>
        </p:nvSpPr>
        <p:spPr>
          <a:xfrm>
            <a:off x="634854" y="2213501"/>
            <a:ext cx="451713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4 K operation limited by stability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, not available gradient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F4CA4DAC-1B43-CB56-8E2F-0F3819F96811}"/>
              </a:ext>
            </a:extLst>
          </p:cNvPr>
          <p:cNvSpPr/>
          <p:nvPr/>
        </p:nvSpPr>
        <p:spPr>
          <a:xfrm>
            <a:off x="470262" y="2917589"/>
            <a:ext cx="4846320" cy="676656"/>
          </a:xfrm>
          <a:prstGeom prst="roundRect">
            <a:avLst>
              <a:gd name="adj" fmla="val 5405"/>
            </a:avLst>
          </a:prstGeom>
          <a:solidFill>
            <a:srgbClr val="FEF5F6"/>
          </a:solidFill>
          <a:ln w="12700">
            <a:solidFill>
              <a:srgbClr val="C8102E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59C118A7-0175-50D1-7B99-73BC7B6ECE3B}"/>
              </a:ext>
            </a:extLst>
          </p:cNvPr>
          <p:cNvSpPr/>
          <p:nvPr/>
        </p:nvSpPr>
        <p:spPr>
          <a:xfrm>
            <a:off x="634854" y="2990741"/>
            <a:ext cx="451713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Pressure-driven detuning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 caused phase excursions</a:t>
            </a:r>
            <a:endParaRPr lang="en-US" sz="1400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45 Torr p-p @ 4 K vs. 3.2 Torr @ 2 K · df/dp ≈ 19 Hz/Torr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3E4EB35E-BF88-457A-43AA-83EC8748AC04}"/>
              </a:ext>
            </a:extLst>
          </p:cNvPr>
          <p:cNvSpPr/>
          <p:nvPr/>
        </p:nvSpPr>
        <p:spPr>
          <a:xfrm>
            <a:off x="470262" y="3694829"/>
            <a:ext cx="4846320" cy="676656"/>
          </a:xfrm>
          <a:prstGeom prst="roundRect">
            <a:avLst>
              <a:gd name="adj" fmla="val 5405"/>
            </a:avLst>
          </a:prstGeom>
          <a:solidFill>
            <a:srgbClr val="FBECEF"/>
          </a:solidFill>
          <a:ln w="12700">
            <a:solidFill>
              <a:srgbClr val="C8102E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BD73703F-6ADD-C2A8-84EC-4DC335AF7B99}"/>
              </a:ext>
            </a:extLst>
          </p:cNvPr>
          <p:cNvSpPr/>
          <p:nvPr/>
        </p:nvSpPr>
        <p:spPr>
          <a:xfrm>
            <a:off x="634854" y="3767981"/>
            <a:ext cx="451713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Cooldown likely affected Q₀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 and RF reproducibility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23" name="Shape 22">
            <a:extLst>
              <a:ext uri="{FF2B5EF4-FFF2-40B4-BE49-F238E27FC236}">
                <a16:creationId xmlns:a16="http://schemas.microsoft.com/office/drawing/2014/main" id="{2F120BF7-FB38-134F-6F47-2362E64F72B5}"/>
              </a:ext>
            </a:extLst>
          </p:cNvPr>
          <p:cNvSpPr/>
          <p:nvPr/>
        </p:nvSpPr>
        <p:spPr>
          <a:xfrm>
            <a:off x="470262" y="4472069"/>
            <a:ext cx="4846320" cy="676656"/>
          </a:xfrm>
          <a:prstGeom prst="roundRect">
            <a:avLst>
              <a:gd name="adj" fmla="val 5405"/>
            </a:avLst>
          </a:prstGeom>
          <a:solidFill>
            <a:srgbClr val="FEF5F6"/>
          </a:solidFill>
          <a:ln w="12700">
            <a:solidFill>
              <a:srgbClr val="C8102E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F05A81F-A541-BE98-6BDA-320A0F7F4280}"/>
              </a:ext>
            </a:extLst>
          </p:cNvPr>
          <p:cNvSpPr/>
          <p:nvPr/>
        </p:nvSpPr>
        <p:spPr>
          <a:xfrm>
            <a:off x="634854" y="4545221"/>
            <a:ext cx="451713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Systematic RF-performance baseline needed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 before beam acceleration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27" name="Shape 5">
            <a:extLst>
              <a:ext uri="{FF2B5EF4-FFF2-40B4-BE49-F238E27FC236}">
                <a16:creationId xmlns:a16="http://schemas.microsoft.com/office/drawing/2014/main" id="{05CBF6CF-F87F-C462-2DAA-A6A19A25D393}"/>
              </a:ext>
            </a:extLst>
          </p:cNvPr>
          <p:cNvSpPr/>
          <p:nvPr/>
        </p:nvSpPr>
        <p:spPr>
          <a:xfrm>
            <a:off x="6505302" y="1515131"/>
            <a:ext cx="5166360" cy="438912"/>
          </a:xfrm>
          <a:prstGeom prst="roundRect">
            <a:avLst>
              <a:gd name="adj" fmla="val 12500"/>
            </a:avLst>
          </a:prstGeom>
          <a:solidFill>
            <a:srgbClr val="153A66"/>
          </a:solidFill>
          <a:ln w="12700">
            <a:solidFill>
              <a:srgbClr val="153A66"/>
            </a:solidFill>
            <a:prstDash val="solid"/>
          </a:ln>
        </p:spPr>
        <p:txBody>
          <a:bodyPr/>
          <a:lstStyle/>
          <a:p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A26CE2B4-6201-0DFC-19C5-5DF8E70F79A0}"/>
              </a:ext>
            </a:extLst>
          </p:cNvPr>
          <p:cNvSpPr/>
          <p:nvPr/>
        </p:nvSpPr>
        <p:spPr>
          <a:xfrm>
            <a:off x="6715614" y="1579139"/>
            <a:ext cx="475488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Campaign II (2026)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B28CC4A6-3984-1859-3EE2-687F3F761303}"/>
              </a:ext>
            </a:extLst>
          </p:cNvPr>
          <p:cNvSpPr/>
          <p:nvPr/>
        </p:nvSpPr>
        <p:spPr>
          <a:xfrm>
            <a:off x="6505302" y="2155211"/>
            <a:ext cx="5166360" cy="676656"/>
          </a:xfrm>
          <a:prstGeom prst="roundRect">
            <a:avLst>
              <a:gd name="adj" fmla="val 5405"/>
            </a:avLst>
          </a:prstGeom>
          <a:solidFill>
            <a:srgbClr val="EAF1F8"/>
          </a:solidFill>
          <a:ln w="12700">
            <a:solidFill>
              <a:srgbClr val="153A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735AB75D-254A-AA5F-222E-7F33F3AB487A}"/>
              </a:ext>
            </a:extLst>
          </p:cNvPr>
          <p:cNvSpPr/>
          <p:nvPr/>
        </p:nvSpPr>
        <p:spPr>
          <a:xfrm>
            <a:off x="6669894" y="2228363"/>
            <a:ext cx="483717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Prioritized stable, usable 4 K acceleration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 and resonance control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E2305D8F-1580-FD78-5C2A-35EA20374F3E}"/>
              </a:ext>
            </a:extLst>
          </p:cNvPr>
          <p:cNvSpPr/>
          <p:nvPr/>
        </p:nvSpPr>
        <p:spPr>
          <a:xfrm>
            <a:off x="5526894" y="2347235"/>
            <a:ext cx="640080" cy="274320"/>
          </a:xfrm>
          <a:prstGeom prst="chevron">
            <a:avLst/>
          </a:prstGeom>
          <a:solidFill>
            <a:srgbClr val="2F6EA6"/>
          </a:solidFill>
          <a:ln w="12700">
            <a:solidFill>
              <a:srgbClr val="2F6EA6"/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37" name="Shape 14">
            <a:extLst>
              <a:ext uri="{FF2B5EF4-FFF2-40B4-BE49-F238E27FC236}">
                <a16:creationId xmlns:a16="http://schemas.microsoft.com/office/drawing/2014/main" id="{CC4BC16C-98AD-2E01-E332-39D73959FACE}"/>
              </a:ext>
            </a:extLst>
          </p:cNvPr>
          <p:cNvSpPr/>
          <p:nvPr/>
        </p:nvSpPr>
        <p:spPr>
          <a:xfrm>
            <a:off x="6505302" y="2932451"/>
            <a:ext cx="5166360" cy="676656"/>
          </a:xfrm>
          <a:prstGeom prst="roundRect">
            <a:avLst>
              <a:gd name="adj" fmla="val 5405"/>
            </a:avLst>
          </a:prstGeom>
          <a:solidFill>
            <a:srgbClr val="F3F7FB"/>
          </a:solidFill>
          <a:ln w="12700">
            <a:solidFill>
              <a:srgbClr val="153A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612BA41F-D2A7-DAB0-0A39-0983038DFD96}"/>
              </a:ext>
            </a:extLst>
          </p:cNvPr>
          <p:cNvSpPr/>
          <p:nvPr/>
        </p:nvSpPr>
        <p:spPr>
          <a:xfrm>
            <a:off x="6669894" y="3005603"/>
            <a:ext cx="483717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Refined cryogenic controls: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 JT / return valve, heater, liquid level, and pressure settings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41" name="Shape 16">
            <a:extLst>
              <a:ext uri="{FF2B5EF4-FFF2-40B4-BE49-F238E27FC236}">
                <a16:creationId xmlns:a16="http://schemas.microsoft.com/office/drawing/2014/main" id="{C0ED59E2-0E12-A505-7F26-03B6CF075552}"/>
              </a:ext>
            </a:extLst>
          </p:cNvPr>
          <p:cNvSpPr/>
          <p:nvPr/>
        </p:nvSpPr>
        <p:spPr>
          <a:xfrm>
            <a:off x="5526894" y="3124475"/>
            <a:ext cx="640080" cy="274320"/>
          </a:xfrm>
          <a:prstGeom prst="chevron">
            <a:avLst/>
          </a:prstGeom>
          <a:solidFill>
            <a:srgbClr val="2F6EA6"/>
          </a:solidFill>
          <a:ln w="12700">
            <a:solidFill>
              <a:srgbClr val="2F6EA6"/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43" name="Shape 19">
            <a:extLst>
              <a:ext uri="{FF2B5EF4-FFF2-40B4-BE49-F238E27FC236}">
                <a16:creationId xmlns:a16="http://schemas.microsoft.com/office/drawing/2014/main" id="{E0DC8E74-5E26-5632-0A81-667831846960}"/>
              </a:ext>
            </a:extLst>
          </p:cNvPr>
          <p:cNvSpPr/>
          <p:nvPr/>
        </p:nvSpPr>
        <p:spPr>
          <a:xfrm>
            <a:off x="6505302" y="3709691"/>
            <a:ext cx="5166360" cy="676656"/>
          </a:xfrm>
          <a:prstGeom prst="roundRect">
            <a:avLst>
              <a:gd name="adj" fmla="val 5405"/>
            </a:avLst>
          </a:prstGeom>
          <a:solidFill>
            <a:srgbClr val="EAF1F8"/>
          </a:solidFill>
          <a:ln w="12700">
            <a:solidFill>
              <a:srgbClr val="153A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D8C64230-4D03-4F23-6F94-3E5FC21DF689}"/>
              </a:ext>
            </a:extLst>
          </p:cNvPr>
          <p:cNvSpPr/>
          <p:nvPr/>
        </p:nvSpPr>
        <p:spPr>
          <a:xfrm>
            <a:off x="6669894" y="3782843"/>
            <a:ext cx="483717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Controlled  thermal cycle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 + uniform cooldown through T</a:t>
            </a:r>
            <a:r>
              <a:rPr lang="en-US" sz="1400" baseline="-250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400" baseline="-25000" dirty="0">
              <a:latin typeface="Aptos Display" panose="020B0004020202020204" pitchFamily="34" charset="0"/>
            </a:endParaRPr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DED5F1E3-80ED-355E-F46A-F261B1367F71}"/>
              </a:ext>
            </a:extLst>
          </p:cNvPr>
          <p:cNvSpPr/>
          <p:nvPr/>
        </p:nvSpPr>
        <p:spPr>
          <a:xfrm>
            <a:off x="5526894" y="3901715"/>
            <a:ext cx="640080" cy="274320"/>
          </a:xfrm>
          <a:prstGeom prst="chevron">
            <a:avLst/>
          </a:prstGeom>
          <a:solidFill>
            <a:srgbClr val="2F6EA6"/>
          </a:solidFill>
          <a:ln w="12700">
            <a:solidFill>
              <a:srgbClr val="2F6EA6"/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49" name="Shape 24">
            <a:extLst>
              <a:ext uri="{FF2B5EF4-FFF2-40B4-BE49-F238E27FC236}">
                <a16:creationId xmlns:a16="http://schemas.microsoft.com/office/drawing/2014/main" id="{25700BCA-1D7D-4A7D-E7A4-BC97D5675574}"/>
              </a:ext>
            </a:extLst>
          </p:cNvPr>
          <p:cNvSpPr/>
          <p:nvPr/>
        </p:nvSpPr>
        <p:spPr>
          <a:xfrm>
            <a:off x="6505302" y="4486931"/>
            <a:ext cx="5166360" cy="676656"/>
          </a:xfrm>
          <a:prstGeom prst="roundRect">
            <a:avLst>
              <a:gd name="adj" fmla="val 5405"/>
            </a:avLst>
          </a:prstGeom>
          <a:solidFill>
            <a:srgbClr val="F3F7FB"/>
          </a:solidFill>
          <a:ln w="12700">
            <a:solidFill>
              <a:srgbClr val="153A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51" name="Text 25">
            <a:extLst>
              <a:ext uri="{FF2B5EF4-FFF2-40B4-BE49-F238E27FC236}">
                <a16:creationId xmlns:a16="http://schemas.microsoft.com/office/drawing/2014/main" id="{54353C96-242B-3708-95B2-4765B71CCC61}"/>
              </a:ext>
            </a:extLst>
          </p:cNvPr>
          <p:cNvSpPr/>
          <p:nvPr/>
        </p:nvSpPr>
        <p:spPr>
          <a:xfrm>
            <a:off x="6669894" y="4560083"/>
            <a:ext cx="483717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Selected cooldown + systematic Q₀(E</a:t>
            </a:r>
            <a:r>
              <a:rPr lang="en-US" sz="1400" b="1" baseline="-250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acc</a:t>
            </a: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)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 at 2.1 K and 4.3 K, staying below quench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53" name="Shape 26">
            <a:extLst>
              <a:ext uri="{FF2B5EF4-FFF2-40B4-BE49-F238E27FC236}">
                <a16:creationId xmlns:a16="http://schemas.microsoft.com/office/drawing/2014/main" id="{3BF95CFB-73AE-0DDC-4A8F-B7239B05EDC2}"/>
              </a:ext>
            </a:extLst>
          </p:cNvPr>
          <p:cNvSpPr/>
          <p:nvPr/>
        </p:nvSpPr>
        <p:spPr>
          <a:xfrm>
            <a:off x="5526894" y="4678955"/>
            <a:ext cx="640080" cy="274320"/>
          </a:xfrm>
          <a:prstGeom prst="chevron">
            <a:avLst/>
          </a:prstGeom>
          <a:solidFill>
            <a:srgbClr val="2F6EA6"/>
          </a:solidFill>
          <a:ln w="12700">
            <a:solidFill>
              <a:srgbClr val="2F6EA6"/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55" name="Shape 29">
            <a:extLst>
              <a:ext uri="{FF2B5EF4-FFF2-40B4-BE49-F238E27FC236}">
                <a16:creationId xmlns:a16="http://schemas.microsoft.com/office/drawing/2014/main" id="{99D54C93-8F1A-4E2F-31A4-7745721663FA}"/>
              </a:ext>
            </a:extLst>
          </p:cNvPr>
          <p:cNvSpPr/>
          <p:nvPr/>
        </p:nvSpPr>
        <p:spPr>
          <a:xfrm>
            <a:off x="6505302" y="5264171"/>
            <a:ext cx="5166360" cy="676656"/>
          </a:xfrm>
          <a:prstGeom prst="roundRect">
            <a:avLst>
              <a:gd name="adj" fmla="val 5405"/>
            </a:avLst>
          </a:prstGeom>
          <a:solidFill>
            <a:srgbClr val="EAF1F8"/>
          </a:solidFill>
          <a:ln w="12700">
            <a:solidFill>
              <a:srgbClr val="153A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  <p:sp>
        <p:nvSpPr>
          <p:cNvPr id="57" name="Text 30">
            <a:extLst>
              <a:ext uri="{FF2B5EF4-FFF2-40B4-BE49-F238E27FC236}">
                <a16:creationId xmlns:a16="http://schemas.microsoft.com/office/drawing/2014/main" id="{69DC8C71-1EBA-F74D-DCEC-61358BF323DB}"/>
              </a:ext>
            </a:extLst>
          </p:cNvPr>
          <p:cNvSpPr/>
          <p:nvPr/>
        </p:nvSpPr>
        <p:spPr>
          <a:xfrm>
            <a:off x="6669894" y="5337323"/>
            <a:ext cx="4837176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Before/after tuning Q₀(</a:t>
            </a:r>
            <a:r>
              <a:rPr lang="en-US" sz="1400" b="1" dirty="0" err="1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E</a:t>
            </a:r>
            <a:r>
              <a:rPr lang="en-US" sz="1400" b="1" baseline="-25000" dirty="0" err="1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acc</a:t>
            </a:r>
            <a:r>
              <a:rPr lang="en-US" sz="1400" b="1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)</a:t>
            </a:r>
            <a:r>
              <a:rPr lang="en-US" sz="1400" dirty="0">
                <a:solidFill>
                  <a:srgbClr val="1F2937"/>
                </a:solidFill>
                <a:latin typeface="Aptos Display" panose="020B0004020202020204" pitchFamily="34" charset="0"/>
                <a:ea typeface="Aptos" pitchFamily="34" charset="-122"/>
                <a:cs typeface="Aptos" pitchFamily="34" charset="-120"/>
              </a:rPr>
              <a:t> comparison under the same cooldown conditions</a:t>
            </a:r>
            <a:endParaRPr lang="en-US" sz="1400" dirty="0">
              <a:latin typeface="Aptos Display" panose="020B0004020202020204" pitchFamily="34" charset="0"/>
            </a:endParaRPr>
          </a:p>
        </p:txBody>
      </p:sp>
      <p:sp>
        <p:nvSpPr>
          <p:cNvPr id="59" name="Shape 31">
            <a:extLst>
              <a:ext uri="{FF2B5EF4-FFF2-40B4-BE49-F238E27FC236}">
                <a16:creationId xmlns:a16="http://schemas.microsoft.com/office/drawing/2014/main" id="{3481BFA9-5385-3E6B-2829-5F7FD9EDAE55}"/>
              </a:ext>
            </a:extLst>
          </p:cNvPr>
          <p:cNvSpPr/>
          <p:nvPr/>
        </p:nvSpPr>
        <p:spPr>
          <a:xfrm>
            <a:off x="5526894" y="5456195"/>
            <a:ext cx="640080" cy="274320"/>
          </a:xfrm>
          <a:prstGeom prst="chevron">
            <a:avLst/>
          </a:prstGeom>
          <a:solidFill>
            <a:srgbClr val="2F6EA6"/>
          </a:solidFill>
          <a:ln w="12700">
            <a:solidFill>
              <a:srgbClr val="2F6EA6"/>
            </a:solidFill>
            <a:prstDash val="solid"/>
          </a:ln>
        </p:spPr>
        <p:txBody>
          <a:bodyPr/>
          <a:lstStyle/>
          <a:p>
            <a:endParaRPr lang="en-US" sz="140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27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C27463-0B0D-27CB-7BE4-3D61BA2A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9E3D69-FC37-53AC-6B2A-E7D1DF01B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21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CC58A2-BC70-6333-4FE4-6C85D6E46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944" y="241226"/>
            <a:ext cx="11044707" cy="678664"/>
          </a:xfrm>
        </p:spPr>
        <p:txBody>
          <a:bodyPr/>
          <a:lstStyle/>
          <a:p>
            <a:r>
              <a:rPr lang="en-US" dirty="0"/>
              <a:t>Cooldown and RF Characterization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4F743B3B-2823-D2F1-0F14-275273C49FEA}"/>
              </a:ext>
            </a:extLst>
          </p:cNvPr>
          <p:cNvSpPr/>
          <p:nvPr/>
        </p:nvSpPr>
        <p:spPr>
          <a:xfrm>
            <a:off x="28303" y="1178713"/>
            <a:ext cx="4038600" cy="4800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AAB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E801F88-F3FE-CA71-CBF9-A6A92ABA3276}"/>
              </a:ext>
            </a:extLst>
          </p:cNvPr>
          <p:cNvGrpSpPr/>
          <p:nvPr/>
        </p:nvGrpSpPr>
        <p:grpSpPr>
          <a:xfrm>
            <a:off x="119686" y="1776390"/>
            <a:ext cx="3796302" cy="2890056"/>
            <a:chOff x="886968" y="1408176"/>
            <a:chExt cx="10707624" cy="3035808"/>
          </a:xfrm>
        </p:grpSpPr>
        <p:sp>
          <p:nvSpPr>
            <p:cNvPr id="38" name="Shape 3">
              <a:extLst>
                <a:ext uri="{FF2B5EF4-FFF2-40B4-BE49-F238E27FC236}">
                  <a16:creationId xmlns:a16="http://schemas.microsoft.com/office/drawing/2014/main" id="{92619807-0D98-7F25-28E6-ED6304FC81D8}"/>
                </a:ext>
              </a:extLst>
            </p:cNvPr>
            <p:cNvSpPr/>
            <p:nvPr/>
          </p:nvSpPr>
          <p:spPr>
            <a:xfrm>
              <a:off x="886968" y="1408176"/>
              <a:ext cx="10707624" cy="3035808"/>
            </a:xfrm>
            <a:prstGeom prst="roundRect">
              <a:avLst/>
            </a:prstGeom>
            <a:solidFill>
              <a:srgbClr val="D7DEE8">
                <a:alpha val="45000"/>
              </a:srgbClr>
            </a:solidFill>
            <a:ln w="12700">
              <a:solidFill>
                <a:srgbClr val="D7DEE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39" name="Shape 4">
              <a:extLst>
                <a:ext uri="{FF2B5EF4-FFF2-40B4-BE49-F238E27FC236}">
                  <a16:creationId xmlns:a16="http://schemas.microsoft.com/office/drawing/2014/main" id="{1B8FC101-33F0-D394-957B-5BF4B10D67DB}"/>
                </a:ext>
              </a:extLst>
            </p:cNvPr>
            <p:cNvSpPr/>
            <p:nvPr/>
          </p:nvSpPr>
          <p:spPr>
            <a:xfrm>
              <a:off x="960120" y="1481328"/>
              <a:ext cx="2514600" cy="1097280"/>
            </a:xfrm>
            <a:prstGeom prst="rect">
              <a:avLst/>
            </a:prstGeom>
            <a:solidFill>
              <a:srgbClr val="12345A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40" name="Text 5">
              <a:extLst>
                <a:ext uri="{FF2B5EF4-FFF2-40B4-BE49-F238E27FC236}">
                  <a16:creationId xmlns:a16="http://schemas.microsoft.com/office/drawing/2014/main" id="{90818DAB-AC77-E5B8-735A-C1EDAA99A3FA}"/>
                </a:ext>
              </a:extLst>
            </p:cNvPr>
            <p:cNvSpPr/>
            <p:nvPr/>
          </p:nvSpPr>
          <p:spPr>
            <a:xfrm>
              <a:off x="987552" y="1508760"/>
              <a:ext cx="2459736" cy="104241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Gradient</a:t>
              </a:r>
              <a:endParaRPr lang="en-US" sz="1600" dirty="0">
                <a:latin typeface="+mj-lt"/>
              </a:endParaRPr>
            </a:p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(MV/m)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41" name="Shape 6">
              <a:extLst>
                <a:ext uri="{FF2B5EF4-FFF2-40B4-BE49-F238E27FC236}">
                  <a16:creationId xmlns:a16="http://schemas.microsoft.com/office/drawing/2014/main" id="{3BD46DD4-0FA8-A8DC-5A8C-93A02B403093}"/>
                </a:ext>
              </a:extLst>
            </p:cNvPr>
            <p:cNvSpPr/>
            <p:nvPr/>
          </p:nvSpPr>
          <p:spPr>
            <a:xfrm>
              <a:off x="3474720" y="1481328"/>
              <a:ext cx="4023360" cy="566928"/>
            </a:xfrm>
            <a:prstGeom prst="rect">
              <a:avLst/>
            </a:prstGeom>
            <a:solidFill>
              <a:srgbClr val="2F80D1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42" name="Text 7">
              <a:extLst>
                <a:ext uri="{FF2B5EF4-FFF2-40B4-BE49-F238E27FC236}">
                  <a16:creationId xmlns:a16="http://schemas.microsoft.com/office/drawing/2014/main" id="{5717B94A-61B8-FBB9-0727-ADC7407A3A8B}"/>
                </a:ext>
              </a:extLst>
            </p:cNvPr>
            <p:cNvSpPr/>
            <p:nvPr/>
          </p:nvSpPr>
          <p:spPr>
            <a:xfrm>
              <a:off x="3502152" y="1508760"/>
              <a:ext cx="3968496" cy="512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2.1 K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43" name="Shape 8">
              <a:extLst>
                <a:ext uri="{FF2B5EF4-FFF2-40B4-BE49-F238E27FC236}">
                  <a16:creationId xmlns:a16="http://schemas.microsoft.com/office/drawing/2014/main" id="{91ABB059-4DDD-54F5-E246-A418EF7C5BB2}"/>
                </a:ext>
              </a:extLst>
            </p:cNvPr>
            <p:cNvSpPr/>
            <p:nvPr/>
          </p:nvSpPr>
          <p:spPr>
            <a:xfrm>
              <a:off x="7498080" y="1481328"/>
              <a:ext cx="4023360" cy="566928"/>
            </a:xfrm>
            <a:prstGeom prst="rect">
              <a:avLst/>
            </a:prstGeom>
            <a:solidFill>
              <a:srgbClr val="22A884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44" name="Text 9">
              <a:extLst>
                <a:ext uri="{FF2B5EF4-FFF2-40B4-BE49-F238E27FC236}">
                  <a16:creationId xmlns:a16="http://schemas.microsoft.com/office/drawing/2014/main" id="{587F9500-2674-87CD-D943-52D69C4B8476}"/>
                </a:ext>
              </a:extLst>
            </p:cNvPr>
            <p:cNvSpPr/>
            <p:nvPr/>
          </p:nvSpPr>
          <p:spPr>
            <a:xfrm>
              <a:off x="7525512" y="1508760"/>
              <a:ext cx="3968496" cy="512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4.3 K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45" name="Shape 10">
              <a:extLst>
                <a:ext uri="{FF2B5EF4-FFF2-40B4-BE49-F238E27FC236}">
                  <a16:creationId xmlns:a16="http://schemas.microsoft.com/office/drawing/2014/main" id="{16877135-40D2-92EF-2BCA-6A8410338013}"/>
                </a:ext>
              </a:extLst>
            </p:cNvPr>
            <p:cNvSpPr/>
            <p:nvPr/>
          </p:nvSpPr>
          <p:spPr>
            <a:xfrm>
              <a:off x="3474720" y="2048256"/>
              <a:ext cx="2011680" cy="530352"/>
            </a:xfrm>
            <a:prstGeom prst="rect">
              <a:avLst/>
            </a:prstGeom>
            <a:solidFill>
              <a:srgbClr val="E8F2FC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46" name="Text 11">
              <a:extLst>
                <a:ext uri="{FF2B5EF4-FFF2-40B4-BE49-F238E27FC236}">
                  <a16:creationId xmlns:a16="http://schemas.microsoft.com/office/drawing/2014/main" id="{ACED1117-658A-FACB-0885-230BA82E20DA}"/>
                </a:ext>
              </a:extLst>
            </p:cNvPr>
            <p:cNvSpPr/>
            <p:nvPr/>
          </p:nvSpPr>
          <p:spPr>
            <a:xfrm>
              <a:off x="3502152" y="2075688"/>
              <a:ext cx="1956816" cy="47548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Cavity 1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47" name="Shape 12">
              <a:extLst>
                <a:ext uri="{FF2B5EF4-FFF2-40B4-BE49-F238E27FC236}">
                  <a16:creationId xmlns:a16="http://schemas.microsoft.com/office/drawing/2014/main" id="{687B08B2-20F9-32EE-6DAE-B80A3AC7BD4E}"/>
                </a:ext>
              </a:extLst>
            </p:cNvPr>
            <p:cNvSpPr/>
            <p:nvPr/>
          </p:nvSpPr>
          <p:spPr>
            <a:xfrm>
              <a:off x="5486400" y="2048256"/>
              <a:ext cx="2011680" cy="530352"/>
            </a:xfrm>
            <a:prstGeom prst="rect">
              <a:avLst/>
            </a:prstGeom>
            <a:solidFill>
              <a:srgbClr val="E8F2FC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48" name="Text 13">
              <a:extLst>
                <a:ext uri="{FF2B5EF4-FFF2-40B4-BE49-F238E27FC236}">
                  <a16:creationId xmlns:a16="http://schemas.microsoft.com/office/drawing/2014/main" id="{1D529D6E-1CA5-C978-DE5B-721C69EB0B67}"/>
                </a:ext>
              </a:extLst>
            </p:cNvPr>
            <p:cNvSpPr/>
            <p:nvPr/>
          </p:nvSpPr>
          <p:spPr>
            <a:xfrm>
              <a:off x="5513832" y="2075688"/>
              <a:ext cx="1956816" cy="47548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Cavity 2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49" name="Shape 14">
              <a:extLst>
                <a:ext uri="{FF2B5EF4-FFF2-40B4-BE49-F238E27FC236}">
                  <a16:creationId xmlns:a16="http://schemas.microsoft.com/office/drawing/2014/main" id="{62EF3875-45D7-DDD3-DFD9-DD31CF727E33}"/>
                </a:ext>
              </a:extLst>
            </p:cNvPr>
            <p:cNvSpPr/>
            <p:nvPr/>
          </p:nvSpPr>
          <p:spPr>
            <a:xfrm>
              <a:off x="7498080" y="2048256"/>
              <a:ext cx="2011680" cy="530352"/>
            </a:xfrm>
            <a:prstGeom prst="rect">
              <a:avLst/>
            </a:prstGeom>
            <a:solidFill>
              <a:srgbClr val="E7F6F1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50" name="Text 15">
              <a:extLst>
                <a:ext uri="{FF2B5EF4-FFF2-40B4-BE49-F238E27FC236}">
                  <a16:creationId xmlns:a16="http://schemas.microsoft.com/office/drawing/2014/main" id="{F8E11EAF-027C-D8E0-DE89-284065A32AFF}"/>
                </a:ext>
              </a:extLst>
            </p:cNvPr>
            <p:cNvSpPr/>
            <p:nvPr/>
          </p:nvSpPr>
          <p:spPr>
            <a:xfrm>
              <a:off x="7525512" y="2075688"/>
              <a:ext cx="1956816" cy="47548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Cavity 1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51" name="Shape 16">
              <a:extLst>
                <a:ext uri="{FF2B5EF4-FFF2-40B4-BE49-F238E27FC236}">
                  <a16:creationId xmlns:a16="http://schemas.microsoft.com/office/drawing/2014/main" id="{E95BAD9E-FBC2-29BC-586F-BF5C487A0BC6}"/>
                </a:ext>
              </a:extLst>
            </p:cNvPr>
            <p:cNvSpPr/>
            <p:nvPr/>
          </p:nvSpPr>
          <p:spPr>
            <a:xfrm>
              <a:off x="9509760" y="2048256"/>
              <a:ext cx="2011680" cy="530352"/>
            </a:xfrm>
            <a:prstGeom prst="rect">
              <a:avLst/>
            </a:prstGeom>
            <a:solidFill>
              <a:srgbClr val="E7F6F1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52" name="Text 17">
              <a:extLst>
                <a:ext uri="{FF2B5EF4-FFF2-40B4-BE49-F238E27FC236}">
                  <a16:creationId xmlns:a16="http://schemas.microsoft.com/office/drawing/2014/main" id="{A166AF77-7DC1-A1E4-A3CA-45CC020DE7F7}"/>
                </a:ext>
              </a:extLst>
            </p:cNvPr>
            <p:cNvSpPr/>
            <p:nvPr/>
          </p:nvSpPr>
          <p:spPr>
            <a:xfrm>
              <a:off x="9537192" y="2075688"/>
              <a:ext cx="1956816" cy="47548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Cavity 2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53" name="Shape 18">
              <a:extLst>
                <a:ext uri="{FF2B5EF4-FFF2-40B4-BE49-F238E27FC236}">
                  <a16:creationId xmlns:a16="http://schemas.microsoft.com/office/drawing/2014/main" id="{2ACA665F-8C2C-3444-2C65-77DB930EF9A0}"/>
                </a:ext>
              </a:extLst>
            </p:cNvPr>
            <p:cNvSpPr/>
            <p:nvPr/>
          </p:nvSpPr>
          <p:spPr>
            <a:xfrm>
              <a:off x="960120" y="2578608"/>
              <a:ext cx="2514600" cy="896112"/>
            </a:xfrm>
            <a:prstGeom prst="rect">
              <a:avLst/>
            </a:prstGeom>
            <a:solidFill>
              <a:srgbClr val="F0F4F8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54" name="Text 19">
              <a:extLst>
                <a:ext uri="{FF2B5EF4-FFF2-40B4-BE49-F238E27FC236}">
                  <a16:creationId xmlns:a16="http://schemas.microsoft.com/office/drawing/2014/main" id="{BBDA22DF-53D3-EBDF-B6F5-B3D757DFF0C4}"/>
                </a:ext>
              </a:extLst>
            </p:cNvPr>
            <p:cNvSpPr/>
            <p:nvPr/>
          </p:nvSpPr>
          <p:spPr>
            <a:xfrm>
              <a:off x="987552" y="2606040"/>
              <a:ext cx="245973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Eₘₐₓ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55" name="Shape 20">
              <a:extLst>
                <a:ext uri="{FF2B5EF4-FFF2-40B4-BE49-F238E27FC236}">
                  <a16:creationId xmlns:a16="http://schemas.microsoft.com/office/drawing/2014/main" id="{544D8F8B-1942-8E19-5698-02BCEDDA2284}"/>
                </a:ext>
              </a:extLst>
            </p:cNvPr>
            <p:cNvSpPr/>
            <p:nvPr/>
          </p:nvSpPr>
          <p:spPr>
            <a:xfrm>
              <a:off x="3474720" y="2578608"/>
              <a:ext cx="2011680" cy="896112"/>
            </a:xfrm>
            <a:prstGeom prst="rect">
              <a:avLst/>
            </a:prstGeom>
            <a:solidFill>
              <a:srgbClr val="F0F4F8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56" name="Text 21">
              <a:extLst>
                <a:ext uri="{FF2B5EF4-FFF2-40B4-BE49-F238E27FC236}">
                  <a16:creationId xmlns:a16="http://schemas.microsoft.com/office/drawing/2014/main" id="{6BAE85FC-D679-26F0-26FB-7D9B3B3A2D1A}"/>
                </a:ext>
              </a:extLst>
            </p:cNvPr>
            <p:cNvSpPr/>
            <p:nvPr/>
          </p:nvSpPr>
          <p:spPr>
            <a:xfrm>
              <a:off x="3502152" y="2606040"/>
              <a:ext cx="195681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42033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14.3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57" name="Shape 22">
              <a:extLst>
                <a:ext uri="{FF2B5EF4-FFF2-40B4-BE49-F238E27FC236}">
                  <a16:creationId xmlns:a16="http://schemas.microsoft.com/office/drawing/2014/main" id="{4906BCD5-5D3A-0BD5-49EA-EFE914005D65}"/>
                </a:ext>
              </a:extLst>
            </p:cNvPr>
            <p:cNvSpPr/>
            <p:nvPr/>
          </p:nvSpPr>
          <p:spPr>
            <a:xfrm>
              <a:off x="5486400" y="2578608"/>
              <a:ext cx="2011680" cy="896112"/>
            </a:xfrm>
            <a:prstGeom prst="rect">
              <a:avLst/>
            </a:prstGeom>
            <a:solidFill>
              <a:srgbClr val="F0F4F8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58" name="Text 23">
              <a:extLst>
                <a:ext uri="{FF2B5EF4-FFF2-40B4-BE49-F238E27FC236}">
                  <a16:creationId xmlns:a16="http://schemas.microsoft.com/office/drawing/2014/main" id="{36EDCB3D-796A-9DE8-2DF4-4FC58563973E}"/>
                </a:ext>
              </a:extLst>
            </p:cNvPr>
            <p:cNvSpPr/>
            <p:nvPr/>
          </p:nvSpPr>
          <p:spPr>
            <a:xfrm>
              <a:off x="5513832" y="2606040"/>
              <a:ext cx="195681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42033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8.2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59" name="Shape 24">
              <a:extLst>
                <a:ext uri="{FF2B5EF4-FFF2-40B4-BE49-F238E27FC236}">
                  <a16:creationId xmlns:a16="http://schemas.microsoft.com/office/drawing/2014/main" id="{A3C2F1DF-B622-5081-99D9-BE1911B9FEA8}"/>
                </a:ext>
              </a:extLst>
            </p:cNvPr>
            <p:cNvSpPr/>
            <p:nvPr/>
          </p:nvSpPr>
          <p:spPr>
            <a:xfrm>
              <a:off x="7498080" y="2578608"/>
              <a:ext cx="2011680" cy="896112"/>
            </a:xfrm>
            <a:prstGeom prst="rect">
              <a:avLst/>
            </a:prstGeom>
            <a:solidFill>
              <a:srgbClr val="F0F4F8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60" name="Text 25">
              <a:extLst>
                <a:ext uri="{FF2B5EF4-FFF2-40B4-BE49-F238E27FC236}">
                  <a16:creationId xmlns:a16="http://schemas.microsoft.com/office/drawing/2014/main" id="{81348030-F4AF-EDC0-97A1-71FE92DC8429}"/>
                </a:ext>
              </a:extLst>
            </p:cNvPr>
            <p:cNvSpPr/>
            <p:nvPr/>
          </p:nvSpPr>
          <p:spPr>
            <a:xfrm>
              <a:off x="7525512" y="2606040"/>
              <a:ext cx="195681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42033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11.8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61" name="Shape 26">
              <a:extLst>
                <a:ext uri="{FF2B5EF4-FFF2-40B4-BE49-F238E27FC236}">
                  <a16:creationId xmlns:a16="http://schemas.microsoft.com/office/drawing/2014/main" id="{428B5F7C-E112-CFCE-7E0D-5DB761B39689}"/>
                </a:ext>
              </a:extLst>
            </p:cNvPr>
            <p:cNvSpPr/>
            <p:nvPr/>
          </p:nvSpPr>
          <p:spPr>
            <a:xfrm>
              <a:off x="9509760" y="2578608"/>
              <a:ext cx="2011680" cy="896112"/>
            </a:xfrm>
            <a:prstGeom prst="rect">
              <a:avLst/>
            </a:prstGeom>
            <a:solidFill>
              <a:srgbClr val="F0F4F8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62" name="Text 27">
              <a:extLst>
                <a:ext uri="{FF2B5EF4-FFF2-40B4-BE49-F238E27FC236}">
                  <a16:creationId xmlns:a16="http://schemas.microsoft.com/office/drawing/2014/main" id="{2B83C1E6-F1B9-8CAB-5212-AF112607EE81}"/>
                </a:ext>
              </a:extLst>
            </p:cNvPr>
            <p:cNvSpPr/>
            <p:nvPr/>
          </p:nvSpPr>
          <p:spPr>
            <a:xfrm>
              <a:off x="9537192" y="2606040"/>
              <a:ext cx="195681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42033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7.3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63" name="Shape 28">
              <a:extLst>
                <a:ext uri="{FF2B5EF4-FFF2-40B4-BE49-F238E27FC236}">
                  <a16:creationId xmlns:a16="http://schemas.microsoft.com/office/drawing/2014/main" id="{BFB8D3A8-B4FF-1DEF-43AF-BEE209BDBFDF}"/>
                </a:ext>
              </a:extLst>
            </p:cNvPr>
            <p:cNvSpPr/>
            <p:nvPr/>
          </p:nvSpPr>
          <p:spPr>
            <a:xfrm>
              <a:off x="960120" y="3474720"/>
              <a:ext cx="2514600" cy="896112"/>
            </a:xfrm>
            <a:prstGeom prst="rect">
              <a:avLst/>
            </a:prstGeom>
            <a:solidFill>
              <a:srgbClr val="FFF2CC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64" name="Text 29">
              <a:extLst>
                <a:ext uri="{FF2B5EF4-FFF2-40B4-BE49-F238E27FC236}">
                  <a16:creationId xmlns:a16="http://schemas.microsoft.com/office/drawing/2014/main" id="{B1E7D58A-C901-CBD1-3FFA-E8C942660FCE}"/>
                </a:ext>
              </a:extLst>
            </p:cNvPr>
            <p:cNvSpPr/>
            <p:nvPr/>
          </p:nvSpPr>
          <p:spPr>
            <a:xfrm>
              <a:off x="987552" y="3502152"/>
              <a:ext cx="245973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Eₒₚ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65" name="Shape 30">
              <a:extLst>
                <a:ext uri="{FF2B5EF4-FFF2-40B4-BE49-F238E27FC236}">
                  <a16:creationId xmlns:a16="http://schemas.microsoft.com/office/drawing/2014/main" id="{0FB25804-5D41-2B63-95A4-906FDEA25CA8}"/>
                </a:ext>
              </a:extLst>
            </p:cNvPr>
            <p:cNvSpPr/>
            <p:nvPr/>
          </p:nvSpPr>
          <p:spPr>
            <a:xfrm>
              <a:off x="3474720" y="3474720"/>
              <a:ext cx="2011680" cy="896112"/>
            </a:xfrm>
            <a:prstGeom prst="rect">
              <a:avLst/>
            </a:prstGeom>
            <a:solidFill>
              <a:srgbClr val="FFF2CC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66" name="Text 31">
              <a:extLst>
                <a:ext uri="{FF2B5EF4-FFF2-40B4-BE49-F238E27FC236}">
                  <a16:creationId xmlns:a16="http://schemas.microsoft.com/office/drawing/2014/main" id="{8E8B881F-E9F7-5759-8115-7988FD6ECE5D}"/>
                </a:ext>
              </a:extLst>
            </p:cNvPr>
            <p:cNvSpPr/>
            <p:nvPr/>
          </p:nvSpPr>
          <p:spPr>
            <a:xfrm>
              <a:off x="3502152" y="3502152"/>
              <a:ext cx="195681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10.7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67" name="Shape 32">
              <a:extLst>
                <a:ext uri="{FF2B5EF4-FFF2-40B4-BE49-F238E27FC236}">
                  <a16:creationId xmlns:a16="http://schemas.microsoft.com/office/drawing/2014/main" id="{0E62B152-9D43-8CF1-6280-C9F35B41E678}"/>
                </a:ext>
              </a:extLst>
            </p:cNvPr>
            <p:cNvSpPr/>
            <p:nvPr/>
          </p:nvSpPr>
          <p:spPr>
            <a:xfrm>
              <a:off x="5486400" y="3474720"/>
              <a:ext cx="2011680" cy="896112"/>
            </a:xfrm>
            <a:prstGeom prst="rect">
              <a:avLst/>
            </a:prstGeom>
            <a:solidFill>
              <a:srgbClr val="FFF2CC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68" name="Text 33">
              <a:extLst>
                <a:ext uri="{FF2B5EF4-FFF2-40B4-BE49-F238E27FC236}">
                  <a16:creationId xmlns:a16="http://schemas.microsoft.com/office/drawing/2014/main" id="{E5B6F1FD-EB60-7B13-23E6-B6C562EC07C6}"/>
                </a:ext>
              </a:extLst>
            </p:cNvPr>
            <p:cNvSpPr/>
            <p:nvPr/>
          </p:nvSpPr>
          <p:spPr>
            <a:xfrm>
              <a:off x="5513832" y="3502152"/>
              <a:ext cx="195681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7.0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69" name="Shape 34">
              <a:extLst>
                <a:ext uri="{FF2B5EF4-FFF2-40B4-BE49-F238E27FC236}">
                  <a16:creationId xmlns:a16="http://schemas.microsoft.com/office/drawing/2014/main" id="{09B3C4FA-6257-3D3F-E062-D0454CEFDC46}"/>
                </a:ext>
              </a:extLst>
            </p:cNvPr>
            <p:cNvSpPr/>
            <p:nvPr/>
          </p:nvSpPr>
          <p:spPr>
            <a:xfrm>
              <a:off x="7498080" y="3474720"/>
              <a:ext cx="2011680" cy="896112"/>
            </a:xfrm>
            <a:prstGeom prst="rect">
              <a:avLst/>
            </a:prstGeom>
            <a:solidFill>
              <a:srgbClr val="FFF2CC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70" name="Text 35">
              <a:extLst>
                <a:ext uri="{FF2B5EF4-FFF2-40B4-BE49-F238E27FC236}">
                  <a16:creationId xmlns:a16="http://schemas.microsoft.com/office/drawing/2014/main" id="{CE0F7BAD-AFE2-FC96-3B47-4315E5C354A2}"/>
                </a:ext>
              </a:extLst>
            </p:cNvPr>
            <p:cNvSpPr/>
            <p:nvPr/>
          </p:nvSpPr>
          <p:spPr>
            <a:xfrm>
              <a:off x="7525512" y="3502152"/>
              <a:ext cx="195681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10.0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71" name="Shape 36">
              <a:extLst>
                <a:ext uri="{FF2B5EF4-FFF2-40B4-BE49-F238E27FC236}">
                  <a16:creationId xmlns:a16="http://schemas.microsoft.com/office/drawing/2014/main" id="{F765A3FE-2553-85E4-CEDF-C9C1B896C83B}"/>
                </a:ext>
              </a:extLst>
            </p:cNvPr>
            <p:cNvSpPr/>
            <p:nvPr/>
          </p:nvSpPr>
          <p:spPr>
            <a:xfrm>
              <a:off x="9509760" y="3474720"/>
              <a:ext cx="2011680" cy="896112"/>
            </a:xfrm>
            <a:prstGeom prst="rect">
              <a:avLst/>
            </a:prstGeom>
            <a:solidFill>
              <a:srgbClr val="FFF2CC"/>
            </a:solidFill>
            <a:ln w="1397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600">
                <a:latin typeface="+mj-lt"/>
              </a:endParaRPr>
            </a:p>
          </p:txBody>
        </p:sp>
        <p:sp>
          <p:nvSpPr>
            <p:cNvPr id="72" name="Text 37">
              <a:extLst>
                <a:ext uri="{FF2B5EF4-FFF2-40B4-BE49-F238E27FC236}">
                  <a16:creationId xmlns:a16="http://schemas.microsoft.com/office/drawing/2014/main" id="{37752EAA-81C8-D8A0-8918-C481D81C9532}"/>
                </a:ext>
              </a:extLst>
            </p:cNvPr>
            <p:cNvSpPr/>
            <p:nvPr/>
          </p:nvSpPr>
          <p:spPr>
            <a:xfrm>
              <a:off x="9537192" y="3502152"/>
              <a:ext cx="1956816" cy="84124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12345A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7.0</a:t>
              </a:r>
              <a:endParaRPr lang="en-US" sz="1600" dirty="0">
                <a:latin typeface="+mj-lt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F71D7F18-632F-E2B4-0B6E-A935CF54831C}"/>
              </a:ext>
            </a:extLst>
          </p:cNvPr>
          <p:cNvSpPr txBox="1"/>
          <p:nvPr/>
        </p:nvSpPr>
        <p:spPr>
          <a:xfrm>
            <a:off x="302644" y="4786802"/>
            <a:ext cx="3613344" cy="1284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100">
                <a:solidFill>
                  <a:srgbClr val="192332"/>
                </a:solidFill>
                <a:latin typeface="Arial"/>
              </a:defRPr>
            </a:pPr>
            <a:r>
              <a:rPr lang="en-US" sz="1400" dirty="0">
                <a:latin typeface="Aptos Display" panose="020B0004020202020204" pitchFamily="34" charset="0"/>
              </a:rPr>
              <a:t>Similar gradients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100">
                <a:solidFill>
                  <a:srgbClr val="192332"/>
                </a:solidFill>
                <a:latin typeface="Arial"/>
              </a:defRPr>
            </a:pPr>
            <a:r>
              <a:rPr sz="1400" dirty="0">
                <a:latin typeface="Aptos Display" panose="020B0004020202020204" pitchFamily="34" charset="0"/>
              </a:rPr>
              <a:t>E</a:t>
            </a:r>
            <a:r>
              <a:rPr sz="1400" baseline="-25000" dirty="0">
                <a:latin typeface="Aptos Display" panose="020B0004020202020204" pitchFamily="34" charset="0"/>
              </a:rPr>
              <a:t>max</a:t>
            </a:r>
            <a:r>
              <a:rPr sz="1400" dirty="0">
                <a:latin typeface="Aptos Display" panose="020B0004020202020204" pitchFamily="34" charset="0"/>
              </a:rPr>
              <a:t> quench-limited; no detectable </a:t>
            </a:r>
            <a:r>
              <a:rPr lang="en-US" sz="1400" dirty="0">
                <a:latin typeface="Aptos Display" panose="020B0004020202020204" pitchFamily="34" charset="0"/>
              </a:rPr>
              <a:t>X-rays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100">
                <a:solidFill>
                  <a:srgbClr val="192332"/>
                </a:solidFill>
                <a:latin typeface="Arial"/>
              </a:defRPr>
            </a:pPr>
            <a:r>
              <a:rPr lang="en-US" sz="1400" dirty="0">
                <a:latin typeface="Aptos Display" panose="020B0004020202020204" pitchFamily="34" charset="0"/>
              </a:rPr>
              <a:t>Thermal cycle -&gt; Q₀(</a:t>
            </a:r>
            <a:r>
              <a:rPr lang="en-US" sz="1400" dirty="0" err="1">
                <a:latin typeface="Aptos Display" panose="020B0004020202020204" pitchFamily="34" charset="0"/>
              </a:rPr>
              <a:t>E</a:t>
            </a:r>
            <a:r>
              <a:rPr lang="en-US" sz="1400" baseline="-25000" dirty="0" err="1">
                <a:latin typeface="Aptos Display" panose="020B0004020202020204" pitchFamily="34" charset="0"/>
              </a:rPr>
              <a:t>acc</a:t>
            </a:r>
            <a:r>
              <a:rPr lang="en-US" sz="1400" dirty="0">
                <a:latin typeface="Aptos Display" panose="020B0004020202020204" pitchFamily="34" charset="0"/>
              </a:rPr>
              <a:t>) measured below quench</a:t>
            </a:r>
          </a:p>
          <a:p>
            <a:pPr>
              <a:spcAft>
                <a:spcPts val="300"/>
              </a:spcAft>
              <a:defRPr sz="1100">
                <a:solidFill>
                  <a:srgbClr val="192332"/>
                </a:solidFill>
                <a:latin typeface="Arial"/>
              </a:defRPr>
            </a:pPr>
            <a:endParaRPr sz="1400" dirty="0">
              <a:latin typeface="Aptos Display" panose="020B0004020202020204" pitchFamily="34" charset="0"/>
            </a:endParaRPr>
          </a:p>
        </p:txBody>
      </p:sp>
      <p:sp>
        <p:nvSpPr>
          <p:cNvPr id="76" name="Rounded Rectangle 9">
            <a:extLst>
              <a:ext uri="{FF2B5EF4-FFF2-40B4-BE49-F238E27FC236}">
                <a16:creationId xmlns:a16="http://schemas.microsoft.com/office/drawing/2014/main" id="{6DB813D6-AC45-35C8-BE98-4386C46FB29B}"/>
              </a:ext>
            </a:extLst>
          </p:cNvPr>
          <p:cNvSpPr/>
          <p:nvPr/>
        </p:nvSpPr>
        <p:spPr>
          <a:xfrm>
            <a:off x="8204576" y="1170131"/>
            <a:ext cx="4038600" cy="47487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AAB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86192B7-52DF-0390-BC1F-61D0A467FB23}"/>
              </a:ext>
            </a:extLst>
          </p:cNvPr>
          <p:cNvSpPr txBox="1"/>
          <p:nvPr/>
        </p:nvSpPr>
        <p:spPr>
          <a:xfrm>
            <a:off x="8610519" y="1218082"/>
            <a:ext cx="3302628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latin typeface="Aptos Display" panose="020B0004020202020204" pitchFamily="34" charset="0"/>
              </a:rPr>
              <a:t>Q₀(</a:t>
            </a:r>
            <a:r>
              <a:rPr sz="1600" b="1" dirty="0" err="1">
                <a:latin typeface="Aptos Display" panose="020B0004020202020204" pitchFamily="34" charset="0"/>
              </a:rPr>
              <a:t>E</a:t>
            </a:r>
            <a:r>
              <a:rPr sz="1600" b="1" baseline="-25000" dirty="0" err="1">
                <a:latin typeface="Aptos Display" panose="020B0004020202020204" pitchFamily="34" charset="0"/>
              </a:rPr>
              <a:t>acc</a:t>
            </a:r>
            <a:r>
              <a:rPr sz="1600" b="1" dirty="0">
                <a:latin typeface="Aptos Display" panose="020B0004020202020204" pitchFamily="34" charset="0"/>
              </a:rPr>
              <a:t>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E115F93-1C3C-E468-7D18-3CBAF6D06440}"/>
              </a:ext>
            </a:extLst>
          </p:cNvPr>
          <p:cNvSpPr txBox="1"/>
          <p:nvPr/>
        </p:nvSpPr>
        <p:spPr>
          <a:xfrm>
            <a:off x="9126480" y="5088639"/>
            <a:ext cx="28529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60" b="0" dirty="0">
                <a:solidFill>
                  <a:srgbClr val="536780"/>
                </a:solidFill>
                <a:latin typeface="Arial"/>
              </a:rPr>
              <a:t>Measured at 2.1 K and 4.3 K
before/after tuning to 1496.500 MHz</a:t>
            </a:r>
          </a:p>
        </p:txBody>
      </p:sp>
      <p:sp>
        <p:nvSpPr>
          <p:cNvPr id="82" name="Rounded Rectangle 13">
            <a:extLst>
              <a:ext uri="{FF2B5EF4-FFF2-40B4-BE49-F238E27FC236}">
                <a16:creationId xmlns:a16="http://schemas.microsoft.com/office/drawing/2014/main" id="{5E6332E7-5901-9C8A-B7DE-6848E54331B9}"/>
              </a:ext>
            </a:extLst>
          </p:cNvPr>
          <p:cNvSpPr/>
          <p:nvPr/>
        </p:nvSpPr>
        <p:spPr>
          <a:xfrm>
            <a:off x="9215695" y="5487274"/>
            <a:ext cx="2624328" cy="329184"/>
          </a:xfrm>
          <a:prstGeom prst="roundRect">
            <a:avLst/>
          </a:prstGeom>
          <a:solidFill>
            <a:srgbClr val="E1F4EE"/>
          </a:solidFill>
          <a:ln w="10160">
            <a:solidFill>
              <a:srgbClr val="2FAA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 dirty="0">
                <a:solidFill>
                  <a:schemeClr val="tx1"/>
                </a:solidFill>
                <a:latin typeface="Aptos Display" panose="020B0004020202020204" pitchFamily="34" charset="0"/>
              </a:rPr>
              <a:t>No measurable RF degradation</a:t>
            </a:r>
          </a:p>
        </p:txBody>
      </p:sp>
      <p:sp>
        <p:nvSpPr>
          <p:cNvPr id="84" name="Rounded Rectangle 5">
            <a:extLst>
              <a:ext uri="{FF2B5EF4-FFF2-40B4-BE49-F238E27FC236}">
                <a16:creationId xmlns:a16="http://schemas.microsoft.com/office/drawing/2014/main" id="{8317BCAD-D706-B867-6A5E-2E6292F7F679}"/>
              </a:ext>
            </a:extLst>
          </p:cNvPr>
          <p:cNvSpPr/>
          <p:nvPr/>
        </p:nvSpPr>
        <p:spPr>
          <a:xfrm>
            <a:off x="4117197" y="1221969"/>
            <a:ext cx="4038600" cy="469692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AAB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7B8AC00-2D9D-1C06-1B4C-5E51889966A9}"/>
              </a:ext>
            </a:extLst>
          </p:cNvPr>
          <p:cNvSpPr txBox="1"/>
          <p:nvPr/>
        </p:nvSpPr>
        <p:spPr>
          <a:xfrm>
            <a:off x="4374764" y="1351500"/>
            <a:ext cx="3438808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latin typeface="Aptos Display" panose="020B0004020202020204" pitchFamily="34" charset="0"/>
              </a:rPr>
              <a:t>Controlled cooldown through Tc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2103A953-D602-4323-3CF2-A363758BA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112" y="1879414"/>
            <a:ext cx="3652111" cy="270069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DD0D4AA-6C47-5FAC-FE03-77C0ED693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356" y="1704393"/>
            <a:ext cx="3507039" cy="169695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8558D94-8894-D459-E132-B832D0436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519" y="3422539"/>
            <a:ext cx="3439816" cy="1719908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84B5EF46-C1B0-CE21-A877-52C5580A1311}"/>
              </a:ext>
            </a:extLst>
          </p:cNvPr>
          <p:cNvSpPr txBox="1"/>
          <p:nvPr/>
        </p:nvSpPr>
        <p:spPr>
          <a:xfrm>
            <a:off x="10330427" y="3492676"/>
            <a:ext cx="15827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/>
            <a:r>
              <a:rPr lang="en-US" sz="800" dirty="0">
                <a:latin typeface="Aptos Display" panose="020B0004020202020204" pitchFamily="34" charset="0"/>
              </a:rPr>
              <a:t>Solid symbols: without tuning</a:t>
            </a:r>
          </a:p>
          <a:p>
            <a:pPr marL="114300"/>
            <a:r>
              <a:rPr lang="en-US" sz="800" dirty="0">
                <a:latin typeface="Aptos Display" panose="020B0004020202020204" pitchFamily="34" charset="0"/>
              </a:rPr>
              <a:t>Empty symbol: after tuning</a:t>
            </a:r>
          </a:p>
        </p:txBody>
      </p:sp>
      <p:sp>
        <p:nvSpPr>
          <p:cNvPr id="96" name="Rounded Rectangle 8">
            <a:extLst>
              <a:ext uri="{FF2B5EF4-FFF2-40B4-BE49-F238E27FC236}">
                <a16:creationId xmlns:a16="http://schemas.microsoft.com/office/drawing/2014/main" id="{5065C8FF-601C-63A2-693B-859B1D55FFF2}"/>
              </a:ext>
            </a:extLst>
          </p:cNvPr>
          <p:cNvSpPr/>
          <p:nvPr/>
        </p:nvSpPr>
        <p:spPr>
          <a:xfrm>
            <a:off x="4268112" y="4977551"/>
            <a:ext cx="3828301" cy="384048"/>
          </a:xfrm>
          <a:prstGeom prst="roundRect">
            <a:avLst/>
          </a:prstGeom>
          <a:solidFill>
            <a:srgbClr val="E7EEF7"/>
          </a:solidFill>
          <a:ln w="8890">
            <a:solidFill>
              <a:srgbClr val="AAB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 dirty="0">
                <a:solidFill>
                  <a:schemeClr val="tx1"/>
                </a:solidFill>
                <a:latin typeface="Aptos Display" panose="020B0004020202020204" pitchFamily="34" charset="0"/>
              </a:rPr>
              <a:t>ΔT = 0.38 ± 0.18 K during 17.7–18.0 K transition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BF1EA87-4EAB-7FF5-34DE-96FC5C5468FC}"/>
              </a:ext>
            </a:extLst>
          </p:cNvPr>
          <p:cNvSpPr txBox="1"/>
          <p:nvPr/>
        </p:nvSpPr>
        <p:spPr>
          <a:xfrm>
            <a:off x="278853" y="1348290"/>
            <a:ext cx="3601473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600" b="1" dirty="0">
                <a:latin typeface="Aptos Display" panose="020B0004020202020204" pitchFamily="34" charset="0"/>
              </a:rPr>
              <a:t>Gradient Verification</a:t>
            </a:r>
            <a:endParaRPr sz="1600" b="1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572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346DC7-508A-AF0F-E2D5-45C8A919A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8141" y="6492875"/>
            <a:ext cx="4114800" cy="365125"/>
          </a:xfrm>
        </p:spPr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4586C0-B178-571F-BD89-7DDE36B62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22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A7F18D-A7A9-BA20-DCBB-EFF93FA2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39" y="303626"/>
            <a:ext cx="11044707" cy="678664"/>
          </a:xfrm>
        </p:spPr>
        <p:txBody>
          <a:bodyPr/>
          <a:lstStyle/>
          <a:p>
            <a:r>
              <a:rPr lang="en-US" dirty="0"/>
              <a:t>7.1 MeV Beam Acceleration and User Operation at 4.3 K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8102F0F2-85A3-D5F2-EE5C-0A9D81CB820D}"/>
              </a:ext>
            </a:extLst>
          </p:cNvPr>
          <p:cNvSpPr/>
          <p:nvPr/>
        </p:nvSpPr>
        <p:spPr>
          <a:xfrm>
            <a:off x="190501" y="1126975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4396B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7.1 MeV beam spot near the target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E056313E-87D2-C186-1FD9-E8EBCD4EC774}"/>
              </a:ext>
            </a:extLst>
          </p:cNvPr>
          <p:cNvSpPr/>
          <p:nvPr/>
        </p:nvSpPr>
        <p:spPr>
          <a:xfrm>
            <a:off x="144781" y="1456159"/>
            <a:ext cx="5806440" cy="42611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mnt/data/prl_hi/fig5_figure_only_full.png">
            <a:extLst>
              <a:ext uri="{FF2B5EF4-FFF2-40B4-BE49-F238E27FC236}">
                <a16:creationId xmlns:a16="http://schemas.microsoft.com/office/drawing/2014/main" id="{62DA0D4A-5C76-06C9-1472-E009FB822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90" y="1602463"/>
            <a:ext cx="4307165" cy="3931920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3752122D-89A1-E814-2F61-7247A0717E39}"/>
              </a:ext>
            </a:extLst>
          </p:cNvPr>
          <p:cNvSpPr/>
          <p:nvPr/>
        </p:nvSpPr>
        <p:spPr>
          <a:xfrm>
            <a:off x="6271261" y="1110712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396B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Summary of beam test</a:t>
            </a:r>
            <a:endParaRPr lang="en-US" sz="1800" dirty="0">
              <a:latin typeface="Aptos Display" panose="020B00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93CDF8-E421-5E29-E3B8-EBE039B9A44A}"/>
              </a:ext>
            </a:extLst>
          </p:cNvPr>
          <p:cNvGrpSpPr/>
          <p:nvPr/>
        </p:nvGrpSpPr>
        <p:grpSpPr>
          <a:xfrm>
            <a:off x="6225541" y="1492735"/>
            <a:ext cx="5029200" cy="2523744"/>
            <a:chOff x="6629400" y="1664208"/>
            <a:chExt cx="5029200" cy="2523744"/>
          </a:xfrm>
        </p:grpSpPr>
        <p:sp>
          <p:nvSpPr>
            <p:cNvPr id="11" name="Shape 7">
              <a:extLst>
                <a:ext uri="{FF2B5EF4-FFF2-40B4-BE49-F238E27FC236}">
                  <a16:creationId xmlns:a16="http://schemas.microsoft.com/office/drawing/2014/main" id="{ED71B430-5A3D-7C08-CC13-9E053A41E0FE}"/>
                </a:ext>
              </a:extLst>
            </p:cNvPr>
            <p:cNvSpPr/>
            <p:nvPr/>
          </p:nvSpPr>
          <p:spPr>
            <a:xfrm>
              <a:off x="6629400" y="1664208"/>
              <a:ext cx="2743200" cy="384048"/>
            </a:xfrm>
            <a:prstGeom prst="rect">
              <a:avLst/>
            </a:prstGeom>
            <a:solidFill>
              <a:srgbClr val="D10D31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12" name="Text 8">
              <a:extLst>
                <a:ext uri="{FF2B5EF4-FFF2-40B4-BE49-F238E27FC236}">
                  <a16:creationId xmlns:a16="http://schemas.microsoft.com/office/drawing/2014/main" id="{645E62F2-4564-EC13-7CEE-9A32FD92CEBF}"/>
                </a:ext>
              </a:extLst>
            </p:cNvPr>
            <p:cNvSpPr/>
            <p:nvPr/>
          </p:nvSpPr>
          <p:spPr>
            <a:xfrm>
              <a:off x="6693408" y="1755648"/>
              <a:ext cx="2633472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Parameter (unit)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13" name="Shape 9">
              <a:extLst>
                <a:ext uri="{FF2B5EF4-FFF2-40B4-BE49-F238E27FC236}">
                  <a16:creationId xmlns:a16="http://schemas.microsoft.com/office/drawing/2014/main" id="{DDEA6CCB-67FD-5744-7463-F4988744268D}"/>
                </a:ext>
              </a:extLst>
            </p:cNvPr>
            <p:cNvSpPr/>
            <p:nvPr/>
          </p:nvSpPr>
          <p:spPr>
            <a:xfrm>
              <a:off x="9372600" y="1664208"/>
              <a:ext cx="1097280" cy="384048"/>
            </a:xfrm>
            <a:prstGeom prst="rect">
              <a:avLst/>
            </a:prstGeom>
            <a:solidFill>
              <a:srgbClr val="D10D31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14" name="Text 10">
              <a:extLst>
                <a:ext uri="{FF2B5EF4-FFF2-40B4-BE49-F238E27FC236}">
                  <a16:creationId xmlns:a16="http://schemas.microsoft.com/office/drawing/2014/main" id="{550CAB0D-4996-6C1A-2979-949035962940}"/>
                </a:ext>
              </a:extLst>
            </p:cNvPr>
            <p:cNvSpPr/>
            <p:nvPr/>
          </p:nvSpPr>
          <p:spPr>
            <a:xfrm>
              <a:off x="9390888" y="1755648"/>
              <a:ext cx="1060704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2.1 K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15" name="Shape 11">
              <a:extLst>
                <a:ext uri="{FF2B5EF4-FFF2-40B4-BE49-F238E27FC236}">
                  <a16:creationId xmlns:a16="http://schemas.microsoft.com/office/drawing/2014/main" id="{9C40BEA7-6F96-BCCD-EE08-3AA07E57BF48}"/>
                </a:ext>
              </a:extLst>
            </p:cNvPr>
            <p:cNvSpPr/>
            <p:nvPr/>
          </p:nvSpPr>
          <p:spPr>
            <a:xfrm>
              <a:off x="10469880" y="1664208"/>
              <a:ext cx="1188720" cy="384048"/>
            </a:xfrm>
            <a:prstGeom prst="rect">
              <a:avLst/>
            </a:prstGeom>
            <a:solidFill>
              <a:srgbClr val="D10D31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16" name="Text 12">
              <a:extLst>
                <a:ext uri="{FF2B5EF4-FFF2-40B4-BE49-F238E27FC236}">
                  <a16:creationId xmlns:a16="http://schemas.microsoft.com/office/drawing/2014/main" id="{0E2CE651-77CE-D527-A062-23288F801C8D}"/>
                </a:ext>
              </a:extLst>
            </p:cNvPr>
            <p:cNvSpPr/>
            <p:nvPr/>
          </p:nvSpPr>
          <p:spPr>
            <a:xfrm>
              <a:off x="10488168" y="1755648"/>
              <a:ext cx="1152144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4.3 K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17" name="Shape 13">
              <a:extLst>
                <a:ext uri="{FF2B5EF4-FFF2-40B4-BE49-F238E27FC236}">
                  <a16:creationId xmlns:a16="http://schemas.microsoft.com/office/drawing/2014/main" id="{05651E7B-8222-D45D-0631-1FF407EB9708}"/>
                </a:ext>
              </a:extLst>
            </p:cNvPr>
            <p:cNvSpPr/>
            <p:nvPr/>
          </p:nvSpPr>
          <p:spPr>
            <a:xfrm>
              <a:off x="6629400" y="2048256"/>
              <a:ext cx="274320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18" name="Text 14">
              <a:extLst>
                <a:ext uri="{FF2B5EF4-FFF2-40B4-BE49-F238E27FC236}">
                  <a16:creationId xmlns:a16="http://schemas.microsoft.com/office/drawing/2014/main" id="{DE18CDA7-A155-A9CE-2261-4587C83F04D3}"/>
                </a:ext>
              </a:extLst>
            </p:cNvPr>
            <p:cNvSpPr/>
            <p:nvPr/>
          </p:nvSpPr>
          <p:spPr>
            <a:xfrm>
              <a:off x="6693408" y="2139696"/>
              <a:ext cx="2633472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Beam energy (MeV)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19" name="Shape 15">
              <a:extLst>
                <a:ext uri="{FF2B5EF4-FFF2-40B4-BE49-F238E27FC236}">
                  <a16:creationId xmlns:a16="http://schemas.microsoft.com/office/drawing/2014/main" id="{A9FFEFF8-6D80-EE11-4587-7E02F36AB08E}"/>
                </a:ext>
              </a:extLst>
            </p:cNvPr>
            <p:cNvSpPr/>
            <p:nvPr/>
          </p:nvSpPr>
          <p:spPr>
            <a:xfrm>
              <a:off x="9372600" y="2048256"/>
              <a:ext cx="109728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20" name="Text 16">
              <a:extLst>
                <a:ext uri="{FF2B5EF4-FFF2-40B4-BE49-F238E27FC236}">
                  <a16:creationId xmlns:a16="http://schemas.microsoft.com/office/drawing/2014/main" id="{E7E1DC65-476D-7D35-52D5-66CF4C824EF5}"/>
                </a:ext>
              </a:extLst>
            </p:cNvPr>
            <p:cNvSpPr/>
            <p:nvPr/>
          </p:nvSpPr>
          <p:spPr>
            <a:xfrm>
              <a:off x="9390888" y="2139696"/>
              <a:ext cx="106070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7.3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21" name="Shape 17">
              <a:extLst>
                <a:ext uri="{FF2B5EF4-FFF2-40B4-BE49-F238E27FC236}">
                  <a16:creationId xmlns:a16="http://schemas.microsoft.com/office/drawing/2014/main" id="{49343E38-FD0B-CD6C-72A6-42341DEFCE94}"/>
                </a:ext>
              </a:extLst>
            </p:cNvPr>
            <p:cNvSpPr/>
            <p:nvPr/>
          </p:nvSpPr>
          <p:spPr>
            <a:xfrm>
              <a:off x="10469880" y="2048256"/>
              <a:ext cx="118872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22" name="Text 18">
              <a:extLst>
                <a:ext uri="{FF2B5EF4-FFF2-40B4-BE49-F238E27FC236}">
                  <a16:creationId xmlns:a16="http://schemas.microsoft.com/office/drawing/2014/main" id="{DDD01072-CA7D-BA2D-AD83-8AC9A00893AB}"/>
                </a:ext>
              </a:extLst>
            </p:cNvPr>
            <p:cNvSpPr/>
            <p:nvPr/>
          </p:nvSpPr>
          <p:spPr>
            <a:xfrm>
              <a:off x="10488168" y="2139696"/>
              <a:ext cx="115214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7.1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23" name="Shape 19">
              <a:extLst>
                <a:ext uri="{FF2B5EF4-FFF2-40B4-BE49-F238E27FC236}">
                  <a16:creationId xmlns:a16="http://schemas.microsoft.com/office/drawing/2014/main" id="{F3A1CE4E-09F7-B371-04DE-43D4361C1950}"/>
                </a:ext>
              </a:extLst>
            </p:cNvPr>
            <p:cNvSpPr/>
            <p:nvPr/>
          </p:nvSpPr>
          <p:spPr>
            <a:xfrm>
              <a:off x="6629400" y="2404872"/>
              <a:ext cx="274320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24" name="Text 20">
              <a:extLst>
                <a:ext uri="{FF2B5EF4-FFF2-40B4-BE49-F238E27FC236}">
                  <a16:creationId xmlns:a16="http://schemas.microsoft.com/office/drawing/2014/main" id="{910C2D6C-6DF4-2AB7-7BCB-A098C30C574E}"/>
                </a:ext>
              </a:extLst>
            </p:cNvPr>
            <p:cNvSpPr/>
            <p:nvPr/>
          </p:nvSpPr>
          <p:spPr>
            <a:xfrm>
              <a:off x="6693408" y="2496312"/>
              <a:ext cx="2633472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Beam current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25" name="Shape 21">
              <a:extLst>
                <a:ext uri="{FF2B5EF4-FFF2-40B4-BE49-F238E27FC236}">
                  <a16:creationId xmlns:a16="http://schemas.microsoft.com/office/drawing/2014/main" id="{DA2A817C-157F-46EE-C411-72995B71B178}"/>
                </a:ext>
              </a:extLst>
            </p:cNvPr>
            <p:cNvSpPr/>
            <p:nvPr/>
          </p:nvSpPr>
          <p:spPr>
            <a:xfrm>
              <a:off x="9372600" y="2404872"/>
              <a:ext cx="109728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26" name="Text 22">
              <a:extLst>
                <a:ext uri="{FF2B5EF4-FFF2-40B4-BE49-F238E27FC236}">
                  <a16:creationId xmlns:a16="http://schemas.microsoft.com/office/drawing/2014/main" id="{456F525D-B4B3-B868-3D56-3C3027E3DC21}"/>
                </a:ext>
              </a:extLst>
            </p:cNvPr>
            <p:cNvSpPr/>
            <p:nvPr/>
          </p:nvSpPr>
          <p:spPr>
            <a:xfrm>
              <a:off x="9390888" y="2496312"/>
              <a:ext cx="106070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100 nA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27" name="Shape 23">
              <a:extLst>
                <a:ext uri="{FF2B5EF4-FFF2-40B4-BE49-F238E27FC236}">
                  <a16:creationId xmlns:a16="http://schemas.microsoft.com/office/drawing/2014/main" id="{09CDB0C0-B164-94EA-784C-7C09D7557FB5}"/>
                </a:ext>
              </a:extLst>
            </p:cNvPr>
            <p:cNvSpPr/>
            <p:nvPr/>
          </p:nvSpPr>
          <p:spPr>
            <a:xfrm>
              <a:off x="10469880" y="2404872"/>
              <a:ext cx="118872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28" name="Text 24">
              <a:extLst>
                <a:ext uri="{FF2B5EF4-FFF2-40B4-BE49-F238E27FC236}">
                  <a16:creationId xmlns:a16="http://schemas.microsoft.com/office/drawing/2014/main" id="{20451EF2-5B18-3853-03A4-27D42F45A90F}"/>
                </a:ext>
              </a:extLst>
            </p:cNvPr>
            <p:cNvSpPr/>
            <p:nvPr/>
          </p:nvSpPr>
          <p:spPr>
            <a:xfrm>
              <a:off x="10488168" y="2496312"/>
              <a:ext cx="115214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5 µA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29" name="Shape 25">
              <a:extLst>
                <a:ext uri="{FF2B5EF4-FFF2-40B4-BE49-F238E27FC236}">
                  <a16:creationId xmlns:a16="http://schemas.microsoft.com/office/drawing/2014/main" id="{3D9A2912-0C3C-BA23-0FA4-23E967D17A88}"/>
                </a:ext>
              </a:extLst>
            </p:cNvPr>
            <p:cNvSpPr/>
            <p:nvPr/>
          </p:nvSpPr>
          <p:spPr>
            <a:xfrm>
              <a:off x="6629400" y="2761488"/>
              <a:ext cx="274320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30" name="Text 26">
              <a:extLst>
                <a:ext uri="{FF2B5EF4-FFF2-40B4-BE49-F238E27FC236}">
                  <a16:creationId xmlns:a16="http://schemas.microsoft.com/office/drawing/2014/main" id="{3AE095A0-058A-E14F-2181-51D4A78E5652}"/>
                </a:ext>
              </a:extLst>
            </p:cNvPr>
            <p:cNvSpPr/>
            <p:nvPr/>
          </p:nvSpPr>
          <p:spPr>
            <a:xfrm>
              <a:off x="6693408" y="2852928"/>
              <a:ext cx="2633472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Beam mode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31" name="Shape 27">
              <a:extLst>
                <a:ext uri="{FF2B5EF4-FFF2-40B4-BE49-F238E27FC236}">
                  <a16:creationId xmlns:a16="http://schemas.microsoft.com/office/drawing/2014/main" id="{554C2E03-D1E3-DE49-367C-25E12DF1FBC0}"/>
                </a:ext>
              </a:extLst>
            </p:cNvPr>
            <p:cNvSpPr/>
            <p:nvPr/>
          </p:nvSpPr>
          <p:spPr>
            <a:xfrm>
              <a:off x="9372600" y="2761488"/>
              <a:ext cx="109728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32" name="Text 28">
              <a:extLst>
                <a:ext uri="{FF2B5EF4-FFF2-40B4-BE49-F238E27FC236}">
                  <a16:creationId xmlns:a16="http://schemas.microsoft.com/office/drawing/2014/main" id="{138952F3-F75E-1769-C901-53B9D4C60B76}"/>
                </a:ext>
              </a:extLst>
            </p:cNvPr>
            <p:cNvSpPr/>
            <p:nvPr/>
          </p:nvSpPr>
          <p:spPr>
            <a:xfrm>
              <a:off x="9390888" y="2852928"/>
              <a:ext cx="106070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CW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33" name="Shape 29">
              <a:extLst>
                <a:ext uri="{FF2B5EF4-FFF2-40B4-BE49-F238E27FC236}">
                  <a16:creationId xmlns:a16="http://schemas.microsoft.com/office/drawing/2014/main" id="{FF2C8A03-4E31-E79A-A6B1-2506124815D5}"/>
                </a:ext>
              </a:extLst>
            </p:cNvPr>
            <p:cNvSpPr/>
            <p:nvPr/>
          </p:nvSpPr>
          <p:spPr>
            <a:xfrm>
              <a:off x="10469880" y="2761488"/>
              <a:ext cx="118872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34" name="Text 30">
              <a:extLst>
                <a:ext uri="{FF2B5EF4-FFF2-40B4-BE49-F238E27FC236}">
                  <a16:creationId xmlns:a16="http://schemas.microsoft.com/office/drawing/2014/main" id="{AF05E68B-202B-5E61-E25C-0B11B2AA6197}"/>
                </a:ext>
              </a:extLst>
            </p:cNvPr>
            <p:cNvSpPr/>
            <p:nvPr/>
          </p:nvSpPr>
          <p:spPr>
            <a:xfrm>
              <a:off x="10488168" y="2852928"/>
              <a:ext cx="115214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CW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35" name="Shape 31">
              <a:extLst>
                <a:ext uri="{FF2B5EF4-FFF2-40B4-BE49-F238E27FC236}">
                  <a16:creationId xmlns:a16="http://schemas.microsoft.com/office/drawing/2014/main" id="{5CCDC645-EA7F-A9C5-2BDD-CC0718977CD0}"/>
                </a:ext>
              </a:extLst>
            </p:cNvPr>
            <p:cNvSpPr/>
            <p:nvPr/>
          </p:nvSpPr>
          <p:spPr>
            <a:xfrm>
              <a:off x="6629400" y="3118104"/>
              <a:ext cx="274320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36" name="Text 32">
              <a:extLst>
                <a:ext uri="{FF2B5EF4-FFF2-40B4-BE49-F238E27FC236}">
                  <a16:creationId xmlns:a16="http://schemas.microsoft.com/office/drawing/2014/main" id="{0B2C7076-8AB1-A47C-377E-02E63D4C36F5}"/>
                </a:ext>
              </a:extLst>
            </p:cNvPr>
            <p:cNvSpPr/>
            <p:nvPr/>
          </p:nvSpPr>
          <p:spPr>
            <a:xfrm>
              <a:off x="6693408" y="3209544"/>
              <a:ext cx="2633472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Bunch rep. rate (MHz)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37" name="Shape 33">
              <a:extLst>
                <a:ext uri="{FF2B5EF4-FFF2-40B4-BE49-F238E27FC236}">
                  <a16:creationId xmlns:a16="http://schemas.microsoft.com/office/drawing/2014/main" id="{F6EF136B-96DD-D7A0-DDEE-F36A01AF4AE1}"/>
                </a:ext>
              </a:extLst>
            </p:cNvPr>
            <p:cNvSpPr/>
            <p:nvPr/>
          </p:nvSpPr>
          <p:spPr>
            <a:xfrm>
              <a:off x="9372600" y="3118104"/>
              <a:ext cx="109728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38" name="Text 34">
              <a:extLst>
                <a:ext uri="{FF2B5EF4-FFF2-40B4-BE49-F238E27FC236}">
                  <a16:creationId xmlns:a16="http://schemas.microsoft.com/office/drawing/2014/main" id="{EDCA5438-F399-ECA5-FC90-42205697C8CA}"/>
                </a:ext>
              </a:extLst>
            </p:cNvPr>
            <p:cNvSpPr/>
            <p:nvPr/>
          </p:nvSpPr>
          <p:spPr>
            <a:xfrm>
              <a:off x="9390888" y="3209544"/>
              <a:ext cx="106070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1496.500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39" name="Shape 35">
              <a:extLst>
                <a:ext uri="{FF2B5EF4-FFF2-40B4-BE49-F238E27FC236}">
                  <a16:creationId xmlns:a16="http://schemas.microsoft.com/office/drawing/2014/main" id="{530099F6-6BCF-78EE-B8B9-AD63D216C302}"/>
                </a:ext>
              </a:extLst>
            </p:cNvPr>
            <p:cNvSpPr/>
            <p:nvPr/>
          </p:nvSpPr>
          <p:spPr>
            <a:xfrm>
              <a:off x="10469880" y="3118104"/>
              <a:ext cx="118872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40" name="Text 36">
              <a:extLst>
                <a:ext uri="{FF2B5EF4-FFF2-40B4-BE49-F238E27FC236}">
                  <a16:creationId xmlns:a16="http://schemas.microsoft.com/office/drawing/2014/main" id="{80C0F374-EFDB-1C5F-E23C-893570E0D807}"/>
                </a:ext>
              </a:extLst>
            </p:cNvPr>
            <p:cNvSpPr/>
            <p:nvPr/>
          </p:nvSpPr>
          <p:spPr>
            <a:xfrm>
              <a:off x="10488168" y="3209544"/>
              <a:ext cx="115214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1496.500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41" name="Shape 37">
              <a:extLst>
                <a:ext uri="{FF2B5EF4-FFF2-40B4-BE49-F238E27FC236}">
                  <a16:creationId xmlns:a16="http://schemas.microsoft.com/office/drawing/2014/main" id="{50D5E413-2A0E-FC7D-EDF2-C31D3EFD623A}"/>
                </a:ext>
              </a:extLst>
            </p:cNvPr>
            <p:cNvSpPr/>
            <p:nvPr/>
          </p:nvSpPr>
          <p:spPr>
            <a:xfrm>
              <a:off x="6629400" y="3474720"/>
              <a:ext cx="274320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42" name="Text 38">
              <a:extLst>
                <a:ext uri="{FF2B5EF4-FFF2-40B4-BE49-F238E27FC236}">
                  <a16:creationId xmlns:a16="http://schemas.microsoft.com/office/drawing/2014/main" id="{9CAD54CB-DA3F-A848-6231-CF5BB1F4FCAA}"/>
                </a:ext>
              </a:extLst>
            </p:cNvPr>
            <p:cNvSpPr/>
            <p:nvPr/>
          </p:nvSpPr>
          <p:spPr>
            <a:xfrm>
              <a:off x="6693408" y="3566160"/>
              <a:ext cx="2633472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Cavity 1 </a:t>
              </a:r>
              <a:r>
                <a:rPr lang="en-US" sz="1500" dirty="0" err="1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E</a:t>
              </a:r>
              <a:r>
                <a:rPr lang="en-US" sz="1500" baseline="-25000" dirty="0" err="1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acc</a:t>
              </a: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 (MV/m)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43" name="Shape 39">
              <a:extLst>
                <a:ext uri="{FF2B5EF4-FFF2-40B4-BE49-F238E27FC236}">
                  <a16:creationId xmlns:a16="http://schemas.microsoft.com/office/drawing/2014/main" id="{168175CD-C01D-185F-D15D-EFD350876334}"/>
                </a:ext>
              </a:extLst>
            </p:cNvPr>
            <p:cNvSpPr/>
            <p:nvPr/>
          </p:nvSpPr>
          <p:spPr>
            <a:xfrm>
              <a:off x="9372600" y="3474720"/>
              <a:ext cx="109728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44" name="Text 40">
              <a:extLst>
                <a:ext uri="{FF2B5EF4-FFF2-40B4-BE49-F238E27FC236}">
                  <a16:creationId xmlns:a16="http://schemas.microsoft.com/office/drawing/2014/main" id="{336EA186-909F-040F-4DE2-F94BB1098728}"/>
                </a:ext>
              </a:extLst>
            </p:cNvPr>
            <p:cNvSpPr/>
            <p:nvPr/>
          </p:nvSpPr>
          <p:spPr>
            <a:xfrm>
              <a:off x="9390888" y="3566160"/>
              <a:ext cx="106070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10.7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45" name="Shape 41">
              <a:extLst>
                <a:ext uri="{FF2B5EF4-FFF2-40B4-BE49-F238E27FC236}">
                  <a16:creationId xmlns:a16="http://schemas.microsoft.com/office/drawing/2014/main" id="{429B2002-7646-31C1-EF14-586BEB020BFB}"/>
                </a:ext>
              </a:extLst>
            </p:cNvPr>
            <p:cNvSpPr/>
            <p:nvPr/>
          </p:nvSpPr>
          <p:spPr>
            <a:xfrm>
              <a:off x="10469880" y="3474720"/>
              <a:ext cx="1188720" cy="356616"/>
            </a:xfrm>
            <a:prstGeom prst="rect">
              <a:avLst/>
            </a:prstGeom>
            <a:solidFill>
              <a:srgbClr val="E4ECF5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46" name="Text 42">
              <a:extLst>
                <a:ext uri="{FF2B5EF4-FFF2-40B4-BE49-F238E27FC236}">
                  <a16:creationId xmlns:a16="http://schemas.microsoft.com/office/drawing/2014/main" id="{5DCA8659-7912-5346-1043-1FE36226820D}"/>
                </a:ext>
              </a:extLst>
            </p:cNvPr>
            <p:cNvSpPr/>
            <p:nvPr/>
          </p:nvSpPr>
          <p:spPr>
            <a:xfrm>
              <a:off x="10488168" y="3566160"/>
              <a:ext cx="115214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10.0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47" name="Shape 43">
              <a:extLst>
                <a:ext uri="{FF2B5EF4-FFF2-40B4-BE49-F238E27FC236}">
                  <a16:creationId xmlns:a16="http://schemas.microsoft.com/office/drawing/2014/main" id="{5EF0610A-45B5-31E5-E03C-DF0A675DAAFB}"/>
                </a:ext>
              </a:extLst>
            </p:cNvPr>
            <p:cNvSpPr/>
            <p:nvPr/>
          </p:nvSpPr>
          <p:spPr>
            <a:xfrm>
              <a:off x="6629400" y="3831336"/>
              <a:ext cx="274320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48" name="Text 44">
              <a:extLst>
                <a:ext uri="{FF2B5EF4-FFF2-40B4-BE49-F238E27FC236}">
                  <a16:creationId xmlns:a16="http://schemas.microsoft.com/office/drawing/2014/main" id="{E66D3F67-E52C-A24D-4000-6C1627EB8C28}"/>
                </a:ext>
              </a:extLst>
            </p:cNvPr>
            <p:cNvSpPr/>
            <p:nvPr/>
          </p:nvSpPr>
          <p:spPr>
            <a:xfrm>
              <a:off x="6693408" y="3922776"/>
              <a:ext cx="2633472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Cavity 2 </a:t>
              </a:r>
              <a:r>
                <a:rPr lang="en-US" sz="1500" dirty="0" err="1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E</a:t>
              </a:r>
              <a:r>
                <a:rPr lang="en-US" sz="1500" baseline="-25000" dirty="0" err="1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acc</a:t>
              </a:r>
              <a:r>
                <a:rPr lang="en-US" sz="1500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 (MV/m)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49" name="Shape 45">
              <a:extLst>
                <a:ext uri="{FF2B5EF4-FFF2-40B4-BE49-F238E27FC236}">
                  <a16:creationId xmlns:a16="http://schemas.microsoft.com/office/drawing/2014/main" id="{632EE013-51BC-989D-74CB-1232F6DF584C}"/>
                </a:ext>
              </a:extLst>
            </p:cNvPr>
            <p:cNvSpPr/>
            <p:nvPr/>
          </p:nvSpPr>
          <p:spPr>
            <a:xfrm>
              <a:off x="9372600" y="3831336"/>
              <a:ext cx="109728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50" name="Text 46">
              <a:extLst>
                <a:ext uri="{FF2B5EF4-FFF2-40B4-BE49-F238E27FC236}">
                  <a16:creationId xmlns:a16="http://schemas.microsoft.com/office/drawing/2014/main" id="{59CC55A8-A29A-2D7E-598C-5187F30B7098}"/>
                </a:ext>
              </a:extLst>
            </p:cNvPr>
            <p:cNvSpPr/>
            <p:nvPr/>
          </p:nvSpPr>
          <p:spPr>
            <a:xfrm>
              <a:off x="9390888" y="3922776"/>
              <a:ext cx="106070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7.0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  <p:sp>
          <p:nvSpPr>
            <p:cNvPr id="51" name="Shape 47">
              <a:extLst>
                <a:ext uri="{FF2B5EF4-FFF2-40B4-BE49-F238E27FC236}">
                  <a16:creationId xmlns:a16="http://schemas.microsoft.com/office/drawing/2014/main" id="{1CAE3775-9933-F072-2165-258A06222052}"/>
                </a:ext>
              </a:extLst>
            </p:cNvPr>
            <p:cNvSpPr/>
            <p:nvPr/>
          </p:nvSpPr>
          <p:spPr>
            <a:xfrm>
              <a:off x="10469880" y="3831336"/>
              <a:ext cx="1188720" cy="356616"/>
            </a:xfrm>
            <a:prstGeom prst="rect">
              <a:avLst/>
            </a:prstGeom>
            <a:solidFill>
              <a:srgbClr val="F0F4F8"/>
            </a:solidFill>
            <a:ln w="1016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1500">
                <a:latin typeface="Aptos Display" panose="020B0004020202020204" pitchFamily="34" charset="0"/>
              </a:endParaRPr>
            </a:p>
          </p:txBody>
        </p:sp>
        <p:sp>
          <p:nvSpPr>
            <p:cNvPr id="52" name="Text 48">
              <a:extLst>
                <a:ext uri="{FF2B5EF4-FFF2-40B4-BE49-F238E27FC236}">
                  <a16:creationId xmlns:a16="http://schemas.microsoft.com/office/drawing/2014/main" id="{059C1190-72D0-06DA-82D4-92ECF3981735}"/>
                </a:ext>
              </a:extLst>
            </p:cNvPr>
            <p:cNvSpPr/>
            <p:nvPr/>
          </p:nvSpPr>
          <p:spPr>
            <a:xfrm>
              <a:off x="10488168" y="3922776"/>
              <a:ext cx="1152144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223044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7.0</a:t>
              </a:r>
              <a:endParaRPr lang="en-US" sz="1500" dirty="0">
                <a:latin typeface="Aptos Display" panose="020B0004020202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00A5EF-9D68-720F-A46C-901A5E0692BB}"/>
              </a:ext>
            </a:extLst>
          </p:cNvPr>
          <p:cNvGrpSpPr/>
          <p:nvPr/>
        </p:nvGrpSpPr>
        <p:grpSpPr>
          <a:xfrm>
            <a:off x="6225541" y="4290799"/>
            <a:ext cx="5029200" cy="1706680"/>
            <a:chOff x="6583680" y="4140908"/>
            <a:chExt cx="5029200" cy="1706680"/>
          </a:xfrm>
        </p:grpSpPr>
        <p:sp>
          <p:nvSpPr>
            <p:cNvPr id="54" name="Shape 49">
              <a:extLst>
                <a:ext uri="{FF2B5EF4-FFF2-40B4-BE49-F238E27FC236}">
                  <a16:creationId xmlns:a16="http://schemas.microsoft.com/office/drawing/2014/main" id="{4041D5DE-92A1-8477-4DBF-904E41264A02}"/>
                </a:ext>
              </a:extLst>
            </p:cNvPr>
            <p:cNvSpPr/>
            <p:nvPr/>
          </p:nvSpPr>
          <p:spPr>
            <a:xfrm>
              <a:off x="6583680" y="4140908"/>
              <a:ext cx="5029200" cy="1536192"/>
            </a:xfrm>
            <a:prstGeom prst="roundRect">
              <a:avLst/>
            </a:prstGeom>
            <a:solidFill>
              <a:srgbClr val="F8F3E8"/>
            </a:solidFill>
            <a:ln w="12700">
              <a:solidFill>
                <a:srgbClr val="D99C1F"/>
              </a:solidFill>
              <a:prstDash val="solid"/>
            </a:ln>
          </p:spPr>
          <p:txBody>
            <a:bodyPr/>
            <a:lstStyle/>
            <a:p>
              <a:endParaRPr lang="en-US" sz="1200">
                <a:latin typeface="Aptos Display" panose="020B0004020202020204" pitchFamily="34" charset="0"/>
              </a:endParaRPr>
            </a:p>
          </p:txBody>
        </p:sp>
        <p:sp>
          <p:nvSpPr>
            <p:cNvPr id="55" name="Text 50">
              <a:extLst>
                <a:ext uri="{FF2B5EF4-FFF2-40B4-BE49-F238E27FC236}">
                  <a16:creationId xmlns:a16="http://schemas.microsoft.com/office/drawing/2014/main" id="{E9B74091-2DEB-0FAD-DD24-D2933F6B0795}"/>
                </a:ext>
              </a:extLst>
            </p:cNvPr>
            <p:cNvSpPr/>
            <p:nvPr/>
          </p:nvSpPr>
          <p:spPr>
            <a:xfrm>
              <a:off x="6725412" y="4438557"/>
              <a:ext cx="13716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•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sp>
          <p:nvSpPr>
            <p:cNvPr id="56" name="Text 51">
              <a:extLst>
                <a:ext uri="{FF2B5EF4-FFF2-40B4-BE49-F238E27FC236}">
                  <a16:creationId xmlns:a16="http://schemas.microsoft.com/office/drawing/2014/main" id="{0D7C45B9-CBAE-F537-9D82-C89F7D5FE54C}"/>
                </a:ext>
              </a:extLst>
            </p:cNvPr>
            <p:cNvSpPr/>
            <p:nvPr/>
          </p:nvSpPr>
          <p:spPr>
            <a:xfrm>
              <a:off x="6931152" y="4438556"/>
              <a:ext cx="4572000" cy="33918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4.3 K record run:</a:t>
              </a:r>
              <a:r>
                <a:rPr lang="en-US" sz="1200" dirty="0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 5 µA CW beam to 7.1 MeV,  beam current was limited</a:t>
              </a:r>
            </a:p>
            <a:p>
              <a:pPr marL="0" indent="0">
                <a:buNone/>
              </a:pPr>
              <a:r>
                <a:rPr lang="en-US" sz="1200" dirty="0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 by the available laser power</a:t>
              </a:r>
              <a:endParaRPr lang="en-US" sz="1200" dirty="0">
                <a:latin typeface="Aptos Display" panose="020B0004020202020204" pitchFamily="34" charset="0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648226B-E49C-B589-A812-E03BB5CEF6BF}"/>
                </a:ext>
              </a:extLst>
            </p:cNvPr>
            <p:cNvGrpSpPr/>
            <p:nvPr/>
          </p:nvGrpSpPr>
          <p:grpSpPr>
            <a:xfrm>
              <a:off x="6748272" y="4874922"/>
              <a:ext cx="4754880" cy="444069"/>
              <a:chOff x="6748272" y="4828032"/>
              <a:chExt cx="4754880" cy="444069"/>
            </a:xfrm>
          </p:grpSpPr>
          <p:sp>
            <p:nvSpPr>
              <p:cNvPr id="59" name="Text 52">
                <a:extLst>
                  <a:ext uri="{FF2B5EF4-FFF2-40B4-BE49-F238E27FC236}">
                    <a16:creationId xmlns:a16="http://schemas.microsoft.com/office/drawing/2014/main" id="{FB572700-9ECA-CB84-314F-743098271EE5}"/>
                  </a:ext>
                </a:extLst>
              </p:cNvPr>
              <p:cNvSpPr/>
              <p:nvPr/>
            </p:nvSpPr>
            <p:spPr>
              <a:xfrm>
                <a:off x="6748272" y="4828032"/>
                <a:ext cx="13716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l">
                  <a:buNone/>
                </a:pPr>
                <a:r>
                  <a:rPr lang="en-US" sz="1200" b="1" dirty="0">
                    <a:solidFill>
                      <a:srgbClr val="1E283C"/>
                    </a:solidFill>
                    <a:latin typeface="Aptos Display" panose="020B0004020202020204" pitchFamily="34" charset="0"/>
                    <a:ea typeface="Arial" pitchFamily="34" charset="-122"/>
                    <a:cs typeface="Arial" pitchFamily="34" charset="-120"/>
                  </a:rPr>
                  <a:t>•</a:t>
                </a:r>
                <a:endParaRPr lang="en-US" sz="1200" dirty="0">
                  <a:latin typeface="Aptos Display" panose="020B0004020202020204" pitchFamily="34" charset="0"/>
                </a:endParaRPr>
              </a:p>
            </p:txBody>
          </p:sp>
          <p:sp>
            <p:nvSpPr>
              <p:cNvPr id="60" name="Text 53">
                <a:extLst>
                  <a:ext uri="{FF2B5EF4-FFF2-40B4-BE49-F238E27FC236}">
                    <a16:creationId xmlns:a16="http://schemas.microsoft.com/office/drawing/2014/main" id="{4E1FE74D-3986-F99D-B54B-4EAE6F684AB8}"/>
                  </a:ext>
                </a:extLst>
              </p:cNvPr>
              <p:cNvSpPr/>
              <p:nvPr/>
            </p:nvSpPr>
            <p:spPr>
              <a:xfrm>
                <a:off x="6931152" y="4828032"/>
                <a:ext cx="4572000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>
                  <a:buNone/>
                </a:pPr>
                <a:r>
                  <a:rPr lang="en-US" sz="1200" b="1" dirty="0">
                    <a:solidFill>
                      <a:srgbClr val="1E283C"/>
                    </a:solidFill>
                    <a:latin typeface="Aptos Display" panose="020B0004020202020204" pitchFamily="34" charset="0"/>
                    <a:ea typeface="Arial" pitchFamily="34" charset="-122"/>
                    <a:cs typeface="Arial" pitchFamily="34" charset="-120"/>
                  </a:rPr>
                  <a:t>2.1 K benchmark:</a:t>
                </a:r>
                <a:r>
                  <a:rPr lang="en-US" sz="1200" dirty="0">
                    <a:solidFill>
                      <a:srgbClr val="1E283C"/>
                    </a:solidFill>
                    <a:latin typeface="Aptos Display" panose="020B0004020202020204" pitchFamily="34" charset="0"/>
                    <a:ea typeface="Arial" pitchFamily="34" charset="-122"/>
                    <a:cs typeface="Arial" pitchFamily="34" charset="-120"/>
                  </a:rPr>
                  <a:t> 7.3 MeV at 100 nA</a:t>
                </a:r>
                <a:endParaRPr lang="en-US" sz="1200" dirty="0">
                  <a:latin typeface="Aptos Display" panose="020B0004020202020204" pitchFamily="34" charset="0"/>
                </a:endParaRPr>
              </a:p>
            </p:txBody>
          </p:sp>
          <p:sp>
            <p:nvSpPr>
              <p:cNvPr id="61" name="Text 54">
                <a:extLst>
                  <a:ext uri="{FF2B5EF4-FFF2-40B4-BE49-F238E27FC236}">
                    <a16:creationId xmlns:a16="http://schemas.microsoft.com/office/drawing/2014/main" id="{BAE8709A-3671-8C0F-7564-951A3826AAE1}"/>
                  </a:ext>
                </a:extLst>
              </p:cNvPr>
              <p:cNvSpPr/>
              <p:nvPr/>
            </p:nvSpPr>
            <p:spPr>
              <a:xfrm>
                <a:off x="6748272" y="5107509"/>
                <a:ext cx="13716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l">
                  <a:buNone/>
                </a:pPr>
                <a:r>
                  <a:rPr lang="en-US" sz="1200" b="1" dirty="0">
                    <a:solidFill>
                      <a:srgbClr val="1E283C"/>
                    </a:solidFill>
                    <a:latin typeface="Aptos Display" panose="020B0004020202020204" pitchFamily="34" charset="0"/>
                    <a:ea typeface="Arial" pitchFamily="34" charset="-122"/>
                    <a:cs typeface="Arial" pitchFamily="34" charset="-120"/>
                  </a:rPr>
                  <a:t>•</a:t>
                </a:r>
                <a:endParaRPr lang="en-US" sz="1200" dirty="0">
                  <a:latin typeface="Aptos Display" panose="020B0004020202020204" pitchFamily="34" charset="0"/>
                </a:endParaRPr>
              </a:p>
            </p:txBody>
          </p:sp>
        </p:grpSp>
        <p:sp>
          <p:nvSpPr>
            <p:cNvPr id="58" name="Text 55">
              <a:extLst>
                <a:ext uri="{FF2B5EF4-FFF2-40B4-BE49-F238E27FC236}">
                  <a16:creationId xmlns:a16="http://schemas.microsoft.com/office/drawing/2014/main" id="{B711A009-52DA-99EB-77A2-1D8B842C508C}"/>
                </a:ext>
              </a:extLst>
            </p:cNvPr>
            <p:cNvSpPr/>
            <p:nvPr/>
          </p:nvSpPr>
          <p:spPr>
            <a:xfrm>
              <a:off x="6931152" y="5148072"/>
              <a:ext cx="4572000" cy="6995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User beam delivery:</a:t>
              </a:r>
              <a:r>
                <a:rPr lang="en-US" sz="1200" dirty="0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 6.3 MeV, 5 </a:t>
              </a:r>
              <a:r>
                <a:rPr lang="en-US" sz="1200" dirty="0" err="1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nA</a:t>
              </a:r>
              <a:r>
                <a:rPr lang="en-US" sz="1200" dirty="0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 for &gt;1 h at 4.3 K  to</a:t>
              </a:r>
            </a:p>
            <a:p>
              <a:pPr marL="0" indent="0">
                <a:buNone/>
              </a:pPr>
              <a:r>
                <a:rPr lang="en-US" sz="1200" dirty="0">
                  <a:solidFill>
                    <a:srgbClr val="1E283C"/>
                  </a:solidFill>
                  <a:latin typeface="Aptos Display" panose="020B0004020202020204" pitchFamily="34" charset="0"/>
                  <a:ea typeface="Arial" pitchFamily="34" charset="-122"/>
                  <a:cs typeface="Arial" pitchFamily="34" charset="-120"/>
                </a:rPr>
                <a:t>irradiate samples from a company developing radiation-hard x-ray sensors</a:t>
              </a:r>
            </a:p>
            <a:p>
              <a:pPr marL="0" indent="0">
                <a:buNone/>
              </a:pPr>
              <a:endParaRPr lang="en-US" sz="1200" dirty="0">
                <a:latin typeface="Aptos Display" panose="020B0004020202020204" pitchFamily="34" charset="0"/>
              </a:endParaRPr>
            </a:p>
          </p:txBody>
        </p:sp>
      </p:grpSp>
      <p:sp>
        <p:nvSpPr>
          <p:cNvPr id="62" name="Shape 56">
            <a:extLst>
              <a:ext uri="{FF2B5EF4-FFF2-40B4-BE49-F238E27FC236}">
                <a16:creationId xmlns:a16="http://schemas.microsoft.com/office/drawing/2014/main" id="{898D14AD-1BAF-AE69-9245-FA3F531FC23D}"/>
              </a:ext>
            </a:extLst>
          </p:cNvPr>
          <p:cNvSpPr/>
          <p:nvPr/>
        </p:nvSpPr>
        <p:spPr>
          <a:xfrm>
            <a:off x="217933" y="6022914"/>
            <a:ext cx="11018520" cy="384048"/>
          </a:xfrm>
          <a:prstGeom prst="roundRect">
            <a:avLst/>
          </a:prstGeom>
          <a:solidFill>
            <a:srgbClr val="E0F3EE"/>
          </a:solidFill>
          <a:ln w="12700">
            <a:solidFill>
              <a:srgbClr val="54B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57">
            <a:extLst>
              <a:ext uri="{FF2B5EF4-FFF2-40B4-BE49-F238E27FC236}">
                <a16:creationId xmlns:a16="http://schemas.microsoft.com/office/drawing/2014/main" id="{DB1555DA-3415-58D4-F6B6-5003E8311724}"/>
              </a:ext>
            </a:extLst>
          </p:cNvPr>
          <p:cNvSpPr/>
          <p:nvPr/>
        </p:nvSpPr>
        <p:spPr>
          <a:xfrm>
            <a:off x="373381" y="6147031"/>
            <a:ext cx="10744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4396B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Nb₃Sn cryomodule delivered nearly the same beam energy at 4.3 K as at 2.1 K.</a:t>
            </a:r>
            <a:endParaRPr lang="en-US" sz="19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117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1DFBAE-1BA5-82E0-48BC-6249C960D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7640" y="6492875"/>
            <a:ext cx="4114800" cy="365125"/>
          </a:xfrm>
        </p:spPr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6E3899-054A-82AF-0EC7-FE08D53EA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794" y="6492875"/>
            <a:ext cx="2743200" cy="365125"/>
          </a:xfrm>
        </p:spPr>
        <p:txBody>
          <a:bodyPr/>
          <a:lstStyle/>
          <a:p>
            <a:fld id="{7D1BE87E-F0DE-A44C-894B-E142BEB21E42}" type="slidenum">
              <a:rPr lang="en-US" smtClean="0"/>
              <a:pPr/>
              <a:t>23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00003F-B3B5-577A-8EE4-DA14A4F11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14" y="262697"/>
            <a:ext cx="11861289" cy="678664"/>
          </a:xfrm>
        </p:spPr>
        <p:txBody>
          <a:bodyPr/>
          <a:lstStyle/>
          <a:p>
            <a:r>
              <a:rPr lang="en-US" sz="2600" dirty="0"/>
              <a:t>4 K Beam Acceleration with Nb</a:t>
            </a:r>
            <a:r>
              <a:rPr lang="en-US" sz="2600" baseline="-25000" dirty="0"/>
              <a:t>3</a:t>
            </a:r>
            <a:r>
              <a:rPr lang="en-US" sz="2600" dirty="0"/>
              <a:t>Sn cavity : Comparison with Previous Results</a:t>
            </a:r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670043AD-92EF-4DBA-7B46-B57A819B7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295067"/>
              </p:ext>
            </p:extLst>
          </p:nvPr>
        </p:nvGraphicFramePr>
        <p:xfrm>
          <a:off x="678180" y="1088380"/>
          <a:ext cx="1083564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6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algn="l"/>
                      <a:endParaRPr sz="2000" b="1" dirty="0">
                        <a:solidFill>
                          <a:srgbClr val="FFFFFF"/>
                        </a:solidFill>
                        <a:latin typeface="Aptos Display" panose="020B0004020202020204" pitchFamily="34" charset="0"/>
                      </a:endParaRPr>
                    </a:p>
                  </a:txBody>
                  <a:tcPr marL="73152" marR="73152" marT="32004" marB="32004">
                    <a:solidFill>
                      <a:srgbClr val="1237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Aptos Display" panose="020B0004020202020204" pitchFamily="34" charset="0"/>
                        </a:rPr>
                        <a:t>Arnolds et al.</a:t>
                      </a:r>
                    </a:p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Aptos Display" panose="020B0004020202020204" pitchFamily="34" charset="0"/>
                        </a:rPr>
                        <a:t>(1979)</a:t>
                      </a:r>
                    </a:p>
                  </a:txBody>
                  <a:tcPr marL="73152" marR="73152" marT="32004" marB="32004">
                    <a:solidFill>
                      <a:srgbClr val="1237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Aptos Display" panose="020B0004020202020204" pitchFamily="34" charset="0"/>
                        </a:rPr>
                        <a:t>Yang et al.</a:t>
                      </a:r>
                    </a:p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Aptos Display" panose="020B0004020202020204" pitchFamily="34" charset="0"/>
                        </a:rPr>
                        <a:t>(2024)</a:t>
                      </a:r>
                    </a:p>
                  </a:txBody>
                  <a:tcPr marL="73152" marR="73152" marT="32004" marB="32004">
                    <a:solidFill>
                      <a:srgbClr val="1237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Aptos Display" panose="020B0004020202020204" pitchFamily="34" charset="0"/>
                        </a:rPr>
                        <a:t>Gray Enid I</a:t>
                      </a:r>
                    </a:p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Aptos Display" panose="020B0004020202020204" pitchFamily="34" charset="0"/>
                        </a:rPr>
                        <a:t>(2026)</a:t>
                      </a:r>
                    </a:p>
                  </a:txBody>
                  <a:tcPr marL="73152" marR="73152" marT="32004" marB="32004">
                    <a:solidFill>
                      <a:srgbClr val="CD0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sz="2000" b="1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Cavity configuration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1 × 8 GHz</a:t>
                      </a:r>
                    </a:p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3-cell cavity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1 × 650 MHz</a:t>
                      </a:r>
                    </a:p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5-cell cavity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CD0C2D"/>
                          </a:solidFill>
                          <a:latin typeface="Aptos Display" panose="020B0004020202020204" pitchFamily="34" charset="0"/>
                        </a:rPr>
                        <a:t>2 × 1.5 GHz</a:t>
                      </a:r>
                    </a:p>
                    <a:p>
                      <a:pPr algn="ctr"/>
                      <a:r>
                        <a:rPr sz="2000" b="1">
                          <a:solidFill>
                            <a:srgbClr val="CD0C2D"/>
                          </a:solidFill>
                          <a:latin typeface="Aptos Display" panose="020B0004020202020204" pitchFamily="34" charset="0"/>
                        </a:rPr>
                        <a:t>5-cell cavities</a:t>
                      </a:r>
                    </a:p>
                  </a:txBody>
                  <a:tcPr marL="73152" marR="73152" marT="32004" marB="32004">
                    <a:solidFill>
                      <a:srgbClr val="FC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2000" b="1" dirty="0" err="1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E</a:t>
                      </a:r>
                      <a:r>
                        <a:rPr sz="2000" b="1" baseline="-25000" dirty="0" err="1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op</a:t>
                      </a:r>
                      <a:r>
                        <a:rPr sz="2000" b="1" baseline="-25000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 </a:t>
                      </a:r>
                      <a:r>
                        <a:rPr sz="2000" b="1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(MV/m</a:t>
                      </a:r>
                      <a:r>
                        <a:rPr lang="en-US" sz="2000" b="1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)</a:t>
                      </a:r>
                      <a:endParaRPr sz="2000" b="1" dirty="0">
                        <a:solidFill>
                          <a:srgbClr val="192332"/>
                        </a:solidFill>
                        <a:latin typeface="Aptos Display" panose="020B0004020202020204" pitchFamily="34" charset="0"/>
                      </a:endParaRP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3.6</a:t>
                      </a: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2.3</a:t>
                      </a: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CD0C2D"/>
                          </a:solidFill>
                          <a:latin typeface="Aptos Display" panose="020B0004020202020204" pitchFamily="34" charset="0"/>
                        </a:rPr>
                        <a:t>10.0</a:t>
                      </a:r>
                    </a:p>
                  </a:txBody>
                  <a:tcPr marL="73152" marR="73152" marT="32004" marB="32004">
                    <a:solidFill>
                      <a:srgbClr val="FC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2000" b="1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Q</a:t>
                      </a:r>
                      <a:r>
                        <a:rPr sz="2000" b="1" baseline="-25000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0</a:t>
                      </a:r>
                      <a:r>
                        <a:rPr sz="2000" b="1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(</a:t>
                      </a:r>
                      <a:r>
                        <a:rPr sz="2000" b="1" dirty="0" err="1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Eop</a:t>
                      </a:r>
                      <a:r>
                        <a:rPr sz="2000" b="1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)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7 × 10⁷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n/a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CD0C2D"/>
                          </a:solidFill>
                          <a:latin typeface="Aptos Display" panose="020B0004020202020204" pitchFamily="34" charset="0"/>
                        </a:rPr>
                        <a:t>4 × 10⁹</a:t>
                      </a:r>
                    </a:p>
                  </a:txBody>
                  <a:tcPr marL="73152" marR="73152" marT="32004" marB="32004">
                    <a:solidFill>
                      <a:srgbClr val="FC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2000" b="1" dirty="0" err="1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E</a:t>
                      </a:r>
                      <a:r>
                        <a:rPr sz="2000" b="1" baseline="-25000" dirty="0" err="1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beam</a:t>
                      </a:r>
                      <a:r>
                        <a:rPr sz="2000" b="1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 (MeV)</a:t>
                      </a: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&lt; 0.2</a:t>
                      </a: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1.9*</a:t>
                      </a: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CD0C2D"/>
                          </a:solidFill>
                          <a:latin typeface="Aptos Display" panose="020B0004020202020204" pitchFamily="34" charset="0"/>
                        </a:rPr>
                        <a:t>7.1</a:t>
                      </a:r>
                    </a:p>
                  </a:txBody>
                  <a:tcPr marL="73152" marR="73152" marT="32004" marB="32004">
                    <a:solidFill>
                      <a:srgbClr val="FC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2000" b="1" dirty="0" err="1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I</a:t>
                      </a:r>
                      <a:r>
                        <a:rPr sz="2000" b="1" baseline="-25000" dirty="0" err="1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beam</a:t>
                      </a:r>
                      <a:r>
                        <a:rPr sz="2000" b="1" dirty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 (µA)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1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&lt; 1</a:t>
                      </a:r>
                    </a:p>
                  </a:txBody>
                  <a:tcPr marL="73152" marR="73152" marT="32004" marB="32004">
                    <a:solidFill>
                      <a:srgbClr val="E4E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CD0C2D"/>
                          </a:solidFill>
                          <a:latin typeface="Aptos Display" panose="020B0004020202020204" pitchFamily="34" charset="0"/>
                        </a:rPr>
                        <a:t>5</a:t>
                      </a:r>
                    </a:p>
                  </a:txBody>
                  <a:tcPr marL="73152" marR="73152" marT="32004" marB="32004">
                    <a:solidFill>
                      <a:srgbClr val="FC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2000" b="1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Field-control mode</a:t>
                      </a: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CL</a:t>
                      </a: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>
                          <a:solidFill>
                            <a:srgbClr val="192332"/>
                          </a:solidFill>
                          <a:latin typeface="Aptos Display" panose="020B0004020202020204" pitchFamily="34" charset="0"/>
                        </a:rPr>
                        <a:t>OL</a:t>
                      </a:r>
                    </a:p>
                  </a:txBody>
                  <a:tcPr marL="73152" marR="73152" marT="32004" marB="32004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dirty="0">
                          <a:solidFill>
                            <a:srgbClr val="CD0C2D"/>
                          </a:solidFill>
                          <a:latin typeface="Aptos Display" panose="020B0004020202020204" pitchFamily="34" charset="0"/>
                        </a:rPr>
                        <a:t>CL</a:t>
                      </a:r>
                    </a:p>
                  </a:txBody>
                  <a:tcPr marL="73152" marR="73152" marT="32004" marB="32004">
                    <a:solidFill>
                      <a:srgbClr val="FC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2" name="Rounded Rectangle 6">
            <a:extLst>
              <a:ext uri="{FF2B5EF4-FFF2-40B4-BE49-F238E27FC236}">
                <a16:creationId xmlns:a16="http://schemas.microsoft.com/office/drawing/2014/main" id="{6A444533-C03C-33A7-7C8A-6BD875DB4694}"/>
              </a:ext>
            </a:extLst>
          </p:cNvPr>
          <p:cNvSpPr/>
          <p:nvPr/>
        </p:nvSpPr>
        <p:spPr>
          <a:xfrm>
            <a:off x="522731" y="6099683"/>
            <a:ext cx="11338559" cy="393192"/>
          </a:xfrm>
          <a:prstGeom prst="roundRect">
            <a:avLst/>
          </a:prstGeom>
          <a:solidFill>
            <a:srgbClr val="E6F6F2"/>
          </a:solidFill>
          <a:ln w="13970">
            <a:solidFill>
              <a:srgbClr val="37AF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 dirty="0">
                <a:solidFill>
                  <a:srgbClr val="123764"/>
                </a:solidFill>
                <a:latin typeface="Aptos Display" panose="020B0004020202020204" pitchFamily="34" charset="0"/>
              </a:rPr>
              <a:t>Gray Enid I demonstrates the highest 4.3 K CW beam energy</a:t>
            </a:r>
            <a:r>
              <a:rPr lang="en-US" sz="1900" b="1" dirty="0">
                <a:solidFill>
                  <a:srgbClr val="123764"/>
                </a:solidFill>
                <a:latin typeface="Aptos Display" panose="020B0004020202020204" pitchFamily="34" charset="0"/>
              </a:rPr>
              <a:t> gain</a:t>
            </a:r>
            <a:r>
              <a:rPr sz="1900" b="1" dirty="0">
                <a:solidFill>
                  <a:srgbClr val="123764"/>
                </a:solidFill>
                <a:latin typeface="Aptos Display" panose="020B0004020202020204" pitchFamily="34" charset="0"/>
              </a:rPr>
              <a:t> using two 1.5 GHz five-cell </a:t>
            </a:r>
            <a:r>
              <a:rPr sz="1900" b="1" dirty="0" err="1">
                <a:solidFill>
                  <a:srgbClr val="123764"/>
                </a:solidFill>
                <a:latin typeface="Aptos Display" panose="020B0004020202020204" pitchFamily="34" charset="0"/>
              </a:rPr>
              <a:t>Nb₃Sn</a:t>
            </a:r>
            <a:r>
              <a:rPr sz="1900" b="1" dirty="0">
                <a:solidFill>
                  <a:srgbClr val="123764"/>
                </a:solidFill>
                <a:latin typeface="Aptos Display" panose="020B0004020202020204" pitchFamily="34" charset="0"/>
              </a:rPr>
              <a:t> cavities.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5A1B510-B787-B867-E476-689F89CC85FF}"/>
              </a:ext>
            </a:extLst>
          </p:cNvPr>
          <p:cNvSpPr txBox="1"/>
          <p:nvPr/>
        </p:nvSpPr>
        <p:spPr>
          <a:xfrm>
            <a:off x="670560" y="5166604"/>
            <a:ext cx="1083564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" dirty="0">
                <a:latin typeface="Arial"/>
              </a:rPr>
              <a:t> </a:t>
            </a:r>
            <a:r>
              <a:rPr sz="1000" dirty="0">
                <a:latin typeface="Aptos Display" panose="020B0004020202020204" pitchFamily="34" charset="0"/>
              </a:rPr>
              <a:t>CL = closed-loop; OL = open-loop</a:t>
            </a:r>
            <a:endParaRPr lang="en-US" sz="1000" dirty="0">
              <a:latin typeface="Aptos Display" panose="020B0004020202020204" pitchFamily="34" charset="0"/>
            </a:endParaRPr>
          </a:p>
          <a:p>
            <a:r>
              <a:rPr sz="1000" dirty="0">
                <a:latin typeface="Aptos Display" panose="020B0004020202020204" pitchFamily="34" charset="0"/>
              </a:rPr>
              <a:t> * Pulsed beam injected into a CW cavity RF field with 2 µs pulse length at 1 Hz.</a:t>
            </a:r>
          </a:p>
          <a:p>
            <a:r>
              <a:rPr lang="en-US" sz="1000" dirty="0">
                <a:latin typeface="Aptos Display" panose="020B0004020202020204" pitchFamily="34" charset="0"/>
              </a:rPr>
              <a:t>References:</a:t>
            </a:r>
          </a:p>
          <a:p>
            <a:r>
              <a:rPr lang="en-US" sz="1000" dirty="0">
                <a:latin typeface="Aptos Display" panose="020B0004020202020204" pitchFamily="34" charset="0"/>
              </a:rPr>
              <a:t>G. Arnolds et al., “Design and status of an experimental superconducting linear accelerator for electrons”,  </a:t>
            </a:r>
            <a:r>
              <a:rPr sz="1000" dirty="0">
                <a:latin typeface="Aptos Display" panose="020B0004020202020204" pitchFamily="34" charset="0"/>
              </a:rPr>
              <a:t>IEEE Trans. </a:t>
            </a:r>
            <a:r>
              <a:rPr sz="1000" dirty="0" err="1">
                <a:latin typeface="Aptos Display" panose="020B0004020202020204" pitchFamily="34" charset="0"/>
              </a:rPr>
              <a:t>Nucl</a:t>
            </a:r>
            <a:r>
              <a:rPr sz="1000" dirty="0">
                <a:latin typeface="Aptos Display" panose="020B0004020202020204" pitchFamily="34" charset="0"/>
              </a:rPr>
              <a:t>. Sci. NS-26, 3775 (1979); </a:t>
            </a:r>
            <a:endParaRPr lang="en-US" sz="1000" dirty="0">
              <a:latin typeface="Aptos Display" panose="020B0004020202020204" pitchFamily="34" charset="0"/>
            </a:endParaRPr>
          </a:p>
          <a:p>
            <a:r>
              <a:rPr sz="1000" dirty="0">
                <a:latin typeface="Aptos Display" panose="020B0004020202020204" pitchFamily="34" charset="0"/>
              </a:rPr>
              <a:t>Z. Yang et al., </a:t>
            </a:r>
            <a:r>
              <a:rPr lang="en-US" sz="1000" dirty="0">
                <a:latin typeface="Aptos Display" panose="020B0004020202020204" pitchFamily="34" charset="0"/>
              </a:rPr>
              <a:t>“Stable acceleration of a </a:t>
            </a:r>
            <a:r>
              <a:rPr lang="en-US" sz="1000" dirty="0" err="1">
                <a:latin typeface="Aptos Display" panose="020B0004020202020204" pitchFamily="34" charset="0"/>
              </a:rPr>
              <a:t>LHe</a:t>
            </a:r>
            <a:r>
              <a:rPr lang="en-US" sz="1000" dirty="0">
                <a:latin typeface="Aptos Display" panose="020B0004020202020204" pitchFamily="34" charset="0"/>
              </a:rPr>
              <a:t>-Free Nb3Sn demo SRF e-linac”,  </a:t>
            </a:r>
            <a:r>
              <a:rPr sz="1000" dirty="0" err="1">
                <a:latin typeface="Aptos Display" panose="020B0004020202020204" pitchFamily="34" charset="0"/>
              </a:rPr>
              <a:t>Supercond</a:t>
            </a:r>
            <a:r>
              <a:rPr sz="1000" dirty="0">
                <a:latin typeface="Aptos Display" panose="020B0004020202020204" pitchFamily="34" charset="0"/>
              </a:rPr>
              <a:t>. Sci. Technol. 38, 015009 (2024).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1338017-B550-A3F6-FAB3-0ADCCBF3949A}"/>
              </a:ext>
            </a:extLst>
          </p:cNvPr>
          <p:cNvSpPr txBox="1"/>
          <p:nvPr/>
        </p:nvSpPr>
        <p:spPr>
          <a:xfrm>
            <a:off x="9239794" y="5043166"/>
            <a:ext cx="199426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ptos Display" panose="020B0004020202020204" pitchFamily="34" charset="0"/>
              </a:rPr>
              <a:t>Manuscript under review in PRL — stay tuned for publication.</a:t>
            </a:r>
            <a:endParaRPr lang="en-US" sz="12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48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C8D114-A79C-BC27-CA0E-36A77F0EC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43E13A-E30F-6139-E42C-CB561E536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24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546FA8-D521-361F-68B0-C84433F8E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81" y="96522"/>
            <a:ext cx="11044707" cy="678664"/>
          </a:xfrm>
        </p:spPr>
        <p:txBody>
          <a:bodyPr/>
          <a:lstStyle/>
          <a:p>
            <a:r>
              <a:rPr lang="en-US" dirty="0"/>
              <a:t>What’s Next for Beam Acceleration with Gray Enid I?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CD004-8379-BC07-30E9-261B5642F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1346" y="892481"/>
            <a:ext cx="11734860" cy="4891433"/>
          </a:xfrm>
        </p:spPr>
        <p:txBody>
          <a:bodyPr/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User beam delivery:</a:t>
            </a:r>
            <a:r>
              <a:rPr lang="en-US" sz="1800" dirty="0"/>
              <a:t> operate </a:t>
            </a:r>
            <a:r>
              <a:rPr lang="en-US" sz="1800" b="1" dirty="0"/>
              <a:t>Gray Enid I</a:t>
            </a:r>
            <a:r>
              <a:rPr lang="en-US" sz="1800" dirty="0"/>
              <a:t> for the user program with beam energy </a:t>
            </a:r>
            <a:r>
              <a:rPr lang="en-US" sz="1800" b="1" dirty="0"/>
              <a:t>&gt;5 MeV</a:t>
            </a:r>
            <a:r>
              <a:rPr lang="en-US" sz="1800" dirty="0"/>
              <a:t>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Systematic cryomodule studies:</a:t>
            </a:r>
            <a:r>
              <a:rPr lang="en-US" sz="1800" dirty="0"/>
              <a:t> investigate cavity performance with </a:t>
            </a:r>
            <a:r>
              <a:rPr lang="en-US" sz="1800" b="1" dirty="0"/>
              <a:t>controlled temperature gradients across the cavity pair</a:t>
            </a:r>
            <a:r>
              <a:rPr lang="en-US" sz="1800" dirty="0"/>
              <a:t> – plan to add U-tube transfer lines for improved helium flow  and stability control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Higher beam energy:</a:t>
            </a:r>
            <a:r>
              <a:rPr lang="en-US" sz="1800" dirty="0"/>
              <a:t> install </a:t>
            </a:r>
            <a:r>
              <a:rPr lang="en-US" sz="1800" b="1" dirty="0"/>
              <a:t>Gray Enid II </a:t>
            </a:r>
            <a:r>
              <a:rPr lang="en-US" sz="1800" dirty="0"/>
              <a:t>upstream of </a:t>
            </a:r>
            <a:r>
              <a:rPr lang="en-US" sz="1800" b="1" dirty="0"/>
              <a:t>Gray Enid I</a:t>
            </a:r>
            <a:r>
              <a:rPr lang="en-US" sz="1800" dirty="0"/>
              <a:t> to extend UITF beam energy toward </a:t>
            </a:r>
            <a:r>
              <a:rPr lang="en-US" sz="1800" b="1" dirty="0"/>
              <a:t>10 MeV</a:t>
            </a:r>
            <a:r>
              <a:rPr lang="en-US" sz="1800" dirty="0"/>
              <a:t> by injecting a relativistic beam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/>
              <a:t>Gray Enid II — compact cryomodule development:</a:t>
            </a:r>
            <a:r>
              <a:rPr lang="en-US" sz="1800" dirty="0"/>
              <a:t> demonstrate a </a:t>
            </a:r>
            <a:r>
              <a:rPr lang="en-US" sz="1800" b="1" dirty="0"/>
              <a:t>2-cell, 1.5 GHz </a:t>
            </a:r>
            <a:r>
              <a:rPr lang="en-US" sz="1800" b="1" dirty="0" err="1"/>
              <a:t>Nb₃Sn</a:t>
            </a:r>
            <a:r>
              <a:rPr lang="en-US" sz="1800" b="1" dirty="0"/>
              <a:t> cavity</a:t>
            </a:r>
            <a:r>
              <a:rPr lang="en-US" sz="1800" dirty="0"/>
              <a:t> cooled by </a:t>
            </a:r>
            <a:r>
              <a:rPr lang="en-US" sz="1800" b="1" dirty="0"/>
              <a:t>cryocoolers</a:t>
            </a:r>
            <a:r>
              <a:rPr lang="en-US" sz="1800" dirty="0"/>
              <a:t> and powered by a </a:t>
            </a:r>
            <a:r>
              <a:rPr lang="en-US" sz="1800" b="1" dirty="0"/>
              <a:t>solid-state RF amplifier</a:t>
            </a:r>
            <a:endParaRPr lang="en-US" sz="1800" dirty="0"/>
          </a:p>
          <a:p>
            <a:endParaRPr lang="en-US" dirty="0"/>
          </a:p>
        </p:txBody>
      </p:sp>
      <p:pic>
        <p:nvPicPr>
          <p:cNvPr id="6" name="Picture Placeholder 13" descr="A picture containing dirty, miller&#10;&#10;AI-generated content may be incorrect.">
            <a:extLst>
              <a:ext uri="{FF2B5EF4-FFF2-40B4-BE49-F238E27FC236}">
                <a16:creationId xmlns:a16="http://schemas.microsoft.com/office/drawing/2014/main" id="{1C33B40C-C10B-A6F4-56EA-DAF271D68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790" b="13790"/>
          <a:stretch>
            <a:fillRect/>
          </a:stretch>
        </p:blipFill>
        <p:spPr>
          <a:xfrm>
            <a:off x="2046514" y="4228453"/>
            <a:ext cx="6517979" cy="1828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69A121-7A60-FBAC-D994-C81A4F539620}"/>
              </a:ext>
            </a:extLst>
          </p:cNvPr>
          <p:cNvSpPr/>
          <p:nvPr/>
        </p:nvSpPr>
        <p:spPr>
          <a:xfrm>
            <a:off x="7532914" y="5142853"/>
            <a:ext cx="391886" cy="31742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7953E0-02DD-2594-C3C6-A555646E5168}"/>
              </a:ext>
            </a:extLst>
          </p:cNvPr>
          <p:cNvCxnSpPr>
            <a:cxnSpLocks/>
          </p:cNvCxnSpPr>
          <p:nvPr/>
        </p:nvCxnSpPr>
        <p:spPr>
          <a:xfrm flipH="1" flipV="1">
            <a:off x="7924800" y="5275437"/>
            <a:ext cx="1554867" cy="209005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266CF0F-C96D-F2C0-303E-962D6E398EC9}"/>
              </a:ext>
            </a:extLst>
          </p:cNvPr>
          <p:cNvSpPr txBox="1"/>
          <p:nvPr/>
        </p:nvSpPr>
        <p:spPr>
          <a:xfrm>
            <a:off x="9464233" y="5301563"/>
            <a:ext cx="1323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Location for Gray Enid II</a:t>
            </a:r>
          </a:p>
        </p:txBody>
      </p:sp>
    </p:spTree>
    <p:extLst>
      <p:ext uri="{BB962C8B-B14F-4D97-AF65-F5344CB8AC3E}">
        <p14:creationId xmlns:p14="http://schemas.microsoft.com/office/powerpoint/2010/main" val="327015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17AC9F-DBD1-3FDA-4EBF-8A7115A7E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TFSRF, Sep 2026</a:t>
            </a:r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DECEF1-B5B1-729E-3054-212953BE3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25</a:t>
            </a:fld>
            <a:endParaRPr lang="en-US" dirty="0">
              <a:latin typeface="Aptos Display" panose="020B00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49DD84-BB7B-32C5-3201-455EDF0F7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Outlook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D3E1BCC7-0EE1-7454-167B-6EE5D1FA465A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309093" y="1319201"/>
                <a:ext cx="11499729" cy="4891433"/>
              </a:xfrm>
            </p:spPr>
            <p:txBody>
              <a:bodyPr/>
              <a:lstStyle/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/>
                  <a:t>Demonstrated integrated </a:t>
                </a:r>
                <a:r>
                  <a:rPr lang="en-US" b="1" dirty="0" err="1"/>
                  <a:t>Nb₃Sn</a:t>
                </a:r>
                <a:r>
                  <a:rPr lang="en-US" b="1" dirty="0"/>
                  <a:t> cryomodule operation with a record CW electron beam at 4.3 K</a:t>
                </a:r>
                <a:r>
                  <a:rPr lang="en-US" dirty="0"/>
                  <a:t> 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/>
                  <a:t>A 5 µA CW beam was accelerated from 200 keV to 7.1 MeV at 4.3 K</a:t>
                </a:r>
                <a:r>
                  <a:rPr lang="en-US" dirty="0"/>
                  <a:t>, nearly matching </a:t>
                </a:r>
                <a:r>
                  <a:rPr lang="en-US" b="1" dirty="0"/>
                  <a:t>7.3 MeV at 2.1 K</a:t>
                </a:r>
                <a:r>
                  <a:rPr lang="en-US" dirty="0"/>
                  <a:t> 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/>
                  <a:t>Cavity performance was preserved through integration and tuning:</a:t>
                </a:r>
                <a:r>
                  <a:rPr lang="en-US" dirty="0"/>
                  <a:t> Cavity 1 reached </a:t>
                </a:r>
                <a:r>
                  <a:rPr lang="en-US" b="1" dirty="0"/>
                  <a:t>11.8 MV/m</a:t>
                </a:r>
                <a:r>
                  <a:rPr lang="en-US" dirty="0"/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≈4×</m:t>
                    </m:r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dirty="0"/>
                  <a:t>at </a:t>
                </a:r>
                <a:r>
                  <a:rPr lang="en-US" b="1" dirty="0"/>
                  <a:t>10 MV/m</a:t>
                </a:r>
                <a:r>
                  <a:rPr lang="en-US" dirty="0"/>
                  <a:t> at 4.3 K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/>
                  <a:t>Campaign I i</a:t>
                </a:r>
                <a:r>
                  <a:rPr lang="en-US" dirty="0"/>
                  <a:t>dentified</a:t>
                </a:r>
                <a:r>
                  <a:rPr lang="en-US" b="1" dirty="0"/>
                  <a:t> pressure-driven detuning and microphonics </a:t>
                </a:r>
                <a:r>
                  <a:rPr lang="en-US" dirty="0"/>
                  <a:t>as the main 4 K operational stability challenge</a:t>
                </a:r>
                <a:r>
                  <a:rPr lang="en-US" b="1" dirty="0"/>
                  <a:t>; Campaign II </a:t>
                </a:r>
                <a:r>
                  <a:rPr lang="en-US" dirty="0"/>
                  <a:t>improved</a:t>
                </a:r>
                <a:r>
                  <a:rPr lang="en-US" b="1" dirty="0"/>
                  <a:t>  </a:t>
                </a:r>
                <a:r>
                  <a:rPr lang="en-US" dirty="0"/>
                  <a:t>through</a:t>
                </a:r>
                <a:r>
                  <a:rPr lang="en-US" b="1" dirty="0"/>
                  <a:t> cryogenic and LLRF control</a:t>
                </a:r>
                <a:r>
                  <a:rPr lang="en-US" dirty="0"/>
                  <a:t> 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/>
                  <a:t>User beam delivery demonstrated end-to-end operation: </a:t>
                </a:r>
                <a:r>
                  <a:rPr lang="en-US" dirty="0"/>
                  <a:t>from </a:t>
                </a:r>
                <a:r>
                  <a:rPr lang="en-US" dirty="0" err="1"/>
                  <a:t>Nb₃Sn</a:t>
                </a:r>
                <a:r>
                  <a:rPr lang="en-US" dirty="0"/>
                  <a:t> cavities to practical accelerator use 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b="1" dirty="0"/>
                  <a:t>Next:</a:t>
                </a:r>
                <a:r>
                  <a:rPr lang="en-US" dirty="0"/>
                  <a:t> user operation, perform controlled cooldown studies, and install </a:t>
                </a:r>
                <a:r>
                  <a:rPr lang="en-US" b="1" dirty="0"/>
                  <a:t>Gray Enid II</a:t>
                </a:r>
                <a:r>
                  <a:rPr lang="en-US" dirty="0"/>
                  <a:t> to extend UITF beam energy toward </a:t>
                </a:r>
                <a:r>
                  <a:rPr lang="en-US" b="1" dirty="0"/>
                  <a:t>10 MeV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D3E1BCC7-0EE1-7454-167B-6EE5D1FA4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309093" y="1319201"/>
                <a:ext cx="11499729" cy="4891433"/>
              </a:xfrm>
              <a:blipFill>
                <a:blip r:embed="rId2"/>
                <a:stretch>
                  <a:fillRect l="-477" r="-795" b="-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0342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8124D7-0699-6425-B7CA-43028B2EE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9BB996-4A9C-EA60-8BD1-573393ACF33D}"/>
              </a:ext>
            </a:extLst>
          </p:cNvPr>
          <p:cNvSpPr/>
          <p:nvPr/>
        </p:nvSpPr>
        <p:spPr>
          <a:xfrm>
            <a:off x="0" y="0"/>
            <a:ext cx="1943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284077"/>
      </p:ext>
    </p:extLst>
  </p:cSld>
  <p:clrMapOvr>
    <a:masterClrMapping/>
  </p:clrMapOvr>
</p:sld>
</file>

<file path=ppt/theme/theme1.xml><?xml version="1.0" encoding="utf-8"?>
<a:theme xmlns:a="http://schemas.openxmlformats.org/drawingml/2006/main" name="Jefferson Lab Theme 1">
  <a:themeElements>
    <a:clrScheme name="JLab Color Theme 1">
      <a:dk1>
        <a:srgbClr val="000000"/>
      </a:dk1>
      <a:lt1>
        <a:srgbClr val="FFFFFF"/>
      </a:lt1>
      <a:dk2>
        <a:srgbClr val="1C5068"/>
      </a:dk2>
      <a:lt2>
        <a:srgbClr val="8397A9"/>
      </a:lt2>
      <a:accent1>
        <a:srgbClr val="C31230"/>
      </a:accent1>
      <a:accent2>
        <a:srgbClr val="10A1AF"/>
      </a:accent2>
      <a:accent3>
        <a:srgbClr val="5E5E5E"/>
      </a:accent3>
      <a:accent4>
        <a:srgbClr val="821282"/>
      </a:accent4>
      <a:accent5>
        <a:srgbClr val="385723"/>
      </a:accent5>
      <a:accent6>
        <a:srgbClr val="BF9000"/>
      </a:accent6>
      <a:hlink>
        <a:srgbClr val="1C5068"/>
      </a:hlink>
      <a:folHlink>
        <a:srgbClr val="10A1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effersonLabTemplate_JG_2503" id="{3B269B79-482B-CB48-8F1B-DE1E93D1D15C}" vid="{F7CB5D91-9C74-4C48-B8C9-8E1FE7F854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JeffersonLabTemplate_JG_2503 (3)</Template>
  <TotalTime>6002</TotalTime>
  <Words>2633</Words>
  <Application>Microsoft Office PowerPoint</Application>
  <PresentationFormat>Widescreen</PresentationFormat>
  <Paragraphs>370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Calibri Light</vt:lpstr>
      <vt:lpstr>Courier New</vt:lpstr>
      <vt:lpstr>Aptos</vt:lpstr>
      <vt:lpstr>Arial</vt:lpstr>
      <vt:lpstr>Aptos Display</vt:lpstr>
      <vt:lpstr>Cambria</vt:lpstr>
      <vt:lpstr>Cambria Math</vt:lpstr>
      <vt:lpstr>Calibri</vt:lpstr>
      <vt:lpstr>Jefferson Lab Theme 1</vt:lpstr>
      <vt:lpstr>TITLE GOES HERE </vt:lpstr>
      <vt:lpstr>Acknowledgements</vt:lpstr>
      <vt:lpstr>Outline</vt:lpstr>
      <vt:lpstr>From Nb3Sn Cavity R&amp;D to Accelerator Demonstration </vt:lpstr>
      <vt:lpstr>Nb3Sn Cryomodule development at Jefferson Lab</vt:lpstr>
      <vt:lpstr>Cavity Coating &amp; Qualification</vt:lpstr>
      <vt:lpstr>Pair Assembly (and Re-assembly)</vt:lpstr>
      <vt:lpstr>Gray Enid I: From Cavity Pair to Completed Cryomodule</vt:lpstr>
      <vt:lpstr>Cryomodule Qualification at Cryomodule Test Facility (CMTF)</vt:lpstr>
      <vt:lpstr>Gray Enid I at UITF for Beam Test</vt:lpstr>
      <vt:lpstr>From Cooldown to Beam Acceleration at UITF</vt:lpstr>
      <vt:lpstr>Cooldown</vt:lpstr>
      <vt:lpstr>Cooldown</vt:lpstr>
      <vt:lpstr>Cavity Gradients at UITF </vt:lpstr>
      <vt:lpstr>4 K Eₘₐₓ Comparison: VTA, CMTF, and UITF </vt:lpstr>
      <vt:lpstr>Q0 Evaluation</vt:lpstr>
      <vt:lpstr>Cavity Tuning for Beam Acceleration</vt:lpstr>
      <vt:lpstr>PowerPoint Presentation</vt:lpstr>
      <vt:lpstr>Microphonics and the Pressure-Driven Detuning at 4.3 K</vt:lpstr>
      <vt:lpstr>Limitations / Lessons → Beam Acceleration Campaign II</vt:lpstr>
      <vt:lpstr>Cooldown and RF Characterization</vt:lpstr>
      <vt:lpstr>7.1 MeV Beam Acceleration and User Operation at 4.3 K</vt:lpstr>
      <vt:lpstr>4 K Beam Acceleration with Nb3Sn cavity : Comparison with Previous Results</vt:lpstr>
      <vt:lpstr>What’s Next for Beam Acceleration with Gray Enid I?</vt:lpstr>
      <vt:lpstr>Conclusions and Outlook</vt:lpstr>
      <vt:lpstr>QUESTIONS?</vt:lpstr>
    </vt:vector>
  </TitlesOfParts>
  <Company>Jefferson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Uttar Pudasaini</dc:creator>
  <cp:lastModifiedBy>Uttar Pudasaini</cp:lastModifiedBy>
  <cp:revision>43</cp:revision>
  <cp:lastPrinted>2024-11-21T18:51:38Z</cp:lastPrinted>
  <dcterms:created xsi:type="dcterms:W3CDTF">2026-09-10T15:13:12Z</dcterms:created>
  <dcterms:modified xsi:type="dcterms:W3CDTF">2026-09-22T07:12:49Z</dcterms:modified>
</cp:coreProperties>
</file>