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99" r:id="rId3"/>
    <p:sldId id="505" r:id="rId4"/>
    <p:sldId id="493" r:id="rId5"/>
    <p:sldId id="494" r:id="rId6"/>
    <p:sldId id="520" r:id="rId7"/>
    <p:sldId id="521" r:id="rId8"/>
    <p:sldId id="496" r:id="rId9"/>
    <p:sldId id="487" r:id="rId10"/>
    <p:sldId id="507" r:id="rId11"/>
    <p:sldId id="498" r:id="rId12"/>
    <p:sldId id="513" r:id="rId13"/>
    <p:sldId id="511" r:id="rId14"/>
    <p:sldId id="514" r:id="rId15"/>
    <p:sldId id="515" r:id="rId16"/>
    <p:sldId id="516" r:id="rId17"/>
    <p:sldId id="512" r:id="rId18"/>
    <p:sldId id="518" r:id="rId19"/>
    <p:sldId id="464" r:id="rId20"/>
    <p:sldId id="503" r:id="rId21"/>
    <p:sldId id="522" r:id="rId2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0817E"/>
    <a:srgbClr val="00BFBF"/>
    <a:srgbClr val="E2F0D9"/>
    <a:srgbClr val="009F00"/>
    <a:srgbClr val="ECBC0E"/>
    <a:srgbClr val="F2C424"/>
    <a:srgbClr val="EBDA03"/>
    <a:srgbClr val="FFFF00"/>
    <a:srgbClr val="00D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0" autoAdjust="0"/>
    <p:restoredTop sz="94552" autoAdjust="0"/>
  </p:normalViewPr>
  <p:slideViewPr>
    <p:cSldViewPr snapToGrid="0">
      <p:cViewPr varScale="1">
        <p:scale>
          <a:sx n="84" d="100"/>
          <a:sy n="84" d="100"/>
        </p:scale>
        <p:origin x="62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221A9-FC29-A14C-B213-22B55587621F}" type="datetimeFigureOut">
              <a:rPr lang="en-CH" smtClean="0"/>
              <a:t>09/21/2026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A1170-8D81-D24F-8B88-9C50F591731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50693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7166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9286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74405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9068B-4146-427A-63A5-15E72E171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9EE3B-2626-8889-AB79-733981D7E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5FD8C5-6DAE-561A-AAF6-F73C5570F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4FAE07-C3F6-C0D3-2EDE-A00BF3C62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6184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4463DC9-126B-39DD-014C-348D8893FD1A}"/>
              </a:ext>
            </a:extLst>
          </p:cNvPr>
          <p:cNvSpPr/>
          <p:nvPr userDrawn="1"/>
        </p:nvSpPr>
        <p:spPr>
          <a:xfrm>
            <a:off x="174296" y="177800"/>
            <a:ext cx="11843409" cy="6502400"/>
          </a:xfrm>
          <a:prstGeom prst="rect">
            <a:avLst/>
          </a:prstGeom>
          <a:solidFill>
            <a:srgbClr val="1544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F8839-1B1E-D58C-FD25-56AAEAEF9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64" y="2000574"/>
            <a:ext cx="11481116" cy="314446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46B0B-04F8-DF83-898C-2ED9EF9A9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664" y="5455750"/>
            <a:ext cx="6335487" cy="1036711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B335B9-6B88-860E-6D47-269AB67F49C1}"/>
              </a:ext>
            </a:extLst>
          </p:cNvPr>
          <p:cNvSpPr txBox="1"/>
          <p:nvPr userDrawn="1"/>
        </p:nvSpPr>
        <p:spPr>
          <a:xfrm>
            <a:off x="1706638" y="447861"/>
            <a:ext cx="530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Technology Department</a:t>
            </a:r>
          </a:p>
          <a:p>
            <a:pPr algn="l"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Vacuum, Surfaces and Coatings Group</a:t>
            </a:r>
          </a:p>
          <a:p>
            <a:pPr algn="l">
              <a:spcAft>
                <a:spcPts val="0"/>
              </a:spcAft>
            </a:pPr>
            <a:r>
              <a:rPr lang="en-GB" sz="1800" b="1" i="1" dirty="0">
                <a:solidFill>
                  <a:schemeClr val="bg1"/>
                </a:solidFill>
                <a:latin typeface="Aptos" panose="020B0004020202020204" pitchFamily="34" charset="0"/>
              </a:rPr>
              <a:t>Surface, Coatings and Chemistry Section</a:t>
            </a:r>
          </a:p>
          <a:p>
            <a:pPr algn="l"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(TE-VSC-SCC)</a:t>
            </a:r>
          </a:p>
        </p:txBody>
      </p:sp>
      <p:pic>
        <p:nvPicPr>
          <p:cNvPr id="9" name="Picture 8" descr="A logo with white lines&#10;&#10;AI-generated content may be incorrect.">
            <a:extLst>
              <a:ext uri="{FF2B5EF4-FFF2-40B4-BE49-F238E27FC236}">
                <a16:creationId xmlns:a16="http://schemas.microsoft.com/office/drawing/2014/main" id="{7DAB617B-EC20-CC95-97CE-6AB24D997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64" y="365539"/>
            <a:ext cx="1364974" cy="136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6F38-163D-DF49-A446-83C8974E2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E79E8-E4D8-2B1D-BE0B-162816341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pic>
        <p:nvPicPr>
          <p:cNvPr id="9" name="Picture 8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DF4ADAAB-E064-5E03-EC45-399C5A9C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84F5FE-5FFD-7807-7924-7400EB190C9A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8C777B1-EE70-8559-0846-B2A93B2D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C61AE20-BE8A-1737-4244-C3BE9080B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A6250D4-86A7-8337-F6F3-3560ADB25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8494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D536-1318-59DE-6C85-DEC2745BC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D69EE-87A0-BC54-6D24-A79B7F77A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4CA6A-A4A0-C3CB-92B2-B44AE0176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0C915-0BC0-D186-B497-9B7E8869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4FA1-9207-D923-C1F3-2CBAC670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7417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46EE-CA2B-E077-7DDF-D752E30A3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880DB-C931-BC9F-A3FC-FA49FB350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D592F7E-0094-1E89-2B8E-8FD5D36E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pic>
        <p:nvPicPr>
          <p:cNvPr id="9" name="Picture 8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4898B3AB-0930-40D8-E472-24E9A219A5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A01892-2016-0955-937C-992F91A3111B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11D5D3A-9D25-0456-9AF0-8502487B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22B5F1E-DFFC-0E5C-F773-59D6B920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987622C-00DD-5CF2-6783-9F5D927B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1801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098B7-F5D0-C313-9124-963F2A58F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1A1B2-5AE5-3993-8FB7-932403E3A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165A77-9693-889A-E3D8-96FA0115E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EF708-C972-5226-047D-405F401FD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49A1C5-0A81-1606-01E0-E0CA31E2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pic>
        <p:nvPicPr>
          <p:cNvPr id="11" name="Picture 10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EAC7F028-6F2E-9183-6599-A196612479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AEFD32-8996-C1A1-3D5D-3789D530077D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14434EF9-2F01-B811-6262-A7BB629978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4A639598-3394-C5C4-2AE3-D30480554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C4123F4-9DDE-6A5A-D7C8-F87FE38A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349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8FD0A47E-F917-FC91-629D-2E0226199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64AAB65-B079-5E55-8D8C-ECFDCE388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0C7005-621E-6E7B-B084-3AB99CBEBE46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5692C9-8898-EBC5-E475-D2BCA47B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A2E76A8-0B8A-3D45-FF71-406EEF89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4F958A1-58E5-D002-8C23-822B5A23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E48451-63FF-B8C2-6F06-47A7E3CD00F3}"/>
              </a:ext>
            </a:extLst>
          </p:cNvPr>
          <p:cNvSpPr/>
          <p:nvPr userDrawn="1"/>
        </p:nvSpPr>
        <p:spPr>
          <a:xfrm>
            <a:off x="0" y="-1"/>
            <a:ext cx="12192000" cy="239532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1544A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B988F5-39D8-1641-3FE7-67CEC7D9C589}"/>
              </a:ext>
            </a:extLst>
          </p:cNvPr>
          <p:cNvSpPr/>
          <p:nvPr userDrawn="1"/>
        </p:nvSpPr>
        <p:spPr>
          <a:xfrm>
            <a:off x="0" y="4816773"/>
            <a:ext cx="12192000" cy="20412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1544A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D4C67F-3B2D-6A4A-9BCB-3F316863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45" y="2395322"/>
            <a:ext cx="11587055" cy="242145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pic>
        <p:nvPicPr>
          <p:cNvPr id="8" name="Picture 7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35F1D356-EA84-2093-7086-FBAC3BAD08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145" y="112490"/>
            <a:ext cx="2170340" cy="217034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B63F1F8-C512-EF09-93A4-09ED93CD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8637D3-95D3-A9CD-C769-8FFD03C0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E5B9AFF-854A-0AD8-0BDE-D5F13F807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71339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8C2074-E182-8D6F-B484-70F409B576B5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485B9DD-0B0C-0F49-9A19-2006FB42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BB3D0DF-E000-E69E-A905-874F6D0F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D3A306F-CB8E-7F2D-AE0C-4FFF7E54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0176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EB17-3E98-985C-1C27-285E617D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16861-F33D-1C93-9E0D-8DF206686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43FF-AB1C-6D42-AAA1-A3C8D88D2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E7651-45D3-3964-2037-76DB1FBA527F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FE2DE01-186E-8311-9787-5B43347A6B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922C193-7E1D-BBA6-F62A-89E96C18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CC4AB09-3B7C-BC91-8A00-E5336F267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114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554E-80B2-6F27-D184-9BEA1534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381FBE-85AD-9811-2F08-681027D10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80F35-99FE-E956-330E-1C6F10F97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8C1437-0E2C-17BD-6BB5-EC7ACB0CE4E8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561B48F-CB9A-0898-6BBC-EF914A8D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22F4E53-9DE5-9E7C-BAE0-03C9FC932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481F60-C447-B774-60F3-2F321146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7442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6B2EB-42E6-4DFF-9C8E-6380798D7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F4894-5FA9-D56E-F9DD-181DC32FA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2F286-F06C-3532-9D52-F76EB4A4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30939-1E72-7245-FB72-3D9DA0A6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4046D-63EA-1DD6-2FE3-439B046E3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33818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1FEE3E-A170-B5C3-8A3F-8FE242DF5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66262-355D-8B07-85ED-7E62AF94A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822C2-FAB3-0E03-7779-73307997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93AAE-DFBF-9930-BA65-799D2626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036B-3B6C-50A8-9822-CDE88C288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42765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0400" y="1872797"/>
            <a:ext cx="5364000" cy="283411"/>
          </a:xfrm>
        </p:spPr>
        <p:txBody>
          <a:bodyPr>
            <a:noAutofit/>
          </a:bodyPr>
          <a:lstStyle>
            <a:lvl1pPr>
              <a:defRPr sz="1867" b="1"/>
            </a:lvl1pPr>
            <a:lvl2pPr marL="0" indent="0">
              <a:buFontTx/>
              <a:buNone/>
              <a:defRPr sz="1800" b="1"/>
            </a:lvl2pPr>
            <a:lvl3pPr marL="0" indent="0">
              <a:buFontTx/>
              <a:buNone/>
              <a:defRPr sz="1800" b="1"/>
            </a:lvl3pPr>
            <a:lvl4pPr marL="0" indent="0">
              <a:buFontTx/>
              <a:buNone/>
              <a:defRPr sz="1800" b="1"/>
            </a:lvl4pPr>
            <a:lvl5pPr marL="0" indent="0">
              <a:buFontTx/>
              <a:buNone/>
              <a:defRPr sz="180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0400" y="2327400"/>
            <a:ext cx="11017800" cy="3663000"/>
          </a:xfrm>
        </p:spPr>
        <p:txBody>
          <a:bodyPr/>
          <a:lstStyle>
            <a:lvl1pPr>
              <a:lnSpc>
                <a:spcPts val="2600"/>
              </a:lnSpc>
              <a:defRPr sz="2133"/>
            </a:lvl1pPr>
            <a:lvl2pPr marL="453589" indent="-453589">
              <a:lnSpc>
                <a:spcPts val="2600"/>
              </a:lnSpc>
              <a:defRPr sz="2133"/>
            </a:lvl2pPr>
            <a:lvl3pPr marL="907177" indent="-453589">
              <a:lnSpc>
                <a:spcPts val="2600"/>
              </a:lnSpc>
              <a:defRPr sz="2133"/>
            </a:lvl3pPr>
            <a:lvl4pPr marL="1360766" indent="-453589">
              <a:lnSpc>
                <a:spcPts val="2600"/>
              </a:lnSpc>
              <a:defRPr sz="2133"/>
            </a:lvl4pPr>
            <a:lvl5pPr marL="1814355" indent="-453589">
              <a:lnSpc>
                <a:spcPts val="2600"/>
              </a:lnSpc>
              <a:defRPr sz="2133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400" y="770400"/>
            <a:ext cx="11017800" cy="1072088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0551" y="6165000"/>
            <a:ext cx="5364163" cy="455400"/>
          </a:xfrm>
        </p:spPr>
        <p:txBody>
          <a:bodyPr>
            <a:noAutofit/>
          </a:bodyPr>
          <a:lstStyle>
            <a:lvl1pPr>
              <a:lnSpc>
                <a:spcPts val="1351"/>
              </a:lnSpc>
              <a:defRPr sz="1333"/>
            </a:lvl1pPr>
            <a:lvl2pPr marL="0" indent="0">
              <a:lnSpc>
                <a:spcPts val="1351"/>
              </a:lnSpc>
              <a:buNone/>
              <a:defRPr sz="1000"/>
            </a:lvl2pPr>
            <a:lvl3pPr marL="0" indent="0">
              <a:lnSpc>
                <a:spcPts val="1351"/>
              </a:lnSpc>
              <a:buFont typeface="Arial" panose="020B0604020202020204" pitchFamily="34" charset="0"/>
              <a:buNone/>
              <a:defRPr sz="1000"/>
            </a:lvl3pPr>
            <a:lvl4pPr marL="0" indent="0">
              <a:lnSpc>
                <a:spcPts val="1351"/>
              </a:lnSpc>
              <a:buFont typeface="Arial" panose="020B0604020202020204" pitchFamily="34" charset="0"/>
              <a:buNone/>
              <a:defRPr sz="1000"/>
            </a:lvl4pPr>
            <a:lvl5pPr marL="0" indent="0">
              <a:lnSpc>
                <a:spcPts val="1351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61417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97182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0C5A1-46E3-2A34-9454-27935CD80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95DD6-83EF-DA6E-7098-6D8A67B25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FB0CF-A06F-1EF6-FD61-11CBE3222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1194A-4408-13FC-723C-B9F77E744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2046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  <p:sldLayoutId id="2147483663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microsoft.com/office/2007/relationships/hdphoto" Target="../media/hdphoto1.wdp"/><Relationship Id="rId10" Type="http://schemas.openxmlformats.org/officeDocument/2006/relationships/image" Target="../media/image10.jpe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cern.ch/event/1376902/contributions/6111631/attachments/2928067/5141047/Ion_bombardment_enery_effectv2.pdf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archive-ouverte.unige.ch/unige:195310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13.png"/><Relationship Id="rId4" Type="http://schemas.openxmlformats.org/officeDocument/2006/relationships/image" Target="../media/image21.png"/><Relationship Id="rId9" Type="http://schemas.openxmlformats.org/officeDocument/2006/relationships/hyperlink" Target="https://indico.stfc.ac.uk/event/1671/contributions/10986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11" Type="http://schemas.openxmlformats.org/officeDocument/2006/relationships/image" Target="../media/image30.jpeg"/><Relationship Id="rId5" Type="http://schemas.openxmlformats.org/officeDocument/2006/relationships/image" Target="../media/image34.jpg"/><Relationship Id="rId10" Type="http://schemas.openxmlformats.org/officeDocument/2006/relationships/image" Target="../media/image39.jpg"/><Relationship Id="rId4" Type="http://schemas.microsoft.com/office/2007/relationships/hdphoto" Target="../media/hdphoto3.wdp"/><Relationship Id="rId9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12" Type="http://schemas.openxmlformats.org/officeDocument/2006/relationships/image" Target="../media/image40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11" Type="http://schemas.openxmlformats.org/officeDocument/2006/relationships/image" Target="../media/image30.jpeg"/><Relationship Id="rId5" Type="http://schemas.openxmlformats.org/officeDocument/2006/relationships/image" Target="../media/image34.jpg"/><Relationship Id="rId10" Type="http://schemas.openxmlformats.org/officeDocument/2006/relationships/image" Target="../media/image39.jpg"/><Relationship Id="rId4" Type="http://schemas.microsoft.com/office/2007/relationships/hdphoto" Target="../media/hdphoto3.wdp"/><Relationship Id="rId9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12" Type="http://schemas.openxmlformats.org/officeDocument/2006/relationships/image" Target="../media/image4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g"/><Relationship Id="rId11" Type="http://schemas.microsoft.com/office/2007/relationships/hdphoto" Target="../media/hdphoto5.wdp"/><Relationship Id="rId5" Type="http://schemas.openxmlformats.org/officeDocument/2006/relationships/image" Target="../media/image43.jpg"/><Relationship Id="rId10" Type="http://schemas.openxmlformats.org/officeDocument/2006/relationships/image" Target="../media/image47.png"/><Relationship Id="rId4" Type="http://schemas.openxmlformats.org/officeDocument/2006/relationships/image" Target="../media/image42.jp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0.jpeg"/><Relationship Id="rId7" Type="http://schemas.openxmlformats.org/officeDocument/2006/relationships/image" Target="../media/image53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52.jpg"/><Relationship Id="rId10" Type="http://schemas.openxmlformats.org/officeDocument/2006/relationships/image" Target="../media/image56.jpg"/><Relationship Id="rId4" Type="http://schemas.openxmlformats.org/officeDocument/2006/relationships/image" Target="../media/image51.jpg"/><Relationship Id="rId9" Type="http://schemas.openxmlformats.org/officeDocument/2006/relationships/image" Target="../media/image5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6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48.png"/><Relationship Id="rId7" Type="http://schemas.openxmlformats.org/officeDocument/2006/relationships/image" Target="../media/image55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hdphoto" Target="../media/hdphoto10.wdp"/><Relationship Id="rId3" Type="http://schemas.openxmlformats.org/officeDocument/2006/relationships/image" Target="../media/image58.png"/><Relationship Id="rId7" Type="http://schemas.openxmlformats.org/officeDocument/2006/relationships/image" Target="../media/image60.jpeg"/><Relationship Id="rId12" Type="http://schemas.openxmlformats.org/officeDocument/2006/relationships/image" Target="../media/image6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11" Type="http://schemas.microsoft.com/office/2007/relationships/hdphoto" Target="../media/hdphoto9.wdp"/><Relationship Id="rId5" Type="http://schemas.openxmlformats.org/officeDocument/2006/relationships/image" Target="../media/image59.png"/><Relationship Id="rId10" Type="http://schemas.openxmlformats.org/officeDocument/2006/relationships/image" Target="../media/image62.png"/><Relationship Id="rId4" Type="http://schemas.microsoft.com/office/2007/relationships/hdphoto" Target="../media/hdphoto6.wdp"/><Relationship Id="rId9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8152C36-3FF2-3DCC-79D8-09E6C1A04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64" y="2000574"/>
            <a:ext cx="11481116" cy="3144467"/>
          </a:xfrm>
        </p:spPr>
        <p:txBody>
          <a:bodyPr>
            <a:noAutofit/>
          </a:bodyPr>
          <a:lstStyle/>
          <a:p>
            <a:r>
              <a:rPr lang="en-GB" sz="4800" b="1" dirty="0"/>
              <a:t>From 1.3 GHz Demonstrators to 400 MHz FCC-ee Cavities: Challenges in Process Scale-Up 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DA8D5AFE-7DD6-08BF-B6C7-50228D156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220" y="4626722"/>
            <a:ext cx="6335712" cy="1036637"/>
          </a:xfrm>
        </p:spPr>
        <p:txBody>
          <a:bodyPr>
            <a:normAutofit/>
          </a:bodyPr>
          <a:lstStyle/>
          <a:p>
            <a:r>
              <a:rPr lang="en-GB" dirty="0"/>
              <a:t>p</a:t>
            </a:r>
            <a:r>
              <a:rPr lang="en-GB" noProof="0" dirty="0" err="1"/>
              <a:t>resenter</a:t>
            </a:r>
            <a:r>
              <a:rPr lang="en-GB" noProof="0" dirty="0"/>
              <a:t>: </a:t>
            </a:r>
            <a:r>
              <a:rPr lang="en-GB" b="1" noProof="0" dirty="0"/>
              <a:t>Caroline Hain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60ACB-CFEB-FCE9-4259-1581FBBFB77C}"/>
              </a:ext>
            </a:extLst>
          </p:cNvPr>
          <p:cNvSpPr txBox="1"/>
          <p:nvPr/>
        </p:nvSpPr>
        <p:spPr>
          <a:xfrm>
            <a:off x="8429558" y="5584934"/>
            <a:ext cx="3421129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12</a:t>
            </a:r>
            <a:r>
              <a:rPr lang="en-GB" sz="2400" b="1" baseline="30000" dirty="0">
                <a:solidFill>
                  <a:schemeClr val="bg1"/>
                </a:solidFill>
              </a:rPr>
              <a:t>th</a:t>
            </a:r>
            <a:r>
              <a:rPr lang="en-GB" sz="2400" b="1" dirty="0">
                <a:solidFill>
                  <a:schemeClr val="bg1"/>
                </a:solidFill>
              </a:rPr>
              <a:t> TFSRF Workshop</a:t>
            </a:r>
          </a:p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21-25 September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9E07B-E2E9-DD40-21E7-EE220BD440D4}"/>
              </a:ext>
            </a:extLst>
          </p:cNvPr>
          <p:cNvSpPr txBox="1"/>
          <p:nvPr/>
        </p:nvSpPr>
        <p:spPr>
          <a:xfrm>
            <a:off x="341313" y="5584934"/>
            <a:ext cx="6276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on behalf of</a:t>
            </a:r>
            <a:r>
              <a:rPr lang="en-US" sz="1600" dirty="0">
                <a:solidFill>
                  <a:schemeClr val="bg1"/>
                </a:solidFill>
              </a:rPr>
              <a:t>: C. Pereira, L. Ferreira, A. Guyot, D. </a:t>
            </a:r>
            <a:r>
              <a:rPr lang="en-US" sz="1600" dirty="0" err="1">
                <a:solidFill>
                  <a:schemeClr val="bg1"/>
                </a:solidFill>
              </a:rPr>
              <a:t>Doretto</a:t>
            </a:r>
            <a:r>
              <a:rPr lang="en-US" sz="1600" dirty="0">
                <a:solidFill>
                  <a:schemeClr val="bg1"/>
                </a:solidFill>
              </a:rPr>
              <a:t>, S. Forel, S. Zadeh, F. </a:t>
            </a:r>
            <a:r>
              <a:rPr lang="en-US" sz="1600" dirty="0" err="1">
                <a:solidFill>
                  <a:schemeClr val="bg1"/>
                </a:solidFill>
              </a:rPr>
              <a:t>Peauger</a:t>
            </a:r>
            <a:r>
              <a:rPr lang="en-US" sz="1600" dirty="0">
                <a:solidFill>
                  <a:schemeClr val="bg1"/>
                </a:solidFill>
              </a:rPr>
              <a:t>, W. V. </a:t>
            </a:r>
            <a:r>
              <a:rPr lang="en-US" sz="1600" dirty="0" err="1">
                <a:solidFill>
                  <a:schemeClr val="bg1"/>
                </a:solidFill>
              </a:rPr>
              <a:t>Delsolaro</a:t>
            </a:r>
            <a:r>
              <a:rPr lang="en-US" sz="1600" dirty="0">
                <a:solidFill>
                  <a:schemeClr val="bg1"/>
                </a:solidFill>
              </a:rPr>
              <a:t>, G. </a:t>
            </a:r>
            <a:r>
              <a:rPr lang="en-US" sz="1600" dirty="0" err="1">
                <a:solidFill>
                  <a:schemeClr val="bg1"/>
                </a:solidFill>
              </a:rPr>
              <a:t>Rosaz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(and many others from TE, SY, EN, and KEK)</a:t>
            </a:r>
          </a:p>
        </p:txBody>
      </p:sp>
    </p:spTree>
    <p:extLst>
      <p:ext uri="{BB962C8B-B14F-4D97-AF65-F5344CB8AC3E}">
        <p14:creationId xmlns:p14="http://schemas.microsoft.com/office/powerpoint/2010/main" val="355131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2FFE8D-14B7-2A6D-D0DD-8CB47806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Quantitative objectives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12B20-1E38-81E6-E520-60C167C85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/>
          <a:p>
            <a:r>
              <a:rPr lang="en-US" noProof="0"/>
              <a:t>21-25 September 2026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10395-6F52-136A-8BD2-A71BBED43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/>
          <a:p>
            <a:r>
              <a:rPr lang="en-GB" noProof="0"/>
              <a:t>C. Hain | 12th TFSRF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0A43B-3235-CA24-4AFF-4A8103931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/>
          <a:p>
            <a:fld id="{36B5EA5A-BC32-A742-B11B-8E7414D5B535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CD44B1-231C-F5E0-34C8-71FC536BEF31}"/>
              </a:ext>
            </a:extLst>
          </p:cNvPr>
          <p:cNvSpPr txBox="1"/>
          <p:nvPr/>
        </p:nvSpPr>
        <p:spPr>
          <a:xfrm>
            <a:off x="657271" y="1571309"/>
            <a:ext cx="4259286" cy="1354217"/>
          </a:xfrm>
          <a:prstGeom prst="rect">
            <a:avLst/>
          </a:prstGeom>
          <a:noFill/>
          <a:ln w="19050">
            <a:solidFill>
              <a:srgbClr val="61C4D3"/>
            </a:solidFill>
          </a:ln>
        </p:spPr>
        <p:txBody>
          <a:bodyPr wrap="square">
            <a:spAutoFit/>
          </a:bodyPr>
          <a:lstStyle/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noProof="0" dirty="0"/>
              <a:t>4×10</a:t>
            </a:r>
            <a:r>
              <a:rPr lang="en-GB" b="1" baseline="30000" noProof="0" dirty="0"/>
              <a:t>8</a:t>
            </a:r>
            <a:r>
              <a:rPr lang="en-GB" b="1" noProof="0" dirty="0"/>
              <a:t> @ 12 MV/m, 4.2 K (scaled 400 MHz FCC specs)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1×10</a:t>
            </a:r>
            <a:r>
              <a:rPr lang="en-GB" baseline="30000" noProof="0" dirty="0"/>
              <a:t>10</a:t>
            </a:r>
            <a:r>
              <a:rPr lang="en-GB" noProof="0" dirty="0"/>
              <a:t> @ 20 MV/m, 2 K (R&amp;D goal)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1×10</a:t>
            </a:r>
            <a:r>
              <a:rPr lang="en-GB" baseline="30000" noProof="0" dirty="0"/>
              <a:t>10</a:t>
            </a:r>
            <a:r>
              <a:rPr lang="en-GB" noProof="0" dirty="0"/>
              <a:t> @ 25 MV/m, 2 K </a:t>
            </a:r>
            <a:r>
              <a:rPr lang="en-GB" dirty="0"/>
              <a:t>(R&amp;D goal)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242BAD-114A-9190-5598-AF7F3F9FEDB8}"/>
              </a:ext>
            </a:extLst>
          </p:cNvPr>
          <p:cNvSpPr/>
          <p:nvPr/>
        </p:nvSpPr>
        <p:spPr>
          <a:xfrm>
            <a:off x="657269" y="1157654"/>
            <a:ext cx="4259285" cy="413657"/>
          </a:xfrm>
          <a:prstGeom prst="rect">
            <a:avLst/>
          </a:prstGeom>
          <a:solidFill>
            <a:srgbClr val="61C4D3"/>
          </a:solidFill>
          <a:ln w="19050">
            <a:solidFill>
              <a:srgbClr val="61C4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>
                <a:solidFill>
                  <a:schemeClr val="bg1"/>
                </a:solidFill>
                <a:latin typeface="Arial Black" panose="020B0A04020102020204" pitchFamily="34" charset="0"/>
              </a:rPr>
              <a:t>1.3 GHz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DAB65C-2E4F-D34B-F693-83EE4EF9DC7D}"/>
              </a:ext>
            </a:extLst>
          </p:cNvPr>
          <p:cNvSpPr/>
          <p:nvPr/>
        </p:nvSpPr>
        <p:spPr>
          <a:xfrm>
            <a:off x="5126765" y="1157652"/>
            <a:ext cx="6398579" cy="413657"/>
          </a:xfrm>
          <a:prstGeom prst="rect">
            <a:avLst/>
          </a:prstGeom>
          <a:solidFill>
            <a:srgbClr val="E15E32"/>
          </a:solidFill>
          <a:ln w="19050">
            <a:solidFill>
              <a:srgbClr val="E15E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>
                <a:solidFill>
                  <a:schemeClr val="bg1"/>
                </a:solidFill>
                <a:latin typeface="Arial Black" panose="020B0A04020102020204" pitchFamily="34" charset="0"/>
              </a:rPr>
              <a:t>400 MHz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429727-3E71-6CD2-7D9D-A48846CF70CB}"/>
              </a:ext>
            </a:extLst>
          </p:cNvPr>
          <p:cNvSpPr txBox="1"/>
          <p:nvPr/>
        </p:nvSpPr>
        <p:spPr>
          <a:xfrm>
            <a:off x="5126767" y="1571309"/>
            <a:ext cx="6398578" cy="369332"/>
          </a:xfrm>
          <a:prstGeom prst="rect">
            <a:avLst/>
          </a:prstGeom>
          <a:noFill/>
          <a:ln w="19050">
            <a:solidFill>
              <a:srgbClr val="E15E32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noProof="0" dirty="0"/>
              <a:t>2-cell, 3.3×10</a:t>
            </a:r>
            <a:r>
              <a:rPr lang="en-GB" b="1" baseline="30000" noProof="0" dirty="0"/>
              <a:t>9</a:t>
            </a:r>
            <a:r>
              <a:rPr lang="en-GB" b="1" noProof="0" dirty="0"/>
              <a:t> @ 12.2 MV/m, 4.5 K (FCC specs, bare)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922DDD-83DD-6ADD-656C-A8FE6387F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28" r="23617"/>
          <a:stretch>
            <a:fillRect/>
          </a:stretch>
        </p:blipFill>
        <p:spPr>
          <a:xfrm>
            <a:off x="657269" y="3027006"/>
            <a:ext cx="1678410" cy="3060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D282C48-F0C2-97F9-554E-9265706DFE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478" r="12998"/>
          <a:stretch>
            <a:fillRect/>
          </a:stretch>
        </p:blipFill>
        <p:spPr bwMode="auto">
          <a:xfrm>
            <a:off x="7540486" y="2054088"/>
            <a:ext cx="1919249" cy="403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lose-up of a shiny metal tube&#10;&#10;AI-generated content may be incorrect.">
            <a:extLst>
              <a:ext uri="{FF2B5EF4-FFF2-40B4-BE49-F238E27FC236}">
                <a16:creationId xmlns:a16="http://schemas.microsoft.com/office/drawing/2014/main" id="{0C159622-8331-D327-1B68-FE8B84DD68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96090" y="3027006"/>
            <a:ext cx="1120464" cy="1530000"/>
          </a:xfrm>
          <a:prstGeom prst="rect">
            <a:avLst/>
          </a:prstGeom>
        </p:spPr>
      </p:pic>
      <p:pic>
        <p:nvPicPr>
          <p:cNvPr id="25" name="Picture 24" descr="Close-up of a metal tube&#10;&#10;AI-generated content may be incorrect.">
            <a:extLst>
              <a:ext uri="{FF2B5EF4-FFF2-40B4-BE49-F238E27FC236}">
                <a16:creationId xmlns:a16="http://schemas.microsoft.com/office/drawing/2014/main" id="{DB35729F-F544-9AE1-1D77-2413C3E7CB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96090" y="4557006"/>
            <a:ext cx="1127277" cy="1530000"/>
          </a:xfrm>
          <a:prstGeom prst="rect">
            <a:avLst/>
          </a:prstGeom>
        </p:spPr>
      </p:pic>
      <p:pic>
        <p:nvPicPr>
          <p:cNvPr id="12" name="Picture 4" descr="acc-models / acc-models-fcc / FCC-ee-lattice · GitLab">
            <a:extLst>
              <a:ext uri="{FF2B5EF4-FFF2-40B4-BE49-F238E27FC236}">
                <a16:creationId xmlns:a16="http://schemas.microsoft.com/office/drawing/2014/main" id="{362A007C-8E96-BFB9-62A0-52E36B905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3724" y="78529"/>
            <a:ext cx="932492" cy="89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718792-D4EE-E801-ED17-4167492351C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90475" y="3027006"/>
            <a:ext cx="1350819" cy="3060000"/>
          </a:xfrm>
          <a:prstGeom prst="rect">
            <a:avLst/>
          </a:prstGeom>
        </p:spPr>
      </p:pic>
      <p:pic>
        <p:nvPicPr>
          <p:cNvPr id="19" name="Picture 18" descr="A large copper object on a white stand&#10;&#10;AI-generated content may be incorrect.">
            <a:extLst>
              <a:ext uri="{FF2B5EF4-FFF2-40B4-BE49-F238E27FC236}">
                <a16:creationId xmlns:a16="http://schemas.microsoft.com/office/drawing/2014/main" id="{85036DCA-39DF-A212-CFD7-CB29EFD1C51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2" b="2744"/>
          <a:stretch>
            <a:fillRect/>
          </a:stretch>
        </p:blipFill>
        <p:spPr>
          <a:xfrm>
            <a:off x="5126766" y="2054088"/>
            <a:ext cx="2353208" cy="4032682"/>
          </a:xfrm>
          <a:prstGeom prst="rect">
            <a:avLst/>
          </a:prstGeom>
        </p:spPr>
      </p:pic>
      <p:pic>
        <p:nvPicPr>
          <p:cNvPr id="21" name="Picture 20" descr="A close-up of a metal object&#10;&#10;AI-generated content may be incorrect.">
            <a:extLst>
              <a:ext uri="{FF2B5EF4-FFF2-40B4-BE49-F238E27FC236}">
                <a16:creationId xmlns:a16="http://schemas.microsoft.com/office/drawing/2014/main" id="{3206F690-D99D-90B8-8760-12E72681188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20245" y="2054088"/>
            <a:ext cx="2005100" cy="2005100"/>
          </a:xfrm>
          <a:prstGeom prst="rect">
            <a:avLst/>
          </a:prstGeom>
        </p:spPr>
      </p:pic>
      <p:pic>
        <p:nvPicPr>
          <p:cNvPr id="24" name="Picture 23" descr="A close up of a wheel&#10;&#10;AI-generated content may be incorrect.">
            <a:extLst>
              <a:ext uri="{FF2B5EF4-FFF2-40B4-BE49-F238E27FC236}">
                <a16:creationId xmlns:a16="http://schemas.microsoft.com/office/drawing/2014/main" id="{6A79FB7F-D7DA-24E5-E0B0-6904D119681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20245" y="4081670"/>
            <a:ext cx="2005100" cy="20051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9D0C550-BAA6-C057-1684-A71893DCE8EF}"/>
              </a:ext>
            </a:extLst>
          </p:cNvPr>
          <p:cNvSpPr/>
          <p:nvPr/>
        </p:nvSpPr>
        <p:spPr>
          <a:xfrm>
            <a:off x="271670" y="1102425"/>
            <a:ext cx="11724546" cy="524536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8A4131-1888-AB02-1386-E837BBB557EF}"/>
              </a:ext>
            </a:extLst>
          </p:cNvPr>
          <p:cNvSpPr txBox="1"/>
          <p:nvPr/>
        </p:nvSpPr>
        <p:spPr>
          <a:xfrm>
            <a:off x="3306615" y="3136613"/>
            <a:ext cx="5578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</a:rPr>
              <a:t>What is the current status? </a:t>
            </a:r>
            <a:endParaRPr lang="en-US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4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0" grpId="0" animBg="1"/>
      <p:bldP spid="30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39F9D-FAAE-D375-DC88-83D06B721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111628-7A8F-F7FB-221F-E57710995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1.3 GHz R&amp;D progress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207FB-75E3-4017-28F7-E06DBE9BF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DEF3-F61C-3F93-72C7-004B9E16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4F5B2-0DB6-FAB9-8009-FDB49FB8D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6714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E4CA-9C76-46B0-95F2-DD982E895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BD9299-7B97-7816-1082-3D2D1D63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Advancements in 1.3 GHz R&amp;D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D7DBF-2EF0-3172-05AF-BC9C872F2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AAE53-C60C-359C-6418-0CEEF738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5E50-A3D7-86D8-1162-3B43C9664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4</a:t>
            </a:fld>
            <a:endParaRPr lang="en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971D32-6598-4538-06B7-9513E36C1B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25" t="26638" r="5781" b="20537"/>
          <a:stretch>
            <a:fillRect/>
          </a:stretch>
        </p:blipFill>
        <p:spPr>
          <a:xfrm>
            <a:off x="222593" y="1018526"/>
            <a:ext cx="3396907" cy="1572274"/>
          </a:xfrm>
          <a:prstGeom prst="rect">
            <a:avLst/>
          </a:prstGeom>
          <a:ln w="38100"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8FE75B-1255-7FE1-75CC-1257605B8FA0}"/>
              </a:ext>
            </a:extLst>
          </p:cNvPr>
          <p:cNvSpPr/>
          <p:nvPr/>
        </p:nvSpPr>
        <p:spPr>
          <a:xfrm>
            <a:off x="222593" y="2590800"/>
            <a:ext cx="3396907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1.3 GHz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CB8D7C-1C9B-906B-8C8F-21B0AE45A26B}"/>
              </a:ext>
            </a:extLst>
          </p:cNvPr>
          <p:cNvSpPr txBox="1"/>
          <p:nvPr/>
        </p:nvSpPr>
        <p:spPr>
          <a:xfrm>
            <a:off x="3695699" y="1018525"/>
            <a:ext cx="83499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important factors</a:t>
            </a:r>
            <a:r>
              <a:rPr lang="en-GB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compact, high purity Nb coatings, i.e. strict control over level of impurities (e.g. oxygen, hydrogen, particulates)</a:t>
            </a:r>
          </a:p>
        </p:txBody>
      </p:sp>
    </p:spTree>
    <p:extLst>
      <p:ext uri="{BB962C8B-B14F-4D97-AF65-F5344CB8AC3E}">
        <p14:creationId xmlns:p14="http://schemas.microsoft.com/office/powerpoint/2010/main" val="4902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E3AEA-2396-AD2F-09A8-C815EF3A0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33339D1-A77E-367B-6BFD-BC896AB1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Advancements in 1.3 GHz R&amp;D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C5465-A9C3-8E46-F203-1C92F627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769BC-2E6E-272D-773F-9007D3067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BD656-8CE5-6441-D611-2DD7595BE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5</a:t>
            </a:fld>
            <a:endParaRPr lang="en-C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5912AF-41DB-229F-D7C0-E1417DB4F7CD}"/>
              </a:ext>
            </a:extLst>
          </p:cNvPr>
          <p:cNvSpPr txBox="1"/>
          <p:nvPr/>
        </p:nvSpPr>
        <p:spPr>
          <a:xfrm>
            <a:off x="3695699" y="1018525"/>
            <a:ext cx="83499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important factors</a:t>
            </a:r>
            <a:r>
              <a:rPr lang="en-GB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compact, high purity Nb coatings, i.e. strict control over level of impurities (e.g. oxygen, hydrogen, particulates)</a:t>
            </a:r>
          </a:p>
        </p:txBody>
      </p:sp>
      <p:pic>
        <p:nvPicPr>
          <p:cNvPr id="22" name="Picture 21" descr="Close-up of a copper object&#10;&#10;AI-generated content may be incorrect.">
            <a:extLst>
              <a:ext uri="{FF2B5EF4-FFF2-40B4-BE49-F238E27FC236}">
                <a16:creationId xmlns:a16="http://schemas.microsoft.com/office/drawing/2014/main" id="{59BE9945-D961-7C72-C7F8-DF2CDEB1A0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 flipH="1">
            <a:off x="9866002" y="1638235"/>
            <a:ext cx="1500389" cy="197680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22" descr="Close-up of a circular object&#10;&#10;AI-generated content may be incorrect.">
            <a:extLst>
              <a:ext uri="{FF2B5EF4-FFF2-40B4-BE49-F238E27FC236}">
                <a16:creationId xmlns:a16="http://schemas.microsoft.com/office/drawing/2014/main" id="{A775C924-82F2-CE54-FF4E-6DE5D567F57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865400" y="3167279"/>
            <a:ext cx="1501593" cy="1976808"/>
          </a:xfrm>
          <a:prstGeom prst="rect">
            <a:avLst/>
          </a:prstGeom>
          <a:ln w="19050">
            <a:noFill/>
          </a:ln>
        </p:spPr>
      </p:pic>
      <p:pic>
        <p:nvPicPr>
          <p:cNvPr id="24" name="Picture 23" descr="A close-up of a metal tube&#10;&#10;AI-generated content may be incorrect.">
            <a:extLst>
              <a:ext uri="{FF2B5EF4-FFF2-40B4-BE49-F238E27FC236}">
                <a16:creationId xmlns:a16="http://schemas.microsoft.com/office/drawing/2014/main" id="{9A35D4D2-3939-981F-A17E-6FEBA9C0EF5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875044" y="4694075"/>
            <a:ext cx="1501593" cy="1976808"/>
          </a:xfrm>
          <a:prstGeom prst="rect">
            <a:avLst/>
          </a:prstGeom>
          <a:ln w="19050"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2DEC2AA-D448-3A5C-F314-BCECAA00F6A1}"/>
              </a:ext>
            </a:extLst>
          </p:cNvPr>
          <p:cNvSpPr/>
          <p:nvPr/>
        </p:nvSpPr>
        <p:spPr>
          <a:xfrm>
            <a:off x="222593" y="3009899"/>
            <a:ext cx="3396907" cy="3418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7FCBF1-6D64-A7B1-040C-229208F82DBF}"/>
              </a:ext>
            </a:extLst>
          </p:cNvPr>
          <p:cNvSpPr/>
          <p:nvPr/>
        </p:nvSpPr>
        <p:spPr>
          <a:xfrm>
            <a:off x="9627788" y="4605420"/>
            <a:ext cx="1976808" cy="30106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CD813A-0EFB-B12E-A61C-03D5C02EBDC7}"/>
              </a:ext>
            </a:extLst>
          </p:cNvPr>
          <p:cNvSpPr txBox="1"/>
          <p:nvPr/>
        </p:nvSpPr>
        <p:spPr>
          <a:xfrm>
            <a:off x="9861954" y="4617450"/>
            <a:ext cx="1527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electropolished</a:t>
            </a:r>
            <a:endParaRPr lang="en-US" sz="1200" i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A05E68-F108-F194-2E9B-E76AB11C69AB}"/>
              </a:ext>
            </a:extLst>
          </p:cNvPr>
          <p:cNvSpPr/>
          <p:nvPr/>
        </p:nvSpPr>
        <p:spPr>
          <a:xfrm>
            <a:off x="9627793" y="3088375"/>
            <a:ext cx="1976808" cy="30106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C1B7FA-C34B-307C-5E87-C03F905D4D4A}"/>
              </a:ext>
            </a:extLst>
          </p:cNvPr>
          <p:cNvSpPr txBox="1"/>
          <p:nvPr/>
        </p:nvSpPr>
        <p:spPr>
          <a:xfrm>
            <a:off x="9627788" y="3100405"/>
            <a:ext cx="1976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as-machined, cleaned</a:t>
            </a:r>
            <a:endParaRPr lang="en-US" sz="1200" i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909B3C-9A14-8B6B-04FF-D16183A26E10}"/>
              </a:ext>
            </a:extLst>
          </p:cNvPr>
          <p:cNvSpPr/>
          <p:nvPr/>
        </p:nvSpPr>
        <p:spPr>
          <a:xfrm>
            <a:off x="9636299" y="6132613"/>
            <a:ext cx="1976808" cy="30106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8A5815-FE1C-6126-B9E3-53F47B544430}"/>
              </a:ext>
            </a:extLst>
          </p:cNvPr>
          <p:cNvSpPr txBox="1"/>
          <p:nvPr/>
        </p:nvSpPr>
        <p:spPr>
          <a:xfrm>
            <a:off x="9852306" y="6151726"/>
            <a:ext cx="1527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EP, Nb-coated</a:t>
            </a:r>
            <a:endParaRPr lang="en-US" sz="12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BE2076-829E-4F31-3FF7-610C2984645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378" r="31393"/>
          <a:stretch>
            <a:fillRect/>
          </a:stretch>
        </p:blipFill>
        <p:spPr>
          <a:xfrm>
            <a:off x="3832145" y="2095913"/>
            <a:ext cx="5478463" cy="435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6F8A04-F78B-2D8B-1AC4-585A5FE63309}"/>
              </a:ext>
            </a:extLst>
          </p:cNvPr>
          <p:cNvSpPr txBox="1"/>
          <p:nvPr/>
        </p:nvSpPr>
        <p:spPr>
          <a:xfrm>
            <a:off x="267358" y="3006540"/>
            <a:ext cx="3390242" cy="340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E26FFF"/>
                </a:solidFill>
              </a:rPr>
              <a:t>as-machined (AM)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machining marks, high roughness, mechanically damaged near-surface layer</a:t>
            </a:r>
          </a:p>
          <a:p>
            <a:r>
              <a:rPr lang="en-GB" sz="1600" b="1" dirty="0">
                <a:solidFill>
                  <a:srgbClr val="00A0FF"/>
                </a:solidFill>
              </a:rPr>
              <a:t>chemical polishing (with SUBU)</a:t>
            </a:r>
          </a:p>
          <a:p>
            <a:r>
              <a:rPr lang="en-GB" sz="1050" i="1" dirty="0">
                <a:solidFill>
                  <a:srgbClr val="00A0FF"/>
                </a:solidFill>
              </a:rPr>
              <a:t>mixture of sulfamic acid, hydrogen peroxide, </a:t>
            </a:r>
            <a:br>
              <a:rPr lang="en-GB" sz="1050" i="1" dirty="0">
                <a:solidFill>
                  <a:srgbClr val="00A0FF"/>
                </a:solidFill>
              </a:rPr>
            </a:br>
            <a:r>
              <a:rPr lang="en-GB" sz="1050" i="1" dirty="0">
                <a:solidFill>
                  <a:srgbClr val="00A0FF"/>
                </a:solidFill>
              </a:rPr>
              <a:t>n-butanol and ammonium citrate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removes damaged layer, reduces roughness BUT differentially etches crystallographic orientations, can induce </a:t>
            </a:r>
            <a:r>
              <a:rPr lang="en-GB" sz="1400" dirty="0" err="1"/>
              <a:t>micropitting</a:t>
            </a:r>
            <a:endParaRPr lang="en-GB" sz="1400" dirty="0"/>
          </a:p>
          <a:p>
            <a:r>
              <a:rPr lang="en-GB" sz="1600" b="1" dirty="0">
                <a:solidFill>
                  <a:srgbClr val="00B050"/>
                </a:solidFill>
              </a:rPr>
              <a:t>electropolishing (EP)</a:t>
            </a:r>
          </a:p>
          <a:p>
            <a:r>
              <a:rPr lang="en-GB" sz="1050" i="1" dirty="0">
                <a:solidFill>
                  <a:srgbClr val="00B050"/>
                </a:solidFill>
              </a:rPr>
              <a:t>mixture of phosphoric acid and n-butanol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reduces microroughness, more uniformly polished surfaces</a:t>
            </a:r>
            <a:endParaRPr lang="en-GB" sz="16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1280F1-23DF-923B-AAF2-0A6B25DA56E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78" r="31393"/>
          <a:stretch>
            <a:fillRect/>
          </a:stretch>
        </p:blipFill>
        <p:spPr>
          <a:xfrm>
            <a:off x="3832145" y="2095913"/>
            <a:ext cx="5478463" cy="4356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2BA63E-DD02-6AD1-E2A1-9D7AA57093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245" r="31393"/>
          <a:stretch>
            <a:fillRect/>
          </a:stretch>
        </p:blipFill>
        <p:spPr>
          <a:xfrm>
            <a:off x="3819524" y="2095913"/>
            <a:ext cx="5491084" cy="4356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9600F4-7C00-9A07-3A64-B0706513CE9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625" t="26638" r="5781" b="20537"/>
          <a:stretch>
            <a:fillRect/>
          </a:stretch>
        </p:blipFill>
        <p:spPr>
          <a:xfrm>
            <a:off x="222593" y="1018526"/>
            <a:ext cx="3396907" cy="1572274"/>
          </a:xfrm>
          <a:prstGeom prst="rect">
            <a:avLst/>
          </a:prstGeom>
          <a:ln w="38100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F0F0B-F523-628B-64B2-1E3F5EC22A73}"/>
              </a:ext>
            </a:extLst>
          </p:cNvPr>
          <p:cNvSpPr/>
          <p:nvPr/>
        </p:nvSpPr>
        <p:spPr>
          <a:xfrm>
            <a:off x="222593" y="2590800"/>
            <a:ext cx="3396907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1.3 GHz cavity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54967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  <p:bldP spid="26" grpId="0"/>
      <p:bldP spid="35" grpId="0" animBg="1"/>
      <p:bldP spid="36" grpId="0"/>
      <p:bldP spid="37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AC7FC-77C7-1D7B-8C37-7E2D288DE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2B45-767A-E6AF-BE2F-6F3EE318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Advancements in 1.3 GHz R&amp;D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3287E-5449-E683-9BCD-1FD04FA0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38ADB-3F6F-A423-3D06-AA4EAB021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024F0E-30D3-5CCA-D827-68643D91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6</a:t>
            </a:fld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B6175D-6DFE-FDF6-1F10-9363BB390833}"/>
              </a:ext>
            </a:extLst>
          </p:cNvPr>
          <p:cNvSpPr txBox="1"/>
          <p:nvPr/>
        </p:nvSpPr>
        <p:spPr>
          <a:xfrm>
            <a:off x="3695699" y="1018525"/>
            <a:ext cx="83499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important factors</a:t>
            </a:r>
            <a:r>
              <a:rPr lang="en-GB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compact, high purity Nb coatings, i.e. strict control over level of impurities (e.g. oxygen, hydrogen, particulates)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9B3990-86BE-93BE-D189-EC5BB5E236A6}"/>
              </a:ext>
            </a:extLst>
          </p:cNvPr>
          <p:cNvSpPr/>
          <p:nvPr/>
        </p:nvSpPr>
        <p:spPr>
          <a:xfrm>
            <a:off x="222592" y="3008109"/>
            <a:ext cx="3396907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</a:rPr>
              <a:t>HiPIMS</a:t>
            </a:r>
            <a:r>
              <a:rPr lang="en-GB" sz="1600" b="1" dirty="0"/>
              <a:t> vs </a:t>
            </a:r>
            <a:r>
              <a:rPr lang="en-GB" sz="1600" b="1" dirty="0">
                <a:solidFill>
                  <a:schemeClr val="accent2"/>
                </a:solidFill>
              </a:rPr>
              <a:t>DCMS</a:t>
            </a:r>
            <a:endParaRPr lang="en-GB" sz="16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high plasma density (approx. 10</a:t>
            </a:r>
            <a:r>
              <a:rPr lang="en-GB" sz="1600" baseline="30000" dirty="0">
                <a:latin typeface="+mj-lt"/>
              </a:rPr>
              <a:t>19</a:t>
            </a:r>
            <a:r>
              <a:rPr lang="en-GB" sz="1600" dirty="0">
                <a:latin typeface="+mj-lt"/>
              </a:rPr>
              <a:t> m</a:t>
            </a:r>
            <a:r>
              <a:rPr lang="en-GB" sz="1600" baseline="30000" dirty="0">
                <a:latin typeface="+mj-lt"/>
              </a:rPr>
              <a:t>-3</a:t>
            </a:r>
            <a:r>
              <a:rPr lang="en-GB" sz="1600" dirty="0">
                <a:latin typeface="+mj-lt"/>
              </a:rPr>
              <a:t>) compared to DCMS (approx. 10</a:t>
            </a:r>
            <a:r>
              <a:rPr lang="en-GB" sz="1600" baseline="30000" dirty="0">
                <a:latin typeface="+mj-lt"/>
              </a:rPr>
              <a:t>16</a:t>
            </a:r>
            <a:r>
              <a:rPr lang="en-GB" sz="1600" dirty="0">
                <a:latin typeface="+mj-lt"/>
              </a:rPr>
              <a:t> m</a:t>
            </a:r>
            <a:r>
              <a:rPr lang="en-GB" sz="1600" baseline="30000" dirty="0">
                <a:latin typeface="+mj-lt"/>
              </a:rPr>
              <a:t>-3</a:t>
            </a:r>
            <a:r>
              <a:rPr lang="en-GB" sz="1600" dirty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increased probability for ionising collisions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high degree of ionisation of sputtered material</a:t>
            </a:r>
            <a:endParaRPr lang="en-GB" sz="1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BEC454-118A-9198-88CD-742BEB2AD0F2}"/>
              </a:ext>
            </a:extLst>
          </p:cNvPr>
          <p:cNvSpPr txBox="1"/>
          <p:nvPr/>
        </p:nvSpPr>
        <p:spPr>
          <a:xfrm>
            <a:off x="3750485" y="6139862"/>
            <a:ext cx="2776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Narrow" panose="020B0606020202030204" pitchFamily="34" charset="0"/>
              </a:rPr>
              <a:t>M. Ghaemi et al. </a:t>
            </a:r>
            <a:r>
              <a:rPr lang="en-GB" sz="800" i="1" dirty="0">
                <a:latin typeface="Arial Narrow" panose="020B0606020202030204" pitchFamily="34" charset="0"/>
              </a:rPr>
              <a:t>Surface &amp; Coatings Technology 476 (2024) 130199</a:t>
            </a:r>
            <a:endParaRPr lang="en-US" sz="800" i="1" dirty="0">
              <a:latin typeface="Arial Narrow" panose="020B0606020202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A369361-BFB8-6A0F-390B-3241A1E7E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52" y="5070345"/>
            <a:ext cx="2776329" cy="126196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1B1D4B0-8634-C5FC-E396-BFD52A4723F9}"/>
              </a:ext>
            </a:extLst>
          </p:cNvPr>
          <p:cNvSpPr/>
          <p:nvPr/>
        </p:nvSpPr>
        <p:spPr>
          <a:xfrm>
            <a:off x="-25099" y="6248231"/>
            <a:ext cx="22736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i="1" dirty="0">
                <a:latin typeface="Arial Narrow" panose="020B0606020202030204" pitchFamily="34" charset="0"/>
              </a:rPr>
              <a:t>T. </a:t>
            </a:r>
            <a:r>
              <a:rPr lang="en-GB" sz="800" i="1" dirty="0" err="1">
                <a:latin typeface="Arial Narrow" panose="020B0606020202030204" pitchFamily="34" charset="0"/>
              </a:rPr>
              <a:t>Mieno</a:t>
            </a:r>
            <a:r>
              <a:rPr lang="en-GB" sz="800" i="1" dirty="0">
                <a:latin typeface="Arial Narrow" panose="020B0606020202030204" pitchFamily="34" charset="0"/>
              </a:rPr>
              <a:t> Plasma Science and Technology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A3C9E33-45CE-D3AD-47BD-0BA0E7C03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659" y="2294528"/>
            <a:ext cx="4042577" cy="37936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C04887-A9A9-F9EC-EEBF-7CFD82DBBBC2}"/>
              </a:ext>
            </a:extLst>
          </p:cNvPr>
          <p:cNvSpPr/>
          <p:nvPr/>
        </p:nvSpPr>
        <p:spPr>
          <a:xfrm>
            <a:off x="7786240" y="3777279"/>
            <a:ext cx="139838" cy="369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4CE24D-D68C-7930-BCA0-8BB537283350}"/>
              </a:ext>
            </a:extLst>
          </p:cNvPr>
          <p:cNvSpPr/>
          <p:nvPr/>
        </p:nvSpPr>
        <p:spPr>
          <a:xfrm>
            <a:off x="7852276" y="5364722"/>
            <a:ext cx="139838" cy="369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F8EF42-915F-30E7-2E22-542D6D57B4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25" t="26638" r="5781" b="20537"/>
          <a:stretch>
            <a:fillRect/>
          </a:stretch>
        </p:blipFill>
        <p:spPr>
          <a:xfrm>
            <a:off x="222593" y="1018526"/>
            <a:ext cx="3396907" cy="1572274"/>
          </a:xfrm>
          <a:prstGeom prst="rect">
            <a:avLst/>
          </a:prstGeom>
          <a:ln w="38100"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2D0D3B2-08AD-B645-B51D-B77EACDEF1B6}"/>
              </a:ext>
            </a:extLst>
          </p:cNvPr>
          <p:cNvSpPr/>
          <p:nvPr/>
        </p:nvSpPr>
        <p:spPr>
          <a:xfrm>
            <a:off x="222593" y="2590800"/>
            <a:ext cx="3396907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1.3 GHz cavity</a:t>
            </a:r>
            <a:endParaRPr lang="en-US" sz="1600" i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627BA71-650D-1D83-1A0B-962E77FD5F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876"/>
          <a:stretch>
            <a:fillRect/>
          </a:stretch>
        </p:blipFill>
        <p:spPr>
          <a:xfrm>
            <a:off x="7692603" y="2163971"/>
            <a:ext cx="4499398" cy="378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3DD4C4-657C-8141-CA5D-52FDD5B84ED3}"/>
              </a:ext>
            </a:extLst>
          </p:cNvPr>
          <p:cNvSpPr txBox="1"/>
          <p:nvPr/>
        </p:nvSpPr>
        <p:spPr>
          <a:xfrm>
            <a:off x="10081591" y="2590800"/>
            <a:ext cx="139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EP + HiPIMS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93523D4-E09F-F0C3-F177-0BB9531CF0E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527"/>
          <a:stretch>
            <a:fillRect/>
          </a:stretch>
        </p:blipFill>
        <p:spPr>
          <a:xfrm>
            <a:off x="10319198" y="2273520"/>
            <a:ext cx="1650209" cy="29267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EDE932F-0015-BEDE-548C-6EA411429D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7472"/>
          <a:stretch>
            <a:fillRect/>
          </a:stretch>
        </p:blipFill>
        <p:spPr>
          <a:xfrm>
            <a:off x="8610600" y="2257937"/>
            <a:ext cx="1650209" cy="3238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DEFCF72-5610-71DA-0825-9F3408243903}"/>
              </a:ext>
            </a:extLst>
          </p:cNvPr>
          <p:cNvSpPr txBox="1"/>
          <p:nvPr/>
        </p:nvSpPr>
        <p:spPr>
          <a:xfrm>
            <a:off x="8610600" y="2028101"/>
            <a:ext cx="1641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i="1" dirty="0"/>
              <a:t>bulk-machined (at CERN)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3199C8-CF46-8DD2-2EBF-21AC54B85810}"/>
              </a:ext>
            </a:extLst>
          </p:cNvPr>
          <p:cNvSpPr txBox="1"/>
          <p:nvPr/>
        </p:nvSpPr>
        <p:spPr>
          <a:xfrm>
            <a:off x="10319198" y="2028101"/>
            <a:ext cx="14189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i="1" dirty="0"/>
              <a:t>hydroformed (at KEK)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AB1CB-A1BC-39C7-6C13-84B9605172A5}"/>
              </a:ext>
            </a:extLst>
          </p:cNvPr>
          <p:cNvSpPr txBox="1"/>
          <p:nvPr/>
        </p:nvSpPr>
        <p:spPr>
          <a:xfrm>
            <a:off x="8610600" y="4583679"/>
            <a:ext cx="1571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K. Brunner (CERN)</a:t>
            </a:r>
          </a:p>
          <a:p>
            <a:r>
              <a:rPr lang="en-GB" sz="1200" dirty="0"/>
              <a:t>H. Araki (KEK)</a:t>
            </a:r>
          </a:p>
          <a:p>
            <a:r>
              <a:rPr lang="en-GB" sz="1200" dirty="0"/>
              <a:t>M. Yamanaka (KEK)</a:t>
            </a:r>
          </a:p>
        </p:txBody>
      </p:sp>
    </p:spTree>
    <p:extLst>
      <p:ext uri="{BB962C8B-B14F-4D97-AF65-F5344CB8AC3E}">
        <p14:creationId xmlns:p14="http://schemas.microsoft.com/office/powerpoint/2010/main" val="219060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1" grpId="0"/>
      <p:bldP spid="6" grpId="0"/>
      <p:bldP spid="29" grpId="0"/>
      <p:bldP spid="30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79C8-F03B-15C6-340E-07E5188D6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B3B6CB-66EF-9C3B-36BF-E623B9620F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876"/>
          <a:stretch>
            <a:fillRect/>
          </a:stretch>
        </p:blipFill>
        <p:spPr>
          <a:xfrm>
            <a:off x="7692603" y="2163971"/>
            <a:ext cx="4499397" cy="37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2AA788-F256-376F-DB0A-F46A01DE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Advancements in 1.3 GHz R&amp;D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48820-915B-9D0C-6D16-20DACFDB1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F38E3-DE85-DDB7-7A82-27689FB03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118EA-0D27-C0D1-DC04-66F52F201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7</a:t>
            </a:fld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8F73E9-4E4E-C881-4901-4C70BEF9D510}"/>
              </a:ext>
            </a:extLst>
          </p:cNvPr>
          <p:cNvSpPr txBox="1"/>
          <p:nvPr/>
        </p:nvSpPr>
        <p:spPr>
          <a:xfrm>
            <a:off x="3695699" y="1018525"/>
            <a:ext cx="83499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important factors</a:t>
            </a:r>
            <a:r>
              <a:rPr lang="en-GB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compact, high purity Nb coatings, i.e. strict control over level of impurities (e.g. oxygen, hydrogen, particulates)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54EC0D-45F2-4C15-6754-C09A9F616EFC}"/>
              </a:ext>
            </a:extLst>
          </p:cNvPr>
          <p:cNvSpPr/>
          <p:nvPr/>
        </p:nvSpPr>
        <p:spPr>
          <a:xfrm>
            <a:off x="222592" y="3008109"/>
            <a:ext cx="3396907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</a:rPr>
              <a:t>HiPIMS</a:t>
            </a:r>
            <a:r>
              <a:rPr lang="en-GB" sz="1600" b="1" dirty="0"/>
              <a:t> vs </a:t>
            </a:r>
            <a:r>
              <a:rPr lang="en-GB" sz="1600" b="1" dirty="0">
                <a:solidFill>
                  <a:schemeClr val="accent2"/>
                </a:solidFill>
              </a:rPr>
              <a:t>DCMS</a:t>
            </a:r>
            <a:endParaRPr lang="en-GB" sz="16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+mj-lt"/>
              </a:rPr>
              <a:t>high plasma density (approx. 10</a:t>
            </a:r>
            <a:r>
              <a:rPr lang="en-GB" sz="1600" baseline="30000" dirty="0">
                <a:latin typeface="+mj-lt"/>
              </a:rPr>
              <a:t>19</a:t>
            </a:r>
            <a:r>
              <a:rPr lang="en-GB" sz="1600" dirty="0">
                <a:latin typeface="+mj-lt"/>
              </a:rPr>
              <a:t> m</a:t>
            </a:r>
            <a:r>
              <a:rPr lang="en-GB" sz="1600" baseline="30000" dirty="0">
                <a:latin typeface="+mj-lt"/>
              </a:rPr>
              <a:t>-3</a:t>
            </a:r>
            <a:r>
              <a:rPr lang="en-GB" sz="1600" dirty="0">
                <a:latin typeface="+mj-lt"/>
              </a:rPr>
              <a:t>) compared to DCMS (approx. 10</a:t>
            </a:r>
            <a:r>
              <a:rPr lang="en-GB" sz="1600" baseline="30000" dirty="0">
                <a:latin typeface="+mj-lt"/>
              </a:rPr>
              <a:t>16</a:t>
            </a:r>
            <a:r>
              <a:rPr lang="en-GB" sz="1600" dirty="0">
                <a:latin typeface="+mj-lt"/>
              </a:rPr>
              <a:t> m</a:t>
            </a:r>
            <a:r>
              <a:rPr lang="en-GB" sz="1600" baseline="30000" dirty="0">
                <a:latin typeface="+mj-lt"/>
              </a:rPr>
              <a:t>-3</a:t>
            </a:r>
            <a:r>
              <a:rPr lang="en-GB" sz="1600" dirty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increased probability for ionising collisions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high degree of ionisation of sputtered material</a:t>
            </a:r>
            <a:endParaRPr lang="en-GB" sz="1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11BFC4-A881-2848-3388-E5E7E678704D}"/>
              </a:ext>
            </a:extLst>
          </p:cNvPr>
          <p:cNvSpPr txBox="1"/>
          <p:nvPr/>
        </p:nvSpPr>
        <p:spPr>
          <a:xfrm>
            <a:off x="3750485" y="6139862"/>
            <a:ext cx="2776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Narrow" panose="020B0606020202030204" pitchFamily="34" charset="0"/>
              </a:rPr>
              <a:t>M. Ghaemi et al. </a:t>
            </a:r>
            <a:r>
              <a:rPr lang="en-GB" sz="800" i="1" dirty="0">
                <a:latin typeface="Arial Narrow" panose="020B0606020202030204" pitchFamily="34" charset="0"/>
              </a:rPr>
              <a:t>Surface &amp; Coatings Technology 476 (2024) 130199</a:t>
            </a:r>
            <a:endParaRPr lang="en-US" sz="800" i="1" dirty="0">
              <a:latin typeface="Arial Narrow" panose="020B0606020202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3F533DA-9EF5-D9F9-27D3-A3A071B45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52" y="5070345"/>
            <a:ext cx="2776329" cy="126196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25AE170-514A-2842-1E63-63A72B748676}"/>
              </a:ext>
            </a:extLst>
          </p:cNvPr>
          <p:cNvSpPr/>
          <p:nvPr/>
        </p:nvSpPr>
        <p:spPr>
          <a:xfrm>
            <a:off x="-25099" y="6248231"/>
            <a:ext cx="22736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i="1" dirty="0">
                <a:latin typeface="Arial Narrow" panose="020B0606020202030204" pitchFamily="34" charset="0"/>
              </a:rPr>
              <a:t>T. </a:t>
            </a:r>
            <a:r>
              <a:rPr lang="en-GB" sz="800" i="1" dirty="0" err="1">
                <a:latin typeface="Arial Narrow" panose="020B0606020202030204" pitchFamily="34" charset="0"/>
              </a:rPr>
              <a:t>Mieno</a:t>
            </a:r>
            <a:r>
              <a:rPr lang="en-GB" sz="800" i="1" dirty="0">
                <a:latin typeface="Arial Narrow" panose="020B0606020202030204" pitchFamily="34" charset="0"/>
              </a:rPr>
              <a:t> Plasma Science and Technology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57EC640-0F59-A289-AC27-1EF008F5B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659" y="2294528"/>
            <a:ext cx="4042577" cy="37936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40298C-B05A-D414-984E-77E38D3C052E}"/>
              </a:ext>
            </a:extLst>
          </p:cNvPr>
          <p:cNvSpPr/>
          <p:nvPr/>
        </p:nvSpPr>
        <p:spPr>
          <a:xfrm>
            <a:off x="7786240" y="3777279"/>
            <a:ext cx="139838" cy="369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93CA26-B170-99CF-958A-BFCBAC3B1959}"/>
              </a:ext>
            </a:extLst>
          </p:cNvPr>
          <p:cNvSpPr/>
          <p:nvPr/>
        </p:nvSpPr>
        <p:spPr>
          <a:xfrm>
            <a:off x="7852276" y="5364722"/>
            <a:ext cx="139838" cy="369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391909-EB4F-1B4F-9155-B393EF7EA5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25" t="26638" r="5781" b="20537"/>
          <a:stretch>
            <a:fillRect/>
          </a:stretch>
        </p:blipFill>
        <p:spPr>
          <a:xfrm>
            <a:off x="222593" y="1018526"/>
            <a:ext cx="3396907" cy="1572274"/>
          </a:xfrm>
          <a:prstGeom prst="rect">
            <a:avLst/>
          </a:prstGeom>
          <a:ln w="38100"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BBA9B5-6D86-D4D7-4A80-A1253D196CAE}"/>
              </a:ext>
            </a:extLst>
          </p:cNvPr>
          <p:cNvSpPr/>
          <p:nvPr/>
        </p:nvSpPr>
        <p:spPr>
          <a:xfrm>
            <a:off x="222593" y="2590800"/>
            <a:ext cx="3396907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1.3 GHz cavity</a:t>
            </a:r>
            <a:endParaRPr lang="en-US" sz="16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1E35F-8F74-8209-B7B1-985B633B6731}"/>
              </a:ext>
            </a:extLst>
          </p:cNvPr>
          <p:cNvSpPr txBox="1"/>
          <p:nvPr/>
        </p:nvSpPr>
        <p:spPr>
          <a:xfrm>
            <a:off x="10081591" y="2590800"/>
            <a:ext cx="139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EP + HiPIMS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6A41B8-AE2C-7C88-C9BB-3D121E7A32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527"/>
          <a:stretch>
            <a:fillRect/>
          </a:stretch>
        </p:blipFill>
        <p:spPr>
          <a:xfrm>
            <a:off x="10319198" y="2273520"/>
            <a:ext cx="1650209" cy="29267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D6A5E4B-294C-6E3C-723D-3E6160F43C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7472"/>
          <a:stretch>
            <a:fillRect/>
          </a:stretch>
        </p:blipFill>
        <p:spPr>
          <a:xfrm>
            <a:off x="8610600" y="2257937"/>
            <a:ext cx="1650209" cy="3238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60D89A1-DB74-CAB8-1C79-A1FDDD9D2FCE}"/>
              </a:ext>
            </a:extLst>
          </p:cNvPr>
          <p:cNvSpPr txBox="1"/>
          <p:nvPr/>
        </p:nvSpPr>
        <p:spPr>
          <a:xfrm>
            <a:off x="8610600" y="2028101"/>
            <a:ext cx="1641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i="1" dirty="0"/>
              <a:t>bulk-machined (at CERN)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A1D8C8-ACE6-4B70-1FE5-DF0D8099F1A7}"/>
              </a:ext>
            </a:extLst>
          </p:cNvPr>
          <p:cNvSpPr txBox="1"/>
          <p:nvPr/>
        </p:nvSpPr>
        <p:spPr>
          <a:xfrm>
            <a:off x="10319198" y="2028101"/>
            <a:ext cx="14189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i="1" dirty="0"/>
              <a:t>hydroformed (at KEK)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FD1DFF-F227-36AD-925C-CCEE9E0983FE}"/>
              </a:ext>
            </a:extLst>
          </p:cNvPr>
          <p:cNvSpPr txBox="1"/>
          <p:nvPr/>
        </p:nvSpPr>
        <p:spPr>
          <a:xfrm>
            <a:off x="9423634" y="5909454"/>
            <a:ext cx="265970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hlinkClick r:id="rId7"/>
              </a:rPr>
              <a:t>PhD work of C. Pereira</a:t>
            </a:r>
            <a:endParaRPr lang="en-US" sz="1100" i="1" dirty="0">
              <a:hlinkClick r:id="rId8"/>
            </a:endParaRPr>
          </a:p>
          <a:p>
            <a:r>
              <a:rPr lang="en-US" sz="1100" i="1" dirty="0">
                <a:hlinkClick r:id="rId8"/>
              </a:rPr>
              <a:t>G. </a:t>
            </a:r>
            <a:r>
              <a:rPr lang="en-US" sz="1100" i="1" dirty="0" err="1">
                <a:hlinkClick r:id="rId8"/>
              </a:rPr>
              <a:t>Rosaz</a:t>
            </a:r>
            <a:r>
              <a:rPr lang="en-US" sz="1100" i="1" dirty="0">
                <a:hlinkClick r:id="rId8"/>
              </a:rPr>
              <a:t> 11</a:t>
            </a:r>
            <a:r>
              <a:rPr lang="en-US" sz="1100" i="1" baseline="30000" dirty="0">
                <a:hlinkClick r:id="rId8"/>
              </a:rPr>
              <a:t>th</a:t>
            </a:r>
            <a:r>
              <a:rPr lang="en-US" sz="1100" i="1" dirty="0">
                <a:hlinkClick r:id="rId8"/>
              </a:rPr>
              <a:t> TFSRF Workshop (2024)</a:t>
            </a:r>
            <a:endParaRPr lang="en-US" sz="1100" i="1" dirty="0"/>
          </a:p>
          <a:p>
            <a:r>
              <a:rPr lang="en-US" sz="1100" i="1" dirty="0">
                <a:hlinkClick r:id="rId9"/>
              </a:rPr>
              <a:t>H. Araki 12</a:t>
            </a:r>
            <a:r>
              <a:rPr lang="en-US" sz="1100" i="1" baseline="30000" dirty="0">
                <a:hlinkClick r:id="rId9"/>
              </a:rPr>
              <a:t>th</a:t>
            </a:r>
            <a:r>
              <a:rPr lang="en-US" sz="1100" i="1" dirty="0">
                <a:hlinkClick r:id="rId9"/>
              </a:rPr>
              <a:t> TFSRF Workshop (2026)</a:t>
            </a:r>
            <a:endParaRPr lang="en-US" sz="11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1277EB-B41F-EC0D-2100-EF40BF3CE177}"/>
              </a:ext>
            </a:extLst>
          </p:cNvPr>
          <p:cNvSpPr txBox="1"/>
          <p:nvPr/>
        </p:nvSpPr>
        <p:spPr>
          <a:xfrm>
            <a:off x="8353804" y="5940455"/>
            <a:ext cx="1119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for more</a:t>
            </a:r>
          </a:p>
          <a:p>
            <a:r>
              <a:rPr lang="en-GB" sz="1400" i="1" dirty="0"/>
              <a:t>information: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7B05EA-3B27-86DE-CE97-4DEAB2F3A210}"/>
              </a:ext>
            </a:extLst>
          </p:cNvPr>
          <p:cNvSpPr txBox="1"/>
          <p:nvPr/>
        </p:nvSpPr>
        <p:spPr>
          <a:xfrm>
            <a:off x="8610600" y="4583679"/>
            <a:ext cx="1571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K. Brunner (CERN)</a:t>
            </a:r>
          </a:p>
          <a:p>
            <a:r>
              <a:rPr lang="en-GB" sz="1200" dirty="0"/>
              <a:t>H. Araki (KEK)</a:t>
            </a:r>
          </a:p>
          <a:p>
            <a:r>
              <a:rPr lang="en-GB" sz="1200" dirty="0"/>
              <a:t>M. Yamanaka (KEK)</a:t>
            </a:r>
          </a:p>
        </p:txBody>
      </p:sp>
    </p:spTree>
    <p:extLst>
      <p:ext uri="{BB962C8B-B14F-4D97-AF65-F5344CB8AC3E}">
        <p14:creationId xmlns:p14="http://schemas.microsoft.com/office/powerpoint/2010/main" val="393227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678C964-0161-8F4C-58BF-C2656B851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transfer this approach to 400 MHz cavities?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574D6-0F3C-041C-E408-12BE0564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624E6-5EDB-0A8C-54A4-A2CCB929D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696E77-42E6-3CA8-7B38-FD80497F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03467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EF7301B-A96A-27F0-F6F4-58789EDF6EE9}"/>
              </a:ext>
            </a:extLst>
          </p:cNvPr>
          <p:cNvSpPr/>
          <p:nvPr/>
        </p:nvSpPr>
        <p:spPr>
          <a:xfrm>
            <a:off x="222592" y="3057525"/>
            <a:ext cx="3396907" cy="330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2121F-75C0-286E-C60C-AEB18286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6DB0E2-8297-CA50-BCD1-D4A764071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88077-EB54-92D4-D72E-C92CD336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61BC5-8337-9C4B-ED1D-A5B6C226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9</a:t>
            </a:fld>
            <a:endParaRPr lang="en-CH"/>
          </a:p>
        </p:txBody>
      </p:sp>
      <p:pic>
        <p:nvPicPr>
          <p:cNvPr id="6" name="Picture 5" descr="A large metal object with copper pipes&#10;&#10;AI-generated content may be incorrect.">
            <a:extLst>
              <a:ext uri="{FF2B5EF4-FFF2-40B4-BE49-F238E27FC236}">
                <a16:creationId xmlns:a16="http://schemas.microsoft.com/office/drawing/2014/main" id="{28E7317C-0D5B-4FCF-8F7A-D94550832BA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1" r="1524"/>
          <a:stretch>
            <a:fillRect/>
          </a:stretch>
        </p:blipFill>
        <p:spPr>
          <a:xfrm>
            <a:off x="3718495" y="1018524"/>
            <a:ext cx="5753099" cy="5345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13F385-5B39-3AB1-D470-BBEA93A7A927}"/>
              </a:ext>
            </a:extLst>
          </p:cNvPr>
          <p:cNvSpPr txBox="1"/>
          <p:nvPr/>
        </p:nvSpPr>
        <p:spPr>
          <a:xfrm>
            <a:off x="7219950" y="5171838"/>
            <a:ext cx="1736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1.3 GHz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281EFC-E360-D5E5-7190-3F94DF17F41D}"/>
              </a:ext>
            </a:extLst>
          </p:cNvPr>
          <p:cNvSpPr txBox="1"/>
          <p:nvPr/>
        </p:nvSpPr>
        <p:spPr>
          <a:xfrm>
            <a:off x="4621802" y="3624178"/>
            <a:ext cx="185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400 MHz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9782B5-E69D-9E5A-6CA8-68C079B9363A}"/>
              </a:ext>
            </a:extLst>
          </p:cNvPr>
          <p:cNvSpPr txBox="1"/>
          <p:nvPr/>
        </p:nvSpPr>
        <p:spPr>
          <a:xfrm>
            <a:off x="389689" y="3387584"/>
            <a:ext cx="319171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/>
              <a:t>moving from 1.3 GHz to 400 MHz cavities can present a 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much larger surface area needs to be treated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object handling becomes significantly more difficult, requiring crane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switching between process steps is time-consuming</a:t>
            </a:r>
          </a:p>
        </p:txBody>
      </p:sp>
      <p:pic>
        <p:nvPicPr>
          <p:cNvPr id="16" name="Picture 15" descr="A large machine in a factory&#10;&#10;AI-generated content may be incorrect.">
            <a:extLst>
              <a:ext uri="{FF2B5EF4-FFF2-40B4-BE49-F238E27FC236}">
                <a16:creationId xmlns:a16="http://schemas.microsoft.com/office/drawing/2014/main" id="{D1E6FA77-C0EC-489D-5B36-03A7941B326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583"/>
          <a:stretch>
            <a:fillRect/>
          </a:stretch>
        </p:blipFill>
        <p:spPr>
          <a:xfrm>
            <a:off x="9570590" y="1018523"/>
            <a:ext cx="2384267" cy="5345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29F504-B3AA-EDF5-CFA0-39FD1EA550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25" t="26638" r="5781" b="20537"/>
          <a:stretch>
            <a:fillRect/>
          </a:stretch>
        </p:blipFill>
        <p:spPr>
          <a:xfrm>
            <a:off x="222593" y="1018526"/>
            <a:ext cx="3396907" cy="1572274"/>
          </a:xfrm>
          <a:prstGeom prst="rect">
            <a:avLst/>
          </a:prstGeom>
          <a:ln w="38100"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E5F4C72-0361-A8BF-B33B-9F0172897A80}"/>
              </a:ext>
            </a:extLst>
          </p:cNvPr>
          <p:cNvSpPr/>
          <p:nvPr/>
        </p:nvSpPr>
        <p:spPr>
          <a:xfrm>
            <a:off x="222593" y="2590800"/>
            <a:ext cx="3396907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1.3 GHz cavity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10806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/>
      <p:bldP spid="8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8BCD2-BEDD-8535-8911-DE3389BA7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A14601-8786-DD4F-0DE8-93AA5388F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148" y="1388935"/>
            <a:ext cx="4896180" cy="4140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BF589A-4F70-9F49-85EB-9B11B9E225E8}"/>
              </a:ext>
            </a:extLst>
          </p:cNvPr>
          <p:cNvSpPr/>
          <p:nvPr/>
        </p:nvSpPr>
        <p:spPr>
          <a:xfrm>
            <a:off x="2869942" y="5555749"/>
            <a:ext cx="9093542" cy="8573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8B3A3E-9CE8-F89B-B905-F17CBB33F350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DEC24-04C9-49FC-B485-DE2CAE3D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16F66-2E6B-31CC-8FB9-BE9250072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15798C-64F9-1F1B-94BA-90B82B7F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6B84A6-0A8D-0BA9-F047-ED1139863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10</a:t>
            </a:fld>
            <a:endParaRPr lang="en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098CCF-1760-A80A-4007-5F83D6CC5FD6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37BB25-5994-CF0B-F07B-006139503480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compact, high purity Nb coatings, i.e. strict control over level of impurities (e.g. oxygen, hydrogen, particulates)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9250FD-3D0A-A7D1-D59E-BACB7421D63A}"/>
              </a:ext>
            </a:extLst>
          </p:cNvPr>
          <p:cNvSpPr txBox="1"/>
          <p:nvPr/>
        </p:nvSpPr>
        <p:spPr>
          <a:xfrm>
            <a:off x="3457445" y="991648"/>
            <a:ext cx="1960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SUBU + DCMS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D3C0FA-1C9F-5930-80B8-FF39E009468A}"/>
              </a:ext>
            </a:extLst>
          </p:cNvPr>
          <p:cNvSpPr txBox="1"/>
          <p:nvPr/>
        </p:nvSpPr>
        <p:spPr>
          <a:xfrm>
            <a:off x="2950134" y="5634928"/>
            <a:ext cx="89105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SUBU surface treatment, DCMS coating → </a:t>
            </a:r>
            <a:r>
              <a:rPr lang="en-GB" sz="1400" b="1" dirty="0"/>
              <a:t>LHC specs met at 4.5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a typeface="Verdana" panose="020B0604030504040204" pitchFamily="34" charset="0"/>
                <a:cs typeface="Arial"/>
              </a:rPr>
              <a:t>SUBU surface treatment, high power impulse magnetron sputtering (</a:t>
            </a:r>
            <a:r>
              <a:rPr lang="en-US" sz="1400" dirty="0" err="1">
                <a:ea typeface="Verdana" panose="020B0604030504040204" pitchFamily="34" charset="0"/>
                <a:cs typeface="Arial"/>
              </a:rPr>
              <a:t>HiPIMS</a:t>
            </a:r>
            <a:r>
              <a:rPr lang="en-US" sz="1400" dirty="0">
                <a:ea typeface="Verdana" panose="020B0604030504040204" pitchFamily="34" charset="0"/>
                <a:cs typeface="Arial"/>
              </a:rPr>
              <a:t>) → </a:t>
            </a:r>
            <a:r>
              <a:rPr lang="en-US" sz="1400" b="1" dirty="0">
                <a:solidFill>
                  <a:srgbClr val="00B050"/>
                </a:solidFill>
                <a:ea typeface="Verdana" panose="020B0604030504040204" pitchFamily="34" charset="0"/>
                <a:cs typeface="Arial"/>
              </a:rPr>
              <a:t>improvement in Q</a:t>
            </a:r>
            <a:r>
              <a:rPr lang="en-US" sz="1400" b="1" baseline="-25000" dirty="0">
                <a:solidFill>
                  <a:srgbClr val="00B050"/>
                </a:solidFill>
                <a:ea typeface="Verdana" panose="020B0604030504040204" pitchFamily="34" charset="0"/>
                <a:cs typeface="Arial"/>
              </a:rPr>
              <a:t>0</a:t>
            </a:r>
            <a:endParaRPr lang="en-US" sz="1400" b="1" dirty="0">
              <a:ea typeface="Verdana" panose="020B0604030504040204" pitchFamily="34" charset="0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ea typeface="Verdana" panose="020B0604030504040204" pitchFamily="34" charset="0"/>
                <a:cs typeface="Arial"/>
              </a:rPr>
              <a:t>BUT FCC specifications not met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0D7BD5-9B50-39CB-3592-BA2062AC9091}"/>
              </a:ext>
            </a:extLst>
          </p:cNvPr>
          <p:cNvSpPr txBox="1"/>
          <p:nvPr/>
        </p:nvSpPr>
        <p:spPr>
          <a:xfrm>
            <a:off x="5815697" y="985436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moving to EP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F98DD5F-4F7B-64B2-AE60-9B8DD04D19BC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5544876" y="1185491"/>
            <a:ext cx="270821" cy="96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5">
            <a:extLst>
              <a:ext uri="{FF2B5EF4-FFF2-40B4-BE49-F238E27FC236}">
                <a16:creationId xmlns:a16="http://schemas.microsoft.com/office/drawing/2014/main" id="{4F44902F-F082-DF78-5CF2-E3FBE2940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904"/>
          <a:stretch>
            <a:fillRect/>
          </a:stretch>
        </p:blipFill>
        <p:spPr>
          <a:xfrm>
            <a:off x="8137147" y="1228971"/>
            <a:ext cx="3824873" cy="2386460"/>
          </a:xfrm>
          <a:prstGeom prst="rect">
            <a:avLst/>
          </a:prstGeom>
          <a:ln w="19050">
            <a:noFill/>
          </a:ln>
          <a:effectLst/>
        </p:spPr>
      </p:pic>
      <p:pic>
        <p:nvPicPr>
          <p:cNvPr id="27" name="Picture 26" descr="A person working on a machine&#10;&#10;AI-generated content may be incorrect.">
            <a:extLst>
              <a:ext uri="{FF2B5EF4-FFF2-40B4-BE49-F238E27FC236}">
                <a16:creationId xmlns:a16="http://schemas.microsoft.com/office/drawing/2014/main" id="{B11FD875-9CF7-BA56-07D6-93D0023DA2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81" t="22880" r="13163" b="26665"/>
          <a:stretch>
            <a:fillRect/>
          </a:stretch>
        </p:blipFill>
        <p:spPr>
          <a:xfrm>
            <a:off x="8137148" y="3646422"/>
            <a:ext cx="3824873" cy="183544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A348D50-2242-4586-AEE8-717163A8E2DA}"/>
              </a:ext>
            </a:extLst>
          </p:cNvPr>
          <p:cNvSpPr txBox="1"/>
          <p:nvPr/>
        </p:nvSpPr>
        <p:spPr>
          <a:xfrm>
            <a:off x="4417963" y="3692549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8000"/>
                </a:solidFill>
              </a:rPr>
              <a:t>LHC, 4.5 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5085453-9F74-DBCF-23A2-49100B0F957F}"/>
              </a:ext>
            </a:extLst>
          </p:cNvPr>
          <p:cNvSpPr txBox="1"/>
          <p:nvPr/>
        </p:nvSpPr>
        <p:spPr>
          <a:xfrm>
            <a:off x="6727164" y="3159887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0000"/>
                </a:solidFill>
              </a:rPr>
              <a:t>FCC, 4.2 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9DDEF2-AA44-EE57-D813-3FA4825762D8}"/>
              </a:ext>
            </a:extLst>
          </p:cNvPr>
          <p:cNvSpPr txBox="1"/>
          <p:nvPr/>
        </p:nvSpPr>
        <p:spPr>
          <a:xfrm>
            <a:off x="6712922" y="3776026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1E3C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2 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924CCCA-5201-3124-DEA7-A63597F7AA2F}"/>
              </a:ext>
            </a:extLst>
          </p:cNvPr>
          <p:cNvSpPr txBox="1"/>
          <p:nvPr/>
        </p:nvSpPr>
        <p:spPr>
          <a:xfrm>
            <a:off x="6066688" y="4167439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82D0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4.5 K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224CD0FD-1456-C56B-9889-6F142B202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0D9094-5772-B942-A6D7-FBFFC6990D0F}"/>
              </a:ext>
            </a:extLst>
          </p:cNvPr>
          <p:cNvSpPr txBox="1"/>
          <p:nvPr/>
        </p:nvSpPr>
        <p:spPr>
          <a:xfrm>
            <a:off x="3457445" y="994637"/>
            <a:ext cx="208743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SUBU + HiPIMS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A31136-8458-6DA9-9CE4-DEC08553F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0148" y="1388535"/>
            <a:ext cx="4896180" cy="414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C38207-977D-03A4-E3C3-068F565B1B66}"/>
              </a:ext>
            </a:extLst>
          </p:cNvPr>
          <p:cNvSpPr txBox="1"/>
          <p:nvPr/>
        </p:nvSpPr>
        <p:spPr>
          <a:xfrm>
            <a:off x="7079275" y="2636613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D631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D631FF"/>
                </a:solidFill>
              </a:rPr>
              <a:t>HiPIMS</a:t>
            </a:r>
            <a:endParaRPr lang="en-GB" sz="1000" b="1" dirty="0">
              <a:solidFill>
                <a:srgbClr val="D631FF"/>
              </a:solidFill>
            </a:endParaRPr>
          </a:p>
          <a:p>
            <a:r>
              <a:rPr lang="en-GB" sz="1000" b="1" dirty="0">
                <a:solidFill>
                  <a:srgbClr val="D631FF"/>
                </a:solidFill>
              </a:rPr>
              <a:t>1.7 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551EC5-8B49-20B4-D2F0-E880ECFC961B}"/>
              </a:ext>
            </a:extLst>
          </p:cNvPr>
          <p:cNvSpPr txBox="1"/>
          <p:nvPr/>
        </p:nvSpPr>
        <p:spPr>
          <a:xfrm>
            <a:off x="6004171" y="3661371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EAC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EEACFF"/>
                </a:solidFill>
              </a:rPr>
              <a:t>HiPIMS</a:t>
            </a:r>
            <a:endParaRPr lang="en-GB" sz="1000" b="1" dirty="0">
              <a:solidFill>
                <a:srgbClr val="EEACFF"/>
              </a:solidFill>
            </a:endParaRPr>
          </a:p>
          <a:p>
            <a:r>
              <a:rPr lang="en-GB" sz="1000" b="1" dirty="0">
                <a:solidFill>
                  <a:srgbClr val="EEACFF"/>
                </a:solidFill>
              </a:rPr>
              <a:t>4.5 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4C1964-64AA-0ED4-1964-13806F496D39}"/>
              </a:ext>
            </a:extLst>
          </p:cNvPr>
          <p:cNvSpPr txBox="1"/>
          <p:nvPr/>
        </p:nvSpPr>
        <p:spPr>
          <a:xfrm>
            <a:off x="4417963" y="3692149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8000"/>
                </a:solidFill>
              </a:rPr>
              <a:t>LHC, 4.5 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56EE91-C24E-E6ED-72FC-4B93840E4356}"/>
              </a:ext>
            </a:extLst>
          </p:cNvPr>
          <p:cNvSpPr txBox="1"/>
          <p:nvPr/>
        </p:nvSpPr>
        <p:spPr>
          <a:xfrm>
            <a:off x="6712922" y="3775626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1E3C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2 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9F14C6-ECB9-EDC5-DA79-9A8A444CF2B9}"/>
              </a:ext>
            </a:extLst>
          </p:cNvPr>
          <p:cNvSpPr txBox="1"/>
          <p:nvPr/>
        </p:nvSpPr>
        <p:spPr>
          <a:xfrm>
            <a:off x="6066688" y="4167039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82D0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4.5 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C6B45E-3521-23FE-6ED0-3DD0F344818F}"/>
              </a:ext>
            </a:extLst>
          </p:cNvPr>
          <p:cNvSpPr/>
          <p:nvPr/>
        </p:nvSpPr>
        <p:spPr>
          <a:xfrm>
            <a:off x="8137147" y="1228971"/>
            <a:ext cx="3824873" cy="30777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FCD783-8B06-5E8C-729F-D2EE12E0B027}"/>
              </a:ext>
            </a:extLst>
          </p:cNvPr>
          <p:cNvSpPr txBox="1"/>
          <p:nvPr/>
        </p:nvSpPr>
        <p:spPr>
          <a:xfrm>
            <a:off x="9162440" y="1222244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electropolishing bench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17854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 animBg="1"/>
      <p:bldP spid="9" grpId="0"/>
      <p:bldP spid="10" grpId="0"/>
      <p:bldP spid="13" grpId="0"/>
      <p:bldP spid="19" grpId="0"/>
      <p:bldP spid="20" grpId="0"/>
      <p:bldP spid="22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3DB4D-BD62-97C8-414E-686C037B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trials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DC662-0678-636C-ADE8-8785898F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D10F0-ACC8-9457-55DA-06FFAFE27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0E68F-B693-93A6-3408-A675E0BC7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11</a:t>
            </a:fld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2B9EC-7CC3-B40F-E35D-BDE3C453A107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CE6B42-F89C-A49B-AC97-B74F25A56C72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95225-A324-85D2-00BC-6A7F0B5956BF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compact, high purity Nb coatings, i.e. strict control over level of impurities (e.g. oxygen, hydrogen, particulates)</a:t>
            </a:r>
          </a:p>
        </p:txBody>
      </p:sp>
      <p:pic>
        <p:nvPicPr>
          <p:cNvPr id="21" name="Picture 20" descr="A close up of a liquid&#10;&#10;AI-generated content may be incorrect.">
            <a:extLst>
              <a:ext uri="{FF2B5EF4-FFF2-40B4-BE49-F238E27FC236}">
                <a16:creationId xmlns:a16="http://schemas.microsoft.com/office/drawing/2014/main" id="{5AF33173-BC97-D88C-7091-C31DBE82FF5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68"/>
          <a:stretch>
            <a:fillRect/>
          </a:stretch>
        </p:blipFill>
        <p:spPr>
          <a:xfrm>
            <a:off x="2713920" y="4765854"/>
            <a:ext cx="2404782" cy="1644177"/>
          </a:xfrm>
          <a:prstGeom prst="rect">
            <a:avLst/>
          </a:prstGeom>
        </p:spPr>
      </p:pic>
      <p:pic>
        <p:nvPicPr>
          <p:cNvPr id="22" name="Picture 21" descr="A close up of a red and silver object&#10;&#10;AI-generated content may be incorrect.">
            <a:extLst>
              <a:ext uri="{FF2B5EF4-FFF2-40B4-BE49-F238E27FC236}">
                <a16:creationId xmlns:a16="http://schemas.microsoft.com/office/drawing/2014/main" id="{610DCEDA-329E-3F03-8809-1365F7D2E23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0520" b="4308"/>
          <a:stretch>
            <a:fillRect/>
          </a:stretch>
        </p:blipFill>
        <p:spPr>
          <a:xfrm rot="16200000">
            <a:off x="3328168" y="2923393"/>
            <a:ext cx="1177810" cy="240630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6BBBEC0-9F6A-396B-9E2C-86660F7EC38D}"/>
              </a:ext>
            </a:extLst>
          </p:cNvPr>
          <p:cNvSpPr txBox="1"/>
          <p:nvPr/>
        </p:nvSpPr>
        <p:spPr>
          <a:xfrm>
            <a:off x="9677082" y="1099470"/>
            <a:ext cx="22946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same setup for both 1.3 GHz and 400 MHz cavities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larger volume needs to be treated using the same “plumbing”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insufficient and inhomogeneous rinsing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E9DB63-AA47-4D3E-7F43-429513FC58AD}"/>
              </a:ext>
            </a:extLst>
          </p:cNvPr>
          <p:cNvSpPr txBox="1"/>
          <p:nvPr/>
        </p:nvSpPr>
        <p:spPr>
          <a:xfrm>
            <a:off x="9677083" y="3924557"/>
            <a:ext cx="217317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takes time to mount/dismount the cavity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preventing oxidation is critical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availability of safe passivation solutions is limited </a:t>
            </a:r>
            <a:endParaRPr lang="en-US" sz="1200" dirty="0"/>
          </a:p>
        </p:txBody>
      </p:sp>
      <p:pic>
        <p:nvPicPr>
          <p:cNvPr id="34" name="Picture 33" descr="A white circular object with a hole in it&#10;&#10;AI-generated content may be incorrect.">
            <a:extLst>
              <a:ext uri="{FF2B5EF4-FFF2-40B4-BE49-F238E27FC236}">
                <a16:creationId xmlns:a16="http://schemas.microsoft.com/office/drawing/2014/main" id="{8E3F69F0-1E58-DD23-AB34-E74F56FC20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312"/>
          <a:stretch>
            <a:fillRect/>
          </a:stretch>
        </p:blipFill>
        <p:spPr>
          <a:xfrm>
            <a:off x="5251261" y="1014296"/>
            <a:ext cx="2139257" cy="2302295"/>
          </a:xfrm>
          <a:prstGeom prst="rect">
            <a:avLst/>
          </a:prstGeom>
        </p:spPr>
      </p:pic>
      <p:pic>
        <p:nvPicPr>
          <p:cNvPr id="35" name="Picture 34" descr="A close up of a white object&#10;&#10;AI-generated content may be incorrect.">
            <a:extLst>
              <a:ext uri="{FF2B5EF4-FFF2-40B4-BE49-F238E27FC236}">
                <a16:creationId xmlns:a16="http://schemas.microsoft.com/office/drawing/2014/main" id="{9CDF3A26-5C23-D429-9DA2-615508B5F8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0311"/>
          <a:stretch>
            <a:fillRect/>
          </a:stretch>
        </p:blipFill>
        <p:spPr>
          <a:xfrm>
            <a:off x="7473250" y="1005060"/>
            <a:ext cx="2139256" cy="23022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1D72ED-099C-84FE-506E-908C87C8787B}"/>
              </a:ext>
            </a:extLst>
          </p:cNvPr>
          <p:cNvSpPr/>
          <p:nvPr/>
        </p:nvSpPr>
        <p:spPr>
          <a:xfrm>
            <a:off x="2713920" y="3537641"/>
            <a:ext cx="2404782" cy="26316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6060B-3E2D-9676-688A-FF412A60BD8E}"/>
              </a:ext>
            </a:extLst>
          </p:cNvPr>
          <p:cNvSpPr txBox="1"/>
          <p:nvPr/>
        </p:nvSpPr>
        <p:spPr>
          <a:xfrm>
            <a:off x="2899956" y="3515335"/>
            <a:ext cx="2133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oxidation stains</a:t>
            </a:r>
            <a:endParaRPr lang="en-US" sz="1400" i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C54CB6-CFF3-E6D0-AEE1-B985A6B2342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7832" r="18288" b="5937"/>
          <a:stretch>
            <a:fillRect/>
          </a:stretch>
        </p:blipFill>
        <p:spPr>
          <a:xfrm>
            <a:off x="5166199" y="3537641"/>
            <a:ext cx="2309382" cy="28863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9A05E9-264A-0AEE-23BB-DBD539EC2A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3620" y="1018065"/>
            <a:ext cx="2485883" cy="230229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E3434F7-71C0-A2FA-9D65-B57F46D305F0}"/>
              </a:ext>
            </a:extLst>
          </p:cNvPr>
          <p:cNvSpPr/>
          <p:nvPr/>
        </p:nvSpPr>
        <p:spPr>
          <a:xfrm>
            <a:off x="7467583" y="2806949"/>
            <a:ext cx="2144923" cy="500406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6E34C7-7FE5-9490-F1B5-2C51BB5572B8}"/>
              </a:ext>
            </a:extLst>
          </p:cNvPr>
          <p:cNvSpPr txBox="1"/>
          <p:nvPr/>
        </p:nvSpPr>
        <p:spPr>
          <a:xfrm>
            <a:off x="7475581" y="2811080"/>
            <a:ext cx="2136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fine Cu powder collected on the outflow side</a:t>
            </a:r>
            <a:endParaRPr lang="en-GB" sz="1200" i="1" dirty="0"/>
          </a:p>
        </p:txBody>
      </p:sp>
      <p:pic>
        <p:nvPicPr>
          <p:cNvPr id="18" name="Picture 17" descr="A close-up of a black and white speckled surface&#10;&#10;AI-generated content may be incorrect.">
            <a:extLst>
              <a:ext uri="{FF2B5EF4-FFF2-40B4-BE49-F238E27FC236}">
                <a16:creationId xmlns:a16="http://schemas.microsoft.com/office/drawing/2014/main" id="{00467B9C-28F0-6A1D-D3A6-160127C3CCE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72" r="14191" b="2823"/>
          <a:stretch>
            <a:fillRect/>
          </a:stretch>
        </p:blipFill>
        <p:spPr>
          <a:xfrm>
            <a:off x="7521553" y="4548535"/>
            <a:ext cx="2090953" cy="1875436"/>
          </a:xfrm>
          <a:prstGeom prst="rect">
            <a:avLst/>
          </a:prstGeom>
        </p:spPr>
      </p:pic>
      <p:pic>
        <p:nvPicPr>
          <p:cNvPr id="19" name="Picture 18" descr="A close-up of a black surface&#10;&#10;AI-generated content may be incorrect.">
            <a:extLst>
              <a:ext uri="{FF2B5EF4-FFF2-40B4-BE49-F238E27FC236}">
                <a16:creationId xmlns:a16="http://schemas.microsoft.com/office/drawing/2014/main" id="{4EFE742D-46C8-F1C2-2E57-F14B6E981FC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970" t="28523" r="32823" b="37505"/>
          <a:stretch>
            <a:fillRect/>
          </a:stretch>
        </p:blipFill>
        <p:spPr>
          <a:xfrm>
            <a:off x="7521555" y="3532195"/>
            <a:ext cx="2090952" cy="98282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EAE2CD4-5B8B-1015-4BBA-8E9E343BB2C8}"/>
              </a:ext>
            </a:extLst>
          </p:cNvPr>
          <p:cNvSpPr/>
          <p:nvPr/>
        </p:nvSpPr>
        <p:spPr>
          <a:xfrm>
            <a:off x="7521553" y="6160804"/>
            <a:ext cx="2090953" cy="26316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34F00C-58C8-2BEB-2D87-FBF12BBBF915}"/>
              </a:ext>
            </a:extLst>
          </p:cNvPr>
          <p:cNvSpPr txBox="1"/>
          <p:nvPr/>
        </p:nvSpPr>
        <p:spPr>
          <a:xfrm>
            <a:off x="7890689" y="6134788"/>
            <a:ext cx="1298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delamination</a:t>
            </a:r>
            <a:endParaRPr lang="en-US" sz="1400" i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36ABD7-7B4C-B82C-6598-B90A7F01B8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2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6" grpId="0" animBg="1"/>
      <p:bldP spid="7" grpId="0"/>
      <p:bldP spid="15" grpId="0" animBg="1"/>
      <p:bldP spid="37" grpId="0"/>
      <p:bldP spid="20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C9E3C-10D5-56E6-5832-FB93E8E17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37D3-FEFB-1EF2-E51A-2378E7214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trials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BE9F8-4DAB-32C3-4ABB-D746AF66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82B1B1-7C78-EC80-9F89-E681A668E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6340A-4681-7A65-5824-EB9E405E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12</a:t>
            </a:fld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18A386-5089-CEE1-82E1-0D58A1848696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26B760-1BC7-6A91-6605-052FD5DD4C12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9EB5BC-1F57-3F99-C1A7-EC2308AFF053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compact, high purity Nb coatings, i.e. strict control over level of impurities (e.g. oxygen, hydrogen, particulates)</a:t>
            </a:r>
          </a:p>
        </p:txBody>
      </p:sp>
      <p:pic>
        <p:nvPicPr>
          <p:cNvPr id="21" name="Picture 20" descr="A close up of a liquid&#10;&#10;AI-generated content may be incorrect.">
            <a:extLst>
              <a:ext uri="{FF2B5EF4-FFF2-40B4-BE49-F238E27FC236}">
                <a16:creationId xmlns:a16="http://schemas.microsoft.com/office/drawing/2014/main" id="{CA7070BA-82CA-D948-E172-5AFFA701C37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68"/>
          <a:stretch>
            <a:fillRect/>
          </a:stretch>
        </p:blipFill>
        <p:spPr>
          <a:xfrm>
            <a:off x="2713920" y="4765854"/>
            <a:ext cx="2404782" cy="1644177"/>
          </a:xfrm>
          <a:prstGeom prst="rect">
            <a:avLst/>
          </a:prstGeom>
        </p:spPr>
      </p:pic>
      <p:pic>
        <p:nvPicPr>
          <p:cNvPr id="22" name="Picture 21" descr="A close up of a red and silver object&#10;&#10;AI-generated content may be incorrect.">
            <a:extLst>
              <a:ext uri="{FF2B5EF4-FFF2-40B4-BE49-F238E27FC236}">
                <a16:creationId xmlns:a16="http://schemas.microsoft.com/office/drawing/2014/main" id="{012C08A4-DDB6-0010-8284-DF4CD5BE38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0520" b="4308"/>
          <a:stretch>
            <a:fillRect/>
          </a:stretch>
        </p:blipFill>
        <p:spPr>
          <a:xfrm rot="16200000">
            <a:off x="3328168" y="2923393"/>
            <a:ext cx="1177810" cy="2406306"/>
          </a:xfrm>
          <a:prstGeom prst="rect">
            <a:avLst/>
          </a:prstGeom>
        </p:spPr>
      </p:pic>
      <p:pic>
        <p:nvPicPr>
          <p:cNvPr id="34" name="Picture 33" descr="A white circular object with a hole in it&#10;&#10;AI-generated content may be incorrect.">
            <a:extLst>
              <a:ext uri="{FF2B5EF4-FFF2-40B4-BE49-F238E27FC236}">
                <a16:creationId xmlns:a16="http://schemas.microsoft.com/office/drawing/2014/main" id="{3699F577-8D4E-A6B9-B32E-CF09F0C7EA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312"/>
          <a:stretch>
            <a:fillRect/>
          </a:stretch>
        </p:blipFill>
        <p:spPr>
          <a:xfrm>
            <a:off x="5251261" y="1014296"/>
            <a:ext cx="2139257" cy="2302295"/>
          </a:xfrm>
          <a:prstGeom prst="rect">
            <a:avLst/>
          </a:prstGeom>
        </p:spPr>
      </p:pic>
      <p:pic>
        <p:nvPicPr>
          <p:cNvPr id="35" name="Picture 34" descr="A close up of a white object&#10;&#10;AI-generated content may be incorrect.">
            <a:extLst>
              <a:ext uri="{FF2B5EF4-FFF2-40B4-BE49-F238E27FC236}">
                <a16:creationId xmlns:a16="http://schemas.microsoft.com/office/drawing/2014/main" id="{15B592EF-88C5-C646-D757-F37154DAE8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0311"/>
          <a:stretch>
            <a:fillRect/>
          </a:stretch>
        </p:blipFill>
        <p:spPr>
          <a:xfrm>
            <a:off x="7473250" y="1005060"/>
            <a:ext cx="2139256" cy="23022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46C2CA-E917-4DF4-B930-BD7940B2D821}"/>
              </a:ext>
            </a:extLst>
          </p:cNvPr>
          <p:cNvSpPr/>
          <p:nvPr/>
        </p:nvSpPr>
        <p:spPr>
          <a:xfrm>
            <a:off x="2713920" y="3537641"/>
            <a:ext cx="2404782" cy="26316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12753-A5E4-E54C-ED7B-2C032D22B465}"/>
              </a:ext>
            </a:extLst>
          </p:cNvPr>
          <p:cNvSpPr txBox="1"/>
          <p:nvPr/>
        </p:nvSpPr>
        <p:spPr>
          <a:xfrm>
            <a:off x="2899956" y="3515335"/>
            <a:ext cx="2133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oxidation stains</a:t>
            </a:r>
            <a:endParaRPr lang="en-US" sz="1400" i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CEE29F-F6CE-229C-C9DF-8E3C135801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7832" r="18288" b="5937"/>
          <a:stretch>
            <a:fillRect/>
          </a:stretch>
        </p:blipFill>
        <p:spPr>
          <a:xfrm>
            <a:off x="5166199" y="3537641"/>
            <a:ext cx="2309382" cy="28863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84AFF1-EED7-E3FF-D5EF-4A4E003E8B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3620" y="1018065"/>
            <a:ext cx="2485883" cy="230229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DE493C2-6F3B-6CA4-C2AA-59D3871F2371}"/>
              </a:ext>
            </a:extLst>
          </p:cNvPr>
          <p:cNvSpPr/>
          <p:nvPr/>
        </p:nvSpPr>
        <p:spPr>
          <a:xfrm>
            <a:off x="7467583" y="2806949"/>
            <a:ext cx="2144923" cy="500406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AEDF8A-06AD-FBC9-B80B-CADCDC69738B}"/>
              </a:ext>
            </a:extLst>
          </p:cNvPr>
          <p:cNvSpPr txBox="1"/>
          <p:nvPr/>
        </p:nvSpPr>
        <p:spPr>
          <a:xfrm>
            <a:off x="7475581" y="2811080"/>
            <a:ext cx="2136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fine Cu powder collected on the outflow side</a:t>
            </a:r>
            <a:endParaRPr lang="en-GB" sz="1200" i="1" dirty="0"/>
          </a:p>
        </p:txBody>
      </p:sp>
      <p:pic>
        <p:nvPicPr>
          <p:cNvPr id="18" name="Picture 17" descr="A close-up of a black and white speckled surface&#10;&#10;AI-generated content may be incorrect.">
            <a:extLst>
              <a:ext uri="{FF2B5EF4-FFF2-40B4-BE49-F238E27FC236}">
                <a16:creationId xmlns:a16="http://schemas.microsoft.com/office/drawing/2014/main" id="{6117CB6F-B661-D21C-5361-76599E3CBBE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72" r="14191" b="2823"/>
          <a:stretch>
            <a:fillRect/>
          </a:stretch>
        </p:blipFill>
        <p:spPr>
          <a:xfrm>
            <a:off x="7521553" y="4548535"/>
            <a:ext cx="2090953" cy="1875436"/>
          </a:xfrm>
          <a:prstGeom prst="rect">
            <a:avLst/>
          </a:prstGeom>
        </p:spPr>
      </p:pic>
      <p:pic>
        <p:nvPicPr>
          <p:cNvPr id="19" name="Picture 18" descr="A close-up of a black surface&#10;&#10;AI-generated content may be incorrect.">
            <a:extLst>
              <a:ext uri="{FF2B5EF4-FFF2-40B4-BE49-F238E27FC236}">
                <a16:creationId xmlns:a16="http://schemas.microsoft.com/office/drawing/2014/main" id="{86945362-9F0A-E16D-66ED-96558C7351F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970" t="28523" r="32823" b="37505"/>
          <a:stretch>
            <a:fillRect/>
          </a:stretch>
        </p:blipFill>
        <p:spPr>
          <a:xfrm>
            <a:off x="7521555" y="3532195"/>
            <a:ext cx="2090952" cy="98282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12D635C-ADFE-7A26-3177-0B6201F771EB}"/>
              </a:ext>
            </a:extLst>
          </p:cNvPr>
          <p:cNvSpPr/>
          <p:nvPr/>
        </p:nvSpPr>
        <p:spPr>
          <a:xfrm>
            <a:off x="7521553" y="6160804"/>
            <a:ext cx="2090953" cy="263167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CB434C-A3DB-5E09-C57B-3A72C5F554AA}"/>
              </a:ext>
            </a:extLst>
          </p:cNvPr>
          <p:cNvSpPr txBox="1"/>
          <p:nvPr/>
        </p:nvSpPr>
        <p:spPr>
          <a:xfrm>
            <a:off x="7890689" y="6134788"/>
            <a:ext cx="1298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delamination</a:t>
            </a:r>
            <a:endParaRPr lang="en-US" sz="1400" i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4E17D4C-46DC-50EE-4A11-069E45313F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pic>
        <p:nvPicPr>
          <p:cNvPr id="8" name="Picture 7" descr="A close-up of a warning sign&#10;&#10;AI-generated content may be incorrect.">
            <a:extLst>
              <a:ext uri="{FF2B5EF4-FFF2-40B4-BE49-F238E27FC236}">
                <a16:creationId xmlns:a16="http://schemas.microsoft.com/office/drawing/2014/main" id="{C2FAD640-192B-22A5-F37B-605F5C7F9ACD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91846" y="2368883"/>
            <a:ext cx="2133211" cy="1501743"/>
          </a:xfrm>
          <a:prstGeom prst="roundRect">
            <a:avLst>
              <a:gd name="adj" fmla="val 8730"/>
            </a:avLst>
          </a:prstGeom>
          <a:ln w="28575">
            <a:solidFill>
              <a:srgbClr val="C0000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E5156E-062A-FAF6-EED9-3B9BFE939EEB}"/>
              </a:ext>
            </a:extLst>
          </p:cNvPr>
          <p:cNvSpPr txBox="1"/>
          <p:nvPr/>
        </p:nvSpPr>
        <p:spPr>
          <a:xfrm>
            <a:off x="9836198" y="1012810"/>
            <a:ext cx="213321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Limited availability of safe passivation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effective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long-lasting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highly toxic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3EFC98-5B6E-803A-5EF2-210D6F841611}"/>
              </a:ext>
            </a:extLst>
          </p:cNvPr>
          <p:cNvSpPr/>
          <p:nvPr/>
        </p:nvSpPr>
        <p:spPr>
          <a:xfrm>
            <a:off x="9791846" y="4797031"/>
            <a:ext cx="2133211" cy="1530212"/>
          </a:xfrm>
          <a:prstGeom prst="roundRect">
            <a:avLst/>
          </a:prstGeom>
          <a:noFill/>
          <a:ln w="34925">
            <a:solidFill>
              <a:srgbClr val="00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61EAE5-DFA2-0774-DE1B-BAA41BD50E3C}"/>
              </a:ext>
            </a:extLst>
          </p:cNvPr>
          <p:cNvSpPr txBox="1"/>
          <p:nvPr/>
        </p:nvSpPr>
        <p:spPr>
          <a:xfrm>
            <a:off x="9818564" y="4928414"/>
            <a:ext cx="2079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00BFBF"/>
                </a:solidFill>
              </a:rPr>
              <a:t>ammonium citrate</a:t>
            </a:r>
          </a:p>
          <a:p>
            <a:pPr algn="ctr">
              <a:spcAft>
                <a:spcPts val="600"/>
              </a:spcAft>
            </a:pPr>
            <a:r>
              <a:rPr lang="en-GB" sz="1100" i="1" dirty="0">
                <a:solidFill>
                  <a:srgbClr val="00BFBF"/>
                </a:solidFill>
              </a:rPr>
              <a:t>(same as for 1.3 GHz)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much safer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not as robust as Cr (VI)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helps control surface chemistry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D7F231BE-7FFA-B0B7-D90C-735C8ADC529F}"/>
              </a:ext>
            </a:extLst>
          </p:cNvPr>
          <p:cNvSpPr/>
          <p:nvPr/>
        </p:nvSpPr>
        <p:spPr>
          <a:xfrm>
            <a:off x="10404660" y="3948371"/>
            <a:ext cx="996286" cy="774731"/>
          </a:xfrm>
          <a:prstGeom prst="downArrow">
            <a:avLst/>
          </a:prstGeom>
          <a:gradFill>
            <a:gsLst>
              <a:gs pos="0">
                <a:srgbClr val="C00000"/>
              </a:gs>
              <a:gs pos="59000">
                <a:srgbClr val="3F8080"/>
              </a:gs>
              <a:gs pos="26000">
                <a:srgbClr val="7F4040"/>
              </a:gs>
              <a:gs pos="100000">
                <a:srgbClr val="00BFB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94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F0498-99FF-9B1D-41AF-8B34F01BD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19DB7-27AE-432B-F995-D75ED379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trials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CEFE6B-AFBD-0450-F3DD-4E2787C2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050DA-8318-473A-FECF-4DA5C67C2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7E755-7432-37DF-7ABC-E2C58EB58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13</a:t>
            </a:fld>
            <a:endParaRPr lang="en-C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E2D326-52BF-7D0E-2E98-B5391CCD5100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104411-99F2-FED7-96D8-CC7E51D1285B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BBA955-F764-922F-5978-8AC08F94B63D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compact, high purity Nb coatings, i.e. strict control over level of impurities (e.g. oxygen, hydrogen, particulates)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796EFF2-DD63-AC9D-AA9F-6639D7761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BA0DD6-62E1-1371-BCA4-673B95429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415" y="992330"/>
            <a:ext cx="1814034" cy="3224950"/>
          </a:xfrm>
          <a:prstGeom prst="rect">
            <a:avLst/>
          </a:prstGeom>
        </p:spPr>
      </p:pic>
      <p:pic>
        <p:nvPicPr>
          <p:cNvPr id="19" name="Picture 18" descr="A circular object with a circular object in the center&#10;&#10;AI-generated content may be incorrect.">
            <a:extLst>
              <a:ext uri="{FF2B5EF4-FFF2-40B4-BE49-F238E27FC236}">
                <a16:creationId xmlns:a16="http://schemas.microsoft.com/office/drawing/2014/main" id="{5277707C-71B3-ADEA-F97C-176A24348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541" y="2848238"/>
            <a:ext cx="2433853" cy="1369042"/>
          </a:xfrm>
          <a:prstGeom prst="rect">
            <a:avLst/>
          </a:prstGeom>
        </p:spPr>
      </p:pic>
      <p:pic>
        <p:nvPicPr>
          <p:cNvPr id="20" name="Picture 19" descr="A close up of a light&#10;&#10;AI-generated content may be incorrect.">
            <a:extLst>
              <a:ext uri="{FF2B5EF4-FFF2-40B4-BE49-F238E27FC236}">
                <a16:creationId xmlns:a16="http://schemas.microsoft.com/office/drawing/2014/main" id="{E1F07A11-BAA1-EB9E-0426-60C4A467D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266" y="995676"/>
            <a:ext cx="2432128" cy="1824096"/>
          </a:xfrm>
          <a:prstGeom prst="rect">
            <a:avLst/>
          </a:prstGeom>
        </p:spPr>
      </p:pic>
      <p:pic>
        <p:nvPicPr>
          <p:cNvPr id="23" name="Picture 22" descr="A close up of a metal tube&#10;&#10;AI-generated content may be incorrect.">
            <a:extLst>
              <a:ext uri="{FF2B5EF4-FFF2-40B4-BE49-F238E27FC236}">
                <a16:creationId xmlns:a16="http://schemas.microsoft.com/office/drawing/2014/main" id="{6CD3F491-EE82-850E-53D5-7B04921B0C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8680" r="13283"/>
          <a:stretch>
            <a:fillRect/>
          </a:stretch>
        </p:blipFill>
        <p:spPr>
          <a:xfrm>
            <a:off x="2684619" y="4279192"/>
            <a:ext cx="1819688" cy="21308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9F3CB2-84D6-82D8-5DA4-8F673F04B4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747" t="12142" r="31669"/>
          <a:stretch>
            <a:fillRect/>
          </a:stretch>
        </p:blipFill>
        <p:spPr>
          <a:xfrm>
            <a:off x="4533541" y="4279192"/>
            <a:ext cx="2433853" cy="2125723"/>
          </a:xfrm>
          <a:prstGeom prst="rect">
            <a:avLst/>
          </a:prstGeom>
        </p:spPr>
      </p:pic>
      <p:pic>
        <p:nvPicPr>
          <p:cNvPr id="29" name="Picture 28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FF358AA3-F506-6654-C069-8244B31698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1266" t="50306" r="64055" b="33518"/>
          <a:stretch>
            <a:fillRect/>
          </a:stretch>
        </p:blipFill>
        <p:spPr>
          <a:xfrm>
            <a:off x="7065806" y="5295555"/>
            <a:ext cx="1258377" cy="11093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CC896F-66F3-8BB0-3450-CA61279E9A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6015" t="52939" r="16449" b="3382"/>
          <a:stretch>
            <a:fillRect/>
          </a:stretch>
        </p:blipFill>
        <p:spPr>
          <a:xfrm>
            <a:off x="8350861" y="5295555"/>
            <a:ext cx="1494430" cy="110936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8ABF2B0-747A-D8DC-4FCA-B23A42BBB8B6}"/>
              </a:ext>
            </a:extLst>
          </p:cNvPr>
          <p:cNvCxnSpPr/>
          <p:nvPr/>
        </p:nvCxnSpPr>
        <p:spPr>
          <a:xfrm>
            <a:off x="8441097" y="6314713"/>
            <a:ext cx="51683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6AA9ECA-3FEB-9165-B5BB-D50238A86238}"/>
              </a:ext>
            </a:extLst>
          </p:cNvPr>
          <p:cNvSpPr txBox="1"/>
          <p:nvPr/>
        </p:nvSpPr>
        <p:spPr>
          <a:xfrm>
            <a:off x="8342685" y="6037714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0.2 mm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D93EA27-5BA8-3D03-0E3F-B53D2D09BC7A}"/>
              </a:ext>
            </a:extLst>
          </p:cNvPr>
          <p:cNvCxnSpPr>
            <a:cxnSpLocks/>
          </p:cNvCxnSpPr>
          <p:nvPr/>
        </p:nvCxnSpPr>
        <p:spPr>
          <a:xfrm>
            <a:off x="7445829" y="6314713"/>
            <a:ext cx="51683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32B9337-1950-45A3-CEE5-BB031C254C83}"/>
              </a:ext>
            </a:extLst>
          </p:cNvPr>
          <p:cNvSpPr txBox="1"/>
          <p:nvPr/>
        </p:nvSpPr>
        <p:spPr>
          <a:xfrm>
            <a:off x="7347417" y="6037714"/>
            <a:ext cx="713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0.2 mm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8B06B23-A9C5-D64A-CFB1-90347A3D13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6112" y="957444"/>
            <a:ext cx="4896180" cy="41400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0CF7B2C-CEFF-53D5-789B-368C76680A18}"/>
              </a:ext>
            </a:extLst>
          </p:cNvPr>
          <p:cNvSpPr txBox="1"/>
          <p:nvPr/>
        </p:nvSpPr>
        <p:spPr>
          <a:xfrm>
            <a:off x="8546280" y="3264694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8000"/>
                </a:solidFill>
              </a:rPr>
              <a:t>LHC, 4.5 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A3EFC4-070E-4647-B1ED-13BD948F27C0}"/>
              </a:ext>
            </a:extLst>
          </p:cNvPr>
          <p:cNvSpPr txBox="1"/>
          <p:nvPr/>
        </p:nvSpPr>
        <p:spPr>
          <a:xfrm>
            <a:off x="10855481" y="2732032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0000"/>
                </a:solidFill>
              </a:rPr>
              <a:t>FCC, 4.5 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2BD64B-577B-93B8-12B2-E31D4131CFEA}"/>
              </a:ext>
            </a:extLst>
          </p:cNvPr>
          <p:cNvSpPr txBox="1"/>
          <p:nvPr/>
        </p:nvSpPr>
        <p:spPr>
          <a:xfrm>
            <a:off x="11207592" y="2209158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D631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D631FF"/>
                </a:solidFill>
              </a:rPr>
              <a:t>HiPIMS</a:t>
            </a:r>
            <a:endParaRPr lang="en-GB" sz="1000" b="1" dirty="0">
              <a:solidFill>
                <a:srgbClr val="D631FF"/>
              </a:solidFill>
            </a:endParaRPr>
          </a:p>
          <a:p>
            <a:r>
              <a:rPr lang="en-GB" sz="1000" b="1" dirty="0">
                <a:solidFill>
                  <a:srgbClr val="D631FF"/>
                </a:solidFill>
              </a:rPr>
              <a:t>1.7 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63CF79F-3FE7-B416-60EF-2A8A8AB25E7B}"/>
              </a:ext>
            </a:extLst>
          </p:cNvPr>
          <p:cNvSpPr txBox="1"/>
          <p:nvPr/>
        </p:nvSpPr>
        <p:spPr>
          <a:xfrm>
            <a:off x="10841239" y="3348171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1E3C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2 K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F344B6-B735-D0B8-2592-182C1B2F4FD8}"/>
              </a:ext>
            </a:extLst>
          </p:cNvPr>
          <p:cNvSpPr txBox="1"/>
          <p:nvPr/>
        </p:nvSpPr>
        <p:spPr>
          <a:xfrm>
            <a:off x="10132488" y="3233916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EAC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EEACFF"/>
                </a:solidFill>
              </a:rPr>
              <a:t>HiPIMS</a:t>
            </a:r>
            <a:endParaRPr lang="en-GB" sz="1000" b="1" dirty="0">
              <a:solidFill>
                <a:srgbClr val="EEACFF"/>
              </a:solidFill>
            </a:endParaRPr>
          </a:p>
          <a:p>
            <a:r>
              <a:rPr lang="en-GB" sz="1000" b="1" dirty="0">
                <a:solidFill>
                  <a:srgbClr val="EEACFF"/>
                </a:solidFill>
              </a:rPr>
              <a:t>4.5 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B738CF-6659-43A9-43BA-21B7D0D43890}"/>
              </a:ext>
            </a:extLst>
          </p:cNvPr>
          <p:cNvSpPr txBox="1"/>
          <p:nvPr/>
        </p:nvSpPr>
        <p:spPr>
          <a:xfrm>
            <a:off x="10195005" y="3739584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82D0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4.5 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B13E96-A52F-7B04-205B-010FEB481109}"/>
              </a:ext>
            </a:extLst>
          </p:cNvPr>
          <p:cNvSpPr txBox="1"/>
          <p:nvPr/>
        </p:nvSpPr>
        <p:spPr>
          <a:xfrm>
            <a:off x="7709717" y="3521269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BDA03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BDA03"/>
                </a:solidFill>
              </a:rPr>
              <a:t>HiPIMS</a:t>
            </a:r>
            <a:endParaRPr lang="en-GB" sz="1000" b="1" dirty="0">
              <a:solidFill>
                <a:srgbClr val="EBDA03"/>
              </a:solidFill>
            </a:endParaRPr>
          </a:p>
          <a:p>
            <a:r>
              <a:rPr lang="en-GB" sz="1000" b="1" dirty="0">
                <a:solidFill>
                  <a:srgbClr val="EBDA03"/>
                </a:solidFill>
              </a:rPr>
              <a:t>4.5 K</a:t>
            </a:r>
            <a:endParaRPr lang="en-GB" sz="1000" dirty="0">
              <a:solidFill>
                <a:srgbClr val="EBDA03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9F2C55A-2D78-03C2-EBF8-8E07309A4158}"/>
              </a:ext>
            </a:extLst>
          </p:cNvPr>
          <p:cNvSpPr txBox="1"/>
          <p:nvPr/>
        </p:nvSpPr>
        <p:spPr>
          <a:xfrm>
            <a:off x="7787028" y="2063256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CBC0E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CBC0E"/>
                </a:solidFill>
              </a:rPr>
              <a:t>HiPIMS</a:t>
            </a:r>
            <a:endParaRPr lang="en-GB" sz="1000" b="1" dirty="0">
              <a:solidFill>
                <a:srgbClr val="ECBC0E"/>
              </a:solidFill>
            </a:endParaRPr>
          </a:p>
          <a:p>
            <a:r>
              <a:rPr lang="en-GB" sz="1000" b="1" dirty="0">
                <a:solidFill>
                  <a:srgbClr val="ECBC0E"/>
                </a:solidFill>
              </a:rPr>
              <a:t>2.2 K</a:t>
            </a:r>
            <a:endParaRPr lang="en-GB" sz="1000" dirty="0">
              <a:solidFill>
                <a:srgbClr val="ECBC0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EE43BB-6F99-698E-1B35-B6F222E68EC8}"/>
              </a:ext>
            </a:extLst>
          </p:cNvPr>
          <p:cNvSpPr/>
          <p:nvPr/>
        </p:nvSpPr>
        <p:spPr>
          <a:xfrm>
            <a:off x="4533541" y="992330"/>
            <a:ext cx="2433853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6556C6-E934-D801-B3C1-CDF1879B3159}"/>
              </a:ext>
            </a:extLst>
          </p:cNvPr>
          <p:cNvSpPr txBox="1"/>
          <p:nvPr/>
        </p:nvSpPr>
        <p:spPr>
          <a:xfrm>
            <a:off x="4667959" y="992330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</a:t>
            </a:r>
            <a:r>
              <a:rPr lang="en-GB" sz="1400" i="1" dirty="0" err="1"/>
              <a:t>EP+passivation</a:t>
            </a:r>
            <a:endParaRPr lang="en-GB" sz="12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B2D98-E5D3-D29B-4E76-3F3B3C817E65}"/>
              </a:ext>
            </a:extLst>
          </p:cNvPr>
          <p:cNvSpPr/>
          <p:nvPr/>
        </p:nvSpPr>
        <p:spPr>
          <a:xfrm>
            <a:off x="4533541" y="4279192"/>
            <a:ext cx="2433853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4734B8-B72F-16A3-F51C-25BBA08A7814}"/>
              </a:ext>
            </a:extLst>
          </p:cNvPr>
          <p:cNvSpPr txBox="1"/>
          <p:nvPr/>
        </p:nvSpPr>
        <p:spPr>
          <a:xfrm>
            <a:off x="4659328" y="4250213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coating</a:t>
            </a:r>
            <a:endParaRPr lang="en-GB" sz="1200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00424F-DCA7-C79C-2759-FCD35E2D5381}"/>
              </a:ext>
            </a:extLst>
          </p:cNvPr>
          <p:cNvSpPr txBox="1"/>
          <p:nvPr/>
        </p:nvSpPr>
        <p:spPr>
          <a:xfrm>
            <a:off x="7787028" y="2063256"/>
            <a:ext cx="103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CBC0E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CBC0E"/>
                </a:solidFill>
              </a:rPr>
              <a:t>HiPIMS</a:t>
            </a:r>
            <a:endParaRPr lang="en-GB" sz="1000" b="1" dirty="0">
              <a:solidFill>
                <a:srgbClr val="ECBC0E"/>
              </a:solidFill>
            </a:endParaRPr>
          </a:p>
          <a:p>
            <a:r>
              <a:rPr lang="en-GB" sz="1000" b="1" dirty="0">
                <a:solidFill>
                  <a:srgbClr val="ECBC0E"/>
                </a:solidFill>
              </a:rPr>
              <a:t>2.2 K </a:t>
            </a:r>
            <a:r>
              <a:rPr lang="en-GB" sz="1000" dirty="0">
                <a:solidFill>
                  <a:srgbClr val="ECBC0E"/>
                </a:solidFill>
              </a:rPr>
              <a:t>(</a:t>
            </a:r>
            <a:r>
              <a:rPr lang="en-GB" sz="1000" i="1" dirty="0">
                <a:solidFill>
                  <a:srgbClr val="ECBC0E"/>
                </a:solidFill>
              </a:rPr>
              <a:t>peel-off</a:t>
            </a:r>
            <a:r>
              <a:rPr lang="en-GB" sz="1000" dirty="0">
                <a:solidFill>
                  <a:srgbClr val="ECBC0E"/>
                </a:solidFill>
              </a:rPr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C05A99-8DE8-CEC7-42DE-A2547FDCD828}"/>
              </a:ext>
            </a:extLst>
          </p:cNvPr>
          <p:cNvSpPr txBox="1"/>
          <p:nvPr/>
        </p:nvSpPr>
        <p:spPr>
          <a:xfrm>
            <a:off x="7709717" y="3521269"/>
            <a:ext cx="103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BDA03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BDA03"/>
                </a:solidFill>
              </a:rPr>
              <a:t>HiPIMS</a:t>
            </a:r>
            <a:endParaRPr lang="en-GB" sz="1000" b="1" dirty="0">
              <a:solidFill>
                <a:srgbClr val="EBDA03"/>
              </a:solidFill>
            </a:endParaRPr>
          </a:p>
          <a:p>
            <a:r>
              <a:rPr lang="en-GB" sz="1000" b="1" dirty="0">
                <a:solidFill>
                  <a:srgbClr val="EBDA03"/>
                </a:solidFill>
              </a:rPr>
              <a:t>4.5 K </a:t>
            </a:r>
            <a:r>
              <a:rPr lang="en-GB" sz="1000" dirty="0">
                <a:solidFill>
                  <a:srgbClr val="EBDA03"/>
                </a:solidFill>
              </a:rPr>
              <a:t>(</a:t>
            </a:r>
            <a:r>
              <a:rPr lang="en-GB" sz="1000" i="1" dirty="0">
                <a:solidFill>
                  <a:srgbClr val="EBDA03"/>
                </a:solidFill>
              </a:rPr>
              <a:t>peel-off</a:t>
            </a:r>
            <a:r>
              <a:rPr lang="en-GB" sz="1000" dirty="0">
                <a:solidFill>
                  <a:srgbClr val="EBDA03"/>
                </a:solidFill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1BE8AB-56B7-A80E-62C8-C0364CF23328}"/>
              </a:ext>
            </a:extLst>
          </p:cNvPr>
          <p:cNvSpPr txBox="1"/>
          <p:nvPr/>
        </p:nvSpPr>
        <p:spPr>
          <a:xfrm>
            <a:off x="9882806" y="5717329"/>
            <a:ext cx="222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C00000"/>
                </a:solidFill>
              </a:rPr>
              <a:t>multiple small peel-off zones within the cell!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E6C719-C0B6-E06F-FA78-D6D44B4946E8}"/>
              </a:ext>
            </a:extLst>
          </p:cNvPr>
          <p:cNvSpPr txBox="1"/>
          <p:nvPr/>
        </p:nvSpPr>
        <p:spPr>
          <a:xfrm>
            <a:off x="9882806" y="5295555"/>
            <a:ext cx="2226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44616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12" grpId="0" animBg="1"/>
      <p:bldP spid="13" grpId="0"/>
      <p:bldP spid="21" grpId="0"/>
      <p:bldP spid="22" grpId="0"/>
      <p:bldP spid="25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D27A3-B3A3-8288-1B9A-723DBCD3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2234D-B669-6C39-3207-CE80EA0A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trials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29F4C-C728-E2F6-F8D3-16F8430E6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EB92DD-6B09-45A4-D2E7-2816ED12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5672EB-C17A-A04C-67DC-5CC44E671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14</a:t>
            </a:fld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E5EDE6-C801-D8F8-9426-B0E4A4C290CB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855CC-B5F7-08CE-940E-126FBBCFD873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A77E2D-3029-CD6D-115A-101ED164AA67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compact, high purity Nb coatings, i.e. strict control over level of impurities (e.g. oxygen, hydrogen, particulates)</a:t>
            </a:r>
          </a:p>
        </p:txBody>
      </p:sp>
      <p:pic>
        <p:nvPicPr>
          <p:cNvPr id="7" name="Picture 6" descr="A close-up of a machine&#10;&#10;AI-generated content may be incorrect.">
            <a:extLst>
              <a:ext uri="{FF2B5EF4-FFF2-40B4-BE49-F238E27FC236}">
                <a16:creationId xmlns:a16="http://schemas.microsoft.com/office/drawing/2014/main" id="{4C4E169A-E31E-0F98-4882-0C2201B892F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927"/>
          <a:stretch>
            <a:fillRect/>
          </a:stretch>
        </p:blipFill>
        <p:spPr>
          <a:xfrm rot="5400000">
            <a:off x="2880714" y="2511118"/>
            <a:ext cx="1934913" cy="2288987"/>
          </a:xfrm>
          <a:prstGeom prst="rect">
            <a:avLst/>
          </a:prstGeom>
        </p:spPr>
      </p:pic>
      <p:pic>
        <p:nvPicPr>
          <p:cNvPr id="8" name="Picture 7" descr="A close up of a metal surface&#10;&#10;AI-generated content may be incorrect.">
            <a:extLst>
              <a:ext uri="{FF2B5EF4-FFF2-40B4-BE49-F238E27FC236}">
                <a16:creationId xmlns:a16="http://schemas.microsoft.com/office/drawing/2014/main" id="{D0E6084A-1DE6-DA67-6573-1E449DBE27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943" t="22001" r="22386" b="37885"/>
          <a:stretch>
            <a:fillRect/>
          </a:stretch>
        </p:blipFill>
        <p:spPr>
          <a:xfrm>
            <a:off x="2711363" y="4674095"/>
            <a:ext cx="2288985" cy="1735936"/>
          </a:xfrm>
          <a:prstGeom prst="rect">
            <a:avLst/>
          </a:prstGeom>
        </p:spPr>
      </p:pic>
      <p:pic>
        <p:nvPicPr>
          <p:cNvPr id="13" name="Picture 12" descr="A close-up of a moldy surface&#10;&#10;AI-generated content may be incorrect.">
            <a:extLst>
              <a:ext uri="{FF2B5EF4-FFF2-40B4-BE49-F238E27FC236}">
                <a16:creationId xmlns:a16="http://schemas.microsoft.com/office/drawing/2014/main" id="{AE33DAC3-C620-AA1A-BABD-9B09649025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595" r="14946" b="10705"/>
          <a:stretch>
            <a:fillRect/>
          </a:stretch>
        </p:blipFill>
        <p:spPr>
          <a:xfrm>
            <a:off x="5042332" y="4674095"/>
            <a:ext cx="2315671" cy="1735932"/>
          </a:xfrm>
          <a:prstGeom prst="rect">
            <a:avLst/>
          </a:prstGeom>
          <a:ln w="19050">
            <a:noFill/>
            <a:prstDash val="solid"/>
          </a:ln>
        </p:spPr>
      </p:pic>
      <p:pic>
        <p:nvPicPr>
          <p:cNvPr id="14" name="Picture 13" descr="A close-up of a pink blob&#10;&#10;AI-generated content may be incorrect.">
            <a:extLst>
              <a:ext uri="{FF2B5EF4-FFF2-40B4-BE49-F238E27FC236}">
                <a16:creationId xmlns:a16="http://schemas.microsoft.com/office/drawing/2014/main" id="{A092C081-A8AE-6448-B080-FCDD5720DB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223" t="11684" r="469"/>
          <a:stretch>
            <a:fillRect/>
          </a:stretch>
        </p:blipFill>
        <p:spPr>
          <a:xfrm>
            <a:off x="5049105" y="2688156"/>
            <a:ext cx="2308898" cy="19349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3284B8-B5BA-DEE1-B74D-ADDE15FA696F}"/>
              </a:ext>
            </a:extLst>
          </p:cNvPr>
          <p:cNvSpPr txBox="1"/>
          <p:nvPr/>
        </p:nvSpPr>
        <p:spPr>
          <a:xfrm>
            <a:off x="5133562" y="1454526"/>
            <a:ext cx="2133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817E"/>
                </a:solidFill>
              </a:rPr>
              <a:t>…and biocompatible!</a:t>
            </a:r>
            <a:endParaRPr lang="en-US" sz="2000" b="1" dirty="0">
              <a:solidFill>
                <a:srgbClr val="00817E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1CBC34-ADF4-8A6F-EF33-369BE67C7AEA}"/>
              </a:ext>
            </a:extLst>
          </p:cNvPr>
          <p:cNvCxnSpPr/>
          <p:nvPr/>
        </p:nvCxnSpPr>
        <p:spPr>
          <a:xfrm>
            <a:off x="2768757" y="6301466"/>
            <a:ext cx="360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5B682C-F4B0-489E-F017-1D99E4B58D80}"/>
              </a:ext>
            </a:extLst>
          </p:cNvPr>
          <p:cNvCxnSpPr/>
          <p:nvPr/>
        </p:nvCxnSpPr>
        <p:spPr>
          <a:xfrm>
            <a:off x="5146703" y="6305788"/>
            <a:ext cx="360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81694AE-0DC4-E109-BF16-E1666D209070}"/>
              </a:ext>
            </a:extLst>
          </p:cNvPr>
          <p:cNvCxnSpPr/>
          <p:nvPr/>
        </p:nvCxnSpPr>
        <p:spPr>
          <a:xfrm>
            <a:off x="5110761" y="4523472"/>
            <a:ext cx="360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788917A-A976-E50A-9FF9-2327D572C6D2}"/>
              </a:ext>
            </a:extLst>
          </p:cNvPr>
          <p:cNvSpPr txBox="1"/>
          <p:nvPr/>
        </p:nvSpPr>
        <p:spPr>
          <a:xfrm>
            <a:off x="2669379" y="6098679"/>
            <a:ext cx="6126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solidFill>
                  <a:schemeClr val="bg1"/>
                </a:solidFill>
              </a:rPr>
              <a:t>10 mm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2B8DBB-C140-C92D-6B2C-C75976CE49B7}"/>
              </a:ext>
            </a:extLst>
          </p:cNvPr>
          <p:cNvSpPr txBox="1"/>
          <p:nvPr/>
        </p:nvSpPr>
        <p:spPr>
          <a:xfrm>
            <a:off x="5042332" y="6098679"/>
            <a:ext cx="6126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solidFill>
                  <a:schemeClr val="bg1"/>
                </a:solidFill>
              </a:rPr>
              <a:t>0.2 mm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009AD6-E5DD-4BE4-B507-DE2C0860B776}"/>
              </a:ext>
            </a:extLst>
          </p:cNvPr>
          <p:cNvSpPr txBox="1"/>
          <p:nvPr/>
        </p:nvSpPr>
        <p:spPr>
          <a:xfrm>
            <a:off x="5011478" y="4320102"/>
            <a:ext cx="6126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solidFill>
                  <a:schemeClr val="bg1"/>
                </a:solidFill>
              </a:rPr>
              <a:t>0.2 mm</a:t>
            </a:r>
            <a:endParaRPr lang="en-US" sz="900" b="1" dirty="0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B7FA5E1-5796-F612-AFD4-4CAD6CA7A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A81C58-F630-DE2B-C294-58CB6F83EAE2}"/>
              </a:ext>
            </a:extLst>
          </p:cNvPr>
          <p:cNvSpPr/>
          <p:nvPr/>
        </p:nvSpPr>
        <p:spPr>
          <a:xfrm>
            <a:off x="2768757" y="1026336"/>
            <a:ext cx="2133211" cy="1530212"/>
          </a:xfrm>
          <a:prstGeom prst="roundRect">
            <a:avLst/>
          </a:prstGeom>
          <a:noFill/>
          <a:ln w="34925">
            <a:solidFill>
              <a:srgbClr val="00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264375-F97C-BF2B-1E7C-E78F86B4915A}"/>
              </a:ext>
            </a:extLst>
          </p:cNvPr>
          <p:cNvSpPr txBox="1"/>
          <p:nvPr/>
        </p:nvSpPr>
        <p:spPr>
          <a:xfrm>
            <a:off x="2820885" y="1146750"/>
            <a:ext cx="20545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00BFBF"/>
                </a:solidFill>
              </a:rPr>
              <a:t>ammonium citrate</a:t>
            </a:r>
          </a:p>
          <a:p>
            <a:pPr algn="ctr">
              <a:spcAft>
                <a:spcPts val="600"/>
              </a:spcAft>
            </a:pPr>
            <a:r>
              <a:rPr lang="en-GB" sz="1100" i="1" dirty="0">
                <a:solidFill>
                  <a:srgbClr val="00BFBF"/>
                </a:solidFill>
              </a:rPr>
              <a:t>(same as for 1.3 GHz)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much safer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not as robust as Cr (VI)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helps control surface chemistry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A476CA-9A1A-DA7A-C712-96CFF6DD1DEC}"/>
              </a:ext>
            </a:extLst>
          </p:cNvPr>
          <p:cNvSpPr/>
          <p:nvPr/>
        </p:nvSpPr>
        <p:spPr>
          <a:xfrm>
            <a:off x="7479219" y="1437896"/>
            <a:ext cx="4518011" cy="9869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636A1B-0EDA-8AA9-4882-73F1FF13B06D}"/>
              </a:ext>
            </a:extLst>
          </p:cNvPr>
          <p:cNvSpPr txBox="1"/>
          <p:nvPr/>
        </p:nvSpPr>
        <p:spPr>
          <a:xfrm>
            <a:off x="7559422" y="1470752"/>
            <a:ext cx="4357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improvements in monitoring EP bath, passivation solution and environmental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additional high-pressure rinsing after each processing step</a:t>
            </a:r>
            <a:endParaRPr lang="en-US" sz="1400" dirty="0"/>
          </a:p>
        </p:txBody>
      </p:sp>
      <p:pic>
        <p:nvPicPr>
          <p:cNvPr id="33" name="Picture 32" descr="A circular metal object with holes&#10;&#10;AI-generated content may be incorrect.">
            <a:extLst>
              <a:ext uri="{FF2B5EF4-FFF2-40B4-BE49-F238E27FC236}">
                <a16:creationId xmlns:a16="http://schemas.microsoft.com/office/drawing/2014/main" id="{480768EB-9E44-9D60-3A35-EE9AD6E202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64167" y="2478006"/>
            <a:ext cx="2233063" cy="2233063"/>
          </a:xfrm>
          <a:prstGeom prst="rect">
            <a:avLst/>
          </a:prstGeom>
        </p:spPr>
      </p:pic>
      <p:pic>
        <p:nvPicPr>
          <p:cNvPr id="34" name="Picture 33" descr="A circular object with a hole in it&#10;&#10;AI-generated content may be incorrect.">
            <a:extLst>
              <a:ext uri="{FF2B5EF4-FFF2-40B4-BE49-F238E27FC236}">
                <a16:creationId xmlns:a16="http://schemas.microsoft.com/office/drawing/2014/main" id="{8FC808E5-D6B1-82BF-5BA7-7169488F52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79219" y="2478006"/>
            <a:ext cx="2221908" cy="2221908"/>
          </a:xfrm>
          <a:prstGeom prst="rect">
            <a:avLst/>
          </a:prstGeom>
        </p:spPr>
      </p:pic>
      <p:pic>
        <p:nvPicPr>
          <p:cNvPr id="35" name="Picture 34" descr="Close-up of a shiny metal surface&#10;&#10;AI-generated content may be incorrect.">
            <a:extLst>
              <a:ext uri="{FF2B5EF4-FFF2-40B4-BE49-F238E27FC236}">
                <a16:creationId xmlns:a16="http://schemas.microsoft.com/office/drawing/2014/main" id="{92C61E67-8466-0A27-5C78-E278B92E57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9219" y="4735235"/>
            <a:ext cx="2221908" cy="1666428"/>
          </a:xfrm>
          <a:prstGeom prst="rect">
            <a:avLst/>
          </a:prstGeom>
        </p:spPr>
      </p:pic>
      <p:pic>
        <p:nvPicPr>
          <p:cNvPr id="36" name="Picture 35" descr="A close up of a metal wheel&#10;&#10;AI-generated content may be incorrect.">
            <a:extLst>
              <a:ext uri="{FF2B5EF4-FFF2-40B4-BE49-F238E27FC236}">
                <a16:creationId xmlns:a16="http://schemas.microsoft.com/office/drawing/2014/main" id="{56FEB33E-F3D9-FC49-7FB2-F7AA6EA691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0210" y="4735235"/>
            <a:ext cx="2233063" cy="16747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73DFC6-9644-DAA1-CA51-170216A16050}"/>
              </a:ext>
            </a:extLst>
          </p:cNvPr>
          <p:cNvSpPr/>
          <p:nvPr/>
        </p:nvSpPr>
        <p:spPr>
          <a:xfrm>
            <a:off x="7471535" y="2468630"/>
            <a:ext cx="2229592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ED58FF-EBDC-21F4-D14F-70395D784529}"/>
              </a:ext>
            </a:extLst>
          </p:cNvPr>
          <p:cNvSpPr txBox="1"/>
          <p:nvPr/>
        </p:nvSpPr>
        <p:spPr>
          <a:xfrm>
            <a:off x="7542137" y="2458556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</a:t>
            </a:r>
            <a:r>
              <a:rPr lang="en-GB" sz="1400" i="1" dirty="0" err="1"/>
              <a:t>EP+passivation</a:t>
            </a:r>
            <a:endParaRPr lang="en-GB" sz="1200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6D5846-29A6-5E08-8BC2-01E1CA9904D9}"/>
              </a:ext>
            </a:extLst>
          </p:cNvPr>
          <p:cNvSpPr/>
          <p:nvPr/>
        </p:nvSpPr>
        <p:spPr>
          <a:xfrm>
            <a:off x="9764046" y="2468630"/>
            <a:ext cx="2229592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51A648-B05A-AF7E-3ADF-2E39CF5042ED}"/>
              </a:ext>
            </a:extLst>
          </p:cNvPr>
          <p:cNvSpPr txBox="1"/>
          <p:nvPr/>
        </p:nvSpPr>
        <p:spPr>
          <a:xfrm>
            <a:off x="9818278" y="2453840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coating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41493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  <p:bldP spid="29" grpId="0"/>
      <p:bldP spid="30" grpId="0"/>
      <p:bldP spid="31" grpId="0" animBg="1"/>
      <p:bldP spid="32" grpId="0"/>
      <p:bldP spid="6" grpId="0" animBg="1"/>
      <p:bldP spid="15" grpId="0"/>
      <p:bldP spid="17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DEA42-672F-D18C-AD64-0578D680A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6EC45-DBDA-4229-CE94-DBDCAE44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trials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D2BBA9-5502-E55F-8651-CC0FDF9E9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23AFD-EEDD-9439-8D34-6CA40C042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6AE3C-A9DA-1A43-F7CC-4F6450EA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15</a:t>
            </a:fld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2A7A29-F3DC-4B09-E3F8-010BA30324EA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5F322D-1ACB-94A2-6D04-8A9C29F224C6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2B37C9-3E0C-F64D-2A28-8E9D9310C9A9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compact, high purity Nb coatings, i.e. strict control over level of impurities (e.g. oxygen, hydrogen, particulates)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5646A3F-8C45-5D0E-4F14-768AB2CC2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9E3B8-2FDF-433E-3F8C-0CBDFC26B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242" y="981075"/>
            <a:ext cx="4896180" cy="414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4F13C10-5000-AE8F-52C5-55C70B51DD37}"/>
              </a:ext>
            </a:extLst>
          </p:cNvPr>
          <p:cNvSpPr txBox="1"/>
          <p:nvPr/>
        </p:nvSpPr>
        <p:spPr>
          <a:xfrm>
            <a:off x="4113410" y="3288325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8000"/>
                </a:solidFill>
              </a:rPr>
              <a:t>LHC, 4.5 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1B9588-99D9-5A31-EC94-DA003E71331C}"/>
              </a:ext>
            </a:extLst>
          </p:cNvPr>
          <p:cNvSpPr txBox="1"/>
          <p:nvPr/>
        </p:nvSpPr>
        <p:spPr>
          <a:xfrm>
            <a:off x="6422611" y="2755663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0000"/>
                </a:solidFill>
              </a:rPr>
              <a:t>FCC, 4.5 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87B721-6929-E2C2-6035-880065D2AE71}"/>
              </a:ext>
            </a:extLst>
          </p:cNvPr>
          <p:cNvSpPr txBox="1"/>
          <p:nvPr/>
        </p:nvSpPr>
        <p:spPr>
          <a:xfrm>
            <a:off x="6774722" y="2232789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D631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D631FF"/>
                </a:solidFill>
              </a:rPr>
              <a:t>HiPIMS</a:t>
            </a:r>
            <a:endParaRPr lang="en-GB" sz="1000" b="1" dirty="0">
              <a:solidFill>
                <a:srgbClr val="D631FF"/>
              </a:solidFill>
            </a:endParaRPr>
          </a:p>
          <a:p>
            <a:r>
              <a:rPr lang="en-GB" sz="1000" b="1" dirty="0">
                <a:solidFill>
                  <a:srgbClr val="D631FF"/>
                </a:solidFill>
              </a:rPr>
              <a:t>1.7 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B5BCFE-5552-6338-635B-F6887E0B35CD}"/>
              </a:ext>
            </a:extLst>
          </p:cNvPr>
          <p:cNvSpPr txBox="1"/>
          <p:nvPr/>
        </p:nvSpPr>
        <p:spPr>
          <a:xfrm>
            <a:off x="6408369" y="3371802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1E3C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2 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06AD81-22FC-0F7C-B5BD-12DEF0C485DB}"/>
              </a:ext>
            </a:extLst>
          </p:cNvPr>
          <p:cNvSpPr txBox="1"/>
          <p:nvPr/>
        </p:nvSpPr>
        <p:spPr>
          <a:xfrm>
            <a:off x="5699618" y="3257547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EAC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EEACFF"/>
                </a:solidFill>
              </a:rPr>
              <a:t>HiPIMS</a:t>
            </a:r>
            <a:endParaRPr lang="en-GB" sz="1000" b="1" dirty="0">
              <a:solidFill>
                <a:srgbClr val="EEACFF"/>
              </a:solidFill>
            </a:endParaRPr>
          </a:p>
          <a:p>
            <a:r>
              <a:rPr lang="en-GB" sz="1000" b="1" dirty="0">
                <a:solidFill>
                  <a:srgbClr val="EEACFF"/>
                </a:solidFill>
              </a:rPr>
              <a:t>4.5 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0FF416-05E0-94DA-2D4D-90E90087540B}"/>
              </a:ext>
            </a:extLst>
          </p:cNvPr>
          <p:cNvSpPr txBox="1"/>
          <p:nvPr/>
        </p:nvSpPr>
        <p:spPr>
          <a:xfrm>
            <a:off x="5762135" y="3763215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82D0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4.5 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92BF51-09B9-BB32-0ABB-2A12DDC4E6CE}"/>
              </a:ext>
            </a:extLst>
          </p:cNvPr>
          <p:cNvSpPr txBox="1"/>
          <p:nvPr/>
        </p:nvSpPr>
        <p:spPr>
          <a:xfrm>
            <a:off x="3276847" y="3544900"/>
            <a:ext cx="103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BDA03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BDA03"/>
                </a:solidFill>
              </a:rPr>
              <a:t>HiPIMS</a:t>
            </a:r>
            <a:endParaRPr lang="en-GB" sz="1000" b="1" dirty="0">
              <a:solidFill>
                <a:srgbClr val="EBDA03"/>
              </a:solidFill>
            </a:endParaRPr>
          </a:p>
          <a:p>
            <a:r>
              <a:rPr lang="en-GB" sz="1000" b="1" dirty="0">
                <a:solidFill>
                  <a:srgbClr val="EBDA03"/>
                </a:solidFill>
              </a:rPr>
              <a:t>4.5 K </a:t>
            </a:r>
            <a:r>
              <a:rPr lang="en-GB" sz="1000" dirty="0">
                <a:solidFill>
                  <a:srgbClr val="EBDA03"/>
                </a:solidFill>
              </a:rPr>
              <a:t>(</a:t>
            </a:r>
            <a:r>
              <a:rPr lang="en-GB" sz="1000" i="1" dirty="0">
                <a:solidFill>
                  <a:srgbClr val="EBDA03"/>
                </a:solidFill>
              </a:rPr>
              <a:t>peel-off</a:t>
            </a:r>
            <a:r>
              <a:rPr lang="en-GB" sz="1000" dirty="0">
                <a:solidFill>
                  <a:srgbClr val="EBDA03"/>
                </a:solidFill>
              </a:rPr>
              <a:t>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C28120-06CD-FE2C-A0D2-83F5B70F23E1}"/>
              </a:ext>
            </a:extLst>
          </p:cNvPr>
          <p:cNvSpPr txBox="1"/>
          <p:nvPr/>
        </p:nvSpPr>
        <p:spPr>
          <a:xfrm>
            <a:off x="3354158" y="2086887"/>
            <a:ext cx="103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CBC0E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CBC0E"/>
                </a:solidFill>
              </a:rPr>
              <a:t>HiPIMS</a:t>
            </a:r>
            <a:endParaRPr lang="en-GB" sz="1000" b="1" dirty="0">
              <a:solidFill>
                <a:srgbClr val="ECBC0E"/>
              </a:solidFill>
            </a:endParaRPr>
          </a:p>
          <a:p>
            <a:r>
              <a:rPr lang="en-GB" sz="1000" b="1" dirty="0">
                <a:solidFill>
                  <a:srgbClr val="ECBC0E"/>
                </a:solidFill>
              </a:rPr>
              <a:t>2.2 K </a:t>
            </a:r>
            <a:r>
              <a:rPr lang="en-GB" sz="1000" dirty="0">
                <a:solidFill>
                  <a:srgbClr val="ECBC0E"/>
                </a:solidFill>
              </a:rPr>
              <a:t>(</a:t>
            </a:r>
            <a:r>
              <a:rPr lang="en-GB" sz="1000" i="1" dirty="0">
                <a:solidFill>
                  <a:srgbClr val="ECBC0E"/>
                </a:solidFill>
              </a:rPr>
              <a:t>peel-off</a:t>
            </a:r>
            <a:r>
              <a:rPr lang="en-GB" sz="1000" dirty="0">
                <a:solidFill>
                  <a:srgbClr val="ECBC0E"/>
                </a:solidFill>
              </a:rPr>
              <a:t>)</a:t>
            </a:r>
          </a:p>
        </p:txBody>
      </p:sp>
      <p:pic>
        <p:nvPicPr>
          <p:cNvPr id="40" name="Picture 39" descr="A circular metal object with holes&#10;&#10;AI-generated content may be incorrect.">
            <a:extLst>
              <a:ext uri="{FF2B5EF4-FFF2-40B4-BE49-F238E27FC236}">
                <a16:creationId xmlns:a16="http://schemas.microsoft.com/office/drawing/2014/main" id="{6A9E5542-04F8-6243-A824-4ED577BD02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64167" y="2478006"/>
            <a:ext cx="2233063" cy="2233063"/>
          </a:xfrm>
          <a:prstGeom prst="rect">
            <a:avLst/>
          </a:prstGeom>
        </p:spPr>
      </p:pic>
      <p:pic>
        <p:nvPicPr>
          <p:cNvPr id="41" name="Picture 40" descr="A circular object with a hole in it&#10;&#10;AI-generated content may be incorrect.">
            <a:extLst>
              <a:ext uri="{FF2B5EF4-FFF2-40B4-BE49-F238E27FC236}">
                <a16:creationId xmlns:a16="http://schemas.microsoft.com/office/drawing/2014/main" id="{C98E7D6B-0528-FC9A-9BCD-4FFB96095B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79219" y="2478006"/>
            <a:ext cx="2221908" cy="2221908"/>
          </a:xfrm>
          <a:prstGeom prst="rect">
            <a:avLst/>
          </a:prstGeom>
        </p:spPr>
      </p:pic>
      <p:pic>
        <p:nvPicPr>
          <p:cNvPr id="42" name="Picture 41" descr="Close-up of a shiny metal surface&#10;&#10;AI-generated content may be incorrect.">
            <a:extLst>
              <a:ext uri="{FF2B5EF4-FFF2-40B4-BE49-F238E27FC236}">
                <a16:creationId xmlns:a16="http://schemas.microsoft.com/office/drawing/2014/main" id="{1EECFD6F-5082-C81D-102B-027DCA63D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9219" y="4735235"/>
            <a:ext cx="2221908" cy="1666428"/>
          </a:xfrm>
          <a:prstGeom prst="rect">
            <a:avLst/>
          </a:prstGeom>
        </p:spPr>
      </p:pic>
      <p:pic>
        <p:nvPicPr>
          <p:cNvPr id="43" name="Picture 42" descr="A close up of a metal wheel&#10;&#10;AI-generated content may be incorrect.">
            <a:extLst>
              <a:ext uri="{FF2B5EF4-FFF2-40B4-BE49-F238E27FC236}">
                <a16:creationId xmlns:a16="http://schemas.microsoft.com/office/drawing/2014/main" id="{69B696BD-4423-2861-F4B8-97173AE51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0210" y="4735235"/>
            <a:ext cx="2233063" cy="1674796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1F61C3BF-DC82-8C9E-FD85-35BF6D2267F6}"/>
              </a:ext>
            </a:extLst>
          </p:cNvPr>
          <p:cNvSpPr/>
          <p:nvPr/>
        </p:nvSpPr>
        <p:spPr>
          <a:xfrm>
            <a:off x="7479219" y="1437896"/>
            <a:ext cx="4518011" cy="9869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561D2B-6FA7-B3EA-650A-C64E85886FD3}"/>
              </a:ext>
            </a:extLst>
          </p:cNvPr>
          <p:cNvSpPr txBox="1"/>
          <p:nvPr/>
        </p:nvSpPr>
        <p:spPr>
          <a:xfrm>
            <a:off x="7559422" y="1470752"/>
            <a:ext cx="4357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improvements in monitoring EP bath, passivation solution and environmental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additional high-pressure rinsing after each processing step</a:t>
            </a:r>
            <a:endParaRPr lang="en-US" sz="1400" dirty="0"/>
          </a:p>
        </p:txBody>
      </p:sp>
      <p:sp>
        <p:nvSpPr>
          <p:cNvPr id="57" name="Arrow: Bent-Up 56">
            <a:extLst>
              <a:ext uri="{FF2B5EF4-FFF2-40B4-BE49-F238E27FC236}">
                <a16:creationId xmlns:a16="http://schemas.microsoft.com/office/drawing/2014/main" id="{619F8B53-19DB-5BB3-A1AA-F99E9DC6DCB7}"/>
              </a:ext>
            </a:extLst>
          </p:cNvPr>
          <p:cNvSpPr/>
          <p:nvPr/>
        </p:nvSpPr>
        <p:spPr>
          <a:xfrm rot="16200000">
            <a:off x="8407349" y="64200"/>
            <a:ext cx="450906" cy="2307165"/>
          </a:xfrm>
          <a:prstGeom prst="bentUpArrow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2EAD369-B35E-D9AF-233C-ECE05200C4CC}"/>
              </a:ext>
            </a:extLst>
          </p:cNvPr>
          <p:cNvSpPr txBox="1"/>
          <p:nvPr/>
        </p:nvSpPr>
        <p:spPr>
          <a:xfrm>
            <a:off x="2722847" y="5230843"/>
            <a:ext cx="4812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B050"/>
                </a:solidFill>
              </a:rPr>
              <a:t>the results indicate that we do not have peel-off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749B00-F8EB-777A-C9C6-8DF188F1B0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3242" y="981075"/>
            <a:ext cx="4896180" cy="41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5CCFBC-8EF0-68F2-F48A-3D8A28304810}"/>
              </a:ext>
            </a:extLst>
          </p:cNvPr>
          <p:cNvSpPr txBox="1"/>
          <p:nvPr/>
        </p:nvSpPr>
        <p:spPr>
          <a:xfrm>
            <a:off x="4782863" y="2403705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009F00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009F00"/>
                </a:solidFill>
              </a:rPr>
              <a:t>HiPIMS</a:t>
            </a:r>
            <a:endParaRPr lang="en-GB" sz="1000" b="1" dirty="0">
              <a:solidFill>
                <a:srgbClr val="009F00"/>
              </a:solidFill>
            </a:endParaRPr>
          </a:p>
          <a:p>
            <a:r>
              <a:rPr lang="en-GB" sz="1000" b="1" dirty="0">
                <a:solidFill>
                  <a:srgbClr val="009F00"/>
                </a:solidFill>
              </a:rPr>
              <a:t>2.1 K</a:t>
            </a:r>
            <a:endParaRPr lang="en-GB" sz="1000" dirty="0">
              <a:solidFill>
                <a:srgbClr val="009F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8F6852-1C8C-C73B-9BB6-449D602D7F94}"/>
              </a:ext>
            </a:extLst>
          </p:cNvPr>
          <p:cNvSpPr txBox="1"/>
          <p:nvPr/>
        </p:nvSpPr>
        <p:spPr>
          <a:xfrm>
            <a:off x="4338858" y="3762390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00D000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00D000"/>
                </a:solidFill>
              </a:rPr>
              <a:t>HiPIMS</a:t>
            </a:r>
            <a:endParaRPr lang="en-GB" sz="1000" b="1" dirty="0">
              <a:solidFill>
                <a:srgbClr val="00D000"/>
              </a:solidFill>
            </a:endParaRPr>
          </a:p>
          <a:p>
            <a:r>
              <a:rPr lang="en-GB" sz="1000" b="1" dirty="0">
                <a:solidFill>
                  <a:srgbClr val="00D000"/>
                </a:solidFill>
              </a:rPr>
              <a:t>4.5 K</a:t>
            </a:r>
            <a:endParaRPr lang="en-GB" sz="1000" dirty="0">
              <a:solidFill>
                <a:srgbClr val="00D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9ADD89-3138-8782-D6B0-2C05EE2B3C1D}"/>
              </a:ext>
            </a:extLst>
          </p:cNvPr>
          <p:cNvSpPr/>
          <p:nvPr/>
        </p:nvSpPr>
        <p:spPr>
          <a:xfrm>
            <a:off x="7471535" y="2468630"/>
            <a:ext cx="2229592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111C05-1EA8-8EEB-B49E-43B6A62E52B7}"/>
              </a:ext>
            </a:extLst>
          </p:cNvPr>
          <p:cNvSpPr txBox="1"/>
          <p:nvPr/>
        </p:nvSpPr>
        <p:spPr>
          <a:xfrm>
            <a:off x="7542137" y="2458556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</a:t>
            </a:r>
            <a:r>
              <a:rPr lang="en-GB" sz="1400" i="1" dirty="0" err="1"/>
              <a:t>EP+passivation</a:t>
            </a:r>
            <a:endParaRPr lang="en-GB" sz="1200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02458-E51C-C280-9BB7-96710166D698}"/>
              </a:ext>
            </a:extLst>
          </p:cNvPr>
          <p:cNvSpPr/>
          <p:nvPr/>
        </p:nvSpPr>
        <p:spPr>
          <a:xfrm>
            <a:off x="9764046" y="2468630"/>
            <a:ext cx="2229592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381289-3341-DC28-6D41-D36AE99475A7}"/>
              </a:ext>
            </a:extLst>
          </p:cNvPr>
          <p:cNvSpPr txBox="1"/>
          <p:nvPr/>
        </p:nvSpPr>
        <p:spPr>
          <a:xfrm>
            <a:off x="9818278" y="2453840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coating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51194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8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6E56F-E0BF-AEBE-5A6A-40F15725E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C42C2-0981-AB67-DA07-148AF96E3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trials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9C5E55-BC12-ADC6-679E-489E8B4D6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0165B-C4F9-8938-B2A8-1D1338668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6DAB1-70F8-43C4-275F-84FED2253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16</a:t>
            </a:fld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14C893-350A-271B-A794-3DB812E0F0C6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06A98A-5A86-6492-AB61-E714560B3E56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719DB-DA91-D3BA-93E4-BE91F089CEF6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85000"/>
                  </a:schemeClr>
                </a:solidFill>
              </a:rPr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compact, high purity Nb coatings, i.e. strict control over level of impurities (e.g. oxygen, hydrogen, particulates)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0F4B117-7F44-A8F1-F404-E57F7D02F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F6A6B3-B4B9-5474-C0E8-D462652B7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242" y="981075"/>
            <a:ext cx="4896180" cy="4140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7AF5EE9-68B6-E0D2-391C-B0B32A25C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3242" y="981075"/>
            <a:ext cx="4896180" cy="414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0B2F27-FDFB-5AEB-961C-5F6914125A48}"/>
              </a:ext>
            </a:extLst>
          </p:cNvPr>
          <p:cNvSpPr txBox="1"/>
          <p:nvPr/>
        </p:nvSpPr>
        <p:spPr>
          <a:xfrm>
            <a:off x="4113410" y="3288325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8000"/>
                </a:solidFill>
              </a:rPr>
              <a:t>LHC, 4.5 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9C9869-4D2E-7A5E-55D1-7556352992C9}"/>
              </a:ext>
            </a:extLst>
          </p:cNvPr>
          <p:cNvSpPr txBox="1"/>
          <p:nvPr/>
        </p:nvSpPr>
        <p:spPr>
          <a:xfrm>
            <a:off x="6422611" y="2755663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FF0000"/>
                </a:solidFill>
              </a:rPr>
              <a:t>FCC, 4.5 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6B8F8D-9CDF-CFBA-0A84-F9A149725171}"/>
              </a:ext>
            </a:extLst>
          </p:cNvPr>
          <p:cNvSpPr txBox="1"/>
          <p:nvPr/>
        </p:nvSpPr>
        <p:spPr>
          <a:xfrm>
            <a:off x="6774722" y="2232789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D631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D631FF"/>
                </a:solidFill>
              </a:rPr>
              <a:t>HiPIMS</a:t>
            </a:r>
            <a:endParaRPr lang="en-GB" sz="1000" b="1" dirty="0">
              <a:solidFill>
                <a:srgbClr val="D631FF"/>
              </a:solidFill>
            </a:endParaRPr>
          </a:p>
          <a:p>
            <a:r>
              <a:rPr lang="en-GB" sz="1000" b="1" dirty="0">
                <a:solidFill>
                  <a:srgbClr val="D631FF"/>
                </a:solidFill>
              </a:rPr>
              <a:t>1.7 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004846-B686-3427-D1DA-FCA5AB80B632}"/>
              </a:ext>
            </a:extLst>
          </p:cNvPr>
          <p:cNvSpPr txBox="1"/>
          <p:nvPr/>
        </p:nvSpPr>
        <p:spPr>
          <a:xfrm>
            <a:off x="6408369" y="3371802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1E3C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1E3CFF"/>
                </a:solidFill>
              </a:rPr>
              <a:t>2 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E874AE-D851-2366-5509-82277C3C72F5}"/>
              </a:ext>
            </a:extLst>
          </p:cNvPr>
          <p:cNvSpPr txBox="1"/>
          <p:nvPr/>
        </p:nvSpPr>
        <p:spPr>
          <a:xfrm>
            <a:off x="5699618" y="3257547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EACFF"/>
                </a:solidFill>
              </a:rPr>
              <a:t>SUBU</a:t>
            </a:r>
          </a:p>
          <a:p>
            <a:r>
              <a:rPr lang="en-GB" sz="1000" b="1" dirty="0" err="1">
                <a:solidFill>
                  <a:srgbClr val="EEACFF"/>
                </a:solidFill>
              </a:rPr>
              <a:t>HiPIMS</a:t>
            </a:r>
            <a:endParaRPr lang="en-GB" sz="1000" b="1" dirty="0">
              <a:solidFill>
                <a:srgbClr val="EEACFF"/>
              </a:solidFill>
            </a:endParaRPr>
          </a:p>
          <a:p>
            <a:r>
              <a:rPr lang="en-GB" sz="1000" b="1" dirty="0">
                <a:solidFill>
                  <a:srgbClr val="EEACFF"/>
                </a:solidFill>
              </a:rPr>
              <a:t>4.5 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177E80-C568-CD6F-1886-596182B5CC03}"/>
              </a:ext>
            </a:extLst>
          </p:cNvPr>
          <p:cNvSpPr txBox="1"/>
          <p:nvPr/>
        </p:nvSpPr>
        <p:spPr>
          <a:xfrm>
            <a:off x="5762135" y="3763215"/>
            <a:ext cx="5629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82D0FF"/>
                </a:solidFill>
              </a:rPr>
              <a:t>SUBU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DCMS</a:t>
            </a:r>
          </a:p>
          <a:p>
            <a:r>
              <a:rPr lang="en-GB" sz="1000" b="1" dirty="0">
                <a:solidFill>
                  <a:srgbClr val="82D0FF"/>
                </a:solidFill>
              </a:rPr>
              <a:t>4.5 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05D4D2-3962-7073-0ACD-E6C573BCEF80}"/>
              </a:ext>
            </a:extLst>
          </p:cNvPr>
          <p:cNvSpPr txBox="1"/>
          <p:nvPr/>
        </p:nvSpPr>
        <p:spPr>
          <a:xfrm>
            <a:off x="3276847" y="3544900"/>
            <a:ext cx="103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BDA03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BDA03"/>
                </a:solidFill>
              </a:rPr>
              <a:t>HiPIMS</a:t>
            </a:r>
            <a:endParaRPr lang="en-GB" sz="1000" b="1" dirty="0">
              <a:solidFill>
                <a:srgbClr val="EBDA03"/>
              </a:solidFill>
            </a:endParaRPr>
          </a:p>
          <a:p>
            <a:r>
              <a:rPr lang="en-GB" sz="1000" b="1" dirty="0">
                <a:solidFill>
                  <a:srgbClr val="EBDA03"/>
                </a:solidFill>
              </a:rPr>
              <a:t>4.5 K </a:t>
            </a:r>
            <a:r>
              <a:rPr lang="en-GB" sz="1000" dirty="0">
                <a:solidFill>
                  <a:srgbClr val="EBDA03"/>
                </a:solidFill>
              </a:rPr>
              <a:t>(</a:t>
            </a:r>
            <a:r>
              <a:rPr lang="en-GB" sz="1000" i="1" dirty="0">
                <a:solidFill>
                  <a:srgbClr val="EBDA03"/>
                </a:solidFill>
              </a:rPr>
              <a:t>peel-off</a:t>
            </a:r>
            <a:r>
              <a:rPr lang="en-GB" sz="1000" dirty="0">
                <a:solidFill>
                  <a:srgbClr val="EBDA03"/>
                </a:solidFill>
              </a:rPr>
              <a:t>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8A8AFD-25EB-B2FE-14D0-532B3BC3DFCE}"/>
              </a:ext>
            </a:extLst>
          </p:cNvPr>
          <p:cNvSpPr txBox="1"/>
          <p:nvPr/>
        </p:nvSpPr>
        <p:spPr>
          <a:xfrm>
            <a:off x="3354158" y="2086887"/>
            <a:ext cx="10358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ECBC0E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ECBC0E"/>
                </a:solidFill>
              </a:rPr>
              <a:t>HiPIMS</a:t>
            </a:r>
            <a:endParaRPr lang="en-GB" sz="1000" b="1" dirty="0">
              <a:solidFill>
                <a:srgbClr val="ECBC0E"/>
              </a:solidFill>
            </a:endParaRPr>
          </a:p>
          <a:p>
            <a:r>
              <a:rPr lang="en-GB" sz="1000" b="1" dirty="0">
                <a:solidFill>
                  <a:srgbClr val="ECBC0E"/>
                </a:solidFill>
              </a:rPr>
              <a:t>2.2 K </a:t>
            </a:r>
            <a:r>
              <a:rPr lang="en-GB" sz="1000" dirty="0">
                <a:solidFill>
                  <a:srgbClr val="ECBC0E"/>
                </a:solidFill>
              </a:rPr>
              <a:t>(</a:t>
            </a:r>
            <a:r>
              <a:rPr lang="en-GB" sz="1000" i="1" dirty="0">
                <a:solidFill>
                  <a:srgbClr val="ECBC0E"/>
                </a:solidFill>
              </a:rPr>
              <a:t>peel-off</a:t>
            </a:r>
            <a:r>
              <a:rPr lang="en-GB" sz="1000" dirty="0">
                <a:solidFill>
                  <a:srgbClr val="ECBC0E"/>
                </a:solidFill>
              </a:rPr>
              <a:t>)</a:t>
            </a:r>
          </a:p>
        </p:txBody>
      </p:sp>
      <p:pic>
        <p:nvPicPr>
          <p:cNvPr id="40" name="Picture 39" descr="A circular metal object with holes&#10;&#10;AI-generated content may be incorrect.">
            <a:extLst>
              <a:ext uri="{FF2B5EF4-FFF2-40B4-BE49-F238E27FC236}">
                <a16:creationId xmlns:a16="http://schemas.microsoft.com/office/drawing/2014/main" id="{1A3C5163-9463-2E92-883A-ED6FBCDE95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64167" y="2478006"/>
            <a:ext cx="2233063" cy="2233063"/>
          </a:xfrm>
          <a:prstGeom prst="rect">
            <a:avLst/>
          </a:prstGeom>
        </p:spPr>
      </p:pic>
      <p:pic>
        <p:nvPicPr>
          <p:cNvPr id="41" name="Picture 40" descr="A circular object with a hole in it&#10;&#10;AI-generated content may be incorrect.">
            <a:extLst>
              <a:ext uri="{FF2B5EF4-FFF2-40B4-BE49-F238E27FC236}">
                <a16:creationId xmlns:a16="http://schemas.microsoft.com/office/drawing/2014/main" id="{9E40719D-7186-344A-BBC2-98822BFA2F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79219" y="2478006"/>
            <a:ext cx="2221908" cy="2221908"/>
          </a:xfrm>
          <a:prstGeom prst="rect">
            <a:avLst/>
          </a:prstGeom>
        </p:spPr>
      </p:pic>
      <p:pic>
        <p:nvPicPr>
          <p:cNvPr id="42" name="Picture 41" descr="Close-up of a shiny metal surface&#10;&#10;AI-generated content may be incorrect.">
            <a:extLst>
              <a:ext uri="{FF2B5EF4-FFF2-40B4-BE49-F238E27FC236}">
                <a16:creationId xmlns:a16="http://schemas.microsoft.com/office/drawing/2014/main" id="{CBB49973-EC72-EF29-9AA9-A5CB13E6C3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9219" y="4735235"/>
            <a:ext cx="2221908" cy="1666428"/>
          </a:xfrm>
          <a:prstGeom prst="rect">
            <a:avLst/>
          </a:prstGeom>
        </p:spPr>
      </p:pic>
      <p:pic>
        <p:nvPicPr>
          <p:cNvPr id="43" name="Picture 42" descr="A close up of a metal wheel&#10;&#10;AI-generated content may be incorrect.">
            <a:extLst>
              <a:ext uri="{FF2B5EF4-FFF2-40B4-BE49-F238E27FC236}">
                <a16:creationId xmlns:a16="http://schemas.microsoft.com/office/drawing/2014/main" id="{70F8E151-C4F1-20FA-2E64-333FE32BE4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70210" y="4735235"/>
            <a:ext cx="2233063" cy="1674796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253A195D-4198-0794-4082-9D201D1EC337}"/>
              </a:ext>
            </a:extLst>
          </p:cNvPr>
          <p:cNvSpPr txBox="1"/>
          <p:nvPr/>
        </p:nvSpPr>
        <p:spPr>
          <a:xfrm>
            <a:off x="4782863" y="2403705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009F00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009F00"/>
                </a:solidFill>
              </a:rPr>
              <a:t>HiPIMS</a:t>
            </a:r>
            <a:endParaRPr lang="en-GB" sz="1000" b="1" dirty="0">
              <a:solidFill>
                <a:srgbClr val="009F00"/>
              </a:solidFill>
            </a:endParaRPr>
          </a:p>
          <a:p>
            <a:r>
              <a:rPr lang="en-GB" sz="1000" b="1" dirty="0">
                <a:solidFill>
                  <a:srgbClr val="009F00"/>
                </a:solidFill>
              </a:rPr>
              <a:t>2.1 K</a:t>
            </a:r>
            <a:endParaRPr lang="en-GB" sz="1000" dirty="0">
              <a:solidFill>
                <a:srgbClr val="009F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2FED645-3D33-1557-B5B3-39E1DBC0B97B}"/>
              </a:ext>
            </a:extLst>
          </p:cNvPr>
          <p:cNvSpPr txBox="1"/>
          <p:nvPr/>
        </p:nvSpPr>
        <p:spPr>
          <a:xfrm>
            <a:off x="4338858" y="3762390"/>
            <a:ext cx="6254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rgbClr val="00D000"/>
                </a:solidFill>
              </a:rPr>
              <a:t>EP</a:t>
            </a:r>
          </a:p>
          <a:p>
            <a:r>
              <a:rPr lang="en-GB" sz="1000" b="1" dirty="0" err="1">
                <a:solidFill>
                  <a:srgbClr val="00D000"/>
                </a:solidFill>
              </a:rPr>
              <a:t>HiPIMS</a:t>
            </a:r>
            <a:endParaRPr lang="en-GB" sz="1000" b="1" dirty="0">
              <a:solidFill>
                <a:srgbClr val="00D000"/>
              </a:solidFill>
            </a:endParaRPr>
          </a:p>
          <a:p>
            <a:r>
              <a:rPr lang="en-GB" sz="1000" b="1" dirty="0">
                <a:solidFill>
                  <a:srgbClr val="00D000"/>
                </a:solidFill>
              </a:rPr>
              <a:t>4.5 K</a:t>
            </a:r>
            <a:endParaRPr lang="en-GB" sz="1000" dirty="0">
              <a:solidFill>
                <a:srgbClr val="00D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E897A3-FE90-BDF8-EB66-E0C1906B0EA2}"/>
              </a:ext>
            </a:extLst>
          </p:cNvPr>
          <p:cNvSpPr txBox="1"/>
          <p:nvPr/>
        </p:nvSpPr>
        <p:spPr>
          <a:xfrm>
            <a:off x="2722847" y="5230843"/>
            <a:ext cx="48127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B050"/>
                </a:solidFill>
              </a:rPr>
              <a:t>the results indicate that we do not have peel-off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radiation at around 5 MV/m, </a:t>
            </a:r>
            <a:r>
              <a:rPr lang="en-GB" sz="1400" dirty="0">
                <a:solidFill>
                  <a:srgbClr val="C00000"/>
                </a:solidFill>
              </a:rPr>
              <a:t>possibly due to </a:t>
            </a:r>
            <a:r>
              <a:rPr lang="en-GB" sz="1400" b="1" dirty="0">
                <a:solidFill>
                  <a:srgbClr val="C00000"/>
                </a:solidFill>
              </a:rPr>
              <a:t>particle contamination</a:t>
            </a:r>
            <a:r>
              <a:rPr lang="en-GB" sz="1400" b="1" dirty="0"/>
              <a:t> </a:t>
            </a:r>
            <a:r>
              <a:rPr lang="en-GB" sz="1400" dirty="0"/>
              <a:t>→ 2</a:t>
            </a:r>
            <a:r>
              <a:rPr lang="en-GB" sz="1400" baseline="30000" dirty="0"/>
              <a:t>nd</a:t>
            </a:r>
            <a:r>
              <a:rPr lang="en-GB" sz="1400" dirty="0"/>
              <a:t> HPR and retesting ongoing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modified coating parameters </a:t>
            </a:r>
            <a:r>
              <a:rPr lang="en-GB" sz="1400" dirty="0"/>
              <a:t>compared to the SUBU/</a:t>
            </a:r>
            <a:r>
              <a:rPr lang="en-GB" sz="1400" dirty="0" err="1"/>
              <a:t>HiPIMS</a:t>
            </a:r>
            <a:r>
              <a:rPr lang="en-GB" sz="1400" dirty="0"/>
              <a:t> cavity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E7B94B-01A3-908D-5324-BF08D96333F4}"/>
              </a:ext>
            </a:extLst>
          </p:cNvPr>
          <p:cNvSpPr/>
          <p:nvPr/>
        </p:nvSpPr>
        <p:spPr>
          <a:xfrm>
            <a:off x="7479219" y="1437896"/>
            <a:ext cx="4518011" cy="9869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ABCBA3-B3CE-4649-D2C9-ED09B56B53D8}"/>
              </a:ext>
            </a:extLst>
          </p:cNvPr>
          <p:cNvSpPr txBox="1"/>
          <p:nvPr/>
        </p:nvSpPr>
        <p:spPr>
          <a:xfrm>
            <a:off x="7559422" y="1470752"/>
            <a:ext cx="43576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improvements in monitoring EP bath, passivation solution and environmental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additional high-pressure rinsing after each processing step</a:t>
            </a:r>
            <a:endParaRPr lang="en-US" sz="1400" dirty="0"/>
          </a:p>
        </p:txBody>
      </p:sp>
      <p:sp>
        <p:nvSpPr>
          <p:cNvPr id="57" name="Arrow: Bent-Up 56">
            <a:extLst>
              <a:ext uri="{FF2B5EF4-FFF2-40B4-BE49-F238E27FC236}">
                <a16:creationId xmlns:a16="http://schemas.microsoft.com/office/drawing/2014/main" id="{A0EBBD29-DE07-6BF7-8696-F0CF13B05D13}"/>
              </a:ext>
            </a:extLst>
          </p:cNvPr>
          <p:cNvSpPr/>
          <p:nvPr/>
        </p:nvSpPr>
        <p:spPr>
          <a:xfrm rot="16200000">
            <a:off x="8407349" y="64200"/>
            <a:ext cx="450906" cy="2307165"/>
          </a:xfrm>
          <a:prstGeom prst="bentUpArrow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768D4-278D-D0C0-0F55-D489E1DF0E26}"/>
              </a:ext>
            </a:extLst>
          </p:cNvPr>
          <p:cNvSpPr/>
          <p:nvPr/>
        </p:nvSpPr>
        <p:spPr>
          <a:xfrm>
            <a:off x="7471535" y="2468630"/>
            <a:ext cx="2229592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52B10-37E1-6B7C-1C91-551473EAC137}"/>
              </a:ext>
            </a:extLst>
          </p:cNvPr>
          <p:cNvSpPr txBox="1"/>
          <p:nvPr/>
        </p:nvSpPr>
        <p:spPr>
          <a:xfrm>
            <a:off x="7542137" y="2458556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</a:t>
            </a:r>
            <a:r>
              <a:rPr lang="en-GB" sz="1400" i="1" dirty="0" err="1"/>
              <a:t>EP+passivation</a:t>
            </a:r>
            <a:endParaRPr lang="en-GB" sz="12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38E94B-B537-030A-9191-8BC8E6328E94}"/>
              </a:ext>
            </a:extLst>
          </p:cNvPr>
          <p:cNvSpPr/>
          <p:nvPr/>
        </p:nvSpPr>
        <p:spPr>
          <a:xfrm>
            <a:off x="9764046" y="2468630"/>
            <a:ext cx="2229592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62FE45-BFB3-7854-2DCA-FB2F6FEF8F45}"/>
              </a:ext>
            </a:extLst>
          </p:cNvPr>
          <p:cNvSpPr txBox="1"/>
          <p:nvPr/>
        </p:nvSpPr>
        <p:spPr>
          <a:xfrm>
            <a:off x="9818278" y="2453840"/>
            <a:ext cx="2136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coating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90077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150F5-F03E-2440-E155-14E7F360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 to 400 MHz: </a:t>
            </a:r>
            <a:r>
              <a:rPr lang="en-GB" dirty="0">
                <a:solidFill>
                  <a:srgbClr val="FF0000"/>
                </a:solidFill>
              </a:rPr>
              <a:t>EP reproducibility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D6F730-1F3C-3642-73BC-5CE0FEC0A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CBA3C8-C9C7-A569-74DD-210F8DD10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3CF3C-2A4F-F8CD-303E-A1ACF958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17</a:t>
            </a:fld>
            <a:endParaRPr lang="en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593442-3579-8B2E-C636-D78CBC28FE0F}"/>
              </a:ext>
            </a:extLst>
          </p:cNvPr>
          <p:cNvSpPr/>
          <p:nvPr/>
        </p:nvSpPr>
        <p:spPr>
          <a:xfrm>
            <a:off x="222592" y="4347928"/>
            <a:ext cx="2406306" cy="2062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5EE573-E918-94D8-575D-7BC98954A57B}"/>
              </a:ext>
            </a:extLst>
          </p:cNvPr>
          <p:cNvSpPr/>
          <p:nvPr/>
        </p:nvSpPr>
        <p:spPr>
          <a:xfrm>
            <a:off x="222592" y="3917734"/>
            <a:ext cx="2406306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example 400 MHz cavity</a:t>
            </a:r>
            <a:endParaRPr lang="en-US" sz="1600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001D67-4F95-813A-A5FB-898474E4513F}"/>
              </a:ext>
            </a:extLst>
          </p:cNvPr>
          <p:cNvSpPr txBox="1"/>
          <p:nvPr/>
        </p:nvSpPr>
        <p:spPr>
          <a:xfrm>
            <a:off x="222592" y="4347928"/>
            <a:ext cx="24063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important factors</a:t>
            </a:r>
            <a:r>
              <a:rPr lang="en-GB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state/treatment of Cu (polishing + passivation)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compact, high purity Nb coatings, i.e. strict control over level of impurities (e.g. oxygen, hydrogen, particulates)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008B32-472E-3E61-A004-A4209E08A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1545" r="7864" b="9852"/>
          <a:stretch>
            <a:fillRect/>
          </a:stretch>
        </p:blipFill>
        <p:spPr>
          <a:xfrm>
            <a:off x="222591" y="992330"/>
            <a:ext cx="2406307" cy="29244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86CBBCD-080B-B508-BAC3-BD4780D85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6326405" y="1603412"/>
            <a:ext cx="2544000" cy="1908000"/>
          </a:xfrm>
          <a:prstGeom prst="rect">
            <a:avLst/>
          </a:prstGeom>
        </p:spPr>
      </p:pic>
      <p:pic>
        <p:nvPicPr>
          <p:cNvPr id="23" name="Picture 22" descr="A close-up of a shiny metal surface&#10;&#10;AI-generated content may be incorrect.">
            <a:extLst>
              <a:ext uri="{FF2B5EF4-FFF2-40B4-BE49-F238E27FC236}">
                <a16:creationId xmlns:a16="http://schemas.microsoft.com/office/drawing/2014/main" id="{1B345CD1-54D4-634F-1356-8C7F4A95D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2439533" y="1603412"/>
            <a:ext cx="2544000" cy="1908000"/>
          </a:xfrm>
          <a:prstGeom prst="rect">
            <a:avLst/>
          </a:prstGeom>
        </p:spPr>
      </p:pic>
      <p:pic>
        <p:nvPicPr>
          <p:cNvPr id="25" name="Picture 24" descr="A close up of a metal surface&#10;&#10;AI-generated content may be incorrect.">
            <a:extLst>
              <a:ext uri="{FF2B5EF4-FFF2-40B4-BE49-F238E27FC236}">
                <a16:creationId xmlns:a16="http://schemas.microsoft.com/office/drawing/2014/main" id="{7E2601DE-813D-4E55-FC7C-02D74AE4EA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4382969" y="1603412"/>
            <a:ext cx="2544000" cy="1908000"/>
          </a:xfrm>
          <a:prstGeom prst="rect">
            <a:avLst/>
          </a:prstGeom>
        </p:spPr>
      </p:pic>
      <p:pic>
        <p:nvPicPr>
          <p:cNvPr id="29" name="Picture 28" descr="A close-up of a silver plate&#10;&#10;AI-generated content may be incorrect.">
            <a:extLst>
              <a:ext uri="{FF2B5EF4-FFF2-40B4-BE49-F238E27FC236}">
                <a16:creationId xmlns:a16="http://schemas.microsoft.com/office/drawing/2014/main" id="{E4A81F04-8B64-9CC8-E610-8361C815FB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6326405" y="4184031"/>
            <a:ext cx="2544000" cy="1908000"/>
          </a:xfrm>
          <a:prstGeom prst="rect">
            <a:avLst/>
          </a:prstGeom>
        </p:spPr>
      </p:pic>
      <p:pic>
        <p:nvPicPr>
          <p:cNvPr id="31" name="Picture 30" descr="A close-up of a silver plate&#10;&#10;AI-generated content may be incorrect.">
            <a:extLst>
              <a:ext uri="{FF2B5EF4-FFF2-40B4-BE49-F238E27FC236}">
                <a16:creationId xmlns:a16="http://schemas.microsoft.com/office/drawing/2014/main" id="{7648087B-C8E4-389C-539B-3D847C41C8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4382969" y="4184031"/>
            <a:ext cx="2544000" cy="1908000"/>
          </a:xfrm>
          <a:prstGeom prst="rect">
            <a:avLst/>
          </a:prstGeom>
        </p:spPr>
      </p:pic>
      <p:pic>
        <p:nvPicPr>
          <p:cNvPr id="33" name="Picture 32" descr="A close-up of a metal surface&#10;&#10;AI-generated content may be incorrect.">
            <a:extLst>
              <a:ext uri="{FF2B5EF4-FFF2-40B4-BE49-F238E27FC236}">
                <a16:creationId xmlns:a16="http://schemas.microsoft.com/office/drawing/2014/main" id="{1F36BB0B-8882-F0D5-CED4-AEAB3CEDC9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2439533" y="4184031"/>
            <a:ext cx="2544000" cy="1908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1C5EC09-F2D5-5261-829E-5A761E0A3B8C}"/>
              </a:ext>
            </a:extLst>
          </p:cNvPr>
          <p:cNvSpPr txBox="1"/>
          <p:nvPr/>
        </p:nvSpPr>
        <p:spPr>
          <a:xfrm>
            <a:off x="8610600" y="1649471"/>
            <a:ext cx="33739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continued challenges with passivating the surface after 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what is the main driving parameter preventing stable passivation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is it a process or environmental issue or both?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0B0132-5B74-D9CE-33B9-F9883910D240}"/>
              </a:ext>
            </a:extLst>
          </p:cNvPr>
          <p:cNvSpPr txBox="1"/>
          <p:nvPr/>
        </p:nvSpPr>
        <p:spPr>
          <a:xfrm>
            <a:off x="8610599" y="3986942"/>
            <a:ext cx="33739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stains visible after coating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no peel-off observed during initial optical inspection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what is the influence of oxidation on the coating and performance?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cavity waiting for HPR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if no peel-off is observed → testing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A72FC8-9A2E-21B2-8032-58F71B6A61CD}"/>
              </a:ext>
            </a:extLst>
          </p:cNvPr>
          <p:cNvSpPr txBox="1"/>
          <p:nvPr/>
        </p:nvSpPr>
        <p:spPr>
          <a:xfrm>
            <a:off x="2700403" y="936588"/>
            <a:ext cx="3796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We have a procedure that works!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1AC082-8535-A324-12F3-32BA62993C33}"/>
              </a:ext>
            </a:extLst>
          </p:cNvPr>
          <p:cNvSpPr txBox="1"/>
          <p:nvPr/>
        </p:nvSpPr>
        <p:spPr>
          <a:xfrm>
            <a:off x="6497276" y="9331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… or do we?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0DBECB-1654-3711-36CA-54C019872F7B}"/>
              </a:ext>
            </a:extLst>
          </p:cNvPr>
          <p:cNvSpPr/>
          <p:nvPr/>
        </p:nvSpPr>
        <p:spPr>
          <a:xfrm>
            <a:off x="2757533" y="1285412"/>
            <a:ext cx="1908000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8EBE9-8DB2-D1CE-257F-49678F6FB427}"/>
              </a:ext>
            </a:extLst>
          </p:cNvPr>
          <p:cNvSpPr txBox="1"/>
          <p:nvPr/>
        </p:nvSpPr>
        <p:spPr>
          <a:xfrm>
            <a:off x="2800062" y="1275338"/>
            <a:ext cx="18229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</a:t>
            </a:r>
            <a:r>
              <a:rPr lang="en-GB" sz="1400" i="1" dirty="0" err="1"/>
              <a:t>EP+passivation</a:t>
            </a:r>
            <a:endParaRPr lang="en-GB" sz="12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1FA4A0-3C45-551C-B55B-5B52B3394577}"/>
              </a:ext>
            </a:extLst>
          </p:cNvPr>
          <p:cNvSpPr/>
          <p:nvPr/>
        </p:nvSpPr>
        <p:spPr>
          <a:xfrm>
            <a:off x="2757533" y="3864257"/>
            <a:ext cx="1908000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754572-46EF-5458-4755-BC5E82582565}"/>
              </a:ext>
            </a:extLst>
          </p:cNvPr>
          <p:cNvSpPr txBox="1"/>
          <p:nvPr/>
        </p:nvSpPr>
        <p:spPr>
          <a:xfrm>
            <a:off x="2923554" y="3844111"/>
            <a:ext cx="15759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/>
              <a:t>after coating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96668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6" grpId="0"/>
      <p:bldP spid="7" grpId="0"/>
      <p:bldP spid="8" grpId="0" animBg="1"/>
      <p:bldP spid="9" grpId="0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C1012-1066-4BFE-E25E-F3F98EAB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A6B659-6AA7-41AC-B59E-6A7C6EE3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next?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5079E3-2120-90AB-085D-F7A5DE54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00580-D174-CF37-EF7D-6E21A9EF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2062E-8C53-78FF-8833-9CF7AF60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69590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1370E-9F1C-BB29-8CEE-D5B3F444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F6B2BC-DEC4-F000-09AD-A9B611F0B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building for SRF activities: SA18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AEE2D-B37D-1A5B-78F6-F2527100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02.06.2026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B937B-5E6C-FE13-BB84-CE86C52D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C. Hain | TE Forum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ACBB7-3609-EC76-10EB-0467C939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GB" noProof="0" smtClean="0"/>
              <a:pPr/>
              <a:t>19</a:t>
            </a:fld>
            <a:endParaRPr lang="en-GB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A1ADDB-843D-7405-7A12-54700662F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855" y="981075"/>
            <a:ext cx="5943600" cy="5305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7EFA45A-45D0-4443-72E4-25729BB7B0A5}"/>
              </a:ext>
            </a:extLst>
          </p:cNvPr>
          <p:cNvSpPr txBox="1"/>
          <p:nvPr/>
        </p:nvSpPr>
        <p:spPr>
          <a:xfrm>
            <a:off x="361654" y="2961063"/>
            <a:ext cx="5321873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improved process control and quality through increased height (vertical cathodes), a deep basement (vacuum ovens, chemical plants, mobile cathodes)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interconnected cleanrooms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state-of-the-art surface treatment workshop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provide sufficient scale to train industry, re-internalise selected production steps, and perform major cryomodule repairs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SA18 next to SM18 cryogenic test infrastructure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5C9B8B-A264-1168-F845-17CAC21AA9EE}"/>
              </a:ext>
            </a:extLst>
          </p:cNvPr>
          <p:cNvSpPr txBox="1"/>
          <p:nvPr/>
        </p:nvSpPr>
        <p:spPr>
          <a:xfrm>
            <a:off x="361654" y="1155461"/>
            <a:ext cx="53218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/>
              <a:t>Replace four obsolete, dispersed facilities with one purpose-built SRF facility: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B.118 surface treatment,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B.252 cavity coatings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SM18 bulk Nb processing and cryomodule assembly,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B.101 1.3 GHz R&amp;D cavity coatings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5C21C4-3C58-52BE-5260-5298C08F5367}"/>
              </a:ext>
            </a:extLst>
          </p:cNvPr>
          <p:cNvSpPr/>
          <p:nvPr/>
        </p:nvSpPr>
        <p:spPr>
          <a:xfrm>
            <a:off x="81280" y="876295"/>
            <a:ext cx="12028504" cy="5494025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red stamp with text&#10;&#10;AI-generated content may be incorrect.">
            <a:extLst>
              <a:ext uri="{FF2B5EF4-FFF2-40B4-BE49-F238E27FC236}">
                <a16:creationId xmlns:a16="http://schemas.microsoft.com/office/drawing/2014/main" id="{B970434A-D0FB-B8C3-CDA0-7529AF6DE65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809" b="28253"/>
          <a:stretch>
            <a:fillRect/>
          </a:stretch>
        </p:blipFill>
        <p:spPr>
          <a:xfrm>
            <a:off x="323545" y="1038973"/>
            <a:ext cx="10875131" cy="38441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EEE807-F222-4739-F739-C07988A577E9}"/>
              </a:ext>
            </a:extLst>
          </p:cNvPr>
          <p:cNvSpPr txBox="1"/>
          <p:nvPr/>
        </p:nvSpPr>
        <p:spPr>
          <a:xfrm>
            <a:off x="6095531" y="4099837"/>
            <a:ext cx="57729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Delayed by up to 4 years (2034 instead of 2030)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currently available infrastructure in need of significant upgrading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will cause delays → not only for Nb/Cu cavities but also bulk Nb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potential limitations for next R&amp;D activities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40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E0CFB7-389D-E742-D4A7-1A8AEE3875CE}"/>
              </a:ext>
            </a:extLst>
          </p:cNvPr>
          <p:cNvSpPr/>
          <p:nvPr/>
        </p:nvSpPr>
        <p:spPr>
          <a:xfrm>
            <a:off x="161037" y="2529890"/>
            <a:ext cx="6708654" cy="3194375"/>
          </a:xfrm>
          <a:prstGeom prst="rect">
            <a:avLst/>
          </a:prstGeom>
          <a:solidFill>
            <a:srgbClr val="E4CE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F6604B-3ACD-1BEA-4F44-EED185CD7A7E}"/>
              </a:ext>
            </a:extLst>
          </p:cNvPr>
          <p:cNvSpPr/>
          <p:nvPr/>
        </p:nvSpPr>
        <p:spPr>
          <a:xfrm>
            <a:off x="161037" y="981075"/>
            <a:ext cx="6708654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5D3D9-BB82-33B8-4B1F-5BDC5606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056402-6623-9690-7D76-E6F91BD64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2D637B-BFD1-07D2-CF57-8BEA435EF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4E10D-D82B-EB57-F783-6A929F1F0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20</a:t>
            </a:fld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F6E7F2-701B-54CC-868F-E6A826A256F9}"/>
              </a:ext>
            </a:extLst>
          </p:cNvPr>
          <p:cNvSpPr txBox="1"/>
          <p:nvPr/>
        </p:nvSpPr>
        <p:spPr>
          <a:xfrm>
            <a:off x="200462" y="981075"/>
            <a:ext cx="66692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so far…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scaled FCC specifications demonstrated on 1.3 GHz cavities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HiPIMS improves the Q</a:t>
            </a:r>
            <a:r>
              <a:rPr lang="en-GB" baseline="-25000" dirty="0"/>
              <a:t>0</a:t>
            </a:r>
            <a:r>
              <a:rPr lang="en-GB" dirty="0"/>
              <a:t> demonstrated for 400 MHz cavities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promising results for </a:t>
            </a:r>
            <a:r>
              <a:rPr lang="en-GB" dirty="0" err="1"/>
              <a:t>EP+HiPIMS</a:t>
            </a:r>
            <a:r>
              <a:rPr lang="en-GB" dirty="0"/>
              <a:t>, however, biggest challenge still related to passivation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DFC387-9A49-A713-488A-3F5442557B11}"/>
              </a:ext>
            </a:extLst>
          </p:cNvPr>
          <p:cNvSpPr txBox="1"/>
          <p:nvPr/>
        </p:nvSpPr>
        <p:spPr>
          <a:xfrm>
            <a:off x="161035" y="2529890"/>
            <a:ext cx="67199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ongoing activities: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revisiting chemical passivation strategies (bath composition, drying method, step sequence) through sample campaign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plasma surface treatment for surface cleaning and passivation </a:t>
            </a:r>
          </a:p>
          <a:p>
            <a:pPr marL="742950" lvl="1" indent="-285750">
              <a:buFont typeface="Arial" panose="020B0604020202020204" pitchFamily="34" charset="0"/>
              <a:buChar char="◦"/>
            </a:pPr>
            <a:r>
              <a:rPr lang="en-GB" i="1" dirty="0"/>
              <a:t>in situ </a:t>
            </a:r>
            <a:r>
              <a:rPr lang="en-GB" dirty="0"/>
              <a:t>XPS+OES studies</a:t>
            </a:r>
          </a:p>
          <a:p>
            <a:pPr marL="742950" lvl="1" indent="-285750">
              <a:buFont typeface="Arial" panose="020B0604020202020204" pitchFamily="34" charset="0"/>
              <a:buChar char="◦"/>
            </a:pPr>
            <a:r>
              <a:rPr lang="en-GB" dirty="0"/>
              <a:t>initial trials on 400 MHz cavities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studies related to optimising anode design (new version being prepared after successful testing)</a:t>
            </a:r>
          </a:p>
          <a:p>
            <a:pPr marL="742950" lvl="1" indent="-285750">
              <a:buFont typeface="Arial" panose="020B0604020202020204" pitchFamily="34" charset="0"/>
              <a:buChar char="◦"/>
            </a:pPr>
            <a:r>
              <a:rPr lang="en-GB" dirty="0"/>
              <a:t>enabling </a:t>
            </a:r>
            <a:r>
              <a:rPr lang="en-GB" dirty="0" err="1"/>
              <a:t>HiPIMS</a:t>
            </a:r>
            <a:r>
              <a:rPr lang="en-GB" dirty="0"/>
              <a:t> + cavity biasing (DC and synchronised)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new coating system in preparation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56C3145-FE31-2B01-24AB-74D50D5776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2503" y="987062"/>
            <a:ext cx="2098459" cy="20830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264C7A-E652-A798-B2E6-5914AD2253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20"/>
          <a:stretch>
            <a:fillRect/>
          </a:stretch>
        </p:blipFill>
        <p:spPr>
          <a:xfrm>
            <a:off x="7018056" y="983683"/>
            <a:ext cx="2875055" cy="20813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F638EB-AF47-B8C8-67BD-4FF6DFA69A00}"/>
              </a:ext>
            </a:extLst>
          </p:cNvPr>
          <p:cNvSpPr/>
          <p:nvPr/>
        </p:nvSpPr>
        <p:spPr>
          <a:xfrm>
            <a:off x="7018056" y="2777426"/>
            <a:ext cx="2875055" cy="28763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C036E-1E3C-8467-702F-CD05D5760FE2}"/>
              </a:ext>
            </a:extLst>
          </p:cNvPr>
          <p:cNvSpPr txBox="1"/>
          <p:nvPr/>
        </p:nvSpPr>
        <p:spPr>
          <a:xfrm>
            <a:off x="7150578" y="2790436"/>
            <a:ext cx="26100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i="1" dirty="0"/>
              <a:t>courtesy of: C. </a:t>
            </a:r>
            <a:r>
              <a:rPr lang="en-GB" sz="1100" i="1" dirty="0" err="1"/>
              <a:t>Kouzios</a:t>
            </a:r>
            <a:r>
              <a:rPr lang="en-GB" sz="1100" i="1" dirty="0"/>
              <a:t>, M. </a:t>
            </a:r>
            <a:r>
              <a:rPr lang="en-GB" sz="1100" i="1" dirty="0" err="1"/>
              <a:t>Himmerlich</a:t>
            </a:r>
            <a:endParaRPr lang="en-US" sz="1100" i="1" dirty="0"/>
          </a:p>
        </p:txBody>
      </p:sp>
      <p:pic>
        <p:nvPicPr>
          <p:cNvPr id="14" name="Picture 13" descr="A machine in a room&#10;&#10;AI-generated content may be incorrect.">
            <a:extLst>
              <a:ext uri="{FF2B5EF4-FFF2-40B4-BE49-F238E27FC236}">
                <a16:creationId xmlns:a16="http://schemas.microsoft.com/office/drawing/2014/main" id="{43253E2F-9235-C508-8573-9E5AA9D2A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01" b="3220"/>
          <a:stretch>
            <a:fillRect/>
          </a:stretch>
        </p:blipFill>
        <p:spPr>
          <a:xfrm>
            <a:off x="7849486" y="3179882"/>
            <a:ext cx="745647" cy="3228079"/>
          </a:xfrm>
          <a:prstGeom prst="rect">
            <a:avLst/>
          </a:prstGeom>
        </p:spPr>
      </p:pic>
      <p:pic>
        <p:nvPicPr>
          <p:cNvPr id="18" name="Picture 17" descr="People in white protective suits standing on ladders&#10;&#10;AI-generated content may be incorrect.">
            <a:extLst>
              <a:ext uri="{FF2B5EF4-FFF2-40B4-BE49-F238E27FC236}">
                <a16:creationId xmlns:a16="http://schemas.microsoft.com/office/drawing/2014/main" id="{37F3994A-9197-D59A-3180-1E6CE65815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320" t="6111" r="40618" b="56161"/>
          <a:stretch>
            <a:fillRect/>
          </a:stretch>
        </p:blipFill>
        <p:spPr>
          <a:xfrm>
            <a:off x="7013540" y="3179883"/>
            <a:ext cx="724886" cy="3228079"/>
          </a:xfrm>
          <a:prstGeom prst="rect">
            <a:avLst/>
          </a:prstGeom>
        </p:spPr>
      </p:pic>
      <p:pic>
        <p:nvPicPr>
          <p:cNvPr id="19" name="Picture 18" descr="A blue light inside a tube&#10;&#10;AI-generated content may be incorrect.">
            <a:extLst>
              <a:ext uri="{FF2B5EF4-FFF2-40B4-BE49-F238E27FC236}">
                <a16:creationId xmlns:a16="http://schemas.microsoft.com/office/drawing/2014/main" id="{1ED247A5-23E5-85EB-5D3D-661726D44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2" r="2502"/>
          <a:stretch>
            <a:fillRect/>
          </a:stretch>
        </p:blipFill>
        <p:spPr>
          <a:xfrm>
            <a:off x="8656220" y="4322169"/>
            <a:ext cx="1542780" cy="1624041"/>
          </a:xfrm>
          <a:prstGeom prst="rect">
            <a:avLst/>
          </a:prstGeom>
        </p:spPr>
      </p:pic>
      <p:pic>
        <p:nvPicPr>
          <p:cNvPr id="21" name="Picture 20" descr="A close-up of a metal cylinder&#10;&#10;AI-generated content may be incorrect.">
            <a:extLst>
              <a:ext uri="{FF2B5EF4-FFF2-40B4-BE49-F238E27FC236}">
                <a16:creationId xmlns:a16="http://schemas.microsoft.com/office/drawing/2014/main" id="{7BA476D6-AFF8-C154-F736-C405BFB69DE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3605" b="8105"/>
          <a:stretch>
            <a:fillRect/>
          </a:stretch>
        </p:blipFill>
        <p:spPr>
          <a:xfrm>
            <a:off x="10273480" y="3179882"/>
            <a:ext cx="1707124" cy="32280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5F43A76-180C-B0B6-6934-8BB301800AB9}"/>
              </a:ext>
            </a:extLst>
          </p:cNvPr>
          <p:cNvSpPr txBox="1"/>
          <p:nvPr/>
        </p:nvSpPr>
        <p:spPr>
          <a:xfrm>
            <a:off x="8631819" y="3611120"/>
            <a:ext cx="1614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70C0"/>
                </a:solidFill>
              </a:rPr>
              <a:t>plasma discharge intercepted by the anode 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5FE38B-FB55-E6B8-5648-162553BED97C}"/>
              </a:ext>
            </a:extLst>
          </p:cNvPr>
          <p:cNvSpPr txBox="1"/>
          <p:nvPr/>
        </p:nvSpPr>
        <p:spPr>
          <a:xfrm>
            <a:off x="161035" y="5808750"/>
            <a:ext cx="5241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To be continued at the next TFSRF Workshop!</a:t>
            </a:r>
          </a:p>
          <a:p>
            <a:r>
              <a:rPr lang="en-GB" dirty="0">
                <a:solidFill>
                  <a:srgbClr val="7030A0"/>
                </a:solidFill>
              </a:rPr>
              <a:t>Let’s see if it’ll still be on 400 MHz </a:t>
            </a:r>
            <a:r>
              <a:rPr lang="en-GB" dirty="0">
                <a:solidFill>
                  <a:srgbClr val="7030A0"/>
                </a:solidFill>
                <a:sym typeface="Wingdings" panose="05000000000000000000" pitchFamily="2" charset="2"/>
              </a:rPr>
              <a:t></a:t>
            </a:r>
            <a:r>
              <a:rPr lang="en-GB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033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9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B2746-0983-146A-5A19-3D667D13D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7E33371-7A68-7FE5-BF86-E84918DC6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64" y="2000574"/>
            <a:ext cx="11481116" cy="3144467"/>
          </a:xfrm>
        </p:spPr>
        <p:txBody>
          <a:bodyPr>
            <a:noAutofit/>
          </a:bodyPr>
          <a:lstStyle/>
          <a:p>
            <a:r>
              <a:rPr lang="en-GB" sz="4800" b="1" dirty="0"/>
              <a:t>From 1.3 GHz Demonstrators to 400 (?) MHz FCC-ee Cavities: Challenges in Process Scale-Up 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CD3ADBE0-1AD1-6FEF-1599-34305EDC5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220" y="4626722"/>
            <a:ext cx="6335712" cy="1036637"/>
          </a:xfrm>
        </p:spPr>
        <p:txBody>
          <a:bodyPr>
            <a:normAutofit/>
          </a:bodyPr>
          <a:lstStyle/>
          <a:p>
            <a:r>
              <a:rPr lang="en-GB" dirty="0"/>
              <a:t>p</a:t>
            </a:r>
            <a:r>
              <a:rPr lang="en-GB" noProof="0" dirty="0" err="1"/>
              <a:t>resenter</a:t>
            </a:r>
            <a:r>
              <a:rPr lang="en-GB" noProof="0" dirty="0"/>
              <a:t>: </a:t>
            </a:r>
            <a:r>
              <a:rPr lang="en-GB" b="1" noProof="0" dirty="0"/>
              <a:t>Caroline Hain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520518-B043-0765-2976-499E736A0210}"/>
              </a:ext>
            </a:extLst>
          </p:cNvPr>
          <p:cNvSpPr txBox="1"/>
          <p:nvPr/>
        </p:nvSpPr>
        <p:spPr>
          <a:xfrm>
            <a:off x="8429558" y="5584934"/>
            <a:ext cx="3421129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12</a:t>
            </a:r>
            <a:r>
              <a:rPr lang="en-GB" sz="2400" b="1" baseline="30000" dirty="0">
                <a:solidFill>
                  <a:schemeClr val="bg1"/>
                </a:solidFill>
              </a:rPr>
              <a:t>th</a:t>
            </a:r>
            <a:r>
              <a:rPr lang="en-GB" sz="2400" b="1" dirty="0">
                <a:solidFill>
                  <a:schemeClr val="bg1"/>
                </a:solidFill>
              </a:rPr>
              <a:t> TFSRF Workshop</a:t>
            </a:r>
          </a:p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21-25 September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FB06F-F72D-2312-FD2E-EE9B166FADA2}"/>
              </a:ext>
            </a:extLst>
          </p:cNvPr>
          <p:cNvSpPr txBox="1"/>
          <p:nvPr/>
        </p:nvSpPr>
        <p:spPr>
          <a:xfrm>
            <a:off x="341313" y="5584934"/>
            <a:ext cx="6276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on behalf of</a:t>
            </a:r>
            <a:r>
              <a:rPr lang="en-US" sz="1600" dirty="0">
                <a:solidFill>
                  <a:schemeClr val="bg1"/>
                </a:solidFill>
              </a:rPr>
              <a:t>: C. Pereira, L. Ferreira, A. Guyot, D. </a:t>
            </a:r>
            <a:r>
              <a:rPr lang="en-US" sz="1600" dirty="0" err="1">
                <a:solidFill>
                  <a:schemeClr val="bg1"/>
                </a:solidFill>
              </a:rPr>
              <a:t>Doretto</a:t>
            </a:r>
            <a:r>
              <a:rPr lang="en-US" sz="1600" dirty="0">
                <a:solidFill>
                  <a:schemeClr val="bg1"/>
                </a:solidFill>
              </a:rPr>
              <a:t>, S. Forel, S. Zadeh, F. </a:t>
            </a:r>
            <a:r>
              <a:rPr lang="en-US" sz="1600" dirty="0" err="1">
                <a:solidFill>
                  <a:schemeClr val="bg1"/>
                </a:solidFill>
              </a:rPr>
              <a:t>Peauger</a:t>
            </a:r>
            <a:r>
              <a:rPr lang="en-US" sz="1600" dirty="0">
                <a:solidFill>
                  <a:schemeClr val="bg1"/>
                </a:solidFill>
              </a:rPr>
              <a:t>, W. V. </a:t>
            </a:r>
            <a:r>
              <a:rPr lang="en-US" sz="1600" dirty="0" err="1">
                <a:solidFill>
                  <a:schemeClr val="bg1"/>
                </a:solidFill>
              </a:rPr>
              <a:t>Delsolaro</a:t>
            </a:r>
            <a:r>
              <a:rPr lang="en-US" sz="1600" dirty="0">
                <a:solidFill>
                  <a:schemeClr val="bg1"/>
                </a:solidFill>
              </a:rPr>
              <a:t>, G. </a:t>
            </a:r>
            <a:r>
              <a:rPr lang="en-US" sz="1600" dirty="0" err="1">
                <a:solidFill>
                  <a:schemeClr val="bg1"/>
                </a:solidFill>
              </a:rPr>
              <a:t>Rosaz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(and many others from TE, SY, EN, and KEK)</a:t>
            </a:r>
          </a:p>
        </p:txBody>
      </p:sp>
    </p:spTree>
    <p:extLst>
      <p:ext uri="{BB962C8B-B14F-4D97-AF65-F5344CB8AC3E}">
        <p14:creationId xmlns:p14="http://schemas.microsoft.com/office/powerpoint/2010/main" val="349724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16559</TotalTime>
  <Words>2276</Words>
  <Application>Microsoft Office PowerPoint</Application>
  <PresentationFormat>Widescreen</PresentationFormat>
  <Paragraphs>394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Arial</vt:lpstr>
      <vt:lpstr>Arial Black</vt:lpstr>
      <vt:lpstr>Arial Narrow</vt:lpstr>
      <vt:lpstr>Calibri</vt:lpstr>
      <vt:lpstr>Verdana</vt:lpstr>
      <vt:lpstr>Wingdings</vt:lpstr>
      <vt:lpstr>Office Theme</vt:lpstr>
      <vt:lpstr>From 1.3 GHz Demonstrators to 400 MHz FCC-ee Cavities: Challenges in Process Scale-Up </vt:lpstr>
      <vt:lpstr>Quantitative objectives</vt:lpstr>
      <vt:lpstr>1.3 GHz R&amp;D progress</vt:lpstr>
      <vt:lpstr>Advancements in 1.3 GHz R&amp;D</vt:lpstr>
      <vt:lpstr>Advancements in 1.3 GHz R&amp;D</vt:lpstr>
      <vt:lpstr>Advancements in 1.3 GHz R&amp;D</vt:lpstr>
      <vt:lpstr>Advancements in 1.3 GHz R&amp;D</vt:lpstr>
      <vt:lpstr>How to transfer this approach to 400 MHz cavities?</vt:lpstr>
      <vt:lpstr>Upscaling to 400 MHz</vt:lpstr>
      <vt:lpstr>Upscaling to 400 MHz</vt:lpstr>
      <vt:lpstr>Upscaling to 400 MHz: EP trials</vt:lpstr>
      <vt:lpstr>Upscaling to 400 MHz: EP trials</vt:lpstr>
      <vt:lpstr>Upscaling to 400 MHz: EP trials</vt:lpstr>
      <vt:lpstr>Upscaling to 400 MHz: EP trials</vt:lpstr>
      <vt:lpstr>Upscaling to 400 MHz: EP trials</vt:lpstr>
      <vt:lpstr>Upscaling to 400 MHz: EP trials</vt:lpstr>
      <vt:lpstr>Upscaling to 400 MHz: EP reproducibility</vt:lpstr>
      <vt:lpstr>what’s next?</vt:lpstr>
      <vt:lpstr>New building for SRF activities: SA18</vt:lpstr>
      <vt:lpstr>Next steps</vt:lpstr>
      <vt:lpstr>From 1.3 GHz Demonstrators to 400 (?) MHz FCC-ee Cavities: Challenges in Process Scale-Up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TE-forum_Hain</dc:title>
  <dc:creator>Hain Caroline</dc:creator>
  <cp:lastModifiedBy>Caroline Hain</cp:lastModifiedBy>
  <cp:revision>127</cp:revision>
  <dcterms:created xsi:type="dcterms:W3CDTF">2023-06-27T08:21:50Z</dcterms:created>
  <dcterms:modified xsi:type="dcterms:W3CDTF">2026-09-21T10:55:53Z</dcterms:modified>
</cp:coreProperties>
</file>