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99" r:id="rId3"/>
    <p:sldId id="516" r:id="rId4"/>
    <p:sldId id="515" r:id="rId5"/>
    <p:sldId id="530" r:id="rId6"/>
    <p:sldId id="531" r:id="rId7"/>
    <p:sldId id="512" r:id="rId8"/>
    <p:sldId id="517" r:id="rId9"/>
    <p:sldId id="519" r:id="rId10"/>
    <p:sldId id="532" r:id="rId11"/>
    <p:sldId id="509" r:id="rId12"/>
    <p:sldId id="534" r:id="rId13"/>
    <p:sldId id="521" r:id="rId14"/>
    <p:sldId id="520" r:id="rId15"/>
    <p:sldId id="533" r:id="rId16"/>
    <p:sldId id="522" r:id="rId17"/>
    <p:sldId id="524" r:id="rId18"/>
    <p:sldId id="525" r:id="rId19"/>
    <p:sldId id="526" r:id="rId20"/>
    <p:sldId id="529" r:id="rId21"/>
    <p:sldId id="527" r:id="rId22"/>
    <p:sldId id="528" r:id="rId23"/>
    <p:sldId id="506" r:id="rId24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FFFF"/>
    <a:srgbClr val="CCFFFF"/>
    <a:srgbClr val="00BFBF"/>
    <a:srgbClr val="17090F"/>
    <a:srgbClr val="FAEFDA"/>
    <a:srgbClr val="E0DDE7"/>
    <a:srgbClr val="FF25FF"/>
    <a:srgbClr val="E50000"/>
    <a:srgbClr val="77ED00"/>
    <a:srgbClr val="00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–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552" autoAdjust="0"/>
  </p:normalViewPr>
  <p:slideViewPr>
    <p:cSldViewPr snapToGrid="0">
      <p:cViewPr varScale="1">
        <p:scale>
          <a:sx n="104" d="100"/>
          <a:sy n="104" d="100"/>
        </p:scale>
        <p:origin x="168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B221A9-FC29-A14C-B213-22B55587621F}" type="datetimeFigureOut">
              <a:rPr lang="en-CH" smtClean="0"/>
              <a:t>09/22/2026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BA1170-8D81-D24F-8B88-9C50F591731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50693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BA1170-8D81-D24F-8B88-9C50F5917318}" type="slidenum">
              <a:rPr lang="en-CH" smtClean="0"/>
              <a:t>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71663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BA1170-8D81-D24F-8B88-9C50F5917318}" type="slidenum">
              <a:rPr lang="en-CH" smtClean="0"/>
              <a:t>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39286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BA1170-8D81-D24F-8B88-9C50F5917318}" type="slidenum">
              <a:rPr lang="en-CH" smtClean="0"/>
              <a:t>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14619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93D74-D244-C6C8-FC50-9DBC70105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41BF8D-6E24-10CB-4E54-20DF5EEA0E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ABFC73-904E-69FD-4BA5-A85BDF528D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5A1AE0-2236-DB23-DA81-5BA14E0019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BA1170-8D81-D24F-8B88-9C50F5917318}" type="slidenum">
              <a:rPr lang="en-CH" smtClean="0"/>
              <a:t>23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14222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A4463DC9-126B-39DD-014C-348D8893FD1A}"/>
              </a:ext>
            </a:extLst>
          </p:cNvPr>
          <p:cNvSpPr/>
          <p:nvPr userDrawn="1"/>
        </p:nvSpPr>
        <p:spPr>
          <a:xfrm>
            <a:off x="174296" y="177800"/>
            <a:ext cx="11843409" cy="6502400"/>
          </a:xfrm>
          <a:prstGeom prst="rect">
            <a:avLst/>
          </a:prstGeom>
          <a:solidFill>
            <a:srgbClr val="1544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F8839-1B1E-D58C-FD25-56AAEAEF9D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1664" y="2000574"/>
            <a:ext cx="11481116" cy="314446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C46B0B-04F8-DF83-898C-2ED9EF9A95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1664" y="5455750"/>
            <a:ext cx="6335487" cy="1036711"/>
          </a:xfrm>
        </p:spPr>
        <p:txBody>
          <a:bodyPr anchor="ctr"/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B335B9-6B88-860E-6D47-269AB67F49C1}"/>
              </a:ext>
            </a:extLst>
          </p:cNvPr>
          <p:cNvSpPr txBox="1"/>
          <p:nvPr userDrawn="1"/>
        </p:nvSpPr>
        <p:spPr>
          <a:xfrm>
            <a:off x="1706638" y="447861"/>
            <a:ext cx="5308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0"/>
              </a:spcAft>
            </a:pPr>
            <a:r>
              <a:rPr lang="en-GB" sz="1800" b="1" dirty="0">
                <a:solidFill>
                  <a:schemeClr val="bg1"/>
                </a:solidFill>
                <a:latin typeface="Aptos" panose="020B0004020202020204" pitchFamily="34" charset="0"/>
              </a:rPr>
              <a:t>Technology Department</a:t>
            </a:r>
          </a:p>
          <a:p>
            <a:pPr algn="l">
              <a:spcAft>
                <a:spcPts val="0"/>
              </a:spcAft>
            </a:pPr>
            <a:r>
              <a:rPr lang="en-GB" sz="1800" b="1" dirty="0">
                <a:solidFill>
                  <a:schemeClr val="bg1"/>
                </a:solidFill>
                <a:latin typeface="Aptos" panose="020B0004020202020204" pitchFamily="34" charset="0"/>
              </a:rPr>
              <a:t>Vacuum, Surfaces and Coatings Group</a:t>
            </a:r>
          </a:p>
          <a:p>
            <a:pPr algn="l">
              <a:spcAft>
                <a:spcPts val="0"/>
              </a:spcAft>
            </a:pPr>
            <a:r>
              <a:rPr lang="en-GB" sz="1800" b="1" i="1" dirty="0">
                <a:solidFill>
                  <a:schemeClr val="bg1"/>
                </a:solidFill>
                <a:latin typeface="Aptos" panose="020B0004020202020204" pitchFamily="34" charset="0"/>
              </a:rPr>
              <a:t>Surface, Coatings and Chemistry Section</a:t>
            </a:r>
          </a:p>
          <a:p>
            <a:pPr algn="l">
              <a:spcAft>
                <a:spcPts val="0"/>
              </a:spcAft>
            </a:pPr>
            <a:r>
              <a:rPr lang="en-GB" sz="1800" b="1" dirty="0">
                <a:solidFill>
                  <a:schemeClr val="bg1"/>
                </a:solidFill>
                <a:latin typeface="Aptos" panose="020B0004020202020204" pitchFamily="34" charset="0"/>
              </a:rPr>
              <a:t>(TE-VSC-SCC)</a:t>
            </a:r>
          </a:p>
        </p:txBody>
      </p:sp>
      <p:pic>
        <p:nvPicPr>
          <p:cNvPr id="9" name="Picture 8" descr="A logo with white lines&#10;&#10;AI-generated content may be incorrect.">
            <a:extLst>
              <a:ext uri="{FF2B5EF4-FFF2-40B4-BE49-F238E27FC236}">
                <a16:creationId xmlns:a16="http://schemas.microsoft.com/office/drawing/2014/main" id="{7DAB617B-EC20-CC95-97CE-6AB24D9977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664" y="365539"/>
            <a:ext cx="1364974" cy="136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682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56F38-163D-DF49-A446-83C8974E2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572"/>
            <a:ext cx="11271584" cy="908503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rgbClr val="1544A9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E79E8-E4D8-2B1D-BE0B-162816341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pic>
        <p:nvPicPr>
          <p:cNvPr id="9" name="Picture 8" descr="A blue logo with black background&#10;&#10;AI-generated content may be incorrect.">
            <a:extLst>
              <a:ext uri="{FF2B5EF4-FFF2-40B4-BE49-F238E27FC236}">
                <a16:creationId xmlns:a16="http://schemas.microsoft.com/office/drawing/2014/main" id="{DF4ADAAB-E064-5E03-EC45-399C5A9C38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16" y="185629"/>
            <a:ext cx="673768" cy="67376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084F5FE-5FFD-7807-7924-7400EB190C9A}"/>
              </a:ext>
            </a:extLst>
          </p:cNvPr>
          <p:cNvSpPr/>
          <p:nvPr userDrawn="1"/>
        </p:nvSpPr>
        <p:spPr>
          <a:xfrm>
            <a:off x="-600" y="6475101"/>
            <a:ext cx="12193200" cy="384628"/>
          </a:xfrm>
          <a:prstGeom prst="rect">
            <a:avLst/>
          </a:prstGeom>
          <a:solidFill>
            <a:schemeClr val="bg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D8C777B1-EE70-8559-0846-B2A93B2D66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6C61AE20-BE8A-1737-4244-C3BE9080B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5100"/>
            <a:ext cx="41148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DA6250D4-86A7-8337-F6F3-3560ADB25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F9D9DFF-FD75-294A-B3A4-13BF406B7A00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84948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AD536-1318-59DE-6C85-DEC2745BC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1D69EE-87A0-BC54-6D24-A79B7F77A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94CA6A-A4A0-C3CB-92B2-B44AE0176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0C915-0BC0-D186-B497-9B7E88694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44FA1-9207-D923-C1F3-2CBAC670D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74174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546EE-CA2B-E077-7DDF-D752E30A35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A880DB-C931-BC9F-A3FC-FA49FB3509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D592F7E-0094-1E89-2B8E-8FD5D36E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572"/>
            <a:ext cx="11271584" cy="908503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rgbClr val="1544A9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pic>
        <p:nvPicPr>
          <p:cNvPr id="9" name="Picture 8" descr="A blue logo with black background&#10;&#10;AI-generated content may be incorrect.">
            <a:extLst>
              <a:ext uri="{FF2B5EF4-FFF2-40B4-BE49-F238E27FC236}">
                <a16:creationId xmlns:a16="http://schemas.microsoft.com/office/drawing/2014/main" id="{4898B3AB-0930-40D8-E472-24E9A219A5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16" y="185629"/>
            <a:ext cx="673768" cy="67376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0A01892-2016-0955-937C-992F91A3111B}"/>
              </a:ext>
            </a:extLst>
          </p:cNvPr>
          <p:cNvSpPr/>
          <p:nvPr userDrawn="1"/>
        </p:nvSpPr>
        <p:spPr>
          <a:xfrm>
            <a:off x="-600" y="6475101"/>
            <a:ext cx="12193200" cy="384628"/>
          </a:xfrm>
          <a:prstGeom prst="rect">
            <a:avLst/>
          </a:prstGeom>
          <a:solidFill>
            <a:schemeClr val="bg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B11D5D3A-9D25-0456-9AF0-8502487BB5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F22B5F1E-DFFC-0E5C-F773-59D6B9204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5100"/>
            <a:ext cx="41148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E987622C-00DD-5CF2-6783-9F5D927B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F9D9DFF-FD75-294A-B3A4-13BF406B7A00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18011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1098B7-F5D0-C313-9124-963F2A58F3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C1A1B2-5AE5-3993-8FB7-932403E3A9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165A77-9693-889A-E3D8-96FA0115ED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8EF708-C972-5226-047D-405F401FD7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A49A1C5-0A81-1606-01E0-E0CA31E2F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572"/>
            <a:ext cx="11271584" cy="908503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rgbClr val="1544A9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pic>
        <p:nvPicPr>
          <p:cNvPr id="11" name="Picture 10" descr="A blue logo with black background&#10;&#10;AI-generated content may be incorrect.">
            <a:extLst>
              <a:ext uri="{FF2B5EF4-FFF2-40B4-BE49-F238E27FC236}">
                <a16:creationId xmlns:a16="http://schemas.microsoft.com/office/drawing/2014/main" id="{EAC7F028-6F2E-9183-6599-A196612479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16" y="185629"/>
            <a:ext cx="673768" cy="67376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6AEFD32-8996-C1A1-3D5D-3789D530077D}"/>
              </a:ext>
            </a:extLst>
          </p:cNvPr>
          <p:cNvSpPr/>
          <p:nvPr userDrawn="1"/>
        </p:nvSpPr>
        <p:spPr>
          <a:xfrm>
            <a:off x="-600" y="6475101"/>
            <a:ext cx="12193200" cy="384628"/>
          </a:xfrm>
          <a:prstGeom prst="rect">
            <a:avLst/>
          </a:prstGeom>
          <a:solidFill>
            <a:schemeClr val="bg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14434EF9-2F01-B811-6262-A7BB629978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4A639598-3394-C5C4-2AE3-D30480554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5100"/>
            <a:ext cx="41148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CC4123F4-9DDE-6A5A-D7C8-F87FE38A5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F9D9DFF-FD75-294A-B3A4-13BF406B7A00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63491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logo with black background&#10;&#10;AI-generated content may be incorrect.">
            <a:extLst>
              <a:ext uri="{FF2B5EF4-FFF2-40B4-BE49-F238E27FC236}">
                <a16:creationId xmlns:a16="http://schemas.microsoft.com/office/drawing/2014/main" id="{8FD0A47E-F917-FC91-629D-2E0226199C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16" y="185629"/>
            <a:ext cx="673768" cy="67376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64AAB65-B079-5E55-8D8C-ECFDCE388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572"/>
            <a:ext cx="11271584" cy="908503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rgbClr val="1544A9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0C7005-621E-6E7B-B084-3AB99CBEBE46}"/>
              </a:ext>
            </a:extLst>
          </p:cNvPr>
          <p:cNvSpPr/>
          <p:nvPr userDrawn="1"/>
        </p:nvSpPr>
        <p:spPr>
          <a:xfrm>
            <a:off x="-600" y="6475101"/>
            <a:ext cx="12193200" cy="384628"/>
          </a:xfrm>
          <a:prstGeom prst="rect">
            <a:avLst/>
          </a:prstGeom>
          <a:solidFill>
            <a:schemeClr val="bg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EB5692C9-8898-EBC5-E475-D2BCA47B18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DA2E76A8-0B8A-3D45-FF71-406EEF89B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5100"/>
            <a:ext cx="41148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14F958A1-58E5-D002-8C23-822B5A23D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F9D9DFF-FD75-294A-B3A4-13BF406B7A00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22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BE48451-63FF-B8C2-6F06-47A7E3CD00F3}"/>
              </a:ext>
            </a:extLst>
          </p:cNvPr>
          <p:cNvSpPr/>
          <p:nvPr userDrawn="1"/>
        </p:nvSpPr>
        <p:spPr>
          <a:xfrm>
            <a:off x="0" y="-1"/>
            <a:ext cx="12192000" cy="239532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rgbClr val="1544A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B988F5-39D8-1641-3FE7-67CEC7D9C589}"/>
              </a:ext>
            </a:extLst>
          </p:cNvPr>
          <p:cNvSpPr/>
          <p:nvPr userDrawn="1"/>
        </p:nvSpPr>
        <p:spPr>
          <a:xfrm>
            <a:off x="0" y="4816773"/>
            <a:ext cx="12192000" cy="204122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rgbClr val="1544A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D4C67F-3B2D-6A4A-9BCB-3F316863E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145" y="2395322"/>
            <a:ext cx="11587055" cy="2421452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pic>
        <p:nvPicPr>
          <p:cNvPr id="8" name="Picture 7" descr="A blue logo with black background&#10;&#10;AI-generated content may be incorrect.">
            <a:extLst>
              <a:ext uri="{FF2B5EF4-FFF2-40B4-BE49-F238E27FC236}">
                <a16:creationId xmlns:a16="http://schemas.microsoft.com/office/drawing/2014/main" id="{35F1D356-EA84-2093-7086-FBAC3BAD08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145" y="112490"/>
            <a:ext cx="2170340" cy="2170340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B63F1F8-C512-EF09-93A4-09ED93CDCE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F8637D3-95D3-A9CD-C769-8FFD03C06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51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E5B9AFF-854A-0AD8-0BDE-D5F13F807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F9D9DFF-FD75-294A-B3A4-13BF406B7A00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71339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28C2074-E182-8D6F-B484-70F409B576B5}"/>
              </a:ext>
            </a:extLst>
          </p:cNvPr>
          <p:cNvSpPr/>
          <p:nvPr userDrawn="1"/>
        </p:nvSpPr>
        <p:spPr>
          <a:xfrm>
            <a:off x="-600" y="6475101"/>
            <a:ext cx="12193200" cy="384628"/>
          </a:xfrm>
          <a:prstGeom prst="rect">
            <a:avLst/>
          </a:prstGeom>
          <a:solidFill>
            <a:schemeClr val="bg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485B9DD-0B0C-0F49-9A19-2006FB42F1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BB3D0DF-E000-E69E-A905-874F6D0F4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5100"/>
            <a:ext cx="41148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D3A306F-CB8E-7F2D-AE0C-4FFF7E547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F9D9DFF-FD75-294A-B3A4-13BF406B7A00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01764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EEB17-3E98-985C-1C27-285E617D6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16861-F33D-1C93-9E0D-8DF206686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843FF-AB1C-6D42-AAA1-A3C8D88D2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6E7651-45D3-3964-2037-76DB1FBA527F}"/>
              </a:ext>
            </a:extLst>
          </p:cNvPr>
          <p:cNvSpPr/>
          <p:nvPr userDrawn="1"/>
        </p:nvSpPr>
        <p:spPr>
          <a:xfrm>
            <a:off x="-600" y="6475101"/>
            <a:ext cx="12193200" cy="384628"/>
          </a:xfrm>
          <a:prstGeom prst="rect">
            <a:avLst/>
          </a:prstGeom>
          <a:solidFill>
            <a:schemeClr val="bg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CFE2DE01-186E-8311-9787-5B43347A6B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922C193-7E1D-BBA6-F62A-89E96C181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5100"/>
            <a:ext cx="41148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0CC4AB09-3B7C-BC91-8A00-E5336F267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F9D9DFF-FD75-294A-B3A4-13BF406B7A00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61146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5554E-80B2-6F27-D184-9BEA1534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381FBE-85AD-9811-2F08-681027D10F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F80F35-99FE-E956-330E-1C6F10F97E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8C1437-0E2C-17BD-6BB5-EC7ACB0CE4E8}"/>
              </a:ext>
            </a:extLst>
          </p:cNvPr>
          <p:cNvSpPr/>
          <p:nvPr userDrawn="1"/>
        </p:nvSpPr>
        <p:spPr>
          <a:xfrm>
            <a:off x="-600" y="6475101"/>
            <a:ext cx="12193200" cy="384628"/>
          </a:xfrm>
          <a:prstGeom prst="rect">
            <a:avLst/>
          </a:prstGeom>
          <a:solidFill>
            <a:schemeClr val="bg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6561B48F-CB9A-0898-6BBC-EF914A8DB6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722F4E53-9DE5-9E7C-BAE0-03C9FC932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5100"/>
            <a:ext cx="41148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D481F60-C447-B774-60F3-2F3211464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51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F9D9DFF-FD75-294A-B3A4-13BF406B7A00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74420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6B2EB-42E6-4DFF-9C8E-6380798D7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8F4894-5FA9-D56E-F9DD-181DC32FA9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82F286-F06C-3532-9D52-F76EB4A4A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630939-1E72-7245-FB72-3D9DA0A6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4046D-63EA-1DD6-2FE3-439B046E3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33818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1FEE3E-A170-B5C3-8A3F-8FE242DF52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466262-355D-8B07-85ED-7E62AF94AA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5822C2-FAB3-0E03-7779-733079975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893AAE-DFBF-9930-BA65-799D2626F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5036B-3B6C-50A8-9822-CDE88C288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427651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348C0BB-C58B-4EED-9C60-A6CDED1B59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0400" y="1872797"/>
            <a:ext cx="5364000" cy="283411"/>
          </a:xfrm>
        </p:spPr>
        <p:txBody>
          <a:bodyPr>
            <a:noAutofit/>
          </a:bodyPr>
          <a:lstStyle>
            <a:lvl1pPr>
              <a:defRPr sz="1867" b="1"/>
            </a:lvl1pPr>
            <a:lvl2pPr marL="0" indent="0">
              <a:buFontTx/>
              <a:buNone/>
              <a:defRPr sz="1800" b="1"/>
            </a:lvl2pPr>
            <a:lvl3pPr marL="0" indent="0">
              <a:buFontTx/>
              <a:buNone/>
              <a:defRPr sz="1800" b="1"/>
            </a:lvl3pPr>
            <a:lvl4pPr marL="0" indent="0">
              <a:buFontTx/>
              <a:buNone/>
              <a:defRPr sz="1800" b="1"/>
            </a:lvl4pPr>
            <a:lvl5pPr marL="0" indent="0">
              <a:buFontTx/>
              <a:buNone/>
              <a:defRPr sz="1800" b="1"/>
            </a:lvl5pPr>
          </a:lstStyle>
          <a:p>
            <a:pPr lvl="0"/>
            <a:r>
              <a:rPr lang="en-US" noProof="0" dirty="0"/>
              <a:t>Add Subtitle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20A4B97-3F05-4D38-BDB5-6178874012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0400" y="2327400"/>
            <a:ext cx="11017800" cy="3663000"/>
          </a:xfrm>
        </p:spPr>
        <p:txBody>
          <a:bodyPr/>
          <a:lstStyle>
            <a:lvl1pPr>
              <a:lnSpc>
                <a:spcPts val="2600"/>
              </a:lnSpc>
              <a:defRPr sz="2133"/>
            </a:lvl1pPr>
            <a:lvl2pPr marL="453589" indent="-453589">
              <a:lnSpc>
                <a:spcPts val="2600"/>
              </a:lnSpc>
              <a:defRPr sz="2133"/>
            </a:lvl2pPr>
            <a:lvl3pPr marL="907177" indent="-453589">
              <a:lnSpc>
                <a:spcPts val="2600"/>
              </a:lnSpc>
              <a:defRPr sz="2133"/>
            </a:lvl3pPr>
            <a:lvl4pPr marL="1360766" indent="-453589">
              <a:lnSpc>
                <a:spcPts val="2600"/>
              </a:lnSpc>
              <a:defRPr sz="2133"/>
            </a:lvl4pPr>
            <a:lvl5pPr marL="1814355" indent="-453589">
              <a:lnSpc>
                <a:spcPts val="2600"/>
              </a:lnSpc>
              <a:defRPr sz="2133"/>
            </a:lvl5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4946405-6429-4EE3-9329-FF6E5526F3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400" y="770400"/>
            <a:ext cx="11017800" cy="1072088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Add Title</a:t>
            </a:r>
            <a:endParaRPr lang="de-AT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EE0778A-932A-4793-BF0E-632C848BAD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0551" y="6165000"/>
            <a:ext cx="5364163" cy="455400"/>
          </a:xfrm>
        </p:spPr>
        <p:txBody>
          <a:bodyPr>
            <a:noAutofit/>
          </a:bodyPr>
          <a:lstStyle>
            <a:lvl1pPr>
              <a:lnSpc>
                <a:spcPts val="1351"/>
              </a:lnSpc>
              <a:defRPr sz="1333"/>
            </a:lvl1pPr>
            <a:lvl2pPr marL="0" indent="0">
              <a:lnSpc>
                <a:spcPts val="1351"/>
              </a:lnSpc>
              <a:buNone/>
              <a:defRPr sz="1000"/>
            </a:lvl2pPr>
            <a:lvl3pPr marL="0" indent="0">
              <a:lnSpc>
                <a:spcPts val="1351"/>
              </a:lnSpc>
              <a:buFont typeface="Arial" panose="020B0604020202020204" pitchFamily="34" charset="0"/>
              <a:buNone/>
              <a:defRPr sz="1000"/>
            </a:lvl3pPr>
            <a:lvl4pPr marL="0" indent="0">
              <a:lnSpc>
                <a:spcPts val="1351"/>
              </a:lnSpc>
              <a:buFont typeface="Arial" panose="020B0604020202020204" pitchFamily="34" charset="0"/>
              <a:buNone/>
              <a:defRPr sz="1000"/>
            </a:lvl4pPr>
            <a:lvl5pPr marL="0" indent="0">
              <a:lnSpc>
                <a:spcPts val="1351"/>
              </a:lnSpc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de-DE" dirty="0" err="1"/>
              <a:t>Footnote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661417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2 Picture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9" y="373593"/>
            <a:ext cx="11376024" cy="10657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8658"/>
            <a:ext cx="5616575" cy="4608512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lnSpc>
                <a:spcPct val="100000"/>
              </a:lnSpc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981A2-06D5-5F4B-9504-4CD77560E6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37B2A-B53F-3C4D-BD2B-2DAF3F47C0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D1311B-199C-CA4B-81C4-F7ADC1D997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47B07ADD-2F17-5640-985B-72FA646913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67438" y="1592263"/>
            <a:ext cx="5616575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AB41C95B-0CD0-B44F-9130-66CCD53B86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67438" y="3969703"/>
            <a:ext cx="5616575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971828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0C5A1-46E3-2A34-9454-27935CD805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95DD6-83EF-DA6E-7098-6D8A67B250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8FB0CF-A06F-1EF6-FD61-11CBE32224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1194A-4408-13FC-723C-B9F77E7446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D9DFF-FD75-294A-B3A4-13BF406B7A0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2046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2" r:id="rId13"/>
    <p:sldLayoutId id="2147483663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tif"/><Relationship Id="rId7" Type="http://schemas.microsoft.com/office/2007/relationships/hdphoto" Target="../media/hdphoto3.wdp"/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tif"/><Relationship Id="rId4" Type="http://schemas.openxmlformats.org/officeDocument/2006/relationships/image" Target="../media/image17.tif"/><Relationship Id="rId9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"/><Relationship Id="rId7" Type="http://schemas.openxmlformats.org/officeDocument/2006/relationships/image" Target="../media/image11.tif"/><Relationship Id="rId2" Type="http://schemas.openxmlformats.org/officeDocument/2006/relationships/image" Target="../media/image16.t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png"/><Relationship Id="rId7" Type="http://schemas.microsoft.com/office/2007/relationships/hdphoto" Target="../media/hdphoto5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png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8152C36-3FF2-3DCC-79D8-09E6C1A04A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1664" y="2000574"/>
            <a:ext cx="11481116" cy="3144467"/>
          </a:xfrm>
        </p:spPr>
        <p:txBody>
          <a:bodyPr>
            <a:noAutofit/>
          </a:bodyPr>
          <a:lstStyle/>
          <a:p>
            <a:r>
              <a:rPr lang="en-GB" b="1" dirty="0"/>
              <a:t>From Nb to Nb</a:t>
            </a:r>
            <a:r>
              <a:rPr lang="en-GB" b="1" baseline="-25000" dirty="0"/>
              <a:t>3</a:t>
            </a:r>
            <a:r>
              <a:rPr lang="en-GB" b="1" dirty="0"/>
              <a:t>Sn: Complexity in SRF Coating Development</a:t>
            </a:r>
          </a:p>
        </p:txBody>
      </p:sp>
      <p:sp>
        <p:nvSpPr>
          <p:cNvPr id="19" name="Subtitle 18">
            <a:extLst>
              <a:ext uri="{FF2B5EF4-FFF2-40B4-BE49-F238E27FC236}">
                <a16:creationId xmlns:a16="http://schemas.microsoft.com/office/drawing/2014/main" id="{DA8D5AFE-7DD6-08BF-B6C7-50228D1566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9220" y="4626722"/>
            <a:ext cx="6335712" cy="1036637"/>
          </a:xfrm>
        </p:spPr>
        <p:txBody>
          <a:bodyPr>
            <a:normAutofit/>
          </a:bodyPr>
          <a:lstStyle/>
          <a:p>
            <a:r>
              <a:rPr lang="en-GB" dirty="0"/>
              <a:t>p</a:t>
            </a:r>
            <a:r>
              <a:rPr lang="en-GB" noProof="0" dirty="0" err="1"/>
              <a:t>resenter</a:t>
            </a:r>
            <a:r>
              <a:rPr lang="en-GB" noProof="0" dirty="0"/>
              <a:t>: </a:t>
            </a:r>
            <a:r>
              <a:rPr lang="en-GB" b="1" noProof="0" dirty="0"/>
              <a:t>Caroline Hain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760ACB-CFEB-FCE9-4259-1581FBBFB77C}"/>
              </a:ext>
            </a:extLst>
          </p:cNvPr>
          <p:cNvSpPr txBox="1"/>
          <p:nvPr/>
        </p:nvSpPr>
        <p:spPr>
          <a:xfrm>
            <a:off x="8429558" y="5584934"/>
            <a:ext cx="3421129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2400" b="1" dirty="0">
                <a:solidFill>
                  <a:schemeClr val="bg1"/>
                </a:solidFill>
              </a:rPr>
              <a:t>12</a:t>
            </a:r>
            <a:r>
              <a:rPr lang="en-GB" sz="2400" b="1" baseline="30000" dirty="0">
                <a:solidFill>
                  <a:schemeClr val="bg1"/>
                </a:solidFill>
              </a:rPr>
              <a:t>th</a:t>
            </a:r>
            <a:r>
              <a:rPr lang="en-GB" sz="2400" b="1" dirty="0">
                <a:solidFill>
                  <a:schemeClr val="bg1"/>
                </a:solidFill>
              </a:rPr>
              <a:t> TFSRF Workshop</a:t>
            </a:r>
          </a:p>
          <a:p>
            <a:pPr algn="r">
              <a:spcAft>
                <a:spcPts val="600"/>
              </a:spcAft>
            </a:pPr>
            <a:r>
              <a:rPr lang="en-GB" sz="2400" b="1" dirty="0">
                <a:solidFill>
                  <a:schemeClr val="bg1"/>
                </a:solidFill>
              </a:rPr>
              <a:t>21-25 September 2026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F9E07B-E2E9-DD40-21E7-EE220BD440D4}"/>
              </a:ext>
            </a:extLst>
          </p:cNvPr>
          <p:cNvSpPr txBox="1"/>
          <p:nvPr/>
        </p:nvSpPr>
        <p:spPr>
          <a:xfrm>
            <a:off x="341313" y="5584934"/>
            <a:ext cx="82311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on behalf of</a:t>
            </a:r>
            <a:r>
              <a:rPr lang="en-US" sz="1600" dirty="0">
                <a:solidFill>
                  <a:schemeClr val="bg1"/>
                </a:solidFill>
              </a:rPr>
              <a:t>: C. Pereira, K. Brunner, W. V. </a:t>
            </a:r>
            <a:r>
              <a:rPr lang="en-US" sz="1600" dirty="0" err="1">
                <a:solidFill>
                  <a:schemeClr val="bg1"/>
                </a:solidFill>
              </a:rPr>
              <a:t>Delsolaro</a:t>
            </a:r>
            <a:r>
              <a:rPr lang="en-US" sz="1600" dirty="0">
                <a:solidFill>
                  <a:schemeClr val="bg1"/>
                </a:solidFill>
              </a:rPr>
              <a:t>, G. </a:t>
            </a:r>
            <a:r>
              <a:rPr lang="en-US" sz="1600" dirty="0" err="1">
                <a:solidFill>
                  <a:schemeClr val="bg1"/>
                </a:solidFill>
              </a:rPr>
              <a:t>Rosaz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(and many others from TE, SY, EN)</a:t>
            </a:r>
          </a:p>
        </p:txBody>
      </p:sp>
    </p:spTree>
    <p:extLst>
      <p:ext uri="{BB962C8B-B14F-4D97-AF65-F5344CB8AC3E}">
        <p14:creationId xmlns:p14="http://schemas.microsoft.com/office/powerpoint/2010/main" val="3551315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435B009-6074-CD2F-A3DA-546FBA4142A0}"/>
              </a:ext>
            </a:extLst>
          </p:cNvPr>
          <p:cNvSpPr/>
          <p:nvPr/>
        </p:nvSpPr>
        <p:spPr>
          <a:xfrm>
            <a:off x="357952" y="4611610"/>
            <a:ext cx="11298340" cy="1210671"/>
          </a:xfrm>
          <a:prstGeom prst="rect">
            <a:avLst/>
          </a:prstGeom>
          <a:solidFill>
            <a:srgbClr val="FAEF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4ADDD3-B824-E9E3-3A53-7D5F88F10C2B}"/>
              </a:ext>
            </a:extLst>
          </p:cNvPr>
          <p:cNvSpPr/>
          <p:nvPr/>
        </p:nvSpPr>
        <p:spPr>
          <a:xfrm>
            <a:off x="385661" y="1073435"/>
            <a:ext cx="7201261" cy="27558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F2FFE8D-14B7-2A6D-D0DD-8CB47806B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What are the challenges?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12B20-1E38-81E6-E520-60C167C85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21-25 September 2026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10395-6F52-136A-8BD2-A71BBED43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C. Hain | 12th TFSRF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0A43B-3235-CA24-4AFF-4A8103931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GB" noProof="0" smtClean="0"/>
              <a:pPr/>
              <a:t>2</a:t>
            </a:fld>
            <a:endParaRPr lang="en-GB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2FE79F-FB1B-EF19-4F35-5193C58A5227}"/>
              </a:ext>
            </a:extLst>
          </p:cNvPr>
          <p:cNvSpPr txBox="1"/>
          <p:nvPr/>
        </p:nvSpPr>
        <p:spPr>
          <a:xfrm>
            <a:off x="7672312" y="3292217"/>
            <a:ext cx="277633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i="1" dirty="0">
                <a:latin typeface="Arial Narrow" panose="020B0606020202030204" pitchFamily="34" charset="0"/>
              </a:rPr>
              <a:t>M. Ghaemi et al. </a:t>
            </a:r>
            <a:r>
              <a:rPr lang="en-GB" sz="800" i="1" dirty="0">
                <a:latin typeface="Arial Narrow" panose="020B0606020202030204" pitchFamily="34" charset="0"/>
              </a:rPr>
              <a:t>Surface &amp; Coatings Technology 476 (2024) 130199</a:t>
            </a:r>
            <a:endParaRPr lang="en-US" sz="800" i="1" dirty="0">
              <a:latin typeface="Arial Narrow" panose="020B0606020202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2750F5-2A6B-CC08-FEDA-052F35ABD1AA}"/>
              </a:ext>
            </a:extLst>
          </p:cNvPr>
          <p:cNvSpPr txBox="1"/>
          <p:nvPr/>
        </p:nvSpPr>
        <p:spPr>
          <a:xfrm>
            <a:off x="443343" y="4621952"/>
            <a:ext cx="106181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Cu substrate challenges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low surface microroughness, with minimal surface defects (pits, dents, voids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oxide-free and free of organic or particulate contaminations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at elevated temperatures, recrystallisation and grain growth can occur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significant softening and loss of mechanical strength at ~400 °C (depending on Cu purity, prior deformation and microstructure)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9286E7D-89CB-9E23-8E42-E69198158BC1}"/>
              </a:ext>
            </a:extLst>
          </p:cNvPr>
          <p:cNvSpPr txBox="1"/>
          <p:nvPr/>
        </p:nvSpPr>
        <p:spPr>
          <a:xfrm>
            <a:off x="474154" y="1075327"/>
            <a:ext cx="6379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Film material challenges for both Nb and Nb</a:t>
            </a:r>
            <a:r>
              <a:rPr lang="en-GB" sz="1600" b="1" baseline="-25000" dirty="0"/>
              <a:t>3</a:t>
            </a:r>
            <a:r>
              <a:rPr lang="en-GB" sz="1600" b="1" dirty="0"/>
              <a:t>Sn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400" dirty="0"/>
              <a:t>high film density and low surface roughness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400" dirty="0"/>
              <a:t>high purity and low defect density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3F7602B-2469-096F-4DD4-05CF23DE3840}"/>
              </a:ext>
            </a:extLst>
          </p:cNvPr>
          <p:cNvSpPr txBox="1"/>
          <p:nvPr/>
        </p:nvSpPr>
        <p:spPr>
          <a:xfrm>
            <a:off x="7672313" y="2861330"/>
            <a:ext cx="40116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Nb films deposited onto Cu substrates via DCMS (left) and </a:t>
            </a:r>
            <a:r>
              <a:rPr lang="en-GB" sz="1100" dirty="0" err="1"/>
              <a:t>HiPIMS</a:t>
            </a:r>
            <a:r>
              <a:rPr lang="en-GB" sz="1100" dirty="0"/>
              <a:t> (right)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7214C28-29EB-10C1-A3E9-6D77116568BF}"/>
              </a:ext>
            </a:extLst>
          </p:cNvPr>
          <p:cNvSpPr txBox="1"/>
          <p:nvPr/>
        </p:nvSpPr>
        <p:spPr>
          <a:xfrm>
            <a:off x="471052" y="2829653"/>
            <a:ext cx="6890330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 err="1"/>
              <a:t>HiPIMS</a:t>
            </a:r>
            <a:r>
              <a:rPr lang="en-GB" sz="1600" b="1" dirty="0"/>
              <a:t> the method of choice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substrate bias/ ion acceleration to tens-hundreds of eV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energetic bombardment enhances adatom mobility and film densification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excessive ion energy can induce atomic displacements and lattice defects</a:t>
            </a:r>
            <a:endParaRPr lang="en-GB" sz="16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C77FC69-1CEA-4480-D548-B2ADACBEC397}"/>
              </a:ext>
            </a:extLst>
          </p:cNvPr>
          <p:cNvSpPr txBox="1"/>
          <p:nvPr/>
        </p:nvSpPr>
        <p:spPr>
          <a:xfrm>
            <a:off x="471052" y="1844768"/>
            <a:ext cx="6677889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/>
              <a:t>Additional requirements for Nb</a:t>
            </a:r>
            <a:r>
              <a:rPr lang="en-GB" sz="1600" b="1" baseline="-25000" dirty="0"/>
              <a:t>3</a:t>
            </a:r>
            <a:r>
              <a:rPr lang="en-GB" sz="1600" b="1" dirty="0"/>
              <a:t>Sn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correct Nb-to-Sn stoichiometry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formation and ordering of the A15 phase → around 750 °C to provide sufficient atomic mobility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E6796A5-C100-4097-1111-D3B9221436F1}"/>
              </a:ext>
            </a:extLst>
          </p:cNvPr>
          <p:cNvSpPr txBox="1"/>
          <p:nvPr/>
        </p:nvSpPr>
        <p:spPr>
          <a:xfrm>
            <a:off x="357952" y="3843815"/>
            <a:ext cx="112983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00B050"/>
                </a:solidFill>
              </a:rPr>
              <a:t>Balance thermal activation and ion bombardment to achieve dense A15 Nb</a:t>
            </a:r>
            <a:r>
              <a:rPr lang="en-GB" sz="1600" b="1" baseline="-25000" dirty="0">
                <a:solidFill>
                  <a:srgbClr val="00B050"/>
                </a:solidFill>
              </a:rPr>
              <a:t>3</a:t>
            </a:r>
            <a:r>
              <a:rPr lang="en-GB" sz="1600" b="1" dirty="0">
                <a:solidFill>
                  <a:srgbClr val="00B050"/>
                </a:solidFill>
              </a:rPr>
              <a:t>Sn while minimising defect generation and composition shifts.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627F0EC-8320-06CA-F7F2-2A79F2FE976D}"/>
              </a:ext>
            </a:extLst>
          </p:cNvPr>
          <p:cNvSpPr txBox="1"/>
          <p:nvPr/>
        </p:nvSpPr>
        <p:spPr>
          <a:xfrm>
            <a:off x="357952" y="5822281"/>
            <a:ext cx="115916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chemeClr val="accent2"/>
                </a:solidFill>
              </a:rPr>
              <a:t>Maintaining a clean, smooth and mechanically stable Cu substrate while providing the thermal budget required for Nb</a:t>
            </a:r>
            <a:r>
              <a:rPr lang="en-GB" sz="1600" b="1" baseline="-25000" dirty="0">
                <a:solidFill>
                  <a:schemeClr val="accent2"/>
                </a:solidFill>
              </a:rPr>
              <a:t>3</a:t>
            </a:r>
            <a:r>
              <a:rPr lang="en-GB" sz="1600" b="1" dirty="0">
                <a:solidFill>
                  <a:schemeClr val="accent2"/>
                </a:solidFill>
              </a:rPr>
              <a:t>Sn growth.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1DF7CA8-C6B2-9F3F-3B4E-AF409A2C4070}"/>
              </a:ext>
            </a:extLst>
          </p:cNvPr>
          <p:cNvGrpSpPr/>
          <p:nvPr/>
        </p:nvGrpSpPr>
        <p:grpSpPr>
          <a:xfrm>
            <a:off x="7706157" y="1233284"/>
            <a:ext cx="4011689" cy="1612207"/>
            <a:chOff x="7102416" y="978236"/>
            <a:chExt cx="3180973" cy="127836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33AADA3-5482-59EF-3FBF-10A612C67C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b="92783"/>
            <a:stretch>
              <a:fillRect/>
            </a:stretch>
          </p:blipFill>
          <p:spPr>
            <a:xfrm>
              <a:off x="7102416" y="978236"/>
              <a:ext cx="3180973" cy="215444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0BD0D048-15D9-EE94-43B4-5F1D05FE5A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41645" b="22748"/>
            <a:stretch>
              <a:fillRect/>
            </a:stretch>
          </p:blipFill>
          <p:spPr>
            <a:xfrm>
              <a:off x="7102416" y="1193680"/>
              <a:ext cx="3180973" cy="10629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54340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9" grpId="0"/>
      <p:bldP spid="11" grpId="0"/>
      <p:bldP spid="22" grpId="0"/>
      <p:bldP spid="26" grpId="0"/>
      <p:bldP spid="28" grpId="0"/>
      <p:bldP spid="35" grpId="0"/>
      <p:bldP spid="37" grpId="0"/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3CFC19A-6490-D304-A60E-62516AEA0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Let’s focus on temperature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95ABFC-F5A0-30D2-8096-B286E31B3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4E2D30-5B10-7281-95E6-8BB061E3D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DA86E0-6B79-CA53-E404-A7F5B41AC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14372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EA0EC-A8C4-5965-DF4E-D637E15B6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Influence of temperature: </a:t>
            </a:r>
            <a:r>
              <a:rPr lang="en-GB" dirty="0">
                <a:solidFill>
                  <a:srgbClr val="E50000"/>
                </a:solidFill>
              </a:rPr>
              <a:t>Nb</a:t>
            </a:r>
            <a:r>
              <a:rPr lang="en-GB" baseline="-25000" dirty="0">
                <a:solidFill>
                  <a:srgbClr val="E50000"/>
                </a:solidFill>
              </a:rPr>
              <a:t>3</a:t>
            </a:r>
            <a:r>
              <a:rPr lang="en-GB" dirty="0">
                <a:solidFill>
                  <a:srgbClr val="E50000"/>
                </a:solidFill>
              </a:rPr>
              <a:t>Sn films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0D01B2-58A3-60F8-D97A-B00170F29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D85176-D2C4-9B95-1A36-8F7C6F10A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80802E-A256-6C6F-7D26-359C260FC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4</a:t>
            </a:fld>
            <a:endParaRPr lang="en-CH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076F831-4532-70A2-0EAB-76038CB3BD87}"/>
              </a:ext>
            </a:extLst>
          </p:cNvPr>
          <p:cNvGrpSpPr/>
          <p:nvPr/>
        </p:nvGrpSpPr>
        <p:grpSpPr>
          <a:xfrm>
            <a:off x="215487" y="3799467"/>
            <a:ext cx="3176814" cy="2591920"/>
            <a:chOff x="3722254" y="1480355"/>
            <a:chExt cx="5408157" cy="441244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53A286E-7538-CAFF-37AE-3E65B732DA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 l="22151" t="4591" r="7038" b="5054"/>
            <a:stretch>
              <a:fillRect/>
            </a:stretch>
          </p:blipFill>
          <p:spPr>
            <a:xfrm>
              <a:off x="3722254" y="1480355"/>
              <a:ext cx="5309769" cy="4412445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5EC11DC-AAD0-8700-3745-5C95840A499F}"/>
                </a:ext>
              </a:extLst>
            </p:cNvPr>
            <p:cNvCxnSpPr/>
            <p:nvPr/>
          </p:nvCxnSpPr>
          <p:spPr>
            <a:xfrm>
              <a:off x="7465291" y="5708073"/>
              <a:ext cx="137621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845030F-AE7A-7EAC-6FF0-423C1D3EBEB2}"/>
                </a:ext>
              </a:extLst>
            </p:cNvPr>
            <p:cNvSpPr txBox="1"/>
            <p:nvPr/>
          </p:nvSpPr>
          <p:spPr>
            <a:xfrm>
              <a:off x="7415756" y="5071176"/>
              <a:ext cx="1714655" cy="7507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chemeClr val="bg1"/>
                  </a:solidFill>
                </a:rPr>
                <a:t>50 µm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CCBD5947-F51A-08BF-1227-42DA6C2C9FCD}"/>
              </a:ext>
            </a:extLst>
          </p:cNvPr>
          <p:cNvSpPr/>
          <p:nvPr/>
        </p:nvSpPr>
        <p:spPr>
          <a:xfrm>
            <a:off x="2848035" y="3816706"/>
            <a:ext cx="468000" cy="468000"/>
          </a:xfrm>
          <a:prstGeom prst="rect">
            <a:avLst/>
          </a:prstGeom>
          <a:solidFill>
            <a:srgbClr val="952CFF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Sn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936512-3C4C-7067-BFD3-23101946751D}"/>
              </a:ext>
            </a:extLst>
          </p:cNvPr>
          <p:cNvSpPr/>
          <p:nvPr/>
        </p:nvSpPr>
        <p:spPr>
          <a:xfrm>
            <a:off x="2848035" y="4314930"/>
            <a:ext cx="468000" cy="468000"/>
          </a:xfrm>
          <a:prstGeom prst="rect">
            <a:avLst/>
          </a:prstGeom>
          <a:solidFill>
            <a:srgbClr val="00EDED"/>
          </a:solidFill>
          <a:ln w="19050">
            <a:solidFill>
              <a:srgbClr val="00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Nb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C3FD70-F619-EC57-79D8-CF4A4CE83EC2}"/>
              </a:ext>
            </a:extLst>
          </p:cNvPr>
          <p:cNvSpPr/>
          <p:nvPr/>
        </p:nvSpPr>
        <p:spPr>
          <a:xfrm>
            <a:off x="2848035" y="4813154"/>
            <a:ext cx="468000" cy="468000"/>
          </a:xfrm>
          <a:prstGeom prst="rect">
            <a:avLst/>
          </a:prstGeom>
          <a:solidFill>
            <a:srgbClr val="E5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Cu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D0464D-889F-AD2B-C318-571A9E89DF6F}"/>
              </a:ext>
            </a:extLst>
          </p:cNvPr>
          <p:cNvSpPr/>
          <p:nvPr/>
        </p:nvSpPr>
        <p:spPr>
          <a:xfrm>
            <a:off x="2848035" y="5311378"/>
            <a:ext cx="468000" cy="468000"/>
          </a:xfrm>
          <a:prstGeom prst="rect">
            <a:avLst/>
          </a:prstGeom>
          <a:solidFill>
            <a:srgbClr val="77ED00"/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AC2DB2C-1F9F-973D-0DB2-8C823D006ECD}"/>
              </a:ext>
            </a:extLst>
          </p:cNvPr>
          <p:cNvSpPr txBox="1"/>
          <p:nvPr/>
        </p:nvSpPr>
        <p:spPr>
          <a:xfrm>
            <a:off x="215487" y="1118103"/>
            <a:ext cx="9708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Nb</a:t>
            </a:r>
            <a:r>
              <a:rPr lang="en-GB" b="1" baseline="-25000" dirty="0"/>
              <a:t>3</a:t>
            </a:r>
            <a:r>
              <a:rPr lang="en-GB" b="1" dirty="0"/>
              <a:t>Sn deposited on Cu using the same parameters and only changing the temperature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31980D-B044-E0CF-B8E5-2BF98D46CD5B}"/>
              </a:ext>
            </a:extLst>
          </p:cNvPr>
          <p:cNvSpPr txBox="1"/>
          <p:nvPr/>
        </p:nvSpPr>
        <p:spPr>
          <a:xfrm>
            <a:off x="9777810" y="1842892"/>
            <a:ext cx="23966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lower substrate temperature → lower adatom mobility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clear influence on porosity level and morphology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B024AE1-3959-8D2A-AC16-7AC7AA78BE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42" t="3005" r="64977" b="4013"/>
          <a:stretch>
            <a:fillRect/>
          </a:stretch>
        </p:blipFill>
        <p:spPr>
          <a:xfrm>
            <a:off x="3408781" y="3795836"/>
            <a:ext cx="3117028" cy="259191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D180675-8C9A-DC38-EF0F-DA082C7FA8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842" t="3005" r="16356" b="4013"/>
          <a:stretch>
            <a:fillRect/>
          </a:stretch>
        </p:blipFill>
        <p:spPr>
          <a:xfrm>
            <a:off x="6602074" y="3795836"/>
            <a:ext cx="3119020" cy="259191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DB812FD-9BC3-D606-CF13-B4EA3AAA5313}"/>
              </a:ext>
            </a:extLst>
          </p:cNvPr>
          <p:cNvSpPr txBox="1"/>
          <p:nvPr/>
        </p:nvSpPr>
        <p:spPr>
          <a:xfrm>
            <a:off x="6058494" y="418167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Pt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5D04FE0-A6FD-41F6-358A-1B5200864328}"/>
              </a:ext>
            </a:extLst>
          </p:cNvPr>
          <p:cNvSpPr txBox="1"/>
          <p:nvPr/>
        </p:nvSpPr>
        <p:spPr>
          <a:xfrm>
            <a:off x="5659822" y="5220721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Nb</a:t>
            </a:r>
            <a:r>
              <a:rPr lang="en-GB" b="1" baseline="-25000" dirty="0">
                <a:solidFill>
                  <a:schemeClr val="bg1"/>
                </a:solidFill>
              </a:rPr>
              <a:t>3</a:t>
            </a:r>
            <a:r>
              <a:rPr lang="en-GB" b="1" dirty="0">
                <a:solidFill>
                  <a:schemeClr val="bg1"/>
                </a:solidFill>
              </a:rPr>
              <a:t>Sn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86FAD66-D151-B7AA-BB76-1A6C7E4B1C15}"/>
              </a:ext>
            </a:extLst>
          </p:cNvPr>
          <p:cNvSpPr txBox="1"/>
          <p:nvPr/>
        </p:nvSpPr>
        <p:spPr>
          <a:xfrm>
            <a:off x="6020021" y="6062095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Cu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A24F5FE-E4B6-5A66-7E42-2E952B4C79FD}"/>
              </a:ext>
            </a:extLst>
          </p:cNvPr>
          <p:cNvSpPr txBox="1"/>
          <p:nvPr/>
        </p:nvSpPr>
        <p:spPr>
          <a:xfrm>
            <a:off x="3793614" y="5816062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1 µm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DE5CF7B-EDC1-E297-6963-612169163C6E}"/>
              </a:ext>
            </a:extLst>
          </p:cNvPr>
          <p:cNvSpPr txBox="1"/>
          <p:nvPr/>
        </p:nvSpPr>
        <p:spPr>
          <a:xfrm>
            <a:off x="7049432" y="5847911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1 µm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0924E33-2435-D1B2-902C-F25D3713C529}"/>
              </a:ext>
            </a:extLst>
          </p:cNvPr>
          <p:cNvSpPr txBox="1"/>
          <p:nvPr/>
        </p:nvSpPr>
        <p:spPr>
          <a:xfrm>
            <a:off x="9777810" y="3816340"/>
            <a:ext cx="216960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/>
              <a:t>Cu interdiffusion from the substrate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promotes A15 phase 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create locally non-superconducting regions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compromises superconductive performance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C8ADE5C-72A2-785A-DE9E-D499DEB277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934" y="1533395"/>
            <a:ext cx="3145809" cy="218865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C0ADDC0-F66B-4087-D738-C467E1AE15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0000" y="1541475"/>
            <a:ext cx="3145809" cy="217646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DBB05FF-6CE1-4124-1E2B-FFA3A268F0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1259" y="1546906"/>
            <a:ext cx="3145809" cy="217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940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20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5B472-B69E-5373-6162-39C808D27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D4AF2-A03C-C32B-61A8-9963ED735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Influence of temperature: </a:t>
            </a:r>
            <a:r>
              <a:rPr lang="en-GB" dirty="0">
                <a:solidFill>
                  <a:srgbClr val="E50000"/>
                </a:solidFill>
              </a:rPr>
              <a:t>Nb</a:t>
            </a:r>
            <a:r>
              <a:rPr lang="en-GB" baseline="-25000" dirty="0">
                <a:solidFill>
                  <a:srgbClr val="E50000"/>
                </a:solidFill>
              </a:rPr>
              <a:t>3</a:t>
            </a:r>
            <a:r>
              <a:rPr lang="en-GB" dirty="0">
                <a:solidFill>
                  <a:srgbClr val="E50000"/>
                </a:solidFill>
              </a:rPr>
              <a:t>Sn films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12C0B8-669D-BF1B-BFA5-657ABF7A2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F1A335-E8AA-284D-06B8-53C229A69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3BAA73-173C-A0D6-CEA6-4ADCAC7B1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5</a:t>
            </a:fld>
            <a:endParaRPr lang="en-CH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0A2212-C7C9-9AD7-BB09-5310865469D5}"/>
              </a:ext>
            </a:extLst>
          </p:cNvPr>
          <p:cNvSpPr txBox="1"/>
          <p:nvPr/>
        </p:nvSpPr>
        <p:spPr>
          <a:xfrm>
            <a:off x="236971" y="1112772"/>
            <a:ext cx="58590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Mitigating Cu interdiffusion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introduce a diffusion barrier layer (DBL) between the Cu substrate and Nb</a:t>
            </a:r>
            <a:r>
              <a:rPr lang="en-GB" baseline="-25000" dirty="0"/>
              <a:t>3</a:t>
            </a:r>
            <a:r>
              <a:rPr lang="en-GB" dirty="0"/>
              <a:t>Sn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Ta is a promising barrier material and has been shown to suppress Cu diffusion</a:t>
            </a:r>
          </a:p>
          <a:p>
            <a:pPr marL="742950" lvl="1" indent="-285750">
              <a:buFont typeface="Arial" panose="020B0604020202020204" pitchFamily="34" charset="0"/>
              <a:buChar char="→"/>
            </a:pPr>
            <a:r>
              <a:rPr lang="el-GR" dirty="0"/>
              <a:t>α-</a:t>
            </a:r>
            <a:r>
              <a:rPr lang="en-GB" dirty="0"/>
              <a:t>Ta: stable bcc phase, the required phase for this application</a:t>
            </a:r>
          </a:p>
          <a:p>
            <a:pPr marL="742950" lvl="1" indent="-285750">
              <a:buFont typeface="Arial" panose="020B0604020202020204" pitchFamily="34" charset="0"/>
              <a:buChar char="→"/>
            </a:pPr>
            <a:r>
              <a:rPr lang="en-GB" dirty="0"/>
              <a:t>β-Ta: metastable, tetragonal and brittle, undesirable</a:t>
            </a:r>
          </a:p>
        </p:txBody>
      </p:sp>
    </p:spTree>
    <p:extLst>
      <p:ext uri="{BB962C8B-B14F-4D97-AF65-F5344CB8AC3E}">
        <p14:creationId xmlns:p14="http://schemas.microsoft.com/office/powerpoint/2010/main" val="116815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0D1B-714C-A67D-F8B1-738B0F315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Rectangle 348">
            <a:extLst>
              <a:ext uri="{FF2B5EF4-FFF2-40B4-BE49-F238E27FC236}">
                <a16:creationId xmlns:a16="http://schemas.microsoft.com/office/drawing/2014/main" id="{67B716EB-DDCD-32CA-BC98-7012FB22D681}"/>
              </a:ext>
            </a:extLst>
          </p:cNvPr>
          <p:cNvSpPr/>
          <p:nvPr/>
        </p:nvSpPr>
        <p:spPr>
          <a:xfrm>
            <a:off x="445655" y="3914731"/>
            <a:ext cx="3963490" cy="761852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8" name="Rectangle 347">
            <a:extLst>
              <a:ext uri="{FF2B5EF4-FFF2-40B4-BE49-F238E27FC236}">
                <a16:creationId xmlns:a16="http://schemas.microsoft.com/office/drawing/2014/main" id="{CDA2810C-534A-3E5C-443E-9D67D0B18C03}"/>
              </a:ext>
            </a:extLst>
          </p:cNvPr>
          <p:cNvSpPr/>
          <p:nvPr/>
        </p:nvSpPr>
        <p:spPr>
          <a:xfrm>
            <a:off x="447454" y="4665331"/>
            <a:ext cx="3963490" cy="29869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E249ABA8-3D8E-2AC2-3525-4005006063DB}"/>
              </a:ext>
            </a:extLst>
          </p:cNvPr>
          <p:cNvSpPr/>
          <p:nvPr/>
        </p:nvSpPr>
        <p:spPr>
          <a:xfrm>
            <a:off x="445655" y="4949648"/>
            <a:ext cx="3963490" cy="1309164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CB1DF7-4183-A888-F988-272AF3478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Influence of temperature: </a:t>
            </a:r>
            <a:r>
              <a:rPr lang="en-GB" dirty="0">
                <a:solidFill>
                  <a:srgbClr val="E50000"/>
                </a:solidFill>
              </a:rPr>
              <a:t>Nb</a:t>
            </a:r>
            <a:r>
              <a:rPr lang="en-GB" baseline="-25000" dirty="0">
                <a:solidFill>
                  <a:srgbClr val="E50000"/>
                </a:solidFill>
              </a:rPr>
              <a:t>3</a:t>
            </a:r>
            <a:r>
              <a:rPr lang="en-GB" dirty="0">
                <a:solidFill>
                  <a:srgbClr val="E50000"/>
                </a:solidFill>
              </a:rPr>
              <a:t>Sn films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99B04B-3DCD-CD3E-826A-8F5942B12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AF09B0-3611-555C-5107-460CD188B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45957C-7F4D-6CF8-328B-6932AEA37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6</a:t>
            </a:fld>
            <a:endParaRPr lang="en-CH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E3BB22-2DD9-35B9-03E8-C2FADBFEF3AE}"/>
              </a:ext>
            </a:extLst>
          </p:cNvPr>
          <p:cNvSpPr txBox="1"/>
          <p:nvPr/>
        </p:nvSpPr>
        <p:spPr>
          <a:xfrm>
            <a:off x="3730547" y="4938054"/>
            <a:ext cx="716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dirty="0">
                <a:solidFill>
                  <a:schemeClr val="bg1"/>
                </a:solidFill>
              </a:rPr>
              <a:t>Cu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9C351B5-CD2E-2DD0-BAC3-7AA9DD6033EA}"/>
              </a:ext>
            </a:extLst>
          </p:cNvPr>
          <p:cNvGrpSpPr/>
          <p:nvPr/>
        </p:nvGrpSpPr>
        <p:grpSpPr>
          <a:xfrm>
            <a:off x="450184" y="4654796"/>
            <a:ext cx="3958961" cy="304487"/>
            <a:chOff x="7331016" y="1852930"/>
            <a:chExt cx="4025165" cy="306070"/>
          </a:xfrm>
        </p:grpSpPr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674F12F9-855E-7AAD-18F9-367987BB4449}"/>
                </a:ext>
              </a:extLst>
            </p:cNvPr>
            <p:cNvSpPr/>
            <p:nvPr/>
          </p:nvSpPr>
          <p:spPr>
            <a:xfrm>
              <a:off x="7331016" y="1857375"/>
              <a:ext cx="4024343" cy="295275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EB46AE5C-EC8F-27C8-996C-9C11C8C61037}"/>
                </a:ext>
              </a:extLst>
            </p:cNvPr>
            <p:cNvSpPr/>
            <p:nvPr/>
          </p:nvSpPr>
          <p:spPr>
            <a:xfrm>
              <a:off x="7337270" y="1859280"/>
              <a:ext cx="191607" cy="183620"/>
            </a:xfrm>
            <a:custGeom>
              <a:avLst/>
              <a:gdLst>
                <a:gd name="connsiteX0" fmla="*/ 115090 w 191607"/>
                <a:gd name="connsiteY0" fmla="*/ 0 h 183620"/>
                <a:gd name="connsiteX1" fmla="*/ 61750 w 191607"/>
                <a:gd name="connsiteY1" fmla="*/ 76200 h 183620"/>
                <a:gd name="connsiteX2" fmla="*/ 790 w 191607"/>
                <a:gd name="connsiteY2" fmla="*/ 76200 h 183620"/>
                <a:gd name="connsiteX3" fmla="*/ 107470 w 191607"/>
                <a:gd name="connsiteY3" fmla="*/ 182880 h 183620"/>
                <a:gd name="connsiteX4" fmla="*/ 191290 w 191607"/>
                <a:gd name="connsiteY4" fmla="*/ 121920 h 183620"/>
                <a:gd name="connsiteX5" fmla="*/ 76990 w 191607"/>
                <a:gd name="connsiteY5" fmla="*/ 91440 h 183620"/>
                <a:gd name="connsiteX6" fmla="*/ 790 w 191607"/>
                <a:gd name="connsiteY6" fmla="*/ 7620 h 183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1607" h="183620">
                  <a:moveTo>
                    <a:pt x="115090" y="0"/>
                  </a:moveTo>
                  <a:cubicBezTo>
                    <a:pt x="97945" y="31750"/>
                    <a:pt x="80800" y="63500"/>
                    <a:pt x="61750" y="76200"/>
                  </a:cubicBezTo>
                  <a:cubicBezTo>
                    <a:pt x="42700" y="88900"/>
                    <a:pt x="-6830" y="58420"/>
                    <a:pt x="790" y="76200"/>
                  </a:cubicBezTo>
                  <a:cubicBezTo>
                    <a:pt x="8410" y="93980"/>
                    <a:pt x="75720" y="175260"/>
                    <a:pt x="107470" y="182880"/>
                  </a:cubicBezTo>
                  <a:cubicBezTo>
                    <a:pt x="139220" y="190500"/>
                    <a:pt x="196370" y="137160"/>
                    <a:pt x="191290" y="121920"/>
                  </a:cubicBezTo>
                  <a:cubicBezTo>
                    <a:pt x="186210" y="106680"/>
                    <a:pt x="108740" y="110490"/>
                    <a:pt x="76990" y="91440"/>
                  </a:cubicBezTo>
                  <a:cubicBezTo>
                    <a:pt x="45240" y="72390"/>
                    <a:pt x="23015" y="40005"/>
                    <a:pt x="790" y="762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85EF7B0F-DBD9-2E90-81A2-E4F3DC1B7759}"/>
                </a:ext>
              </a:extLst>
            </p:cNvPr>
            <p:cNvSpPr/>
            <p:nvPr/>
          </p:nvSpPr>
          <p:spPr>
            <a:xfrm>
              <a:off x="7518390" y="1857375"/>
              <a:ext cx="82560" cy="295275"/>
            </a:xfrm>
            <a:custGeom>
              <a:avLst/>
              <a:gdLst>
                <a:gd name="connsiteX0" fmla="*/ 82560 w 82560"/>
                <a:gd name="connsiteY0" fmla="*/ 0 h 295275"/>
                <a:gd name="connsiteX1" fmla="*/ 10 w 82560"/>
                <a:gd name="connsiteY1" fmla="*/ 107950 h 295275"/>
                <a:gd name="connsiteX2" fmla="*/ 76210 w 82560"/>
                <a:gd name="connsiteY2" fmla="*/ 184150 h 295275"/>
                <a:gd name="connsiteX3" fmla="*/ 10 w 82560"/>
                <a:gd name="connsiteY3" fmla="*/ 295275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560" h="295275">
                  <a:moveTo>
                    <a:pt x="82560" y="0"/>
                  </a:moveTo>
                  <a:cubicBezTo>
                    <a:pt x="41814" y="38629"/>
                    <a:pt x="1068" y="77258"/>
                    <a:pt x="10" y="107950"/>
                  </a:cubicBezTo>
                  <a:cubicBezTo>
                    <a:pt x="-1048" y="138642"/>
                    <a:pt x="76210" y="152929"/>
                    <a:pt x="76210" y="184150"/>
                  </a:cubicBezTo>
                  <a:cubicBezTo>
                    <a:pt x="76210" y="215371"/>
                    <a:pt x="38110" y="255323"/>
                    <a:pt x="10" y="295275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EB7A3CDE-FC45-0FD4-23ED-F44374B45315}"/>
                </a:ext>
              </a:extLst>
            </p:cNvPr>
            <p:cNvSpPr/>
            <p:nvPr/>
          </p:nvSpPr>
          <p:spPr>
            <a:xfrm>
              <a:off x="7368665" y="2041525"/>
              <a:ext cx="83060" cy="107950"/>
            </a:xfrm>
            <a:custGeom>
              <a:avLst/>
              <a:gdLst>
                <a:gd name="connsiteX0" fmla="*/ 83060 w 83060"/>
                <a:gd name="connsiteY0" fmla="*/ 0 h 107950"/>
                <a:gd name="connsiteX1" fmla="*/ 510 w 83060"/>
                <a:gd name="connsiteY1" fmla="*/ 34925 h 107950"/>
                <a:gd name="connsiteX2" fmla="*/ 54485 w 83060"/>
                <a:gd name="connsiteY2" fmla="*/ 107950 h 10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060" h="107950">
                  <a:moveTo>
                    <a:pt x="83060" y="0"/>
                  </a:moveTo>
                  <a:cubicBezTo>
                    <a:pt x="44166" y="8466"/>
                    <a:pt x="5272" y="16933"/>
                    <a:pt x="510" y="34925"/>
                  </a:cubicBezTo>
                  <a:cubicBezTo>
                    <a:pt x="-4253" y="52917"/>
                    <a:pt x="25116" y="80433"/>
                    <a:pt x="54485" y="10795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6000A79-9EC9-E38D-5168-CC00AEE03D0E}"/>
                </a:ext>
              </a:extLst>
            </p:cNvPr>
            <p:cNvSpPr/>
            <p:nvPr/>
          </p:nvSpPr>
          <p:spPr>
            <a:xfrm>
              <a:off x="7512050" y="1854200"/>
              <a:ext cx="111658" cy="171450"/>
            </a:xfrm>
            <a:custGeom>
              <a:avLst/>
              <a:gdLst>
                <a:gd name="connsiteX0" fmla="*/ 76200 w 111658"/>
                <a:gd name="connsiteY0" fmla="*/ 171450 h 171450"/>
                <a:gd name="connsiteX1" fmla="*/ 107950 w 111658"/>
                <a:gd name="connsiteY1" fmla="*/ 114300 h 171450"/>
                <a:gd name="connsiteX2" fmla="*/ 0 w 111658"/>
                <a:gd name="connsiteY2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658" h="171450">
                  <a:moveTo>
                    <a:pt x="76200" y="171450"/>
                  </a:moveTo>
                  <a:cubicBezTo>
                    <a:pt x="98425" y="157162"/>
                    <a:pt x="120650" y="142875"/>
                    <a:pt x="107950" y="114300"/>
                  </a:cubicBezTo>
                  <a:cubicBezTo>
                    <a:pt x="95250" y="85725"/>
                    <a:pt x="47625" y="42862"/>
                    <a:pt x="0" y="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E72C82CA-7851-12CD-A9FC-948B40B7CCED}"/>
                </a:ext>
              </a:extLst>
            </p:cNvPr>
            <p:cNvSpPr/>
            <p:nvPr/>
          </p:nvSpPr>
          <p:spPr>
            <a:xfrm>
              <a:off x="7591425" y="2063750"/>
              <a:ext cx="107950" cy="82550"/>
            </a:xfrm>
            <a:custGeom>
              <a:avLst/>
              <a:gdLst>
                <a:gd name="connsiteX0" fmla="*/ 0 w 107950"/>
                <a:gd name="connsiteY0" fmla="*/ 0 h 82550"/>
                <a:gd name="connsiteX1" fmla="*/ 107950 w 107950"/>
                <a:gd name="connsiteY1" fmla="*/ 82550 h 8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7950" h="82550">
                  <a:moveTo>
                    <a:pt x="0" y="0"/>
                  </a:moveTo>
                  <a:lnTo>
                    <a:pt x="107950" y="8255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98344C77-4097-02EA-8756-CF0C1DDE6202}"/>
                </a:ext>
              </a:extLst>
            </p:cNvPr>
            <p:cNvSpPr/>
            <p:nvPr/>
          </p:nvSpPr>
          <p:spPr>
            <a:xfrm>
              <a:off x="7695268" y="1860550"/>
              <a:ext cx="188621" cy="295275"/>
            </a:xfrm>
            <a:custGeom>
              <a:avLst/>
              <a:gdLst>
                <a:gd name="connsiteX0" fmla="*/ 150157 w 188621"/>
                <a:gd name="connsiteY0" fmla="*/ 0 h 295275"/>
                <a:gd name="connsiteX1" fmla="*/ 178732 w 188621"/>
                <a:gd name="connsiteY1" fmla="*/ 104775 h 295275"/>
                <a:gd name="connsiteX2" fmla="*/ 932 w 188621"/>
                <a:gd name="connsiteY2" fmla="*/ 111125 h 295275"/>
                <a:gd name="connsiteX3" fmla="*/ 121582 w 188621"/>
                <a:gd name="connsiteY3" fmla="*/ 295275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621" h="295275">
                  <a:moveTo>
                    <a:pt x="150157" y="0"/>
                  </a:moveTo>
                  <a:cubicBezTo>
                    <a:pt x="176880" y="43127"/>
                    <a:pt x="203603" y="86254"/>
                    <a:pt x="178732" y="104775"/>
                  </a:cubicBezTo>
                  <a:cubicBezTo>
                    <a:pt x="153861" y="123296"/>
                    <a:pt x="10457" y="79375"/>
                    <a:pt x="932" y="111125"/>
                  </a:cubicBezTo>
                  <a:cubicBezTo>
                    <a:pt x="-8593" y="142875"/>
                    <a:pt x="56494" y="219075"/>
                    <a:pt x="121582" y="295275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80E4417-A4ED-1174-87BC-EA34C86A5359}"/>
                </a:ext>
              </a:extLst>
            </p:cNvPr>
            <p:cNvSpPr/>
            <p:nvPr/>
          </p:nvSpPr>
          <p:spPr>
            <a:xfrm>
              <a:off x="7642225" y="2089150"/>
              <a:ext cx="117475" cy="6350"/>
            </a:xfrm>
            <a:custGeom>
              <a:avLst/>
              <a:gdLst>
                <a:gd name="connsiteX0" fmla="*/ 0 w 117475"/>
                <a:gd name="connsiteY0" fmla="*/ 0 h 6350"/>
                <a:gd name="connsiteX1" fmla="*/ 117475 w 117475"/>
                <a:gd name="connsiteY1" fmla="*/ 6350 h 6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7475" h="6350">
                  <a:moveTo>
                    <a:pt x="0" y="0"/>
                  </a:moveTo>
                  <a:lnTo>
                    <a:pt x="117475" y="635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4194A88B-B5CE-6A7F-77BB-3CC78490A795}"/>
                </a:ext>
              </a:extLst>
            </p:cNvPr>
            <p:cNvSpPr/>
            <p:nvPr/>
          </p:nvSpPr>
          <p:spPr>
            <a:xfrm>
              <a:off x="7616825" y="2003425"/>
              <a:ext cx="63500" cy="88900"/>
            </a:xfrm>
            <a:custGeom>
              <a:avLst/>
              <a:gdLst>
                <a:gd name="connsiteX0" fmla="*/ 0 w 63500"/>
                <a:gd name="connsiteY0" fmla="*/ 0 h 88900"/>
                <a:gd name="connsiteX1" fmla="*/ 63500 w 63500"/>
                <a:gd name="connsiteY1" fmla="*/ 8890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500" h="88900">
                  <a:moveTo>
                    <a:pt x="0" y="0"/>
                  </a:moveTo>
                  <a:lnTo>
                    <a:pt x="63500" y="8890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72BB3623-8E06-75D4-152B-016E063451D0}"/>
                </a:ext>
              </a:extLst>
            </p:cNvPr>
            <p:cNvSpPr/>
            <p:nvPr/>
          </p:nvSpPr>
          <p:spPr>
            <a:xfrm>
              <a:off x="7772400" y="1860550"/>
              <a:ext cx="34925" cy="107950"/>
            </a:xfrm>
            <a:custGeom>
              <a:avLst/>
              <a:gdLst>
                <a:gd name="connsiteX0" fmla="*/ 0 w 34925"/>
                <a:gd name="connsiteY0" fmla="*/ 0 h 107950"/>
                <a:gd name="connsiteX1" fmla="*/ 34925 w 34925"/>
                <a:gd name="connsiteY1" fmla="*/ 107950 h 10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925" h="107950">
                  <a:moveTo>
                    <a:pt x="0" y="0"/>
                  </a:moveTo>
                  <a:lnTo>
                    <a:pt x="34925" y="10795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30B20F31-EDA1-FF1E-CD5F-4E996B1EFEC4}"/>
                </a:ext>
              </a:extLst>
            </p:cNvPr>
            <p:cNvSpPr/>
            <p:nvPr/>
          </p:nvSpPr>
          <p:spPr>
            <a:xfrm>
              <a:off x="7593752" y="1905000"/>
              <a:ext cx="188173" cy="111303"/>
            </a:xfrm>
            <a:custGeom>
              <a:avLst/>
              <a:gdLst>
                <a:gd name="connsiteX0" fmla="*/ 23073 w 188173"/>
                <a:gd name="connsiteY0" fmla="*/ 85725 h 111303"/>
                <a:gd name="connsiteX1" fmla="*/ 115148 w 188173"/>
                <a:gd name="connsiteY1" fmla="*/ 107950 h 111303"/>
                <a:gd name="connsiteX2" fmla="*/ 848 w 188173"/>
                <a:gd name="connsiteY2" fmla="*/ 22225 h 111303"/>
                <a:gd name="connsiteX3" fmla="*/ 188173 w 188173"/>
                <a:gd name="connsiteY3" fmla="*/ 0 h 111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173" h="111303">
                  <a:moveTo>
                    <a:pt x="23073" y="85725"/>
                  </a:moveTo>
                  <a:cubicBezTo>
                    <a:pt x="70962" y="102129"/>
                    <a:pt x="118852" y="118533"/>
                    <a:pt x="115148" y="107950"/>
                  </a:cubicBezTo>
                  <a:cubicBezTo>
                    <a:pt x="111444" y="97367"/>
                    <a:pt x="-11323" y="40217"/>
                    <a:pt x="848" y="22225"/>
                  </a:cubicBezTo>
                  <a:cubicBezTo>
                    <a:pt x="13019" y="4233"/>
                    <a:pt x="100596" y="2116"/>
                    <a:pt x="188173" y="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5CDF5695-8050-8709-BBA5-91C5FD2D88E5}"/>
                </a:ext>
              </a:extLst>
            </p:cNvPr>
            <p:cNvCxnSpPr>
              <a:cxnSpLocks/>
              <a:endCxn id="220" idx="2"/>
            </p:cNvCxnSpPr>
            <p:nvPr/>
          </p:nvCxnSpPr>
          <p:spPr>
            <a:xfrm>
              <a:off x="7661621" y="1857375"/>
              <a:ext cx="34579" cy="114300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0C48B834-0B37-6741-018F-68AD58A31838}"/>
                </a:ext>
              </a:extLst>
            </p:cNvPr>
            <p:cNvSpPr/>
            <p:nvPr/>
          </p:nvSpPr>
          <p:spPr>
            <a:xfrm>
              <a:off x="7451725" y="2044700"/>
              <a:ext cx="133350" cy="101600"/>
            </a:xfrm>
            <a:custGeom>
              <a:avLst/>
              <a:gdLst>
                <a:gd name="connsiteX0" fmla="*/ 0 w 133350"/>
                <a:gd name="connsiteY0" fmla="*/ 0 h 101600"/>
                <a:gd name="connsiteX1" fmla="*/ 133350 w 133350"/>
                <a:gd name="connsiteY1" fmla="*/ 101600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350" h="101600">
                  <a:moveTo>
                    <a:pt x="0" y="0"/>
                  </a:moveTo>
                  <a:lnTo>
                    <a:pt x="133350" y="10160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949E1037-FA92-5642-97F2-3515362FB3E3}"/>
                </a:ext>
              </a:extLst>
            </p:cNvPr>
            <p:cNvCxnSpPr>
              <a:cxnSpLocks/>
              <a:stCxn id="217" idx="1"/>
              <a:endCxn id="214" idx="1"/>
            </p:cNvCxnSpPr>
            <p:nvPr/>
          </p:nvCxnSpPr>
          <p:spPr>
            <a:xfrm flipH="1" flipV="1">
              <a:off x="7331016" y="2005013"/>
              <a:ext cx="38159" cy="71437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73336B8F-0AEC-A067-08D9-9F445165AB99}"/>
                </a:ext>
              </a:extLst>
            </p:cNvPr>
            <p:cNvSpPr/>
            <p:nvPr/>
          </p:nvSpPr>
          <p:spPr>
            <a:xfrm>
              <a:off x="7883889" y="1852930"/>
              <a:ext cx="191607" cy="183620"/>
            </a:xfrm>
            <a:custGeom>
              <a:avLst/>
              <a:gdLst>
                <a:gd name="connsiteX0" fmla="*/ 115090 w 191607"/>
                <a:gd name="connsiteY0" fmla="*/ 0 h 183620"/>
                <a:gd name="connsiteX1" fmla="*/ 61750 w 191607"/>
                <a:gd name="connsiteY1" fmla="*/ 76200 h 183620"/>
                <a:gd name="connsiteX2" fmla="*/ 790 w 191607"/>
                <a:gd name="connsiteY2" fmla="*/ 76200 h 183620"/>
                <a:gd name="connsiteX3" fmla="*/ 107470 w 191607"/>
                <a:gd name="connsiteY3" fmla="*/ 182880 h 183620"/>
                <a:gd name="connsiteX4" fmla="*/ 191290 w 191607"/>
                <a:gd name="connsiteY4" fmla="*/ 121920 h 183620"/>
                <a:gd name="connsiteX5" fmla="*/ 76990 w 191607"/>
                <a:gd name="connsiteY5" fmla="*/ 91440 h 183620"/>
                <a:gd name="connsiteX6" fmla="*/ 790 w 191607"/>
                <a:gd name="connsiteY6" fmla="*/ 7620 h 183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1607" h="183620">
                  <a:moveTo>
                    <a:pt x="115090" y="0"/>
                  </a:moveTo>
                  <a:cubicBezTo>
                    <a:pt x="97945" y="31750"/>
                    <a:pt x="80800" y="63500"/>
                    <a:pt x="61750" y="76200"/>
                  </a:cubicBezTo>
                  <a:cubicBezTo>
                    <a:pt x="42700" y="88900"/>
                    <a:pt x="-6830" y="58420"/>
                    <a:pt x="790" y="76200"/>
                  </a:cubicBezTo>
                  <a:cubicBezTo>
                    <a:pt x="8410" y="93980"/>
                    <a:pt x="75720" y="175260"/>
                    <a:pt x="107470" y="182880"/>
                  </a:cubicBezTo>
                  <a:cubicBezTo>
                    <a:pt x="139220" y="190500"/>
                    <a:pt x="196370" y="137160"/>
                    <a:pt x="191290" y="121920"/>
                  </a:cubicBezTo>
                  <a:cubicBezTo>
                    <a:pt x="186210" y="106680"/>
                    <a:pt x="108740" y="110490"/>
                    <a:pt x="76990" y="91440"/>
                  </a:cubicBezTo>
                  <a:cubicBezTo>
                    <a:pt x="45240" y="72390"/>
                    <a:pt x="23015" y="40005"/>
                    <a:pt x="790" y="762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87F1E06A-E16B-ABF6-C6C4-A482C1E96837}"/>
                </a:ext>
              </a:extLst>
            </p:cNvPr>
            <p:cNvSpPr/>
            <p:nvPr/>
          </p:nvSpPr>
          <p:spPr>
            <a:xfrm>
              <a:off x="8065009" y="1859280"/>
              <a:ext cx="82560" cy="287020"/>
            </a:xfrm>
            <a:custGeom>
              <a:avLst/>
              <a:gdLst>
                <a:gd name="connsiteX0" fmla="*/ 82560 w 82560"/>
                <a:gd name="connsiteY0" fmla="*/ 0 h 295275"/>
                <a:gd name="connsiteX1" fmla="*/ 10 w 82560"/>
                <a:gd name="connsiteY1" fmla="*/ 107950 h 295275"/>
                <a:gd name="connsiteX2" fmla="*/ 76210 w 82560"/>
                <a:gd name="connsiteY2" fmla="*/ 184150 h 295275"/>
                <a:gd name="connsiteX3" fmla="*/ 10 w 82560"/>
                <a:gd name="connsiteY3" fmla="*/ 295275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560" h="295275">
                  <a:moveTo>
                    <a:pt x="82560" y="0"/>
                  </a:moveTo>
                  <a:cubicBezTo>
                    <a:pt x="41814" y="38629"/>
                    <a:pt x="1068" y="77258"/>
                    <a:pt x="10" y="107950"/>
                  </a:cubicBezTo>
                  <a:cubicBezTo>
                    <a:pt x="-1048" y="138642"/>
                    <a:pt x="76210" y="152929"/>
                    <a:pt x="76210" y="184150"/>
                  </a:cubicBezTo>
                  <a:cubicBezTo>
                    <a:pt x="76210" y="215371"/>
                    <a:pt x="38110" y="255323"/>
                    <a:pt x="10" y="295275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06B5939A-BCFF-18B5-1526-D7356CC8FB9E}"/>
                </a:ext>
              </a:extLst>
            </p:cNvPr>
            <p:cNvSpPr/>
            <p:nvPr/>
          </p:nvSpPr>
          <p:spPr>
            <a:xfrm>
              <a:off x="7915284" y="2035175"/>
              <a:ext cx="83060" cy="107950"/>
            </a:xfrm>
            <a:custGeom>
              <a:avLst/>
              <a:gdLst>
                <a:gd name="connsiteX0" fmla="*/ 83060 w 83060"/>
                <a:gd name="connsiteY0" fmla="*/ 0 h 107950"/>
                <a:gd name="connsiteX1" fmla="*/ 510 w 83060"/>
                <a:gd name="connsiteY1" fmla="*/ 34925 h 107950"/>
                <a:gd name="connsiteX2" fmla="*/ 54485 w 83060"/>
                <a:gd name="connsiteY2" fmla="*/ 107950 h 10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060" h="107950">
                  <a:moveTo>
                    <a:pt x="83060" y="0"/>
                  </a:moveTo>
                  <a:cubicBezTo>
                    <a:pt x="44166" y="8466"/>
                    <a:pt x="5272" y="16933"/>
                    <a:pt x="510" y="34925"/>
                  </a:cubicBezTo>
                  <a:cubicBezTo>
                    <a:pt x="-4253" y="52917"/>
                    <a:pt x="25116" y="80433"/>
                    <a:pt x="54485" y="10795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09F590B6-01CC-25C6-CB1B-39C9E31F2919}"/>
                </a:ext>
              </a:extLst>
            </p:cNvPr>
            <p:cNvSpPr/>
            <p:nvPr/>
          </p:nvSpPr>
          <p:spPr>
            <a:xfrm>
              <a:off x="8058669" y="1859280"/>
              <a:ext cx="111658" cy="160020"/>
            </a:xfrm>
            <a:custGeom>
              <a:avLst/>
              <a:gdLst>
                <a:gd name="connsiteX0" fmla="*/ 76200 w 111658"/>
                <a:gd name="connsiteY0" fmla="*/ 171450 h 171450"/>
                <a:gd name="connsiteX1" fmla="*/ 107950 w 111658"/>
                <a:gd name="connsiteY1" fmla="*/ 114300 h 171450"/>
                <a:gd name="connsiteX2" fmla="*/ 0 w 111658"/>
                <a:gd name="connsiteY2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658" h="171450">
                  <a:moveTo>
                    <a:pt x="76200" y="171450"/>
                  </a:moveTo>
                  <a:cubicBezTo>
                    <a:pt x="98425" y="157162"/>
                    <a:pt x="120650" y="142875"/>
                    <a:pt x="107950" y="114300"/>
                  </a:cubicBezTo>
                  <a:cubicBezTo>
                    <a:pt x="95250" y="85725"/>
                    <a:pt x="47625" y="42862"/>
                    <a:pt x="0" y="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6AE0BF80-377B-7DA4-C29B-6DF87811E296}"/>
                </a:ext>
              </a:extLst>
            </p:cNvPr>
            <p:cNvSpPr/>
            <p:nvPr/>
          </p:nvSpPr>
          <p:spPr>
            <a:xfrm>
              <a:off x="8138043" y="2057400"/>
              <a:ext cx="123757" cy="95250"/>
            </a:xfrm>
            <a:custGeom>
              <a:avLst/>
              <a:gdLst>
                <a:gd name="connsiteX0" fmla="*/ 0 w 107950"/>
                <a:gd name="connsiteY0" fmla="*/ 0 h 82550"/>
                <a:gd name="connsiteX1" fmla="*/ 107950 w 107950"/>
                <a:gd name="connsiteY1" fmla="*/ 82550 h 8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7950" h="82550">
                  <a:moveTo>
                    <a:pt x="0" y="0"/>
                  </a:moveTo>
                  <a:lnTo>
                    <a:pt x="107950" y="8255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5EF91677-907D-376A-333D-5211FD4DE9F7}"/>
                </a:ext>
              </a:extLst>
            </p:cNvPr>
            <p:cNvSpPr/>
            <p:nvPr/>
          </p:nvSpPr>
          <p:spPr>
            <a:xfrm>
              <a:off x="8241887" y="1854200"/>
              <a:ext cx="188621" cy="295275"/>
            </a:xfrm>
            <a:custGeom>
              <a:avLst/>
              <a:gdLst>
                <a:gd name="connsiteX0" fmla="*/ 150157 w 188621"/>
                <a:gd name="connsiteY0" fmla="*/ 0 h 295275"/>
                <a:gd name="connsiteX1" fmla="*/ 178732 w 188621"/>
                <a:gd name="connsiteY1" fmla="*/ 104775 h 295275"/>
                <a:gd name="connsiteX2" fmla="*/ 932 w 188621"/>
                <a:gd name="connsiteY2" fmla="*/ 111125 h 295275"/>
                <a:gd name="connsiteX3" fmla="*/ 121582 w 188621"/>
                <a:gd name="connsiteY3" fmla="*/ 295275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621" h="295275">
                  <a:moveTo>
                    <a:pt x="150157" y="0"/>
                  </a:moveTo>
                  <a:cubicBezTo>
                    <a:pt x="176880" y="43127"/>
                    <a:pt x="203603" y="86254"/>
                    <a:pt x="178732" y="104775"/>
                  </a:cubicBezTo>
                  <a:cubicBezTo>
                    <a:pt x="153861" y="123296"/>
                    <a:pt x="10457" y="79375"/>
                    <a:pt x="932" y="111125"/>
                  </a:cubicBezTo>
                  <a:cubicBezTo>
                    <a:pt x="-8593" y="142875"/>
                    <a:pt x="56494" y="219075"/>
                    <a:pt x="121582" y="295275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32621236-C34D-BE69-C0EE-B182A5CB34CE}"/>
                </a:ext>
              </a:extLst>
            </p:cNvPr>
            <p:cNvSpPr/>
            <p:nvPr/>
          </p:nvSpPr>
          <p:spPr>
            <a:xfrm>
              <a:off x="8188844" y="2082800"/>
              <a:ext cx="117475" cy="6350"/>
            </a:xfrm>
            <a:custGeom>
              <a:avLst/>
              <a:gdLst>
                <a:gd name="connsiteX0" fmla="*/ 0 w 117475"/>
                <a:gd name="connsiteY0" fmla="*/ 0 h 6350"/>
                <a:gd name="connsiteX1" fmla="*/ 117475 w 117475"/>
                <a:gd name="connsiteY1" fmla="*/ 6350 h 6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7475" h="6350">
                  <a:moveTo>
                    <a:pt x="0" y="0"/>
                  </a:moveTo>
                  <a:lnTo>
                    <a:pt x="117475" y="635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EF84AB2F-3050-C462-C5ED-E26DF38FDC98}"/>
                </a:ext>
              </a:extLst>
            </p:cNvPr>
            <p:cNvSpPr/>
            <p:nvPr/>
          </p:nvSpPr>
          <p:spPr>
            <a:xfrm>
              <a:off x="8163444" y="1997075"/>
              <a:ext cx="63500" cy="88900"/>
            </a:xfrm>
            <a:custGeom>
              <a:avLst/>
              <a:gdLst>
                <a:gd name="connsiteX0" fmla="*/ 0 w 63500"/>
                <a:gd name="connsiteY0" fmla="*/ 0 h 88900"/>
                <a:gd name="connsiteX1" fmla="*/ 63500 w 63500"/>
                <a:gd name="connsiteY1" fmla="*/ 8890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500" h="88900">
                  <a:moveTo>
                    <a:pt x="0" y="0"/>
                  </a:moveTo>
                  <a:lnTo>
                    <a:pt x="63500" y="8890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5AA02E42-78AC-100C-2A00-25B0EB1F35A0}"/>
                </a:ext>
              </a:extLst>
            </p:cNvPr>
            <p:cNvSpPr/>
            <p:nvPr/>
          </p:nvSpPr>
          <p:spPr>
            <a:xfrm>
              <a:off x="8319019" y="1854200"/>
              <a:ext cx="34925" cy="107950"/>
            </a:xfrm>
            <a:custGeom>
              <a:avLst/>
              <a:gdLst>
                <a:gd name="connsiteX0" fmla="*/ 0 w 34925"/>
                <a:gd name="connsiteY0" fmla="*/ 0 h 107950"/>
                <a:gd name="connsiteX1" fmla="*/ 34925 w 34925"/>
                <a:gd name="connsiteY1" fmla="*/ 107950 h 10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925" h="107950">
                  <a:moveTo>
                    <a:pt x="0" y="0"/>
                  </a:moveTo>
                  <a:lnTo>
                    <a:pt x="34925" y="10795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6FD90857-D43D-E19A-801C-EEA7C47EBC73}"/>
                </a:ext>
              </a:extLst>
            </p:cNvPr>
            <p:cNvSpPr/>
            <p:nvPr/>
          </p:nvSpPr>
          <p:spPr>
            <a:xfrm>
              <a:off x="8140371" y="1898650"/>
              <a:ext cx="188173" cy="111303"/>
            </a:xfrm>
            <a:custGeom>
              <a:avLst/>
              <a:gdLst>
                <a:gd name="connsiteX0" fmla="*/ 23073 w 188173"/>
                <a:gd name="connsiteY0" fmla="*/ 85725 h 111303"/>
                <a:gd name="connsiteX1" fmla="*/ 115148 w 188173"/>
                <a:gd name="connsiteY1" fmla="*/ 107950 h 111303"/>
                <a:gd name="connsiteX2" fmla="*/ 848 w 188173"/>
                <a:gd name="connsiteY2" fmla="*/ 22225 h 111303"/>
                <a:gd name="connsiteX3" fmla="*/ 188173 w 188173"/>
                <a:gd name="connsiteY3" fmla="*/ 0 h 111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173" h="111303">
                  <a:moveTo>
                    <a:pt x="23073" y="85725"/>
                  </a:moveTo>
                  <a:cubicBezTo>
                    <a:pt x="70962" y="102129"/>
                    <a:pt x="118852" y="118533"/>
                    <a:pt x="115148" y="107950"/>
                  </a:cubicBezTo>
                  <a:cubicBezTo>
                    <a:pt x="111444" y="97367"/>
                    <a:pt x="-11323" y="40217"/>
                    <a:pt x="848" y="22225"/>
                  </a:cubicBezTo>
                  <a:cubicBezTo>
                    <a:pt x="13019" y="4233"/>
                    <a:pt x="100596" y="2116"/>
                    <a:pt x="188173" y="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7E54B128-C4D2-4DED-B2B2-1B6F47B67B7A}"/>
                </a:ext>
              </a:extLst>
            </p:cNvPr>
            <p:cNvCxnSpPr>
              <a:cxnSpLocks/>
              <a:endCxn id="233" idx="2"/>
            </p:cNvCxnSpPr>
            <p:nvPr/>
          </p:nvCxnSpPr>
          <p:spPr>
            <a:xfrm>
              <a:off x="8208240" y="1852930"/>
              <a:ext cx="34579" cy="112395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EF21B341-E95C-6DCB-92CF-E9A0EA738FAD}"/>
                </a:ext>
              </a:extLst>
            </p:cNvPr>
            <p:cNvSpPr/>
            <p:nvPr/>
          </p:nvSpPr>
          <p:spPr>
            <a:xfrm>
              <a:off x="7998344" y="2038349"/>
              <a:ext cx="146216" cy="110947"/>
            </a:xfrm>
            <a:custGeom>
              <a:avLst/>
              <a:gdLst>
                <a:gd name="connsiteX0" fmla="*/ 0 w 133350"/>
                <a:gd name="connsiteY0" fmla="*/ 0 h 101600"/>
                <a:gd name="connsiteX1" fmla="*/ 133350 w 133350"/>
                <a:gd name="connsiteY1" fmla="*/ 101600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350" h="101600">
                  <a:moveTo>
                    <a:pt x="0" y="0"/>
                  </a:moveTo>
                  <a:lnTo>
                    <a:pt x="133350" y="10160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C52E076A-5B41-1A79-8DF3-10EC5418FE29}"/>
                </a:ext>
              </a:extLst>
            </p:cNvPr>
            <p:cNvSpPr/>
            <p:nvPr/>
          </p:nvSpPr>
          <p:spPr>
            <a:xfrm>
              <a:off x="8511860" y="1859280"/>
              <a:ext cx="191607" cy="183620"/>
            </a:xfrm>
            <a:custGeom>
              <a:avLst/>
              <a:gdLst>
                <a:gd name="connsiteX0" fmla="*/ 115090 w 191607"/>
                <a:gd name="connsiteY0" fmla="*/ 0 h 183620"/>
                <a:gd name="connsiteX1" fmla="*/ 61750 w 191607"/>
                <a:gd name="connsiteY1" fmla="*/ 76200 h 183620"/>
                <a:gd name="connsiteX2" fmla="*/ 790 w 191607"/>
                <a:gd name="connsiteY2" fmla="*/ 76200 h 183620"/>
                <a:gd name="connsiteX3" fmla="*/ 107470 w 191607"/>
                <a:gd name="connsiteY3" fmla="*/ 182880 h 183620"/>
                <a:gd name="connsiteX4" fmla="*/ 191290 w 191607"/>
                <a:gd name="connsiteY4" fmla="*/ 121920 h 183620"/>
                <a:gd name="connsiteX5" fmla="*/ 76990 w 191607"/>
                <a:gd name="connsiteY5" fmla="*/ 91440 h 183620"/>
                <a:gd name="connsiteX6" fmla="*/ 790 w 191607"/>
                <a:gd name="connsiteY6" fmla="*/ 7620 h 183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1607" h="183620">
                  <a:moveTo>
                    <a:pt x="115090" y="0"/>
                  </a:moveTo>
                  <a:cubicBezTo>
                    <a:pt x="97945" y="31750"/>
                    <a:pt x="80800" y="63500"/>
                    <a:pt x="61750" y="76200"/>
                  </a:cubicBezTo>
                  <a:cubicBezTo>
                    <a:pt x="42700" y="88900"/>
                    <a:pt x="-6830" y="58420"/>
                    <a:pt x="790" y="76200"/>
                  </a:cubicBezTo>
                  <a:cubicBezTo>
                    <a:pt x="8410" y="93980"/>
                    <a:pt x="75720" y="175260"/>
                    <a:pt x="107470" y="182880"/>
                  </a:cubicBezTo>
                  <a:cubicBezTo>
                    <a:pt x="139220" y="190500"/>
                    <a:pt x="196370" y="137160"/>
                    <a:pt x="191290" y="121920"/>
                  </a:cubicBezTo>
                  <a:cubicBezTo>
                    <a:pt x="186210" y="106680"/>
                    <a:pt x="108740" y="110490"/>
                    <a:pt x="76990" y="91440"/>
                  </a:cubicBezTo>
                  <a:cubicBezTo>
                    <a:pt x="45240" y="72390"/>
                    <a:pt x="23015" y="40005"/>
                    <a:pt x="790" y="762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153CBB75-AE0B-FFAF-8020-7DF0C1EF39F2}"/>
                </a:ext>
              </a:extLst>
            </p:cNvPr>
            <p:cNvSpPr/>
            <p:nvPr/>
          </p:nvSpPr>
          <p:spPr>
            <a:xfrm>
              <a:off x="8692980" y="1857375"/>
              <a:ext cx="82560" cy="295275"/>
            </a:xfrm>
            <a:custGeom>
              <a:avLst/>
              <a:gdLst>
                <a:gd name="connsiteX0" fmla="*/ 82560 w 82560"/>
                <a:gd name="connsiteY0" fmla="*/ 0 h 295275"/>
                <a:gd name="connsiteX1" fmla="*/ 10 w 82560"/>
                <a:gd name="connsiteY1" fmla="*/ 107950 h 295275"/>
                <a:gd name="connsiteX2" fmla="*/ 76210 w 82560"/>
                <a:gd name="connsiteY2" fmla="*/ 184150 h 295275"/>
                <a:gd name="connsiteX3" fmla="*/ 10 w 82560"/>
                <a:gd name="connsiteY3" fmla="*/ 295275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560" h="295275">
                  <a:moveTo>
                    <a:pt x="82560" y="0"/>
                  </a:moveTo>
                  <a:cubicBezTo>
                    <a:pt x="41814" y="38629"/>
                    <a:pt x="1068" y="77258"/>
                    <a:pt x="10" y="107950"/>
                  </a:cubicBezTo>
                  <a:cubicBezTo>
                    <a:pt x="-1048" y="138642"/>
                    <a:pt x="76210" y="152929"/>
                    <a:pt x="76210" y="184150"/>
                  </a:cubicBezTo>
                  <a:cubicBezTo>
                    <a:pt x="76210" y="215371"/>
                    <a:pt x="38110" y="255323"/>
                    <a:pt x="10" y="295275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2C6ADDF3-7CEC-1B4F-955C-792EBC1F43A2}"/>
                </a:ext>
              </a:extLst>
            </p:cNvPr>
            <p:cNvSpPr/>
            <p:nvPr/>
          </p:nvSpPr>
          <p:spPr>
            <a:xfrm>
              <a:off x="8543255" y="2041525"/>
              <a:ext cx="83060" cy="107950"/>
            </a:xfrm>
            <a:custGeom>
              <a:avLst/>
              <a:gdLst>
                <a:gd name="connsiteX0" fmla="*/ 83060 w 83060"/>
                <a:gd name="connsiteY0" fmla="*/ 0 h 107950"/>
                <a:gd name="connsiteX1" fmla="*/ 510 w 83060"/>
                <a:gd name="connsiteY1" fmla="*/ 34925 h 107950"/>
                <a:gd name="connsiteX2" fmla="*/ 54485 w 83060"/>
                <a:gd name="connsiteY2" fmla="*/ 107950 h 10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060" h="107950">
                  <a:moveTo>
                    <a:pt x="83060" y="0"/>
                  </a:moveTo>
                  <a:cubicBezTo>
                    <a:pt x="44166" y="8466"/>
                    <a:pt x="5272" y="16933"/>
                    <a:pt x="510" y="34925"/>
                  </a:cubicBezTo>
                  <a:cubicBezTo>
                    <a:pt x="-4253" y="52917"/>
                    <a:pt x="25116" y="80433"/>
                    <a:pt x="54485" y="10795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4E3285CA-7C8F-522E-3C8E-AA184FF51530}"/>
                </a:ext>
              </a:extLst>
            </p:cNvPr>
            <p:cNvSpPr/>
            <p:nvPr/>
          </p:nvSpPr>
          <p:spPr>
            <a:xfrm>
              <a:off x="8686640" y="1854200"/>
              <a:ext cx="111658" cy="171450"/>
            </a:xfrm>
            <a:custGeom>
              <a:avLst/>
              <a:gdLst>
                <a:gd name="connsiteX0" fmla="*/ 76200 w 111658"/>
                <a:gd name="connsiteY0" fmla="*/ 171450 h 171450"/>
                <a:gd name="connsiteX1" fmla="*/ 107950 w 111658"/>
                <a:gd name="connsiteY1" fmla="*/ 114300 h 171450"/>
                <a:gd name="connsiteX2" fmla="*/ 0 w 111658"/>
                <a:gd name="connsiteY2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658" h="171450">
                  <a:moveTo>
                    <a:pt x="76200" y="171450"/>
                  </a:moveTo>
                  <a:cubicBezTo>
                    <a:pt x="98425" y="157162"/>
                    <a:pt x="120650" y="142875"/>
                    <a:pt x="107950" y="114300"/>
                  </a:cubicBezTo>
                  <a:cubicBezTo>
                    <a:pt x="95250" y="85725"/>
                    <a:pt x="47625" y="42862"/>
                    <a:pt x="0" y="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61F4626E-4EC6-DB66-E24E-A9FC214680FC}"/>
                </a:ext>
              </a:extLst>
            </p:cNvPr>
            <p:cNvSpPr/>
            <p:nvPr/>
          </p:nvSpPr>
          <p:spPr>
            <a:xfrm>
              <a:off x="8766015" y="2063750"/>
              <a:ext cx="107950" cy="82550"/>
            </a:xfrm>
            <a:custGeom>
              <a:avLst/>
              <a:gdLst>
                <a:gd name="connsiteX0" fmla="*/ 0 w 107950"/>
                <a:gd name="connsiteY0" fmla="*/ 0 h 82550"/>
                <a:gd name="connsiteX1" fmla="*/ 107950 w 107950"/>
                <a:gd name="connsiteY1" fmla="*/ 82550 h 8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7950" h="82550">
                  <a:moveTo>
                    <a:pt x="0" y="0"/>
                  </a:moveTo>
                  <a:lnTo>
                    <a:pt x="107950" y="8255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7D7FC098-5393-AD54-14BC-893C8A5E332F}"/>
                </a:ext>
              </a:extLst>
            </p:cNvPr>
            <p:cNvSpPr/>
            <p:nvPr/>
          </p:nvSpPr>
          <p:spPr>
            <a:xfrm>
              <a:off x="8869858" y="1860550"/>
              <a:ext cx="188621" cy="295275"/>
            </a:xfrm>
            <a:custGeom>
              <a:avLst/>
              <a:gdLst>
                <a:gd name="connsiteX0" fmla="*/ 150157 w 188621"/>
                <a:gd name="connsiteY0" fmla="*/ 0 h 295275"/>
                <a:gd name="connsiteX1" fmla="*/ 178732 w 188621"/>
                <a:gd name="connsiteY1" fmla="*/ 104775 h 295275"/>
                <a:gd name="connsiteX2" fmla="*/ 932 w 188621"/>
                <a:gd name="connsiteY2" fmla="*/ 111125 h 295275"/>
                <a:gd name="connsiteX3" fmla="*/ 121582 w 188621"/>
                <a:gd name="connsiteY3" fmla="*/ 295275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621" h="295275">
                  <a:moveTo>
                    <a:pt x="150157" y="0"/>
                  </a:moveTo>
                  <a:cubicBezTo>
                    <a:pt x="176880" y="43127"/>
                    <a:pt x="203603" y="86254"/>
                    <a:pt x="178732" y="104775"/>
                  </a:cubicBezTo>
                  <a:cubicBezTo>
                    <a:pt x="153861" y="123296"/>
                    <a:pt x="10457" y="79375"/>
                    <a:pt x="932" y="111125"/>
                  </a:cubicBezTo>
                  <a:cubicBezTo>
                    <a:pt x="-8593" y="142875"/>
                    <a:pt x="56494" y="219075"/>
                    <a:pt x="121582" y="295275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AA2FFA3F-6471-6CAD-56AB-95B50446582E}"/>
                </a:ext>
              </a:extLst>
            </p:cNvPr>
            <p:cNvSpPr/>
            <p:nvPr/>
          </p:nvSpPr>
          <p:spPr>
            <a:xfrm>
              <a:off x="8816815" y="2089150"/>
              <a:ext cx="117475" cy="6350"/>
            </a:xfrm>
            <a:custGeom>
              <a:avLst/>
              <a:gdLst>
                <a:gd name="connsiteX0" fmla="*/ 0 w 117475"/>
                <a:gd name="connsiteY0" fmla="*/ 0 h 6350"/>
                <a:gd name="connsiteX1" fmla="*/ 117475 w 117475"/>
                <a:gd name="connsiteY1" fmla="*/ 6350 h 6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7475" h="6350">
                  <a:moveTo>
                    <a:pt x="0" y="0"/>
                  </a:moveTo>
                  <a:lnTo>
                    <a:pt x="117475" y="635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0715D273-80F5-D75E-7E85-76F3B9F91546}"/>
                </a:ext>
              </a:extLst>
            </p:cNvPr>
            <p:cNvSpPr/>
            <p:nvPr/>
          </p:nvSpPr>
          <p:spPr>
            <a:xfrm>
              <a:off x="8791415" y="2003425"/>
              <a:ext cx="63500" cy="88900"/>
            </a:xfrm>
            <a:custGeom>
              <a:avLst/>
              <a:gdLst>
                <a:gd name="connsiteX0" fmla="*/ 0 w 63500"/>
                <a:gd name="connsiteY0" fmla="*/ 0 h 88900"/>
                <a:gd name="connsiteX1" fmla="*/ 63500 w 63500"/>
                <a:gd name="connsiteY1" fmla="*/ 8890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500" h="88900">
                  <a:moveTo>
                    <a:pt x="0" y="0"/>
                  </a:moveTo>
                  <a:lnTo>
                    <a:pt x="63500" y="8890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ADBFEF49-127A-C6F5-004F-954F5E3B22ED}"/>
                </a:ext>
              </a:extLst>
            </p:cNvPr>
            <p:cNvSpPr/>
            <p:nvPr/>
          </p:nvSpPr>
          <p:spPr>
            <a:xfrm>
              <a:off x="8946990" y="1860550"/>
              <a:ext cx="34925" cy="107950"/>
            </a:xfrm>
            <a:custGeom>
              <a:avLst/>
              <a:gdLst>
                <a:gd name="connsiteX0" fmla="*/ 0 w 34925"/>
                <a:gd name="connsiteY0" fmla="*/ 0 h 107950"/>
                <a:gd name="connsiteX1" fmla="*/ 34925 w 34925"/>
                <a:gd name="connsiteY1" fmla="*/ 107950 h 10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925" h="107950">
                  <a:moveTo>
                    <a:pt x="0" y="0"/>
                  </a:moveTo>
                  <a:lnTo>
                    <a:pt x="34925" y="10795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9871E4AA-DEBD-91F2-FD71-121A22116117}"/>
                </a:ext>
              </a:extLst>
            </p:cNvPr>
            <p:cNvSpPr/>
            <p:nvPr/>
          </p:nvSpPr>
          <p:spPr>
            <a:xfrm>
              <a:off x="8768342" y="1905000"/>
              <a:ext cx="188173" cy="111303"/>
            </a:xfrm>
            <a:custGeom>
              <a:avLst/>
              <a:gdLst>
                <a:gd name="connsiteX0" fmla="*/ 23073 w 188173"/>
                <a:gd name="connsiteY0" fmla="*/ 85725 h 111303"/>
                <a:gd name="connsiteX1" fmla="*/ 115148 w 188173"/>
                <a:gd name="connsiteY1" fmla="*/ 107950 h 111303"/>
                <a:gd name="connsiteX2" fmla="*/ 848 w 188173"/>
                <a:gd name="connsiteY2" fmla="*/ 22225 h 111303"/>
                <a:gd name="connsiteX3" fmla="*/ 188173 w 188173"/>
                <a:gd name="connsiteY3" fmla="*/ 0 h 111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173" h="111303">
                  <a:moveTo>
                    <a:pt x="23073" y="85725"/>
                  </a:moveTo>
                  <a:cubicBezTo>
                    <a:pt x="70962" y="102129"/>
                    <a:pt x="118852" y="118533"/>
                    <a:pt x="115148" y="107950"/>
                  </a:cubicBezTo>
                  <a:cubicBezTo>
                    <a:pt x="111444" y="97367"/>
                    <a:pt x="-11323" y="40217"/>
                    <a:pt x="848" y="22225"/>
                  </a:cubicBezTo>
                  <a:cubicBezTo>
                    <a:pt x="13019" y="4233"/>
                    <a:pt x="100596" y="2116"/>
                    <a:pt x="188173" y="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751E84E5-8E00-4E63-FE2D-E07A5088F921}"/>
                </a:ext>
              </a:extLst>
            </p:cNvPr>
            <p:cNvCxnSpPr>
              <a:cxnSpLocks/>
              <a:endCxn id="245" idx="2"/>
            </p:cNvCxnSpPr>
            <p:nvPr/>
          </p:nvCxnSpPr>
          <p:spPr>
            <a:xfrm>
              <a:off x="8836211" y="1857375"/>
              <a:ext cx="34579" cy="114300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B2171A03-42AA-AE0B-D1E4-557C0018B549}"/>
                </a:ext>
              </a:extLst>
            </p:cNvPr>
            <p:cNvSpPr/>
            <p:nvPr/>
          </p:nvSpPr>
          <p:spPr>
            <a:xfrm>
              <a:off x="8626315" y="2044700"/>
              <a:ext cx="133350" cy="101600"/>
            </a:xfrm>
            <a:custGeom>
              <a:avLst/>
              <a:gdLst>
                <a:gd name="connsiteX0" fmla="*/ 0 w 133350"/>
                <a:gd name="connsiteY0" fmla="*/ 0 h 101600"/>
                <a:gd name="connsiteX1" fmla="*/ 133350 w 133350"/>
                <a:gd name="connsiteY1" fmla="*/ 101600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350" h="101600">
                  <a:moveTo>
                    <a:pt x="0" y="0"/>
                  </a:moveTo>
                  <a:lnTo>
                    <a:pt x="133350" y="10160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FE1D9A77-0AFB-0099-861B-ED500CE4C55F}"/>
                </a:ext>
              </a:extLst>
            </p:cNvPr>
            <p:cNvCxnSpPr>
              <a:cxnSpLocks/>
              <a:stCxn id="242" idx="1"/>
            </p:cNvCxnSpPr>
            <p:nvPr/>
          </p:nvCxnSpPr>
          <p:spPr>
            <a:xfrm flipH="1" flipV="1">
              <a:off x="8505606" y="2005013"/>
              <a:ext cx="38159" cy="71437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B0569A34-2663-2726-9F37-78DC21723D8A}"/>
                </a:ext>
              </a:extLst>
            </p:cNvPr>
            <p:cNvSpPr/>
            <p:nvPr/>
          </p:nvSpPr>
          <p:spPr>
            <a:xfrm>
              <a:off x="9286288" y="1859280"/>
              <a:ext cx="191607" cy="183620"/>
            </a:xfrm>
            <a:custGeom>
              <a:avLst/>
              <a:gdLst>
                <a:gd name="connsiteX0" fmla="*/ 115090 w 191607"/>
                <a:gd name="connsiteY0" fmla="*/ 0 h 183620"/>
                <a:gd name="connsiteX1" fmla="*/ 61750 w 191607"/>
                <a:gd name="connsiteY1" fmla="*/ 76200 h 183620"/>
                <a:gd name="connsiteX2" fmla="*/ 790 w 191607"/>
                <a:gd name="connsiteY2" fmla="*/ 76200 h 183620"/>
                <a:gd name="connsiteX3" fmla="*/ 107470 w 191607"/>
                <a:gd name="connsiteY3" fmla="*/ 182880 h 183620"/>
                <a:gd name="connsiteX4" fmla="*/ 191290 w 191607"/>
                <a:gd name="connsiteY4" fmla="*/ 121920 h 183620"/>
                <a:gd name="connsiteX5" fmla="*/ 76990 w 191607"/>
                <a:gd name="connsiteY5" fmla="*/ 91440 h 183620"/>
                <a:gd name="connsiteX6" fmla="*/ 790 w 191607"/>
                <a:gd name="connsiteY6" fmla="*/ 7620 h 183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1607" h="183620">
                  <a:moveTo>
                    <a:pt x="115090" y="0"/>
                  </a:moveTo>
                  <a:cubicBezTo>
                    <a:pt x="97945" y="31750"/>
                    <a:pt x="80800" y="63500"/>
                    <a:pt x="61750" y="76200"/>
                  </a:cubicBezTo>
                  <a:cubicBezTo>
                    <a:pt x="42700" y="88900"/>
                    <a:pt x="-6830" y="58420"/>
                    <a:pt x="790" y="76200"/>
                  </a:cubicBezTo>
                  <a:cubicBezTo>
                    <a:pt x="8410" y="93980"/>
                    <a:pt x="75720" y="175260"/>
                    <a:pt x="107470" y="182880"/>
                  </a:cubicBezTo>
                  <a:cubicBezTo>
                    <a:pt x="139220" y="190500"/>
                    <a:pt x="196370" y="137160"/>
                    <a:pt x="191290" y="121920"/>
                  </a:cubicBezTo>
                  <a:cubicBezTo>
                    <a:pt x="186210" y="106680"/>
                    <a:pt x="108740" y="110490"/>
                    <a:pt x="76990" y="91440"/>
                  </a:cubicBezTo>
                  <a:cubicBezTo>
                    <a:pt x="45240" y="72390"/>
                    <a:pt x="23015" y="40005"/>
                    <a:pt x="790" y="762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4AD5CD73-B402-3B9F-7C54-2FC06120E8DF}"/>
                </a:ext>
              </a:extLst>
            </p:cNvPr>
            <p:cNvSpPr/>
            <p:nvPr/>
          </p:nvSpPr>
          <p:spPr>
            <a:xfrm>
              <a:off x="9467408" y="1857375"/>
              <a:ext cx="82560" cy="295275"/>
            </a:xfrm>
            <a:custGeom>
              <a:avLst/>
              <a:gdLst>
                <a:gd name="connsiteX0" fmla="*/ 82560 w 82560"/>
                <a:gd name="connsiteY0" fmla="*/ 0 h 295275"/>
                <a:gd name="connsiteX1" fmla="*/ 10 w 82560"/>
                <a:gd name="connsiteY1" fmla="*/ 107950 h 295275"/>
                <a:gd name="connsiteX2" fmla="*/ 76210 w 82560"/>
                <a:gd name="connsiteY2" fmla="*/ 184150 h 295275"/>
                <a:gd name="connsiteX3" fmla="*/ 10 w 82560"/>
                <a:gd name="connsiteY3" fmla="*/ 295275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560" h="295275">
                  <a:moveTo>
                    <a:pt x="82560" y="0"/>
                  </a:moveTo>
                  <a:cubicBezTo>
                    <a:pt x="41814" y="38629"/>
                    <a:pt x="1068" y="77258"/>
                    <a:pt x="10" y="107950"/>
                  </a:cubicBezTo>
                  <a:cubicBezTo>
                    <a:pt x="-1048" y="138642"/>
                    <a:pt x="76210" y="152929"/>
                    <a:pt x="76210" y="184150"/>
                  </a:cubicBezTo>
                  <a:cubicBezTo>
                    <a:pt x="76210" y="215371"/>
                    <a:pt x="38110" y="255323"/>
                    <a:pt x="10" y="295275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BC8AF369-A793-8A59-763B-D10EA955AF41}"/>
                </a:ext>
              </a:extLst>
            </p:cNvPr>
            <p:cNvSpPr/>
            <p:nvPr/>
          </p:nvSpPr>
          <p:spPr>
            <a:xfrm>
              <a:off x="9317683" y="2041525"/>
              <a:ext cx="83060" cy="107950"/>
            </a:xfrm>
            <a:custGeom>
              <a:avLst/>
              <a:gdLst>
                <a:gd name="connsiteX0" fmla="*/ 83060 w 83060"/>
                <a:gd name="connsiteY0" fmla="*/ 0 h 107950"/>
                <a:gd name="connsiteX1" fmla="*/ 510 w 83060"/>
                <a:gd name="connsiteY1" fmla="*/ 34925 h 107950"/>
                <a:gd name="connsiteX2" fmla="*/ 54485 w 83060"/>
                <a:gd name="connsiteY2" fmla="*/ 107950 h 10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060" h="107950">
                  <a:moveTo>
                    <a:pt x="83060" y="0"/>
                  </a:moveTo>
                  <a:cubicBezTo>
                    <a:pt x="44166" y="8466"/>
                    <a:pt x="5272" y="16933"/>
                    <a:pt x="510" y="34925"/>
                  </a:cubicBezTo>
                  <a:cubicBezTo>
                    <a:pt x="-4253" y="52917"/>
                    <a:pt x="25116" y="80433"/>
                    <a:pt x="54485" y="10795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CB8E0B3F-0062-D1AE-58E3-7DB99D9240B0}"/>
                </a:ext>
              </a:extLst>
            </p:cNvPr>
            <p:cNvSpPr/>
            <p:nvPr/>
          </p:nvSpPr>
          <p:spPr>
            <a:xfrm>
              <a:off x="9461068" y="1854200"/>
              <a:ext cx="111658" cy="171450"/>
            </a:xfrm>
            <a:custGeom>
              <a:avLst/>
              <a:gdLst>
                <a:gd name="connsiteX0" fmla="*/ 76200 w 111658"/>
                <a:gd name="connsiteY0" fmla="*/ 171450 h 171450"/>
                <a:gd name="connsiteX1" fmla="*/ 107950 w 111658"/>
                <a:gd name="connsiteY1" fmla="*/ 114300 h 171450"/>
                <a:gd name="connsiteX2" fmla="*/ 0 w 111658"/>
                <a:gd name="connsiteY2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658" h="171450">
                  <a:moveTo>
                    <a:pt x="76200" y="171450"/>
                  </a:moveTo>
                  <a:cubicBezTo>
                    <a:pt x="98425" y="157162"/>
                    <a:pt x="120650" y="142875"/>
                    <a:pt x="107950" y="114300"/>
                  </a:cubicBezTo>
                  <a:cubicBezTo>
                    <a:pt x="95250" y="85725"/>
                    <a:pt x="47625" y="42862"/>
                    <a:pt x="0" y="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C7CB9C60-2599-D456-A399-92CF91B4328B}"/>
                </a:ext>
              </a:extLst>
            </p:cNvPr>
            <p:cNvSpPr/>
            <p:nvPr/>
          </p:nvSpPr>
          <p:spPr>
            <a:xfrm>
              <a:off x="9540443" y="2063750"/>
              <a:ext cx="107950" cy="82550"/>
            </a:xfrm>
            <a:custGeom>
              <a:avLst/>
              <a:gdLst>
                <a:gd name="connsiteX0" fmla="*/ 0 w 107950"/>
                <a:gd name="connsiteY0" fmla="*/ 0 h 82550"/>
                <a:gd name="connsiteX1" fmla="*/ 107950 w 107950"/>
                <a:gd name="connsiteY1" fmla="*/ 82550 h 8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7950" h="82550">
                  <a:moveTo>
                    <a:pt x="0" y="0"/>
                  </a:moveTo>
                  <a:lnTo>
                    <a:pt x="107950" y="8255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EE422070-DE78-4908-CB2E-7BEF936D00AE}"/>
                </a:ext>
              </a:extLst>
            </p:cNvPr>
            <p:cNvSpPr/>
            <p:nvPr/>
          </p:nvSpPr>
          <p:spPr>
            <a:xfrm>
              <a:off x="9644286" y="1860550"/>
              <a:ext cx="188621" cy="295275"/>
            </a:xfrm>
            <a:custGeom>
              <a:avLst/>
              <a:gdLst>
                <a:gd name="connsiteX0" fmla="*/ 150157 w 188621"/>
                <a:gd name="connsiteY0" fmla="*/ 0 h 295275"/>
                <a:gd name="connsiteX1" fmla="*/ 178732 w 188621"/>
                <a:gd name="connsiteY1" fmla="*/ 104775 h 295275"/>
                <a:gd name="connsiteX2" fmla="*/ 932 w 188621"/>
                <a:gd name="connsiteY2" fmla="*/ 111125 h 295275"/>
                <a:gd name="connsiteX3" fmla="*/ 121582 w 188621"/>
                <a:gd name="connsiteY3" fmla="*/ 295275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621" h="295275">
                  <a:moveTo>
                    <a:pt x="150157" y="0"/>
                  </a:moveTo>
                  <a:cubicBezTo>
                    <a:pt x="176880" y="43127"/>
                    <a:pt x="203603" y="86254"/>
                    <a:pt x="178732" y="104775"/>
                  </a:cubicBezTo>
                  <a:cubicBezTo>
                    <a:pt x="153861" y="123296"/>
                    <a:pt x="10457" y="79375"/>
                    <a:pt x="932" y="111125"/>
                  </a:cubicBezTo>
                  <a:cubicBezTo>
                    <a:pt x="-8593" y="142875"/>
                    <a:pt x="56494" y="219075"/>
                    <a:pt x="121582" y="295275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5D762AA5-625E-84C8-E0B5-5346CB60C353}"/>
                </a:ext>
              </a:extLst>
            </p:cNvPr>
            <p:cNvSpPr/>
            <p:nvPr/>
          </p:nvSpPr>
          <p:spPr>
            <a:xfrm>
              <a:off x="9591243" y="2089150"/>
              <a:ext cx="117475" cy="6350"/>
            </a:xfrm>
            <a:custGeom>
              <a:avLst/>
              <a:gdLst>
                <a:gd name="connsiteX0" fmla="*/ 0 w 117475"/>
                <a:gd name="connsiteY0" fmla="*/ 0 h 6350"/>
                <a:gd name="connsiteX1" fmla="*/ 117475 w 117475"/>
                <a:gd name="connsiteY1" fmla="*/ 6350 h 6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7475" h="6350">
                  <a:moveTo>
                    <a:pt x="0" y="0"/>
                  </a:moveTo>
                  <a:lnTo>
                    <a:pt x="117475" y="635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A2B49A93-3913-6FC9-C8AA-8EC5FA9EA709}"/>
                </a:ext>
              </a:extLst>
            </p:cNvPr>
            <p:cNvSpPr/>
            <p:nvPr/>
          </p:nvSpPr>
          <p:spPr>
            <a:xfrm>
              <a:off x="9565843" y="2003425"/>
              <a:ext cx="63500" cy="88900"/>
            </a:xfrm>
            <a:custGeom>
              <a:avLst/>
              <a:gdLst>
                <a:gd name="connsiteX0" fmla="*/ 0 w 63500"/>
                <a:gd name="connsiteY0" fmla="*/ 0 h 88900"/>
                <a:gd name="connsiteX1" fmla="*/ 63500 w 63500"/>
                <a:gd name="connsiteY1" fmla="*/ 8890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500" h="88900">
                  <a:moveTo>
                    <a:pt x="0" y="0"/>
                  </a:moveTo>
                  <a:lnTo>
                    <a:pt x="63500" y="8890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F622AA9F-A594-2C4E-CB82-8FABDE45605A}"/>
                </a:ext>
              </a:extLst>
            </p:cNvPr>
            <p:cNvSpPr/>
            <p:nvPr/>
          </p:nvSpPr>
          <p:spPr>
            <a:xfrm>
              <a:off x="9721418" y="1860550"/>
              <a:ext cx="34925" cy="107950"/>
            </a:xfrm>
            <a:custGeom>
              <a:avLst/>
              <a:gdLst>
                <a:gd name="connsiteX0" fmla="*/ 0 w 34925"/>
                <a:gd name="connsiteY0" fmla="*/ 0 h 107950"/>
                <a:gd name="connsiteX1" fmla="*/ 34925 w 34925"/>
                <a:gd name="connsiteY1" fmla="*/ 107950 h 10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925" h="107950">
                  <a:moveTo>
                    <a:pt x="0" y="0"/>
                  </a:moveTo>
                  <a:lnTo>
                    <a:pt x="34925" y="10795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1C507762-F308-C92C-8E13-D81E44A0F15E}"/>
                </a:ext>
              </a:extLst>
            </p:cNvPr>
            <p:cNvSpPr/>
            <p:nvPr/>
          </p:nvSpPr>
          <p:spPr>
            <a:xfrm>
              <a:off x="9542770" y="1905000"/>
              <a:ext cx="188173" cy="111303"/>
            </a:xfrm>
            <a:custGeom>
              <a:avLst/>
              <a:gdLst>
                <a:gd name="connsiteX0" fmla="*/ 23073 w 188173"/>
                <a:gd name="connsiteY0" fmla="*/ 85725 h 111303"/>
                <a:gd name="connsiteX1" fmla="*/ 115148 w 188173"/>
                <a:gd name="connsiteY1" fmla="*/ 107950 h 111303"/>
                <a:gd name="connsiteX2" fmla="*/ 848 w 188173"/>
                <a:gd name="connsiteY2" fmla="*/ 22225 h 111303"/>
                <a:gd name="connsiteX3" fmla="*/ 188173 w 188173"/>
                <a:gd name="connsiteY3" fmla="*/ 0 h 111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173" h="111303">
                  <a:moveTo>
                    <a:pt x="23073" y="85725"/>
                  </a:moveTo>
                  <a:cubicBezTo>
                    <a:pt x="70962" y="102129"/>
                    <a:pt x="118852" y="118533"/>
                    <a:pt x="115148" y="107950"/>
                  </a:cubicBezTo>
                  <a:cubicBezTo>
                    <a:pt x="111444" y="97367"/>
                    <a:pt x="-11323" y="40217"/>
                    <a:pt x="848" y="22225"/>
                  </a:cubicBezTo>
                  <a:cubicBezTo>
                    <a:pt x="13019" y="4233"/>
                    <a:pt x="100596" y="2116"/>
                    <a:pt x="188173" y="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B7BC5C4F-8F10-E241-2EC3-7858724ACA2D}"/>
                </a:ext>
              </a:extLst>
            </p:cNvPr>
            <p:cNvCxnSpPr>
              <a:cxnSpLocks/>
              <a:endCxn id="258" idx="2"/>
            </p:cNvCxnSpPr>
            <p:nvPr/>
          </p:nvCxnSpPr>
          <p:spPr>
            <a:xfrm>
              <a:off x="9610639" y="1857375"/>
              <a:ext cx="34579" cy="114300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E77D90D9-84EC-C4CD-016A-A9416C259775}"/>
                </a:ext>
              </a:extLst>
            </p:cNvPr>
            <p:cNvSpPr/>
            <p:nvPr/>
          </p:nvSpPr>
          <p:spPr>
            <a:xfrm>
              <a:off x="9400743" y="2044700"/>
              <a:ext cx="133350" cy="101600"/>
            </a:xfrm>
            <a:custGeom>
              <a:avLst/>
              <a:gdLst>
                <a:gd name="connsiteX0" fmla="*/ 0 w 133350"/>
                <a:gd name="connsiteY0" fmla="*/ 0 h 101600"/>
                <a:gd name="connsiteX1" fmla="*/ 133350 w 133350"/>
                <a:gd name="connsiteY1" fmla="*/ 101600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350" h="101600">
                  <a:moveTo>
                    <a:pt x="0" y="0"/>
                  </a:moveTo>
                  <a:lnTo>
                    <a:pt x="133350" y="10160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C8EF1B4C-FE9C-70D0-B431-10D453C048E1}"/>
                </a:ext>
              </a:extLst>
            </p:cNvPr>
            <p:cNvCxnSpPr>
              <a:cxnSpLocks/>
              <a:stCxn id="255" idx="1"/>
            </p:cNvCxnSpPr>
            <p:nvPr/>
          </p:nvCxnSpPr>
          <p:spPr>
            <a:xfrm flipH="1" flipV="1">
              <a:off x="9280034" y="2005013"/>
              <a:ext cx="38159" cy="71437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C5D09547-E8A2-A532-8C0B-A7193D0C093E}"/>
                </a:ext>
              </a:extLst>
            </p:cNvPr>
            <p:cNvSpPr/>
            <p:nvPr/>
          </p:nvSpPr>
          <p:spPr>
            <a:xfrm>
              <a:off x="10015743" y="1865630"/>
              <a:ext cx="191607" cy="183620"/>
            </a:xfrm>
            <a:custGeom>
              <a:avLst/>
              <a:gdLst>
                <a:gd name="connsiteX0" fmla="*/ 115090 w 191607"/>
                <a:gd name="connsiteY0" fmla="*/ 0 h 183620"/>
                <a:gd name="connsiteX1" fmla="*/ 61750 w 191607"/>
                <a:gd name="connsiteY1" fmla="*/ 76200 h 183620"/>
                <a:gd name="connsiteX2" fmla="*/ 790 w 191607"/>
                <a:gd name="connsiteY2" fmla="*/ 76200 h 183620"/>
                <a:gd name="connsiteX3" fmla="*/ 107470 w 191607"/>
                <a:gd name="connsiteY3" fmla="*/ 182880 h 183620"/>
                <a:gd name="connsiteX4" fmla="*/ 191290 w 191607"/>
                <a:gd name="connsiteY4" fmla="*/ 121920 h 183620"/>
                <a:gd name="connsiteX5" fmla="*/ 76990 w 191607"/>
                <a:gd name="connsiteY5" fmla="*/ 91440 h 183620"/>
                <a:gd name="connsiteX6" fmla="*/ 790 w 191607"/>
                <a:gd name="connsiteY6" fmla="*/ 7620 h 183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1607" h="183620">
                  <a:moveTo>
                    <a:pt x="115090" y="0"/>
                  </a:moveTo>
                  <a:cubicBezTo>
                    <a:pt x="97945" y="31750"/>
                    <a:pt x="80800" y="63500"/>
                    <a:pt x="61750" y="76200"/>
                  </a:cubicBezTo>
                  <a:cubicBezTo>
                    <a:pt x="42700" y="88900"/>
                    <a:pt x="-6830" y="58420"/>
                    <a:pt x="790" y="76200"/>
                  </a:cubicBezTo>
                  <a:cubicBezTo>
                    <a:pt x="8410" y="93980"/>
                    <a:pt x="75720" y="175260"/>
                    <a:pt x="107470" y="182880"/>
                  </a:cubicBezTo>
                  <a:cubicBezTo>
                    <a:pt x="139220" y="190500"/>
                    <a:pt x="196370" y="137160"/>
                    <a:pt x="191290" y="121920"/>
                  </a:cubicBezTo>
                  <a:cubicBezTo>
                    <a:pt x="186210" y="106680"/>
                    <a:pt x="108740" y="110490"/>
                    <a:pt x="76990" y="91440"/>
                  </a:cubicBezTo>
                  <a:cubicBezTo>
                    <a:pt x="45240" y="72390"/>
                    <a:pt x="23015" y="40005"/>
                    <a:pt x="790" y="762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B490434B-C42A-BE66-05DE-9D2175E9D224}"/>
                </a:ext>
              </a:extLst>
            </p:cNvPr>
            <p:cNvSpPr/>
            <p:nvPr/>
          </p:nvSpPr>
          <p:spPr>
            <a:xfrm>
              <a:off x="10196863" y="1863725"/>
              <a:ext cx="82560" cy="295275"/>
            </a:xfrm>
            <a:custGeom>
              <a:avLst/>
              <a:gdLst>
                <a:gd name="connsiteX0" fmla="*/ 82560 w 82560"/>
                <a:gd name="connsiteY0" fmla="*/ 0 h 295275"/>
                <a:gd name="connsiteX1" fmla="*/ 10 w 82560"/>
                <a:gd name="connsiteY1" fmla="*/ 107950 h 295275"/>
                <a:gd name="connsiteX2" fmla="*/ 76210 w 82560"/>
                <a:gd name="connsiteY2" fmla="*/ 184150 h 295275"/>
                <a:gd name="connsiteX3" fmla="*/ 10 w 82560"/>
                <a:gd name="connsiteY3" fmla="*/ 295275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560" h="295275">
                  <a:moveTo>
                    <a:pt x="82560" y="0"/>
                  </a:moveTo>
                  <a:cubicBezTo>
                    <a:pt x="41814" y="38629"/>
                    <a:pt x="1068" y="77258"/>
                    <a:pt x="10" y="107950"/>
                  </a:cubicBezTo>
                  <a:cubicBezTo>
                    <a:pt x="-1048" y="138642"/>
                    <a:pt x="76210" y="152929"/>
                    <a:pt x="76210" y="184150"/>
                  </a:cubicBezTo>
                  <a:cubicBezTo>
                    <a:pt x="76210" y="215371"/>
                    <a:pt x="38110" y="255323"/>
                    <a:pt x="10" y="295275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D5C44195-3CCE-E32E-6923-82A73655DD91}"/>
                </a:ext>
              </a:extLst>
            </p:cNvPr>
            <p:cNvSpPr/>
            <p:nvPr/>
          </p:nvSpPr>
          <p:spPr>
            <a:xfrm>
              <a:off x="10047138" y="2047875"/>
              <a:ext cx="83060" cy="107950"/>
            </a:xfrm>
            <a:custGeom>
              <a:avLst/>
              <a:gdLst>
                <a:gd name="connsiteX0" fmla="*/ 83060 w 83060"/>
                <a:gd name="connsiteY0" fmla="*/ 0 h 107950"/>
                <a:gd name="connsiteX1" fmla="*/ 510 w 83060"/>
                <a:gd name="connsiteY1" fmla="*/ 34925 h 107950"/>
                <a:gd name="connsiteX2" fmla="*/ 54485 w 83060"/>
                <a:gd name="connsiteY2" fmla="*/ 107950 h 10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060" h="107950">
                  <a:moveTo>
                    <a:pt x="83060" y="0"/>
                  </a:moveTo>
                  <a:cubicBezTo>
                    <a:pt x="44166" y="8466"/>
                    <a:pt x="5272" y="16933"/>
                    <a:pt x="510" y="34925"/>
                  </a:cubicBezTo>
                  <a:cubicBezTo>
                    <a:pt x="-4253" y="52917"/>
                    <a:pt x="25116" y="80433"/>
                    <a:pt x="54485" y="10795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EAB73A98-DF9B-F3FB-3854-5E502F6E77CF}"/>
                </a:ext>
              </a:extLst>
            </p:cNvPr>
            <p:cNvSpPr/>
            <p:nvPr/>
          </p:nvSpPr>
          <p:spPr>
            <a:xfrm>
              <a:off x="10190523" y="1860550"/>
              <a:ext cx="111658" cy="171450"/>
            </a:xfrm>
            <a:custGeom>
              <a:avLst/>
              <a:gdLst>
                <a:gd name="connsiteX0" fmla="*/ 76200 w 111658"/>
                <a:gd name="connsiteY0" fmla="*/ 171450 h 171450"/>
                <a:gd name="connsiteX1" fmla="*/ 107950 w 111658"/>
                <a:gd name="connsiteY1" fmla="*/ 114300 h 171450"/>
                <a:gd name="connsiteX2" fmla="*/ 0 w 111658"/>
                <a:gd name="connsiteY2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658" h="171450">
                  <a:moveTo>
                    <a:pt x="76200" y="171450"/>
                  </a:moveTo>
                  <a:cubicBezTo>
                    <a:pt x="98425" y="157162"/>
                    <a:pt x="120650" y="142875"/>
                    <a:pt x="107950" y="114300"/>
                  </a:cubicBezTo>
                  <a:cubicBezTo>
                    <a:pt x="95250" y="85725"/>
                    <a:pt x="47625" y="42862"/>
                    <a:pt x="0" y="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48D1AB37-D67E-D4EA-BECA-1A30FD06269C}"/>
                </a:ext>
              </a:extLst>
            </p:cNvPr>
            <p:cNvSpPr/>
            <p:nvPr/>
          </p:nvSpPr>
          <p:spPr>
            <a:xfrm>
              <a:off x="10269898" y="2070100"/>
              <a:ext cx="107950" cy="82550"/>
            </a:xfrm>
            <a:custGeom>
              <a:avLst/>
              <a:gdLst>
                <a:gd name="connsiteX0" fmla="*/ 0 w 107950"/>
                <a:gd name="connsiteY0" fmla="*/ 0 h 82550"/>
                <a:gd name="connsiteX1" fmla="*/ 107950 w 107950"/>
                <a:gd name="connsiteY1" fmla="*/ 82550 h 8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7950" h="82550">
                  <a:moveTo>
                    <a:pt x="0" y="0"/>
                  </a:moveTo>
                  <a:lnTo>
                    <a:pt x="107950" y="8255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691C987A-E8C9-D4DB-1B0A-489A5478CD7F}"/>
                </a:ext>
              </a:extLst>
            </p:cNvPr>
            <p:cNvSpPr/>
            <p:nvPr/>
          </p:nvSpPr>
          <p:spPr>
            <a:xfrm>
              <a:off x="10373741" y="1859756"/>
              <a:ext cx="188621" cy="292895"/>
            </a:xfrm>
            <a:custGeom>
              <a:avLst/>
              <a:gdLst>
                <a:gd name="connsiteX0" fmla="*/ 150157 w 188621"/>
                <a:gd name="connsiteY0" fmla="*/ 0 h 295275"/>
                <a:gd name="connsiteX1" fmla="*/ 178732 w 188621"/>
                <a:gd name="connsiteY1" fmla="*/ 104775 h 295275"/>
                <a:gd name="connsiteX2" fmla="*/ 932 w 188621"/>
                <a:gd name="connsiteY2" fmla="*/ 111125 h 295275"/>
                <a:gd name="connsiteX3" fmla="*/ 121582 w 188621"/>
                <a:gd name="connsiteY3" fmla="*/ 295275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621" h="295275">
                  <a:moveTo>
                    <a:pt x="150157" y="0"/>
                  </a:moveTo>
                  <a:cubicBezTo>
                    <a:pt x="176880" y="43127"/>
                    <a:pt x="203603" y="86254"/>
                    <a:pt x="178732" y="104775"/>
                  </a:cubicBezTo>
                  <a:cubicBezTo>
                    <a:pt x="153861" y="123296"/>
                    <a:pt x="10457" y="79375"/>
                    <a:pt x="932" y="111125"/>
                  </a:cubicBezTo>
                  <a:cubicBezTo>
                    <a:pt x="-8593" y="142875"/>
                    <a:pt x="56494" y="219075"/>
                    <a:pt x="121582" y="295275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EC2FECF2-9B9F-318E-8F1D-C2F92E4E25E7}"/>
                </a:ext>
              </a:extLst>
            </p:cNvPr>
            <p:cNvSpPr/>
            <p:nvPr/>
          </p:nvSpPr>
          <p:spPr>
            <a:xfrm>
              <a:off x="10320698" y="2095500"/>
              <a:ext cx="117475" cy="6350"/>
            </a:xfrm>
            <a:custGeom>
              <a:avLst/>
              <a:gdLst>
                <a:gd name="connsiteX0" fmla="*/ 0 w 117475"/>
                <a:gd name="connsiteY0" fmla="*/ 0 h 6350"/>
                <a:gd name="connsiteX1" fmla="*/ 117475 w 117475"/>
                <a:gd name="connsiteY1" fmla="*/ 6350 h 6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7475" h="6350">
                  <a:moveTo>
                    <a:pt x="0" y="0"/>
                  </a:moveTo>
                  <a:lnTo>
                    <a:pt x="117475" y="635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30C36123-CC8A-1B7F-4BC2-4116D2F4EAE4}"/>
                </a:ext>
              </a:extLst>
            </p:cNvPr>
            <p:cNvSpPr/>
            <p:nvPr/>
          </p:nvSpPr>
          <p:spPr>
            <a:xfrm>
              <a:off x="10295298" y="2009775"/>
              <a:ext cx="63500" cy="88900"/>
            </a:xfrm>
            <a:custGeom>
              <a:avLst/>
              <a:gdLst>
                <a:gd name="connsiteX0" fmla="*/ 0 w 63500"/>
                <a:gd name="connsiteY0" fmla="*/ 0 h 88900"/>
                <a:gd name="connsiteX1" fmla="*/ 63500 w 63500"/>
                <a:gd name="connsiteY1" fmla="*/ 8890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500" h="88900">
                  <a:moveTo>
                    <a:pt x="0" y="0"/>
                  </a:moveTo>
                  <a:lnTo>
                    <a:pt x="63500" y="8890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A4EF9CF4-9AA2-A6E8-AB22-39E5D98C6F25}"/>
                </a:ext>
              </a:extLst>
            </p:cNvPr>
            <p:cNvSpPr/>
            <p:nvPr/>
          </p:nvSpPr>
          <p:spPr>
            <a:xfrm>
              <a:off x="10423857" y="1857375"/>
              <a:ext cx="61941" cy="117475"/>
            </a:xfrm>
            <a:custGeom>
              <a:avLst/>
              <a:gdLst>
                <a:gd name="connsiteX0" fmla="*/ 0 w 34925"/>
                <a:gd name="connsiteY0" fmla="*/ 0 h 107950"/>
                <a:gd name="connsiteX1" fmla="*/ 34925 w 34925"/>
                <a:gd name="connsiteY1" fmla="*/ 107950 h 10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925" h="107950">
                  <a:moveTo>
                    <a:pt x="0" y="0"/>
                  </a:moveTo>
                  <a:lnTo>
                    <a:pt x="34925" y="10795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75FCD437-93D7-C9BE-44E0-FAB3F14FF65C}"/>
                </a:ext>
              </a:extLst>
            </p:cNvPr>
            <p:cNvSpPr/>
            <p:nvPr/>
          </p:nvSpPr>
          <p:spPr>
            <a:xfrm>
              <a:off x="10272225" y="1911350"/>
              <a:ext cx="188173" cy="111303"/>
            </a:xfrm>
            <a:custGeom>
              <a:avLst/>
              <a:gdLst>
                <a:gd name="connsiteX0" fmla="*/ 23073 w 188173"/>
                <a:gd name="connsiteY0" fmla="*/ 85725 h 111303"/>
                <a:gd name="connsiteX1" fmla="*/ 115148 w 188173"/>
                <a:gd name="connsiteY1" fmla="*/ 107950 h 111303"/>
                <a:gd name="connsiteX2" fmla="*/ 848 w 188173"/>
                <a:gd name="connsiteY2" fmla="*/ 22225 h 111303"/>
                <a:gd name="connsiteX3" fmla="*/ 188173 w 188173"/>
                <a:gd name="connsiteY3" fmla="*/ 0 h 111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173" h="111303">
                  <a:moveTo>
                    <a:pt x="23073" y="85725"/>
                  </a:moveTo>
                  <a:cubicBezTo>
                    <a:pt x="70962" y="102129"/>
                    <a:pt x="118852" y="118533"/>
                    <a:pt x="115148" y="107950"/>
                  </a:cubicBezTo>
                  <a:cubicBezTo>
                    <a:pt x="111444" y="97367"/>
                    <a:pt x="-11323" y="40217"/>
                    <a:pt x="848" y="22225"/>
                  </a:cubicBezTo>
                  <a:cubicBezTo>
                    <a:pt x="13019" y="4233"/>
                    <a:pt x="100596" y="2116"/>
                    <a:pt x="188173" y="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19219F6E-321F-A839-D5EB-9718B630DCB1}"/>
                </a:ext>
              </a:extLst>
            </p:cNvPr>
            <p:cNvCxnSpPr>
              <a:cxnSpLocks/>
              <a:endCxn id="271" idx="2"/>
            </p:cNvCxnSpPr>
            <p:nvPr/>
          </p:nvCxnSpPr>
          <p:spPr>
            <a:xfrm>
              <a:off x="10340094" y="1863725"/>
              <a:ext cx="34579" cy="106260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ED51B883-A290-FF9F-80D2-3DF887F1E062}"/>
                </a:ext>
              </a:extLst>
            </p:cNvPr>
            <p:cNvSpPr/>
            <p:nvPr/>
          </p:nvSpPr>
          <p:spPr>
            <a:xfrm>
              <a:off x="10130198" y="2051050"/>
              <a:ext cx="133350" cy="101600"/>
            </a:xfrm>
            <a:custGeom>
              <a:avLst/>
              <a:gdLst>
                <a:gd name="connsiteX0" fmla="*/ 0 w 133350"/>
                <a:gd name="connsiteY0" fmla="*/ 0 h 101600"/>
                <a:gd name="connsiteX1" fmla="*/ 133350 w 133350"/>
                <a:gd name="connsiteY1" fmla="*/ 101600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350" h="101600">
                  <a:moveTo>
                    <a:pt x="0" y="0"/>
                  </a:moveTo>
                  <a:lnTo>
                    <a:pt x="133350" y="10160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8A22AE64-5D92-D222-609B-1AC62117D709}"/>
                </a:ext>
              </a:extLst>
            </p:cNvPr>
            <p:cNvCxnSpPr>
              <a:cxnSpLocks/>
              <a:stCxn id="268" idx="1"/>
            </p:cNvCxnSpPr>
            <p:nvPr/>
          </p:nvCxnSpPr>
          <p:spPr>
            <a:xfrm flipH="1" flipV="1">
              <a:off x="10009489" y="2011363"/>
              <a:ext cx="38159" cy="71437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2127B0D0-793E-A40E-B414-16124A12F77A}"/>
                </a:ext>
              </a:extLst>
            </p:cNvPr>
            <p:cNvSpPr/>
            <p:nvPr/>
          </p:nvSpPr>
          <p:spPr>
            <a:xfrm>
              <a:off x="10708578" y="1859280"/>
              <a:ext cx="191607" cy="183620"/>
            </a:xfrm>
            <a:custGeom>
              <a:avLst/>
              <a:gdLst>
                <a:gd name="connsiteX0" fmla="*/ 115090 w 191607"/>
                <a:gd name="connsiteY0" fmla="*/ 0 h 183620"/>
                <a:gd name="connsiteX1" fmla="*/ 61750 w 191607"/>
                <a:gd name="connsiteY1" fmla="*/ 76200 h 183620"/>
                <a:gd name="connsiteX2" fmla="*/ 790 w 191607"/>
                <a:gd name="connsiteY2" fmla="*/ 76200 h 183620"/>
                <a:gd name="connsiteX3" fmla="*/ 107470 w 191607"/>
                <a:gd name="connsiteY3" fmla="*/ 182880 h 183620"/>
                <a:gd name="connsiteX4" fmla="*/ 191290 w 191607"/>
                <a:gd name="connsiteY4" fmla="*/ 121920 h 183620"/>
                <a:gd name="connsiteX5" fmla="*/ 76990 w 191607"/>
                <a:gd name="connsiteY5" fmla="*/ 91440 h 183620"/>
                <a:gd name="connsiteX6" fmla="*/ 790 w 191607"/>
                <a:gd name="connsiteY6" fmla="*/ 7620 h 183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1607" h="183620">
                  <a:moveTo>
                    <a:pt x="115090" y="0"/>
                  </a:moveTo>
                  <a:cubicBezTo>
                    <a:pt x="97945" y="31750"/>
                    <a:pt x="80800" y="63500"/>
                    <a:pt x="61750" y="76200"/>
                  </a:cubicBezTo>
                  <a:cubicBezTo>
                    <a:pt x="42700" y="88900"/>
                    <a:pt x="-6830" y="58420"/>
                    <a:pt x="790" y="76200"/>
                  </a:cubicBezTo>
                  <a:cubicBezTo>
                    <a:pt x="8410" y="93980"/>
                    <a:pt x="75720" y="175260"/>
                    <a:pt x="107470" y="182880"/>
                  </a:cubicBezTo>
                  <a:cubicBezTo>
                    <a:pt x="139220" y="190500"/>
                    <a:pt x="196370" y="137160"/>
                    <a:pt x="191290" y="121920"/>
                  </a:cubicBezTo>
                  <a:cubicBezTo>
                    <a:pt x="186210" y="106680"/>
                    <a:pt x="108740" y="110490"/>
                    <a:pt x="76990" y="91440"/>
                  </a:cubicBezTo>
                  <a:cubicBezTo>
                    <a:pt x="45240" y="72390"/>
                    <a:pt x="23015" y="40005"/>
                    <a:pt x="790" y="762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DCDD36D0-857D-AD75-185B-85937A7988D9}"/>
                </a:ext>
              </a:extLst>
            </p:cNvPr>
            <p:cNvSpPr/>
            <p:nvPr/>
          </p:nvSpPr>
          <p:spPr>
            <a:xfrm>
              <a:off x="10889698" y="1857375"/>
              <a:ext cx="82560" cy="295275"/>
            </a:xfrm>
            <a:custGeom>
              <a:avLst/>
              <a:gdLst>
                <a:gd name="connsiteX0" fmla="*/ 82560 w 82560"/>
                <a:gd name="connsiteY0" fmla="*/ 0 h 295275"/>
                <a:gd name="connsiteX1" fmla="*/ 10 w 82560"/>
                <a:gd name="connsiteY1" fmla="*/ 107950 h 295275"/>
                <a:gd name="connsiteX2" fmla="*/ 76210 w 82560"/>
                <a:gd name="connsiteY2" fmla="*/ 184150 h 295275"/>
                <a:gd name="connsiteX3" fmla="*/ 10 w 82560"/>
                <a:gd name="connsiteY3" fmla="*/ 295275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560" h="295275">
                  <a:moveTo>
                    <a:pt x="82560" y="0"/>
                  </a:moveTo>
                  <a:cubicBezTo>
                    <a:pt x="41814" y="38629"/>
                    <a:pt x="1068" y="77258"/>
                    <a:pt x="10" y="107950"/>
                  </a:cubicBezTo>
                  <a:cubicBezTo>
                    <a:pt x="-1048" y="138642"/>
                    <a:pt x="76210" y="152929"/>
                    <a:pt x="76210" y="184150"/>
                  </a:cubicBezTo>
                  <a:cubicBezTo>
                    <a:pt x="76210" y="215371"/>
                    <a:pt x="38110" y="255323"/>
                    <a:pt x="10" y="295275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AFF3E2D2-58A2-2C64-11B8-079E91D77A55}"/>
                </a:ext>
              </a:extLst>
            </p:cNvPr>
            <p:cNvSpPr/>
            <p:nvPr/>
          </p:nvSpPr>
          <p:spPr>
            <a:xfrm>
              <a:off x="10739973" y="2041525"/>
              <a:ext cx="83060" cy="107950"/>
            </a:xfrm>
            <a:custGeom>
              <a:avLst/>
              <a:gdLst>
                <a:gd name="connsiteX0" fmla="*/ 83060 w 83060"/>
                <a:gd name="connsiteY0" fmla="*/ 0 h 107950"/>
                <a:gd name="connsiteX1" fmla="*/ 510 w 83060"/>
                <a:gd name="connsiteY1" fmla="*/ 34925 h 107950"/>
                <a:gd name="connsiteX2" fmla="*/ 54485 w 83060"/>
                <a:gd name="connsiteY2" fmla="*/ 107950 h 10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060" h="107950">
                  <a:moveTo>
                    <a:pt x="83060" y="0"/>
                  </a:moveTo>
                  <a:cubicBezTo>
                    <a:pt x="44166" y="8466"/>
                    <a:pt x="5272" y="16933"/>
                    <a:pt x="510" y="34925"/>
                  </a:cubicBezTo>
                  <a:cubicBezTo>
                    <a:pt x="-4253" y="52917"/>
                    <a:pt x="25116" y="80433"/>
                    <a:pt x="54485" y="10795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1F6CBF46-F175-764A-4AFF-E7F5F354BD5C}"/>
                </a:ext>
              </a:extLst>
            </p:cNvPr>
            <p:cNvSpPr/>
            <p:nvPr/>
          </p:nvSpPr>
          <p:spPr>
            <a:xfrm>
              <a:off x="10883358" y="1854200"/>
              <a:ext cx="111658" cy="171450"/>
            </a:xfrm>
            <a:custGeom>
              <a:avLst/>
              <a:gdLst>
                <a:gd name="connsiteX0" fmla="*/ 76200 w 111658"/>
                <a:gd name="connsiteY0" fmla="*/ 171450 h 171450"/>
                <a:gd name="connsiteX1" fmla="*/ 107950 w 111658"/>
                <a:gd name="connsiteY1" fmla="*/ 114300 h 171450"/>
                <a:gd name="connsiteX2" fmla="*/ 0 w 111658"/>
                <a:gd name="connsiteY2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658" h="171450">
                  <a:moveTo>
                    <a:pt x="76200" y="171450"/>
                  </a:moveTo>
                  <a:cubicBezTo>
                    <a:pt x="98425" y="157162"/>
                    <a:pt x="120650" y="142875"/>
                    <a:pt x="107950" y="114300"/>
                  </a:cubicBezTo>
                  <a:cubicBezTo>
                    <a:pt x="95250" y="85725"/>
                    <a:pt x="47625" y="42862"/>
                    <a:pt x="0" y="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7D05A30F-4E59-C1D2-E80C-6DBF8CF21079}"/>
                </a:ext>
              </a:extLst>
            </p:cNvPr>
            <p:cNvSpPr/>
            <p:nvPr/>
          </p:nvSpPr>
          <p:spPr>
            <a:xfrm>
              <a:off x="10962733" y="2063750"/>
              <a:ext cx="107950" cy="82550"/>
            </a:xfrm>
            <a:custGeom>
              <a:avLst/>
              <a:gdLst>
                <a:gd name="connsiteX0" fmla="*/ 0 w 107950"/>
                <a:gd name="connsiteY0" fmla="*/ 0 h 82550"/>
                <a:gd name="connsiteX1" fmla="*/ 107950 w 107950"/>
                <a:gd name="connsiteY1" fmla="*/ 82550 h 8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7950" h="82550">
                  <a:moveTo>
                    <a:pt x="0" y="0"/>
                  </a:moveTo>
                  <a:lnTo>
                    <a:pt x="107950" y="8255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E8D18902-E5C2-1B47-0590-651B44EE12F2}"/>
                </a:ext>
              </a:extLst>
            </p:cNvPr>
            <p:cNvSpPr/>
            <p:nvPr/>
          </p:nvSpPr>
          <p:spPr>
            <a:xfrm>
              <a:off x="11066576" y="1860550"/>
              <a:ext cx="188621" cy="295275"/>
            </a:xfrm>
            <a:custGeom>
              <a:avLst/>
              <a:gdLst>
                <a:gd name="connsiteX0" fmla="*/ 150157 w 188621"/>
                <a:gd name="connsiteY0" fmla="*/ 0 h 295275"/>
                <a:gd name="connsiteX1" fmla="*/ 178732 w 188621"/>
                <a:gd name="connsiteY1" fmla="*/ 104775 h 295275"/>
                <a:gd name="connsiteX2" fmla="*/ 932 w 188621"/>
                <a:gd name="connsiteY2" fmla="*/ 111125 h 295275"/>
                <a:gd name="connsiteX3" fmla="*/ 121582 w 188621"/>
                <a:gd name="connsiteY3" fmla="*/ 295275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621" h="295275">
                  <a:moveTo>
                    <a:pt x="150157" y="0"/>
                  </a:moveTo>
                  <a:cubicBezTo>
                    <a:pt x="176880" y="43127"/>
                    <a:pt x="203603" y="86254"/>
                    <a:pt x="178732" y="104775"/>
                  </a:cubicBezTo>
                  <a:cubicBezTo>
                    <a:pt x="153861" y="123296"/>
                    <a:pt x="10457" y="79375"/>
                    <a:pt x="932" y="111125"/>
                  </a:cubicBezTo>
                  <a:cubicBezTo>
                    <a:pt x="-8593" y="142875"/>
                    <a:pt x="56494" y="219075"/>
                    <a:pt x="121582" y="295275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5C477E85-3FE5-D08C-14F6-862751BB8112}"/>
                </a:ext>
              </a:extLst>
            </p:cNvPr>
            <p:cNvSpPr/>
            <p:nvPr/>
          </p:nvSpPr>
          <p:spPr>
            <a:xfrm>
              <a:off x="11013533" y="2089150"/>
              <a:ext cx="117475" cy="6350"/>
            </a:xfrm>
            <a:custGeom>
              <a:avLst/>
              <a:gdLst>
                <a:gd name="connsiteX0" fmla="*/ 0 w 117475"/>
                <a:gd name="connsiteY0" fmla="*/ 0 h 6350"/>
                <a:gd name="connsiteX1" fmla="*/ 117475 w 117475"/>
                <a:gd name="connsiteY1" fmla="*/ 6350 h 6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7475" h="6350">
                  <a:moveTo>
                    <a:pt x="0" y="0"/>
                  </a:moveTo>
                  <a:lnTo>
                    <a:pt x="117475" y="635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0B98160-796F-6CD4-2B46-7940048B5E8B}"/>
                </a:ext>
              </a:extLst>
            </p:cNvPr>
            <p:cNvSpPr/>
            <p:nvPr/>
          </p:nvSpPr>
          <p:spPr>
            <a:xfrm>
              <a:off x="10988133" y="2003425"/>
              <a:ext cx="63500" cy="88900"/>
            </a:xfrm>
            <a:custGeom>
              <a:avLst/>
              <a:gdLst>
                <a:gd name="connsiteX0" fmla="*/ 0 w 63500"/>
                <a:gd name="connsiteY0" fmla="*/ 0 h 88900"/>
                <a:gd name="connsiteX1" fmla="*/ 63500 w 63500"/>
                <a:gd name="connsiteY1" fmla="*/ 8890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500" h="88900">
                  <a:moveTo>
                    <a:pt x="0" y="0"/>
                  </a:moveTo>
                  <a:lnTo>
                    <a:pt x="63500" y="8890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6E339CF4-949D-236D-2A59-4E986A3FB64C}"/>
                </a:ext>
              </a:extLst>
            </p:cNvPr>
            <p:cNvSpPr/>
            <p:nvPr/>
          </p:nvSpPr>
          <p:spPr>
            <a:xfrm>
              <a:off x="11143708" y="1860550"/>
              <a:ext cx="34925" cy="107950"/>
            </a:xfrm>
            <a:custGeom>
              <a:avLst/>
              <a:gdLst>
                <a:gd name="connsiteX0" fmla="*/ 0 w 34925"/>
                <a:gd name="connsiteY0" fmla="*/ 0 h 107950"/>
                <a:gd name="connsiteX1" fmla="*/ 34925 w 34925"/>
                <a:gd name="connsiteY1" fmla="*/ 107950 h 10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925" h="107950">
                  <a:moveTo>
                    <a:pt x="0" y="0"/>
                  </a:moveTo>
                  <a:lnTo>
                    <a:pt x="34925" y="10795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3AC17001-FC5E-50E7-9AA1-91BE2BC652A5}"/>
                </a:ext>
              </a:extLst>
            </p:cNvPr>
            <p:cNvSpPr/>
            <p:nvPr/>
          </p:nvSpPr>
          <p:spPr>
            <a:xfrm>
              <a:off x="10965060" y="1905000"/>
              <a:ext cx="188173" cy="111303"/>
            </a:xfrm>
            <a:custGeom>
              <a:avLst/>
              <a:gdLst>
                <a:gd name="connsiteX0" fmla="*/ 23073 w 188173"/>
                <a:gd name="connsiteY0" fmla="*/ 85725 h 111303"/>
                <a:gd name="connsiteX1" fmla="*/ 115148 w 188173"/>
                <a:gd name="connsiteY1" fmla="*/ 107950 h 111303"/>
                <a:gd name="connsiteX2" fmla="*/ 848 w 188173"/>
                <a:gd name="connsiteY2" fmla="*/ 22225 h 111303"/>
                <a:gd name="connsiteX3" fmla="*/ 188173 w 188173"/>
                <a:gd name="connsiteY3" fmla="*/ 0 h 111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173" h="111303">
                  <a:moveTo>
                    <a:pt x="23073" y="85725"/>
                  </a:moveTo>
                  <a:cubicBezTo>
                    <a:pt x="70962" y="102129"/>
                    <a:pt x="118852" y="118533"/>
                    <a:pt x="115148" y="107950"/>
                  </a:cubicBezTo>
                  <a:cubicBezTo>
                    <a:pt x="111444" y="97367"/>
                    <a:pt x="-11323" y="40217"/>
                    <a:pt x="848" y="22225"/>
                  </a:cubicBezTo>
                  <a:cubicBezTo>
                    <a:pt x="13019" y="4233"/>
                    <a:pt x="100596" y="2116"/>
                    <a:pt x="188173" y="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2365F90E-6EAB-40B6-09A8-12FB81EE9E9D}"/>
                </a:ext>
              </a:extLst>
            </p:cNvPr>
            <p:cNvCxnSpPr>
              <a:cxnSpLocks/>
              <a:endCxn id="284" idx="2"/>
            </p:cNvCxnSpPr>
            <p:nvPr/>
          </p:nvCxnSpPr>
          <p:spPr>
            <a:xfrm>
              <a:off x="11032929" y="1857375"/>
              <a:ext cx="34579" cy="114300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5CE61583-643D-5867-EA24-D67143A88E52}"/>
                </a:ext>
              </a:extLst>
            </p:cNvPr>
            <p:cNvSpPr/>
            <p:nvPr/>
          </p:nvSpPr>
          <p:spPr>
            <a:xfrm>
              <a:off x="10823033" y="2044700"/>
              <a:ext cx="133350" cy="101600"/>
            </a:xfrm>
            <a:custGeom>
              <a:avLst/>
              <a:gdLst>
                <a:gd name="connsiteX0" fmla="*/ 0 w 133350"/>
                <a:gd name="connsiteY0" fmla="*/ 0 h 101600"/>
                <a:gd name="connsiteX1" fmla="*/ 133350 w 133350"/>
                <a:gd name="connsiteY1" fmla="*/ 101600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350" h="101600">
                  <a:moveTo>
                    <a:pt x="0" y="0"/>
                  </a:moveTo>
                  <a:lnTo>
                    <a:pt x="133350" y="10160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0102F43A-B406-D442-2AF6-51A56E884799}"/>
                </a:ext>
              </a:extLst>
            </p:cNvPr>
            <p:cNvCxnSpPr>
              <a:cxnSpLocks/>
              <a:stCxn id="281" idx="1"/>
            </p:cNvCxnSpPr>
            <p:nvPr/>
          </p:nvCxnSpPr>
          <p:spPr>
            <a:xfrm flipH="1" flipV="1">
              <a:off x="10702324" y="2005013"/>
              <a:ext cx="38159" cy="71437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94025532-366B-B156-4106-848B77365B64}"/>
                </a:ext>
              </a:extLst>
            </p:cNvPr>
            <p:cNvCxnSpPr>
              <a:stCxn id="220" idx="2"/>
              <a:endCxn id="230" idx="1"/>
            </p:cNvCxnSpPr>
            <p:nvPr/>
          </p:nvCxnSpPr>
          <p:spPr>
            <a:xfrm>
              <a:off x="7696200" y="1971675"/>
              <a:ext cx="219594" cy="98425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A8D4DF62-60B6-332F-4C09-B912C337CF8A}"/>
                </a:ext>
              </a:extLst>
            </p:cNvPr>
            <p:cNvCxnSpPr/>
            <p:nvPr/>
          </p:nvCxnSpPr>
          <p:spPr>
            <a:xfrm flipH="1">
              <a:off x="7817110" y="2033588"/>
              <a:ext cx="13013" cy="65087"/>
            </a:xfrm>
            <a:prstGeom prst="line">
              <a:avLst/>
            </a:prstGeom>
            <a:ln w="952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9E89BAE5-5BB4-BD24-90A5-B8CB61776FC1}"/>
                </a:ext>
              </a:extLst>
            </p:cNvPr>
            <p:cNvCxnSpPr/>
            <p:nvPr/>
          </p:nvCxnSpPr>
          <p:spPr>
            <a:xfrm>
              <a:off x="7826348" y="2070100"/>
              <a:ext cx="110248" cy="82550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5334F46D-CADA-B72F-D585-8D8FEE1B0EEB}"/>
                </a:ext>
              </a:extLst>
            </p:cNvPr>
            <p:cNvSpPr/>
            <p:nvPr/>
          </p:nvSpPr>
          <p:spPr>
            <a:xfrm>
              <a:off x="7860506" y="1970943"/>
              <a:ext cx="69057" cy="72170"/>
            </a:xfrm>
            <a:custGeom>
              <a:avLst/>
              <a:gdLst>
                <a:gd name="connsiteX0" fmla="*/ 0 w 69057"/>
                <a:gd name="connsiteY0" fmla="*/ 72170 h 72170"/>
                <a:gd name="connsiteX1" fmla="*/ 38100 w 69057"/>
                <a:gd name="connsiteY1" fmla="*/ 38832 h 72170"/>
                <a:gd name="connsiteX2" fmla="*/ 38100 w 69057"/>
                <a:gd name="connsiteY2" fmla="*/ 38832 h 72170"/>
                <a:gd name="connsiteX3" fmla="*/ 9525 w 69057"/>
                <a:gd name="connsiteY3" fmla="*/ 732 h 72170"/>
                <a:gd name="connsiteX4" fmla="*/ 69057 w 69057"/>
                <a:gd name="connsiteY4" fmla="*/ 17401 h 72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057" h="72170">
                  <a:moveTo>
                    <a:pt x="0" y="72170"/>
                  </a:moveTo>
                  <a:lnTo>
                    <a:pt x="38100" y="38832"/>
                  </a:lnTo>
                  <a:lnTo>
                    <a:pt x="38100" y="38832"/>
                  </a:lnTo>
                  <a:cubicBezTo>
                    <a:pt x="33338" y="32482"/>
                    <a:pt x="4366" y="4304"/>
                    <a:pt x="9525" y="732"/>
                  </a:cubicBezTo>
                  <a:cubicBezTo>
                    <a:pt x="14685" y="-2840"/>
                    <a:pt x="41871" y="7280"/>
                    <a:pt x="69057" y="17401"/>
                  </a:cubicBezTo>
                </a:path>
              </a:pathLst>
            </a:custGeom>
            <a:noFill/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AE6FA899-A71E-72BC-F8B8-BD11C443740D}"/>
                </a:ext>
              </a:extLst>
            </p:cNvPr>
            <p:cNvSpPr/>
            <p:nvPr/>
          </p:nvSpPr>
          <p:spPr>
            <a:xfrm>
              <a:off x="7779544" y="2016919"/>
              <a:ext cx="36157" cy="90487"/>
            </a:xfrm>
            <a:custGeom>
              <a:avLst/>
              <a:gdLst>
                <a:gd name="connsiteX0" fmla="*/ 16669 w 36157"/>
                <a:gd name="connsiteY0" fmla="*/ 0 h 90487"/>
                <a:gd name="connsiteX1" fmla="*/ 35719 w 36157"/>
                <a:gd name="connsiteY1" fmla="*/ 73819 h 90487"/>
                <a:gd name="connsiteX2" fmla="*/ 0 w 36157"/>
                <a:gd name="connsiteY2" fmla="*/ 90487 h 90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157" h="90487">
                  <a:moveTo>
                    <a:pt x="16669" y="0"/>
                  </a:moveTo>
                  <a:cubicBezTo>
                    <a:pt x="27583" y="29369"/>
                    <a:pt x="38497" y="58738"/>
                    <a:pt x="35719" y="73819"/>
                  </a:cubicBezTo>
                  <a:cubicBezTo>
                    <a:pt x="32941" y="88900"/>
                    <a:pt x="16470" y="89693"/>
                    <a:pt x="0" y="90487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46B7C1C0-263C-4061-DC42-3647680065FC}"/>
                </a:ext>
              </a:extLst>
            </p:cNvPr>
            <p:cNvSpPr/>
            <p:nvPr/>
          </p:nvSpPr>
          <p:spPr>
            <a:xfrm>
              <a:off x="8351044" y="1964531"/>
              <a:ext cx="157162" cy="70139"/>
            </a:xfrm>
            <a:custGeom>
              <a:avLst/>
              <a:gdLst>
                <a:gd name="connsiteX0" fmla="*/ 157162 w 157162"/>
                <a:gd name="connsiteY0" fmla="*/ 35719 h 70139"/>
                <a:gd name="connsiteX1" fmla="*/ 78581 w 157162"/>
                <a:gd name="connsiteY1" fmla="*/ 69057 h 70139"/>
                <a:gd name="connsiteX2" fmla="*/ 0 w 157162"/>
                <a:gd name="connsiteY2" fmla="*/ 0 h 70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7162" h="70139">
                  <a:moveTo>
                    <a:pt x="157162" y="35719"/>
                  </a:moveTo>
                  <a:cubicBezTo>
                    <a:pt x="130968" y="55364"/>
                    <a:pt x="104775" y="75010"/>
                    <a:pt x="78581" y="69057"/>
                  </a:cubicBezTo>
                  <a:cubicBezTo>
                    <a:pt x="52387" y="63104"/>
                    <a:pt x="26193" y="31552"/>
                    <a:pt x="0" y="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9F6E3B01-1C22-6F14-AC92-C2F4823EAFC6}"/>
                </a:ext>
              </a:extLst>
            </p:cNvPr>
            <p:cNvSpPr/>
            <p:nvPr/>
          </p:nvSpPr>
          <p:spPr>
            <a:xfrm>
              <a:off x="8432006" y="2033588"/>
              <a:ext cx="40482" cy="121443"/>
            </a:xfrm>
            <a:custGeom>
              <a:avLst/>
              <a:gdLst>
                <a:gd name="connsiteX0" fmla="*/ 0 w 40482"/>
                <a:gd name="connsiteY0" fmla="*/ 0 h 121443"/>
                <a:gd name="connsiteX1" fmla="*/ 7144 w 40482"/>
                <a:gd name="connsiteY1" fmla="*/ 69056 h 121443"/>
                <a:gd name="connsiteX2" fmla="*/ 40482 w 40482"/>
                <a:gd name="connsiteY2" fmla="*/ 121443 h 121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482" h="121443">
                  <a:moveTo>
                    <a:pt x="0" y="0"/>
                  </a:moveTo>
                  <a:cubicBezTo>
                    <a:pt x="198" y="24408"/>
                    <a:pt x="397" y="48816"/>
                    <a:pt x="7144" y="69056"/>
                  </a:cubicBezTo>
                  <a:cubicBezTo>
                    <a:pt x="13891" y="89296"/>
                    <a:pt x="27186" y="105369"/>
                    <a:pt x="40482" y="121443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5EE18D10-0C07-949F-9B1F-B5C50C5B514B}"/>
                </a:ext>
              </a:extLst>
            </p:cNvPr>
            <p:cNvCxnSpPr>
              <a:cxnSpLocks/>
              <a:stCxn id="297" idx="0"/>
            </p:cNvCxnSpPr>
            <p:nvPr/>
          </p:nvCxnSpPr>
          <p:spPr>
            <a:xfrm flipV="1">
              <a:off x="8508206" y="1863725"/>
              <a:ext cx="1498" cy="136525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0" name="Arc 299">
              <a:extLst>
                <a:ext uri="{FF2B5EF4-FFF2-40B4-BE49-F238E27FC236}">
                  <a16:creationId xmlns:a16="http://schemas.microsoft.com/office/drawing/2014/main" id="{63F3DE08-0BDF-804C-F4E6-71F7FFA3586D}"/>
                </a:ext>
              </a:extLst>
            </p:cNvPr>
            <p:cNvSpPr/>
            <p:nvPr/>
          </p:nvSpPr>
          <p:spPr>
            <a:xfrm>
              <a:off x="8319019" y="1887856"/>
              <a:ext cx="192841" cy="45719"/>
            </a:xfrm>
            <a:prstGeom prst="arc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B70BBF55-E011-DD34-C882-B6629EE75367}"/>
                </a:ext>
              </a:extLst>
            </p:cNvPr>
            <p:cNvSpPr/>
            <p:nvPr/>
          </p:nvSpPr>
          <p:spPr>
            <a:xfrm>
              <a:off x="8311296" y="2012038"/>
              <a:ext cx="92135" cy="104893"/>
            </a:xfrm>
            <a:custGeom>
              <a:avLst/>
              <a:gdLst>
                <a:gd name="connsiteX0" fmla="*/ 92135 w 92135"/>
                <a:gd name="connsiteY0" fmla="*/ 118 h 104893"/>
                <a:gd name="connsiteX1" fmla="*/ 4029 w 92135"/>
                <a:gd name="connsiteY1" fmla="*/ 16787 h 104893"/>
                <a:gd name="connsiteX2" fmla="*/ 23079 w 92135"/>
                <a:gd name="connsiteY2" fmla="*/ 104893 h 10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135" h="104893">
                  <a:moveTo>
                    <a:pt x="92135" y="118"/>
                  </a:moveTo>
                  <a:cubicBezTo>
                    <a:pt x="53836" y="-279"/>
                    <a:pt x="15538" y="-675"/>
                    <a:pt x="4029" y="16787"/>
                  </a:cubicBezTo>
                  <a:cubicBezTo>
                    <a:pt x="-7480" y="34249"/>
                    <a:pt x="7799" y="69571"/>
                    <a:pt x="23079" y="104893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2F29B8B4-8FA0-F0E6-4003-2CEB93207524}"/>
                </a:ext>
              </a:extLst>
            </p:cNvPr>
            <p:cNvSpPr/>
            <p:nvPr/>
          </p:nvSpPr>
          <p:spPr>
            <a:xfrm>
              <a:off x="8301038" y="2012156"/>
              <a:ext cx="161925" cy="138113"/>
            </a:xfrm>
            <a:custGeom>
              <a:avLst/>
              <a:gdLst>
                <a:gd name="connsiteX0" fmla="*/ 0 w 161925"/>
                <a:gd name="connsiteY0" fmla="*/ 0 h 138113"/>
                <a:gd name="connsiteX1" fmla="*/ 161925 w 161925"/>
                <a:gd name="connsiteY1" fmla="*/ 138113 h 13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5" h="138113">
                  <a:moveTo>
                    <a:pt x="0" y="0"/>
                  </a:moveTo>
                  <a:lnTo>
                    <a:pt x="161925" y="138113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F4C78906-AB43-E3C4-BF8A-1FBEC1DB443D}"/>
                </a:ext>
              </a:extLst>
            </p:cNvPr>
            <p:cNvSpPr/>
            <p:nvPr/>
          </p:nvSpPr>
          <p:spPr>
            <a:xfrm>
              <a:off x="8905875" y="2009414"/>
              <a:ext cx="381000" cy="64662"/>
            </a:xfrm>
            <a:custGeom>
              <a:avLst/>
              <a:gdLst>
                <a:gd name="connsiteX0" fmla="*/ 381000 w 381000"/>
                <a:gd name="connsiteY0" fmla="*/ 5124 h 64662"/>
                <a:gd name="connsiteX1" fmla="*/ 269081 w 381000"/>
                <a:gd name="connsiteY1" fmla="*/ 52749 h 64662"/>
                <a:gd name="connsiteX2" fmla="*/ 223838 w 381000"/>
                <a:gd name="connsiteY2" fmla="*/ 361 h 64662"/>
                <a:gd name="connsiteX3" fmla="*/ 102394 w 381000"/>
                <a:gd name="connsiteY3" fmla="*/ 31317 h 64662"/>
                <a:gd name="connsiteX4" fmla="*/ 73819 w 381000"/>
                <a:gd name="connsiteY4" fmla="*/ 64655 h 64662"/>
                <a:gd name="connsiteX5" fmla="*/ 0 w 381000"/>
                <a:gd name="connsiteY5" fmla="*/ 33699 h 64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0" h="64662">
                  <a:moveTo>
                    <a:pt x="381000" y="5124"/>
                  </a:moveTo>
                  <a:cubicBezTo>
                    <a:pt x="338137" y="29333"/>
                    <a:pt x="295275" y="53543"/>
                    <a:pt x="269081" y="52749"/>
                  </a:cubicBezTo>
                  <a:cubicBezTo>
                    <a:pt x="242887" y="51955"/>
                    <a:pt x="251619" y="3933"/>
                    <a:pt x="223838" y="361"/>
                  </a:cubicBezTo>
                  <a:cubicBezTo>
                    <a:pt x="196057" y="-3211"/>
                    <a:pt x="127397" y="20601"/>
                    <a:pt x="102394" y="31317"/>
                  </a:cubicBezTo>
                  <a:cubicBezTo>
                    <a:pt x="77391" y="42033"/>
                    <a:pt x="90885" y="64258"/>
                    <a:pt x="73819" y="64655"/>
                  </a:cubicBezTo>
                  <a:cubicBezTo>
                    <a:pt x="56753" y="65052"/>
                    <a:pt x="28376" y="49375"/>
                    <a:pt x="0" y="33699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09CC5AC4-6307-23B0-E43C-0BD11E568965}"/>
                </a:ext>
              </a:extLst>
            </p:cNvPr>
            <p:cNvSpPr/>
            <p:nvPr/>
          </p:nvSpPr>
          <p:spPr>
            <a:xfrm>
              <a:off x="9091613" y="1891292"/>
              <a:ext cx="219075" cy="111339"/>
            </a:xfrm>
            <a:custGeom>
              <a:avLst/>
              <a:gdLst>
                <a:gd name="connsiteX0" fmla="*/ 0 w 219075"/>
                <a:gd name="connsiteY0" fmla="*/ 111339 h 111339"/>
                <a:gd name="connsiteX1" fmla="*/ 40481 w 219075"/>
                <a:gd name="connsiteY1" fmla="*/ 66096 h 111339"/>
                <a:gd name="connsiteX2" fmla="*/ 42862 w 219075"/>
                <a:gd name="connsiteY2" fmla="*/ 6564 h 111339"/>
                <a:gd name="connsiteX3" fmla="*/ 219075 w 219075"/>
                <a:gd name="connsiteY3" fmla="*/ 4183 h 111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5" h="111339">
                  <a:moveTo>
                    <a:pt x="0" y="111339"/>
                  </a:moveTo>
                  <a:cubicBezTo>
                    <a:pt x="16668" y="97448"/>
                    <a:pt x="33337" y="83558"/>
                    <a:pt x="40481" y="66096"/>
                  </a:cubicBezTo>
                  <a:cubicBezTo>
                    <a:pt x="47625" y="48634"/>
                    <a:pt x="13096" y="16883"/>
                    <a:pt x="42862" y="6564"/>
                  </a:cubicBezTo>
                  <a:cubicBezTo>
                    <a:pt x="72628" y="-3755"/>
                    <a:pt x="145851" y="214"/>
                    <a:pt x="219075" y="4183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6304AC73-EFFF-14C0-3A57-88251EE0DDC7}"/>
                </a:ext>
              </a:extLst>
            </p:cNvPr>
            <p:cNvCxnSpPr/>
            <p:nvPr/>
          </p:nvCxnSpPr>
          <p:spPr>
            <a:xfrm>
              <a:off x="9139936" y="1854200"/>
              <a:ext cx="88470" cy="296069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485D678E-126B-7B39-2C1C-E7E0EF8B8A03}"/>
                </a:ext>
              </a:extLst>
            </p:cNvPr>
            <p:cNvSpPr/>
            <p:nvPr/>
          </p:nvSpPr>
          <p:spPr>
            <a:xfrm>
              <a:off x="9058275" y="2002631"/>
              <a:ext cx="40036" cy="150019"/>
            </a:xfrm>
            <a:custGeom>
              <a:avLst/>
              <a:gdLst>
                <a:gd name="connsiteX0" fmla="*/ 38100 w 40036"/>
                <a:gd name="connsiteY0" fmla="*/ 0 h 150019"/>
                <a:gd name="connsiteX1" fmla="*/ 35719 w 40036"/>
                <a:gd name="connsiteY1" fmla="*/ 100013 h 150019"/>
                <a:gd name="connsiteX2" fmla="*/ 0 w 40036"/>
                <a:gd name="connsiteY2" fmla="*/ 150019 h 150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36" h="150019">
                  <a:moveTo>
                    <a:pt x="38100" y="0"/>
                  </a:moveTo>
                  <a:cubicBezTo>
                    <a:pt x="40084" y="37505"/>
                    <a:pt x="42069" y="75010"/>
                    <a:pt x="35719" y="100013"/>
                  </a:cubicBezTo>
                  <a:cubicBezTo>
                    <a:pt x="29369" y="125016"/>
                    <a:pt x="14684" y="137517"/>
                    <a:pt x="0" y="150019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EDF19EE1-FAFD-D883-EF68-3D1AE21213D5}"/>
                </a:ext>
              </a:extLst>
            </p:cNvPr>
            <p:cNvSpPr/>
            <p:nvPr/>
          </p:nvSpPr>
          <p:spPr>
            <a:xfrm>
              <a:off x="8982075" y="1962150"/>
              <a:ext cx="171450" cy="188119"/>
            </a:xfrm>
            <a:custGeom>
              <a:avLst/>
              <a:gdLst>
                <a:gd name="connsiteX0" fmla="*/ 0 w 171450"/>
                <a:gd name="connsiteY0" fmla="*/ 0 h 188119"/>
                <a:gd name="connsiteX1" fmla="*/ 52388 w 171450"/>
                <a:gd name="connsiteY1" fmla="*/ 42863 h 188119"/>
                <a:gd name="connsiteX2" fmla="*/ 66675 w 171450"/>
                <a:gd name="connsiteY2" fmla="*/ 128588 h 188119"/>
                <a:gd name="connsiteX3" fmla="*/ 171450 w 171450"/>
                <a:gd name="connsiteY3" fmla="*/ 188119 h 188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50" h="188119">
                  <a:moveTo>
                    <a:pt x="0" y="0"/>
                  </a:moveTo>
                  <a:cubicBezTo>
                    <a:pt x="20638" y="10716"/>
                    <a:pt x="41276" y="21432"/>
                    <a:pt x="52388" y="42863"/>
                  </a:cubicBezTo>
                  <a:cubicBezTo>
                    <a:pt x="63500" y="64294"/>
                    <a:pt x="46831" y="104379"/>
                    <a:pt x="66675" y="128588"/>
                  </a:cubicBezTo>
                  <a:cubicBezTo>
                    <a:pt x="86519" y="152797"/>
                    <a:pt x="128984" y="170458"/>
                    <a:pt x="171450" y="188119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933236FC-B201-790B-CA12-E748513CFB7F}"/>
                </a:ext>
              </a:extLst>
            </p:cNvPr>
            <p:cNvSpPr/>
            <p:nvPr/>
          </p:nvSpPr>
          <p:spPr>
            <a:xfrm>
              <a:off x="8965406" y="2081213"/>
              <a:ext cx="80963" cy="42862"/>
            </a:xfrm>
            <a:custGeom>
              <a:avLst/>
              <a:gdLst>
                <a:gd name="connsiteX0" fmla="*/ 80963 w 80963"/>
                <a:gd name="connsiteY0" fmla="*/ 0 h 42862"/>
                <a:gd name="connsiteX1" fmla="*/ 0 w 80963"/>
                <a:gd name="connsiteY1" fmla="*/ 42862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963" h="42862">
                  <a:moveTo>
                    <a:pt x="80963" y="0"/>
                  </a:moveTo>
                  <a:lnTo>
                    <a:pt x="0" y="42862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9B7975F2-05C0-EBCD-FEAA-A7CD9CCC8066}"/>
                </a:ext>
              </a:extLst>
            </p:cNvPr>
            <p:cNvSpPr/>
            <p:nvPr/>
          </p:nvSpPr>
          <p:spPr>
            <a:xfrm>
              <a:off x="9077325" y="1864519"/>
              <a:ext cx="14288" cy="142875"/>
            </a:xfrm>
            <a:custGeom>
              <a:avLst/>
              <a:gdLst>
                <a:gd name="connsiteX0" fmla="*/ 14288 w 14288"/>
                <a:gd name="connsiteY0" fmla="*/ 142875 h 142875"/>
                <a:gd name="connsiteX1" fmla="*/ 0 w 14288"/>
                <a:gd name="connsiteY1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88" h="142875">
                  <a:moveTo>
                    <a:pt x="14288" y="142875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393BBA02-4532-EC2C-AA4D-22DBD0C07E8D}"/>
                </a:ext>
              </a:extLst>
            </p:cNvPr>
            <p:cNvSpPr/>
            <p:nvPr/>
          </p:nvSpPr>
          <p:spPr>
            <a:xfrm>
              <a:off x="9174956" y="1969294"/>
              <a:ext cx="138113" cy="14287"/>
            </a:xfrm>
            <a:custGeom>
              <a:avLst/>
              <a:gdLst>
                <a:gd name="connsiteX0" fmla="*/ 0 w 138113"/>
                <a:gd name="connsiteY0" fmla="*/ 14287 h 14287"/>
                <a:gd name="connsiteX1" fmla="*/ 138113 w 138113"/>
                <a:gd name="connsiteY1" fmla="*/ 0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8113" h="14287">
                  <a:moveTo>
                    <a:pt x="0" y="14287"/>
                  </a:moveTo>
                  <a:lnTo>
                    <a:pt x="138113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FCF8C18E-3E05-B90B-0299-EB23FEC8C558}"/>
                </a:ext>
              </a:extLst>
            </p:cNvPr>
            <p:cNvSpPr/>
            <p:nvPr/>
          </p:nvSpPr>
          <p:spPr>
            <a:xfrm>
              <a:off x="9414726" y="1869281"/>
              <a:ext cx="62649" cy="283369"/>
            </a:xfrm>
            <a:custGeom>
              <a:avLst/>
              <a:gdLst>
                <a:gd name="connsiteX0" fmla="*/ 62649 w 62649"/>
                <a:gd name="connsiteY0" fmla="*/ 0 h 283369"/>
                <a:gd name="connsiteX1" fmla="*/ 5499 w 62649"/>
                <a:gd name="connsiteY1" fmla="*/ 47625 h 283369"/>
                <a:gd name="connsiteX2" fmla="*/ 5499 w 62649"/>
                <a:gd name="connsiteY2" fmla="*/ 283369 h 283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649" h="283369">
                  <a:moveTo>
                    <a:pt x="62649" y="0"/>
                  </a:moveTo>
                  <a:cubicBezTo>
                    <a:pt x="38836" y="198"/>
                    <a:pt x="15024" y="397"/>
                    <a:pt x="5499" y="47625"/>
                  </a:cubicBezTo>
                  <a:cubicBezTo>
                    <a:pt x="-4026" y="94853"/>
                    <a:pt x="736" y="189111"/>
                    <a:pt x="5499" y="283369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DF3E5B33-C48B-1465-4A86-904CCFEFC4A6}"/>
                </a:ext>
              </a:extLst>
            </p:cNvPr>
            <p:cNvSpPr/>
            <p:nvPr/>
          </p:nvSpPr>
          <p:spPr>
            <a:xfrm>
              <a:off x="9279731" y="2016919"/>
              <a:ext cx="4763" cy="138112"/>
            </a:xfrm>
            <a:custGeom>
              <a:avLst/>
              <a:gdLst>
                <a:gd name="connsiteX0" fmla="*/ 4763 w 4763"/>
                <a:gd name="connsiteY0" fmla="*/ 0 h 138112"/>
                <a:gd name="connsiteX1" fmla="*/ 0 w 4763"/>
                <a:gd name="connsiteY1" fmla="*/ 138112 h 138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3" h="138112">
                  <a:moveTo>
                    <a:pt x="4763" y="0"/>
                  </a:moveTo>
                  <a:lnTo>
                    <a:pt x="0" y="138112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5BA9AB55-CA78-CBA2-7008-468ABA24DE3A}"/>
                </a:ext>
              </a:extLst>
            </p:cNvPr>
            <p:cNvSpPr/>
            <p:nvPr/>
          </p:nvSpPr>
          <p:spPr>
            <a:xfrm>
              <a:off x="9096375" y="2095500"/>
              <a:ext cx="228600" cy="11906"/>
            </a:xfrm>
            <a:custGeom>
              <a:avLst/>
              <a:gdLst>
                <a:gd name="connsiteX0" fmla="*/ 0 w 228600"/>
                <a:gd name="connsiteY0" fmla="*/ 0 h 11906"/>
                <a:gd name="connsiteX1" fmla="*/ 228600 w 228600"/>
                <a:gd name="connsiteY1" fmla="*/ 11906 h 11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" h="11906">
                  <a:moveTo>
                    <a:pt x="0" y="0"/>
                  </a:moveTo>
                  <a:lnTo>
                    <a:pt x="228600" y="11906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4137894E-E759-5147-D1F2-CCCB3EEBC93F}"/>
                </a:ext>
              </a:extLst>
            </p:cNvPr>
            <p:cNvSpPr/>
            <p:nvPr/>
          </p:nvSpPr>
          <p:spPr>
            <a:xfrm>
              <a:off x="9186863" y="1859756"/>
              <a:ext cx="109537" cy="121444"/>
            </a:xfrm>
            <a:custGeom>
              <a:avLst/>
              <a:gdLst>
                <a:gd name="connsiteX0" fmla="*/ 109537 w 109537"/>
                <a:gd name="connsiteY0" fmla="*/ 0 h 121444"/>
                <a:gd name="connsiteX1" fmla="*/ 0 w 109537"/>
                <a:gd name="connsiteY1" fmla="*/ 121444 h 121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537" h="121444">
                  <a:moveTo>
                    <a:pt x="109537" y="0"/>
                  </a:moveTo>
                  <a:lnTo>
                    <a:pt x="0" y="121444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D64DC6F0-CA4A-4A8A-F92C-95F0770868E3}"/>
                </a:ext>
              </a:extLst>
            </p:cNvPr>
            <p:cNvSpPr/>
            <p:nvPr/>
          </p:nvSpPr>
          <p:spPr>
            <a:xfrm>
              <a:off x="9708356" y="1966913"/>
              <a:ext cx="109538" cy="126206"/>
            </a:xfrm>
            <a:custGeom>
              <a:avLst/>
              <a:gdLst>
                <a:gd name="connsiteX0" fmla="*/ 109538 w 109538"/>
                <a:gd name="connsiteY0" fmla="*/ 0 h 126206"/>
                <a:gd name="connsiteX1" fmla="*/ 0 w 109538"/>
                <a:gd name="connsiteY1" fmla="*/ 126206 h 12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538" h="126206">
                  <a:moveTo>
                    <a:pt x="109538" y="0"/>
                  </a:moveTo>
                  <a:lnTo>
                    <a:pt x="0" y="126206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11103D80-0E6F-C47B-FEB0-315B28660377}"/>
                </a:ext>
              </a:extLst>
            </p:cNvPr>
            <p:cNvSpPr/>
            <p:nvPr/>
          </p:nvSpPr>
          <p:spPr>
            <a:xfrm>
              <a:off x="9644063" y="1964531"/>
              <a:ext cx="292893" cy="192882"/>
            </a:xfrm>
            <a:custGeom>
              <a:avLst/>
              <a:gdLst>
                <a:gd name="connsiteX0" fmla="*/ 0 w 292893"/>
                <a:gd name="connsiteY0" fmla="*/ 0 h 192882"/>
                <a:gd name="connsiteX1" fmla="*/ 292893 w 292893"/>
                <a:gd name="connsiteY1" fmla="*/ 192882 h 19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2893" h="192882">
                  <a:moveTo>
                    <a:pt x="0" y="0"/>
                  </a:moveTo>
                  <a:lnTo>
                    <a:pt x="292893" y="192882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FBE8CDF5-25DA-E2F2-D2F1-4C79A3062096}"/>
                </a:ext>
              </a:extLst>
            </p:cNvPr>
            <p:cNvSpPr/>
            <p:nvPr/>
          </p:nvSpPr>
          <p:spPr>
            <a:xfrm>
              <a:off x="9834563" y="1859070"/>
              <a:ext cx="181042" cy="243574"/>
            </a:xfrm>
            <a:custGeom>
              <a:avLst/>
              <a:gdLst>
                <a:gd name="connsiteX0" fmla="*/ 16668 w 181042"/>
                <a:gd name="connsiteY0" fmla="*/ 243574 h 243574"/>
                <a:gd name="connsiteX1" fmla="*/ 180975 w 181042"/>
                <a:gd name="connsiteY1" fmla="*/ 7830 h 243574"/>
                <a:gd name="connsiteX2" fmla="*/ 0 w 181042"/>
                <a:gd name="connsiteY2" fmla="*/ 79268 h 24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042" h="243574">
                  <a:moveTo>
                    <a:pt x="16668" y="243574"/>
                  </a:moveTo>
                  <a:cubicBezTo>
                    <a:pt x="100210" y="139394"/>
                    <a:pt x="183753" y="35214"/>
                    <a:pt x="180975" y="7830"/>
                  </a:cubicBezTo>
                  <a:cubicBezTo>
                    <a:pt x="178197" y="-19554"/>
                    <a:pt x="89098" y="29857"/>
                    <a:pt x="0" y="79268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54942085-CC04-525F-693C-98A9971541D0}"/>
                </a:ext>
              </a:extLst>
            </p:cNvPr>
            <p:cNvSpPr/>
            <p:nvPr/>
          </p:nvSpPr>
          <p:spPr>
            <a:xfrm>
              <a:off x="9829800" y="1940719"/>
              <a:ext cx="224316" cy="160471"/>
            </a:xfrm>
            <a:custGeom>
              <a:avLst/>
              <a:gdLst>
                <a:gd name="connsiteX0" fmla="*/ 0 w 224316"/>
                <a:gd name="connsiteY0" fmla="*/ 0 h 160471"/>
                <a:gd name="connsiteX1" fmla="*/ 223838 w 224316"/>
                <a:gd name="connsiteY1" fmla="*/ 150019 h 160471"/>
                <a:gd name="connsiteX2" fmla="*/ 47625 w 224316"/>
                <a:gd name="connsiteY2" fmla="*/ 135731 h 160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4316" h="160471">
                  <a:moveTo>
                    <a:pt x="0" y="0"/>
                  </a:moveTo>
                  <a:cubicBezTo>
                    <a:pt x="107950" y="63698"/>
                    <a:pt x="215901" y="127397"/>
                    <a:pt x="223838" y="150019"/>
                  </a:cubicBezTo>
                  <a:cubicBezTo>
                    <a:pt x="231775" y="172641"/>
                    <a:pt x="139700" y="154186"/>
                    <a:pt x="47625" y="135731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ABB7671C-74AD-6BB7-A1A7-59FDD6BC7DDC}"/>
                </a:ext>
              </a:extLst>
            </p:cNvPr>
            <p:cNvSpPr/>
            <p:nvPr/>
          </p:nvSpPr>
          <p:spPr>
            <a:xfrm>
              <a:off x="9851231" y="1857375"/>
              <a:ext cx="50007" cy="235744"/>
            </a:xfrm>
            <a:custGeom>
              <a:avLst/>
              <a:gdLst>
                <a:gd name="connsiteX0" fmla="*/ 50007 w 50007"/>
                <a:gd name="connsiteY0" fmla="*/ 0 h 235744"/>
                <a:gd name="connsiteX1" fmla="*/ 0 w 50007"/>
                <a:gd name="connsiteY1" fmla="*/ 235744 h 235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007" h="235744">
                  <a:moveTo>
                    <a:pt x="50007" y="0"/>
                  </a:moveTo>
                  <a:lnTo>
                    <a:pt x="0" y="235744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7557D9CE-EA73-52F8-77BE-B97869A1F63B}"/>
                </a:ext>
              </a:extLst>
            </p:cNvPr>
            <p:cNvSpPr/>
            <p:nvPr/>
          </p:nvSpPr>
          <p:spPr>
            <a:xfrm>
              <a:off x="9646444" y="2090738"/>
              <a:ext cx="207169" cy="59531"/>
            </a:xfrm>
            <a:custGeom>
              <a:avLst/>
              <a:gdLst>
                <a:gd name="connsiteX0" fmla="*/ 0 w 207169"/>
                <a:gd name="connsiteY0" fmla="*/ 59531 h 59531"/>
                <a:gd name="connsiteX1" fmla="*/ 207169 w 207169"/>
                <a:gd name="connsiteY1" fmla="*/ 0 h 5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7169" h="59531">
                  <a:moveTo>
                    <a:pt x="0" y="59531"/>
                  </a:moveTo>
                  <a:lnTo>
                    <a:pt x="207169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03AB88C9-C5AD-F128-0FA7-EBC3C2A33CE7}"/>
                </a:ext>
              </a:extLst>
            </p:cNvPr>
            <p:cNvSpPr/>
            <p:nvPr/>
          </p:nvSpPr>
          <p:spPr>
            <a:xfrm>
              <a:off x="9979819" y="1974056"/>
              <a:ext cx="50006" cy="173832"/>
            </a:xfrm>
            <a:custGeom>
              <a:avLst/>
              <a:gdLst>
                <a:gd name="connsiteX0" fmla="*/ 50006 w 50006"/>
                <a:gd name="connsiteY0" fmla="*/ 0 h 173832"/>
                <a:gd name="connsiteX1" fmla="*/ 0 w 50006"/>
                <a:gd name="connsiteY1" fmla="*/ 173832 h 173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006" h="173832">
                  <a:moveTo>
                    <a:pt x="50006" y="0"/>
                  </a:moveTo>
                  <a:lnTo>
                    <a:pt x="0" y="173832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4189E787-AEEB-620D-AA5E-E2AF6E0FB25A}"/>
                </a:ext>
              </a:extLst>
            </p:cNvPr>
            <p:cNvSpPr/>
            <p:nvPr/>
          </p:nvSpPr>
          <p:spPr>
            <a:xfrm>
              <a:off x="9927431" y="1885950"/>
              <a:ext cx="35719" cy="69056"/>
            </a:xfrm>
            <a:custGeom>
              <a:avLst/>
              <a:gdLst>
                <a:gd name="connsiteX0" fmla="*/ 0 w 35719"/>
                <a:gd name="connsiteY0" fmla="*/ 0 h 69056"/>
                <a:gd name="connsiteX1" fmla="*/ 35719 w 35719"/>
                <a:gd name="connsiteY1" fmla="*/ 69056 h 69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719" h="69056">
                  <a:moveTo>
                    <a:pt x="0" y="0"/>
                  </a:moveTo>
                  <a:lnTo>
                    <a:pt x="35719" y="69056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5E45679C-5B2B-00B2-AD4A-ED374073DD9B}"/>
                </a:ext>
              </a:extLst>
            </p:cNvPr>
            <p:cNvSpPr/>
            <p:nvPr/>
          </p:nvSpPr>
          <p:spPr>
            <a:xfrm>
              <a:off x="9765506" y="2016919"/>
              <a:ext cx="97632" cy="19050"/>
            </a:xfrm>
            <a:custGeom>
              <a:avLst/>
              <a:gdLst>
                <a:gd name="connsiteX0" fmla="*/ 97632 w 97632"/>
                <a:gd name="connsiteY0" fmla="*/ 0 h 19050"/>
                <a:gd name="connsiteX1" fmla="*/ 0 w 97632"/>
                <a:gd name="connsiteY1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7632" h="19050">
                  <a:moveTo>
                    <a:pt x="97632" y="0"/>
                  </a:moveTo>
                  <a:lnTo>
                    <a:pt x="0" y="1905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46B1FDE4-5E09-E3FB-538C-618BD62B02A7}"/>
                </a:ext>
              </a:extLst>
            </p:cNvPr>
            <p:cNvSpPr/>
            <p:nvPr/>
          </p:nvSpPr>
          <p:spPr>
            <a:xfrm>
              <a:off x="8331994" y="2078831"/>
              <a:ext cx="219075" cy="33338"/>
            </a:xfrm>
            <a:custGeom>
              <a:avLst/>
              <a:gdLst>
                <a:gd name="connsiteX0" fmla="*/ 219075 w 219075"/>
                <a:gd name="connsiteY0" fmla="*/ 0 h 33338"/>
                <a:gd name="connsiteX1" fmla="*/ 0 w 219075"/>
                <a:gd name="connsiteY1" fmla="*/ 33338 h 33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9075" h="33338">
                  <a:moveTo>
                    <a:pt x="219075" y="0"/>
                  </a:moveTo>
                  <a:lnTo>
                    <a:pt x="0" y="33338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1DBD6C01-BB68-59C4-A446-F10314ACC46E}"/>
                </a:ext>
              </a:extLst>
            </p:cNvPr>
            <p:cNvSpPr/>
            <p:nvPr/>
          </p:nvSpPr>
          <p:spPr>
            <a:xfrm>
              <a:off x="10551319" y="1969294"/>
              <a:ext cx="240506" cy="180975"/>
            </a:xfrm>
            <a:custGeom>
              <a:avLst/>
              <a:gdLst>
                <a:gd name="connsiteX0" fmla="*/ 0 w 240506"/>
                <a:gd name="connsiteY0" fmla="*/ 0 h 180975"/>
                <a:gd name="connsiteX1" fmla="*/ 240506 w 240506"/>
                <a:gd name="connsiteY1" fmla="*/ 180975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0506" h="180975">
                  <a:moveTo>
                    <a:pt x="0" y="0"/>
                  </a:moveTo>
                  <a:lnTo>
                    <a:pt x="240506" y="180975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DE1326BD-D423-595B-B8E8-3EF7CE7DAECC}"/>
                </a:ext>
              </a:extLst>
            </p:cNvPr>
            <p:cNvSpPr/>
            <p:nvPr/>
          </p:nvSpPr>
          <p:spPr>
            <a:xfrm>
              <a:off x="10489406" y="1971675"/>
              <a:ext cx="0" cy="178594"/>
            </a:xfrm>
            <a:custGeom>
              <a:avLst/>
              <a:gdLst>
                <a:gd name="connsiteX0" fmla="*/ 0 w 0"/>
                <a:gd name="connsiteY0" fmla="*/ 0 h 178594"/>
                <a:gd name="connsiteX1" fmla="*/ 0 w 0"/>
                <a:gd name="connsiteY1" fmla="*/ 178594 h 178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78594">
                  <a:moveTo>
                    <a:pt x="0" y="0"/>
                  </a:moveTo>
                  <a:lnTo>
                    <a:pt x="0" y="178594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3A05AC7C-DA86-5A8B-0173-23AFDFAD1C4D}"/>
                </a:ext>
              </a:extLst>
            </p:cNvPr>
            <p:cNvSpPr/>
            <p:nvPr/>
          </p:nvSpPr>
          <p:spPr>
            <a:xfrm>
              <a:off x="10551319" y="1938338"/>
              <a:ext cx="161925" cy="214548"/>
            </a:xfrm>
            <a:custGeom>
              <a:avLst/>
              <a:gdLst>
                <a:gd name="connsiteX0" fmla="*/ 161925 w 161925"/>
                <a:gd name="connsiteY0" fmla="*/ 0 h 214548"/>
                <a:gd name="connsiteX1" fmla="*/ 40481 w 161925"/>
                <a:gd name="connsiteY1" fmla="*/ 214312 h 214548"/>
                <a:gd name="connsiteX2" fmla="*/ 0 w 161925"/>
                <a:gd name="connsiteY2" fmla="*/ 33337 h 214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925" h="214548">
                  <a:moveTo>
                    <a:pt x="161925" y="0"/>
                  </a:moveTo>
                  <a:cubicBezTo>
                    <a:pt x="114696" y="104378"/>
                    <a:pt x="67468" y="208756"/>
                    <a:pt x="40481" y="214312"/>
                  </a:cubicBezTo>
                  <a:cubicBezTo>
                    <a:pt x="13494" y="219868"/>
                    <a:pt x="6747" y="126602"/>
                    <a:pt x="0" y="33337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87CC743E-928F-DDA1-4AAD-552483FD5FF8}"/>
                </a:ext>
              </a:extLst>
            </p:cNvPr>
            <p:cNvSpPr/>
            <p:nvPr/>
          </p:nvSpPr>
          <p:spPr>
            <a:xfrm>
              <a:off x="10558463" y="1862138"/>
              <a:ext cx="148812" cy="180975"/>
            </a:xfrm>
            <a:custGeom>
              <a:avLst/>
              <a:gdLst>
                <a:gd name="connsiteX0" fmla="*/ 0 w 148812"/>
                <a:gd name="connsiteY0" fmla="*/ 180975 h 180975"/>
                <a:gd name="connsiteX1" fmla="*/ 147637 w 148812"/>
                <a:gd name="connsiteY1" fmla="*/ 71437 h 180975"/>
                <a:gd name="connsiteX2" fmla="*/ 57150 w 148812"/>
                <a:gd name="connsiteY2" fmla="*/ 0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8812" h="180975">
                  <a:moveTo>
                    <a:pt x="0" y="180975"/>
                  </a:moveTo>
                  <a:cubicBezTo>
                    <a:pt x="69056" y="141287"/>
                    <a:pt x="138112" y="101599"/>
                    <a:pt x="147637" y="71437"/>
                  </a:cubicBezTo>
                  <a:cubicBezTo>
                    <a:pt x="157162" y="41275"/>
                    <a:pt x="107156" y="20637"/>
                    <a:pt x="57150" y="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7956D1D0-65C2-0A50-7818-E3909D140E5C}"/>
                </a:ext>
              </a:extLst>
            </p:cNvPr>
            <p:cNvSpPr/>
            <p:nvPr/>
          </p:nvSpPr>
          <p:spPr>
            <a:xfrm>
              <a:off x="10387013" y="2014538"/>
              <a:ext cx="175741" cy="133350"/>
            </a:xfrm>
            <a:custGeom>
              <a:avLst/>
              <a:gdLst>
                <a:gd name="connsiteX0" fmla="*/ 0 w 175741"/>
                <a:gd name="connsiteY0" fmla="*/ 0 h 133350"/>
                <a:gd name="connsiteX1" fmla="*/ 171450 w 175741"/>
                <a:gd name="connsiteY1" fmla="*/ 23812 h 133350"/>
                <a:gd name="connsiteX2" fmla="*/ 107156 w 175741"/>
                <a:gd name="connsiteY2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5741" h="133350">
                  <a:moveTo>
                    <a:pt x="0" y="0"/>
                  </a:moveTo>
                  <a:cubicBezTo>
                    <a:pt x="76795" y="793"/>
                    <a:pt x="153591" y="1587"/>
                    <a:pt x="171450" y="23812"/>
                  </a:cubicBezTo>
                  <a:cubicBezTo>
                    <a:pt x="189309" y="46037"/>
                    <a:pt x="148232" y="89693"/>
                    <a:pt x="107156" y="13335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707C185B-E991-A95F-B46F-332351BEA7D6}"/>
                </a:ext>
              </a:extLst>
            </p:cNvPr>
            <p:cNvSpPr/>
            <p:nvPr/>
          </p:nvSpPr>
          <p:spPr>
            <a:xfrm>
              <a:off x="10553700" y="1883569"/>
              <a:ext cx="90488" cy="47625"/>
            </a:xfrm>
            <a:custGeom>
              <a:avLst/>
              <a:gdLst>
                <a:gd name="connsiteX0" fmla="*/ 0 w 90488"/>
                <a:gd name="connsiteY0" fmla="*/ 47625 h 47625"/>
                <a:gd name="connsiteX1" fmla="*/ 90488 w 90488"/>
                <a:gd name="connsiteY1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0488" h="47625">
                  <a:moveTo>
                    <a:pt x="0" y="47625"/>
                  </a:moveTo>
                  <a:lnTo>
                    <a:pt x="90488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6A0FFE5C-8370-D7AD-5211-EFAEA4FDA0C6}"/>
                </a:ext>
              </a:extLst>
            </p:cNvPr>
            <p:cNvSpPr/>
            <p:nvPr/>
          </p:nvSpPr>
          <p:spPr>
            <a:xfrm>
              <a:off x="10603706" y="1907381"/>
              <a:ext cx="107157" cy="109538"/>
            </a:xfrm>
            <a:custGeom>
              <a:avLst/>
              <a:gdLst>
                <a:gd name="connsiteX0" fmla="*/ 0 w 107157"/>
                <a:gd name="connsiteY0" fmla="*/ 0 h 109538"/>
                <a:gd name="connsiteX1" fmla="*/ 107157 w 107157"/>
                <a:gd name="connsiteY1" fmla="*/ 109538 h 109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7157" h="109538">
                  <a:moveTo>
                    <a:pt x="0" y="0"/>
                  </a:moveTo>
                  <a:lnTo>
                    <a:pt x="107157" y="109538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22C7AF1-E9D7-1DD3-89A6-8E5B5E911169}"/>
                </a:ext>
              </a:extLst>
            </p:cNvPr>
            <p:cNvSpPr/>
            <p:nvPr/>
          </p:nvSpPr>
          <p:spPr>
            <a:xfrm>
              <a:off x="10670381" y="2085975"/>
              <a:ext cx="33338" cy="64294"/>
            </a:xfrm>
            <a:custGeom>
              <a:avLst/>
              <a:gdLst>
                <a:gd name="connsiteX0" fmla="*/ 33338 w 33338"/>
                <a:gd name="connsiteY0" fmla="*/ 0 h 64294"/>
                <a:gd name="connsiteX1" fmla="*/ 0 w 33338"/>
                <a:gd name="connsiteY1" fmla="*/ 64294 h 6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338" h="64294">
                  <a:moveTo>
                    <a:pt x="33338" y="0"/>
                  </a:moveTo>
                  <a:lnTo>
                    <a:pt x="0" y="64294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91827F23-CBA6-A028-FD1C-EE98D7A71DEB}"/>
                </a:ext>
              </a:extLst>
            </p:cNvPr>
            <p:cNvSpPr/>
            <p:nvPr/>
          </p:nvSpPr>
          <p:spPr>
            <a:xfrm>
              <a:off x="10125075" y="2050256"/>
              <a:ext cx="57150" cy="102394"/>
            </a:xfrm>
            <a:custGeom>
              <a:avLst/>
              <a:gdLst>
                <a:gd name="connsiteX0" fmla="*/ 0 w 57150"/>
                <a:gd name="connsiteY0" fmla="*/ 0 h 102394"/>
                <a:gd name="connsiteX1" fmla="*/ 57150 w 57150"/>
                <a:gd name="connsiteY1" fmla="*/ 102394 h 10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102394">
                  <a:moveTo>
                    <a:pt x="0" y="0"/>
                  </a:moveTo>
                  <a:lnTo>
                    <a:pt x="57150" y="102394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00B36280-A339-9C21-1DD1-1DC2BD482934}"/>
                </a:ext>
              </a:extLst>
            </p:cNvPr>
            <p:cNvSpPr/>
            <p:nvPr/>
          </p:nvSpPr>
          <p:spPr>
            <a:xfrm>
              <a:off x="10108406" y="1874044"/>
              <a:ext cx="90488" cy="164306"/>
            </a:xfrm>
            <a:custGeom>
              <a:avLst/>
              <a:gdLst>
                <a:gd name="connsiteX0" fmla="*/ 90488 w 90488"/>
                <a:gd name="connsiteY0" fmla="*/ 0 h 164306"/>
                <a:gd name="connsiteX1" fmla="*/ 0 w 90488"/>
                <a:gd name="connsiteY1" fmla="*/ 164306 h 164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0488" h="164306">
                  <a:moveTo>
                    <a:pt x="90488" y="0"/>
                  </a:moveTo>
                  <a:lnTo>
                    <a:pt x="0" y="164306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96CBC88F-8BFC-EF39-06CE-4F2C85F01183}"/>
                </a:ext>
              </a:extLst>
            </p:cNvPr>
            <p:cNvSpPr/>
            <p:nvPr/>
          </p:nvSpPr>
          <p:spPr>
            <a:xfrm>
              <a:off x="10834688" y="1966913"/>
              <a:ext cx="33337" cy="185737"/>
            </a:xfrm>
            <a:custGeom>
              <a:avLst/>
              <a:gdLst>
                <a:gd name="connsiteX0" fmla="*/ 0 w 33337"/>
                <a:gd name="connsiteY0" fmla="*/ 0 h 185737"/>
                <a:gd name="connsiteX1" fmla="*/ 33337 w 33337"/>
                <a:gd name="connsiteY1" fmla="*/ 185737 h 185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337" h="185737">
                  <a:moveTo>
                    <a:pt x="0" y="0"/>
                  </a:moveTo>
                  <a:lnTo>
                    <a:pt x="33337" y="185737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07E42BB8-AA95-C7C5-46AB-015D94F29173}"/>
                </a:ext>
              </a:extLst>
            </p:cNvPr>
            <p:cNvSpPr/>
            <p:nvPr/>
          </p:nvSpPr>
          <p:spPr>
            <a:xfrm>
              <a:off x="11077575" y="1971061"/>
              <a:ext cx="152400" cy="174445"/>
            </a:xfrm>
            <a:custGeom>
              <a:avLst/>
              <a:gdLst>
                <a:gd name="connsiteX0" fmla="*/ 152400 w 152400"/>
                <a:gd name="connsiteY0" fmla="*/ 614 h 174445"/>
                <a:gd name="connsiteX1" fmla="*/ 69056 w 152400"/>
                <a:gd name="connsiteY1" fmla="*/ 14902 h 174445"/>
                <a:gd name="connsiteX2" fmla="*/ 92869 w 152400"/>
                <a:gd name="connsiteY2" fmla="*/ 100627 h 174445"/>
                <a:gd name="connsiteX3" fmla="*/ 69056 w 152400"/>
                <a:gd name="connsiteY3" fmla="*/ 143489 h 174445"/>
                <a:gd name="connsiteX4" fmla="*/ 0 w 152400"/>
                <a:gd name="connsiteY4" fmla="*/ 174445 h 174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" h="174445">
                  <a:moveTo>
                    <a:pt x="152400" y="614"/>
                  </a:moveTo>
                  <a:cubicBezTo>
                    <a:pt x="115689" y="-577"/>
                    <a:pt x="78978" y="-1767"/>
                    <a:pt x="69056" y="14902"/>
                  </a:cubicBezTo>
                  <a:cubicBezTo>
                    <a:pt x="59134" y="31571"/>
                    <a:pt x="92869" y="79196"/>
                    <a:pt x="92869" y="100627"/>
                  </a:cubicBezTo>
                  <a:cubicBezTo>
                    <a:pt x="92869" y="122058"/>
                    <a:pt x="84534" y="131186"/>
                    <a:pt x="69056" y="143489"/>
                  </a:cubicBezTo>
                  <a:cubicBezTo>
                    <a:pt x="53578" y="155792"/>
                    <a:pt x="26789" y="165118"/>
                    <a:pt x="0" y="174445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6F5660CF-E574-5FC3-F657-A1FB4A97D583}"/>
                </a:ext>
              </a:extLst>
            </p:cNvPr>
            <p:cNvSpPr/>
            <p:nvPr/>
          </p:nvSpPr>
          <p:spPr>
            <a:xfrm>
              <a:off x="11206163" y="1957388"/>
              <a:ext cx="144474" cy="197643"/>
            </a:xfrm>
            <a:custGeom>
              <a:avLst/>
              <a:gdLst>
                <a:gd name="connsiteX0" fmla="*/ 47625 w 144474"/>
                <a:gd name="connsiteY0" fmla="*/ 0 h 197643"/>
                <a:gd name="connsiteX1" fmla="*/ 142875 w 144474"/>
                <a:gd name="connsiteY1" fmla="*/ 30956 h 197643"/>
                <a:gd name="connsiteX2" fmla="*/ 102393 w 144474"/>
                <a:gd name="connsiteY2" fmla="*/ 111918 h 197643"/>
                <a:gd name="connsiteX3" fmla="*/ 38100 w 144474"/>
                <a:gd name="connsiteY3" fmla="*/ 76200 h 197643"/>
                <a:gd name="connsiteX4" fmla="*/ 0 w 144474"/>
                <a:gd name="connsiteY4" fmla="*/ 197643 h 19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474" h="197643">
                  <a:moveTo>
                    <a:pt x="47625" y="0"/>
                  </a:moveTo>
                  <a:cubicBezTo>
                    <a:pt x="90686" y="6151"/>
                    <a:pt x="133747" y="12303"/>
                    <a:pt x="142875" y="30956"/>
                  </a:cubicBezTo>
                  <a:cubicBezTo>
                    <a:pt x="152003" y="49609"/>
                    <a:pt x="119855" y="104377"/>
                    <a:pt x="102393" y="111918"/>
                  </a:cubicBezTo>
                  <a:cubicBezTo>
                    <a:pt x="84931" y="119459"/>
                    <a:pt x="55165" y="61913"/>
                    <a:pt x="38100" y="76200"/>
                  </a:cubicBezTo>
                  <a:cubicBezTo>
                    <a:pt x="21035" y="90487"/>
                    <a:pt x="10517" y="144065"/>
                    <a:pt x="0" y="197643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7FA32280-0377-AE01-885C-FBAE951794FD}"/>
                </a:ext>
              </a:extLst>
            </p:cNvPr>
            <p:cNvSpPr/>
            <p:nvPr/>
          </p:nvSpPr>
          <p:spPr>
            <a:xfrm>
              <a:off x="11077575" y="2012156"/>
              <a:ext cx="171450" cy="21432"/>
            </a:xfrm>
            <a:custGeom>
              <a:avLst/>
              <a:gdLst>
                <a:gd name="connsiteX0" fmla="*/ 0 w 171450"/>
                <a:gd name="connsiteY0" fmla="*/ 0 h 21432"/>
                <a:gd name="connsiteX1" fmla="*/ 171450 w 171450"/>
                <a:gd name="connsiteY1" fmla="*/ 21432 h 2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1450" h="21432">
                  <a:moveTo>
                    <a:pt x="0" y="0"/>
                  </a:moveTo>
                  <a:lnTo>
                    <a:pt x="171450" y="21432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783253A6-40F2-F9CA-3837-747213471F61}"/>
                </a:ext>
              </a:extLst>
            </p:cNvPr>
            <p:cNvSpPr/>
            <p:nvPr/>
          </p:nvSpPr>
          <p:spPr>
            <a:xfrm>
              <a:off x="11260931" y="1864519"/>
              <a:ext cx="92869" cy="88106"/>
            </a:xfrm>
            <a:custGeom>
              <a:avLst/>
              <a:gdLst>
                <a:gd name="connsiteX0" fmla="*/ 92869 w 92869"/>
                <a:gd name="connsiteY0" fmla="*/ 0 h 88106"/>
                <a:gd name="connsiteX1" fmla="*/ 0 w 92869"/>
                <a:gd name="connsiteY1" fmla="*/ 88106 h 88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869" h="88106">
                  <a:moveTo>
                    <a:pt x="92869" y="0"/>
                  </a:moveTo>
                  <a:lnTo>
                    <a:pt x="0" y="88106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BCB7E2FD-1D73-559F-4543-4F4EDD315592}"/>
                </a:ext>
              </a:extLst>
            </p:cNvPr>
            <p:cNvSpPr/>
            <p:nvPr/>
          </p:nvSpPr>
          <p:spPr>
            <a:xfrm>
              <a:off x="11149013" y="1878806"/>
              <a:ext cx="164404" cy="157163"/>
            </a:xfrm>
            <a:custGeom>
              <a:avLst/>
              <a:gdLst>
                <a:gd name="connsiteX0" fmla="*/ 0 w 164404"/>
                <a:gd name="connsiteY0" fmla="*/ 0 h 157163"/>
                <a:gd name="connsiteX1" fmla="*/ 97631 w 164404"/>
                <a:gd name="connsiteY1" fmla="*/ 73819 h 157163"/>
                <a:gd name="connsiteX2" fmla="*/ 164306 w 164404"/>
                <a:gd name="connsiteY2" fmla="*/ 133350 h 157163"/>
                <a:gd name="connsiteX3" fmla="*/ 109537 w 164404"/>
                <a:gd name="connsiteY3" fmla="*/ 157163 h 15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404" h="157163">
                  <a:moveTo>
                    <a:pt x="0" y="0"/>
                  </a:moveTo>
                  <a:cubicBezTo>
                    <a:pt x="35123" y="25797"/>
                    <a:pt x="70247" y="51594"/>
                    <a:pt x="97631" y="73819"/>
                  </a:cubicBezTo>
                  <a:cubicBezTo>
                    <a:pt x="125015" y="96044"/>
                    <a:pt x="162322" y="119459"/>
                    <a:pt x="164306" y="133350"/>
                  </a:cubicBezTo>
                  <a:cubicBezTo>
                    <a:pt x="166290" y="147241"/>
                    <a:pt x="137913" y="152202"/>
                    <a:pt x="109537" y="157163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BE79C3F8-1D93-41C2-3E0F-95357D7C87F7}"/>
                </a:ext>
              </a:extLst>
            </p:cNvPr>
            <p:cNvSpPr/>
            <p:nvPr/>
          </p:nvSpPr>
          <p:spPr>
            <a:xfrm>
              <a:off x="11222831" y="1974056"/>
              <a:ext cx="78582" cy="176213"/>
            </a:xfrm>
            <a:custGeom>
              <a:avLst/>
              <a:gdLst>
                <a:gd name="connsiteX0" fmla="*/ 0 w 78582"/>
                <a:gd name="connsiteY0" fmla="*/ 0 h 176213"/>
                <a:gd name="connsiteX1" fmla="*/ 42863 w 78582"/>
                <a:gd name="connsiteY1" fmla="*/ 121444 h 176213"/>
                <a:gd name="connsiteX2" fmla="*/ 78582 w 78582"/>
                <a:gd name="connsiteY2" fmla="*/ 176213 h 1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582" h="176213">
                  <a:moveTo>
                    <a:pt x="0" y="0"/>
                  </a:moveTo>
                  <a:cubicBezTo>
                    <a:pt x="14883" y="46037"/>
                    <a:pt x="29766" y="92075"/>
                    <a:pt x="42863" y="121444"/>
                  </a:cubicBezTo>
                  <a:cubicBezTo>
                    <a:pt x="55960" y="150813"/>
                    <a:pt x="67271" y="163513"/>
                    <a:pt x="78582" y="176213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76E0F4DE-11BE-50A6-E2F4-A55B456940A8}"/>
                </a:ext>
              </a:extLst>
            </p:cNvPr>
            <p:cNvSpPr/>
            <p:nvPr/>
          </p:nvSpPr>
          <p:spPr>
            <a:xfrm>
              <a:off x="11218069" y="2088356"/>
              <a:ext cx="138112" cy="23813"/>
            </a:xfrm>
            <a:custGeom>
              <a:avLst/>
              <a:gdLst>
                <a:gd name="connsiteX0" fmla="*/ 138112 w 138112"/>
                <a:gd name="connsiteY0" fmla="*/ 0 h 23813"/>
                <a:gd name="connsiteX1" fmla="*/ 0 w 138112"/>
                <a:gd name="connsiteY1" fmla="*/ 23813 h 23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8112" h="23813">
                  <a:moveTo>
                    <a:pt x="138112" y="0"/>
                  </a:moveTo>
                  <a:lnTo>
                    <a:pt x="0" y="23813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9BA309FA-3C00-0102-112A-D43A8D6953E6}"/>
                </a:ext>
              </a:extLst>
            </p:cNvPr>
            <p:cNvSpPr/>
            <p:nvPr/>
          </p:nvSpPr>
          <p:spPr>
            <a:xfrm>
              <a:off x="7334250" y="2081213"/>
              <a:ext cx="161925" cy="33337"/>
            </a:xfrm>
            <a:custGeom>
              <a:avLst/>
              <a:gdLst>
                <a:gd name="connsiteX0" fmla="*/ 161925 w 161925"/>
                <a:gd name="connsiteY0" fmla="*/ 0 h 33337"/>
                <a:gd name="connsiteX1" fmla="*/ 0 w 161925"/>
                <a:gd name="connsiteY1" fmla="*/ 33337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5" h="33337">
                  <a:moveTo>
                    <a:pt x="161925" y="0"/>
                  </a:moveTo>
                  <a:lnTo>
                    <a:pt x="0" y="33337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8B229332-912D-7D7E-8361-EB993421634F}"/>
                </a:ext>
              </a:extLst>
            </p:cNvPr>
            <p:cNvSpPr/>
            <p:nvPr/>
          </p:nvSpPr>
          <p:spPr>
            <a:xfrm>
              <a:off x="7991475" y="2047875"/>
              <a:ext cx="28575" cy="100013"/>
            </a:xfrm>
            <a:custGeom>
              <a:avLst/>
              <a:gdLst>
                <a:gd name="connsiteX0" fmla="*/ 0 w 28575"/>
                <a:gd name="connsiteY0" fmla="*/ 0 h 100013"/>
                <a:gd name="connsiteX1" fmla="*/ 28575 w 28575"/>
                <a:gd name="connsiteY1" fmla="*/ 100013 h 10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00013">
                  <a:moveTo>
                    <a:pt x="0" y="0"/>
                  </a:moveTo>
                  <a:lnTo>
                    <a:pt x="28575" y="100013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B782524-80C6-9266-B7B0-AB592B272703}"/>
              </a:ext>
            </a:extLst>
          </p:cNvPr>
          <p:cNvGrpSpPr/>
          <p:nvPr/>
        </p:nvGrpSpPr>
        <p:grpSpPr>
          <a:xfrm>
            <a:off x="447540" y="4958794"/>
            <a:ext cx="3972620" cy="1314590"/>
            <a:chOff x="7329504" y="2152650"/>
            <a:chExt cx="4025856" cy="110574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00651E3A-739D-5CD4-2ED1-BE7BCA3F4BCE}"/>
                </a:ext>
              </a:extLst>
            </p:cNvPr>
            <p:cNvSpPr/>
            <p:nvPr/>
          </p:nvSpPr>
          <p:spPr>
            <a:xfrm>
              <a:off x="7331017" y="2152650"/>
              <a:ext cx="4024343" cy="1105745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AB3BC56-C595-147F-9BA2-2230360D02E0}"/>
                </a:ext>
              </a:extLst>
            </p:cNvPr>
            <p:cNvSpPr/>
            <p:nvPr/>
          </p:nvSpPr>
          <p:spPr>
            <a:xfrm>
              <a:off x="7329504" y="2152650"/>
              <a:ext cx="462013" cy="666750"/>
            </a:xfrm>
            <a:custGeom>
              <a:avLst/>
              <a:gdLst>
                <a:gd name="connsiteX0" fmla="*/ 462013 w 462013"/>
                <a:gd name="connsiteY0" fmla="*/ 0 h 666750"/>
                <a:gd name="connsiteX1" fmla="*/ 157213 w 462013"/>
                <a:gd name="connsiteY1" fmla="*/ 501650 h 666750"/>
                <a:gd name="connsiteX2" fmla="*/ 4813 w 462013"/>
                <a:gd name="connsiteY2" fmla="*/ 66675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2013" h="666750">
                  <a:moveTo>
                    <a:pt x="462013" y="0"/>
                  </a:moveTo>
                  <a:cubicBezTo>
                    <a:pt x="347713" y="195262"/>
                    <a:pt x="233413" y="390525"/>
                    <a:pt x="157213" y="501650"/>
                  </a:cubicBezTo>
                  <a:cubicBezTo>
                    <a:pt x="81013" y="612775"/>
                    <a:pt x="-23762" y="604308"/>
                    <a:pt x="4813" y="66675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C5A0053-8B60-F546-E61D-139C23585647}"/>
                </a:ext>
              </a:extLst>
            </p:cNvPr>
            <p:cNvSpPr/>
            <p:nvPr/>
          </p:nvSpPr>
          <p:spPr>
            <a:xfrm>
              <a:off x="8337550" y="2159000"/>
              <a:ext cx="678180" cy="1098550"/>
            </a:xfrm>
            <a:custGeom>
              <a:avLst/>
              <a:gdLst>
                <a:gd name="connsiteX0" fmla="*/ 0 w 678180"/>
                <a:gd name="connsiteY0" fmla="*/ 0 h 1098550"/>
                <a:gd name="connsiteX1" fmla="*/ 622300 w 678180"/>
                <a:gd name="connsiteY1" fmla="*/ 558800 h 1098550"/>
                <a:gd name="connsiteX2" fmla="*/ 609600 w 678180"/>
                <a:gd name="connsiteY2" fmla="*/ 1098550 h 109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78180" h="1098550">
                  <a:moveTo>
                    <a:pt x="0" y="0"/>
                  </a:moveTo>
                  <a:cubicBezTo>
                    <a:pt x="260350" y="187854"/>
                    <a:pt x="520700" y="375708"/>
                    <a:pt x="622300" y="558800"/>
                  </a:cubicBezTo>
                  <a:cubicBezTo>
                    <a:pt x="723900" y="741892"/>
                    <a:pt x="666750" y="920221"/>
                    <a:pt x="609600" y="109855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293C21B-EC9B-BC8E-ABD9-A585850B568F}"/>
                </a:ext>
              </a:extLst>
            </p:cNvPr>
            <p:cNvSpPr/>
            <p:nvPr/>
          </p:nvSpPr>
          <p:spPr>
            <a:xfrm>
              <a:off x="10566845" y="2165350"/>
              <a:ext cx="221805" cy="1092200"/>
            </a:xfrm>
            <a:custGeom>
              <a:avLst/>
              <a:gdLst>
                <a:gd name="connsiteX0" fmla="*/ 221805 w 221805"/>
                <a:gd name="connsiteY0" fmla="*/ 0 h 1092200"/>
                <a:gd name="connsiteX1" fmla="*/ 5905 w 221805"/>
                <a:gd name="connsiteY1" fmla="*/ 781050 h 1092200"/>
                <a:gd name="connsiteX2" fmla="*/ 82105 w 221805"/>
                <a:gd name="connsiteY2" fmla="*/ 1092200 h 109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1805" h="1092200">
                  <a:moveTo>
                    <a:pt x="221805" y="0"/>
                  </a:moveTo>
                  <a:cubicBezTo>
                    <a:pt x="125496" y="299508"/>
                    <a:pt x="29188" y="599017"/>
                    <a:pt x="5905" y="781050"/>
                  </a:cubicBezTo>
                  <a:cubicBezTo>
                    <a:pt x="-17378" y="963083"/>
                    <a:pt x="32363" y="1027641"/>
                    <a:pt x="82105" y="109220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D23648C-694D-F56F-9B4A-7B0BAF9BD3D0}"/>
                </a:ext>
              </a:extLst>
            </p:cNvPr>
            <p:cNvSpPr/>
            <p:nvPr/>
          </p:nvSpPr>
          <p:spPr>
            <a:xfrm>
              <a:off x="9015413" y="2157413"/>
              <a:ext cx="1047750" cy="776287"/>
            </a:xfrm>
            <a:custGeom>
              <a:avLst/>
              <a:gdLst>
                <a:gd name="connsiteX0" fmla="*/ 1047750 w 1047750"/>
                <a:gd name="connsiteY0" fmla="*/ 0 h 776287"/>
                <a:gd name="connsiteX1" fmla="*/ 0 w 1047750"/>
                <a:gd name="connsiteY1" fmla="*/ 776287 h 77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47750" h="776287">
                  <a:moveTo>
                    <a:pt x="1047750" y="0"/>
                  </a:moveTo>
                  <a:lnTo>
                    <a:pt x="0" y="776287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F1197DE-58C4-57E5-329B-B1158FC3A8A6}"/>
              </a:ext>
            </a:extLst>
          </p:cNvPr>
          <p:cNvGrpSpPr/>
          <p:nvPr/>
        </p:nvGrpSpPr>
        <p:grpSpPr>
          <a:xfrm>
            <a:off x="448680" y="3909070"/>
            <a:ext cx="3969182" cy="764995"/>
            <a:chOff x="7331057" y="1084425"/>
            <a:chExt cx="4024343" cy="64346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1DD9890-BCD1-3911-5E23-28436532E36A}"/>
                </a:ext>
              </a:extLst>
            </p:cNvPr>
            <p:cNvSpPr/>
            <p:nvPr/>
          </p:nvSpPr>
          <p:spPr>
            <a:xfrm>
              <a:off x="7331057" y="1085516"/>
              <a:ext cx="4024343" cy="63363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61EB578-3D9E-5ACF-E264-3CA0E2133182}"/>
                </a:ext>
              </a:extLst>
            </p:cNvPr>
            <p:cNvSpPr/>
            <p:nvPr/>
          </p:nvSpPr>
          <p:spPr>
            <a:xfrm>
              <a:off x="7691438" y="1085850"/>
              <a:ext cx="95250" cy="633413"/>
            </a:xfrm>
            <a:custGeom>
              <a:avLst/>
              <a:gdLst>
                <a:gd name="connsiteX0" fmla="*/ 0 w 95250"/>
                <a:gd name="connsiteY0" fmla="*/ 0 h 633413"/>
                <a:gd name="connsiteX1" fmla="*/ 95250 w 95250"/>
                <a:gd name="connsiteY1" fmla="*/ 633413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0" h="633413">
                  <a:moveTo>
                    <a:pt x="0" y="0"/>
                  </a:moveTo>
                  <a:lnTo>
                    <a:pt x="95250" y="633413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2358BF6-91CC-B7A2-4E17-441EFC3505D9}"/>
                </a:ext>
              </a:extLst>
            </p:cNvPr>
            <p:cNvSpPr/>
            <p:nvPr/>
          </p:nvSpPr>
          <p:spPr>
            <a:xfrm>
              <a:off x="7824788" y="1095375"/>
              <a:ext cx="47625" cy="619125"/>
            </a:xfrm>
            <a:custGeom>
              <a:avLst/>
              <a:gdLst>
                <a:gd name="connsiteX0" fmla="*/ 0 w 47625"/>
                <a:gd name="connsiteY0" fmla="*/ 619125 h 619125"/>
                <a:gd name="connsiteX1" fmla="*/ 47625 w 47625"/>
                <a:gd name="connsiteY1" fmla="*/ 0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25" h="619125">
                  <a:moveTo>
                    <a:pt x="0" y="619125"/>
                  </a:moveTo>
                  <a:lnTo>
                    <a:pt x="47625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7A28CAF-D1D9-065F-C250-9DE84283CAFE}"/>
                </a:ext>
              </a:extLst>
            </p:cNvPr>
            <p:cNvSpPr/>
            <p:nvPr/>
          </p:nvSpPr>
          <p:spPr>
            <a:xfrm>
              <a:off x="7848600" y="1445545"/>
              <a:ext cx="76200" cy="264193"/>
            </a:xfrm>
            <a:custGeom>
              <a:avLst/>
              <a:gdLst>
                <a:gd name="connsiteX0" fmla="*/ 0 w 76200"/>
                <a:gd name="connsiteY0" fmla="*/ 0 h 214313"/>
                <a:gd name="connsiteX1" fmla="*/ 76200 w 76200"/>
                <a:gd name="connsiteY1" fmla="*/ 214313 h 214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00" h="214313">
                  <a:moveTo>
                    <a:pt x="0" y="0"/>
                  </a:moveTo>
                  <a:lnTo>
                    <a:pt x="76200" y="214313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B3201EF-1F2E-9A4B-55DC-62592776CEEC}"/>
                </a:ext>
              </a:extLst>
            </p:cNvPr>
            <p:cNvSpPr/>
            <p:nvPr/>
          </p:nvSpPr>
          <p:spPr>
            <a:xfrm>
              <a:off x="7934325" y="1085850"/>
              <a:ext cx="71438" cy="623888"/>
            </a:xfrm>
            <a:custGeom>
              <a:avLst/>
              <a:gdLst>
                <a:gd name="connsiteX0" fmla="*/ 0 w 71438"/>
                <a:gd name="connsiteY0" fmla="*/ 623888 h 623888"/>
                <a:gd name="connsiteX1" fmla="*/ 71438 w 71438"/>
                <a:gd name="connsiteY1" fmla="*/ 0 h 623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438" h="623888">
                  <a:moveTo>
                    <a:pt x="0" y="623888"/>
                  </a:moveTo>
                  <a:lnTo>
                    <a:pt x="71438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0FDC951-7F68-6EDC-10A2-6027F6D424B8}"/>
                </a:ext>
              </a:extLst>
            </p:cNvPr>
            <p:cNvSpPr/>
            <p:nvPr/>
          </p:nvSpPr>
          <p:spPr>
            <a:xfrm>
              <a:off x="7720013" y="1343025"/>
              <a:ext cx="4762" cy="376238"/>
            </a:xfrm>
            <a:custGeom>
              <a:avLst/>
              <a:gdLst>
                <a:gd name="connsiteX0" fmla="*/ 0 w 4762"/>
                <a:gd name="connsiteY0" fmla="*/ 0 h 376238"/>
                <a:gd name="connsiteX1" fmla="*/ 4762 w 4762"/>
                <a:gd name="connsiteY1" fmla="*/ 376238 h 37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2" h="376238">
                  <a:moveTo>
                    <a:pt x="0" y="0"/>
                  </a:moveTo>
                  <a:cubicBezTo>
                    <a:pt x="1587" y="125413"/>
                    <a:pt x="3174" y="250825"/>
                    <a:pt x="4762" y="376238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AEAEB60-242C-585A-DBE1-449BE6A625E3}"/>
                </a:ext>
              </a:extLst>
            </p:cNvPr>
            <p:cNvSpPr/>
            <p:nvPr/>
          </p:nvSpPr>
          <p:spPr>
            <a:xfrm>
              <a:off x="7567613" y="1090613"/>
              <a:ext cx="152400" cy="538162"/>
            </a:xfrm>
            <a:custGeom>
              <a:avLst/>
              <a:gdLst>
                <a:gd name="connsiteX0" fmla="*/ 0 w 152400"/>
                <a:gd name="connsiteY0" fmla="*/ 0 h 538162"/>
                <a:gd name="connsiteX1" fmla="*/ 152400 w 152400"/>
                <a:gd name="connsiteY1" fmla="*/ 538162 h 538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400" h="538162">
                  <a:moveTo>
                    <a:pt x="0" y="0"/>
                  </a:moveTo>
                  <a:lnTo>
                    <a:pt x="152400" y="538162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5C4B561-4F6C-147C-D404-0B966782A646}"/>
                </a:ext>
              </a:extLst>
            </p:cNvPr>
            <p:cNvSpPr/>
            <p:nvPr/>
          </p:nvSpPr>
          <p:spPr>
            <a:xfrm>
              <a:off x="7586663" y="1347788"/>
              <a:ext cx="52387" cy="366712"/>
            </a:xfrm>
            <a:custGeom>
              <a:avLst/>
              <a:gdLst>
                <a:gd name="connsiteX0" fmla="*/ 52387 w 52387"/>
                <a:gd name="connsiteY0" fmla="*/ 0 h 366712"/>
                <a:gd name="connsiteX1" fmla="*/ 0 w 52387"/>
                <a:gd name="connsiteY1" fmla="*/ 366712 h 366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387" h="366712">
                  <a:moveTo>
                    <a:pt x="52387" y="0"/>
                  </a:moveTo>
                  <a:lnTo>
                    <a:pt x="0" y="366712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AC16A2E-4E0A-568C-AB95-0555F6C45F53}"/>
                </a:ext>
              </a:extLst>
            </p:cNvPr>
            <p:cNvSpPr/>
            <p:nvPr/>
          </p:nvSpPr>
          <p:spPr>
            <a:xfrm>
              <a:off x="7500937" y="1092994"/>
              <a:ext cx="55698" cy="620661"/>
            </a:xfrm>
            <a:custGeom>
              <a:avLst/>
              <a:gdLst>
                <a:gd name="connsiteX0" fmla="*/ 23812 w 23812"/>
                <a:gd name="connsiteY0" fmla="*/ 604838 h 604838"/>
                <a:gd name="connsiteX1" fmla="*/ 0 w 23812"/>
                <a:gd name="connsiteY1" fmla="*/ 0 h 604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812" h="604838">
                  <a:moveTo>
                    <a:pt x="23812" y="604838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89DEC4B-E901-CF7D-73AB-BB60A094C59B}"/>
                </a:ext>
              </a:extLst>
            </p:cNvPr>
            <p:cNvSpPr/>
            <p:nvPr/>
          </p:nvSpPr>
          <p:spPr>
            <a:xfrm>
              <a:off x="7425497" y="1085850"/>
              <a:ext cx="70678" cy="636057"/>
            </a:xfrm>
            <a:custGeom>
              <a:avLst/>
              <a:gdLst>
                <a:gd name="connsiteX0" fmla="*/ 0 w 85725"/>
                <a:gd name="connsiteY0" fmla="*/ 619125 h 619125"/>
                <a:gd name="connsiteX1" fmla="*/ 85725 w 85725"/>
                <a:gd name="connsiteY1" fmla="*/ 0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5" h="619125">
                  <a:moveTo>
                    <a:pt x="0" y="619125"/>
                  </a:moveTo>
                  <a:lnTo>
                    <a:pt x="85725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2E90F98-77C2-A9F9-0B4D-50F3CFED3838}"/>
                </a:ext>
              </a:extLst>
            </p:cNvPr>
            <p:cNvSpPr/>
            <p:nvPr/>
          </p:nvSpPr>
          <p:spPr>
            <a:xfrm>
              <a:off x="7362825" y="1090613"/>
              <a:ext cx="58364" cy="623887"/>
            </a:xfrm>
            <a:custGeom>
              <a:avLst/>
              <a:gdLst>
                <a:gd name="connsiteX0" fmla="*/ 52388 w 52388"/>
                <a:gd name="connsiteY0" fmla="*/ 600075 h 600075"/>
                <a:gd name="connsiteX1" fmla="*/ 0 w 52388"/>
                <a:gd name="connsiteY1" fmla="*/ 0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388" h="600075">
                  <a:moveTo>
                    <a:pt x="52388" y="600075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B8CB5E8-2BC9-EDD1-BC70-002C894FABD7}"/>
                </a:ext>
              </a:extLst>
            </p:cNvPr>
            <p:cNvSpPr/>
            <p:nvPr/>
          </p:nvSpPr>
          <p:spPr>
            <a:xfrm>
              <a:off x="8555387" y="1085850"/>
              <a:ext cx="95250" cy="633413"/>
            </a:xfrm>
            <a:custGeom>
              <a:avLst/>
              <a:gdLst>
                <a:gd name="connsiteX0" fmla="*/ 0 w 95250"/>
                <a:gd name="connsiteY0" fmla="*/ 0 h 633413"/>
                <a:gd name="connsiteX1" fmla="*/ 95250 w 95250"/>
                <a:gd name="connsiteY1" fmla="*/ 633413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0" h="633413">
                  <a:moveTo>
                    <a:pt x="0" y="0"/>
                  </a:moveTo>
                  <a:lnTo>
                    <a:pt x="95250" y="633413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F2CD4BA-7FAF-D7B8-54C3-046CDAB96956}"/>
                </a:ext>
              </a:extLst>
            </p:cNvPr>
            <p:cNvSpPr/>
            <p:nvPr/>
          </p:nvSpPr>
          <p:spPr>
            <a:xfrm>
              <a:off x="8688737" y="1085851"/>
              <a:ext cx="57739" cy="628650"/>
            </a:xfrm>
            <a:custGeom>
              <a:avLst/>
              <a:gdLst>
                <a:gd name="connsiteX0" fmla="*/ 0 w 47625"/>
                <a:gd name="connsiteY0" fmla="*/ 619125 h 619125"/>
                <a:gd name="connsiteX1" fmla="*/ 47625 w 47625"/>
                <a:gd name="connsiteY1" fmla="*/ 0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25" h="619125">
                  <a:moveTo>
                    <a:pt x="0" y="619125"/>
                  </a:moveTo>
                  <a:lnTo>
                    <a:pt x="47625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630C77F-864C-5410-2C92-29C196CC209C}"/>
                </a:ext>
              </a:extLst>
            </p:cNvPr>
            <p:cNvSpPr/>
            <p:nvPr/>
          </p:nvSpPr>
          <p:spPr>
            <a:xfrm>
              <a:off x="8712549" y="1445545"/>
              <a:ext cx="76200" cy="264193"/>
            </a:xfrm>
            <a:custGeom>
              <a:avLst/>
              <a:gdLst>
                <a:gd name="connsiteX0" fmla="*/ 0 w 76200"/>
                <a:gd name="connsiteY0" fmla="*/ 0 h 214313"/>
                <a:gd name="connsiteX1" fmla="*/ 76200 w 76200"/>
                <a:gd name="connsiteY1" fmla="*/ 214313 h 214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00" h="214313">
                  <a:moveTo>
                    <a:pt x="0" y="0"/>
                  </a:moveTo>
                  <a:lnTo>
                    <a:pt x="76200" y="214313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66A227C-17EC-691D-3B09-4ED0FD573884}"/>
                </a:ext>
              </a:extLst>
            </p:cNvPr>
            <p:cNvSpPr/>
            <p:nvPr/>
          </p:nvSpPr>
          <p:spPr>
            <a:xfrm>
              <a:off x="8798274" y="1085850"/>
              <a:ext cx="71438" cy="623888"/>
            </a:xfrm>
            <a:custGeom>
              <a:avLst/>
              <a:gdLst>
                <a:gd name="connsiteX0" fmla="*/ 0 w 71438"/>
                <a:gd name="connsiteY0" fmla="*/ 623888 h 623888"/>
                <a:gd name="connsiteX1" fmla="*/ 71438 w 71438"/>
                <a:gd name="connsiteY1" fmla="*/ 0 h 623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438" h="623888">
                  <a:moveTo>
                    <a:pt x="0" y="623888"/>
                  </a:moveTo>
                  <a:lnTo>
                    <a:pt x="71438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6D645D0-D5FA-C008-3182-DF806A711FDD}"/>
                </a:ext>
              </a:extLst>
            </p:cNvPr>
            <p:cNvSpPr/>
            <p:nvPr/>
          </p:nvSpPr>
          <p:spPr>
            <a:xfrm>
              <a:off x="8583962" y="1343025"/>
              <a:ext cx="4762" cy="376238"/>
            </a:xfrm>
            <a:custGeom>
              <a:avLst/>
              <a:gdLst>
                <a:gd name="connsiteX0" fmla="*/ 0 w 4762"/>
                <a:gd name="connsiteY0" fmla="*/ 0 h 376238"/>
                <a:gd name="connsiteX1" fmla="*/ 4762 w 4762"/>
                <a:gd name="connsiteY1" fmla="*/ 376238 h 37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2" h="376238">
                  <a:moveTo>
                    <a:pt x="0" y="0"/>
                  </a:moveTo>
                  <a:cubicBezTo>
                    <a:pt x="1587" y="125413"/>
                    <a:pt x="3174" y="250825"/>
                    <a:pt x="4762" y="376238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357AE73-194C-7CEC-3131-B375C737A854}"/>
                </a:ext>
              </a:extLst>
            </p:cNvPr>
            <p:cNvSpPr/>
            <p:nvPr/>
          </p:nvSpPr>
          <p:spPr>
            <a:xfrm>
              <a:off x="8431562" y="1090613"/>
              <a:ext cx="152400" cy="538162"/>
            </a:xfrm>
            <a:custGeom>
              <a:avLst/>
              <a:gdLst>
                <a:gd name="connsiteX0" fmla="*/ 0 w 152400"/>
                <a:gd name="connsiteY0" fmla="*/ 0 h 538162"/>
                <a:gd name="connsiteX1" fmla="*/ 152400 w 152400"/>
                <a:gd name="connsiteY1" fmla="*/ 538162 h 538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400" h="538162">
                  <a:moveTo>
                    <a:pt x="0" y="0"/>
                  </a:moveTo>
                  <a:lnTo>
                    <a:pt x="152400" y="538162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96CE690-E48C-0C1E-4F8B-15693A8F894A}"/>
                </a:ext>
              </a:extLst>
            </p:cNvPr>
            <p:cNvSpPr/>
            <p:nvPr/>
          </p:nvSpPr>
          <p:spPr>
            <a:xfrm>
              <a:off x="8450612" y="1347788"/>
              <a:ext cx="52387" cy="366712"/>
            </a:xfrm>
            <a:custGeom>
              <a:avLst/>
              <a:gdLst>
                <a:gd name="connsiteX0" fmla="*/ 52387 w 52387"/>
                <a:gd name="connsiteY0" fmla="*/ 0 h 366712"/>
                <a:gd name="connsiteX1" fmla="*/ 0 w 52387"/>
                <a:gd name="connsiteY1" fmla="*/ 366712 h 366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387" h="366712">
                  <a:moveTo>
                    <a:pt x="52387" y="0"/>
                  </a:moveTo>
                  <a:lnTo>
                    <a:pt x="0" y="366712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5E40D63-68AC-45AE-F0D1-BE7C2683F659}"/>
                </a:ext>
              </a:extLst>
            </p:cNvPr>
            <p:cNvSpPr/>
            <p:nvPr/>
          </p:nvSpPr>
          <p:spPr>
            <a:xfrm>
              <a:off x="8364886" y="1092994"/>
              <a:ext cx="55698" cy="620661"/>
            </a:xfrm>
            <a:custGeom>
              <a:avLst/>
              <a:gdLst>
                <a:gd name="connsiteX0" fmla="*/ 23812 w 23812"/>
                <a:gd name="connsiteY0" fmla="*/ 604838 h 604838"/>
                <a:gd name="connsiteX1" fmla="*/ 0 w 23812"/>
                <a:gd name="connsiteY1" fmla="*/ 0 h 604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812" h="604838">
                  <a:moveTo>
                    <a:pt x="23812" y="604838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CE5A131-2939-AB92-BBD4-D3E273554613}"/>
                </a:ext>
              </a:extLst>
            </p:cNvPr>
            <p:cNvSpPr/>
            <p:nvPr/>
          </p:nvSpPr>
          <p:spPr>
            <a:xfrm>
              <a:off x="8289446" y="1085850"/>
              <a:ext cx="70678" cy="636057"/>
            </a:xfrm>
            <a:custGeom>
              <a:avLst/>
              <a:gdLst>
                <a:gd name="connsiteX0" fmla="*/ 0 w 85725"/>
                <a:gd name="connsiteY0" fmla="*/ 619125 h 619125"/>
                <a:gd name="connsiteX1" fmla="*/ 85725 w 85725"/>
                <a:gd name="connsiteY1" fmla="*/ 0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5" h="619125">
                  <a:moveTo>
                    <a:pt x="0" y="619125"/>
                  </a:moveTo>
                  <a:lnTo>
                    <a:pt x="85725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A51363D-D936-A6B5-8D62-087E9B44F91E}"/>
                </a:ext>
              </a:extLst>
            </p:cNvPr>
            <p:cNvSpPr/>
            <p:nvPr/>
          </p:nvSpPr>
          <p:spPr>
            <a:xfrm>
              <a:off x="8226774" y="1090613"/>
              <a:ext cx="58364" cy="623887"/>
            </a:xfrm>
            <a:custGeom>
              <a:avLst/>
              <a:gdLst>
                <a:gd name="connsiteX0" fmla="*/ 52388 w 52388"/>
                <a:gd name="connsiteY0" fmla="*/ 600075 h 600075"/>
                <a:gd name="connsiteX1" fmla="*/ 0 w 52388"/>
                <a:gd name="connsiteY1" fmla="*/ 0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388" h="600075">
                  <a:moveTo>
                    <a:pt x="52388" y="600075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8617BB2-3D0F-3D5A-3CFF-76B2AEEB9CAF}"/>
                </a:ext>
              </a:extLst>
            </p:cNvPr>
            <p:cNvSpPr/>
            <p:nvPr/>
          </p:nvSpPr>
          <p:spPr>
            <a:xfrm>
              <a:off x="9387127" y="1085850"/>
              <a:ext cx="95250" cy="627225"/>
            </a:xfrm>
            <a:custGeom>
              <a:avLst/>
              <a:gdLst>
                <a:gd name="connsiteX0" fmla="*/ 0 w 95250"/>
                <a:gd name="connsiteY0" fmla="*/ 0 h 633413"/>
                <a:gd name="connsiteX1" fmla="*/ 95250 w 95250"/>
                <a:gd name="connsiteY1" fmla="*/ 633413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0" h="633413">
                  <a:moveTo>
                    <a:pt x="0" y="0"/>
                  </a:moveTo>
                  <a:lnTo>
                    <a:pt x="95250" y="633413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6240BC0-F630-083D-3350-8F7CF3626C6F}"/>
                </a:ext>
              </a:extLst>
            </p:cNvPr>
            <p:cNvSpPr/>
            <p:nvPr/>
          </p:nvSpPr>
          <p:spPr>
            <a:xfrm>
              <a:off x="9520477" y="1089187"/>
              <a:ext cx="47625" cy="619125"/>
            </a:xfrm>
            <a:custGeom>
              <a:avLst/>
              <a:gdLst>
                <a:gd name="connsiteX0" fmla="*/ 0 w 47625"/>
                <a:gd name="connsiteY0" fmla="*/ 619125 h 619125"/>
                <a:gd name="connsiteX1" fmla="*/ 47625 w 47625"/>
                <a:gd name="connsiteY1" fmla="*/ 0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25" h="619125">
                  <a:moveTo>
                    <a:pt x="0" y="619125"/>
                  </a:moveTo>
                  <a:lnTo>
                    <a:pt x="47625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37386E8-753E-0948-62DC-E9BE8AABB8EF}"/>
                </a:ext>
              </a:extLst>
            </p:cNvPr>
            <p:cNvSpPr/>
            <p:nvPr/>
          </p:nvSpPr>
          <p:spPr>
            <a:xfrm>
              <a:off x="9544289" y="1439357"/>
              <a:ext cx="76200" cy="264193"/>
            </a:xfrm>
            <a:custGeom>
              <a:avLst/>
              <a:gdLst>
                <a:gd name="connsiteX0" fmla="*/ 0 w 76200"/>
                <a:gd name="connsiteY0" fmla="*/ 0 h 214313"/>
                <a:gd name="connsiteX1" fmla="*/ 76200 w 76200"/>
                <a:gd name="connsiteY1" fmla="*/ 214313 h 214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00" h="214313">
                  <a:moveTo>
                    <a:pt x="0" y="0"/>
                  </a:moveTo>
                  <a:lnTo>
                    <a:pt x="76200" y="214313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B37970C-BA8E-D7D2-0AA3-B2D471C3635B}"/>
                </a:ext>
              </a:extLst>
            </p:cNvPr>
            <p:cNvSpPr/>
            <p:nvPr/>
          </p:nvSpPr>
          <p:spPr>
            <a:xfrm>
              <a:off x="9630014" y="1090612"/>
              <a:ext cx="71438" cy="612937"/>
            </a:xfrm>
            <a:custGeom>
              <a:avLst/>
              <a:gdLst>
                <a:gd name="connsiteX0" fmla="*/ 0 w 71438"/>
                <a:gd name="connsiteY0" fmla="*/ 623888 h 623888"/>
                <a:gd name="connsiteX1" fmla="*/ 71438 w 71438"/>
                <a:gd name="connsiteY1" fmla="*/ 0 h 623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438" h="623888">
                  <a:moveTo>
                    <a:pt x="0" y="623888"/>
                  </a:moveTo>
                  <a:lnTo>
                    <a:pt x="71438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9F42ACF-DCEE-D120-0C46-5BEC4FA7CB12}"/>
                </a:ext>
              </a:extLst>
            </p:cNvPr>
            <p:cNvSpPr/>
            <p:nvPr/>
          </p:nvSpPr>
          <p:spPr>
            <a:xfrm>
              <a:off x="9415702" y="1336837"/>
              <a:ext cx="4762" cy="376238"/>
            </a:xfrm>
            <a:custGeom>
              <a:avLst/>
              <a:gdLst>
                <a:gd name="connsiteX0" fmla="*/ 0 w 4762"/>
                <a:gd name="connsiteY0" fmla="*/ 0 h 376238"/>
                <a:gd name="connsiteX1" fmla="*/ 4762 w 4762"/>
                <a:gd name="connsiteY1" fmla="*/ 376238 h 37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2" h="376238">
                  <a:moveTo>
                    <a:pt x="0" y="0"/>
                  </a:moveTo>
                  <a:cubicBezTo>
                    <a:pt x="1587" y="125413"/>
                    <a:pt x="3174" y="250825"/>
                    <a:pt x="4762" y="376238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5F9866C-3EF0-F717-72AA-4D80B185C575}"/>
                </a:ext>
              </a:extLst>
            </p:cNvPr>
            <p:cNvSpPr/>
            <p:nvPr/>
          </p:nvSpPr>
          <p:spPr>
            <a:xfrm>
              <a:off x="9263302" y="1084425"/>
              <a:ext cx="152400" cy="538162"/>
            </a:xfrm>
            <a:custGeom>
              <a:avLst/>
              <a:gdLst>
                <a:gd name="connsiteX0" fmla="*/ 0 w 152400"/>
                <a:gd name="connsiteY0" fmla="*/ 0 h 538162"/>
                <a:gd name="connsiteX1" fmla="*/ 152400 w 152400"/>
                <a:gd name="connsiteY1" fmla="*/ 538162 h 538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400" h="538162">
                  <a:moveTo>
                    <a:pt x="0" y="0"/>
                  </a:moveTo>
                  <a:lnTo>
                    <a:pt x="152400" y="538162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D5AC6C5-733F-9C1F-4CB4-0FDA49688117}"/>
                </a:ext>
              </a:extLst>
            </p:cNvPr>
            <p:cNvSpPr/>
            <p:nvPr/>
          </p:nvSpPr>
          <p:spPr>
            <a:xfrm>
              <a:off x="9282352" y="1341600"/>
              <a:ext cx="52387" cy="366712"/>
            </a:xfrm>
            <a:custGeom>
              <a:avLst/>
              <a:gdLst>
                <a:gd name="connsiteX0" fmla="*/ 52387 w 52387"/>
                <a:gd name="connsiteY0" fmla="*/ 0 h 366712"/>
                <a:gd name="connsiteX1" fmla="*/ 0 w 52387"/>
                <a:gd name="connsiteY1" fmla="*/ 366712 h 366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387" h="366712">
                  <a:moveTo>
                    <a:pt x="52387" y="0"/>
                  </a:moveTo>
                  <a:lnTo>
                    <a:pt x="0" y="366712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2DAB750-BF7A-B729-DB0E-B3907E4BF9FA}"/>
                </a:ext>
              </a:extLst>
            </p:cNvPr>
            <p:cNvSpPr/>
            <p:nvPr/>
          </p:nvSpPr>
          <p:spPr>
            <a:xfrm>
              <a:off x="9196626" y="1086806"/>
              <a:ext cx="55698" cy="620661"/>
            </a:xfrm>
            <a:custGeom>
              <a:avLst/>
              <a:gdLst>
                <a:gd name="connsiteX0" fmla="*/ 23812 w 23812"/>
                <a:gd name="connsiteY0" fmla="*/ 604838 h 604838"/>
                <a:gd name="connsiteX1" fmla="*/ 0 w 23812"/>
                <a:gd name="connsiteY1" fmla="*/ 0 h 604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812" h="604838">
                  <a:moveTo>
                    <a:pt x="23812" y="604838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5D2A678-AAE4-E712-3662-461555F2E523}"/>
                </a:ext>
              </a:extLst>
            </p:cNvPr>
            <p:cNvSpPr/>
            <p:nvPr/>
          </p:nvSpPr>
          <p:spPr>
            <a:xfrm>
              <a:off x="9121186" y="1084425"/>
              <a:ext cx="70678" cy="631294"/>
            </a:xfrm>
            <a:custGeom>
              <a:avLst/>
              <a:gdLst>
                <a:gd name="connsiteX0" fmla="*/ 0 w 85725"/>
                <a:gd name="connsiteY0" fmla="*/ 619125 h 619125"/>
                <a:gd name="connsiteX1" fmla="*/ 85725 w 85725"/>
                <a:gd name="connsiteY1" fmla="*/ 0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5" h="619125">
                  <a:moveTo>
                    <a:pt x="0" y="619125"/>
                  </a:moveTo>
                  <a:lnTo>
                    <a:pt x="85725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83EFAB0-813E-BC23-A458-19BDCC3379E7}"/>
                </a:ext>
              </a:extLst>
            </p:cNvPr>
            <p:cNvSpPr/>
            <p:nvPr/>
          </p:nvSpPr>
          <p:spPr>
            <a:xfrm>
              <a:off x="9058514" y="1084425"/>
              <a:ext cx="58364" cy="623887"/>
            </a:xfrm>
            <a:custGeom>
              <a:avLst/>
              <a:gdLst>
                <a:gd name="connsiteX0" fmla="*/ 52388 w 52388"/>
                <a:gd name="connsiteY0" fmla="*/ 600075 h 600075"/>
                <a:gd name="connsiteX1" fmla="*/ 0 w 52388"/>
                <a:gd name="connsiteY1" fmla="*/ 0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388" h="600075">
                  <a:moveTo>
                    <a:pt x="52388" y="600075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9E6BC17-E1F2-FE40-AF8B-0DDF73A9CE41}"/>
                </a:ext>
              </a:extLst>
            </p:cNvPr>
            <p:cNvSpPr/>
            <p:nvPr/>
          </p:nvSpPr>
          <p:spPr>
            <a:xfrm>
              <a:off x="10219362" y="1091831"/>
              <a:ext cx="95250" cy="633413"/>
            </a:xfrm>
            <a:custGeom>
              <a:avLst/>
              <a:gdLst>
                <a:gd name="connsiteX0" fmla="*/ 0 w 95250"/>
                <a:gd name="connsiteY0" fmla="*/ 0 h 633413"/>
                <a:gd name="connsiteX1" fmla="*/ 95250 w 95250"/>
                <a:gd name="connsiteY1" fmla="*/ 633413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0" h="633413">
                  <a:moveTo>
                    <a:pt x="0" y="0"/>
                  </a:moveTo>
                  <a:lnTo>
                    <a:pt x="95250" y="633413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635CA6F-E148-6AE4-4EF0-DFAE1A60B63A}"/>
                </a:ext>
              </a:extLst>
            </p:cNvPr>
            <p:cNvSpPr/>
            <p:nvPr/>
          </p:nvSpPr>
          <p:spPr>
            <a:xfrm>
              <a:off x="10352712" y="1084426"/>
              <a:ext cx="47625" cy="636056"/>
            </a:xfrm>
            <a:custGeom>
              <a:avLst/>
              <a:gdLst>
                <a:gd name="connsiteX0" fmla="*/ 0 w 47625"/>
                <a:gd name="connsiteY0" fmla="*/ 619125 h 619125"/>
                <a:gd name="connsiteX1" fmla="*/ 47625 w 47625"/>
                <a:gd name="connsiteY1" fmla="*/ 0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25" h="619125">
                  <a:moveTo>
                    <a:pt x="0" y="619125"/>
                  </a:moveTo>
                  <a:lnTo>
                    <a:pt x="47625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5AF4C68-C573-009C-D470-B3CD86FB9A42}"/>
                </a:ext>
              </a:extLst>
            </p:cNvPr>
            <p:cNvSpPr/>
            <p:nvPr/>
          </p:nvSpPr>
          <p:spPr>
            <a:xfrm>
              <a:off x="10376524" y="1451526"/>
              <a:ext cx="76200" cy="264193"/>
            </a:xfrm>
            <a:custGeom>
              <a:avLst/>
              <a:gdLst>
                <a:gd name="connsiteX0" fmla="*/ 0 w 76200"/>
                <a:gd name="connsiteY0" fmla="*/ 0 h 214313"/>
                <a:gd name="connsiteX1" fmla="*/ 76200 w 76200"/>
                <a:gd name="connsiteY1" fmla="*/ 214313 h 214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00" h="214313">
                  <a:moveTo>
                    <a:pt x="0" y="0"/>
                  </a:moveTo>
                  <a:lnTo>
                    <a:pt x="76200" y="214313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B1F27F6-79FD-EC37-9F6A-B861701550E0}"/>
                </a:ext>
              </a:extLst>
            </p:cNvPr>
            <p:cNvSpPr/>
            <p:nvPr/>
          </p:nvSpPr>
          <p:spPr>
            <a:xfrm>
              <a:off x="10462249" y="1091831"/>
              <a:ext cx="71438" cy="623888"/>
            </a:xfrm>
            <a:custGeom>
              <a:avLst/>
              <a:gdLst>
                <a:gd name="connsiteX0" fmla="*/ 0 w 71438"/>
                <a:gd name="connsiteY0" fmla="*/ 623888 h 623888"/>
                <a:gd name="connsiteX1" fmla="*/ 71438 w 71438"/>
                <a:gd name="connsiteY1" fmla="*/ 0 h 623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438" h="623888">
                  <a:moveTo>
                    <a:pt x="0" y="623888"/>
                  </a:moveTo>
                  <a:lnTo>
                    <a:pt x="71438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7431330-408F-0A68-CF51-28533BE8DC52}"/>
                </a:ext>
              </a:extLst>
            </p:cNvPr>
            <p:cNvSpPr/>
            <p:nvPr/>
          </p:nvSpPr>
          <p:spPr>
            <a:xfrm>
              <a:off x="10247937" y="1349006"/>
              <a:ext cx="4762" cy="376238"/>
            </a:xfrm>
            <a:custGeom>
              <a:avLst/>
              <a:gdLst>
                <a:gd name="connsiteX0" fmla="*/ 0 w 4762"/>
                <a:gd name="connsiteY0" fmla="*/ 0 h 376238"/>
                <a:gd name="connsiteX1" fmla="*/ 4762 w 4762"/>
                <a:gd name="connsiteY1" fmla="*/ 376238 h 37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2" h="376238">
                  <a:moveTo>
                    <a:pt x="0" y="0"/>
                  </a:moveTo>
                  <a:cubicBezTo>
                    <a:pt x="1587" y="125413"/>
                    <a:pt x="3174" y="250825"/>
                    <a:pt x="4762" y="376238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1E42E741-3B64-AE1E-9188-31F5E7DF18D9}"/>
                </a:ext>
              </a:extLst>
            </p:cNvPr>
            <p:cNvSpPr/>
            <p:nvPr/>
          </p:nvSpPr>
          <p:spPr>
            <a:xfrm>
              <a:off x="10095537" y="1085850"/>
              <a:ext cx="152400" cy="548906"/>
            </a:xfrm>
            <a:custGeom>
              <a:avLst/>
              <a:gdLst>
                <a:gd name="connsiteX0" fmla="*/ 0 w 152400"/>
                <a:gd name="connsiteY0" fmla="*/ 0 h 538162"/>
                <a:gd name="connsiteX1" fmla="*/ 152400 w 152400"/>
                <a:gd name="connsiteY1" fmla="*/ 538162 h 538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400" h="538162">
                  <a:moveTo>
                    <a:pt x="0" y="0"/>
                  </a:moveTo>
                  <a:lnTo>
                    <a:pt x="152400" y="538162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B350BAD4-7546-F614-D95C-66DAD565C84F}"/>
                </a:ext>
              </a:extLst>
            </p:cNvPr>
            <p:cNvSpPr/>
            <p:nvPr/>
          </p:nvSpPr>
          <p:spPr>
            <a:xfrm>
              <a:off x="10114587" y="1353769"/>
              <a:ext cx="52387" cy="366712"/>
            </a:xfrm>
            <a:custGeom>
              <a:avLst/>
              <a:gdLst>
                <a:gd name="connsiteX0" fmla="*/ 52387 w 52387"/>
                <a:gd name="connsiteY0" fmla="*/ 0 h 366712"/>
                <a:gd name="connsiteX1" fmla="*/ 0 w 52387"/>
                <a:gd name="connsiteY1" fmla="*/ 366712 h 366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387" h="366712">
                  <a:moveTo>
                    <a:pt x="52387" y="0"/>
                  </a:moveTo>
                  <a:lnTo>
                    <a:pt x="0" y="366712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A39674E-8F4A-95BF-9CD6-393B93B4E6AC}"/>
                </a:ext>
              </a:extLst>
            </p:cNvPr>
            <p:cNvSpPr/>
            <p:nvPr/>
          </p:nvSpPr>
          <p:spPr>
            <a:xfrm>
              <a:off x="10038536" y="1089187"/>
              <a:ext cx="55698" cy="630449"/>
            </a:xfrm>
            <a:custGeom>
              <a:avLst/>
              <a:gdLst>
                <a:gd name="connsiteX0" fmla="*/ 23812 w 23812"/>
                <a:gd name="connsiteY0" fmla="*/ 604838 h 604838"/>
                <a:gd name="connsiteX1" fmla="*/ 0 w 23812"/>
                <a:gd name="connsiteY1" fmla="*/ 0 h 604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812" h="604838">
                  <a:moveTo>
                    <a:pt x="23812" y="604838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F1A92FD-E821-E0A5-7D96-3C32B7544CF3}"/>
                </a:ext>
              </a:extLst>
            </p:cNvPr>
            <p:cNvSpPr/>
            <p:nvPr/>
          </p:nvSpPr>
          <p:spPr>
            <a:xfrm>
              <a:off x="9953421" y="1091831"/>
              <a:ext cx="70678" cy="636057"/>
            </a:xfrm>
            <a:custGeom>
              <a:avLst/>
              <a:gdLst>
                <a:gd name="connsiteX0" fmla="*/ 0 w 85725"/>
                <a:gd name="connsiteY0" fmla="*/ 619125 h 619125"/>
                <a:gd name="connsiteX1" fmla="*/ 85725 w 85725"/>
                <a:gd name="connsiteY1" fmla="*/ 0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5" h="619125">
                  <a:moveTo>
                    <a:pt x="0" y="619125"/>
                  </a:moveTo>
                  <a:lnTo>
                    <a:pt x="85725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0F596AF8-337E-924D-3E3E-949896B2A7EC}"/>
                </a:ext>
              </a:extLst>
            </p:cNvPr>
            <p:cNvSpPr/>
            <p:nvPr/>
          </p:nvSpPr>
          <p:spPr>
            <a:xfrm>
              <a:off x="9890749" y="1085850"/>
              <a:ext cx="58364" cy="634631"/>
            </a:xfrm>
            <a:custGeom>
              <a:avLst/>
              <a:gdLst>
                <a:gd name="connsiteX0" fmla="*/ 52388 w 52388"/>
                <a:gd name="connsiteY0" fmla="*/ 600075 h 600075"/>
                <a:gd name="connsiteX1" fmla="*/ 0 w 52388"/>
                <a:gd name="connsiteY1" fmla="*/ 0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388" h="600075">
                  <a:moveTo>
                    <a:pt x="52388" y="600075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36227D1-2ADC-7FF1-AFA3-989B8C34ACEB}"/>
                </a:ext>
              </a:extLst>
            </p:cNvPr>
            <p:cNvSpPr/>
            <p:nvPr/>
          </p:nvSpPr>
          <p:spPr>
            <a:xfrm>
              <a:off x="11000566" y="1085469"/>
              <a:ext cx="95250" cy="633413"/>
            </a:xfrm>
            <a:custGeom>
              <a:avLst/>
              <a:gdLst>
                <a:gd name="connsiteX0" fmla="*/ 0 w 95250"/>
                <a:gd name="connsiteY0" fmla="*/ 0 h 633413"/>
                <a:gd name="connsiteX1" fmla="*/ 95250 w 95250"/>
                <a:gd name="connsiteY1" fmla="*/ 633413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0" h="633413">
                  <a:moveTo>
                    <a:pt x="0" y="0"/>
                  </a:moveTo>
                  <a:lnTo>
                    <a:pt x="95250" y="633413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3045C3C-A86B-F81C-A753-80B5B4692BD4}"/>
                </a:ext>
              </a:extLst>
            </p:cNvPr>
            <p:cNvSpPr/>
            <p:nvPr/>
          </p:nvSpPr>
          <p:spPr>
            <a:xfrm>
              <a:off x="11133916" y="1089188"/>
              <a:ext cx="45719" cy="624932"/>
            </a:xfrm>
            <a:custGeom>
              <a:avLst/>
              <a:gdLst>
                <a:gd name="connsiteX0" fmla="*/ 0 w 47625"/>
                <a:gd name="connsiteY0" fmla="*/ 619125 h 619125"/>
                <a:gd name="connsiteX1" fmla="*/ 47625 w 47625"/>
                <a:gd name="connsiteY1" fmla="*/ 0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25" h="619125">
                  <a:moveTo>
                    <a:pt x="0" y="619125"/>
                  </a:moveTo>
                  <a:lnTo>
                    <a:pt x="47625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18231CD-A9FC-1948-27D5-2D033A725776}"/>
                </a:ext>
              </a:extLst>
            </p:cNvPr>
            <p:cNvSpPr/>
            <p:nvPr/>
          </p:nvSpPr>
          <p:spPr>
            <a:xfrm>
              <a:off x="11157728" y="1445164"/>
              <a:ext cx="76200" cy="264193"/>
            </a:xfrm>
            <a:custGeom>
              <a:avLst/>
              <a:gdLst>
                <a:gd name="connsiteX0" fmla="*/ 0 w 76200"/>
                <a:gd name="connsiteY0" fmla="*/ 0 h 214313"/>
                <a:gd name="connsiteX1" fmla="*/ 76200 w 76200"/>
                <a:gd name="connsiteY1" fmla="*/ 214313 h 214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00" h="214313">
                  <a:moveTo>
                    <a:pt x="0" y="0"/>
                  </a:moveTo>
                  <a:lnTo>
                    <a:pt x="76200" y="214313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F87628B-E7B8-7AD6-465B-6D3B1529CFF3}"/>
                </a:ext>
              </a:extLst>
            </p:cNvPr>
            <p:cNvSpPr/>
            <p:nvPr/>
          </p:nvSpPr>
          <p:spPr>
            <a:xfrm>
              <a:off x="11243453" y="1085469"/>
              <a:ext cx="71438" cy="623888"/>
            </a:xfrm>
            <a:custGeom>
              <a:avLst/>
              <a:gdLst>
                <a:gd name="connsiteX0" fmla="*/ 0 w 71438"/>
                <a:gd name="connsiteY0" fmla="*/ 623888 h 623888"/>
                <a:gd name="connsiteX1" fmla="*/ 71438 w 71438"/>
                <a:gd name="connsiteY1" fmla="*/ 0 h 623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438" h="623888">
                  <a:moveTo>
                    <a:pt x="0" y="623888"/>
                  </a:moveTo>
                  <a:lnTo>
                    <a:pt x="71438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5F77725-12D5-A619-10D2-F2EAE5054170}"/>
                </a:ext>
              </a:extLst>
            </p:cNvPr>
            <p:cNvSpPr/>
            <p:nvPr/>
          </p:nvSpPr>
          <p:spPr>
            <a:xfrm>
              <a:off x="11029141" y="1342644"/>
              <a:ext cx="4762" cy="376238"/>
            </a:xfrm>
            <a:custGeom>
              <a:avLst/>
              <a:gdLst>
                <a:gd name="connsiteX0" fmla="*/ 0 w 4762"/>
                <a:gd name="connsiteY0" fmla="*/ 0 h 376238"/>
                <a:gd name="connsiteX1" fmla="*/ 4762 w 4762"/>
                <a:gd name="connsiteY1" fmla="*/ 376238 h 37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2" h="376238">
                  <a:moveTo>
                    <a:pt x="0" y="0"/>
                  </a:moveTo>
                  <a:cubicBezTo>
                    <a:pt x="1587" y="125413"/>
                    <a:pt x="3174" y="250825"/>
                    <a:pt x="4762" y="376238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2079F3BE-DDF4-EB7B-B158-87935F3AA91D}"/>
                </a:ext>
              </a:extLst>
            </p:cNvPr>
            <p:cNvSpPr/>
            <p:nvPr/>
          </p:nvSpPr>
          <p:spPr>
            <a:xfrm>
              <a:off x="10876741" y="1090232"/>
              <a:ext cx="152400" cy="538162"/>
            </a:xfrm>
            <a:custGeom>
              <a:avLst/>
              <a:gdLst>
                <a:gd name="connsiteX0" fmla="*/ 0 w 152400"/>
                <a:gd name="connsiteY0" fmla="*/ 0 h 538162"/>
                <a:gd name="connsiteX1" fmla="*/ 152400 w 152400"/>
                <a:gd name="connsiteY1" fmla="*/ 538162 h 538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400" h="538162">
                  <a:moveTo>
                    <a:pt x="0" y="0"/>
                  </a:moveTo>
                  <a:lnTo>
                    <a:pt x="152400" y="538162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8CC6540-F0F1-022D-4D6D-2180D52C337D}"/>
                </a:ext>
              </a:extLst>
            </p:cNvPr>
            <p:cNvSpPr/>
            <p:nvPr/>
          </p:nvSpPr>
          <p:spPr>
            <a:xfrm>
              <a:off x="10895791" y="1347407"/>
              <a:ext cx="52387" cy="366712"/>
            </a:xfrm>
            <a:custGeom>
              <a:avLst/>
              <a:gdLst>
                <a:gd name="connsiteX0" fmla="*/ 52387 w 52387"/>
                <a:gd name="connsiteY0" fmla="*/ 0 h 366712"/>
                <a:gd name="connsiteX1" fmla="*/ 0 w 52387"/>
                <a:gd name="connsiteY1" fmla="*/ 366712 h 366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387" h="366712">
                  <a:moveTo>
                    <a:pt x="52387" y="0"/>
                  </a:moveTo>
                  <a:lnTo>
                    <a:pt x="0" y="366712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43920AE-710B-CC4D-76EB-9DDDEB6A9930}"/>
                </a:ext>
              </a:extLst>
            </p:cNvPr>
            <p:cNvSpPr/>
            <p:nvPr/>
          </p:nvSpPr>
          <p:spPr>
            <a:xfrm>
              <a:off x="10810065" y="1092613"/>
              <a:ext cx="55698" cy="620661"/>
            </a:xfrm>
            <a:custGeom>
              <a:avLst/>
              <a:gdLst>
                <a:gd name="connsiteX0" fmla="*/ 23812 w 23812"/>
                <a:gd name="connsiteY0" fmla="*/ 604838 h 604838"/>
                <a:gd name="connsiteX1" fmla="*/ 0 w 23812"/>
                <a:gd name="connsiteY1" fmla="*/ 0 h 604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812" h="604838">
                  <a:moveTo>
                    <a:pt x="23812" y="604838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E6F6D8F-E808-0EC9-82EC-01D6F5D9FB77}"/>
                </a:ext>
              </a:extLst>
            </p:cNvPr>
            <p:cNvSpPr/>
            <p:nvPr/>
          </p:nvSpPr>
          <p:spPr>
            <a:xfrm>
              <a:off x="10734625" y="1085469"/>
              <a:ext cx="70678" cy="636057"/>
            </a:xfrm>
            <a:custGeom>
              <a:avLst/>
              <a:gdLst>
                <a:gd name="connsiteX0" fmla="*/ 0 w 85725"/>
                <a:gd name="connsiteY0" fmla="*/ 619125 h 619125"/>
                <a:gd name="connsiteX1" fmla="*/ 85725 w 85725"/>
                <a:gd name="connsiteY1" fmla="*/ 0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5" h="619125">
                  <a:moveTo>
                    <a:pt x="0" y="619125"/>
                  </a:moveTo>
                  <a:lnTo>
                    <a:pt x="85725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DA2F12D-219C-5066-C029-68F481FB6DC1}"/>
                </a:ext>
              </a:extLst>
            </p:cNvPr>
            <p:cNvSpPr/>
            <p:nvPr/>
          </p:nvSpPr>
          <p:spPr>
            <a:xfrm>
              <a:off x="10671953" y="1090232"/>
              <a:ext cx="58364" cy="623887"/>
            </a:xfrm>
            <a:custGeom>
              <a:avLst/>
              <a:gdLst>
                <a:gd name="connsiteX0" fmla="*/ 52388 w 52388"/>
                <a:gd name="connsiteY0" fmla="*/ 600075 h 600075"/>
                <a:gd name="connsiteX1" fmla="*/ 0 w 52388"/>
                <a:gd name="connsiteY1" fmla="*/ 0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388" h="600075">
                  <a:moveTo>
                    <a:pt x="52388" y="600075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DC7BB528-E6E3-5C00-0AF0-3724EEB0871C}"/>
                </a:ext>
              </a:extLst>
            </p:cNvPr>
            <p:cNvSpPr/>
            <p:nvPr/>
          </p:nvSpPr>
          <p:spPr>
            <a:xfrm>
              <a:off x="8032750" y="1092200"/>
              <a:ext cx="69850" cy="628650"/>
            </a:xfrm>
            <a:custGeom>
              <a:avLst/>
              <a:gdLst>
                <a:gd name="connsiteX0" fmla="*/ 69850 w 69850"/>
                <a:gd name="connsiteY0" fmla="*/ 0 h 628650"/>
                <a:gd name="connsiteX1" fmla="*/ 0 w 69850"/>
                <a:gd name="connsiteY1" fmla="*/ 628650 h 628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850" h="628650">
                  <a:moveTo>
                    <a:pt x="69850" y="0"/>
                  </a:moveTo>
                  <a:lnTo>
                    <a:pt x="0" y="62865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9CFACDA-30BB-E59C-BFE5-F84E2EA0BC57}"/>
                </a:ext>
              </a:extLst>
            </p:cNvPr>
            <p:cNvSpPr/>
            <p:nvPr/>
          </p:nvSpPr>
          <p:spPr>
            <a:xfrm>
              <a:off x="8082580" y="1270000"/>
              <a:ext cx="102570" cy="444500"/>
            </a:xfrm>
            <a:custGeom>
              <a:avLst/>
              <a:gdLst>
                <a:gd name="connsiteX0" fmla="*/ 0 w 88900"/>
                <a:gd name="connsiteY0" fmla="*/ 0 h 444500"/>
                <a:gd name="connsiteX1" fmla="*/ 88900 w 88900"/>
                <a:gd name="connsiteY1" fmla="*/ 444500 h 44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900" h="444500">
                  <a:moveTo>
                    <a:pt x="0" y="0"/>
                  </a:moveTo>
                  <a:lnTo>
                    <a:pt x="88900" y="44450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622837A-43C9-9067-31D3-41D82237BFD4}"/>
                </a:ext>
              </a:extLst>
            </p:cNvPr>
            <p:cNvSpPr/>
            <p:nvPr/>
          </p:nvSpPr>
          <p:spPr>
            <a:xfrm>
              <a:off x="8947150" y="1092994"/>
              <a:ext cx="101600" cy="621506"/>
            </a:xfrm>
            <a:custGeom>
              <a:avLst/>
              <a:gdLst>
                <a:gd name="connsiteX0" fmla="*/ 101600 w 101600"/>
                <a:gd name="connsiteY0" fmla="*/ 0 h 635000"/>
                <a:gd name="connsiteX1" fmla="*/ 0 w 101600"/>
                <a:gd name="connsiteY1" fmla="*/ 635000 h 63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600" h="635000">
                  <a:moveTo>
                    <a:pt x="101600" y="0"/>
                  </a:moveTo>
                  <a:cubicBezTo>
                    <a:pt x="67733" y="271991"/>
                    <a:pt x="33867" y="543983"/>
                    <a:pt x="0" y="635000"/>
                  </a:cubicBez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1E8B1B3-F0CB-C3B4-7E81-64D498F1D99B}"/>
                </a:ext>
              </a:extLst>
            </p:cNvPr>
            <p:cNvSpPr/>
            <p:nvPr/>
          </p:nvSpPr>
          <p:spPr>
            <a:xfrm>
              <a:off x="8845550" y="1250950"/>
              <a:ext cx="101600" cy="457200"/>
            </a:xfrm>
            <a:custGeom>
              <a:avLst/>
              <a:gdLst>
                <a:gd name="connsiteX0" fmla="*/ 0 w 101600"/>
                <a:gd name="connsiteY0" fmla="*/ 0 h 457200"/>
                <a:gd name="connsiteX1" fmla="*/ 101600 w 101600"/>
                <a:gd name="connsiteY1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600" h="457200">
                  <a:moveTo>
                    <a:pt x="0" y="0"/>
                  </a:moveTo>
                  <a:lnTo>
                    <a:pt x="101600" y="45720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8F0B138-9577-AED3-0877-3299DDBDD082}"/>
                </a:ext>
              </a:extLst>
            </p:cNvPr>
            <p:cNvSpPr/>
            <p:nvPr/>
          </p:nvSpPr>
          <p:spPr>
            <a:xfrm>
              <a:off x="9791700" y="1085850"/>
              <a:ext cx="12700" cy="628650"/>
            </a:xfrm>
            <a:custGeom>
              <a:avLst/>
              <a:gdLst>
                <a:gd name="connsiteX0" fmla="*/ 0 w 12700"/>
                <a:gd name="connsiteY0" fmla="*/ 0 h 628650"/>
                <a:gd name="connsiteX1" fmla="*/ 12700 w 12700"/>
                <a:gd name="connsiteY1" fmla="*/ 628650 h 628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700" h="628650">
                  <a:moveTo>
                    <a:pt x="0" y="0"/>
                  </a:moveTo>
                  <a:lnTo>
                    <a:pt x="12700" y="62865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AD4600E0-8D32-259D-F864-4BB16999A45F}"/>
                </a:ext>
              </a:extLst>
            </p:cNvPr>
            <p:cNvSpPr/>
            <p:nvPr/>
          </p:nvSpPr>
          <p:spPr>
            <a:xfrm>
              <a:off x="11283950" y="1390650"/>
              <a:ext cx="63500" cy="323850"/>
            </a:xfrm>
            <a:custGeom>
              <a:avLst/>
              <a:gdLst>
                <a:gd name="connsiteX0" fmla="*/ 0 w 63500"/>
                <a:gd name="connsiteY0" fmla="*/ 0 h 323850"/>
                <a:gd name="connsiteX1" fmla="*/ 63500 w 63500"/>
                <a:gd name="connsiteY1" fmla="*/ 32385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500" h="323850">
                  <a:moveTo>
                    <a:pt x="0" y="0"/>
                  </a:moveTo>
                  <a:lnTo>
                    <a:pt x="63500" y="32385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72FD29C5-6FD8-7C6F-4D60-1E3C8C7C51DB}"/>
                </a:ext>
              </a:extLst>
            </p:cNvPr>
            <p:cNvSpPr/>
            <p:nvPr/>
          </p:nvSpPr>
          <p:spPr>
            <a:xfrm>
              <a:off x="10572750" y="1089187"/>
              <a:ext cx="82550" cy="618963"/>
            </a:xfrm>
            <a:custGeom>
              <a:avLst/>
              <a:gdLst>
                <a:gd name="connsiteX0" fmla="*/ 82550 w 82550"/>
                <a:gd name="connsiteY0" fmla="*/ 0 h 609600"/>
                <a:gd name="connsiteX1" fmla="*/ 0 w 82550"/>
                <a:gd name="connsiteY1" fmla="*/ 6096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50" h="609600">
                  <a:moveTo>
                    <a:pt x="82550" y="0"/>
                  </a:moveTo>
                  <a:lnTo>
                    <a:pt x="0" y="609600"/>
                  </a:lnTo>
                </a:path>
              </a:pathLst>
            </a:cu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37F538B8-02AF-EBDA-35EC-5CDC26757260}"/>
              </a:ext>
            </a:extLst>
          </p:cNvPr>
          <p:cNvSpPr txBox="1"/>
          <p:nvPr/>
        </p:nvSpPr>
        <p:spPr>
          <a:xfrm>
            <a:off x="3894544" y="4622653"/>
            <a:ext cx="552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dirty="0">
                <a:solidFill>
                  <a:schemeClr val="bg1"/>
                </a:solidFill>
              </a:rPr>
              <a:t>Ta</a:t>
            </a:r>
          </a:p>
        </p:txBody>
      </p: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28552CFC-0DB1-F64A-0E29-954B832E5537}"/>
              </a:ext>
            </a:extLst>
          </p:cNvPr>
          <p:cNvGrpSpPr/>
          <p:nvPr/>
        </p:nvGrpSpPr>
        <p:grpSpPr>
          <a:xfrm>
            <a:off x="4492841" y="3914730"/>
            <a:ext cx="4562855" cy="2344082"/>
            <a:chOff x="8641780" y="1036039"/>
            <a:chExt cx="2225154" cy="1162154"/>
          </a:xfrm>
        </p:grpSpPr>
        <p:pic>
          <p:nvPicPr>
            <p:cNvPr id="351" name="Picture 350" descr="A close-up of a cross section of a piece of paper&#10;&#10;Description automatically generated">
              <a:extLst>
                <a:ext uri="{FF2B5EF4-FFF2-40B4-BE49-F238E27FC236}">
                  <a16:creationId xmlns:a16="http://schemas.microsoft.com/office/drawing/2014/main" id="{59D1DF19-921D-8E96-D344-9BD5289BA6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0647" t="18220" r="23749" b="41006"/>
            <a:stretch>
              <a:fillRect/>
            </a:stretch>
          </p:blipFill>
          <p:spPr>
            <a:xfrm>
              <a:off x="8641780" y="1036039"/>
              <a:ext cx="2225154" cy="1162154"/>
            </a:xfrm>
            <a:prstGeom prst="rect">
              <a:avLst/>
            </a:prstGeom>
            <a:ln w="3175">
              <a:solidFill>
                <a:srgbClr val="000000"/>
              </a:solidFill>
            </a:ln>
          </p:spPr>
        </p:pic>
        <p:grpSp>
          <p:nvGrpSpPr>
            <p:cNvPr id="352" name="Group 351">
              <a:extLst>
                <a:ext uri="{FF2B5EF4-FFF2-40B4-BE49-F238E27FC236}">
                  <a16:creationId xmlns:a16="http://schemas.microsoft.com/office/drawing/2014/main" id="{10CE8AF8-DE3A-B5CE-FEE1-8BAA4838E71D}"/>
                </a:ext>
              </a:extLst>
            </p:cNvPr>
            <p:cNvGrpSpPr/>
            <p:nvPr/>
          </p:nvGrpSpPr>
          <p:grpSpPr>
            <a:xfrm>
              <a:off x="8653745" y="1938481"/>
              <a:ext cx="583346" cy="166049"/>
              <a:chOff x="8653745" y="1675644"/>
              <a:chExt cx="583346" cy="166049"/>
            </a:xfrm>
          </p:grpSpPr>
          <p:cxnSp>
            <p:nvCxnSpPr>
              <p:cNvPr id="353" name="Straight Connector 352">
                <a:extLst>
                  <a:ext uri="{FF2B5EF4-FFF2-40B4-BE49-F238E27FC236}">
                    <a16:creationId xmlns:a16="http://schemas.microsoft.com/office/drawing/2014/main" id="{C9B3FA63-E85D-50FE-CC14-0941F33D5D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29488" y="1841693"/>
                <a:ext cx="456456" cy="0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4" name="TextBox 353">
                <a:extLst>
                  <a:ext uri="{FF2B5EF4-FFF2-40B4-BE49-F238E27FC236}">
                    <a16:creationId xmlns:a16="http://schemas.microsoft.com/office/drawing/2014/main" id="{2634F1E2-1DEC-B227-C50B-6CC46C042CF7}"/>
                  </a:ext>
                </a:extLst>
              </p:cNvPr>
              <p:cNvSpPr txBox="1"/>
              <p:nvPr/>
            </p:nvSpPr>
            <p:spPr>
              <a:xfrm>
                <a:off x="8653745" y="1675644"/>
                <a:ext cx="583346" cy="137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chemeClr val="bg1"/>
                    </a:solidFill>
                  </a:rPr>
                  <a:t>2.5 </a:t>
                </a:r>
                <a:r>
                  <a:rPr lang="el-GR" b="1" dirty="0">
                    <a:solidFill>
                      <a:schemeClr val="bg1"/>
                    </a:solidFill>
                  </a:rPr>
                  <a:t>μ</a:t>
                </a:r>
                <a:r>
                  <a:rPr lang="en-GB" b="1" dirty="0">
                    <a:solidFill>
                      <a:schemeClr val="bg1"/>
                    </a:solidFill>
                  </a:rPr>
                  <a:t>m</a:t>
                </a:r>
              </a:p>
            </p:txBody>
          </p:sp>
        </p:grp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2A9C9EB-4B4D-A97C-6261-041B77A0A7F8}"/>
              </a:ext>
            </a:extLst>
          </p:cNvPr>
          <p:cNvSpPr txBox="1"/>
          <p:nvPr/>
        </p:nvSpPr>
        <p:spPr>
          <a:xfrm>
            <a:off x="3521593" y="4295657"/>
            <a:ext cx="990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Nb</a:t>
            </a:r>
            <a:r>
              <a:rPr lang="en-GB" b="1" baseline="-25000" dirty="0">
                <a:solidFill>
                  <a:schemeClr val="bg1"/>
                </a:solidFill>
              </a:rPr>
              <a:t>3</a:t>
            </a:r>
            <a:r>
              <a:rPr lang="en-GB" b="1" dirty="0">
                <a:solidFill>
                  <a:schemeClr val="bg1"/>
                </a:solidFill>
              </a:rPr>
              <a:t>Sn</a:t>
            </a:r>
          </a:p>
        </p:txBody>
      </p: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76CCF93E-D08F-F993-8B40-B03E821E1E2C}"/>
              </a:ext>
            </a:extLst>
          </p:cNvPr>
          <p:cNvGrpSpPr/>
          <p:nvPr/>
        </p:nvGrpSpPr>
        <p:grpSpPr>
          <a:xfrm>
            <a:off x="9127837" y="3914731"/>
            <a:ext cx="2603236" cy="2338291"/>
            <a:chOff x="9078640" y="373595"/>
            <a:chExt cx="2399996" cy="2155735"/>
          </a:xfrm>
        </p:grpSpPr>
        <p:pic>
          <p:nvPicPr>
            <p:cNvPr id="356" name="Picture 355">
              <a:extLst>
                <a:ext uri="{FF2B5EF4-FFF2-40B4-BE49-F238E27FC236}">
                  <a16:creationId xmlns:a16="http://schemas.microsoft.com/office/drawing/2014/main" id="{AEFCDC6D-60AE-8FF4-6C6C-EFACA7B9A2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19" t="1" r="15787" b="18689"/>
            <a:stretch>
              <a:fillRect/>
            </a:stretch>
          </p:blipFill>
          <p:spPr>
            <a:xfrm>
              <a:off x="9078640" y="373595"/>
              <a:ext cx="2399996" cy="2155735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05ABB5B1-6AFC-8DA9-CCF0-DB782CE3721C}"/>
                </a:ext>
              </a:extLst>
            </p:cNvPr>
            <p:cNvCxnSpPr/>
            <p:nvPr/>
          </p:nvCxnSpPr>
          <p:spPr>
            <a:xfrm>
              <a:off x="9168772" y="2439601"/>
              <a:ext cx="608141" cy="1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DF4F0AF6-98AC-A316-D460-007814FF82C6}"/>
                </a:ext>
              </a:extLst>
            </p:cNvPr>
            <p:cNvSpPr txBox="1"/>
            <p:nvPr/>
          </p:nvSpPr>
          <p:spPr>
            <a:xfrm>
              <a:off x="9129584" y="2115446"/>
              <a:ext cx="607053" cy="25228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2000" b="1" dirty="0">
                  <a:solidFill>
                    <a:schemeClr val="bg1"/>
                  </a:solidFill>
                </a:rPr>
                <a:t>20 </a:t>
              </a:r>
              <a:r>
                <a:rPr lang="el-GR" sz="2000" b="1" dirty="0">
                  <a:solidFill>
                    <a:schemeClr val="bg1"/>
                  </a:solidFill>
                </a:rPr>
                <a:t>μ</a:t>
              </a:r>
              <a:r>
                <a:rPr lang="en-GB" sz="2000" b="1" dirty="0">
                  <a:solidFill>
                    <a:schemeClr val="bg1"/>
                  </a:solidFill>
                </a:rPr>
                <a:t>m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60A0EF2-A438-B7E0-9DDD-ED07C558895B}"/>
              </a:ext>
            </a:extLst>
          </p:cNvPr>
          <p:cNvGrpSpPr>
            <a:grpSpLocks noChangeAspect="1"/>
          </p:cNvGrpSpPr>
          <p:nvPr/>
        </p:nvGrpSpPr>
        <p:grpSpPr>
          <a:xfrm>
            <a:off x="6422735" y="1157186"/>
            <a:ext cx="5309755" cy="2570901"/>
            <a:chOff x="5583275" y="773740"/>
            <a:chExt cx="6480693" cy="313785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062B761-1580-F42B-1101-70EB1253C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3275" y="773740"/>
              <a:ext cx="4183802" cy="3137851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A79909C-A1F0-DF0D-275F-D3A39AC279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20" r="42118" b="30019"/>
            <a:stretch/>
          </p:blipFill>
          <p:spPr>
            <a:xfrm>
              <a:off x="9840416" y="773740"/>
              <a:ext cx="2223552" cy="3137851"/>
            </a:xfrm>
            <a:prstGeom prst="rect">
              <a:avLst/>
            </a:prstGeom>
            <a:ln w="3175">
              <a:solidFill>
                <a:srgbClr val="2F2F2F"/>
              </a:solidFill>
            </a:ln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516376FC-08DD-8B58-FEDE-5CF5EDF50A09}"/>
              </a:ext>
            </a:extLst>
          </p:cNvPr>
          <p:cNvSpPr txBox="1"/>
          <p:nvPr/>
        </p:nvSpPr>
        <p:spPr>
          <a:xfrm>
            <a:off x="6623819" y="3174089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Nb</a:t>
            </a:r>
            <a:r>
              <a:rPr lang="en-GB" b="1" baseline="-25000" dirty="0"/>
              <a:t>3</a:t>
            </a:r>
            <a:r>
              <a:rPr lang="en-GB" b="1" dirty="0"/>
              <a:t>Sn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84705F3-422D-0491-8782-B7B9DF3452AB}"/>
              </a:ext>
            </a:extLst>
          </p:cNvPr>
          <p:cNvSpPr txBox="1"/>
          <p:nvPr/>
        </p:nvSpPr>
        <p:spPr>
          <a:xfrm>
            <a:off x="8896350" y="3059668"/>
            <a:ext cx="436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C15E7-D796-CDA4-8BF4-5A2BDA6C9408}"/>
              </a:ext>
            </a:extLst>
          </p:cNvPr>
          <p:cNvSpPr txBox="1"/>
          <p:nvPr/>
        </p:nvSpPr>
        <p:spPr>
          <a:xfrm>
            <a:off x="236971" y="1112772"/>
            <a:ext cx="58590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Mitigating Cu interdiffusion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introduce a diffusion barrier layer (DBL) between the Cu substrate and Nb</a:t>
            </a:r>
            <a:r>
              <a:rPr lang="en-GB" baseline="-25000" dirty="0"/>
              <a:t>3</a:t>
            </a:r>
            <a:r>
              <a:rPr lang="en-GB" dirty="0"/>
              <a:t>Sn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Ta is a promising barrier material and has been shown to suppress Cu diffusion</a:t>
            </a:r>
          </a:p>
          <a:p>
            <a:pPr marL="742950" lvl="1" indent="-285750">
              <a:buFont typeface="Arial" panose="020B0604020202020204" pitchFamily="34" charset="0"/>
              <a:buChar char="→"/>
            </a:pPr>
            <a:r>
              <a:rPr lang="el-GR" dirty="0">
                <a:solidFill>
                  <a:srgbClr val="00B050"/>
                </a:solidFill>
              </a:rPr>
              <a:t>α-</a:t>
            </a:r>
            <a:r>
              <a:rPr lang="en-GB" dirty="0">
                <a:solidFill>
                  <a:srgbClr val="00B050"/>
                </a:solidFill>
              </a:rPr>
              <a:t>Ta: stable bcc phase, the required phase for this application</a:t>
            </a:r>
          </a:p>
          <a:p>
            <a:pPr marL="742950" lvl="1" indent="-285750">
              <a:buFont typeface="Arial" panose="020B0604020202020204" pitchFamily="34" charset="0"/>
              <a:buChar char="→"/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β-Ta: metastable, tetragonal and brittle, undesirable</a:t>
            </a:r>
          </a:p>
        </p:txBody>
      </p:sp>
    </p:spTree>
    <p:extLst>
      <p:ext uri="{BB962C8B-B14F-4D97-AF65-F5344CB8AC3E}">
        <p14:creationId xmlns:p14="http://schemas.microsoft.com/office/powerpoint/2010/main" val="187952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" grpId="0" animBg="1"/>
      <p:bldP spid="348" grpId="0" animBg="1"/>
      <p:bldP spid="346" grpId="0" animBg="1"/>
      <p:bldP spid="14" grpId="0"/>
      <p:bldP spid="17" grpId="0"/>
      <p:bldP spid="12" grpId="0"/>
      <p:bldP spid="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87C7E-BBAF-8B3E-FE21-688048B5C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Influence of temperature: </a:t>
            </a:r>
            <a:r>
              <a:rPr lang="en-GB" dirty="0">
                <a:solidFill>
                  <a:srgbClr val="E50000"/>
                </a:solidFill>
              </a:rPr>
              <a:t>Nb films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5CE42C-20B8-01E4-A2EA-F1C77284B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1F0340-BA1B-85E5-D298-8AF11C335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CF14FC-12DE-E334-DA59-6AAEAC206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7</a:t>
            </a:fld>
            <a:endParaRPr lang="en-CH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40663B2-C3CC-A0FA-6105-D04E176AEB0F}"/>
              </a:ext>
            </a:extLst>
          </p:cNvPr>
          <p:cNvSpPr txBox="1"/>
          <p:nvPr/>
        </p:nvSpPr>
        <p:spPr>
          <a:xfrm>
            <a:off x="10480905" y="2859519"/>
            <a:ext cx="159006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higher temperature</a:t>
            </a:r>
          </a:p>
          <a:p>
            <a:r>
              <a:rPr lang="en-GB" dirty="0"/>
              <a:t>→ porosities and other surface defects for Nb/Cu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322887A-D382-62A3-6046-84484DE7E6F8}"/>
              </a:ext>
            </a:extLst>
          </p:cNvPr>
          <p:cNvSpPr/>
          <p:nvPr/>
        </p:nvSpPr>
        <p:spPr>
          <a:xfrm>
            <a:off x="3713614" y="1359006"/>
            <a:ext cx="3268649" cy="3076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500 ºC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6A97398-87D7-FC9C-B920-11AADAF8B06B}"/>
              </a:ext>
            </a:extLst>
          </p:cNvPr>
          <p:cNvSpPr/>
          <p:nvPr/>
        </p:nvSpPr>
        <p:spPr>
          <a:xfrm>
            <a:off x="7107752" y="1359006"/>
            <a:ext cx="3268647" cy="3076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600 ºC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E899AEF-452C-A576-0603-10212640C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" r="-1" b="12489"/>
          <a:stretch>
            <a:fillRect/>
          </a:stretch>
        </p:blipFill>
        <p:spPr>
          <a:xfrm>
            <a:off x="3713615" y="1706761"/>
            <a:ext cx="3268648" cy="216842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7B20288-6454-3BB6-C874-689FD6C1E7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066" b="12489"/>
          <a:stretch>
            <a:fillRect/>
          </a:stretch>
        </p:blipFill>
        <p:spPr>
          <a:xfrm>
            <a:off x="3713615" y="3922347"/>
            <a:ext cx="3268648" cy="2168420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F979F7A-7B28-DA9A-6A01-05B64B085A2C}"/>
              </a:ext>
            </a:extLst>
          </p:cNvPr>
          <p:cNvCxnSpPr/>
          <p:nvPr/>
        </p:nvCxnSpPr>
        <p:spPr>
          <a:xfrm>
            <a:off x="3962182" y="3739459"/>
            <a:ext cx="58179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2B44DD2-4FDA-CAC0-261A-1D296BAC6376}"/>
              </a:ext>
            </a:extLst>
          </p:cNvPr>
          <p:cNvCxnSpPr>
            <a:cxnSpLocks/>
          </p:cNvCxnSpPr>
          <p:nvPr/>
        </p:nvCxnSpPr>
        <p:spPr>
          <a:xfrm>
            <a:off x="4002547" y="5950450"/>
            <a:ext cx="602348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5F442401-B70D-DF69-972C-5A2E5EB3BDC2}"/>
              </a:ext>
            </a:extLst>
          </p:cNvPr>
          <p:cNvSpPr txBox="1"/>
          <p:nvPr/>
        </p:nvSpPr>
        <p:spPr>
          <a:xfrm>
            <a:off x="3743971" y="3399866"/>
            <a:ext cx="1018216" cy="2574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100 </a:t>
            </a:r>
            <a:r>
              <a:rPr lang="el-GR" sz="1400" b="1" dirty="0">
                <a:solidFill>
                  <a:schemeClr val="bg1"/>
                </a:solidFill>
              </a:rPr>
              <a:t>μ</a:t>
            </a:r>
            <a:r>
              <a:rPr lang="en-GB" sz="1400" b="1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77AFF63-D358-ECE0-87FE-0E635C4C9AF9}"/>
              </a:ext>
            </a:extLst>
          </p:cNvPr>
          <p:cNvSpPr txBox="1"/>
          <p:nvPr/>
        </p:nvSpPr>
        <p:spPr>
          <a:xfrm>
            <a:off x="3801922" y="5623479"/>
            <a:ext cx="1018216" cy="2574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20 </a:t>
            </a:r>
            <a:r>
              <a:rPr lang="el-GR" sz="1400" b="1" dirty="0">
                <a:solidFill>
                  <a:schemeClr val="bg1"/>
                </a:solidFill>
              </a:rPr>
              <a:t>μ</a:t>
            </a:r>
            <a:r>
              <a:rPr lang="en-GB" sz="1400" b="1" dirty="0">
                <a:solidFill>
                  <a:schemeClr val="bg1"/>
                </a:solidFill>
              </a:rPr>
              <a:t>m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9B0D7332-D46C-F7AC-E313-F5BB0CDCA4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47"/>
          <a:stretch>
            <a:fillRect/>
          </a:stretch>
        </p:blipFill>
        <p:spPr>
          <a:xfrm>
            <a:off x="7107753" y="1707746"/>
            <a:ext cx="3268648" cy="216842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68A051A-4969-E9AB-4859-C38DE6B4AD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47"/>
          <a:stretch>
            <a:fillRect/>
          </a:stretch>
        </p:blipFill>
        <p:spPr>
          <a:xfrm>
            <a:off x="7097260" y="3922347"/>
            <a:ext cx="3268648" cy="2168420"/>
          </a:xfrm>
          <a:prstGeom prst="rect">
            <a:avLst/>
          </a:prstGeom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CBACFE0-4E0D-388B-5562-12A607AFBA0B}"/>
              </a:ext>
            </a:extLst>
          </p:cNvPr>
          <p:cNvCxnSpPr/>
          <p:nvPr/>
        </p:nvCxnSpPr>
        <p:spPr>
          <a:xfrm>
            <a:off x="7315470" y="3739459"/>
            <a:ext cx="58179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8F15D9EC-97C0-14A8-3E23-270868BF92D4}"/>
              </a:ext>
            </a:extLst>
          </p:cNvPr>
          <p:cNvSpPr txBox="1"/>
          <p:nvPr/>
        </p:nvSpPr>
        <p:spPr>
          <a:xfrm>
            <a:off x="7097260" y="3399866"/>
            <a:ext cx="1018216" cy="2574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100 </a:t>
            </a:r>
            <a:r>
              <a:rPr lang="el-GR" sz="1400" b="1" dirty="0">
                <a:solidFill>
                  <a:schemeClr val="bg1"/>
                </a:solidFill>
              </a:rPr>
              <a:t>μ</a:t>
            </a:r>
            <a:r>
              <a:rPr lang="en-GB" sz="1400" b="1" dirty="0">
                <a:solidFill>
                  <a:schemeClr val="bg1"/>
                </a:solidFill>
              </a:rPr>
              <a:t>m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9B55EFB-51E5-0ECB-AD1A-E607B581E32F}"/>
              </a:ext>
            </a:extLst>
          </p:cNvPr>
          <p:cNvCxnSpPr>
            <a:cxnSpLocks/>
          </p:cNvCxnSpPr>
          <p:nvPr/>
        </p:nvCxnSpPr>
        <p:spPr>
          <a:xfrm>
            <a:off x="7271195" y="5924387"/>
            <a:ext cx="602348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0ECCA14C-CEB7-CBD9-FF7F-718E5D3B2A2F}"/>
              </a:ext>
            </a:extLst>
          </p:cNvPr>
          <p:cNvSpPr txBox="1"/>
          <p:nvPr/>
        </p:nvSpPr>
        <p:spPr>
          <a:xfrm>
            <a:off x="7070570" y="5597416"/>
            <a:ext cx="1018216" cy="2574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20 </a:t>
            </a:r>
            <a:r>
              <a:rPr lang="el-GR" sz="1400" b="1" dirty="0">
                <a:solidFill>
                  <a:schemeClr val="bg1"/>
                </a:solidFill>
              </a:rPr>
              <a:t>μ</a:t>
            </a:r>
            <a:r>
              <a:rPr lang="en-GB" sz="1400" b="1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018BDF3-9A8E-B7D2-FD67-C3E17B5CB67B}"/>
              </a:ext>
            </a:extLst>
          </p:cNvPr>
          <p:cNvSpPr/>
          <p:nvPr/>
        </p:nvSpPr>
        <p:spPr>
          <a:xfrm>
            <a:off x="319476" y="1359006"/>
            <a:ext cx="3268649" cy="3076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150 ºC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6E1F450-0F0E-FF9A-C9CB-311A619120D7}"/>
              </a:ext>
            </a:extLst>
          </p:cNvPr>
          <p:cNvGrpSpPr/>
          <p:nvPr/>
        </p:nvGrpSpPr>
        <p:grpSpPr>
          <a:xfrm>
            <a:off x="319476" y="1706761"/>
            <a:ext cx="3268648" cy="2168421"/>
            <a:chOff x="2641243" y="-1281216"/>
            <a:chExt cx="11938714" cy="7920143"/>
          </a:xfrm>
        </p:grpSpPr>
        <p:pic>
          <p:nvPicPr>
            <p:cNvPr id="50" name="Picture 49" descr="A close-up of a white paper&#10;&#10;AI-generated content may be incorrect.">
              <a:extLst>
                <a:ext uri="{FF2B5EF4-FFF2-40B4-BE49-F238E27FC236}">
                  <a16:creationId xmlns:a16="http://schemas.microsoft.com/office/drawing/2014/main" id="{9AE15596-75F4-A65D-C0BB-F2414DF5F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20000" contrast="20000"/>
                      </a14:imgEffect>
                    </a14:imgLayer>
                  </a14:imgProps>
                </a:ext>
              </a:extLst>
            </a:blip>
            <a:srcRect b="11547"/>
            <a:stretch>
              <a:fillRect/>
            </a:stretch>
          </p:blipFill>
          <p:spPr>
            <a:xfrm>
              <a:off x="2641243" y="-1281216"/>
              <a:ext cx="11938714" cy="7920143"/>
            </a:xfrm>
            <a:prstGeom prst="rect">
              <a:avLst/>
            </a:prstGeom>
          </p:spPr>
        </p:pic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652903A-87B3-199A-8C7F-AAE22E5E1F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32060" y="5994883"/>
              <a:ext cx="940941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BF5DF5CD-9954-A4BD-A6C7-3C9931F25035}"/>
              </a:ext>
            </a:extLst>
          </p:cNvPr>
          <p:cNvSpPr txBox="1"/>
          <p:nvPr/>
        </p:nvSpPr>
        <p:spPr>
          <a:xfrm>
            <a:off x="237826" y="3392043"/>
            <a:ext cx="1018216" cy="2574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100 </a:t>
            </a:r>
            <a:r>
              <a:rPr lang="el-GR" sz="1400" b="1" dirty="0">
                <a:solidFill>
                  <a:schemeClr val="bg1"/>
                </a:solidFill>
              </a:rPr>
              <a:t>μ</a:t>
            </a:r>
            <a:r>
              <a:rPr lang="en-GB" sz="1400" b="1" dirty="0">
                <a:solidFill>
                  <a:schemeClr val="bg1"/>
                </a:solidFill>
              </a:rPr>
              <a:t>m</a:t>
            </a:r>
          </a:p>
        </p:txBody>
      </p:sp>
      <p:pic>
        <p:nvPicPr>
          <p:cNvPr id="53" name="Picture 52" descr="A close-up of a white surface&#10;&#10;AI-generated content may be incorrect.">
            <a:extLst>
              <a:ext uri="{FF2B5EF4-FFF2-40B4-BE49-F238E27FC236}">
                <a16:creationId xmlns:a16="http://schemas.microsoft.com/office/drawing/2014/main" id="{0C419124-3F07-650F-9066-83798A2602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rcRect b="12348"/>
          <a:stretch>
            <a:fillRect/>
          </a:stretch>
        </p:blipFill>
        <p:spPr>
          <a:xfrm>
            <a:off x="319476" y="3941996"/>
            <a:ext cx="3268648" cy="2148771"/>
          </a:xfrm>
          <a:prstGeom prst="rect">
            <a:avLst/>
          </a:prstGeom>
        </p:spPr>
      </p:pic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1F0DBFD-8FF4-CBE1-F80C-811561E67F42}"/>
              </a:ext>
            </a:extLst>
          </p:cNvPr>
          <p:cNvCxnSpPr>
            <a:cxnSpLocks/>
          </p:cNvCxnSpPr>
          <p:nvPr/>
        </p:nvCxnSpPr>
        <p:spPr>
          <a:xfrm>
            <a:off x="591145" y="5888140"/>
            <a:ext cx="569193" cy="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6E6470B9-2FAA-844A-4121-1A5E3A1AD9C0}"/>
              </a:ext>
            </a:extLst>
          </p:cNvPr>
          <p:cNvSpPr txBox="1"/>
          <p:nvPr/>
        </p:nvSpPr>
        <p:spPr>
          <a:xfrm>
            <a:off x="366633" y="5583832"/>
            <a:ext cx="1018216" cy="2574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20 </a:t>
            </a:r>
            <a:r>
              <a:rPr lang="el-GR" sz="1400" b="1" dirty="0">
                <a:solidFill>
                  <a:schemeClr val="bg1"/>
                </a:solidFill>
              </a:rPr>
              <a:t>μ</a:t>
            </a:r>
            <a:r>
              <a:rPr lang="en-GB" sz="1400" b="1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F04CDD2-27BA-0408-0D95-DA9F67C6C8C8}"/>
              </a:ext>
            </a:extLst>
          </p:cNvPr>
          <p:cNvSpPr txBox="1"/>
          <p:nvPr/>
        </p:nvSpPr>
        <p:spPr>
          <a:xfrm>
            <a:off x="392692" y="966658"/>
            <a:ext cx="9242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Is this only happening to Nb</a:t>
            </a:r>
            <a:r>
              <a:rPr lang="en-GB" b="1" baseline="-25000" dirty="0"/>
              <a:t>3</a:t>
            </a:r>
            <a:r>
              <a:rPr lang="en-GB" b="1" dirty="0"/>
              <a:t>Sn/Ta/Cu? How do higher temperatures affect Nb/Cu?</a:t>
            </a:r>
          </a:p>
        </p:txBody>
      </p:sp>
    </p:spTree>
    <p:extLst>
      <p:ext uri="{BB962C8B-B14F-4D97-AF65-F5344CB8AC3E}">
        <p14:creationId xmlns:p14="http://schemas.microsoft.com/office/powerpoint/2010/main" val="225987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 animBg="1"/>
      <p:bldP spid="35" grpId="0" animBg="1"/>
      <p:bldP spid="40" grpId="0"/>
      <p:bldP spid="41" grpId="0"/>
      <p:bldP spid="45" grpId="0"/>
      <p:bldP spid="47" grpId="0"/>
      <p:bldP spid="48" grpId="0" animBg="1"/>
      <p:bldP spid="52" grpId="0"/>
      <p:bldP spid="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E5CE2-AB43-F007-37AF-F922C5721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Influence of temperature: </a:t>
            </a:r>
            <a:r>
              <a:rPr lang="en-GB" dirty="0">
                <a:solidFill>
                  <a:srgbClr val="E50000"/>
                </a:solidFill>
              </a:rPr>
              <a:t>Nb films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C97591-4920-3923-A6C4-9D3113C96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3A2D38-0116-C9E5-2A97-C41AAF72E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A9AD7C-B901-11E1-7C94-ED9853DFA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8</a:t>
            </a:fld>
            <a:endParaRPr lang="en-CH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81915479-1659-62A0-745E-A0AC67EAFD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066" b="12489"/>
          <a:stretch>
            <a:fillRect/>
          </a:stretch>
        </p:blipFill>
        <p:spPr>
          <a:xfrm>
            <a:off x="311733" y="1672113"/>
            <a:ext cx="3268648" cy="2168420"/>
          </a:xfrm>
          <a:prstGeom prst="rect">
            <a:avLst/>
          </a:prstGeom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8C8A6AB-120C-4B41-EB9B-CE40DB946647}"/>
              </a:ext>
            </a:extLst>
          </p:cNvPr>
          <p:cNvCxnSpPr>
            <a:cxnSpLocks/>
          </p:cNvCxnSpPr>
          <p:nvPr/>
        </p:nvCxnSpPr>
        <p:spPr>
          <a:xfrm>
            <a:off x="600665" y="3700216"/>
            <a:ext cx="602348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6EDDC00D-9171-201E-4B14-A02EB9F972B0}"/>
              </a:ext>
            </a:extLst>
          </p:cNvPr>
          <p:cNvSpPr txBox="1"/>
          <p:nvPr/>
        </p:nvSpPr>
        <p:spPr>
          <a:xfrm>
            <a:off x="400040" y="3373245"/>
            <a:ext cx="1018216" cy="2574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20 </a:t>
            </a:r>
            <a:r>
              <a:rPr lang="el-GR" sz="1400" b="1" dirty="0">
                <a:solidFill>
                  <a:schemeClr val="bg1"/>
                </a:solidFill>
              </a:rPr>
              <a:t>μ</a:t>
            </a:r>
            <a:r>
              <a:rPr lang="en-GB" sz="1400" b="1" dirty="0">
                <a:solidFill>
                  <a:schemeClr val="bg1"/>
                </a:solidFill>
              </a:rPr>
              <a:t>m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7F6B2C0F-03F8-478B-B533-A04143D3F1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47"/>
          <a:stretch>
            <a:fillRect/>
          </a:stretch>
        </p:blipFill>
        <p:spPr>
          <a:xfrm>
            <a:off x="3695378" y="1672113"/>
            <a:ext cx="3268648" cy="2168420"/>
          </a:xfrm>
          <a:prstGeom prst="rect">
            <a:avLst/>
          </a:prstGeom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780E02E-081B-BEFC-453C-FB55386FC0D7}"/>
              </a:ext>
            </a:extLst>
          </p:cNvPr>
          <p:cNvCxnSpPr>
            <a:cxnSpLocks/>
          </p:cNvCxnSpPr>
          <p:nvPr/>
        </p:nvCxnSpPr>
        <p:spPr>
          <a:xfrm>
            <a:off x="3869313" y="3674153"/>
            <a:ext cx="602348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010357C1-47FA-9F88-FEA9-9FA888C44E39}"/>
              </a:ext>
            </a:extLst>
          </p:cNvPr>
          <p:cNvSpPr txBox="1"/>
          <p:nvPr/>
        </p:nvSpPr>
        <p:spPr>
          <a:xfrm>
            <a:off x="3668688" y="3347182"/>
            <a:ext cx="1018216" cy="2574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20 </a:t>
            </a:r>
            <a:r>
              <a:rPr lang="el-GR" sz="1400" b="1" dirty="0">
                <a:solidFill>
                  <a:schemeClr val="bg1"/>
                </a:solidFill>
              </a:rPr>
              <a:t>μ</a:t>
            </a:r>
            <a:r>
              <a:rPr lang="en-GB" sz="1400" b="1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80AFC82-A684-10C5-597E-87A947F61029}"/>
              </a:ext>
            </a:extLst>
          </p:cNvPr>
          <p:cNvSpPr/>
          <p:nvPr/>
        </p:nvSpPr>
        <p:spPr>
          <a:xfrm>
            <a:off x="311733" y="1361127"/>
            <a:ext cx="3268649" cy="3076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500 ºC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8A18E97-2ECA-CD9C-DE2C-B9BC449D279A}"/>
              </a:ext>
            </a:extLst>
          </p:cNvPr>
          <p:cNvSpPr/>
          <p:nvPr/>
        </p:nvSpPr>
        <p:spPr>
          <a:xfrm>
            <a:off x="3696635" y="1361127"/>
            <a:ext cx="3268647" cy="3076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600 ºC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6B0829F-EB6F-3F62-E272-E984F8D6C356}"/>
              </a:ext>
            </a:extLst>
          </p:cNvPr>
          <p:cNvSpPr txBox="1"/>
          <p:nvPr/>
        </p:nvSpPr>
        <p:spPr>
          <a:xfrm>
            <a:off x="311733" y="1729063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Nb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6FA2183-34A5-3E81-6998-4C58E67E6EBB}"/>
              </a:ext>
            </a:extLst>
          </p:cNvPr>
          <p:cNvSpPr txBox="1"/>
          <p:nvPr/>
        </p:nvSpPr>
        <p:spPr>
          <a:xfrm>
            <a:off x="3695378" y="1729063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Nb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45C50441-034E-DF85-4FE2-B09A40D578B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7618" t="14641" r="266" b="1071"/>
          <a:stretch>
            <a:fillRect/>
          </a:stretch>
        </p:blipFill>
        <p:spPr>
          <a:xfrm>
            <a:off x="7112560" y="1668812"/>
            <a:ext cx="3580239" cy="2171721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76C93C8A-D3A9-BE72-D1FC-77454D4AF63B}"/>
              </a:ext>
            </a:extLst>
          </p:cNvPr>
          <p:cNvSpPr/>
          <p:nvPr/>
        </p:nvSpPr>
        <p:spPr>
          <a:xfrm>
            <a:off x="7111304" y="1361127"/>
            <a:ext cx="3580239" cy="3076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750 ºC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30164EA-346A-F1D1-BEA5-4F85FC1A3419}"/>
              </a:ext>
            </a:extLst>
          </p:cNvPr>
          <p:cNvSpPr txBox="1"/>
          <p:nvPr/>
        </p:nvSpPr>
        <p:spPr>
          <a:xfrm>
            <a:off x="7111304" y="1697603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Nb</a:t>
            </a:r>
            <a:r>
              <a:rPr lang="en-GB" b="1" baseline="-25000" dirty="0">
                <a:solidFill>
                  <a:schemeClr val="bg1"/>
                </a:solidFill>
              </a:rPr>
              <a:t>3</a:t>
            </a:r>
            <a:r>
              <a:rPr lang="en-GB" b="1" dirty="0">
                <a:solidFill>
                  <a:schemeClr val="bg1"/>
                </a:solidFill>
              </a:rPr>
              <a:t>Sn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F55CC77B-BB40-7C4C-DB36-80B583C451E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823" t="7251" r="9494" b="7405"/>
          <a:stretch>
            <a:fillRect/>
          </a:stretch>
        </p:blipFill>
        <p:spPr>
          <a:xfrm>
            <a:off x="311733" y="3910019"/>
            <a:ext cx="3268648" cy="2453147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CCA8CF2-DAE4-D14B-1E69-387CDFAB0198}"/>
              </a:ext>
            </a:extLst>
          </p:cNvPr>
          <p:cNvCxnSpPr>
            <a:cxnSpLocks/>
          </p:cNvCxnSpPr>
          <p:nvPr/>
        </p:nvCxnSpPr>
        <p:spPr>
          <a:xfrm>
            <a:off x="400040" y="6230319"/>
            <a:ext cx="1047298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C17376A9-3E87-4350-6240-96CAF7A96603}"/>
              </a:ext>
            </a:extLst>
          </p:cNvPr>
          <p:cNvSpPr txBox="1"/>
          <p:nvPr/>
        </p:nvSpPr>
        <p:spPr>
          <a:xfrm>
            <a:off x="544577" y="5944018"/>
            <a:ext cx="723088" cy="152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5 </a:t>
            </a:r>
            <a:r>
              <a:rPr lang="el-GR" sz="1400" b="1" dirty="0">
                <a:solidFill>
                  <a:schemeClr val="bg1"/>
                </a:solidFill>
              </a:rPr>
              <a:t>μ</a:t>
            </a:r>
            <a:r>
              <a:rPr lang="en-GB" sz="1400" b="1" dirty="0">
                <a:solidFill>
                  <a:schemeClr val="bg1"/>
                </a:solidFill>
              </a:rPr>
              <a:t>m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CAA409C-89E4-136F-5745-282E53BC8941}"/>
              </a:ext>
            </a:extLst>
          </p:cNvPr>
          <p:cNvGrpSpPr/>
          <p:nvPr/>
        </p:nvGrpSpPr>
        <p:grpSpPr>
          <a:xfrm>
            <a:off x="3695378" y="3910019"/>
            <a:ext cx="3268648" cy="2453147"/>
            <a:chOff x="3169230" y="1050561"/>
            <a:chExt cx="5924386" cy="4446300"/>
          </a:xfrm>
        </p:grpSpPr>
        <p:pic>
          <p:nvPicPr>
            <p:cNvPr id="59" name="Picture 4">
              <a:extLst>
                <a:ext uri="{FF2B5EF4-FFF2-40B4-BE49-F238E27FC236}">
                  <a16:creationId xmlns:a16="http://schemas.microsoft.com/office/drawing/2014/main" id="{93071386-63E4-4D79-381F-880E42F7867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704" t="5250" r="14877" b="11094"/>
            <a:stretch>
              <a:fillRect/>
            </a:stretch>
          </p:blipFill>
          <p:spPr bwMode="auto">
            <a:xfrm>
              <a:off x="3169230" y="1050561"/>
              <a:ext cx="5924386" cy="4446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0CBC9C0-E35C-D074-E9DD-BC0399FD34CD}"/>
                </a:ext>
              </a:extLst>
            </p:cNvPr>
            <p:cNvCxnSpPr>
              <a:cxnSpLocks/>
            </p:cNvCxnSpPr>
            <p:nvPr/>
          </p:nvCxnSpPr>
          <p:spPr>
            <a:xfrm>
              <a:off x="3341667" y="5279970"/>
              <a:ext cx="1941644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73446962-15F7-1CBA-2559-B5B39330A811}"/>
              </a:ext>
            </a:extLst>
          </p:cNvPr>
          <p:cNvSpPr txBox="1"/>
          <p:nvPr/>
        </p:nvSpPr>
        <p:spPr>
          <a:xfrm>
            <a:off x="3973895" y="5949817"/>
            <a:ext cx="723088" cy="152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5 </a:t>
            </a:r>
            <a:r>
              <a:rPr lang="el-GR" sz="1400" b="1" dirty="0">
                <a:solidFill>
                  <a:schemeClr val="bg1"/>
                </a:solidFill>
              </a:rPr>
              <a:t>μ</a:t>
            </a:r>
            <a:r>
              <a:rPr lang="en-GB" sz="1400" b="1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FC0653D5-F10D-9360-C1D1-7891403E1062}"/>
              </a:ext>
            </a:extLst>
          </p:cNvPr>
          <p:cNvSpPr/>
          <p:nvPr/>
        </p:nvSpPr>
        <p:spPr>
          <a:xfrm>
            <a:off x="6428515" y="5698055"/>
            <a:ext cx="468000" cy="468000"/>
          </a:xfrm>
          <a:prstGeom prst="rect">
            <a:avLst/>
          </a:prstGeom>
          <a:solidFill>
            <a:srgbClr val="FF25FF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O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4969B94-5BD6-4FB5-6F09-C10E05BEA376}"/>
              </a:ext>
            </a:extLst>
          </p:cNvPr>
          <p:cNvSpPr/>
          <p:nvPr/>
        </p:nvSpPr>
        <p:spPr>
          <a:xfrm>
            <a:off x="6428515" y="4685741"/>
            <a:ext cx="468000" cy="468000"/>
          </a:xfrm>
          <a:prstGeom prst="rect">
            <a:avLst/>
          </a:prstGeom>
          <a:solidFill>
            <a:srgbClr val="00EDED"/>
          </a:solidFill>
          <a:ln w="19050">
            <a:solidFill>
              <a:srgbClr val="00B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Cu</a:t>
            </a:r>
          </a:p>
        </p:txBody>
      </p:sp>
      <p:sp>
        <p:nvSpPr>
          <p:cNvPr id="3072" name="Rectangle 3071">
            <a:extLst>
              <a:ext uri="{FF2B5EF4-FFF2-40B4-BE49-F238E27FC236}">
                <a16:creationId xmlns:a16="http://schemas.microsoft.com/office/drawing/2014/main" id="{B0DC7A3B-B374-1EE3-A868-CC6FEA400AA1}"/>
              </a:ext>
            </a:extLst>
          </p:cNvPr>
          <p:cNvSpPr/>
          <p:nvPr/>
        </p:nvSpPr>
        <p:spPr>
          <a:xfrm>
            <a:off x="6428515" y="5191898"/>
            <a:ext cx="468000" cy="468000"/>
          </a:xfrm>
          <a:prstGeom prst="rect">
            <a:avLst/>
          </a:prstGeom>
          <a:solidFill>
            <a:srgbClr val="E50000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C</a:t>
            </a:r>
          </a:p>
        </p:txBody>
      </p:sp>
      <p:sp>
        <p:nvSpPr>
          <p:cNvPr id="3073" name="Rectangle 3072">
            <a:extLst>
              <a:ext uri="{FF2B5EF4-FFF2-40B4-BE49-F238E27FC236}">
                <a16:creationId xmlns:a16="http://schemas.microsoft.com/office/drawing/2014/main" id="{F113F1E2-8550-2628-717D-A66CD7AB00AF}"/>
              </a:ext>
            </a:extLst>
          </p:cNvPr>
          <p:cNvSpPr/>
          <p:nvPr/>
        </p:nvSpPr>
        <p:spPr>
          <a:xfrm>
            <a:off x="6428515" y="4179584"/>
            <a:ext cx="468000" cy="468000"/>
          </a:xfrm>
          <a:prstGeom prst="rect">
            <a:avLst/>
          </a:prstGeom>
          <a:solidFill>
            <a:srgbClr val="77ED00"/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Nb</a:t>
            </a:r>
          </a:p>
        </p:txBody>
      </p:sp>
      <p:grpSp>
        <p:nvGrpSpPr>
          <p:cNvPr id="3075" name="Group 3074">
            <a:extLst>
              <a:ext uri="{FF2B5EF4-FFF2-40B4-BE49-F238E27FC236}">
                <a16:creationId xmlns:a16="http://schemas.microsoft.com/office/drawing/2014/main" id="{F87A29F8-B51B-7471-7BE2-DEC81B1110C9}"/>
              </a:ext>
            </a:extLst>
          </p:cNvPr>
          <p:cNvGrpSpPr/>
          <p:nvPr/>
        </p:nvGrpSpPr>
        <p:grpSpPr>
          <a:xfrm>
            <a:off x="7093854" y="3910018"/>
            <a:ext cx="3597690" cy="2453147"/>
            <a:chOff x="8950721" y="1036039"/>
            <a:chExt cx="1676472" cy="1162154"/>
          </a:xfrm>
        </p:grpSpPr>
        <p:pic>
          <p:nvPicPr>
            <p:cNvPr id="3077" name="Picture 3076" descr="A close-up of a cross section of a piece of paper&#10;&#10;Description automatically generated">
              <a:extLst>
                <a:ext uri="{FF2B5EF4-FFF2-40B4-BE49-F238E27FC236}">
                  <a16:creationId xmlns:a16="http://schemas.microsoft.com/office/drawing/2014/main" id="{1556E712-0270-175D-CE83-8C6FEB500B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8570" t="18220" r="29740" b="41006"/>
            <a:stretch>
              <a:fillRect/>
            </a:stretch>
          </p:blipFill>
          <p:spPr>
            <a:xfrm>
              <a:off x="8958852" y="1036039"/>
              <a:ext cx="1668341" cy="1162154"/>
            </a:xfrm>
            <a:prstGeom prst="rect">
              <a:avLst/>
            </a:prstGeom>
            <a:ln w="3175">
              <a:noFill/>
            </a:ln>
          </p:spPr>
        </p:pic>
        <p:grpSp>
          <p:nvGrpSpPr>
            <p:cNvPr id="3078" name="Group 3077">
              <a:extLst>
                <a:ext uri="{FF2B5EF4-FFF2-40B4-BE49-F238E27FC236}">
                  <a16:creationId xmlns:a16="http://schemas.microsoft.com/office/drawing/2014/main" id="{0BDFBEF8-0ED5-FD64-5176-541F81FEFC6E}"/>
                </a:ext>
              </a:extLst>
            </p:cNvPr>
            <p:cNvGrpSpPr/>
            <p:nvPr/>
          </p:nvGrpSpPr>
          <p:grpSpPr>
            <a:xfrm>
              <a:off x="8950721" y="1938481"/>
              <a:ext cx="583346" cy="166049"/>
              <a:chOff x="8950721" y="1675644"/>
              <a:chExt cx="583346" cy="166049"/>
            </a:xfrm>
          </p:grpSpPr>
          <p:cxnSp>
            <p:nvCxnSpPr>
              <p:cNvPr id="3079" name="Straight Connector 3078">
                <a:extLst>
                  <a:ext uri="{FF2B5EF4-FFF2-40B4-BE49-F238E27FC236}">
                    <a16:creationId xmlns:a16="http://schemas.microsoft.com/office/drawing/2014/main" id="{A609E2A8-B751-7296-E866-F6A2CC3C2B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26466" y="1841693"/>
                <a:ext cx="456456" cy="0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80" name="TextBox 3079">
                <a:extLst>
                  <a:ext uri="{FF2B5EF4-FFF2-40B4-BE49-F238E27FC236}">
                    <a16:creationId xmlns:a16="http://schemas.microsoft.com/office/drawing/2014/main" id="{466E996D-EE9D-9503-6D68-435AC0B99320}"/>
                  </a:ext>
                </a:extLst>
              </p:cNvPr>
              <p:cNvSpPr txBox="1"/>
              <p:nvPr/>
            </p:nvSpPr>
            <p:spPr>
              <a:xfrm>
                <a:off x="8950721" y="1675644"/>
                <a:ext cx="583346" cy="137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chemeClr val="bg1"/>
                    </a:solidFill>
                  </a:rPr>
                  <a:t>2.5 </a:t>
                </a:r>
                <a:r>
                  <a:rPr lang="el-GR" b="1" dirty="0">
                    <a:solidFill>
                      <a:schemeClr val="bg1"/>
                    </a:solidFill>
                  </a:rPr>
                  <a:t>μ</a:t>
                </a:r>
                <a:r>
                  <a:rPr lang="en-GB" b="1" dirty="0">
                    <a:solidFill>
                      <a:schemeClr val="bg1"/>
                    </a:solidFill>
                  </a:rPr>
                  <a:t>m</a:t>
                </a:r>
              </a:p>
            </p:txBody>
          </p:sp>
        </p:grp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09035093-1F86-C85D-2CAA-5702F478881F}"/>
              </a:ext>
            </a:extLst>
          </p:cNvPr>
          <p:cNvSpPr txBox="1"/>
          <p:nvPr/>
        </p:nvSpPr>
        <p:spPr>
          <a:xfrm>
            <a:off x="259940" y="3970557"/>
            <a:ext cx="1088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500 ºC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A0CB198-5140-BAE0-4481-267D4B4C400A}"/>
              </a:ext>
            </a:extLst>
          </p:cNvPr>
          <p:cNvSpPr txBox="1"/>
          <p:nvPr/>
        </p:nvSpPr>
        <p:spPr>
          <a:xfrm>
            <a:off x="3626251" y="3970557"/>
            <a:ext cx="1088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500 ºC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C2B7E36-725D-170C-79D5-81DE72E303E6}"/>
              </a:ext>
            </a:extLst>
          </p:cNvPr>
          <p:cNvSpPr txBox="1"/>
          <p:nvPr/>
        </p:nvSpPr>
        <p:spPr>
          <a:xfrm>
            <a:off x="392692" y="966658"/>
            <a:ext cx="9242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Is this only happening to Nb</a:t>
            </a:r>
            <a:r>
              <a:rPr lang="en-GB" b="1" baseline="-25000" dirty="0"/>
              <a:t>3</a:t>
            </a:r>
            <a:r>
              <a:rPr lang="en-GB" b="1" dirty="0"/>
              <a:t>Sn/Ta/Cu? How do higher temperatures affect Nb/Cu?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59CC175-7CC7-944A-05A4-F80E0B838EC3}"/>
              </a:ext>
            </a:extLst>
          </p:cNvPr>
          <p:cNvSpPr txBox="1"/>
          <p:nvPr/>
        </p:nvSpPr>
        <p:spPr>
          <a:xfrm>
            <a:off x="10812167" y="3630730"/>
            <a:ext cx="12102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C00000"/>
                </a:solidFill>
              </a:rPr>
              <a:t>Why? </a:t>
            </a:r>
          </a:p>
        </p:txBody>
      </p:sp>
    </p:spTree>
    <p:extLst>
      <p:ext uri="{BB962C8B-B14F-4D97-AF65-F5344CB8AC3E}">
        <p14:creationId xmlns:p14="http://schemas.microsoft.com/office/powerpoint/2010/main" val="35576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/>
      <p:bldP spid="57" grpId="0"/>
      <p:bldP spid="61" grpId="0"/>
      <p:bldP spid="62" grpId="0" animBg="1"/>
      <p:bldP spid="63" grpId="0" animBg="1"/>
      <p:bldP spid="3072" grpId="0" animBg="1"/>
      <p:bldP spid="3073" grpId="0" animBg="1"/>
      <p:bldP spid="30" grpId="0"/>
      <p:bldP spid="31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E92A1-B20C-BA69-9443-CEE9DFD97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Influence of temperature: </a:t>
            </a:r>
            <a:r>
              <a:rPr lang="en-GB" dirty="0">
                <a:solidFill>
                  <a:srgbClr val="FF0000"/>
                </a:solidFill>
              </a:rPr>
              <a:t>Cu substrate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90D947-3E46-EC07-4222-CBF990C7E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25F126-1303-8000-DEFB-5E5DB87E2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3F94D6-81C0-BEAD-C075-B4E72B650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9</a:t>
            </a:fld>
            <a:endParaRPr lang="en-CH"/>
          </a:p>
        </p:txBody>
      </p:sp>
      <p:pic>
        <p:nvPicPr>
          <p:cNvPr id="11" name="Picture 10" descr="A diagram of a structure&#10;&#10;AI-generated content may be incorrect.">
            <a:extLst>
              <a:ext uri="{FF2B5EF4-FFF2-40B4-BE49-F238E27FC236}">
                <a16:creationId xmlns:a16="http://schemas.microsoft.com/office/drawing/2014/main" id="{01C652AB-83FC-9AEA-5552-9AA4AD7789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951" t="9099"/>
          <a:stretch>
            <a:fillRect/>
          </a:stretch>
        </p:blipFill>
        <p:spPr>
          <a:xfrm>
            <a:off x="113601" y="1508302"/>
            <a:ext cx="3901007" cy="36732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5BF08B9-B8B8-0449-15E1-9C6343EE0E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24" t="55206"/>
          <a:stretch>
            <a:fillRect/>
          </a:stretch>
        </p:blipFill>
        <p:spPr>
          <a:xfrm>
            <a:off x="4219749" y="1785857"/>
            <a:ext cx="3526096" cy="337482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A41C676-7323-AEC6-AA8A-83D874EFAF63}"/>
              </a:ext>
            </a:extLst>
          </p:cNvPr>
          <p:cNvSpPr txBox="1"/>
          <p:nvPr/>
        </p:nvSpPr>
        <p:spPr>
          <a:xfrm>
            <a:off x="325453" y="5329138"/>
            <a:ext cx="368915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Schematic of the constructed surface mesh (white surface) after simulating deposition of 25000 Nb and 5000 </a:t>
            </a:r>
            <a:r>
              <a:rPr lang="en-GB" sz="1200" dirty="0" err="1"/>
              <a:t>Ar</a:t>
            </a:r>
            <a:r>
              <a:rPr lang="en-GB" sz="1200" dirty="0"/>
              <a:t> atoms on Cu(100) (T = 300 K) at conditions consistent with </a:t>
            </a:r>
            <a:r>
              <a:rPr lang="en-GB" sz="1200" dirty="0" err="1"/>
              <a:t>HiPIMS</a:t>
            </a:r>
            <a:r>
              <a:rPr lang="en-GB" sz="1200" dirty="0"/>
              <a:t> growth. Nb atoms (green), Cu atoms (orange).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85B786-4661-FE88-1170-9C7B0CF5CAEE}"/>
              </a:ext>
            </a:extLst>
          </p:cNvPr>
          <p:cNvSpPr txBox="1"/>
          <p:nvPr/>
        </p:nvSpPr>
        <p:spPr>
          <a:xfrm>
            <a:off x="3581400" y="6213996"/>
            <a:ext cx="627264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M. Ghaemi (University of Helsinki) </a:t>
            </a:r>
            <a:r>
              <a:rPr lang="en-GB" sz="1100" i="1" dirty="0"/>
              <a:t>https://doi.org/10.1016/j.surfcoat.2023.130199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AAA9CF-19BF-A8F1-D90A-CA23F3EC1FCB}"/>
              </a:ext>
            </a:extLst>
          </p:cNvPr>
          <p:cNvSpPr txBox="1"/>
          <p:nvPr/>
        </p:nvSpPr>
        <p:spPr>
          <a:xfrm>
            <a:off x="4352204" y="5325784"/>
            <a:ext cx="38251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Cumulative fraction of sputtered Cu atoms </a:t>
            </a:r>
            <a:r>
              <a:rPr lang="en-GB" sz="1200" dirty="0" err="1"/>
              <a:t>f</a:t>
            </a:r>
            <a:r>
              <a:rPr lang="en-GB" sz="1200" baseline="-25000" dirty="0" err="1"/>
              <a:t>sp</a:t>
            </a:r>
            <a:r>
              <a:rPr lang="en-GB" sz="1200" dirty="0"/>
              <a:t> (with respect to the initial number of Cu atoms in the simulation box) as a function of number of the deposited particles for </a:t>
            </a:r>
            <a:r>
              <a:rPr lang="en-GB" sz="1200" dirty="0" err="1"/>
              <a:t>HiPIMS</a:t>
            </a:r>
            <a:r>
              <a:rPr lang="en-GB" sz="1200" dirty="0"/>
              <a:t> growth simulations.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1D5A28-FA8A-13E5-82BA-BB24F5FA7274}"/>
              </a:ext>
            </a:extLst>
          </p:cNvPr>
          <p:cNvSpPr txBox="1"/>
          <p:nvPr/>
        </p:nvSpPr>
        <p:spPr>
          <a:xfrm>
            <a:off x="8219152" y="1785857"/>
            <a:ext cx="3526095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Why is this happening?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energetic species induce </a:t>
            </a:r>
            <a:r>
              <a:rPr lang="en-GB" u="sng" dirty="0"/>
              <a:t>collision cascades </a:t>
            </a:r>
            <a:r>
              <a:rPr lang="en-GB" dirty="0"/>
              <a:t>that </a:t>
            </a:r>
            <a:r>
              <a:rPr lang="en-GB" dirty="0">
                <a:solidFill>
                  <a:schemeClr val="accent2"/>
                </a:solidFill>
              </a:rPr>
              <a:t>displace Cu atoms </a:t>
            </a:r>
            <a:r>
              <a:rPr lang="en-GB" dirty="0"/>
              <a:t>from the substrate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u="sng" dirty="0"/>
              <a:t>local heating </a:t>
            </a:r>
            <a:r>
              <a:rPr lang="en-GB" dirty="0"/>
              <a:t>from ion bombardment enhances atomic rearrangement and </a:t>
            </a:r>
            <a:r>
              <a:rPr lang="en-GB" dirty="0">
                <a:solidFill>
                  <a:schemeClr val="accent2"/>
                </a:solidFill>
              </a:rPr>
              <a:t>facilitates Cu diffusion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u="sng" dirty="0"/>
              <a:t>island nucleation and coalescence</a:t>
            </a:r>
            <a:r>
              <a:rPr lang="en-GB" dirty="0"/>
              <a:t>, </a:t>
            </a:r>
            <a:r>
              <a:rPr lang="en-GB" dirty="0">
                <a:solidFill>
                  <a:schemeClr val="accent2"/>
                </a:solidFill>
              </a:rPr>
              <a:t>Cu adatoms can be incorporated </a:t>
            </a:r>
            <a:r>
              <a:rPr lang="en-GB" dirty="0"/>
              <a:t>into Nb clusters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1B1417C-811B-F8D0-A29B-9D54E19C8B9A}"/>
              </a:ext>
            </a:extLst>
          </p:cNvPr>
          <p:cNvSpPr txBox="1"/>
          <p:nvPr/>
        </p:nvSpPr>
        <p:spPr>
          <a:xfrm>
            <a:off x="311733" y="966270"/>
            <a:ext cx="10285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Temperature-dependant Cu atom mobility predicted through molecular dynamic simulations</a:t>
            </a:r>
          </a:p>
        </p:txBody>
      </p:sp>
    </p:spTree>
    <p:extLst>
      <p:ext uri="{BB962C8B-B14F-4D97-AF65-F5344CB8AC3E}">
        <p14:creationId xmlns:p14="http://schemas.microsoft.com/office/powerpoint/2010/main" val="402881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B0088-1490-BC7E-96E1-BD86F8D63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6B9A5-5E09-A1F4-5B3E-44E855BDB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Influence of temperature: </a:t>
            </a:r>
            <a:r>
              <a:rPr lang="en-GB" dirty="0">
                <a:solidFill>
                  <a:srgbClr val="FF0000"/>
                </a:solidFill>
              </a:rPr>
              <a:t>Cu substrate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5D48F4-266C-47C4-05FF-18FE17D70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32680B-D88C-7989-5FF2-1B72E65E9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D7E744-86D1-81D5-85C3-BCBEB3209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10</a:t>
            </a:fld>
            <a:endParaRPr lang="en-CH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A6F9B9F-3763-2996-167E-542D22E00353}"/>
              </a:ext>
            </a:extLst>
          </p:cNvPr>
          <p:cNvGrpSpPr/>
          <p:nvPr/>
        </p:nvGrpSpPr>
        <p:grpSpPr>
          <a:xfrm>
            <a:off x="8248294" y="1837962"/>
            <a:ext cx="3467811" cy="3374828"/>
            <a:chOff x="1531620" y="1947820"/>
            <a:chExt cx="3173430" cy="308834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464FCC1A-26EE-5952-59AD-15F10D19CE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024" t="6803" b="48090"/>
            <a:stretch>
              <a:fillRect/>
            </a:stretch>
          </p:blipFill>
          <p:spPr>
            <a:xfrm>
              <a:off x="1531620" y="1947820"/>
              <a:ext cx="3173430" cy="305852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956B677-E05D-3B13-C907-0516E6B8DB66}"/>
                </a:ext>
              </a:extLst>
            </p:cNvPr>
            <p:cNvSpPr/>
            <p:nvPr/>
          </p:nvSpPr>
          <p:spPr>
            <a:xfrm>
              <a:off x="1667256" y="4722876"/>
              <a:ext cx="609600" cy="3132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EF8B38EA-3DB8-A331-5E1C-A44DA82FB892}"/>
              </a:ext>
            </a:extLst>
          </p:cNvPr>
          <p:cNvSpPr txBox="1"/>
          <p:nvPr/>
        </p:nvSpPr>
        <p:spPr>
          <a:xfrm>
            <a:off x="6948480" y="1347550"/>
            <a:ext cx="4801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… and supported by experimental results!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8604316-D4C5-C94C-926C-580E096C5AEE}"/>
              </a:ext>
            </a:extLst>
          </p:cNvPr>
          <p:cNvSpPr txBox="1"/>
          <p:nvPr/>
        </p:nvSpPr>
        <p:spPr>
          <a:xfrm>
            <a:off x="8864948" y="5251127"/>
            <a:ext cx="30015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XPS depth profile of Cu, Nb, O, and C in a 150 nm thick Nb layer deposited on Cu via </a:t>
            </a:r>
            <a:r>
              <a:rPr lang="en-GB" sz="1200" dirty="0" err="1"/>
              <a:t>HiPIMS</a:t>
            </a:r>
            <a:r>
              <a:rPr lang="en-GB" sz="1200" dirty="0"/>
              <a:t> at 420 K. </a:t>
            </a:r>
          </a:p>
        </p:txBody>
      </p:sp>
      <p:pic>
        <p:nvPicPr>
          <p:cNvPr id="6" name="Picture 5" descr="A diagram of a structure&#10;&#10;AI-generated content may be incorrect.">
            <a:extLst>
              <a:ext uri="{FF2B5EF4-FFF2-40B4-BE49-F238E27FC236}">
                <a16:creationId xmlns:a16="http://schemas.microsoft.com/office/drawing/2014/main" id="{9F1DC8FF-4897-C47B-F690-74D18A0463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951" t="9099"/>
          <a:stretch>
            <a:fillRect/>
          </a:stretch>
        </p:blipFill>
        <p:spPr>
          <a:xfrm>
            <a:off x="113601" y="1508302"/>
            <a:ext cx="3901007" cy="36732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02EA7BC-1D59-F5DD-BE26-271876BD7578}"/>
              </a:ext>
            </a:extLst>
          </p:cNvPr>
          <p:cNvSpPr txBox="1"/>
          <p:nvPr/>
        </p:nvSpPr>
        <p:spPr>
          <a:xfrm>
            <a:off x="325453" y="5329138"/>
            <a:ext cx="368915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Schematic of the constructed surface mesh (white surface) after simulating deposition of 25000 Nb and 5000 </a:t>
            </a:r>
            <a:r>
              <a:rPr lang="en-GB" sz="1200" dirty="0" err="1"/>
              <a:t>Ar</a:t>
            </a:r>
            <a:r>
              <a:rPr lang="en-GB" sz="1200" dirty="0"/>
              <a:t> atoms on Cu(100) (T = 300 K) at conditions consistent with </a:t>
            </a:r>
            <a:r>
              <a:rPr lang="en-GB" sz="1200" dirty="0" err="1"/>
              <a:t>HiPIMS</a:t>
            </a:r>
            <a:r>
              <a:rPr lang="en-GB" sz="1200" dirty="0"/>
              <a:t> growth. Nb atoms (green), Cu atoms (orange).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7D2D2A-9E72-EC48-9367-62FFF5E6FE71}"/>
              </a:ext>
            </a:extLst>
          </p:cNvPr>
          <p:cNvSpPr txBox="1"/>
          <p:nvPr/>
        </p:nvSpPr>
        <p:spPr>
          <a:xfrm>
            <a:off x="3581400" y="6213996"/>
            <a:ext cx="627264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M. Ghaemi (University of Helsinki) </a:t>
            </a:r>
            <a:r>
              <a:rPr lang="en-GB" sz="1100" i="1" dirty="0"/>
              <a:t>https://doi.org/10.1016/j.surfcoat.2023.130199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A8B64A-0BAE-0374-E816-C3E5627BE999}"/>
              </a:ext>
            </a:extLst>
          </p:cNvPr>
          <p:cNvSpPr txBox="1"/>
          <p:nvPr/>
        </p:nvSpPr>
        <p:spPr>
          <a:xfrm>
            <a:off x="4352204" y="5325784"/>
            <a:ext cx="38251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Cumulative fraction of sputtered Cu atoms </a:t>
            </a:r>
            <a:r>
              <a:rPr lang="en-GB" sz="1200" dirty="0" err="1"/>
              <a:t>f</a:t>
            </a:r>
            <a:r>
              <a:rPr lang="en-GB" sz="1200" baseline="-25000" dirty="0" err="1"/>
              <a:t>sp</a:t>
            </a:r>
            <a:r>
              <a:rPr lang="en-GB" sz="1200" dirty="0"/>
              <a:t> (with respect to the initial number of Cu atoms in the simulation box) as a function of number of the deposited particles for </a:t>
            </a:r>
            <a:r>
              <a:rPr lang="en-GB" sz="1200" dirty="0" err="1"/>
              <a:t>HiPIMS</a:t>
            </a:r>
            <a:r>
              <a:rPr lang="en-GB" sz="1200" dirty="0"/>
              <a:t> growth simulations.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7D784D5-BAB6-22DA-5C82-BE28D56AD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24" t="55206"/>
          <a:stretch>
            <a:fillRect/>
          </a:stretch>
        </p:blipFill>
        <p:spPr>
          <a:xfrm>
            <a:off x="4219749" y="1785857"/>
            <a:ext cx="3526096" cy="337482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CCE822F-A864-FCF7-ED3E-234BCE121E89}"/>
              </a:ext>
            </a:extLst>
          </p:cNvPr>
          <p:cNvSpPr txBox="1"/>
          <p:nvPr/>
        </p:nvSpPr>
        <p:spPr>
          <a:xfrm>
            <a:off x="311733" y="966270"/>
            <a:ext cx="10285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Temperature-dependant Cu atom mobility predicted through molecular dynamic simulations</a:t>
            </a:r>
          </a:p>
        </p:txBody>
      </p:sp>
    </p:spTree>
    <p:extLst>
      <p:ext uri="{BB962C8B-B14F-4D97-AF65-F5344CB8AC3E}">
        <p14:creationId xmlns:p14="http://schemas.microsoft.com/office/powerpoint/2010/main" val="4095879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4915F-065C-13E1-83A3-DC3D97EB7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Influence of temperature: </a:t>
            </a:r>
            <a:r>
              <a:rPr lang="en-GB" dirty="0">
                <a:solidFill>
                  <a:srgbClr val="FF0000"/>
                </a:solidFill>
              </a:rPr>
              <a:t>Ta DBL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61C8F9-350B-17AF-8421-E4A213526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DB3392-1B81-040B-11A4-3120800A9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E3A241-48F4-5C18-0354-37A6B9EBF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11</a:t>
            </a:fld>
            <a:endParaRPr lang="en-CH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F9D2F3-D212-7852-0769-AF6F16CB576C}"/>
              </a:ext>
            </a:extLst>
          </p:cNvPr>
          <p:cNvSpPr txBox="1"/>
          <p:nvPr/>
        </p:nvSpPr>
        <p:spPr>
          <a:xfrm>
            <a:off x="392692" y="966658"/>
            <a:ext cx="8439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Could this high Cu mobility also be affecting the Ta diffusion barrier layer?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B2CED6-9D6F-F355-AFE5-CBA79CA6C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24" t="55206"/>
          <a:stretch>
            <a:fillRect/>
          </a:stretch>
        </p:blipFill>
        <p:spPr>
          <a:xfrm>
            <a:off x="120153" y="1493694"/>
            <a:ext cx="4014065" cy="38418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8B6B04-DFEA-FC2B-6FBC-176AD188CA2A}"/>
              </a:ext>
            </a:extLst>
          </p:cNvPr>
          <p:cNvSpPr txBox="1"/>
          <p:nvPr/>
        </p:nvSpPr>
        <p:spPr>
          <a:xfrm>
            <a:off x="1021884" y="5292808"/>
            <a:ext cx="31123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Cumulative fraction of sputtered Cu atoms </a:t>
            </a:r>
            <a:r>
              <a:rPr lang="en-GB" sz="1200" dirty="0" err="1"/>
              <a:t>f</a:t>
            </a:r>
            <a:r>
              <a:rPr lang="en-GB" sz="1200" baseline="-25000" dirty="0" err="1"/>
              <a:t>sp</a:t>
            </a:r>
            <a:r>
              <a:rPr lang="en-GB" sz="1200" dirty="0"/>
              <a:t> as a function of number of the deposited particles for </a:t>
            </a:r>
            <a:r>
              <a:rPr lang="en-GB" sz="1200" dirty="0" err="1"/>
              <a:t>HiPIMS</a:t>
            </a:r>
            <a:r>
              <a:rPr lang="en-GB" sz="1200" dirty="0"/>
              <a:t> growth simulations.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8F7541-4F63-3817-CC3C-EBF2152DA9CE}"/>
              </a:ext>
            </a:extLst>
          </p:cNvPr>
          <p:cNvSpPr txBox="1"/>
          <p:nvPr/>
        </p:nvSpPr>
        <p:spPr>
          <a:xfrm>
            <a:off x="945635" y="5989380"/>
            <a:ext cx="323111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i="1" dirty="0"/>
              <a:t>https://doi.org/10.1016/j.surfcoat.2023.130199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6309381-39B0-6D19-FFAA-A1FE9EFF32EC}"/>
              </a:ext>
            </a:extLst>
          </p:cNvPr>
          <p:cNvSpPr/>
          <p:nvPr/>
        </p:nvSpPr>
        <p:spPr>
          <a:xfrm>
            <a:off x="4280234" y="1568751"/>
            <a:ext cx="3734746" cy="35241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Ta at 750 ºC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86B59CD-25C4-B623-52DE-68CE0D5AC682}"/>
              </a:ext>
            </a:extLst>
          </p:cNvPr>
          <p:cNvSpPr/>
          <p:nvPr/>
        </p:nvSpPr>
        <p:spPr>
          <a:xfrm>
            <a:off x="8100587" y="1568751"/>
            <a:ext cx="3734746" cy="35241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Ta at 300 ºC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C980902-E2D9-2039-B8A0-3FDBB204AB58}"/>
              </a:ext>
            </a:extLst>
          </p:cNvPr>
          <p:cNvSpPr txBox="1"/>
          <p:nvPr/>
        </p:nvSpPr>
        <p:spPr>
          <a:xfrm>
            <a:off x="4389345" y="4483291"/>
            <a:ext cx="7422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rgbClr val="00B050"/>
                </a:solidFill>
              </a:rPr>
              <a:t>Still to be optimised, however, very promising initial result!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8390C29-D967-C37D-BEDA-F386B67541D5}"/>
              </a:ext>
            </a:extLst>
          </p:cNvPr>
          <p:cNvSpPr txBox="1"/>
          <p:nvPr/>
        </p:nvSpPr>
        <p:spPr>
          <a:xfrm>
            <a:off x="4444776" y="4986746"/>
            <a:ext cx="71404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New campaign ongoing, latest XPS surface results: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Nb/Cu deposited at 300 ºC → 6 % Cu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B050"/>
                </a:solidFill>
              </a:rPr>
              <a:t>Ta/Cu without heating (under various ion acceleration conditions) → below the detection limit!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DD68271-CE4C-7CA0-2965-2D45938B6869}"/>
              </a:ext>
            </a:extLst>
          </p:cNvPr>
          <p:cNvGrpSpPr/>
          <p:nvPr/>
        </p:nvGrpSpPr>
        <p:grpSpPr>
          <a:xfrm>
            <a:off x="4275154" y="1918519"/>
            <a:ext cx="3744906" cy="2454194"/>
            <a:chOff x="627803" y="1996171"/>
            <a:chExt cx="4824176" cy="3161485"/>
          </a:xfrm>
        </p:grpSpPr>
        <p:pic>
          <p:nvPicPr>
            <p:cNvPr id="20" name="Picture 19" descr="A close-up of a cross section of a piece of paper&#10;&#10;Description automatically generated">
              <a:extLst>
                <a:ext uri="{FF2B5EF4-FFF2-40B4-BE49-F238E27FC236}">
                  <a16:creationId xmlns:a16="http://schemas.microsoft.com/office/drawing/2014/main" id="{9FED5EDD-85D7-6918-B5D9-0A240E1707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6458"/>
            <a:stretch/>
          </p:blipFill>
          <p:spPr>
            <a:xfrm>
              <a:off x="627803" y="1996171"/>
              <a:ext cx="4824176" cy="3161485"/>
            </a:xfrm>
            <a:prstGeom prst="rect">
              <a:avLst/>
            </a:prstGeom>
            <a:ln w="3175">
              <a:noFill/>
            </a:ln>
          </p:spPr>
        </p:pic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F3B7C62-DA26-DD40-FA0C-6AD44CE554D8}"/>
                </a:ext>
              </a:extLst>
            </p:cNvPr>
            <p:cNvGrpSpPr/>
            <p:nvPr/>
          </p:nvGrpSpPr>
          <p:grpSpPr>
            <a:xfrm>
              <a:off x="789585" y="4564858"/>
              <a:ext cx="1102317" cy="442414"/>
              <a:chOff x="7779482" y="2420125"/>
              <a:chExt cx="914400" cy="373101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BF878221-11A5-77C0-194F-16BC28DCBC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79482" y="2793226"/>
                <a:ext cx="914400" cy="0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11CE5E8-FF70-F306-F3AD-D9D08CA09610}"/>
                  </a:ext>
                </a:extLst>
              </p:cNvPr>
              <p:cNvSpPr txBox="1"/>
              <p:nvPr/>
            </p:nvSpPr>
            <p:spPr>
              <a:xfrm>
                <a:off x="7945008" y="2420125"/>
                <a:ext cx="58334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:r>
                  <a:rPr lang="en-GB" b="1" dirty="0">
                    <a:solidFill>
                      <a:schemeClr val="bg1"/>
                    </a:solidFill>
                  </a:rPr>
                  <a:t>5 </a:t>
                </a:r>
                <a:r>
                  <a:rPr lang="el-GR" b="1" dirty="0">
                    <a:solidFill>
                      <a:schemeClr val="bg1"/>
                    </a:solidFill>
                  </a:rPr>
                  <a:t>μ</a:t>
                </a:r>
                <a:r>
                  <a:rPr lang="en-GB" b="1" dirty="0">
                    <a:solidFill>
                      <a:schemeClr val="bg1"/>
                    </a:solidFill>
                  </a:rPr>
                  <a:t>m</a:t>
                </a: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CCB6ED6-8FF0-7774-9804-A01DB014EE91}"/>
              </a:ext>
            </a:extLst>
          </p:cNvPr>
          <p:cNvGrpSpPr/>
          <p:nvPr/>
        </p:nvGrpSpPr>
        <p:grpSpPr>
          <a:xfrm>
            <a:off x="8100586" y="1925752"/>
            <a:ext cx="3734747" cy="2454194"/>
            <a:chOff x="6330061" y="1996170"/>
            <a:chExt cx="4811089" cy="3161485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F66D50D-0FA5-CA69-FF74-86178297B4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" b="6459"/>
            <a:stretch>
              <a:fillRect/>
            </a:stretch>
          </p:blipFill>
          <p:spPr>
            <a:xfrm>
              <a:off x="6330061" y="1996170"/>
              <a:ext cx="4811089" cy="3161485"/>
            </a:xfrm>
            <a:prstGeom prst="rect">
              <a:avLst/>
            </a:prstGeom>
            <a:ln w="3175">
              <a:noFill/>
            </a:ln>
          </p:spPr>
        </p:pic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614F763-FDEB-47E5-5FC2-6E23B3FCEBB1}"/>
                </a:ext>
              </a:extLst>
            </p:cNvPr>
            <p:cNvCxnSpPr>
              <a:cxnSpLocks/>
            </p:cNvCxnSpPr>
            <p:nvPr/>
          </p:nvCxnSpPr>
          <p:spPr>
            <a:xfrm>
              <a:off x="6478757" y="4952052"/>
              <a:ext cx="915705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74EC16A-2440-183E-2706-BE7BE41FC8CF}"/>
                </a:ext>
              </a:extLst>
            </p:cNvPr>
            <p:cNvSpPr txBox="1"/>
            <p:nvPr/>
          </p:nvSpPr>
          <p:spPr>
            <a:xfrm>
              <a:off x="6478757" y="4519611"/>
              <a:ext cx="1130412" cy="3568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b="1" dirty="0">
                  <a:solidFill>
                    <a:schemeClr val="bg1"/>
                  </a:solidFill>
                </a:rPr>
                <a:t>10 </a:t>
              </a:r>
              <a:r>
                <a:rPr lang="el-GR" b="1" dirty="0">
                  <a:solidFill>
                    <a:schemeClr val="bg1"/>
                  </a:solidFill>
                </a:rPr>
                <a:t>μ</a:t>
              </a:r>
              <a:r>
                <a:rPr lang="en-GB" b="1" dirty="0">
                  <a:solidFill>
                    <a:schemeClr val="bg1"/>
                  </a:solidFill>
                </a:rPr>
                <a:t>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392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/>
      <p:bldP spid="5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CE15A-D96B-C74E-FABA-5923AAB37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4841CD-3115-1361-5A09-F45116642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3708A0-BEC5-8669-7EAD-030371C95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9680D2-478C-DC02-C1D5-B3545CDD2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12</a:t>
            </a:fld>
            <a:endParaRPr lang="en-CH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25C59AB-7165-9026-0CC4-962E3EC5884D}"/>
              </a:ext>
            </a:extLst>
          </p:cNvPr>
          <p:cNvGrpSpPr/>
          <p:nvPr/>
        </p:nvGrpSpPr>
        <p:grpSpPr>
          <a:xfrm>
            <a:off x="627803" y="1996171"/>
            <a:ext cx="4824176" cy="3161485"/>
            <a:chOff x="627803" y="1996171"/>
            <a:chExt cx="4824176" cy="3161485"/>
          </a:xfrm>
        </p:grpSpPr>
        <p:pic>
          <p:nvPicPr>
            <p:cNvPr id="12" name="Picture 11" descr="A close-up of a cross section of a piece of paper&#10;&#10;Description automatically generated">
              <a:extLst>
                <a:ext uri="{FF2B5EF4-FFF2-40B4-BE49-F238E27FC236}">
                  <a16:creationId xmlns:a16="http://schemas.microsoft.com/office/drawing/2014/main" id="{E3327B42-4CA3-DE75-D0E8-1D4ED8D851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6458"/>
            <a:stretch/>
          </p:blipFill>
          <p:spPr>
            <a:xfrm>
              <a:off x="627803" y="1996171"/>
              <a:ext cx="4824176" cy="3161485"/>
            </a:xfrm>
            <a:prstGeom prst="rect">
              <a:avLst/>
            </a:prstGeom>
            <a:ln w="3175">
              <a:solidFill>
                <a:srgbClr val="000000"/>
              </a:solidFill>
            </a:ln>
          </p:spPr>
        </p:pic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A1758F8-6F4A-238B-861D-611E870E01CF}"/>
                </a:ext>
              </a:extLst>
            </p:cNvPr>
            <p:cNvGrpSpPr/>
            <p:nvPr/>
          </p:nvGrpSpPr>
          <p:grpSpPr>
            <a:xfrm>
              <a:off x="789585" y="4619768"/>
              <a:ext cx="1102317" cy="387503"/>
              <a:chOff x="7779482" y="2466433"/>
              <a:chExt cx="914400" cy="326793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B6BB26B-8550-FFA2-3241-F2C33FFC1C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79482" y="2793226"/>
                <a:ext cx="914400" cy="0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4F0A12C-53F4-8360-B50D-D28D5B4D4071}"/>
                  </a:ext>
                </a:extLst>
              </p:cNvPr>
              <p:cNvSpPr txBox="1"/>
              <p:nvPr/>
            </p:nvSpPr>
            <p:spPr>
              <a:xfrm>
                <a:off x="7955736" y="2466433"/>
                <a:ext cx="58334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:r>
                  <a:rPr lang="en-GB" b="1" dirty="0">
                    <a:solidFill>
                      <a:schemeClr val="bg1"/>
                    </a:solidFill>
                  </a:rPr>
                  <a:t>5 </a:t>
                </a:r>
                <a:r>
                  <a:rPr lang="el-GR" b="1" dirty="0">
                    <a:solidFill>
                      <a:schemeClr val="bg1"/>
                    </a:solidFill>
                  </a:rPr>
                  <a:t>μ</a:t>
                </a:r>
                <a:r>
                  <a:rPr lang="en-GB" b="1" dirty="0">
                    <a:solidFill>
                      <a:schemeClr val="bg1"/>
                    </a:solidFill>
                  </a:rPr>
                  <a:t>m</a:t>
                </a: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669171C-0923-31E0-F933-C013AD2E2318}"/>
              </a:ext>
            </a:extLst>
          </p:cNvPr>
          <p:cNvGrpSpPr/>
          <p:nvPr/>
        </p:nvGrpSpPr>
        <p:grpSpPr>
          <a:xfrm>
            <a:off x="6316975" y="1996170"/>
            <a:ext cx="4824176" cy="3161485"/>
            <a:chOff x="6316975" y="1996170"/>
            <a:chExt cx="4824176" cy="3161485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4A00C92B-0418-6392-6A4A-CC3677BC1B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459"/>
            <a:stretch/>
          </p:blipFill>
          <p:spPr>
            <a:xfrm>
              <a:off x="6316975" y="1996170"/>
              <a:ext cx="4824176" cy="3161485"/>
            </a:xfrm>
            <a:prstGeom prst="rect">
              <a:avLst/>
            </a:prstGeom>
            <a:ln w="3175">
              <a:solidFill>
                <a:srgbClr val="000000"/>
              </a:solidFill>
            </a:ln>
          </p:spPr>
        </p:pic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9A939A7-BF35-FD98-F4DF-BDBE727B4BEF}"/>
                </a:ext>
              </a:extLst>
            </p:cNvPr>
            <p:cNvCxnSpPr>
              <a:cxnSpLocks/>
            </p:cNvCxnSpPr>
            <p:nvPr/>
          </p:nvCxnSpPr>
          <p:spPr>
            <a:xfrm>
              <a:off x="6478757" y="4952052"/>
              <a:ext cx="915705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16A84DD-13E1-89C2-B405-69816D6C968B}"/>
                </a:ext>
              </a:extLst>
            </p:cNvPr>
            <p:cNvSpPr txBox="1"/>
            <p:nvPr/>
          </p:nvSpPr>
          <p:spPr>
            <a:xfrm>
              <a:off x="6531875" y="4556636"/>
              <a:ext cx="809467" cy="3284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b="1" dirty="0">
                  <a:solidFill>
                    <a:schemeClr val="bg1"/>
                  </a:solidFill>
                </a:rPr>
                <a:t>10 </a:t>
              </a:r>
              <a:r>
                <a:rPr lang="el-GR" b="1" dirty="0">
                  <a:solidFill>
                    <a:schemeClr val="bg1"/>
                  </a:solidFill>
                </a:rPr>
                <a:t>μ</a:t>
              </a:r>
              <a:r>
                <a:rPr lang="en-GB" b="1" dirty="0">
                  <a:solidFill>
                    <a:schemeClr val="bg1"/>
                  </a:solidFill>
                </a:rPr>
                <a:t>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2081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2B037-E590-0030-B2CC-2BA1D0888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E6B143E-8672-A960-929F-B1D150053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from samples to cavities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B93B61-8CEF-86E4-E97F-C6316042E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F007FA-18EC-3880-D8E9-1042BA9C0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1C1AA4-4105-C9B7-D3F2-4C9399E6C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13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11448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1E3F2-B448-98BD-8F41-3D58E5E61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Upscaling: </a:t>
            </a:r>
            <a:r>
              <a:rPr lang="en-GB" dirty="0">
                <a:solidFill>
                  <a:srgbClr val="FF0000"/>
                </a:solidFill>
              </a:rPr>
              <a:t>deposition system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FFDC0D-478C-1F3E-9B95-54301BA97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41499D-E0C3-D8BB-E29C-8171DE064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C2E6F9-C61D-A046-1DFA-480AF49EE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14</a:t>
            </a:fld>
            <a:endParaRPr lang="en-CH"/>
          </a:p>
        </p:txBody>
      </p:sp>
      <p:pic>
        <p:nvPicPr>
          <p:cNvPr id="7" name="Picture 6" descr="A diagram of a system&#10;&#10;AI-generated content may be incorrect.">
            <a:extLst>
              <a:ext uri="{FF2B5EF4-FFF2-40B4-BE49-F238E27FC236}">
                <a16:creationId xmlns:a16="http://schemas.microsoft.com/office/drawing/2014/main" id="{D58A3C82-BA3E-B19B-E8D5-8E0D3EED58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605" r="16958" b="3167"/>
          <a:stretch>
            <a:fillRect/>
          </a:stretch>
        </p:blipFill>
        <p:spPr>
          <a:xfrm>
            <a:off x="7541757" y="1926166"/>
            <a:ext cx="4420967" cy="2713460"/>
          </a:xfrm>
          <a:prstGeom prst="rect">
            <a:avLst/>
          </a:prstGeom>
          <a:ln>
            <a:noFill/>
          </a:ln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D0BECA8-A52D-A734-90F3-B54DDE94BF2D}"/>
              </a:ext>
            </a:extLst>
          </p:cNvPr>
          <p:cNvGrpSpPr>
            <a:grpSpLocks noChangeAspect="1"/>
          </p:cNvGrpSpPr>
          <p:nvPr/>
        </p:nvGrpSpPr>
        <p:grpSpPr>
          <a:xfrm>
            <a:off x="202713" y="1938524"/>
            <a:ext cx="5314525" cy="2714818"/>
            <a:chOff x="5583275" y="772170"/>
            <a:chExt cx="6145730" cy="313942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E10BDF1-5C68-698D-3005-3AA00462D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3275" y="773740"/>
              <a:ext cx="4183802" cy="3137851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68BB89A-4057-6C96-BC29-DA59ADAA95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20" r="49980" b="30019"/>
            <a:stretch>
              <a:fillRect/>
            </a:stretch>
          </p:blipFill>
          <p:spPr>
            <a:xfrm>
              <a:off x="9807453" y="772170"/>
              <a:ext cx="1921552" cy="3137851"/>
            </a:xfrm>
            <a:prstGeom prst="rect">
              <a:avLst/>
            </a:prstGeom>
            <a:ln w="3175">
              <a:solidFill>
                <a:srgbClr val="2F2F2F"/>
              </a:solidFill>
            </a:ln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C6434D1D-99F4-2790-1562-916FE92BE3B0}"/>
              </a:ext>
            </a:extLst>
          </p:cNvPr>
          <p:cNvSpPr txBox="1"/>
          <p:nvPr/>
        </p:nvSpPr>
        <p:spPr>
          <a:xfrm>
            <a:off x="202713" y="1081780"/>
            <a:ext cx="6353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How to move from coating samples to coating cavities?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5DE813-D021-30D3-741C-A22165D53CF9}"/>
              </a:ext>
            </a:extLst>
          </p:cNvPr>
          <p:cNvSpPr txBox="1"/>
          <p:nvPr/>
        </p:nvSpPr>
        <p:spPr>
          <a:xfrm>
            <a:off x="202713" y="1609058"/>
            <a:ext cx="7248713" cy="3385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F42D3E-D449-79BA-3CCA-FD0C67245232}"/>
              </a:ext>
            </a:extLst>
          </p:cNvPr>
          <p:cNvSpPr txBox="1"/>
          <p:nvPr/>
        </p:nvSpPr>
        <p:spPr>
          <a:xfrm>
            <a:off x="202713" y="1599969"/>
            <a:ext cx="11786574" cy="33855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100000">
                <a:srgbClr val="00BFBF"/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EED5B8-CD5A-EA4C-51B3-E2310DE6B451}"/>
              </a:ext>
            </a:extLst>
          </p:cNvPr>
          <p:cNvSpPr txBox="1"/>
          <p:nvPr/>
        </p:nvSpPr>
        <p:spPr>
          <a:xfrm>
            <a:off x="9057600" y="1950220"/>
            <a:ext cx="16120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i="1" dirty="0">
                <a:latin typeface="Arial Narrow" panose="020B0606020202030204" pitchFamily="34" charset="0"/>
              </a:rPr>
              <a:t>M. Ghaemi et al. </a:t>
            </a:r>
            <a:r>
              <a:rPr lang="en-GB" sz="800" i="1" dirty="0">
                <a:latin typeface="Arial Narrow" panose="020B0606020202030204" pitchFamily="34" charset="0"/>
              </a:rPr>
              <a:t>Surface &amp; Coatings Technology 476 (2024) 130199</a:t>
            </a:r>
            <a:endParaRPr lang="en-US" sz="800" i="1" dirty="0">
              <a:latin typeface="Arial Narrow" panose="020B060602020203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9DDDB96-DDB4-DEAC-E3E8-D9A82916C84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705" t="5363" r="11730" b="6028"/>
          <a:stretch>
            <a:fillRect/>
          </a:stretch>
        </p:blipFill>
        <p:spPr>
          <a:xfrm>
            <a:off x="5552153" y="1938523"/>
            <a:ext cx="1899273" cy="271346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7090A7F-CA68-33BC-B21F-4258C207CF13}"/>
              </a:ext>
            </a:extLst>
          </p:cNvPr>
          <p:cNvSpPr txBox="1"/>
          <p:nvPr/>
        </p:nvSpPr>
        <p:spPr>
          <a:xfrm>
            <a:off x="11156707" y="3817070"/>
            <a:ext cx="80601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Nb target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E16549E-0961-9941-CFAA-76068ACBFBFA}"/>
              </a:ext>
            </a:extLst>
          </p:cNvPr>
          <p:cNvSpPr txBox="1"/>
          <p:nvPr/>
        </p:nvSpPr>
        <p:spPr>
          <a:xfrm>
            <a:off x="202713" y="4964056"/>
            <a:ext cx="52437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Different aspects need to be considered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two materials are needed: Ta and Nb</a:t>
            </a:r>
            <a:r>
              <a:rPr lang="en-GB" baseline="-25000" dirty="0"/>
              <a:t>3</a:t>
            </a:r>
            <a:r>
              <a:rPr lang="en-GB" dirty="0"/>
              <a:t>Sn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 to move from planar to cylindrical targets?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“easy enough” for Nb, how about Nb</a:t>
            </a:r>
            <a:r>
              <a:rPr lang="en-GB" baseline="-25000" dirty="0"/>
              <a:t>3</a:t>
            </a:r>
            <a:r>
              <a:rPr lang="en-GB" dirty="0"/>
              <a:t>Sn?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6562E65-2894-27B3-5185-09BCCB8BDAD0}"/>
              </a:ext>
            </a:extLst>
          </p:cNvPr>
          <p:cNvSpPr txBox="1"/>
          <p:nvPr/>
        </p:nvSpPr>
        <p:spPr>
          <a:xfrm>
            <a:off x="990600" y="1585971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coating samples using planar targets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F11E1A-842F-6AB9-288E-0958B4E6CD11}"/>
              </a:ext>
            </a:extLst>
          </p:cNvPr>
          <p:cNvSpPr txBox="1"/>
          <p:nvPr/>
        </p:nvSpPr>
        <p:spPr>
          <a:xfrm>
            <a:off x="7332449" y="1585971"/>
            <a:ext cx="46742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coating cavities using a cylindrical targets</a:t>
            </a:r>
          </a:p>
        </p:txBody>
      </p:sp>
    </p:spTree>
    <p:extLst>
      <p:ext uri="{BB962C8B-B14F-4D97-AF65-F5344CB8AC3E}">
        <p14:creationId xmlns:p14="http://schemas.microsoft.com/office/powerpoint/2010/main" val="1775452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6" grpId="0"/>
      <p:bldP spid="16" grpId="0" animBg="1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42071-D7EF-EBAB-E93E-79652F9D8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E9B5F-9CA3-C8F5-95E7-9D9752D76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Upscaling: </a:t>
            </a:r>
            <a:r>
              <a:rPr lang="en-GB" dirty="0">
                <a:solidFill>
                  <a:srgbClr val="FF0000"/>
                </a:solidFill>
              </a:rPr>
              <a:t>deposition system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66AC43-C8BE-2859-4FB4-9740C9CE3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E5F5FB-4954-720C-BCC3-D66C8D2F0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489B89-69B1-7A95-EABC-3E55581CC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15</a:t>
            </a:fld>
            <a:endParaRPr lang="en-CH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6CBC76A-DC82-F750-D451-A8D1A8FDDA6E}"/>
              </a:ext>
            </a:extLst>
          </p:cNvPr>
          <p:cNvGrpSpPr>
            <a:grpSpLocks noChangeAspect="1"/>
          </p:cNvGrpSpPr>
          <p:nvPr/>
        </p:nvGrpSpPr>
        <p:grpSpPr>
          <a:xfrm>
            <a:off x="202713" y="1938524"/>
            <a:ext cx="5314525" cy="2714818"/>
            <a:chOff x="5583275" y="772170"/>
            <a:chExt cx="6145730" cy="313942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47C2A3E-9D74-1730-D03F-53E4DEF687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3275" y="773740"/>
              <a:ext cx="4183802" cy="3137851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9C48E38-5CA3-056A-FEB2-A7EA3F6368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20" r="49980" b="30019"/>
            <a:stretch>
              <a:fillRect/>
            </a:stretch>
          </p:blipFill>
          <p:spPr>
            <a:xfrm>
              <a:off x="9807453" y="772170"/>
              <a:ext cx="1921552" cy="3137851"/>
            </a:xfrm>
            <a:prstGeom prst="rect">
              <a:avLst/>
            </a:prstGeom>
            <a:ln w="3175">
              <a:solidFill>
                <a:srgbClr val="2F2F2F"/>
              </a:solidFill>
            </a:ln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F011E06-0560-A297-982C-FCEEEE950896}"/>
              </a:ext>
            </a:extLst>
          </p:cNvPr>
          <p:cNvSpPr txBox="1"/>
          <p:nvPr/>
        </p:nvSpPr>
        <p:spPr>
          <a:xfrm>
            <a:off x="202713" y="1081780"/>
            <a:ext cx="6353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How to move from coating samples to coating cavities?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EEC7F0-2E44-5FF7-EE2E-16262599684A}"/>
              </a:ext>
            </a:extLst>
          </p:cNvPr>
          <p:cNvSpPr txBox="1"/>
          <p:nvPr/>
        </p:nvSpPr>
        <p:spPr>
          <a:xfrm>
            <a:off x="202713" y="1609058"/>
            <a:ext cx="7248713" cy="3385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205F51-752A-49AD-DCCE-77C0BBF97F81}"/>
              </a:ext>
            </a:extLst>
          </p:cNvPr>
          <p:cNvSpPr txBox="1"/>
          <p:nvPr/>
        </p:nvSpPr>
        <p:spPr>
          <a:xfrm>
            <a:off x="202713" y="1599969"/>
            <a:ext cx="11786574" cy="3385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GB" sz="1600" b="1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79E44EA-6036-6DDC-5466-F1384FB176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705" t="5363" r="11730" b="6028"/>
          <a:stretch>
            <a:fillRect/>
          </a:stretch>
        </p:blipFill>
        <p:spPr>
          <a:xfrm>
            <a:off x="5552153" y="1938523"/>
            <a:ext cx="1899273" cy="271346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E5AF85D-D559-DF9A-F4E4-48364001E385}"/>
              </a:ext>
            </a:extLst>
          </p:cNvPr>
          <p:cNvSpPr txBox="1"/>
          <p:nvPr/>
        </p:nvSpPr>
        <p:spPr>
          <a:xfrm>
            <a:off x="202713" y="4964056"/>
            <a:ext cx="52437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Different aspects need to be considered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two materials are needed: Ta and Nb</a:t>
            </a:r>
            <a:r>
              <a:rPr lang="en-GB" baseline="-25000" dirty="0"/>
              <a:t>3</a:t>
            </a:r>
            <a:r>
              <a:rPr lang="en-GB" dirty="0"/>
              <a:t>Sn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 to move from planar to cylindrical targets?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“easy enough” for Nb, how about Nb</a:t>
            </a:r>
            <a:r>
              <a:rPr lang="en-GB" baseline="-25000" dirty="0"/>
              <a:t>3</a:t>
            </a:r>
            <a:r>
              <a:rPr lang="en-GB" dirty="0"/>
              <a:t>Sn?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A6B6B82-56BA-4F4B-8C29-1338E633E2A4}"/>
              </a:ext>
            </a:extLst>
          </p:cNvPr>
          <p:cNvSpPr txBox="1"/>
          <p:nvPr/>
        </p:nvSpPr>
        <p:spPr>
          <a:xfrm>
            <a:off x="990600" y="1585971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coating samples using planar targets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90B3EDF-F8ED-16FA-B6B9-9F291CA884BC}"/>
              </a:ext>
            </a:extLst>
          </p:cNvPr>
          <p:cNvGrpSpPr/>
          <p:nvPr/>
        </p:nvGrpSpPr>
        <p:grpSpPr>
          <a:xfrm>
            <a:off x="7796091" y="1934912"/>
            <a:ext cx="4193196" cy="2713461"/>
            <a:chOff x="5891519" y="831048"/>
            <a:chExt cx="2716074" cy="1846517"/>
          </a:xfrm>
        </p:grpSpPr>
        <p:pic>
          <p:nvPicPr>
            <p:cNvPr id="17" name="Picture 16" descr="A crack in a plate&#10;&#10;AI-generated content may be incorrect.">
              <a:extLst>
                <a:ext uri="{FF2B5EF4-FFF2-40B4-BE49-F238E27FC236}">
                  <a16:creationId xmlns:a16="http://schemas.microsoft.com/office/drawing/2014/main" id="{34978255-1E9E-DFB0-429C-FB91544E1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338" t="5045" r="10295" b="1447"/>
            <a:stretch>
              <a:fillRect/>
            </a:stretch>
          </p:blipFill>
          <p:spPr>
            <a:xfrm>
              <a:off x="5891519" y="831048"/>
              <a:ext cx="2716074" cy="1846517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5B4295F-78A5-06F7-CD9C-20EC33F5E6F4}"/>
                </a:ext>
              </a:extLst>
            </p:cNvPr>
            <p:cNvSpPr/>
            <p:nvPr/>
          </p:nvSpPr>
          <p:spPr>
            <a:xfrm>
              <a:off x="5973055" y="2539575"/>
              <a:ext cx="979373" cy="457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1E9673D-E184-584E-DF07-953FF542A28E}"/>
              </a:ext>
            </a:extLst>
          </p:cNvPr>
          <p:cNvSpPr txBox="1"/>
          <p:nvPr/>
        </p:nvSpPr>
        <p:spPr>
          <a:xfrm>
            <a:off x="7940963" y="3944818"/>
            <a:ext cx="1339273" cy="500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700"/>
              </a:lnSpc>
            </a:pPr>
            <a:r>
              <a:rPr lang="fr-CH" sz="1800" b="1" dirty="0">
                <a:solidFill>
                  <a:schemeClr val="bg1"/>
                </a:solidFill>
              </a:rPr>
              <a:t>50 mm</a:t>
            </a:r>
            <a:endParaRPr lang="en-GB" sz="1800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003DCC0-CC8A-C1DD-41B0-52C2A2C21B21}"/>
              </a:ext>
            </a:extLst>
          </p:cNvPr>
          <p:cNvSpPr txBox="1"/>
          <p:nvPr/>
        </p:nvSpPr>
        <p:spPr>
          <a:xfrm>
            <a:off x="8251640" y="1599969"/>
            <a:ext cx="32820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Nb</a:t>
            </a:r>
            <a:r>
              <a:rPr lang="en-GB" sz="1600" b="1" baseline="-25000" dirty="0">
                <a:solidFill>
                  <a:schemeClr val="bg1"/>
                </a:solidFill>
              </a:rPr>
              <a:t>3</a:t>
            </a:r>
            <a:r>
              <a:rPr lang="en-GB" sz="1600" b="1" dirty="0">
                <a:solidFill>
                  <a:schemeClr val="bg1"/>
                </a:solidFill>
              </a:rPr>
              <a:t>Sn planar target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B0FFBB1-86B9-8A19-DF2B-90535FE05A85}"/>
              </a:ext>
            </a:extLst>
          </p:cNvPr>
          <p:cNvSpPr txBox="1"/>
          <p:nvPr/>
        </p:nvSpPr>
        <p:spPr>
          <a:xfrm>
            <a:off x="8089900" y="4964055"/>
            <a:ext cx="36150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Already prone to cracking!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brittle (fragile)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can create dust upon cracking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impossible to buy as a cylinder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1BEC349-FA73-8E62-4C29-223FCFF0DD5F}"/>
              </a:ext>
            </a:extLst>
          </p:cNvPr>
          <p:cNvCxnSpPr>
            <a:cxnSpLocks/>
          </p:cNvCxnSpPr>
          <p:nvPr/>
        </p:nvCxnSpPr>
        <p:spPr>
          <a:xfrm>
            <a:off x="5816600" y="5564219"/>
            <a:ext cx="1634826" cy="0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7685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C4C97-6B4B-F1AE-5A4C-8BD19D789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Upscaling: </a:t>
            </a:r>
            <a:r>
              <a:rPr lang="en-GB" dirty="0">
                <a:solidFill>
                  <a:srgbClr val="FF0000"/>
                </a:solidFill>
              </a:rPr>
              <a:t>target strategies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435103-0177-DE5B-EF84-C08F1DCCE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95338B-EEF6-3BBA-9A83-FC09903DB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405107-A8DA-F65C-AC8A-2AA5C6EF7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16</a:t>
            </a:fld>
            <a:endParaRPr lang="en-CH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15CA02-CEB1-C6A4-122D-69183F219938}"/>
              </a:ext>
            </a:extLst>
          </p:cNvPr>
          <p:cNvSpPr txBox="1"/>
          <p:nvPr/>
        </p:nvSpPr>
        <p:spPr>
          <a:xfrm>
            <a:off x="202713" y="1081780"/>
            <a:ext cx="5716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How to prevent target cracking AND coat cavities?</a:t>
            </a:r>
          </a:p>
        </p:txBody>
      </p:sp>
    </p:spTree>
    <p:extLst>
      <p:ext uri="{BB962C8B-B14F-4D97-AF65-F5344CB8AC3E}">
        <p14:creationId xmlns:p14="http://schemas.microsoft.com/office/powerpoint/2010/main" val="335002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19552-D6C6-D176-F4D7-0241F8E32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DDD1-819A-E13F-E9F3-96AA53546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Upscaling: </a:t>
            </a:r>
            <a:r>
              <a:rPr lang="en-GB" dirty="0">
                <a:solidFill>
                  <a:srgbClr val="FF0000"/>
                </a:solidFill>
              </a:rPr>
              <a:t>target strategies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A90CA3-A798-FD3A-015F-FADAC8B10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BEF850-A4B4-3F50-3800-9CDCFB74F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778C16-48F1-1260-7717-BE79AB1F5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17</a:t>
            </a:fld>
            <a:endParaRPr lang="en-CH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A930CB-C2A1-5BFD-BF6F-9B6233F36DDC}"/>
              </a:ext>
            </a:extLst>
          </p:cNvPr>
          <p:cNvSpPr txBox="1"/>
          <p:nvPr/>
        </p:nvSpPr>
        <p:spPr>
          <a:xfrm>
            <a:off x="202713" y="1081780"/>
            <a:ext cx="111510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How to </a:t>
            </a:r>
            <a:r>
              <a:rPr lang="en-GB" b="1" dirty="0"/>
              <a:t>prevent target cracking AND </a:t>
            </a:r>
            <a:r>
              <a:rPr lang="en-GB" b="1" dirty="0">
                <a:solidFill>
                  <a:srgbClr val="7030A0"/>
                </a:solidFill>
              </a:rPr>
              <a:t>coat cavities</a:t>
            </a:r>
            <a:r>
              <a:rPr lang="en-GB" b="1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moving from a static cathode design to a mobile cathode one (system already available for Nb coating of 1.3 GHz cavities)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using multiple planar targets to mimic a cylindrical geometry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feasible based on simulations (through direct cooling, with the cavity at 800 ºC)</a:t>
            </a:r>
          </a:p>
        </p:txBody>
      </p:sp>
      <p:pic>
        <p:nvPicPr>
          <p:cNvPr id="9" name="Picture 8" descr="A screenshot of a graph&#10;&#10;AI-generated content may be incorrect.">
            <a:extLst>
              <a:ext uri="{FF2B5EF4-FFF2-40B4-BE49-F238E27FC236}">
                <a16:creationId xmlns:a16="http://schemas.microsoft.com/office/drawing/2014/main" id="{DB0AE4A3-6DA0-10F7-0598-6D34F9E33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1424" y="2757415"/>
            <a:ext cx="1970104" cy="2992750"/>
          </a:xfrm>
          <a:prstGeom prst="rect">
            <a:avLst/>
          </a:prstGeom>
        </p:spPr>
      </p:pic>
      <p:pic>
        <p:nvPicPr>
          <p:cNvPr id="10" name="Picture 9" descr="A green and yellow tube&#10;&#10;AI-generated content may be incorrect.">
            <a:extLst>
              <a:ext uri="{FF2B5EF4-FFF2-40B4-BE49-F238E27FC236}">
                <a16:creationId xmlns:a16="http://schemas.microsoft.com/office/drawing/2014/main" id="{FCC79241-83E3-70FE-564D-F596112B65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951" y="2958913"/>
            <a:ext cx="4513341" cy="27912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3136F4-82E4-74A1-AB3B-587502F25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713" y="2757415"/>
            <a:ext cx="4756200" cy="325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494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73219-1130-C3EA-725F-2BC0CA155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59700-EA6C-93F9-09C4-DC1F94E6D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Upscaling: </a:t>
            </a:r>
            <a:r>
              <a:rPr lang="en-GB" dirty="0">
                <a:solidFill>
                  <a:srgbClr val="FF0000"/>
                </a:solidFill>
              </a:rPr>
              <a:t>target strategies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0FD5A4-B198-53B0-0238-20EC445D9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D75374-A69E-FFD2-3890-AD66D6894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62362C-0CFB-130A-0DC3-E8EC68343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18</a:t>
            </a:fld>
            <a:endParaRPr lang="en-CH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977983-EC7B-06D7-0B34-C20FCA032F35}"/>
              </a:ext>
            </a:extLst>
          </p:cNvPr>
          <p:cNvSpPr txBox="1"/>
          <p:nvPr/>
        </p:nvSpPr>
        <p:spPr>
          <a:xfrm>
            <a:off x="202713" y="1081780"/>
            <a:ext cx="111510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How to </a:t>
            </a:r>
            <a:r>
              <a:rPr lang="en-GB" b="1" dirty="0"/>
              <a:t>prevent target cracking AND </a:t>
            </a:r>
            <a:r>
              <a:rPr lang="en-GB" b="1" dirty="0">
                <a:solidFill>
                  <a:srgbClr val="7030A0"/>
                </a:solidFill>
              </a:rPr>
              <a:t>coat cavities</a:t>
            </a:r>
            <a:r>
              <a:rPr lang="en-GB" b="1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moving from a static cathode design to a mobile cathode one (system already available for Nb coating of 1.3 GHz cavities)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using multiple planar targets to mimic a cylindrical geometry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feasible based on simulations (through direct cooling, with the cavity at 800 ºC)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75D32C-C10E-7FDD-3B20-EFEA92F45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13" y="2757415"/>
            <a:ext cx="4756200" cy="32554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228233-D58E-7E77-EE2C-13C1D14DF6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722"/>
          <a:stretch>
            <a:fillRect/>
          </a:stretch>
        </p:blipFill>
        <p:spPr>
          <a:xfrm>
            <a:off x="5282716" y="3665773"/>
            <a:ext cx="6276230" cy="131039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7F0A453-DF36-4CEE-7FA2-AB2AB129E825}"/>
              </a:ext>
            </a:extLst>
          </p:cNvPr>
          <p:cNvSpPr txBox="1"/>
          <p:nvPr/>
        </p:nvSpPr>
        <p:spPr>
          <a:xfrm>
            <a:off x="5158145" y="2742938"/>
            <a:ext cx="66736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0B050"/>
                </a:solidFill>
              </a:rPr>
              <a:t>How to prevent target cracking AND coat cavities?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use a backing plate with a similar thermal expansion coefficient as Nb</a:t>
            </a:r>
            <a:r>
              <a:rPr lang="en-GB" baseline="-25000" dirty="0"/>
              <a:t>3</a:t>
            </a:r>
            <a:r>
              <a:rPr lang="en-GB" dirty="0"/>
              <a:t>Sn (our case Cu-W)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2CD7B3-570C-5BA1-F31C-2AD23E916794}"/>
              </a:ext>
            </a:extLst>
          </p:cNvPr>
          <p:cNvSpPr txBox="1"/>
          <p:nvPr/>
        </p:nvSpPr>
        <p:spPr>
          <a:xfrm>
            <a:off x="5282716" y="5065187"/>
            <a:ext cx="63979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However: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epoxy gluing → high contamination risk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indium sealing → cross-contamination has been observed</a:t>
            </a:r>
          </a:p>
        </p:txBody>
      </p:sp>
    </p:spTree>
    <p:extLst>
      <p:ext uri="{BB962C8B-B14F-4D97-AF65-F5344CB8AC3E}">
        <p14:creationId xmlns:p14="http://schemas.microsoft.com/office/powerpoint/2010/main" val="1939419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8D3F7-739E-BEEA-B293-820C6865F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Upscaling: </a:t>
            </a:r>
            <a:r>
              <a:rPr lang="en-GB" dirty="0">
                <a:solidFill>
                  <a:srgbClr val="FF0000"/>
                </a:solidFill>
              </a:rPr>
              <a:t>target strategies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986EB0-D9E1-6686-BBF0-2A023A80C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5D3ECB-2581-5341-276C-539848942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187FD1-29EB-66FE-B769-68F075D6A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19</a:t>
            </a:fld>
            <a:endParaRPr lang="en-C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D7EB84-E05C-CC4C-CBA9-CC6820949A3B}"/>
              </a:ext>
            </a:extLst>
          </p:cNvPr>
          <p:cNvSpPr txBox="1"/>
          <p:nvPr/>
        </p:nvSpPr>
        <p:spPr>
          <a:xfrm>
            <a:off x="456880" y="1194161"/>
            <a:ext cx="358172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noProof="0" dirty="0">
                <a:sym typeface="Wingdings" panose="05000000000000000000" pitchFamily="2" charset="2"/>
              </a:rPr>
              <a:t>Different approaches are currently under investigation: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noProof="0" dirty="0">
                <a:sym typeface="Wingdings" panose="05000000000000000000" pitchFamily="2" charset="2"/>
              </a:rPr>
              <a:t>EN-MME working on developing an in-house brazing recipe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ym typeface="Wingdings" panose="05000000000000000000" pitchFamily="2" charset="2"/>
              </a:rPr>
              <a:t>as the backing plate contains Cu it is important to prevent it contaminating the Nb</a:t>
            </a:r>
            <a:r>
              <a:rPr lang="en-GB" baseline="-25000" dirty="0">
                <a:sym typeface="Wingdings" panose="05000000000000000000" pitchFamily="2" charset="2"/>
              </a:rPr>
              <a:t>3</a:t>
            </a:r>
            <a:r>
              <a:rPr lang="en-GB" dirty="0">
                <a:sym typeface="Wingdings" panose="05000000000000000000" pitchFamily="2" charset="2"/>
              </a:rPr>
              <a:t>Sn target</a:t>
            </a:r>
            <a:endParaRPr lang="en-GB" b="0" noProof="0" dirty="0">
              <a:sym typeface="Wingdings" panose="05000000000000000000" pitchFamily="2" charset="2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ECFC26D-F95E-A20C-FBA9-8AACDDCE9B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07" t="6817" r="68648" b="60726"/>
          <a:stretch>
            <a:fillRect/>
          </a:stretch>
        </p:blipFill>
        <p:spPr>
          <a:xfrm rot="10800000">
            <a:off x="8287086" y="1208015"/>
            <a:ext cx="1798783" cy="13485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2A6CF35-04C8-2E08-2B05-7938CD60A94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11206" t="4498" r="10442" b="4376"/>
          <a:stretch>
            <a:fillRect/>
          </a:stretch>
        </p:blipFill>
        <p:spPr>
          <a:xfrm rot="10800000">
            <a:off x="4705366" y="1194161"/>
            <a:ext cx="3581719" cy="2713302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BCCA780-2880-2CA7-677F-1A11CD6F0727}"/>
              </a:ext>
            </a:extLst>
          </p:cNvPr>
          <p:cNvCxnSpPr>
            <a:cxnSpLocks/>
          </p:cNvCxnSpPr>
          <p:nvPr/>
        </p:nvCxnSpPr>
        <p:spPr>
          <a:xfrm>
            <a:off x="4768675" y="3715637"/>
            <a:ext cx="11956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74357F5-082D-E1DB-8421-83CA81AC639D}"/>
              </a:ext>
            </a:extLst>
          </p:cNvPr>
          <p:cNvSpPr txBox="1"/>
          <p:nvPr/>
        </p:nvSpPr>
        <p:spPr>
          <a:xfrm>
            <a:off x="4894370" y="3399817"/>
            <a:ext cx="944270" cy="216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b="1" dirty="0"/>
              <a:t>25 </a:t>
            </a:r>
            <a:r>
              <a:rPr lang="el-GR" b="1" dirty="0"/>
              <a:t>μ</a:t>
            </a:r>
            <a:r>
              <a:rPr lang="en-GB" b="1" dirty="0"/>
              <a:t>m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DCA6356-FC55-BF83-B598-6D184A378C91}"/>
              </a:ext>
            </a:extLst>
          </p:cNvPr>
          <p:cNvCxnSpPr>
            <a:cxnSpLocks/>
          </p:cNvCxnSpPr>
          <p:nvPr/>
        </p:nvCxnSpPr>
        <p:spPr>
          <a:xfrm>
            <a:off x="8363082" y="2459431"/>
            <a:ext cx="59805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7C51926-D082-35E2-0A3C-9238954EFFAB}"/>
              </a:ext>
            </a:extLst>
          </p:cNvPr>
          <p:cNvSpPr txBox="1"/>
          <p:nvPr/>
        </p:nvSpPr>
        <p:spPr>
          <a:xfrm>
            <a:off x="8287086" y="1208015"/>
            <a:ext cx="4571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</a:rPr>
              <a:t>Nb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6DE6D95-8664-ED56-7AB9-1E14284568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213" t="6596" r="34642" b="60947"/>
          <a:stretch>
            <a:fillRect/>
          </a:stretch>
        </p:blipFill>
        <p:spPr>
          <a:xfrm rot="10800000">
            <a:off x="10085869" y="1208015"/>
            <a:ext cx="1798783" cy="134850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508AF82-533B-A99C-400B-34BCC50432B7}"/>
              </a:ext>
            </a:extLst>
          </p:cNvPr>
          <p:cNvSpPr txBox="1"/>
          <p:nvPr/>
        </p:nvSpPr>
        <p:spPr>
          <a:xfrm>
            <a:off x="10053722" y="1205161"/>
            <a:ext cx="4571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</a:rPr>
              <a:t>Cu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44965B7-47C9-7D71-D6AC-19D193B855BA}"/>
              </a:ext>
            </a:extLst>
          </p:cNvPr>
          <p:cNvCxnSpPr>
            <a:cxnSpLocks/>
          </p:cNvCxnSpPr>
          <p:nvPr/>
        </p:nvCxnSpPr>
        <p:spPr>
          <a:xfrm>
            <a:off x="10152809" y="2454813"/>
            <a:ext cx="59805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0A97B451-1A6C-8497-098B-BF1732984F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8396" t="6732" r="1362" b="60589"/>
          <a:stretch>
            <a:fillRect/>
          </a:stretch>
        </p:blipFill>
        <p:spPr>
          <a:xfrm rot="10800000">
            <a:off x="8287086" y="2547288"/>
            <a:ext cx="1804556" cy="135774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E4957E7-C1BC-62E0-9BAE-2BAEE779FDC9}"/>
              </a:ext>
            </a:extLst>
          </p:cNvPr>
          <p:cNvSpPr txBox="1"/>
          <p:nvPr/>
        </p:nvSpPr>
        <p:spPr>
          <a:xfrm>
            <a:off x="8292696" y="2603588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</a:rPr>
              <a:t>Sn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C06DE3B-7474-C9E4-B11F-DA01680BA463}"/>
              </a:ext>
            </a:extLst>
          </p:cNvPr>
          <p:cNvCxnSpPr>
            <a:cxnSpLocks/>
          </p:cNvCxnSpPr>
          <p:nvPr/>
        </p:nvCxnSpPr>
        <p:spPr>
          <a:xfrm>
            <a:off x="8363082" y="3766377"/>
            <a:ext cx="59805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AAD6F95B-F284-2809-0B67-BA9766C2EA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94" t="60837" r="68223" b="6706"/>
          <a:stretch>
            <a:fillRect/>
          </a:stretch>
        </p:blipFill>
        <p:spPr>
          <a:xfrm rot="10800000">
            <a:off x="10091066" y="2551906"/>
            <a:ext cx="1801091" cy="134850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DEB48B3-2BEB-FBCE-D060-AE297A5E2FED}"/>
              </a:ext>
            </a:extLst>
          </p:cNvPr>
          <p:cNvSpPr txBox="1"/>
          <p:nvPr/>
        </p:nvSpPr>
        <p:spPr>
          <a:xfrm>
            <a:off x="10130915" y="2603588"/>
            <a:ext cx="4082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</a:rPr>
              <a:t>Ta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81E2FC9-54DD-1C53-796D-535D9CC0B130}"/>
              </a:ext>
            </a:extLst>
          </p:cNvPr>
          <p:cNvCxnSpPr>
            <a:cxnSpLocks/>
          </p:cNvCxnSpPr>
          <p:nvPr/>
        </p:nvCxnSpPr>
        <p:spPr>
          <a:xfrm>
            <a:off x="10190910" y="3757030"/>
            <a:ext cx="59805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F9CDF12-1F9B-1BAF-A452-6B46C5A96540}"/>
              </a:ext>
            </a:extLst>
          </p:cNvPr>
          <p:cNvSpPr txBox="1"/>
          <p:nvPr/>
        </p:nvSpPr>
        <p:spPr>
          <a:xfrm>
            <a:off x="4705366" y="3990508"/>
            <a:ext cx="71740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Cu migration still in occurring despite the presence of the Ta layer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brazing process takes place at 800 ºC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Nb</a:t>
            </a:r>
            <a:r>
              <a:rPr lang="en-GB" baseline="-25000" dirty="0"/>
              <a:t>3</a:t>
            </a:r>
            <a:r>
              <a:rPr lang="en-GB" dirty="0"/>
              <a:t>Sn target is not fully dense, i.e. pores are present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ED9E5E9-33CA-E12A-5CFC-A9F12FB1107C}"/>
              </a:ext>
            </a:extLst>
          </p:cNvPr>
          <p:cNvSpPr txBox="1"/>
          <p:nvPr/>
        </p:nvSpPr>
        <p:spPr>
          <a:xfrm>
            <a:off x="5877093" y="5369093"/>
            <a:ext cx="4819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New trails ongoing with substituting the Cu foil for a Nb one.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0A7C9E-9216-C970-5DAA-99422F5A6D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80" y="4039408"/>
            <a:ext cx="4153869" cy="19464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A699C58-6D32-35FE-3828-5C9D322A45C5}"/>
              </a:ext>
            </a:extLst>
          </p:cNvPr>
          <p:cNvSpPr txBox="1"/>
          <p:nvPr/>
        </p:nvSpPr>
        <p:spPr>
          <a:xfrm>
            <a:off x="456880" y="6028538"/>
            <a:ext cx="22942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/>
              <a:t>schematic of brazing stack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1B4C30-E66A-B6E1-0DA2-6DA3F06742C5}"/>
              </a:ext>
            </a:extLst>
          </p:cNvPr>
          <p:cNvSpPr txBox="1"/>
          <p:nvPr/>
        </p:nvSpPr>
        <p:spPr>
          <a:xfrm>
            <a:off x="8182975" y="2198941"/>
            <a:ext cx="9442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25 </a:t>
            </a:r>
            <a:r>
              <a:rPr lang="el-GR" sz="1400" b="1" dirty="0">
                <a:solidFill>
                  <a:schemeClr val="bg1"/>
                </a:solidFill>
              </a:rPr>
              <a:t>μ</a:t>
            </a:r>
            <a:r>
              <a:rPr lang="en-GB" sz="1400" b="1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EACB956-13EE-085A-719B-9DD685C31A4C}"/>
              </a:ext>
            </a:extLst>
          </p:cNvPr>
          <p:cNvSpPr txBox="1"/>
          <p:nvPr/>
        </p:nvSpPr>
        <p:spPr>
          <a:xfrm>
            <a:off x="4697861" y="1189772"/>
            <a:ext cx="2118575" cy="369332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bonding interface</a:t>
            </a:r>
          </a:p>
        </p:txBody>
      </p:sp>
    </p:spTree>
    <p:extLst>
      <p:ext uri="{BB962C8B-B14F-4D97-AF65-F5344CB8AC3E}">
        <p14:creationId xmlns:p14="http://schemas.microsoft.com/office/powerpoint/2010/main" val="61830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1" grpId="0"/>
      <p:bldP spid="24" grpId="0"/>
      <p:bldP spid="27" grpId="0"/>
      <p:bldP spid="29" grpId="0"/>
      <p:bldP spid="32" grpId="0"/>
      <p:bldP spid="12" grpId="0"/>
      <p:bldP spid="3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8DC56-3752-11C0-1626-0DA121F3F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Upscaling: </a:t>
            </a:r>
            <a:r>
              <a:rPr lang="en-GB" dirty="0">
                <a:solidFill>
                  <a:srgbClr val="FF0000"/>
                </a:solidFill>
              </a:rPr>
              <a:t>target strategies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EB597D-E00C-DDC7-DE4A-2FFBDE035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567D47-559A-047A-1A7F-B8D8827A1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0EE3F4-A7F2-E991-ED56-A556300F7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20</a:t>
            </a:fld>
            <a:endParaRPr lang="en-C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DB7874-5FAC-F130-767A-A066441BA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3131665"/>
            <a:ext cx="5042435" cy="15847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610B41B-A684-9938-5E82-F4BBE9B7C4FC}"/>
              </a:ext>
            </a:extLst>
          </p:cNvPr>
          <p:cNvSpPr txBox="1"/>
          <p:nvPr/>
        </p:nvSpPr>
        <p:spPr>
          <a:xfrm>
            <a:off x="3270720" y="2915884"/>
            <a:ext cx="14221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/>
              <a:t>Nb</a:t>
            </a:r>
            <a:r>
              <a:rPr lang="en-GB" sz="1600" b="1" baseline="-25000" dirty="0"/>
              <a:t>3</a:t>
            </a:r>
            <a:r>
              <a:rPr lang="en-GB" sz="1600" b="1" dirty="0"/>
              <a:t>Sn target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7FF688-78E3-06A8-E81C-3294DF3AED42}"/>
              </a:ext>
            </a:extLst>
          </p:cNvPr>
          <p:cNvSpPr txBox="1"/>
          <p:nvPr/>
        </p:nvSpPr>
        <p:spPr>
          <a:xfrm>
            <a:off x="3270720" y="4525133"/>
            <a:ext cx="2089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/>
              <a:t>Cu-W backing 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FBC41AB-937A-1964-5CC5-DB5D951DECC0}"/>
              </a:ext>
            </a:extLst>
          </p:cNvPr>
          <p:cNvGrpSpPr/>
          <p:nvPr/>
        </p:nvGrpSpPr>
        <p:grpSpPr>
          <a:xfrm>
            <a:off x="5772679" y="1049740"/>
            <a:ext cx="5822454" cy="4331401"/>
            <a:chOff x="5772679" y="1049741"/>
            <a:chExt cx="5414556" cy="402796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C3BB465-4F4A-DFA7-3E89-B05C699B66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67627" t="55501" r="1757" b="4885"/>
            <a:stretch>
              <a:fillRect/>
            </a:stretch>
          </p:blipFill>
          <p:spPr>
            <a:xfrm>
              <a:off x="9367672" y="1049741"/>
              <a:ext cx="1819563" cy="1374935"/>
            </a:xfrm>
            <a:prstGeom prst="rect">
              <a:avLst/>
            </a:prstGeom>
          </p:spPr>
        </p:pic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5BA10D4-9997-5ECB-3F1B-BBD00F9A9B88}"/>
                </a:ext>
              </a:extLst>
            </p:cNvPr>
            <p:cNvCxnSpPr>
              <a:cxnSpLocks/>
            </p:cNvCxnSpPr>
            <p:nvPr/>
          </p:nvCxnSpPr>
          <p:spPr>
            <a:xfrm>
              <a:off x="9496984" y="2325273"/>
              <a:ext cx="40247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990D6F5-B4EF-DF03-C722-61B079AB2295}"/>
                </a:ext>
              </a:extLst>
            </p:cNvPr>
            <p:cNvGrpSpPr/>
            <p:nvPr/>
          </p:nvGrpSpPr>
          <p:grpSpPr>
            <a:xfrm>
              <a:off x="5772680" y="1049742"/>
              <a:ext cx="3594992" cy="2697664"/>
              <a:chOff x="7251559" y="1154310"/>
              <a:chExt cx="4625391" cy="3470870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3FCFC647-EB3C-0F25-14DD-658F91A6F3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494" t="6377" r="9491" b="7937"/>
              <a:stretch>
                <a:fillRect/>
              </a:stretch>
            </p:blipFill>
            <p:spPr bwMode="auto">
              <a:xfrm>
                <a:off x="7251559" y="1154310"/>
                <a:ext cx="4625391" cy="3470870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AAF67760-9AAC-D0A5-25ED-C7AC58DDA8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87655" y="4441324"/>
                <a:ext cx="1069965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F3D0806-519D-4B2B-0AD3-F9D329BB0396}"/>
                  </a:ext>
                </a:extLst>
              </p:cNvPr>
              <p:cNvSpPr txBox="1"/>
              <p:nvPr/>
            </p:nvSpPr>
            <p:spPr>
              <a:xfrm>
                <a:off x="7417639" y="4020030"/>
                <a:ext cx="9442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GB" b="1" dirty="0"/>
                  <a:t>50 </a:t>
                </a:r>
                <a:r>
                  <a:rPr lang="el-GR" b="1" dirty="0"/>
                  <a:t>μ</a:t>
                </a:r>
                <a:r>
                  <a:rPr lang="en-GB" b="1" dirty="0"/>
                  <a:t>m</a:t>
                </a: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E771BDB-8E39-5D54-DF9B-B86EF5D10037}"/>
                </a:ext>
              </a:extLst>
            </p:cNvPr>
            <p:cNvSpPr txBox="1"/>
            <p:nvPr/>
          </p:nvSpPr>
          <p:spPr>
            <a:xfrm>
              <a:off x="9411386" y="1086003"/>
              <a:ext cx="4571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b="1" dirty="0">
                  <a:solidFill>
                    <a:schemeClr val="bg1"/>
                  </a:solidFill>
                </a:rPr>
                <a:t>Nb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D6EA16B-CB8A-61E9-2FBA-149C9BC9A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751" t="9334" r="67424" b="11092"/>
            <a:stretch>
              <a:fillRect/>
            </a:stretch>
          </p:blipFill>
          <p:spPr>
            <a:xfrm>
              <a:off x="9358435" y="2424676"/>
              <a:ext cx="1828800" cy="1322730"/>
            </a:xfrm>
            <a:prstGeom prst="rect">
              <a:avLst/>
            </a:prstGeom>
          </p:spPr>
        </p:pic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90986B4-7980-CC3D-9CAB-104989310990}"/>
                </a:ext>
              </a:extLst>
            </p:cNvPr>
            <p:cNvCxnSpPr>
              <a:cxnSpLocks/>
            </p:cNvCxnSpPr>
            <p:nvPr/>
          </p:nvCxnSpPr>
          <p:spPr>
            <a:xfrm>
              <a:off x="9496984" y="3576800"/>
              <a:ext cx="40247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9499F42-F94A-B2B6-012C-81AF775D75E8}"/>
                </a:ext>
              </a:extLst>
            </p:cNvPr>
            <p:cNvSpPr txBox="1"/>
            <p:nvPr/>
          </p:nvSpPr>
          <p:spPr>
            <a:xfrm>
              <a:off x="9411386" y="2430671"/>
              <a:ext cx="4459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b="1" dirty="0">
                  <a:solidFill>
                    <a:schemeClr val="bg1"/>
                  </a:solidFill>
                </a:rPr>
                <a:t>Sn</a:t>
              </a:r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45353C6C-6996-DA22-721D-FC2F8FE9DB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-20000"/>
                      </a14:imgEffect>
                    </a14:imgLayer>
                  </a14:imgProps>
                </a:ext>
              </a:extLst>
            </a:blip>
            <a:srcRect l="34539" t="56492" r="34846" b="5181"/>
            <a:stretch>
              <a:fillRect/>
            </a:stretch>
          </p:blipFill>
          <p:spPr>
            <a:xfrm>
              <a:off x="9367672" y="3747406"/>
              <a:ext cx="1819563" cy="1330295"/>
            </a:xfrm>
            <a:prstGeom prst="rect">
              <a:avLst/>
            </a:prstGeom>
          </p:spPr>
        </p:pic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8478FF1-6216-A5F8-D9A4-20E7A49EF941}"/>
                </a:ext>
              </a:extLst>
            </p:cNvPr>
            <p:cNvCxnSpPr>
              <a:cxnSpLocks/>
            </p:cNvCxnSpPr>
            <p:nvPr/>
          </p:nvCxnSpPr>
          <p:spPr>
            <a:xfrm>
              <a:off x="9496984" y="4920691"/>
              <a:ext cx="40247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75FB1BD-8DC5-4FD2-E5E4-C7ED34167FE8}"/>
                </a:ext>
              </a:extLst>
            </p:cNvPr>
            <p:cNvSpPr txBox="1"/>
            <p:nvPr/>
          </p:nvSpPr>
          <p:spPr>
            <a:xfrm>
              <a:off x="9411386" y="3781513"/>
              <a:ext cx="4571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b="1" dirty="0">
                  <a:solidFill>
                    <a:schemeClr val="bg1"/>
                  </a:solidFill>
                </a:rPr>
                <a:t>Cu</a:t>
              </a: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63F7AF29-6DF4-1C55-81AE-A4908174C9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34911" t="8304" r="34576" b="11667"/>
            <a:stretch>
              <a:fillRect/>
            </a:stretch>
          </p:blipFill>
          <p:spPr>
            <a:xfrm>
              <a:off x="7557345" y="3747406"/>
              <a:ext cx="1810327" cy="1330291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955481E-E983-D31D-26F6-672DAB520D2A}"/>
                </a:ext>
              </a:extLst>
            </p:cNvPr>
            <p:cNvSpPr txBox="1"/>
            <p:nvPr/>
          </p:nvSpPr>
          <p:spPr>
            <a:xfrm>
              <a:off x="7605101" y="3781513"/>
              <a:ext cx="3566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chemeClr val="bg1"/>
                  </a:solidFill>
                </a:rPr>
                <a:t>W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C575798-7421-64F5-07A6-E2DA0BFE8FA5}"/>
                </a:ext>
              </a:extLst>
            </p:cNvPr>
            <p:cNvCxnSpPr>
              <a:cxnSpLocks/>
            </p:cNvCxnSpPr>
            <p:nvPr/>
          </p:nvCxnSpPr>
          <p:spPr>
            <a:xfrm>
              <a:off x="7707342" y="4920691"/>
              <a:ext cx="40247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55B25004-FB44-994A-3BB0-5756B20B6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68380" t="4474" r="1592" b="57199"/>
            <a:stretch>
              <a:fillRect/>
            </a:stretch>
          </p:blipFill>
          <p:spPr>
            <a:xfrm>
              <a:off x="5772679" y="3747402"/>
              <a:ext cx="1784665" cy="1330288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10025C8-3B64-2B50-FE9F-E241148C9CF4}"/>
                </a:ext>
              </a:extLst>
            </p:cNvPr>
            <p:cNvSpPr txBox="1"/>
            <p:nvPr/>
          </p:nvSpPr>
          <p:spPr>
            <a:xfrm>
              <a:off x="5848518" y="3781513"/>
              <a:ext cx="4104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chemeClr val="bg1"/>
                  </a:solidFill>
                </a:rPr>
                <a:t>Al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00AB548-9DA5-69C7-8B77-FFBB5252BB67}"/>
                </a:ext>
              </a:extLst>
            </p:cNvPr>
            <p:cNvCxnSpPr>
              <a:cxnSpLocks/>
            </p:cNvCxnSpPr>
            <p:nvPr/>
          </p:nvCxnSpPr>
          <p:spPr>
            <a:xfrm>
              <a:off x="6013967" y="4920691"/>
              <a:ext cx="40247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20615341-6130-FE54-05F6-7AF57CE85B49}"/>
              </a:ext>
            </a:extLst>
          </p:cNvPr>
          <p:cNvSpPr txBox="1"/>
          <p:nvPr/>
        </p:nvSpPr>
        <p:spPr>
          <a:xfrm>
            <a:off x="5772679" y="5429139"/>
            <a:ext cx="53290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Cu, W and Al detected on the surface of Nb</a:t>
            </a:r>
            <a:r>
              <a:rPr lang="en-GB" baseline="-25000" dirty="0"/>
              <a:t>3</a:t>
            </a:r>
            <a:r>
              <a:rPr lang="en-GB" dirty="0"/>
              <a:t>Sn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further analysis needed to determine if only the surface is contaminated or also the bulk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C14B0B-A5A2-F8CC-2A4D-BA75B325FC6B}"/>
              </a:ext>
            </a:extLst>
          </p:cNvPr>
          <p:cNvSpPr txBox="1"/>
          <p:nvPr/>
        </p:nvSpPr>
        <p:spPr>
          <a:xfrm>
            <a:off x="456880" y="1194161"/>
            <a:ext cx="382049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noProof="0" dirty="0">
                <a:sym typeface="Wingdings" panose="05000000000000000000" pitchFamily="2" charset="2"/>
              </a:rPr>
              <a:t>Different approaches are currently under investigation: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noProof="0" dirty="0">
                <a:sym typeface="Wingdings" panose="05000000000000000000" pitchFamily="2" charset="2"/>
              </a:rPr>
              <a:t>EN-MME working on developing an in-house brazing recipe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ym typeface="Wingdings" panose="05000000000000000000" pitchFamily="2" charset="2"/>
              </a:rPr>
              <a:t>trying the commercially available “</a:t>
            </a:r>
            <a:r>
              <a:rPr lang="en-GB" dirty="0" err="1">
                <a:sym typeface="Wingdings" panose="05000000000000000000" pitchFamily="2" charset="2"/>
              </a:rPr>
              <a:t>nanofoil</a:t>
            </a:r>
            <a:r>
              <a:rPr lang="en-GB" dirty="0">
                <a:sym typeface="Wingdings" panose="05000000000000000000" pitchFamily="2" charset="2"/>
              </a:rPr>
              <a:t> bonding” approach</a:t>
            </a:r>
            <a:endParaRPr lang="en-GB" b="0" noProof="0" dirty="0">
              <a:sym typeface="Wingdings" panose="05000000000000000000" pitchFamily="2" charset="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0412F4-2129-A98B-7419-37A4C2037421}"/>
              </a:ext>
            </a:extLst>
          </p:cNvPr>
          <p:cNvSpPr txBox="1"/>
          <p:nvPr/>
        </p:nvSpPr>
        <p:spPr>
          <a:xfrm>
            <a:off x="521544" y="6066233"/>
            <a:ext cx="359499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i="1" dirty="0"/>
              <a:t>https://www.indium.com/products/nanofoil/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389A6C3-2A89-F232-12FD-A7D94822DA4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882" t="44128" r="963" b="2311"/>
          <a:stretch>
            <a:fillRect/>
          </a:stretch>
        </p:blipFill>
        <p:spPr>
          <a:xfrm>
            <a:off x="596867" y="5013108"/>
            <a:ext cx="4221035" cy="10047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E1F2D031-D4F0-039A-AFFC-37EF79792619}"/>
              </a:ext>
            </a:extLst>
          </p:cNvPr>
          <p:cNvSpPr txBox="1"/>
          <p:nvPr/>
        </p:nvSpPr>
        <p:spPr>
          <a:xfrm>
            <a:off x="5772679" y="1042212"/>
            <a:ext cx="2447804" cy="369332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Nb</a:t>
            </a:r>
            <a:r>
              <a:rPr lang="en-GB" b="1" baseline="-25000" dirty="0"/>
              <a:t>3</a:t>
            </a:r>
            <a:r>
              <a:rPr lang="en-GB" b="1" dirty="0"/>
              <a:t>Sn target surface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958D047-E489-E75F-8395-603425060822}"/>
              </a:ext>
            </a:extLst>
          </p:cNvPr>
          <p:cNvSpPr txBox="1"/>
          <p:nvPr/>
        </p:nvSpPr>
        <p:spPr>
          <a:xfrm>
            <a:off x="9528537" y="2152474"/>
            <a:ext cx="9442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50 </a:t>
            </a:r>
            <a:r>
              <a:rPr lang="el-GR" sz="1400" b="1" dirty="0">
                <a:solidFill>
                  <a:schemeClr val="bg1"/>
                </a:solidFill>
              </a:rPr>
              <a:t>μ</a:t>
            </a:r>
            <a:r>
              <a:rPr lang="en-GB" sz="1400" b="1" dirty="0">
                <a:solidFill>
                  <a:schemeClr val="bg1"/>
                </a:solidFill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04274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  <p:bldP spid="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2A9B83C-845E-DFB1-8457-F0F187A0C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what’s next?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84FCC8-31B4-1F7B-FB2E-13F98572F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F3C09A-C868-1C29-CC88-853450563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F5C6C1-92AE-B335-6EC7-C8B0BC09F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21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79838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0219F8C-AC8E-A631-2D57-A41DF04F5E3E}"/>
              </a:ext>
            </a:extLst>
          </p:cNvPr>
          <p:cNvSpPr/>
          <p:nvPr/>
        </p:nvSpPr>
        <p:spPr>
          <a:xfrm>
            <a:off x="161037" y="2529890"/>
            <a:ext cx="6708654" cy="3456680"/>
          </a:xfrm>
          <a:prstGeom prst="rect">
            <a:avLst/>
          </a:prstGeom>
          <a:solidFill>
            <a:srgbClr val="E4CE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29F892-FDD1-17BD-EDAB-106A7CABDF81}"/>
              </a:ext>
            </a:extLst>
          </p:cNvPr>
          <p:cNvSpPr/>
          <p:nvPr/>
        </p:nvSpPr>
        <p:spPr>
          <a:xfrm>
            <a:off x="161037" y="981075"/>
            <a:ext cx="6708654" cy="14773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D1B5522-B6C0-5C32-F0BF-83E6EA5F7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Next steps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CF62C5-4D3E-D6BA-C2FB-E4DE7F8C4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21-25 September 2026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F20BCF-2922-6BF5-9813-E331D19CD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C. Hain | 12th TFSRF Workshop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C90729-BA8D-695C-E6E5-0BE744EC5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D9DFF-FD75-294A-B3A4-13BF406B7A00}" type="slidenum">
              <a:rPr lang="en-CH" smtClean="0"/>
              <a:pPr/>
              <a:t>22</a:t>
            </a:fld>
            <a:endParaRPr lang="en-C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ED2F4A-8B27-F01C-EB22-07323F79A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811"/>
          <a:stretch>
            <a:fillRect/>
          </a:stretch>
        </p:blipFill>
        <p:spPr>
          <a:xfrm>
            <a:off x="10151269" y="981075"/>
            <a:ext cx="1603386" cy="34566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6F4A54D-4B17-6FB0-ACCD-EBD8E4EACE41}"/>
              </a:ext>
            </a:extLst>
          </p:cNvPr>
          <p:cNvSpPr txBox="1"/>
          <p:nvPr/>
        </p:nvSpPr>
        <p:spPr>
          <a:xfrm>
            <a:off x="200463" y="981075"/>
            <a:ext cx="64975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so far…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Nb</a:t>
            </a:r>
            <a:r>
              <a:rPr lang="en-GB" baseline="-25000" dirty="0"/>
              <a:t>3</a:t>
            </a:r>
            <a:r>
              <a:rPr lang="en-GB" dirty="0"/>
              <a:t>Sn has proven to be competitive with Nb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Ta DBL deposition has been modified to take place without additional heating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understanding Cu mobility has improved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91FA1AD-D2C1-054B-EB7C-0CAFA3FE8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2171" y="954897"/>
            <a:ext cx="3017049" cy="245563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028ABF3-D5D0-3FA8-6529-279E5F19C2E4}"/>
              </a:ext>
            </a:extLst>
          </p:cNvPr>
          <p:cNvSpPr txBox="1"/>
          <p:nvPr/>
        </p:nvSpPr>
        <p:spPr>
          <a:xfrm>
            <a:off x="161035" y="2529890"/>
            <a:ext cx="670865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ongoing activities: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investigating different bonding routes to enable progress on a cylindrical-like target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further optimisation on the Ta DBL, considering different ion acceleration possibilities (bipolar </a:t>
            </a:r>
            <a:r>
              <a:rPr lang="en-GB" dirty="0" err="1"/>
              <a:t>HiPIMS</a:t>
            </a:r>
            <a:r>
              <a:rPr lang="en-GB" dirty="0"/>
              <a:t>, unipolar </a:t>
            </a:r>
            <a:r>
              <a:rPr lang="en-GB" dirty="0" err="1"/>
              <a:t>HiPIMS</a:t>
            </a:r>
            <a:r>
              <a:rPr lang="en-GB" dirty="0"/>
              <a:t> + cavity/substrate biasing)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assisted process development via </a:t>
            </a:r>
            <a:r>
              <a:rPr lang="en-GB" i="1" dirty="0"/>
              <a:t>in situ</a:t>
            </a:r>
            <a:r>
              <a:rPr lang="en-GB" dirty="0"/>
              <a:t> plasma diagnostics during Nb and Nb</a:t>
            </a:r>
            <a:r>
              <a:rPr lang="en-GB" baseline="-25000" dirty="0"/>
              <a:t>3</a:t>
            </a:r>
            <a:r>
              <a:rPr lang="en-GB" dirty="0"/>
              <a:t>Sn sputtering (e.g. OES, QMS)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high temperature deposition of Nb on various substrates to further unravel the behaviour of Cu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post-deposition annealing of a Nb/Cu cavity within a vacuum furnace (furnace purity checks happening now!)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C316AE7-9183-D1F6-0C78-CC5700ADDBBF}"/>
              </a:ext>
            </a:extLst>
          </p:cNvPr>
          <p:cNvSpPr txBox="1"/>
          <p:nvPr/>
        </p:nvSpPr>
        <p:spPr>
          <a:xfrm>
            <a:off x="161035" y="6027994"/>
            <a:ext cx="5241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To be continued at the next TFSRF Workshop!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A575B51-633E-FD11-FFA1-AFD2F70E2F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4016" y="3462863"/>
            <a:ext cx="2533168" cy="17338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EC0F8EB-CEDE-909C-D502-F3EE70B098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37757" y="4471619"/>
            <a:ext cx="3203881" cy="187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149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4F86C-8E26-96A0-1E9A-057ED3FFB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BDD81ED-98DB-0D88-B9AD-A9382A482E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1664" y="2000574"/>
            <a:ext cx="11481116" cy="3144467"/>
          </a:xfrm>
        </p:spPr>
        <p:txBody>
          <a:bodyPr>
            <a:noAutofit/>
          </a:bodyPr>
          <a:lstStyle/>
          <a:p>
            <a:r>
              <a:rPr lang="en-GB" b="1" dirty="0"/>
              <a:t>From Nb to Nb</a:t>
            </a:r>
            <a:r>
              <a:rPr lang="en-GB" b="1" baseline="-25000" dirty="0"/>
              <a:t>3</a:t>
            </a:r>
            <a:r>
              <a:rPr lang="en-GB" b="1" dirty="0"/>
              <a:t>Sn: Complexity in SRF Coating (and Substrate!) Development</a:t>
            </a:r>
          </a:p>
        </p:txBody>
      </p:sp>
      <p:sp>
        <p:nvSpPr>
          <p:cNvPr id="19" name="Subtitle 18">
            <a:extLst>
              <a:ext uri="{FF2B5EF4-FFF2-40B4-BE49-F238E27FC236}">
                <a16:creationId xmlns:a16="http://schemas.microsoft.com/office/drawing/2014/main" id="{FDA801B3-1081-8055-D52E-E4BCD9F09C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9220" y="4626722"/>
            <a:ext cx="6335712" cy="1036637"/>
          </a:xfrm>
        </p:spPr>
        <p:txBody>
          <a:bodyPr>
            <a:normAutofit/>
          </a:bodyPr>
          <a:lstStyle/>
          <a:p>
            <a:r>
              <a:rPr lang="en-GB" dirty="0"/>
              <a:t>p</a:t>
            </a:r>
            <a:r>
              <a:rPr lang="en-GB" noProof="0" dirty="0" err="1"/>
              <a:t>resenter</a:t>
            </a:r>
            <a:r>
              <a:rPr lang="en-GB" noProof="0" dirty="0"/>
              <a:t>: </a:t>
            </a:r>
            <a:r>
              <a:rPr lang="en-GB" b="1" noProof="0" dirty="0"/>
              <a:t>Caroline Hain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84CE95-D1EF-49B3-98EA-6D6591ADADEE}"/>
              </a:ext>
            </a:extLst>
          </p:cNvPr>
          <p:cNvSpPr txBox="1"/>
          <p:nvPr/>
        </p:nvSpPr>
        <p:spPr>
          <a:xfrm>
            <a:off x="8429558" y="5584934"/>
            <a:ext cx="3421129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2400" b="1" dirty="0">
                <a:solidFill>
                  <a:schemeClr val="bg1"/>
                </a:solidFill>
              </a:rPr>
              <a:t>12</a:t>
            </a:r>
            <a:r>
              <a:rPr lang="en-GB" sz="2400" b="1" baseline="30000" dirty="0">
                <a:solidFill>
                  <a:schemeClr val="bg1"/>
                </a:solidFill>
              </a:rPr>
              <a:t>th</a:t>
            </a:r>
            <a:r>
              <a:rPr lang="en-GB" sz="2400" b="1" dirty="0">
                <a:solidFill>
                  <a:schemeClr val="bg1"/>
                </a:solidFill>
              </a:rPr>
              <a:t> TFSRF Workshop</a:t>
            </a:r>
          </a:p>
          <a:p>
            <a:pPr algn="r">
              <a:spcAft>
                <a:spcPts val="600"/>
              </a:spcAft>
            </a:pPr>
            <a:r>
              <a:rPr lang="en-GB" sz="2400" b="1" dirty="0">
                <a:solidFill>
                  <a:schemeClr val="bg1"/>
                </a:solidFill>
              </a:rPr>
              <a:t>21-25 September 2026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5EDF0E-ED1D-C67A-2757-02E0F9A5C295}"/>
              </a:ext>
            </a:extLst>
          </p:cNvPr>
          <p:cNvSpPr txBox="1"/>
          <p:nvPr/>
        </p:nvSpPr>
        <p:spPr>
          <a:xfrm>
            <a:off x="341313" y="5584934"/>
            <a:ext cx="82311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on behalf of</a:t>
            </a:r>
            <a:r>
              <a:rPr lang="en-US" sz="1600" dirty="0">
                <a:solidFill>
                  <a:schemeClr val="bg1"/>
                </a:solidFill>
              </a:rPr>
              <a:t>: C. Pereira, K. Brunner, W. V. </a:t>
            </a:r>
            <a:r>
              <a:rPr lang="en-US" sz="1600" dirty="0" err="1">
                <a:solidFill>
                  <a:schemeClr val="bg1"/>
                </a:solidFill>
              </a:rPr>
              <a:t>Delsolaro</a:t>
            </a:r>
            <a:r>
              <a:rPr lang="en-US" sz="1600" dirty="0">
                <a:solidFill>
                  <a:schemeClr val="bg1"/>
                </a:solidFill>
              </a:rPr>
              <a:t>, G. </a:t>
            </a:r>
            <a:r>
              <a:rPr lang="en-US" sz="1600" dirty="0" err="1">
                <a:solidFill>
                  <a:schemeClr val="bg1"/>
                </a:solidFill>
              </a:rPr>
              <a:t>Rosaz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(and many others from TE, SY, EN)</a:t>
            </a:r>
          </a:p>
        </p:txBody>
      </p:sp>
    </p:spTree>
    <p:extLst>
      <p:ext uri="{BB962C8B-B14F-4D97-AF65-F5344CB8AC3E}">
        <p14:creationId xmlns:p14="http://schemas.microsoft.com/office/powerpoint/2010/main" val="606946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17006</TotalTime>
  <Words>1969</Words>
  <Application>Microsoft Office PowerPoint</Application>
  <PresentationFormat>Widescreen</PresentationFormat>
  <Paragraphs>285</Paragraphs>
  <Slides>23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Aptos</vt:lpstr>
      <vt:lpstr>Arial</vt:lpstr>
      <vt:lpstr>Arial Black</vt:lpstr>
      <vt:lpstr>Arial Narrow</vt:lpstr>
      <vt:lpstr>Calibri</vt:lpstr>
      <vt:lpstr>Wingdings</vt:lpstr>
      <vt:lpstr>Office Theme</vt:lpstr>
      <vt:lpstr>From Nb to Nb3Sn: Complexity in SRF Coating Development</vt:lpstr>
      <vt:lpstr>What are the challenges?</vt:lpstr>
      <vt:lpstr>Let’s focus on temperature</vt:lpstr>
      <vt:lpstr>Influence of temperature: Nb3Sn films</vt:lpstr>
      <vt:lpstr>Influence of temperature: Nb3Sn films</vt:lpstr>
      <vt:lpstr>Influence of temperature: Nb3Sn films</vt:lpstr>
      <vt:lpstr>Influence of temperature: Nb films</vt:lpstr>
      <vt:lpstr>Influence of temperature: Nb films</vt:lpstr>
      <vt:lpstr>Influence of temperature: Cu substrate</vt:lpstr>
      <vt:lpstr>Influence of temperature: Cu substrate</vt:lpstr>
      <vt:lpstr>Influence of temperature: Ta DBL</vt:lpstr>
      <vt:lpstr>PowerPoint Presentation</vt:lpstr>
      <vt:lpstr>from samples to cavities</vt:lpstr>
      <vt:lpstr>Upscaling: deposition system</vt:lpstr>
      <vt:lpstr>Upscaling: deposition system</vt:lpstr>
      <vt:lpstr>Upscaling: target strategies</vt:lpstr>
      <vt:lpstr>Upscaling: target strategies</vt:lpstr>
      <vt:lpstr>Upscaling: target strategies</vt:lpstr>
      <vt:lpstr>Upscaling: target strategies</vt:lpstr>
      <vt:lpstr>Upscaling: target strategies</vt:lpstr>
      <vt:lpstr>what’s next? </vt:lpstr>
      <vt:lpstr>Next steps</vt:lpstr>
      <vt:lpstr>From Nb to Nb3Sn: Complexity in SRF Coating (and Substrate!) Development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TE-forum_Hain</dc:title>
  <dc:creator>Hain Caroline</dc:creator>
  <cp:lastModifiedBy>Caroline Hain</cp:lastModifiedBy>
  <cp:revision>128</cp:revision>
  <dcterms:created xsi:type="dcterms:W3CDTF">2023-06-27T08:21:50Z</dcterms:created>
  <dcterms:modified xsi:type="dcterms:W3CDTF">2026-09-22T14:08:50Z</dcterms:modified>
</cp:coreProperties>
</file>