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15"/>
  </p:notesMasterIdLst>
  <p:sldIdLst>
    <p:sldId id="270" r:id="rId2"/>
    <p:sldId id="264" r:id="rId3"/>
    <p:sldId id="258" r:id="rId4"/>
    <p:sldId id="265" r:id="rId5"/>
    <p:sldId id="290" r:id="rId6"/>
    <p:sldId id="279" r:id="rId7"/>
    <p:sldId id="285" r:id="rId8"/>
    <p:sldId id="268" r:id="rId9"/>
    <p:sldId id="281" r:id="rId10"/>
    <p:sldId id="288" r:id="rId11"/>
    <p:sldId id="289" r:id="rId12"/>
    <p:sldId id="291" r:id="rId13"/>
    <p:sldId id="28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met Mathieu" initials="OM" lastIdx="1" clrIdx="0">
    <p:extLst>
      <p:ext uri="{19B8F6BF-5375-455C-9EA6-DF929625EA0E}">
        <p15:presenceInfo xmlns:p15="http://schemas.microsoft.com/office/powerpoint/2012/main" userId="0400952d450a930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CAF1"/>
    <a:srgbClr val="1D50A1"/>
    <a:srgbClr val="F4F7FD"/>
    <a:srgbClr val="4078C5"/>
    <a:srgbClr val="6C9BD2"/>
    <a:srgbClr val="DD6430"/>
    <a:srgbClr val="D17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29" autoAdjust="0"/>
    <p:restoredTop sz="95554" autoAdjust="0"/>
  </p:normalViewPr>
  <p:slideViewPr>
    <p:cSldViewPr snapToGrid="0">
      <p:cViewPr varScale="1">
        <p:scale>
          <a:sx n="137" d="100"/>
          <a:sy n="137" d="100"/>
        </p:scale>
        <p:origin x="112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064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2FD1B-8103-4D2E-B2B8-F6B4FA21BB42}" type="datetimeFigureOut">
              <a:rPr kumimoji="1" lang="ja-JP" altLang="en-US" smtClean="0"/>
              <a:t>2026/9/20</a:t>
            </a:fld>
            <a:endParaRPr kumimoji="1" lang="ja-JP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en-US" altLang="ja-JP"/>
              <a:t>Click to edit Master text styles</a:t>
            </a:r>
          </a:p>
          <a:p>
            <a:pPr lvl="1"/>
            <a:r>
              <a:rPr kumimoji="1" lang="en-US" altLang="ja-JP"/>
              <a:t>Second level</a:t>
            </a:r>
          </a:p>
          <a:p>
            <a:pPr lvl="2"/>
            <a:r>
              <a:rPr kumimoji="1" lang="en-US" altLang="ja-JP"/>
              <a:t>Third level</a:t>
            </a:r>
          </a:p>
          <a:p>
            <a:pPr lvl="3"/>
            <a:r>
              <a:rPr kumimoji="1" lang="en-US" altLang="ja-JP"/>
              <a:t>Fourth level</a:t>
            </a:r>
          </a:p>
          <a:p>
            <a:pPr lvl="4"/>
            <a:r>
              <a:rPr kumimoji="1" lang="en-US" altLang="ja-JP"/>
              <a:t>Fifth level</a:t>
            </a:r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48FCD5-2B77-4CDA-9A16-0E7825A18A2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3657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altLang="ja-JP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ja-JP" dirty="0"/>
              <a:t>Click to edit Master subtitle style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A3AEF057-80C9-4608-B16D-388BCDBF41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0708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F9F536-F701-4951-BCB9-6C6F94FDFB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0280" y="6356350"/>
            <a:ext cx="469392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B8B18CA-0BB9-4C11-BF9E-AD2979E620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9280" y="6356350"/>
            <a:ext cx="60452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C9BD2"/>
                </a:solidFill>
              </a:defRPr>
            </a:lvl1pPr>
          </a:lstStyle>
          <a:p>
            <a:pPr algn="r"/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963" y="188913"/>
            <a:ext cx="8640762" cy="1008062"/>
          </a:xfrm>
        </p:spPr>
        <p:txBody>
          <a:bodyPr/>
          <a:lstStyle>
            <a:lvl1pPr>
              <a:defRPr>
                <a:solidFill>
                  <a:srgbClr val="1D50A1"/>
                </a:solidFill>
              </a:defRPr>
            </a:lvl1pPr>
          </a:lstStyle>
          <a:p>
            <a:r>
              <a:rPr lang="en-US" altLang="ja-JP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963" y="1268414"/>
            <a:ext cx="11522075" cy="5040312"/>
          </a:xfrm>
        </p:spPr>
        <p:txBody>
          <a:bodyPr/>
          <a:lstStyle>
            <a:lvl1pPr>
              <a:defRPr>
                <a:solidFill>
                  <a:srgbClr val="1D50A1"/>
                </a:solidFill>
              </a:defRPr>
            </a:lvl1pPr>
            <a:lvl2pPr>
              <a:defRPr>
                <a:solidFill>
                  <a:srgbClr val="1D50A1"/>
                </a:solidFill>
              </a:defRPr>
            </a:lvl2pPr>
            <a:lvl3pPr>
              <a:defRPr>
                <a:solidFill>
                  <a:srgbClr val="1D50A1"/>
                </a:solidFill>
              </a:defRPr>
            </a:lvl3pPr>
            <a:lvl4pPr>
              <a:defRPr>
                <a:solidFill>
                  <a:srgbClr val="1D50A1"/>
                </a:solidFill>
              </a:defRPr>
            </a:lvl4pPr>
            <a:lvl5pPr>
              <a:defRPr>
                <a:solidFill>
                  <a:srgbClr val="1D50A1"/>
                </a:solidFill>
              </a:defRPr>
            </a:lvl5pPr>
          </a:lstStyle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E6C49D2-B768-45B5-82C7-5783C3554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18061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76915AD-03D4-4732-A51D-2978E46F1A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72988" y="6356350"/>
            <a:ext cx="6880811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5466798-AB9E-42BB-BF1D-95A152C5AA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536" y="6354658"/>
            <a:ext cx="60452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C9BD2"/>
                </a:solidFill>
              </a:defRPr>
            </a:lvl1pPr>
          </a:lstStyle>
          <a:p>
            <a:pPr algn="r"/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000">
                <a:solidFill>
                  <a:srgbClr val="1D50A1"/>
                </a:solidFill>
              </a:defRPr>
            </a:lvl1pPr>
          </a:lstStyle>
          <a:p>
            <a:r>
              <a:rPr lang="en-US" altLang="ja-JP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000">
                <a:solidFill>
                  <a:srgbClr val="1D50A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ja-JP" dirty="0"/>
              <a:t>Click to edit Master text styles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538FC61-1EC9-4BC0-A5D1-AF31EE2306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0280" y="6356350"/>
            <a:ext cx="469392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57A3908-8832-4F58-86EA-72FE4C34FB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9280" y="6356350"/>
            <a:ext cx="60452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C9BD2"/>
                </a:solidFill>
              </a:defRPr>
            </a:lvl1pPr>
          </a:lstStyle>
          <a:p>
            <a:pPr algn="r"/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24C1486-B79E-4E04-8D5A-CA37ED002C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0708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r>
              <a:rPr lang="en-US" altLang="ja-JP"/>
              <a:t>2026-09-21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50A1"/>
                </a:solidFill>
              </a:defRPr>
            </a:lvl1pPr>
          </a:lstStyle>
          <a:p>
            <a:r>
              <a:rPr lang="en-US" altLang="ja-JP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34963" y="1268413"/>
            <a:ext cx="5684837" cy="5040312"/>
          </a:xfrm>
        </p:spPr>
        <p:txBody>
          <a:bodyPr/>
          <a:lstStyle>
            <a:lvl1pPr>
              <a:defRPr>
                <a:solidFill>
                  <a:srgbClr val="1D50A1"/>
                </a:solidFill>
              </a:defRPr>
            </a:lvl1pPr>
            <a:lvl2pPr>
              <a:defRPr>
                <a:solidFill>
                  <a:srgbClr val="1D50A1"/>
                </a:solidFill>
              </a:defRPr>
            </a:lvl2pPr>
            <a:lvl3pPr>
              <a:defRPr>
                <a:solidFill>
                  <a:srgbClr val="1D50A1"/>
                </a:solidFill>
              </a:defRPr>
            </a:lvl3pPr>
            <a:lvl4pPr>
              <a:defRPr>
                <a:solidFill>
                  <a:srgbClr val="1D50A1"/>
                </a:solidFill>
              </a:defRPr>
            </a:lvl4pPr>
            <a:lvl5pPr>
              <a:defRPr>
                <a:solidFill>
                  <a:srgbClr val="1D50A1"/>
                </a:solidFill>
              </a:defRPr>
            </a:lvl5pPr>
          </a:lstStyle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268413"/>
            <a:ext cx="5684836" cy="5040312"/>
          </a:xfrm>
        </p:spPr>
        <p:txBody>
          <a:bodyPr/>
          <a:lstStyle>
            <a:lvl1pPr>
              <a:defRPr>
                <a:solidFill>
                  <a:srgbClr val="1D50A1"/>
                </a:solidFill>
              </a:defRPr>
            </a:lvl1pPr>
            <a:lvl2pPr>
              <a:defRPr>
                <a:solidFill>
                  <a:srgbClr val="1D50A1"/>
                </a:solidFill>
              </a:defRPr>
            </a:lvl2pPr>
            <a:lvl3pPr>
              <a:defRPr>
                <a:solidFill>
                  <a:srgbClr val="1D50A1"/>
                </a:solidFill>
              </a:defRPr>
            </a:lvl3pPr>
            <a:lvl4pPr>
              <a:defRPr>
                <a:solidFill>
                  <a:srgbClr val="1D50A1"/>
                </a:solidFill>
              </a:defRPr>
            </a:lvl4pPr>
            <a:lvl5pPr>
              <a:defRPr>
                <a:solidFill>
                  <a:srgbClr val="1D50A1"/>
                </a:solidFill>
              </a:defRPr>
            </a:lvl5pPr>
          </a:lstStyle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5E2730A-2C17-EE78-6528-3E78F7DFDC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18061" y="639080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FCF0A48-07AB-46C8-4809-54A4327693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72988" y="6390802"/>
            <a:ext cx="6880811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FBEB522-E0DE-CEDB-C1FD-72E1B30127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536" y="6389110"/>
            <a:ext cx="539341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C9BD2"/>
                </a:solidFill>
              </a:defRPr>
            </a:lvl1pPr>
          </a:lstStyle>
          <a:p>
            <a:pPr algn="r"/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964" y="188914"/>
            <a:ext cx="8640762" cy="1008062"/>
          </a:xfrm>
        </p:spPr>
        <p:txBody>
          <a:bodyPr/>
          <a:lstStyle>
            <a:lvl1pPr>
              <a:defRPr>
                <a:solidFill>
                  <a:srgbClr val="1D50A1"/>
                </a:solidFill>
              </a:defRPr>
            </a:lvl1pPr>
          </a:lstStyle>
          <a:p>
            <a:r>
              <a:rPr lang="en-US" altLang="ja-JP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964" y="1268413"/>
            <a:ext cx="5662611" cy="63692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D50A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4964" y="1976773"/>
            <a:ext cx="5662611" cy="4331951"/>
          </a:xfrm>
        </p:spPr>
        <p:txBody>
          <a:bodyPr/>
          <a:lstStyle>
            <a:lvl1pPr>
              <a:defRPr>
                <a:solidFill>
                  <a:srgbClr val="1D50A1"/>
                </a:solidFill>
              </a:defRPr>
            </a:lvl1pPr>
            <a:lvl2pPr>
              <a:defRPr>
                <a:solidFill>
                  <a:srgbClr val="1D50A1"/>
                </a:solidFill>
              </a:defRPr>
            </a:lvl2pPr>
            <a:lvl3pPr>
              <a:defRPr>
                <a:solidFill>
                  <a:srgbClr val="1D50A1"/>
                </a:solidFill>
              </a:defRPr>
            </a:lvl3pPr>
            <a:lvl4pPr>
              <a:defRPr>
                <a:solidFill>
                  <a:srgbClr val="1D50A1"/>
                </a:solidFill>
              </a:defRPr>
            </a:lvl4pPr>
            <a:lvl5pPr>
              <a:defRPr>
                <a:solidFill>
                  <a:srgbClr val="1D50A1"/>
                </a:solidFill>
              </a:defRPr>
            </a:lvl5pPr>
          </a:lstStyle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68413"/>
            <a:ext cx="5684836" cy="63692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D50A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ja-JP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976773"/>
            <a:ext cx="5684838" cy="4331952"/>
          </a:xfrm>
        </p:spPr>
        <p:txBody>
          <a:bodyPr/>
          <a:lstStyle>
            <a:lvl1pPr>
              <a:defRPr>
                <a:solidFill>
                  <a:srgbClr val="1D50A1"/>
                </a:solidFill>
              </a:defRPr>
            </a:lvl1pPr>
            <a:lvl2pPr>
              <a:defRPr>
                <a:solidFill>
                  <a:srgbClr val="1D50A1"/>
                </a:solidFill>
              </a:defRPr>
            </a:lvl2pPr>
            <a:lvl3pPr>
              <a:defRPr>
                <a:solidFill>
                  <a:srgbClr val="1D50A1"/>
                </a:solidFill>
              </a:defRPr>
            </a:lvl3pPr>
            <a:lvl4pPr>
              <a:defRPr>
                <a:solidFill>
                  <a:srgbClr val="1D50A1"/>
                </a:solidFill>
              </a:defRPr>
            </a:lvl4pPr>
            <a:lvl5pPr>
              <a:defRPr>
                <a:solidFill>
                  <a:srgbClr val="1D50A1"/>
                </a:solidFill>
              </a:defRPr>
            </a:lvl5pPr>
          </a:lstStyle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625264B7-E440-49D2-AF5C-8A699A8F8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50280" y="6356350"/>
            <a:ext cx="469392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4ECC2BF5-011F-4586-80B8-15AD6530D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9280" y="6356350"/>
            <a:ext cx="60452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C9BD2"/>
                </a:solidFill>
              </a:defRPr>
            </a:lvl1pPr>
          </a:lstStyle>
          <a:p>
            <a:pPr algn="r"/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4D4E5174-E206-4BD1-957B-D1A1DB85A39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330708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r>
              <a:rPr lang="en-US" altLang="ja-JP"/>
              <a:t>2026-09-21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50A1"/>
                </a:solidFill>
              </a:defRPr>
            </a:lvl1pPr>
          </a:lstStyle>
          <a:p>
            <a:r>
              <a:rPr lang="en-US" altLang="ja-JP" dirty="0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48DF642-EB2E-DBA5-6491-FBA178FF14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18061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954B9ED-1378-E5C6-645E-4F48CCEB4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72988" y="6356350"/>
            <a:ext cx="6880811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323380A-2619-EE87-32CB-BB33B370D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536" y="6354658"/>
            <a:ext cx="60452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C9BD2"/>
                </a:solidFill>
              </a:defRPr>
            </a:lvl1pPr>
          </a:lstStyle>
          <a:p>
            <a:pPr algn="r"/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C2FCDF5-B9F4-CED8-1904-D00D5C5CC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18061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02A398C-CD43-93E3-518E-60DDB1EF6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72988" y="6356350"/>
            <a:ext cx="6880811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42D9A35-34B5-BB3B-805D-CA746FB50A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536" y="6354658"/>
            <a:ext cx="60452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C9BD2"/>
                </a:solidFill>
              </a:defRPr>
            </a:lvl1pPr>
          </a:lstStyle>
          <a:p>
            <a:pPr algn="r"/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964" y="188914"/>
            <a:ext cx="4321628" cy="1008062"/>
          </a:xfrm>
        </p:spPr>
        <p:txBody>
          <a:bodyPr anchor="b"/>
          <a:lstStyle>
            <a:lvl1pPr>
              <a:defRPr sz="3200">
                <a:solidFill>
                  <a:srgbClr val="1D50A1"/>
                </a:solidFill>
              </a:defRPr>
            </a:lvl1pPr>
          </a:lstStyle>
          <a:p>
            <a:r>
              <a:rPr lang="en-US" altLang="ja-JP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7015" y="1268413"/>
            <a:ext cx="7140021" cy="5040312"/>
          </a:xfrm>
        </p:spPr>
        <p:txBody>
          <a:bodyPr/>
          <a:lstStyle>
            <a:lvl1pPr>
              <a:defRPr sz="3200">
                <a:solidFill>
                  <a:srgbClr val="1D50A1"/>
                </a:solidFill>
              </a:defRPr>
            </a:lvl1pPr>
            <a:lvl2pPr>
              <a:defRPr sz="2800">
                <a:solidFill>
                  <a:srgbClr val="1D50A1"/>
                </a:solidFill>
              </a:defRPr>
            </a:lvl2pPr>
            <a:lvl3pPr>
              <a:defRPr sz="2400">
                <a:solidFill>
                  <a:srgbClr val="1D50A1"/>
                </a:solidFill>
              </a:defRPr>
            </a:lvl3pPr>
            <a:lvl4pPr>
              <a:defRPr sz="2000">
                <a:solidFill>
                  <a:srgbClr val="1D50A1"/>
                </a:solidFill>
              </a:defRPr>
            </a:lvl4pPr>
            <a:lvl5pPr>
              <a:defRPr sz="2000">
                <a:solidFill>
                  <a:srgbClr val="1D50A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4964" y="1268413"/>
            <a:ext cx="4265233" cy="5040312"/>
          </a:xfrm>
        </p:spPr>
        <p:txBody>
          <a:bodyPr/>
          <a:lstStyle>
            <a:lvl1pPr marL="0" indent="0">
              <a:buNone/>
              <a:defRPr sz="1600">
                <a:solidFill>
                  <a:srgbClr val="1D50A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ja-JP" dirty="0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11678FC-6856-4C4E-B397-A83FE2A90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0280" y="6356350"/>
            <a:ext cx="469392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59AC7561-7E46-405F-8D17-988C4A9A9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9280" y="6356350"/>
            <a:ext cx="60452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C9BD2"/>
                </a:solidFill>
              </a:defRPr>
            </a:lvl1pPr>
          </a:lstStyle>
          <a:p>
            <a:pPr algn="r"/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A402911D-65C7-45CA-9394-6C0A7DFD42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0708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r>
              <a:rPr lang="en-US" altLang="ja-JP"/>
              <a:t>2026-09-21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D50A1"/>
                </a:solidFill>
              </a:defRPr>
            </a:lvl1pPr>
          </a:lstStyle>
          <a:p>
            <a:r>
              <a:rPr lang="en-US" altLang="ja-JP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1D50A1"/>
                </a:solidFill>
              </a:defRPr>
            </a:lvl1pPr>
            <a:lvl2pPr>
              <a:defRPr>
                <a:solidFill>
                  <a:srgbClr val="1D50A1"/>
                </a:solidFill>
              </a:defRPr>
            </a:lvl2pPr>
            <a:lvl3pPr>
              <a:defRPr>
                <a:solidFill>
                  <a:srgbClr val="1D50A1"/>
                </a:solidFill>
              </a:defRPr>
            </a:lvl3pPr>
            <a:lvl4pPr>
              <a:defRPr>
                <a:solidFill>
                  <a:srgbClr val="1D50A1"/>
                </a:solidFill>
              </a:defRPr>
            </a:lvl4pPr>
            <a:lvl5pPr>
              <a:defRPr>
                <a:solidFill>
                  <a:srgbClr val="1D50A1"/>
                </a:solidFill>
              </a:defRPr>
            </a:lvl5pPr>
          </a:lstStyle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AED926A-4B86-45C7-B292-8D89BE092C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0280" y="6356350"/>
            <a:ext cx="469392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19E0886-86FC-4A2D-A295-309F62C05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9280" y="6356350"/>
            <a:ext cx="60452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C9BD2"/>
                </a:solidFill>
              </a:defRPr>
            </a:lvl1pPr>
          </a:lstStyle>
          <a:p>
            <a:pPr algn="r"/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A78908A-8004-4403-ADBD-423D01A47A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0708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r>
              <a:rPr lang="en-US" altLang="ja-JP"/>
              <a:t>2026-09-21</a:t>
            </a:r>
            <a:endParaRPr lang="en-US" sz="1200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57190" y="1268413"/>
            <a:ext cx="1399847" cy="5040312"/>
          </a:xfrm>
        </p:spPr>
        <p:txBody>
          <a:bodyPr vert="eaVert"/>
          <a:lstStyle>
            <a:lvl1pPr>
              <a:defRPr>
                <a:solidFill>
                  <a:srgbClr val="1D50A1"/>
                </a:solidFill>
              </a:defRPr>
            </a:lvl1pPr>
          </a:lstStyle>
          <a:p>
            <a:r>
              <a:rPr lang="en-US" altLang="ja-JP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4963" y="1268413"/>
            <a:ext cx="10049721" cy="5040312"/>
          </a:xfrm>
        </p:spPr>
        <p:txBody>
          <a:bodyPr vert="eaVert"/>
          <a:lstStyle>
            <a:lvl1pPr>
              <a:defRPr>
                <a:solidFill>
                  <a:srgbClr val="1D50A1"/>
                </a:solidFill>
              </a:defRPr>
            </a:lvl1pPr>
            <a:lvl2pPr>
              <a:defRPr>
                <a:solidFill>
                  <a:srgbClr val="1D50A1"/>
                </a:solidFill>
              </a:defRPr>
            </a:lvl2pPr>
            <a:lvl3pPr>
              <a:defRPr>
                <a:solidFill>
                  <a:srgbClr val="1D50A1"/>
                </a:solidFill>
              </a:defRPr>
            </a:lvl3pPr>
            <a:lvl4pPr>
              <a:defRPr>
                <a:solidFill>
                  <a:srgbClr val="1D50A1"/>
                </a:solidFill>
              </a:defRPr>
            </a:lvl4pPr>
            <a:lvl5pPr>
              <a:defRPr>
                <a:solidFill>
                  <a:srgbClr val="1D50A1"/>
                </a:solidFill>
              </a:defRPr>
            </a:lvl5pPr>
          </a:lstStyle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BF8CB5E-D785-4338-8700-86D88E800F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0280" y="6356350"/>
            <a:ext cx="469392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A808530-7C9C-4EE1-9130-912439B44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9280" y="6356350"/>
            <a:ext cx="604520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C9BD2"/>
                </a:solidFill>
              </a:defRPr>
            </a:lvl1pPr>
          </a:lstStyle>
          <a:p>
            <a:pPr algn="r"/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FBA6A365-E806-4BEE-82EA-4E4EAD38C8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07080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r>
              <a:rPr lang="en-US" altLang="ja-JP"/>
              <a:t>2026-09-21</a:t>
            </a:r>
            <a:endParaRPr lang="en-US" sz="1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963" y="188913"/>
            <a:ext cx="8146635" cy="10112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altLang="ja-JP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963" y="1273847"/>
            <a:ext cx="11522075" cy="5043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ja-JP" dirty="0"/>
              <a:t>Click to edit Master text styles</a:t>
            </a:r>
          </a:p>
          <a:p>
            <a:pPr lvl="1"/>
            <a:r>
              <a:rPr lang="en-US" altLang="ja-JP" dirty="0"/>
              <a:t>Second level</a:t>
            </a:r>
          </a:p>
          <a:p>
            <a:pPr lvl="2"/>
            <a:r>
              <a:rPr lang="en-US" altLang="ja-JP" dirty="0"/>
              <a:t>Third level</a:t>
            </a:r>
          </a:p>
          <a:p>
            <a:pPr lvl="3"/>
            <a:r>
              <a:rPr lang="en-US" altLang="ja-JP" dirty="0"/>
              <a:t>Fourth level</a:t>
            </a:r>
          </a:p>
          <a:p>
            <a:pPr lvl="4"/>
            <a:r>
              <a:rPr lang="en-US" altLang="ja-JP" dirty="0"/>
              <a:t>Fifth level</a:t>
            </a:r>
            <a:endParaRPr lang="en-US" dirty="0"/>
          </a:p>
        </p:txBody>
      </p:sp>
      <p:pic>
        <p:nvPicPr>
          <p:cNvPr id="8" name="Picture 7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69C8DE71-210D-4A86-AF36-B35607A0F63F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846044" y="208809"/>
            <a:ext cx="1129833" cy="6616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352A519-9CAA-44DF-8093-10C07AD7F8C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317081"/>
            <a:ext cx="1840448" cy="540920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5A1D9F0-4713-4456-BC8D-0DB8675FE6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18061" y="6390802"/>
            <a:ext cx="274320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76309B28-2831-43AB-8C00-31958F2C32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472988" y="6390802"/>
            <a:ext cx="6880811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C9BD2"/>
                </a:solidFill>
              </a:defRPr>
            </a:lvl1pPr>
          </a:lstStyle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78F6E2C-DC1E-4AD1-8983-AAD2AFBF1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6536" y="6389110"/>
            <a:ext cx="539341" cy="365125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C9BD2"/>
                </a:solidFill>
              </a:defRPr>
            </a:lvl1pPr>
          </a:lstStyle>
          <a:p>
            <a:pPr algn="r"/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71817C92-9248-425F-9F26-D14C73DA5D4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318186" y="208022"/>
            <a:ext cx="1412079" cy="662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600" b="1" kern="1200">
          <a:solidFill>
            <a:srgbClr val="1D50A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kumimoji="1" sz="2100" b="1" kern="1200">
          <a:solidFill>
            <a:srgbClr val="1D50A1"/>
          </a:solidFill>
          <a:latin typeface="+mn-lt"/>
          <a:ea typeface="+mn-ea"/>
          <a:cs typeface="+mn-cs"/>
        </a:defRPr>
      </a:lvl1pPr>
      <a:lvl2pPr marL="360363" indent="-36036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rgbClr val="1D50A1"/>
          </a:solidFill>
          <a:latin typeface="+mn-lt"/>
          <a:ea typeface="+mn-ea"/>
          <a:cs typeface="+mn-cs"/>
        </a:defRPr>
      </a:lvl2pPr>
      <a:lvl3pPr marL="715963" indent="-355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700" kern="1200">
          <a:solidFill>
            <a:srgbClr val="1D50A1"/>
          </a:solidFill>
          <a:latin typeface="+mn-lt"/>
          <a:ea typeface="+mn-ea"/>
          <a:cs typeface="+mn-cs"/>
        </a:defRPr>
      </a:lvl3pPr>
      <a:lvl4pPr marL="1438275" indent="-3619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rgbClr val="1D50A1"/>
          </a:solidFill>
          <a:latin typeface="+mn-lt"/>
          <a:ea typeface="+mn-ea"/>
          <a:cs typeface="+mn-cs"/>
        </a:defRPr>
      </a:lvl4pPr>
      <a:lvl5pPr marL="1793875" indent="-355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600" kern="1200">
          <a:solidFill>
            <a:srgbClr val="1D50A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9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pos="2026" userDrawn="1">
          <p15:clr>
            <a:srgbClr val="F26B43"/>
          </p15:clr>
        </p15:guide>
        <p15:guide id="6" pos="5654" userDrawn="1">
          <p15:clr>
            <a:srgbClr val="F26B43"/>
          </p15:clr>
        </p15:guide>
        <p15:guide id="7" orient="horz" pos="2160" userDrawn="1">
          <p15:clr>
            <a:srgbClr val="F26B43"/>
          </p15:clr>
        </p15:guide>
        <p15:guide id="8" orient="horz" pos="3974" userDrawn="1">
          <p15:clr>
            <a:srgbClr val="F26B43"/>
          </p15:clr>
        </p15:guide>
        <p15:guide id="9" orient="horz" pos="2387" userDrawn="1">
          <p15:clr>
            <a:srgbClr val="F26B43"/>
          </p15:clr>
        </p15:guide>
        <p15:guide id="10" orient="horz" pos="754" userDrawn="1">
          <p15:clr>
            <a:srgbClr val="F26B43"/>
          </p15:clr>
        </p15:guide>
        <p15:guide id="11" orient="horz" pos="1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6.png"/><Relationship Id="rId2" Type="http://schemas.openxmlformats.org/officeDocument/2006/relationships/video" Target="../media/media1.mp4"/><Relationship Id="rId16" Type="http://schemas.openxmlformats.org/officeDocument/2006/relationships/image" Target="../media/image5.png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jpg"/><Relationship Id="rId15" Type="http://schemas.openxmlformats.org/officeDocument/2006/relationships/image" Target="../media/image20.JPG"/><Relationship Id="rId10" Type="http://schemas.openxmlformats.org/officeDocument/2006/relationships/image" Target="../media/image15.png"/><Relationship Id="rId4" Type="http://schemas.openxmlformats.org/officeDocument/2006/relationships/image" Target="../media/image9.jp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image" Target="../media/image23.JPG"/><Relationship Id="rId7" Type="http://schemas.openxmlformats.org/officeDocument/2006/relationships/image" Target="../media/image27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11" Type="http://schemas.openxmlformats.org/officeDocument/2006/relationships/image" Target="../media/image30.jpg"/><Relationship Id="rId5" Type="http://schemas.openxmlformats.org/officeDocument/2006/relationships/image" Target="../media/image25.jpg"/><Relationship Id="rId10" Type="http://schemas.microsoft.com/office/2007/relationships/hdphoto" Target="../media/hdphoto1.wdp"/><Relationship Id="rId4" Type="http://schemas.openxmlformats.org/officeDocument/2006/relationships/image" Target="../media/image24.jpg"/><Relationship Id="rId9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1376902/contributions/6111630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emf"/><Relationship Id="rId4" Type="http://schemas.openxmlformats.org/officeDocument/2006/relationships/image" Target="../media/image4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778C14-841D-EA83-8105-A9C4E6E0DB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/>
              <a:t>Recent RF test resul</a:t>
            </a:r>
            <a:r>
              <a:rPr lang="en-US" altLang="ja-JP" dirty="0"/>
              <a:t>ts of Nb/Cu full-seamless </a:t>
            </a:r>
            <a:br>
              <a:rPr lang="en-US" altLang="ja-JP" dirty="0"/>
            </a:br>
            <a:r>
              <a:rPr lang="en-US" altLang="ja-JP" dirty="0"/>
              <a:t>1.3 GHz cavities</a:t>
            </a:r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30EBEB1-C0B3-16E9-FD26-0DFFAEAED7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/>
              <a:t>Hayato Araki</a:t>
            </a:r>
          </a:p>
          <a:p>
            <a:r>
              <a:rPr kumimoji="1" lang="en-US" altLang="ja-JP" dirty="0"/>
              <a:t>High Energy Accelerator Research Organization (KEK)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8663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3AA410-F16C-708C-5492-1017ADABE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KEK/CERN Collaboration for Nb/</a:t>
            </a:r>
            <a:r>
              <a:rPr lang="en-US" altLang="ja-JP"/>
              <a:t>Cu R&amp;D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CF76B6-6D47-9713-2E04-12F2FA257C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3" y="2100667"/>
            <a:ext cx="5684837" cy="4208057"/>
          </a:xfrm>
        </p:spPr>
        <p:txBody>
          <a:bodyPr/>
          <a:lstStyle/>
          <a:p>
            <a:pPr lvl="1"/>
            <a:r>
              <a:rPr lang="en-US" altLang="ja-JP" dirty="0">
                <a:solidFill>
                  <a:schemeClr val="tx1"/>
                </a:solidFill>
              </a:rPr>
              <a:t>Nb/Cu cavity development from LEP</a:t>
            </a:r>
          </a:p>
          <a:p>
            <a:pPr lvl="1"/>
            <a:r>
              <a:rPr kumimoji="1" lang="en-US" altLang="ja-JP" dirty="0" err="1">
                <a:solidFill>
                  <a:schemeClr val="tx1"/>
                </a:solidFill>
              </a:rPr>
              <a:t>H</a:t>
            </a:r>
            <a:r>
              <a:rPr lang="en-US" altLang="ja-JP" dirty="0" err="1">
                <a:solidFill>
                  <a:schemeClr val="tx1"/>
                </a:solidFill>
              </a:rPr>
              <a:t>iPIMS</a:t>
            </a:r>
            <a:r>
              <a:rPr lang="en-US" altLang="ja-JP" dirty="0">
                <a:solidFill>
                  <a:schemeClr val="tx1"/>
                </a:solidFill>
              </a:rPr>
              <a:t> coating facility</a:t>
            </a:r>
          </a:p>
          <a:p>
            <a:pPr lvl="1"/>
            <a:r>
              <a:rPr kumimoji="1" lang="en-US" altLang="ja-JP" dirty="0">
                <a:solidFill>
                  <a:schemeClr val="tx1"/>
                </a:solidFill>
              </a:rPr>
              <a:t>Copper tube hydroforming</a:t>
            </a:r>
          </a:p>
          <a:p>
            <a:pPr lvl="1"/>
            <a:r>
              <a:rPr lang="en-US" altLang="ja-JP" dirty="0">
                <a:solidFill>
                  <a:schemeClr val="tx1"/>
                </a:solidFill>
              </a:rPr>
              <a:t>FCC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1FE6D4D-8FA8-8CD0-A077-E7446F9C1C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00667"/>
            <a:ext cx="5684836" cy="4208058"/>
          </a:xfrm>
        </p:spPr>
        <p:txBody>
          <a:bodyPr/>
          <a:lstStyle/>
          <a:p>
            <a:pPr lvl="1"/>
            <a:r>
              <a:rPr kumimoji="1" lang="en-US" altLang="ja-JP" dirty="0">
                <a:solidFill>
                  <a:schemeClr val="tx1"/>
                </a:solidFill>
              </a:rPr>
              <a:t>Bulk Nb cavity development from TRISTAN</a:t>
            </a:r>
          </a:p>
          <a:p>
            <a:pPr lvl="1"/>
            <a:r>
              <a:rPr kumimoji="1" lang="en-US" altLang="ja-JP" dirty="0">
                <a:solidFill>
                  <a:schemeClr val="tx1"/>
                </a:solidFill>
              </a:rPr>
              <a:t>1.3 GHz processing facility</a:t>
            </a:r>
          </a:p>
          <a:p>
            <a:pPr lvl="1"/>
            <a:r>
              <a:rPr kumimoji="1" lang="en-US" altLang="ja-JP" dirty="0">
                <a:solidFill>
                  <a:schemeClr val="tx1"/>
                </a:solidFill>
              </a:rPr>
              <a:t>Bulk Nb hydroforming</a:t>
            </a:r>
          </a:p>
          <a:p>
            <a:pPr lvl="1"/>
            <a:r>
              <a:rPr lang="en-US" altLang="ja-JP" dirty="0">
                <a:solidFill>
                  <a:schemeClr val="tx1"/>
                </a:solidFill>
              </a:rPr>
              <a:t>ILC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9A7D071-7B8A-969D-C600-84D313BA4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006DE6D-36AF-5E55-AE8D-DA24CC1284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3961A38-3F41-6D68-2AAE-69E45DC0E9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8F63A3B-78C7-47BE-AE5E-E10140E04643}" type="slidenum">
              <a:rPr lang="en-US" smtClean="0"/>
              <a:pPr algn="r"/>
              <a:t>2</a:t>
            </a:fld>
            <a:endParaRPr lang="en-US" dirty="0"/>
          </a:p>
        </p:txBody>
      </p:sp>
      <p:pic>
        <p:nvPicPr>
          <p:cNvPr id="8" name="図 7" descr="CIMG3583.JPG">
            <a:extLst>
              <a:ext uri="{FF2B5EF4-FFF2-40B4-BE49-F238E27FC236}">
                <a16:creationId xmlns:a16="http://schemas.microsoft.com/office/drawing/2014/main" id="{6B1A722B-E9A2-FDD9-2A60-12380B0484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7474" y="4371964"/>
            <a:ext cx="3714288" cy="1792645"/>
          </a:xfrm>
          <a:prstGeom prst="rect">
            <a:avLst/>
          </a:prstGeom>
        </p:spPr>
      </p:pic>
      <p:pic>
        <p:nvPicPr>
          <p:cNvPr id="10" name="図 9" descr="ロゴ&#10;&#10;自動的に生成された説明">
            <a:extLst>
              <a:ext uri="{FF2B5EF4-FFF2-40B4-BE49-F238E27FC236}">
                <a16:creationId xmlns:a16="http://schemas.microsoft.com/office/drawing/2014/main" id="{7FE2E2E1-3B58-668E-CFB2-D51DF19A2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0791" y="1331677"/>
            <a:ext cx="1235021" cy="70572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4DEB0C2-0520-FA90-5EBB-1D1ACEB3CA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963" y="1268413"/>
            <a:ext cx="835970" cy="832255"/>
          </a:xfrm>
          <a:prstGeom prst="rect">
            <a:avLst/>
          </a:prstGeom>
        </p:spPr>
      </p:pic>
      <p:pic>
        <p:nvPicPr>
          <p:cNvPr id="12" name="図 11" descr="人, 屋内, 男, 立つ が含まれている画像&#10;&#10;自動的に生成された説明">
            <a:extLst>
              <a:ext uri="{FF2B5EF4-FFF2-40B4-BE49-F238E27FC236}">
                <a16:creationId xmlns:a16="http://schemas.microsoft.com/office/drawing/2014/main" id="{40585400-3018-059A-0125-76F8B0DBE0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835" t="18260" r="21835" b="25490"/>
          <a:stretch/>
        </p:blipFill>
        <p:spPr>
          <a:xfrm>
            <a:off x="2958615" y="4060640"/>
            <a:ext cx="2805291" cy="2103969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8EE1BC87-BE0C-7063-C79B-0170EC344F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091" y="3660520"/>
            <a:ext cx="1878067" cy="2504089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AA0D784-7E10-0398-0AFF-FDF97AC0DF5A}"/>
              </a:ext>
            </a:extLst>
          </p:cNvPr>
          <p:cNvSpPr txBox="1"/>
          <p:nvPr/>
        </p:nvSpPr>
        <p:spPr>
          <a:xfrm>
            <a:off x="1473201" y="1422930"/>
            <a:ext cx="1591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4078C5"/>
                </a:solidFill>
              </a:rPr>
              <a:t>CERN</a:t>
            </a:r>
            <a:endParaRPr kumimoji="1" lang="ja-JP" altLang="en-US" sz="2800" b="1">
              <a:solidFill>
                <a:srgbClr val="4078C5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C7F4912-A79B-F898-3665-C951860C6F87}"/>
              </a:ext>
            </a:extLst>
          </p:cNvPr>
          <p:cNvSpPr txBox="1"/>
          <p:nvPr/>
        </p:nvSpPr>
        <p:spPr>
          <a:xfrm>
            <a:off x="7769459" y="1422930"/>
            <a:ext cx="1591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>
                <a:solidFill>
                  <a:srgbClr val="1D50A1"/>
                </a:solidFill>
              </a:rPr>
              <a:t>KEK</a:t>
            </a:r>
            <a:endParaRPr kumimoji="1" lang="ja-JP" altLang="en-US" sz="2800" b="1">
              <a:solidFill>
                <a:srgbClr val="1D50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6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7FBA74B1-AAC2-FD0D-6E3D-D7415F49451A}"/>
              </a:ext>
            </a:extLst>
          </p:cNvPr>
          <p:cNvSpPr/>
          <p:nvPr/>
        </p:nvSpPr>
        <p:spPr>
          <a:xfrm>
            <a:off x="1618061" y="1784030"/>
            <a:ext cx="9904811" cy="1509398"/>
          </a:xfrm>
          <a:prstGeom prst="rect">
            <a:avLst/>
          </a:prstGeom>
          <a:gradFill flip="none" rotWithShape="1">
            <a:gsLst>
              <a:gs pos="0">
                <a:srgbClr val="BDCAF1"/>
              </a:gs>
              <a:gs pos="87000">
                <a:srgbClr val="F4F7FD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4979D0E6-C8B4-94C8-D9B7-C82B40CC76BE}"/>
              </a:ext>
            </a:extLst>
          </p:cNvPr>
          <p:cNvSpPr/>
          <p:nvPr/>
        </p:nvSpPr>
        <p:spPr>
          <a:xfrm>
            <a:off x="1531724" y="4261776"/>
            <a:ext cx="9904811" cy="1509398"/>
          </a:xfrm>
          <a:prstGeom prst="rect">
            <a:avLst/>
          </a:prstGeom>
          <a:gradFill flip="none" rotWithShape="1">
            <a:gsLst>
              <a:gs pos="0">
                <a:srgbClr val="BDCAF1"/>
              </a:gs>
              <a:gs pos="87000">
                <a:srgbClr val="F4F7FD"/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87E63F2F-83ED-182F-D20C-E727D55459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875" r="21875"/>
          <a:stretch>
            <a:fillRect/>
          </a:stretch>
        </p:blipFill>
        <p:spPr>
          <a:xfrm>
            <a:off x="10168086" y="1468783"/>
            <a:ext cx="1597023" cy="2129364"/>
          </a:xfrm>
          <a:prstGeom prst="rect">
            <a:avLst/>
          </a:prstGeom>
        </p:spPr>
      </p:pic>
      <p:pic>
        <p:nvPicPr>
          <p:cNvPr id="21" name="Image 16">
            <a:extLst>
              <a:ext uri="{FF2B5EF4-FFF2-40B4-BE49-F238E27FC236}">
                <a16:creationId xmlns:a16="http://schemas.microsoft.com/office/drawing/2014/main" id="{54336932-C194-E5E0-7A27-1E5950B36B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500" b="12500"/>
          <a:stretch>
            <a:fillRect/>
          </a:stretch>
        </p:blipFill>
        <p:spPr>
          <a:xfrm>
            <a:off x="8123935" y="1468783"/>
            <a:ext cx="1597023" cy="212936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6D03925-121D-76C1-6A8D-FCAC4B720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/>
              <a:t>1.3 GHz cavity fabrication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EEB13E-C6A2-7604-9771-104442AF3B1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8A6D65-E928-4C58-9E3E-C65D68631E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8C701B1-80BD-1BB8-1A15-E7608E4C05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8F63A3B-78C7-47BE-AE5E-E10140E04643}" type="slidenum">
              <a:rPr lang="en-US" smtClean="0"/>
              <a:pPr algn="r"/>
              <a:t>3</a:t>
            </a:fld>
            <a:endParaRPr lang="en-US" dirty="0"/>
          </a:p>
        </p:txBody>
      </p:sp>
      <p:grpSp>
        <p:nvGrpSpPr>
          <p:cNvPr id="8" name="Group 20">
            <a:extLst>
              <a:ext uri="{FF2B5EF4-FFF2-40B4-BE49-F238E27FC236}">
                <a16:creationId xmlns:a16="http://schemas.microsoft.com/office/drawing/2014/main" id="{C7296E27-3136-BE3D-15DB-407D8420E9DC}"/>
              </a:ext>
            </a:extLst>
          </p:cNvPr>
          <p:cNvGrpSpPr/>
          <p:nvPr/>
        </p:nvGrpSpPr>
        <p:grpSpPr>
          <a:xfrm>
            <a:off x="1772410" y="1519624"/>
            <a:ext cx="2076394" cy="2027681"/>
            <a:chOff x="4874404" y="1965118"/>
            <a:chExt cx="4238639" cy="4139199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266CD4EB-BA41-7B81-B001-DB97D9AC06CA}"/>
                </a:ext>
              </a:extLst>
            </p:cNvPr>
            <p:cNvGrpSpPr/>
            <p:nvPr/>
          </p:nvGrpSpPr>
          <p:grpSpPr>
            <a:xfrm>
              <a:off x="7505026" y="1965118"/>
              <a:ext cx="1468529" cy="2174119"/>
              <a:chOff x="7066710" y="1259776"/>
              <a:chExt cx="1702152" cy="2608238"/>
            </a:xfrm>
          </p:grpSpPr>
          <p:pic>
            <p:nvPicPr>
              <p:cNvPr id="18" name="Picture 10">
                <a:extLst>
                  <a:ext uri="{FF2B5EF4-FFF2-40B4-BE49-F238E27FC236}">
                    <a16:creationId xmlns:a16="http://schemas.microsoft.com/office/drawing/2014/main" id="{A177CC28-E0C4-4109-6EEC-15DC99C7D0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rot="16200000">
                <a:off x="6240287" y="2133098"/>
                <a:ext cx="2561339" cy="908493"/>
              </a:xfrm>
              <a:prstGeom prst="rect">
                <a:avLst/>
              </a:prstGeom>
            </p:spPr>
          </p:pic>
          <p:pic>
            <p:nvPicPr>
              <p:cNvPr id="19" name="Picture 11">
                <a:extLst>
                  <a:ext uri="{FF2B5EF4-FFF2-40B4-BE49-F238E27FC236}">
                    <a16:creationId xmlns:a16="http://schemas.microsoft.com/office/drawing/2014/main" id="{E97ABE4A-D900-D7C1-B86F-9F5163D9E9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890171" y="1259776"/>
                <a:ext cx="878691" cy="1932175"/>
              </a:xfrm>
              <a:prstGeom prst="rect">
                <a:avLst/>
              </a:prstGeom>
            </p:spPr>
          </p:pic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B6421740-5EE3-3F77-F27F-116EFAA8AE4A}"/>
                </a:ext>
              </a:extLst>
            </p:cNvPr>
            <p:cNvGrpSpPr/>
            <p:nvPr/>
          </p:nvGrpSpPr>
          <p:grpSpPr>
            <a:xfrm>
              <a:off x="5010578" y="2024005"/>
              <a:ext cx="1920315" cy="2063852"/>
              <a:chOff x="4763006" y="1343038"/>
              <a:chExt cx="2225811" cy="2475953"/>
            </a:xfrm>
          </p:grpSpPr>
          <p:pic>
            <p:nvPicPr>
              <p:cNvPr id="16" name="Picture 13">
                <a:extLst>
                  <a:ext uri="{FF2B5EF4-FFF2-40B4-BE49-F238E27FC236}">
                    <a16:creationId xmlns:a16="http://schemas.microsoft.com/office/drawing/2014/main" id="{2EDF8B15-9CB5-43AF-35C9-06558C6820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b="3911"/>
              <a:stretch/>
            </p:blipFill>
            <p:spPr>
              <a:xfrm rot="16200000">
                <a:off x="4133427" y="1972617"/>
                <a:ext cx="2475953" cy="1216796"/>
              </a:xfrm>
              <a:prstGeom prst="rect">
                <a:avLst/>
              </a:prstGeom>
            </p:spPr>
          </p:pic>
          <p:pic>
            <p:nvPicPr>
              <p:cNvPr id="17" name="Picture 14">
                <a:extLst>
                  <a:ext uri="{FF2B5EF4-FFF2-40B4-BE49-F238E27FC236}">
                    <a16:creationId xmlns:a16="http://schemas.microsoft.com/office/drawing/2014/main" id="{FACCCD29-F6B1-3F3C-2360-6518356504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26452" y="1374412"/>
                <a:ext cx="1062365" cy="1732404"/>
              </a:xfrm>
              <a:prstGeom prst="rect">
                <a:avLst/>
              </a:prstGeom>
            </p:spPr>
          </p:pic>
        </p:grpSp>
        <p:pic>
          <p:nvPicPr>
            <p:cNvPr id="11" name="Picture 15">
              <a:extLst>
                <a:ext uri="{FF2B5EF4-FFF2-40B4-BE49-F238E27FC236}">
                  <a16:creationId xmlns:a16="http://schemas.microsoft.com/office/drawing/2014/main" id="{09533B2C-525C-A1AA-3867-DCA66C0E5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6200000">
              <a:off x="4654459" y="4781264"/>
              <a:ext cx="1542998" cy="1103108"/>
            </a:xfrm>
            <a:prstGeom prst="rect">
              <a:avLst/>
            </a:prstGeom>
          </p:spPr>
        </p:pic>
        <p:pic>
          <p:nvPicPr>
            <p:cNvPr id="12" name="Picture 16">
              <a:extLst>
                <a:ext uri="{FF2B5EF4-FFF2-40B4-BE49-F238E27FC236}">
                  <a16:creationId xmlns:a16="http://schemas.microsoft.com/office/drawing/2014/main" id="{CC100137-292E-9F76-24FA-A10A265A77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68315" y="4486125"/>
              <a:ext cx="920501" cy="1547060"/>
            </a:xfrm>
            <a:prstGeom prst="rect">
              <a:avLst/>
            </a:prstGeom>
          </p:spPr>
        </p:pic>
        <p:pic>
          <p:nvPicPr>
            <p:cNvPr id="13" name="Picture 17">
              <a:extLst>
                <a:ext uri="{FF2B5EF4-FFF2-40B4-BE49-F238E27FC236}">
                  <a16:creationId xmlns:a16="http://schemas.microsoft.com/office/drawing/2014/main" id="{ED74BC94-073C-2AC1-EB79-1B3967F57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6200000">
              <a:off x="6681829" y="4524125"/>
              <a:ext cx="1880304" cy="1266327"/>
            </a:xfrm>
            <a:prstGeom prst="rect">
              <a:avLst/>
            </a:prstGeom>
          </p:spPr>
        </p:pic>
        <p:pic>
          <p:nvPicPr>
            <p:cNvPr id="14" name="Picture 18">
              <a:extLst>
                <a:ext uri="{FF2B5EF4-FFF2-40B4-BE49-F238E27FC236}">
                  <a16:creationId xmlns:a16="http://schemas.microsoft.com/office/drawing/2014/main" id="{E6908136-574F-7125-9C9D-054F19C37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377561" y="4491668"/>
              <a:ext cx="735482" cy="1581902"/>
            </a:xfrm>
            <a:prstGeom prst="rect">
              <a:avLst/>
            </a:prstGeom>
          </p:spPr>
        </p:pic>
      </p:grpSp>
      <p:pic>
        <p:nvPicPr>
          <p:cNvPr id="20" name="図 19">
            <a:extLst>
              <a:ext uri="{FF2B5EF4-FFF2-40B4-BE49-F238E27FC236}">
                <a16:creationId xmlns:a16="http://schemas.microsoft.com/office/drawing/2014/main" id="{B514D612-D1D1-5842-3221-58931637D70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074" y="4514480"/>
            <a:ext cx="2385092" cy="1003991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49783151-2735-13DF-2EA5-FEFD49C9D3B8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/>
          <a:stretch>
            <a:fillRect/>
          </a:stretch>
        </p:blipFill>
        <p:spPr>
          <a:xfrm>
            <a:off x="10168085" y="3951794"/>
            <a:ext cx="1597024" cy="2129365"/>
          </a:xfrm>
          <a:prstGeom prst="rect">
            <a:avLst/>
          </a:prstGeom>
        </p:spPr>
      </p:pic>
      <p:pic>
        <p:nvPicPr>
          <p:cNvPr id="26" name="図 25" descr="ロゴ&#10;&#10;自動的に生成された説明">
            <a:extLst>
              <a:ext uri="{FF2B5EF4-FFF2-40B4-BE49-F238E27FC236}">
                <a16:creationId xmlns:a16="http://schemas.microsoft.com/office/drawing/2014/main" id="{A62A41EF-55CE-A9EE-5E3E-FCEC62B98F6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5638" y="4663613"/>
            <a:ext cx="1235021" cy="705726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55BB58AA-9B12-0ABC-8DB5-E5DB70D5C45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963" y="2123170"/>
            <a:ext cx="835970" cy="832255"/>
          </a:xfrm>
          <a:prstGeom prst="rect">
            <a:avLst/>
          </a:prstGeom>
        </p:spPr>
      </p:pic>
      <p:pic>
        <p:nvPicPr>
          <p:cNvPr id="7" name="Hydroforming">
            <a:hlinkClick r:id="" action="ppaction://media"/>
            <a:extLst>
              <a:ext uri="{FF2B5EF4-FFF2-40B4-BE49-F238E27FC236}">
                <a16:creationId xmlns:a16="http://schemas.microsoft.com/office/drawing/2014/main" id="{7747F66C-30EE-5EE3-2791-7DD0640FDF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rcRect l="12937" r="12213"/>
          <a:stretch/>
        </p:blipFill>
        <p:spPr>
          <a:xfrm>
            <a:off x="4501107" y="3684078"/>
            <a:ext cx="3189786" cy="2397081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5C6BBFB-A84B-AC17-EE37-4EA2256847B2}"/>
              </a:ext>
            </a:extLst>
          </p:cNvPr>
          <p:cNvSpPr txBox="1"/>
          <p:nvPr/>
        </p:nvSpPr>
        <p:spPr>
          <a:xfrm>
            <a:off x="10129528" y="3582459"/>
            <a:ext cx="1674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Measurement</a:t>
            </a:r>
            <a:endParaRPr kumimoji="1" lang="ja-JP" altLang="en-US" b="1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7F509B5-B374-FB66-433E-B4E455D7B2EF}"/>
              </a:ext>
            </a:extLst>
          </p:cNvPr>
          <p:cNvSpPr txBox="1"/>
          <p:nvPr/>
        </p:nvSpPr>
        <p:spPr>
          <a:xfrm>
            <a:off x="8073142" y="3582459"/>
            <a:ext cx="1674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Coating</a:t>
            </a:r>
            <a:endParaRPr kumimoji="1" lang="ja-JP" altLang="en-US" b="1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F0EFB72-3563-18AD-9A29-2A1D7DA1A301}"/>
              </a:ext>
            </a:extLst>
          </p:cNvPr>
          <p:cNvSpPr txBox="1"/>
          <p:nvPr/>
        </p:nvSpPr>
        <p:spPr>
          <a:xfrm>
            <a:off x="5183782" y="3304087"/>
            <a:ext cx="1824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Hydroforming</a:t>
            </a:r>
            <a:endParaRPr kumimoji="1" lang="ja-JP" altLang="en-US" b="1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8ABDD98-9D97-0CE7-6839-FE3583059895}"/>
              </a:ext>
            </a:extLst>
          </p:cNvPr>
          <p:cNvSpPr txBox="1"/>
          <p:nvPr/>
        </p:nvSpPr>
        <p:spPr>
          <a:xfrm>
            <a:off x="1867626" y="3620382"/>
            <a:ext cx="1824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/>
              <a:t>Simulation</a:t>
            </a:r>
            <a:endParaRPr kumimoji="1" lang="ja-JP" altLang="en-US" b="1"/>
          </a:p>
        </p:txBody>
      </p:sp>
    </p:spTree>
    <p:extLst>
      <p:ext uri="{BB962C8B-B14F-4D97-AF65-F5344CB8AC3E}">
        <p14:creationId xmlns:p14="http://schemas.microsoft.com/office/powerpoint/2010/main" val="803758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4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repeatCount="indefinite" fill="remove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0A705A-63BB-2B80-5936-67F498F83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Cavities overview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8BD32B-83BD-F5B5-C88A-776BE4DC486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11B8A3A-9DCD-3322-A795-4C8D0D864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75EC30A-0B6E-ECB8-BE9E-88DB3895FA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8F63A3B-78C7-47BE-AE5E-E10140E04643}" type="slidenum">
              <a:rPr lang="en-US" smtClean="0"/>
              <a:pPr algn="r"/>
              <a:t>4</a:t>
            </a:fld>
            <a:endParaRPr lang="en-US" dirty="0"/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884BD0AC-03D1-71CB-AF1C-ABE3E29D32EC}"/>
              </a:ext>
            </a:extLst>
          </p:cNvPr>
          <p:cNvGrpSpPr/>
          <p:nvPr/>
        </p:nvGrpSpPr>
        <p:grpSpPr>
          <a:xfrm>
            <a:off x="769359" y="1202040"/>
            <a:ext cx="4796744" cy="2426681"/>
            <a:chOff x="1618061" y="1429789"/>
            <a:chExt cx="4796744" cy="2426681"/>
          </a:xfrm>
        </p:grpSpPr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AB796680-CC5B-1D00-5C47-3CDF8CE69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8061" y="1429789"/>
              <a:ext cx="2355423" cy="1766567"/>
            </a:xfrm>
            <a:prstGeom prst="rect">
              <a:avLst/>
            </a:prstGeom>
          </p:spPr>
        </p:pic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AFCCD3E7-931B-2819-89EA-0CDFB2B9D1F4}"/>
                </a:ext>
              </a:extLst>
            </p:cNvPr>
            <p:cNvSpPr txBox="1"/>
            <p:nvPr/>
          </p:nvSpPr>
          <p:spPr>
            <a:xfrm>
              <a:off x="2464725" y="3240917"/>
              <a:ext cx="3084022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/>
                <a:t>C1, C1b</a:t>
              </a:r>
            </a:p>
            <a:p>
              <a:r>
                <a:rPr kumimoji="1" lang="en-US" altLang="ja-JP" sz="1600" dirty="0"/>
                <a:t>The first series of full-seamless</a:t>
              </a:r>
              <a:endParaRPr kumimoji="1" lang="ja-JP" altLang="en-US" sz="1600"/>
            </a:p>
          </p:txBody>
        </p:sp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EA966F52-2C4C-775B-AAA2-7E7DF098D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59382" y="1429789"/>
              <a:ext cx="2355423" cy="1766567"/>
            </a:xfrm>
            <a:prstGeom prst="rect">
              <a:avLst/>
            </a:prstGeom>
          </p:spPr>
        </p:pic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B9751EFE-4138-A61C-00F3-0EA7F6830D66}"/>
              </a:ext>
            </a:extLst>
          </p:cNvPr>
          <p:cNvGrpSpPr/>
          <p:nvPr/>
        </p:nvGrpSpPr>
        <p:grpSpPr>
          <a:xfrm>
            <a:off x="765081" y="3897207"/>
            <a:ext cx="5787265" cy="2356267"/>
            <a:chOff x="1299256" y="3767269"/>
            <a:chExt cx="5787265" cy="2356267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CFC11898-7C2D-359F-C4E6-A2736E91FD86}"/>
                </a:ext>
              </a:extLst>
            </p:cNvPr>
            <p:cNvSpPr txBox="1"/>
            <p:nvPr/>
          </p:nvSpPr>
          <p:spPr>
            <a:xfrm>
              <a:off x="5004183" y="3767269"/>
              <a:ext cx="208233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/>
                <a:t>KEK14, KEK15</a:t>
              </a:r>
            </a:p>
            <a:p>
              <a:r>
                <a:rPr kumimoji="1" lang="en-US" altLang="ja-JP" sz="1600" dirty="0"/>
                <a:t>Brazed and welded </a:t>
              </a:r>
              <a:br>
                <a:rPr kumimoji="1" lang="en-US" altLang="ja-JP" sz="1600" dirty="0"/>
              </a:br>
              <a:r>
                <a:rPr kumimoji="1" lang="en-US" altLang="ja-JP" sz="1600" dirty="0"/>
                <a:t>with CF flanges</a:t>
              </a:r>
              <a:endParaRPr kumimoji="1" lang="ja-JP" altLang="en-US" sz="1600"/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D0A0AC09-560D-6282-6426-2791D61908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4963" t="26426" r="18219" b="16691"/>
            <a:stretch>
              <a:fillRect/>
            </a:stretch>
          </p:blipFill>
          <p:spPr>
            <a:xfrm>
              <a:off x="1299256" y="3768111"/>
              <a:ext cx="1766568" cy="2355425"/>
            </a:xfrm>
            <a:prstGeom prst="rect">
              <a:avLst/>
            </a:prstGeom>
          </p:spPr>
        </p:pic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2FC68632-00BE-8FC0-491B-21F17B4D1B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0965" t="30166" r="26841" b="17579"/>
            <a:stretch>
              <a:fillRect/>
            </a:stretch>
          </p:blipFill>
          <p:spPr>
            <a:xfrm>
              <a:off x="3151719" y="3768110"/>
              <a:ext cx="1766569" cy="2355425"/>
            </a:xfrm>
            <a:prstGeom prst="rect">
              <a:avLst/>
            </a:prstGeom>
          </p:spPr>
        </p:pic>
      </p:grp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1A83F305-4501-2187-7F17-31DB43C24BC8}"/>
              </a:ext>
            </a:extLst>
          </p:cNvPr>
          <p:cNvGrpSpPr/>
          <p:nvPr/>
        </p:nvGrpSpPr>
        <p:grpSpPr>
          <a:xfrm>
            <a:off x="6631518" y="1200003"/>
            <a:ext cx="4791123" cy="2428718"/>
            <a:chOff x="6706200" y="1191349"/>
            <a:chExt cx="4791123" cy="2428718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4F96BD4E-35EC-7D4F-12F6-7F08C7055876}"/>
                </a:ext>
              </a:extLst>
            </p:cNvPr>
            <p:cNvSpPr txBox="1"/>
            <p:nvPr/>
          </p:nvSpPr>
          <p:spPr>
            <a:xfrm>
              <a:off x="7235591" y="3004514"/>
              <a:ext cx="3084022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/>
                <a:t>C1c, C1d</a:t>
              </a:r>
            </a:p>
            <a:p>
              <a:r>
                <a:rPr kumimoji="1" lang="en-US" altLang="ja-JP" sz="1600" dirty="0"/>
                <a:t>Hydroforming + Plasma EP</a:t>
              </a:r>
              <a:endParaRPr kumimoji="1" lang="ja-JP" altLang="en-US" sz="1600"/>
            </a:p>
          </p:txBody>
        </p:sp>
        <p:pic>
          <p:nvPicPr>
            <p:cNvPr id="57" name="図 56">
              <a:extLst>
                <a:ext uri="{FF2B5EF4-FFF2-40B4-BE49-F238E27FC236}">
                  <a16:creationId xmlns:a16="http://schemas.microsoft.com/office/drawing/2014/main" id="{28C2EBD4-3265-1C59-3936-2D7FCC422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41900" y="1191349"/>
              <a:ext cx="2355423" cy="1768604"/>
            </a:xfrm>
            <a:prstGeom prst="rect">
              <a:avLst/>
            </a:prstGeom>
          </p:spPr>
        </p:pic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845F0380-8F50-F220-BB0B-C966E6FCA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2296" t="7272" r="4260" b="19283"/>
            <a:stretch>
              <a:fillRect/>
            </a:stretch>
          </p:blipFill>
          <p:spPr>
            <a:xfrm>
              <a:off x="6706200" y="1191349"/>
              <a:ext cx="2355423" cy="1768604"/>
            </a:xfrm>
            <a:prstGeom prst="rect">
              <a:avLst/>
            </a:prstGeom>
          </p:spPr>
        </p:pic>
        <p:pic>
          <p:nvPicPr>
            <p:cNvPr id="62" name="Content Placeholder 7" descr="A logo with blue and white text&#10;&#10;AI-generated content may be incorrect.">
              <a:extLst>
                <a:ext uri="{FF2B5EF4-FFF2-40B4-BE49-F238E27FC236}">
                  <a16:creationId xmlns:a16="http://schemas.microsoft.com/office/drawing/2014/main" id="{DAB78FCA-D055-6E3B-C165-5CDD9AE20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879454" y="3027611"/>
              <a:ext cx="880314" cy="569357"/>
            </a:xfrm>
            <a:prstGeom prst="rect">
              <a:avLst/>
            </a:prstGeom>
          </p:spPr>
        </p:pic>
      </p:grp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9E7D21E2-7F45-8CF0-7551-3BA7FBDFDDAF}"/>
              </a:ext>
            </a:extLst>
          </p:cNvPr>
          <p:cNvGrpSpPr/>
          <p:nvPr/>
        </p:nvGrpSpPr>
        <p:grpSpPr>
          <a:xfrm>
            <a:off x="5138033" y="3898047"/>
            <a:ext cx="6284608" cy="2355426"/>
            <a:chOff x="5212715" y="3898047"/>
            <a:chExt cx="6284608" cy="2355426"/>
          </a:xfrm>
        </p:grpSpPr>
        <p:pic>
          <p:nvPicPr>
            <p:cNvPr id="65" name="図 64">
              <a:extLst>
                <a:ext uri="{FF2B5EF4-FFF2-40B4-BE49-F238E27FC236}">
                  <a16:creationId xmlns:a16="http://schemas.microsoft.com/office/drawing/2014/main" id="{A7A8D248-8959-F4AA-C7EC-36645F7D2C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rcRect l="45382" t="29264" r="40230" b="45188"/>
            <a:stretch>
              <a:fillRect/>
            </a:stretch>
          </p:blipFill>
          <p:spPr>
            <a:xfrm>
              <a:off x="7295053" y="3898047"/>
              <a:ext cx="1766570" cy="2355426"/>
            </a:xfrm>
            <a:prstGeom prst="rect">
              <a:avLst/>
            </a:prstGeom>
          </p:spPr>
        </p:pic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81F31621-33C7-C53D-9867-A7323D6CC8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41899" y="3898047"/>
              <a:ext cx="2355424" cy="1768605"/>
            </a:xfrm>
            <a:prstGeom prst="rect">
              <a:avLst/>
            </a:prstGeom>
          </p:spPr>
        </p:pic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1CC95212-E63C-E1F2-D24A-AC180D06E104}"/>
                </a:ext>
              </a:extLst>
            </p:cNvPr>
            <p:cNvSpPr txBox="1"/>
            <p:nvPr/>
          </p:nvSpPr>
          <p:spPr>
            <a:xfrm>
              <a:off x="5212715" y="5391699"/>
              <a:ext cx="2082338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/>
                <a:t>C3, C3b</a:t>
              </a:r>
            </a:p>
            <a:p>
              <a:r>
                <a:rPr kumimoji="1" lang="en-US" altLang="ja-JP" sz="1600" dirty="0"/>
                <a:t>Mechanical polishing </a:t>
              </a:r>
              <a:br>
                <a:rPr kumimoji="1" lang="en-US" altLang="ja-JP" sz="1600" dirty="0"/>
              </a:br>
              <a:r>
                <a:rPr kumimoji="1" lang="en-US" altLang="ja-JP" sz="1600" dirty="0"/>
                <a:t>+ Hydroforming</a:t>
              </a:r>
              <a:endParaRPr kumimoji="1" lang="ja-JP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655401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B1D85D-C4B4-8457-5CB7-48AACD6AE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Nb thin film coating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B97A4E-BFB7-A17E-DFDC-F7C66C827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4" y="1268414"/>
            <a:ext cx="7513636" cy="5040312"/>
          </a:xfrm>
        </p:spPr>
        <p:txBody>
          <a:bodyPr/>
          <a:lstStyle/>
          <a:p>
            <a:r>
              <a:rPr kumimoji="1" lang="en-US" altLang="ja-JP" dirty="0"/>
              <a:t>Process parameters</a:t>
            </a:r>
          </a:p>
          <a:p>
            <a:pPr lvl="1"/>
            <a:r>
              <a:rPr kumimoji="1" lang="en-US" altLang="ja-JP" dirty="0"/>
              <a:t>EP: 		40 minutes, target 12 um removed material.</a:t>
            </a:r>
          </a:p>
          <a:p>
            <a:pPr lvl="1"/>
            <a:r>
              <a:rPr kumimoji="1" lang="en-US" altLang="ja-JP" dirty="0"/>
              <a:t>HPR: 	100 bars, 3 hours, cavity dried under vacuum at 50°C</a:t>
            </a:r>
          </a:p>
          <a:p>
            <a:pPr lvl="1"/>
            <a:r>
              <a:rPr kumimoji="1" lang="en-US" altLang="ja-JP" dirty="0"/>
              <a:t>Bakeout: 	48h, 200°C, base pressure ~ 2×10</a:t>
            </a:r>
            <a:r>
              <a:rPr kumimoji="1" lang="en-US" altLang="ja-JP" baseline="30000" dirty="0"/>
              <a:t>-10</a:t>
            </a:r>
            <a:r>
              <a:rPr kumimoji="1" lang="en-US" altLang="ja-JP" dirty="0"/>
              <a:t> mbar</a:t>
            </a:r>
          </a:p>
          <a:p>
            <a:pPr lvl="1"/>
            <a:r>
              <a:rPr kumimoji="1" lang="en-US" altLang="ja-JP" dirty="0"/>
              <a:t>Coating: 	</a:t>
            </a:r>
            <a:r>
              <a:rPr kumimoji="1" lang="en-US" altLang="ja-JP" b="1" dirty="0" err="1"/>
              <a:t>HiPIMS</a:t>
            </a:r>
            <a:endParaRPr kumimoji="1" lang="en-US" altLang="ja-JP" b="1" dirty="0"/>
          </a:p>
          <a:p>
            <a:pPr lvl="2"/>
            <a:r>
              <a:rPr kumimoji="1" lang="en-US" altLang="ja-JP" dirty="0"/>
              <a:t>Cut-offs: 	350W, 2.5×10</a:t>
            </a:r>
            <a:r>
              <a:rPr kumimoji="1" lang="en-US" altLang="ja-JP" baseline="30000" dirty="0"/>
              <a:t>-2</a:t>
            </a:r>
            <a:r>
              <a:rPr kumimoji="1" lang="en-US" altLang="ja-JP" dirty="0"/>
              <a:t> mbar Kr, 6 positions/cut-off, </a:t>
            </a:r>
            <a:br>
              <a:rPr kumimoji="1" lang="en-US" altLang="ja-JP" dirty="0"/>
            </a:br>
            <a:r>
              <a:rPr kumimoji="1" lang="en-US" altLang="ja-JP" dirty="0"/>
              <a:t>		150°C, unbiased</a:t>
            </a:r>
          </a:p>
          <a:p>
            <a:pPr lvl="2"/>
            <a:r>
              <a:rPr kumimoji="1" lang="en-US" altLang="ja-JP" dirty="0"/>
              <a:t>Cell: 	2 kW, 2.5×10</a:t>
            </a:r>
            <a:r>
              <a:rPr kumimoji="1" lang="en-US" altLang="ja-JP" baseline="30000" dirty="0"/>
              <a:t>-3</a:t>
            </a:r>
            <a:r>
              <a:rPr kumimoji="1" lang="en-US" altLang="ja-JP" dirty="0"/>
              <a:t> mbar Kr, 6 hours, </a:t>
            </a:r>
            <a:br>
              <a:rPr kumimoji="1" lang="en-US" altLang="ja-JP" dirty="0"/>
            </a:br>
            <a:r>
              <a:rPr kumimoji="1" lang="en-US" altLang="ja-JP" dirty="0"/>
              <a:t>		150°C, -75V bias voltage</a:t>
            </a:r>
          </a:p>
          <a:p>
            <a:pPr lvl="2"/>
            <a:r>
              <a:rPr kumimoji="1" lang="en-US" altLang="ja-JP" dirty="0"/>
              <a:t>Targeted thickness at the equator: </a:t>
            </a:r>
            <a:r>
              <a:rPr kumimoji="1" lang="en-US" altLang="ja-JP" b="1" dirty="0"/>
              <a:t>6 um</a:t>
            </a:r>
          </a:p>
          <a:p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4AEDD81-0C87-ADFD-40F7-430A4570214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1C1FC1-09B1-16BD-A5A7-82AD15A595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AE1F66-1C86-248C-0DD7-38ECCA1936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8F63A3B-78C7-47BE-AE5E-E10140E04643}" type="slidenum">
              <a:rPr lang="en-US" smtClean="0"/>
              <a:pPr algn="r"/>
              <a:t>5</a:t>
            </a:fld>
            <a:endParaRPr lang="en-US" dirty="0"/>
          </a:p>
        </p:txBody>
      </p:sp>
      <p:pic>
        <p:nvPicPr>
          <p:cNvPr id="7" name="Image 16">
            <a:extLst>
              <a:ext uri="{FF2B5EF4-FFF2-40B4-BE49-F238E27FC236}">
                <a16:creationId xmlns:a16="http://schemas.microsoft.com/office/drawing/2014/main" id="{06EA0150-B9B2-2716-7753-B1936AC20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37279" y="2745015"/>
            <a:ext cx="1800990" cy="320176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8E234C3-4CFF-66D0-B270-0017BBB98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7776" y="2745014"/>
            <a:ext cx="3483562" cy="3201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11">
            <a:extLst>
              <a:ext uri="{FF2B5EF4-FFF2-40B4-BE49-F238E27FC236}">
                <a16:creationId xmlns:a16="http://schemas.microsoft.com/office/drawing/2014/main" id="{790DAA90-0C18-5A77-EA18-0E945501768D}"/>
              </a:ext>
            </a:extLst>
          </p:cNvPr>
          <p:cNvSpPr txBox="1"/>
          <p:nvPr/>
        </p:nvSpPr>
        <p:spPr>
          <a:xfrm>
            <a:off x="8809791" y="5938431"/>
            <a:ext cx="30472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dirty="0"/>
              <a:t>https://doi.org/10.1016/j.surfcoat.2022.128306</a:t>
            </a:r>
          </a:p>
        </p:txBody>
      </p:sp>
    </p:spTree>
    <p:extLst>
      <p:ext uri="{BB962C8B-B14F-4D97-AF65-F5344CB8AC3E}">
        <p14:creationId xmlns:p14="http://schemas.microsoft.com/office/powerpoint/2010/main" val="2570147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FC6887-614F-C46E-80EC-2971B3EF7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The first series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A86562A-E2E4-7BAA-AA60-F25BB9ABE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4543718"/>
            <a:ext cx="5761037" cy="1765007"/>
          </a:xfrm>
        </p:spPr>
        <p:txBody>
          <a:bodyPr>
            <a:normAutofit/>
          </a:bodyPr>
          <a:lstStyle/>
          <a:p>
            <a:r>
              <a:rPr lang="en-US" altLang="ja-JP" dirty="0"/>
              <a:t>C1 and C1b (2024-03)</a:t>
            </a:r>
          </a:p>
          <a:p>
            <a:pPr lvl="1"/>
            <a:r>
              <a:rPr kumimoji="1" lang="en-US" altLang="ja-JP" dirty="0"/>
              <a:t>Our target: </a:t>
            </a:r>
            <a:r>
              <a:rPr kumimoji="1" lang="en-US" altLang="ja-JP" i="1" dirty="0"/>
              <a:t>Q</a:t>
            </a:r>
            <a:r>
              <a:rPr kumimoji="1" lang="en-US" altLang="ja-JP" baseline="-25000" dirty="0"/>
              <a:t>0</a:t>
            </a:r>
            <a:r>
              <a:rPr kumimoji="1" lang="en-US" altLang="ja-JP" dirty="0"/>
              <a:t> &gt; 4×10</a:t>
            </a:r>
            <a:r>
              <a:rPr kumimoji="1" lang="en-US" altLang="ja-JP" baseline="30000" dirty="0"/>
              <a:t>8</a:t>
            </a:r>
            <a:r>
              <a:rPr kumimoji="1" lang="en-US" altLang="ja-JP" dirty="0"/>
              <a:t> at 12 MV/m, 4.2 K</a:t>
            </a:r>
          </a:p>
          <a:p>
            <a:pPr lvl="2"/>
            <a:r>
              <a:rPr lang="en-US" altLang="ja-JP" dirty="0"/>
              <a:t>Acc. gradient: 	Cleared</a:t>
            </a:r>
          </a:p>
          <a:p>
            <a:pPr lvl="2"/>
            <a:r>
              <a:rPr lang="en-US" altLang="ja-JP" dirty="0"/>
              <a:t>Quality factor: 	Just short of the target</a:t>
            </a:r>
          </a:p>
          <a:p>
            <a:pPr lvl="1"/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2D198B-821B-F367-8FE3-29F27777F1C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6ED484D-6F20-0AAA-FBE6-8B4B2C85BD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B9939E7-DF09-B787-763C-C101DDDEE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8F63A3B-78C7-47BE-AE5E-E10140E04643}" type="slidenum">
              <a:rPr lang="en-US" smtClean="0"/>
              <a:pPr algn="r"/>
              <a:t>6</a:t>
            </a:fld>
            <a:endParaRPr lang="en-US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B6999D3-9F09-EE12-ED78-AB1A42DA5D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3097" y="1196975"/>
            <a:ext cx="4120893" cy="3275306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C08AAC2C-9AB9-8F21-BD5E-3CCA3F38C79C}"/>
              </a:ext>
            </a:extLst>
          </p:cNvPr>
          <p:cNvSpPr txBox="1">
            <a:spLocks/>
          </p:cNvSpPr>
          <p:nvPr/>
        </p:nvSpPr>
        <p:spPr>
          <a:xfrm>
            <a:off x="6096000" y="4543718"/>
            <a:ext cx="5761037" cy="1765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100" b="1" kern="1200">
                <a:solidFill>
                  <a:srgbClr val="1D50A1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rgbClr val="1D50A1"/>
                </a:solidFill>
                <a:latin typeface="+mn-lt"/>
                <a:ea typeface="+mn-ea"/>
                <a:cs typeface="+mn-cs"/>
              </a:defRPr>
            </a:lvl2pPr>
            <a:lvl3pPr marL="715963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700" kern="1200">
                <a:solidFill>
                  <a:srgbClr val="1D50A1"/>
                </a:solidFill>
                <a:latin typeface="+mn-lt"/>
                <a:ea typeface="+mn-ea"/>
                <a:cs typeface="+mn-cs"/>
              </a:defRPr>
            </a:lvl3pPr>
            <a:lvl4pPr marL="1438275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rgbClr val="1D50A1"/>
                </a:solidFill>
                <a:latin typeface="+mn-lt"/>
                <a:ea typeface="+mn-ea"/>
                <a:cs typeface="+mn-cs"/>
              </a:defRPr>
            </a:lvl4pPr>
            <a:lvl5pPr marL="1793875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rgbClr val="1D50A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dirty="0"/>
          </a:p>
          <a:p>
            <a:pPr lvl="1"/>
            <a:r>
              <a:rPr lang="en-US" altLang="ja-JP" dirty="0"/>
              <a:t>1.85 K</a:t>
            </a:r>
          </a:p>
          <a:p>
            <a:pPr lvl="2"/>
            <a:r>
              <a:rPr lang="en-US" altLang="ja-JP" dirty="0"/>
              <a:t>High-Q in low field and Q-drop</a:t>
            </a:r>
          </a:p>
          <a:p>
            <a:pPr lvl="2"/>
            <a:r>
              <a:rPr lang="en-US" altLang="ja-JP" dirty="0"/>
              <a:t>Max </a:t>
            </a:r>
            <a:r>
              <a:rPr lang="en-US" altLang="ja-JP" i="1" dirty="0" err="1"/>
              <a:t>E</a:t>
            </a:r>
            <a:r>
              <a:rPr lang="en-US" altLang="ja-JP" baseline="-25000" dirty="0" err="1"/>
              <a:t>acc</a:t>
            </a:r>
            <a:r>
              <a:rPr lang="en-US" altLang="ja-JP" dirty="0"/>
              <a:t>: 15.5 MV/m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DDA3258-66E2-2EF8-8722-2C4D09C0D0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8061" y="1196975"/>
            <a:ext cx="4060844" cy="3270048"/>
          </a:xfrm>
          <a:prstGeom prst="rect">
            <a:avLst/>
          </a:prstGeom>
        </p:spPr>
      </p:pic>
      <p:sp>
        <p:nvSpPr>
          <p:cNvPr id="7" name="星 5 6">
            <a:extLst>
              <a:ext uri="{FF2B5EF4-FFF2-40B4-BE49-F238E27FC236}">
                <a16:creationId xmlns:a16="http://schemas.microsoft.com/office/drawing/2014/main" id="{51D9A5F1-9D0F-01FD-86EA-2888815DCA75}"/>
              </a:ext>
            </a:extLst>
          </p:cNvPr>
          <p:cNvSpPr/>
          <p:nvPr/>
        </p:nvSpPr>
        <p:spPr>
          <a:xfrm>
            <a:off x="5284077" y="2259860"/>
            <a:ext cx="255081" cy="242596"/>
          </a:xfrm>
          <a:prstGeom prst="star5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001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7F0CAF-8B67-1159-11CA-1F99B5DF0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Measurements at CERN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663A4F-0A97-2742-5D9C-E3CDC11CD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4703975"/>
            <a:ext cx="11522075" cy="1604750"/>
          </a:xfrm>
        </p:spPr>
        <p:txBody>
          <a:bodyPr/>
          <a:lstStyle/>
          <a:p>
            <a:r>
              <a:rPr kumimoji="1" lang="en-US" altLang="ja-JP" dirty="0"/>
              <a:t>KEK14, KEK15, C1 and C1b (2024-06 to 2025-07)</a:t>
            </a:r>
            <a:endParaRPr lang="en-US" altLang="ja-JP" dirty="0"/>
          </a:p>
          <a:p>
            <a:pPr lvl="1"/>
            <a:r>
              <a:rPr lang="en-US" altLang="ja-JP" dirty="0"/>
              <a:t>Consistent results came out from the same cavity measured in both KEK and CERN</a:t>
            </a:r>
            <a:endParaRPr lang="ja-JP" altLang="en-US"/>
          </a:p>
          <a:p>
            <a:pPr lvl="1"/>
            <a:r>
              <a:rPr kumimoji="1" lang="en-US" altLang="ja-JP" dirty="0"/>
              <a:t>Improved cool-down method</a:t>
            </a:r>
          </a:p>
          <a:p>
            <a:pPr lvl="2"/>
            <a:r>
              <a:rPr kumimoji="1" lang="en-US" altLang="ja-JP" dirty="0"/>
              <a:t>Spatial temperature difference Δ</a:t>
            </a:r>
            <a:r>
              <a:rPr kumimoji="1" lang="en-US" altLang="ja-JP" i="1" dirty="0"/>
              <a:t>T</a:t>
            </a:r>
            <a:r>
              <a:rPr kumimoji="1" lang="en-US" altLang="ja-JP" dirty="0"/>
              <a:t> at </a:t>
            </a:r>
            <a:r>
              <a:rPr kumimoji="1" lang="en-US" altLang="ja-JP" i="1" dirty="0"/>
              <a:t>T</a:t>
            </a:r>
            <a:r>
              <a:rPr kumimoji="1" lang="en-US" altLang="ja-JP" baseline="-25000" dirty="0"/>
              <a:t>c</a:t>
            </a:r>
            <a:r>
              <a:rPr kumimoji="1" lang="en-US" altLang="ja-JP" dirty="0"/>
              <a:t> </a:t>
            </a:r>
            <a:r>
              <a:rPr lang="en-US" altLang="ja-JP" dirty="0"/>
              <a:t>affects surface resistance.</a:t>
            </a:r>
          </a:p>
          <a:p>
            <a:pPr lvl="2"/>
            <a:r>
              <a:rPr lang="en-US" altLang="ja-JP" dirty="0"/>
              <a:t>Covering the cavity with a cylindrical shield worked well.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5CFD853-CACA-B3D1-06A0-1E5FABA98AD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A55840-2C3A-2824-7E7C-148A3073F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675D89C-A4FD-C7C7-6FF7-EEAEBAE6B4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8F63A3B-78C7-47BE-AE5E-E10140E04643}" type="slidenum">
              <a:rPr lang="en-US" smtClean="0"/>
              <a:pPr algn="r"/>
              <a:t>7</a:t>
            </a:fld>
            <a:endParaRPr 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1045A0D-084F-47F1-A5A7-DCA359448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8719" y="1196079"/>
            <a:ext cx="6614562" cy="350789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D34AFD9-DBBC-F5CB-933D-66DB1CD4DE72}"/>
              </a:ext>
            </a:extLst>
          </p:cNvPr>
          <p:cNvSpPr txBox="1"/>
          <p:nvPr/>
        </p:nvSpPr>
        <p:spPr>
          <a:xfrm>
            <a:off x="7561179" y="3840247"/>
            <a:ext cx="3515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KEK14: measured w/o the shield for small ΔT cooling </a:t>
            </a:r>
            <a:endParaRPr kumimoji="1" lang="ja-JP" altLang="en-US"/>
          </a:p>
        </p:txBody>
      </p: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85617F5B-65AF-B8EE-1F47-2ABDFC32A012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5532582" y="3278909"/>
            <a:ext cx="2028597" cy="884504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5" name="図 14">
            <a:extLst>
              <a:ext uri="{FF2B5EF4-FFF2-40B4-BE49-F238E27FC236}">
                <a16:creationId xmlns:a16="http://schemas.microsoft.com/office/drawing/2014/main" id="{BE83F88F-EE90-65C8-C1AA-3F7B5D5F5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6907" y="4544094"/>
            <a:ext cx="2350130" cy="176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88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25B3B6D-8D4A-A290-BB84-A2D5FAC6C5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960" y="1538024"/>
            <a:ext cx="4361698" cy="3440415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7C5EBD0-3D20-1602-D720-FAE8A2A77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Thermoelectric current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5778366-DC43-6167-BEB9-D317E59712A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187C63-0F00-FFC2-6AF5-5635663E2C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C3EE4C-B2E0-6941-FB83-F82D427CE4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8F63A3B-78C7-47BE-AE5E-E10140E04643}" type="slidenum">
              <a:rPr lang="en-US" smtClean="0"/>
              <a:pPr algn="r"/>
              <a:t>8</a:t>
            </a:fld>
            <a:endParaRPr lang="en-US" dirty="0"/>
          </a:p>
        </p:txBody>
      </p:sp>
      <p:grpSp>
        <p:nvGrpSpPr>
          <p:cNvPr id="196" name="グループ化 195">
            <a:extLst>
              <a:ext uri="{FF2B5EF4-FFF2-40B4-BE49-F238E27FC236}">
                <a16:creationId xmlns:a16="http://schemas.microsoft.com/office/drawing/2014/main" id="{9F46768A-FC6A-5E0E-F23F-928A64D3F8D3}"/>
              </a:ext>
            </a:extLst>
          </p:cNvPr>
          <p:cNvGrpSpPr/>
          <p:nvPr/>
        </p:nvGrpSpPr>
        <p:grpSpPr>
          <a:xfrm>
            <a:off x="497836" y="1576376"/>
            <a:ext cx="5884111" cy="4400572"/>
            <a:chOff x="959749" y="1023158"/>
            <a:chExt cx="6963187" cy="5207584"/>
          </a:xfrm>
        </p:grpSpPr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E32E2B7C-DF5C-DBA7-332D-C575BF077616}"/>
                </a:ext>
              </a:extLst>
            </p:cNvPr>
            <p:cNvSpPr/>
            <p:nvPr/>
          </p:nvSpPr>
          <p:spPr>
            <a:xfrm>
              <a:off x="6563198" y="5421159"/>
              <a:ext cx="1353266" cy="173221"/>
            </a:xfrm>
            <a:prstGeom prst="rect">
              <a:avLst/>
            </a:prstGeom>
            <a:solidFill>
              <a:srgbClr val="0033A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BA066386-A0A7-D2C8-1665-F9660655B364}"/>
                </a:ext>
              </a:extLst>
            </p:cNvPr>
            <p:cNvSpPr/>
            <p:nvPr/>
          </p:nvSpPr>
          <p:spPr>
            <a:xfrm>
              <a:off x="6569670" y="2792803"/>
              <a:ext cx="1353266" cy="173221"/>
            </a:xfrm>
            <a:prstGeom prst="rect">
              <a:avLst/>
            </a:prstGeom>
            <a:solidFill>
              <a:srgbClr val="0033A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12A7931B-5ABC-1F10-ACED-675542C5A1C1}"/>
                </a:ext>
              </a:extLst>
            </p:cNvPr>
            <p:cNvSpPr/>
            <p:nvPr/>
          </p:nvSpPr>
          <p:spPr>
            <a:xfrm>
              <a:off x="959749" y="1204587"/>
              <a:ext cx="1353266" cy="1775968"/>
            </a:xfrm>
            <a:prstGeom prst="rect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77479D28-2A06-4361-2B7D-F64E4F54BB0C}"/>
                </a:ext>
              </a:extLst>
            </p:cNvPr>
            <p:cNvSpPr/>
            <p:nvPr/>
          </p:nvSpPr>
          <p:spPr>
            <a:xfrm>
              <a:off x="2825408" y="1204588"/>
              <a:ext cx="1353266" cy="1775968"/>
            </a:xfrm>
            <a:prstGeom prst="rect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7BE559C7-9FFA-8593-4CCA-C21836D0C0A5}"/>
                </a:ext>
              </a:extLst>
            </p:cNvPr>
            <p:cNvSpPr/>
            <p:nvPr/>
          </p:nvSpPr>
          <p:spPr>
            <a:xfrm>
              <a:off x="4697539" y="1211215"/>
              <a:ext cx="1353266" cy="1755934"/>
            </a:xfrm>
            <a:prstGeom prst="rect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3" name="正方形/長方形 122">
              <a:extLst>
                <a:ext uri="{FF2B5EF4-FFF2-40B4-BE49-F238E27FC236}">
                  <a16:creationId xmlns:a16="http://schemas.microsoft.com/office/drawing/2014/main" id="{6C2E295B-39B8-2A2F-E234-92711E6755FB}"/>
                </a:ext>
              </a:extLst>
            </p:cNvPr>
            <p:cNvSpPr/>
            <p:nvPr/>
          </p:nvSpPr>
          <p:spPr>
            <a:xfrm>
              <a:off x="6563198" y="1209011"/>
              <a:ext cx="1353266" cy="1771544"/>
            </a:xfrm>
            <a:prstGeom prst="rect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4" name="正方形/長方形 123">
              <a:extLst>
                <a:ext uri="{FF2B5EF4-FFF2-40B4-BE49-F238E27FC236}">
                  <a16:creationId xmlns:a16="http://schemas.microsoft.com/office/drawing/2014/main" id="{74D239D5-E6D2-B820-D6E3-A9215B4D1090}"/>
                </a:ext>
              </a:extLst>
            </p:cNvPr>
            <p:cNvSpPr/>
            <p:nvPr/>
          </p:nvSpPr>
          <p:spPr>
            <a:xfrm>
              <a:off x="959749" y="3818411"/>
              <a:ext cx="1353266" cy="1775969"/>
            </a:xfrm>
            <a:prstGeom prst="rect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5" name="正方形/長方形 124">
              <a:extLst>
                <a:ext uri="{FF2B5EF4-FFF2-40B4-BE49-F238E27FC236}">
                  <a16:creationId xmlns:a16="http://schemas.microsoft.com/office/drawing/2014/main" id="{13FA767C-5C76-370B-25B1-33823BCE4940}"/>
                </a:ext>
              </a:extLst>
            </p:cNvPr>
            <p:cNvSpPr/>
            <p:nvPr/>
          </p:nvSpPr>
          <p:spPr>
            <a:xfrm>
              <a:off x="2825408" y="3818412"/>
              <a:ext cx="1353266" cy="1775969"/>
            </a:xfrm>
            <a:prstGeom prst="rect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BDA52608-7D70-B6C8-9F18-C841F6E5A36C}"/>
                </a:ext>
              </a:extLst>
            </p:cNvPr>
            <p:cNvSpPr/>
            <p:nvPr/>
          </p:nvSpPr>
          <p:spPr>
            <a:xfrm>
              <a:off x="4697539" y="3820654"/>
              <a:ext cx="1353266" cy="1760321"/>
            </a:xfrm>
            <a:prstGeom prst="rect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7" name="正方形/長方形 126">
              <a:extLst>
                <a:ext uri="{FF2B5EF4-FFF2-40B4-BE49-F238E27FC236}">
                  <a16:creationId xmlns:a16="http://schemas.microsoft.com/office/drawing/2014/main" id="{48DA084F-0B24-EE9F-71B6-F20D35009474}"/>
                </a:ext>
              </a:extLst>
            </p:cNvPr>
            <p:cNvSpPr/>
            <p:nvPr/>
          </p:nvSpPr>
          <p:spPr>
            <a:xfrm>
              <a:off x="6563198" y="3818411"/>
              <a:ext cx="1353266" cy="1775970"/>
            </a:xfrm>
            <a:prstGeom prst="rect">
              <a:avLst/>
            </a:prstGeom>
            <a:noFill/>
            <a:ln w="381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8F2C1210-BE55-489A-1434-ECD0DF20289C}"/>
                </a:ext>
              </a:extLst>
            </p:cNvPr>
            <p:cNvSpPr/>
            <p:nvPr/>
          </p:nvSpPr>
          <p:spPr>
            <a:xfrm>
              <a:off x="6763157" y="3992879"/>
              <a:ext cx="957768" cy="1125871"/>
            </a:xfrm>
            <a:prstGeom prst="rect">
              <a:avLst/>
            </a:prstGeom>
            <a:solidFill>
              <a:srgbClr val="2C70FF">
                <a:alpha val="9804"/>
              </a:srgbClr>
            </a:solidFill>
            <a:ln w="381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67976FAC-AF94-B262-289A-ADCBAE8BABA5}"/>
                </a:ext>
              </a:extLst>
            </p:cNvPr>
            <p:cNvSpPr/>
            <p:nvPr/>
          </p:nvSpPr>
          <p:spPr>
            <a:xfrm>
              <a:off x="4888816" y="3992880"/>
              <a:ext cx="957768" cy="1125871"/>
            </a:xfrm>
            <a:prstGeom prst="rect">
              <a:avLst/>
            </a:prstGeom>
            <a:solidFill>
              <a:srgbClr val="9C55C7">
                <a:alpha val="9804"/>
              </a:srgbClr>
            </a:solidFill>
            <a:ln w="381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1EF3038C-02C7-BF97-0D92-0C9136C0B502}"/>
                </a:ext>
              </a:extLst>
            </p:cNvPr>
            <p:cNvSpPr/>
            <p:nvPr/>
          </p:nvSpPr>
          <p:spPr>
            <a:xfrm>
              <a:off x="1157498" y="3988789"/>
              <a:ext cx="957768" cy="1129963"/>
            </a:xfrm>
            <a:prstGeom prst="rect">
              <a:avLst/>
            </a:prstGeom>
            <a:solidFill>
              <a:srgbClr val="FF0000">
                <a:alpha val="9804"/>
              </a:srgbClr>
            </a:solidFill>
            <a:ln w="381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0339A563-C21B-293E-5513-E3E918814680}"/>
                </a:ext>
              </a:extLst>
            </p:cNvPr>
            <p:cNvSpPr/>
            <p:nvPr/>
          </p:nvSpPr>
          <p:spPr>
            <a:xfrm>
              <a:off x="3023157" y="3988790"/>
              <a:ext cx="957768" cy="1129961"/>
            </a:xfrm>
            <a:prstGeom prst="rect">
              <a:avLst/>
            </a:prstGeom>
            <a:solidFill>
              <a:srgbClr val="DF3477">
                <a:alpha val="9804"/>
              </a:srgbClr>
            </a:solidFill>
            <a:ln w="38100" cap="flat" cmpd="sng" algn="ctr">
              <a:solidFill>
                <a:srgbClr val="FFC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31B42CD9-01B7-0310-9884-1281CF29FC45}"/>
                </a:ext>
              </a:extLst>
            </p:cNvPr>
            <p:cNvSpPr/>
            <p:nvPr/>
          </p:nvSpPr>
          <p:spPr>
            <a:xfrm>
              <a:off x="1372733" y="4072978"/>
              <a:ext cx="527298" cy="869504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rgbClr val="F8F8F8">
                  <a:lumMod val="1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52A1E7EE-9E5E-F1D5-CA45-09A7DA5AEEA8}"/>
                </a:ext>
              </a:extLst>
            </p:cNvPr>
            <p:cNvSpPr/>
            <p:nvPr/>
          </p:nvSpPr>
          <p:spPr>
            <a:xfrm>
              <a:off x="6978392" y="4072978"/>
              <a:ext cx="527298" cy="869504"/>
            </a:xfrm>
            <a:prstGeom prst="rect">
              <a:avLst/>
            </a:prstGeom>
            <a:solidFill>
              <a:srgbClr val="0033A0">
                <a:lumMod val="60000"/>
                <a:lumOff val="40000"/>
              </a:srgbClr>
            </a:solidFill>
            <a:ln w="12700" cap="flat" cmpd="sng" algn="ctr">
              <a:solidFill>
                <a:srgbClr val="F8F8F8">
                  <a:lumMod val="1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AACC80D4-B7E3-010B-8552-AFB96C81889D}"/>
                </a:ext>
              </a:extLst>
            </p:cNvPr>
            <p:cNvSpPr/>
            <p:nvPr/>
          </p:nvSpPr>
          <p:spPr>
            <a:xfrm>
              <a:off x="6978392" y="1443480"/>
              <a:ext cx="527298" cy="869504"/>
            </a:xfrm>
            <a:prstGeom prst="rect">
              <a:avLst/>
            </a:prstGeom>
            <a:solidFill>
              <a:srgbClr val="0033A0">
                <a:lumMod val="60000"/>
                <a:lumOff val="40000"/>
              </a:srgbClr>
            </a:solidFill>
            <a:ln w="12700" cap="flat" cmpd="sng" algn="ctr">
              <a:solidFill>
                <a:srgbClr val="F8F8F8">
                  <a:lumMod val="1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895E92B5-61DD-0018-A774-B89FBAFFF9DA}"/>
                </a:ext>
              </a:extLst>
            </p:cNvPr>
            <p:cNvSpPr/>
            <p:nvPr/>
          </p:nvSpPr>
          <p:spPr>
            <a:xfrm>
              <a:off x="3234643" y="4072978"/>
              <a:ext cx="527298" cy="869504"/>
            </a:xfrm>
            <a:prstGeom prst="rect">
              <a:avLst/>
            </a:prstGeom>
            <a:solidFill>
              <a:srgbClr val="DF3477"/>
            </a:solidFill>
            <a:ln w="12700" cap="flat" cmpd="sng" algn="ctr">
              <a:solidFill>
                <a:srgbClr val="F8F8F8">
                  <a:lumMod val="1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C1A38A96-4691-C84C-2E77-1DE2765DE43A}"/>
                </a:ext>
              </a:extLst>
            </p:cNvPr>
            <p:cNvSpPr/>
            <p:nvPr/>
          </p:nvSpPr>
          <p:spPr>
            <a:xfrm>
              <a:off x="5108392" y="4072978"/>
              <a:ext cx="527298" cy="869504"/>
            </a:xfrm>
            <a:prstGeom prst="rect">
              <a:avLst/>
            </a:prstGeom>
            <a:solidFill>
              <a:srgbClr val="9B56C7"/>
            </a:solidFill>
            <a:ln w="12700" cap="flat" cmpd="sng" algn="ctr">
              <a:solidFill>
                <a:srgbClr val="F8F8F8">
                  <a:lumMod val="1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E2A26E4B-5A0F-E242-5FAC-793F15B9814F}"/>
                </a:ext>
              </a:extLst>
            </p:cNvPr>
            <p:cNvSpPr/>
            <p:nvPr/>
          </p:nvSpPr>
          <p:spPr>
            <a:xfrm>
              <a:off x="1361126" y="1443480"/>
              <a:ext cx="527298" cy="869504"/>
            </a:xfrm>
            <a:prstGeom prst="rect">
              <a:avLst/>
            </a:prstGeom>
            <a:solidFill>
              <a:srgbClr val="FF0000"/>
            </a:solidFill>
            <a:ln w="12700" cap="flat" cmpd="sng" algn="ctr">
              <a:solidFill>
                <a:srgbClr val="F8F8F8">
                  <a:lumMod val="1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8" name="右矢印 137">
              <a:extLst>
                <a:ext uri="{FF2B5EF4-FFF2-40B4-BE49-F238E27FC236}">
                  <a16:creationId xmlns:a16="http://schemas.microsoft.com/office/drawing/2014/main" id="{180CFBF0-C11D-50A7-3178-110654CDE5AA}"/>
                </a:ext>
              </a:extLst>
            </p:cNvPr>
            <p:cNvSpPr/>
            <p:nvPr/>
          </p:nvSpPr>
          <p:spPr>
            <a:xfrm>
              <a:off x="1888424" y="2999614"/>
              <a:ext cx="5297964" cy="609717"/>
            </a:xfrm>
            <a:prstGeom prst="rightArrow">
              <a:avLst>
                <a:gd name="adj1" fmla="val 50000"/>
                <a:gd name="adj2" fmla="val 102405"/>
              </a:avLst>
            </a:prstGeom>
            <a:solidFill>
              <a:srgbClr val="FFFFFF">
                <a:lumMod val="85000"/>
              </a:srgbClr>
            </a:solidFill>
            <a:ln w="3175" cap="flat" cmpd="sng" algn="ctr">
              <a:solidFill>
                <a:srgbClr val="FFFFFF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0" cap="none" spc="0" normalizeH="0" baseline="0" noProof="0">
                  <a:ln>
                    <a:noFill/>
                  </a:ln>
                  <a:solidFill>
                    <a:srgbClr val="F8F8F8">
                      <a:lumMod val="1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Large ΔT cooling (without shield)</a:t>
              </a: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8F8F8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96AA2835-FBC8-2CC2-FF83-CFE148E226BD}"/>
                </a:ext>
              </a:extLst>
            </p:cNvPr>
            <p:cNvSpPr/>
            <p:nvPr/>
          </p:nvSpPr>
          <p:spPr>
            <a:xfrm>
              <a:off x="3238803" y="1449618"/>
              <a:ext cx="527298" cy="869504"/>
            </a:xfrm>
            <a:prstGeom prst="rect">
              <a:avLst/>
            </a:prstGeom>
            <a:gradFill flip="none" rotWithShape="1">
              <a:gsLst>
                <a:gs pos="67000">
                  <a:srgbClr val="D24AAA"/>
                </a:gs>
                <a:gs pos="0">
                  <a:srgbClr val="FF0000"/>
                </a:gs>
                <a:gs pos="100000">
                  <a:srgbClr val="0033A0">
                    <a:lumMod val="60000"/>
                    <a:lumOff val="40000"/>
                  </a:srgbClr>
                </a:gs>
              </a:gsLst>
              <a:lin ang="5400000" scaled="1"/>
              <a:tileRect/>
            </a:gradFill>
            <a:ln w="12700" cap="flat" cmpd="sng" algn="ctr">
              <a:solidFill>
                <a:srgbClr val="F8F8F8">
                  <a:lumMod val="1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3A5220D1-29CC-C136-E6E8-17BE40760625}"/>
                </a:ext>
              </a:extLst>
            </p:cNvPr>
            <p:cNvSpPr/>
            <p:nvPr/>
          </p:nvSpPr>
          <p:spPr>
            <a:xfrm>
              <a:off x="5108392" y="1443480"/>
              <a:ext cx="527298" cy="869504"/>
            </a:xfrm>
            <a:prstGeom prst="rect">
              <a:avLst/>
            </a:prstGeom>
            <a:gradFill flip="none" rotWithShape="1">
              <a:gsLst>
                <a:gs pos="33000">
                  <a:srgbClr val="D24AAA"/>
                </a:gs>
                <a:gs pos="0">
                  <a:srgbClr val="FF0000"/>
                </a:gs>
                <a:gs pos="100000">
                  <a:srgbClr val="0033A0">
                    <a:lumMod val="60000"/>
                    <a:lumOff val="40000"/>
                  </a:srgbClr>
                </a:gs>
              </a:gsLst>
              <a:lin ang="5400000" scaled="1"/>
              <a:tileRect/>
            </a:gradFill>
            <a:ln w="12700" cap="flat" cmpd="sng" algn="ctr">
              <a:solidFill>
                <a:srgbClr val="F8F8F8">
                  <a:lumMod val="1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1" name="稲妻 140">
              <a:extLst>
                <a:ext uri="{FF2B5EF4-FFF2-40B4-BE49-F238E27FC236}">
                  <a16:creationId xmlns:a16="http://schemas.microsoft.com/office/drawing/2014/main" id="{4D45608D-1CD2-26EB-E11E-027E8E693669}"/>
                </a:ext>
              </a:extLst>
            </p:cNvPr>
            <p:cNvSpPr/>
            <p:nvPr/>
          </p:nvSpPr>
          <p:spPr>
            <a:xfrm flipH="1">
              <a:off x="3663580" y="1846571"/>
              <a:ext cx="297900" cy="331595"/>
            </a:xfrm>
            <a:prstGeom prst="lightningBolt">
              <a:avLst/>
            </a:prstGeom>
            <a:solidFill>
              <a:srgbClr val="FFFF00"/>
            </a:solidFill>
            <a:ln w="3175" cap="flat" cmpd="sng" algn="ctr">
              <a:solidFill>
                <a:srgbClr val="0033A0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2" name="稲妻 141">
              <a:extLst>
                <a:ext uri="{FF2B5EF4-FFF2-40B4-BE49-F238E27FC236}">
                  <a16:creationId xmlns:a16="http://schemas.microsoft.com/office/drawing/2014/main" id="{43A3D4B5-2CD9-7308-DB1C-E0E91AE51EB7}"/>
                </a:ext>
              </a:extLst>
            </p:cNvPr>
            <p:cNvSpPr/>
            <p:nvPr/>
          </p:nvSpPr>
          <p:spPr>
            <a:xfrm flipH="1">
              <a:off x="5542111" y="1514414"/>
              <a:ext cx="297900" cy="331595"/>
            </a:xfrm>
            <a:prstGeom prst="lightningBolt">
              <a:avLst/>
            </a:prstGeom>
            <a:solidFill>
              <a:srgbClr val="FFFF00"/>
            </a:solidFill>
            <a:ln w="3175" cap="flat" cmpd="sng" algn="ctr">
              <a:solidFill>
                <a:srgbClr val="0033A0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43" name="直線コネクタ 142">
              <a:extLst>
                <a:ext uri="{FF2B5EF4-FFF2-40B4-BE49-F238E27FC236}">
                  <a16:creationId xmlns:a16="http://schemas.microsoft.com/office/drawing/2014/main" id="{209A7C85-3ED8-5EBB-65B7-D54AFDA16F6A}"/>
                </a:ext>
              </a:extLst>
            </p:cNvPr>
            <p:cNvCxnSpPr>
              <a:cxnSpLocks/>
            </p:cNvCxnSpPr>
            <p:nvPr/>
          </p:nvCxnSpPr>
          <p:spPr>
            <a:xfrm>
              <a:off x="2204720" y="3818411"/>
              <a:ext cx="0" cy="1462900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4" name="直線コネクタ 143">
              <a:extLst>
                <a:ext uri="{FF2B5EF4-FFF2-40B4-BE49-F238E27FC236}">
                  <a16:creationId xmlns:a16="http://schemas.microsoft.com/office/drawing/2014/main" id="{0BFB99A3-91CE-CCF9-2FC7-DE4C1B62900E}"/>
                </a:ext>
              </a:extLst>
            </p:cNvPr>
            <p:cNvCxnSpPr>
              <a:cxnSpLocks/>
            </p:cNvCxnSpPr>
            <p:nvPr/>
          </p:nvCxnSpPr>
          <p:spPr>
            <a:xfrm>
              <a:off x="4073293" y="3818411"/>
              <a:ext cx="0" cy="1462900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5" name="直線コネクタ 144">
              <a:extLst>
                <a:ext uri="{FF2B5EF4-FFF2-40B4-BE49-F238E27FC236}">
                  <a16:creationId xmlns:a16="http://schemas.microsoft.com/office/drawing/2014/main" id="{D0400FD8-0686-8B88-D77C-8BF8287AC2DE}"/>
                </a:ext>
              </a:extLst>
            </p:cNvPr>
            <p:cNvCxnSpPr>
              <a:cxnSpLocks/>
            </p:cNvCxnSpPr>
            <p:nvPr/>
          </p:nvCxnSpPr>
          <p:spPr>
            <a:xfrm>
              <a:off x="5943600" y="3818411"/>
              <a:ext cx="0" cy="1462900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6" name="直線コネクタ 145">
              <a:extLst>
                <a:ext uri="{FF2B5EF4-FFF2-40B4-BE49-F238E27FC236}">
                  <a16:creationId xmlns:a16="http://schemas.microsoft.com/office/drawing/2014/main" id="{B96C8457-122A-78A5-9E32-054BC9863843}"/>
                </a:ext>
              </a:extLst>
            </p:cNvPr>
            <p:cNvCxnSpPr>
              <a:cxnSpLocks/>
            </p:cNvCxnSpPr>
            <p:nvPr/>
          </p:nvCxnSpPr>
          <p:spPr>
            <a:xfrm>
              <a:off x="7822161" y="3818411"/>
              <a:ext cx="0" cy="1462900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7" name="直線コネクタ 146">
              <a:extLst>
                <a:ext uri="{FF2B5EF4-FFF2-40B4-BE49-F238E27FC236}">
                  <a16:creationId xmlns:a16="http://schemas.microsoft.com/office/drawing/2014/main" id="{0C8524B1-2B5D-7341-2C03-376CE7DA42A2}"/>
                </a:ext>
              </a:extLst>
            </p:cNvPr>
            <p:cNvCxnSpPr>
              <a:cxnSpLocks/>
            </p:cNvCxnSpPr>
            <p:nvPr/>
          </p:nvCxnSpPr>
          <p:spPr>
            <a:xfrm>
              <a:off x="2204720" y="1211215"/>
              <a:ext cx="0" cy="1456270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8" name="直線コネクタ 147">
              <a:extLst>
                <a:ext uri="{FF2B5EF4-FFF2-40B4-BE49-F238E27FC236}">
                  <a16:creationId xmlns:a16="http://schemas.microsoft.com/office/drawing/2014/main" id="{4A6CB108-5E0F-4518-9A69-F058F13DD7D6}"/>
                </a:ext>
              </a:extLst>
            </p:cNvPr>
            <p:cNvCxnSpPr>
              <a:cxnSpLocks/>
            </p:cNvCxnSpPr>
            <p:nvPr/>
          </p:nvCxnSpPr>
          <p:spPr>
            <a:xfrm>
              <a:off x="4073293" y="1211215"/>
              <a:ext cx="0" cy="1456270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9" name="直線コネクタ 148">
              <a:extLst>
                <a:ext uri="{FF2B5EF4-FFF2-40B4-BE49-F238E27FC236}">
                  <a16:creationId xmlns:a16="http://schemas.microsoft.com/office/drawing/2014/main" id="{BB694C4E-0017-A539-05C3-D1EE86A71380}"/>
                </a:ext>
              </a:extLst>
            </p:cNvPr>
            <p:cNvCxnSpPr>
              <a:cxnSpLocks/>
            </p:cNvCxnSpPr>
            <p:nvPr/>
          </p:nvCxnSpPr>
          <p:spPr>
            <a:xfrm>
              <a:off x="5943600" y="1211215"/>
              <a:ext cx="0" cy="1456270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50" name="直線コネクタ 149">
              <a:extLst>
                <a:ext uri="{FF2B5EF4-FFF2-40B4-BE49-F238E27FC236}">
                  <a16:creationId xmlns:a16="http://schemas.microsoft.com/office/drawing/2014/main" id="{B6D67186-7F49-FD1B-5217-C58CB893C16B}"/>
                </a:ext>
              </a:extLst>
            </p:cNvPr>
            <p:cNvCxnSpPr>
              <a:cxnSpLocks/>
            </p:cNvCxnSpPr>
            <p:nvPr/>
          </p:nvCxnSpPr>
          <p:spPr>
            <a:xfrm>
              <a:off x="7822161" y="1211215"/>
              <a:ext cx="0" cy="1456270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sp>
          <p:nvSpPr>
            <p:cNvPr id="151" name="雲形吹き出し 150">
              <a:extLst>
                <a:ext uri="{FF2B5EF4-FFF2-40B4-BE49-F238E27FC236}">
                  <a16:creationId xmlns:a16="http://schemas.microsoft.com/office/drawing/2014/main" id="{5175B535-230C-5886-1160-D00D58060EBA}"/>
                </a:ext>
              </a:extLst>
            </p:cNvPr>
            <p:cNvSpPr/>
            <p:nvPr/>
          </p:nvSpPr>
          <p:spPr>
            <a:xfrm flipH="1">
              <a:off x="3053912" y="2338180"/>
              <a:ext cx="945365" cy="509905"/>
            </a:xfrm>
            <a:prstGeom prst="cloudCallout">
              <a:avLst>
                <a:gd name="adj1" fmla="val -57373"/>
                <a:gd name="adj2" fmla="val 36274"/>
              </a:avLst>
            </a:prstGeom>
            <a:solidFill>
              <a:srgbClr val="0033A0">
                <a:lumMod val="20000"/>
                <a:lumOff val="80000"/>
              </a:srgbClr>
            </a:solidFill>
            <a:ln w="12700" cap="flat" cmpd="sng" algn="ctr">
              <a:solidFill>
                <a:srgbClr val="0033A0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2" name="雲形吹き出し 151">
              <a:extLst>
                <a:ext uri="{FF2B5EF4-FFF2-40B4-BE49-F238E27FC236}">
                  <a16:creationId xmlns:a16="http://schemas.microsoft.com/office/drawing/2014/main" id="{29A72226-BD46-D9B6-CE9C-41D1BB05CAE7}"/>
                </a:ext>
              </a:extLst>
            </p:cNvPr>
            <p:cNvSpPr/>
            <p:nvPr/>
          </p:nvSpPr>
          <p:spPr>
            <a:xfrm flipH="1">
              <a:off x="3053917" y="5216972"/>
              <a:ext cx="945365" cy="250701"/>
            </a:xfrm>
            <a:prstGeom prst="cloudCallout">
              <a:avLst>
                <a:gd name="adj1" fmla="val -56299"/>
                <a:gd name="adj2" fmla="val 30079"/>
              </a:avLst>
            </a:prstGeom>
            <a:solidFill>
              <a:srgbClr val="0033A0">
                <a:lumMod val="20000"/>
                <a:lumOff val="80000"/>
              </a:srgbClr>
            </a:solidFill>
            <a:ln w="12700" cap="flat" cmpd="sng" algn="ctr">
              <a:solidFill>
                <a:srgbClr val="0033A0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3" name="右矢印 152">
              <a:extLst>
                <a:ext uri="{FF2B5EF4-FFF2-40B4-BE49-F238E27FC236}">
                  <a16:creationId xmlns:a16="http://schemas.microsoft.com/office/drawing/2014/main" id="{DD2DC85C-0D74-1D68-4C4A-42A43E94E439}"/>
                </a:ext>
              </a:extLst>
            </p:cNvPr>
            <p:cNvSpPr/>
            <p:nvPr/>
          </p:nvSpPr>
          <p:spPr>
            <a:xfrm>
              <a:off x="1888424" y="5622604"/>
              <a:ext cx="5297964" cy="608138"/>
            </a:xfrm>
            <a:prstGeom prst="rightArrow">
              <a:avLst>
                <a:gd name="adj1" fmla="val 50000"/>
                <a:gd name="adj2" fmla="val 102405"/>
              </a:avLst>
            </a:prstGeom>
            <a:solidFill>
              <a:srgbClr val="FFFFFF">
                <a:lumMod val="85000"/>
              </a:srgbClr>
            </a:solidFill>
            <a:ln w="3175" cap="flat" cmpd="sng" algn="ctr">
              <a:solidFill>
                <a:srgbClr val="FFFFFF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800" b="0" i="0" u="none" strike="noStrike" kern="0" cap="none" spc="0" normalizeH="0" baseline="0" noProof="0">
                  <a:ln>
                    <a:noFill/>
                  </a:ln>
                  <a:solidFill>
                    <a:srgbClr val="F8F8F8">
                      <a:lumMod val="10000"/>
                    </a:srgbClr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Small ΔT cooling (with shield)</a:t>
              </a: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8F8F8">
                    <a:lumMod val="1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4" name="雲形吹き出し 153">
              <a:extLst>
                <a:ext uri="{FF2B5EF4-FFF2-40B4-BE49-F238E27FC236}">
                  <a16:creationId xmlns:a16="http://schemas.microsoft.com/office/drawing/2014/main" id="{EFE90198-1C57-B9BC-7AFC-AE4B040C5B76}"/>
                </a:ext>
              </a:extLst>
            </p:cNvPr>
            <p:cNvSpPr/>
            <p:nvPr/>
          </p:nvSpPr>
          <p:spPr>
            <a:xfrm flipH="1">
              <a:off x="4927430" y="2332042"/>
              <a:ext cx="945365" cy="516043"/>
            </a:xfrm>
            <a:prstGeom prst="cloudCallout">
              <a:avLst>
                <a:gd name="adj1" fmla="val -57373"/>
                <a:gd name="adj2" fmla="val 36274"/>
              </a:avLst>
            </a:prstGeom>
            <a:solidFill>
              <a:srgbClr val="0033A0">
                <a:lumMod val="20000"/>
                <a:lumOff val="80000"/>
              </a:srgbClr>
            </a:solidFill>
            <a:ln w="12700" cap="flat" cmpd="sng" algn="ctr">
              <a:solidFill>
                <a:srgbClr val="0033A0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5" name="雲形吹き出し 154">
              <a:extLst>
                <a:ext uri="{FF2B5EF4-FFF2-40B4-BE49-F238E27FC236}">
                  <a16:creationId xmlns:a16="http://schemas.microsoft.com/office/drawing/2014/main" id="{098DD77D-71F7-772C-76FB-416194E31F01}"/>
                </a:ext>
              </a:extLst>
            </p:cNvPr>
            <p:cNvSpPr/>
            <p:nvPr/>
          </p:nvSpPr>
          <p:spPr>
            <a:xfrm flipH="1">
              <a:off x="4931858" y="5216972"/>
              <a:ext cx="945365" cy="250701"/>
            </a:xfrm>
            <a:prstGeom prst="cloudCallout">
              <a:avLst>
                <a:gd name="adj1" fmla="val -56299"/>
                <a:gd name="adj2" fmla="val 30079"/>
              </a:avLst>
            </a:prstGeom>
            <a:solidFill>
              <a:srgbClr val="0033A0">
                <a:lumMod val="20000"/>
                <a:lumOff val="80000"/>
              </a:srgbClr>
            </a:solidFill>
            <a:ln w="12700" cap="flat" cmpd="sng" algn="ctr">
              <a:solidFill>
                <a:srgbClr val="0033A0">
                  <a:shade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56" name="直線コネクタ 155">
              <a:extLst>
                <a:ext uri="{FF2B5EF4-FFF2-40B4-BE49-F238E27FC236}">
                  <a16:creationId xmlns:a16="http://schemas.microsoft.com/office/drawing/2014/main" id="{AE601735-BA69-FB43-000F-315F9D389250}"/>
                </a:ext>
              </a:extLst>
            </p:cNvPr>
            <p:cNvCxnSpPr>
              <a:cxnSpLocks/>
            </p:cNvCxnSpPr>
            <p:nvPr/>
          </p:nvCxnSpPr>
          <p:spPr>
            <a:xfrm>
              <a:off x="2204720" y="1023158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57" name="直線コネクタ 156">
              <a:extLst>
                <a:ext uri="{FF2B5EF4-FFF2-40B4-BE49-F238E27FC236}">
                  <a16:creationId xmlns:a16="http://schemas.microsoft.com/office/drawing/2014/main" id="{1D8E4ECE-3CEA-F782-EB43-D415E0EC756F}"/>
                </a:ext>
              </a:extLst>
            </p:cNvPr>
            <p:cNvCxnSpPr>
              <a:cxnSpLocks/>
            </p:cNvCxnSpPr>
            <p:nvPr/>
          </p:nvCxnSpPr>
          <p:spPr>
            <a:xfrm>
              <a:off x="1159075" y="1023158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cxnSp>
          <p:nvCxnSpPr>
            <p:cNvPr id="158" name="直線コネクタ 157">
              <a:extLst>
                <a:ext uri="{FF2B5EF4-FFF2-40B4-BE49-F238E27FC236}">
                  <a16:creationId xmlns:a16="http://schemas.microsoft.com/office/drawing/2014/main" id="{E306E16E-92CB-6D55-23A4-DBEE843EE261}"/>
                </a:ext>
              </a:extLst>
            </p:cNvPr>
            <p:cNvCxnSpPr>
              <a:cxnSpLocks/>
            </p:cNvCxnSpPr>
            <p:nvPr/>
          </p:nvCxnSpPr>
          <p:spPr>
            <a:xfrm>
              <a:off x="4073293" y="1023158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59" name="直線コネクタ 158">
              <a:extLst>
                <a:ext uri="{FF2B5EF4-FFF2-40B4-BE49-F238E27FC236}">
                  <a16:creationId xmlns:a16="http://schemas.microsoft.com/office/drawing/2014/main" id="{C1500D01-376E-0AE9-2FBC-0E937027ED1D}"/>
                </a:ext>
              </a:extLst>
            </p:cNvPr>
            <p:cNvCxnSpPr>
              <a:cxnSpLocks/>
            </p:cNvCxnSpPr>
            <p:nvPr/>
          </p:nvCxnSpPr>
          <p:spPr>
            <a:xfrm>
              <a:off x="3027648" y="1023158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cxnSp>
          <p:nvCxnSpPr>
            <p:cNvPr id="160" name="直線コネクタ 159">
              <a:extLst>
                <a:ext uri="{FF2B5EF4-FFF2-40B4-BE49-F238E27FC236}">
                  <a16:creationId xmlns:a16="http://schemas.microsoft.com/office/drawing/2014/main" id="{EC98DF32-A163-D777-D449-1094E16535A2}"/>
                </a:ext>
              </a:extLst>
            </p:cNvPr>
            <p:cNvCxnSpPr>
              <a:cxnSpLocks/>
            </p:cNvCxnSpPr>
            <p:nvPr/>
          </p:nvCxnSpPr>
          <p:spPr>
            <a:xfrm>
              <a:off x="5943600" y="1029786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61" name="直線コネクタ 160">
              <a:extLst>
                <a:ext uri="{FF2B5EF4-FFF2-40B4-BE49-F238E27FC236}">
                  <a16:creationId xmlns:a16="http://schemas.microsoft.com/office/drawing/2014/main" id="{FD3B8916-B68B-C726-8725-C55E1FAF4C52}"/>
                </a:ext>
              </a:extLst>
            </p:cNvPr>
            <p:cNvCxnSpPr>
              <a:cxnSpLocks/>
            </p:cNvCxnSpPr>
            <p:nvPr/>
          </p:nvCxnSpPr>
          <p:spPr>
            <a:xfrm>
              <a:off x="4897955" y="1029786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cxnSp>
          <p:nvCxnSpPr>
            <p:cNvPr id="162" name="直線コネクタ 161">
              <a:extLst>
                <a:ext uri="{FF2B5EF4-FFF2-40B4-BE49-F238E27FC236}">
                  <a16:creationId xmlns:a16="http://schemas.microsoft.com/office/drawing/2014/main" id="{B88411AD-3C8D-A1C8-529D-3D68068FE0B2}"/>
                </a:ext>
              </a:extLst>
            </p:cNvPr>
            <p:cNvCxnSpPr>
              <a:cxnSpLocks/>
            </p:cNvCxnSpPr>
            <p:nvPr/>
          </p:nvCxnSpPr>
          <p:spPr>
            <a:xfrm>
              <a:off x="7822161" y="1023158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63" name="直線コネクタ 162">
              <a:extLst>
                <a:ext uri="{FF2B5EF4-FFF2-40B4-BE49-F238E27FC236}">
                  <a16:creationId xmlns:a16="http://schemas.microsoft.com/office/drawing/2014/main" id="{4DCEDD20-13EC-8095-AB61-E70F5123CFE5}"/>
                </a:ext>
              </a:extLst>
            </p:cNvPr>
            <p:cNvCxnSpPr>
              <a:cxnSpLocks/>
            </p:cNvCxnSpPr>
            <p:nvPr/>
          </p:nvCxnSpPr>
          <p:spPr>
            <a:xfrm>
              <a:off x="6776516" y="1023158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cxnSp>
          <p:nvCxnSpPr>
            <p:cNvPr id="164" name="直線コネクタ 163">
              <a:extLst>
                <a:ext uri="{FF2B5EF4-FFF2-40B4-BE49-F238E27FC236}">
                  <a16:creationId xmlns:a16="http://schemas.microsoft.com/office/drawing/2014/main" id="{1D3F5F6A-35F1-A461-5B6D-2618ABC6EAFB}"/>
                </a:ext>
              </a:extLst>
            </p:cNvPr>
            <p:cNvCxnSpPr>
              <a:cxnSpLocks/>
            </p:cNvCxnSpPr>
            <p:nvPr/>
          </p:nvCxnSpPr>
          <p:spPr>
            <a:xfrm>
              <a:off x="2204720" y="3636982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65" name="直線コネクタ 164">
              <a:extLst>
                <a:ext uri="{FF2B5EF4-FFF2-40B4-BE49-F238E27FC236}">
                  <a16:creationId xmlns:a16="http://schemas.microsoft.com/office/drawing/2014/main" id="{DCB9E319-AF1B-57F9-F0D0-36A097783715}"/>
                </a:ext>
              </a:extLst>
            </p:cNvPr>
            <p:cNvCxnSpPr>
              <a:cxnSpLocks/>
            </p:cNvCxnSpPr>
            <p:nvPr/>
          </p:nvCxnSpPr>
          <p:spPr>
            <a:xfrm>
              <a:off x="1159075" y="3636982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cxnSp>
          <p:nvCxnSpPr>
            <p:cNvPr id="166" name="直線コネクタ 165">
              <a:extLst>
                <a:ext uri="{FF2B5EF4-FFF2-40B4-BE49-F238E27FC236}">
                  <a16:creationId xmlns:a16="http://schemas.microsoft.com/office/drawing/2014/main" id="{51D87110-A991-DC99-CED0-ECF32B8166E5}"/>
                </a:ext>
              </a:extLst>
            </p:cNvPr>
            <p:cNvCxnSpPr>
              <a:cxnSpLocks/>
            </p:cNvCxnSpPr>
            <p:nvPr/>
          </p:nvCxnSpPr>
          <p:spPr>
            <a:xfrm>
              <a:off x="4073293" y="3636982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67" name="直線コネクタ 166">
              <a:extLst>
                <a:ext uri="{FF2B5EF4-FFF2-40B4-BE49-F238E27FC236}">
                  <a16:creationId xmlns:a16="http://schemas.microsoft.com/office/drawing/2014/main" id="{32B53263-7B14-1D96-F05B-666E25A8B575}"/>
                </a:ext>
              </a:extLst>
            </p:cNvPr>
            <p:cNvCxnSpPr>
              <a:cxnSpLocks/>
            </p:cNvCxnSpPr>
            <p:nvPr/>
          </p:nvCxnSpPr>
          <p:spPr>
            <a:xfrm>
              <a:off x="3027648" y="3636982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cxnSp>
          <p:nvCxnSpPr>
            <p:cNvPr id="168" name="直線コネクタ 167">
              <a:extLst>
                <a:ext uri="{FF2B5EF4-FFF2-40B4-BE49-F238E27FC236}">
                  <a16:creationId xmlns:a16="http://schemas.microsoft.com/office/drawing/2014/main" id="{1ED1C77C-22BC-693D-0F4E-B13634BA3CCF}"/>
                </a:ext>
              </a:extLst>
            </p:cNvPr>
            <p:cNvCxnSpPr>
              <a:cxnSpLocks/>
            </p:cNvCxnSpPr>
            <p:nvPr/>
          </p:nvCxnSpPr>
          <p:spPr>
            <a:xfrm>
              <a:off x="5943600" y="3643610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69" name="直線コネクタ 168">
              <a:extLst>
                <a:ext uri="{FF2B5EF4-FFF2-40B4-BE49-F238E27FC236}">
                  <a16:creationId xmlns:a16="http://schemas.microsoft.com/office/drawing/2014/main" id="{73AF65B2-374D-0500-1207-E12F18B54540}"/>
                </a:ext>
              </a:extLst>
            </p:cNvPr>
            <p:cNvCxnSpPr>
              <a:cxnSpLocks/>
            </p:cNvCxnSpPr>
            <p:nvPr/>
          </p:nvCxnSpPr>
          <p:spPr>
            <a:xfrm>
              <a:off x="4897955" y="3643610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  <p:cxnSp>
          <p:nvCxnSpPr>
            <p:cNvPr id="170" name="直線コネクタ 169">
              <a:extLst>
                <a:ext uri="{FF2B5EF4-FFF2-40B4-BE49-F238E27FC236}">
                  <a16:creationId xmlns:a16="http://schemas.microsoft.com/office/drawing/2014/main" id="{D1F0733E-68B6-2948-E091-596713B85A99}"/>
                </a:ext>
              </a:extLst>
            </p:cNvPr>
            <p:cNvCxnSpPr>
              <a:cxnSpLocks/>
            </p:cNvCxnSpPr>
            <p:nvPr/>
          </p:nvCxnSpPr>
          <p:spPr>
            <a:xfrm>
              <a:off x="7822161" y="3636982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</p:cxnSp>
        <p:cxnSp>
          <p:nvCxnSpPr>
            <p:cNvPr id="171" name="直線コネクタ 170">
              <a:extLst>
                <a:ext uri="{FF2B5EF4-FFF2-40B4-BE49-F238E27FC236}">
                  <a16:creationId xmlns:a16="http://schemas.microsoft.com/office/drawing/2014/main" id="{21687D67-23A5-F35A-5539-E99CA6DA2CD6}"/>
                </a:ext>
              </a:extLst>
            </p:cNvPr>
            <p:cNvCxnSpPr>
              <a:cxnSpLocks/>
            </p:cNvCxnSpPr>
            <p:nvPr/>
          </p:nvCxnSpPr>
          <p:spPr>
            <a:xfrm>
              <a:off x="6776516" y="3636982"/>
              <a:ext cx="0" cy="181429"/>
            </a:xfrm>
            <a:prstGeom prst="line">
              <a:avLst/>
            </a:prstGeom>
            <a:noFill/>
            <a:ln w="12700" cap="flat" cmpd="sng" algn="ctr">
              <a:solidFill>
                <a:srgbClr val="002060"/>
              </a:solidFill>
              <a:prstDash val="solid"/>
              <a:miter lim="800000"/>
              <a:headEnd type="triangle" w="med" len="med"/>
              <a:tailEnd type="none" w="med" len="med"/>
            </a:ln>
            <a:effectLst/>
          </p:spPr>
        </p:cxnSp>
      </p:grpSp>
      <p:sp>
        <p:nvSpPr>
          <p:cNvPr id="197" name="テキスト ボックス 196">
            <a:extLst>
              <a:ext uri="{FF2B5EF4-FFF2-40B4-BE49-F238E27FC236}">
                <a16:creationId xmlns:a16="http://schemas.microsoft.com/office/drawing/2014/main" id="{EA402393-C53F-514D-452C-F8A7E6CD9BB1}"/>
              </a:ext>
            </a:extLst>
          </p:cNvPr>
          <p:cNvSpPr txBox="1"/>
          <p:nvPr/>
        </p:nvSpPr>
        <p:spPr>
          <a:xfrm>
            <a:off x="7180392" y="5037633"/>
            <a:ext cx="4228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solidFill>
                  <a:srgbClr val="1D50A1"/>
                </a:solidFill>
              </a:rPr>
              <a:t>Small ΔT cooling is essential for bilayer structure cavities.</a:t>
            </a:r>
          </a:p>
          <a:p>
            <a:pPr marL="285750" indent="-285750">
              <a:buFont typeface="システムフォント（レギュラー）"/>
              <a:buChar char="→"/>
            </a:pPr>
            <a:r>
              <a:rPr kumimoji="1" lang="en-US" altLang="ja-JP" dirty="0">
                <a:solidFill>
                  <a:srgbClr val="1D50A1"/>
                </a:solidFill>
                <a:sym typeface="Wingdings" pitchFamily="2" charset="2"/>
              </a:rPr>
              <a:t>A simple “shield” is effective for vertical cryostat measurement.</a:t>
            </a:r>
            <a:endParaRPr kumimoji="1" lang="ja-JP" altLang="en-US">
              <a:solidFill>
                <a:srgbClr val="1D50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620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FADD2E-DC82-E2A9-E2C5-5789D61CA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Substrate polishing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1226C44-0442-6809-0E3D-F1263DD05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4700876"/>
            <a:ext cx="5761037" cy="1607850"/>
          </a:xfrm>
        </p:spPr>
        <p:txBody>
          <a:bodyPr>
            <a:normAutofit/>
          </a:bodyPr>
          <a:lstStyle/>
          <a:p>
            <a:r>
              <a:rPr kumimoji="1" lang="en-US" altLang="ja-JP" dirty="0"/>
              <a:t>C1d (2025-08)</a:t>
            </a:r>
          </a:p>
          <a:p>
            <a:pPr lvl="1"/>
            <a:r>
              <a:rPr lang="en-US" altLang="ja-JP" dirty="0"/>
              <a:t>Plasma EP (~200 um) after HF </a:t>
            </a:r>
          </a:p>
          <a:p>
            <a:pPr lvl="1"/>
            <a:r>
              <a:rPr lang="en-US" altLang="ja-JP" dirty="0"/>
              <a:t>Max. </a:t>
            </a:r>
            <a:r>
              <a:rPr lang="en-US" altLang="ja-JP" i="1" dirty="0" err="1"/>
              <a:t>E</a:t>
            </a:r>
            <a:r>
              <a:rPr lang="en-US" altLang="ja-JP" baseline="-25000" dirty="0" err="1"/>
              <a:t>acc</a:t>
            </a:r>
            <a:r>
              <a:rPr lang="en-US" altLang="ja-JP" dirty="0"/>
              <a:t> was higher (18 MV/m) than C1/C1b </a:t>
            </a:r>
          </a:p>
          <a:p>
            <a:pPr lvl="1"/>
            <a:r>
              <a:rPr lang="en-US" altLang="ja-JP" dirty="0"/>
              <a:t>Q-drop has occurred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EDE9F02-6670-2BCB-FEBF-86648D4E888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0EC3142-A692-59BA-E1BD-FD4476E210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F599EE-7AAE-846A-3D92-283B2CD4B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8F63A3B-78C7-47BE-AE5E-E10140E04643}" type="slidenum">
              <a:rPr lang="en-US" smtClean="0"/>
              <a:pPr algn="r"/>
              <a:t>9</a:t>
            </a:fld>
            <a:endParaRPr lang="en-US" dirty="0"/>
          </a:p>
        </p:txBody>
      </p:sp>
      <p:pic>
        <p:nvPicPr>
          <p:cNvPr id="10" name="Content Placeholder 7" descr="A logo with blue and white text&#10;&#10;AI-generated content may be incorrect.">
            <a:extLst>
              <a:ext uri="{FF2B5EF4-FFF2-40B4-BE49-F238E27FC236}">
                <a16:creationId xmlns:a16="http://schemas.microsoft.com/office/drawing/2014/main" id="{818AA3BB-B5FA-0098-DD96-E6D783D069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1104" y="1345777"/>
            <a:ext cx="880314" cy="569357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87F4B075-FED4-EBF1-1101-4C4D02274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050" y="1196080"/>
            <a:ext cx="6345283" cy="3504796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B96C2FB-1A8E-4CD1-6A3B-A321EDF7EE4F}"/>
              </a:ext>
            </a:extLst>
          </p:cNvPr>
          <p:cNvGrpSpPr/>
          <p:nvPr/>
        </p:nvGrpSpPr>
        <p:grpSpPr>
          <a:xfrm>
            <a:off x="8567995" y="2665684"/>
            <a:ext cx="2650088" cy="1987566"/>
            <a:chOff x="1564733" y="4224157"/>
            <a:chExt cx="2650088" cy="1987566"/>
          </a:xfrm>
        </p:grpSpPr>
        <p:pic>
          <p:nvPicPr>
            <p:cNvPr id="7" name="コンテンツ プレースホルダー 7">
              <a:extLst>
                <a:ext uri="{FF2B5EF4-FFF2-40B4-BE49-F238E27FC236}">
                  <a16:creationId xmlns:a16="http://schemas.microsoft.com/office/drawing/2014/main" id="{83A69140-FF76-0AC6-ABDE-962FCC2AC7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6040" b="21772"/>
            <a:stretch>
              <a:fillRect/>
            </a:stretch>
          </p:blipFill>
          <p:spPr>
            <a:xfrm>
              <a:off x="1564733" y="4224157"/>
              <a:ext cx="2650088" cy="1987566"/>
            </a:xfrm>
            <a:prstGeom prst="rect">
              <a:avLst/>
            </a:prstGeom>
          </p:spPr>
        </p:pic>
        <p:sp>
          <p:nvSpPr>
            <p:cNvPr id="9" name="円/楕円 8">
              <a:extLst>
                <a:ext uri="{FF2B5EF4-FFF2-40B4-BE49-F238E27FC236}">
                  <a16:creationId xmlns:a16="http://schemas.microsoft.com/office/drawing/2014/main" id="{4D00FD99-53B0-9542-6AAA-30E1C8715343}"/>
                </a:ext>
              </a:extLst>
            </p:cNvPr>
            <p:cNvSpPr/>
            <p:nvPr/>
          </p:nvSpPr>
          <p:spPr>
            <a:xfrm>
              <a:off x="2629589" y="5410655"/>
              <a:ext cx="199775" cy="199775"/>
            </a:xfrm>
            <a:prstGeom prst="ellipse">
              <a:avLst/>
            </a:prstGeom>
            <a:noFill/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8" name="コンテンツ プレースホルダー 7">
            <a:extLst>
              <a:ext uri="{FF2B5EF4-FFF2-40B4-BE49-F238E27FC236}">
                <a16:creationId xmlns:a16="http://schemas.microsoft.com/office/drawing/2014/main" id="{0EB7B391-CC53-59C2-93D3-417363F77B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187" t="60891" r="50232" b="33157"/>
          <a:stretch>
            <a:fillRect/>
          </a:stretch>
        </p:blipFill>
        <p:spPr>
          <a:xfrm>
            <a:off x="10480397" y="3098455"/>
            <a:ext cx="1122023" cy="1122023"/>
          </a:xfrm>
          <a:prstGeom prst="rect">
            <a:avLst/>
          </a:prstGeom>
          <a:ln w="28575"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CFB5DA55-DB7B-D15D-3A62-15131C589B39}"/>
              </a:ext>
            </a:extLst>
          </p:cNvPr>
          <p:cNvSpPr txBox="1">
            <a:spLocks/>
          </p:cNvSpPr>
          <p:nvPr/>
        </p:nvSpPr>
        <p:spPr>
          <a:xfrm>
            <a:off x="6096001" y="4700875"/>
            <a:ext cx="5761037" cy="16078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1" sz="2100" b="1" kern="1200">
                <a:solidFill>
                  <a:srgbClr val="1D50A1"/>
                </a:solidFill>
                <a:latin typeface="+mn-lt"/>
                <a:ea typeface="+mn-ea"/>
                <a:cs typeface="+mn-cs"/>
              </a:defRPr>
            </a:lvl1pPr>
            <a:lvl2pPr marL="360363" indent="-360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rgbClr val="1D50A1"/>
                </a:solidFill>
                <a:latin typeface="+mn-lt"/>
                <a:ea typeface="+mn-ea"/>
                <a:cs typeface="+mn-cs"/>
              </a:defRPr>
            </a:lvl2pPr>
            <a:lvl3pPr marL="715963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700" kern="1200">
                <a:solidFill>
                  <a:srgbClr val="1D50A1"/>
                </a:solidFill>
                <a:latin typeface="+mn-lt"/>
                <a:ea typeface="+mn-ea"/>
                <a:cs typeface="+mn-cs"/>
              </a:defRPr>
            </a:lvl3pPr>
            <a:lvl4pPr marL="1438275" indent="-3619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rgbClr val="1D50A1"/>
                </a:solidFill>
                <a:latin typeface="+mn-lt"/>
                <a:ea typeface="+mn-ea"/>
                <a:cs typeface="+mn-cs"/>
              </a:defRPr>
            </a:lvl4pPr>
            <a:lvl5pPr marL="1793875" indent="-355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600" kern="1200">
                <a:solidFill>
                  <a:srgbClr val="1D50A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dirty="0"/>
              <a:t>C3 and C3b (2025-06 to 10)</a:t>
            </a:r>
          </a:p>
          <a:p>
            <a:pPr lvl="1"/>
            <a:r>
              <a:rPr lang="en-US" altLang="ja-JP" dirty="0"/>
              <a:t>Mechanical polishing + light EP before HF</a:t>
            </a:r>
          </a:p>
          <a:p>
            <a:pPr lvl="1"/>
            <a:r>
              <a:rPr lang="en-US" altLang="ja-JP" dirty="0"/>
              <a:t>Two cavities received the same treatment</a:t>
            </a:r>
          </a:p>
          <a:p>
            <a:pPr lvl="2"/>
            <a:r>
              <a:rPr lang="en-US" altLang="ja-JP" dirty="0"/>
              <a:t>C3b kept </a:t>
            </a:r>
            <a:r>
              <a:rPr lang="en-US" altLang="ja-JP" b="1" i="1" dirty="0"/>
              <a:t>Q</a:t>
            </a:r>
            <a:r>
              <a:rPr lang="en-US" altLang="ja-JP" b="1" baseline="-25000" dirty="0"/>
              <a:t>0</a:t>
            </a:r>
            <a:r>
              <a:rPr lang="en-US" altLang="ja-JP" b="1" dirty="0"/>
              <a:t> &gt; 1×10</a:t>
            </a:r>
            <a:r>
              <a:rPr lang="en-US" altLang="ja-JP" b="1" baseline="30000" dirty="0"/>
              <a:t>10</a:t>
            </a:r>
            <a:r>
              <a:rPr lang="en-US" altLang="ja-JP" b="1" dirty="0"/>
              <a:t> until 17 MV/m </a:t>
            </a:r>
            <a:r>
              <a:rPr lang="en-US" altLang="ja-JP" dirty="0"/>
              <a:t>(1.85 K) </a:t>
            </a:r>
          </a:p>
          <a:p>
            <a:pPr lvl="2"/>
            <a:r>
              <a:rPr lang="en-US" altLang="ja-JP" dirty="0"/>
              <a:t>C3 had Q-drop and steep Q-slope</a:t>
            </a:r>
            <a:br>
              <a:rPr lang="en-US" altLang="ja-JP" dirty="0"/>
            </a:br>
            <a:r>
              <a:rPr lang="en-US" altLang="ja-JP" dirty="0">
                <a:sym typeface="Wingdings" pitchFamily="2" charset="2"/>
              </a:rPr>
              <a:t> A locally oxidized spot on the substrate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52202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7128A3-E4C3-B92D-7A2B-227288B1A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Surface condition comparison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E66236E-1DEF-F669-893C-101CF14ACC3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F25B0F-6BA6-C7EF-A5D3-B52BEA65DF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08C779A-7745-CA13-CF48-D4C441C76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8F63A3B-78C7-47BE-AE5E-E10140E04643}" type="slidenum">
              <a:rPr lang="en-US" smtClean="0"/>
              <a:pPr algn="r"/>
              <a:t>10</a:t>
            </a:fld>
            <a:endParaRPr lang="en-US" dirty="0"/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CE41F8B4-798D-5390-C683-C311507A1B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96109"/>
              </p:ext>
            </p:extLst>
          </p:nvPr>
        </p:nvGraphicFramePr>
        <p:xfrm>
          <a:off x="334962" y="1557339"/>
          <a:ext cx="11522075" cy="44956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4189">
                  <a:extLst>
                    <a:ext uri="{9D8B030D-6E8A-4147-A177-3AD203B41FA5}">
                      <a16:colId xmlns:a16="http://schemas.microsoft.com/office/drawing/2014/main" val="2016051697"/>
                    </a:ext>
                  </a:extLst>
                </a:gridCol>
                <a:gridCol w="3165962">
                  <a:extLst>
                    <a:ext uri="{9D8B030D-6E8A-4147-A177-3AD203B41FA5}">
                      <a16:colId xmlns:a16="http://schemas.microsoft.com/office/drawing/2014/main" val="3683429451"/>
                    </a:ext>
                  </a:extLst>
                </a:gridCol>
                <a:gridCol w="3165962">
                  <a:extLst>
                    <a:ext uri="{9D8B030D-6E8A-4147-A177-3AD203B41FA5}">
                      <a16:colId xmlns:a16="http://schemas.microsoft.com/office/drawing/2014/main" val="2535984068"/>
                    </a:ext>
                  </a:extLst>
                </a:gridCol>
                <a:gridCol w="3165962">
                  <a:extLst>
                    <a:ext uri="{9D8B030D-6E8A-4147-A177-3AD203B41FA5}">
                      <a16:colId xmlns:a16="http://schemas.microsoft.com/office/drawing/2014/main" val="2161614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C1, C1b</a:t>
                      </a: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C1d</a:t>
                      </a: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C3, C3b</a:t>
                      </a:r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819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Treatment</a:t>
                      </a:r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Baseline</a:t>
                      </a:r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/>
                        <a:t>Plasma EP </a:t>
                      </a:r>
                      <a:r>
                        <a:rPr kumimoji="1" lang="en-US" altLang="ja-JP" dirty="0"/>
                        <a:t>~200 um </a:t>
                      </a:r>
                      <a:br>
                        <a:rPr kumimoji="1" lang="en-US" altLang="ja-JP" dirty="0"/>
                      </a:br>
                      <a:r>
                        <a:rPr kumimoji="1" lang="en-US" altLang="ja-JP" dirty="0"/>
                        <a:t>after HF</a:t>
                      </a:r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b="1" dirty="0"/>
                        <a:t>Mechanical polishing </a:t>
                      </a:r>
                      <a:br>
                        <a:rPr kumimoji="1" lang="en-US" altLang="ja-JP" dirty="0"/>
                      </a:br>
                      <a:r>
                        <a:rPr kumimoji="1" lang="en-US" altLang="ja-JP" dirty="0"/>
                        <a:t>before HF</a:t>
                      </a:r>
                      <a:endParaRPr kumimoji="1" lang="ja-JP" alt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9034367"/>
                  </a:ext>
                </a:extLst>
              </a:tr>
              <a:tr h="247376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Surface</a:t>
                      </a:r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29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Roughness (Ra)</a:t>
                      </a:r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kumimoji="1" lang="en-US" altLang="ja-JP" dirty="0"/>
                        <a:t>3.3 um</a:t>
                      </a:r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kumimoji="1" lang="en-US" altLang="ja-JP" b="1" dirty="0"/>
                        <a:t>0.69 um</a:t>
                      </a:r>
                      <a:endParaRPr kumimoji="1" lang="ja-JP" alt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kumimoji="1" lang="en-US" altLang="ja-JP" b="0" dirty="0"/>
                        <a:t>2.7 um</a:t>
                      </a:r>
                      <a:endParaRPr kumimoji="1" lang="ja-JP" altLang="en-US" b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790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/>
                        <a:t>Q</a:t>
                      </a:r>
                      <a:r>
                        <a:rPr kumimoji="1" lang="en-US" altLang="ja-JP" baseline="-25000" dirty="0"/>
                        <a:t>0</a:t>
                      </a:r>
                      <a:r>
                        <a:rPr kumimoji="1" lang="en-US" altLang="ja-JP" dirty="0"/>
                        <a:t> at 10 MV/m</a:t>
                      </a:r>
                      <a:endParaRPr kumimoji="1" lang="ja-JP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dirty="0"/>
                        <a:t>C1:   3 ×10</a:t>
                      </a:r>
                      <a:r>
                        <a:rPr kumimoji="1" lang="en-US" altLang="ja-JP" baseline="30000" dirty="0"/>
                        <a:t>9</a:t>
                      </a:r>
                    </a:p>
                    <a:p>
                      <a:pPr lvl="1"/>
                      <a:r>
                        <a:rPr kumimoji="1" lang="en-US" altLang="ja-JP" dirty="0"/>
                        <a:t>C1b: 3 ×10</a:t>
                      </a:r>
                      <a:r>
                        <a:rPr kumimoji="1" lang="en-US" altLang="ja-JP" baseline="30000" dirty="0"/>
                        <a:t>9</a:t>
                      </a: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dirty="0"/>
                        <a:t>C1d: 4 ×10</a:t>
                      </a:r>
                      <a:r>
                        <a:rPr kumimoji="1" lang="en-US" altLang="ja-JP" baseline="30000" dirty="0"/>
                        <a:t>9</a:t>
                      </a:r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kumimoji="1" lang="en-US" altLang="ja-JP" dirty="0"/>
                        <a:t>C3:   1 ×10</a:t>
                      </a:r>
                      <a:r>
                        <a:rPr kumimoji="1" lang="en-US" altLang="ja-JP" baseline="30000" dirty="0"/>
                        <a:t>9</a:t>
                      </a:r>
                    </a:p>
                    <a:p>
                      <a:pPr lvl="1"/>
                      <a:r>
                        <a:rPr kumimoji="1" lang="en-US" altLang="ja-JP" b="1" dirty="0"/>
                        <a:t>C3b:</a:t>
                      </a:r>
                      <a:r>
                        <a:rPr kumimoji="1" lang="en-US" altLang="ja-JP" dirty="0"/>
                        <a:t> </a:t>
                      </a:r>
                      <a:r>
                        <a:rPr kumimoji="1" lang="en-US" altLang="ja-JP" b="1" dirty="0"/>
                        <a:t>3 ×10</a:t>
                      </a:r>
                      <a:r>
                        <a:rPr kumimoji="1" lang="en-US" altLang="ja-JP" b="1" baseline="30000" dirty="0"/>
                        <a:t>10</a:t>
                      </a:r>
                      <a:endParaRPr kumimoji="1" lang="ja-JP" alt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992138"/>
                  </a:ext>
                </a:extLst>
              </a:tr>
            </a:tbl>
          </a:graphicData>
        </a:graphic>
      </p:graphicFrame>
      <p:pic>
        <p:nvPicPr>
          <p:cNvPr id="9" name="コンテンツ プレースホルダー 7">
            <a:extLst>
              <a:ext uri="{FF2B5EF4-FFF2-40B4-BE49-F238E27FC236}">
                <a16:creationId xmlns:a16="http://schemas.microsoft.com/office/drawing/2014/main" id="{96C6EC14-816B-0049-A5CC-BBC64D780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897" y="2641663"/>
            <a:ext cx="3057007" cy="22954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3CD7CD41-34D5-791E-8714-89415F68E1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793" t="14673" r="15552" b="14673"/>
          <a:stretch>
            <a:fillRect/>
          </a:stretch>
        </p:blipFill>
        <p:spPr>
          <a:xfrm>
            <a:off x="8746660" y="2641663"/>
            <a:ext cx="3057008" cy="22954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C3FBD32-06B6-F03C-632E-9731E7480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896" y="2641664"/>
            <a:ext cx="3060533" cy="2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137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513440-F072-4518-673B-EE73ED536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Additional substrate polishing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580E0A-C80F-6D6F-DB06-D50FCC27F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4602480"/>
            <a:ext cx="11522075" cy="1706246"/>
          </a:xfrm>
        </p:spPr>
        <p:txBody>
          <a:bodyPr/>
          <a:lstStyle/>
          <a:p>
            <a:r>
              <a:rPr kumimoji="1" lang="en-US" altLang="ja-JP" dirty="0"/>
              <a:t>C3 after 2</a:t>
            </a:r>
            <a:r>
              <a:rPr kumimoji="1" lang="en-US" altLang="ja-JP" baseline="30000" dirty="0"/>
              <a:t>nd</a:t>
            </a:r>
            <a:r>
              <a:rPr kumimoji="1" lang="en-US" altLang="ja-JP" dirty="0"/>
              <a:t> MP</a:t>
            </a:r>
            <a:r>
              <a:rPr kumimoji="1" lang="ja-JP" altLang="en-US"/>
              <a:t> </a:t>
            </a:r>
            <a:r>
              <a:rPr lang="en-US" altLang="ja-JP" dirty="0"/>
              <a:t>(2026-09)</a:t>
            </a:r>
          </a:p>
          <a:p>
            <a:pPr lvl="1"/>
            <a:r>
              <a:rPr lang="en-US" altLang="ja-JP" dirty="0"/>
              <a:t>Cu substrate had 2</a:t>
            </a:r>
            <a:r>
              <a:rPr lang="en-US" altLang="ja-JP" baseline="30000" dirty="0"/>
              <a:t>nd</a:t>
            </a:r>
            <a:r>
              <a:rPr lang="en-US" altLang="ja-JP" dirty="0"/>
              <a:t> mechanical (buff) polishing followed by Nb re-coating.</a:t>
            </a:r>
          </a:p>
          <a:p>
            <a:pPr lvl="1"/>
            <a:r>
              <a:rPr lang="en-US" altLang="ja-JP" i="1" dirty="0"/>
              <a:t>Q</a:t>
            </a:r>
            <a:r>
              <a:rPr lang="en-US" altLang="ja-JP" dirty="0"/>
              <a:t> in low field was lower than before, but Q-drop did not occur.</a:t>
            </a:r>
          </a:p>
          <a:p>
            <a:pPr lvl="1"/>
            <a:r>
              <a:rPr lang="en-US" altLang="ja-JP" dirty="0"/>
              <a:t>Quench field </a:t>
            </a:r>
            <a:r>
              <a:rPr lang="en-US" altLang="ja-JP" b="1" dirty="0"/>
              <a:t>21.5 MV/m </a:t>
            </a:r>
            <a:r>
              <a:rPr lang="en-US" altLang="ja-JP" dirty="0"/>
              <a:t>is the highest in our Nb/Cu cavities.</a:t>
            </a:r>
          </a:p>
          <a:p>
            <a:pPr lvl="1"/>
            <a:r>
              <a:rPr lang="en-US" altLang="ja-JP" b="1" dirty="0"/>
              <a:t>Target cleared</a:t>
            </a:r>
            <a:r>
              <a:rPr lang="en-US" altLang="ja-JP" dirty="0"/>
              <a:t>: </a:t>
            </a:r>
            <a:r>
              <a:rPr lang="en-US" altLang="ja-JP" i="1" dirty="0"/>
              <a:t>Q</a:t>
            </a:r>
            <a:r>
              <a:rPr lang="en-US" altLang="ja-JP" baseline="-25000" dirty="0"/>
              <a:t>0</a:t>
            </a:r>
            <a:r>
              <a:rPr lang="en-US" altLang="ja-JP" dirty="0"/>
              <a:t> &gt; 4×10</a:t>
            </a:r>
            <a:r>
              <a:rPr lang="en-US" altLang="ja-JP" baseline="30000" dirty="0"/>
              <a:t>8</a:t>
            </a:r>
            <a:r>
              <a:rPr lang="en-US" altLang="ja-JP" dirty="0"/>
              <a:t> at 12 MV/m, 4.2 K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9B3646-6112-F311-A573-EC62CD5C0BE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6F971D-6191-8DC2-AC35-E5C2D40B22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B6B5C33-678F-3811-0AD3-ED1B19968B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8F63A3B-78C7-47BE-AE5E-E10140E04643}" type="slidenum">
              <a:rPr lang="en-US" smtClean="0"/>
              <a:pPr algn="r"/>
              <a:t>11</a:t>
            </a:fld>
            <a:endParaRPr lang="en-US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40E3CA79-0708-9B41-E9F8-E9C8CF4BB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894" y="1196974"/>
            <a:ext cx="4165683" cy="3354471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8E0738B6-705C-4681-0A9B-20877BCBCF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424" y="1196974"/>
            <a:ext cx="4220495" cy="335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03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F6D621-7FBB-4FCD-BEB5-DF1CA8286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Discussion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84CC72A-5420-F95C-9CBF-D73951AE6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1268414"/>
            <a:ext cx="7568065" cy="5040312"/>
          </a:xfrm>
        </p:spPr>
        <p:txBody>
          <a:bodyPr/>
          <a:lstStyle/>
          <a:p>
            <a:r>
              <a:rPr lang="en-US" altLang="ja-JP" dirty="0"/>
              <a:t>Recovery from Q-drop</a:t>
            </a:r>
          </a:p>
          <a:p>
            <a:pPr lvl="1"/>
            <a:r>
              <a:rPr kumimoji="1" lang="en-US" altLang="ja-JP" dirty="0"/>
              <a:t>Is </a:t>
            </a:r>
            <a:r>
              <a:rPr lang="en-US" altLang="ja-JP" dirty="0"/>
              <a:t>“</a:t>
            </a:r>
            <a:r>
              <a:rPr kumimoji="1" lang="en-US" altLang="ja-JP" dirty="0"/>
              <a:t>a local defect on substrate” the caus</a:t>
            </a:r>
            <a:r>
              <a:rPr lang="en-US" altLang="ja-JP" dirty="0"/>
              <a:t>e of Q-drop?</a:t>
            </a:r>
          </a:p>
          <a:p>
            <a:pPr lvl="1"/>
            <a:r>
              <a:rPr lang="en-US" altLang="ja-JP" dirty="0"/>
              <a:t>Which stage of the manufacturing process is the cause of the defect? </a:t>
            </a:r>
          </a:p>
          <a:p>
            <a:pPr lvl="2"/>
            <a:r>
              <a:rPr lang="en-US" altLang="ja-JP" dirty="0"/>
              <a:t>In HF cavities, Q-drop occur more frequently than in other seamless cavities.</a:t>
            </a:r>
          </a:p>
          <a:p>
            <a:pPr lvl="2"/>
            <a:r>
              <a:rPr kumimoji="1" lang="en-US" altLang="ja-JP" dirty="0"/>
              <a:t>Copper material? Tube drawing? Hydrant? Coating preparation?</a:t>
            </a:r>
          </a:p>
          <a:p>
            <a:pPr lvl="1"/>
            <a:r>
              <a:rPr lang="en-US" altLang="ja-JP" dirty="0"/>
              <a:t>Is it possible to recover from Q-drop using other polishing techniques?</a:t>
            </a:r>
            <a:endParaRPr kumimoji="1" lang="en-US" altLang="ja-JP" dirty="0"/>
          </a:p>
          <a:p>
            <a:r>
              <a:rPr lang="en-US" altLang="ja-JP" dirty="0"/>
              <a:t>Nature of Nb film</a:t>
            </a:r>
          </a:p>
          <a:p>
            <a:pPr lvl="1"/>
            <a:r>
              <a:rPr kumimoji="1" lang="en-US" altLang="ja-JP" dirty="0"/>
              <a:t>Anti-Q-slope? Dirty?</a:t>
            </a:r>
          </a:p>
          <a:p>
            <a:pPr lvl="2"/>
            <a:r>
              <a:rPr lang="en-US" altLang="ja-JP" dirty="0"/>
              <a:t>In low field (&lt; 2 MV/m), the residual resistance </a:t>
            </a:r>
            <a:br>
              <a:rPr lang="en-US" altLang="ja-JP" dirty="0"/>
            </a:br>
            <a:r>
              <a:rPr lang="en-US" altLang="ja-JP" dirty="0"/>
              <a:t>decreases as </a:t>
            </a:r>
            <a:r>
              <a:rPr lang="en-US" altLang="ja-JP" i="1" dirty="0" err="1"/>
              <a:t>E</a:t>
            </a:r>
            <a:r>
              <a:rPr lang="en-US" altLang="ja-JP" baseline="-25000" dirty="0" err="1"/>
              <a:t>acc</a:t>
            </a:r>
            <a:r>
              <a:rPr lang="en-US" altLang="ja-JP" dirty="0"/>
              <a:t> increases.</a:t>
            </a:r>
          </a:p>
          <a:p>
            <a:pPr lvl="2"/>
            <a:r>
              <a:rPr lang="en-US" altLang="ja-JP" dirty="0"/>
              <a:t>BCS resistance decreases up to 12 MV/m.</a:t>
            </a:r>
          </a:p>
          <a:p>
            <a:pPr lvl="2"/>
            <a:r>
              <a:rPr kumimoji="1" lang="en-US" altLang="ja-JP" dirty="0"/>
              <a:t>MFP of </a:t>
            </a:r>
            <a:r>
              <a:rPr kumimoji="1" lang="en-US" altLang="ja-JP" dirty="0" err="1"/>
              <a:t>HiPIMS</a:t>
            </a:r>
            <a:r>
              <a:rPr kumimoji="1" lang="en-US" altLang="ja-JP" dirty="0"/>
              <a:t> Nb film is shorter than that of </a:t>
            </a:r>
            <a:br>
              <a:rPr kumimoji="1" lang="en-US" altLang="ja-JP" dirty="0"/>
            </a:br>
            <a:r>
              <a:rPr kumimoji="1" lang="en-US" altLang="ja-JP" dirty="0"/>
              <a:t>ILC-treated bulk niobium.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51F449-5362-21B3-4A8B-F890C741542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CBCE2DB-9D08-D52E-8F2F-1F13927DC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E0EB78-6160-98AF-663A-6CF004883E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8F63A3B-78C7-47BE-AE5E-E10140E04643}" type="slidenum">
              <a:rPr lang="en-US" smtClean="0"/>
              <a:pPr algn="r"/>
              <a:t>12</a:t>
            </a:fld>
            <a:endParaRPr 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EF2866C-EBA5-6156-7838-B50932F373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93" t="29845" r="1488" b="17136"/>
          <a:stretch>
            <a:fillRect/>
          </a:stretch>
        </p:blipFill>
        <p:spPr>
          <a:xfrm>
            <a:off x="7987005" y="1466144"/>
            <a:ext cx="3870032" cy="21768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DEE6947-A716-DC46-A628-93F89350AA46}"/>
              </a:ext>
            </a:extLst>
          </p:cNvPr>
          <p:cNvSpPr txBox="1"/>
          <p:nvPr/>
        </p:nvSpPr>
        <p:spPr>
          <a:xfrm>
            <a:off x="8354774" y="1019887"/>
            <a:ext cx="3586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000" dirty="0"/>
              <a:t>Kristof Brunner, TFSRF2024</a:t>
            </a:r>
          </a:p>
          <a:p>
            <a:r>
              <a:rPr kumimoji="1" lang="en-US" altLang="ja-JP" sz="1000" dirty="0">
                <a:hlinkClick r:id="rId3"/>
              </a:rPr>
              <a:t>https://indico.cern.ch/event/1376902/contributions/6111630/</a:t>
            </a:r>
            <a:r>
              <a:rPr kumimoji="1" lang="en-US" altLang="ja-JP" sz="1000" dirty="0"/>
              <a:t> </a:t>
            </a:r>
            <a:endParaRPr kumimoji="1" lang="ja-JP" altLang="en-US" sz="100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B7D6AC60-0FEF-F58F-4BA7-9FA4BB174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9346" y="3836114"/>
            <a:ext cx="3017691" cy="247261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EA971809-820D-B2E5-939E-82BD5417FB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1976" y="3811757"/>
            <a:ext cx="3257370" cy="249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03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92754B7-D343-ED6E-FB2D-20EE58C59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Summary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CB68E5-1963-DB82-6C39-1FF4ED1A0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ja-JP" dirty="0"/>
              <a:t>Common features in our Nb/Cu cavities</a:t>
            </a:r>
          </a:p>
          <a:p>
            <a:pPr lvl="1" algn="just"/>
            <a:r>
              <a:rPr lang="en-US" altLang="ja-JP" dirty="0"/>
              <a:t>“Q-drop” frequently occurs.</a:t>
            </a:r>
          </a:p>
          <a:p>
            <a:pPr lvl="1" algn="just"/>
            <a:r>
              <a:rPr lang="en-US" altLang="ja-JP" dirty="0"/>
              <a:t>Spatial temperature gradient at Tc has strong correlation to the residual resistance.</a:t>
            </a:r>
          </a:p>
          <a:p>
            <a:pPr algn="just"/>
            <a:r>
              <a:rPr lang="en-US" altLang="ja-JP" dirty="0"/>
              <a:t>Substrate polishing</a:t>
            </a:r>
          </a:p>
          <a:p>
            <a:pPr lvl="1" algn="just"/>
            <a:r>
              <a:rPr lang="en-US" altLang="ja-JP" dirty="0"/>
              <a:t>At present, no relationship between surface roughness and RF performance can be confirmed.</a:t>
            </a:r>
          </a:p>
          <a:p>
            <a:pPr lvl="2" algn="just"/>
            <a:r>
              <a:rPr lang="en-US" altLang="ja-JP" dirty="0"/>
              <a:t>One cavity kept </a:t>
            </a:r>
            <a:r>
              <a:rPr lang="en-US" altLang="ja-JP" i="1" dirty="0"/>
              <a:t>Q</a:t>
            </a:r>
            <a:r>
              <a:rPr lang="en-US" altLang="ja-JP" baseline="-25000" dirty="0"/>
              <a:t>0</a:t>
            </a:r>
            <a:r>
              <a:rPr lang="en-US" altLang="ja-JP" dirty="0"/>
              <a:t> &gt; 1×10</a:t>
            </a:r>
            <a:r>
              <a:rPr lang="en-US" altLang="ja-JP" baseline="30000" dirty="0"/>
              <a:t>10</a:t>
            </a:r>
            <a:r>
              <a:rPr lang="en-US" altLang="ja-JP" dirty="0"/>
              <a:t> until 17 MV/m with orange-peeled surface.</a:t>
            </a:r>
          </a:p>
          <a:p>
            <a:pPr lvl="1" algn="just"/>
            <a:r>
              <a:rPr lang="en-US" altLang="ja-JP" dirty="0"/>
              <a:t>“Q-drop” occurred in one cavity with locally oxidized spot on the substrate; however, this was recovered by mechanically polishing the substrate.</a:t>
            </a:r>
          </a:p>
          <a:p>
            <a:pPr lvl="2" algn="just"/>
            <a:r>
              <a:rPr lang="en-US" altLang="ja-JP" dirty="0"/>
              <a:t>Max </a:t>
            </a:r>
            <a:r>
              <a:rPr lang="en-US" altLang="ja-JP" i="1" dirty="0" err="1"/>
              <a:t>E</a:t>
            </a:r>
            <a:r>
              <a:rPr lang="en-US" altLang="ja-JP" baseline="-25000" dirty="0" err="1"/>
              <a:t>acc</a:t>
            </a:r>
            <a:r>
              <a:rPr lang="en-US" altLang="ja-JP" dirty="0"/>
              <a:t> reached 21.5 MV/m at 1.85 K, the highest in our cavities.</a:t>
            </a:r>
          </a:p>
          <a:p>
            <a:pPr lvl="2" algn="just"/>
            <a:r>
              <a:rPr lang="en-US" altLang="ja-JP" dirty="0"/>
              <a:t>Our target: </a:t>
            </a:r>
            <a:r>
              <a:rPr lang="en-US" altLang="ja-JP" i="1" dirty="0"/>
              <a:t>Q</a:t>
            </a:r>
            <a:r>
              <a:rPr lang="en-US" altLang="ja-JP" baseline="-25000" dirty="0"/>
              <a:t>0</a:t>
            </a:r>
            <a:r>
              <a:rPr lang="en-US" altLang="ja-JP" dirty="0"/>
              <a:t> &gt; 4×10</a:t>
            </a:r>
            <a:r>
              <a:rPr lang="en-US" altLang="ja-JP" baseline="30000" dirty="0"/>
              <a:t>8</a:t>
            </a:r>
            <a:r>
              <a:rPr lang="en-US" altLang="ja-JP" dirty="0"/>
              <a:t> at 12 MV/m, 4.2 K </a:t>
            </a:r>
            <a:r>
              <a:rPr lang="en-US" altLang="ja-JP"/>
              <a:t>was cleared.</a:t>
            </a:r>
            <a:endParaRPr lang="en-US" altLang="ja-JP" dirty="0"/>
          </a:p>
          <a:p>
            <a:pPr lvl="2" algn="just"/>
            <a:endParaRPr lang="en-US" altLang="ja-JP" dirty="0"/>
          </a:p>
          <a:p>
            <a:pPr algn="just"/>
            <a:r>
              <a:rPr lang="en-US" altLang="ja-JP" dirty="0"/>
              <a:t>Acknowledgements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A99AF15-6FE1-4A9E-1B76-240BB55E5B5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 altLang="ja-JP"/>
              <a:t>2026-09-21</a:t>
            </a:r>
            <a:endParaRPr lang="en-US" sz="1200" dirty="0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70D1EA9-995F-B988-5E13-53EFE5BAAB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Recent RF test results of Nb/Cu full-seamless 1.3 GHz cavities</a:t>
            </a:r>
            <a:endParaRPr 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60E087D-CB00-26F6-D455-55965EEF2F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8F63A3B-78C7-47BE-AE5E-E10140E04643}" type="slidenum">
              <a:rPr lang="en-US" smtClean="0"/>
              <a:pPr algn="r"/>
              <a:t>13</a:t>
            </a:fld>
            <a:endParaRPr 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23FA039-13DD-58AC-AE36-5F0E3D919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5507" y="5217853"/>
            <a:ext cx="1665575" cy="791513"/>
          </a:xfrm>
          <a:prstGeom prst="rect">
            <a:avLst/>
          </a:prstGeom>
        </p:spPr>
      </p:pic>
      <p:pic>
        <p:nvPicPr>
          <p:cNvPr id="9" name="グラフィックス 8">
            <a:extLst>
              <a:ext uri="{FF2B5EF4-FFF2-40B4-BE49-F238E27FC236}">
                <a16:creationId xmlns:a16="http://schemas.microsoft.com/office/drawing/2014/main" id="{AED9EE95-6C17-E1EC-E677-66FF47D288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00243" y="5193829"/>
            <a:ext cx="791513" cy="791513"/>
          </a:xfrm>
          <a:prstGeom prst="rect">
            <a:avLst/>
          </a:prstGeom>
        </p:spPr>
      </p:pic>
      <p:pic>
        <p:nvPicPr>
          <p:cNvPr id="10" name="Content Placeholder 7" descr="A logo with blue and white text&#10;&#10;AI-generated content may be incorrect.">
            <a:extLst>
              <a:ext uri="{FF2B5EF4-FFF2-40B4-BE49-F238E27FC236}">
                <a16:creationId xmlns:a16="http://schemas.microsoft.com/office/drawing/2014/main" id="{5D9F2BB2-2FE9-AD0A-AFEC-0E5D762BC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0577" y="5183736"/>
            <a:ext cx="1239407" cy="80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448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JP">
      <a:majorFont>
        <a:latin typeface="Arial"/>
        <a:ea typeface="BIZ UDPゴシック"/>
        <a:cs typeface=""/>
      </a:majorFont>
      <a:minorFont>
        <a:latin typeface="Arial"/>
        <a:ea typeface="BIZ UDPゴシック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tx1"/>
          </a:solidFill>
          <a:headEnd type="none"/>
          <a:tailEnd type="none"/>
        </a:ln>
      </a:spPr>
      <a:bodyPr/>
      <a:lstStyle/>
      <a:style>
        <a:lnRef idx="3">
          <a:schemeClr val="accent2"/>
        </a:lnRef>
        <a:fillRef idx="0">
          <a:schemeClr val="accent2"/>
        </a:fillRef>
        <a:effectRef idx="2">
          <a:schemeClr val="accent2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22813</TotalTime>
  <Words>1028</Words>
  <Application>Microsoft Macintosh PowerPoint</Application>
  <PresentationFormat>ワイド画面</PresentationFormat>
  <Paragraphs>156</Paragraphs>
  <Slides>13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8" baseType="lpstr">
      <vt:lpstr>システムフォント（レギュラー）</vt:lpstr>
      <vt:lpstr>游ゴシック</vt:lpstr>
      <vt:lpstr>Arial</vt:lpstr>
      <vt:lpstr>Wingdings</vt:lpstr>
      <vt:lpstr>Office Theme</vt:lpstr>
      <vt:lpstr>Recent RF test results of Nb/Cu full-seamless  1.3 GHz cavities</vt:lpstr>
      <vt:lpstr>KEK/CERN Collaboration for Nb/Cu R&amp;D</vt:lpstr>
      <vt:lpstr>1.3 GHz cavity fabrication</vt:lpstr>
      <vt:lpstr>Cavities overview</vt:lpstr>
      <vt:lpstr>Nb thin film coating</vt:lpstr>
      <vt:lpstr>The first series</vt:lpstr>
      <vt:lpstr>Measurements at CERN</vt:lpstr>
      <vt:lpstr>Thermoelectric current</vt:lpstr>
      <vt:lpstr>Substrate polishing</vt:lpstr>
      <vt:lpstr>Surface condition comparison</vt:lpstr>
      <vt:lpstr>Additional substrate polishing</vt:lpstr>
      <vt:lpstr>Discussion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Accelerator Sessions Summary</dc:title>
  <dc:creator>Omet Mathieu</dc:creator>
  <cp:lastModifiedBy>ARAKI Hayato</cp:lastModifiedBy>
  <cp:revision>346</cp:revision>
  <dcterms:created xsi:type="dcterms:W3CDTF">2019-10-27T06:44:35Z</dcterms:created>
  <dcterms:modified xsi:type="dcterms:W3CDTF">2026-09-20T19:56:17Z</dcterms:modified>
</cp:coreProperties>
</file>